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57" r:id="rId3"/>
    <p:sldId id="260" r:id="rId4"/>
    <p:sldId id="267" r:id="rId5"/>
    <p:sldId id="268" r:id="rId6"/>
    <p:sldId id="269" r:id="rId7"/>
    <p:sldId id="273" r:id="rId8"/>
    <p:sldId id="270" r:id="rId9"/>
    <p:sldId id="275" r:id="rId10"/>
    <p:sldId id="271" r:id="rId11"/>
    <p:sldId id="262" r:id="rId12"/>
    <p:sldId id="263" r:id="rId13"/>
    <p:sldId id="264" r:id="rId14"/>
    <p:sldId id="265" r:id="rId15"/>
    <p:sldId id="266" r:id="rId16"/>
    <p:sldId id="272" r:id="rId17"/>
    <p:sldId id="274" r:id="rId18"/>
    <p:sldId id="258" r:id="rId19"/>
    <p:sldId id="259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217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602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692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17423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8321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282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6068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0789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546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607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067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101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306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1764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197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528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103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A543EDD-D0D2-447F-B24F-3717AF4B109D}" type="datetime1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1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p1.vatera.hu/photos/44/dc/43a6_1_bi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p2.vatera.hu/photos/fe/d9/85a6_1_big.jpg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078208-4474-48C9-A798-11ECE0860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19" y="810623"/>
            <a:ext cx="4429556" cy="2856595"/>
          </a:xfrm>
        </p:spPr>
        <p:txBody>
          <a:bodyPr anchor="b">
            <a:normAutofit/>
          </a:bodyPr>
          <a:lstStyle/>
          <a:p>
            <a:br>
              <a:rPr lang="hu-HU" sz="2000" dirty="0"/>
            </a:br>
            <a:r>
              <a:rPr lang="hu-HU" sz="2000" b="1" dirty="0"/>
              <a:t>„Kárpát-medencei nemzedékek találkozója”</a:t>
            </a:r>
            <a:br>
              <a:rPr lang="hu-HU" sz="2000" b="1" dirty="0"/>
            </a:br>
            <a:br>
              <a:rPr lang="hu-HU" sz="2000" b="1" dirty="0"/>
            </a:br>
            <a:r>
              <a:rPr lang="hu-HU" sz="2000" b="1" dirty="0"/>
              <a:t>nemzetközi online konferencia</a:t>
            </a:r>
            <a:endParaRPr lang="hu-HU" sz="20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66E657A-9D6A-418C-B939-81DE825ED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9" y="3889296"/>
            <a:ext cx="4429556" cy="1946353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2020. november 24.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17:00-19:00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81B20-EA53-47DB-9B1A-815F1FF3E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26" b="-3560"/>
          <a:stretch/>
        </p:blipFill>
        <p:spPr bwMode="auto">
          <a:xfrm>
            <a:off x="677119" y="5246079"/>
            <a:ext cx="1152928" cy="7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Kép 318">
            <a:extLst>
              <a:ext uri="{FF2B5EF4-FFF2-40B4-BE49-F238E27FC236}">
                <a16:creationId xmlns:a16="http://schemas.microsoft.com/office/drawing/2014/main" id="{52EADBD9-6FF8-4EBF-BD27-0CE5BA875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38" t="31899" r="58556" b="54405"/>
          <a:stretch/>
        </p:blipFill>
        <p:spPr>
          <a:xfrm>
            <a:off x="1959444" y="5106445"/>
            <a:ext cx="1037988" cy="951282"/>
          </a:xfrm>
          <a:prstGeom prst="rect">
            <a:avLst/>
          </a:prstGeom>
        </p:spPr>
      </p:pic>
      <p:pic>
        <p:nvPicPr>
          <p:cNvPr id="6" name="Picture 6" descr="Partiumi Keresztény Egyetem">
            <a:extLst>
              <a:ext uri="{FF2B5EF4-FFF2-40B4-BE49-F238E27FC236}">
                <a16:creationId xmlns:a16="http://schemas.microsoft.com/office/drawing/2014/main" id="{39F67F9C-0EFA-4E64-AEF3-07DACFF2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02" y="5121851"/>
            <a:ext cx="702648" cy="9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A45D087-1F7A-4B4F-BC12-C45EB2178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/>
          <a:stretch/>
        </p:blipFill>
        <p:spPr bwMode="auto">
          <a:xfrm>
            <a:off x="4006383" y="5045103"/>
            <a:ext cx="1238425" cy="99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CD4ECA2C-8EAD-4A22-B8B7-B29EEB623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34" y="1821937"/>
            <a:ext cx="5613315" cy="39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rad szálloda képeslap 12062415 - 900 Ft">
            <a:hlinkClick r:id="rId2" tooltip="&quot;&lt;div&gt;&lt;div class='lightbox-image-title'&gt;Arad szálloda képeslap 12062415&lt;/div&gt;&lt;div class=&quot;lightbox-image-link&quot; onclick='showOriginalImagePopup(&quot;Arad szálloda képeslap 12062415&quot;, &quot;http://p1.vatera.hu/photos/44/dc/43a6_1_big.jpg&quot;);'&gt; &lt;/div&gt;&lt;/div&gt;&quot;"/>
            <a:extLst>
              <a:ext uri="{FF2B5EF4-FFF2-40B4-BE49-F238E27FC236}">
                <a16:creationId xmlns:a16="http://schemas.microsoft.com/office/drawing/2014/main" id="{1A5655CB-7481-47B4-A585-9DE20A974A14}"/>
              </a:ext>
            </a:extLst>
          </p:cNvPr>
          <p:cNvPicPr/>
          <p:nvPr/>
        </p:nvPicPr>
        <p:blipFill rotWithShape="1">
          <a:blip r:embed="rId3" cstate="print"/>
          <a:srcRect r="15046"/>
          <a:stretch/>
        </p:blipFill>
        <p:spPr bwMode="auto">
          <a:xfrm>
            <a:off x="8157374" y="10"/>
            <a:ext cx="4034626" cy="6857990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hu-HU"/>
              <a:t>Trianon előtt és után</a:t>
            </a:r>
          </a:p>
          <a:p>
            <a:endParaRPr lang="hu-HU" dirty="0"/>
          </a:p>
        </p:txBody>
      </p:sp>
      <p:pic>
        <p:nvPicPr>
          <p:cNvPr id="8" name="Kép 7" descr="A magas Tátra - Palota szálloda, Tátralomnic 1912. - 399 Ft">
            <a:hlinkClick r:id="rId5" tooltip="&quot;&lt;div&gt;&lt;div class='lightbox-image-title'&gt;A magas Tátra - Palota szálloda, Tátralomnic 1912.&lt;/div&gt;&lt;div class=&quot;lightbox-image-link&quot; onclick='showOriginalImagePopup(&quot;A magas Tátra - Palota szálloda, Tátralomnic 1912.&quot;, &quot;http://p2.vatera.hu/photos/fe/d9/85a6_1_big.jpg&quot;);'&gt; &lt;/div&gt;&lt;/div&gt;&quot;"/>
            <a:extLst>
              <a:ext uri="{FF2B5EF4-FFF2-40B4-BE49-F238E27FC236}">
                <a16:creationId xmlns:a16="http://schemas.microsoft.com/office/drawing/2014/main" id="{96E634F8-A2E6-4BC3-B072-8ABBEF74678D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1435" y="3794760"/>
            <a:ext cx="399397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57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térkép látható&#10;&#10;Automatikusan generált leírás">
            <a:extLst>
              <a:ext uri="{FF2B5EF4-FFF2-40B4-BE49-F238E27FC236}">
                <a16:creationId xmlns:a16="http://schemas.microsoft.com/office/drawing/2014/main" id="{CD3AE757-CBAC-4935-BABC-4E4171BF2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2" b="147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580BB8B9-217F-4DCC-9FBD-2876278B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09D8CDD-FE26-4664-A535-825D83F15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17D77369-714C-4CDE-BD71-7B743B4CE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B245538-332C-43C8-983F-F7B6344DE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79" b="6197"/>
          <a:stretch/>
        </p:blipFill>
        <p:spPr>
          <a:xfrm>
            <a:off x="1113853" y="1054249"/>
            <a:ext cx="9797961" cy="4676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68D9ED-CF29-48C2-8EED-C9ABF22E7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46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066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80BB8B9-217F-4DCC-9FBD-2876278B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09D8CDD-FE26-4664-A535-825D83F15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17D77369-714C-4CDE-BD71-7B743B4CE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597" y="643467"/>
            <a:ext cx="10742806" cy="5564129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620BD83-79E3-4137-B4B0-6AF2384E8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93" b="17682"/>
          <a:stretch/>
        </p:blipFill>
        <p:spPr>
          <a:xfrm>
            <a:off x="1113853" y="1054249"/>
            <a:ext cx="9797961" cy="4676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68D9ED-CF29-48C2-8EED-C9ABF22E7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46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4062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935250F-9475-4A7C-BD20-F3DD2BCA3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">
            <a:extLst>
              <a:ext uri="{FF2B5EF4-FFF2-40B4-BE49-F238E27FC236}">
                <a16:creationId xmlns:a16="http://schemas.microsoft.com/office/drawing/2014/main" id="{CCE9F723-9A0F-4D08-A318-9BECBA07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11548531" cy="6214534"/>
          </a:xfrm>
          <a:prstGeom prst="roundRect">
            <a:avLst>
              <a:gd name="adj" fmla="val 8642"/>
            </a:avLst>
          </a:pr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751CDD-D58E-46E4-9537-5DD051D62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287B3FC-CBD0-4F5E-A44D-09C64991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218" y="965201"/>
            <a:ext cx="7153562" cy="49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37942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E607C4-A0A1-44FA-981D-EA3B81396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47B0A62-E33F-41E2-BE3D-824F6A58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315" y="643466"/>
            <a:ext cx="8103369" cy="5571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97526-B9D9-4257-B6A9-9D798897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892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Egyházi szállások XI. század</a:t>
            </a:r>
          </a:p>
          <a:p>
            <a:r>
              <a:rPr lang="hu-HU" dirty="0"/>
              <a:t>Középkor</a:t>
            </a:r>
          </a:p>
          <a:p>
            <a:r>
              <a:rPr lang="hu-HU" dirty="0"/>
              <a:t>Török megszállás</a:t>
            </a:r>
          </a:p>
          <a:p>
            <a:r>
              <a:rPr lang="hu-HU" dirty="0"/>
              <a:t>XVIII. század</a:t>
            </a:r>
          </a:p>
          <a:p>
            <a:r>
              <a:rPr lang="hu-HU" dirty="0"/>
              <a:t>Reformkor</a:t>
            </a:r>
          </a:p>
          <a:p>
            <a:r>
              <a:rPr lang="hu-HU" dirty="0"/>
              <a:t>1896 – I. világháború</a:t>
            </a:r>
          </a:p>
          <a:p>
            <a:r>
              <a:rPr lang="hu-HU" dirty="0">
                <a:solidFill>
                  <a:srgbClr val="FF0000"/>
                </a:solidFill>
              </a:rPr>
              <a:t>1920 – 1945</a:t>
            </a:r>
          </a:p>
          <a:p>
            <a:endParaRPr lang="hu-HU" dirty="0"/>
          </a:p>
        </p:txBody>
      </p:sp>
      <p:pic>
        <p:nvPicPr>
          <p:cNvPr id="7172" name="Picture 4" descr="Magyar Nemzeti Digitális Archívum • Lövér Szálloda - képeslap, Sopron, 1938">
            <a:extLst>
              <a:ext uri="{FF2B5EF4-FFF2-40B4-BE49-F238E27FC236}">
                <a16:creationId xmlns:a16="http://schemas.microsoft.com/office/drawing/2014/main" id="{88D8FB84-A652-4F43-896D-9C993687C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844993"/>
            <a:ext cx="3810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10B12F0B-ED35-4BCF-B25C-3619E5359234}"/>
              </a:ext>
            </a:extLst>
          </p:cNvPr>
          <p:cNvSpPr/>
          <p:nvPr/>
        </p:nvSpPr>
        <p:spPr>
          <a:xfrm>
            <a:off x="8366760" y="1880186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https://www.google.com/search?source=univ&amp;tbm=isch&amp;q=l%C5%91v%C3%A9r+sz%C3%A1ll%C3%B3+sopron+r%C3%A9gi+k%C3%A9p&amp;sa=X&amp;ved=2ahUKEwiFjoaGgJntAhVh-ioKHRK_B6IQjJkEegQICRAB&amp;biw=1600&amp;bih=789#imgrc=8xrCq4_V5KRbwM</a:t>
            </a:r>
          </a:p>
        </p:txBody>
      </p:sp>
      <p:pic>
        <p:nvPicPr>
          <p:cNvPr id="7174" name="Picture 6" descr="A képen a következők lehetnek: égbolt és túra/szabadtéri">
            <a:extLst>
              <a:ext uri="{FF2B5EF4-FFF2-40B4-BE49-F238E27FC236}">
                <a16:creationId xmlns:a16="http://schemas.microsoft.com/office/drawing/2014/main" id="{FF704EB6-1265-43B4-9BDF-F7AC4F14F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1698" r="2470" b="5338"/>
          <a:stretch/>
        </p:blipFill>
        <p:spPr bwMode="auto">
          <a:xfrm>
            <a:off x="8213364" y="4369279"/>
            <a:ext cx="3879575" cy="24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FD54CDDA-081F-4C51-9BD6-EDAE5847BC53}"/>
              </a:ext>
            </a:extLst>
          </p:cNvPr>
          <p:cNvSpPr/>
          <p:nvPr/>
        </p:nvSpPr>
        <p:spPr>
          <a:xfrm>
            <a:off x="8865870" y="443786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https://www.facebook.com/RegiPecs/posts/2997281863684619/</a:t>
            </a:r>
          </a:p>
        </p:txBody>
      </p:sp>
      <p:pic>
        <p:nvPicPr>
          <p:cNvPr id="7176" name="Picture 8" descr="Lillafüred [Digitális Képarchívum - DKA-001821]">
            <a:extLst>
              <a:ext uri="{FF2B5EF4-FFF2-40B4-BE49-F238E27FC236}">
                <a16:creationId xmlns:a16="http://schemas.microsoft.com/office/drawing/2014/main" id="{24AC1A40-C719-4919-BF19-572BA2BAF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4369279"/>
            <a:ext cx="3810000" cy="24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FC0E4EC-05FD-4B54-A8A2-1261C2789B85}"/>
              </a:ext>
            </a:extLst>
          </p:cNvPr>
          <p:cNvSpPr/>
          <p:nvPr/>
        </p:nvSpPr>
        <p:spPr>
          <a:xfrm>
            <a:off x="4686300" y="4403470"/>
            <a:ext cx="3177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https://www.google.com/search?source=univ&amp;tbm=isch&amp;q=palota+sz%C3%A1ll%C3%B3+lillaf%C3%BCred+r%C3%A9gi+k%C3%A9p&amp;sa=X&amp;ved=2ahUKEwj-1Yy5gZntAhXGo4sKHeQMDEgQjJkEegQIChAB&amp;biw=1600&amp;bih=789#imgrc=O0G9C4ww0hfZbM</a:t>
            </a:r>
          </a:p>
        </p:txBody>
      </p:sp>
      <p:pic>
        <p:nvPicPr>
          <p:cNvPr id="7178" name="Picture 10" descr="Vörös Csillag Szálló | Anno Budapest XII. kerület szálloda hotel szálló  akkor és most egykor.hu | régi Magyarország akkor és most">
            <a:extLst>
              <a:ext uri="{FF2B5EF4-FFF2-40B4-BE49-F238E27FC236}">
                <a16:creationId xmlns:a16="http://schemas.microsoft.com/office/drawing/2014/main" id="{317CBFBF-C651-4F81-BDAA-4BB992712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60" y="2367092"/>
            <a:ext cx="3184615" cy="187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37E4FE79-1C03-4B76-9FB0-C08FA00779AE}"/>
              </a:ext>
            </a:extLst>
          </p:cNvPr>
          <p:cNvSpPr/>
          <p:nvPr/>
        </p:nvSpPr>
        <p:spPr>
          <a:xfrm>
            <a:off x="5132070" y="2392333"/>
            <a:ext cx="292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https://www.google.com/search?source=univ&amp;tbm=isch&amp;q=v%C3%B6r%C3%B6s+csillag+sz%C3%A1lloda+r%C3%A9gi+k%C3%A9p&amp;sa=X&amp;ved=2ahUKEwjPsYGJgpntAhWJtYsKHS3qCJEQjJkEegQIChAB&amp;biw=1600&amp;bih=789</a:t>
            </a:r>
          </a:p>
        </p:txBody>
      </p:sp>
    </p:spTree>
    <p:extLst>
      <p:ext uri="{BB962C8B-B14F-4D97-AF65-F5344CB8AC3E}">
        <p14:creationId xmlns:p14="http://schemas.microsoft.com/office/powerpoint/2010/main" val="5393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599CC54A-F94B-429F-8164-9D9A49A7F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28" name="Kép 1" descr="Modern_geográfia_5ábra.jpg">
            <a:extLst>
              <a:ext uri="{FF2B5EF4-FFF2-40B4-BE49-F238E27FC236}">
                <a16:creationId xmlns:a16="http://schemas.microsoft.com/office/drawing/2014/main" id="{38E9CE94-41E4-452E-AA68-A02EFEAB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0" y="457200"/>
            <a:ext cx="9175898" cy="526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A75166DD-FDC0-4E57-B7A6-EF1180742EF6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Balaton közlekedési hálózata és szálláshelyekkel rendelkező települései 1941-ben</a:t>
            </a:r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2E1961E6-992B-4EC2-880C-BBDBC6C2C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5950696"/>
            <a:ext cx="10364452" cy="620225"/>
          </a:xfrm>
        </p:spPr>
        <p:txBody>
          <a:bodyPr/>
          <a:lstStyle/>
          <a:p>
            <a:r>
              <a:rPr lang="hu-HU" sz="800" dirty="0"/>
              <a:t>A Balaton közlekedési hálózata és szálláshelyekkel rendelkező települései 1941-ben</a:t>
            </a:r>
          </a:p>
          <a:p>
            <a:r>
              <a:rPr lang="hu-HU" sz="800" dirty="0"/>
              <a:t>Forrás: </a:t>
            </a:r>
            <a:r>
              <a:rPr lang="hu-HU" sz="800" cap="small" dirty="0"/>
              <a:t>Fekete G.</a:t>
            </a:r>
            <a:r>
              <a:rPr lang="hu-HU" sz="800" dirty="0"/>
              <a:t> (összeállította) 1941. </a:t>
            </a:r>
            <a:r>
              <a:rPr lang="hu-HU" sz="800" i="1" dirty="0"/>
              <a:t>Magyarország Szállodáinak Névjegyzéke, a szerző saját munkája</a:t>
            </a:r>
            <a:endParaRPr lang="hu-HU" sz="8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7957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2B4EC1A9-D2CD-4863-9BD4-B0695081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Fontos események a szállodások életében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43F5E54A-65CE-4824-A6A4-D2CAD40928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33708"/>
          </a:xfrm>
        </p:spPr>
        <p:txBody>
          <a:bodyPr>
            <a:normAutofit/>
          </a:bodyPr>
          <a:lstStyle/>
          <a:p>
            <a:r>
              <a:rPr lang="hu-HU" dirty="0"/>
              <a:t>1926-ban a Szállodások Nemzetközi Egyesülete (IHV) Budapesten másodszor tartotta népes kongresszusát. </a:t>
            </a:r>
          </a:p>
          <a:p>
            <a:r>
              <a:rPr lang="hu-HU" dirty="0"/>
              <a:t>1936. november 23-án, a Budapesti Szállodások és Vendéglősök Ipartestülete meghívására Budapesten tartják meg az </a:t>
            </a:r>
            <a:r>
              <a:rPr lang="hu-HU" dirty="0" err="1"/>
              <a:t>Alliance</a:t>
            </a:r>
            <a:r>
              <a:rPr lang="hu-HU" dirty="0"/>
              <a:t> </a:t>
            </a:r>
            <a:r>
              <a:rPr lang="hu-HU" dirty="0" err="1"/>
              <a:t>Internationale</a:t>
            </a:r>
            <a:r>
              <a:rPr lang="hu-HU" dirty="0"/>
              <a:t> de </a:t>
            </a:r>
            <a:r>
              <a:rPr lang="hu-HU" dirty="0" err="1"/>
              <a:t>l’Hotellerie</a:t>
            </a:r>
            <a:r>
              <a:rPr lang="hu-HU" dirty="0"/>
              <a:t> London 32.-ik végrehajtó-bizottsági ülését, melyen 22 ország szállodás szervezeteinek delegáltjai vesznek részt.</a:t>
            </a:r>
          </a:p>
          <a:p>
            <a:r>
              <a:rPr lang="hu-HU" dirty="0"/>
              <a:t>1937-ben egy nagy nemzetközi elismerés, </a:t>
            </a:r>
            <a:r>
              <a:rPr lang="hu-HU" dirty="0" err="1"/>
              <a:t>Marencich</a:t>
            </a:r>
            <a:r>
              <a:rPr lang="hu-HU" dirty="0"/>
              <a:t> Ottót megválasztják a Szállodások Nemzetközi Szövetségének elnökévé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8194" name="Picture 2" descr="VF_31_565">
            <a:extLst>
              <a:ext uri="{FF2B5EF4-FFF2-40B4-BE49-F238E27FC236}">
                <a16:creationId xmlns:a16="http://schemas.microsoft.com/office/drawing/2014/main" id="{656B6F99-CDE6-4BB4-818D-BBCF4418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31" y="4514850"/>
            <a:ext cx="1755169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73C3044-AEAD-4BAA-A969-9557368B4323}"/>
              </a:ext>
            </a:extLst>
          </p:cNvPr>
          <p:cNvSpPr/>
          <p:nvPr/>
        </p:nvSpPr>
        <p:spPr>
          <a:xfrm>
            <a:off x="10044400" y="6396335"/>
            <a:ext cx="214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https://mandadb.hu/tetel/497331/Marencich_Otto_18751964_szalloda_igazgato_portrefenykepe_Budapest_1930_korul</a:t>
            </a:r>
          </a:p>
        </p:txBody>
      </p:sp>
    </p:spTree>
    <p:extLst>
      <p:ext uri="{BB962C8B-B14F-4D97-AF65-F5344CB8AC3E}">
        <p14:creationId xmlns:p14="http://schemas.microsoft.com/office/powerpoint/2010/main" val="2636545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1279E7-5A73-4309-B033-F804F7DB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Visszacsatolt területek hírei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3F7A6C-DE3F-4A43-A319-A348170B2A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149455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visszatért Felvidékkel, mit kaptunk vissza mi, vendéglátóiparosok? Vissza kaptunk kb. száz nagyobb-kisebb városkát, hatszázötven községet. Ez gyengén számítva is legalább is száz szállodát, ugyanannyi vendéglőt jelent. A szállodák, úgyszintén a vendéglők között is van több elsőrangú üzem is, köztük a leghíresebb és egyik legrégibb kassai </a:t>
            </a:r>
            <a:r>
              <a:rPr lang="hu-HU" dirty="0" err="1"/>
              <a:t>Schalkház</a:t>
            </a:r>
            <a:r>
              <a:rPr lang="hu-HU" dirty="0"/>
              <a:t> vendégfogadó;</a:t>
            </a:r>
          </a:p>
          <a:p>
            <a:r>
              <a:rPr lang="hu-HU" dirty="0" err="1"/>
              <a:t>Podányi</a:t>
            </a:r>
            <a:r>
              <a:rPr lang="hu-HU" dirty="0"/>
              <a:t> Gulyás Béla idegenforgalmi főbiztos jelentésében írja le az 1940. évben kifejtett tevékenységet Kárpátalján: az OMIH </a:t>
            </a:r>
            <a:r>
              <a:rPr lang="hu-HU" dirty="0" err="1"/>
              <a:t>Volócon</a:t>
            </a:r>
            <a:r>
              <a:rPr lang="hu-HU" dirty="0"/>
              <a:t> sportszállót épített, melyet december közepén át is adtak; Ökörmezőn egy sportszálló építése folyik, melyet 1941 tavaszán bekapcsolnak a forgalomba; a székesfőváros </a:t>
            </a:r>
            <a:r>
              <a:rPr lang="hu-HU" dirty="0" err="1"/>
              <a:t>Rahón</a:t>
            </a:r>
            <a:r>
              <a:rPr lang="hu-HU" dirty="0"/>
              <a:t> </a:t>
            </a:r>
            <a:r>
              <a:rPr lang="hu-HU" dirty="0" err="1"/>
              <a:t>rendbehozta</a:t>
            </a:r>
            <a:r>
              <a:rPr lang="hu-HU" dirty="0"/>
              <a:t> és üzemben tartja a „Budapest” szállót és Körösmezőn is megnyitásra vár a másik fővárosi szálló; Zugon is nagyarányú sportszállót építenek a </a:t>
            </a:r>
            <a:r>
              <a:rPr lang="hu-HU" dirty="0" err="1"/>
              <a:t>Rosztokai</a:t>
            </a:r>
            <a:r>
              <a:rPr lang="hu-HU" dirty="0"/>
              <a:t> réten Schönborn-</a:t>
            </a:r>
            <a:r>
              <a:rPr lang="hu-HU" dirty="0" err="1"/>
              <a:t>Buchheim</a:t>
            </a:r>
            <a:r>
              <a:rPr lang="hu-HU" dirty="0"/>
              <a:t> gróf bevonásával. </a:t>
            </a:r>
            <a:r>
              <a:rPr lang="hu-HU" dirty="0" err="1"/>
              <a:t>Perecsenyben</a:t>
            </a:r>
            <a:r>
              <a:rPr lang="hu-HU" dirty="0"/>
              <a:t>, </a:t>
            </a:r>
            <a:r>
              <a:rPr lang="hu-HU" dirty="0" err="1"/>
              <a:t>Nagybereznán</a:t>
            </a:r>
            <a:r>
              <a:rPr lang="hu-HU" dirty="0"/>
              <a:t>, </a:t>
            </a:r>
            <a:r>
              <a:rPr lang="hu-HU" dirty="0" err="1"/>
              <a:t>Polenán</a:t>
            </a:r>
            <a:r>
              <a:rPr lang="hu-HU" dirty="0"/>
              <a:t>, </a:t>
            </a:r>
            <a:r>
              <a:rPr lang="hu-HU" dirty="0" err="1"/>
              <a:t>Volócon</a:t>
            </a:r>
            <a:r>
              <a:rPr lang="hu-HU" dirty="0"/>
              <a:t>, </a:t>
            </a:r>
            <a:r>
              <a:rPr lang="hu-HU" dirty="0" err="1"/>
              <a:t>Huszton</a:t>
            </a:r>
            <a:r>
              <a:rPr lang="hu-HU" dirty="0"/>
              <a:t>, </a:t>
            </a:r>
            <a:r>
              <a:rPr lang="hu-HU" dirty="0" err="1"/>
              <a:t>Visken</a:t>
            </a:r>
            <a:r>
              <a:rPr lang="hu-HU" dirty="0"/>
              <a:t>, </a:t>
            </a:r>
            <a:r>
              <a:rPr lang="hu-HU" dirty="0" err="1"/>
              <a:t>Bustyaházán</a:t>
            </a:r>
            <a:r>
              <a:rPr lang="hu-HU" dirty="0"/>
              <a:t>, </a:t>
            </a:r>
            <a:r>
              <a:rPr lang="hu-HU" dirty="0" err="1"/>
              <a:t>Técsőn</a:t>
            </a:r>
            <a:r>
              <a:rPr lang="hu-HU" dirty="0"/>
              <a:t>, </a:t>
            </a:r>
            <a:r>
              <a:rPr lang="hu-HU" dirty="0" err="1"/>
              <a:t>Aknaszlatinán</a:t>
            </a:r>
            <a:r>
              <a:rPr lang="hu-HU" dirty="0"/>
              <a:t>, </a:t>
            </a:r>
            <a:r>
              <a:rPr lang="hu-HU" dirty="0" err="1"/>
              <a:t>Trebusfejérpatakon</a:t>
            </a:r>
            <a:r>
              <a:rPr lang="hu-HU" dirty="0"/>
              <a:t>, </a:t>
            </a:r>
            <a:r>
              <a:rPr lang="hu-HU" dirty="0" err="1"/>
              <a:t>Rahón</a:t>
            </a:r>
            <a:r>
              <a:rPr lang="hu-HU" dirty="0"/>
              <a:t>, Körösmezőn és </a:t>
            </a:r>
            <a:r>
              <a:rPr lang="hu-HU" dirty="0" err="1"/>
              <a:t>Nagyszöllősön</a:t>
            </a:r>
            <a:r>
              <a:rPr lang="hu-HU" dirty="0"/>
              <a:t> korábbi zsidó tulajdonban lévő szállodákat és vendéglőket üzemeltetnek ma magyar kistőkések.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631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E92D3D-E259-478C-8443-12397050E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765" y="1159934"/>
            <a:ext cx="6418471" cy="3028072"/>
          </a:xfrm>
        </p:spPr>
        <p:txBody>
          <a:bodyPr>
            <a:normAutofit/>
          </a:bodyPr>
          <a:lstStyle/>
          <a:p>
            <a:r>
              <a:rPr lang="hu-HU" sz="3300"/>
              <a:t>A magyar szállodaipar rövid története,</a:t>
            </a:r>
            <a:br>
              <a:rPr lang="hu-HU" sz="3300"/>
            </a:br>
            <a:r>
              <a:rPr lang="hu-HU" sz="3300"/>
              <a:t>Trianon hatása</a:t>
            </a:r>
            <a:endParaRPr lang="hu-HU" sz="33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9F1D49C-5A86-4898-9010-A50D868A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280080"/>
            <a:ext cx="6418471" cy="1640659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tx1"/>
                </a:solidFill>
              </a:rPr>
              <a:t>Bártfai Endre</a:t>
            </a:r>
          </a:p>
          <a:p>
            <a:r>
              <a:rPr lang="hu-HU" sz="1800" dirty="0">
                <a:solidFill>
                  <a:schemeClr val="tx1"/>
                </a:solidFill>
              </a:rPr>
              <a:t>Nyugdíjas mesteroktató</a:t>
            </a:r>
          </a:p>
          <a:p>
            <a:r>
              <a:rPr lang="hu-HU" dirty="0" err="1">
                <a:solidFill>
                  <a:schemeClr val="tx1"/>
                </a:solidFill>
              </a:rPr>
              <a:t>Bge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kvik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1968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A76A4B-43F7-46AA-B6B3-E6CEBBE3F1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37414"/>
            <a:ext cx="10363826" cy="4153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6000" dirty="0"/>
              <a:t>Köszönöm szépen megtisztelő figyelmüket!</a:t>
            </a:r>
          </a:p>
        </p:txBody>
      </p:sp>
    </p:spTree>
    <p:extLst>
      <p:ext uri="{BB962C8B-B14F-4D97-AF65-F5344CB8AC3E}">
        <p14:creationId xmlns:p14="http://schemas.microsoft.com/office/powerpoint/2010/main" val="61647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Egyházi szállások XI. század</a:t>
            </a:r>
          </a:p>
          <a:p>
            <a:r>
              <a:rPr lang="hu-HU" dirty="0"/>
              <a:t>Középkor</a:t>
            </a:r>
          </a:p>
          <a:p>
            <a:r>
              <a:rPr lang="hu-HU" dirty="0"/>
              <a:t>Török megszállás</a:t>
            </a:r>
          </a:p>
          <a:p>
            <a:r>
              <a:rPr lang="hu-HU" dirty="0"/>
              <a:t>XVIII. század</a:t>
            </a:r>
          </a:p>
          <a:p>
            <a:r>
              <a:rPr lang="hu-HU" dirty="0"/>
              <a:t>Reformkor</a:t>
            </a:r>
          </a:p>
          <a:p>
            <a:r>
              <a:rPr lang="hu-HU" dirty="0"/>
              <a:t>1896 – I. világháború</a:t>
            </a:r>
          </a:p>
          <a:p>
            <a:r>
              <a:rPr lang="hu-HU" dirty="0"/>
              <a:t>1920 – 1945</a:t>
            </a:r>
          </a:p>
          <a:p>
            <a:endParaRPr lang="hu-HU" dirty="0"/>
          </a:p>
        </p:txBody>
      </p:sp>
      <p:pic>
        <p:nvPicPr>
          <p:cNvPr id="2050" name="Picture 2" descr="Borovszky - Magyarország vármegyéi és városai">
            <a:extLst>
              <a:ext uri="{FF2B5EF4-FFF2-40B4-BE49-F238E27FC236}">
                <a16:creationId xmlns:a16="http://schemas.microsoft.com/office/drawing/2014/main" id="{1E159EEC-A2C3-4931-88C3-0D254C6A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10" y="2551837"/>
            <a:ext cx="55245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6602F41-E851-4AF2-81FD-332CCF7DAAA8}"/>
              </a:ext>
            </a:extLst>
          </p:cNvPr>
          <p:cNvSpPr/>
          <p:nvPr/>
        </p:nvSpPr>
        <p:spPr>
          <a:xfrm>
            <a:off x="7669530" y="2551837"/>
            <a:ext cx="4522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www.google.com/search?q=pannonhalmi+ap%C3%A1ts%C3%A1g+r%C3%A9gi+k%C3%A9p&amp;tbm=isch&amp;source=iu&amp;ictx=1&amp;fir=YukWPevlvlYgZM%252CqAfIHyPj3E2etM%252C_&amp;vet=1&amp;usg=AI4_-kTZBGXUDXqUVnjPa3UD-y599kwgsw&amp;sa=X&amp;ved=2ahUKEwi3u5vX95jtAhUQiIsKHZ7FACEQ9QF6BAgKEAY#imgrc=nUU-lPfFlXXAYM</a:t>
            </a:r>
          </a:p>
        </p:txBody>
      </p:sp>
    </p:spTree>
    <p:extLst>
      <p:ext uri="{BB962C8B-B14F-4D97-AF65-F5344CB8AC3E}">
        <p14:creationId xmlns:p14="http://schemas.microsoft.com/office/powerpoint/2010/main" val="23817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Egyházi szállások XI. század</a:t>
            </a:r>
          </a:p>
          <a:p>
            <a:r>
              <a:rPr lang="hu-HU" dirty="0">
                <a:solidFill>
                  <a:srgbClr val="FF0000"/>
                </a:solidFill>
              </a:rPr>
              <a:t>Középkor</a:t>
            </a:r>
          </a:p>
          <a:p>
            <a:r>
              <a:rPr lang="hu-HU" dirty="0"/>
              <a:t>Török megszállás</a:t>
            </a:r>
          </a:p>
          <a:p>
            <a:r>
              <a:rPr lang="hu-HU" dirty="0"/>
              <a:t>XVIII. század</a:t>
            </a:r>
          </a:p>
          <a:p>
            <a:r>
              <a:rPr lang="hu-HU" dirty="0"/>
              <a:t>Reformkor</a:t>
            </a:r>
          </a:p>
          <a:p>
            <a:r>
              <a:rPr lang="hu-HU" dirty="0"/>
              <a:t>1896 – I. világháború</a:t>
            </a:r>
          </a:p>
          <a:p>
            <a:r>
              <a:rPr lang="hu-HU" dirty="0"/>
              <a:t>1920 – 1945</a:t>
            </a:r>
          </a:p>
          <a:p>
            <a:endParaRPr lang="hu-HU" dirty="0"/>
          </a:p>
        </p:txBody>
      </p:sp>
      <p:pic>
        <p:nvPicPr>
          <p:cNvPr id="6146" name="Picture 2" descr="Középkori német fogadó étterme :: Magyar Kereskedelmi és Vendéglátóipari  Múzeum :: MúzeumDigitár">
            <a:extLst>
              <a:ext uri="{FF2B5EF4-FFF2-40B4-BE49-F238E27FC236}">
                <a16:creationId xmlns:a16="http://schemas.microsoft.com/office/drawing/2014/main" id="{3481D216-8491-4672-A710-23A8757CF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053918"/>
            <a:ext cx="3505200" cy="480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B92BE11-94FA-4499-8EA1-5BB42C6B4AA3}"/>
              </a:ext>
            </a:extLst>
          </p:cNvPr>
          <p:cNvSpPr/>
          <p:nvPr/>
        </p:nvSpPr>
        <p:spPr>
          <a:xfrm>
            <a:off x="8949690" y="2828836"/>
            <a:ext cx="3242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https://www.google.com/search?source=univ&amp;tbm=isch&amp;q=k%C3%B6z%C3%A9pkori+fogad%C3%B3+k%C3%A9pe&amp;sa=X&amp;ved=2ahUKEwiHp8y5_pjtAhVnx4sKHb5ECI8QjJkEegQIChAB&amp;biw=1600&amp;bih=789#imgrc=rYnR4GZWHRUGKM</a:t>
            </a:r>
          </a:p>
        </p:txBody>
      </p:sp>
    </p:spTree>
    <p:extLst>
      <p:ext uri="{BB962C8B-B14F-4D97-AF65-F5344CB8AC3E}">
        <p14:creationId xmlns:p14="http://schemas.microsoft.com/office/powerpoint/2010/main" val="26252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Egyházi szállások XI. század</a:t>
            </a:r>
          </a:p>
          <a:p>
            <a:r>
              <a:rPr lang="hu-HU" dirty="0"/>
              <a:t>Középkor</a:t>
            </a:r>
          </a:p>
          <a:p>
            <a:r>
              <a:rPr lang="hu-HU" dirty="0">
                <a:solidFill>
                  <a:srgbClr val="FF0000"/>
                </a:solidFill>
              </a:rPr>
              <a:t>Török megszállás</a:t>
            </a:r>
          </a:p>
          <a:p>
            <a:r>
              <a:rPr lang="hu-HU" dirty="0"/>
              <a:t>XVIII. század</a:t>
            </a:r>
          </a:p>
          <a:p>
            <a:r>
              <a:rPr lang="hu-HU" dirty="0"/>
              <a:t>Reformkor</a:t>
            </a:r>
          </a:p>
          <a:p>
            <a:r>
              <a:rPr lang="hu-HU" dirty="0"/>
              <a:t>1896 – I. világháború</a:t>
            </a:r>
          </a:p>
          <a:p>
            <a:r>
              <a:rPr lang="hu-HU" dirty="0"/>
              <a:t>1920 – 1945</a:t>
            </a:r>
          </a:p>
          <a:p>
            <a:endParaRPr lang="hu-HU" dirty="0"/>
          </a:p>
        </p:txBody>
      </p:sp>
      <p:pic>
        <p:nvPicPr>
          <p:cNvPr id="4098" name="Picture 2" descr="Evlia Cselebi török utazó leírása Esztergomról | Türkinfo">
            <a:extLst>
              <a:ext uri="{FF2B5EF4-FFF2-40B4-BE49-F238E27FC236}">
                <a16:creationId xmlns:a16="http://schemas.microsoft.com/office/drawing/2014/main" id="{12594DA7-BCE7-4AA0-98FE-3A9460FE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023" y="2828836"/>
            <a:ext cx="6599977" cy="40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434F8B0D-76E3-46BB-AD11-1587359CDCB2}"/>
              </a:ext>
            </a:extLst>
          </p:cNvPr>
          <p:cNvSpPr/>
          <p:nvPr/>
        </p:nvSpPr>
        <p:spPr>
          <a:xfrm>
            <a:off x="5840730" y="2828836"/>
            <a:ext cx="6351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https://www.google.com/search?sa=X&amp;source=univ&amp;tbm=isch&amp;q=Evlija+Cselebi&amp;ved=2ahUKEwjJ_tDA-5jtAhXMxIsKHWD3DxIQiR56BAgTEBI&amp;biw=1600&amp;bih=789#imgrc=kuvEsbndEbL_NM</a:t>
            </a:r>
          </a:p>
        </p:txBody>
      </p:sp>
    </p:spTree>
    <p:extLst>
      <p:ext uri="{BB962C8B-B14F-4D97-AF65-F5344CB8AC3E}">
        <p14:creationId xmlns:p14="http://schemas.microsoft.com/office/powerpoint/2010/main" val="7253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Egyházi szállások XI. század</a:t>
            </a:r>
          </a:p>
          <a:p>
            <a:r>
              <a:rPr lang="hu-HU" dirty="0"/>
              <a:t>Középkor</a:t>
            </a:r>
          </a:p>
          <a:p>
            <a:r>
              <a:rPr lang="hu-HU" dirty="0"/>
              <a:t>Török megszállás</a:t>
            </a:r>
          </a:p>
          <a:p>
            <a:r>
              <a:rPr lang="hu-HU" dirty="0">
                <a:solidFill>
                  <a:srgbClr val="FF0000"/>
                </a:solidFill>
              </a:rPr>
              <a:t>XVIII. század</a:t>
            </a:r>
          </a:p>
          <a:p>
            <a:r>
              <a:rPr lang="hu-HU" dirty="0"/>
              <a:t>Reformkor</a:t>
            </a:r>
          </a:p>
          <a:p>
            <a:r>
              <a:rPr lang="hu-HU" dirty="0"/>
              <a:t>1896 – I. világháború</a:t>
            </a:r>
          </a:p>
          <a:p>
            <a:r>
              <a:rPr lang="hu-HU" dirty="0"/>
              <a:t>1920 – 1945</a:t>
            </a:r>
          </a:p>
          <a:p>
            <a:endParaRPr lang="hu-HU" dirty="0"/>
          </a:p>
        </p:txBody>
      </p:sp>
      <p:pic>
        <p:nvPicPr>
          <p:cNvPr id="3074" name="Picture 2" descr="VF_19370">
            <a:extLst>
              <a:ext uri="{FF2B5EF4-FFF2-40B4-BE49-F238E27FC236}">
                <a16:creationId xmlns:a16="http://schemas.microsoft.com/office/drawing/2014/main" id="{D78601DD-C789-45DA-ADBB-0676EAC6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92" y="2455858"/>
            <a:ext cx="6959908" cy="440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2EF46A9F-4E9C-4070-A971-6A78F25F7002}"/>
              </a:ext>
            </a:extLst>
          </p:cNvPr>
          <p:cNvSpPr/>
          <p:nvPr/>
        </p:nvSpPr>
        <p:spPr>
          <a:xfrm>
            <a:off x="6895023" y="2455858"/>
            <a:ext cx="89763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https://mandadb.hu/tetel/620877/Eszterhazy_Szalloda__kepeslap_Tatatovaros_1901</a:t>
            </a:r>
          </a:p>
        </p:txBody>
      </p:sp>
    </p:spTree>
    <p:extLst>
      <p:ext uri="{BB962C8B-B14F-4D97-AF65-F5344CB8AC3E}">
        <p14:creationId xmlns:p14="http://schemas.microsoft.com/office/powerpoint/2010/main" val="19122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Egyházi szállások XI. század</a:t>
            </a:r>
          </a:p>
          <a:p>
            <a:r>
              <a:rPr lang="hu-HU" dirty="0"/>
              <a:t>Középkor</a:t>
            </a:r>
          </a:p>
          <a:p>
            <a:r>
              <a:rPr lang="hu-HU" dirty="0"/>
              <a:t>Török megszállás</a:t>
            </a:r>
          </a:p>
          <a:p>
            <a:r>
              <a:rPr lang="hu-HU" dirty="0"/>
              <a:t>XVIII. század</a:t>
            </a:r>
          </a:p>
          <a:p>
            <a:r>
              <a:rPr lang="hu-HU" dirty="0">
                <a:solidFill>
                  <a:srgbClr val="FF0000"/>
                </a:solidFill>
              </a:rPr>
              <a:t>Reformkor</a:t>
            </a:r>
          </a:p>
          <a:p>
            <a:r>
              <a:rPr lang="hu-HU" dirty="0"/>
              <a:t>1896 – I. világháború</a:t>
            </a:r>
          </a:p>
          <a:p>
            <a:r>
              <a:rPr lang="hu-HU" dirty="0"/>
              <a:t>1920 – 1945</a:t>
            </a:r>
          </a:p>
          <a:p>
            <a:endParaRPr lang="hu-HU" dirty="0"/>
          </a:p>
        </p:txBody>
      </p:sp>
      <p:pic>
        <p:nvPicPr>
          <p:cNvPr id="5122" name="Picture 2" descr="A képen a következők lehetnek: égbolt és túra/szabadtéri">
            <a:extLst>
              <a:ext uri="{FF2B5EF4-FFF2-40B4-BE49-F238E27FC236}">
                <a16:creationId xmlns:a16="http://schemas.microsoft.com/office/drawing/2014/main" id="{A423B792-182E-463F-9474-1C9AF804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82" y="2618168"/>
            <a:ext cx="6693218" cy="423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CBA52F9-5D14-488E-82B9-D300EBB1E973}"/>
              </a:ext>
            </a:extLst>
          </p:cNvPr>
          <p:cNvSpPr/>
          <p:nvPr/>
        </p:nvSpPr>
        <p:spPr>
          <a:xfrm>
            <a:off x="7162800" y="2762935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>
                <a:solidFill>
                  <a:srgbClr val="050505"/>
                </a:solidFill>
                <a:latin typeface="Segoe UI Historic" panose="020B0604020202020204" pitchFamily="34" charset="0"/>
              </a:rPr>
              <a:t>Az újjáépített Angol Királynő szálló Alt Rudolf 1851-es metszetén. Forrás: egykor.hu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8542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B18451E-8643-4098-8E89-1C81F30D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szállodaipar kialakulása, fejlődése, jellemzői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7B3028C8-AD89-4180-B257-2E110394B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Egyházi szállások XI. század</a:t>
            </a:r>
          </a:p>
          <a:p>
            <a:r>
              <a:rPr lang="hu-HU" dirty="0"/>
              <a:t>Középkor</a:t>
            </a:r>
          </a:p>
          <a:p>
            <a:r>
              <a:rPr lang="hu-HU" dirty="0"/>
              <a:t>Török megszállás</a:t>
            </a:r>
          </a:p>
          <a:p>
            <a:r>
              <a:rPr lang="hu-HU" dirty="0"/>
              <a:t>XVIII. század</a:t>
            </a:r>
          </a:p>
          <a:p>
            <a:r>
              <a:rPr lang="hu-HU" dirty="0"/>
              <a:t>Reformkor</a:t>
            </a:r>
          </a:p>
          <a:p>
            <a:r>
              <a:rPr lang="hu-HU" dirty="0">
                <a:solidFill>
                  <a:srgbClr val="FF0000"/>
                </a:solidFill>
              </a:rPr>
              <a:t>1896 – I. világháború</a:t>
            </a:r>
          </a:p>
          <a:p>
            <a:r>
              <a:rPr lang="hu-HU" dirty="0"/>
              <a:t>1920 – 1945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E61439D-0D4C-4F97-95CC-C4A5821603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3337560"/>
            <a:ext cx="5882640" cy="3508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1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2B4EC1A9-D2CD-4863-9BD4-B0695081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Fontos események a szállodások életében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43F5E54A-65CE-4824-A6A4-D2CAD40928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33708"/>
          </a:xfrm>
        </p:spPr>
        <p:txBody>
          <a:bodyPr>
            <a:normAutofit/>
          </a:bodyPr>
          <a:lstStyle/>
          <a:p>
            <a:r>
              <a:rPr lang="hu-HU" dirty="0"/>
              <a:t>1902-ben Budapest adott otthont a Szállodások Nemzetközi Egyesületének XXXI-</a:t>
            </a:r>
            <a:r>
              <a:rPr lang="hu-HU" dirty="0" err="1"/>
              <a:t>ik</a:t>
            </a:r>
            <a:r>
              <a:rPr lang="hu-HU" dirty="0"/>
              <a:t> rendes közgyűlésének</a:t>
            </a:r>
          </a:p>
          <a:p>
            <a:r>
              <a:rPr lang="hu-HU" dirty="0"/>
              <a:t>1912-ben a „Magyar Szállodások és Vendéglősök Országos Szövetsége” Pozsonyban tartotta közgyűlését</a:t>
            </a:r>
          </a:p>
          <a:p>
            <a:r>
              <a:rPr lang="hu-HU" dirty="0"/>
              <a:t>1917-ben Budapesten 34 szálloda, 43 </a:t>
            </a:r>
            <a:r>
              <a:rPr lang="hu-HU" dirty="0" err="1"/>
              <a:t>pensió</a:t>
            </a:r>
            <a:r>
              <a:rPr lang="hu-HU" dirty="0"/>
              <a:t> és 57 beszálló vendégfogadó bonyolítja le összesen 6111 szobával fővárosunk nagymértékben megnövekedett idegenforgalmát. 18, úgynevezett nagyobb fővárosi szállodából is csak 9 – 10 áll európai nívón.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343112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1053</Words>
  <Application>Microsoft Office PowerPoint</Application>
  <PresentationFormat>Szélesvásznú</PresentationFormat>
  <Paragraphs>91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5" baseType="lpstr">
      <vt:lpstr>Arial</vt:lpstr>
      <vt:lpstr>Segoe UI Historic</vt:lpstr>
      <vt:lpstr>Times New Roman</vt:lpstr>
      <vt:lpstr>Tw Cen MT</vt:lpstr>
      <vt:lpstr>Cseppecske</vt:lpstr>
      <vt:lpstr> „Kárpát-medencei nemzedékek találkozója”  nemzetközi online konferencia</vt:lpstr>
      <vt:lpstr>A magyar szállodaipar rövid története, Trianon hatása</vt:lpstr>
      <vt:lpstr>A szállodaipar kialakulása, fejlődése, jellemzői</vt:lpstr>
      <vt:lpstr>A szállodaipar kialakulása, fejlődése, jellemzői</vt:lpstr>
      <vt:lpstr>A szállodaipar kialakulása, fejlődése, jellemzői</vt:lpstr>
      <vt:lpstr>A szállodaipar kialakulása, fejlődése, jellemzői</vt:lpstr>
      <vt:lpstr>A szállodaipar kialakulása, fejlődése, jellemzői</vt:lpstr>
      <vt:lpstr>A szállodaipar kialakulása, fejlődése, jellemzői</vt:lpstr>
      <vt:lpstr>Fontos események a szállodások életében</vt:lpstr>
      <vt:lpstr>A szállodaipar kialakulása, fejlődése, jellemzői</vt:lpstr>
      <vt:lpstr>PowerPoint-bemutató</vt:lpstr>
      <vt:lpstr>PowerPoint-bemutató</vt:lpstr>
      <vt:lpstr>PowerPoint-bemutató</vt:lpstr>
      <vt:lpstr>PowerPoint-bemutató</vt:lpstr>
      <vt:lpstr>PowerPoint-bemutató</vt:lpstr>
      <vt:lpstr>A szállodaipar kialakulása, fejlődése, jellemzői</vt:lpstr>
      <vt:lpstr>PowerPoint-bemutató</vt:lpstr>
      <vt:lpstr>Fontos események a szállodások életében</vt:lpstr>
      <vt:lpstr>Visszacsatolt területek hírei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„Kárpát-medencei nemzedékek találkozója”  nemzetközi online konferencia</dc:title>
  <dc:creator>Bártfai</dc:creator>
  <cp:lastModifiedBy>Bártfai</cp:lastModifiedBy>
  <cp:revision>9</cp:revision>
  <dcterms:created xsi:type="dcterms:W3CDTF">2020-11-23T14:57:45Z</dcterms:created>
  <dcterms:modified xsi:type="dcterms:W3CDTF">2020-11-23T17:06:07Z</dcterms:modified>
</cp:coreProperties>
</file>