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8" r:id="rId2"/>
    <p:sldId id="258" r:id="rId3"/>
    <p:sldId id="257" r:id="rId4"/>
    <p:sldId id="259" r:id="rId5"/>
    <p:sldId id="275" r:id="rId6"/>
    <p:sldId id="274" r:id="rId7"/>
    <p:sldId id="279" r:id="rId8"/>
    <p:sldId id="280" r:id="rId9"/>
    <p:sldId id="281" r:id="rId10"/>
    <p:sldId id="282" r:id="rId11"/>
    <p:sldId id="265" r:id="rId12"/>
    <p:sldId id="276" r:id="rId13"/>
    <p:sldId id="277" r:id="rId14"/>
    <p:sldId id="278" r:id="rId15"/>
    <p:sldId id="262" r:id="rId16"/>
    <p:sldId id="264" r:id="rId17"/>
    <p:sldId id="263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Wellness </a:t>
            </a:r>
            <a:r>
              <a:rPr lang="hu-HU" dirty="0" smtClean="0"/>
              <a:t>desztinációk</a:t>
            </a:r>
            <a:endParaRPr lang="en-GB" dirty="0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19-432E-9CD1-FF7F4CAB39E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19-432E-9CD1-FF7F4CAB39E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19-432E-9CD1-FF7F4CAB39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Belföldi utazás</c:v>
                </c:pt>
                <c:pt idx="1">
                  <c:v>Külföldi utazás</c:v>
                </c:pt>
                <c:pt idx="2">
                  <c:v>Bel- és Külföldi utazás</c:v>
                </c:pt>
              </c:strCache>
            </c:strRef>
          </c:cat>
          <c:val>
            <c:numRef>
              <c:f>Sheet1!$B$3:$B$5</c:f>
              <c:numCache>
                <c:formatCode>0.00</c:formatCode>
                <c:ptCount val="3"/>
                <c:pt idx="0" formatCode="General">
                  <c:v>57.5</c:v>
                </c:pt>
                <c:pt idx="1">
                  <c:v>23.33333333333329</c:v>
                </c:pt>
                <c:pt idx="2">
                  <c:v>19.166666666666668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19-432E-9CD1-FF7F4CAB39EB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9690010339616"/>
          <c:y val="0.34430201728088783"/>
          <c:w val="0.34045524139028216"/>
          <c:h val="0.40376685169469717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612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4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5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54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044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3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96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4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2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1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681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1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m.gov.ro/web/autorizare-turis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8CE88C-C659-4B4B-889B-762C4CACC7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858" b="17639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A5EE4-3F98-4AEA-B73C-6E0F4FE4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85" y="2702773"/>
            <a:ext cx="10058400" cy="1371600"/>
          </a:xfrm>
        </p:spPr>
        <p:txBody>
          <a:bodyPr/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ERDÉLYI WELLNESS TURIZMUS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75F63C-4E39-409F-90ED-F3028D88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4874662"/>
            <a:ext cx="10290235" cy="13716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Gulyás Gréta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 hallgató</a:t>
            </a:r>
            <a:endParaRPr lang="hu-HU" sz="29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Szegedi Tudományegyetem – Közgazdaságtani  Doktori Iskola</a:t>
            </a:r>
            <a:endParaRPr lang="en-GB" sz="2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78BE48-15A3-46DE-B7F8-A35954FE0918}"/>
              </a:ext>
            </a:extLst>
          </p:cNvPr>
          <p:cNvSpPr txBox="1">
            <a:spLocks/>
          </p:cNvSpPr>
          <p:nvPr/>
        </p:nvSpPr>
        <p:spPr>
          <a:xfrm>
            <a:off x="2647950" y="196107"/>
            <a:ext cx="6953250" cy="695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  <a:defRPr/>
            </a:pPr>
            <a:r>
              <a:rPr kumimoji="0" lang="hu-HU" sz="3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Közép-Európai</a:t>
            </a:r>
            <a:r>
              <a:rPr kumimoji="0" 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Club Pannónia </a:t>
            </a:r>
            <a:endParaRPr kumimoji="0" lang="hu-H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30DF39CF-9101-4680-8D54-D42AC09EE335}"/>
              </a:ext>
            </a:extLst>
          </p:cNvPr>
          <p:cNvSpPr txBox="1">
            <a:spLocks/>
          </p:cNvSpPr>
          <p:nvPr/>
        </p:nvSpPr>
        <p:spPr>
          <a:xfrm>
            <a:off x="2607476" y="904478"/>
            <a:ext cx="6953250" cy="695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hu-HU" sz="3200" b="1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Kárpát-medencei nemzedékek </a:t>
            </a:r>
            <a:r>
              <a:rPr lang="hu-HU" sz="3200" b="1" i="1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találkozója</a:t>
            </a:r>
            <a:endParaRPr lang="hu-HU" sz="3200" i="1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algn="ctr"/>
            <a:r>
              <a:rPr lang="hu-HU" sz="3200" b="1" i="1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nemzetközi </a:t>
            </a:r>
            <a:r>
              <a:rPr lang="hu-HU" sz="3200" b="1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online </a:t>
            </a:r>
            <a:r>
              <a:rPr lang="hu-HU" sz="3200" b="1" i="1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konferencia</a:t>
            </a:r>
            <a:endParaRPr lang="hu-HU" sz="32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2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863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79" y="1508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500" b="1" dirty="0" smtClean="0">
                <a:solidFill>
                  <a:schemeClr val="tx1"/>
                </a:solidFill>
              </a:rPr>
              <a:t>Szociális</a:t>
            </a:r>
            <a:r>
              <a:rPr lang="hu-HU" sz="2500" b="1" dirty="0" smtClean="0"/>
              <a:t> </a:t>
            </a:r>
            <a:r>
              <a:rPr lang="hu-H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dimenziós:</a:t>
            </a: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 descr="01454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65365" y="965862"/>
            <a:ext cx="4341961" cy="2894640"/>
          </a:xfrm>
        </p:spPr>
      </p:pic>
      <p:pic>
        <p:nvPicPr>
          <p:cNvPr id="7" name="Kép 6" descr="DSC_3362-1920x1280-1024x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1024" y="4159490"/>
            <a:ext cx="4045791" cy="2543236"/>
          </a:xfrm>
          <a:prstGeom prst="rect">
            <a:avLst/>
          </a:prstGeom>
        </p:spPr>
      </p:pic>
      <p:pic>
        <p:nvPicPr>
          <p:cNvPr id="8" name="Kép 7" descr="one-d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992" y="4183810"/>
            <a:ext cx="6432895" cy="23801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86F4D16-EFB6-4A51-B59E-DDE9E1317F5D}"/>
              </a:ext>
            </a:extLst>
          </p:cNvPr>
          <p:cNvSpPr txBox="1">
            <a:spLocks/>
          </p:cNvSpPr>
          <p:nvPr/>
        </p:nvSpPr>
        <p:spPr>
          <a:xfrm>
            <a:off x="1028160" y="1190445"/>
            <a:ext cx="5571048" cy="275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endParaRPr kumimoji="0" lang="hu-H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artalom helye 8"/>
          <p:cNvSpPr txBox="1">
            <a:spLocks/>
          </p:cNvSpPr>
          <p:nvPr/>
        </p:nvSpPr>
        <p:spPr>
          <a:xfrm>
            <a:off x="997789" y="1388853"/>
            <a:ext cx="4126302" cy="235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Intézményen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belüli: Bálványos, </a:t>
            </a:r>
            <a:r>
              <a:rPr kumimoji="0" lang="hu-H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Félix-Fürdő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Szováta</a:t>
            </a:r>
          </a:p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lang="hu-HU" sz="2000" baseline="0" dirty="0" smtClean="0"/>
              <a:t>Természeti</a:t>
            </a:r>
            <a:r>
              <a:rPr lang="hu-HU" sz="2000" dirty="0" smtClean="0"/>
              <a:t> tényezőkkel egybekötött: Borszék, Homoród, Szováta, Kund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romániai fiatal generáció magatartása a wellnesszel kapcsolatban</a:t>
            </a:r>
            <a:r>
              <a:rPr lang="en-US" sz="2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6F4D16-EFB6-4A51-B59E-DDE9E131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778911"/>
            <a:ext cx="10058400" cy="3849624"/>
          </a:xfrm>
        </p:spPr>
        <p:txBody>
          <a:bodyPr>
            <a:normAutofit/>
          </a:bodyPr>
          <a:lstStyle/>
          <a:p>
            <a:pPr indent="228600" algn="just"/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hu-H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fiatalok főként másodlagos wellness utazóknak számítanak</a:t>
            </a:r>
          </a:p>
          <a:p>
            <a:pPr indent="228600" algn="just"/>
            <a:r>
              <a:rPr lang="hu-H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fiatalok kereslete jelenleg főként a belföldi desztinációk irányába mutat</a:t>
            </a:r>
          </a:p>
          <a:p>
            <a:pPr indent="228600" algn="just"/>
            <a:r>
              <a:rPr lang="hu-H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realizált jövedelmükhöz képest viszonylag magas költési hajlandóság a különböző wellness szolgáltatásokra vonatkozóan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E0B1A7-91C1-4F8A-9E23-E26D34831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F5B37-78FA-45AC-B93F-4EFA5760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06" y="323417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GB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romániai fiatalok főként másodlagos wellness utazóknak számítanak</a:t>
            </a:r>
            <a:b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500" b="1" dirty="0">
              <a:solidFill>
                <a:schemeClr val="tx1"/>
              </a:solidFill>
            </a:endParaRPr>
          </a:p>
        </p:txBody>
      </p:sp>
      <p:pic>
        <p:nvPicPr>
          <p:cNvPr id="8194" name="Chart 1">
            <a:extLst>
              <a:ext uri="{FF2B5EF4-FFF2-40B4-BE49-F238E27FC236}">
                <a16:creationId xmlns:a16="http://schemas.microsoft.com/office/drawing/2014/main" xmlns="" id="{5F2C5380-921A-45BE-9FD4-62A7D48CAF6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7" y="1562100"/>
            <a:ext cx="7591425" cy="40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1D8D1B-A17C-46BC-8D56-35BBB1C63083}"/>
              </a:ext>
            </a:extLst>
          </p:cNvPr>
          <p:cNvSpPr txBox="1"/>
          <p:nvPr/>
        </p:nvSpPr>
        <p:spPr>
          <a:xfrm>
            <a:off x="1285875" y="5754879"/>
            <a:ext cx="10125075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forrás, saját szerkesztés</a:t>
            </a:r>
            <a:endParaRPr lang="en-GB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355A7F-11B4-45F5-879C-2618E3C0A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C29BBF6-01A0-458C-9F03-2040E0F76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7073594"/>
              </p:ext>
            </p:extLst>
          </p:nvPr>
        </p:nvGraphicFramePr>
        <p:xfrm>
          <a:off x="1066800" y="1066800"/>
          <a:ext cx="100584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EEB7B92-9B76-45AD-B56D-B2CB3D40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1924"/>
            <a:ext cx="10058400" cy="904875"/>
          </a:xfrm>
        </p:spPr>
        <p:txBody>
          <a:bodyPr>
            <a:noAutofit/>
          </a:bodyPr>
          <a:lstStyle/>
          <a:p>
            <a:pPr algn="ctr"/>
            <a:r>
              <a:rPr lang="en-GB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fiatalok kereslete főként a belföldi desztinációk irányába mutat</a:t>
            </a:r>
            <a:endParaRPr lang="en-GB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32D324-1E71-497E-944C-FD11C28CB446}"/>
              </a:ext>
            </a:extLst>
          </p:cNvPr>
          <p:cNvSpPr txBox="1"/>
          <p:nvPr/>
        </p:nvSpPr>
        <p:spPr>
          <a:xfrm>
            <a:off x="1247775" y="6063210"/>
            <a:ext cx="10125075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forrás, saját szerkesztés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BE45D6-56DF-40E3-9ACB-01555A87A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18655-DC89-44F3-A809-DB7E1317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realizált jövedelmükhöz képes alacsony költési hajlandóság a különböző wellness szolgáltatások irányába</a:t>
            </a:r>
            <a:endParaRPr lang="en-GB" sz="27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844C610-28DA-4102-8FAE-819297CE2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6741324"/>
              </p:ext>
            </p:extLst>
          </p:nvPr>
        </p:nvGraphicFramePr>
        <p:xfrm>
          <a:off x="1790700" y="2305050"/>
          <a:ext cx="8629652" cy="391035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57413">
                  <a:extLst>
                    <a:ext uri="{9D8B030D-6E8A-4147-A177-3AD203B41FA5}">
                      <a16:colId xmlns:a16="http://schemas.microsoft.com/office/drawing/2014/main" xmlns="" val="3169701481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xmlns="" val="206515956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xmlns="" val="1650006881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xmlns="" val="1758118165"/>
                    </a:ext>
                  </a:extLst>
                </a:gridCol>
              </a:tblGrid>
              <a:tr h="3313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Table 7. Correlation</a:t>
                      </a:r>
                      <a:endParaRPr lang="en-GB" sz="18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238492"/>
                  </a:ext>
                </a:extLst>
              </a:tr>
              <a:tr h="357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08403778"/>
                  </a:ext>
                </a:extLst>
              </a:tr>
              <a:tr h="1020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Amount of money intended for travel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Pearson Correlation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.638</a:t>
                      </a:r>
                      <a:r>
                        <a:rPr lang="en-US" sz="1800" u="none" strike="noStrike" baseline="30000">
                          <a:effectLst/>
                        </a:rPr>
                        <a:t>**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88727259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(AT)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Sig. (2-tailed)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33126246"/>
                  </a:ext>
                </a:extLst>
              </a:tr>
              <a:tr h="33138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82548708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Monthly income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Pearson Correlation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.638</a:t>
                      </a:r>
                      <a:r>
                        <a:rPr lang="en-US" sz="1800" u="none" strike="noStrike" baseline="30000" dirty="0">
                          <a:effectLst/>
                        </a:rPr>
                        <a:t>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4316679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(MI)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Sig. (2-tailed)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68268618"/>
                  </a:ext>
                </a:extLst>
              </a:tr>
              <a:tr h="318131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633221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8FBD11-0E2E-4711-A25D-1C880530D976}"/>
              </a:ext>
            </a:extLst>
          </p:cNvPr>
          <p:cNvSpPr txBox="1"/>
          <p:nvPr/>
        </p:nvSpPr>
        <p:spPr>
          <a:xfrm>
            <a:off x="1238250" y="6370562"/>
            <a:ext cx="10125075" cy="6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forrás, saját szerkesztés</a:t>
            </a:r>
            <a:endParaRPr lang="en-GB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CF4783-835F-44A0-B5D9-9963C46D8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85FDD-8136-4DFD-9B0D-5A36FB7D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616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Nemzetközi turistaérkezés régiónkénti lebontásban </a:t>
            </a:r>
            <a:r>
              <a:rPr lang="en-GB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Q1</a:t>
            </a:r>
            <a:r>
              <a:rPr lang="hu-HU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,Q2</a:t>
            </a:r>
            <a:r>
              <a:rPr lang="en-GB" sz="25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endParaRPr lang="en-GB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48D2B9A-341E-4AD8-9199-9AF6B9C86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6826593"/>
              </p:ext>
            </p:extLst>
          </p:nvPr>
        </p:nvGraphicFramePr>
        <p:xfrm>
          <a:off x="3032365" y="1867798"/>
          <a:ext cx="5924549" cy="39358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29609">
                  <a:extLst>
                    <a:ext uri="{9D8B030D-6E8A-4147-A177-3AD203B41FA5}">
                      <a16:colId xmlns="" xmlns:a16="http://schemas.microsoft.com/office/drawing/2014/main" val="3727720960"/>
                    </a:ext>
                  </a:extLst>
                </a:gridCol>
                <a:gridCol w="1897470">
                  <a:extLst>
                    <a:ext uri="{9D8B030D-6E8A-4147-A177-3AD203B41FA5}">
                      <a16:colId xmlns="" xmlns:a16="http://schemas.microsoft.com/office/drawing/2014/main" val="679754671"/>
                    </a:ext>
                  </a:extLst>
                </a:gridCol>
                <a:gridCol w="1897470"/>
              </a:tblGrid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Régiók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Arrivals</a:t>
                      </a:r>
                      <a:r>
                        <a:rPr lang="hu-HU" sz="2000" b="1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Q1</a:t>
                      </a:r>
                      <a:endParaRPr lang="en-GB" sz="20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Arrivals</a:t>
                      </a:r>
                      <a:r>
                        <a:rPr lang="hu-H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Q2</a:t>
                      </a:r>
                      <a:endParaRPr lang="en-GB" sz="20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1547983"/>
                  </a:ext>
                </a:extLst>
              </a:tr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Európa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93,3%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63210737"/>
                  </a:ext>
                </a:extLst>
              </a:tr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Amerika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6,9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3450609"/>
                  </a:ext>
                </a:extLst>
              </a:tr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Afrika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5292657"/>
                  </a:ext>
                </a:extLst>
              </a:tr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Közép Kelet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20,2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1741881"/>
                  </a:ext>
                </a:extLst>
              </a:tr>
              <a:tr h="646964"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Ázsia</a:t>
                      </a:r>
                      <a:r>
                        <a:rPr lang="hu-HU" sz="200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és Pacifikus térség</a:t>
                      </a:r>
                      <a:endParaRPr lang="en-GB" sz="20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48,9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21369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3AB706-64B6-4F69-A70C-60E8606A170F}"/>
              </a:ext>
            </a:extLst>
          </p:cNvPr>
          <p:cNvSpPr txBox="1"/>
          <p:nvPr/>
        </p:nvSpPr>
        <p:spPr>
          <a:xfrm>
            <a:off x="1066800" y="6259704"/>
            <a:ext cx="1012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UNWTO World Tourism Barometer May 2020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0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F53ECD-BCAC-4CE2-A26B-F5482FC69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4E737-EAD7-494F-8B3A-A4478BCB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Vendégéjszakák Romániában Január 1 és Június 30 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55388F9-0D89-4F6F-A81A-6684BB838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6470250"/>
              </p:ext>
            </p:extLst>
          </p:nvPr>
        </p:nvGraphicFramePr>
        <p:xfrm>
          <a:off x="1951728" y="2008824"/>
          <a:ext cx="8143875" cy="336857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31936">
                  <a:extLst>
                    <a:ext uri="{9D8B030D-6E8A-4147-A177-3AD203B41FA5}">
                      <a16:colId xmlns="" xmlns:a16="http://schemas.microsoft.com/office/drawing/2014/main" val="945104732"/>
                    </a:ext>
                  </a:extLst>
                </a:gridCol>
                <a:gridCol w="1919874">
                  <a:extLst>
                    <a:ext uri="{9D8B030D-6E8A-4147-A177-3AD203B41FA5}">
                      <a16:colId xmlns="" xmlns:a16="http://schemas.microsoft.com/office/drawing/2014/main" val="1442823083"/>
                    </a:ext>
                  </a:extLst>
                </a:gridCol>
                <a:gridCol w="1919874">
                  <a:extLst>
                    <a:ext uri="{9D8B030D-6E8A-4147-A177-3AD203B41FA5}">
                      <a16:colId xmlns="" xmlns:a16="http://schemas.microsoft.com/office/drawing/2014/main" val="3721123824"/>
                    </a:ext>
                  </a:extLst>
                </a:gridCol>
                <a:gridCol w="1772191">
                  <a:extLst>
                    <a:ext uri="{9D8B030D-6E8A-4147-A177-3AD203B41FA5}">
                      <a16:colId xmlns="" xmlns:a16="http://schemas.microsoft.com/office/drawing/2014/main" val="1868127657"/>
                    </a:ext>
                  </a:extLst>
                </a:gridCol>
              </a:tblGrid>
              <a:tr h="1391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hu-HU" sz="2500" dirty="0" err="1" smtClean="0">
                          <a:solidFill>
                            <a:schemeClr val="tx1"/>
                          </a:solidFill>
                          <a:effectLst/>
                        </a:rPr>
                        <a:t>urista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500" dirty="0" smtClean="0">
                          <a:solidFill>
                            <a:schemeClr val="tx1"/>
                          </a:solidFill>
                          <a:effectLst/>
                        </a:rPr>
                        <a:t>Különbség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70605247"/>
                  </a:ext>
                </a:extLst>
              </a:tr>
              <a:tr h="67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Belföldi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9.034.500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3.635.300</a:t>
                      </a:r>
                      <a:endParaRPr lang="en-GB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-59.77 %</a:t>
                      </a:r>
                      <a:endParaRPr lang="en-GB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8857920"/>
                  </a:ext>
                </a:extLst>
              </a:tr>
              <a:tr h="6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Külföldi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2.374.600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644.700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</a:rPr>
                        <a:t>-72.86 %</a:t>
                      </a:r>
                      <a:endParaRPr lang="en-GB" sz="2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7330492"/>
                  </a:ext>
                </a:extLst>
              </a:tr>
              <a:tr h="67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11.409.100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4.280.000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</a:rPr>
                        <a:t>-62.49 %</a:t>
                      </a:r>
                      <a:endParaRPr lang="en-GB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59147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FD4DD9-BCBF-45A3-ABB4-3C460C927DEB}"/>
              </a:ext>
            </a:extLst>
          </p:cNvPr>
          <p:cNvSpPr txBox="1"/>
          <p:nvPr/>
        </p:nvSpPr>
        <p:spPr>
          <a:xfrm>
            <a:off x="1066800" y="6259704"/>
            <a:ext cx="1012507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 Communication nr.199 - INSSE 2020, author’s editing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496B71-B3F7-4320-84B3-D65F36C7A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F514F-CCF5-4023-9F69-BCF2B4DE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4-5</a:t>
            </a:r>
            <a:r>
              <a:rPr lang="hu-H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Csillagos szállodák Romániában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B2F4892-803A-4F8B-A243-DECA85D0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4800887"/>
              </p:ext>
            </p:extLst>
          </p:nvPr>
        </p:nvGraphicFramePr>
        <p:xfrm>
          <a:off x="1715039" y="1869236"/>
          <a:ext cx="9149495" cy="39579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64223">
                  <a:extLst>
                    <a:ext uri="{9D8B030D-6E8A-4147-A177-3AD203B41FA5}">
                      <a16:colId xmlns="" xmlns:a16="http://schemas.microsoft.com/office/drawing/2014/main" val="3315248634"/>
                    </a:ext>
                  </a:extLst>
                </a:gridCol>
                <a:gridCol w="1029317">
                  <a:extLst>
                    <a:ext uri="{9D8B030D-6E8A-4147-A177-3AD203B41FA5}">
                      <a16:colId xmlns="" xmlns:a16="http://schemas.microsoft.com/office/drawing/2014/main" val="3873187446"/>
                    </a:ext>
                  </a:extLst>
                </a:gridCol>
                <a:gridCol w="1047979">
                  <a:extLst>
                    <a:ext uri="{9D8B030D-6E8A-4147-A177-3AD203B41FA5}">
                      <a16:colId xmlns="" xmlns:a16="http://schemas.microsoft.com/office/drawing/2014/main" val="1712871023"/>
                    </a:ext>
                  </a:extLst>
                </a:gridCol>
                <a:gridCol w="1085305">
                  <a:extLst>
                    <a:ext uri="{9D8B030D-6E8A-4147-A177-3AD203B41FA5}">
                      <a16:colId xmlns="" xmlns:a16="http://schemas.microsoft.com/office/drawing/2014/main" val="3967141287"/>
                    </a:ext>
                  </a:extLst>
                </a:gridCol>
                <a:gridCol w="1020703">
                  <a:extLst>
                    <a:ext uri="{9D8B030D-6E8A-4147-A177-3AD203B41FA5}">
                      <a16:colId xmlns="" xmlns:a16="http://schemas.microsoft.com/office/drawing/2014/main" val="1153726202"/>
                    </a:ext>
                  </a:extLst>
                </a:gridCol>
                <a:gridCol w="1066643">
                  <a:extLst>
                    <a:ext uri="{9D8B030D-6E8A-4147-A177-3AD203B41FA5}">
                      <a16:colId xmlns="" xmlns:a16="http://schemas.microsoft.com/office/drawing/2014/main" val="710149745"/>
                    </a:ext>
                  </a:extLst>
                </a:gridCol>
                <a:gridCol w="1066643">
                  <a:extLst>
                    <a:ext uri="{9D8B030D-6E8A-4147-A177-3AD203B41FA5}">
                      <a16:colId xmlns="" xmlns:a16="http://schemas.microsoft.com/office/drawing/2014/main" val="2610737350"/>
                    </a:ext>
                  </a:extLst>
                </a:gridCol>
                <a:gridCol w="1047979">
                  <a:extLst>
                    <a:ext uri="{9D8B030D-6E8A-4147-A177-3AD203B41FA5}">
                      <a16:colId xmlns="" xmlns:a16="http://schemas.microsoft.com/office/drawing/2014/main" val="2959291127"/>
                    </a:ext>
                  </a:extLst>
                </a:gridCol>
                <a:gridCol w="1020703">
                  <a:extLst>
                    <a:ext uri="{9D8B030D-6E8A-4147-A177-3AD203B41FA5}">
                      <a16:colId xmlns="" xmlns:a16="http://schemas.microsoft.com/office/drawing/2014/main" val="3377120746"/>
                    </a:ext>
                  </a:extLst>
                </a:gridCol>
              </a:tblGrid>
              <a:tr h="783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Stars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Rooms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Beds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387974"/>
                  </a:ext>
                </a:extLst>
              </a:tr>
              <a:tr h="11958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2020</a:t>
                      </a:r>
                      <a:endParaRPr lang="en-GB" sz="20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21199289"/>
                  </a:ext>
                </a:extLst>
              </a:tr>
              <a:tr h="1195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24,483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27,328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29,189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33,960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47,746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53,339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57,137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57,717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978346709"/>
                  </a:ext>
                </a:extLst>
              </a:tr>
              <a:tr h="783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3,867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4,061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4,092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4,332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7,610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7,733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7,808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8,434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076389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3ACC76-D01B-4905-832C-3A5D9E80C84B}"/>
              </a:ext>
            </a:extLst>
          </p:cNvPr>
          <p:cNvSpPr txBox="1"/>
          <p:nvPr/>
        </p:nvSpPr>
        <p:spPr>
          <a:xfrm>
            <a:off x="1092680" y="6087176"/>
            <a:ext cx="1012507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Tourist reception structures with classified accommodation functions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http://turism.gov.ro/web/autorizare-turism/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saját szerkesztés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AE3E02-62D4-45A8-BDE0-CB9BDBAB5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8A0B4-EE6C-4758-A301-60A2AB9F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426" y="923026"/>
            <a:ext cx="10058400" cy="50464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kutatott terület gazdag  természeti tényezők tekintetében, azonba</a:t>
            </a: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komoly infrastrukturális befektetéseket és fejlesztéseket igényelne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Erdély wellness szolgáltatás és balneológiai térképe nagy egyezést mutat ez pedig a szolgáltatásokban is megfigyelhető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Ahogyan az egészségturizmus két nagy ága </a:t>
            </a:r>
            <a:r>
              <a:rPr lang="hu-H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közötti </a:t>
            </a:r>
            <a:r>
              <a:rPr lang="hu-H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átfedések, úgy a wellness dimenziók egyes tagjai közötti átfedések is megfigyelhetőek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Kérdőíves kutatás eredményeként következtethető, hogy főként az érzelmi, a szociális, a fizikai és a spirituális dimenziók, továbbá a vízbázis és a szabadidős programok fontossága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195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7B416E-4CA2-435D-95C8-412F6B857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0" y="-19049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A6615C-8C0C-441A-858E-D395BE1B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338044"/>
            <a:ext cx="10058400" cy="1371600"/>
          </a:xfrm>
        </p:spPr>
        <p:txBody>
          <a:bodyPr/>
          <a:lstStyle/>
          <a:p>
            <a:pPr algn="ctr"/>
            <a:r>
              <a:rPr lang="hu-HU" b="1" dirty="0" smtClean="0"/>
              <a:t>Köszönöm a megtisztelő figyelmet!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989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02A2A8-CE46-45C3-A5A1-09660D27B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F807E-3FAB-4A1D-9E8E-8B08991C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6" y="5204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wellness szolgáltatások térképe globális vonatkozásban </a:t>
            </a:r>
            <a:endParaRPr lang="en-GB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9" descr="Every-Destination-1.jpg">
            <a:extLst>
              <a:ext uri="{FF2B5EF4-FFF2-40B4-BE49-F238E27FC236}">
                <a16:creationId xmlns="" xmlns:a16="http://schemas.microsoft.com/office/drawing/2014/main" id="{AAF0E54C-8928-4D8C-8F1E-68066098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16" b="2167"/>
          <a:stretch>
            <a:fillRect/>
          </a:stretch>
        </p:blipFill>
        <p:spPr bwMode="auto">
          <a:xfrm>
            <a:off x="1269699" y="1292324"/>
            <a:ext cx="9747853" cy="48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90C428-61DB-4C6A-B4C8-8773646A773D}"/>
              </a:ext>
            </a:extLst>
          </p:cNvPr>
          <p:cNvSpPr txBox="1"/>
          <p:nvPr/>
        </p:nvSpPr>
        <p:spPr>
          <a:xfrm>
            <a:off x="1222074" y="6195600"/>
            <a:ext cx="10125075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Wellness Services on Global Level </a:t>
            </a: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GB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Wellness Institute, Global Wellness Tourism Economy, November 2018</a:t>
            </a:r>
          </a:p>
          <a:p>
            <a:pPr indent="182880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EE67CA-10C9-4B86-835F-9D61EA4D4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A8498-813B-4DFB-AF1B-D3A509D5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20" y="2533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Wellness szektor tervezett növekedése </a:t>
            </a:r>
            <a:endParaRPr lang="en-GB" sz="2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B62B39E-E4F9-48B0-86A7-15F85A6FE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7167898"/>
              </p:ext>
            </p:extLst>
          </p:nvPr>
        </p:nvGraphicFramePr>
        <p:xfrm>
          <a:off x="836763" y="1397481"/>
          <a:ext cx="10722633" cy="47417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19245">
                  <a:extLst>
                    <a:ext uri="{9D8B030D-6E8A-4147-A177-3AD203B41FA5}">
                      <a16:colId xmlns="" xmlns:a16="http://schemas.microsoft.com/office/drawing/2014/main" val="1696121564"/>
                    </a:ext>
                  </a:extLst>
                </a:gridCol>
                <a:gridCol w="1975449">
                  <a:extLst>
                    <a:ext uri="{9D8B030D-6E8A-4147-A177-3AD203B41FA5}">
                      <a16:colId xmlns="" xmlns:a16="http://schemas.microsoft.com/office/drawing/2014/main" val="2824240220"/>
                    </a:ext>
                  </a:extLst>
                </a:gridCol>
                <a:gridCol w="2044460">
                  <a:extLst>
                    <a:ext uri="{9D8B030D-6E8A-4147-A177-3AD203B41FA5}">
                      <a16:colId xmlns="" xmlns:a16="http://schemas.microsoft.com/office/drawing/2014/main" val="1754174005"/>
                    </a:ext>
                  </a:extLst>
                </a:gridCol>
                <a:gridCol w="3683479">
                  <a:extLst>
                    <a:ext uri="{9D8B030D-6E8A-4147-A177-3AD203B41FA5}">
                      <a16:colId xmlns="" xmlns:a16="http://schemas.microsoft.com/office/drawing/2014/main" val="2996027204"/>
                    </a:ext>
                  </a:extLst>
                </a:gridCol>
              </a:tblGrid>
              <a:tr h="13289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Wellness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szektorok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Várható</a:t>
                      </a:r>
                      <a:r>
                        <a:rPr lang="hu-H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piaci érték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(US $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milliárd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Várható évenkénti átlag növekedés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14053637"/>
                  </a:ext>
                </a:extLst>
              </a:tr>
              <a:tr h="3696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2015-2020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52954672"/>
                  </a:ext>
                </a:extLst>
              </a:tr>
              <a:tr h="42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Spa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létesítmények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$77.60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$103.90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1302731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Termál</a:t>
                      </a:r>
                      <a:r>
                        <a:rPr lang="hu-H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Ásványi anyagok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$51.00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$64.60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4.80%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83822974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Wellness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turizmus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$563.20 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$808.00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7.50%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67415557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Munkahelyi wellness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$43.30 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$55.10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5.00%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48455306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Wellness </a:t>
                      </a:r>
                      <a:r>
                        <a:rPr lang="hu-HU" sz="2000" dirty="0" smtClean="0">
                          <a:solidFill>
                            <a:schemeClr val="tx1"/>
                          </a:solidFill>
                          <a:effectLst/>
                        </a:rPr>
                        <a:t>életmód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$118.60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$152.80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5.20%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917275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D57FEA-A015-4A4B-9276-6365562CD6D6}"/>
              </a:ext>
            </a:extLst>
          </p:cNvPr>
          <p:cNvSpPr txBox="1"/>
          <p:nvPr/>
        </p:nvSpPr>
        <p:spPr>
          <a:xfrm>
            <a:off x="1047750" y="6129681"/>
            <a:ext cx="1012507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880">
              <a:lnSpc>
                <a:spcPct val="115000"/>
              </a:lnSpc>
              <a:spcAft>
                <a:spcPts val="1000"/>
              </a:spcAft>
            </a:pPr>
            <a:r>
              <a:rPr lang="hu-H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Wellness Institute, based upon economic and industry sector projections from the IMF, ILO, Euromonitor and GWI’s data and </a:t>
            </a:r>
            <a:r>
              <a:rPr lang="en-GB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 </a:t>
            </a:r>
            <a:r>
              <a:rPr lang="en-GB" sz="1200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model,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Wellness Economy Monitor, January 2017 </a:t>
            </a:r>
            <a:endParaRPr lang="en-GB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6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B1FB62-C443-442F-84BC-6C3D571E2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2C753-6413-413D-86BC-3084FCAC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-25561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wellness trendek változása 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hu-HU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-től</a:t>
            </a:r>
            <a:r>
              <a:rPr lang="hu-HU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hu-HU" sz="25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-ig</a:t>
            </a:r>
            <a:endParaRPr lang="en-GB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54FEAE73-BC3C-4931-9235-77EAF4541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6348010"/>
              </p:ext>
            </p:extLst>
          </p:nvPr>
        </p:nvGraphicFramePr>
        <p:xfrm>
          <a:off x="1500187" y="988553"/>
          <a:ext cx="8963025" cy="517801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98317">
                  <a:extLst>
                    <a:ext uri="{9D8B030D-6E8A-4147-A177-3AD203B41FA5}">
                      <a16:colId xmlns="" xmlns:a16="http://schemas.microsoft.com/office/drawing/2014/main" val="3881553912"/>
                    </a:ext>
                  </a:extLst>
                </a:gridCol>
                <a:gridCol w="2288038">
                  <a:extLst>
                    <a:ext uri="{9D8B030D-6E8A-4147-A177-3AD203B41FA5}">
                      <a16:colId xmlns="" xmlns:a16="http://schemas.microsoft.com/office/drawing/2014/main" val="2582253313"/>
                    </a:ext>
                  </a:extLst>
                </a:gridCol>
                <a:gridCol w="2204781">
                  <a:extLst>
                    <a:ext uri="{9D8B030D-6E8A-4147-A177-3AD203B41FA5}">
                      <a16:colId xmlns="" xmlns:a16="http://schemas.microsoft.com/office/drawing/2014/main" val="648095870"/>
                    </a:ext>
                  </a:extLst>
                </a:gridCol>
                <a:gridCol w="2171889">
                  <a:extLst>
                    <a:ext uri="{9D8B030D-6E8A-4147-A177-3AD203B41FA5}">
                      <a16:colId xmlns="" xmlns:a16="http://schemas.microsoft.com/office/drawing/2014/main" val="2092288316"/>
                    </a:ext>
                  </a:extLst>
                </a:gridCol>
              </a:tblGrid>
              <a:tr h="2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914989594"/>
                  </a:ext>
                </a:extLst>
              </a:tr>
              <a:tr h="475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Sauna Reinvented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Mushrooms Emerge from Underground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Well Fashion – Way Beyond Athleisure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Circadian Health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37765269"/>
                  </a:ext>
                </a:extLst>
              </a:tr>
              <a:tr h="555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Wellness Architecture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A New Era of Transformative Wellness Travel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Wellness Takes 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Over-tourism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Aging Rebranded: Positively Cool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59937923"/>
                  </a:ext>
                </a:extLst>
              </a:tr>
              <a:tr h="745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Silence – From silent spas to wellness monasteries and „down-time abbeys” – to silent eating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Reframing the First 1.000 Days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Meditation Goes Plural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J-Wellness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17351006"/>
                  </a:ext>
                </a:extLst>
              </a:tr>
              <a:tr h="555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Art and Creativity Take </a:t>
                      </a:r>
                      <a:r>
                        <a:rPr lang="en-GB" sz="1200" b="0" dirty="0" smtClean="0">
                          <a:effectLst/>
                        </a:rPr>
                        <a:t>Cent</a:t>
                      </a:r>
                      <a:r>
                        <a:rPr lang="hu-HU" sz="1200" b="0" dirty="0" smtClean="0">
                          <a:effectLst/>
                        </a:rPr>
                        <a:t>re</a:t>
                      </a:r>
                      <a:r>
                        <a:rPr lang="en-GB" sz="1200" b="0" dirty="0" smtClean="0">
                          <a:effectLst/>
                        </a:rPr>
                        <a:t> </a:t>
                      </a:r>
                      <a:r>
                        <a:rPr lang="en-GB" sz="1200" b="0" dirty="0">
                          <a:effectLst/>
                        </a:rPr>
                        <a:t>Stage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The Wellness Kitchen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Prescribing Nature – Nature as medicine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Mental Wellness and Technology: Rethinking the Relationship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05955998"/>
                  </a:ext>
                </a:extLst>
              </a:tr>
              <a:tr h="555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Wellness Remakes Beauty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Getting our “clean air act” together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</a:rPr>
                        <a:t>MediScent</a:t>
                      </a:r>
                      <a:r>
                        <a:rPr lang="en-GB" sz="1200" dirty="0">
                          <a:effectLst/>
                        </a:rPr>
                        <a:t>: fragrance </a:t>
                      </a:r>
                      <a:r>
                        <a:rPr lang="en-GB" sz="1200" dirty="0" err="1">
                          <a:effectLst/>
                        </a:rPr>
                        <a:t>fets</a:t>
                      </a:r>
                      <a:r>
                        <a:rPr lang="en-GB" sz="1200" dirty="0">
                          <a:effectLst/>
                        </a:rPr>
                        <a:t> a wellness makeover – Aromatherapy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Energy Medicine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19428074"/>
                  </a:ext>
                </a:extLst>
              </a:tr>
              <a:tr h="555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The Future is Mental Wellness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Extreme Wellness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China – Uncovering the Wealth in Wellness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Religion and Wellness – Organized Religion Jumps Into Wellness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030027761"/>
                  </a:ext>
                </a:extLst>
              </a:tr>
              <a:tr h="51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Embracing the C-Word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Wellness Meets Happiness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Nutrition Gets Very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Personalized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The Wellness Sabbatical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69275438"/>
                  </a:ext>
                </a:extLst>
              </a:tr>
              <a:tr h="745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dirty="0">
                          <a:effectLst/>
                        </a:rPr>
                        <a:t>Beyond the Elite “Ghettos” of Wellness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A New Feminist Wellness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Dying Well – a “better death” is becoming integral to the idea of a “well life.”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Fertility boom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41" marR="64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055520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6EB57E-1148-4214-A35C-B8A4DC40D7A4}"/>
              </a:ext>
            </a:extLst>
          </p:cNvPr>
          <p:cNvSpPr txBox="1"/>
          <p:nvPr/>
        </p:nvSpPr>
        <p:spPr>
          <a:xfrm>
            <a:off x="952500" y="6249800"/>
            <a:ext cx="1012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</a:t>
            </a:r>
            <a:r>
              <a:rPr lang="en-GB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GWI- Wellness trends 2017, 2018, 2019, 2020, </a:t>
            </a:r>
            <a:r>
              <a:rPr lang="hu-H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saját szerkesztés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2996" y="1082652"/>
            <a:ext cx="8436339" cy="49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887755" y="6165304"/>
            <a:ext cx="5308171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Forrás: Saját</a:t>
            </a:r>
            <a:r>
              <a:rPr kumimoji="0" lang="hu-H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forrás, saját szerkesztés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4CF807E-3FAB-4A1D-9E8E-8B08991C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26" y="5204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hat dimenziós wellness model elemeinek vizsgálata Erdély területén </a:t>
            </a:r>
            <a:endParaRPr lang="en-GB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863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79" y="1508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 dimenziós wellness model </a:t>
            </a: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6F4D16-EFB6-4A51-B59E-DDE9E131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684020"/>
            <a:ext cx="10058400" cy="3849624"/>
          </a:xfrm>
        </p:spPr>
        <p:txBody>
          <a:bodyPr>
            <a:noAutofit/>
          </a:bodyPr>
          <a:lstStyle/>
          <a:p>
            <a:r>
              <a:rPr lang="hu-HU" sz="2500" b="1" i="1" dirty="0" smtClean="0"/>
              <a:t>Fizikai</a:t>
            </a:r>
            <a:r>
              <a:rPr lang="hu-HU" sz="2500" dirty="0" smtClean="0"/>
              <a:t> – intézményen belüli passzív illetve aktív, környezeti tényezőkkel egybekötött, </a:t>
            </a:r>
            <a:r>
              <a:rPr lang="hu-HU" sz="2500" dirty="0" err="1" smtClean="0"/>
              <a:t>nutrició</a:t>
            </a:r>
            <a:r>
              <a:rPr lang="hu-HU" sz="2500" dirty="0" smtClean="0"/>
              <a:t>, detox szolgáltatások</a:t>
            </a:r>
          </a:p>
          <a:p>
            <a:r>
              <a:rPr lang="hu-HU" sz="2500" b="1" i="1" dirty="0" smtClean="0"/>
              <a:t>Spirituális</a:t>
            </a:r>
            <a:r>
              <a:rPr lang="hu-HU" sz="2500" dirty="0" smtClean="0"/>
              <a:t>: vallási, mozgásos meditáció</a:t>
            </a:r>
          </a:p>
          <a:p>
            <a:r>
              <a:rPr lang="hu-HU" sz="2500" b="1" i="1" dirty="0" smtClean="0"/>
              <a:t>Foglalkozási</a:t>
            </a:r>
            <a:r>
              <a:rPr lang="hu-HU" sz="2500" dirty="0" smtClean="0"/>
              <a:t>: csapatépítés, konferencia és wellness</a:t>
            </a:r>
          </a:p>
          <a:p>
            <a:r>
              <a:rPr lang="hu-HU" sz="2500" b="1" i="1" dirty="0" smtClean="0"/>
              <a:t>Érzelmi</a:t>
            </a:r>
            <a:r>
              <a:rPr lang="hu-HU" sz="2500" dirty="0" smtClean="0"/>
              <a:t>: meditáció, spa szolgáltatások (anti-ageing, szépségápolás alakformálás, relaxációs szobák)</a:t>
            </a:r>
          </a:p>
          <a:p>
            <a:r>
              <a:rPr lang="hu-HU" sz="2500" b="1" i="1" dirty="0" smtClean="0"/>
              <a:t>Szociális</a:t>
            </a:r>
            <a:r>
              <a:rPr lang="hu-HU" sz="2500" dirty="0" smtClean="0"/>
              <a:t>: sószoba, szauna, aktív csoportos tevékenységek</a:t>
            </a:r>
          </a:p>
          <a:p>
            <a:r>
              <a:rPr lang="hu-HU" sz="2500" b="1" i="1" dirty="0" smtClean="0"/>
              <a:t>Intellektuális</a:t>
            </a:r>
            <a:r>
              <a:rPr lang="hu-HU" sz="2500" dirty="0" smtClean="0"/>
              <a:t>: oktatás, hagyományőrzés </a:t>
            </a:r>
            <a:endParaRPr lang="en-GB" sz="2500" dirty="0"/>
          </a:p>
        </p:txBody>
      </p:sp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863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64" y="0"/>
            <a:ext cx="10058400" cy="776377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Fizikai dimenzió </a:t>
            </a: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6F4D16-EFB6-4A51-B59E-DDE9E131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60" y="752367"/>
            <a:ext cx="6770119" cy="5915852"/>
          </a:xfrm>
        </p:spPr>
        <p:txBody>
          <a:bodyPr>
            <a:noAutofit/>
          </a:bodyPr>
          <a:lstStyle/>
          <a:p>
            <a:r>
              <a:rPr lang="hu-HU" sz="2500" dirty="0" smtClean="0"/>
              <a:t> intézményen belüli passzív: Tusnádfürdő, Szováta, Kund, Marosvásárhely, </a:t>
            </a:r>
            <a:r>
              <a:rPr lang="hu-HU" sz="2500" dirty="0" err="1" smtClean="0"/>
              <a:t>Marosszentgyörgy</a:t>
            </a:r>
            <a:r>
              <a:rPr lang="hu-HU" sz="2500" dirty="0" smtClean="0"/>
              <a:t>, Brassó, Bálványos, Szeben, </a:t>
            </a:r>
            <a:r>
              <a:rPr lang="hu-HU" sz="2500" dirty="0" err="1" smtClean="0"/>
              <a:t>Szebenjuharos</a:t>
            </a:r>
            <a:r>
              <a:rPr lang="hu-HU" sz="2500" dirty="0" smtClean="0"/>
              <a:t>, Herkulesfürdő, Kolozsvár, </a:t>
            </a:r>
          </a:p>
          <a:p>
            <a:r>
              <a:rPr lang="hu-HU" sz="2500" dirty="0" smtClean="0"/>
              <a:t>intézményen belüli aktív: rendkívül hasonló térképet kapunk az előző kategóriához. </a:t>
            </a:r>
          </a:p>
          <a:p>
            <a:r>
              <a:rPr lang="hu-HU" sz="2500" dirty="0" smtClean="0"/>
              <a:t>környezeti tényezőkkel egybekötött: Kolozsvár, Homoród, Borszék, Tusnádfürdő, Brassó, </a:t>
            </a:r>
            <a:r>
              <a:rPr lang="hu-HU" sz="2500" dirty="0" err="1" smtClean="0"/>
              <a:t>Félix-Fürdő</a:t>
            </a:r>
            <a:r>
              <a:rPr lang="hu-HU" sz="2500" dirty="0" smtClean="0"/>
              <a:t>, Parajd</a:t>
            </a:r>
          </a:p>
          <a:p>
            <a:r>
              <a:rPr lang="hu-HU" sz="2500" dirty="0" err="1" smtClean="0"/>
              <a:t>nutrició</a:t>
            </a:r>
            <a:r>
              <a:rPr lang="hu-HU" sz="2500" dirty="0" smtClean="0"/>
              <a:t>, detox szolgáltatások: </a:t>
            </a:r>
            <a:r>
              <a:rPr lang="hu-HU" sz="2500" dirty="0" err="1" smtClean="0"/>
              <a:t>Pestera</a:t>
            </a:r>
            <a:r>
              <a:rPr lang="hu-HU" sz="2500" dirty="0" smtClean="0"/>
              <a:t>, Kolozsvár, </a:t>
            </a:r>
            <a:r>
              <a:rPr lang="hu-HU" sz="2500" dirty="0" err="1" smtClean="0"/>
              <a:t>Félix-Fürdő</a:t>
            </a:r>
            <a:endParaRPr lang="hu-HU" sz="2500" dirty="0" smtClean="0"/>
          </a:p>
        </p:txBody>
      </p:sp>
      <p:pic>
        <p:nvPicPr>
          <p:cNvPr id="6" name="Kép 5" descr="Golf-Index-puzzl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8792" y="5121183"/>
            <a:ext cx="4313208" cy="1555663"/>
          </a:xfrm>
          <a:prstGeom prst="rect">
            <a:avLst/>
          </a:prstGeom>
        </p:spPr>
      </p:pic>
      <p:pic>
        <p:nvPicPr>
          <p:cNvPr id="7" name="Kép 6" descr="p561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2785" y="375249"/>
            <a:ext cx="2697191" cy="2022894"/>
          </a:xfrm>
          <a:prstGeom prst="rect">
            <a:avLst/>
          </a:prstGeom>
        </p:spPr>
      </p:pic>
      <p:pic>
        <p:nvPicPr>
          <p:cNvPr id="8" name="Kép 7" descr="BB_9807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6198" y="2501659"/>
            <a:ext cx="3637333" cy="2424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863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71" y="142261"/>
            <a:ext cx="10058400" cy="677248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/>
              <a:t>Spirituális dimenzió: </a:t>
            </a:r>
            <a:endParaRPr lang="hu-HU" sz="2500" dirty="0" smtClean="0"/>
          </a:p>
        </p:txBody>
      </p:sp>
      <p:pic>
        <p:nvPicPr>
          <p:cNvPr id="6" name="Tartalom helye 5" descr="csíksomlyói-búcsú-Egyed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286" y="1424156"/>
            <a:ext cx="5597205" cy="3738933"/>
          </a:xfrm>
        </p:spPr>
      </p:pic>
      <p:pic>
        <p:nvPicPr>
          <p:cNvPr id="7" name="Kép 6" descr="letölté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8681" y="1032366"/>
            <a:ext cx="3361681" cy="2237046"/>
          </a:xfrm>
          <a:prstGeom prst="rect">
            <a:avLst/>
          </a:prstGeom>
        </p:spPr>
      </p:pic>
      <p:pic>
        <p:nvPicPr>
          <p:cNvPr id="8" name="Kép 7" descr="Akasha_Retreat_Transilvania_PHOTO-2018-09-08-19-09-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7781" y="3476444"/>
            <a:ext cx="4232694" cy="3174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85687-13C3-481E-9BAA-836081FD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858" b="17639"/>
          <a:stretch/>
        </p:blipFill>
        <p:spPr>
          <a:xfrm>
            <a:off x="20" y="8636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31F68A-16CD-4C05-A00D-8F20B08C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71" y="142261"/>
            <a:ext cx="10058400" cy="677248"/>
          </a:xfrm>
        </p:spPr>
        <p:txBody>
          <a:bodyPr>
            <a:normAutofit/>
          </a:bodyPr>
          <a:lstStyle/>
          <a:p>
            <a:pPr algn="ctr"/>
            <a:r>
              <a:rPr lang="hu-HU" sz="2500" b="1" dirty="0" smtClean="0"/>
              <a:t>Érzelmi dimenzió: </a:t>
            </a:r>
            <a:endParaRPr lang="hu-HU" sz="2500" dirty="0" smtClean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997789" y="619377"/>
            <a:ext cx="3315419" cy="384962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Szováta és az autogén tréning</a:t>
            </a:r>
          </a:p>
          <a:p>
            <a:r>
              <a:rPr lang="hu-HU" sz="2000" dirty="0" smtClean="0"/>
              <a:t>Kund, Kolozsvár,  Brassó: Jóga és különböző meditációs gyakorlatok alkalmazása</a:t>
            </a:r>
          </a:p>
          <a:p>
            <a:r>
              <a:rPr lang="hu-HU" sz="2000" dirty="0" smtClean="0"/>
              <a:t>Nagyvárad és a </a:t>
            </a:r>
            <a:r>
              <a:rPr lang="hu-HU" sz="2000" dirty="0" err="1" smtClean="0"/>
              <a:t>wine-spa</a:t>
            </a:r>
            <a:endParaRPr lang="hu-HU" sz="2000" dirty="0"/>
          </a:p>
        </p:txBody>
      </p:sp>
      <p:pic>
        <p:nvPicPr>
          <p:cNvPr id="10" name="Kép 9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5313" y="409753"/>
            <a:ext cx="3102635" cy="3102635"/>
          </a:xfrm>
          <a:prstGeom prst="rect">
            <a:avLst/>
          </a:prstGeom>
        </p:spPr>
      </p:pic>
      <p:pic>
        <p:nvPicPr>
          <p:cNvPr id="11" name="Kép 10" descr="riserva-wine-s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212" y="3790519"/>
            <a:ext cx="4191000" cy="2796540"/>
          </a:xfrm>
          <a:prstGeom prst="rect">
            <a:avLst/>
          </a:prstGeom>
        </p:spPr>
      </p:pic>
      <p:pic>
        <p:nvPicPr>
          <p:cNvPr id="12" name="Kép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9142" y="3659039"/>
            <a:ext cx="3026433" cy="3026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6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393A21"/>
      </a:dk2>
      <a:lt2>
        <a:srgbClr val="E2E8E8"/>
      </a:lt2>
      <a:accent1>
        <a:srgbClr val="E73829"/>
      </a:accent1>
      <a:accent2>
        <a:srgbClr val="D57617"/>
      </a:accent2>
      <a:accent3>
        <a:srgbClr val="B1A51F"/>
      </a:accent3>
      <a:accent4>
        <a:srgbClr val="7DB213"/>
      </a:accent4>
      <a:accent5>
        <a:srgbClr val="47B921"/>
      </a:accent5>
      <a:accent6>
        <a:srgbClr val="14BC30"/>
      </a:accent6>
      <a:hlink>
        <a:srgbClr val="329098"/>
      </a:hlink>
      <a:folHlink>
        <a:srgbClr val="828282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914</Words>
  <Application>Microsoft Office PowerPoint</Application>
  <PresentationFormat>Egyéni</PresentationFormat>
  <Paragraphs>235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SavonVTI</vt:lpstr>
      <vt:lpstr>ERDÉLYI WELLNESS TURIZMUS </vt:lpstr>
      <vt:lpstr>A wellness szolgáltatások térképe globális vonatkozásban </vt:lpstr>
      <vt:lpstr>Wellness szektor tervezett növekedése </vt:lpstr>
      <vt:lpstr>A wellness trendek változása 2017-től  2020-ig</vt:lpstr>
      <vt:lpstr>A hat dimenziós wellness model elemeinek vizsgálata Erdély területén </vt:lpstr>
      <vt:lpstr> Hat dimenziós wellness model </vt:lpstr>
      <vt:lpstr> Fizikai dimenzió </vt:lpstr>
      <vt:lpstr>Spirituális dimenzió: </vt:lpstr>
      <vt:lpstr>Érzelmi dimenzió: </vt:lpstr>
      <vt:lpstr> Szociális dimenziós:</vt:lpstr>
      <vt:lpstr>A romániai fiatal generáció magatartása a wellnesszel kapcsolatban: </vt:lpstr>
      <vt:lpstr> A romániai fiatalok főként másodlagos wellness utazóknak számítanak </vt:lpstr>
      <vt:lpstr> A fiatalok kereslete főként a belföldi desztinációk irányába mutat</vt:lpstr>
      <vt:lpstr>A realizált jövedelmükhöz képes alacsony költési hajlandóság a különböző wellness szolgáltatások irányába</vt:lpstr>
      <vt:lpstr>Nemzetközi turistaérkezés régiónkénti lebontásban Q1,Q2 2020</vt:lpstr>
      <vt:lpstr>Vendégéjszakák Romániában Január 1 és Június 30 </vt:lpstr>
      <vt:lpstr>4-5 Csillagos szállodák Romániában</vt:lpstr>
      <vt:lpstr>18. dia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Significance of Wellness and Its Presence in the Life of the Romanian Young Generation</dc:title>
  <dc:creator>40744</dc:creator>
  <cp:lastModifiedBy>Greta</cp:lastModifiedBy>
  <cp:revision>138</cp:revision>
  <dcterms:created xsi:type="dcterms:W3CDTF">2020-09-16T12:08:07Z</dcterms:created>
  <dcterms:modified xsi:type="dcterms:W3CDTF">2020-11-24T15:58:23Z</dcterms:modified>
</cp:coreProperties>
</file>