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57"/>
  </p:notesMasterIdLst>
  <p:sldIdLst>
    <p:sldId id="278" r:id="rId5"/>
    <p:sldId id="279" r:id="rId6"/>
    <p:sldId id="391" r:id="rId7"/>
    <p:sldId id="403" r:id="rId8"/>
    <p:sldId id="450" r:id="rId9"/>
    <p:sldId id="402" r:id="rId10"/>
    <p:sldId id="408" r:id="rId11"/>
    <p:sldId id="405" r:id="rId12"/>
    <p:sldId id="411" r:id="rId13"/>
    <p:sldId id="415" r:id="rId14"/>
    <p:sldId id="392" r:id="rId15"/>
    <p:sldId id="414" r:id="rId16"/>
    <p:sldId id="410" r:id="rId17"/>
    <p:sldId id="417" r:id="rId18"/>
    <p:sldId id="416" r:id="rId19"/>
    <p:sldId id="389" r:id="rId20"/>
    <p:sldId id="419" r:id="rId21"/>
    <p:sldId id="421" r:id="rId22"/>
    <p:sldId id="422" r:id="rId23"/>
    <p:sldId id="423" r:id="rId24"/>
    <p:sldId id="428" r:id="rId25"/>
    <p:sldId id="372" r:id="rId26"/>
    <p:sldId id="451" r:id="rId27"/>
    <p:sldId id="425" r:id="rId28"/>
    <p:sldId id="429" r:id="rId29"/>
    <p:sldId id="433" r:id="rId30"/>
    <p:sldId id="436" r:id="rId31"/>
    <p:sldId id="435" r:id="rId32"/>
    <p:sldId id="434" r:id="rId33"/>
    <p:sldId id="440" r:id="rId34"/>
    <p:sldId id="438" r:id="rId35"/>
    <p:sldId id="446" r:id="rId36"/>
    <p:sldId id="447" r:id="rId37"/>
    <p:sldId id="441" r:id="rId38"/>
    <p:sldId id="437" r:id="rId39"/>
    <p:sldId id="432" r:id="rId40"/>
    <p:sldId id="442" r:id="rId41"/>
    <p:sldId id="443" r:id="rId42"/>
    <p:sldId id="444" r:id="rId43"/>
    <p:sldId id="448" r:id="rId44"/>
    <p:sldId id="449" r:id="rId45"/>
    <p:sldId id="393" r:id="rId46"/>
    <p:sldId id="373" r:id="rId47"/>
    <p:sldId id="388" r:id="rId48"/>
    <p:sldId id="386" r:id="rId49"/>
    <p:sldId id="387" r:id="rId50"/>
    <p:sldId id="363" r:id="rId51"/>
    <p:sldId id="364" r:id="rId52"/>
    <p:sldId id="365" r:id="rId53"/>
    <p:sldId id="399" r:id="rId54"/>
    <p:sldId id="401" r:id="rId55"/>
    <p:sldId id="274" r:id="rId5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50" autoAdjust="0"/>
    <p:restoredTop sz="89699" autoAdjust="0"/>
  </p:normalViewPr>
  <p:slideViewPr>
    <p:cSldViewPr snapToGrid="0">
      <p:cViewPr>
        <p:scale>
          <a:sx n="75" d="100"/>
          <a:sy n="75" d="100"/>
        </p:scale>
        <p:origin x="-2088" y="-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64CD-1614-41FC-8D60-5F4FDB5766D6}" type="datetimeFigureOut">
              <a:rPr lang="hu-HU" smtClean="0"/>
              <a:t>2020. 11. 24.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DB850-4401-4805-87AB-3E488ED422A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4259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International tourist arrivals 2019 – overview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(c) World Tourism Organization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B833C-D9CA-42C6-AE84-F2FDD0ABB257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1262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nternational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tourist arrivals 2019 – change by region (%)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(c) World Tourism Organization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B833C-D9CA-42C6-AE84-F2FDD0ABB257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9717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B833C-D9CA-42C6-AE84-F2FDD0ABB257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4552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xmlns="" id="{E1C06B25-26C7-4D95-AB6F-26E514D5B5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xmlns="" id="{909FAC89-A340-47AB-992A-F8173B3160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-2" y="844551"/>
            <a:ext cx="5343525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-3" y="3232151"/>
            <a:ext cx="534352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5082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660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2464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272088" y="3274616"/>
            <a:ext cx="721995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272088" y="5711031"/>
            <a:ext cx="6919912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9501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0588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7030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3982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8969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121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6949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2871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1271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0762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8022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6428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3557" y="1825994"/>
            <a:ext cx="10988843" cy="4457349"/>
          </a:xfrm>
          <a:prstGeom prst="rect">
            <a:avLst/>
          </a:prstGeom>
        </p:spPr>
        <p:txBody>
          <a:bodyPr>
            <a:normAutofit/>
          </a:bodyPr>
          <a:lstStyle>
            <a:lvl1pPr algn="just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defRPr sz="1275"/>
            </a:lvl1pPr>
            <a:lvl2pPr algn="just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defRPr sz="1275"/>
            </a:lvl2pPr>
            <a:lvl3pPr algn="just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defRPr sz="1275"/>
            </a:lvl3pPr>
            <a:lvl4pPr algn="just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defRPr sz="1275"/>
            </a:lvl4pPr>
            <a:lvl5pPr algn="just">
              <a:defRPr/>
            </a:lvl5pPr>
          </a:lstStyle>
          <a:p>
            <a:pPr lvl="0"/>
            <a:r>
              <a:rPr lang="hu-HU" noProof="0" dirty="0"/>
              <a:t>Edit Master text </a:t>
            </a:r>
            <a:r>
              <a:rPr lang="hu-HU" noProof="0" dirty="0" err="1"/>
              <a:t>styles</a:t>
            </a:r>
            <a:endParaRPr lang="hu-HU" noProof="0" dirty="0"/>
          </a:p>
          <a:p>
            <a:pPr lvl="1"/>
            <a:r>
              <a:rPr lang="hu-HU" noProof="0" dirty="0" err="1"/>
              <a:t>Second</a:t>
            </a:r>
            <a:r>
              <a:rPr lang="hu-HU" noProof="0" dirty="0"/>
              <a:t> </a:t>
            </a:r>
            <a:r>
              <a:rPr lang="hu-HU" noProof="0" dirty="0" err="1"/>
              <a:t>level</a:t>
            </a:r>
            <a:endParaRPr lang="hu-HU" noProof="0" dirty="0"/>
          </a:p>
          <a:p>
            <a:pPr lvl="2"/>
            <a:r>
              <a:rPr lang="hu-HU" noProof="0" dirty="0" err="1"/>
              <a:t>Third</a:t>
            </a:r>
            <a:r>
              <a:rPr lang="hu-HU" noProof="0" dirty="0"/>
              <a:t> </a:t>
            </a:r>
            <a:r>
              <a:rPr lang="hu-HU" noProof="0" dirty="0" err="1"/>
              <a:t>level</a:t>
            </a:r>
            <a:endParaRPr lang="hu-HU" noProof="0" dirty="0"/>
          </a:p>
          <a:p>
            <a:pPr lvl="3"/>
            <a:r>
              <a:rPr lang="hu-HU" noProof="0" dirty="0" err="1"/>
              <a:t>Fourth</a:t>
            </a:r>
            <a:r>
              <a:rPr lang="hu-HU" noProof="0" dirty="0"/>
              <a:t> </a:t>
            </a:r>
            <a:r>
              <a:rPr lang="hu-HU" noProof="0" dirty="0" err="1"/>
              <a:t>level</a:t>
            </a:r>
            <a:endParaRPr lang="hu-HU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C376-AEFA-48A5-BA5D-EAAAC5934277}" type="datetime1">
              <a:rPr lang="hu-HU" smtClean="0"/>
              <a:t>2020. 11. 24.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="" xmlns:a16="http://schemas.microsoft.com/office/drawing/2014/main" id="{E2B9B0E5-9316-6546-8714-853FB3EE960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hu-HU" noProof="0" dirty="0"/>
          </a:p>
        </p:txBody>
      </p:sp>
      <p:sp>
        <p:nvSpPr>
          <p:cNvPr id="8" name="Rectangle 8">
            <a:extLst>
              <a:ext uri="{FF2B5EF4-FFF2-40B4-BE49-F238E27FC236}">
                <a16:creationId xmlns="" xmlns:a16="http://schemas.microsoft.com/office/drawing/2014/main" id="{EF52058E-18D8-4FEE-BFDD-BB2D0E794DC3}"/>
              </a:ext>
            </a:extLst>
          </p:cNvPr>
          <p:cNvSpPr/>
          <p:nvPr userDrawn="1"/>
        </p:nvSpPr>
        <p:spPr>
          <a:xfrm>
            <a:off x="597457" y="1611909"/>
            <a:ext cx="3626545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10">
            <a:extLst>
              <a:ext uri="{FF2B5EF4-FFF2-40B4-BE49-F238E27FC236}">
                <a16:creationId xmlns="" xmlns:a16="http://schemas.microsoft.com/office/drawing/2014/main" id="{B3979752-8E74-4516-B541-DA6D98011D06}"/>
              </a:ext>
            </a:extLst>
          </p:cNvPr>
          <p:cNvSpPr/>
          <p:nvPr userDrawn="1"/>
        </p:nvSpPr>
        <p:spPr>
          <a:xfrm>
            <a:off x="4288801" y="1615659"/>
            <a:ext cx="36144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9">
            <a:extLst>
              <a:ext uri="{FF2B5EF4-FFF2-40B4-BE49-F238E27FC236}">
                <a16:creationId xmlns="" xmlns:a16="http://schemas.microsoft.com/office/drawing/2014/main" id="{BAEFEBE1-BCEB-444C-844D-588EE2F3ED21}"/>
              </a:ext>
            </a:extLst>
          </p:cNvPr>
          <p:cNvSpPr/>
          <p:nvPr userDrawn="1"/>
        </p:nvSpPr>
        <p:spPr>
          <a:xfrm>
            <a:off x="7968001" y="1610828"/>
            <a:ext cx="36144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2910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686300" y="3139282"/>
            <a:ext cx="750569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686300" y="5528469"/>
            <a:ext cx="75057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40976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28671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4312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2701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0325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9706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6837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8384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52409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29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47117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52704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Cím 1"/>
          <p:cNvSpPr>
            <a:spLocks noGrp="1"/>
          </p:cNvSpPr>
          <p:nvPr>
            <p:ph type="ctrTitle"/>
          </p:nvPr>
        </p:nvSpPr>
        <p:spPr>
          <a:xfrm>
            <a:off x="4686300" y="3139282"/>
            <a:ext cx="750569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8" name="Alcím 2"/>
          <p:cNvSpPr>
            <a:spLocks noGrp="1"/>
          </p:cNvSpPr>
          <p:nvPr>
            <p:ph type="subTitle" idx="1"/>
          </p:nvPr>
        </p:nvSpPr>
        <p:spPr>
          <a:xfrm>
            <a:off x="4686300" y="5528469"/>
            <a:ext cx="75057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262888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21665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11695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47343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1880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57532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52431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95789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25876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83496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70585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7347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4101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4337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5689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0724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3856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749BA-7F3E-4B2F-9150-9579A0130FDA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71D9B-2D7B-4A82-A12F-31FE5F0C5E5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124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A3535-79AD-40B1-9CC8-A681C5352397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87F33-28DC-4CEB-9649-D46046EC489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000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B30B6-273F-4EBD-8DAB-E1FAEDC0E3E3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D7918-EC6A-4357-8D2C-ACB68CCD4AA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113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1F376-FB15-42F8-80CB-979F51924380}" type="datetimeFigureOut">
              <a:rPr lang="hu-HU" smtClean="0"/>
              <a:pPr/>
              <a:t>2020. 11. 24.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15D3E-345F-436A-9FAB-ED11536F46B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1772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18" Type="http://schemas.openxmlformats.org/officeDocument/2006/relationships/image" Target="../media/image35.jpeg"/><Relationship Id="rId3" Type="http://schemas.openxmlformats.org/officeDocument/2006/relationships/image" Target="../media/image22.jpeg"/><Relationship Id="rId21" Type="http://schemas.openxmlformats.org/officeDocument/2006/relationships/image" Target="../media/image38.jpeg"/><Relationship Id="rId7" Type="http://schemas.microsoft.com/office/2007/relationships/hdphoto" Target="../media/hdphoto2.wdp"/><Relationship Id="rId12" Type="http://schemas.openxmlformats.org/officeDocument/2006/relationships/image" Target="../media/image29.jpeg"/><Relationship Id="rId17" Type="http://schemas.openxmlformats.org/officeDocument/2006/relationships/image" Target="../media/image34.jpeg"/><Relationship Id="rId2" Type="http://schemas.openxmlformats.org/officeDocument/2006/relationships/image" Target="../media/image21.png"/><Relationship Id="rId16" Type="http://schemas.openxmlformats.org/officeDocument/2006/relationships/image" Target="../media/image33.png"/><Relationship Id="rId20" Type="http://schemas.openxmlformats.org/officeDocument/2006/relationships/image" Target="../media/image3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microsoft.com/office/2007/relationships/hdphoto" Target="../media/hdphoto1.wdp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19" Type="http://schemas.openxmlformats.org/officeDocument/2006/relationships/image" Target="../media/image36.jpe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reports.weforum.org/ttcr" TargetMode="External"/><Relationship Id="rId2" Type="http://schemas.openxmlformats.org/officeDocument/2006/relationships/hyperlink" Target="https://www.tohology.com/en/hospitality/industry/international-tourist-arrivals-unwto" TargetMode="Externa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5422900" cy="2781300"/>
          </a:xfrm>
        </p:spPr>
        <p:txBody>
          <a:bodyPr>
            <a:normAutofit fontScale="90000"/>
          </a:bodyPr>
          <a:lstStyle/>
          <a:p>
            <a:r>
              <a:rPr lang="hu-HU" sz="3600" b="1" dirty="0"/>
              <a:t>COVID-19 </a:t>
            </a:r>
            <a:r>
              <a:rPr lang="hu-HU" sz="3600" b="1" dirty="0" smtClean="0"/>
              <a:t>hazai </a:t>
            </a:r>
            <a:r>
              <a:rPr lang="hu-HU" sz="3600" b="1" dirty="0"/>
              <a:t>turizmusra gyakorolt hatása, kitekintés Kárpátalja és Erdély gyógy- és wellness turizmusára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-152400" y="3492500"/>
            <a:ext cx="5227093" cy="1366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dirty="0" smtClean="0"/>
              <a:t>Dr Szalók Csilla PhD</a:t>
            </a:r>
          </a:p>
          <a:p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2020.11.24</a:t>
            </a: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43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Kép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0"/>
            <a:ext cx="9715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437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87400" y="1562100"/>
            <a:ext cx="10566400" cy="46148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3300" dirty="0" smtClean="0"/>
              <a:t>A </a:t>
            </a:r>
            <a:r>
              <a:rPr lang="hu-HU" sz="3300" dirty="0"/>
              <a:t>10 legnépszerűbb úti cél közül 8 szerepel </a:t>
            </a:r>
            <a:r>
              <a:rPr lang="hu-HU" sz="3300" dirty="0" smtClean="0"/>
              <a:t>mind az érkezők,mind a bevételek  első tíz helyezet rangsorában! A </a:t>
            </a:r>
            <a:r>
              <a:rPr lang="hu-HU" sz="3300" dirty="0"/>
              <a:t>10 legfontosabb úti cél a világszerte érkezők 40% </a:t>
            </a:r>
            <a:r>
              <a:rPr lang="hu-HU" sz="3300" dirty="0" err="1"/>
              <a:t>-át</a:t>
            </a:r>
            <a:r>
              <a:rPr lang="hu-HU" sz="3300" dirty="0"/>
              <a:t> fogadja, az első tíz turisztikai fogadó az összes turisztikai bevétel közel 50% </a:t>
            </a:r>
            <a:r>
              <a:rPr lang="hu-HU" sz="3300" dirty="0" err="1"/>
              <a:t>-át</a:t>
            </a:r>
            <a:r>
              <a:rPr lang="hu-HU" sz="3300" dirty="0"/>
              <a:t> teszi </a:t>
            </a:r>
            <a:r>
              <a:rPr lang="hu-HU" sz="3300" dirty="0" smtClean="0"/>
              <a:t>ki</a:t>
            </a:r>
            <a:endParaRPr lang="hu-HU" sz="4000" dirty="0" smtClean="0"/>
          </a:p>
          <a:p>
            <a:pPr marL="0" indent="0" algn="ctr">
              <a:buNone/>
            </a:pPr>
            <a:endParaRPr lang="hu-HU" sz="4000" dirty="0" smtClean="0"/>
          </a:p>
        </p:txBody>
      </p:sp>
    </p:spTree>
    <p:extLst>
      <p:ext uri="{BB962C8B-B14F-4D97-AF65-F5344CB8AC3E}">
        <p14:creationId xmlns:p14="http://schemas.microsoft.com/office/powerpoint/2010/main" val="1333976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Kép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0"/>
            <a:ext cx="9229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514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8194" name="Picture 2" descr="International tourist arrivals 2019 – change by month, world (million)&lt;/br&gt; Source: (c) World Tourism Organization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3"/>
            <a:ext cx="12336693" cy="712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543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1" y="342900"/>
            <a:ext cx="4190999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362700" y="2527300"/>
            <a:ext cx="96188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2020 ÉLŐ BOLYGÓ </a:t>
            </a:r>
            <a:r>
              <a:rPr lang="hu-HU" sz="2400" b="1" dirty="0" smtClean="0"/>
              <a:t>JELENTÉS</a:t>
            </a:r>
          </a:p>
          <a:p>
            <a:endParaRPr lang="hu-HU" sz="2400" b="1" dirty="0" smtClean="0"/>
          </a:p>
          <a:p>
            <a:r>
              <a:rPr lang="hu-HU" dirty="0" smtClean="0"/>
              <a:t> </a:t>
            </a:r>
            <a:r>
              <a:rPr lang="hu-HU" b="1" dirty="0"/>
              <a:t>FORDÍTSUK MEG A BIOLÓGIAI </a:t>
            </a:r>
            <a:r>
              <a:rPr lang="hu-HU" b="1" dirty="0" smtClean="0"/>
              <a:t>SOKFÉLESÉG</a:t>
            </a:r>
          </a:p>
          <a:p>
            <a:r>
              <a:rPr lang="hu-HU" b="1" dirty="0" smtClean="0"/>
              <a:t> </a:t>
            </a:r>
            <a:r>
              <a:rPr lang="hu-HU" b="1" dirty="0"/>
              <a:t>CSÖKKENÉSÉNEK TRENDJÉT!</a:t>
            </a:r>
          </a:p>
        </p:txBody>
      </p:sp>
    </p:spTree>
    <p:extLst>
      <p:ext uri="{BB962C8B-B14F-4D97-AF65-F5344CB8AC3E}">
        <p14:creationId xmlns:p14="http://schemas.microsoft.com/office/powerpoint/2010/main" val="2333494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199" y="825500"/>
            <a:ext cx="10515600" cy="1093788"/>
          </a:xfrm>
        </p:spPr>
        <p:txBody>
          <a:bodyPr>
            <a:normAutofit fontScale="90000"/>
          </a:bodyPr>
          <a:lstStyle/>
          <a:p>
            <a:r>
              <a:rPr lang="hu-HU" dirty="0"/>
              <a:t>Populációk: mit mutat az Élő Bolygó Index 2020-ban?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Az egyes fajok populációs tendenciái különösen fontosak, mivel ezek mutatják a teljes ökoszisztéma egészségi állapotát. A súlyos </a:t>
            </a:r>
            <a:r>
              <a:rPr lang="hu-HU" dirty="0" smtClean="0"/>
              <a:t>csökkenések </a:t>
            </a:r>
            <a:r>
              <a:rPr lang="hu-HU" dirty="0"/>
              <a:t>a természet egységének bomlását tükrözik</a:t>
            </a:r>
            <a:r>
              <a:rPr lang="hu-HU" dirty="0" smtClean="0"/>
              <a:t>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8039100" y="4267200"/>
            <a:ext cx="248920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1.ábra: a globális LPI</a:t>
            </a:r>
          </a:p>
          <a:p>
            <a:r>
              <a:rPr lang="hu-HU" dirty="0" smtClean="0"/>
              <a:t>(1970-2016)</a:t>
            </a:r>
          </a:p>
          <a:p>
            <a:r>
              <a:rPr lang="hu-HU" sz="1100" dirty="0" smtClean="0"/>
              <a:t>Az egész világon megfigyelt 4392 faj </a:t>
            </a:r>
            <a:r>
              <a:rPr lang="hu-HU" sz="1100" dirty="0"/>
              <a:t>20 811 populációja átlagosan 68%-kal csökkent. A fehér vonal az index értéket, az árnyékolt, zöld vastagítás pedig a statisztikai bizonytalanságot mutatja (-73%- </a:t>
            </a:r>
            <a:r>
              <a:rPr lang="hu-HU" sz="1100" dirty="0" err="1"/>
              <a:t>tól</a:t>
            </a:r>
            <a:r>
              <a:rPr lang="hu-HU" sz="1100" dirty="0"/>
              <a:t> -62%-ig) forrás: WWF/ZSL (2020).</a:t>
            </a:r>
          </a:p>
        </p:txBody>
      </p:sp>
      <p:pic>
        <p:nvPicPr>
          <p:cNvPr id="3074" name="Picture 2" descr="Kép előnéze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" y="3231446"/>
            <a:ext cx="6238875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843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    </a:t>
            </a:r>
            <a:r>
              <a:rPr lang="hu-HU" b="1" dirty="0" smtClean="0"/>
              <a:t>ÜZENETEK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4800" y="2832100"/>
            <a:ext cx="11036300" cy="3192462"/>
          </a:xfrm>
        </p:spPr>
        <p:txBody>
          <a:bodyPr>
            <a:normAutofit/>
          </a:bodyPr>
          <a:lstStyle/>
          <a:p>
            <a:r>
              <a:rPr lang="hu-HU" dirty="0" smtClean="0"/>
              <a:t>Nagyobb felelősség, </a:t>
            </a:r>
            <a:r>
              <a:rPr lang="hu-HU" dirty="0"/>
              <a:t>amely minimalizálja a turizmus minden káros hatását. </a:t>
            </a:r>
            <a:endParaRPr lang="hu-HU" dirty="0" smtClean="0"/>
          </a:p>
          <a:p>
            <a:r>
              <a:rPr lang="hu-HU" dirty="0" smtClean="0"/>
              <a:t>Értékben kell növekedni,nem mennyiségben (életminőség szemlélet)</a:t>
            </a:r>
          </a:p>
          <a:p>
            <a:r>
              <a:rPr lang="hu-HU" dirty="0" smtClean="0"/>
              <a:t>Hatékony  </a:t>
            </a:r>
            <a:r>
              <a:rPr lang="hu-HU" dirty="0" err="1"/>
              <a:t>desztináció-menedzsment</a:t>
            </a:r>
            <a:r>
              <a:rPr lang="hu-HU" dirty="0"/>
              <a:t> </a:t>
            </a:r>
            <a:r>
              <a:rPr lang="hu-HU" dirty="0" smtClean="0"/>
              <a:t>!</a:t>
            </a:r>
          </a:p>
          <a:p>
            <a:r>
              <a:rPr lang="hu-HU" dirty="0" smtClean="0"/>
              <a:t> </a:t>
            </a:r>
            <a:r>
              <a:rPr lang="hu-HU" dirty="0"/>
              <a:t>A </a:t>
            </a:r>
            <a:r>
              <a:rPr lang="hu-HU" dirty="0" err="1"/>
              <a:t>digitalizáció</a:t>
            </a:r>
            <a:r>
              <a:rPr lang="hu-HU" dirty="0"/>
              <a:t>, az innováció, </a:t>
            </a:r>
            <a:r>
              <a:rPr lang="hu-HU" dirty="0" smtClean="0"/>
              <a:t>nagyobb hozzáférhetőség lehetőség </a:t>
            </a:r>
            <a:endParaRPr lang="hu-H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056" y="114300"/>
            <a:ext cx="4577444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338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Magyarország turizmusa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GDP-hez való hozzájárulás 8,3% (a világátlag 10,3%) </a:t>
            </a:r>
            <a:r>
              <a:rPr lang="hu-HU" i="1" dirty="0" smtClean="0"/>
              <a:t>WTTC</a:t>
            </a:r>
          </a:p>
          <a:p>
            <a:r>
              <a:rPr lang="hu-HU" dirty="0" smtClean="0"/>
              <a:t>Az összes foglalkoztatott 10 </a:t>
            </a:r>
            <a:r>
              <a:rPr lang="hu-HU" dirty="0" err="1" smtClean="0"/>
              <a:t>%-ka</a:t>
            </a:r>
            <a:endParaRPr lang="hu-HU" dirty="0" smtClean="0"/>
          </a:p>
          <a:p>
            <a:r>
              <a:rPr lang="en-GB" altLang="en-US" dirty="0" err="1" smtClean="0">
                <a:solidFill>
                  <a:srgbClr val="212529"/>
                </a:solidFill>
                <a:latin typeface="+mj-lt"/>
              </a:rPr>
              <a:t>bővülő</a:t>
            </a:r>
            <a:r>
              <a:rPr lang="en-GB" altLang="en-US" dirty="0" smtClean="0">
                <a:solidFill>
                  <a:srgbClr val="212529"/>
                </a:solidFill>
                <a:latin typeface="+mj-lt"/>
              </a:rPr>
              <a:t> </a:t>
            </a:r>
            <a:r>
              <a:rPr lang="en-GB" altLang="en-US" dirty="0" err="1">
                <a:solidFill>
                  <a:srgbClr val="212529"/>
                </a:solidFill>
                <a:latin typeface="+mj-lt"/>
              </a:rPr>
              <a:t>vendégforgalom</a:t>
            </a:r>
            <a:r>
              <a:rPr lang="en-GB" altLang="en-US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altLang="en-US" dirty="0" err="1">
                <a:solidFill>
                  <a:srgbClr val="212529"/>
                </a:solidFill>
                <a:latin typeface="+mj-lt"/>
              </a:rPr>
              <a:t>javította</a:t>
            </a:r>
            <a:r>
              <a:rPr lang="en-GB" altLang="en-US" dirty="0">
                <a:solidFill>
                  <a:srgbClr val="212529"/>
                </a:solidFill>
                <a:latin typeface="+mj-lt"/>
              </a:rPr>
              <a:t> a </a:t>
            </a:r>
            <a:r>
              <a:rPr lang="en-GB" altLang="en-US" dirty="0" err="1" smtClean="0">
                <a:solidFill>
                  <a:srgbClr val="212529"/>
                </a:solidFill>
                <a:latin typeface="+mj-lt"/>
              </a:rPr>
              <a:t>szobakihasználtságot</a:t>
            </a:r>
            <a:r>
              <a:rPr lang="hu-HU" altLang="en-US" dirty="0" smtClean="0">
                <a:solidFill>
                  <a:srgbClr val="212529"/>
                </a:solidFill>
                <a:latin typeface="+mj-lt"/>
              </a:rPr>
              <a:t> (230E szoba)</a:t>
            </a:r>
          </a:p>
          <a:p>
            <a:r>
              <a:rPr lang="en-GB" altLang="en-US" dirty="0" err="1" smtClean="0">
                <a:solidFill>
                  <a:srgbClr val="212529"/>
                </a:solidFill>
                <a:latin typeface="+mj-lt"/>
              </a:rPr>
              <a:t>egyre</a:t>
            </a:r>
            <a:r>
              <a:rPr lang="en-GB" altLang="en-US" dirty="0" smtClean="0">
                <a:solidFill>
                  <a:srgbClr val="212529"/>
                </a:solidFill>
                <a:latin typeface="+mj-lt"/>
              </a:rPr>
              <a:t> </a:t>
            </a:r>
            <a:r>
              <a:rPr lang="en-GB" altLang="en-US" dirty="0" err="1">
                <a:solidFill>
                  <a:srgbClr val="212529"/>
                </a:solidFill>
                <a:latin typeface="+mj-lt"/>
              </a:rPr>
              <a:t>jelentősebb</a:t>
            </a:r>
            <a:r>
              <a:rPr lang="en-GB" altLang="en-US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altLang="en-US" dirty="0" err="1" smtClean="0">
                <a:solidFill>
                  <a:srgbClr val="212529"/>
                </a:solidFill>
                <a:latin typeface="+mj-lt"/>
              </a:rPr>
              <a:t>részesedés</a:t>
            </a:r>
            <a:r>
              <a:rPr lang="hu-HU" altLang="en-US" dirty="0" smtClean="0">
                <a:solidFill>
                  <a:srgbClr val="212529"/>
                </a:solidFill>
                <a:latin typeface="+mj-lt"/>
              </a:rPr>
              <a:t>ű</a:t>
            </a:r>
            <a:r>
              <a:rPr lang="en-GB" altLang="en-US" dirty="0" smtClean="0">
                <a:solidFill>
                  <a:srgbClr val="212529"/>
                </a:solidFill>
                <a:latin typeface="+mj-lt"/>
              </a:rPr>
              <a:t> </a:t>
            </a:r>
            <a:r>
              <a:rPr lang="en-GB" altLang="en-US" dirty="0" err="1">
                <a:solidFill>
                  <a:srgbClr val="212529"/>
                </a:solidFill>
                <a:latin typeface="+mj-lt"/>
              </a:rPr>
              <a:t>üzleti</a:t>
            </a:r>
            <a:r>
              <a:rPr lang="en-GB" altLang="en-US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altLang="en-US" dirty="0" err="1">
                <a:solidFill>
                  <a:srgbClr val="212529"/>
                </a:solidFill>
                <a:latin typeface="+mj-lt"/>
              </a:rPr>
              <a:t>célú</a:t>
            </a:r>
            <a:r>
              <a:rPr lang="en-GB" altLang="en-US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altLang="en-US" dirty="0" err="1">
                <a:solidFill>
                  <a:srgbClr val="212529"/>
                </a:solidFill>
                <a:latin typeface="+mj-lt"/>
              </a:rPr>
              <a:t>egyéb</a:t>
            </a:r>
            <a:r>
              <a:rPr lang="en-GB" altLang="en-US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altLang="en-US" dirty="0" err="1" smtClean="0">
                <a:solidFill>
                  <a:srgbClr val="212529"/>
                </a:solidFill>
                <a:latin typeface="+mj-lt"/>
              </a:rPr>
              <a:t>szálláshelyek</a:t>
            </a:r>
            <a:r>
              <a:rPr lang="en-GB" altLang="en-US" dirty="0" smtClean="0">
                <a:solidFill>
                  <a:srgbClr val="212529"/>
                </a:solidFill>
                <a:latin typeface="+mj-lt"/>
              </a:rPr>
              <a:t> </a:t>
            </a:r>
            <a:r>
              <a:rPr lang="en-GB" altLang="en-US" dirty="0" err="1" smtClean="0">
                <a:solidFill>
                  <a:srgbClr val="212529"/>
                </a:solidFill>
                <a:latin typeface="+mj-lt"/>
              </a:rPr>
              <a:t>erőteljes</a:t>
            </a:r>
            <a:r>
              <a:rPr lang="hu-HU" altLang="en-US" dirty="0" smtClean="0">
                <a:solidFill>
                  <a:srgbClr val="212529"/>
                </a:solidFill>
                <a:latin typeface="+mj-lt"/>
              </a:rPr>
              <a:t> növekedés</a:t>
            </a:r>
          </a:p>
          <a:p>
            <a:r>
              <a:rPr lang="en-GB" dirty="0">
                <a:solidFill>
                  <a:srgbClr val="212529"/>
                </a:solidFill>
                <a:latin typeface="+mj-lt"/>
              </a:rPr>
              <a:t>A </a:t>
            </a:r>
            <a:r>
              <a:rPr lang="en-GB" dirty="0" err="1">
                <a:solidFill>
                  <a:srgbClr val="212529"/>
                </a:solidFill>
                <a:latin typeface="+mj-lt"/>
              </a:rPr>
              <a:t>belföldi</a:t>
            </a:r>
            <a:r>
              <a:rPr lang="en-GB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212529"/>
                </a:solidFill>
                <a:latin typeface="+mj-lt"/>
              </a:rPr>
              <a:t>utazások</a:t>
            </a:r>
            <a:r>
              <a:rPr lang="en-GB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212529"/>
                </a:solidFill>
                <a:latin typeface="+mj-lt"/>
              </a:rPr>
              <a:t>száma</a:t>
            </a:r>
            <a:r>
              <a:rPr lang="en-GB" dirty="0">
                <a:solidFill>
                  <a:srgbClr val="212529"/>
                </a:solidFill>
                <a:latin typeface="+mj-lt"/>
              </a:rPr>
              <a:t> és </a:t>
            </a:r>
            <a:r>
              <a:rPr lang="en-GB" dirty="0" err="1">
                <a:solidFill>
                  <a:srgbClr val="212529"/>
                </a:solidFill>
                <a:latin typeface="+mj-lt"/>
              </a:rPr>
              <a:t>az</a:t>
            </a:r>
            <a:r>
              <a:rPr lang="en-GB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212529"/>
                </a:solidFill>
                <a:latin typeface="+mj-lt"/>
              </a:rPr>
              <a:t>azokon</a:t>
            </a:r>
            <a:r>
              <a:rPr lang="en-GB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212529"/>
                </a:solidFill>
                <a:latin typeface="+mj-lt"/>
              </a:rPr>
              <a:t>eltöltött</a:t>
            </a:r>
            <a:r>
              <a:rPr lang="en-GB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212529"/>
                </a:solidFill>
                <a:latin typeface="+mj-lt"/>
              </a:rPr>
              <a:t>idő</a:t>
            </a:r>
            <a:r>
              <a:rPr lang="en-GB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212529"/>
                </a:solidFill>
                <a:latin typeface="+mj-lt"/>
              </a:rPr>
              <a:t>kismértékben</a:t>
            </a:r>
            <a:r>
              <a:rPr lang="en-GB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212529"/>
                </a:solidFill>
                <a:latin typeface="+mj-lt"/>
              </a:rPr>
              <a:t>csökkent</a:t>
            </a:r>
            <a:r>
              <a:rPr lang="en-GB" dirty="0">
                <a:solidFill>
                  <a:srgbClr val="212529"/>
                </a:solidFill>
                <a:latin typeface="+mj-lt"/>
              </a:rPr>
              <a:t>, </a:t>
            </a:r>
            <a:r>
              <a:rPr lang="en-GB" dirty="0" err="1">
                <a:solidFill>
                  <a:srgbClr val="212529"/>
                </a:solidFill>
                <a:latin typeface="+mj-lt"/>
              </a:rPr>
              <a:t>azonban</a:t>
            </a:r>
            <a:r>
              <a:rPr lang="en-GB" dirty="0">
                <a:solidFill>
                  <a:srgbClr val="212529"/>
                </a:solidFill>
                <a:latin typeface="+mj-lt"/>
              </a:rPr>
              <a:t> a </a:t>
            </a:r>
            <a:r>
              <a:rPr lang="en-GB" dirty="0" err="1">
                <a:solidFill>
                  <a:srgbClr val="212529"/>
                </a:solidFill>
                <a:latin typeface="+mj-lt"/>
              </a:rPr>
              <a:t>magyarok</a:t>
            </a:r>
            <a:r>
              <a:rPr lang="en-GB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212529"/>
                </a:solidFill>
                <a:latin typeface="+mj-lt"/>
              </a:rPr>
              <a:t>külföldre</a:t>
            </a:r>
            <a:r>
              <a:rPr lang="en-GB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212529"/>
                </a:solidFill>
                <a:latin typeface="+mj-lt"/>
              </a:rPr>
              <a:t>tett</a:t>
            </a:r>
            <a:r>
              <a:rPr lang="en-GB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212529"/>
                </a:solidFill>
                <a:latin typeface="+mj-lt"/>
              </a:rPr>
              <a:t>utazásainak</a:t>
            </a:r>
            <a:r>
              <a:rPr lang="en-GB" dirty="0">
                <a:solidFill>
                  <a:srgbClr val="212529"/>
                </a:solidFill>
                <a:latin typeface="+mj-lt"/>
              </a:rPr>
              <a:t> a </a:t>
            </a:r>
            <a:r>
              <a:rPr lang="en-GB" dirty="0" err="1">
                <a:solidFill>
                  <a:srgbClr val="212529"/>
                </a:solidFill>
                <a:latin typeface="+mj-lt"/>
              </a:rPr>
              <a:t>száma</a:t>
            </a:r>
            <a:r>
              <a:rPr lang="en-GB" dirty="0">
                <a:solidFill>
                  <a:srgbClr val="212529"/>
                </a:solidFill>
                <a:latin typeface="+mj-lt"/>
              </a:rPr>
              <a:t> és a </a:t>
            </a:r>
            <a:r>
              <a:rPr lang="en-GB" dirty="0" err="1">
                <a:solidFill>
                  <a:srgbClr val="212529"/>
                </a:solidFill>
                <a:latin typeface="+mj-lt"/>
              </a:rPr>
              <a:t>külföldről</a:t>
            </a:r>
            <a:r>
              <a:rPr lang="en-GB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212529"/>
                </a:solidFill>
                <a:latin typeface="+mj-lt"/>
              </a:rPr>
              <a:t>hazánkba</a:t>
            </a:r>
            <a:r>
              <a:rPr lang="en-GB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212529"/>
                </a:solidFill>
                <a:latin typeface="+mj-lt"/>
              </a:rPr>
              <a:t>irányuló</a:t>
            </a:r>
            <a:r>
              <a:rPr lang="en-GB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212529"/>
                </a:solidFill>
                <a:latin typeface="+mj-lt"/>
              </a:rPr>
              <a:t>forgalom</a:t>
            </a:r>
            <a:r>
              <a:rPr lang="en-GB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212529"/>
                </a:solidFill>
                <a:latin typeface="+mj-lt"/>
              </a:rPr>
              <a:t>tovább</a:t>
            </a:r>
            <a:r>
              <a:rPr lang="en-GB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212529"/>
                </a:solidFill>
                <a:latin typeface="+mj-lt"/>
              </a:rPr>
              <a:t>emelkedett</a:t>
            </a:r>
            <a:endParaRPr lang="hu-H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5143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ím 1"/>
          <p:cNvSpPr>
            <a:spLocks noGrp="1" noChangeArrowheads="1"/>
          </p:cNvSpPr>
          <p:nvPr>
            <p:ph type="title"/>
          </p:nvPr>
        </p:nvSpPr>
        <p:spPr>
          <a:xfrm>
            <a:off x="1943100" y="101600"/>
            <a:ext cx="9561513" cy="1384300"/>
          </a:xfrm>
        </p:spPr>
        <p:txBody>
          <a:bodyPr/>
          <a:lstStyle/>
          <a:p>
            <a:pPr eaLnBrk="1" hangingPunct="1"/>
            <a:r>
              <a:rPr lang="en-GB" altLang="en-US" b="1" dirty="0" err="1" smtClean="0"/>
              <a:t>Turizmus</a:t>
            </a:r>
            <a:r>
              <a:rPr lang="en-GB" altLang="en-US" b="1" dirty="0" smtClean="0"/>
              <a:t> </a:t>
            </a:r>
            <a:r>
              <a:rPr lang="en-GB" altLang="en-US" b="1" dirty="0" err="1" smtClean="0"/>
              <a:t>Szatellit</a:t>
            </a:r>
            <a:r>
              <a:rPr lang="en-GB" altLang="en-US" b="1" dirty="0" smtClean="0"/>
              <a:t> </a:t>
            </a:r>
            <a:r>
              <a:rPr lang="en-GB" altLang="en-US" b="1" dirty="0" err="1" smtClean="0"/>
              <a:t>Számlák</a:t>
            </a:r>
            <a:r>
              <a:rPr lang="en-GB" altLang="en-US" b="1" dirty="0" smtClean="0"/>
              <a:t> (</a:t>
            </a:r>
            <a:r>
              <a:rPr lang="en-GB" altLang="en-US" b="1" dirty="0" err="1" smtClean="0"/>
              <a:t>TSzSz</a:t>
            </a:r>
            <a:r>
              <a:rPr lang="en-GB" altLang="en-US" b="1" dirty="0" smtClean="0"/>
              <a:t>)</a:t>
            </a: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0284534"/>
              </p:ext>
            </p:extLst>
          </p:nvPr>
        </p:nvGraphicFramePr>
        <p:xfrm>
          <a:off x="1320800" y="1181100"/>
          <a:ext cx="10183813" cy="5499101"/>
        </p:xfrm>
        <a:graphic>
          <a:graphicData uri="http://schemas.openxmlformats.org/drawingml/2006/table">
            <a:tbl>
              <a:tblPr/>
              <a:tblGrid>
                <a:gridCol w="5032913"/>
                <a:gridCol w="543122"/>
                <a:gridCol w="525602"/>
                <a:gridCol w="508082"/>
                <a:gridCol w="508082"/>
                <a:gridCol w="525602"/>
                <a:gridCol w="473042"/>
                <a:gridCol w="525602"/>
                <a:gridCol w="508082"/>
                <a:gridCol w="543122"/>
                <a:gridCol w="490562"/>
              </a:tblGrid>
              <a:tr h="54838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Mutatók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0465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Külföldiek magyarországi turisztikai kiadásai, mrd Ft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1 070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1 292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1 386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65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Lakosság belföldi turisztikai kiadásai, mrd Ft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</a:rPr>
                        <a:t>542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615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</a:tr>
              <a:tr h="30465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Külföldre utazók turisztikai kiadásai külföldön, mrd Ft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754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65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Összes turisztikai kibocsátás, mrd Ft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3 007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2 940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2 969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3 183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3 167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3 419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3 789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4 162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4 485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4 959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</a:tr>
              <a:tr h="30465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Turisztikai ágazatok összes hozzáadott értéke alapáron, mrd Ft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1 189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1 558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1 747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1 884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2 041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2 216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65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Foglalkoztatottság a turizmusra jellemző ágazatokban, ezer fő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</a:tr>
              <a:tr h="60931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Bruttó állóeszköz felhalmozás a turizmusra jellemző ágazatokban, mrd Ft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717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31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Turizmusra jellemző ágazatok összes hozzáadott értékének aránya a nemzetgazdaság összesenből,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6,7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</a:tr>
              <a:tr h="685484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ebből: szálláshely-szolgáltatás és vendéglátás hozzáadott értékének az aránya, %</a:t>
                      </a:r>
                    </a:p>
                  </a:txBody>
                  <a:tcPr marL="95257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31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Foglalkoztatottság a turizmusra jellemző ágazatokban a nemzetgazdasághoz képest,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9,6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</a:tr>
              <a:tr h="609319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Bruttó álló-eszközfelhalmozás a turizmusra jellemző ágazatokban a nemzetgazdasághoz képest,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8,5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887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Szálláshelyek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212529"/>
                </a:solidFill>
                <a:latin typeface="+mj-lt"/>
              </a:rPr>
              <a:t>A </a:t>
            </a:r>
            <a:r>
              <a:rPr lang="en-GB" altLang="en-US" dirty="0" err="1">
                <a:solidFill>
                  <a:srgbClr val="212529"/>
                </a:solidFill>
                <a:latin typeface="+mj-lt"/>
              </a:rPr>
              <a:t>vendégéjszakában</a:t>
            </a:r>
            <a:r>
              <a:rPr lang="en-GB" altLang="en-US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altLang="en-US" dirty="0" err="1">
                <a:solidFill>
                  <a:srgbClr val="212529"/>
                </a:solidFill>
                <a:latin typeface="+mj-lt"/>
              </a:rPr>
              <a:t>mért</a:t>
            </a:r>
            <a:r>
              <a:rPr lang="en-GB" altLang="en-US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altLang="en-US" dirty="0" err="1">
                <a:solidFill>
                  <a:srgbClr val="212529"/>
                </a:solidFill>
                <a:latin typeface="+mj-lt"/>
              </a:rPr>
              <a:t>vendégforgalom</a:t>
            </a:r>
            <a:r>
              <a:rPr lang="en-GB" altLang="en-US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altLang="en-US" dirty="0" err="1">
                <a:solidFill>
                  <a:srgbClr val="212529"/>
                </a:solidFill>
                <a:latin typeface="+mj-lt"/>
              </a:rPr>
              <a:t>közel</a:t>
            </a:r>
            <a:r>
              <a:rPr lang="en-GB" altLang="en-US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altLang="en-US" dirty="0" err="1">
                <a:solidFill>
                  <a:srgbClr val="212529"/>
                </a:solidFill>
                <a:latin typeface="+mj-lt"/>
              </a:rPr>
              <a:t>háromnegyede</a:t>
            </a:r>
            <a:r>
              <a:rPr lang="en-GB" altLang="en-US" dirty="0">
                <a:solidFill>
                  <a:srgbClr val="212529"/>
                </a:solidFill>
                <a:latin typeface="+mj-lt"/>
              </a:rPr>
              <a:t> (31,5 </a:t>
            </a:r>
            <a:r>
              <a:rPr lang="en-GB" altLang="en-US" dirty="0" err="1">
                <a:solidFill>
                  <a:srgbClr val="212529"/>
                </a:solidFill>
                <a:latin typeface="+mj-lt"/>
              </a:rPr>
              <a:t>millió</a:t>
            </a:r>
            <a:r>
              <a:rPr lang="en-GB" altLang="en-US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altLang="en-US" dirty="0" err="1">
                <a:solidFill>
                  <a:srgbClr val="212529"/>
                </a:solidFill>
                <a:latin typeface="+mj-lt"/>
              </a:rPr>
              <a:t>éjszaka</a:t>
            </a:r>
            <a:r>
              <a:rPr lang="en-GB" altLang="en-US" dirty="0">
                <a:solidFill>
                  <a:srgbClr val="212529"/>
                </a:solidFill>
                <a:latin typeface="+mj-lt"/>
              </a:rPr>
              <a:t>) a </a:t>
            </a:r>
            <a:r>
              <a:rPr lang="en-GB" altLang="en-US" dirty="0" err="1">
                <a:solidFill>
                  <a:srgbClr val="212529"/>
                </a:solidFill>
                <a:latin typeface="+mj-lt"/>
              </a:rPr>
              <a:t>kereskedelmi</a:t>
            </a:r>
            <a:r>
              <a:rPr lang="en-GB" altLang="en-US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altLang="en-US" dirty="0" err="1">
                <a:solidFill>
                  <a:srgbClr val="212529"/>
                </a:solidFill>
                <a:latin typeface="+mj-lt"/>
              </a:rPr>
              <a:t>szálláshelyeken</a:t>
            </a:r>
            <a:r>
              <a:rPr lang="en-GB" altLang="en-US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altLang="en-US" dirty="0" err="1">
                <a:solidFill>
                  <a:srgbClr val="212529"/>
                </a:solidFill>
                <a:latin typeface="+mj-lt"/>
              </a:rPr>
              <a:t>valósult</a:t>
            </a:r>
            <a:r>
              <a:rPr lang="en-GB" altLang="en-US" dirty="0">
                <a:solidFill>
                  <a:srgbClr val="212529"/>
                </a:solidFill>
                <a:latin typeface="+mj-lt"/>
              </a:rPr>
              <a:t> meg</a:t>
            </a:r>
            <a:r>
              <a:rPr lang="en-GB" altLang="en-US" dirty="0" smtClean="0">
                <a:solidFill>
                  <a:srgbClr val="212529"/>
                </a:solidFill>
                <a:latin typeface="+mj-lt"/>
              </a:rPr>
              <a:t>.</a:t>
            </a:r>
            <a:endParaRPr lang="hu-HU" altLang="en-US" dirty="0" smtClean="0">
              <a:solidFill>
                <a:srgbClr val="212529"/>
              </a:solidFill>
              <a:latin typeface="+mj-lt"/>
            </a:endParaRPr>
          </a:p>
          <a:p>
            <a:r>
              <a:rPr lang="en-GB" altLang="en-US" dirty="0" smtClean="0">
                <a:solidFill>
                  <a:srgbClr val="212529"/>
                </a:solidFill>
                <a:latin typeface="+mj-lt"/>
              </a:rPr>
              <a:t> </a:t>
            </a:r>
            <a:endParaRPr lang="hu-HU" altLang="en-US" dirty="0">
              <a:solidFill>
                <a:srgbClr val="212529"/>
              </a:solidFill>
              <a:latin typeface="+mj-lt"/>
            </a:endParaRPr>
          </a:p>
          <a:p>
            <a:r>
              <a:rPr lang="en-GB" altLang="en-US" sz="2400" dirty="0" err="1">
                <a:solidFill>
                  <a:srgbClr val="212529"/>
                </a:solidFill>
                <a:latin typeface="+mj-lt"/>
              </a:rPr>
              <a:t>Az</a:t>
            </a:r>
            <a:r>
              <a:rPr lang="en-GB" altLang="en-US" sz="2400" dirty="0">
                <a:solidFill>
                  <a:srgbClr val="212529"/>
                </a:solidFill>
                <a:latin typeface="+mj-lt"/>
              </a:rPr>
              <a:t> </a:t>
            </a:r>
            <a:r>
              <a:rPr lang="en-GB" altLang="en-US" sz="2400" b="1" dirty="0" err="1">
                <a:solidFill>
                  <a:srgbClr val="212529"/>
                </a:solidFill>
                <a:latin typeface="+mj-lt"/>
              </a:rPr>
              <a:t>üzleti</a:t>
            </a:r>
            <a:r>
              <a:rPr lang="en-GB" altLang="en-US" sz="2400" b="1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altLang="en-US" sz="2400" b="1" dirty="0" err="1">
                <a:solidFill>
                  <a:srgbClr val="212529"/>
                </a:solidFill>
                <a:latin typeface="+mj-lt"/>
              </a:rPr>
              <a:t>célú</a:t>
            </a:r>
            <a:r>
              <a:rPr lang="en-GB" altLang="en-US" sz="2400" b="1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altLang="en-US" sz="2400" b="1" dirty="0" err="1">
                <a:solidFill>
                  <a:srgbClr val="212529"/>
                </a:solidFill>
                <a:latin typeface="+mj-lt"/>
              </a:rPr>
              <a:t>egyéb</a:t>
            </a:r>
            <a:r>
              <a:rPr lang="en-GB" altLang="en-US" sz="2400" b="1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altLang="en-US" sz="2400" b="1" dirty="0" err="1">
                <a:solidFill>
                  <a:srgbClr val="212529"/>
                </a:solidFill>
                <a:latin typeface="+mj-lt"/>
              </a:rPr>
              <a:t>szálláshelyek</a:t>
            </a:r>
            <a:r>
              <a:rPr lang="en-GB" altLang="en-US" sz="2400" b="1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altLang="en-US" sz="2400" b="1" dirty="0" err="1">
                <a:solidFill>
                  <a:srgbClr val="212529"/>
                </a:solidFill>
                <a:latin typeface="+mj-lt"/>
              </a:rPr>
              <a:t>vendégforgalmának</a:t>
            </a:r>
            <a:r>
              <a:rPr lang="en-GB" altLang="en-US" sz="2400" dirty="0">
                <a:solidFill>
                  <a:srgbClr val="212529"/>
                </a:solidFill>
                <a:latin typeface="+mj-lt"/>
              </a:rPr>
              <a:t> </a:t>
            </a:r>
            <a:r>
              <a:rPr lang="en-GB" altLang="en-US" sz="2400" dirty="0" err="1">
                <a:solidFill>
                  <a:srgbClr val="212529"/>
                </a:solidFill>
                <a:latin typeface="+mj-lt"/>
              </a:rPr>
              <a:t>aránya</a:t>
            </a:r>
            <a:r>
              <a:rPr lang="en-GB" altLang="en-US" sz="2400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altLang="en-US" sz="2400" dirty="0" err="1">
                <a:solidFill>
                  <a:srgbClr val="212529"/>
                </a:solidFill>
                <a:latin typeface="+mj-lt"/>
              </a:rPr>
              <a:t>az</a:t>
            </a:r>
            <a:r>
              <a:rPr lang="en-GB" altLang="en-US" sz="2400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altLang="en-US" sz="2400" dirty="0" err="1">
                <a:solidFill>
                  <a:srgbClr val="212529"/>
                </a:solidFill>
                <a:latin typeface="+mj-lt"/>
              </a:rPr>
              <a:t>utóbbi</a:t>
            </a:r>
            <a:r>
              <a:rPr lang="en-GB" altLang="en-US" sz="2400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altLang="en-US" sz="2400" dirty="0" err="1">
                <a:solidFill>
                  <a:srgbClr val="212529"/>
                </a:solidFill>
                <a:latin typeface="+mj-lt"/>
              </a:rPr>
              <a:t>években</a:t>
            </a:r>
            <a:r>
              <a:rPr lang="en-GB" altLang="en-US" sz="2400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altLang="en-US" sz="2400" dirty="0" err="1">
                <a:solidFill>
                  <a:srgbClr val="212529"/>
                </a:solidFill>
                <a:latin typeface="+mj-lt"/>
              </a:rPr>
              <a:t>nőtt</a:t>
            </a:r>
            <a:r>
              <a:rPr lang="en-GB" altLang="en-US" sz="2400" dirty="0">
                <a:solidFill>
                  <a:srgbClr val="212529"/>
                </a:solidFill>
                <a:latin typeface="+mj-lt"/>
              </a:rPr>
              <a:t>, </a:t>
            </a:r>
            <a:r>
              <a:rPr lang="en-GB" altLang="en-US" sz="2400" dirty="0" err="1">
                <a:solidFill>
                  <a:srgbClr val="212529"/>
                </a:solidFill>
                <a:latin typeface="+mj-lt"/>
              </a:rPr>
              <a:t>ami</a:t>
            </a:r>
            <a:r>
              <a:rPr lang="en-GB" altLang="en-US" sz="2400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altLang="en-US" sz="2400" dirty="0" err="1">
                <a:solidFill>
                  <a:srgbClr val="212529"/>
                </a:solidFill>
                <a:latin typeface="+mj-lt"/>
              </a:rPr>
              <a:t>mögött</a:t>
            </a:r>
            <a:r>
              <a:rPr lang="en-GB" altLang="en-US" sz="2400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altLang="en-US" sz="2400" dirty="0" err="1">
                <a:solidFill>
                  <a:srgbClr val="212529"/>
                </a:solidFill>
                <a:latin typeface="+mj-lt"/>
              </a:rPr>
              <a:t>az</a:t>
            </a:r>
            <a:r>
              <a:rPr lang="en-GB" altLang="en-US" sz="2400" dirty="0">
                <a:solidFill>
                  <a:srgbClr val="212529"/>
                </a:solidFill>
                <a:latin typeface="+mj-lt"/>
              </a:rPr>
              <a:t> online </a:t>
            </a:r>
            <a:r>
              <a:rPr lang="en-GB" altLang="en-US" sz="2400" dirty="0" err="1">
                <a:solidFill>
                  <a:srgbClr val="212529"/>
                </a:solidFill>
                <a:latin typeface="+mj-lt"/>
              </a:rPr>
              <a:t>lakáskiadás</a:t>
            </a:r>
            <a:r>
              <a:rPr lang="en-GB" altLang="en-US" sz="2400" dirty="0">
                <a:solidFill>
                  <a:srgbClr val="212529"/>
                </a:solidFill>
                <a:latin typeface="+mj-lt"/>
              </a:rPr>
              <a:t> (</a:t>
            </a:r>
            <a:r>
              <a:rPr lang="en-GB" altLang="en-US" sz="2400" i="1" dirty="0">
                <a:solidFill>
                  <a:srgbClr val="212529"/>
                </a:solidFill>
                <a:latin typeface="+mj-lt"/>
              </a:rPr>
              <a:t>sharing economy</a:t>
            </a:r>
            <a:r>
              <a:rPr lang="en-GB" altLang="en-US" sz="2400" dirty="0">
                <a:solidFill>
                  <a:srgbClr val="212529"/>
                </a:solidFill>
                <a:latin typeface="+mj-lt"/>
              </a:rPr>
              <a:t>) </a:t>
            </a:r>
            <a:r>
              <a:rPr lang="en-GB" altLang="en-US" sz="2400" dirty="0" err="1">
                <a:solidFill>
                  <a:srgbClr val="212529"/>
                </a:solidFill>
                <a:latin typeface="+mj-lt"/>
              </a:rPr>
              <a:t>térhódítása</a:t>
            </a:r>
            <a:r>
              <a:rPr lang="en-GB" altLang="en-US" sz="2400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altLang="en-US" sz="2400" dirty="0" err="1">
                <a:solidFill>
                  <a:srgbClr val="212529"/>
                </a:solidFill>
                <a:latin typeface="+mj-lt"/>
              </a:rPr>
              <a:t>állhat</a:t>
            </a:r>
            <a:r>
              <a:rPr lang="en-GB" altLang="en-US" sz="2400" dirty="0">
                <a:solidFill>
                  <a:srgbClr val="212529"/>
                </a:solidFill>
                <a:latin typeface="+mj-lt"/>
              </a:rPr>
              <a:t>: 2010-ben a </a:t>
            </a:r>
            <a:r>
              <a:rPr lang="en-GB" altLang="en-US" sz="2400" dirty="0" err="1">
                <a:solidFill>
                  <a:srgbClr val="212529"/>
                </a:solidFill>
                <a:latin typeface="+mj-lt"/>
              </a:rPr>
              <a:t>vendégéjszakák</a:t>
            </a:r>
            <a:r>
              <a:rPr lang="en-GB" altLang="en-US" sz="2400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altLang="en-US" sz="2400" dirty="0" smtClean="0">
                <a:solidFill>
                  <a:srgbClr val="212529"/>
                </a:solidFill>
                <a:latin typeface="+mj-lt"/>
              </a:rPr>
              <a:t>13</a:t>
            </a:r>
            <a:r>
              <a:rPr lang="hu-HU" altLang="en-US" sz="2400" dirty="0" smtClean="0">
                <a:solidFill>
                  <a:srgbClr val="212529"/>
                </a:solidFill>
                <a:latin typeface="+mj-lt"/>
              </a:rPr>
              <a:t>%-a</a:t>
            </a:r>
            <a:r>
              <a:rPr lang="en-GB" altLang="en-US" sz="2400" dirty="0" smtClean="0">
                <a:solidFill>
                  <a:srgbClr val="212529"/>
                </a:solidFill>
                <a:latin typeface="+mj-lt"/>
              </a:rPr>
              <a:t>, </a:t>
            </a:r>
            <a:r>
              <a:rPr lang="en-GB" altLang="en-US" sz="2400" dirty="0">
                <a:solidFill>
                  <a:srgbClr val="212529"/>
                </a:solidFill>
                <a:latin typeface="+mj-lt"/>
              </a:rPr>
              <a:t>2019-ben </a:t>
            </a:r>
            <a:r>
              <a:rPr lang="en-GB" altLang="en-US" sz="2400" dirty="0" err="1">
                <a:solidFill>
                  <a:srgbClr val="212529"/>
                </a:solidFill>
                <a:latin typeface="+mj-lt"/>
              </a:rPr>
              <a:t>már</a:t>
            </a:r>
            <a:r>
              <a:rPr lang="en-GB" altLang="en-US" sz="2400" dirty="0">
                <a:solidFill>
                  <a:srgbClr val="212529"/>
                </a:solidFill>
                <a:latin typeface="+mj-lt"/>
              </a:rPr>
              <a:t> 25%-a </a:t>
            </a:r>
            <a:r>
              <a:rPr lang="en-GB" altLang="en-US" sz="2400" dirty="0" err="1">
                <a:solidFill>
                  <a:srgbClr val="212529"/>
                </a:solidFill>
                <a:latin typeface="+mj-lt"/>
              </a:rPr>
              <a:t>üzleti</a:t>
            </a:r>
            <a:r>
              <a:rPr lang="en-GB" altLang="en-US" sz="2400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altLang="en-US" sz="2400" dirty="0" err="1">
                <a:solidFill>
                  <a:srgbClr val="212529"/>
                </a:solidFill>
                <a:latin typeface="+mj-lt"/>
              </a:rPr>
              <a:t>célú</a:t>
            </a:r>
            <a:r>
              <a:rPr lang="en-GB" altLang="en-US" sz="2400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altLang="en-US" sz="2400" dirty="0" err="1">
                <a:solidFill>
                  <a:srgbClr val="212529"/>
                </a:solidFill>
                <a:latin typeface="+mj-lt"/>
              </a:rPr>
              <a:t>egyéb</a:t>
            </a:r>
            <a:r>
              <a:rPr lang="en-GB" altLang="en-US" sz="2400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altLang="en-US" sz="2400" dirty="0" err="1">
                <a:solidFill>
                  <a:srgbClr val="212529"/>
                </a:solidFill>
                <a:latin typeface="+mj-lt"/>
              </a:rPr>
              <a:t>szálláshelyen</a:t>
            </a:r>
            <a:r>
              <a:rPr lang="en-GB" altLang="en-US" sz="2400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GB" altLang="en-US" sz="2400" dirty="0" err="1">
                <a:solidFill>
                  <a:srgbClr val="212529"/>
                </a:solidFill>
                <a:latin typeface="+mj-lt"/>
              </a:rPr>
              <a:t>valósult</a:t>
            </a:r>
            <a:r>
              <a:rPr lang="en-GB" altLang="en-US" sz="2400" dirty="0">
                <a:solidFill>
                  <a:srgbClr val="212529"/>
                </a:solidFill>
                <a:latin typeface="+mj-lt"/>
              </a:rPr>
              <a:t> meg.</a:t>
            </a:r>
            <a:endParaRPr lang="en-GB" altLang="en-US" sz="2400" dirty="0">
              <a:latin typeface="+mj-lt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29913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8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2" charset="0"/>
              </a:rPr>
              <a:t>Tartalom</a:t>
            </a:r>
            <a:endParaRPr lang="en-US" sz="4800" b="1" u="sng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ranklin Gothic Book" pitchFamily="32" charset="0"/>
            </a:endParaRPr>
          </a:p>
        </p:txBody>
      </p:sp>
      <p:pic>
        <p:nvPicPr>
          <p:cNvPr id="4" name="Picture 2" descr="Világszerte békében köszöntötték a 2020-as évet | Délhír Portál">
            <a:extLst>
              <a:ext uri="{FF2B5EF4-FFF2-40B4-BE49-F238E27FC236}">
                <a16:creationId xmlns:a16="http://schemas.microsoft.com/office/drawing/2014/main" xmlns="" id="{E3FF12D2-8422-4CF4-A6B1-0B30FB02C9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014"/>
          <a:stretch/>
        </p:blipFill>
        <p:spPr bwMode="auto">
          <a:xfrm>
            <a:off x="605122" y="215900"/>
            <a:ext cx="786458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8382000" y="190500"/>
            <a:ext cx="3594100" cy="31393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hu-HU" dirty="0">
              <a:solidFill>
                <a:srgbClr val="FFFFFF"/>
              </a:solidFill>
            </a:endParaRPr>
          </a:p>
          <a:p>
            <a:r>
              <a:rPr lang="hu-HU" sz="4800" dirty="0" smtClean="0">
                <a:solidFill>
                  <a:srgbClr val="FFFFFF"/>
                </a:solidFill>
              </a:rPr>
              <a:t>Stabil növekedés</a:t>
            </a:r>
            <a:endParaRPr lang="hu-HU" sz="4800" dirty="0">
              <a:solidFill>
                <a:srgbClr val="FFFFFF"/>
              </a:solidFill>
            </a:endParaRPr>
          </a:p>
          <a:p>
            <a:r>
              <a:rPr lang="hu-HU" sz="4800" dirty="0">
                <a:solidFill>
                  <a:srgbClr val="FFFFFF"/>
                </a:solidFill>
              </a:rPr>
              <a:t>lett volna…</a:t>
            </a:r>
          </a:p>
          <a:p>
            <a:endParaRPr lang="hu-HU" dirty="0">
              <a:solidFill>
                <a:srgbClr val="FFFFFF"/>
              </a:solidFill>
            </a:endParaRPr>
          </a:p>
          <a:p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4152900" y="5168900"/>
            <a:ext cx="38373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b="1" dirty="0" smtClean="0"/>
              <a:t>ELŐZMÉNYEK</a:t>
            </a:r>
            <a:endParaRPr lang="hu-H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Tartalom hely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0913" y="850899"/>
            <a:ext cx="8945562" cy="5461001"/>
          </a:xfrm>
        </p:spPr>
      </p:pic>
      <p:sp>
        <p:nvSpPr>
          <p:cNvPr id="2" name="Szövegdoboz 1"/>
          <p:cNvSpPr txBox="1"/>
          <p:nvPr/>
        </p:nvSpPr>
        <p:spPr>
          <a:xfrm>
            <a:off x="1155700" y="444500"/>
            <a:ext cx="10420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A szálláshelyek férőhelyeinek száma és megoszlása turisztikai régiónként 2019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578307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>
            <a:extLst>
              <a:ext uri="{FF2B5EF4-FFF2-40B4-BE49-F238E27FC236}">
                <a16:creationId xmlns="" xmlns:a16="http://schemas.microsoft.com/office/drawing/2014/main" id="{64261AD3-A776-4696-8A20-B1BACE02B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C376-AEFA-48A5-BA5D-EAAAC5934277}" type="datetime1">
              <a:rPr lang="hu-HU" smtClean="0"/>
              <a:t>2020. 11. 24.</a:t>
            </a:fld>
            <a:endParaRPr lang="en-US" dirty="0"/>
          </a:p>
        </p:txBody>
      </p:sp>
      <p:sp>
        <p:nvSpPr>
          <p:cNvPr id="4" name="Élőláb helye 3">
            <a:extLst>
              <a:ext uri="{FF2B5EF4-FFF2-40B4-BE49-F238E27FC236}">
                <a16:creationId xmlns="" xmlns:a16="http://schemas.microsoft.com/office/drawing/2014/main" id="{4CB58A5F-9FB4-4DCE-ADB4-67B1D1D11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="" xmlns:a16="http://schemas.microsoft.com/office/drawing/2014/main" id="{02F98981-F862-4611-B7EF-C77FAA399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Kép 6">
            <a:extLst>
              <a:ext uri="{FF2B5EF4-FFF2-40B4-BE49-F238E27FC236}">
                <a16:creationId xmlns="" xmlns:a16="http://schemas.microsoft.com/office/drawing/2014/main" id="{75CF9408-060E-4150-AACA-0E6BBF225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421" y="2452312"/>
            <a:ext cx="9753600" cy="3790950"/>
          </a:xfrm>
          <a:prstGeom prst="rect">
            <a:avLst/>
          </a:prstGeom>
        </p:spPr>
      </p:pic>
      <p:sp>
        <p:nvSpPr>
          <p:cNvPr id="8" name="Google Shape;1381;p123">
            <a:extLst>
              <a:ext uri="{FF2B5EF4-FFF2-40B4-BE49-F238E27FC236}">
                <a16:creationId xmlns="" xmlns:a16="http://schemas.microsoft.com/office/drawing/2014/main" id="{A6115B16-B1E2-408C-B692-FC61DD4A48FC}"/>
              </a:ext>
            </a:extLst>
          </p:cNvPr>
          <p:cNvSpPr txBox="1"/>
          <p:nvPr/>
        </p:nvSpPr>
        <p:spPr>
          <a:xfrm>
            <a:off x="6154272" y="6226318"/>
            <a:ext cx="542812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000" i="1" dirty="0">
                <a:solidFill>
                  <a:srgbClr val="54545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Forrás: www.ksh.hu</a:t>
            </a:r>
            <a:endParaRPr sz="1000" i="1" dirty="0">
              <a:solidFill>
                <a:srgbClr val="54545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Tartalom helye 9"/>
          <p:cNvSpPr>
            <a:spLocks noGrp="1"/>
          </p:cNvSpPr>
          <p:nvPr>
            <p:ph sz="half" idx="1"/>
          </p:nvPr>
        </p:nvSpPr>
        <p:spPr>
          <a:xfrm>
            <a:off x="584201" y="2006600"/>
            <a:ext cx="10998200" cy="4276743"/>
          </a:xfrm>
        </p:spPr>
        <p:txBody>
          <a:bodyPr/>
          <a:lstStyle/>
          <a:p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800100" y="698500"/>
            <a:ext cx="973779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A külföldi piac kiesésének szerepét szemlélteti az ábra, amely a külföldiek részesedését</a:t>
            </a:r>
            <a:r>
              <a:rPr lang="hu-HU" dirty="0"/>
              <a:t> </a:t>
            </a:r>
            <a:endParaRPr lang="hu-HU" dirty="0" smtClean="0"/>
          </a:p>
          <a:p>
            <a:r>
              <a:rPr lang="hu-HU" dirty="0" smtClean="0"/>
              <a:t>mutatja </a:t>
            </a:r>
            <a:r>
              <a:rPr lang="hu-HU" dirty="0"/>
              <a:t>a havi bruttó szállásdíj bevételből kereskedelmiszálláshely-típusonként</a:t>
            </a:r>
          </a:p>
        </p:txBody>
      </p:sp>
    </p:spTree>
    <p:extLst>
      <p:ext uri="{BB962C8B-B14F-4D97-AF65-F5344CB8AC3E}">
        <p14:creationId xmlns:p14="http://schemas.microsoft.com/office/powerpoint/2010/main" val="10252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PTE ÁOK · Hírek · Koronavírus – gyakran feltett kérdések és válaszok">
            <a:extLst>
              <a:ext uri="{FF2B5EF4-FFF2-40B4-BE49-F238E27FC236}">
                <a16:creationId xmlns:a16="http://schemas.microsoft.com/office/drawing/2014/main" xmlns="" id="{E443B693-D9DA-472B-B0A2-D9F8A98E94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4" r="-1" b="-1"/>
          <a:stretch/>
        </p:blipFill>
        <p:spPr bwMode="auto">
          <a:xfrm>
            <a:off x="279189" y="111620"/>
            <a:ext cx="11557211" cy="621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696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KÖVETKEZMÉNYEK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63600" y="2108199"/>
            <a:ext cx="10490200" cy="4068763"/>
          </a:xfrm>
        </p:spPr>
        <p:txBody>
          <a:bodyPr/>
          <a:lstStyle/>
          <a:p>
            <a:pPr marL="0" indent="0">
              <a:buNone/>
            </a:pPr>
            <a:r>
              <a:rPr lang="hu-HU" sz="3600" b="1" dirty="0" smtClean="0"/>
              <a:t>Nemzetközi turizmus</a:t>
            </a:r>
          </a:p>
          <a:p>
            <a:pPr marL="0" indent="0">
              <a:buNone/>
            </a:pPr>
            <a:endParaRPr lang="hu-HU" sz="3600" b="1" dirty="0" smtClean="0"/>
          </a:p>
          <a:p>
            <a:r>
              <a:rPr lang="hu-HU" dirty="0" smtClean="0"/>
              <a:t>2020-ban a </a:t>
            </a:r>
            <a:r>
              <a:rPr lang="hu-HU" dirty="0"/>
              <a:t>nemzetközi turizmus bevételei 300–450 milliárd dollárral csökkennek </a:t>
            </a:r>
            <a:endParaRPr lang="hu-HU" dirty="0" smtClean="0"/>
          </a:p>
          <a:p>
            <a:r>
              <a:rPr lang="hu-HU" b="1" dirty="0" smtClean="0"/>
              <a:t>Globális </a:t>
            </a:r>
            <a:r>
              <a:rPr lang="hu-HU" b="1" dirty="0"/>
              <a:t>szinten az ágazat teljesítménye csaknem harmadával eshet vissza.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44834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COVID-19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3600" b="1" dirty="0" smtClean="0"/>
              <a:t>Magyar Turizmus</a:t>
            </a:r>
          </a:p>
          <a:p>
            <a:endParaRPr lang="hu-HU" dirty="0"/>
          </a:p>
          <a:p>
            <a:r>
              <a:rPr lang="hu-HU" dirty="0" smtClean="0"/>
              <a:t>A </a:t>
            </a:r>
            <a:r>
              <a:rPr lang="hu-HU" dirty="0"/>
              <a:t>Kormány 2020. március 11-én vezette be a veszélyhelyzetet</a:t>
            </a:r>
          </a:p>
          <a:p>
            <a:r>
              <a:rPr lang="hu-HU" dirty="0" smtClean="0"/>
              <a:t>A </a:t>
            </a:r>
            <a:r>
              <a:rPr lang="hu-HU" dirty="0"/>
              <a:t>turizmusra és vendéglátásra gyakorolt hatása </a:t>
            </a:r>
            <a:r>
              <a:rPr lang="hu-HU" dirty="0" smtClean="0"/>
              <a:t>eddig </a:t>
            </a:r>
            <a:r>
              <a:rPr lang="hu-HU" dirty="0"/>
              <a:t>soha nem látott, drasztikus visszaesést okozott </a:t>
            </a:r>
            <a:r>
              <a:rPr lang="hu-HU" dirty="0" smtClean="0"/>
              <a:t>.</a:t>
            </a:r>
          </a:p>
          <a:p>
            <a:r>
              <a:rPr lang="hu-HU" dirty="0" smtClean="0"/>
              <a:t>2019</a:t>
            </a:r>
            <a:r>
              <a:rPr lang="hu-HU" dirty="0"/>
              <a:t>. márciusi és 2020. márciusi kereskedelmi szálláshelyeinken regisztrált </a:t>
            </a:r>
            <a:r>
              <a:rPr lang="hu-HU" dirty="0" smtClean="0"/>
              <a:t>vendégforgalom </a:t>
            </a:r>
            <a:r>
              <a:rPr lang="hu-HU" dirty="0" smtClean="0"/>
              <a:t>mértéke, 2019 </a:t>
            </a:r>
            <a:r>
              <a:rPr lang="hu-HU" dirty="0" err="1" smtClean="0"/>
              <a:t>-ben</a:t>
            </a:r>
            <a:r>
              <a:rPr lang="hu-HU" dirty="0" smtClean="0"/>
              <a:t> </a:t>
            </a:r>
            <a:r>
              <a:rPr lang="hu-HU" dirty="0"/>
              <a:t>857 514 </a:t>
            </a:r>
            <a:r>
              <a:rPr lang="hu-HU" dirty="0" smtClean="0"/>
              <a:t>fő </a:t>
            </a:r>
            <a:r>
              <a:rPr lang="hu-HU" dirty="0"/>
              <a:t>volt </a:t>
            </a:r>
            <a:r>
              <a:rPr lang="hu-HU" dirty="0" smtClean="0"/>
              <a:t>2020-ban </a:t>
            </a:r>
            <a:r>
              <a:rPr lang="hu-HU" dirty="0"/>
              <a:t>272 227 fő.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23946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ó 3">
            <a:extLst>
              <a:ext uri="{FF2B5EF4-FFF2-40B4-BE49-F238E27FC236}">
                <a16:creationId xmlns="" xmlns:a16="http://schemas.microsoft.com/office/drawing/2014/main" id="{300BCF3D-648E-4DE3-971F-FE63B98A57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2" y="10"/>
            <a:ext cx="12192002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="" xmlns:a16="http://schemas.microsoft.com/office/drawing/2014/main" id="{7EC937C5-F2D6-403F-A48D-630BFD97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3580" y="1383231"/>
            <a:ext cx="8460415" cy="1250137"/>
          </a:xfrm>
        </p:spPr>
        <p:txBody>
          <a:bodyPr anchor="b">
            <a:noAutofit/>
          </a:bodyPr>
          <a:lstStyle/>
          <a:p>
            <a:r>
              <a:rPr lang="hu-HU" sz="4800" b="1" dirty="0">
                <a:solidFill>
                  <a:schemeClr val="bg1"/>
                </a:solidFill>
              </a:rPr>
              <a:t>A FÜRDŐ </a:t>
            </a:r>
            <a:r>
              <a:rPr lang="hu-HU" sz="4800" b="1" dirty="0" smtClean="0">
                <a:solidFill>
                  <a:schemeClr val="bg1"/>
                </a:solidFill>
              </a:rPr>
              <a:t>SZEKTOR  </a:t>
            </a:r>
            <a:r>
              <a:rPr lang="hu-HU" sz="4800" b="1" dirty="0">
                <a:solidFill>
                  <a:schemeClr val="bg1"/>
                </a:solidFill>
              </a:rPr>
              <a:t>JÖVŐKÉPE</a:t>
            </a:r>
          </a:p>
        </p:txBody>
      </p:sp>
    </p:spTree>
    <p:extLst>
      <p:ext uri="{BB962C8B-B14F-4D97-AF65-F5344CB8AC3E}">
        <p14:creationId xmlns:p14="http://schemas.microsoft.com/office/powerpoint/2010/main" val="51258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ó 3">
            <a:extLst>
              <a:ext uri="{FF2B5EF4-FFF2-40B4-BE49-F238E27FC236}">
                <a16:creationId xmlns="" xmlns:a16="http://schemas.microsoft.com/office/drawing/2014/main" id="{300BCF3D-648E-4DE3-971F-FE63B98A57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0" y="10"/>
            <a:ext cx="12192002" cy="685799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816100" y="1244600"/>
            <a:ext cx="5489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dirty="0" smtClean="0">
                <a:solidFill>
                  <a:schemeClr val="bg1"/>
                </a:solidFill>
              </a:rPr>
              <a:t>Nemzetközi trendek</a:t>
            </a:r>
            <a:endParaRPr lang="hu-HU" sz="4800" dirty="0">
              <a:solidFill>
                <a:schemeClr val="bg1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65100" y="2413000"/>
            <a:ext cx="170011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 smtClean="0">
                <a:solidFill>
                  <a:schemeClr val="bg1"/>
                </a:solidFill>
              </a:rPr>
              <a:t>Vendégigények</a:t>
            </a:r>
            <a:r>
              <a:rPr lang="hu-HU" sz="3200" dirty="0">
                <a:solidFill>
                  <a:schemeClr val="bg1"/>
                </a:solidFill>
              </a:rPr>
              <a:t>, „vágyakozás” az egészségesebb életre </a:t>
            </a:r>
          </a:p>
          <a:p>
            <a:r>
              <a:rPr lang="hu-HU" sz="3200" dirty="0" smtClean="0">
                <a:solidFill>
                  <a:schemeClr val="bg1"/>
                </a:solidFill>
              </a:rPr>
              <a:t>• Vágyakozás </a:t>
            </a:r>
            <a:r>
              <a:rPr lang="hu-HU" sz="3200" dirty="0">
                <a:solidFill>
                  <a:schemeClr val="bg1"/>
                </a:solidFill>
              </a:rPr>
              <a:t>a </a:t>
            </a:r>
            <a:r>
              <a:rPr lang="hu-HU" sz="3200" dirty="0" err="1">
                <a:solidFill>
                  <a:schemeClr val="bg1"/>
                </a:solidFill>
              </a:rPr>
              <a:t>stresszoldásra</a:t>
            </a:r>
            <a:r>
              <a:rPr lang="hu-HU" sz="3200" dirty="0">
                <a:solidFill>
                  <a:schemeClr val="bg1"/>
                </a:solidFill>
              </a:rPr>
              <a:t> – szauna és termálvíz hatás</a:t>
            </a:r>
          </a:p>
          <a:p>
            <a:r>
              <a:rPr lang="hu-HU" sz="3200" dirty="0" smtClean="0">
                <a:solidFill>
                  <a:schemeClr val="bg1"/>
                </a:solidFill>
              </a:rPr>
              <a:t>• Közösség </a:t>
            </a:r>
            <a:r>
              <a:rPr lang="hu-HU" sz="3200" dirty="0">
                <a:solidFill>
                  <a:schemeClr val="bg1"/>
                </a:solidFill>
              </a:rPr>
              <a:t>formálás: úszóiskolák, vízilabda és egyéb </a:t>
            </a:r>
            <a:r>
              <a:rPr lang="hu-HU" sz="3200" dirty="0" smtClean="0">
                <a:solidFill>
                  <a:schemeClr val="bg1"/>
                </a:solidFill>
              </a:rPr>
              <a:t>medencés</a:t>
            </a:r>
          </a:p>
          <a:p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smtClean="0">
                <a:solidFill>
                  <a:schemeClr val="bg1"/>
                </a:solidFill>
              </a:rPr>
              <a:t>  </a:t>
            </a:r>
            <a:r>
              <a:rPr lang="hu-HU" sz="3200" dirty="0" err="1">
                <a:solidFill>
                  <a:schemeClr val="bg1"/>
                </a:solidFill>
              </a:rPr>
              <a:t>vízisportiskolák</a:t>
            </a:r>
            <a:r>
              <a:rPr lang="hu-HU" sz="3200" dirty="0">
                <a:solidFill>
                  <a:schemeClr val="bg1"/>
                </a:solidFill>
              </a:rPr>
              <a:t>, </a:t>
            </a:r>
            <a:r>
              <a:rPr lang="hu-HU" sz="3200" dirty="0" smtClean="0">
                <a:solidFill>
                  <a:schemeClr val="bg1"/>
                </a:solidFill>
              </a:rPr>
              <a:t>jóga </a:t>
            </a:r>
            <a:r>
              <a:rPr lang="hu-HU" sz="3200" dirty="0">
                <a:solidFill>
                  <a:schemeClr val="bg1"/>
                </a:solidFill>
              </a:rPr>
              <a:t>klubok </a:t>
            </a:r>
          </a:p>
          <a:p>
            <a:r>
              <a:rPr lang="hu-HU" sz="3200" dirty="0" smtClean="0">
                <a:solidFill>
                  <a:schemeClr val="bg1"/>
                </a:solidFill>
              </a:rPr>
              <a:t>• Diagnózis</a:t>
            </a:r>
            <a:r>
              <a:rPr lang="hu-HU" sz="3200" dirty="0">
                <a:solidFill>
                  <a:schemeClr val="bg1"/>
                </a:solidFill>
              </a:rPr>
              <a:t>, prevenció, gyógyítás egy helyen-magas szakmai </a:t>
            </a:r>
            <a:endParaRPr lang="hu-HU" sz="3200" dirty="0" smtClean="0">
              <a:solidFill>
                <a:schemeClr val="bg1"/>
              </a:solidFill>
            </a:endParaRPr>
          </a:p>
          <a:p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smtClean="0">
                <a:solidFill>
                  <a:schemeClr val="bg1"/>
                </a:solidFill>
              </a:rPr>
              <a:t> kompetencia </a:t>
            </a:r>
            <a:r>
              <a:rPr lang="hu-HU" sz="3200" dirty="0">
                <a:solidFill>
                  <a:schemeClr val="bg1"/>
                </a:solidFill>
              </a:rPr>
              <a:t>mellett biztonságban</a:t>
            </a:r>
            <a:r>
              <a:rPr lang="hu-HU" sz="3200" dirty="0"/>
              <a:t>!</a:t>
            </a:r>
          </a:p>
          <a:p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418232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ó 3">
            <a:extLst>
              <a:ext uri="{FF2B5EF4-FFF2-40B4-BE49-F238E27FC236}">
                <a16:creationId xmlns="" xmlns:a16="http://schemas.microsoft.com/office/drawing/2014/main" id="{300BCF3D-648E-4DE3-971F-FE63B98A57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2" y="10"/>
            <a:ext cx="12192002" cy="685799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03200" y="1371600"/>
            <a:ext cx="2346055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 err="1" smtClean="0">
                <a:solidFill>
                  <a:schemeClr val="bg1"/>
                </a:solidFill>
              </a:rPr>
              <a:t>Köz</a:t>
            </a:r>
            <a:r>
              <a:rPr lang="hu-HU" sz="3200" dirty="0" err="1">
                <a:solidFill>
                  <a:schemeClr val="bg1"/>
                </a:solidFill>
              </a:rPr>
              <a:t>Közfürdő</a:t>
            </a:r>
            <a:r>
              <a:rPr lang="hu-HU" sz="3200" dirty="0">
                <a:solidFill>
                  <a:schemeClr val="bg1"/>
                </a:solidFill>
              </a:rPr>
              <a:t>”</a:t>
            </a:r>
            <a:r>
              <a:rPr lang="hu-HU" sz="3200" dirty="0" err="1">
                <a:solidFill>
                  <a:schemeClr val="bg1"/>
                </a:solidFill>
              </a:rPr>
              <a:t>-ben</a:t>
            </a:r>
            <a:r>
              <a:rPr lang="hu-HU" sz="3200" dirty="0">
                <a:solidFill>
                  <a:schemeClr val="bg1"/>
                </a:solidFill>
              </a:rPr>
              <a:t> tömegigények kielégítése magas színvonalon, </a:t>
            </a:r>
            <a:endParaRPr lang="hu-HU" sz="3200" dirty="0" smtClean="0">
              <a:solidFill>
                <a:schemeClr val="bg1"/>
              </a:solidFill>
            </a:endParaRPr>
          </a:p>
          <a:p>
            <a:r>
              <a:rPr lang="hu-HU" sz="3200" dirty="0" smtClean="0">
                <a:solidFill>
                  <a:schemeClr val="bg1"/>
                </a:solidFill>
              </a:rPr>
              <a:t>    igényes </a:t>
            </a:r>
            <a:r>
              <a:rPr lang="hu-HU" sz="3200" dirty="0">
                <a:solidFill>
                  <a:schemeClr val="bg1"/>
                </a:solidFill>
              </a:rPr>
              <a:t>tiszta és ápolt környezetben, maximális odafigyeléssel </a:t>
            </a:r>
          </a:p>
          <a:p>
            <a:r>
              <a:rPr lang="hu-HU" sz="3200" dirty="0">
                <a:solidFill>
                  <a:schemeClr val="bg1"/>
                </a:solidFill>
              </a:rPr>
              <a:t>• </a:t>
            </a:r>
            <a:r>
              <a:rPr lang="hu-HU" sz="3200" dirty="0" smtClean="0">
                <a:solidFill>
                  <a:schemeClr val="bg1"/>
                </a:solidFill>
              </a:rPr>
              <a:t> </a:t>
            </a:r>
            <a:r>
              <a:rPr lang="hu-HU" sz="3200" dirty="0" err="1" smtClean="0">
                <a:solidFill>
                  <a:schemeClr val="bg1"/>
                </a:solidFill>
              </a:rPr>
              <a:t>Digitalizációs</a:t>
            </a:r>
            <a:r>
              <a:rPr lang="hu-HU" sz="3200" dirty="0" smtClean="0">
                <a:solidFill>
                  <a:schemeClr val="bg1"/>
                </a:solidFill>
              </a:rPr>
              <a:t> </a:t>
            </a:r>
            <a:r>
              <a:rPr lang="hu-HU" sz="3200" dirty="0">
                <a:solidFill>
                  <a:schemeClr val="bg1"/>
                </a:solidFill>
              </a:rPr>
              <a:t>eszközök, technológiák használata a mentális </a:t>
            </a:r>
            <a:endParaRPr lang="hu-HU" sz="3200" dirty="0" smtClean="0">
              <a:solidFill>
                <a:schemeClr val="bg1"/>
              </a:solidFill>
            </a:endParaRPr>
          </a:p>
          <a:p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smtClean="0">
                <a:solidFill>
                  <a:schemeClr val="bg1"/>
                </a:solidFill>
              </a:rPr>
              <a:t>   wellness </a:t>
            </a:r>
            <a:r>
              <a:rPr lang="hu-HU" sz="3200" dirty="0">
                <a:solidFill>
                  <a:schemeClr val="bg1"/>
                </a:solidFill>
              </a:rPr>
              <a:t>jegyében, ezzel párhuzamosan digitális </a:t>
            </a:r>
            <a:r>
              <a:rPr lang="hu-HU" sz="3200" dirty="0" err="1">
                <a:solidFill>
                  <a:schemeClr val="bg1"/>
                </a:solidFill>
              </a:rPr>
              <a:t>detox</a:t>
            </a:r>
            <a:r>
              <a:rPr lang="hu-HU" sz="3200" dirty="0">
                <a:solidFill>
                  <a:schemeClr val="bg1"/>
                </a:solidFill>
              </a:rPr>
              <a:t> </a:t>
            </a:r>
          </a:p>
          <a:p>
            <a:r>
              <a:rPr lang="hu-HU" sz="3200" dirty="0">
                <a:solidFill>
                  <a:schemeClr val="bg1"/>
                </a:solidFill>
              </a:rPr>
              <a:t>• </a:t>
            </a:r>
            <a:r>
              <a:rPr lang="hu-HU" sz="3200" dirty="0" smtClean="0">
                <a:solidFill>
                  <a:schemeClr val="bg1"/>
                </a:solidFill>
              </a:rPr>
              <a:t> Személyre </a:t>
            </a:r>
            <a:r>
              <a:rPr lang="hu-HU" sz="3200" dirty="0">
                <a:solidFill>
                  <a:schemeClr val="bg1"/>
                </a:solidFill>
              </a:rPr>
              <a:t>szabott programok </a:t>
            </a:r>
          </a:p>
          <a:p>
            <a:r>
              <a:rPr lang="hu-HU" sz="3200" dirty="0">
                <a:solidFill>
                  <a:schemeClr val="bg1"/>
                </a:solidFill>
              </a:rPr>
              <a:t>• </a:t>
            </a:r>
            <a:r>
              <a:rPr lang="hu-HU" sz="3200" dirty="0" smtClean="0">
                <a:solidFill>
                  <a:schemeClr val="bg1"/>
                </a:solidFill>
              </a:rPr>
              <a:t> Természetes </a:t>
            </a:r>
            <a:r>
              <a:rPr lang="hu-HU" sz="3200" dirty="0">
                <a:solidFill>
                  <a:schemeClr val="bg1"/>
                </a:solidFill>
              </a:rPr>
              <a:t>terápiák előtérbe kerülnek </a:t>
            </a:r>
          </a:p>
          <a:p>
            <a:r>
              <a:rPr lang="hu-HU" sz="3200" dirty="0">
                <a:solidFill>
                  <a:schemeClr val="bg1"/>
                </a:solidFill>
              </a:rPr>
              <a:t>• </a:t>
            </a:r>
            <a:r>
              <a:rPr lang="hu-HU" sz="3200" dirty="0" smtClean="0">
                <a:solidFill>
                  <a:schemeClr val="bg1"/>
                </a:solidFill>
              </a:rPr>
              <a:t> Fenntarthatóság </a:t>
            </a:r>
            <a:r>
              <a:rPr lang="hu-HU" sz="3200" dirty="0">
                <a:solidFill>
                  <a:schemeClr val="bg1"/>
                </a:solidFill>
              </a:rPr>
              <a:t>és környezetvédelem</a:t>
            </a:r>
            <a:r>
              <a:rPr lang="hu-HU" sz="3200" dirty="0" smtClean="0">
                <a:solidFill>
                  <a:schemeClr val="bg1"/>
                </a:solidFill>
              </a:rPr>
              <a:t>,</a:t>
            </a:r>
          </a:p>
          <a:p>
            <a:r>
              <a:rPr lang="hu-HU" sz="3200" dirty="0">
                <a:solidFill>
                  <a:schemeClr val="bg1"/>
                </a:solidFill>
              </a:rPr>
              <a:t> </a:t>
            </a:r>
            <a:r>
              <a:rPr lang="hu-HU" sz="3200" dirty="0" smtClean="0">
                <a:solidFill>
                  <a:schemeClr val="bg1"/>
                </a:solidFill>
              </a:rPr>
              <a:t>   újrahasznosítás-termálvíz </a:t>
            </a:r>
            <a:r>
              <a:rPr lang="hu-HU" sz="3200" dirty="0">
                <a:solidFill>
                  <a:schemeClr val="bg1"/>
                </a:solidFill>
              </a:rPr>
              <a:t>technológiák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1571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COVID HATÁSA A MAGYAR FÜRDŐ SZEKTORRA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Márciustól júniusig és november 11-től zárva a fürdők</a:t>
            </a:r>
          </a:p>
          <a:p>
            <a:r>
              <a:rPr lang="hu-HU" dirty="0"/>
              <a:t>Lassan induló, majd szeptember 1-jétől megszűnő külföldi turista forgalom</a:t>
            </a:r>
          </a:p>
          <a:p>
            <a:r>
              <a:rPr lang="hu-HU" dirty="0"/>
              <a:t>A szektor átlagos bevételkiesése 2020.évben megközelíti a 2019.évi bevétel 40%-át (mintegy 36MD FT)</a:t>
            </a:r>
          </a:p>
          <a:p>
            <a:r>
              <a:rPr lang="hu-HU" dirty="0"/>
              <a:t>Márciustól létszámcsökkentések, ez novembertől ismét felerősödőben, kockázat az újrainduláskor</a:t>
            </a:r>
          </a:p>
          <a:p>
            <a:r>
              <a:rPr lang="hu-HU" dirty="0"/>
              <a:t>Egyes létesítmények jelentős kormányzati támogatása ( Sárvár, Szolnok, Győr, stb.)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24408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 a </a:t>
            </a:r>
            <a:r>
              <a:rPr lang="hu-HU" b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covid</a:t>
            </a:r>
            <a:r>
              <a:rPr lang="hu-HU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után </a:t>
            </a:r>
            <a:r>
              <a:rPr lang="hu-HU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megmarad</a:t>
            </a:r>
            <a:endParaRPr lang="hu-HU" dirty="0"/>
          </a:p>
        </p:txBody>
      </p:sp>
      <p:pic>
        <p:nvPicPr>
          <p:cNvPr id="4" name="Picture 4" descr="COVID 19 teszt a Budai Corvin Klinikán! - Budai Corvin Orvosi Rendelő">
            <a:extLst>
              <a:ext uri="{FF2B5EF4-FFF2-40B4-BE49-F238E27FC236}">
                <a16:creationId xmlns="" xmlns:a16="http://schemas.microsoft.com/office/drawing/2014/main" id="{C2A69A24-4F04-47CA-BF54-4D33E4FD9E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701800"/>
            <a:ext cx="5740400" cy="375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6045200" y="2133600"/>
            <a:ext cx="6375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A vendégbizalom újraépítendő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Nagyobb figyelem a </a:t>
            </a:r>
            <a:r>
              <a:rPr lang="hu-HU" sz="2800" dirty="0" smtClean="0"/>
              <a:t>kiszolgálás</a:t>
            </a:r>
          </a:p>
          <a:p>
            <a:r>
              <a:rPr lang="hu-HU" sz="2800" dirty="0" smtClean="0"/>
              <a:t>      </a:t>
            </a:r>
            <a:r>
              <a:rPr lang="hu-HU" sz="2800" dirty="0"/>
              <a:t>higiéniás faktoron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A munkavállalók folyamatos felkészítése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/>
              <a:t>Nagyobb üzemeltetői felelősség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 err="1" smtClean="0"/>
              <a:t>Vendégedukáció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924408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2019 </a:t>
            </a:r>
            <a:r>
              <a:rPr lang="hu-HU" b="1" dirty="0" smtClean="0"/>
              <a:t>sikerei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nemzetközi turistaérkezések és </a:t>
            </a:r>
            <a:r>
              <a:rPr lang="hu-HU" dirty="0" smtClean="0"/>
              <a:t>a-bevételek </a:t>
            </a:r>
            <a:r>
              <a:rPr lang="hu-HU" dirty="0"/>
              <a:t>növekedése továbbra is </a:t>
            </a:r>
            <a:r>
              <a:rPr lang="hu-HU" dirty="0" smtClean="0"/>
              <a:t>felülmúlta </a:t>
            </a:r>
            <a:r>
              <a:rPr lang="hu-HU" dirty="0"/>
              <a:t>a világgazdaságot</a:t>
            </a:r>
            <a:r>
              <a:rPr lang="hu-HU" dirty="0" smtClean="0"/>
              <a:t>,</a:t>
            </a:r>
          </a:p>
          <a:p>
            <a:r>
              <a:rPr lang="hu-HU" dirty="0" smtClean="0"/>
              <a:t>A </a:t>
            </a:r>
            <a:r>
              <a:rPr lang="hu-HU" dirty="0"/>
              <a:t>feltörekvő és a fejlett gazdaságok egyaránt profitálnak a növekvő idegenforgalmi </a:t>
            </a:r>
            <a:r>
              <a:rPr lang="hu-HU" dirty="0" smtClean="0"/>
              <a:t>jövedelmekből, </a:t>
            </a:r>
          </a:p>
          <a:p>
            <a:r>
              <a:rPr lang="hu-HU" dirty="0" smtClean="0"/>
              <a:t>A </a:t>
            </a:r>
            <a:r>
              <a:rPr lang="hu-HU" dirty="0"/>
              <a:t>turisztikai export hetedik éve </a:t>
            </a:r>
            <a:r>
              <a:rPr lang="hu-HU" dirty="0" smtClean="0"/>
              <a:t>gyorsabban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</a:t>
            </a:r>
            <a:r>
              <a:rPr lang="hu-HU" dirty="0"/>
              <a:t>nőtt, mint az áruexport, sok </a:t>
            </a:r>
            <a:r>
              <a:rPr lang="hu-HU" dirty="0" smtClean="0"/>
              <a:t>országban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csökkentve </a:t>
            </a:r>
            <a:r>
              <a:rPr lang="hu-HU" dirty="0"/>
              <a:t>a kereskedelmi hiányt.</a:t>
            </a:r>
          </a:p>
          <a:p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3238500"/>
            <a:ext cx="4343400" cy="30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88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="" xmlns:a16="http://schemas.microsoft.com/office/drawing/2014/main" id="{004D7724-B96F-43FB-B01C-63B5B38485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3700" y="1523999"/>
            <a:ext cx="11204741" cy="4737101"/>
          </a:xfrm>
        </p:spPr>
        <p:txBody>
          <a:bodyPr>
            <a:normAutofit fontScale="85000" lnSpcReduction="10000"/>
          </a:bodyPr>
          <a:lstStyle/>
          <a:p>
            <a:r>
              <a:rPr lang="hu-HU" sz="2800" dirty="0"/>
              <a:t>Felértékelődnek a belső (hazai) értékek.</a:t>
            </a:r>
          </a:p>
          <a:p>
            <a:r>
              <a:rPr lang="hu-HU" sz="2800" dirty="0"/>
              <a:t>Biztonság iránti igény, ami megmutatkozik majd a higiénia terén (szálláshelyek tisztasága, tányérszervizes étkeztetés preferenciája), a fizikai távolságtartás fontossága.</a:t>
            </a:r>
          </a:p>
          <a:p>
            <a:r>
              <a:rPr lang="hu-HU" sz="2800" dirty="0"/>
              <a:t>Rugalmasabb foglalási feltételek biztosítása, a turisztikai szolgáltatóknak rendkívül nagy súlyt kell fektetniük az óvintézkedések kommunikációjára.</a:t>
            </a:r>
          </a:p>
          <a:p>
            <a:r>
              <a:rPr lang="hu-HU" sz="2800" dirty="0"/>
              <a:t>Virtuális turizmus, múzeumok, tárlatok, parkok, állatkertek virtuális „bejárása” (VR – virtuális valóság szemüvegekkel, 360 fokos kamera segítségével).</a:t>
            </a:r>
          </a:p>
          <a:p>
            <a:endParaRPr lang="hu-HU" sz="1700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3" name="Dátum helye 2">
            <a:extLst>
              <a:ext uri="{FF2B5EF4-FFF2-40B4-BE49-F238E27FC236}">
                <a16:creationId xmlns="" xmlns:a16="http://schemas.microsoft.com/office/drawing/2014/main" id="{8C18AEC3-76AF-4C53-8FEE-50082EE2B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C376-AEFA-48A5-BA5D-EAAAC5934277}" type="datetime1">
              <a:rPr lang="hu-HU" smtClean="0"/>
              <a:t>2020. 11. 24.</a:t>
            </a:fld>
            <a:endParaRPr lang="en-US" dirty="0"/>
          </a:p>
        </p:txBody>
      </p:sp>
      <p:sp>
        <p:nvSpPr>
          <p:cNvPr id="4" name="Élőláb helye 3">
            <a:extLst>
              <a:ext uri="{FF2B5EF4-FFF2-40B4-BE49-F238E27FC236}">
                <a16:creationId xmlns="" xmlns:a16="http://schemas.microsoft.com/office/drawing/2014/main" id="{EE49F5F3-E2D4-41AF-B1BC-56AE7B795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="" xmlns:a16="http://schemas.microsoft.com/office/drawing/2014/main" id="{3556F250-9CFF-4964-A141-64C2565E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Cím 5">
            <a:extLst>
              <a:ext uri="{FF2B5EF4-FFF2-40B4-BE49-F238E27FC236}">
                <a16:creationId xmlns="" xmlns:a16="http://schemas.microsoft.com/office/drawing/2014/main" id="{362A0D33-B4D7-47CF-A966-8150A6719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TURISZTIKAI TRENDEK A JÖVŐBEN</a:t>
            </a:r>
          </a:p>
        </p:txBody>
      </p:sp>
    </p:spTree>
    <p:extLst>
      <p:ext uri="{BB962C8B-B14F-4D97-AF65-F5344CB8AC3E}">
        <p14:creationId xmlns:p14="http://schemas.microsoft.com/office/powerpoint/2010/main" val="427765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ím 1">
            <a:extLst>
              <a:ext uri="{FF2B5EF4-FFF2-40B4-BE49-F238E27FC236}">
                <a16:creationId xmlns="" xmlns:a16="http://schemas.microsoft.com/office/drawing/2014/main" id="{F0B64D04-038D-4FBF-BDEC-04223F24B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8070044" cy="443711"/>
          </a:xfr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hu-HU" sz="2800" b="1" spc="-55" dirty="0">
                <a:solidFill>
                  <a:srgbClr val="000000"/>
                </a:solidFill>
              </a:rPr>
              <a:t>AMI A </a:t>
            </a:r>
            <a:r>
              <a:rPr lang="hu-HU" sz="2800" b="1" spc="-55" dirty="0" smtClean="0">
                <a:solidFill>
                  <a:srgbClr val="000000"/>
                </a:solidFill>
              </a:rPr>
              <a:t>VERSENYTÁRS </a:t>
            </a:r>
            <a:r>
              <a:rPr lang="hu-HU" sz="2800" b="1" spc="-55" dirty="0" smtClean="0">
                <a:solidFill>
                  <a:srgbClr val="000000"/>
                </a:solidFill>
              </a:rPr>
              <a:t> ELEMZÉSHEZ  </a:t>
            </a:r>
            <a:r>
              <a:rPr lang="hu-HU" sz="2800" b="1" spc="-55" dirty="0">
                <a:solidFill>
                  <a:srgbClr val="000000"/>
                </a:solidFill>
              </a:rPr>
              <a:t>SZÜKSÉGES</a:t>
            </a:r>
          </a:p>
        </p:txBody>
      </p:sp>
      <p:cxnSp>
        <p:nvCxnSpPr>
          <p:cNvPr id="25" name="Egyenes összekötő 24">
            <a:extLst>
              <a:ext uri="{FF2B5EF4-FFF2-40B4-BE49-F238E27FC236}">
                <a16:creationId xmlns="" xmlns:a16="http://schemas.microsoft.com/office/drawing/2014/main" id="{8419C7E3-4724-4EEE-8053-2A7606196A30}"/>
              </a:ext>
            </a:extLst>
          </p:cNvPr>
          <p:cNvCxnSpPr/>
          <p:nvPr/>
        </p:nvCxnSpPr>
        <p:spPr>
          <a:xfrm>
            <a:off x="360000" y="774000"/>
            <a:ext cx="11520000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Kép 1">
            <a:extLst>
              <a:ext uri="{FF2B5EF4-FFF2-40B4-BE49-F238E27FC236}">
                <a16:creationId xmlns="" xmlns:a16="http://schemas.microsoft.com/office/drawing/2014/main" id="{E8E7AF37-D1AA-481C-B773-6B6B8BCF9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504" y="0"/>
            <a:ext cx="1559496" cy="398475"/>
          </a:xfrm>
          <a:prstGeom prst="rect">
            <a:avLst/>
          </a:prstGeom>
          <a:ln>
            <a:noFill/>
          </a:ln>
        </p:spPr>
      </p:pic>
      <p:grpSp>
        <p:nvGrpSpPr>
          <p:cNvPr id="16" name="Csoportba foglalás 15">
            <a:extLst>
              <a:ext uri="{FF2B5EF4-FFF2-40B4-BE49-F238E27FC236}">
                <a16:creationId xmlns="" xmlns:a16="http://schemas.microsoft.com/office/drawing/2014/main" id="{C9895300-DED7-4243-835D-D3CBB8616BB3}"/>
              </a:ext>
            </a:extLst>
          </p:cNvPr>
          <p:cNvGrpSpPr/>
          <p:nvPr/>
        </p:nvGrpSpPr>
        <p:grpSpPr>
          <a:xfrm>
            <a:off x="468165" y="4680000"/>
            <a:ext cx="4499199" cy="1473730"/>
            <a:chOff x="595324" y="1455295"/>
            <a:chExt cx="4499199" cy="1473730"/>
          </a:xfrm>
        </p:grpSpPr>
        <p:sp>
          <p:nvSpPr>
            <p:cNvPr id="27" name="object 5">
              <a:extLst>
                <a:ext uri="{FF2B5EF4-FFF2-40B4-BE49-F238E27FC236}">
                  <a16:creationId xmlns="" xmlns:a16="http://schemas.microsoft.com/office/drawing/2014/main" id="{FA2895ED-0E23-4B1F-9697-D3FF8CA4B186}"/>
                </a:ext>
              </a:extLst>
            </p:cNvPr>
            <p:cNvSpPr/>
            <p:nvPr/>
          </p:nvSpPr>
          <p:spPr>
            <a:xfrm>
              <a:off x="724141" y="1628696"/>
              <a:ext cx="1188000" cy="1300329"/>
            </a:xfrm>
            <a:custGeom>
              <a:avLst/>
              <a:gdLst/>
              <a:ahLst/>
              <a:cxnLst/>
              <a:rect l="l" t="t" r="r" b="b"/>
              <a:pathLst>
                <a:path w="1243964" h="838200">
                  <a:moveTo>
                    <a:pt x="1243584" y="0"/>
                  </a:moveTo>
                  <a:lnTo>
                    <a:pt x="0" y="0"/>
                  </a:lnTo>
                  <a:lnTo>
                    <a:pt x="0" y="838200"/>
                  </a:lnTo>
                  <a:lnTo>
                    <a:pt x="1243584" y="838200"/>
                  </a:lnTo>
                  <a:lnTo>
                    <a:pt x="1243584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hu-HU" sz="1400" b="1" dirty="0">
                  <a:solidFill>
                    <a:schemeClr val="bg1"/>
                  </a:solidFill>
                </a:rPr>
                <a:t>Marketing Kommunikáció</a:t>
              </a:r>
              <a:endParaRPr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28" name="object 6">
              <a:extLst>
                <a:ext uri="{FF2B5EF4-FFF2-40B4-BE49-F238E27FC236}">
                  <a16:creationId xmlns="" xmlns:a16="http://schemas.microsoft.com/office/drawing/2014/main" id="{6A94C999-88A5-4256-9516-DE06089C0547}"/>
                </a:ext>
              </a:extLst>
            </p:cNvPr>
            <p:cNvGrpSpPr/>
            <p:nvPr/>
          </p:nvGrpSpPr>
          <p:grpSpPr>
            <a:xfrm>
              <a:off x="595324" y="1455295"/>
              <a:ext cx="297180" cy="308342"/>
              <a:chOff x="464058" y="1125473"/>
              <a:chExt cx="297180" cy="308342"/>
            </a:xfrm>
          </p:grpSpPr>
          <p:sp>
            <p:nvSpPr>
              <p:cNvPr id="31" name="object 7">
                <a:extLst>
                  <a:ext uri="{FF2B5EF4-FFF2-40B4-BE49-F238E27FC236}">
                    <a16:creationId xmlns="" xmlns:a16="http://schemas.microsoft.com/office/drawing/2014/main" id="{639B6942-A3F5-407E-BDF2-58E6354AA0CD}"/>
                  </a:ext>
                </a:extLst>
              </p:cNvPr>
              <p:cNvSpPr/>
              <p:nvPr/>
            </p:nvSpPr>
            <p:spPr>
              <a:xfrm>
                <a:off x="464058" y="1136635"/>
                <a:ext cx="297180" cy="297180"/>
              </a:xfrm>
              <a:custGeom>
                <a:avLst/>
                <a:gdLst/>
                <a:ahLst/>
                <a:cxnLst/>
                <a:rect l="l" t="t" r="r" b="b"/>
                <a:pathLst>
                  <a:path w="297180" h="297180">
                    <a:moveTo>
                      <a:pt x="148590" y="0"/>
                    </a:moveTo>
                    <a:lnTo>
                      <a:pt x="101622" y="7577"/>
                    </a:lnTo>
                    <a:lnTo>
                      <a:pt x="60833" y="28675"/>
                    </a:lnTo>
                    <a:lnTo>
                      <a:pt x="28668" y="60844"/>
                    </a:lnTo>
                    <a:lnTo>
                      <a:pt x="7574" y="101632"/>
                    </a:lnTo>
                    <a:lnTo>
                      <a:pt x="0" y="148589"/>
                    </a:lnTo>
                    <a:lnTo>
                      <a:pt x="7574" y="195547"/>
                    </a:lnTo>
                    <a:lnTo>
                      <a:pt x="28668" y="236335"/>
                    </a:lnTo>
                    <a:lnTo>
                      <a:pt x="60833" y="268504"/>
                    </a:lnTo>
                    <a:lnTo>
                      <a:pt x="101622" y="289602"/>
                    </a:lnTo>
                    <a:lnTo>
                      <a:pt x="148590" y="297179"/>
                    </a:lnTo>
                    <a:lnTo>
                      <a:pt x="195557" y="289602"/>
                    </a:lnTo>
                    <a:lnTo>
                      <a:pt x="236346" y="268504"/>
                    </a:lnTo>
                    <a:lnTo>
                      <a:pt x="268511" y="236335"/>
                    </a:lnTo>
                    <a:lnTo>
                      <a:pt x="289605" y="195547"/>
                    </a:lnTo>
                    <a:lnTo>
                      <a:pt x="297180" y="148589"/>
                    </a:lnTo>
                    <a:lnTo>
                      <a:pt x="289605" y="101632"/>
                    </a:lnTo>
                    <a:lnTo>
                      <a:pt x="268511" y="60844"/>
                    </a:lnTo>
                    <a:lnTo>
                      <a:pt x="236346" y="28675"/>
                    </a:lnTo>
                    <a:lnTo>
                      <a:pt x="195557" y="7577"/>
                    </a:lnTo>
                    <a:lnTo>
                      <a:pt x="148590" y="0"/>
                    </a:lnTo>
                    <a:close/>
                  </a:path>
                </a:pathLst>
              </a:custGeom>
              <a:solidFill>
                <a:srgbClr val="5B9BD4"/>
              </a:solidFill>
            </p:spPr>
            <p:txBody>
              <a:bodyPr wrap="square" lIns="0" tIns="0" rIns="0" bIns="0" rtlCol="0"/>
              <a:lstStyle/>
              <a:p>
                <a:pPr algn="ctr"/>
                <a:r>
                  <a:rPr lang="hu-HU" sz="1600" dirty="0">
                    <a:solidFill>
                      <a:schemeClr val="bg1"/>
                    </a:solidFill>
                  </a:rPr>
                  <a:t>3</a:t>
                </a:r>
                <a:endParaRPr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object 8">
                <a:extLst>
                  <a:ext uri="{FF2B5EF4-FFF2-40B4-BE49-F238E27FC236}">
                    <a16:creationId xmlns="" xmlns:a16="http://schemas.microsoft.com/office/drawing/2014/main" id="{56D32C21-63F0-423E-A347-CEAC75ADA61E}"/>
                  </a:ext>
                </a:extLst>
              </p:cNvPr>
              <p:cNvSpPr/>
              <p:nvPr/>
            </p:nvSpPr>
            <p:spPr>
              <a:xfrm>
                <a:off x="464058" y="1125473"/>
                <a:ext cx="297180" cy="297180"/>
              </a:xfrm>
              <a:custGeom>
                <a:avLst/>
                <a:gdLst/>
                <a:ahLst/>
                <a:cxnLst/>
                <a:rect l="l" t="t" r="r" b="b"/>
                <a:pathLst>
                  <a:path w="297180" h="297180">
                    <a:moveTo>
                      <a:pt x="0" y="148589"/>
                    </a:moveTo>
                    <a:lnTo>
                      <a:pt x="7574" y="101632"/>
                    </a:lnTo>
                    <a:lnTo>
                      <a:pt x="28668" y="60844"/>
                    </a:lnTo>
                    <a:lnTo>
                      <a:pt x="60833" y="28675"/>
                    </a:lnTo>
                    <a:lnTo>
                      <a:pt x="101622" y="7577"/>
                    </a:lnTo>
                    <a:lnTo>
                      <a:pt x="148590" y="0"/>
                    </a:lnTo>
                    <a:lnTo>
                      <a:pt x="195557" y="7577"/>
                    </a:lnTo>
                    <a:lnTo>
                      <a:pt x="236346" y="28675"/>
                    </a:lnTo>
                    <a:lnTo>
                      <a:pt x="268511" y="60844"/>
                    </a:lnTo>
                    <a:lnTo>
                      <a:pt x="289605" y="101632"/>
                    </a:lnTo>
                    <a:lnTo>
                      <a:pt x="297180" y="148589"/>
                    </a:lnTo>
                    <a:lnTo>
                      <a:pt x="289605" y="195547"/>
                    </a:lnTo>
                    <a:lnTo>
                      <a:pt x="268511" y="236335"/>
                    </a:lnTo>
                    <a:lnTo>
                      <a:pt x="236346" y="268504"/>
                    </a:lnTo>
                    <a:lnTo>
                      <a:pt x="195557" y="289602"/>
                    </a:lnTo>
                    <a:lnTo>
                      <a:pt x="148590" y="297179"/>
                    </a:lnTo>
                    <a:lnTo>
                      <a:pt x="101622" y="289602"/>
                    </a:lnTo>
                    <a:lnTo>
                      <a:pt x="60833" y="268504"/>
                    </a:lnTo>
                    <a:lnTo>
                      <a:pt x="28668" y="236335"/>
                    </a:lnTo>
                    <a:lnTo>
                      <a:pt x="7574" y="195547"/>
                    </a:lnTo>
                    <a:lnTo>
                      <a:pt x="0" y="148589"/>
                    </a:lnTo>
                    <a:close/>
                  </a:path>
                </a:pathLst>
              </a:custGeom>
              <a:ln w="198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600"/>
              </a:p>
            </p:txBody>
          </p:sp>
        </p:grpSp>
        <p:sp>
          <p:nvSpPr>
            <p:cNvPr id="30" name="Tartalom helye 2">
              <a:extLst>
                <a:ext uri="{FF2B5EF4-FFF2-40B4-BE49-F238E27FC236}">
                  <a16:creationId xmlns="" xmlns:a16="http://schemas.microsoft.com/office/drawing/2014/main" id="{0EF949C9-125B-4BCC-9143-215D69E70F90}"/>
                </a:ext>
              </a:extLst>
            </p:cNvPr>
            <p:cNvSpPr txBox="1">
              <a:spLocks/>
            </p:cNvSpPr>
            <p:nvPr/>
          </p:nvSpPr>
          <p:spPr>
            <a:xfrm>
              <a:off x="1960892" y="1628695"/>
              <a:ext cx="2520000" cy="13003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noFill/>
            </a:ln>
          </p:spPr>
          <p:txBody>
            <a:bodyPr vert="horz" lIns="91440" tIns="72000" rIns="91440" bIns="45720" rtlCol="0">
              <a:noAutofit/>
            </a:bodyPr>
            <a:lstStyle>
              <a:defPPr>
                <a:defRPr lang="hu-HU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400"/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hu-HU" sz="1200" dirty="0"/>
                <a:t>Releváns információk, stílus, UX élmény, online foglalórendszerek, Facebook, Instagram, YouTube csatornák célzott kommunikáció és hirdetés menedzsment, belföldi és nemzetközi piacon </a:t>
              </a:r>
              <a:r>
                <a:rPr lang="hu-HU" sz="1200" dirty="0" err="1"/>
                <a:t>GoogleAds</a:t>
              </a:r>
              <a:r>
                <a:rPr lang="hu-HU" sz="1200" dirty="0"/>
                <a:t> PPC hirdetési kampányok kezelése</a:t>
              </a:r>
            </a:p>
            <a:p>
              <a:endParaRPr lang="hu-HU" sz="1200" dirty="0"/>
            </a:p>
          </p:txBody>
        </p:sp>
        <p:sp>
          <p:nvSpPr>
            <p:cNvPr id="5" name="Nyíl: jobbra mutató 4">
              <a:extLst>
                <a:ext uri="{FF2B5EF4-FFF2-40B4-BE49-F238E27FC236}">
                  <a16:creationId xmlns="" xmlns:a16="http://schemas.microsoft.com/office/drawing/2014/main" id="{6FBD19D0-C1CC-4721-96FB-8027F2CC19D7}"/>
                </a:ext>
              </a:extLst>
            </p:cNvPr>
            <p:cNvSpPr/>
            <p:nvPr/>
          </p:nvSpPr>
          <p:spPr>
            <a:xfrm>
              <a:off x="4548289" y="2089906"/>
              <a:ext cx="546234" cy="3693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9" name="Csoportba foglalás 18">
            <a:extLst>
              <a:ext uri="{FF2B5EF4-FFF2-40B4-BE49-F238E27FC236}">
                <a16:creationId xmlns="" xmlns:a16="http://schemas.microsoft.com/office/drawing/2014/main" id="{A94CF63E-7E2E-440D-827C-E93DFF897FA3}"/>
              </a:ext>
            </a:extLst>
          </p:cNvPr>
          <p:cNvGrpSpPr/>
          <p:nvPr/>
        </p:nvGrpSpPr>
        <p:grpSpPr>
          <a:xfrm>
            <a:off x="1814166" y="1381853"/>
            <a:ext cx="4541715" cy="1173074"/>
            <a:chOff x="578128" y="4425899"/>
            <a:chExt cx="4541715" cy="1173074"/>
          </a:xfrm>
        </p:grpSpPr>
        <p:sp>
          <p:nvSpPr>
            <p:cNvPr id="54" name="object 5">
              <a:extLst>
                <a:ext uri="{FF2B5EF4-FFF2-40B4-BE49-F238E27FC236}">
                  <a16:creationId xmlns="" xmlns:a16="http://schemas.microsoft.com/office/drawing/2014/main" id="{7377ABBC-7002-4D9D-815A-6320594A8EA8}"/>
                </a:ext>
              </a:extLst>
            </p:cNvPr>
            <p:cNvSpPr/>
            <p:nvPr/>
          </p:nvSpPr>
          <p:spPr>
            <a:xfrm>
              <a:off x="716056" y="5005939"/>
              <a:ext cx="1188000" cy="576000"/>
            </a:xfrm>
            <a:custGeom>
              <a:avLst/>
              <a:gdLst/>
              <a:ahLst/>
              <a:cxnLst/>
              <a:rect l="l" t="t" r="r" b="b"/>
              <a:pathLst>
                <a:path w="1243964" h="838200">
                  <a:moveTo>
                    <a:pt x="1243584" y="0"/>
                  </a:moveTo>
                  <a:lnTo>
                    <a:pt x="0" y="0"/>
                  </a:lnTo>
                  <a:lnTo>
                    <a:pt x="0" y="838200"/>
                  </a:lnTo>
                  <a:lnTo>
                    <a:pt x="1243584" y="838200"/>
                  </a:lnTo>
                  <a:lnTo>
                    <a:pt x="1243584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55" name="object 6">
              <a:extLst>
                <a:ext uri="{FF2B5EF4-FFF2-40B4-BE49-F238E27FC236}">
                  <a16:creationId xmlns="" xmlns:a16="http://schemas.microsoft.com/office/drawing/2014/main" id="{D726E4B2-FB88-4B8D-853F-068005631E1F}"/>
                </a:ext>
              </a:extLst>
            </p:cNvPr>
            <p:cNvGrpSpPr/>
            <p:nvPr/>
          </p:nvGrpSpPr>
          <p:grpSpPr>
            <a:xfrm>
              <a:off x="578128" y="4425899"/>
              <a:ext cx="355000" cy="713169"/>
              <a:chOff x="464058" y="1125473"/>
              <a:chExt cx="355000" cy="713169"/>
            </a:xfrm>
          </p:grpSpPr>
          <p:sp>
            <p:nvSpPr>
              <p:cNvPr id="58" name="object 7">
                <a:extLst>
                  <a:ext uri="{FF2B5EF4-FFF2-40B4-BE49-F238E27FC236}">
                    <a16:creationId xmlns="" xmlns:a16="http://schemas.microsoft.com/office/drawing/2014/main" id="{8B6E8171-FDB7-489E-AF19-7DEED1C93305}"/>
                  </a:ext>
                </a:extLst>
              </p:cNvPr>
              <p:cNvSpPr/>
              <p:nvPr/>
            </p:nvSpPr>
            <p:spPr>
              <a:xfrm>
                <a:off x="521878" y="1541462"/>
                <a:ext cx="297180" cy="297180"/>
              </a:xfrm>
              <a:custGeom>
                <a:avLst/>
                <a:gdLst/>
                <a:ahLst/>
                <a:cxnLst/>
                <a:rect l="l" t="t" r="r" b="b"/>
                <a:pathLst>
                  <a:path w="297180" h="297180">
                    <a:moveTo>
                      <a:pt x="148590" y="0"/>
                    </a:moveTo>
                    <a:lnTo>
                      <a:pt x="101622" y="7577"/>
                    </a:lnTo>
                    <a:lnTo>
                      <a:pt x="60833" y="28675"/>
                    </a:lnTo>
                    <a:lnTo>
                      <a:pt x="28668" y="60844"/>
                    </a:lnTo>
                    <a:lnTo>
                      <a:pt x="7574" y="101632"/>
                    </a:lnTo>
                    <a:lnTo>
                      <a:pt x="0" y="148589"/>
                    </a:lnTo>
                    <a:lnTo>
                      <a:pt x="7574" y="195547"/>
                    </a:lnTo>
                    <a:lnTo>
                      <a:pt x="28668" y="236335"/>
                    </a:lnTo>
                    <a:lnTo>
                      <a:pt x="60833" y="268504"/>
                    </a:lnTo>
                    <a:lnTo>
                      <a:pt x="101622" y="289602"/>
                    </a:lnTo>
                    <a:lnTo>
                      <a:pt x="148590" y="297179"/>
                    </a:lnTo>
                    <a:lnTo>
                      <a:pt x="195557" y="289602"/>
                    </a:lnTo>
                    <a:lnTo>
                      <a:pt x="236346" y="268504"/>
                    </a:lnTo>
                    <a:lnTo>
                      <a:pt x="268511" y="236335"/>
                    </a:lnTo>
                    <a:lnTo>
                      <a:pt x="289605" y="195547"/>
                    </a:lnTo>
                    <a:lnTo>
                      <a:pt x="297180" y="148589"/>
                    </a:lnTo>
                    <a:lnTo>
                      <a:pt x="289605" y="101632"/>
                    </a:lnTo>
                    <a:lnTo>
                      <a:pt x="268511" y="60844"/>
                    </a:lnTo>
                    <a:lnTo>
                      <a:pt x="236346" y="28675"/>
                    </a:lnTo>
                    <a:lnTo>
                      <a:pt x="195557" y="7577"/>
                    </a:lnTo>
                    <a:lnTo>
                      <a:pt x="148590" y="0"/>
                    </a:lnTo>
                    <a:close/>
                  </a:path>
                </a:pathLst>
              </a:custGeom>
              <a:solidFill>
                <a:srgbClr val="5B9BD4"/>
              </a:solidFill>
            </p:spPr>
            <p:txBody>
              <a:bodyPr wrap="square" lIns="0" tIns="0" rIns="0" bIns="0" rtlCol="0"/>
              <a:lstStyle/>
              <a:p>
                <a:pPr algn="ctr"/>
                <a:r>
                  <a:rPr lang="hu-HU" sz="1600" dirty="0">
                    <a:solidFill>
                      <a:schemeClr val="bg1"/>
                    </a:solidFill>
                  </a:rPr>
                  <a:t>1</a:t>
                </a:r>
                <a:endParaRPr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object 8">
                <a:extLst>
                  <a:ext uri="{FF2B5EF4-FFF2-40B4-BE49-F238E27FC236}">
                    <a16:creationId xmlns="" xmlns:a16="http://schemas.microsoft.com/office/drawing/2014/main" id="{A0784371-7E7E-4D8E-9DC9-EAD44D523B40}"/>
                  </a:ext>
                </a:extLst>
              </p:cNvPr>
              <p:cNvSpPr/>
              <p:nvPr/>
            </p:nvSpPr>
            <p:spPr>
              <a:xfrm>
                <a:off x="464058" y="1125473"/>
                <a:ext cx="297180" cy="297180"/>
              </a:xfrm>
              <a:custGeom>
                <a:avLst/>
                <a:gdLst/>
                <a:ahLst/>
                <a:cxnLst/>
                <a:rect l="l" t="t" r="r" b="b"/>
                <a:pathLst>
                  <a:path w="297180" h="297180">
                    <a:moveTo>
                      <a:pt x="0" y="148589"/>
                    </a:moveTo>
                    <a:lnTo>
                      <a:pt x="7574" y="101632"/>
                    </a:lnTo>
                    <a:lnTo>
                      <a:pt x="28668" y="60844"/>
                    </a:lnTo>
                    <a:lnTo>
                      <a:pt x="60833" y="28675"/>
                    </a:lnTo>
                    <a:lnTo>
                      <a:pt x="101622" y="7577"/>
                    </a:lnTo>
                    <a:lnTo>
                      <a:pt x="148590" y="0"/>
                    </a:lnTo>
                    <a:lnTo>
                      <a:pt x="195557" y="7577"/>
                    </a:lnTo>
                    <a:lnTo>
                      <a:pt x="236346" y="28675"/>
                    </a:lnTo>
                    <a:lnTo>
                      <a:pt x="268511" y="60844"/>
                    </a:lnTo>
                    <a:lnTo>
                      <a:pt x="289605" y="101632"/>
                    </a:lnTo>
                    <a:lnTo>
                      <a:pt x="297180" y="148589"/>
                    </a:lnTo>
                    <a:lnTo>
                      <a:pt x="289605" y="195547"/>
                    </a:lnTo>
                    <a:lnTo>
                      <a:pt x="268511" y="236335"/>
                    </a:lnTo>
                    <a:lnTo>
                      <a:pt x="236346" y="268504"/>
                    </a:lnTo>
                    <a:lnTo>
                      <a:pt x="195557" y="289602"/>
                    </a:lnTo>
                    <a:lnTo>
                      <a:pt x="148590" y="297179"/>
                    </a:lnTo>
                    <a:lnTo>
                      <a:pt x="101622" y="289602"/>
                    </a:lnTo>
                    <a:lnTo>
                      <a:pt x="60833" y="268504"/>
                    </a:lnTo>
                    <a:lnTo>
                      <a:pt x="28668" y="236335"/>
                    </a:lnTo>
                    <a:lnTo>
                      <a:pt x="7574" y="195547"/>
                    </a:lnTo>
                    <a:lnTo>
                      <a:pt x="0" y="148589"/>
                    </a:lnTo>
                    <a:close/>
                  </a:path>
                </a:pathLst>
              </a:custGeom>
              <a:ln w="198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600"/>
              </a:p>
            </p:txBody>
          </p:sp>
        </p:grpSp>
        <p:sp>
          <p:nvSpPr>
            <p:cNvPr id="56" name="object 8">
              <a:extLst>
                <a:ext uri="{FF2B5EF4-FFF2-40B4-BE49-F238E27FC236}">
                  <a16:creationId xmlns="" xmlns:a16="http://schemas.microsoft.com/office/drawing/2014/main" id="{031C6259-24B7-4EF4-AF88-92F0E8CD5185}"/>
                </a:ext>
              </a:extLst>
            </p:cNvPr>
            <p:cNvSpPr txBox="1"/>
            <p:nvPr/>
          </p:nvSpPr>
          <p:spPr>
            <a:xfrm>
              <a:off x="726718" y="5139068"/>
              <a:ext cx="1277195" cy="24333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6700"/>
                </a:lnSpc>
                <a:spcBef>
                  <a:spcPts val="100"/>
                </a:spcBef>
              </a:pPr>
              <a:r>
                <a:rPr lang="hu-HU" sz="1400" b="1" spc="-10" dirty="0">
                  <a:solidFill>
                    <a:schemeClr val="bg1"/>
                  </a:solidFill>
                  <a:cs typeface="Arial"/>
                </a:rPr>
                <a:t>Vendégélmény</a:t>
              </a:r>
              <a:endParaRPr sz="1400" dirty="0">
                <a:solidFill>
                  <a:schemeClr val="bg1"/>
                </a:solidFill>
                <a:cs typeface="Arial"/>
              </a:endParaRPr>
            </a:p>
          </p:txBody>
        </p:sp>
        <p:sp>
          <p:nvSpPr>
            <p:cNvPr id="57" name="Tartalom helye 2">
              <a:extLst>
                <a:ext uri="{FF2B5EF4-FFF2-40B4-BE49-F238E27FC236}">
                  <a16:creationId xmlns="" xmlns:a16="http://schemas.microsoft.com/office/drawing/2014/main" id="{8DB88023-234A-4DA6-B65E-637FF8710C67}"/>
                </a:ext>
              </a:extLst>
            </p:cNvPr>
            <p:cNvSpPr txBox="1">
              <a:spLocks/>
            </p:cNvSpPr>
            <p:nvPr/>
          </p:nvSpPr>
          <p:spPr>
            <a:xfrm>
              <a:off x="2003913" y="5022973"/>
              <a:ext cx="2520000" cy="57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noFill/>
            </a:ln>
          </p:spPr>
          <p:txBody>
            <a:bodyPr vert="horz" lIns="91440" tIns="7200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hu-HU" sz="1200" dirty="0"/>
                <a:t>Célcsoport specifikus ajánlatok, attrakciók, akciók, programok</a:t>
              </a:r>
            </a:p>
          </p:txBody>
        </p:sp>
        <p:sp>
          <p:nvSpPr>
            <p:cNvPr id="12" name="Nyíl: jobbra mutató 11">
              <a:extLst>
                <a:ext uri="{FF2B5EF4-FFF2-40B4-BE49-F238E27FC236}">
                  <a16:creationId xmlns="" xmlns:a16="http://schemas.microsoft.com/office/drawing/2014/main" id="{03546879-B73F-4D5A-9C5C-ABFE414F8FAB}"/>
                </a:ext>
              </a:extLst>
            </p:cNvPr>
            <p:cNvSpPr/>
            <p:nvPr/>
          </p:nvSpPr>
          <p:spPr>
            <a:xfrm>
              <a:off x="4573609" y="5100732"/>
              <a:ext cx="546234" cy="3693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grpSp>
        <p:nvGrpSpPr>
          <p:cNvPr id="20" name="Csoportba foglalás 19">
            <a:extLst>
              <a:ext uri="{FF2B5EF4-FFF2-40B4-BE49-F238E27FC236}">
                <a16:creationId xmlns="" xmlns:a16="http://schemas.microsoft.com/office/drawing/2014/main" id="{66533116-0502-46C7-A8C6-5371FCE058A0}"/>
              </a:ext>
            </a:extLst>
          </p:cNvPr>
          <p:cNvGrpSpPr/>
          <p:nvPr/>
        </p:nvGrpSpPr>
        <p:grpSpPr>
          <a:xfrm>
            <a:off x="910615" y="3367819"/>
            <a:ext cx="4531086" cy="899462"/>
            <a:chOff x="574815" y="5492349"/>
            <a:chExt cx="4531086" cy="849513"/>
          </a:xfrm>
        </p:grpSpPr>
        <p:sp>
          <p:nvSpPr>
            <p:cNvPr id="63" name="object 5">
              <a:extLst>
                <a:ext uri="{FF2B5EF4-FFF2-40B4-BE49-F238E27FC236}">
                  <a16:creationId xmlns="" xmlns:a16="http://schemas.microsoft.com/office/drawing/2014/main" id="{6CFA14BC-DBD5-420F-9875-B9914305033E}"/>
                </a:ext>
              </a:extLst>
            </p:cNvPr>
            <p:cNvSpPr/>
            <p:nvPr/>
          </p:nvSpPr>
          <p:spPr>
            <a:xfrm>
              <a:off x="715338" y="5679349"/>
              <a:ext cx="1188000" cy="655200"/>
            </a:xfrm>
            <a:custGeom>
              <a:avLst/>
              <a:gdLst/>
              <a:ahLst/>
              <a:cxnLst/>
              <a:rect l="l" t="t" r="r" b="b"/>
              <a:pathLst>
                <a:path w="1243964" h="838200">
                  <a:moveTo>
                    <a:pt x="1243584" y="0"/>
                  </a:moveTo>
                  <a:lnTo>
                    <a:pt x="0" y="0"/>
                  </a:lnTo>
                  <a:lnTo>
                    <a:pt x="0" y="838200"/>
                  </a:lnTo>
                  <a:lnTo>
                    <a:pt x="1243584" y="838200"/>
                  </a:lnTo>
                  <a:lnTo>
                    <a:pt x="1243584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hu-HU" sz="1400" b="1" dirty="0">
                  <a:solidFill>
                    <a:schemeClr val="bg1"/>
                  </a:solidFill>
                </a:rPr>
                <a:t>Kényelmi szolgáltatások</a:t>
              </a:r>
              <a:endParaRPr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64" name="object 6">
              <a:extLst>
                <a:ext uri="{FF2B5EF4-FFF2-40B4-BE49-F238E27FC236}">
                  <a16:creationId xmlns="" xmlns:a16="http://schemas.microsoft.com/office/drawing/2014/main" id="{8504257A-F507-4C2F-B1F7-30B00D4B3AE9}"/>
                </a:ext>
              </a:extLst>
            </p:cNvPr>
            <p:cNvGrpSpPr/>
            <p:nvPr/>
          </p:nvGrpSpPr>
          <p:grpSpPr>
            <a:xfrm>
              <a:off x="574815" y="5492349"/>
              <a:ext cx="306126" cy="297180"/>
              <a:chOff x="471960" y="1246195"/>
              <a:chExt cx="306126" cy="297180"/>
            </a:xfrm>
          </p:grpSpPr>
          <p:sp>
            <p:nvSpPr>
              <p:cNvPr id="67" name="object 7">
                <a:extLst>
                  <a:ext uri="{FF2B5EF4-FFF2-40B4-BE49-F238E27FC236}">
                    <a16:creationId xmlns="" xmlns:a16="http://schemas.microsoft.com/office/drawing/2014/main" id="{5A43F7B1-89D6-449B-8530-9B5775A01DE0}"/>
                  </a:ext>
                </a:extLst>
              </p:cNvPr>
              <p:cNvSpPr/>
              <p:nvPr/>
            </p:nvSpPr>
            <p:spPr>
              <a:xfrm>
                <a:off x="480906" y="1246195"/>
                <a:ext cx="297180" cy="297180"/>
              </a:xfrm>
              <a:custGeom>
                <a:avLst/>
                <a:gdLst/>
                <a:ahLst/>
                <a:cxnLst/>
                <a:rect l="l" t="t" r="r" b="b"/>
                <a:pathLst>
                  <a:path w="297180" h="297180">
                    <a:moveTo>
                      <a:pt x="148590" y="0"/>
                    </a:moveTo>
                    <a:lnTo>
                      <a:pt x="101622" y="7577"/>
                    </a:lnTo>
                    <a:lnTo>
                      <a:pt x="60833" y="28675"/>
                    </a:lnTo>
                    <a:lnTo>
                      <a:pt x="28668" y="60844"/>
                    </a:lnTo>
                    <a:lnTo>
                      <a:pt x="7574" y="101632"/>
                    </a:lnTo>
                    <a:lnTo>
                      <a:pt x="0" y="148589"/>
                    </a:lnTo>
                    <a:lnTo>
                      <a:pt x="7574" y="195547"/>
                    </a:lnTo>
                    <a:lnTo>
                      <a:pt x="28668" y="236335"/>
                    </a:lnTo>
                    <a:lnTo>
                      <a:pt x="60833" y="268504"/>
                    </a:lnTo>
                    <a:lnTo>
                      <a:pt x="101622" y="289602"/>
                    </a:lnTo>
                    <a:lnTo>
                      <a:pt x="148590" y="297179"/>
                    </a:lnTo>
                    <a:lnTo>
                      <a:pt x="195557" y="289602"/>
                    </a:lnTo>
                    <a:lnTo>
                      <a:pt x="236346" y="268504"/>
                    </a:lnTo>
                    <a:lnTo>
                      <a:pt x="268511" y="236335"/>
                    </a:lnTo>
                    <a:lnTo>
                      <a:pt x="289605" y="195547"/>
                    </a:lnTo>
                    <a:lnTo>
                      <a:pt x="297180" y="148589"/>
                    </a:lnTo>
                    <a:lnTo>
                      <a:pt x="289605" y="101632"/>
                    </a:lnTo>
                    <a:lnTo>
                      <a:pt x="268511" y="60844"/>
                    </a:lnTo>
                    <a:lnTo>
                      <a:pt x="236346" y="28675"/>
                    </a:lnTo>
                    <a:lnTo>
                      <a:pt x="195557" y="7577"/>
                    </a:lnTo>
                    <a:lnTo>
                      <a:pt x="148590" y="0"/>
                    </a:lnTo>
                    <a:close/>
                  </a:path>
                </a:pathLst>
              </a:custGeom>
              <a:solidFill>
                <a:srgbClr val="5B9BD4"/>
              </a:solidFill>
            </p:spPr>
            <p:txBody>
              <a:bodyPr wrap="square" lIns="0" tIns="0" rIns="0" bIns="0" rtlCol="0"/>
              <a:lstStyle/>
              <a:p>
                <a:pPr algn="ctr"/>
                <a:r>
                  <a:rPr lang="hu-HU" sz="1600" dirty="0">
                    <a:solidFill>
                      <a:schemeClr val="bg1"/>
                    </a:solidFill>
                  </a:rPr>
                  <a:t>2</a:t>
                </a:r>
                <a:endParaRPr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object 8">
                <a:extLst>
                  <a:ext uri="{FF2B5EF4-FFF2-40B4-BE49-F238E27FC236}">
                    <a16:creationId xmlns="" xmlns:a16="http://schemas.microsoft.com/office/drawing/2014/main" id="{B24DB461-DC0B-497A-B7CC-637CE9494E56}"/>
                  </a:ext>
                </a:extLst>
              </p:cNvPr>
              <p:cNvSpPr/>
              <p:nvPr/>
            </p:nvSpPr>
            <p:spPr>
              <a:xfrm>
                <a:off x="471960" y="1246195"/>
                <a:ext cx="297180" cy="297180"/>
              </a:xfrm>
              <a:custGeom>
                <a:avLst/>
                <a:gdLst/>
                <a:ahLst/>
                <a:cxnLst/>
                <a:rect l="l" t="t" r="r" b="b"/>
                <a:pathLst>
                  <a:path w="297180" h="297180">
                    <a:moveTo>
                      <a:pt x="0" y="148589"/>
                    </a:moveTo>
                    <a:lnTo>
                      <a:pt x="7574" y="101632"/>
                    </a:lnTo>
                    <a:lnTo>
                      <a:pt x="28668" y="60844"/>
                    </a:lnTo>
                    <a:lnTo>
                      <a:pt x="60833" y="28675"/>
                    </a:lnTo>
                    <a:lnTo>
                      <a:pt x="101622" y="7577"/>
                    </a:lnTo>
                    <a:lnTo>
                      <a:pt x="148590" y="0"/>
                    </a:lnTo>
                    <a:lnTo>
                      <a:pt x="195557" y="7577"/>
                    </a:lnTo>
                    <a:lnTo>
                      <a:pt x="236346" y="28675"/>
                    </a:lnTo>
                    <a:lnTo>
                      <a:pt x="268511" y="60844"/>
                    </a:lnTo>
                    <a:lnTo>
                      <a:pt x="289605" y="101632"/>
                    </a:lnTo>
                    <a:lnTo>
                      <a:pt x="297180" y="148589"/>
                    </a:lnTo>
                    <a:lnTo>
                      <a:pt x="289605" y="195547"/>
                    </a:lnTo>
                    <a:lnTo>
                      <a:pt x="268511" y="236335"/>
                    </a:lnTo>
                    <a:lnTo>
                      <a:pt x="236346" y="268504"/>
                    </a:lnTo>
                    <a:lnTo>
                      <a:pt x="195557" y="289602"/>
                    </a:lnTo>
                    <a:lnTo>
                      <a:pt x="148590" y="297179"/>
                    </a:lnTo>
                    <a:lnTo>
                      <a:pt x="101622" y="289602"/>
                    </a:lnTo>
                    <a:lnTo>
                      <a:pt x="60833" y="268504"/>
                    </a:lnTo>
                    <a:lnTo>
                      <a:pt x="28668" y="236335"/>
                    </a:lnTo>
                    <a:lnTo>
                      <a:pt x="7574" y="195547"/>
                    </a:lnTo>
                    <a:lnTo>
                      <a:pt x="0" y="148589"/>
                    </a:lnTo>
                    <a:close/>
                  </a:path>
                </a:pathLst>
              </a:custGeom>
              <a:ln w="198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600"/>
              </a:p>
            </p:txBody>
          </p:sp>
        </p:grpSp>
        <p:sp>
          <p:nvSpPr>
            <p:cNvPr id="66" name="Tartalom helye 2">
              <a:extLst>
                <a:ext uri="{FF2B5EF4-FFF2-40B4-BE49-F238E27FC236}">
                  <a16:creationId xmlns="" xmlns:a16="http://schemas.microsoft.com/office/drawing/2014/main" id="{4CCF30BB-53E9-4124-A673-78DCD29C1678}"/>
                </a:ext>
              </a:extLst>
            </p:cNvPr>
            <p:cNvSpPr txBox="1">
              <a:spLocks/>
            </p:cNvSpPr>
            <p:nvPr/>
          </p:nvSpPr>
          <p:spPr>
            <a:xfrm>
              <a:off x="1988603" y="5686662"/>
              <a:ext cx="2520000" cy="655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noFill/>
            </a:ln>
          </p:spPr>
          <p:txBody>
            <a:bodyPr vert="horz" lIns="91440" tIns="7200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hu-HU" sz="1200" dirty="0"/>
                <a:t>Saját parkolás és garázs szolgáltatás, pihenőterek</a:t>
              </a:r>
            </a:p>
          </p:txBody>
        </p:sp>
        <p:sp>
          <p:nvSpPr>
            <p:cNvPr id="14" name="Nyíl: jobbra mutató 13">
              <a:extLst>
                <a:ext uri="{FF2B5EF4-FFF2-40B4-BE49-F238E27FC236}">
                  <a16:creationId xmlns="" xmlns:a16="http://schemas.microsoft.com/office/drawing/2014/main" id="{34E9ABDE-60D0-4DB2-BE2E-9137163AE0E0}"/>
                </a:ext>
              </a:extLst>
            </p:cNvPr>
            <p:cNvSpPr/>
            <p:nvPr/>
          </p:nvSpPr>
          <p:spPr>
            <a:xfrm>
              <a:off x="4559667" y="5801656"/>
              <a:ext cx="546234" cy="3693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8" name="Csoportba foglalás 17">
            <a:extLst>
              <a:ext uri="{FF2B5EF4-FFF2-40B4-BE49-F238E27FC236}">
                <a16:creationId xmlns="" xmlns:a16="http://schemas.microsoft.com/office/drawing/2014/main" id="{B606E354-E5B0-4970-A360-CE9304D21490}"/>
              </a:ext>
            </a:extLst>
          </p:cNvPr>
          <p:cNvGrpSpPr/>
          <p:nvPr/>
        </p:nvGrpSpPr>
        <p:grpSpPr>
          <a:xfrm>
            <a:off x="7392144" y="1053657"/>
            <a:ext cx="4595671" cy="2909467"/>
            <a:chOff x="7392144" y="1053657"/>
            <a:chExt cx="4595671" cy="2909467"/>
          </a:xfrm>
        </p:grpSpPr>
        <p:grpSp>
          <p:nvGrpSpPr>
            <p:cNvPr id="4" name="Csoportba foglalás 3">
              <a:extLst>
                <a:ext uri="{FF2B5EF4-FFF2-40B4-BE49-F238E27FC236}">
                  <a16:creationId xmlns="" xmlns:a16="http://schemas.microsoft.com/office/drawing/2014/main" id="{808C30C6-60B7-40C0-BC04-DD56B7381667}"/>
                </a:ext>
              </a:extLst>
            </p:cNvPr>
            <p:cNvGrpSpPr/>
            <p:nvPr/>
          </p:nvGrpSpPr>
          <p:grpSpPr>
            <a:xfrm>
              <a:off x="8040216" y="1053657"/>
              <a:ext cx="3947599" cy="2909467"/>
              <a:chOff x="7207773" y="1026071"/>
              <a:chExt cx="3947599" cy="2909467"/>
            </a:xfrm>
          </p:grpSpPr>
          <p:grpSp>
            <p:nvGrpSpPr>
              <p:cNvPr id="17" name="Csoportba foglalás 16">
                <a:extLst>
                  <a:ext uri="{FF2B5EF4-FFF2-40B4-BE49-F238E27FC236}">
                    <a16:creationId xmlns="" xmlns:a16="http://schemas.microsoft.com/office/drawing/2014/main" id="{EB0F659D-AE43-47C8-87EE-DD74FF70282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07773" y="1026071"/>
                <a:ext cx="3947599" cy="2909467"/>
                <a:chOff x="7239625" y="2287683"/>
                <a:chExt cx="4640375" cy="3420058"/>
              </a:xfrm>
            </p:grpSpPr>
            <p:grpSp>
              <p:nvGrpSpPr>
                <p:cNvPr id="78" name="Csoportba foglalás 77">
                  <a:extLst>
                    <a:ext uri="{FF2B5EF4-FFF2-40B4-BE49-F238E27FC236}">
                      <a16:creationId xmlns="" xmlns:a16="http://schemas.microsoft.com/office/drawing/2014/main" id="{DCE8F984-BF73-444B-BACD-C2151E9B4F5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7239625" y="2287683"/>
                  <a:ext cx="4640375" cy="3420058"/>
                  <a:chOff x="1361844" y="1099866"/>
                  <a:chExt cx="7398452" cy="5452822"/>
                </a:xfrm>
              </p:grpSpPr>
              <p:sp>
                <p:nvSpPr>
                  <p:cNvPr id="79" name="Téglalap 78">
                    <a:extLst>
                      <a:ext uri="{FF2B5EF4-FFF2-40B4-BE49-F238E27FC236}">
                        <a16:creationId xmlns="" xmlns:a16="http://schemas.microsoft.com/office/drawing/2014/main" id="{F9ED1F67-A919-4A1F-A652-483CFB985E0C}"/>
                      </a:ext>
                    </a:extLst>
                  </p:cNvPr>
                  <p:cNvSpPr/>
                  <p:nvPr/>
                </p:nvSpPr>
                <p:spPr>
                  <a:xfrm>
                    <a:off x="1757147" y="1099866"/>
                    <a:ext cx="7003143" cy="5017925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cxnSp>
                <p:nvCxnSpPr>
                  <p:cNvPr id="80" name="Egyenes összekötő nyíllal 79">
                    <a:extLst>
                      <a:ext uri="{FF2B5EF4-FFF2-40B4-BE49-F238E27FC236}">
                        <a16:creationId xmlns="" xmlns:a16="http://schemas.microsoft.com/office/drawing/2014/main" id="{4A420E85-0982-4F9A-BB4F-6988648944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57147" y="6117791"/>
                    <a:ext cx="7003149" cy="0"/>
                  </a:xfrm>
                  <a:prstGeom prst="straightConnector1">
                    <a:avLst/>
                  </a:prstGeom>
                  <a:ln w="76200">
                    <a:solidFill>
                      <a:schemeClr val="accent1"/>
                    </a:solidFill>
                    <a:tailEnd type="triangle"/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Egyenes összekötő nyíllal 80">
                    <a:extLst>
                      <a:ext uri="{FF2B5EF4-FFF2-40B4-BE49-F238E27FC236}">
                        <a16:creationId xmlns="" xmlns:a16="http://schemas.microsoft.com/office/drawing/2014/main" id="{08D16384-F200-4B1F-9729-9B27B927B8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757147" y="1137097"/>
                    <a:ext cx="0" cy="5017924"/>
                  </a:xfrm>
                  <a:prstGeom prst="straightConnector1">
                    <a:avLst/>
                  </a:prstGeom>
                  <a:ln w="76200">
                    <a:solidFill>
                      <a:schemeClr val="accent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90" name="Kép 89">
                    <a:extLst>
                      <a:ext uri="{FF2B5EF4-FFF2-40B4-BE49-F238E27FC236}">
                        <a16:creationId xmlns="" xmlns:a16="http://schemas.microsoft.com/office/drawing/2014/main" id="{F2255EE2-0DBF-4601-A77F-20F41FECF5B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436018" y="3072487"/>
                    <a:ext cx="1346629" cy="344383"/>
                  </a:xfrm>
                  <a:prstGeom prst="rect">
                    <a:avLst/>
                  </a:prstGeom>
                  <a:ln>
                    <a:solidFill>
                      <a:srgbClr val="FF0000"/>
                    </a:solidFill>
                  </a:ln>
                </p:spPr>
              </p:pic>
              <p:pic>
                <p:nvPicPr>
                  <p:cNvPr id="92" name="Picture 2" descr="Price tag - Free commerce and shopping icons">
                    <a:extLst>
                      <a:ext uri="{FF2B5EF4-FFF2-40B4-BE49-F238E27FC236}">
                        <a16:creationId xmlns="" xmlns:a16="http://schemas.microsoft.com/office/drawing/2014/main" id="{D5228D05-8037-4CC0-87E7-EE0756E6EF3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saturation sat="66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61844" y="1462053"/>
                    <a:ext cx="786020" cy="786020"/>
                  </a:xfrm>
                  <a:prstGeom prst="ellipse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3" name="Picture 4" descr="Quality Icon — Stock Photo © kbuntu #4787561">
                    <a:extLst>
                      <a:ext uri="{FF2B5EF4-FFF2-40B4-BE49-F238E27FC236}">
                        <a16:creationId xmlns="" xmlns:a16="http://schemas.microsoft.com/office/drawing/2014/main" id="{8A98B5A9-74C8-4FB0-AF1E-3330C0206BB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saturation sat="33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673" t="22828" r="19360" b="29960"/>
                  <a:stretch/>
                </p:blipFill>
                <p:spPr bwMode="auto">
                  <a:xfrm>
                    <a:off x="7442178" y="5758134"/>
                    <a:ext cx="863552" cy="794554"/>
                  </a:xfrm>
                  <a:prstGeom prst="ellipse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4" name="Kép 93">
                    <a:extLst>
                      <a:ext uri="{FF2B5EF4-FFF2-40B4-BE49-F238E27FC236}">
                        <a16:creationId xmlns="" xmlns:a16="http://schemas.microsoft.com/office/drawing/2014/main" id="{17415966-6A09-4FB8-AE27-21192E22C4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787014" y="2634191"/>
                    <a:ext cx="1127856" cy="344383"/>
                  </a:xfrm>
                  <a:prstGeom prst="rect">
                    <a:avLst/>
                  </a:prstGeom>
                  <a:ln>
                    <a:solidFill>
                      <a:srgbClr val="FF0000"/>
                    </a:solidFill>
                  </a:ln>
                </p:spPr>
              </p:pic>
            </p:grpSp>
            <p:pic>
              <p:nvPicPr>
                <p:cNvPr id="29" name="Kép 28">
                  <a:extLst>
                    <a:ext uri="{FF2B5EF4-FFF2-40B4-BE49-F238E27FC236}">
                      <a16:creationId xmlns="" xmlns:a16="http://schemas.microsoft.com/office/drawing/2014/main" id="{64E18780-71F4-4395-942E-4B1290F2A0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02814" y="2915416"/>
                  <a:ext cx="304620" cy="359999"/>
                </a:xfrm>
                <a:prstGeom prst="rect">
                  <a:avLst/>
                </a:prstGeom>
              </p:spPr>
            </p:pic>
            <p:pic>
              <p:nvPicPr>
                <p:cNvPr id="36" name="Kép 35">
                  <a:extLst>
                    <a:ext uri="{FF2B5EF4-FFF2-40B4-BE49-F238E27FC236}">
                      <a16:creationId xmlns="" xmlns:a16="http://schemas.microsoft.com/office/drawing/2014/main" id="{8BC59074-1CB2-460F-BA12-F6D292DD62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6370" y="3452751"/>
                  <a:ext cx="411430" cy="359999"/>
                </a:xfrm>
                <a:prstGeom prst="rect">
                  <a:avLst/>
                </a:prstGeom>
              </p:spPr>
            </p:pic>
            <p:pic>
              <p:nvPicPr>
                <p:cNvPr id="38" name="Kép 37">
                  <a:extLst>
                    <a:ext uri="{FF2B5EF4-FFF2-40B4-BE49-F238E27FC236}">
                      <a16:creationId xmlns="" xmlns:a16="http://schemas.microsoft.com/office/drawing/2014/main" id="{AF13D23B-638F-4690-9FB4-AF4AFA54DD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88975" y="4434566"/>
                  <a:ext cx="680000" cy="288000"/>
                </a:xfrm>
                <a:prstGeom prst="rect">
                  <a:avLst/>
                </a:prstGeom>
              </p:spPr>
            </p:pic>
            <p:pic>
              <p:nvPicPr>
                <p:cNvPr id="46" name="Kép 45">
                  <a:extLst>
                    <a:ext uri="{FF2B5EF4-FFF2-40B4-BE49-F238E27FC236}">
                      <a16:creationId xmlns="" xmlns:a16="http://schemas.microsoft.com/office/drawing/2014/main" id="{B60B49DB-E5D3-4161-9378-47C1FE2127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93284" y="3010720"/>
                  <a:ext cx="606983" cy="216000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</p:pic>
            <p:pic>
              <p:nvPicPr>
                <p:cNvPr id="9" name="Kép 8">
                  <a:extLst>
                    <a:ext uri="{FF2B5EF4-FFF2-40B4-BE49-F238E27FC236}">
                      <a16:creationId xmlns="" xmlns:a16="http://schemas.microsoft.com/office/drawing/2014/main" id="{7763EA41-6A57-41C7-AD9C-B2ADFDC847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41768" y="3966366"/>
                  <a:ext cx="682342" cy="316802"/>
                </a:xfrm>
                <a:prstGeom prst="rect">
                  <a:avLst/>
                </a:prstGeom>
              </p:spPr>
            </p:pic>
            <p:pic>
              <p:nvPicPr>
                <p:cNvPr id="11" name="Kép 10">
                  <a:extLst>
                    <a:ext uri="{FF2B5EF4-FFF2-40B4-BE49-F238E27FC236}">
                      <a16:creationId xmlns="" xmlns:a16="http://schemas.microsoft.com/office/drawing/2014/main" id="{921A5F6A-AD2A-4150-A3D2-873AA269D5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97987" y="3213643"/>
                  <a:ext cx="592304" cy="372803"/>
                </a:xfrm>
                <a:prstGeom prst="rect">
                  <a:avLst/>
                </a:prstGeom>
              </p:spPr>
            </p:pic>
          </p:grpSp>
          <p:pic>
            <p:nvPicPr>
              <p:cNvPr id="3" name="Kép 2">
                <a:extLst>
                  <a:ext uri="{FF2B5EF4-FFF2-40B4-BE49-F238E27FC236}">
                    <a16:creationId xmlns="" xmlns:a16="http://schemas.microsoft.com/office/drawing/2014/main" id="{E0C40CDB-CDEA-433B-851F-90F71BFE6A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68399" y="1064882"/>
                <a:ext cx="668502" cy="489165"/>
              </a:xfrm>
              <a:prstGeom prst="rect">
                <a:avLst/>
              </a:prstGeom>
            </p:spPr>
          </p:pic>
        </p:grpSp>
        <p:sp>
          <p:nvSpPr>
            <p:cNvPr id="8" name="Téglalap 7">
              <a:extLst>
                <a:ext uri="{FF2B5EF4-FFF2-40B4-BE49-F238E27FC236}">
                  <a16:creationId xmlns="" xmlns:a16="http://schemas.microsoft.com/office/drawing/2014/main" id="{308985BF-4FF0-46D7-BF16-A822410CFF0C}"/>
                </a:ext>
              </a:extLst>
            </p:cNvPr>
            <p:cNvSpPr/>
            <p:nvPr/>
          </p:nvSpPr>
          <p:spPr>
            <a:xfrm>
              <a:off x="7392144" y="1563088"/>
              <a:ext cx="446880" cy="15759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hu-HU" dirty="0"/>
                <a:t>Gyógyfürdők</a:t>
              </a:r>
            </a:p>
          </p:txBody>
        </p:sp>
      </p:grpSp>
      <p:grpSp>
        <p:nvGrpSpPr>
          <p:cNvPr id="24" name="Csoportba foglalás 23">
            <a:extLst>
              <a:ext uri="{FF2B5EF4-FFF2-40B4-BE49-F238E27FC236}">
                <a16:creationId xmlns="" xmlns:a16="http://schemas.microsoft.com/office/drawing/2014/main" id="{3995E079-3572-4B78-9F4F-C764F90FEED6}"/>
              </a:ext>
            </a:extLst>
          </p:cNvPr>
          <p:cNvGrpSpPr/>
          <p:nvPr/>
        </p:nvGrpSpPr>
        <p:grpSpPr>
          <a:xfrm>
            <a:off x="7397960" y="3968710"/>
            <a:ext cx="4589855" cy="2909467"/>
            <a:chOff x="7397960" y="3968710"/>
            <a:chExt cx="4589855" cy="2909467"/>
          </a:xfrm>
        </p:grpSpPr>
        <p:grpSp>
          <p:nvGrpSpPr>
            <p:cNvPr id="37" name="Csoportba foglalás 36">
              <a:extLst>
                <a:ext uri="{FF2B5EF4-FFF2-40B4-BE49-F238E27FC236}">
                  <a16:creationId xmlns="" xmlns:a16="http://schemas.microsoft.com/office/drawing/2014/main" id="{40F854AC-56F2-421F-9B17-4908ED1B4E47}"/>
                </a:ext>
              </a:extLst>
            </p:cNvPr>
            <p:cNvGrpSpPr/>
            <p:nvPr/>
          </p:nvGrpSpPr>
          <p:grpSpPr>
            <a:xfrm>
              <a:off x="8040216" y="3968710"/>
              <a:ext cx="3947599" cy="2909467"/>
              <a:chOff x="7170641" y="3941395"/>
              <a:chExt cx="3947599" cy="2909467"/>
            </a:xfrm>
          </p:grpSpPr>
          <p:grpSp>
            <p:nvGrpSpPr>
              <p:cNvPr id="89" name="Csoportba foglalás 88">
                <a:extLst>
                  <a:ext uri="{FF2B5EF4-FFF2-40B4-BE49-F238E27FC236}">
                    <a16:creationId xmlns="" xmlns:a16="http://schemas.microsoft.com/office/drawing/2014/main" id="{FCED2D4A-D65E-4E1E-BDD3-7050A1E727C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70641" y="3941395"/>
                <a:ext cx="3947599" cy="2909467"/>
                <a:chOff x="7239625" y="2287683"/>
                <a:chExt cx="4640375" cy="3420058"/>
              </a:xfrm>
            </p:grpSpPr>
            <p:grpSp>
              <p:nvGrpSpPr>
                <p:cNvPr id="91" name="Csoportba foglalás 90">
                  <a:extLst>
                    <a:ext uri="{FF2B5EF4-FFF2-40B4-BE49-F238E27FC236}">
                      <a16:creationId xmlns="" xmlns:a16="http://schemas.microsoft.com/office/drawing/2014/main" id="{05BFC242-8153-4DF3-90B6-E6BC858F577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7239625" y="2287683"/>
                  <a:ext cx="4640375" cy="3420058"/>
                  <a:chOff x="1361844" y="1099866"/>
                  <a:chExt cx="7398452" cy="5452822"/>
                </a:xfrm>
              </p:grpSpPr>
              <p:sp>
                <p:nvSpPr>
                  <p:cNvPr id="105" name="Téglalap 104">
                    <a:extLst>
                      <a:ext uri="{FF2B5EF4-FFF2-40B4-BE49-F238E27FC236}">
                        <a16:creationId xmlns="" xmlns:a16="http://schemas.microsoft.com/office/drawing/2014/main" id="{4AB84AA5-0B5B-45D2-8823-093B7E55111E}"/>
                      </a:ext>
                    </a:extLst>
                  </p:cNvPr>
                  <p:cNvSpPr/>
                  <p:nvPr/>
                </p:nvSpPr>
                <p:spPr>
                  <a:xfrm>
                    <a:off x="1757147" y="1099866"/>
                    <a:ext cx="7003144" cy="5017925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cxnSp>
                <p:nvCxnSpPr>
                  <p:cNvPr id="106" name="Egyenes összekötő nyíllal 105">
                    <a:extLst>
                      <a:ext uri="{FF2B5EF4-FFF2-40B4-BE49-F238E27FC236}">
                        <a16:creationId xmlns="" xmlns:a16="http://schemas.microsoft.com/office/drawing/2014/main" id="{9DC16BA7-332B-4213-B767-118341DD63D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57147" y="6117791"/>
                    <a:ext cx="7003149" cy="0"/>
                  </a:xfrm>
                  <a:prstGeom prst="straightConnector1">
                    <a:avLst/>
                  </a:prstGeom>
                  <a:ln w="76200">
                    <a:solidFill>
                      <a:schemeClr val="accent1"/>
                    </a:solidFill>
                    <a:tailEnd type="triangle"/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Egyenes összekötő nyíllal 106">
                    <a:extLst>
                      <a:ext uri="{FF2B5EF4-FFF2-40B4-BE49-F238E27FC236}">
                        <a16:creationId xmlns="" xmlns:a16="http://schemas.microsoft.com/office/drawing/2014/main" id="{8C503375-6D52-46A7-A45E-B5663B64CB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757147" y="1137097"/>
                    <a:ext cx="0" cy="5017924"/>
                  </a:xfrm>
                  <a:prstGeom prst="straightConnector1">
                    <a:avLst/>
                  </a:prstGeom>
                  <a:ln w="76200">
                    <a:solidFill>
                      <a:schemeClr val="accent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09" name="Picture 2" descr="Price tag - Free commerce and shopping icons">
                    <a:extLst>
                      <a:ext uri="{FF2B5EF4-FFF2-40B4-BE49-F238E27FC236}">
                        <a16:creationId xmlns="" xmlns:a16="http://schemas.microsoft.com/office/drawing/2014/main" id="{6091D4B9-FEFC-478B-B1A6-F4744A6FDE5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saturation sat="66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61844" y="1462053"/>
                    <a:ext cx="786020" cy="786020"/>
                  </a:xfrm>
                  <a:prstGeom prst="ellipse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10" name="Picture 4" descr="Quality Icon — Stock Photo © kbuntu #4787561">
                    <a:extLst>
                      <a:ext uri="{FF2B5EF4-FFF2-40B4-BE49-F238E27FC236}">
                        <a16:creationId xmlns="" xmlns:a16="http://schemas.microsoft.com/office/drawing/2014/main" id="{10D3D7C0-D231-4909-8296-6776C4E8081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saturation sat="33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673" t="22828" r="19360" b="29960"/>
                  <a:stretch/>
                </p:blipFill>
                <p:spPr bwMode="auto">
                  <a:xfrm>
                    <a:off x="7442178" y="5758134"/>
                    <a:ext cx="863552" cy="794554"/>
                  </a:xfrm>
                  <a:prstGeom prst="ellipse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95" name="Kép 94">
                  <a:extLst>
                    <a:ext uri="{FF2B5EF4-FFF2-40B4-BE49-F238E27FC236}">
                      <a16:creationId xmlns="" xmlns:a16="http://schemas.microsoft.com/office/drawing/2014/main" id="{D7BEAB78-1582-48B8-9601-883C10F39D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36192" y="3007848"/>
                  <a:ext cx="304620" cy="359999"/>
                </a:xfrm>
                <a:prstGeom prst="rect">
                  <a:avLst/>
                </a:prstGeom>
              </p:spPr>
            </p:pic>
            <p:pic>
              <p:nvPicPr>
                <p:cNvPr id="96" name="Kép 95">
                  <a:extLst>
                    <a:ext uri="{FF2B5EF4-FFF2-40B4-BE49-F238E27FC236}">
                      <a16:creationId xmlns="" xmlns:a16="http://schemas.microsoft.com/office/drawing/2014/main" id="{C0568CB4-2635-49BB-A549-418948FE08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96079" y="3432547"/>
                  <a:ext cx="466560" cy="216000"/>
                </a:xfrm>
                <a:prstGeom prst="rect">
                  <a:avLst/>
                </a:prstGeom>
              </p:spPr>
            </p:pic>
            <p:pic>
              <p:nvPicPr>
                <p:cNvPr id="97" name="Kép 96">
                  <a:extLst>
                    <a:ext uri="{FF2B5EF4-FFF2-40B4-BE49-F238E27FC236}">
                      <a16:creationId xmlns="" xmlns:a16="http://schemas.microsoft.com/office/drawing/2014/main" id="{4043478F-5795-4B72-8AB9-179EFB02D0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68354" y="3500586"/>
                  <a:ext cx="411430" cy="359999"/>
                </a:xfrm>
                <a:prstGeom prst="rect">
                  <a:avLst/>
                </a:prstGeom>
              </p:spPr>
            </p:pic>
            <p:pic>
              <p:nvPicPr>
                <p:cNvPr id="98" name="Kép 97">
                  <a:extLst>
                    <a:ext uri="{FF2B5EF4-FFF2-40B4-BE49-F238E27FC236}">
                      <a16:creationId xmlns="" xmlns:a16="http://schemas.microsoft.com/office/drawing/2014/main" id="{02EBFDC7-C90F-4AED-B894-5E32728BF2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55793" y="4347401"/>
                  <a:ext cx="680000" cy="288000"/>
                </a:xfrm>
                <a:prstGeom prst="rect">
                  <a:avLst/>
                </a:prstGeom>
              </p:spPr>
            </p:pic>
            <p:pic>
              <p:nvPicPr>
                <p:cNvPr id="99" name="Kép 98">
                  <a:extLst>
                    <a:ext uri="{FF2B5EF4-FFF2-40B4-BE49-F238E27FC236}">
                      <a16:creationId xmlns="" xmlns:a16="http://schemas.microsoft.com/office/drawing/2014/main" id="{9207DA20-4A8C-4FBC-8364-3F5AD894BC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13461" y="4208061"/>
                  <a:ext cx="1082226" cy="216000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</p:pic>
            <p:pic>
              <p:nvPicPr>
                <p:cNvPr id="100" name="Kép 99">
                  <a:extLst>
                    <a:ext uri="{FF2B5EF4-FFF2-40B4-BE49-F238E27FC236}">
                      <a16:creationId xmlns="" xmlns:a16="http://schemas.microsoft.com/office/drawing/2014/main" id="{A4B19DAA-BA3B-47E8-BDFE-FD2A642030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11363" y="4555537"/>
                  <a:ext cx="789228" cy="216000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</p:pic>
            <p:pic>
              <p:nvPicPr>
                <p:cNvPr id="101" name="Kép 100">
                  <a:extLst>
                    <a:ext uri="{FF2B5EF4-FFF2-40B4-BE49-F238E27FC236}">
                      <a16:creationId xmlns="" xmlns:a16="http://schemas.microsoft.com/office/drawing/2014/main" id="{BD002D4F-3924-4AD8-A8C4-C6DA910619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769" y="4907021"/>
                  <a:ext cx="683028" cy="216000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</p:pic>
            <p:pic>
              <p:nvPicPr>
                <p:cNvPr id="103" name="Kép 102">
                  <a:extLst>
                    <a:ext uri="{FF2B5EF4-FFF2-40B4-BE49-F238E27FC236}">
                      <a16:creationId xmlns="" xmlns:a16="http://schemas.microsoft.com/office/drawing/2014/main" id="{771339CE-1CD8-4BA7-BCFD-D55BFA22CE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41771" y="3872208"/>
                  <a:ext cx="682342" cy="316802"/>
                </a:xfrm>
                <a:prstGeom prst="rect">
                  <a:avLst/>
                </a:prstGeom>
              </p:spPr>
            </p:pic>
          </p:grpSp>
          <p:pic>
            <p:nvPicPr>
              <p:cNvPr id="21" name="Kép 20">
                <a:extLst>
                  <a:ext uri="{FF2B5EF4-FFF2-40B4-BE49-F238E27FC236}">
                    <a16:creationId xmlns="" xmlns:a16="http://schemas.microsoft.com/office/drawing/2014/main" id="{1DF88453-1D4B-4FE9-8306-04BF7DEE22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3839" y="4856213"/>
                <a:ext cx="402202" cy="402202"/>
              </a:xfrm>
              <a:prstGeom prst="rect">
                <a:avLst/>
              </a:prstGeom>
            </p:spPr>
          </p:pic>
          <p:pic>
            <p:nvPicPr>
              <p:cNvPr id="26" name="Kép 25">
                <a:extLst>
                  <a:ext uri="{FF2B5EF4-FFF2-40B4-BE49-F238E27FC236}">
                    <a16:creationId xmlns="" xmlns:a16="http://schemas.microsoft.com/office/drawing/2014/main" id="{2A3344AD-4092-4398-A8B0-DBFA1B9553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97750" y="4019693"/>
                <a:ext cx="668502" cy="489165"/>
              </a:xfrm>
              <a:prstGeom prst="rect">
                <a:avLst/>
              </a:prstGeom>
            </p:spPr>
          </p:pic>
          <p:pic>
            <p:nvPicPr>
              <p:cNvPr id="35" name="Kép 34">
                <a:extLst>
                  <a:ext uri="{FF2B5EF4-FFF2-40B4-BE49-F238E27FC236}">
                    <a16:creationId xmlns="" xmlns:a16="http://schemas.microsoft.com/office/drawing/2014/main" id="{815BD8CC-3154-4782-BAE8-487CF6E46A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87862" y="5124474"/>
                <a:ext cx="578475" cy="297198"/>
              </a:xfrm>
              <a:prstGeom prst="rect">
                <a:avLst/>
              </a:prstGeom>
            </p:spPr>
          </p:pic>
        </p:grpSp>
        <p:sp>
          <p:nvSpPr>
            <p:cNvPr id="10" name="Téglalap 9">
              <a:extLst>
                <a:ext uri="{FF2B5EF4-FFF2-40B4-BE49-F238E27FC236}">
                  <a16:creationId xmlns="" xmlns:a16="http://schemas.microsoft.com/office/drawing/2014/main" id="{7020B7FA-9F2A-44A3-8543-61401FA31DD2}"/>
                </a:ext>
              </a:extLst>
            </p:cNvPr>
            <p:cNvSpPr/>
            <p:nvPr/>
          </p:nvSpPr>
          <p:spPr>
            <a:xfrm>
              <a:off x="7397960" y="4495739"/>
              <a:ext cx="446880" cy="15759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hu-HU" dirty="0"/>
                <a:t>Strandfürdők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6524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5300" y="546100"/>
            <a:ext cx="10858500" cy="1663700"/>
          </a:xfrm>
        </p:spPr>
        <p:txBody>
          <a:bodyPr>
            <a:noAutofit/>
          </a:bodyPr>
          <a:lstStyle/>
          <a:p>
            <a:r>
              <a:rPr lang="hu-HU" sz="3200" dirty="0"/>
              <a:t>Magyar Közlöny legfrissebb, 251. száma írja,hogy a </a:t>
            </a:r>
            <a:r>
              <a:rPr lang="hu-HU" sz="3200" b="1" dirty="0"/>
              <a:t>Modern Városok Program</a:t>
            </a:r>
            <a:r>
              <a:rPr lang="hu-HU" sz="3200" dirty="0"/>
              <a:t> keretében több, mint 32 milliárd forint közpénzből fog megújulni és bővülni 2 magyarországi fürdő  </a:t>
            </a:r>
            <a:r>
              <a:rPr lang="hu-HU" sz="2800" dirty="0"/>
              <a:t/>
            </a:r>
            <a:br>
              <a:rPr lang="hu-HU" sz="2800" dirty="0"/>
            </a:b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8500" y="2158999"/>
            <a:ext cx="10655300" cy="4017963"/>
          </a:xfrm>
        </p:spPr>
        <p:txBody>
          <a:bodyPr/>
          <a:lstStyle/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A </a:t>
            </a:r>
            <a:r>
              <a:rPr lang="hu-HU" dirty="0"/>
              <a:t>két </a:t>
            </a:r>
            <a:r>
              <a:rPr lang="hu-HU" dirty="0" smtClean="0"/>
              <a:t>létesítmény:</a:t>
            </a:r>
          </a:p>
          <a:p>
            <a:r>
              <a:rPr lang="hu-HU" dirty="0" smtClean="0"/>
              <a:t>Rába </a:t>
            </a:r>
            <a:r>
              <a:rPr lang="hu-HU" dirty="0"/>
              <a:t>Quelle </a:t>
            </a:r>
            <a:r>
              <a:rPr lang="hu-HU" b="1" dirty="0"/>
              <a:t>győri</a:t>
            </a:r>
            <a:r>
              <a:rPr lang="hu-HU" dirty="0"/>
              <a:t> Vízi élménypark (21 milliárd 367 millió forint</a:t>
            </a:r>
            <a:r>
              <a:rPr lang="hu-HU" dirty="0" smtClean="0"/>
              <a:t>)</a:t>
            </a:r>
          </a:p>
          <a:p>
            <a:r>
              <a:rPr lang="hu-HU" b="1" dirty="0" smtClean="0"/>
              <a:t>Szolnoki</a:t>
            </a:r>
            <a:r>
              <a:rPr lang="hu-HU" dirty="0" smtClean="0"/>
              <a:t> </a:t>
            </a:r>
            <a:r>
              <a:rPr lang="hu-HU" dirty="0" err="1"/>
              <a:t>Tiszaliget</a:t>
            </a:r>
            <a:r>
              <a:rPr lang="hu-HU" dirty="0"/>
              <a:t> fürdő (2 milliárd 300 millió forint). </a:t>
            </a:r>
            <a:r>
              <a:rPr lang="hu-HU" sz="2000" dirty="0" smtClean="0"/>
              <a:t>(Utóbbi </a:t>
            </a:r>
            <a:r>
              <a:rPr lang="hu-HU" sz="2000" dirty="0"/>
              <a:t>esetében többlettámogatásról van szó, mert a szolnoki építkezés már folyamatban, eredetileg 7,</a:t>
            </a:r>
            <a:r>
              <a:rPr lang="hu-HU" sz="2000" dirty="0" err="1"/>
              <a:t>7</a:t>
            </a:r>
            <a:r>
              <a:rPr lang="hu-HU" sz="2000" dirty="0"/>
              <a:t> milliárd forintra </a:t>
            </a:r>
            <a:r>
              <a:rPr lang="hu-HU" sz="2000" dirty="0" smtClean="0"/>
              <a:t>tervezték)</a:t>
            </a:r>
            <a:endParaRPr lang="hu-HU" sz="2000" dirty="0"/>
          </a:p>
          <a:p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9143923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Győrben létrejövő vízi élménypark</a:t>
            </a:r>
            <a:endParaRPr lang="hu-HU" b="1" dirty="0"/>
          </a:p>
        </p:txBody>
      </p:sp>
      <p:pic>
        <p:nvPicPr>
          <p:cNvPr id="4" name="Tartalom helye 3" descr="Forrás: A1 Építésziroda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1929606"/>
            <a:ext cx="5524500" cy="4143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55775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="" xmlns:a16="http://schemas.microsoft.com/office/drawing/2014/main" id="{DC36668A-CAA0-4C33-9F22-12C71CF821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5701" y="1335801"/>
            <a:ext cx="10988843" cy="4457349"/>
          </a:xfrm>
        </p:spPr>
        <p:txBody>
          <a:bodyPr>
            <a:normAutofit/>
          </a:bodyPr>
          <a:lstStyle/>
          <a:p>
            <a:r>
              <a:rPr lang="hu-HU" sz="1700" dirty="0"/>
              <a:t>Rendkívül sok fejlesztés zajlott vagy zajlik Magyarországon és </a:t>
            </a:r>
            <a:r>
              <a:rPr lang="hu-HU" sz="1700" b="1" dirty="0"/>
              <a:t>Erdélyben </a:t>
            </a:r>
            <a:r>
              <a:rPr lang="hu-HU" sz="1700" dirty="0"/>
              <a:t>egyaránt:</a:t>
            </a:r>
          </a:p>
          <a:p>
            <a:pPr lvl="1"/>
            <a:r>
              <a:rPr lang="hu-HU" sz="2000" dirty="0"/>
              <a:t>Püspökfürdő</a:t>
            </a:r>
          </a:p>
          <a:p>
            <a:pPr lvl="1"/>
            <a:r>
              <a:rPr lang="hu-HU" sz="2000" dirty="0"/>
              <a:t>Kolozsvár</a:t>
            </a:r>
          </a:p>
          <a:p>
            <a:pPr lvl="1"/>
            <a:r>
              <a:rPr lang="hu-HU" sz="2000" dirty="0"/>
              <a:t>Kajántó</a:t>
            </a:r>
          </a:p>
          <a:p>
            <a:pPr lvl="1"/>
            <a:r>
              <a:rPr lang="hu-HU" sz="2000" dirty="0"/>
              <a:t>Herkulesfürdő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="" xmlns:a16="http://schemas.microsoft.com/office/drawing/2014/main" id="{11A40E84-B412-4084-8D30-CDAEFABA9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C376-AEFA-48A5-BA5D-EAAAC5934277}" type="datetime1">
              <a:rPr lang="hu-HU" smtClean="0"/>
              <a:t>2020. 11. 24.</a:t>
            </a:fld>
            <a:endParaRPr lang="en-US" dirty="0"/>
          </a:p>
        </p:txBody>
      </p:sp>
      <p:sp>
        <p:nvSpPr>
          <p:cNvPr id="4" name="Élőláb helye 3">
            <a:extLst>
              <a:ext uri="{FF2B5EF4-FFF2-40B4-BE49-F238E27FC236}">
                <a16:creationId xmlns="" xmlns:a16="http://schemas.microsoft.com/office/drawing/2014/main" id="{429E54C2-EB1C-4D7B-B7DD-37102BB0A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="" xmlns:a16="http://schemas.microsoft.com/office/drawing/2014/main" id="{E8455E64-8BC6-4E6D-956C-7B2549101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Cím 5">
            <a:extLst>
              <a:ext uri="{FF2B5EF4-FFF2-40B4-BE49-F238E27FC236}">
                <a16:creationId xmlns="" xmlns:a16="http://schemas.microsoft.com/office/drawing/2014/main" id="{9483C5AB-811B-457C-A144-E58FF6F35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GYÓGY –ÉS WELLNESS </a:t>
            </a:r>
            <a:r>
              <a:rPr lang="hu-HU" sz="3600" b="1" dirty="0" smtClean="0">
                <a:solidFill>
                  <a:schemeClr val="tx1"/>
                </a:solidFill>
              </a:rPr>
              <a:t>TURIZMUS  ERDÉLYBEN</a:t>
            </a: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="" xmlns:a16="http://schemas.microsoft.com/office/drawing/2014/main" id="{7161478D-99D7-48E1-B16B-554EA758FDF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207697" y="4433299"/>
            <a:ext cx="4195200" cy="189720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="" xmlns:a16="http://schemas.microsoft.com/office/drawing/2014/main" id="{2D3131D9-DA1F-4035-BEC9-4C980F101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697" y="2521314"/>
            <a:ext cx="4194072" cy="1890431"/>
          </a:xfrm>
          <a:prstGeom prst="rect">
            <a:avLst/>
          </a:prstGeom>
        </p:spPr>
      </p:pic>
      <p:cxnSp>
        <p:nvCxnSpPr>
          <p:cNvPr id="13" name="Egyenes összekötő nyíllal 12">
            <a:extLst>
              <a:ext uri="{FF2B5EF4-FFF2-40B4-BE49-F238E27FC236}">
                <a16:creationId xmlns="" xmlns:a16="http://schemas.microsoft.com/office/drawing/2014/main" id="{94AEFD9E-AE97-406A-9925-FD274F9ABA74}"/>
              </a:ext>
            </a:extLst>
          </p:cNvPr>
          <p:cNvCxnSpPr/>
          <p:nvPr/>
        </p:nvCxnSpPr>
        <p:spPr>
          <a:xfrm flipV="1">
            <a:off x="3431358" y="3280528"/>
            <a:ext cx="3632461" cy="490194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>
            <a:extLst>
              <a:ext uri="{FF2B5EF4-FFF2-40B4-BE49-F238E27FC236}">
                <a16:creationId xmlns="" xmlns:a16="http://schemas.microsoft.com/office/drawing/2014/main" id="{7A30A121-2CF1-478F-AB58-89864DC6C5F0}"/>
              </a:ext>
            </a:extLst>
          </p:cNvPr>
          <p:cNvCxnSpPr/>
          <p:nvPr/>
        </p:nvCxnSpPr>
        <p:spPr>
          <a:xfrm>
            <a:off x="3164050" y="4213782"/>
            <a:ext cx="3899769" cy="895547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7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GYÓGY–ÉS </a:t>
            </a:r>
            <a:r>
              <a:rPr lang="hu-HU" dirty="0"/>
              <a:t>WELLNESS TURIZMUS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Kolozsvár fejlesztése</a:t>
            </a:r>
            <a:r>
              <a:rPr lang="hu-HU" dirty="0" smtClean="0"/>
              <a:t>:</a:t>
            </a:r>
          </a:p>
          <a:p>
            <a:r>
              <a:rPr lang="hu-HU" dirty="0"/>
              <a:t>2022-re épülhet meg Kolozsváron 42 millió euró értékű befektetésként egy </a:t>
            </a:r>
            <a:r>
              <a:rPr lang="hu-HU" dirty="0" err="1"/>
              <a:t>aquapark</a:t>
            </a:r>
            <a:r>
              <a:rPr lang="hu-HU" dirty="0"/>
              <a:t> és üdülőközpont</a:t>
            </a:r>
            <a:r>
              <a:rPr lang="hu-HU" dirty="0" smtClean="0"/>
              <a:t>.</a:t>
            </a:r>
          </a:p>
          <a:p>
            <a:r>
              <a:rPr lang="hu-HU" dirty="0"/>
              <a:t>Az élményfürdőnek összesen 21 ezer négyzetméter beépített része lesz, a zöldövezetek, sétányok területe meghaladja majd a 100 ezer négyzetmétert. Az </a:t>
            </a:r>
            <a:r>
              <a:rPr lang="hu-HU" dirty="0" err="1"/>
              <a:t>aquaparkban</a:t>
            </a:r>
            <a:r>
              <a:rPr lang="hu-HU" dirty="0"/>
              <a:t> nyolc </a:t>
            </a:r>
            <a:r>
              <a:rPr lang="hu-HU" dirty="0" err="1"/>
              <a:t>vízicsúszda</a:t>
            </a:r>
            <a:r>
              <a:rPr lang="hu-HU" dirty="0"/>
              <a:t>, több medence, napozóágyak, vendéglők és teraszok várják majd a vendégeket. Az autóval érkezőknek összesen 1.200 parkolóhely áll majd a rendelkezésére.</a:t>
            </a:r>
          </a:p>
          <a:p>
            <a:r>
              <a:rPr lang="hu-HU" dirty="0" smtClean="0"/>
              <a:t> </a:t>
            </a:r>
            <a:endParaRPr lang="hu-HU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14454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="" xmlns:a16="http://schemas.microsoft.com/office/drawing/2014/main" id="{50C0EDE9-E118-4528-8F3F-F884DCD70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794" y="1181100"/>
            <a:ext cx="6748906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4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12800" y="377825"/>
            <a:ext cx="10515600" cy="1325563"/>
          </a:xfrm>
        </p:spPr>
        <p:txBody>
          <a:bodyPr/>
          <a:lstStyle/>
          <a:p>
            <a:r>
              <a:rPr lang="hu-HU" dirty="0" smtClean="0"/>
              <a:t>KÁRPÁTALJA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62000" y="2108199"/>
            <a:ext cx="10591800" cy="4068763"/>
          </a:xfrm>
        </p:spPr>
        <p:txBody>
          <a:bodyPr/>
          <a:lstStyle/>
          <a:p>
            <a:r>
              <a:rPr lang="hu-HU" dirty="0"/>
              <a:t>A fellendülés a 2000- es években kezdődött, ami együtt járt a gyógyüdülési intézmények </a:t>
            </a:r>
            <a:r>
              <a:rPr lang="hu-HU" dirty="0" smtClean="0"/>
              <a:t>magánosításával</a:t>
            </a:r>
          </a:p>
          <a:p>
            <a:r>
              <a:rPr lang="hu-HU" dirty="0" smtClean="0"/>
              <a:t>statisztikai </a:t>
            </a:r>
            <a:r>
              <a:rPr lang="hu-HU" dirty="0"/>
              <a:t>szempontból Kárpátalja 10 rekreációs- és </a:t>
            </a:r>
            <a:r>
              <a:rPr lang="hu-HU" dirty="0" err="1"/>
              <a:t>gyógyövezetre</a:t>
            </a:r>
            <a:r>
              <a:rPr lang="hu-HU" dirty="0"/>
              <a:t> oszlik: ungvári, munkácsi, </a:t>
            </a:r>
            <a:r>
              <a:rPr lang="hu-HU" dirty="0" err="1"/>
              <a:t>nagybereznai</a:t>
            </a:r>
            <a:r>
              <a:rPr lang="hu-HU" dirty="0"/>
              <a:t>–</a:t>
            </a:r>
            <a:r>
              <a:rPr lang="hu-HU" dirty="0" err="1"/>
              <a:t>perecsenyi</a:t>
            </a:r>
            <a:r>
              <a:rPr lang="hu-HU" dirty="0"/>
              <a:t>, ökörmezői–</a:t>
            </a:r>
            <a:r>
              <a:rPr lang="hu-HU" dirty="0" err="1"/>
              <a:t>volóci</a:t>
            </a:r>
            <a:r>
              <a:rPr lang="hu-HU" dirty="0"/>
              <a:t>, </a:t>
            </a:r>
            <a:r>
              <a:rPr lang="hu-HU" dirty="0" err="1"/>
              <a:t>szolyvai</a:t>
            </a:r>
            <a:r>
              <a:rPr lang="hu-HU" dirty="0"/>
              <a:t>, ilosvai, beregszászi, huszti–</a:t>
            </a:r>
            <a:r>
              <a:rPr lang="hu-HU" dirty="0" err="1"/>
              <a:t>nagyszőlősi</a:t>
            </a:r>
            <a:r>
              <a:rPr lang="hu-HU" dirty="0"/>
              <a:t>, </a:t>
            </a:r>
            <a:r>
              <a:rPr lang="hu-HU" dirty="0" err="1"/>
              <a:t>técsői</a:t>
            </a:r>
            <a:r>
              <a:rPr lang="hu-HU" dirty="0"/>
              <a:t>, </a:t>
            </a:r>
            <a:r>
              <a:rPr lang="hu-HU" dirty="0" err="1"/>
              <a:t>rahói</a:t>
            </a:r>
            <a:r>
              <a:rPr lang="hu-HU" dirty="0"/>
              <a:t> </a:t>
            </a:r>
            <a:r>
              <a:rPr lang="hu-HU" sz="1800" dirty="0"/>
              <a:t>(KÁRPÁTALJA – SZANATÓRIUMOK ÉS TURIZMUS 2012).</a:t>
            </a:r>
          </a:p>
        </p:txBody>
      </p:sp>
    </p:spTree>
    <p:extLst>
      <p:ext uri="{BB962C8B-B14F-4D97-AF65-F5344CB8AC3E}">
        <p14:creationId xmlns:p14="http://schemas.microsoft.com/office/powerpoint/2010/main" val="24135478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Ezek </a:t>
            </a:r>
            <a:r>
              <a:rPr lang="hu-HU" dirty="0"/>
              <a:t>közül a </a:t>
            </a:r>
            <a:r>
              <a:rPr lang="hu-HU" dirty="0" err="1"/>
              <a:t>szolyvai</a:t>
            </a:r>
            <a:r>
              <a:rPr lang="hu-HU" dirty="0"/>
              <a:t> és a munkácsi bír a legnagyobb jelentőséggel, elsősorban az itt található ásványvízlelőhelyek és az ezek bázisán kiépült gyógyüdülési létesítmények száma miatt. Megyei összevetésben a gyógyüdülők 30%-a, a férőhelyek 54,76%-a, az eltöltött vendégéjszakák 63,6%-a esik erre a két övezetre. </a:t>
            </a:r>
            <a:endParaRPr lang="hu-HU" dirty="0" smtClean="0"/>
          </a:p>
          <a:p>
            <a:r>
              <a:rPr lang="hu-HU" dirty="0"/>
              <a:t>A hivatalosan nyilvántartott gyógyüdülési létesítmények száma Kárpátalján 2011-ben 60 volt (1. táblázat) ami az országos mennyiség alig több, mint 2%-át teszi ki</a:t>
            </a:r>
          </a:p>
        </p:txBody>
      </p:sp>
    </p:spTree>
    <p:extLst>
      <p:ext uri="{BB962C8B-B14F-4D97-AF65-F5344CB8AC3E}">
        <p14:creationId xmlns:p14="http://schemas.microsoft.com/office/powerpoint/2010/main" val="40185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gyógyüdülési létesítmények között a szanatóriumok rendelkeznek a legnagyobb jelentőséggel. Mennyiségüket tekintve a megyében található gyógyüdülési létesítmények csupán 33,33%-át teszik ki, ugyanakkor rájuk esik a férőhelyek 63,96%-a, az eltöltött 39 vendégéjszakák 88,7%-a, a forgalom 65,4%-a</a:t>
            </a:r>
            <a:r>
              <a:rPr lang="hu-HU" dirty="0" smtClean="0"/>
              <a:t>.</a:t>
            </a:r>
          </a:p>
          <a:p>
            <a:r>
              <a:rPr lang="hu-HU" dirty="0"/>
              <a:t> 2000-ben </a:t>
            </a:r>
            <a:r>
              <a:rPr lang="hu-HU" dirty="0" smtClean="0"/>
              <a:t>gyógyüdülői </a:t>
            </a:r>
            <a:r>
              <a:rPr lang="hu-HU" dirty="0"/>
              <a:t>övezetekről szóló törvény, </a:t>
            </a:r>
            <a:r>
              <a:rPr lang="hu-HU" dirty="0" smtClean="0"/>
              <a:t>(országos </a:t>
            </a:r>
            <a:r>
              <a:rPr lang="hu-HU" dirty="0"/>
              <a:t>és helyi </a:t>
            </a:r>
            <a:r>
              <a:rPr lang="hu-HU" dirty="0" smtClean="0"/>
              <a:t>jelentőségű övezetek) </a:t>
            </a:r>
            <a:r>
              <a:rPr lang="hu-HU" dirty="0"/>
              <a:t>Kárpátaljai gyógyüdülői övezetek egyike sem rendelkezik országos </a:t>
            </a:r>
            <a:r>
              <a:rPr lang="hu-HU" dirty="0" smtClean="0"/>
              <a:t>jelentőséggel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39813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146" name="Picture 2" descr="International tourist arrivals 2019 – overview&lt;/br&gt; Source: (c) World Tourism Organization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6768" y="-459432"/>
            <a:ext cx="13441493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9381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673100"/>
            <a:ext cx="10515600" cy="5503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600" b="1" dirty="0" smtClean="0"/>
              <a:t>GYÓGYÜDÜLŐ LÉTESÍTMÉNYEK KÁRPÁTALJÁN (2004-2011)</a:t>
            </a:r>
            <a:endParaRPr lang="hu-HU" sz="3600" b="1" dirty="0"/>
          </a:p>
        </p:txBody>
      </p:sp>
      <p:pic>
        <p:nvPicPr>
          <p:cNvPr id="1026" name="Picture 2" descr="Kép előnéze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175" y="1916113"/>
            <a:ext cx="5448300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4347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KÁRPÁTALJA  GYÓGYÜDÜLŐ  ÖVEZETEI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2050" name="Picture 2" descr="Kép előnéze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473200"/>
            <a:ext cx="7492999" cy="463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2397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gy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Rectangle 73">
            <a:extLst>
              <a:ext uri="{FF2B5EF4-FFF2-40B4-BE49-F238E27FC236}">
                <a16:creationId xmlns:a16="http://schemas.microsoft.com/office/drawing/2014/main" xmlns="" id="{2BD55E05-51A2-4173-A7FA-869DE4F71A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1345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4400" dirty="0" smtClean="0"/>
          </a:p>
          <a:p>
            <a:pPr algn="ctr"/>
            <a:endParaRPr lang="hu-HU" sz="4400" dirty="0"/>
          </a:p>
          <a:p>
            <a:pPr algn="ctr"/>
            <a:endParaRPr lang="hu-HU" sz="4400" dirty="0" smtClean="0"/>
          </a:p>
          <a:p>
            <a:pPr algn="ctr"/>
            <a:r>
              <a:rPr lang="hu-HU" sz="5400" b="1" dirty="0" smtClean="0"/>
              <a:t>MIT TEGYÜNK</a:t>
            </a:r>
            <a:r>
              <a:rPr lang="hu-HU" sz="4400" dirty="0" smtClean="0"/>
              <a:t>!</a:t>
            </a:r>
            <a:endParaRPr lang="en-US" sz="4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736600" y="1282700"/>
            <a:ext cx="4622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chemeClr val="bg1"/>
                </a:solidFill>
              </a:rPr>
              <a:t>2008-2009 TANULSÁGOK</a:t>
            </a:r>
          </a:p>
          <a:p>
            <a:r>
              <a:rPr lang="hu-HU" sz="5400" b="1" dirty="0" smtClean="0">
                <a:solidFill>
                  <a:schemeClr val="bg1"/>
                </a:solidFill>
              </a:rPr>
              <a:t>…….</a:t>
            </a:r>
            <a:endParaRPr lang="hu-HU" sz="5400" b="1" dirty="0"/>
          </a:p>
        </p:txBody>
      </p:sp>
      <p:sp>
        <p:nvSpPr>
          <p:cNvPr id="8" name="Szövegdoboz 7"/>
          <p:cNvSpPr txBox="1"/>
          <p:nvPr/>
        </p:nvSpPr>
        <p:spPr>
          <a:xfrm>
            <a:off x="6350000" y="1783080"/>
            <a:ext cx="51181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 smtClean="0"/>
              <a:t>Gyors döntés!</a:t>
            </a:r>
          </a:p>
          <a:p>
            <a:endParaRPr lang="hu-HU" sz="4800" dirty="0" smtClean="0"/>
          </a:p>
          <a:p>
            <a:r>
              <a:rPr lang="hu-HU" sz="4800" b="1" dirty="0" smtClean="0"/>
              <a:t>Több alternatíva!</a:t>
            </a:r>
          </a:p>
          <a:p>
            <a:endParaRPr lang="hu-HU" sz="4800" dirty="0" smtClean="0"/>
          </a:p>
          <a:p>
            <a:r>
              <a:rPr lang="hu-HU" sz="4800" b="1" dirty="0" smtClean="0"/>
              <a:t>Minden helyzetre készülni! </a:t>
            </a:r>
          </a:p>
          <a:p>
            <a:endParaRPr lang="hu-HU" sz="4800" b="1" dirty="0"/>
          </a:p>
        </p:txBody>
      </p:sp>
    </p:spTree>
    <p:extLst>
      <p:ext uri="{BB962C8B-B14F-4D97-AF65-F5344CB8AC3E}">
        <p14:creationId xmlns:p14="http://schemas.microsoft.com/office/powerpoint/2010/main" val="21141536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2BD55E05-51A2-4173-A7FA-869DE4F71A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1345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xmlns="" id="{E46584A3-A8B4-493A-BCBA-026B03D34B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21792"/>
            <a:ext cx="4795157" cy="541324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hu-HU" sz="5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2008-2009 </a:t>
            </a:r>
            <a:r>
              <a:rPr lang="hu-HU" altLang="hu-HU" sz="52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TANULSÁGOK</a:t>
            </a:r>
            <a:br>
              <a:rPr lang="hu-HU" altLang="hu-HU" sz="52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altLang="hu-HU" sz="52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….</a:t>
            </a:r>
            <a:r>
              <a:rPr lang="hu-HU" altLang="hu-HU" sz="5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/>
            </a:r>
            <a:br>
              <a:rPr lang="hu-HU" altLang="hu-HU" sz="5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hu-HU" altLang="hu-HU" sz="5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/>
            </a:r>
            <a:br>
              <a:rPr lang="hu-HU" altLang="hu-HU" sz="5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altLang="hu-HU" sz="5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MIT NE TEGYÜNK?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xmlns="" id="{F9F9D4C8-2203-473F-A04B-C3B09E8B90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21450" y="621792"/>
            <a:ext cx="4832349" cy="5413248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r>
              <a:rPr lang="en-US" altLang="hu-HU" b="1" dirty="0"/>
              <a:t>STRATÉGIAI BERUHÁZÁSOK LEÁLLÍTÁSA</a:t>
            </a:r>
            <a:endParaRPr lang="hu-HU" altLang="hu-HU" b="1" dirty="0"/>
          </a:p>
          <a:p>
            <a:pPr marL="0" indent="0">
              <a:buNone/>
            </a:pPr>
            <a:endParaRPr lang="en-US" altLang="hu-HU" b="1" dirty="0"/>
          </a:p>
          <a:p>
            <a:r>
              <a:rPr lang="hu-HU" altLang="hu-HU" b="1" dirty="0"/>
              <a:t>AZONNALI </a:t>
            </a:r>
            <a:r>
              <a:rPr lang="en-US" altLang="hu-HU" b="1" dirty="0"/>
              <a:t>ELBOCSÁTÁS/TEHETSÉGEK ELVESZTÉSE</a:t>
            </a:r>
            <a:endParaRPr lang="hu-HU" altLang="hu-HU" b="1" dirty="0"/>
          </a:p>
          <a:p>
            <a:pPr marL="0" indent="0">
              <a:buNone/>
            </a:pPr>
            <a:endParaRPr lang="en-US" altLang="hu-HU" b="1" dirty="0"/>
          </a:p>
          <a:p>
            <a:r>
              <a:rPr lang="en-US" altLang="hu-HU" b="1" dirty="0"/>
              <a:t>ÜZLETI KÖRNYEZET VÁLTOZÁSAIRA NEM FIGYELNI</a:t>
            </a:r>
            <a:endParaRPr lang="hu-HU" altLang="hu-HU" b="1" dirty="0"/>
          </a:p>
          <a:p>
            <a:pPr marL="0" indent="0">
              <a:buNone/>
            </a:pPr>
            <a:endParaRPr lang="en-US" altLang="hu-HU" b="1" dirty="0"/>
          </a:p>
          <a:p>
            <a:r>
              <a:rPr lang="en-US" altLang="hu-HU" b="1" dirty="0"/>
              <a:t>TERMÉKFEJLESZTÉSRE, INNOVÁCIÓRA SZÁNT ÖSSZEGEK CSÖKKENTÉSE</a:t>
            </a:r>
          </a:p>
        </p:txBody>
      </p:sp>
      <p:pic>
        <p:nvPicPr>
          <p:cNvPr id="5" name="Kép 9">
            <a:extLst>
              <a:ext uri="{FF2B5EF4-FFF2-40B4-BE49-F238E27FC236}">
                <a16:creationId xmlns:a16="http://schemas.microsoft.com/office/drawing/2014/main" xmlns="" id="{DE3160B1-CE2B-45A1-9227-5A938FFFCD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616" y="6400800"/>
            <a:ext cx="1363384" cy="45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17342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Turizmus vállalkozásai kérik a segítséget!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sz="3600" dirty="0" smtClean="0"/>
              <a:t>A turisztikai piac 99%-ka KKV!!!</a:t>
            </a:r>
          </a:p>
          <a:p>
            <a:r>
              <a:rPr lang="hu-HU" sz="3600" dirty="0" smtClean="0"/>
              <a:t>2 hónap nyárból kell megélni 12 hónapig</a:t>
            </a:r>
          </a:p>
          <a:p>
            <a:r>
              <a:rPr lang="hu-HU" sz="3600" dirty="0" smtClean="0"/>
              <a:t>Külföldi vállalkozásainknál nagyon gyors elbocsátások,leépítések</a:t>
            </a:r>
          </a:p>
          <a:p>
            <a:r>
              <a:rPr lang="hu-HU" sz="3600" dirty="0" smtClean="0"/>
              <a:t>Repülés 2023/2024-re várja a 2019-es forgalom visszaállását</a:t>
            </a:r>
          </a:p>
          <a:p>
            <a:r>
              <a:rPr lang="hu-HU" sz="3600" dirty="0" smtClean="0"/>
              <a:t>KKV-k megsegítése külföldi példák,nem engedik el a kicsiket(szektor semlegesen)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17558628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LEHETŐSÉG  </a:t>
            </a:r>
            <a:br>
              <a:rPr lang="hu-HU" dirty="0" smtClean="0"/>
            </a:br>
            <a:r>
              <a:rPr lang="hu-HU" dirty="0" smtClean="0"/>
              <a:t>5 SZAKMAI SZERVEZET EGYÜTT JELENIK MEG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12800" y="1854201"/>
            <a:ext cx="10541000" cy="3606799"/>
          </a:xfrm>
        </p:spPr>
        <p:txBody>
          <a:bodyPr/>
          <a:lstStyle/>
          <a:p>
            <a:r>
              <a:rPr lang="hu-HU" dirty="0" err="1" smtClean="0"/>
              <a:t>Kurzarbeit</a:t>
            </a:r>
            <a:r>
              <a:rPr lang="hu-HU" dirty="0" smtClean="0"/>
              <a:t> </a:t>
            </a:r>
            <a:r>
              <a:rPr lang="hu-HU" dirty="0" smtClean="0"/>
              <a:t>(aug. </a:t>
            </a:r>
            <a:r>
              <a:rPr lang="hu-HU" dirty="0" smtClean="0"/>
              <a:t>31-ig)</a:t>
            </a:r>
          </a:p>
          <a:p>
            <a:r>
              <a:rPr lang="hu-HU" dirty="0" smtClean="0"/>
              <a:t>Járulék kedvezmény (az tudja felvenni ,aki fizet valamit)</a:t>
            </a:r>
          </a:p>
          <a:p>
            <a:r>
              <a:rPr lang="hu-HU" dirty="0" smtClean="0"/>
              <a:t>0%-os hitel (összeg nem nagy,banki minősítésen át kell esni)</a:t>
            </a:r>
            <a:endParaRPr lang="hu-HU" dirty="0"/>
          </a:p>
        </p:txBody>
      </p:sp>
      <p:pic>
        <p:nvPicPr>
          <p:cNvPr id="6" name="Tartalom hely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894" y="3276600"/>
            <a:ext cx="6688306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84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PÁRBESZÉD A KORMÁNNYAL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Utazási irodák helyzete (kaució módosítás ,50% után,határidő módosítás))</a:t>
            </a:r>
          </a:p>
          <a:p>
            <a:r>
              <a:rPr lang="hu-HU" dirty="0" smtClean="0"/>
              <a:t>ÁFA csökkentés </a:t>
            </a:r>
          </a:p>
          <a:p>
            <a:r>
              <a:rPr lang="hu-HU" dirty="0" smtClean="0"/>
              <a:t>Reprezentációs rendelet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912699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42901"/>
            <a:ext cx="10896600" cy="1347788"/>
          </a:xfrm>
        </p:spPr>
        <p:txBody>
          <a:bodyPr/>
          <a:lstStyle/>
          <a:p>
            <a:r>
              <a:rPr lang="hu-HU" dirty="0" smtClean="0"/>
              <a:t>Fogyasztói szokások változása a turizmusban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b="1" spc="-10" dirty="0" err="1">
                <a:solidFill>
                  <a:srgbClr val="004C93"/>
                </a:solidFill>
                <a:latin typeface="Arial"/>
                <a:cs typeface="Arial"/>
              </a:rPr>
              <a:t>Travel</a:t>
            </a:r>
            <a:r>
              <a:rPr lang="hu-HU" b="1" spc="-10" dirty="0">
                <a:solidFill>
                  <a:srgbClr val="004C93"/>
                </a:solidFill>
                <a:latin typeface="Arial"/>
                <a:cs typeface="Arial"/>
              </a:rPr>
              <a:t> </a:t>
            </a:r>
            <a:r>
              <a:rPr lang="hu-HU" b="1" spc="15" dirty="0">
                <a:solidFill>
                  <a:srgbClr val="004C93"/>
                </a:solidFill>
                <a:latin typeface="Arial"/>
                <a:cs typeface="Arial"/>
              </a:rPr>
              <a:t>‘</a:t>
            </a:r>
            <a:r>
              <a:rPr lang="hu-HU" b="1" spc="15" dirty="0" err="1">
                <a:solidFill>
                  <a:srgbClr val="004C93"/>
                </a:solidFill>
                <a:latin typeface="Arial"/>
                <a:cs typeface="Arial"/>
              </a:rPr>
              <a:t>to</a:t>
            </a:r>
            <a:r>
              <a:rPr lang="hu-HU" b="1" spc="55" dirty="0">
                <a:solidFill>
                  <a:srgbClr val="004C93"/>
                </a:solidFill>
                <a:latin typeface="Arial"/>
                <a:cs typeface="Arial"/>
              </a:rPr>
              <a:t> </a:t>
            </a:r>
            <a:r>
              <a:rPr lang="hu-HU" b="1" spc="15" dirty="0" err="1">
                <a:solidFill>
                  <a:srgbClr val="004C93"/>
                </a:solidFill>
                <a:latin typeface="Arial"/>
                <a:cs typeface="Arial"/>
              </a:rPr>
              <a:t>change</a:t>
            </a:r>
            <a:r>
              <a:rPr lang="hu-HU" b="1" spc="15" dirty="0" smtClean="0">
                <a:solidFill>
                  <a:srgbClr val="004C93"/>
                </a:solidFill>
                <a:latin typeface="Arial"/>
                <a:cs typeface="Arial"/>
              </a:rPr>
              <a:t>’</a:t>
            </a:r>
            <a:endParaRPr lang="hu-HU" dirty="0" smtClean="0"/>
          </a:p>
          <a:p>
            <a:r>
              <a:rPr lang="hu-HU" dirty="0" smtClean="0"/>
              <a:t>Élj</a:t>
            </a:r>
            <a:r>
              <a:rPr lang="hu-HU" dirty="0"/>
              <a:t>, mint egy helyi, törekedj a hitelességre és az </a:t>
            </a:r>
            <a:r>
              <a:rPr lang="hu-HU" dirty="0" smtClean="0"/>
              <a:t>átalakulásra</a:t>
            </a:r>
          </a:p>
          <a:p>
            <a:pPr marL="0" indent="0">
              <a:buNone/>
            </a:pPr>
            <a:r>
              <a:rPr lang="hu-HU" b="1" spc="-10" dirty="0" err="1" smtClean="0">
                <a:solidFill>
                  <a:srgbClr val="004C93"/>
                </a:solidFill>
                <a:latin typeface="Arial"/>
                <a:cs typeface="Arial"/>
              </a:rPr>
              <a:t>Travel</a:t>
            </a:r>
            <a:r>
              <a:rPr lang="hu-HU" b="1" spc="-10" dirty="0" smtClean="0">
                <a:solidFill>
                  <a:srgbClr val="004C93"/>
                </a:solidFill>
                <a:latin typeface="Arial"/>
                <a:cs typeface="Arial"/>
              </a:rPr>
              <a:t> </a:t>
            </a:r>
            <a:r>
              <a:rPr lang="hu-HU" b="1" spc="15" dirty="0">
                <a:solidFill>
                  <a:srgbClr val="004C93"/>
                </a:solidFill>
                <a:latin typeface="Arial"/>
                <a:cs typeface="Arial"/>
              </a:rPr>
              <a:t>‘</a:t>
            </a:r>
            <a:r>
              <a:rPr lang="hu-HU" b="1" spc="15" dirty="0" err="1">
                <a:solidFill>
                  <a:srgbClr val="004C93"/>
                </a:solidFill>
                <a:latin typeface="Arial"/>
                <a:cs typeface="Arial"/>
              </a:rPr>
              <a:t>to</a:t>
            </a:r>
            <a:r>
              <a:rPr lang="hu-HU" b="1" spc="55" dirty="0">
                <a:solidFill>
                  <a:srgbClr val="004C93"/>
                </a:solidFill>
                <a:latin typeface="Arial"/>
                <a:cs typeface="Arial"/>
              </a:rPr>
              <a:t> </a:t>
            </a:r>
            <a:r>
              <a:rPr lang="hu-HU" b="1" spc="15" dirty="0">
                <a:solidFill>
                  <a:srgbClr val="004C93"/>
                </a:solidFill>
                <a:latin typeface="Arial"/>
                <a:cs typeface="Arial"/>
              </a:rPr>
              <a:t>show</a:t>
            </a:r>
            <a:r>
              <a:rPr lang="hu-HU" b="1" spc="15" dirty="0" smtClean="0">
                <a:solidFill>
                  <a:srgbClr val="004C93"/>
                </a:solidFill>
                <a:latin typeface="Arial"/>
                <a:cs typeface="Arial"/>
              </a:rPr>
              <a:t>’</a:t>
            </a:r>
            <a:endParaRPr lang="hu-HU" b="1" dirty="0" smtClean="0"/>
          </a:p>
          <a:p>
            <a:r>
              <a:rPr lang="hu-HU" dirty="0" smtClean="0"/>
              <a:t>„</a:t>
            </a:r>
            <a:r>
              <a:rPr lang="hu-HU" dirty="0" err="1"/>
              <a:t>Instagram-képes</a:t>
            </a:r>
            <a:r>
              <a:rPr lang="hu-HU" dirty="0"/>
              <a:t>” pillanatok, élmények és úti </a:t>
            </a:r>
            <a:r>
              <a:rPr lang="hu-HU" dirty="0" smtClean="0"/>
              <a:t>célok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4C93"/>
                </a:solidFill>
                <a:latin typeface="Arial"/>
                <a:cs typeface="Arial"/>
              </a:rPr>
              <a:t>Pursuit </a:t>
            </a:r>
            <a:r>
              <a:rPr lang="en-US" b="1" spc="5" dirty="0">
                <a:solidFill>
                  <a:srgbClr val="004C93"/>
                </a:solidFill>
                <a:latin typeface="Arial"/>
                <a:cs typeface="Arial"/>
              </a:rPr>
              <a:t>of </a:t>
            </a:r>
            <a:r>
              <a:rPr lang="en-US" b="1" spc="25" dirty="0">
                <a:solidFill>
                  <a:srgbClr val="004C93"/>
                </a:solidFill>
                <a:latin typeface="Arial"/>
                <a:cs typeface="Arial"/>
              </a:rPr>
              <a:t>a </a:t>
            </a:r>
            <a:r>
              <a:rPr lang="en-US" b="1" spc="5" dirty="0">
                <a:solidFill>
                  <a:srgbClr val="004C93"/>
                </a:solidFill>
                <a:latin typeface="Arial"/>
                <a:cs typeface="Arial"/>
              </a:rPr>
              <a:t>healthy</a:t>
            </a:r>
            <a:r>
              <a:rPr lang="en-US" b="1" spc="55" dirty="0">
                <a:solidFill>
                  <a:srgbClr val="004C93"/>
                </a:solidFill>
                <a:latin typeface="Arial"/>
                <a:cs typeface="Arial"/>
              </a:rPr>
              <a:t> </a:t>
            </a:r>
            <a:r>
              <a:rPr lang="en-US" b="1" spc="5" dirty="0" smtClean="0">
                <a:solidFill>
                  <a:srgbClr val="004C93"/>
                </a:solidFill>
                <a:latin typeface="Arial"/>
                <a:cs typeface="Arial"/>
              </a:rPr>
              <a:t>life</a:t>
            </a:r>
            <a:endParaRPr lang="hu-HU" dirty="0" smtClean="0"/>
          </a:p>
          <a:p>
            <a:r>
              <a:rPr lang="hu-HU" dirty="0"/>
              <a:t>Séta, wellness és </a:t>
            </a:r>
            <a:r>
              <a:rPr lang="hu-HU" dirty="0" smtClean="0"/>
              <a:t>sportturizmus</a:t>
            </a:r>
          </a:p>
          <a:p>
            <a:pPr marL="0" indent="0">
              <a:buNone/>
            </a:pPr>
            <a:r>
              <a:rPr lang="en-US" b="1" spc="5" dirty="0">
                <a:solidFill>
                  <a:srgbClr val="004C93"/>
                </a:solidFill>
                <a:latin typeface="Arial"/>
                <a:cs typeface="Arial"/>
              </a:rPr>
              <a:t>Rise of </a:t>
            </a:r>
            <a:r>
              <a:rPr lang="en-US" b="1" spc="15" dirty="0">
                <a:solidFill>
                  <a:srgbClr val="004C93"/>
                </a:solidFill>
                <a:latin typeface="Arial"/>
                <a:cs typeface="Arial"/>
              </a:rPr>
              <a:t>the ‘access’</a:t>
            </a:r>
            <a:r>
              <a:rPr lang="en-US" b="1" spc="40" dirty="0">
                <a:solidFill>
                  <a:srgbClr val="004C93"/>
                </a:solidFill>
                <a:latin typeface="Arial"/>
                <a:cs typeface="Arial"/>
              </a:rPr>
              <a:t> </a:t>
            </a:r>
            <a:r>
              <a:rPr lang="en-US" b="1" spc="5" dirty="0">
                <a:solidFill>
                  <a:srgbClr val="004C93"/>
                </a:solidFill>
                <a:latin typeface="Arial"/>
                <a:cs typeface="Arial"/>
              </a:rPr>
              <a:t>economy</a:t>
            </a:r>
            <a:endParaRPr lang="hu-HU" dirty="0" smtClean="0"/>
          </a:p>
          <a:p>
            <a:r>
              <a:rPr lang="hu-HU" dirty="0"/>
              <a:t>A „hozzáférés” gazdaságának felemelkedése</a:t>
            </a: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340549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87400" y="1473200"/>
            <a:ext cx="10566400" cy="4703763"/>
          </a:xfrm>
        </p:spPr>
        <p:txBody>
          <a:bodyPr/>
          <a:lstStyle/>
          <a:p>
            <a:pPr marL="0" indent="0">
              <a:buNone/>
            </a:pPr>
            <a:r>
              <a:rPr lang="hu-HU" b="1" dirty="0" err="1">
                <a:solidFill>
                  <a:srgbClr val="004C93"/>
                </a:solidFill>
                <a:latin typeface="Arial"/>
                <a:cs typeface="Arial"/>
              </a:rPr>
              <a:t>Solo</a:t>
            </a:r>
            <a:r>
              <a:rPr lang="hu-HU" b="1" dirty="0">
                <a:solidFill>
                  <a:srgbClr val="004C93"/>
                </a:solidFill>
                <a:latin typeface="Arial"/>
                <a:cs typeface="Arial"/>
              </a:rPr>
              <a:t> </a:t>
            </a:r>
            <a:r>
              <a:rPr lang="hu-HU" b="1" spc="10" dirty="0" err="1">
                <a:solidFill>
                  <a:srgbClr val="004C93"/>
                </a:solidFill>
                <a:latin typeface="Arial"/>
                <a:cs typeface="Arial"/>
              </a:rPr>
              <a:t>travel</a:t>
            </a:r>
            <a:r>
              <a:rPr lang="hu-HU" b="1" spc="10" dirty="0">
                <a:solidFill>
                  <a:srgbClr val="004C93"/>
                </a:solidFill>
                <a:latin typeface="Arial"/>
                <a:cs typeface="Arial"/>
              </a:rPr>
              <a:t> </a:t>
            </a:r>
            <a:r>
              <a:rPr lang="hu-HU" b="1" spc="-40" dirty="0">
                <a:solidFill>
                  <a:srgbClr val="004C93"/>
                </a:solidFill>
                <a:latin typeface="Arial"/>
                <a:cs typeface="Arial"/>
              </a:rPr>
              <a:t>&amp; </a:t>
            </a:r>
            <a:r>
              <a:rPr lang="hu-HU" b="1" spc="10" dirty="0" err="1">
                <a:solidFill>
                  <a:srgbClr val="004C93"/>
                </a:solidFill>
                <a:latin typeface="Arial"/>
                <a:cs typeface="Arial"/>
              </a:rPr>
              <a:t>multigenerational</a:t>
            </a:r>
            <a:r>
              <a:rPr lang="hu-HU" b="1" spc="135" dirty="0">
                <a:solidFill>
                  <a:srgbClr val="004C93"/>
                </a:solidFill>
                <a:latin typeface="Arial"/>
                <a:cs typeface="Arial"/>
              </a:rPr>
              <a:t> </a:t>
            </a:r>
            <a:r>
              <a:rPr lang="hu-HU" b="1" spc="10" dirty="0" err="1" smtClean="0">
                <a:solidFill>
                  <a:srgbClr val="004C93"/>
                </a:solidFill>
                <a:latin typeface="Arial"/>
                <a:cs typeface="Arial"/>
              </a:rPr>
              <a:t>travel</a:t>
            </a:r>
            <a:endParaRPr lang="hu-HU" b="1" spc="10" dirty="0" smtClean="0">
              <a:solidFill>
                <a:srgbClr val="004C93"/>
              </a:solidFill>
              <a:latin typeface="Arial"/>
              <a:cs typeface="Arial"/>
            </a:endParaRPr>
          </a:p>
          <a:p>
            <a:r>
              <a:rPr lang="hu-HU" dirty="0">
                <a:latin typeface="Arial"/>
                <a:cs typeface="Arial"/>
              </a:rPr>
              <a:t>Egyéni utazás és több generációs </a:t>
            </a:r>
            <a:r>
              <a:rPr lang="hu-HU" dirty="0" smtClean="0">
                <a:latin typeface="Arial"/>
                <a:cs typeface="Arial"/>
              </a:rPr>
              <a:t>utazás a </a:t>
            </a:r>
            <a:r>
              <a:rPr lang="hu-HU" dirty="0">
                <a:latin typeface="Arial"/>
                <a:cs typeface="Arial"/>
              </a:rPr>
              <a:t>népesség és az egyedülálló háztartások elöregedése </a:t>
            </a:r>
            <a:r>
              <a:rPr lang="hu-HU" dirty="0" smtClean="0">
                <a:latin typeface="Arial"/>
                <a:cs typeface="Arial"/>
              </a:rPr>
              <a:t>következtében</a:t>
            </a:r>
          </a:p>
          <a:p>
            <a:pPr marL="0" indent="0">
              <a:buNone/>
            </a:pPr>
            <a:r>
              <a:rPr lang="hu-HU" b="1" spc="-5" dirty="0" err="1">
                <a:solidFill>
                  <a:srgbClr val="004C93"/>
                </a:solidFill>
                <a:latin typeface="Arial"/>
                <a:cs typeface="Arial"/>
              </a:rPr>
              <a:t>Rising</a:t>
            </a:r>
            <a:r>
              <a:rPr lang="hu-HU" b="1" spc="-5" dirty="0">
                <a:solidFill>
                  <a:srgbClr val="004C93"/>
                </a:solidFill>
                <a:latin typeface="Arial"/>
                <a:cs typeface="Arial"/>
              </a:rPr>
              <a:t> </a:t>
            </a:r>
            <a:r>
              <a:rPr lang="hu-HU" b="1" spc="15" dirty="0" err="1">
                <a:solidFill>
                  <a:srgbClr val="004C93"/>
                </a:solidFill>
                <a:latin typeface="Arial"/>
                <a:cs typeface="Arial"/>
              </a:rPr>
              <a:t>awareness</a:t>
            </a:r>
            <a:r>
              <a:rPr lang="hu-HU" b="1" spc="15" dirty="0">
                <a:solidFill>
                  <a:srgbClr val="004C93"/>
                </a:solidFill>
                <a:latin typeface="Arial"/>
                <a:cs typeface="Arial"/>
              </a:rPr>
              <a:t> </a:t>
            </a:r>
            <a:r>
              <a:rPr lang="hu-HU" b="1" dirty="0" err="1">
                <a:solidFill>
                  <a:srgbClr val="004C93"/>
                </a:solidFill>
                <a:latin typeface="Arial"/>
                <a:cs typeface="Arial"/>
              </a:rPr>
              <a:t>on</a:t>
            </a:r>
            <a:r>
              <a:rPr lang="hu-HU" b="1" spc="80" dirty="0">
                <a:solidFill>
                  <a:srgbClr val="004C93"/>
                </a:solidFill>
                <a:latin typeface="Arial"/>
                <a:cs typeface="Arial"/>
              </a:rPr>
              <a:t> </a:t>
            </a:r>
            <a:r>
              <a:rPr lang="hu-HU" b="1" dirty="0" err="1" smtClean="0">
                <a:solidFill>
                  <a:srgbClr val="004C93"/>
                </a:solidFill>
                <a:latin typeface="Arial"/>
                <a:cs typeface="Arial"/>
              </a:rPr>
              <a:t>sustainability</a:t>
            </a:r>
            <a:endParaRPr lang="hu-HU" b="1" dirty="0" smtClean="0">
              <a:solidFill>
                <a:srgbClr val="004C93"/>
              </a:solidFill>
              <a:latin typeface="Arial"/>
              <a:cs typeface="Arial"/>
            </a:endParaRPr>
          </a:p>
          <a:p>
            <a:r>
              <a:rPr lang="hu-HU" dirty="0"/>
              <a:t>Tudatosság növelése a </a:t>
            </a:r>
            <a:r>
              <a:rPr lang="hu-HU" dirty="0" smtClean="0"/>
              <a:t>fenntarthatóságról nulla </a:t>
            </a:r>
            <a:r>
              <a:rPr lang="hu-HU" dirty="0"/>
              <a:t>műanyag és klímaváltozás</a:t>
            </a:r>
          </a:p>
        </p:txBody>
      </p:sp>
    </p:spTree>
    <p:extLst>
      <p:ext uri="{BB962C8B-B14F-4D97-AF65-F5344CB8AC3E}">
        <p14:creationId xmlns:p14="http://schemas.microsoft.com/office/powerpoint/2010/main" val="35616929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MIT HOZ A JÖVŐ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függ</a:t>
            </a:r>
          </a:p>
          <a:p>
            <a:pPr marL="0" indent="0">
              <a:buNone/>
            </a:pPr>
            <a:r>
              <a:rPr lang="hu-HU" dirty="0" smtClean="0"/>
              <a:t>              Milyen </a:t>
            </a:r>
            <a:r>
              <a:rPr lang="hu-HU" dirty="0"/>
              <a:t>hosszan húzódik </a:t>
            </a:r>
            <a:r>
              <a:rPr lang="hu-HU" dirty="0" smtClean="0"/>
              <a:t>el</a:t>
            </a:r>
          </a:p>
          <a:p>
            <a:pPr marL="0" indent="0">
              <a:buNone/>
            </a:pPr>
            <a:r>
              <a:rPr lang="hu-HU" dirty="0" smtClean="0"/>
              <a:t>              Nemzetközi piac alakulása,főbb küldők </a:t>
            </a:r>
          </a:p>
          <a:p>
            <a:pPr marL="0" indent="0">
              <a:buNone/>
            </a:pPr>
            <a:r>
              <a:rPr lang="hu-HU" dirty="0" smtClean="0"/>
              <a:t>              Gazdaság többi részétől függ(GDP)</a:t>
            </a:r>
          </a:p>
          <a:p>
            <a:pPr marL="0" indent="0">
              <a:buNone/>
            </a:pPr>
            <a:r>
              <a:rPr lang="hu-HU" dirty="0" smtClean="0"/>
              <a:t>               Kormányzati intézkedések</a:t>
            </a:r>
            <a:endParaRPr lang="hu-HU" dirty="0"/>
          </a:p>
        </p:txBody>
      </p:sp>
      <p:sp>
        <p:nvSpPr>
          <p:cNvPr id="6" name="Jobbra nyíl 5"/>
          <p:cNvSpPr/>
          <p:nvPr/>
        </p:nvSpPr>
        <p:spPr>
          <a:xfrm>
            <a:off x="1066800" y="25146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Jobbra nyíl 6"/>
          <p:cNvSpPr/>
          <p:nvPr/>
        </p:nvSpPr>
        <p:spPr>
          <a:xfrm>
            <a:off x="1016254" y="3187700"/>
            <a:ext cx="1079500" cy="482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Jobbra nyíl 7"/>
          <p:cNvSpPr/>
          <p:nvPr/>
        </p:nvSpPr>
        <p:spPr>
          <a:xfrm>
            <a:off x="1066800" y="3848100"/>
            <a:ext cx="1079500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8016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00100" y="314325"/>
            <a:ext cx="10515600" cy="1325563"/>
          </a:xfrm>
        </p:spPr>
        <p:txBody>
          <a:bodyPr/>
          <a:lstStyle/>
          <a:p>
            <a:r>
              <a:rPr lang="hu-HU" b="1" dirty="0" smtClean="0"/>
              <a:t>A turizmus gazdasági  jelentősége</a:t>
            </a: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62000" y="2298699"/>
            <a:ext cx="10591800" cy="3251201"/>
          </a:xfrm>
        </p:spPr>
        <p:txBody>
          <a:bodyPr/>
          <a:lstStyle/>
          <a:p>
            <a:r>
              <a:rPr lang="hu-HU" sz="3200" dirty="0"/>
              <a:t>Globális GDP 10,3 </a:t>
            </a:r>
            <a:r>
              <a:rPr lang="hu-HU" sz="3200" dirty="0" err="1"/>
              <a:t>%-kát</a:t>
            </a:r>
            <a:r>
              <a:rPr lang="hu-HU" sz="3200" dirty="0"/>
              <a:t> adja a turizmus</a:t>
            </a:r>
          </a:p>
          <a:p>
            <a:r>
              <a:rPr lang="hu-HU" sz="3200" dirty="0"/>
              <a:t>1700 milliárd USD turisztikai költés</a:t>
            </a:r>
          </a:p>
          <a:p>
            <a:r>
              <a:rPr lang="hu-HU" sz="3200" dirty="0"/>
              <a:t>330 Millió munkahely,minden 10. munkahely a turizmusban keletkezik</a:t>
            </a:r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168400" y="6057900"/>
            <a:ext cx="524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Iparági  </a:t>
            </a:r>
            <a:r>
              <a:rPr lang="hu-HU" dirty="0" smtClean="0"/>
              <a:t>jelentés  World </a:t>
            </a:r>
            <a:r>
              <a:rPr lang="hu-HU" dirty="0" err="1"/>
              <a:t>Travel</a:t>
            </a:r>
            <a:r>
              <a:rPr lang="hu-HU" dirty="0"/>
              <a:t> and </a:t>
            </a:r>
            <a:r>
              <a:rPr lang="hu-HU" dirty="0" err="1"/>
              <a:t>Tourism</a:t>
            </a:r>
            <a:r>
              <a:rPr lang="hu-HU" dirty="0"/>
              <a:t> </a:t>
            </a:r>
            <a:r>
              <a:rPr lang="hu-HU" dirty="0" err="1" smtClean="0"/>
              <a:t>Counci</a:t>
            </a:r>
            <a:r>
              <a:rPr lang="hu-HU" dirty="0" smtClean="0"/>
              <a:t>)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27429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www.portfolio.hu/img/upload/titleimages310/S/sotetu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27099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55700" y="736600"/>
            <a:ext cx="75819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FORRÁSOK:</a:t>
            </a:r>
            <a:endParaRPr lang="hu-HU" b="1" dirty="0" smtClean="0"/>
          </a:p>
          <a:p>
            <a:endParaRPr lang="hu-HU" b="1" dirty="0" smtClean="0"/>
          </a:p>
          <a:p>
            <a:r>
              <a:rPr lang="hu-HU" sz="2400" dirty="0">
                <a:hlinkClick r:id="rId2"/>
              </a:rPr>
              <a:t>https://</a:t>
            </a:r>
            <a:r>
              <a:rPr lang="hu-HU" sz="2400" dirty="0" smtClean="0">
                <a:hlinkClick r:id="rId2"/>
              </a:rPr>
              <a:t>www.tohology.com/en/hospitality/industry/international-tourist-arrivals-unwto</a:t>
            </a:r>
            <a:endParaRPr lang="hu-HU" sz="2400" dirty="0" smtClean="0"/>
          </a:p>
          <a:p>
            <a:endParaRPr lang="hu-HU" sz="2400" dirty="0" smtClean="0"/>
          </a:p>
          <a:p>
            <a:r>
              <a:rPr lang="en-US" sz="2400" dirty="0"/>
              <a:t>Explore additional features of the report at </a:t>
            </a:r>
            <a:r>
              <a:rPr lang="en-US" sz="2400" dirty="0">
                <a:hlinkClick r:id="rId3"/>
              </a:rPr>
              <a:t>http://</a:t>
            </a:r>
            <a:r>
              <a:rPr lang="en-US" sz="2400" dirty="0" smtClean="0">
                <a:hlinkClick r:id="rId3"/>
              </a:rPr>
              <a:t>reports.weforum.org/ttc</a:t>
            </a:r>
            <a:r>
              <a:rPr lang="hu-HU" sz="2400" dirty="0" smtClean="0">
                <a:hlinkClick r:id="rId3"/>
              </a:rPr>
              <a:t>r</a:t>
            </a:r>
            <a:endParaRPr lang="hu-HU" sz="2400" dirty="0" smtClean="0"/>
          </a:p>
          <a:p>
            <a:endParaRPr lang="hu-HU" sz="2400" dirty="0" smtClean="0"/>
          </a:p>
          <a:p>
            <a:r>
              <a:rPr lang="en-US" sz="2400" dirty="0"/>
              <a:t>Horwath HTL l European Hotels &amp; Chains Report </a:t>
            </a:r>
            <a:r>
              <a:rPr lang="en-US" sz="2400" dirty="0" smtClean="0"/>
              <a:t>2019</a:t>
            </a:r>
            <a:endParaRPr lang="hu-HU" sz="2400" dirty="0" smtClean="0"/>
          </a:p>
          <a:p>
            <a:endParaRPr lang="hu-HU" sz="2400" dirty="0" smtClean="0"/>
          </a:p>
          <a:p>
            <a:r>
              <a:rPr lang="hu-HU" sz="2000" dirty="0"/>
              <a:t>WORLDWIDE TRAVEL </a:t>
            </a:r>
            <a:r>
              <a:rPr lang="hu-HU" sz="2000" dirty="0" smtClean="0"/>
              <a:t>TRENDS LATEST </a:t>
            </a:r>
            <a:r>
              <a:rPr lang="hu-HU" sz="2000" dirty="0"/>
              <a:t>INSIGHTS &amp; </a:t>
            </a:r>
            <a:r>
              <a:rPr lang="hu-HU" sz="2000" dirty="0" smtClean="0"/>
              <a:t>OUTLOOK</a:t>
            </a:r>
          </a:p>
          <a:p>
            <a:endParaRPr lang="hu-HU" sz="2000" dirty="0" smtClean="0"/>
          </a:p>
          <a:p>
            <a:r>
              <a:rPr lang="hu-HU" sz="2000" dirty="0"/>
              <a:t>WWF ÉLŐ BOLYGÓ JELENTÉS </a:t>
            </a:r>
            <a:r>
              <a:rPr lang="hu-HU" sz="2000" dirty="0" smtClean="0"/>
              <a:t>2020</a:t>
            </a:r>
          </a:p>
          <a:p>
            <a:endParaRPr lang="hu-HU" sz="2000" dirty="0" smtClean="0"/>
          </a:p>
          <a:p>
            <a:r>
              <a:rPr lang="hu-HU" sz="2000" b="1" dirty="0" smtClean="0"/>
              <a:t>Tarpai János PhD  értekezés 2013 Pécs :</a:t>
            </a:r>
            <a:r>
              <a:rPr lang="hu-HU" sz="2000" dirty="0" smtClean="0"/>
              <a:t>A </a:t>
            </a:r>
            <a:r>
              <a:rPr lang="hu-HU" sz="2000" dirty="0"/>
              <a:t>természeti és társadalmi erőforrások </a:t>
            </a:r>
            <a:r>
              <a:rPr lang="hu-HU" sz="2000" dirty="0" smtClean="0"/>
              <a:t>szerepe Kárpátalja   turizmusfejlesztésében </a:t>
            </a:r>
            <a:r>
              <a:rPr lang="hu-HU" sz="2000" dirty="0"/>
              <a:t>és hatása </a:t>
            </a:r>
            <a:r>
              <a:rPr lang="hu-HU" sz="2000" dirty="0" smtClean="0"/>
              <a:t>a területfejlesztésre</a:t>
            </a:r>
            <a:endParaRPr lang="hu-HU" sz="2000" dirty="0" smtClean="0"/>
          </a:p>
          <a:p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12995981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Köszönöm </a:t>
            </a:r>
            <a:r>
              <a:rPr lang="hu-H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figyelmet!</a:t>
            </a:r>
          </a:p>
        </p:txBody>
      </p:sp>
    </p:spTree>
    <p:extLst>
      <p:ext uri="{BB962C8B-B14F-4D97-AF65-F5344CB8AC3E}">
        <p14:creationId xmlns:p14="http://schemas.microsoft.com/office/powerpoint/2010/main" val="119807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 smtClean="0"/>
              <a:t>2019-es adatok </a:t>
            </a:r>
            <a:r>
              <a:rPr lang="hu-HU" sz="4000" b="1" dirty="0" smtClean="0"/>
              <a:t>(UNWTO)</a:t>
            </a:r>
            <a:endParaRPr lang="hu-HU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82601" y="2286000"/>
            <a:ext cx="11099800" cy="3840164"/>
          </a:xfrm>
        </p:spPr>
        <p:txBody>
          <a:bodyPr>
            <a:normAutofit/>
          </a:bodyPr>
          <a:lstStyle/>
          <a:p>
            <a:r>
              <a:rPr lang="hu-HU" sz="3200" dirty="0" smtClean="0"/>
              <a:t>1,5 </a:t>
            </a:r>
            <a:r>
              <a:rPr lang="hu-HU" sz="3200" dirty="0"/>
              <a:t>milliárd nemzetközi turista </a:t>
            </a:r>
            <a:r>
              <a:rPr lang="hu-HU" sz="3200" dirty="0" smtClean="0"/>
              <a:t>érkezés 2019-ben</a:t>
            </a:r>
            <a:endParaRPr lang="hu-HU" sz="3200" dirty="0" smtClean="0"/>
          </a:p>
          <a:p>
            <a:r>
              <a:rPr lang="hu-HU" sz="3200" dirty="0" smtClean="0"/>
              <a:t>4</a:t>
            </a:r>
            <a:r>
              <a:rPr lang="hu-HU" sz="3200" dirty="0"/>
              <a:t>% </a:t>
            </a:r>
            <a:r>
              <a:rPr lang="hu-HU" sz="3200" dirty="0" err="1"/>
              <a:t>-os</a:t>
            </a:r>
            <a:r>
              <a:rPr lang="hu-HU" sz="3200" dirty="0"/>
              <a:t> növekedés az előző évhez képest</a:t>
            </a:r>
            <a:r>
              <a:rPr lang="hu-HU" sz="3200" dirty="0" smtClean="0"/>
              <a:t>,</a:t>
            </a:r>
          </a:p>
          <a:p>
            <a:r>
              <a:rPr lang="hu-HU" sz="3200" dirty="0" smtClean="0"/>
              <a:t>Napi 4 Millió/érkezés</a:t>
            </a:r>
          </a:p>
          <a:p>
            <a:r>
              <a:rPr lang="hu-HU" sz="3200" dirty="0" smtClean="0"/>
              <a:t>Minden </a:t>
            </a:r>
            <a:r>
              <a:rPr lang="hu-HU" sz="3200" dirty="0"/>
              <a:t>régióban nőtt a nemzetközi érkezések száma 2019-ben</a:t>
            </a:r>
            <a:endParaRPr lang="hu-HU" sz="3200" dirty="0" smtClean="0"/>
          </a:p>
        </p:txBody>
      </p:sp>
    </p:spTree>
    <p:extLst>
      <p:ext uri="{BB962C8B-B14F-4D97-AF65-F5344CB8AC3E}">
        <p14:creationId xmlns:p14="http://schemas.microsoft.com/office/powerpoint/2010/main" val="3118832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27381" y="2332038"/>
            <a:ext cx="10972800" cy="4525963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7170" name="Picture 2" descr="International tourist arrivals 2019 – change by region (%)&lt;/br&gt; Source: (c) World Tourism Organization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715" y="130176"/>
            <a:ext cx="12673408" cy="581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071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Hatások 2019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 err="1" smtClean="0"/>
              <a:t>Brexit</a:t>
            </a:r>
            <a:r>
              <a:rPr lang="hu-HU" dirty="0" smtClean="0"/>
              <a:t> </a:t>
            </a:r>
            <a:r>
              <a:rPr lang="hu-HU" dirty="0"/>
              <a:t>körüli bizonytalanság</a:t>
            </a:r>
            <a:r>
              <a:rPr lang="hu-HU" dirty="0" smtClean="0"/>
              <a:t>,</a:t>
            </a:r>
          </a:p>
          <a:p>
            <a:pPr marL="0" indent="0">
              <a:buNone/>
            </a:pPr>
            <a:r>
              <a:rPr lang="hu-HU" dirty="0" smtClean="0"/>
              <a:t>Thomas </a:t>
            </a:r>
            <a:r>
              <a:rPr lang="hu-HU" dirty="0"/>
              <a:t>Cook összeomlása, </a:t>
            </a:r>
            <a:endParaRPr lang="hu-HU" dirty="0" smtClean="0"/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Erősödő geopolitikai </a:t>
            </a:r>
            <a:r>
              <a:rPr lang="hu-HU" dirty="0"/>
              <a:t>és társadalmi feszültségek</a:t>
            </a:r>
            <a:r>
              <a:rPr lang="hu-HU" dirty="0" smtClean="0"/>
              <a:t>,</a:t>
            </a:r>
          </a:p>
          <a:p>
            <a:pPr marL="0" indent="0">
              <a:buNone/>
            </a:pPr>
            <a:r>
              <a:rPr lang="hu-HU" dirty="0" smtClean="0"/>
              <a:t> Globális </a:t>
            </a:r>
            <a:r>
              <a:rPr lang="hu-HU" dirty="0"/>
              <a:t>gazdasági lassulás </a:t>
            </a: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2019-ben lassabb a növekedés ,összehasonlítva 2018 és 2017-hez.</a:t>
            </a:r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  <p:sp>
        <p:nvSpPr>
          <p:cNvPr id="4" name="Lefelé nyíl 3"/>
          <p:cNvSpPr/>
          <p:nvPr/>
        </p:nvSpPr>
        <p:spPr>
          <a:xfrm flipH="1">
            <a:off x="3213100" y="3860800"/>
            <a:ext cx="317500" cy="787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3578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Az idegenforgalom az </a:t>
            </a:r>
            <a:r>
              <a:rPr lang="hu-HU" dirty="0" smtClean="0"/>
              <a:t>időszakos </a:t>
            </a:r>
            <a:r>
              <a:rPr lang="hu-HU" dirty="0"/>
              <a:t>sokkok ellenére az </a:t>
            </a:r>
            <a:r>
              <a:rPr lang="hu-HU" dirty="0" smtClean="0"/>
              <a:t>idő </a:t>
            </a:r>
            <a:r>
              <a:rPr lang="hu-HU" dirty="0"/>
              <a:t>folyamán folyamatosan </a:t>
            </a:r>
            <a:r>
              <a:rPr lang="hu-HU" dirty="0" smtClean="0"/>
              <a:t>bővült</a:t>
            </a:r>
            <a:r>
              <a:rPr lang="hu-HU" dirty="0"/>
              <a:t>, </a:t>
            </a:r>
            <a:r>
              <a:rPr lang="hu-HU" dirty="0" smtClean="0"/>
              <a:t>bizonyítva </a:t>
            </a:r>
            <a:r>
              <a:rPr lang="hu-HU" dirty="0"/>
              <a:t>az ágazat </a:t>
            </a:r>
            <a:r>
              <a:rPr lang="hu-HU" dirty="0" smtClean="0"/>
              <a:t>erősségét </a:t>
            </a:r>
            <a:r>
              <a:rPr lang="hu-HU" dirty="0"/>
              <a:t>és ellenálló </a:t>
            </a:r>
            <a:r>
              <a:rPr lang="hu-HU" dirty="0" smtClean="0"/>
              <a:t>képességét</a:t>
            </a:r>
          </a:p>
          <a:p>
            <a:r>
              <a:rPr lang="hu-HU" dirty="0" smtClean="0"/>
              <a:t>A növekedés felelőssége viszont óriási</a:t>
            </a:r>
          </a:p>
          <a:p>
            <a:r>
              <a:rPr lang="hu-HU" dirty="0"/>
              <a:t>Az idegenforgalom fenntartható kezelése mindenki javára ma kritikusabb, mint valaha</a:t>
            </a:r>
            <a:br>
              <a:rPr lang="hu-HU" dirty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24737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Semi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Semi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Semi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Semi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1983</TotalTime>
  <Words>1879</Words>
  <Application>Microsoft Office PowerPoint</Application>
  <PresentationFormat>Egyéni</PresentationFormat>
  <Paragraphs>362</Paragraphs>
  <Slides>52</Slides>
  <Notes>4</Notes>
  <HiddenSlides>0</HiddenSlides>
  <MMClips>3</MMClips>
  <ScaleCrop>false</ScaleCrop>
  <HeadingPairs>
    <vt:vector size="4" baseType="variant">
      <vt:variant>
        <vt:lpstr>Téma</vt:lpstr>
      </vt:variant>
      <vt:variant>
        <vt:i4>4</vt:i4>
      </vt:variant>
      <vt:variant>
        <vt:lpstr>Diacímek</vt:lpstr>
      </vt:variant>
      <vt:variant>
        <vt:i4>52</vt:i4>
      </vt:variant>
    </vt:vector>
  </HeadingPairs>
  <TitlesOfParts>
    <vt:vector size="56" baseType="lpstr">
      <vt:lpstr>Office-téma</vt:lpstr>
      <vt:lpstr>Egyéni tervezés</vt:lpstr>
      <vt:lpstr>1_Egyéni tervezés</vt:lpstr>
      <vt:lpstr>2_Egyéni tervezés</vt:lpstr>
      <vt:lpstr>COVID-19 hazai turizmusra gyakorolt hatása, kitekintés Kárpátalja és Erdély gyógy- és wellness turizmusára</vt:lpstr>
      <vt:lpstr>Tartalom</vt:lpstr>
      <vt:lpstr>2019 sikerei</vt:lpstr>
      <vt:lpstr>PowerPoint bemutató</vt:lpstr>
      <vt:lpstr>A turizmus gazdasági  jelentősége</vt:lpstr>
      <vt:lpstr>2019-es adatok (UNWTO)</vt:lpstr>
      <vt:lpstr>PowerPoint bemutató</vt:lpstr>
      <vt:lpstr>Hatások 2019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Populációk: mit mutat az Élő Bolygó Index 2020-ban? </vt:lpstr>
      <vt:lpstr>    ÜZENETEK</vt:lpstr>
      <vt:lpstr>Magyarország turizmusa</vt:lpstr>
      <vt:lpstr>Turizmus Szatellit Számlák (TSzSz)</vt:lpstr>
      <vt:lpstr>Szálláshelyek</vt:lpstr>
      <vt:lpstr>PowerPoint bemutató</vt:lpstr>
      <vt:lpstr>PowerPoint bemutató</vt:lpstr>
      <vt:lpstr>PowerPoint bemutató</vt:lpstr>
      <vt:lpstr>KÖVETKEZMÉNYEK</vt:lpstr>
      <vt:lpstr>COVID-19 </vt:lpstr>
      <vt:lpstr>A FÜRDŐ SZEKTOR  JÖVŐKÉPE</vt:lpstr>
      <vt:lpstr>PowerPoint bemutató</vt:lpstr>
      <vt:lpstr>PowerPoint bemutató</vt:lpstr>
      <vt:lpstr>A COVID HATÁSA A MAGYAR FÜRDŐ SZEKTORRA</vt:lpstr>
      <vt:lpstr>AMI a covid után megmarad</vt:lpstr>
      <vt:lpstr>TURISZTIKAI TRENDEK A JÖVŐBEN</vt:lpstr>
      <vt:lpstr>AMI A VERSENYTÁRS  ELEMZÉSHEZ  SZÜKSÉGES</vt:lpstr>
      <vt:lpstr>Magyar Közlöny legfrissebb, 251. száma írja,hogy a Modern Városok Program keretében több, mint 32 milliárd forint közpénzből fog megújulni és bővülni 2 magyarországi fürdő   </vt:lpstr>
      <vt:lpstr>Győrben létrejövő vízi élménypark</vt:lpstr>
      <vt:lpstr>GYÓGY –ÉS WELLNESS TURIZMUS  ERDÉLYBEN</vt:lpstr>
      <vt:lpstr>GYÓGY–ÉS WELLNESS TURIZMUS</vt:lpstr>
      <vt:lpstr>PowerPoint bemutató</vt:lpstr>
      <vt:lpstr>KÁRPÁTALJA</vt:lpstr>
      <vt:lpstr>PowerPoint bemutató</vt:lpstr>
      <vt:lpstr>PowerPoint bemutató</vt:lpstr>
      <vt:lpstr>PowerPoint bemutató</vt:lpstr>
      <vt:lpstr>KÁRPÁTALJA  GYÓGYÜDÜLŐ  ÖVEZETEI</vt:lpstr>
      <vt:lpstr>gy</vt:lpstr>
      <vt:lpstr>2008-2009 TANULSÁGOK ….  MIT NE TEGYÜNK?</vt:lpstr>
      <vt:lpstr>Turizmus vállalkozásai kérik a segítséget!</vt:lpstr>
      <vt:lpstr>LEHETŐSÉG   5 SZAKMAI SZERVEZET EGYÜTT JELENIK MEG</vt:lpstr>
      <vt:lpstr>PÁRBESZÉD A KORMÁNNYAL</vt:lpstr>
      <vt:lpstr>Fogyasztói szokások változása a turizmusban</vt:lpstr>
      <vt:lpstr>PowerPoint bemutató</vt:lpstr>
      <vt:lpstr>MIT HOZ A JÖVŐ</vt:lpstr>
      <vt:lpstr>PowerPoint bemutató</vt:lpstr>
      <vt:lpstr>PowerPoint bemutató</vt:lpstr>
      <vt:lpstr>Köszönöm a figyelmet!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Patonai Kata</dc:creator>
  <cp:lastModifiedBy>H2261</cp:lastModifiedBy>
  <cp:revision>206</cp:revision>
  <dcterms:created xsi:type="dcterms:W3CDTF">2016-05-03T11:40:33Z</dcterms:created>
  <dcterms:modified xsi:type="dcterms:W3CDTF">2020-11-24T15:20:12Z</dcterms:modified>
</cp:coreProperties>
</file>