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7.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drawings/drawing6.xml" ContentType="application/vnd.openxmlformats-officedocument.drawingml.chartshapes+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notesSlides/notesSlide8.xml" ContentType="application/vnd.openxmlformats-officedocument.presentationml.notesSlid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22.xml" ContentType="application/vnd.openxmlformats-officedocument.drawingml.chart+xml"/>
  <Override PartName="/ppt/drawings/drawing8.xml" ContentType="application/vnd.openxmlformats-officedocument.drawingml.chartshapes+xml"/>
  <Override PartName="/ppt/notesSlides/notesSlide9.xml" ContentType="application/vnd.openxmlformats-officedocument.presentationml.notesSlid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10.xml" ContentType="application/vnd.openxmlformats-officedocument.presentationml.notesSlid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37" r:id="rId2"/>
    <p:sldMasterId id="2147483749" r:id="rId3"/>
  </p:sldMasterIdLst>
  <p:notesMasterIdLst>
    <p:notesMasterId r:id="rId34"/>
  </p:notesMasterIdLst>
  <p:handoutMasterIdLst>
    <p:handoutMasterId r:id="rId35"/>
  </p:handoutMasterIdLst>
  <p:sldIdLst>
    <p:sldId id="748" r:id="rId4"/>
    <p:sldId id="3353" r:id="rId5"/>
    <p:sldId id="3338" r:id="rId6"/>
    <p:sldId id="3336" r:id="rId7"/>
    <p:sldId id="3339" r:id="rId8"/>
    <p:sldId id="257" r:id="rId9"/>
    <p:sldId id="3311" r:id="rId10"/>
    <p:sldId id="3365" r:id="rId11"/>
    <p:sldId id="3308" r:id="rId12"/>
    <p:sldId id="3355" r:id="rId13"/>
    <p:sldId id="3357" r:id="rId14"/>
    <p:sldId id="260" r:id="rId15"/>
    <p:sldId id="3358" r:id="rId16"/>
    <p:sldId id="3348" r:id="rId17"/>
    <p:sldId id="3349" r:id="rId18"/>
    <p:sldId id="3350" r:id="rId19"/>
    <p:sldId id="3334" r:id="rId20"/>
    <p:sldId id="3327" r:id="rId21"/>
    <p:sldId id="3328" r:id="rId22"/>
    <p:sldId id="3341" r:id="rId23"/>
    <p:sldId id="3302" r:id="rId24"/>
    <p:sldId id="3342" r:id="rId25"/>
    <p:sldId id="3313" r:id="rId26"/>
    <p:sldId id="3335" r:id="rId27"/>
    <p:sldId id="3359" r:id="rId28"/>
    <p:sldId id="3352" r:id="rId29"/>
    <p:sldId id="3340" r:id="rId30"/>
    <p:sldId id="3323" r:id="rId31"/>
    <p:sldId id="3363" r:id="rId32"/>
    <p:sldId id="3356" r:id="rId33"/>
  </p:sldIdLst>
  <p:sldSz cx="12192000" cy="6858000"/>
  <p:notesSz cx="6735763" cy="9866313"/>
  <p:custDataLst>
    <p:tags r:id="rId36"/>
  </p:custDataLst>
  <p:defaultTextStyle>
    <a:defPPr>
      <a:defRPr lang="hu-HU"/>
    </a:defPPr>
    <a:lvl1pPr marL="0" algn="l" defTabSz="885417" rtl="0" eaLnBrk="1" latinLnBrk="0" hangingPunct="1">
      <a:defRPr sz="1733" kern="1200">
        <a:solidFill>
          <a:schemeClr val="tx1"/>
        </a:solidFill>
        <a:latin typeface="+mn-lt"/>
        <a:ea typeface="+mn-ea"/>
        <a:cs typeface="+mn-cs"/>
      </a:defRPr>
    </a:lvl1pPr>
    <a:lvl2pPr marL="442708" algn="l" defTabSz="885417" rtl="0" eaLnBrk="1" latinLnBrk="0" hangingPunct="1">
      <a:defRPr sz="1733" kern="1200">
        <a:solidFill>
          <a:schemeClr val="tx1"/>
        </a:solidFill>
        <a:latin typeface="+mn-lt"/>
        <a:ea typeface="+mn-ea"/>
        <a:cs typeface="+mn-cs"/>
      </a:defRPr>
    </a:lvl2pPr>
    <a:lvl3pPr marL="885417" algn="l" defTabSz="885417" rtl="0" eaLnBrk="1" latinLnBrk="0" hangingPunct="1">
      <a:defRPr sz="1733" kern="1200">
        <a:solidFill>
          <a:schemeClr val="tx1"/>
        </a:solidFill>
        <a:latin typeface="+mn-lt"/>
        <a:ea typeface="+mn-ea"/>
        <a:cs typeface="+mn-cs"/>
      </a:defRPr>
    </a:lvl3pPr>
    <a:lvl4pPr marL="1328124" algn="l" defTabSz="885417" rtl="0" eaLnBrk="1" latinLnBrk="0" hangingPunct="1">
      <a:defRPr sz="1733" kern="1200">
        <a:solidFill>
          <a:schemeClr val="tx1"/>
        </a:solidFill>
        <a:latin typeface="+mn-lt"/>
        <a:ea typeface="+mn-ea"/>
        <a:cs typeface="+mn-cs"/>
      </a:defRPr>
    </a:lvl4pPr>
    <a:lvl5pPr marL="1770830" algn="l" defTabSz="885417" rtl="0" eaLnBrk="1" latinLnBrk="0" hangingPunct="1">
      <a:defRPr sz="1733" kern="1200">
        <a:solidFill>
          <a:schemeClr val="tx1"/>
        </a:solidFill>
        <a:latin typeface="+mn-lt"/>
        <a:ea typeface="+mn-ea"/>
        <a:cs typeface="+mn-cs"/>
      </a:defRPr>
    </a:lvl5pPr>
    <a:lvl6pPr marL="2213539" algn="l" defTabSz="885417" rtl="0" eaLnBrk="1" latinLnBrk="0" hangingPunct="1">
      <a:defRPr sz="1733" kern="1200">
        <a:solidFill>
          <a:schemeClr val="tx1"/>
        </a:solidFill>
        <a:latin typeface="+mn-lt"/>
        <a:ea typeface="+mn-ea"/>
        <a:cs typeface="+mn-cs"/>
      </a:defRPr>
    </a:lvl6pPr>
    <a:lvl7pPr marL="2656247" algn="l" defTabSz="885417" rtl="0" eaLnBrk="1" latinLnBrk="0" hangingPunct="1">
      <a:defRPr sz="1733" kern="1200">
        <a:solidFill>
          <a:schemeClr val="tx1"/>
        </a:solidFill>
        <a:latin typeface="+mn-lt"/>
        <a:ea typeface="+mn-ea"/>
        <a:cs typeface="+mn-cs"/>
      </a:defRPr>
    </a:lvl7pPr>
    <a:lvl8pPr marL="3098955" algn="l" defTabSz="885417" rtl="0" eaLnBrk="1" latinLnBrk="0" hangingPunct="1">
      <a:defRPr sz="1733" kern="1200">
        <a:solidFill>
          <a:schemeClr val="tx1"/>
        </a:solidFill>
        <a:latin typeface="+mn-lt"/>
        <a:ea typeface="+mn-ea"/>
        <a:cs typeface="+mn-cs"/>
      </a:defRPr>
    </a:lvl8pPr>
    <a:lvl9pPr marL="3541662" algn="l" defTabSz="885417" rtl="0" eaLnBrk="1" latinLnBrk="0" hangingPunct="1">
      <a:defRPr sz="17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zi Zsuzsanna" initials="VZs" lastIdx="0" clrIdx="0"/>
  <p:cmAuthor id="1" name="Bittman Tamás" initials="BT" lastIdx="2" clrIdx="1"/>
  <p:cmAuthor id="2" name="Erdősi Petra dr." initials="EPd" lastIdx="28" clrIdx="2"/>
  <p:cmAuthor id="3" name="Rezessy Gergely Gábor" initials="RGG"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7F7F7F"/>
    <a:srgbClr val="B647C5"/>
    <a:srgbClr val="000000"/>
    <a:srgbClr val="036DED"/>
    <a:srgbClr val="7800F0"/>
    <a:srgbClr val="A156B6"/>
    <a:srgbClr val="9FD9BC"/>
    <a:srgbClr val="E6E6E6"/>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Világos stílus 2 – 1. jelölőszín">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Sötét stílus 2 – 1./2. jelölőszín">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4" autoAdjust="0"/>
    <p:restoredTop sz="93315" autoAdjust="0"/>
  </p:normalViewPr>
  <p:slideViewPr>
    <p:cSldViewPr>
      <p:cViewPr varScale="1">
        <p:scale>
          <a:sx n="100" d="100"/>
          <a:sy n="100" d="100"/>
        </p:scale>
        <p:origin x="234" y="72"/>
      </p:cViewPr>
      <p:guideLst>
        <p:guide orient="horz" pos="2160"/>
        <p:guide pos="3840"/>
      </p:guideLst>
    </p:cSldViewPr>
  </p:slideViewPr>
  <p:outlineViewPr>
    <p:cViewPr>
      <p:scale>
        <a:sx n="33" d="100"/>
        <a:sy n="33" d="100"/>
      </p:scale>
      <p:origin x="0" y="-180"/>
    </p:cViewPr>
  </p:outlineViewPr>
  <p:notesTextViewPr>
    <p:cViewPr>
      <p:scale>
        <a:sx n="125" d="100"/>
        <a:sy n="125" d="100"/>
      </p:scale>
      <p:origin x="0" y="0"/>
    </p:cViewPr>
  </p:notesTextViewPr>
  <p:notesViewPr>
    <p:cSldViewPr>
      <p:cViewPr>
        <p:scale>
          <a:sx n="150" d="100"/>
          <a:sy n="150" d="100"/>
        </p:scale>
        <p:origin x="1602" y="-221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S-HIVATAL\HIVATAL\KTT\Kov&#225;cs%20&#193;rp&#225;d\el&#337;ad&#225;sok\2022\0324%20Miskolc%20k&#233;rd&#337;jel\Oroszorsz&#225;g%20k&#252;lker%20partnerei%202021_&#250;jraszerekesztv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3" Type="http://schemas.openxmlformats.org/officeDocument/2006/relationships/oleObject" Target="file:///\\FS-HIVATAL\HIVATAL\KTT\Kov&#225;cs%20&#193;rp&#225;d\el&#337;ad&#225;sok\2022\0204%20Ny&#237;rb&#225;tor\3.dia%20&#250;jraszerkeszt&#233;s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6.xml"/><Relationship Id="rId4" Type="http://schemas.openxmlformats.org/officeDocument/2006/relationships/package" Target="../embeddings/Microsoft_Excel_Worksheet3.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19.xml.rels><?xml version="1.0" encoding="UTF-8" standalone="yes"?>
<Relationships xmlns="http://schemas.openxmlformats.org/package/2006/relationships"><Relationship Id="rId3" Type="http://schemas.openxmlformats.org/officeDocument/2006/relationships/oleObject" Target="file:///\\FS-HIVATAL\HIVATAL\KTT\K&#246;lts&#233;gvet&#233;si%20Tan&#225;cs\Konferenci&#225;k\2021\j&#250;lius%20FITCH\Funkcion&#225;lis%20id&#337;sor%202010-2022%20konsz%20zsz%20adatok.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Munkaf&#252;zet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FS-HIVATAL\HIVATAL\KTT\Kov&#225;cs%20&#193;rp&#225;d\el&#337;ad&#225;sok\2021\ad&#243;v&#225;m\1.%20sz..%20mell&#233;klet.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5.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gvvrcommon09\gvvrcommon09\LUN06\NGM_PM2\gazd\El&#337;rejelz&#233;si%20&#233;s%20modellez&#233;si%20oszt&#225;ly\P&#225;ly&#225;k\2021\2021%2012\2021.%20decemberi%20kitekint&#337;\munkaanyagok\1_abra_inflacio.xls"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6.xlsx"/></Relationships>
</file>

<file path=ppt/charts/_rels/chart24.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9.xml"/><Relationship Id="rId4" Type="http://schemas.openxmlformats.org/officeDocument/2006/relationships/package" Target="../embeddings/Microsoft_Excel_Worksheet7.xlsx"/></Relationships>
</file>

<file path=ppt/charts/_rels/chart3.xml.rels><?xml version="1.0" encoding="UTF-8" standalone="yes"?>
<Relationships xmlns="http://schemas.openxmlformats.org/package/2006/relationships"><Relationship Id="rId3" Type="http://schemas.openxmlformats.org/officeDocument/2006/relationships/oleObject" Target="Munkaf&#252;zet1"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D:\Users\vilmanyi\AppData\Local\Temp\stadat-mun0099-20.2.1.4-hu.csv" TargetMode="External"/><Relationship Id="rId2" Type="http://schemas.microsoft.com/office/2011/relationships/chartColorStyle" Target="colors14.xml"/><Relationship Id="rId1" Type="http://schemas.microsoft.com/office/2011/relationships/chartStyle" Target="style14.xml"/></Relationships>
</file>

<file path=ppt/charts/_rels/chart4.xml.rels><?xml version="1.0" encoding="UTF-8" standalone="yes"?>
<Relationships xmlns="http://schemas.openxmlformats.org/package/2006/relationships"><Relationship Id="rId3" Type="http://schemas.openxmlformats.org/officeDocument/2006/relationships/oleObject" Target="Munkaf&#252;zet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Munkaf&#252;zet1"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S-HIVATAL\HIVATAL\KTT\Kov&#225;cs%20&#193;rp&#225;d\el&#337;ad&#225;sok\2022\OTP%20m&#225;rcius\szektor_&#225;br&#225;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Munka1!$A$2:$A$17</c:f>
              <c:strCache>
                <c:ptCount val="16"/>
                <c:pt idx="0">
                  <c:v>Ukrajna</c:v>
                </c:pt>
                <c:pt idx="1">
                  <c:v>Finnország</c:v>
                </c:pt>
                <c:pt idx="2">
                  <c:v>India</c:v>
                </c:pt>
                <c:pt idx="3">
                  <c:v>Japán</c:v>
                </c:pt>
                <c:pt idx="4">
                  <c:v>Franciaország</c:v>
                </c:pt>
                <c:pt idx="5">
                  <c:v>Lengyelország</c:v>
                </c:pt>
                <c:pt idx="6">
                  <c:v>Kazahsztán</c:v>
                </c:pt>
                <c:pt idx="7">
                  <c:v>Egyesült Királyság</c:v>
                </c:pt>
                <c:pt idx="8">
                  <c:v>Dél-Korea</c:v>
                </c:pt>
                <c:pt idx="9">
                  <c:v>Olaszország</c:v>
                </c:pt>
                <c:pt idx="10">
                  <c:v>Törökország</c:v>
                </c:pt>
                <c:pt idx="11">
                  <c:v>Egyesült Államok</c:v>
                </c:pt>
                <c:pt idx="12">
                  <c:v>Fehéroroszország</c:v>
                </c:pt>
                <c:pt idx="13">
                  <c:v>Hollandia</c:v>
                </c:pt>
                <c:pt idx="14">
                  <c:v>Németország</c:v>
                </c:pt>
                <c:pt idx="15">
                  <c:v>Kína</c:v>
                </c:pt>
              </c:strCache>
            </c:strRef>
          </c:cat>
          <c:val>
            <c:numRef>
              <c:f>Munka1!$B$2:$B$17</c:f>
              <c:numCache>
                <c:formatCode>General</c:formatCode>
                <c:ptCount val="16"/>
                <c:pt idx="0">
                  <c:v>12284.3</c:v>
                </c:pt>
                <c:pt idx="1">
                  <c:v>13222.2</c:v>
                </c:pt>
                <c:pt idx="2">
                  <c:v>13556</c:v>
                </c:pt>
                <c:pt idx="3">
                  <c:v>19874.099999999999</c:v>
                </c:pt>
                <c:pt idx="4">
                  <c:v>22044.1</c:v>
                </c:pt>
                <c:pt idx="5">
                  <c:v>22529.599999999999</c:v>
                </c:pt>
                <c:pt idx="6">
                  <c:v>25621</c:v>
                </c:pt>
                <c:pt idx="7">
                  <c:v>26732.5</c:v>
                </c:pt>
                <c:pt idx="8">
                  <c:v>29882.3</c:v>
                </c:pt>
                <c:pt idx="9">
                  <c:v>31354.9</c:v>
                </c:pt>
                <c:pt idx="10">
                  <c:v>33024.800000000003</c:v>
                </c:pt>
                <c:pt idx="11">
                  <c:v>34414.6</c:v>
                </c:pt>
                <c:pt idx="12">
                  <c:v>38426.9</c:v>
                </c:pt>
                <c:pt idx="13">
                  <c:v>46439.5</c:v>
                </c:pt>
                <c:pt idx="14">
                  <c:v>56996</c:v>
                </c:pt>
                <c:pt idx="15">
                  <c:v>140704.5</c:v>
                </c:pt>
              </c:numCache>
            </c:numRef>
          </c:val>
          <c:extLst>
            <c:ext xmlns:c16="http://schemas.microsoft.com/office/drawing/2014/chart" uri="{C3380CC4-5D6E-409C-BE32-E72D297353CC}">
              <c16:uniqueId val="{00000000-652C-4D6D-A1B0-51A78886D401}"/>
            </c:ext>
          </c:extLst>
        </c:ser>
        <c:dLbls>
          <c:showLegendKey val="0"/>
          <c:showVal val="0"/>
          <c:showCatName val="0"/>
          <c:showSerName val="0"/>
          <c:showPercent val="0"/>
          <c:showBubbleSize val="0"/>
        </c:dLbls>
        <c:gapWidth val="182"/>
        <c:axId val="129153032"/>
        <c:axId val="228142888"/>
      </c:barChart>
      <c:catAx>
        <c:axId val="129153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hu-HU"/>
          </a:p>
        </c:txPr>
        <c:crossAx val="228142888"/>
        <c:crosses val="autoZero"/>
        <c:auto val="1"/>
        <c:lblAlgn val="ctr"/>
        <c:lblOffset val="100"/>
        <c:noMultiLvlLbl val="0"/>
      </c:catAx>
      <c:valAx>
        <c:axId val="2281428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hu-HU"/>
          </a:p>
        </c:txPr>
        <c:crossAx val="129153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hu-HU" dirty="0"/>
              <a:t>A feldolgozóipar új rendelései a fontosabb kategóriákban</a:t>
            </a:r>
          </a:p>
        </c:rich>
      </c:tx>
      <c:overlay val="0"/>
      <c:spPr>
        <a:noFill/>
        <a:ln w="25400">
          <a:noFill/>
        </a:ln>
      </c:spPr>
    </c:title>
    <c:autoTitleDeleted val="0"/>
    <c:plotArea>
      <c:layout/>
      <c:lineChart>
        <c:grouping val="standard"/>
        <c:varyColors val="0"/>
        <c:ser>
          <c:idx val="0"/>
          <c:order val="0"/>
          <c:tx>
            <c:strRef>
              <c:f>Német_adat!$J$1</c:f>
              <c:strCache>
                <c:ptCount val="1"/>
                <c:pt idx="0">
                  <c:v>új rendelés, beruházási javak</c:v>
                </c:pt>
              </c:strCache>
            </c:strRef>
          </c:tx>
          <c:spPr>
            <a:ln w="28575" cap="rnd">
              <a:solidFill>
                <a:schemeClr val="tx1"/>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Német_adat!$J$2:$J$1000</c:f>
              <c:numCache>
                <c:formatCode>General</c:formatCode>
                <c:ptCount val="999"/>
                <c:pt idx="0">
                  <c:v>62.71529888551165</c:v>
                </c:pt>
                <c:pt idx="1">
                  <c:v>62.208713272543058</c:v>
                </c:pt>
                <c:pt idx="2">
                  <c:v>64.235055724417421</c:v>
                </c:pt>
                <c:pt idx="3">
                  <c:v>64.235055724417421</c:v>
                </c:pt>
                <c:pt idx="4">
                  <c:v>62.71529888551165</c:v>
                </c:pt>
                <c:pt idx="5">
                  <c:v>62.310030395136771</c:v>
                </c:pt>
                <c:pt idx="6">
                  <c:v>64.032421479229995</c:v>
                </c:pt>
                <c:pt idx="7">
                  <c:v>60.58763931104356</c:v>
                </c:pt>
                <c:pt idx="8">
                  <c:v>64.235055724417421</c:v>
                </c:pt>
                <c:pt idx="9">
                  <c:v>61.499493414387032</c:v>
                </c:pt>
                <c:pt idx="10">
                  <c:v>60.385005065856134</c:v>
                </c:pt>
                <c:pt idx="11">
                  <c:v>63.019250253292803</c:v>
                </c:pt>
                <c:pt idx="12">
                  <c:v>60.790273556231</c:v>
                </c:pt>
                <c:pt idx="13">
                  <c:v>61.702127659574465</c:v>
                </c:pt>
                <c:pt idx="14">
                  <c:v>61.094224924012153</c:v>
                </c:pt>
                <c:pt idx="15">
                  <c:v>62.208713272543058</c:v>
                </c:pt>
                <c:pt idx="16">
                  <c:v>61.39817629179332</c:v>
                </c:pt>
                <c:pt idx="17">
                  <c:v>65.146909827760894</c:v>
                </c:pt>
                <c:pt idx="18">
                  <c:v>64.133738601823708</c:v>
                </c:pt>
                <c:pt idx="19">
                  <c:v>68.591691995947315</c:v>
                </c:pt>
                <c:pt idx="20">
                  <c:v>67.071935157041537</c:v>
                </c:pt>
                <c:pt idx="21">
                  <c:v>67.274569402228977</c:v>
                </c:pt>
                <c:pt idx="22">
                  <c:v>67.57852077001013</c:v>
                </c:pt>
                <c:pt idx="23">
                  <c:v>67.477203647416403</c:v>
                </c:pt>
                <c:pt idx="24">
                  <c:v>65.957446808510639</c:v>
                </c:pt>
                <c:pt idx="25">
                  <c:v>70.719351570415398</c:v>
                </c:pt>
                <c:pt idx="26">
                  <c:v>71.935157041540023</c:v>
                </c:pt>
                <c:pt idx="27">
                  <c:v>73.657548125633227</c:v>
                </c:pt>
                <c:pt idx="28">
                  <c:v>72.948328267477208</c:v>
                </c:pt>
                <c:pt idx="29">
                  <c:v>75.58257345491387</c:v>
                </c:pt>
                <c:pt idx="30">
                  <c:v>75.379939209726444</c:v>
                </c:pt>
                <c:pt idx="31">
                  <c:v>74.164133738601819</c:v>
                </c:pt>
                <c:pt idx="32">
                  <c:v>74.164133738601819</c:v>
                </c:pt>
                <c:pt idx="33">
                  <c:v>76.089159067882463</c:v>
                </c:pt>
                <c:pt idx="34">
                  <c:v>77.001013171225935</c:v>
                </c:pt>
                <c:pt idx="35">
                  <c:v>78.318135764944273</c:v>
                </c:pt>
                <c:pt idx="36">
                  <c:v>74.670719351570412</c:v>
                </c:pt>
                <c:pt idx="37">
                  <c:v>76.291793313069903</c:v>
                </c:pt>
                <c:pt idx="38">
                  <c:v>75.58257345491387</c:v>
                </c:pt>
                <c:pt idx="39">
                  <c:v>72.543059777102329</c:v>
                </c:pt>
                <c:pt idx="40">
                  <c:v>74.366767983789259</c:v>
                </c:pt>
                <c:pt idx="41">
                  <c:v>74.974670719351565</c:v>
                </c:pt>
                <c:pt idx="42">
                  <c:v>72.543059777102329</c:v>
                </c:pt>
                <c:pt idx="43">
                  <c:v>73.150962512664648</c:v>
                </c:pt>
                <c:pt idx="44">
                  <c:v>70.921985815602838</c:v>
                </c:pt>
                <c:pt idx="45">
                  <c:v>69.503546099290773</c:v>
                </c:pt>
                <c:pt idx="46">
                  <c:v>70.415400202634245</c:v>
                </c:pt>
                <c:pt idx="47">
                  <c:v>73.353596757852074</c:v>
                </c:pt>
                <c:pt idx="48">
                  <c:v>71.225937183383991</c:v>
                </c:pt>
                <c:pt idx="49">
                  <c:v>69.706180344478213</c:v>
                </c:pt>
                <c:pt idx="50">
                  <c:v>72.239108409321176</c:v>
                </c:pt>
                <c:pt idx="51">
                  <c:v>71.83383991894631</c:v>
                </c:pt>
                <c:pt idx="52">
                  <c:v>75.98784194528875</c:v>
                </c:pt>
                <c:pt idx="53">
                  <c:v>74.468085106382972</c:v>
                </c:pt>
                <c:pt idx="54">
                  <c:v>72.948328267477208</c:v>
                </c:pt>
                <c:pt idx="55">
                  <c:v>76.089159067882463</c:v>
                </c:pt>
                <c:pt idx="56">
                  <c:v>72.745694022289769</c:v>
                </c:pt>
                <c:pt idx="57">
                  <c:v>73.150962512664648</c:v>
                </c:pt>
                <c:pt idx="58">
                  <c:v>74.062816616008092</c:v>
                </c:pt>
                <c:pt idx="59">
                  <c:v>70.921985815602838</c:v>
                </c:pt>
                <c:pt idx="60">
                  <c:v>74.062816616008092</c:v>
                </c:pt>
                <c:pt idx="61">
                  <c:v>73.860182370820667</c:v>
                </c:pt>
                <c:pt idx="62">
                  <c:v>71.327254305977718</c:v>
                </c:pt>
                <c:pt idx="63">
                  <c:v>72.137791286727463</c:v>
                </c:pt>
                <c:pt idx="64">
                  <c:v>70.516717325227944</c:v>
                </c:pt>
                <c:pt idx="65">
                  <c:v>73.860182370820667</c:v>
                </c:pt>
                <c:pt idx="66">
                  <c:v>72.036474164133736</c:v>
                </c:pt>
                <c:pt idx="67">
                  <c:v>72.847011144883496</c:v>
                </c:pt>
                <c:pt idx="68">
                  <c:v>74.366767983789259</c:v>
                </c:pt>
                <c:pt idx="69">
                  <c:v>75.075987841945278</c:v>
                </c:pt>
                <c:pt idx="70">
                  <c:v>75.177304964539005</c:v>
                </c:pt>
                <c:pt idx="71">
                  <c:v>76.899696048632222</c:v>
                </c:pt>
                <c:pt idx="72">
                  <c:v>75.075987841945278</c:v>
                </c:pt>
                <c:pt idx="73">
                  <c:v>75.481256332320157</c:v>
                </c:pt>
                <c:pt idx="74">
                  <c:v>77.304964539007088</c:v>
                </c:pt>
                <c:pt idx="75">
                  <c:v>78.318135764944273</c:v>
                </c:pt>
                <c:pt idx="76">
                  <c:v>79.027355623100306</c:v>
                </c:pt>
                <c:pt idx="77">
                  <c:v>78.723404255319153</c:v>
                </c:pt>
                <c:pt idx="78">
                  <c:v>79.027355623100306</c:v>
                </c:pt>
                <c:pt idx="79">
                  <c:v>76.697061803444782</c:v>
                </c:pt>
                <c:pt idx="80">
                  <c:v>79.229989868287745</c:v>
                </c:pt>
                <c:pt idx="81">
                  <c:v>79.229989868287745</c:v>
                </c:pt>
                <c:pt idx="82">
                  <c:v>76.697061803444782</c:v>
                </c:pt>
                <c:pt idx="83">
                  <c:v>85.410334346504555</c:v>
                </c:pt>
                <c:pt idx="84">
                  <c:v>80.344478216818644</c:v>
                </c:pt>
                <c:pt idx="85">
                  <c:v>78.520770010131713</c:v>
                </c:pt>
                <c:pt idx="86">
                  <c:v>81.458966565349542</c:v>
                </c:pt>
                <c:pt idx="87">
                  <c:v>80.243161094224931</c:v>
                </c:pt>
                <c:pt idx="88">
                  <c:v>80.547112462006083</c:v>
                </c:pt>
                <c:pt idx="89">
                  <c:v>84.498480243161097</c:v>
                </c:pt>
                <c:pt idx="90">
                  <c:v>85.207700101317116</c:v>
                </c:pt>
                <c:pt idx="91">
                  <c:v>82.877406281661592</c:v>
                </c:pt>
                <c:pt idx="92">
                  <c:v>86.930091185410333</c:v>
                </c:pt>
                <c:pt idx="93">
                  <c:v>88.044579533941231</c:v>
                </c:pt>
                <c:pt idx="94">
                  <c:v>89.463019250253282</c:v>
                </c:pt>
                <c:pt idx="95">
                  <c:v>87.639311043566366</c:v>
                </c:pt>
                <c:pt idx="96">
                  <c:v>89.868287740628162</c:v>
                </c:pt>
                <c:pt idx="97">
                  <c:v>88.95643363728469</c:v>
                </c:pt>
                <c:pt idx="98">
                  <c:v>88.449848024316097</c:v>
                </c:pt>
                <c:pt idx="99">
                  <c:v>90.577507598784194</c:v>
                </c:pt>
                <c:pt idx="100">
                  <c:v>90.982776089159074</c:v>
                </c:pt>
                <c:pt idx="101">
                  <c:v>87.943262411347519</c:v>
                </c:pt>
                <c:pt idx="102">
                  <c:v>92.299898682877398</c:v>
                </c:pt>
                <c:pt idx="103">
                  <c:v>96.656534954407306</c:v>
                </c:pt>
                <c:pt idx="104">
                  <c:v>94.022289766970616</c:v>
                </c:pt>
                <c:pt idx="105">
                  <c:v>92.299898682877398</c:v>
                </c:pt>
                <c:pt idx="106">
                  <c:v>91.995947315096245</c:v>
                </c:pt>
                <c:pt idx="107">
                  <c:v>94.022289766970616</c:v>
                </c:pt>
                <c:pt idx="108">
                  <c:v>96.048632218844972</c:v>
                </c:pt>
                <c:pt idx="109">
                  <c:v>100.60790273556231</c:v>
                </c:pt>
                <c:pt idx="110">
                  <c:v>98.581560283687935</c:v>
                </c:pt>
                <c:pt idx="111">
                  <c:v>98.480243161094222</c:v>
                </c:pt>
                <c:pt idx="112">
                  <c:v>102.33029381965552</c:v>
                </c:pt>
                <c:pt idx="113">
                  <c:v>107.0921985815603</c:v>
                </c:pt>
                <c:pt idx="114">
                  <c:v>100.70921985815605</c:v>
                </c:pt>
                <c:pt idx="115">
                  <c:v>101.01317122593719</c:v>
                </c:pt>
                <c:pt idx="116">
                  <c:v>100</c:v>
                </c:pt>
                <c:pt idx="117">
                  <c:v>107.19351570415398</c:v>
                </c:pt>
                <c:pt idx="118">
                  <c:v>107.49746707193515</c:v>
                </c:pt>
                <c:pt idx="119">
                  <c:v>106.78824721377913</c:v>
                </c:pt>
                <c:pt idx="120">
                  <c:v>104.86322188449849</c:v>
                </c:pt>
                <c:pt idx="121">
                  <c:v>105.87639311043566</c:v>
                </c:pt>
                <c:pt idx="122">
                  <c:v>102.53292806484295</c:v>
                </c:pt>
                <c:pt idx="123">
                  <c:v>104.25531914893618</c:v>
                </c:pt>
                <c:pt idx="124">
                  <c:v>99.493414387031407</c:v>
                </c:pt>
                <c:pt idx="125">
                  <c:v>94.528875379939208</c:v>
                </c:pt>
                <c:pt idx="126">
                  <c:v>94.022289766970616</c:v>
                </c:pt>
                <c:pt idx="127">
                  <c:v>96.656534954407306</c:v>
                </c:pt>
                <c:pt idx="128">
                  <c:v>88.348530901722384</c:v>
                </c:pt>
                <c:pt idx="129">
                  <c:v>80.952380952380949</c:v>
                </c:pt>
                <c:pt idx="130">
                  <c:v>75.278622087132717</c:v>
                </c:pt>
                <c:pt idx="131">
                  <c:v>70.010131712259366</c:v>
                </c:pt>
                <c:pt idx="132">
                  <c:v>64.133738601823708</c:v>
                </c:pt>
                <c:pt idx="133">
                  <c:v>63.323201621073956</c:v>
                </c:pt>
                <c:pt idx="134">
                  <c:v>67.071935157041537</c:v>
                </c:pt>
                <c:pt idx="135">
                  <c:v>64.133738601823708</c:v>
                </c:pt>
                <c:pt idx="136">
                  <c:v>67.274569402228977</c:v>
                </c:pt>
                <c:pt idx="137">
                  <c:v>69.300911854103347</c:v>
                </c:pt>
                <c:pt idx="138">
                  <c:v>73.150962512664648</c:v>
                </c:pt>
                <c:pt idx="139">
                  <c:v>72.644376899696056</c:v>
                </c:pt>
                <c:pt idx="140">
                  <c:v>75.278622087132717</c:v>
                </c:pt>
                <c:pt idx="141">
                  <c:v>71.63120567375887</c:v>
                </c:pt>
                <c:pt idx="142">
                  <c:v>75.075987841945278</c:v>
                </c:pt>
                <c:pt idx="143">
                  <c:v>74.164133738601819</c:v>
                </c:pt>
                <c:pt idx="144">
                  <c:v>77.304964539007088</c:v>
                </c:pt>
                <c:pt idx="145">
                  <c:v>76.899696048632222</c:v>
                </c:pt>
                <c:pt idx="146">
                  <c:v>81.560283687943254</c:v>
                </c:pt>
                <c:pt idx="147">
                  <c:v>83.789260385005065</c:v>
                </c:pt>
                <c:pt idx="148">
                  <c:v>85.815602836879435</c:v>
                </c:pt>
                <c:pt idx="149">
                  <c:v>88.551165146909824</c:v>
                </c:pt>
                <c:pt idx="150">
                  <c:v>86.423505572441741</c:v>
                </c:pt>
                <c:pt idx="151">
                  <c:v>91.286727456940213</c:v>
                </c:pt>
                <c:pt idx="152">
                  <c:v>88.75379939209725</c:v>
                </c:pt>
                <c:pt idx="153">
                  <c:v>88.855116514690977</c:v>
                </c:pt>
                <c:pt idx="154">
                  <c:v>97.163120567375898</c:v>
                </c:pt>
                <c:pt idx="155">
                  <c:v>91.489361702127653</c:v>
                </c:pt>
                <c:pt idx="156">
                  <c:v>95.643363728470106</c:v>
                </c:pt>
                <c:pt idx="157">
                  <c:v>98.480243161094222</c:v>
                </c:pt>
                <c:pt idx="158">
                  <c:v>92.401215805471125</c:v>
                </c:pt>
                <c:pt idx="159">
                  <c:v>95.440729483282666</c:v>
                </c:pt>
                <c:pt idx="160">
                  <c:v>100.70921985815605</c:v>
                </c:pt>
                <c:pt idx="161">
                  <c:v>101.72239108409322</c:v>
                </c:pt>
                <c:pt idx="162">
                  <c:v>95.238095238095227</c:v>
                </c:pt>
                <c:pt idx="163">
                  <c:v>95.440729483282666</c:v>
                </c:pt>
                <c:pt idx="164">
                  <c:v>91.489361702127653</c:v>
                </c:pt>
                <c:pt idx="165">
                  <c:v>94.427558257345495</c:v>
                </c:pt>
                <c:pt idx="166">
                  <c:v>90.78014184397162</c:v>
                </c:pt>
                <c:pt idx="167">
                  <c:v>92.502532928064838</c:v>
                </c:pt>
                <c:pt idx="168">
                  <c:v>89.665653495440722</c:v>
                </c:pt>
                <c:pt idx="169">
                  <c:v>91.38804457953394</c:v>
                </c:pt>
                <c:pt idx="170">
                  <c:v>95.845997973657532</c:v>
                </c:pt>
                <c:pt idx="171">
                  <c:v>91.995947315096245</c:v>
                </c:pt>
                <c:pt idx="172">
                  <c:v>93.920972644376903</c:v>
                </c:pt>
                <c:pt idx="173">
                  <c:v>91.59067882472138</c:v>
                </c:pt>
                <c:pt idx="174">
                  <c:v>92.401215805471125</c:v>
                </c:pt>
                <c:pt idx="175">
                  <c:v>90.982776089159074</c:v>
                </c:pt>
                <c:pt idx="176">
                  <c:v>89.665653495440722</c:v>
                </c:pt>
                <c:pt idx="177">
                  <c:v>93.920972644376903</c:v>
                </c:pt>
                <c:pt idx="178">
                  <c:v>90.374873353596769</c:v>
                </c:pt>
                <c:pt idx="179">
                  <c:v>91.38804457953394</c:v>
                </c:pt>
                <c:pt idx="180">
                  <c:v>91.38804457953394</c:v>
                </c:pt>
                <c:pt idx="181">
                  <c:v>94.224924012158056</c:v>
                </c:pt>
                <c:pt idx="182">
                  <c:v>95.339412360688954</c:v>
                </c:pt>
                <c:pt idx="183">
                  <c:v>92.198581560283685</c:v>
                </c:pt>
                <c:pt idx="184">
                  <c:v>92.705167173252278</c:v>
                </c:pt>
                <c:pt idx="185">
                  <c:v>100.40526849037485</c:v>
                </c:pt>
                <c:pt idx="186">
                  <c:v>95.440729483282666</c:v>
                </c:pt>
                <c:pt idx="187">
                  <c:v>96.453900709219852</c:v>
                </c:pt>
                <c:pt idx="188">
                  <c:v>100.30395136778114</c:v>
                </c:pt>
                <c:pt idx="189">
                  <c:v>96.251266464032412</c:v>
                </c:pt>
                <c:pt idx="190">
                  <c:v>99.290780141843967</c:v>
                </c:pt>
                <c:pt idx="191">
                  <c:v>98.784194528875375</c:v>
                </c:pt>
                <c:pt idx="192">
                  <c:v>99.39209726443768</c:v>
                </c:pt>
                <c:pt idx="193">
                  <c:v>100</c:v>
                </c:pt>
                <c:pt idx="194">
                  <c:v>97.163120567375898</c:v>
                </c:pt>
                <c:pt idx="195">
                  <c:v>99.898682877406273</c:v>
                </c:pt>
                <c:pt idx="196">
                  <c:v>95.947315096251259</c:v>
                </c:pt>
                <c:pt idx="197">
                  <c:v>94.427558257345495</c:v>
                </c:pt>
                <c:pt idx="198">
                  <c:v>105.26849037487335</c:v>
                </c:pt>
                <c:pt idx="199">
                  <c:v>97.061803444782157</c:v>
                </c:pt>
                <c:pt idx="200">
                  <c:v>99.189463019250255</c:v>
                </c:pt>
                <c:pt idx="201">
                  <c:v>101.21580547112463</c:v>
                </c:pt>
                <c:pt idx="202">
                  <c:v>99.39209726443768</c:v>
                </c:pt>
                <c:pt idx="203">
                  <c:v>103.14083080040525</c:v>
                </c:pt>
                <c:pt idx="204">
                  <c:v>100.81053698074976</c:v>
                </c:pt>
                <c:pt idx="205">
                  <c:v>99.290780141843967</c:v>
                </c:pt>
                <c:pt idx="206">
                  <c:v>100.60790273556231</c:v>
                </c:pt>
                <c:pt idx="207">
                  <c:v>103.8500506585613</c:v>
                </c:pt>
                <c:pt idx="208">
                  <c:v>101.51975683890578</c:v>
                </c:pt>
                <c:pt idx="209">
                  <c:v>105.97771023302937</c:v>
                </c:pt>
                <c:pt idx="210">
                  <c:v>104.45795339412361</c:v>
                </c:pt>
                <c:pt idx="211">
                  <c:v>101.92502532928064</c:v>
                </c:pt>
                <c:pt idx="212">
                  <c:v>98.378926038500509</c:v>
                </c:pt>
                <c:pt idx="213">
                  <c:v>98.986828774062815</c:v>
                </c:pt>
                <c:pt idx="214">
                  <c:v>100.10131712259371</c:v>
                </c:pt>
                <c:pt idx="215">
                  <c:v>97.467071935157051</c:v>
                </c:pt>
                <c:pt idx="216">
                  <c:v>101.72239108409322</c:v>
                </c:pt>
                <c:pt idx="217">
                  <c:v>100.20263424518745</c:v>
                </c:pt>
                <c:pt idx="218">
                  <c:v>104.45795339412361</c:v>
                </c:pt>
                <c:pt idx="219">
                  <c:v>100.20263424518745</c:v>
                </c:pt>
                <c:pt idx="220">
                  <c:v>102.12765957446808</c:v>
                </c:pt>
                <c:pt idx="221">
                  <c:v>101.82370820668693</c:v>
                </c:pt>
                <c:pt idx="222">
                  <c:v>103.34346504559271</c:v>
                </c:pt>
                <c:pt idx="223">
                  <c:v>103.44478216818642</c:v>
                </c:pt>
                <c:pt idx="224">
                  <c:v>100.91185410334344</c:v>
                </c:pt>
                <c:pt idx="225">
                  <c:v>105.77507598784194</c:v>
                </c:pt>
                <c:pt idx="226">
                  <c:v>101.21580547112463</c:v>
                </c:pt>
                <c:pt idx="227">
                  <c:v>110.23302938196555</c:v>
                </c:pt>
                <c:pt idx="228">
                  <c:v>102.22897669706181</c:v>
                </c:pt>
                <c:pt idx="229">
                  <c:v>106.58561296859168</c:v>
                </c:pt>
                <c:pt idx="230">
                  <c:v>106.78824721377913</c:v>
                </c:pt>
                <c:pt idx="231">
                  <c:v>108.30800405268491</c:v>
                </c:pt>
                <c:pt idx="232">
                  <c:v>106.78824721377913</c:v>
                </c:pt>
                <c:pt idx="233">
                  <c:v>107.0921985815603</c:v>
                </c:pt>
                <c:pt idx="234">
                  <c:v>107.39614994934144</c:v>
                </c:pt>
                <c:pt idx="235">
                  <c:v>108.91590678824721</c:v>
                </c:pt>
                <c:pt idx="236">
                  <c:v>111.75278622087133</c:v>
                </c:pt>
                <c:pt idx="237">
                  <c:v>113.37386018237083</c:v>
                </c:pt>
                <c:pt idx="238">
                  <c:v>110.0303951367781</c:v>
                </c:pt>
                <c:pt idx="239">
                  <c:v>117.02127659574468</c:v>
                </c:pt>
                <c:pt idx="240">
                  <c:v>111.14488348530902</c:v>
                </c:pt>
                <c:pt idx="241">
                  <c:v>113.77912867274568</c:v>
                </c:pt>
                <c:pt idx="242">
                  <c:v>110.43566362715298</c:v>
                </c:pt>
                <c:pt idx="243">
                  <c:v>107.49746707193515</c:v>
                </c:pt>
                <c:pt idx="244">
                  <c:v>112.15805471124621</c:v>
                </c:pt>
                <c:pt idx="245">
                  <c:v>105.5724417426545</c:v>
                </c:pt>
                <c:pt idx="246">
                  <c:v>105.5724417426545</c:v>
                </c:pt>
                <c:pt idx="247">
                  <c:v>108.61195542046606</c:v>
                </c:pt>
                <c:pt idx="248">
                  <c:v>108.61195542046606</c:v>
                </c:pt>
                <c:pt idx="249">
                  <c:v>109.82776089159067</c:v>
                </c:pt>
                <c:pt idx="250">
                  <c:v>109.52380952380952</c:v>
                </c:pt>
                <c:pt idx="251">
                  <c:v>113.98176291793314</c:v>
                </c:pt>
                <c:pt idx="252">
                  <c:v>108.30800405268491</c:v>
                </c:pt>
                <c:pt idx="253">
                  <c:v>102.33029381965552</c:v>
                </c:pt>
                <c:pt idx="254">
                  <c:v>105.26849037487335</c:v>
                </c:pt>
                <c:pt idx="255">
                  <c:v>103.8500506585613</c:v>
                </c:pt>
                <c:pt idx="256">
                  <c:v>103.03951367781154</c:v>
                </c:pt>
                <c:pt idx="257">
                  <c:v>104.86322188449849</c:v>
                </c:pt>
                <c:pt idx="258">
                  <c:v>104.66058763931103</c:v>
                </c:pt>
                <c:pt idx="259">
                  <c:v>101.82370820668693</c:v>
                </c:pt>
                <c:pt idx="260">
                  <c:v>105.77507598784194</c:v>
                </c:pt>
                <c:pt idx="261">
                  <c:v>104.15400202634244</c:v>
                </c:pt>
                <c:pt idx="262">
                  <c:v>101.41843971631207</c:v>
                </c:pt>
                <c:pt idx="263">
                  <c:v>100</c:v>
                </c:pt>
                <c:pt idx="264">
                  <c:v>107.49746707193515</c:v>
                </c:pt>
                <c:pt idx="265">
                  <c:v>102.53292806484295</c:v>
                </c:pt>
                <c:pt idx="266">
                  <c:v>79.128672745694018</c:v>
                </c:pt>
                <c:pt idx="267">
                  <c:v>51.975683890577507</c:v>
                </c:pt>
                <c:pt idx="268">
                  <c:v>65.552178318135773</c:v>
                </c:pt>
                <c:pt idx="269">
                  <c:v>96.048632218844972</c:v>
                </c:pt>
                <c:pt idx="270">
                  <c:v>97.771023302938204</c:v>
                </c:pt>
                <c:pt idx="271">
                  <c:v>102.22897669706181</c:v>
                </c:pt>
                <c:pt idx="272">
                  <c:v>102.02634245187437</c:v>
                </c:pt>
                <c:pt idx="273">
                  <c:v>106.88956433637284</c:v>
                </c:pt>
                <c:pt idx="274">
                  <c:v>107.0921985815603</c:v>
                </c:pt>
                <c:pt idx="275">
                  <c:v>103.74873353596759</c:v>
                </c:pt>
                <c:pt idx="276">
                  <c:v>105.06585612968591</c:v>
                </c:pt>
                <c:pt idx="277">
                  <c:v>108.00405268490374</c:v>
                </c:pt>
                <c:pt idx="278">
                  <c:v>110.43566362715298</c:v>
                </c:pt>
                <c:pt idx="279">
                  <c:v>112.46200607902735</c:v>
                </c:pt>
                <c:pt idx="280">
                  <c:v>109.72644376899696</c:v>
                </c:pt>
                <c:pt idx="281">
                  <c:v>117.22391084093211</c:v>
                </c:pt>
                <c:pt idx="282">
                  <c:v>126.54508611955421</c:v>
                </c:pt>
                <c:pt idx="283">
                  <c:v>109.92907801418438</c:v>
                </c:pt>
                <c:pt idx="284">
                  <c:v>115.4002026342452</c:v>
                </c:pt>
                <c:pt idx="285">
                  <c:v>104.55927051671732</c:v>
                </c:pt>
                <c:pt idx="286">
                  <c:v>109.52380952380952</c:v>
                </c:pt>
                <c:pt idx="287">
                  <c:v>111.44883485309016</c:v>
                </c:pt>
              </c:numCache>
            </c:numRef>
          </c:val>
          <c:smooth val="0"/>
          <c:extLst>
            <c:ext xmlns:c16="http://schemas.microsoft.com/office/drawing/2014/chart" uri="{C3380CC4-5D6E-409C-BE32-E72D297353CC}">
              <c16:uniqueId val="{00000000-F712-4AC3-B218-557B7761663F}"/>
            </c:ext>
          </c:extLst>
        </c:ser>
        <c:ser>
          <c:idx val="1"/>
          <c:order val="1"/>
          <c:tx>
            <c:strRef>
              <c:f>Német_adat!$L$1</c:f>
              <c:strCache>
                <c:ptCount val="1"/>
                <c:pt idx="0">
                  <c:v>új rendelés, közbülső javak</c:v>
                </c:pt>
              </c:strCache>
            </c:strRef>
          </c:tx>
          <c:spPr>
            <a:ln w="28575" cap="rnd">
              <a:solidFill>
                <a:srgbClr val="00B050"/>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Német_adat!$L$2:$L$1000</c:f>
              <c:numCache>
                <c:formatCode>General</c:formatCode>
                <c:ptCount val="999"/>
                <c:pt idx="0">
                  <c:v>73.126873126873136</c:v>
                </c:pt>
                <c:pt idx="1">
                  <c:v>72.127872127872138</c:v>
                </c:pt>
                <c:pt idx="2">
                  <c:v>72.227772227772221</c:v>
                </c:pt>
                <c:pt idx="3">
                  <c:v>72.427572427572429</c:v>
                </c:pt>
                <c:pt idx="4">
                  <c:v>71.92807192807193</c:v>
                </c:pt>
                <c:pt idx="5">
                  <c:v>71.728271728271736</c:v>
                </c:pt>
                <c:pt idx="6">
                  <c:v>70.329670329670336</c:v>
                </c:pt>
                <c:pt idx="7">
                  <c:v>70.629370629370641</c:v>
                </c:pt>
                <c:pt idx="8">
                  <c:v>69.830169830169837</c:v>
                </c:pt>
                <c:pt idx="9">
                  <c:v>68.131868131868131</c:v>
                </c:pt>
                <c:pt idx="10">
                  <c:v>68.131868131868131</c:v>
                </c:pt>
                <c:pt idx="11">
                  <c:v>68.33166833166834</c:v>
                </c:pt>
                <c:pt idx="12">
                  <c:v>69.530469530469531</c:v>
                </c:pt>
                <c:pt idx="13">
                  <c:v>68.33166833166834</c:v>
                </c:pt>
                <c:pt idx="14">
                  <c:v>70.52947052947053</c:v>
                </c:pt>
                <c:pt idx="15">
                  <c:v>69.73026973026974</c:v>
                </c:pt>
                <c:pt idx="16">
                  <c:v>71.428571428571431</c:v>
                </c:pt>
                <c:pt idx="17">
                  <c:v>71.828171828171833</c:v>
                </c:pt>
                <c:pt idx="18">
                  <c:v>74.425574425574425</c:v>
                </c:pt>
                <c:pt idx="19">
                  <c:v>76.023976023976019</c:v>
                </c:pt>
                <c:pt idx="20">
                  <c:v>75.52447552447552</c:v>
                </c:pt>
                <c:pt idx="21">
                  <c:v>76.423576423576421</c:v>
                </c:pt>
                <c:pt idx="22">
                  <c:v>78.121878121878126</c:v>
                </c:pt>
                <c:pt idx="23">
                  <c:v>79.920079920079928</c:v>
                </c:pt>
                <c:pt idx="24">
                  <c:v>75.224775224775229</c:v>
                </c:pt>
                <c:pt idx="25">
                  <c:v>79.020979020979027</c:v>
                </c:pt>
                <c:pt idx="26">
                  <c:v>81.318681318681328</c:v>
                </c:pt>
                <c:pt idx="27">
                  <c:v>80.51948051948051</c:v>
                </c:pt>
                <c:pt idx="28">
                  <c:v>82.217782217782215</c:v>
                </c:pt>
                <c:pt idx="29">
                  <c:v>82.417582417582423</c:v>
                </c:pt>
                <c:pt idx="30">
                  <c:v>83.016983016983019</c:v>
                </c:pt>
                <c:pt idx="31">
                  <c:v>85.814185814185834</c:v>
                </c:pt>
                <c:pt idx="32">
                  <c:v>84.015984015984017</c:v>
                </c:pt>
                <c:pt idx="33">
                  <c:v>82.51748251748252</c:v>
                </c:pt>
                <c:pt idx="34">
                  <c:v>81.418581418581425</c:v>
                </c:pt>
                <c:pt idx="35">
                  <c:v>82.417582417582423</c:v>
                </c:pt>
                <c:pt idx="36">
                  <c:v>80.219780219780219</c:v>
                </c:pt>
                <c:pt idx="37">
                  <c:v>79.520479520479512</c:v>
                </c:pt>
                <c:pt idx="38">
                  <c:v>78.821178821178833</c:v>
                </c:pt>
                <c:pt idx="39">
                  <c:v>76.223776223776227</c:v>
                </c:pt>
                <c:pt idx="40">
                  <c:v>79.72027972027972</c:v>
                </c:pt>
                <c:pt idx="41">
                  <c:v>78.821178821178833</c:v>
                </c:pt>
                <c:pt idx="42">
                  <c:v>76.723276723276726</c:v>
                </c:pt>
                <c:pt idx="43">
                  <c:v>77.522477522477516</c:v>
                </c:pt>
                <c:pt idx="44">
                  <c:v>74.925074925074924</c:v>
                </c:pt>
                <c:pt idx="45">
                  <c:v>74.325674325674342</c:v>
                </c:pt>
                <c:pt idx="46">
                  <c:v>72.727272727272734</c:v>
                </c:pt>
                <c:pt idx="47">
                  <c:v>77.222777222777225</c:v>
                </c:pt>
                <c:pt idx="48">
                  <c:v>75.724275724275728</c:v>
                </c:pt>
                <c:pt idx="49">
                  <c:v>77.722277722277724</c:v>
                </c:pt>
                <c:pt idx="50">
                  <c:v>77.122877122877128</c:v>
                </c:pt>
                <c:pt idx="51">
                  <c:v>79.120879120879124</c:v>
                </c:pt>
                <c:pt idx="52">
                  <c:v>78.621378621378625</c:v>
                </c:pt>
                <c:pt idx="53">
                  <c:v>79.220779220779221</c:v>
                </c:pt>
                <c:pt idx="54">
                  <c:v>77.922077922077932</c:v>
                </c:pt>
                <c:pt idx="55">
                  <c:v>77.722277722277724</c:v>
                </c:pt>
                <c:pt idx="56">
                  <c:v>79.520479520479512</c:v>
                </c:pt>
                <c:pt idx="57">
                  <c:v>78.121878121878126</c:v>
                </c:pt>
                <c:pt idx="58">
                  <c:v>79.620379620379637</c:v>
                </c:pt>
                <c:pt idx="59">
                  <c:v>78.021978021978029</c:v>
                </c:pt>
                <c:pt idx="60">
                  <c:v>78.92107892107893</c:v>
                </c:pt>
                <c:pt idx="61">
                  <c:v>78.721278721278722</c:v>
                </c:pt>
                <c:pt idx="62">
                  <c:v>78.521478521478514</c:v>
                </c:pt>
                <c:pt idx="63">
                  <c:v>77.622377622377627</c:v>
                </c:pt>
                <c:pt idx="64">
                  <c:v>75.624375624375631</c:v>
                </c:pt>
                <c:pt idx="65">
                  <c:v>77.622377622377627</c:v>
                </c:pt>
                <c:pt idx="66">
                  <c:v>78.621378621378625</c:v>
                </c:pt>
                <c:pt idx="67">
                  <c:v>78.021978021978029</c:v>
                </c:pt>
                <c:pt idx="68">
                  <c:v>79.520479520479512</c:v>
                </c:pt>
                <c:pt idx="69">
                  <c:v>80.719280719280718</c:v>
                </c:pt>
                <c:pt idx="70">
                  <c:v>81.918081918081924</c:v>
                </c:pt>
                <c:pt idx="71">
                  <c:v>83.816183816183838</c:v>
                </c:pt>
                <c:pt idx="72">
                  <c:v>82.817182817182839</c:v>
                </c:pt>
                <c:pt idx="73">
                  <c:v>83.91608391608392</c:v>
                </c:pt>
                <c:pt idx="74">
                  <c:v>84.015984015984017</c:v>
                </c:pt>
                <c:pt idx="75">
                  <c:v>84.715284715284724</c:v>
                </c:pt>
                <c:pt idx="76">
                  <c:v>84.915084915084918</c:v>
                </c:pt>
                <c:pt idx="77">
                  <c:v>83.816183816183838</c:v>
                </c:pt>
                <c:pt idx="78">
                  <c:v>84.815184815184836</c:v>
                </c:pt>
                <c:pt idx="79">
                  <c:v>84.915084915084918</c:v>
                </c:pt>
                <c:pt idx="80">
                  <c:v>84.615384615384627</c:v>
                </c:pt>
                <c:pt idx="81">
                  <c:v>83.416583416583421</c:v>
                </c:pt>
                <c:pt idx="82">
                  <c:v>83.016983016983019</c:v>
                </c:pt>
                <c:pt idx="83">
                  <c:v>83.91608391608392</c:v>
                </c:pt>
                <c:pt idx="84">
                  <c:v>85.214785214785209</c:v>
                </c:pt>
                <c:pt idx="85">
                  <c:v>83.616383616383629</c:v>
                </c:pt>
                <c:pt idx="86">
                  <c:v>83.316683316683324</c:v>
                </c:pt>
                <c:pt idx="87">
                  <c:v>83.416583416583421</c:v>
                </c:pt>
                <c:pt idx="88">
                  <c:v>84.415584415584419</c:v>
                </c:pt>
                <c:pt idx="89">
                  <c:v>85.614385614385625</c:v>
                </c:pt>
                <c:pt idx="90">
                  <c:v>89.610389610389618</c:v>
                </c:pt>
                <c:pt idx="91">
                  <c:v>87.912087912087927</c:v>
                </c:pt>
                <c:pt idx="92">
                  <c:v>89.110889110889119</c:v>
                </c:pt>
                <c:pt idx="93">
                  <c:v>90.609390609390616</c:v>
                </c:pt>
                <c:pt idx="94">
                  <c:v>91.108891108891115</c:v>
                </c:pt>
                <c:pt idx="95">
                  <c:v>93.006993006993014</c:v>
                </c:pt>
                <c:pt idx="96">
                  <c:v>91.508491508491502</c:v>
                </c:pt>
                <c:pt idx="97">
                  <c:v>93.306693306693319</c:v>
                </c:pt>
                <c:pt idx="98">
                  <c:v>92.307692307692321</c:v>
                </c:pt>
                <c:pt idx="99">
                  <c:v>95.304695304695315</c:v>
                </c:pt>
                <c:pt idx="100">
                  <c:v>95.404595404595398</c:v>
                </c:pt>
                <c:pt idx="101">
                  <c:v>97.102897102897117</c:v>
                </c:pt>
                <c:pt idx="102">
                  <c:v>96.40359640359641</c:v>
                </c:pt>
                <c:pt idx="103">
                  <c:v>97.80219780219781</c:v>
                </c:pt>
                <c:pt idx="104">
                  <c:v>97.902097902097907</c:v>
                </c:pt>
                <c:pt idx="105">
                  <c:v>99.400599400599404</c:v>
                </c:pt>
                <c:pt idx="106">
                  <c:v>100.19980019980019</c:v>
                </c:pt>
                <c:pt idx="107">
                  <c:v>99.700299700299695</c:v>
                </c:pt>
                <c:pt idx="108">
                  <c:v>99.700299700299695</c:v>
                </c:pt>
                <c:pt idx="109">
                  <c:v>100.19980019980019</c:v>
                </c:pt>
                <c:pt idx="110">
                  <c:v>103.1968031968032</c:v>
                </c:pt>
                <c:pt idx="111">
                  <c:v>99.900099900099903</c:v>
                </c:pt>
                <c:pt idx="112">
                  <c:v>102.79720279720281</c:v>
                </c:pt>
                <c:pt idx="113">
                  <c:v>105.1948051948052</c:v>
                </c:pt>
                <c:pt idx="114">
                  <c:v>101.7982017982018</c:v>
                </c:pt>
                <c:pt idx="115">
                  <c:v>102.99700299700301</c:v>
                </c:pt>
                <c:pt idx="116">
                  <c:v>104.5954045954046</c:v>
                </c:pt>
                <c:pt idx="117">
                  <c:v>105.09490509490512</c:v>
                </c:pt>
                <c:pt idx="118">
                  <c:v>111.18881118881119</c:v>
                </c:pt>
                <c:pt idx="119">
                  <c:v>109.3906093906094</c:v>
                </c:pt>
                <c:pt idx="120">
                  <c:v>105.39460539460539</c:v>
                </c:pt>
                <c:pt idx="121">
                  <c:v>104.6953046953047</c:v>
                </c:pt>
                <c:pt idx="122">
                  <c:v>105.89410589410591</c:v>
                </c:pt>
                <c:pt idx="123">
                  <c:v>104.29570429570431</c:v>
                </c:pt>
                <c:pt idx="124">
                  <c:v>104.89510489510489</c:v>
                </c:pt>
                <c:pt idx="125">
                  <c:v>102.79720279720281</c:v>
                </c:pt>
                <c:pt idx="126">
                  <c:v>101.69830169830169</c:v>
                </c:pt>
                <c:pt idx="127">
                  <c:v>102.4975024975025</c:v>
                </c:pt>
                <c:pt idx="128">
                  <c:v>97.502497502497505</c:v>
                </c:pt>
                <c:pt idx="129">
                  <c:v>93.106893106893125</c:v>
                </c:pt>
                <c:pt idx="130">
                  <c:v>84.015984015984017</c:v>
                </c:pt>
                <c:pt idx="131">
                  <c:v>78.621378621378625</c:v>
                </c:pt>
                <c:pt idx="132">
                  <c:v>73.226773226773219</c:v>
                </c:pt>
                <c:pt idx="133">
                  <c:v>69.630369630369643</c:v>
                </c:pt>
                <c:pt idx="134">
                  <c:v>70.929070929070932</c:v>
                </c:pt>
                <c:pt idx="135">
                  <c:v>74.325674325674342</c:v>
                </c:pt>
                <c:pt idx="136">
                  <c:v>76.723276723276726</c:v>
                </c:pt>
                <c:pt idx="137">
                  <c:v>81.11888111888112</c:v>
                </c:pt>
                <c:pt idx="138">
                  <c:v>83.216783216783213</c:v>
                </c:pt>
                <c:pt idx="139">
                  <c:v>86.413586413586415</c:v>
                </c:pt>
                <c:pt idx="140">
                  <c:v>88.61138861138862</c:v>
                </c:pt>
                <c:pt idx="141">
                  <c:v>89.010989010989007</c:v>
                </c:pt>
                <c:pt idx="142">
                  <c:v>89.910089910089923</c:v>
                </c:pt>
                <c:pt idx="143">
                  <c:v>87.912087912087927</c:v>
                </c:pt>
                <c:pt idx="144">
                  <c:v>91.008991008991018</c:v>
                </c:pt>
                <c:pt idx="145">
                  <c:v>93.006993006993014</c:v>
                </c:pt>
                <c:pt idx="146">
                  <c:v>95.604395604395606</c:v>
                </c:pt>
                <c:pt idx="147">
                  <c:v>99.600399600399612</c:v>
                </c:pt>
                <c:pt idx="148">
                  <c:v>97.202797202797214</c:v>
                </c:pt>
                <c:pt idx="149">
                  <c:v>98.101898101898115</c:v>
                </c:pt>
                <c:pt idx="150">
                  <c:v>99.700299700299695</c:v>
                </c:pt>
                <c:pt idx="151">
                  <c:v>99.300699300699307</c:v>
                </c:pt>
                <c:pt idx="152">
                  <c:v>99.100899100899113</c:v>
                </c:pt>
                <c:pt idx="153">
                  <c:v>99.800199800199806</c:v>
                </c:pt>
                <c:pt idx="154">
                  <c:v>100.5994005994006</c:v>
                </c:pt>
                <c:pt idx="155">
                  <c:v>101.2987012987013</c:v>
                </c:pt>
                <c:pt idx="156">
                  <c:v>105.99400599400599</c:v>
                </c:pt>
                <c:pt idx="157">
                  <c:v>104.29570429570431</c:v>
                </c:pt>
                <c:pt idx="158">
                  <c:v>105.1948051948052</c:v>
                </c:pt>
                <c:pt idx="159">
                  <c:v>103.99600399600399</c:v>
                </c:pt>
                <c:pt idx="160">
                  <c:v>104.6953046953047</c:v>
                </c:pt>
                <c:pt idx="161">
                  <c:v>101.998001998002</c:v>
                </c:pt>
                <c:pt idx="162">
                  <c:v>104.6953046953047</c:v>
                </c:pt>
                <c:pt idx="163">
                  <c:v>104.6953046953047</c:v>
                </c:pt>
                <c:pt idx="164">
                  <c:v>100.4995004995005</c:v>
                </c:pt>
                <c:pt idx="165">
                  <c:v>100</c:v>
                </c:pt>
                <c:pt idx="166">
                  <c:v>97.202797202797214</c:v>
                </c:pt>
                <c:pt idx="167">
                  <c:v>99.500499500499501</c:v>
                </c:pt>
                <c:pt idx="168">
                  <c:v>100.4995004995005</c:v>
                </c:pt>
                <c:pt idx="169">
                  <c:v>100.09990009990011</c:v>
                </c:pt>
                <c:pt idx="170">
                  <c:v>98.201798201798212</c:v>
                </c:pt>
                <c:pt idx="171">
                  <c:v>99.100899100899113</c:v>
                </c:pt>
                <c:pt idx="172">
                  <c:v>99.800199800199806</c:v>
                </c:pt>
                <c:pt idx="173">
                  <c:v>96.803196803196812</c:v>
                </c:pt>
                <c:pt idx="174">
                  <c:v>97.502497502497505</c:v>
                </c:pt>
                <c:pt idx="175">
                  <c:v>99.20079920079921</c:v>
                </c:pt>
                <c:pt idx="176">
                  <c:v>95.404595404595398</c:v>
                </c:pt>
                <c:pt idx="177">
                  <c:v>97.202797202797214</c:v>
                </c:pt>
                <c:pt idx="178">
                  <c:v>95.804195804195814</c:v>
                </c:pt>
                <c:pt idx="179">
                  <c:v>95.704295704295703</c:v>
                </c:pt>
                <c:pt idx="180">
                  <c:v>95.904095904095911</c:v>
                </c:pt>
                <c:pt idx="181">
                  <c:v>96.303696303696313</c:v>
                </c:pt>
                <c:pt idx="182">
                  <c:v>99.900099900099903</c:v>
                </c:pt>
                <c:pt idx="183">
                  <c:v>96.803196803196812</c:v>
                </c:pt>
                <c:pt idx="184">
                  <c:v>97.302697302697311</c:v>
                </c:pt>
                <c:pt idx="185">
                  <c:v>97.002997002997006</c:v>
                </c:pt>
                <c:pt idx="186">
                  <c:v>97.80219780219781</c:v>
                </c:pt>
                <c:pt idx="187">
                  <c:v>99.20079920079921</c:v>
                </c:pt>
                <c:pt idx="188">
                  <c:v>99.000999000999002</c:v>
                </c:pt>
                <c:pt idx="189">
                  <c:v>102.19780219780219</c:v>
                </c:pt>
                <c:pt idx="190">
                  <c:v>99.900099900099903</c:v>
                </c:pt>
                <c:pt idx="191">
                  <c:v>98.6013986013986</c:v>
                </c:pt>
                <c:pt idx="192">
                  <c:v>101.2987012987013</c:v>
                </c:pt>
                <c:pt idx="193">
                  <c:v>100.69930069930071</c:v>
                </c:pt>
                <c:pt idx="194">
                  <c:v>100.19980019980019</c:v>
                </c:pt>
                <c:pt idx="195">
                  <c:v>101.09890109890112</c:v>
                </c:pt>
                <c:pt idx="196">
                  <c:v>98.301698301698309</c:v>
                </c:pt>
                <c:pt idx="197">
                  <c:v>99.900099900099903</c:v>
                </c:pt>
                <c:pt idx="198">
                  <c:v>100.69930069930071</c:v>
                </c:pt>
                <c:pt idx="199">
                  <c:v>98.801198801198808</c:v>
                </c:pt>
                <c:pt idx="200">
                  <c:v>99.800199800199806</c:v>
                </c:pt>
                <c:pt idx="201">
                  <c:v>101.89810189810191</c:v>
                </c:pt>
                <c:pt idx="202">
                  <c:v>98.301698301698309</c:v>
                </c:pt>
                <c:pt idx="203">
                  <c:v>102.19780219780219</c:v>
                </c:pt>
                <c:pt idx="204">
                  <c:v>101.19880119880121</c:v>
                </c:pt>
                <c:pt idx="205">
                  <c:v>99.700299700299695</c:v>
                </c:pt>
                <c:pt idx="206">
                  <c:v>100.29970029970031</c:v>
                </c:pt>
                <c:pt idx="207">
                  <c:v>99.20079920079921</c:v>
                </c:pt>
                <c:pt idx="208">
                  <c:v>100.09990009990011</c:v>
                </c:pt>
                <c:pt idx="209">
                  <c:v>100.5994005994006</c:v>
                </c:pt>
                <c:pt idx="210">
                  <c:v>99.800199800199806</c:v>
                </c:pt>
                <c:pt idx="211">
                  <c:v>98.001998001998004</c:v>
                </c:pt>
                <c:pt idx="212">
                  <c:v>98.701298701298697</c:v>
                </c:pt>
                <c:pt idx="213">
                  <c:v>98.701298701298697</c:v>
                </c:pt>
                <c:pt idx="214">
                  <c:v>100.4995004995005</c:v>
                </c:pt>
                <c:pt idx="215">
                  <c:v>99.300699300699307</c:v>
                </c:pt>
                <c:pt idx="216">
                  <c:v>99.300699300699307</c:v>
                </c:pt>
                <c:pt idx="217">
                  <c:v>101.19880119880121</c:v>
                </c:pt>
                <c:pt idx="218">
                  <c:v>99.100899100899113</c:v>
                </c:pt>
                <c:pt idx="219">
                  <c:v>103.29670329670331</c:v>
                </c:pt>
                <c:pt idx="220">
                  <c:v>100.09990009990011</c:v>
                </c:pt>
                <c:pt idx="221">
                  <c:v>99.800199800199806</c:v>
                </c:pt>
                <c:pt idx="222">
                  <c:v>99.500499500499501</c:v>
                </c:pt>
                <c:pt idx="223">
                  <c:v>99.700299700299695</c:v>
                </c:pt>
                <c:pt idx="224">
                  <c:v>100.79920079920082</c:v>
                </c:pt>
                <c:pt idx="225">
                  <c:v>101.998001998002</c:v>
                </c:pt>
                <c:pt idx="226">
                  <c:v>102.59740259740259</c:v>
                </c:pt>
                <c:pt idx="227">
                  <c:v>102.29770229770232</c:v>
                </c:pt>
                <c:pt idx="228">
                  <c:v>100.99900099900101</c:v>
                </c:pt>
                <c:pt idx="229">
                  <c:v>108.3916083916084</c:v>
                </c:pt>
                <c:pt idx="230">
                  <c:v>105.4945054945055</c:v>
                </c:pt>
                <c:pt idx="231">
                  <c:v>105.5944055944056</c:v>
                </c:pt>
                <c:pt idx="232">
                  <c:v>104.6953046953047</c:v>
                </c:pt>
                <c:pt idx="233">
                  <c:v>107.5924075924076</c:v>
                </c:pt>
                <c:pt idx="234">
                  <c:v>106.5934065934066</c:v>
                </c:pt>
                <c:pt idx="235">
                  <c:v>112.98701298701299</c:v>
                </c:pt>
                <c:pt idx="236">
                  <c:v>109.3906093906094</c:v>
                </c:pt>
                <c:pt idx="237">
                  <c:v>109.8901098901099</c:v>
                </c:pt>
                <c:pt idx="238">
                  <c:v>113.0869130869131</c:v>
                </c:pt>
                <c:pt idx="239">
                  <c:v>113.18681318681318</c:v>
                </c:pt>
                <c:pt idx="240">
                  <c:v>108.0919080919081</c:v>
                </c:pt>
                <c:pt idx="241">
                  <c:v>107.09290709290711</c:v>
                </c:pt>
                <c:pt idx="242">
                  <c:v>107.29270729270731</c:v>
                </c:pt>
                <c:pt idx="243">
                  <c:v>109.59040959040959</c:v>
                </c:pt>
                <c:pt idx="244">
                  <c:v>108.0919080919081</c:v>
                </c:pt>
                <c:pt idx="245">
                  <c:v>107.19280719280719</c:v>
                </c:pt>
                <c:pt idx="246">
                  <c:v>107.19280719280719</c:v>
                </c:pt>
                <c:pt idx="247">
                  <c:v>107.4925074925075</c:v>
                </c:pt>
                <c:pt idx="248">
                  <c:v>106.3936063936064</c:v>
                </c:pt>
                <c:pt idx="249">
                  <c:v>107.29270729270731</c:v>
                </c:pt>
                <c:pt idx="250">
                  <c:v>103.49650349650349</c:v>
                </c:pt>
                <c:pt idx="251">
                  <c:v>103.3966033966034</c:v>
                </c:pt>
                <c:pt idx="252">
                  <c:v>102.6973026973027</c:v>
                </c:pt>
                <c:pt idx="253">
                  <c:v>100.79920079920082</c:v>
                </c:pt>
                <c:pt idx="254">
                  <c:v>99.600399600399612</c:v>
                </c:pt>
                <c:pt idx="255">
                  <c:v>99.600399600399612</c:v>
                </c:pt>
                <c:pt idx="256">
                  <c:v>97.902097902097907</c:v>
                </c:pt>
                <c:pt idx="257">
                  <c:v>98.901098901098905</c:v>
                </c:pt>
                <c:pt idx="258">
                  <c:v>98.001998001998004</c:v>
                </c:pt>
                <c:pt idx="259">
                  <c:v>101.19880119880121</c:v>
                </c:pt>
                <c:pt idx="260">
                  <c:v>98.201798201798212</c:v>
                </c:pt>
                <c:pt idx="261">
                  <c:v>99.100899100899113</c:v>
                </c:pt>
                <c:pt idx="262">
                  <c:v>97.702297702297699</c:v>
                </c:pt>
                <c:pt idx="263">
                  <c:v>100</c:v>
                </c:pt>
                <c:pt idx="264">
                  <c:v>103.99600399600399</c:v>
                </c:pt>
                <c:pt idx="265">
                  <c:v>103.5964035964036</c:v>
                </c:pt>
                <c:pt idx="266">
                  <c:v>96.503496503496507</c:v>
                </c:pt>
                <c:pt idx="267">
                  <c:v>74.625374625374633</c:v>
                </c:pt>
                <c:pt idx="268">
                  <c:v>75.124875124875132</c:v>
                </c:pt>
                <c:pt idx="269">
                  <c:v>82.817182817182839</c:v>
                </c:pt>
                <c:pt idx="270">
                  <c:v>92.107892107892127</c:v>
                </c:pt>
                <c:pt idx="271">
                  <c:v>96.203796203796216</c:v>
                </c:pt>
                <c:pt idx="272">
                  <c:v>101.89810189810191</c:v>
                </c:pt>
                <c:pt idx="273">
                  <c:v>104.995004995005</c:v>
                </c:pt>
                <c:pt idx="274">
                  <c:v>109.59040959040959</c:v>
                </c:pt>
                <c:pt idx="275">
                  <c:v>111.2887112887113</c:v>
                </c:pt>
                <c:pt idx="276">
                  <c:v>111.58841158841159</c:v>
                </c:pt>
                <c:pt idx="277">
                  <c:v>112.78721278721279</c:v>
                </c:pt>
                <c:pt idx="278">
                  <c:v>115.58441558441559</c:v>
                </c:pt>
                <c:pt idx="279">
                  <c:v>116.4835164835165</c:v>
                </c:pt>
                <c:pt idx="280">
                  <c:v>111.58841158841159</c:v>
                </c:pt>
                <c:pt idx="281">
                  <c:v>113.5864135864136</c:v>
                </c:pt>
                <c:pt idx="282">
                  <c:v>113.0869130869131</c:v>
                </c:pt>
                <c:pt idx="283">
                  <c:v>110.88911088911088</c:v>
                </c:pt>
                <c:pt idx="284">
                  <c:v>109.79020979020979</c:v>
                </c:pt>
                <c:pt idx="285">
                  <c:v>107.8921078921079</c:v>
                </c:pt>
                <c:pt idx="286">
                  <c:v>109.8901098901099</c:v>
                </c:pt>
                <c:pt idx="287">
                  <c:v>114.38561438561439</c:v>
                </c:pt>
              </c:numCache>
            </c:numRef>
          </c:val>
          <c:smooth val="0"/>
          <c:extLst>
            <c:ext xmlns:c16="http://schemas.microsoft.com/office/drawing/2014/chart" uri="{C3380CC4-5D6E-409C-BE32-E72D297353CC}">
              <c16:uniqueId val="{00000001-F712-4AC3-B218-557B7761663F}"/>
            </c:ext>
          </c:extLst>
        </c:ser>
        <c:ser>
          <c:idx val="3"/>
          <c:order val="2"/>
          <c:tx>
            <c:strRef>
              <c:f>Német_adat!$K$1</c:f>
              <c:strCache>
                <c:ptCount val="1"/>
                <c:pt idx="0">
                  <c:v>új rendelés, fogyasztásii javak</c:v>
                </c:pt>
              </c:strCache>
            </c:strRef>
          </c:tx>
          <c:spPr>
            <a:ln w="28575" cap="rnd">
              <a:solidFill>
                <a:schemeClr val="accent4"/>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Német_adat!$K$2:$K$1000</c:f>
              <c:numCache>
                <c:formatCode>General</c:formatCode>
                <c:ptCount val="999"/>
                <c:pt idx="0">
                  <c:v>85.354025218234725</c:v>
                </c:pt>
                <c:pt idx="1">
                  <c:v>86.226964112512135</c:v>
                </c:pt>
                <c:pt idx="2">
                  <c:v>88.360814742968003</c:v>
                </c:pt>
                <c:pt idx="3">
                  <c:v>85.160038797284187</c:v>
                </c:pt>
                <c:pt idx="4">
                  <c:v>86.226964112512135</c:v>
                </c:pt>
                <c:pt idx="5">
                  <c:v>88.942774005819601</c:v>
                </c:pt>
                <c:pt idx="6">
                  <c:v>86.12997090203686</c:v>
                </c:pt>
                <c:pt idx="7">
                  <c:v>83.89912706110573</c:v>
                </c:pt>
                <c:pt idx="8">
                  <c:v>84.96605237633365</c:v>
                </c:pt>
                <c:pt idx="9">
                  <c:v>81.474296799224049</c:v>
                </c:pt>
                <c:pt idx="10">
                  <c:v>81.280310378273526</c:v>
                </c:pt>
                <c:pt idx="11">
                  <c:v>84.481086323957328</c:v>
                </c:pt>
                <c:pt idx="12">
                  <c:v>83.996120271580992</c:v>
                </c:pt>
                <c:pt idx="13">
                  <c:v>83.414161008729394</c:v>
                </c:pt>
                <c:pt idx="14">
                  <c:v>83.026188166828319</c:v>
                </c:pt>
                <c:pt idx="15">
                  <c:v>85.838991270611061</c:v>
                </c:pt>
                <c:pt idx="16">
                  <c:v>86.614936954413196</c:v>
                </c:pt>
                <c:pt idx="17">
                  <c:v>84.287099903006805</c:v>
                </c:pt>
                <c:pt idx="18">
                  <c:v>86.711930164888471</c:v>
                </c:pt>
                <c:pt idx="19">
                  <c:v>86.226964112512135</c:v>
                </c:pt>
                <c:pt idx="20">
                  <c:v>85.160038797284187</c:v>
                </c:pt>
                <c:pt idx="21">
                  <c:v>85.645004849660523</c:v>
                </c:pt>
                <c:pt idx="22">
                  <c:v>89.427740058195937</c:v>
                </c:pt>
                <c:pt idx="23">
                  <c:v>85.354025218234725</c:v>
                </c:pt>
                <c:pt idx="24">
                  <c:v>83.123181377303595</c:v>
                </c:pt>
                <c:pt idx="25">
                  <c:v>85.741998060135799</c:v>
                </c:pt>
                <c:pt idx="26">
                  <c:v>87.00290979631427</c:v>
                </c:pt>
                <c:pt idx="27">
                  <c:v>86.711930164888471</c:v>
                </c:pt>
                <c:pt idx="28">
                  <c:v>87.972841901066928</c:v>
                </c:pt>
                <c:pt idx="29">
                  <c:v>88.457807953443265</c:v>
                </c:pt>
                <c:pt idx="30">
                  <c:v>87.875848690591667</c:v>
                </c:pt>
                <c:pt idx="31">
                  <c:v>88.166828322017466</c:v>
                </c:pt>
                <c:pt idx="32">
                  <c:v>90.688651794374394</c:v>
                </c:pt>
                <c:pt idx="33">
                  <c:v>87.778855480116391</c:v>
                </c:pt>
                <c:pt idx="34">
                  <c:v>88.942774005819601</c:v>
                </c:pt>
                <c:pt idx="35">
                  <c:v>90.688651794374394</c:v>
                </c:pt>
                <c:pt idx="36">
                  <c:v>90.979631425800207</c:v>
                </c:pt>
                <c:pt idx="37">
                  <c:v>89.136760426770138</c:v>
                </c:pt>
                <c:pt idx="38">
                  <c:v>88.748787584869063</c:v>
                </c:pt>
                <c:pt idx="39">
                  <c:v>89.427740058195937</c:v>
                </c:pt>
                <c:pt idx="40">
                  <c:v>90.300678952473319</c:v>
                </c:pt>
                <c:pt idx="41">
                  <c:v>92.143549951503402</c:v>
                </c:pt>
                <c:pt idx="42">
                  <c:v>90.688651794374394</c:v>
                </c:pt>
                <c:pt idx="43">
                  <c:v>90.591658583899132</c:v>
                </c:pt>
                <c:pt idx="44">
                  <c:v>87.099903006789532</c:v>
                </c:pt>
                <c:pt idx="45">
                  <c:v>89.330746847720661</c:v>
                </c:pt>
                <c:pt idx="46">
                  <c:v>89.136760426770138</c:v>
                </c:pt>
                <c:pt idx="47">
                  <c:v>89.718719689621736</c:v>
                </c:pt>
                <c:pt idx="48">
                  <c:v>90.785645004849655</c:v>
                </c:pt>
                <c:pt idx="49">
                  <c:v>86.808923375363733</c:v>
                </c:pt>
                <c:pt idx="50">
                  <c:v>91.270611057225992</c:v>
                </c:pt>
                <c:pt idx="51">
                  <c:v>89.427740058195937</c:v>
                </c:pt>
                <c:pt idx="52">
                  <c:v>87.00290979631427</c:v>
                </c:pt>
                <c:pt idx="53">
                  <c:v>86.420950533462658</c:v>
                </c:pt>
                <c:pt idx="54">
                  <c:v>87.778855480116391</c:v>
                </c:pt>
                <c:pt idx="55">
                  <c:v>87.487875848690607</c:v>
                </c:pt>
                <c:pt idx="56">
                  <c:v>90.300678952473319</c:v>
                </c:pt>
                <c:pt idx="57">
                  <c:v>88.651794374393802</c:v>
                </c:pt>
                <c:pt idx="58">
                  <c:v>90.009699321047535</c:v>
                </c:pt>
                <c:pt idx="59">
                  <c:v>86.323957322987397</c:v>
                </c:pt>
                <c:pt idx="60">
                  <c:v>88.360814742968003</c:v>
                </c:pt>
                <c:pt idx="61">
                  <c:v>87.778855480116391</c:v>
                </c:pt>
                <c:pt idx="62">
                  <c:v>85.645004849660523</c:v>
                </c:pt>
                <c:pt idx="63">
                  <c:v>86.420950533462658</c:v>
                </c:pt>
                <c:pt idx="64">
                  <c:v>85.645004849660523</c:v>
                </c:pt>
                <c:pt idx="65">
                  <c:v>86.12997090203686</c:v>
                </c:pt>
                <c:pt idx="66">
                  <c:v>86.808923375363733</c:v>
                </c:pt>
                <c:pt idx="67">
                  <c:v>86.032977691561598</c:v>
                </c:pt>
                <c:pt idx="68">
                  <c:v>86.905916585838995</c:v>
                </c:pt>
                <c:pt idx="69">
                  <c:v>90.106692531522796</c:v>
                </c:pt>
                <c:pt idx="70">
                  <c:v>86.226964112512135</c:v>
                </c:pt>
                <c:pt idx="71">
                  <c:v>90.688651794374394</c:v>
                </c:pt>
                <c:pt idx="72">
                  <c:v>86.226964112512135</c:v>
                </c:pt>
                <c:pt idx="73">
                  <c:v>86.614936954413196</c:v>
                </c:pt>
                <c:pt idx="74">
                  <c:v>86.614936954413196</c:v>
                </c:pt>
                <c:pt idx="75">
                  <c:v>89.136760426770138</c:v>
                </c:pt>
                <c:pt idx="76">
                  <c:v>87.293889427740069</c:v>
                </c:pt>
                <c:pt idx="77">
                  <c:v>85.548011639185262</c:v>
                </c:pt>
                <c:pt idx="78">
                  <c:v>89.330746847720661</c:v>
                </c:pt>
                <c:pt idx="79">
                  <c:v>85.645004849660523</c:v>
                </c:pt>
                <c:pt idx="80">
                  <c:v>86.808923375363733</c:v>
                </c:pt>
                <c:pt idx="81">
                  <c:v>86.711930164888471</c:v>
                </c:pt>
                <c:pt idx="82">
                  <c:v>86.711930164888471</c:v>
                </c:pt>
                <c:pt idx="83">
                  <c:v>88.166828322017466</c:v>
                </c:pt>
                <c:pt idx="84">
                  <c:v>91.367604267701267</c:v>
                </c:pt>
                <c:pt idx="85">
                  <c:v>91.755577109602328</c:v>
                </c:pt>
                <c:pt idx="86">
                  <c:v>92.434529582929187</c:v>
                </c:pt>
                <c:pt idx="87">
                  <c:v>91.076624636275469</c:v>
                </c:pt>
                <c:pt idx="88">
                  <c:v>90.591658583899132</c:v>
                </c:pt>
                <c:pt idx="89">
                  <c:v>91.464597478176529</c:v>
                </c:pt>
                <c:pt idx="90">
                  <c:v>93.016488845780813</c:v>
                </c:pt>
                <c:pt idx="91">
                  <c:v>92.143549951503402</c:v>
                </c:pt>
                <c:pt idx="92">
                  <c:v>91.658583899127066</c:v>
                </c:pt>
                <c:pt idx="93">
                  <c:v>92.725509214355</c:v>
                </c:pt>
                <c:pt idx="94">
                  <c:v>93.016488845780813</c:v>
                </c:pt>
                <c:pt idx="95">
                  <c:v>93.210475266731336</c:v>
                </c:pt>
                <c:pt idx="96">
                  <c:v>92.628516003879739</c:v>
                </c:pt>
                <c:pt idx="97">
                  <c:v>94.568380213385069</c:v>
                </c:pt>
                <c:pt idx="98">
                  <c:v>93.986420950533471</c:v>
                </c:pt>
                <c:pt idx="99">
                  <c:v>95.635305528613003</c:v>
                </c:pt>
                <c:pt idx="100">
                  <c:v>96.217264791464601</c:v>
                </c:pt>
                <c:pt idx="101">
                  <c:v>92.434529582929187</c:v>
                </c:pt>
                <c:pt idx="102">
                  <c:v>97.38118331716781</c:v>
                </c:pt>
                <c:pt idx="103">
                  <c:v>98.157129000969945</c:v>
                </c:pt>
                <c:pt idx="104">
                  <c:v>96.993210475266736</c:v>
                </c:pt>
                <c:pt idx="105">
                  <c:v>98.060135790494655</c:v>
                </c:pt>
                <c:pt idx="106">
                  <c:v>100.8729388942774</c:v>
                </c:pt>
                <c:pt idx="107">
                  <c:v>97.284190106692535</c:v>
                </c:pt>
                <c:pt idx="108">
                  <c:v>98.545101842870992</c:v>
                </c:pt>
                <c:pt idx="109">
                  <c:v>101.26091173617849</c:v>
                </c:pt>
                <c:pt idx="110">
                  <c:v>100.67895247332687</c:v>
                </c:pt>
                <c:pt idx="111">
                  <c:v>101.06692531522793</c:v>
                </c:pt>
                <c:pt idx="112">
                  <c:v>102.61881668283222</c:v>
                </c:pt>
                <c:pt idx="113">
                  <c:v>103.49175557710961</c:v>
                </c:pt>
                <c:pt idx="114">
                  <c:v>102.52182347235694</c:v>
                </c:pt>
                <c:pt idx="115">
                  <c:v>103.20077594568382</c:v>
                </c:pt>
                <c:pt idx="116">
                  <c:v>102.42483026188167</c:v>
                </c:pt>
                <c:pt idx="117">
                  <c:v>106.9835111542192</c:v>
                </c:pt>
                <c:pt idx="118">
                  <c:v>102.61881668283222</c:v>
                </c:pt>
                <c:pt idx="119">
                  <c:v>101.16391852570321</c:v>
                </c:pt>
                <c:pt idx="120">
                  <c:v>101.26091173617849</c:v>
                </c:pt>
                <c:pt idx="121">
                  <c:v>100.8729388942774</c:v>
                </c:pt>
                <c:pt idx="122">
                  <c:v>98.739088263821543</c:v>
                </c:pt>
                <c:pt idx="123">
                  <c:v>99.418040737148402</c:v>
                </c:pt>
                <c:pt idx="124">
                  <c:v>97.478176527643072</c:v>
                </c:pt>
                <c:pt idx="125">
                  <c:v>97.963142580019408</c:v>
                </c:pt>
                <c:pt idx="126">
                  <c:v>96.411251212415138</c:v>
                </c:pt>
                <c:pt idx="127">
                  <c:v>98.545101842870992</c:v>
                </c:pt>
                <c:pt idx="128">
                  <c:v>96.5082444228904</c:v>
                </c:pt>
                <c:pt idx="129">
                  <c:v>94.859359844810868</c:v>
                </c:pt>
                <c:pt idx="130">
                  <c:v>94.180407371483994</c:v>
                </c:pt>
                <c:pt idx="131">
                  <c:v>91.17361784675073</c:v>
                </c:pt>
                <c:pt idx="132">
                  <c:v>85.838991270611061</c:v>
                </c:pt>
                <c:pt idx="133">
                  <c:v>80.892337536372466</c:v>
                </c:pt>
                <c:pt idx="134">
                  <c:v>80.989330746847727</c:v>
                </c:pt>
                <c:pt idx="135">
                  <c:v>82.638215324927273</c:v>
                </c:pt>
                <c:pt idx="136">
                  <c:v>83.705140640155193</c:v>
                </c:pt>
                <c:pt idx="137">
                  <c:v>83.802133850630469</c:v>
                </c:pt>
                <c:pt idx="138">
                  <c:v>83.705140640155193</c:v>
                </c:pt>
                <c:pt idx="139">
                  <c:v>81.668283220174601</c:v>
                </c:pt>
                <c:pt idx="140">
                  <c:v>86.905916585838995</c:v>
                </c:pt>
                <c:pt idx="141">
                  <c:v>85.838991270611061</c:v>
                </c:pt>
                <c:pt idx="142">
                  <c:v>87.584869059165854</c:v>
                </c:pt>
                <c:pt idx="143">
                  <c:v>87.293889427740069</c:v>
                </c:pt>
                <c:pt idx="144">
                  <c:v>87.68186226964113</c:v>
                </c:pt>
                <c:pt idx="145">
                  <c:v>83.802133850630469</c:v>
                </c:pt>
                <c:pt idx="146">
                  <c:v>87.875848690591667</c:v>
                </c:pt>
                <c:pt idx="147">
                  <c:v>86.323957322987397</c:v>
                </c:pt>
                <c:pt idx="148">
                  <c:v>88.748787584869063</c:v>
                </c:pt>
                <c:pt idx="149">
                  <c:v>89.524733268671199</c:v>
                </c:pt>
                <c:pt idx="150">
                  <c:v>88.06983511154219</c:v>
                </c:pt>
                <c:pt idx="151">
                  <c:v>88.06983511154219</c:v>
                </c:pt>
                <c:pt idx="152">
                  <c:v>88.263821532492727</c:v>
                </c:pt>
                <c:pt idx="153">
                  <c:v>89.427740058195937</c:v>
                </c:pt>
                <c:pt idx="154">
                  <c:v>89.621726479146474</c:v>
                </c:pt>
                <c:pt idx="155">
                  <c:v>88.263821532492727</c:v>
                </c:pt>
                <c:pt idx="156">
                  <c:v>89.330746847720661</c:v>
                </c:pt>
                <c:pt idx="157">
                  <c:v>92.434529582929187</c:v>
                </c:pt>
                <c:pt idx="158">
                  <c:v>90.106692531522796</c:v>
                </c:pt>
                <c:pt idx="159">
                  <c:v>91.561590688651805</c:v>
                </c:pt>
                <c:pt idx="160">
                  <c:v>90.785645004849655</c:v>
                </c:pt>
                <c:pt idx="161">
                  <c:v>89.039767216294862</c:v>
                </c:pt>
                <c:pt idx="162">
                  <c:v>94.180407371483994</c:v>
                </c:pt>
                <c:pt idx="163">
                  <c:v>89.815712900096983</c:v>
                </c:pt>
                <c:pt idx="164">
                  <c:v>91.270611057225992</c:v>
                </c:pt>
                <c:pt idx="165">
                  <c:v>90.591658583899132</c:v>
                </c:pt>
                <c:pt idx="166">
                  <c:v>90.203685741998058</c:v>
                </c:pt>
                <c:pt idx="167">
                  <c:v>89.524733268671199</c:v>
                </c:pt>
                <c:pt idx="168">
                  <c:v>88.06983511154219</c:v>
                </c:pt>
                <c:pt idx="169">
                  <c:v>87.778855480116391</c:v>
                </c:pt>
                <c:pt idx="170">
                  <c:v>92.143549951503402</c:v>
                </c:pt>
                <c:pt idx="171">
                  <c:v>86.808923375363733</c:v>
                </c:pt>
                <c:pt idx="172">
                  <c:v>91.17361784675073</c:v>
                </c:pt>
                <c:pt idx="173">
                  <c:v>90.397672162948609</c:v>
                </c:pt>
                <c:pt idx="174">
                  <c:v>90.591658583899132</c:v>
                </c:pt>
                <c:pt idx="175">
                  <c:v>91.270611057225992</c:v>
                </c:pt>
                <c:pt idx="176">
                  <c:v>90.882638215324945</c:v>
                </c:pt>
                <c:pt idx="177">
                  <c:v>91.270611057225992</c:v>
                </c:pt>
                <c:pt idx="178">
                  <c:v>89.718719689621736</c:v>
                </c:pt>
                <c:pt idx="179">
                  <c:v>89.718719689621736</c:v>
                </c:pt>
                <c:pt idx="180">
                  <c:v>87.00290979631427</c:v>
                </c:pt>
                <c:pt idx="181">
                  <c:v>89.039767216294862</c:v>
                </c:pt>
                <c:pt idx="182">
                  <c:v>88.457807953443265</c:v>
                </c:pt>
                <c:pt idx="183">
                  <c:v>91.949563530552865</c:v>
                </c:pt>
                <c:pt idx="184">
                  <c:v>90.785645004849655</c:v>
                </c:pt>
                <c:pt idx="185">
                  <c:v>89.815712900096983</c:v>
                </c:pt>
                <c:pt idx="186">
                  <c:v>91.658583899127066</c:v>
                </c:pt>
                <c:pt idx="187">
                  <c:v>90.203685741998058</c:v>
                </c:pt>
                <c:pt idx="188">
                  <c:v>95.344325897187204</c:v>
                </c:pt>
                <c:pt idx="189">
                  <c:v>94.471387002909808</c:v>
                </c:pt>
                <c:pt idx="190">
                  <c:v>96.993210475266736</c:v>
                </c:pt>
                <c:pt idx="191">
                  <c:v>91.658583899127066</c:v>
                </c:pt>
                <c:pt idx="192">
                  <c:v>97.575169738118333</c:v>
                </c:pt>
                <c:pt idx="193">
                  <c:v>96.799224054316198</c:v>
                </c:pt>
                <c:pt idx="194">
                  <c:v>90.591658583899132</c:v>
                </c:pt>
                <c:pt idx="195">
                  <c:v>95.247332686711943</c:v>
                </c:pt>
                <c:pt idx="196">
                  <c:v>94.083414161008733</c:v>
                </c:pt>
                <c:pt idx="197">
                  <c:v>93.986420950533471</c:v>
                </c:pt>
                <c:pt idx="198">
                  <c:v>93.404461687681859</c:v>
                </c:pt>
                <c:pt idx="199">
                  <c:v>95.150339476236667</c:v>
                </c:pt>
                <c:pt idx="200">
                  <c:v>94.859359844810868</c:v>
                </c:pt>
                <c:pt idx="201">
                  <c:v>95.732298739088279</c:v>
                </c:pt>
                <c:pt idx="202">
                  <c:v>96.5082444228904</c:v>
                </c:pt>
                <c:pt idx="203">
                  <c:v>93.598448108632397</c:v>
                </c:pt>
                <c:pt idx="204">
                  <c:v>95.829291949563526</c:v>
                </c:pt>
                <c:pt idx="205">
                  <c:v>97.38118331716781</c:v>
                </c:pt>
                <c:pt idx="206">
                  <c:v>93.792434529582934</c:v>
                </c:pt>
                <c:pt idx="207">
                  <c:v>96.605237633365661</c:v>
                </c:pt>
                <c:pt idx="208">
                  <c:v>97.672162948593609</c:v>
                </c:pt>
                <c:pt idx="209">
                  <c:v>97.769156159068871</c:v>
                </c:pt>
                <c:pt idx="210">
                  <c:v>96.896217264791474</c:v>
                </c:pt>
                <c:pt idx="211">
                  <c:v>94.665373423860331</c:v>
                </c:pt>
                <c:pt idx="212">
                  <c:v>95.538312318137727</c:v>
                </c:pt>
                <c:pt idx="213">
                  <c:v>99.030067895247328</c:v>
                </c:pt>
                <c:pt idx="214">
                  <c:v>96.120271580989339</c:v>
                </c:pt>
                <c:pt idx="215">
                  <c:v>100.96993210475267</c:v>
                </c:pt>
                <c:pt idx="216">
                  <c:v>101.35790494665373</c:v>
                </c:pt>
                <c:pt idx="217">
                  <c:v>94.956353055286129</c:v>
                </c:pt>
                <c:pt idx="218">
                  <c:v>96.605237633365661</c:v>
                </c:pt>
                <c:pt idx="219">
                  <c:v>95.829291949563526</c:v>
                </c:pt>
                <c:pt idx="220">
                  <c:v>97.478176527643072</c:v>
                </c:pt>
                <c:pt idx="221">
                  <c:v>97.478176527643072</c:v>
                </c:pt>
                <c:pt idx="222">
                  <c:v>95.635305528613003</c:v>
                </c:pt>
                <c:pt idx="223">
                  <c:v>98.060135790494655</c:v>
                </c:pt>
                <c:pt idx="224">
                  <c:v>96.314258001939862</c:v>
                </c:pt>
                <c:pt idx="225">
                  <c:v>97.284190106692535</c:v>
                </c:pt>
                <c:pt idx="226">
                  <c:v>98.545101842870992</c:v>
                </c:pt>
                <c:pt idx="227">
                  <c:v>98.157129000969945</c:v>
                </c:pt>
                <c:pt idx="228">
                  <c:v>96.702230843840937</c:v>
                </c:pt>
                <c:pt idx="229">
                  <c:v>101.64888457807955</c:v>
                </c:pt>
                <c:pt idx="230">
                  <c:v>100.29097963142581</c:v>
                </c:pt>
                <c:pt idx="231">
                  <c:v>101.35790494665373</c:v>
                </c:pt>
                <c:pt idx="232">
                  <c:v>101.55189136760427</c:v>
                </c:pt>
                <c:pt idx="233">
                  <c:v>101.26091173617849</c:v>
                </c:pt>
                <c:pt idx="234">
                  <c:v>100.19398642095054</c:v>
                </c:pt>
                <c:pt idx="235">
                  <c:v>105.91658583899128</c:v>
                </c:pt>
                <c:pt idx="236">
                  <c:v>102.03685741998061</c:v>
                </c:pt>
                <c:pt idx="237">
                  <c:v>103.10378273520855</c:v>
                </c:pt>
                <c:pt idx="238">
                  <c:v>105.91658583899128</c:v>
                </c:pt>
                <c:pt idx="239">
                  <c:v>101.74587778855482</c:v>
                </c:pt>
                <c:pt idx="240">
                  <c:v>105.72259941804074</c:v>
                </c:pt>
                <c:pt idx="241">
                  <c:v>103.7827352085354</c:v>
                </c:pt>
                <c:pt idx="242">
                  <c:v>106.30455868089234</c:v>
                </c:pt>
                <c:pt idx="243">
                  <c:v>104.46168768186229</c:v>
                </c:pt>
                <c:pt idx="244">
                  <c:v>107.27449078564501</c:v>
                </c:pt>
                <c:pt idx="245">
                  <c:v>113.09408341416101</c:v>
                </c:pt>
                <c:pt idx="246">
                  <c:v>113.19107662463628</c:v>
                </c:pt>
                <c:pt idx="247">
                  <c:v>108.53540252182347</c:v>
                </c:pt>
                <c:pt idx="248">
                  <c:v>108.72938894277399</c:v>
                </c:pt>
                <c:pt idx="249">
                  <c:v>102.42483026188167</c:v>
                </c:pt>
                <c:pt idx="250">
                  <c:v>100.19398642095054</c:v>
                </c:pt>
                <c:pt idx="251">
                  <c:v>103.39476236663434</c:v>
                </c:pt>
                <c:pt idx="252">
                  <c:v>101.93986420950534</c:v>
                </c:pt>
                <c:pt idx="253">
                  <c:v>98.642095053346281</c:v>
                </c:pt>
                <c:pt idx="254">
                  <c:v>104.55868089233753</c:v>
                </c:pt>
                <c:pt idx="255">
                  <c:v>104.46168768186229</c:v>
                </c:pt>
                <c:pt idx="256">
                  <c:v>103.68574199806015</c:v>
                </c:pt>
                <c:pt idx="257">
                  <c:v>102.32783705140641</c:v>
                </c:pt>
                <c:pt idx="258">
                  <c:v>102.909796314258</c:v>
                </c:pt>
                <c:pt idx="259">
                  <c:v>101.64888457807955</c:v>
                </c:pt>
                <c:pt idx="260">
                  <c:v>102.42483026188167</c:v>
                </c:pt>
                <c:pt idx="261">
                  <c:v>104.55868089233753</c:v>
                </c:pt>
                <c:pt idx="262">
                  <c:v>105.04364694471387</c:v>
                </c:pt>
                <c:pt idx="263">
                  <c:v>100</c:v>
                </c:pt>
                <c:pt idx="264">
                  <c:v>103.29776915615906</c:v>
                </c:pt>
                <c:pt idx="265">
                  <c:v>104.94665373423861</c:v>
                </c:pt>
                <c:pt idx="266">
                  <c:v>102.909796314258</c:v>
                </c:pt>
                <c:pt idx="267">
                  <c:v>90.300678952473319</c:v>
                </c:pt>
                <c:pt idx="268">
                  <c:v>94.568380213385069</c:v>
                </c:pt>
                <c:pt idx="269">
                  <c:v>95.635305528613003</c:v>
                </c:pt>
                <c:pt idx="270">
                  <c:v>97.478176527643072</c:v>
                </c:pt>
                <c:pt idx="271">
                  <c:v>101.74587778855482</c:v>
                </c:pt>
                <c:pt idx="272">
                  <c:v>105.04364694471387</c:v>
                </c:pt>
                <c:pt idx="273">
                  <c:v>103.58874878758486</c:v>
                </c:pt>
                <c:pt idx="274">
                  <c:v>102.909796314258</c:v>
                </c:pt>
                <c:pt idx="275">
                  <c:v>109.21435499515033</c:v>
                </c:pt>
                <c:pt idx="276">
                  <c:v>103.87972841901068</c:v>
                </c:pt>
                <c:pt idx="277">
                  <c:v>101.84287099903007</c:v>
                </c:pt>
                <c:pt idx="278">
                  <c:v>110.96023278370515</c:v>
                </c:pt>
                <c:pt idx="279">
                  <c:v>108.14742967992241</c:v>
                </c:pt>
                <c:pt idx="280">
                  <c:v>111.639185257032</c:v>
                </c:pt>
                <c:pt idx="281">
                  <c:v>108.92337536372455</c:v>
                </c:pt>
                <c:pt idx="282">
                  <c:v>116.58583899127062</c:v>
                </c:pt>
                <c:pt idx="283">
                  <c:v>106.69253152279342</c:v>
                </c:pt>
                <c:pt idx="284">
                  <c:v>105.14064015518916</c:v>
                </c:pt>
                <c:pt idx="285">
                  <c:v>109.50533462657614</c:v>
                </c:pt>
                <c:pt idx="286">
                  <c:v>112.51212415130942</c:v>
                </c:pt>
                <c:pt idx="287">
                  <c:v>118.52570320077595</c:v>
                </c:pt>
              </c:numCache>
            </c:numRef>
          </c:val>
          <c:smooth val="0"/>
          <c:extLst>
            <c:ext xmlns:c16="http://schemas.microsoft.com/office/drawing/2014/chart" uri="{C3380CC4-5D6E-409C-BE32-E72D297353CC}">
              <c16:uniqueId val="{00000002-F712-4AC3-B218-557B7761663F}"/>
            </c:ext>
          </c:extLst>
        </c:ser>
        <c:dLbls>
          <c:showLegendKey val="0"/>
          <c:showVal val="0"/>
          <c:showCatName val="0"/>
          <c:showSerName val="0"/>
          <c:showPercent val="0"/>
          <c:showBubbleSize val="0"/>
        </c:dLbls>
        <c:smooth val="0"/>
        <c:axId val="233544496"/>
        <c:axId val="233544888"/>
      </c:lineChart>
      <c:dateAx>
        <c:axId val="233544496"/>
        <c:scaling>
          <c:orientation val="minMax"/>
          <c:min val="43831"/>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5400000" vert="horz"/>
          <a:lstStyle/>
          <a:p>
            <a:pPr>
              <a:defRPr sz="900" b="0" i="0" u="none" strike="noStrike" baseline="0">
                <a:solidFill>
                  <a:srgbClr val="333333"/>
                </a:solidFill>
                <a:latin typeface="Calibri"/>
                <a:ea typeface="Calibri"/>
                <a:cs typeface="Calibri"/>
              </a:defRPr>
            </a:pPr>
            <a:endParaRPr lang="hu-HU"/>
          </a:p>
        </c:txPr>
        <c:crossAx val="233544888"/>
        <c:crosses val="autoZero"/>
        <c:auto val="1"/>
        <c:lblOffset val="100"/>
        <c:baseTimeUnit val="months"/>
      </c:dateAx>
      <c:valAx>
        <c:axId val="233544888"/>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hu-HU"/>
                  <a:t>2019 dec.=100</a:t>
                </a:r>
              </a:p>
            </c:rich>
          </c:tx>
          <c:overlay val="0"/>
          <c:spPr>
            <a:noFill/>
            <a:ln w="25400">
              <a:noFill/>
            </a:ln>
          </c:spPr>
        </c:title>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hu-HU"/>
          </a:p>
        </c:txPr>
        <c:crossAx val="233544496"/>
        <c:crosses val="autoZero"/>
        <c:crossBetween val="between"/>
      </c:valAx>
      <c:spPr>
        <a:noFill/>
        <a:ln w="25400">
          <a:noFill/>
        </a:ln>
      </c:spPr>
    </c:plotArea>
    <c:legend>
      <c:legendPos val="b"/>
      <c:overlay val="0"/>
      <c:spPr>
        <a:noFill/>
        <a:ln w="25400">
          <a:noFill/>
        </a:ln>
      </c:spPr>
      <c:txPr>
        <a:bodyPr/>
        <a:lstStyle/>
        <a:p>
          <a:pPr>
            <a:defRPr sz="825" b="0" i="0" u="none" strike="noStrike" baseline="0">
              <a:solidFill>
                <a:srgbClr val="333333"/>
              </a:solidFill>
              <a:latin typeface="Calibri"/>
              <a:ea typeface="Calibri"/>
              <a:cs typeface="Calibri"/>
            </a:defRPr>
          </a:pPr>
          <a:endParaRPr lang="hu-H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hu-H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hu-HU"/>
              <a:t>Feldolgozóipari termelés és járműgyártás</a:t>
            </a:r>
          </a:p>
        </c:rich>
      </c:tx>
      <c:overlay val="0"/>
      <c:spPr>
        <a:noFill/>
        <a:ln w="25400">
          <a:noFill/>
        </a:ln>
      </c:spPr>
    </c:title>
    <c:autoTitleDeleted val="0"/>
    <c:plotArea>
      <c:layout/>
      <c:lineChart>
        <c:grouping val="standard"/>
        <c:varyColors val="0"/>
        <c:ser>
          <c:idx val="0"/>
          <c:order val="0"/>
          <c:tx>
            <c:strRef>
              <c:f>Német_adat!$H$1</c:f>
              <c:strCache>
                <c:ptCount val="1"/>
                <c:pt idx="0">
                  <c:v>járműgyártás</c:v>
                </c:pt>
              </c:strCache>
            </c:strRef>
          </c:tx>
          <c:spPr>
            <a:ln w="28575" cap="rnd">
              <a:solidFill>
                <a:schemeClr val="tx1"/>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Német_adat!$H$2:$H$1000</c:f>
              <c:numCache>
                <c:formatCode>0.0</c:formatCode>
                <c:ptCount val="999"/>
                <c:pt idx="0">
                  <c:v>76.184887342397644</c:v>
                </c:pt>
                <c:pt idx="1">
                  <c:v>75.648064773375097</c:v>
                </c:pt>
                <c:pt idx="2">
                  <c:v>75.263037494357562</c:v>
                </c:pt>
                <c:pt idx="3">
                  <c:v>76.309647813632196</c:v>
                </c:pt>
                <c:pt idx="4">
                  <c:v>76.80171443842346</c:v>
                </c:pt>
                <c:pt idx="5">
                  <c:v>76.48023577372912</c:v>
                </c:pt>
                <c:pt idx="6">
                  <c:v>79.334818163086837</c:v>
                </c:pt>
                <c:pt idx="7">
                  <c:v>78.094716828603467</c:v>
                </c:pt>
                <c:pt idx="8">
                  <c:v>77.875050224653876</c:v>
                </c:pt>
                <c:pt idx="9">
                  <c:v>82.487188517781931</c:v>
                </c:pt>
                <c:pt idx="10">
                  <c:v>78.796857762744395</c:v>
                </c:pt>
                <c:pt idx="11">
                  <c:v>82.728562665840883</c:v>
                </c:pt>
                <c:pt idx="12">
                  <c:v>77.853619364917975</c:v>
                </c:pt>
                <c:pt idx="13">
                  <c:v>79.343919245406397</c:v>
                </c:pt>
                <c:pt idx="14">
                  <c:v>75.294830002913287</c:v>
                </c:pt>
                <c:pt idx="15">
                  <c:v>79.987066275242285</c:v>
                </c:pt>
                <c:pt idx="16">
                  <c:v>80.243001117468495</c:v>
                </c:pt>
                <c:pt idx="17">
                  <c:v>79.197605533954302</c:v>
                </c:pt>
                <c:pt idx="18">
                  <c:v>75.547137310530218</c:v>
                </c:pt>
                <c:pt idx="19">
                  <c:v>81.589334860246524</c:v>
                </c:pt>
                <c:pt idx="20">
                  <c:v>77.74981666207789</c:v>
                </c:pt>
                <c:pt idx="21">
                  <c:v>81.442360732849792</c:v>
                </c:pt>
                <c:pt idx="22">
                  <c:v>79.121308764553106</c:v>
                </c:pt>
                <c:pt idx="23">
                  <c:v>80.901684099923045</c:v>
                </c:pt>
                <c:pt idx="24">
                  <c:v>79.773437824358325</c:v>
                </c:pt>
                <c:pt idx="25">
                  <c:v>82.190825687096748</c:v>
                </c:pt>
                <c:pt idx="26">
                  <c:v>83.409088334797701</c:v>
                </c:pt>
                <c:pt idx="27">
                  <c:v>85.882518231083438</c:v>
                </c:pt>
                <c:pt idx="28">
                  <c:v>88.313130787429458</c:v>
                </c:pt>
                <c:pt idx="29">
                  <c:v>85.595421192905874</c:v>
                </c:pt>
                <c:pt idx="30">
                  <c:v>91.016723769148584</c:v>
                </c:pt>
                <c:pt idx="31">
                  <c:v>88.1091260299754</c:v>
                </c:pt>
                <c:pt idx="32">
                  <c:v>86.161180653588787</c:v>
                </c:pt>
                <c:pt idx="33">
                  <c:v>87.346444765640882</c:v>
                </c:pt>
                <c:pt idx="34">
                  <c:v>91.209422320626501</c:v>
                </c:pt>
                <c:pt idx="35">
                  <c:v>94.561378226916318</c:v>
                </c:pt>
                <c:pt idx="36">
                  <c:v>96.183428730854899</c:v>
                </c:pt>
                <c:pt idx="37">
                  <c:v>95.971146327985906</c:v>
                </c:pt>
                <c:pt idx="38">
                  <c:v>95.178522316050646</c:v>
                </c:pt>
                <c:pt idx="39">
                  <c:v>91.499470498892293</c:v>
                </c:pt>
                <c:pt idx="40">
                  <c:v>91.527640444710485</c:v>
                </c:pt>
                <c:pt idx="41">
                  <c:v>91.883144467733203</c:v>
                </c:pt>
                <c:pt idx="42">
                  <c:v>86.720042420681651</c:v>
                </c:pt>
                <c:pt idx="43">
                  <c:v>93.549068426572717</c:v>
                </c:pt>
                <c:pt idx="44">
                  <c:v>91.874726873002416</c:v>
                </c:pt>
                <c:pt idx="45">
                  <c:v>89.251607599015259</c:v>
                </c:pt>
                <c:pt idx="46">
                  <c:v>85.172018201213433</c:v>
                </c:pt>
                <c:pt idx="47">
                  <c:v>88.983899920233355</c:v>
                </c:pt>
                <c:pt idx="48">
                  <c:v>91.503593804264298</c:v>
                </c:pt>
                <c:pt idx="49">
                  <c:v>86.814604621450442</c:v>
                </c:pt>
                <c:pt idx="50">
                  <c:v>91.48339460075934</c:v>
                </c:pt>
                <c:pt idx="51">
                  <c:v>90.891177483813493</c:v>
                </c:pt>
                <c:pt idx="52">
                  <c:v>88.623785507303239</c:v>
                </c:pt>
                <c:pt idx="53">
                  <c:v>97.543527919240844</c:v>
                </c:pt>
                <c:pt idx="54">
                  <c:v>88.057443496163984</c:v>
                </c:pt>
                <c:pt idx="55">
                  <c:v>101.11202025469188</c:v>
                </c:pt>
                <c:pt idx="56">
                  <c:v>95.412035104361678</c:v>
                </c:pt>
                <c:pt idx="57">
                  <c:v>90.894347775218009</c:v>
                </c:pt>
                <c:pt idx="58">
                  <c:v>96.834841001128098</c:v>
                </c:pt>
                <c:pt idx="59">
                  <c:v>91.968021986515922</c:v>
                </c:pt>
                <c:pt idx="60">
                  <c:v>95.08331197108177</c:v>
                </c:pt>
                <c:pt idx="61">
                  <c:v>95.415545724910075</c:v>
                </c:pt>
                <c:pt idx="62">
                  <c:v>93.731852585600066</c:v>
                </c:pt>
                <c:pt idx="63">
                  <c:v>91.180592465642647</c:v>
                </c:pt>
                <c:pt idx="64">
                  <c:v>91.499499831012059</c:v>
                </c:pt>
                <c:pt idx="65">
                  <c:v>84.676677565440087</c:v>
                </c:pt>
                <c:pt idx="66">
                  <c:v>93.293712139682867</c:v>
                </c:pt>
                <c:pt idx="67">
                  <c:v>86.931768001694806</c:v>
                </c:pt>
                <c:pt idx="68">
                  <c:v>87.075006669438892</c:v>
                </c:pt>
                <c:pt idx="69">
                  <c:v>87.519776521296023</c:v>
                </c:pt>
                <c:pt idx="70">
                  <c:v>99.464060037684746</c:v>
                </c:pt>
                <c:pt idx="71">
                  <c:v>99.594844500813963</c:v>
                </c:pt>
                <c:pt idx="72">
                  <c:v>89.391479364908363</c:v>
                </c:pt>
                <c:pt idx="73">
                  <c:v>90.480308229449818</c:v>
                </c:pt>
                <c:pt idx="74">
                  <c:v>90.595492823305506</c:v>
                </c:pt>
                <c:pt idx="75">
                  <c:v>92.21015081525897</c:v>
                </c:pt>
                <c:pt idx="76">
                  <c:v>95.539025616264681</c:v>
                </c:pt>
                <c:pt idx="77">
                  <c:v>94.763972938841903</c:v>
                </c:pt>
                <c:pt idx="78">
                  <c:v>90.420277394054352</c:v>
                </c:pt>
                <c:pt idx="79">
                  <c:v>95.254509046247477</c:v>
                </c:pt>
                <c:pt idx="80">
                  <c:v>92.498700734518053</c:v>
                </c:pt>
                <c:pt idx="81">
                  <c:v>98.987602913556501</c:v>
                </c:pt>
                <c:pt idx="82">
                  <c:v>89.251683090085194</c:v>
                </c:pt>
                <c:pt idx="83">
                  <c:v>91.976496649040556</c:v>
                </c:pt>
                <c:pt idx="84">
                  <c:v>95.979190270746329</c:v>
                </c:pt>
                <c:pt idx="85">
                  <c:v>90.96871297989486</c:v>
                </c:pt>
                <c:pt idx="86">
                  <c:v>93.514286378347492</c:v>
                </c:pt>
                <c:pt idx="87">
                  <c:v>99.1186114221818</c:v>
                </c:pt>
                <c:pt idx="88">
                  <c:v>91.676349589152352</c:v>
                </c:pt>
                <c:pt idx="89">
                  <c:v>96.182773447866666</c:v>
                </c:pt>
                <c:pt idx="90">
                  <c:v>102.12282590335946</c:v>
                </c:pt>
                <c:pt idx="91">
                  <c:v>94.665594955302126</c:v>
                </c:pt>
                <c:pt idx="92">
                  <c:v>99.394087291071514</c:v>
                </c:pt>
                <c:pt idx="93">
                  <c:v>102.62452144937879</c:v>
                </c:pt>
                <c:pt idx="94">
                  <c:v>100.81006880027002</c:v>
                </c:pt>
                <c:pt idx="95">
                  <c:v>94.913968119102194</c:v>
                </c:pt>
                <c:pt idx="96">
                  <c:v>96.372558509886161</c:v>
                </c:pt>
                <c:pt idx="97">
                  <c:v>99.392955237330554</c:v>
                </c:pt>
                <c:pt idx="98">
                  <c:v>96.681888367364152</c:v>
                </c:pt>
                <c:pt idx="99">
                  <c:v>97.102215781504697</c:v>
                </c:pt>
                <c:pt idx="100">
                  <c:v>99.914671296812259</c:v>
                </c:pt>
                <c:pt idx="101">
                  <c:v>98.219868666566001</c:v>
                </c:pt>
                <c:pt idx="102">
                  <c:v>106.46188383274348</c:v>
                </c:pt>
                <c:pt idx="103">
                  <c:v>94.409708360125506</c:v>
                </c:pt>
                <c:pt idx="104">
                  <c:v>99.997525334113462</c:v>
                </c:pt>
                <c:pt idx="105">
                  <c:v>96.820233983094596</c:v>
                </c:pt>
                <c:pt idx="106">
                  <c:v>100.98396202353246</c:v>
                </c:pt>
                <c:pt idx="107">
                  <c:v>101.22651665724067</c:v>
                </c:pt>
                <c:pt idx="108">
                  <c:v>106.77261517195542</c:v>
                </c:pt>
                <c:pt idx="109">
                  <c:v>103.08799549448054</c:v>
                </c:pt>
                <c:pt idx="110">
                  <c:v>106.51233767397341</c:v>
                </c:pt>
                <c:pt idx="111">
                  <c:v>104.80965107638171</c:v>
                </c:pt>
                <c:pt idx="112">
                  <c:v>105.77575331770153</c:v>
                </c:pt>
                <c:pt idx="113">
                  <c:v>108.77200318717131</c:v>
                </c:pt>
                <c:pt idx="114">
                  <c:v>108.84225033893158</c:v>
                </c:pt>
                <c:pt idx="115">
                  <c:v>100.76338000612365</c:v>
                </c:pt>
                <c:pt idx="116">
                  <c:v>109.82105152596149</c:v>
                </c:pt>
                <c:pt idx="117">
                  <c:v>107.99076655727436</c:v>
                </c:pt>
                <c:pt idx="118">
                  <c:v>108.87144539235109</c:v>
                </c:pt>
                <c:pt idx="119">
                  <c:v>105.32700594169937</c:v>
                </c:pt>
                <c:pt idx="120">
                  <c:v>110.07858854866066</c:v>
                </c:pt>
                <c:pt idx="121">
                  <c:v>110.16920306875812</c:v>
                </c:pt>
                <c:pt idx="122">
                  <c:v>107.31922335800932</c:v>
                </c:pt>
                <c:pt idx="123">
                  <c:v>110.44514746787921</c:v>
                </c:pt>
                <c:pt idx="124">
                  <c:v>100.00252224486248</c:v>
                </c:pt>
                <c:pt idx="125">
                  <c:v>104.76132485981805</c:v>
                </c:pt>
                <c:pt idx="126">
                  <c:v>99.937014893756555</c:v>
                </c:pt>
                <c:pt idx="127">
                  <c:v>103.45874204458738</c:v>
                </c:pt>
                <c:pt idx="128">
                  <c:v>102.62310428980214</c:v>
                </c:pt>
                <c:pt idx="129">
                  <c:v>97.067709584634372</c:v>
                </c:pt>
                <c:pt idx="130">
                  <c:v>93.656186231986069</c:v>
                </c:pt>
                <c:pt idx="131">
                  <c:v>81.478574029468405</c:v>
                </c:pt>
                <c:pt idx="132">
                  <c:v>79.137813411916781</c:v>
                </c:pt>
                <c:pt idx="133">
                  <c:v>61.676062788268339</c:v>
                </c:pt>
                <c:pt idx="134">
                  <c:v>70.365549712983452</c:v>
                </c:pt>
                <c:pt idx="135">
                  <c:v>67.204575345139205</c:v>
                </c:pt>
                <c:pt idx="136">
                  <c:v>83.729088672579138</c:v>
                </c:pt>
                <c:pt idx="137">
                  <c:v>86.834113249382</c:v>
                </c:pt>
                <c:pt idx="138">
                  <c:v>83.847170984667954</c:v>
                </c:pt>
                <c:pt idx="139">
                  <c:v>86.68350311274915</c:v>
                </c:pt>
                <c:pt idx="140">
                  <c:v>93.934165648690211</c:v>
                </c:pt>
                <c:pt idx="141">
                  <c:v>91.071711842314869</c:v>
                </c:pt>
                <c:pt idx="142">
                  <c:v>90.216051785792601</c:v>
                </c:pt>
                <c:pt idx="143">
                  <c:v>91.24421031139569</c:v>
                </c:pt>
                <c:pt idx="144">
                  <c:v>93.532518889215993</c:v>
                </c:pt>
                <c:pt idx="145">
                  <c:v>88.86120760371611</c:v>
                </c:pt>
                <c:pt idx="146">
                  <c:v>94.4071286365254</c:v>
                </c:pt>
                <c:pt idx="147">
                  <c:v>97.873650808521873</c:v>
                </c:pt>
                <c:pt idx="148">
                  <c:v>103.98383705487173</c:v>
                </c:pt>
                <c:pt idx="149">
                  <c:v>103.92312980397813</c:v>
                </c:pt>
                <c:pt idx="150">
                  <c:v>96.191810259615906</c:v>
                </c:pt>
                <c:pt idx="151">
                  <c:v>96.811231583987436</c:v>
                </c:pt>
                <c:pt idx="152">
                  <c:v>110.27667825663643</c:v>
                </c:pt>
                <c:pt idx="153">
                  <c:v>114.83367933790748</c:v>
                </c:pt>
                <c:pt idx="154">
                  <c:v>109.1042547835668</c:v>
                </c:pt>
                <c:pt idx="155">
                  <c:v>119.53985939128017</c:v>
                </c:pt>
                <c:pt idx="156">
                  <c:v>110.83549105178774</c:v>
                </c:pt>
                <c:pt idx="157">
                  <c:v>114.517156206453</c:v>
                </c:pt>
                <c:pt idx="158">
                  <c:v>112.54487268118542</c:v>
                </c:pt>
                <c:pt idx="159">
                  <c:v>113.36400603437218</c:v>
                </c:pt>
                <c:pt idx="160">
                  <c:v>116.70706017526263</c:v>
                </c:pt>
                <c:pt idx="161">
                  <c:v>109.77298254244762</c:v>
                </c:pt>
                <c:pt idx="162">
                  <c:v>117.31770529957124</c:v>
                </c:pt>
                <c:pt idx="163">
                  <c:v>115.19803009272043</c:v>
                </c:pt>
                <c:pt idx="164">
                  <c:v>114.94904424400826</c:v>
                </c:pt>
                <c:pt idx="165">
                  <c:v>121.64696503197266</c:v>
                </c:pt>
                <c:pt idx="166">
                  <c:v>116.04455377211707</c:v>
                </c:pt>
                <c:pt idx="167">
                  <c:v>114.6766236104903</c:v>
                </c:pt>
                <c:pt idx="168">
                  <c:v>117.99079278150022</c:v>
                </c:pt>
                <c:pt idx="169">
                  <c:v>116.52528673453895</c:v>
                </c:pt>
                <c:pt idx="170">
                  <c:v>115.23514622062989</c:v>
                </c:pt>
                <c:pt idx="171">
                  <c:v>112.09047706724205</c:v>
                </c:pt>
                <c:pt idx="172">
                  <c:v>112.71653380428558</c:v>
                </c:pt>
                <c:pt idx="173">
                  <c:v>112.02662254018931</c:v>
                </c:pt>
                <c:pt idx="174">
                  <c:v>114.79328076904289</c:v>
                </c:pt>
                <c:pt idx="175">
                  <c:v>116.1085580474503</c:v>
                </c:pt>
                <c:pt idx="176">
                  <c:v>116.23010955502184</c:v>
                </c:pt>
                <c:pt idx="177">
                  <c:v>110.62488866362577</c:v>
                </c:pt>
                <c:pt idx="178">
                  <c:v>111.23294807751323</c:v>
                </c:pt>
                <c:pt idx="179">
                  <c:v>112.09438213992082</c:v>
                </c:pt>
                <c:pt idx="180">
                  <c:v>108.20764163533075</c:v>
                </c:pt>
                <c:pt idx="181">
                  <c:v>112.44576300231914</c:v>
                </c:pt>
                <c:pt idx="182">
                  <c:v>114.96617005387665</c:v>
                </c:pt>
                <c:pt idx="183">
                  <c:v>117.46301448421642</c:v>
                </c:pt>
                <c:pt idx="184">
                  <c:v>111.65980741595088</c:v>
                </c:pt>
                <c:pt idx="185">
                  <c:v>115.98845722130335</c:v>
                </c:pt>
                <c:pt idx="186">
                  <c:v>107.88952789239879</c:v>
                </c:pt>
                <c:pt idx="187">
                  <c:v>126.02592428705699</c:v>
                </c:pt>
                <c:pt idx="188">
                  <c:v>119.92433933729349</c:v>
                </c:pt>
                <c:pt idx="189">
                  <c:v>115.95787464142795</c:v>
                </c:pt>
                <c:pt idx="190">
                  <c:v>127.28280549651552</c:v>
                </c:pt>
                <c:pt idx="191">
                  <c:v>122.84803495020778</c:v>
                </c:pt>
                <c:pt idx="192">
                  <c:v>120.97095995418717</c:v>
                </c:pt>
                <c:pt idx="193">
                  <c:v>122.82490627673306</c:v>
                </c:pt>
                <c:pt idx="194">
                  <c:v>123.87294785043919</c:v>
                </c:pt>
                <c:pt idx="195">
                  <c:v>122.14314644213147</c:v>
                </c:pt>
                <c:pt idx="196">
                  <c:v>123.01460238182358</c:v>
                </c:pt>
                <c:pt idx="197">
                  <c:v>120.56848942364842</c:v>
                </c:pt>
                <c:pt idx="198">
                  <c:v>131.39938059654114</c:v>
                </c:pt>
                <c:pt idx="199">
                  <c:v>99.16969826217138</c:v>
                </c:pt>
                <c:pt idx="200">
                  <c:v>121.77728760855777</c:v>
                </c:pt>
                <c:pt idx="201">
                  <c:v>120.35764189591222</c:v>
                </c:pt>
                <c:pt idx="202">
                  <c:v>125.60605276121049</c:v>
                </c:pt>
                <c:pt idx="203">
                  <c:v>120.40348513629861</c:v>
                </c:pt>
                <c:pt idx="204">
                  <c:v>120.33779582501793</c:v>
                </c:pt>
                <c:pt idx="205">
                  <c:v>125.20577561267376</c:v>
                </c:pt>
                <c:pt idx="206">
                  <c:v>123.72680126769635</c:v>
                </c:pt>
                <c:pt idx="207">
                  <c:v>121.1664338744967</c:v>
                </c:pt>
                <c:pt idx="208">
                  <c:v>125.61793078993269</c:v>
                </c:pt>
                <c:pt idx="209">
                  <c:v>120.09152257270561</c:v>
                </c:pt>
                <c:pt idx="210">
                  <c:v>130.36241885433461</c:v>
                </c:pt>
                <c:pt idx="211">
                  <c:v>118.47255243643264</c:v>
                </c:pt>
                <c:pt idx="212">
                  <c:v>125.37863758237069</c:v>
                </c:pt>
                <c:pt idx="213">
                  <c:v>130.22403562844599</c:v>
                </c:pt>
                <c:pt idx="214">
                  <c:v>122.22784590482789</c:v>
                </c:pt>
                <c:pt idx="215">
                  <c:v>118.69874469560655</c:v>
                </c:pt>
                <c:pt idx="216">
                  <c:v>131.59256075223954</c:v>
                </c:pt>
                <c:pt idx="217">
                  <c:v>126.79833046887011</c:v>
                </c:pt>
                <c:pt idx="218">
                  <c:v>123.46270697385347</c:v>
                </c:pt>
                <c:pt idx="219">
                  <c:v>129.60678076723946</c:v>
                </c:pt>
                <c:pt idx="220">
                  <c:v>118.67872319758817</c:v>
                </c:pt>
                <c:pt idx="221">
                  <c:v>129.73308847388748</c:v>
                </c:pt>
                <c:pt idx="222">
                  <c:v>125.34254057949022</c:v>
                </c:pt>
                <c:pt idx="223">
                  <c:v>128.03697788750301</c:v>
                </c:pt>
                <c:pt idx="224">
                  <c:v>128.96683270968305</c:v>
                </c:pt>
                <c:pt idx="225">
                  <c:v>131.70887366204326</c:v>
                </c:pt>
                <c:pt idx="226">
                  <c:v>122.80372307243677</c:v>
                </c:pt>
                <c:pt idx="227">
                  <c:v>120.44127819574638</c:v>
                </c:pt>
                <c:pt idx="228">
                  <c:v>127.22491344168483</c:v>
                </c:pt>
                <c:pt idx="229">
                  <c:v>126.17886425599201</c:v>
                </c:pt>
                <c:pt idx="230">
                  <c:v>125.32722277346497</c:v>
                </c:pt>
                <c:pt idx="231">
                  <c:v>127.91758667158415</c:v>
                </c:pt>
                <c:pt idx="232">
                  <c:v>128.14377696032329</c:v>
                </c:pt>
                <c:pt idx="233">
                  <c:v>126.67789962244073</c:v>
                </c:pt>
                <c:pt idx="234">
                  <c:v>126.68069186021849</c:v>
                </c:pt>
                <c:pt idx="235">
                  <c:v>138.97411171879054</c:v>
                </c:pt>
                <c:pt idx="236">
                  <c:v>133.77936400998666</c:v>
                </c:pt>
                <c:pt idx="237">
                  <c:v>125.11889822398328</c:v>
                </c:pt>
                <c:pt idx="238">
                  <c:v>137.66645473778615</c:v>
                </c:pt>
                <c:pt idx="239">
                  <c:v>125.70508094389137</c:v>
                </c:pt>
                <c:pt idx="240">
                  <c:v>131.60297006303225</c:v>
                </c:pt>
                <c:pt idx="241">
                  <c:v>122.4539474279285</c:v>
                </c:pt>
                <c:pt idx="242">
                  <c:v>134.22768948190756</c:v>
                </c:pt>
                <c:pt idx="243">
                  <c:v>132.4552137290282</c:v>
                </c:pt>
                <c:pt idx="244">
                  <c:v>129.8822042061243</c:v>
                </c:pt>
                <c:pt idx="245">
                  <c:v>132.18982445521198</c:v>
                </c:pt>
                <c:pt idx="246">
                  <c:v>120.0812274277739</c:v>
                </c:pt>
                <c:pt idx="247">
                  <c:v>114.21563533361446</c:v>
                </c:pt>
                <c:pt idx="248">
                  <c:v>121.23519484033463</c:v>
                </c:pt>
                <c:pt idx="249">
                  <c:v>120.06023766252436</c:v>
                </c:pt>
                <c:pt idx="250">
                  <c:v>115.82503893792426</c:v>
                </c:pt>
                <c:pt idx="251">
                  <c:v>122.37851981900177</c:v>
                </c:pt>
                <c:pt idx="252">
                  <c:v>109.7255036283988</c:v>
                </c:pt>
                <c:pt idx="253">
                  <c:v>111.35754747668484</c:v>
                </c:pt>
                <c:pt idx="254">
                  <c:v>110.04972142436755</c:v>
                </c:pt>
                <c:pt idx="255">
                  <c:v>103.14630698896553</c:v>
                </c:pt>
                <c:pt idx="256">
                  <c:v>112.13896980722282</c:v>
                </c:pt>
                <c:pt idx="257">
                  <c:v>109.26574918462802</c:v>
                </c:pt>
                <c:pt idx="258">
                  <c:v>104.84117126068007</c:v>
                </c:pt>
                <c:pt idx="259">
                  <c:v>109.48351001638905</c:v>
                </c:pt>
                <c:pt idx="260">
                  <c:v>108.89706949272562</c:v>
                </c:pt>
                <c:pt idx="261">
                  <c:v>98.079160191534015</c:v>
                </c:pt>
                <c:pt idx="262">
                  <c:v>100.52345325453661</c:v>
                </c:pt>
                <c:pt idx="263">
                  <c:v>100</c:v>
                </c:pt>
                <c:pt idx="264">
                  <c:v>105.06034103296412</c:v>
                </c:pt>
                <c:pt idx="265">
                  <c:v>102.62728537994843</c:v>
                </c:pt>
                <c:pt idx="266">
                  <c:v>56.667160261939301</c:v>
                </c:pt>
                <c:pt idx="267">
                  <c:v>1.8439417051590561</c:v>
                </c:pt>
                <c:pt idx="268">
                  <c:v>47.664443912224833</c:v>
                </c:pt>
                <c:pt idx="269">
                  <c:v>78.291891270531011</c:v>
                </c:pt>
                <c:pt idx="270">
                  <c:v>85.569505568804203</c:v>
                </c:pt>
                <c:pt idx="271">
                  <c:v>81.380464397393908</c:v>
                </c:pt>
                <c:pt idx="272">
                  <c:v>83.359220265568482</c:v>
                </c:pt>
                <c:pt idx="273">
                  <c:v>89.446252153249546</c:v>
                </c:pt>
                <c:pt idx="274">
                  <c:v>89.245572882006101</c:v>
                </c:pt>
                <c:pt idx="275">
                  <c:v>93.766692821769922</c:v>
                </c:pt>
                <c:pt idx="276">
                  <c:v>84.997767367473074</c:v>
                </c:pt>
                <c:pt idx="277">
                  <c:v>72.188152263597345</c:v>
                </c:pt>
                <c:pt idx="278">
                  <c:v>66.10446279384378</c:v>
                </c:pt>
                <c:pt idx="279">
                  <c:v>68.775963772175857</c:v>
                </c:pt>
                <c:pt idx="280">
                  <c:v>62.395267755346296</c:v>
                </c:pt>
                <c:pt idx="281">
                  <c:v>59.558450328448586</c:v>
                </c:pt>
                <c:pt idx="282">
                  <c:v>62.901799191345617</c:v>
                </c:pt>
                <c:pt idx="283">
                  <c:v>59.70765085545375</c:v>
                </c:pt>
                <c:pt idx="284">
                  <c:v>49.749265885787395</c:v>
                </c:pt>
                <c:pt idx="285">
                  <c:v>58.232496049731274</c:v>
                </c:pt>
                <c:pt idx="286">
                  <c:v>57.829918759285214</c:v>
                </c:pt>
                <c:pt idx="287">
                  <c:v>82.178561869328703</c:v>
                </c:pt>
              </c:numCache>
            </c:numRef>
          </c:val>
          <c:smooth val="0"/>
          <c:extLst>
            <c:ext xmlns:c16="http://schemas.microsoft.com/office/drawing/2014/chart" uri="{C3380CC4-5D6E-409C-BE32-E72D297353CC}">
              <c16:uniqueId val="{00000000-9785-4D4C-AFF7-46E69CD82123}"/>
            </c:ext>
          </c:extLst>
        </c:ser>
        <c:ser>
          <c:idx val="1"/>
          <c:order val="1"/>
          <c:tx>
            <c:strRef>
              <c:f>Német_adat!$C$1</c:f>
              <c:strCache>
                <c:ptCount val="1"/>
                <c:pt idx="0">
                  <c:v>feldolgozóipari termelés</c:v>
                </c:pt>
              </c:strCache>
            </c:strRef>
          </c:tx>
          <c:spPr>
            <a:ln w="28575" cap="rnd">
              <a:solidFill>
                <a:srgbClr val="00B050"/>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Német_adat!$C$2:$C$1000</c:f>
              <c:numCache>
                <c:formatCode>0.0</c:formatCode>
                <c:ptCount val="999"/>
                <c:pt idx="0">
                  <c:v>75.967413441955188</c:v>
                </c:pt>
                <c:pt idx="1">
                  <c:v>75.661914460285132</c:v>
                </c:pt>
                <c:pt idx="2">
                  <c:v>76.782077393075369</c:v>
                </c:pt>
                <c:pt idx="3">
                  <c:v>76.171079429735229</c:v>
                </c:pt>
                <c:pt idx="4">
                  <c:v>76.578411405295327</c:v>
                </c:pt>
                <c:pt idx="5">
                  <c:v>75.865580448065174</c:v>
                </c:pt>
                <c:pt idx="6">
                  <c:v>77.494908350305494</c:v>
                </c:pt>
                <c:pt idx="7">
                  <c:v>75.865580448065174</c:v>
                </c:pt>
                <c:pt idx="8">
                  <c:v>75.254582484725049</c:v>
                </c:pt>
                <c:pt idx="9">
                  <c:v>75.76374745417516</c:v>
                </c:pt>
                <c:pt idx="10">
                  <c:v>74.643584521384923</c:v>
                </c:pt>
                <c:pt idx="11">
                  <c:v>75.050916496945007</c:v>
                </c:pt>
                <c:pt idx="12">
                  <c:v>76.374745417515271</c:v>
                </c:pt>
                <c:pt idx="13">
                  <c:v>74.847250509164965</c:v>
                </c:pt>
                <c:pt idx="14">
                  <c:v>75.356415478615062</c:v>
                </c:pt>
                <c:pt idx="15">
                  <c:v>75.76374745417516</c:v>
                </c:pt>
                <c:pt idx="16">
                  <c:v>76.476578411405285</c:v>
                </c:pt>
                <c:pt idx="17">
                  <c:v>76.374745417515271</c:v>
                </c:pt>
                <c:pt idx="18">
                  <c:v>76.985743380855382</c:v>
                </c:pt>
                <c:pt idx="19">
                  <c:v>77.596741344195522</c:v>
                </c:pt>
                <c:pt idx="20">
                  <c:v>77.494908350305494</c:v>
                </c:pt>
                <c:pt idx="21">
                  <c:v>78.207739307535633</c:v>
                </c:pt>
                <c:pt idx="22">
                  <c:v>78.309572301425661</c:v>
                </c:pt>
                <c:pt idx="23">
                  <c:v>78.513238289205702</c:v>
                </c:pt>
                <c:pt idx="24">
                  <c:v>77.800407331975563</c:v>
                </c:pt>
                <c:pt idx="25">
                  <c:v>79.633401221995925</c:v>
                </c:pt>
                <c:pt idx="26">
                  <c:v>79.837067209775967</c:v>
                </c:pt>
                <c:pt idx="27">
                  <c:v>80.753564154786147</c:v>
                </c:pt>
                <c:pt idx="28">
                  <c:v>82.688391038696537</c:v>
                </c:pt>
                <c:pt idx="29">
                  <c:v>80.855397148676175</c:v>
                </c:pt>
                <c:pt idx="30">
                  <c:v>82.281059063136453</c:v>
                </c:pt>
                <c:pt idx="31">
                  <c:v>82.993890020366607</c:v>
                </c:pt>
                <c:pt idx="32">
                  <c:v>83.197556008146648</c:v>
                </c:pt>
                <c:pt idx="33">
                  <c:v>82.790224032586551</c:v>
                </c:pt>
                <c:pt idx="34">
                  <c:v>83.40122199592669</c:v>
                </c:pt>
                <c:pt idx="35">
                  <c:v>84.114052953156815</c:v>
                </c:pt>
                <c:pt idx="36">
                  <c:v>83.808553971486759</c:v>
                </c:pt>
                <c:pt idx="37">
                  <c:v>84.72505091649694</c:v>
                </c:pt>
                <c:pt idx="38">
                  <c:v>83.604887983706703</c:v>
                </c:pt>
                <c:pt idx="39">
                  <c:v>81.975560081466398</c:v>
                </c:pt>
                <c:pt idx="40">
                  <c:v>82.892057026476579</c:v>
                </c:pt>
                <c:pt idx="41">
                  <c:v>83.299389002036648</c:v>
                </c:pt>
                <c:pt idx="42">
                  <c:v>80.855397148676175</c:v>
                </c:pt>
                <c:pt idx="43">
                  <c:v>82.790224032586551</c:v>
                </c:pt>
                <c:pt idx="44">
                  <c:v>81.975560081466398</c:v>
                </c:pt>
                <c:pt idx="45">
                  <c:v>80.346232179226078</c:v>
                </c:pt>
                <c:pt idx="46">
                  <c:v>79.531568228105897</c:v>
                </c:pt>
                <c:pt idx="47">
                  <c:v>80.142566191446036</c:v>
                </c:pt>
                <c:pt idx="48">
                  <c:v>80.448065173116092</c:v>
                </c:pt>
                <c:pt idx="49">
                  <c:v>80.651731160896134</c:v>
                </c:pt>
                <c:pt idx="50">
                  <c:v>80.957230142566189</c:v>
                </c:pt>
                <c:pt idx="51">
                  <c:v>80.957230142566189</c:v>
                </c:pt>
                <c:pt idx="52">
                  <c:v>80.040733197556008</c:v>
                </c:pt>
                <c:pt idx="53">
                  <c:v>82.281059063136453</c:v>
                </c:pt>
                <c:pt idx="54">
                  <c:v>80.753564154786147</c:v>
                </c:pt>
                <c:pt idx="55">
                  <c:v>82.688391038696537</c:v>
                </c:pt>
                <c:pt idx="56">
                  <c:v>81.87372708757637</c:v>
                </c:pt>
                <c:pt idx="57">
                  <c:v>80.753564154786147</c:v>
                </c:pt>
                <c:pt idx="58">
                  <c:v>82.484725050916495</c:v>
                </c:pt>
                <c:pt idx="59">
                  <c:v>80.855397148676175</c:v>
                </c:pt>
                <c:pt idx="60">
                  <c:v>81.670061099796328</c:v>
                </c:pt>
                <c:pt idx="61">
                  <c:v>81.5682281059063</c:v>
                </c:pt>
                <c:pt idx="62">
                  <c:v>81.771894093686342</c:v>
                </c:pt>
                <c:pt idx="63">
                  <c:v>81.059063136456203</c:v>
                </c:pt>
                <c:pt idx="64">
                  <c:v>80.549898167006106</c:v>
                </c:pt>
                <c:pt idx="65">
                  <c:v>80.040733197556008</c:v>
                </c:pt>
                <c:pt idx="66">
                  <c:v>82.077393075356412</c:v>
                </c:pt>
                <c:pt idx="67">
                  <c:v>80.142566191446036</c:v>
                </c:pt>
                <c:pt idx="68">
                  <c:v>79.93890020366598</c:v>
                </c:pt>
                <c:pt idx="69">
                  <c:v>82.077393075356412</c:v>
                </c:pt>
                <c:pt idx="70">
                  <c:v>82.993890020366607</c:v>
                </c:pt>
                <c:pt idx="71">
                  <c:v>83.197556008146648</c:v>
                </c:pt>
                <c:pt idx="72">
                  <c:v>82.586558044806509</c:v>
                </c:pt>
                <c:pt idx="73">
                  <c:v>83.299389002036648</c:v>
                </c:pt>
                <c:pt idx="74">
                  <c:v>82.892057026476579</c:v>
                </c:pt>
                <c:pt idx="75">
                  <c:v>83.910386965376787</c:v>
                </c:pt>
                <c:pt idx="76">
                  <c:v>84.72505091649694</c:v>
                </c:pt>
                <c:pt idx="77">
                  <c:v>84.419551934826885</c:v>
                </c:pt>
                <c:pt idx="78">
                  <c:v>85.336048879837051</c:v>
                </c:pt>
                <c:pt idx="79">
                  <c:v>84.521384928716898</c:v>
                </c:pt>
                <c:pt idx="80">
                  <c:v>84.419551934826885</c:v>
                </c:pt>
                <c:pt idx="81">
                  <c:v>85.234215885947052</c:v>
                </c:pt>
                <c:pt idx="82">
                  <c:v>83.706720977596731</c:v>
                </c:pt>
                <c:pt idx="83">
                  <c:v>83.604887983706703</c:v>
                </c:pt>
                <c:pt idx="84">
                  <c:v>86.252545824847246</c:v>
                </c:pt>
                <c:pt idx="85">
                  <c:v>84.623217922606926</c:v>
                </c:pt>
                <c:pt idx="86">
                  <c:v>85.845213849287163</c:v>
                </c:pt>
                <c:pt idx="87">
                  <c:v>86.35437881873726</c:v>
                </c:pt>
                <c:pt idx="88">
                  <c:v>85.539714867617107</c:v>
                </c:pt>
                <c:pt idx="89">
                  <c:v>87.270875763747455</c:v>
                </c:pt>
                <c:pt idx="90">
                  <c:v>88.391038696537677</c:v>
                </c:pt>
                <c:pt idx="91">
                  <c:v>86.150712830957218</c:v>
                </c:pt>
                <c:pt idx="92">
                  <c:v>88.391038696537677</c:v>
                </c:pt>
                <c:pt idx="93">
                  <c:v>90.122199592668011</c:v>
                </c:pt>
                <c:pt idx="94">
                  <c:v>89.103869653767816</c:v>
                </c:pt>
                <c:pt idx="95">
                  <c:v>89.002036659877803</c:v>
                </c:pt>
                <c:pt idx="96">
                  <c:v>89.409368635437886</c:v>
                </c:pt>
                <c:pt idx="97">
                  <c:v>89.81670061099797</c:v>
                </c:pt>
                <c:pt idx="98">
                  <c:v>89.103869653767816</c:v>
                </c:pt>
                <c:pt idx="99">
                  <c:v>91.242362525458248</c:v>
                </c:pt>
                <c:pt idx="100">
                  <c:v>92.668024439918526</c:v>
                </c:pt>
                <c:pt idx="101">
                  <c:v>92.057026476578415</c:v>
                </c:pt>
                <c:pt idx="102">
                  <c:v>93.482688391038693</c:v>
                </c:pt>
                <c:pt idx="103">
                  <c:v>94.297352342158845</c:v>
                </c:pt>
                <c:pt idx="104">
                  <c:v>94.195519348268846</c:v>
                </c:pt>
                <c:pt idx="105">
                  <c:v>93.890020366598776</c:v>
                </c:pt>
                <c:pt idx="106">
                  <c:v>95.621181262729124</c:v>
                </c:pt>
                <c:pt idx="107">
                  <c:v>96.53767820773929</c:v>
                </c:pt>
                <c:pt idx="108">
                  <c:v>96.741344195519346</c:v>
                </c:pt>
                <c:pt idx="109">
                  <c:v>97.14867617107943</c:v>
                </c:pt>
                <c:pt idx="110">
                  <c:v>97.454175152749485</c:v>
                </c:pt>
                <c:pt idx="111">
                  <c:v>96.639511201629333</c:v>
                </c:pt>
                <c:pt idx="112">
                  <c:v>98.370672097759666</c:v>
                </c:pt>
                <c:pt idx="113">
                  <c:v>98.268839103869652</c:v>
                </c:pt>
                <c:pt idx="114">
                  <c:v>99.083503054989805</c:v>
                </c:pt>
                <c:pt idx="115">
                  <c:v>99.287169042769847</c:v>
                </c:pt>
                <c:pt idx="116">
                  <c:v>100.30549898167006</c:v>
                </c:pt>
                <c:pt idx="117">
                  <c:v>100.5091649694501</c:v>
                </c:pt>
                <c:pt idx="118">
                  <c:v>100.10183299389001</c:v>
                </c:pt>
                <c:pt idx="119">
                  <c:v>101.22199592668024</c:v>
                </c:pt>
                <c:pt idx="120">
                  <c:v>102.64765784114051</c:v>
                </c:pt>
                <c:pt idx="121">
                  <c:v>102.34215885947047</c:v>
                </c:pt>
                <c:pt idx="122">
                  <c:v>101.73116089613035</c:v>
                </c:pt>
                <c:pt idx="123">
                  <c:v>102.03665987780042</c:v>
                </c:pt>
                <c:pt idx="124">
                  <c:v>100</c:v>
                </c:pt>
                <c:pt idx="125">
                  <c:v>101.12016293279022</c:v>
                </c:pt>
                <c:pt idx="126">
                  <c:v>99.490835030549903</c:v>
                </c:pt>
                <c:pt idx="127">
                  <c:v>101.42566191446028</c:v>
                </c:pt>
                <c:pt idx="128">
                  <c:v>98.981670061099791</c:v>
                </c:pt>
                <c:pt idx="129">
                  <c:v>96.945010183299388</c:v>
                </c:pt>
                <c:pt idx="130">
                  <c:v>92.871690427698567</c:v>
                </c:pt>
                <c:pt idx="131">
                  <c:v>89.20570264765783</c:v>
                </c:pt>
                <c:pt idx="132">
                  <c:v>81.87372708757637</c:v>
                </c:pt>
                <c:pt idx="133">
                  <c:v>79.226069246435841</c:v>
                </c:pt>
                <c:pt idx="134">
                  <c:v>79.735234215885939</c:v>
                </c:pt>
                <c:pt idx="135">
                  <c:v>77.596741344195522</c:v>
                </c:pt>
                <c:pt idx="136">
                  <c:v>81.160896130346231</c:v>
                </c:pt>
                <c:pt idx="137">
                  <c:v>81.975560081466398</c:v>
                </c:pt>
                <c:pt idx="138">
                  <c:v>81.059063136456203</c:v>
                </c:pt>
                <c:pt idx="139">
                  <c:v>82.281059063136453</c:v>
                </c:pt>
                <c:pt idx="140">
                  <c:v>85.845213849287163</c:v>
                </c:pt>
                <c:pt idx="141">
                  <c:v>84.012219959266801</c:v>
                </c:pt>
                <c:pt idx="142">
                  <c:v>84.72505091649694</c:v>
                </c:pt>
                <c:pt idx="143">
                  <c:v>84.826883910386968</c:v>
                </c:pt>
                <c:pt idx="144">
                  <c:v>85.641547861507121</c:v>
                </c:pt>
                <c:pt idx="145">
                  <c:v>85.03054989816701</c:v>
                </c:pt>
                <c:pt idx="146">
                  <c:v>87.678207739307524</c:v>
                </c:pt>
                <c:pt idx="147">
                  <c:v>89.307535641547858</c:v>
                </c:pt>
                <c:pt idx="148">
                  <c:v>92.057026476578415</c:v>
                </c:pt>
                <c:pt idx="149">
                  <c:v>91.955193482688387</c:v>
                </c:pt>
                <c:pt idx="150">
                  <c:v>91.242362525458248</c:v>
                </c:pt>
                <c:pt idx="151">
                  <c:v>92.769857433808539</c:v>
                </c:pt>
                <c:pt idx="152">
                  <c:v>94.093686354378832</c:v>
                </c:pt>
                <c:pt idx="153">
                  <c:v>96.130346232179235</c:v>
                </c:pt>
                <c:pt idx="154">
                  <c:v>95.621181262729124</c:v>
                </c:pt>
                <c:pt idx="155">
                  <c:v>97.14867617107943</c:v>
                </c:pt>
                <c:pt idx="156">
                  <c:v>96.945010183299388</c:v>
                </c:pt>
                <c:pt idx="157">
                  <c:v>98.065173116089611</c:v>
                </c:pt>
                <c:pt idx="158">
                  <c:v>98.676171079429736</c:v>
                </c:pt>
                <c:pt idx="159">
                  <c:v>99.185336048879833</c:v>
                </c:pt>
                <c:pt idx="160">
                  <c:v>100.5091649694501</c:v>
                </c:pt>
                <c:pt idx="161">
                  <c:v>98.879837067209763</c:v>
                </c:pt>
                <c:pt idx="162">
                  <c:v>101.93482688391038</c:v>
                </c:pt>
                <c:pt idx="163">
                  <c:v>101.22199592668024</c:v>
                </c:pt>
                <c:pt idx="164">
                  <c:v>99.490835030549903</c:v>
                </c:pt>
                <c:pt idx="165">
                  <c:v>100.81466395112015</c:v>
                </c:pt>
                <c:pt idx="166">
                  <c:v>99.898167006109972</c:v>
                </c:pt>
                <c:pt idx="167">
                  <c:v>98.676171079429736</c:v>
                </c:pt>
                <c:pt idx="168">
                  <c:v>99.083503054989805</c:v>
                </c:pt>
                <c:pt idx="169">
                  <c:v>98.981670061099791</c:v>
                </c:pt>
                <c:pt idx="170">
                  <c:v>100.10183299389001</c:v>
                </c:pt>
                <c:pt idx="171">
                  <c:v>98.370672097759666</c:v>
                </c:pt>
                <c:pt idx="172">
                  <c:v>100.30549898167006</c:v>
                </c:pt>
                <c:pt idx="173">
                  <c:v>98.981670061099791</c:v>
                </c:pt>
                <c:pt idx="174">
                  <c:v>100.30549898167006</c:v>
                </c:pt>
                <c:pt idx="175">
                  <c:v>100.20366598778003</c:v>
                </c:pt>
                <c:pt idx="176">
                  <c:v>98.981670061099791</c:v>
                </c:pt>
                <c:pt idx="177">
                  <c:v>97.657841140529527</c:v>
                </c:pt>
                <c:pt idx="178">
                  <c:v>96.945010183299388</c:v>
                </c:pt>
                <c:pt idx="179">
                  <c:v>97.657841140529527</c:v>
                </c:pt>
                <c:pt idx="180">
                  <c:v>96.639511201629333</c:v>
                </c:pt>
                <c:pt idx="181">
                  <c:v>97.352342158859457</c:v>
                </c:pt>
                <c:pt idx="182">
                  <c:v>98.676171079429736</c:v>
                </c:pt>
                <c:pt idx="183">
                  <c:v>98.879837067209763</c:v>
                </c:pt>
                <c:pt idx="184">
                  <c:v>98.370672097759666</c:v>
                </c:pt>
                <c:pt idx="185">
                  <c:v>99.898167006109972</c:v>
                </c:pt>
                <c:pt idx="186">
                  <c:v>98.167006109979638</c:v>
                </c:pt>
                <c:pt idx="187">
                  <c:v>100.5091649694501</c:v>
                </c:pt>
                <c:pt idx="188">
                  <c:v>100</c:v>
                </c:pt>
                <c:pt idx="189">
                  <c:v>99.287169042769847</c:v>
                </c:pt>
                <c:pt idx="190">
                  <c:v>101.52749490835032</c:v>
                </c:pt>
                <c:pt idx="191">
                  <c:v>101.73116089613035</c:v>
                </c:pt>
                <c:pt idx="192">
                  <c:v>101.12016293279022</c:v>
                </c:pt>
                <c:pt idx="193">
                  <c:v>101.22199592668024</c:v>
                </c:pt>
                <c:pt idx="194">
                  <c:v>101.62932790224033</c:v>
                </c:pt>
                <c:pt idx="195">
                  <c:v>101.32382892057026</c:v>
                </c:pt>
                <c:pt idx="196">
                  <c:v>100.40733197556007</c:v>
                </c:pt>
                <c:pt idx="197">
                  <c:v>100.5091649694501</c:v>
                </c:pt>
                <c:pt idx="198">
                  <c:v>102.5458248472505</c:v>
                </c:pt>
                <c:pt idx="199">
                  <c:v>98.574338085539708</c:v>
                </c:pt>
                <c:pt idx="200">
                  <c:v>100.91649694501017</c:v>
                </c:pt>
                <c:pt idx="201">
                  <c:v>101.12016293279022</c:v>
                </c:pt>
                <c:pt idx="202">
                  <c:v>101.22199592668024</c:v>
                </c:pt>
                <c:pt idx="203">
                  <c:v>102.95315682281058</c:v>
                </c:pt>
                <c:pt idx="204">
                  <c:v>100.61099796334013</c:v>
                </c:pt>
                <c:pt idx="205">
                  <c:v>101.22199592668024</c:v>
                </c:pt>
                <c:pt idx="206">
                  <c:v>101.22199592668024</c:v>
                </c:pt>
                <c:pt idx="207">
                  <c:v>101.83299389002036</c:v>
                </c:pt>
                <c:pt idx="208">
                  <c:v>101.93482688391038</c:v>
                </c:pt>
                <c:pt idx="209">
                  <c:v>101.93482688391038</c:v>
                </c:pt>
                <c:pt idx="210">
                  <c:v>103.36048879837068</c:v>
                </c:pt>
                <c:pt idx="211">
                  <c:v>100.61099796334013</c:v>
                </c:pt>
                <c:pt idx="212">
                  <c:v>101.01832993890021</c:v>
                </c:pt>
                <c:pt idx="213">
                  <c:v>102.03665987780042</c:v>
                </c:pt>
                <c:pt idx="214">
                  <c:v>101.01832993890021</c:v>
                </c:pt>
                <c:pt idx="215">
                  <c:v>101.83299389002036</c:v>
                </c:pt>
                <c:pt idx="216">
                  <c:v>103.76782077393077</c:v>
                </c:pt>
                <c:pt idx="217">
                  <c:v>103.66598778004072</c:v>
                </c:pt>
                <c:pt idx="218">
                  <c:v>102.34215885947047</c:v>
                </c:pt>
                <c:pt idx="219">
                  <c:v>103.15682281059063</c:v>
                </c:pt>
                <c:pt idx="220">
                  <c:v>101.22199592668024</c:v>
                </c:pt>
                <c:pt idx="221">
                  <c:v>103.56415478615071</c:v>
                </c:pt>
                <c:pt idx="222">
                  <c:v>101.83299389002036</c:v>
                </c:pt>
                <c:pt idx="223">
                  <c:v>103.56415478615071</c:v>
                </c:pt>
                <c:pt idx="224">
                  <c:v>103.36048879837068</c:v>
                </c:pt>
                <c:pt idx="225">
                  <c:v>103.86965376782078</c:v>
                </c:pt>
                <c:pt idx="226">
                  <c:v>103.66598778004072</c:v>
                </c:pt>
                <c:pt idx="227">
                  <c:v>101.83299389002036</c:v>
                </c:pt>
                <c:pt idx="228">
                  <c:v>103.4623217922607</c:v>
                </c:pt>
                <c:pt idx="229">
                  <c:v>104.78615071283095</c:v>
                </c:pt>
                <c:pt idx="230">
                  <c:v>104.27698574338086</c:v>
                </c:pt>
                <c:pt idx="231">
                  <c:v>105.49898167006108</c:v>
                </c:pt>
                <c:pt idx="232">
                  <c:v>105.90631364562117</c:v>
                </c:pt>
                <c:pt idx="233">
                  <c:v>106.0081466395112</c:v>
                </c:pt>
                <c:pt idx="234">
                  <c:v>106.51731160896129</c:v>
                </c:pt>
                <c:pt idx="235">
                  <c:v>108.85947046843178</c:v>
                </c:pt>
                <c:pt idx="236">
                  <c:v>107.84114052953157</c:v>
                </c:pt>
                <c:pt idx="237">
                  <c:v>106.21181262729125</c:v>
                </c:pt>
                <c:pt idx="238">
                  <c:v>110.18329938900204</c:v>
                </c:pt>
                <c:pt idx="239">
                  <c:v>109.77596741344196</c:v>
                </c:pt>
                <c:pt idx="240">
                  <c:v>109.06313645621179</c:v>
                </c:pt>
                <c:pt idx="241">
                  <c:v>107.43380855397149</c:v>
                </c:pt>
                <c:pt idx="242">
                  <c:v>108.65580448065172</c:v>
                </c:pt>
                <c:pt idx="243">
                  <c:v>107.94297352342159</c:v>
                </c:pt>
                <c:pt idx="244">
                  <c:v>109.97963340122199</c:v>
                </c:pt>
                <c:pt idx="245">
                  <c:v>109.77596741344196</c:v>
                </c:pt>
                <c:pt idx="246">
                  <c:v>107.43380855397149</c:v>
                </c:pt>
                <c:pt idx="247">
                  <c:v>107.73930753564154</c:v>
                </c:pt>
                <c:pt idx="248">
                  <c:v>107.43380855397149</c:v>
                </c:pt>
                <c:pt idx="249">
                  <c:v>107.23014256619143</c:v>
                </c:pt>
                <c:pt idx="250">
                  <c:v>105.29531568228106</c:v>
                </c:pt>
                <c:pt idx="251">
                  <c:v>106.51731160896129</c:v>
                </c:pt>
                <c:pt idx="252">
                  <c:v>105.39714867617107</c:v>
                </c:pt>
                <c:pt idx="253">
                  <c:v>105.80448065173115</c:v>
                </c:pt>
                <c:pt idx="254">
                  <c:v>106.51731160896129</c:v>
                </c:pt>
                <c:pt idx="255">
                  <c:v>103.66598778004072</c:v>
                </c:pt>
                <c:pt idx="256">
                  <c:v>104.68431771894093</c:v>
                </c:pt>
                <c:pt idx="257">
                  <c:v>103.66598778004072</c:v>
                </c:pt>
                <c:pt idx="258">
                  <c:v>103.15682281059063</c:v>
                </c:pt>
                <c:pt idx="259">
                  <c:v>103.4623217922607</c:v>
                </c:pt>
                <c:pt idx="260">
                  <c:v>102.34215885947047</c:v>
                </c:pt>
                <c:pt idx="261">
                  <c:v>101.12016293279022</c:v>
                </c:pt>
                <c:pt idx="262">
                  <c:v>101.62932790224033</c:v>
                </c:pt>
                <c:pt idx="263">
                  <c:v>100</c:v>
                </c:pt>
                <c:pt idx="264">
                  <c:v>102.44399185336049</c:v>
                </c:pt>
                <c:pt idx="265">
                  <c:v>103.86965376782078</c:v>
                </c:pt>
                <c:pt idx="266">
                  <c:v>92.668024439918526</c:v>
                </c:pt>
                <c:pt idx="267">
                  <c:v>72.097759674134409</c:v>
                </c:pt>
                <c:pt idx="268">
                  <c:v>80.448065173116092</c:v>
                </c:pt>
                <c:pt idx="269">
                  <c:v>89.81670061099797</c:v>
                </c:pt>
                <c:pt idx="270">
                  <c:v>91.751527494908345</c:v>
                </c:pt>
                <c:pt idx="271">
                  <c:v>91.344195519348276</c:v>
                </c:pt>
                <c:pt idx="272">
                  <c:v>93.686354378818734</c:v>
                </c:pt>
                <c:pt idx="273">
                  <c:v>97.14867617107943</c:v>
                </c:pt>
                <c:pt idx="274">
                  <c:v>98.167006109979638</c:v>
                </c:pt>
                <c:pt idx="275">
                  <c:v>99.185336048879833</c:v>
                </c:pt>
                <c:pt idx="276">
                  <c:v>99.185336048879833</c:v>
                </c:pt>
                <c:pt idx="277">
                  <c:v>97.046843177189402</c:v>
                </c:pt>
                <c:pt idx="278">
                  <c:v>97.861507128309569</c:v>
                </c:pt>
                <c:pt idx="279">
                  <c:v>97.556008146639499</c:v>
                </c:pt>
                <c:pt idx="280">
                  <c:v>96.741344195519346</c:v>
                </c:pt>
                <c:pt idx="281">
                  <c:v>96.435845213849291</c:v>
                </c:pt>
                <c:pt idx="282">
                  <c:v>97.556008146639499</c:v>
                </c:pt>
                <c:pt idx="283">
                  <c:v>93.584521384928721</c:v>
                </c:pt>
                <c:pt idx="284">
                  <c:v>92.668024439918526</c:v>
                </c:pt>
                <c:pt idx="285">
                  <c:v>95.621181262729124</c:v>
                </c:pt>
                <c:pt idx="286">
                  <c:v>96.130346232179235</c:v>
                </c:pt>
                <c:pt idx="287">
                  <c:v>97.14867617107943</c:v>
                </c:pt>
              </c:numCache>
            </c:numRef>
          </c:val>
          <c:smooth val="0"/>
          <c:extLst>
            <c:ext xmlns:c16="http://schemas.microsoft.com/office/drawing/2014/chart" uri="{C3380CC4-5D6E-409C-BE32-E72D297353CC}">
              <c16:uniqueId val="{00000001-9785-4D4C-AFF7-46E69CD82123}"/>
            </c:ext>
          </c:extLst>
        </c:ser>
        <c:dLbls>
          <c:showLegendKey val="0"/>
          <c:showVal val="0"/>
          <c:showCatName val="0"/>
          <c:showSerName val="0"/>
          <c:showPercent val="0"/>
          <c:showBubbleSize val="0"/>
        </c:dLbls>
        <c:smooth val="0"/>
        <c:axId val="233540968"/>
        <c:axId val="233541752"/>
      </c:lineChart>
      <c:dateAx>
        <c:axId val="233540968"/>
        <c:scaling>
          <c:orientation val="minMax"/>
          <c:min val="43831"/>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5400000" vert="horz"/>
          <a:lstStyle/>
          <a:p>
            <a:pPr>
              <a:defRPr sz="900" b="0" i="0" u="none" strike="noStrike" baseline="0">
                <a:solidFill>
                  <a:srgbClr val="333333"/>
                </a:solidFill>
                <a:latin typeface="Calibri"/>
                <a:ea typeface="Calibri"/>
                <a:cs typeface="Calibri"/>
              </a:defRPr>
            </a:pPr>
            <a:endParaRPr lang="hu-HU"/>
          </a:p>
        </c:txPr>
        <c:crossAx val="233541752"/>
        <c:crosses val="autoZero"/>
        <c:auto val="1"/>
        <c:lblOffset val="100"/>
        <c:baseTimeUnit val="months"/>
      </c:dateAx>
      <c:valAx>
        <c:axId val="233541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hu-HU"/>
                  <a:t>2019 dec.=100</a:t>
                </a:r>
              </a:p>
            </c:rich>
          </c:tx>
          <c:overlay val="0"/>
          <c:spPr>
            <a:noFill/>
            <a:ln w="25400">
              <a:noFill/>
            </a:ln>
          </c:spPr>
        </c:title>
        <c:numFmt formatCode="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hu-HU"/>
          </a:p>
        </c:txPr>
        <c:crossAx val="233540968"/>
        <c:crosses val="autoZero"/>
        <c:crossBetween val="between"/>
      </c:valAx>
      <c:spPr>
        <a:noFill/>
        <a:ln w="25400">
          <a:noFill/>
        </a:ln>
      </c:spPr>
    </c:plotArea>
    <c:legend>
      <c:legendPos val="b"/>
      <c:overlay val="0"/>
      <c:spPr>
        <a:noFill/>
        <a:ln w="25400">
          <a:noFill/>
        </a:ln>
      </c:spPr>
      <c:txPr>
        <a:bodyPr/>
        <a:lstStyle/>
        <a:p>
          <a:pPr>
            <a:defRPr sz="1000" b="0" i="0" u="none" strike="noStrike" baseline="0">
              <a:solidFill>
                <a:srgbClr val="333333"/>
              </a:solidFill>
              <a:latin typeface="Calibri"/>
              <a:ea typeface="Calibri"/>
              <a:cs typeface="Calibri"/>
            </a:defRPr>
          </a:pPr>
          <a:endParaRPr lang="hu-H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hu-H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hu-HU"/>
              <a:t>Nem teljesített rendelés, feldolgozóipar</a:t>
            </a:r>
          </a:p>
        </c:rich>
      </c:tx>
      <c:overlay val="0"/>
      <c:spPr>
        <a:noFill/>
        <a:ln w="25400">
          <a:noFill/>
        </a:ln>
      </c:spPr>
    </c:title>
    <c:autoTitleDeleted val="0"/>
    <c:plotArea>
      <c:layout/>
      <c:lineChart>
        <c:grouping val="standard"/>
        <c:varyColors val="0"/>
        <c:ser>
          <c:idx val="0"/>
          <c:order val="0"/>
          <c:tx>
            <c:strRef>
              <c:f>Német_adat!$I$1</c:f>
              <c:strCache>
                <c:ptCount val="1"/>
                <c:pt idx="0">
                  <c:v>nem teljesített rendelés, feldolgozóipar</c:v>
                </c:pt>
              </c:strCache>
            </c:strRef>
          </c:tx>
          <c:spPr>
            <a:ln w="28575" cap="rnd">
              <a:solidFill>
                <a:schemeClr val="tx1"/>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Német_adat!$I$2:$I$1000</c:f>
              <c:numCache>
                <c:formatCode>General</c:formatCode>
                <c:ptCount val="9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86.503067484662594</c:v>
                </c:pt>
                <c:pt idx="205">
                  <c:v>86.41542506573181</c:v>
                </c:pt>
                <c:pt idx="206">
                  <c:v>86.327782646801055</c:v>
                </c:pt>
                <c:pt idx="207">
                  <c:v>86.765994741454861</c:v>
                </c:pt>
                <c:pt idx="208">
                  <c:v>87.379491673970207</c:v>
                </c:pt>
                <c:pt idx="209">
                  <c:v>87.99298860648554</c:v>
                </c:pt>
                <c:pt idx="210">
                  <c:v>88.080631025416295</c:v>
                </c:pt>
                <c:pt idx="211">
                  <c:v>88.343558282208591</c:v>
                </c:pt>
                <c:pt idx="212">
                  <c:v>88.694127957931642</c:v>
                </c:pt>
                <c:pt idx="213">
                  <c:v>88.255915863277835</c:v>
                </c:pt>
                <c:pt idx="214">
                  <c:v>88.51884312007013</c:v>
                </c:pt>
                <c:pt idx="215">
                  <c:v>88.43120070113936</c:v>
                </c:pt>
                <c:pt idx="216">
                  <c:v>88.343558282208591</c:v>
                </c:pt>
                <c:pt idx="217">
                  <c:v>88.606485539000886</c:v>
                </c:pt>
                <c:pt idx="218">
                  <c:v>88.781770376862397</c:v>
                </c:pt>
                <c:pt idx="219">
                  <c:v>88.869412795793167</c:v>
                </c:pt>
                <c:pt idx="220">
                  <c:v>89.307624890446988</c:v>
                </c:pt>
                <c:pt idx="221">
                  <c:v>89.482909728308499</c:v>
                </c:pt>
                <c:pt idx="222">
                  <c:v>90.008764241893076</c:v>
                </c:pt>
                <c:pt idx="223">
                  <c:v>90.096406660823831</c:v>
                </c:pt>
                <c:pt idx="224">
                  <c:v>89.833479404031564</c:v>
                </c:pt>
                <c:pt idx="225">
                  <c:v>90.184049079754615</c:v>
                </c:pt>
                <c:pt idx="226">
                  <c:v>90.008764241893076</c:v>
                </c:pt>
                <c:pt idx="227">
                  <c:v>90.885188431200703</c:v>
                </c:pt>
                <c:pt idx="228">
                  <c:v>91.76161262050833</c:v>
                </c:pt>
                <c:pt idx="229">
                  <c:v>92.725679228746714</c:v>
                </c:pt>
                <c:pt idx="230">
                  <c:v>93.16389132340052</c:v>
                </c:pt>
                <c:pt idx="231">
                  <c:v>94.040315512708148</c:v>
                </c:pt>
                <c:pt idx="232">
                  <c:v>94.040315512708148</c:v>
                </c:pt>
                <c:pt idx="233">
                  <c:v>94.74145486415425</c:v>
                </c:pt>
                <c:pt idx="234">
                  <c:v>95.179666958808056</c:v>
                </c:pt>
                <c:pt idx="235">
                  <c:v>95.968448729184928</c:v>
                </c:pt>
                <c:pt idx="236">
                  <c:v>96.844872918492555</c:v>
                </c:pt>
                <c:pt idx="237">
                  <c:v>97.633654688869427</c:v>
                </c:pt>
                <c:pt idx="238">
                  <c:v>98.51007887817704</c:v>
                </c:pt>
                <c:pt idx="239">
                  <c:v>99.211218229623142</c:v>
                </c:pt>
                <c:pt idx="240">
                  <c:v>99.912357581069244</c:v>
                </c:pt>
                <c:pt idx="241">
                  <c:v>101.13935144609991</c:v>
                </c:pt>
                <c:pt idx="242">
                  <c:v>101.57756354075373</c:v>
                </c:pt>
                <c:pt idx="243">
                  <c:v>101.92813321647678</c:v>
                </c:pt>
                <c:pt idx="244">
                  <c:v>102.45398773006136</c:v>
                </c:pt>
                <c:pt idx="245">
                  <c:v>102.45398773006136</c:v>
                </c:pt>
                <c:pt idx="246">
                  <c:v>102.80455740578441</c:v>
                </c:pt>
                <c:pt idx="247">
                  <c:v>102.80455740578441</c:v>
                </c:pt>
                <c:pt idx="248">
                  <c:v>103.68098159509202</c:v>
                </c:pt>
                <c:pt idx="249">
                  <c:v>104.38212094653811</c:v>
                </c:pt>
                <c:pt idx="250">
                  <c:v>105.34618755477652</c:v>
                </c:pt>
                <c:pt idx="251">
                  <c:v>105.43382997370728</c:v>
                </c:pt>
                <c:pt idx="252">
                  <c:v>103.06748466257669</c:v>
                </c:pt>
                <c:pt idx="253">
                  <c:v>102.54163014899211</c:v>
                </c:pt>
                <c:pt idx="254">
                  <c:v>102.19106047326906</c:v>
                </c:pt>
                <c:pt idx="255">
                  <c:v>101.75284837861524</c:v>
                </c:pt>
                <c:pt idx="256">
                  <c:v>101.66520595968449</c:v>
                </c:pt>
                <c:pt idx="257">
                  <c:v>101.22699386503069</c:v>
                </c:pt>
                <c:pt idx="258">
                  <c:v>101.13935144609991</c:v>
                </c:pt>
                <c:pt idx="259">
                  <c:v>100.9640666082384</c:v>
                </c:pt>
                <c:pt idx="260">
                  <c:v>100.78878177037687</c:v>
                </c:pt>
                <c:pt idx="261">
                  <c:v>100.35056967572305</c:v>
                </c:pt>
                <c:pt idx="262">
                  <c:v>100.35056967572305</c:v>
                </c:pt>
                <c:pt idx="263">
                  <c:v>100</c:v>
                </c:pt>
                <c:pt idx="264">
                  <c:v>100.70113935144612</c:v>
                </c:pt>
                <c:pt idx="265">
                  <c:v>100.78878177037687</c:v>
                </c:pt>
                <c:pt idx="266">
                  <c:v>99.561787905346193</c:v>
                </c:pt>
                <c:pt idx="267">
                  <c:v>98.685363716038566</c:v>
                </c:pt>
                <c:pt idx="268">
                  <c:v>98.247151621384759</c:v>
                </c:pt>
                <c:pt idx="269">
                  <c:v>99.561787905346193</c:v>
                </c:pt>
                <c:pt idx="270">
                  <c:v>99.824715162138489</c:v>
                </c:pt>
                <c:pt idx="271">
                  <c:v>100.9640666082384</c:v>
                </c:pt>
                <c:pt idx="272">
                  <c:v>102.19106047326906</c:v>
                </c:pt>
                <c:pt idx="273">
                  <c:v>103.5056967572305</c:v>
                </c:pt>
                <c:pt idx="274">
                  <c:v>104.29447852760735</c:v>
                </c:pt>
                <c:pt idx="275">
                  <c:v>104.90797546012271</c:v>
                </c:pt>
                <c:pt idx="276">
                  <c:v>106.04732690622262</c:v>
                </c:pt>
                <c:pt idx="277">
                  <c:v>107.53724802804558</c:v>
                </c:pt>
                <c:pt idx="278">
                  <c:v>109.02716914986854</c:v>
                </c:pt>
                <c:pt idx="279">
                  <c:v>112.18229623137599</c:v>
                </c:pt>
                <c:pt idx="280">
                  <c:v>114.63628396143734</c:v>
                </c:pt>
                <c:pt idx="281">
                  <c:v>117.79141104294479</c:v>
                </c:pt>
                <c:pt idx="282">
                  <c:v>120.50832602979841</c:v>
                </c:pt>
                <c:pt idx="283">
                  <c:v>122.61174408413673</c:v>
                </c:pt>
                <c:pt idx="284">
                  <c:v>125.59158632778266</c:v>
                </c:pt>
                <c:pt idx="285">
                  <c:v>126.55565293602105</c:v>
                </c:pt>
                <c:pt idx="286">
                  <c:v>128.39614373356704</c:v>
                </c:pt>
                <c:pt idx="287">
                  <c:v>130.32427695004384</c:v>
                </c:pt>
              </c:numCache>
            </c:numRef>
          </c:val>
          <c:smooth val="0"/>
          <c:extLst>
            <c:ext xmlns:c16="http://schemas.microsoft.com/office/drawing/2014/chart" uri="{C3380CC4-5D6E-409C-BE32-E72D297353CC}">
              <c16:uniqueId val="{00000000-AFF4-43B4-8A5F-29C03A337C5A}"/>
            </c:ext>
          </c:extLst>
        </c:ser>
        <c:dLbls>
          <c:showLegendKey val="0"/>
          <c:showVal val="0"/>
          <c:showCatName val="0"/>
          <c:showSerName val="0"/>
          <c:showPercent val="0"/>
          <c:showBubbleSize val="0"/>
        </c:dLbls>
        <c:smooth val="0"/>
        <c:axId val="233541360"/>
        <c:axId val="233542928"/>
      </c:lineChart>
      <c:dateAx>
        <c:axId val="233541360"/>
        <c:scaling>
          <c:orientation val="minMax"/>
          <c:min val="43831"/>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5400000" vert="horz"/>
          <a:lstStyle/>
          <a:p>
            <a:pPr>
              <a:defRPr sz="900" b="0" i="0" u="none" strike="noStrike" baseline="0">
                <a:solidFill>
                  <a:srgbClr val="333333"/>
                </a:solidFill>
                <a:latin typeface="Calibri"/>
                <a:ea typeface="Calibri"/>
                <a:cs typeface="Calibri"/>
              </a:defRPr>
            </a:pPr>
            <a:endParaRPr lang="hu-HU"/>
          </a:p>
        </c:txPr>
        <c:crossAx val="233542928"/>
        <c:crosses val="autoZero"/>
        <c:auto val="1"/>
        <c:lblOffset val="100"/>
        <c:baseTimeUnit val="months"/>
      </c:dateAx>
      <c:valAx>
        <c:axId val="233542928"/>
        <c:scaling>
          <c:orientation val="minMax"/>
          <c:min val="90"/>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hu-HU"/>
                  <a:t>2019 dec.=100</a:t>
                </a:r>
              </a:p>
            </c:rich>
          </c:tx>
          <c:overlay val="0"/>
          <c:spPr>
            <a:noFill/>
            <a:ln w="25400">
              <a:noFill/>
            </a:ln>
          </c:spPr>
        </c:title>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hu-HU"/>
          </a:p>
        </c:txPr>
        <c:crossAx val="233541360"/>
        <c:crosses val="autoZero"/>
        <c:crossBetween val="between"/>
      </c:valAx>
      <c:spPr>
        <a:noFill/>
        <a:ln w="25400">
          <a:noFill/>
        </a:ln>
      </c:spPr>
    </c:plotArea>
    <c:legend>
      <c:legendPos val="b"/>
      <c:overlay val="0"/>
      <c:spPr>
        <a:noFill/>
        <a:ln w="25400">
          <a:noFill/>
        </a:ln>
      </c:spPr>
      <c:txPr>
        <a:bodyPr/>
        <a:lstStyle/>
        <a:p>
          <a:pPr>
            <a:defRPr sz="1000" b="0" i="0" u="none" strike="noStrike" baseline="0">
              <a:solidFill>
                <a:srgbClr val="333333"/>
              </a:solidFill>
              <a:latin typeface="Calibri"/>
              <a:ea typeface="Calibri"/>
              <a:cs typeface="Calibri"/>
            </a:defRPr>
          </a:pPr>
          <a:endParaRPr lang="hu-H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hu-H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a:t>Termelői árak</a:t>
            </a:r>
          </a:p>
        </c:rich>
      </c:tx>
      <c:overlay val="0"/>
      <c:spPr>
        <a:noFill/>
        <a:ln w="25400">
          <a:noFill/>
        </a:ln>
      </c:spPr>
    </c:title>
    <c:autoTitleDeleted val="0"/>
    <c:plotArea>
      <c:layout/>
      <c:lineChart>
        <c:grouping val="standard"/>
        <c:varyColors val="0"/>
        <c:ser>
          <c:idx val="0"/>
          <c:order val="0"/>
          <c:tx>
            <c:strRef>
              <c:f>Német_adat!$M$1</c:f>
              <c:strCache>
                <c:ptCount val="1"/>
                <c:pt idx="0">
                  <c:v>termelői árak (év/év)</c:v>
                </c:pt>
              </c:strCache>
            </c:strRef>
          </c:tx>
          <c:spPr>
            <a:ln w="28575" cap="rnd">
              <a:solidFill>
                <a:schemeClr val="tx1"/>
              </a:solidFill>
              <a:round/>
            </a:ln>
            <a:effectLst/>
          </c:spPr>
          <c:marker>
            <c:symbol val="none"/>
          </c:marker>
          <c:cat>
            <c:numRef>
              <c:f>Német_adat!$A$2:$A$300</c:f>
              <c:numCache>
                <c:formatCode>m/d/yyyy</c:formatCode>
                <c:ptCount val="2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Német_adat!$M$2:$M$300</c:f>
              <c:numCache>
                <c:formatCode>General</c:formatCode>
                <c:ptCount val="299"/>
                <c:pt idx="74">
                  <c:v>0.3</c:v>
                </c:pt>
                <c:pt idx="75">
                  <c:v>0.9</c:v>
                </c:pt>
                <c:pt idx="76">
                  <c:v>1.6</c:v>
                </c:pt>
                <c:pt idx="77">
                  <c:v>1.5</c:v>
                </c:pt>
                <c:pt idx="78">
                  <c:v>1.9</c:v>
                </c:pt>
                <c:pt idx="79">
                  <c:v>2.2000000000000002</c:v>
                </c:pt>
                <c:pt idx="80">
                  <c:v>2.2999999999999998</c:v>
                </c:pt>
                <c:pt idx="81">
                  <c:v>3.3</c:v>
                </c:pt>
                <c:pt idx="82">
                  <c:v>2.8</c:v>
                </c:pt>
                <c:pt idx="83">
                  <c:v>2.9</c:v>
                </c:pt>
                <c:pt idx="84">
                  <c:v>3.9</c:v>
                </c:pt>
                <c:pt idx="85">
                  <c:v>4.2</c:v>
                </c:pt>
                <c:pt idx="86">
                  <c:v>4.2</c:v>
                </c:pt>
                <c:pt idx="87">
                  <c:v>4.5999999999999996</c:v>
                </c:pt>
                <c:pt idx="88">
                  <c:v>4.0999999999999996</c:v>
                </c:pt>
                <c:pt idx="89">
                  <c:v>4.5999999999999996</c:v>
                </c:pt>
                <c:pt idx="90">
                  <c:v>4.5999999999999996</c:v>
                </c:pt>
                <c:pt idx="91">
                  <c:v>4.5999999999999996</c:v>
                </c:pt>
                <c:pt idx="92">
                  <c:v>4.9000000000000004</c:v>
                </c:pt>
                <c:pt idx="93">
                  <c:v>4.5999999999999996</c:v>
                </c:pt>
                <c:pt idx="94">
                  <c:v>5</c:v>
                </c:pt>
                <c:pt idx="95">
                  <c:v>5.2</c:v>
                </c:pt>
                <c:pt idx="96">
                  <c:v>5.6</c:v>
                </c:pt>
                <c:pt idx="97">
                  <c:v>5.9</c:v>
                </c:pt>
                <c:pt idx="98">
                  <c:v>5.9</c:v>
                </c:pt>
                <c:pt idx="99">
                  <c:v>6.1</c:v>
                </c:pt>
                <c:pt idx="100">
                  <c:v>6.2</c:v>
                </c:pt>
                <c:pt idx="101">
                  <c:v>6.1</c:v>
                </c:pt>
                <c:pt idx="102">
                  <c:v>6</c:v>
                </c:pt>
                <c:pt idx="103">
                  <c:v>5.9</c:v>
                </c:pt>
                <c:pt idx="104">
                  <c:v>5.0999999999999996</c:v>
                </c:pt>
                <c:pt idx="105">
                  <c:v>4.5999999999999996</c:v>
                </c:pt>
                <c:pt idx="106">
                  <c:v>4.7</c:v>
                </c:pt>
                <c:pt idx="107">
                  <c:v>4.4000000000000004</c:v>
                </c:pt>
                <c:pt idx="108">
                  <c:v>3.2</c:v>
                </c:pt>
                <c:pt idx="109">
                  <c:v>2.8</c:v>
                </c:pt>
                <c:pt idx="110">
                  <c:v>2.5</c:v>
                </c:pt>
                <c:pt idx="111">
                  <c:v>1.6</c:v>
                </c:pt>
                <c:pt idx="112">
                  <c:v>1.9</c:v>
                </c:pt>
                <c:pt idx="113">
                  <c:v>1.7</c:v>
                </c:pt>
                <c:pt idx="114">
                  <c:v>1.1000000000000001</c:v>
                </c:pt>
                <c:pt idx="115">
                  <c:v>1</c:v>
                </c:pt>
                <c:pt idx="116">
                  <c:v>1.5</c:v>
                </c:pt>
                <c:pt idx="117">
                  <c:v>1.7</c:v>
                </c:pt>
                <c:pt idx="118">
                  <c:v>2.5</c:v>
                </c:pt>
                <c:pt idx="119">
                  <c:v>2.5</c:v>
                </c:pt>
                <c:pt idx="120">
                  <c:v>3.3</c:v>
                </c:pt>
                <c:pt idx="121">
                  <c:v>3.8</c:v>
                </c:pt>
                <c:pt idx="122">
                  <c:v>4.2</c:v>
                </c:pt>
                <c:pt idx="123">
                  <c:v>5.2</c:v>
                </c:pt>
                <c:pt idx="124">
                  <c:v>6</c:v>
                </c:pt>
                <c:pt idx="125">
                  <c:v>6.7</c:v>
                </c:pt>
                <c:pt idx="126">
                  <c:v>8.9</c:v>
                </c:pt>
                <c:pt idx="127">
                  <c:v>8.1</c:v>
                </c:pt>
                <c:pt idx="128">
                  <c:v>8.3000000000000007</c:v>
                </c:pt>
                <c:pt idx="129">
                  <c:v>7.8</c:v>
                </c:pt>
                <c:pt idx="130">
                  <c:v>5.3</c:v>
                </c:pt>
                <c:pt idx="131">
                  <c:v>4.3</c:v>
                </c:pt>
                <c:pt idx="132">
                  <c:v>2</c:v>
                </c:pt>
                <c:pt idx="133">
                  <c:v>0.9</c:v>
                </c:pt>
                <c:pt idx="134">
                  <c:v>-0.5</c:v>
                </c:pt>
                <c:pt idx="135">
                  <c:v>-2.7</c:v>
                </c:pt>
                <c:pt idx="136">
                  <c:v>-3.6</c:v>
                </c:pt>
                <c:pt idx="137">
                  <c:v>-4.5999999999999996</c:v>
                </c:pt>
                <c:pt idx="138">
                  <c:v>-7.8</c:v>
                </c:pt>
                <c:pt idx="139">
                  <c:v>-6.9</c:v>
                </c:pt>
                <c:pt idx="140">
                  <c:v>-7.6</c:v>
                </c:pt>
                <c:pt idx="141">
                  <c:v>-7.6</c:v>
                </c:pt>
                <c:pt idx="142">
                  <c:v>-5.9</c:v>
                </c:pt>
                <c:pt idx="143">
                  <c:v>-5.2</c:v>
                </c:pt>
                <c:pt idx="144">
                  <c:v>-3.4</c:v>
                </c:pt>
                <c:pt idx="145">
                  <c:v>-2.9</c:v>
                </c:pt>
                <c:pt idx="146">
                  <c:v>-1.5</c:v>
                </c:pt>
                <c:pt idx="147">
                  <c:v>0.6</c:v>
                </c:pt>
                <c:pt idx="148">
                  <c:v>0.9</c:v>
                </c:pt>
                <c:pt idx="149">
                  <c:v>1.7</c:v>
                </c:pt>
                <c:pt idx="150">
                  <c:v>3.7</c:v>
                </c:pt>
                <c:pt idx="151">
                  <c:v>3.2</c:v>
                </c:pt>
                <c:pt idx="152">
                  <c:v>3.9</c:v>
                </c:pt>
                <c:pt idx="153">
                  <c:v>4.3</c:v>
                </c:pt>
                <c:pt idx="154">
                  <c:v>4.4000000000000004</c:v>
                </c:pt>
                <c:pt idx="155">
                  <c:v>5.3</c:v>
                </c:pt>
                <c:pt idx="156">
                  <c:v>5.7</c:v>
                </c:pt>
                <c:pt idx="157">
                  <c:v>6.4</c:v>
                </c:pt>
                <c:pt idx="158">
                  <c:v>6.2</c:v>
                </c:pt>
                <c:pt idx="159">
                  <c:v>6.4</c:v>
                </c:pt>
                <c:pt idx="160">
                  <c:v>6.1</c:v>
                </c:pt>
                <c:pt idx="161">
                  <c:v>5.6</c:v>
                </c:pt>
                <c:pt idx="162">
                  <c:v>5.8</c:v>
                </c:pt>
                <c:pt idx="163">
                  <c:v>5.5</c:v>
                </c:pt>
                <c:pt idx="164">
                  <c:v>5.5</c:v>
                </c:pt>
                <c:pt idx="165">
                  <c:v>5.3</c:v>
                </c:pt>
                <c:pt idx="166">
                  <c:v>5.2</c:v>
                </c:pt>
                <c:pt idx="167">
                  <c:v>4</c:v>
                </c:pt>
                <c:pt idx="168">
                  <c:v>3.4</c:v>
                </c:pt>
                <c:pt idx="169">
                  <c:v>3.2</c:v>
                </c:pt>
                <c:pt idx="170">
                  <c:v>3.3</c:v>
                </c:pt>
                <c:pt idx="171">
                  <c:v>2.4</c:v>
                </c:pt>
                <c:pt idx="172">
                  <c:v>2.1</c:v>
                </c:pt>
                <c:pt idx="173">
                  <c:v>1.6</c:v>
                </c:pt>
                <c:pt idx="174">
                  <c:v>0.9</c:v>
                </c:pt>
                <c:pt idx="175">
                  <c:v>1.6</c:v>
                </c:pt>
                <c:pt idx="176">
                  <c:v>1.7</c:v>
                </c:pt>
                <c:pt idx="177">
                  <c:v>1.5</c:v>
                </c:pt>
                <c:pt idx="178">
                  <c:v>1.4</c:v>
                </c:pt>
                <c:pt idx="179">
                  <c:v>1.5</c:v>
                </c:pt>
                <c:pt idx="180">
                  <c:v>1.7</c:v>
                </c:pt>
                <c:pt idx="181">
                  <c:v>1.2</c:v>
                </c:pt>
                <c:pt idx="182">
                  <c:v>0.4</c:v>
                </c:pt>
                <c:pt idx="183">
                  <c:v>0.1</c:v>
                </c:pt>
                <c:pt idx="184">
                  <c:v>0.2</c:v>
                </c:pt>
                <c:pt idx="185">
                  <c:v>0.6</c:v>
                </c:pt>
                <c:pt idx="186">
                  <c:v>0.5</c:v>
                </c:pt>
                <c:pt idx="187">
                  <c:v>-0.5</c:v>
                </c:pt>
                <c:pt idx="188">
                  <c:v>-0.5</c:v>
                </c:pt>
                <c:pt idx="189">
                  <c:v>-0.7</c:v>
                </c:pt>
                <c:pt idx="190">
                  <c:v>-0.8</c:v>
                </c:pt>
                <c:pt idx="191">
                  <c:v>-0.5</c:v>
                </c:pt>
                <c:pt idx="192">
                  <c:v>-1.1000000000000001</c:v>
                </c:pt>
                <c:pt idx="193">
                  <c:v>-0.9</c:v>
                </c:pt>
                <c:pt idx="194">
                  <c:v>-0.9</c:v>
                </c:pt>
                <c:pt idx="195">
                  <c:v>-0.9</c:v>
                </c:pt>
                <c:pt idx="196">
                  <c:v>-0.8</c:v>
                </c:pt>
                <c:pt idx="197">
                  <c:v>-0.7</c:v>
                </c:pt>
                <c:pt idx="198">
                  <c:v>-0.8</c:v>
                </c:pt>
                <c:pt idx="199">
                  <c:v>-0.8</c:v>
                </c:pt>
                <c:pt idx="200">
                  <c:v>-1</c:v>
                </c:pt>
                <c:pt idx="201">
                  <c:v>-1</c:v>
                </c:pt>
                <c:pt idx="202">
                  <c:v>-0.9</c:v>
                </c:pt>
                <c:pt idx="203">
                  <c:v>-1.7</c:v>
                </c:pt>
                <c:pt idx="204">
                  <c:v>-2.2000000000000002</c:v>
                </c:pt>
                <c:pt idx="205">
                  <c:v>-2.1</c:v>
                </c:pt>
                <c:pt idx="206">
                  <c:v>-1.7</c:v>
                </c:pt>
                <c:pt idx="207">
                  <c:v>-1.5</c:v>
                </c:pt>
                <c:pt idx="208">
                  <c:v>-1.3</c:v>
                </c:pt>
                <c:pt idx="209">
                  <c:v>-1.4</c:v>
                </c:pt>
                <c:pt idx="210">
                  <c:v>-1.3</c:v>
                </c:pt>
                <c:pt idx="211">
                  <c:v>-1.7</c:v>
                </c:pt>
                <c:pt idx="212">
                  <c:v>-2.1</c:v>
                </c:pt>
                <c:pt idx="213">
                  <c:v>-2.2999999999999998</c:v>
                </c:pt>
                <c:pt idx="214">
                  <c:v>-2.5</c:v>
                </c:pt>
                <c:pt idx="215">
                  <c:v>-2.2999999999999998</c:v>
                </c:pt>
                <c:pt idx="216">
                  <c:v>-2.4</c:v>
                </c:pt>
                <c:pt idx="217">
                  <c:v>-3</c:v>
                </c:pt>
                <c:pt idx="218">
                  <c:v>-3.1</c:v>
                </c:pt>
                <c:pt idx="219">
                  <c:v>-3.1</c:v>
                </c:pt>
                <c:pt idx="220">
                  <c:v>-2.7</c:v>
                </c:pt>
                <c:pt idx="221">
                  <c:v>-2.2000000000000002</c:v>
                </c:pt>
                <c:pt idx="222">
                  <c:v>-2</c:v>
                </c:pt>
                <c:pt idx="223">
                  <c:v>-1.6</c:v>
                </c:pt>
                <c:pt idx="224">
                  <c:v>-1.4</c:v>
                </c:pt>
                <c:pt idx="225">
                  <c:v>-0.4</c:v>
                </c:pt>
                <c:pt idx="226">
                  <c:v>0.1</c:v>
                </c:pt>
                <c:pt idx="227">
                  <c:v>1</c:v>
                </c:pt>
                <c:pt idx="228">
                  <c:v>2.4</c:v>
                </c:pt>
                <c:pt idx="229">
                  <c:v>3.1</c:v>
                </c:pt>
                <c:pt idx="230">
                  <c:v>3.1</c:v>
                </c:pt>
                <c:pt idx="231">
                  <c:v>3.4</c:v>
                </c:pt>
                <c:pt idx="232">
                  <c:v>2.8</c:v>
                </c:pt>
                <c:pt idx="233">
                  <c:v>2.4</c:v>
                </c:pt>
                <c:pt idx="234">
                  <c:v>2.2999999999999998</c:v>
                </c:pt>
                <c:pt idx="235">
                  <c:v>2.6</c:v>
                </c:pt>
                <c:pt idx="236">
                  <c:v>3.1</c:v>
                </c:pt>
                <c:pt idx="237">
                  <c:v>2.7</c:v>
                </c:pt>
                <c:pt idx="238">
                  <c:v>2.5</c:v>
                </c:pt>
                <c:pt idx="239">
                  <c:v>2.2999999999999998</c:v>
                </c:pt>
                <c:pt idx="240">
                  <c:v>2.1</c:v>
                </c:pt>
                <c:pt idx="241">
                  <c:v>1.8</c:v>
                </c:pt>
                <c:pt idx="242">
                  <c:v>1.9</c:v>
                </c:pt>
                <c:pt idx="243">
                  <c:v>2</c:v>
                </c:pt>
                <c:pt idx="244">
                  <c:v>2.7</c:v>
                </c:pt>
                <c:pt idx="245">
                  <c:v>3</c:v>
                </c:pt>
                <c:pt idx="246">
                  <c:v>3</c:v>
                </c:pt>
                <c:pt idx="247">
                  <c:v>3.1</c:v>
                </c:pt>
                <c:pt idx="248">
                  <c:v>3.2</c:v>
                </c:pt>
                <c:pt idx="249">
                  <c:v>3.3</c:v>
                </c:pt>
                <c:pt idx="250">
                  <c:v>3.3</c:v>
                </c:pt>
                <c:pt idx="251">
                  <c:v>2.7</c:v>
                </c:pt>
                <c:pt idx="252">
                  <c:v>2.6</c:v>
                </c:pt>
                <c:pt idx="253">
                  <c:v>2.6</c:v>
                </c:pt>
                <c:pt idx="254">
                  <c:v>2.4</c:v>
                </c:pt>
                <c:pt idx="255">
                  <c:v>2.5</c:v>
                </c:pt>
                <c:pt idx="256">
                  <c:v>1.9</c:v>
                </c:pt>
                <c:pt idx="257">
                  <c:v>1.2</c:v>
                </c:pt>
                <c:pt idx="258">
                  <c:v>1.1000000000000001</c:v>
                </c:pt>
                <c:pt idx="259">
                  <c:v>0.3</c:v>
                </c:pt>
                <c:pt idx="260">
                  <c:v>-0.1</c:v>
                </c:pt>
                <c:pt idx="261">
                  <c:v>-0.6</c:v>
                </c:pt>
                <c:pt idx="262">
                  <c:v>-0.7</c:v>
                </c:pt>
                <c:pt idx="263">
                  <c:v>-0.2</c:v>
                </c:pt>
                <c:pt idx="264">
                  <c:v>0.2</c:v>
                </c:pt>
                <c:pt idx="265">
                  <c:v>-0.1</c:v>
                </c:pt>
                <c:pt idx="266">
                  <c:v>-0.8</c:v>
                </c:pt>
                <c:pt idx="267">
                  <c:v>-1.9</c:v>
                </c:pt>
                <c:pt idx="268">
                  <c:v>-2.2000000000000002</c:v>
                </c:pt>
                <c:pt idx="269">
                  <c:v>-1.8</c:v>
                </c:pt>
                <c:pt idx="270">
                  <c:v>-1.7</c:v>
                </c:pt>
                <c:pt idx="271">
                  <c:v>-1.2</c:v>
                </c:pt>
                <c:pt idx="272">
                  <c:v>-1</c:v>
                </c:pt>
                <c:pt idx="273">
                  <c:v>-0.7</c:v>
                </c:pt>
                <c:pt idx="274">
                  <c:v>-0.5</c:v>
                </c:pt>
                <c:pt idx="275">
                  <c:v>0.2</c:v>
                </c:pt>
                <c:pt idx="276">
                  <c:v>0.9</c:v>
                </c:pt>
                <c:pt idx="277">
                  <c:v>1.9</c:v>
                </c:pt>
                <c:pt idx="278">
                  <c:v>3.7</c:v>
                </c:pt>
                <c:pt idx="279">
                  <c:v>5.2</c:v>
                </c:pt>
                <c:pt idx="280">
                  <c:v>7.2</c:v>
                </c:pt>
                <c:pt idx="281">
                  <c:v>8.5</c:v>
                </c:pt>
                <c:pt idx="282">
                  <c:v>10.4</c:v>
                </c:pt>
                <c:pt idx="283">
                  <c:v>12</c:v>
                </c:pt>
                <c:pt idx="284">
                  <c:v>14.2</c:v>
                </c:pt>
                <c:pt idx="285">
                  <c:v>18.399999999999999</c:v>
                </c:pt>
                <c:pt idx="286">
                  <c:v>19.2</c:v>
                </c:pt>
                <c:pt idx="287">
                  <c:v>24.2</c:v>
                </c:pt>
                <c:pt idx="288">
                  <c:v>25</c:v>
                </c:pt>
              </c:numCache>
            </c:numRef>
          </c:val>
          <c:smooth val="0"/>
          <c:extLst>
            <c:ext xmlns:c16="http://schemas.microsoft.com/office/drawing/2014/chart" uri="{C3380CC4-5D6E-409C-BE32-E72D297353CC}">
              <c16:uniqueId val="{00000000-6922-45A7-A930-02D0CBD89A43}"/>
            </c:ext>
          </c:extLst>
        </c:ser>
        <c:dLbls>
          <c:showLegendKey val="0"/>
          <c:showVal val="0"/>
          <c:showCatName val="0"/>
          <c:showSerName val="0"/>
          <c:showPercent val="0"/>
          <c:showBubbleSize val="0"/>
        </c:dLbls>
        <c:smooth val="0"/>
        <c:axId val="233545280"/>
        <c:axId val="233542144"/>
      </c:lineChart>
      <c:dateAx>
        <c:axId val="233545280"/>
        <c:scaling>
          <c:orientation val="minMax"/>
          <c:max val="44562"/>
          <c:min val="40179"/>
        </c:scaling>
        <c:delete val="0"/>
        <c:axPos val="b"/>
        <c:numFmt formatCode="m/d/yyyy" sourceLinked="0"/>
        <c:majorTickMark val="out"/>
        <c:minorTickMark val="none"/>
        <c:tickLblPos val="low"/>
        <c:spPr>
          <a:noFill/>
          <a:ln w="9525" cap="flat" cmpd="sng" algn="ctr">
            <a:solidFill>
              <a:schemeClr val="tx1">
                <a:lumMod val="15000"/>
                <a:lumOff val="85000"/>
              </a:schemeClr>
            </a:solidFill>
            <a:round/>
          </a:ln>
          <a:effectLst/>
        </c:spPr>
        <c:txPr>
          <a:bodyPr rot="-5400000" vert="horz"/>
          <a:lstStyle/>
          <a:p>
            <a:pPr>
              <a:defRPr/>
            </a:pPr>
            <a:endParaRPr lang="hu-HU"/>
          </a:p>
        </c:txPr>
        <c:crossAx val="233542144"/>
        <c:crosses val="autoZero"/>
        <c:auto val="1"/>
        <c:lblOffset val="100"/>
        <c:baseTimeUnit val="months"/>
      </c:dateAx>
      <c:valAx>
        <c:axId val="23354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hu-HU"/>
                  <a:t>év/év, %</a:t>
                </a:r>
              </a:p>
            </c:rich>
          </c:tx>
          <c:overlay val="0"/>
          <c:spPr>
            <a:noFill/>
            <a:ln w="25400">
              <a:noFill/>
            </a:ln>
          </c:spPr>
        </c:title>
        <c:numFmt formatCode="General" sourceLinked="1"/>
        <c:majorTickMark val="none"/>
        <c:minorTickMark val="none"/>
        <c:tickLblPos val="nextTo"/>
        <c:spPr>
          <a:ln w="6350">
            <a:noFill/>
          </a:ln>
        </c:spPr>
        <c:txPr>
          <a:bodyPr rot="0" vert="horz"/>
          <a:lstStyle/>
          <a:p>
            <a:pPr>
              <a:defRPr/>
            </a:pPr>
            <a:endParaRPr lang="hu-HU"/>
          </a:p>
        </c:txPr>
        <c:crossAx val="233545280"/>
        <c:crosses val="autoZero"/>
        <c:crossBetween val="between"/>
      </c:valAx>
      <c:spPr>
        <a:noFill/>
        <a:ln w="25400">
          <a:noFill/>
        </a:ln>
      </c:spPr>
    </c:plotArea>
    <c:legend>
      <c:legendPos val="b"/>
      <c:overlay val="0"/>
      <c:spPr>
        <a:noFill/>
        <a:ln w="25400">
          <a:noFill/>
        </a:ln>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b="0" i="0" u="none" strike="noStrike" baseline="0">
          <a:solidFill>
            <a:srgbClr val="000000"/>
          </a:solidFill>
          <a:latin typeface="Calibri"/>
          <a:ea typeface="Calibri"/>
          <a:cs typeface="Calibri"/>
        </a:defRPr>
      </a:pPr>
      <a:endParaRPr lang="hu-H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A feldolgozóipari termelés egyes tételeinek változása:</a:t>
            </a:r>
            <a:r>
              <a:rPr lang="hu-HU" baseline="0"/>
              <a:t> 2021 december-2019. december között</a:t>
            </a:r>
            <a:endParaRPr lang="hu-HU"/>
          </a:p>
        </c:rich>
      </c:tx>
      <c:overlay val="0"/>
      <c:spPr>
        <a:noFill/>
        <a:ln>
          <a:noFill/>
        </a:ln>
        <a:effectLst/>
      </c:spPr>
    </c:title>
    <c:autoTitleDeleted val="0"/>
    <c:plotArea>
      <c:layout/>
      <c:barChart>
        <c:barDir val="col"/>
        <c:grouping val="clustered"/>
        <c:varyColors val="0"/>
        <c:ser>
          <c:idx val="0"/>
          <c:order val="0"/>
          <c:spPr>
            <a:solidFill>
              <a:srgbClr val="00B050"/>
            </a:solidFill>
            <a:ln>
              <a:noFill/>
            </a:ln>
            <a:effectLst/>
          </c:spPr>
          <c:invertIfNegative val="0"/>
          <c:cat>
            <c:strRef>
              <c:f>Német_adat2!$L$1:$T$1</c:f>
              <c:strCache>
                <c:ptCount val="9"/>
                <c:pt idx="0">
                  <c:v>Élelmiszer, ital, dohány-termék gyártása </c:v>
                </c:pt>
                <c:pt idx="1">
                  <c:v>Textília, ruházat, bőr, és bőrtermék gyártása</c:v>
                </c:pt>
                <c:pt idx="2">
                  <c:v>Fafeldolgozás, papírtermék gyártása, nyomdai tevékenység</c:v>
                </c:pt>
                <c:pt idx="3">
                  <c:v>Vegyi anyag, termék, gyógyszer gyártása</c:v>
                </c:pt>
                <c:pt idx="4">
                  <c:v>Gumi-, műanyag és nemfém ásványi termék gyártása</c:v>
                </c:pt>
                <c:pt idx="5">
                  <c:v>Fémalapanyag és fémfeldolgozási termék gyártása</c:v>
                </c:pt>
                <c:pt idx="6">
                  <c:v>Számítógép, elektronikai, optikai termék, villamos gép gyártása </c:v>
                </c:pt>
                <c:pt idx="7">
                  <c:v>Járműgyártás</c:v>
                </c:pt>
                <c:pt idx="8">
                  <c:v>Bútor és egyéb</c:v>
                </c:pt>
              </c:strCache>
            </c:strRef>
          </c:cat>
          <c:val>
            <c:numRef>
              <c:f>Német_adat2!$L$40:$T$40</c:f>
              <c:numCache>
                <c:formatCode>0.0</c:formatCode>
                <c:ptCount val="9"/>
                <c:pt idx="0">
                  <c:v>-4.7151277013752377</c:v>
                </c:pt>
                <c:pt idx="1">
                  <c:v>-3.8541666666666714</c:v>
                </c:pt>
                <c:pt idx="2">
                  <c:v>-0.97508125677138935</c:v>
                </c:pt>
                <c:pt idx="3">
                  <c:v>10.051813471502584</c:v>
                </c:pt>
                <c:pt idx="4">
                  <c:v>0.49261083743843415</c:v>
                </c:pt>
                <c:pt idx="5">
                  <c:v>0.41322314049587305</c:v>
                </c:pt>
                <c:pt idx="6">
                  <c:v>4.2801556420233595</c:v>
                </c:pt>
                <c:pt idx="7">
                  <c:v>-14.881623449830897</c:v>
                </c:pt>
                <c:pt idx="8">
                  <c:v>3.6573628488931575</c:v>
                </c:pt>
              </c:numCache>
            </c:numRef>
          </c:val>
          <c:extLst>
            <c:ext xmlns:c16="http://schemas.microsoft.com/office/drawing/2014/chart" uri="{C3380CC4-5D6E-409C-BE32-E72D297353CC}">
              <c16:uniqueId val="{00000000-D5C8-4117-9DF8-0D9224BAFC17}"/>
            </c:ext>
          </c:extLst>
        </c:ser>
        <c:dLbls>
          <c:showLegendKey val="0"/>
          <c:showVal val="0"/>
          <c:showCatName val="0"/>
          <c:showSerName val="0"/>
          <c:showPercent val="0"/>
          <c:showBubbleSize val="0"/>
        </c:dLbls>
        <c:gapWidth val="219"/>
        <c:overlap val="-27"/>
        <c:axId val="233546064"/>
        <c:axId val="233544104"/>
      </c:barChart>
      <c:catAx>
        <c:axId val="2335460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hu-HU"/>
          </a:p>
        </c:txPr>
        <c:crossAx val="233544104"/>
        <c:crosses val="autoZero"/>
        <c:auto val="1"/>
        <c:lblAlgn val="ctr"/>
        <c:lblOffset val="100"/>
        <c:noMultiLvlLbl val="0"/>
      </c:catAx>
      <c:valAx>
        <c:axId val="233544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u-HU"/>
                  <a:t>%</a:t>
                </a:r>
              </a:p>
            </c:rich>
          </c:tx>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3354606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hu-H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7894964752254"/>
          <c:y val="4.8631339756244139E-2"/>
          <c:w val="0.85162134747127993"/>
          <c:h val="0.7253128939048421"/>
        </c:manualLayout>
      </c:layout>
      <c:lineChart>
        <c:grouping val="standard"/>
        <c:varyColors val="0"/>
        <c:ser>
          <c:idx val="0"/>
          <c:order val="0"/>
          <c:tx>
            <c:strRef>
              <c:f>Munka1!$J$3</c:f>
              <c:strCache>
                <c:ptCount val="1"/>
                <c:pt idx="0">
                  <c:v>2000-2009</c:v>
                </c:pt>
              </c:strCache>
            </c:strRef>
          </c:tx>
          <c:spPr>
            <a:ln w="38100" cap="rnd">
              <a:solidFill>
                <a:schemeClr val="accent1"/>
              </a:solidFill>
              <a:round/>
            </a:ln>
            <a:effectLst/>
          </c:spPr>
          <c:marker>
            <c:symbol val="none"/>
          </c:marker>
          <c:cat>
            <c:strRef>
              <c:f>Munka1!$H$4:$H$147</c:f>
              <c:strCache>
                <c:ptCount val="133"/>
                <c:pt idx="0">
                  <c:v>2000/2010</c:v>
                </c:pt>
                <c:pt idx="12">
                  <c:v>2001/2011</c:v>
                </c:pt>
                <c:pt idx="24">
                  <c:v>2002/2012</c:v>
                </c:pt>
                <c:pt idx="36">
                  <c:v>2003/2013</c:v>
                </c:pt>
                <c:pt idx="48">
                  <c:v>2004/2014</c:v>
                </c:pt>
                <c:pt idx="60">
                  <c:v>2005/2015</c:v>
                </c:pt>
                <c:pt idx="72">
                  <c:v>2006/2016</c:v>
                </c:pt>
                <c:pt idx="84">
                  <c:v>2007/2017</c:v>
                </c:pt>
                <c:pt idx="96">
                  <c:v>2008/2018</c:v>
                </c:pt>
                <c:pt idx="108">
                  <c:v>2009/2019</c:v>
                </c:pt>
                <c:pt idx="120">
                  <c:v>2010/2020</c:v>
                </c:pt>
                <c:pt idx="132">
                  <c:v>2021</c:v>
                </c:pt>
              </c:strCache>
            </c:strRef>
          </c:cat>
          <c:val>
            <c:numRef>
              <c:f>Munka1!$J$4:$J$147</c:f>
              <c:numCache>
                <c:formatCode>#\ ##0.##########</c:formatCode>
                <c:ptCount val="144"/>
                <c:pt idx="0">
                  <c:v>53.7</c:v>
                </c:pt>
                <c:pt idx="1">
                  <c:v>53.9</c:v>
                </c:pt>
                <c:pt idx="2">
                  <c:v>56.4</c:v>
                </c:pt>
                <c:pt idx="3">
                  <c:v>55.6</c:v>
                </c:pt>
                <c:pt idx="4" formatCode="#\ ##0.0">
                  <c:v>57</c:v>
                </c:pt>
                <c:pt idx="5">
                  <c:v>58.7</c:v>
                </c:pt>
                <c:pt idx="6" formatCode="#\ ##0.0">
                  <c:v>59</c:v>
                </c:pt>
                <c:pt idx="7">
                  <c:v>59.5</c:v>
                </c:pt>
                <c:pt idx="8" formatCode="#\ ##0.0">
                  <c:v>61</c:v>
                </c:pt>
                <c:pt idx="9">
                  <c:v>60.1</c:v>
                </c:pt>
                <c:pt idx="10">
                  <c:v>61.1</c:v>
                </c:pt>
                <c:pt idx="11">
                  <c:v>61.6</c:v>
                </c:pt>
                <c:pt idx="12">
                  <c:v>62.9</c:v>
                </c:pt>
                <c:pt idx="13" formatCode="#\ ##0.0">
                  <c:v>62</c:v>
                </c:pt>
                <c:pt idx="14">
                  <c:v>58.9</c:v>
                </c:pt>
                <c:pt idx="15" formatCode="#\ ##0.0">
                  <c:v>61</c:v>
                </c:pt>
                <c:pt idx="16">
                  <c:v>62.1</c:v>
                </c:pt>
                <c:pt idx="17">
                  <c:v>59.2</c:v>
                </c:pt>
                <c:pt idx="18" formatCode="#\ ##0.0">
                  <c:v>59</c:v>
                </c:pt>
                <c:pt idx="19">
                  <c:v>62.1</c:v>
                </c:pt>
                <c:pt idx="20">
                  <c:v>58.4</c:v>
                </c:pt>
                <c:pt idx="21">
                  <c:v>61.9</c:v>
                </c:pt>
                <c:pt idx="22">
                  <c:v>59.8</c:v>
                </c:pt>
                <c:pt idx="23">
                  <c:v>59.5</c:v>
                </c:pt>
                <c:pt idx="24">
                  <c:v>59.7</c:v>
                </c:pt>
                <c:pt idx="25">
                  <c:v>63.2</c:v>
                </c:pt>
                <c:pt idx="26">
                  <c:v>62.5</c:v>
                </c:pt>
                <c:pt idx="27">
                  <c:v>62.3</c:v>
                </c:pt>
                <c:pt idx="28">
                  <c:v>61.3</c:v>
                </c:pt>
                <c:pt idx="29">
                  <c:v>62.1</c:v>
                </c:pt>
                <c:pt idx="30">
                  <c:v>63.2</c:v>
                </c:pt>
                <c:pt idx="31">
                  <c:v>62.2</c:v>
                </c:pt>
                <c:pt idx="32">
                  <c:v>63.5</c:v>
                </c:pt>
                <c:pt idx="33">
                  <c:v>61.1</c:v>
                </c:pt>
                <c:pt idx="34">
                  <c:v>63.7</c:v>
                </c:pt>
                <c:pt idx="35">
                  <c:v>64.8</c:v>
                </c:pt>
                <c:pt idx="36">
                  <c:v>63.6</c:v>
                </c:pt>
                <c:pt idx="37">
                  <c:v>63.4</c:v>
                </c:pt>
                <c:pt idx="38" formatCode="#\ ##0.0">
                  <c:v>65</c:v>
                </c:pt>
                <c:pt idx="39">
                  <c:v>64.2</c:v>
                </c:pt>
                <c:pt idx="40">
                  <c:v>63.9</c:v>
                </c:pt>
                <c:pt idx="41" formatCode="#\ ##0.0">
                  <c:v>66</c:v>
                </c:pt>
                <c:pt idx="42">
                  <c:v>66.2</c:v>
                </c:pt>
                <c:pt idx="43">
                  <c:v>68.5</c:v>
                </c:pt>
                <c:pt idx="44">
                  <c:v>67.400000000000006</c:v>
                </c:pt>
                <c:pt idx="45" formatCode="#\ ##0.0">
                  <c:v>68</c:v>
                </c:pt>
                <c:pt idx="46" formatCode="#\ ##0.0">
                  <c:v>69</c:v>
                </c:pt>
                <c:pt idx="47">
                  <c:v>72.2</c:v>
                </c:pt>
                <c:pt idx="48">
                  <c:v>69.8</c:v>
                </c:pt>
                <c:pt idx="49">
                  <c:v>70.8</c:v>
                </c:pt>
                <c:pt idx="50">
                  <c:v>70.400000000000006</c:v>
                </c:pt>
                <c:pt idx="51">
                  <c:v>70.900000000000006</c:v>
                </c:pt>
                <c:pt idx="52">
                  <c:v>70.599999999999994</c:v>
                </c:pt>
                <c:pt idx="53">
                  <c:v>71.099999999999994</c:v>
                </c:pt>
                <c:pt idx="54" formatCode="#\ ##0.0">
                  <c:v>71</c:v>
                </c:pt>
                <c:pt idx="55">
                  <c:v>70.7</c:v>
                </c:pt>
                <c:pt idx="56">
                  <c:v>71.3</c:v>
                </c:pt>
                <c:pt idx="57">
                  <c:v>72.8</c:v>
                </c:pt>
                <c:pt idx="58" formatCode="#\ ##0.0">
                  <c:v>73</c:v>
                </c:pt>
                <c:pt idx="59">
                  <c:v>71.5</c:v>
                </c:pt>
                <c:pt idx="60">
                  <c:v>72.8</c:v>
                </c:pt>
                <c:pt idx="61" formatCode="#\ ##0.0">
                  <c:v>72</c:v>
                </c:pt>
                <c:pt idx="62">
                  <c:v>73.7</c:v>
                </c:pt>
                <c:pt idx="63">
                  <c:v>76.5</c:v>
                </c:pt>
                <c:pt idx="64">
                  <c:v>77.2</c:v>
                </c:pt>
                <c:pt idx="65">
                  <c:v>75.7</c:v>
                </c:pt>
                <c:pt idx="66">
                  <c:v>76.2</c:v>
                </c:pt>
                <c:pt idx="67">
                  <c:v>75.8</c:v>
                </c:pt>
                <c:pt idx="68">
                  <c:v>77.5</c:v>
                </c:pt>
                <c:pt idx="69">
                  <c:v>78.900000000000006</c:v>
                </c:pt>
                <c:pt idx="70">
                  <c:v>78.599999999999994</c:v>
                </c:pt>
                <c:pt idx="71">
                  <c:v>78.900000000000006</c:v>
                </c:pt>
                <c:pt idx="72">
                  <c:v>79.2</c:v>
                </c:pt>
                <c:pt idx="73">
                  <c:v>79.900000000000006</c:v>
                </c:pt>
                <c:pt idx="74">
                  <c:v>82.9</c:v>
                </c:pt>
                <c:pt idx="75">
                  <c:v>82.6</c:v>
                </c:pt>
                <c:pt idx="76">
                  <c:v>83.2</c:v>
                </c:pt>
                <c:pt idx="77">
                  <c:v>84.9</c:v>
                </c:pt>
                <c:pt idx="78">
                  <c:v>85.4</c:v>
                </c:pt>
                <c:pt idx="79" formatCode="#\ ##0.0">
                  <c:v>82</c:v>
                </c:pt>
                <c:pt idx="80">
                  <c:v>85.2</c:v>
                </c:pt>
                <c:pt idx="81">
                  <c:v>87.1</c:v>
                </c:pt>
                <c:pt idx="82">
                  <c:v>87.6</c:v>
                </c:pt>
                <c:pt idx="83">
                  <c:v>90.4</c:v>
                </c:pt>
                <c:pt idx="84" formatCode="#\ ##0.0">
                  <c:v>88</c:v>
                </c:pt>
                <c:pt idx="85">
                  <c:v>88.5</c:v>
                </c:pt>
                <c:pt idx="86">
                  <c:v>88.2</c:v>
                </c:pt>
                <c:pt idx="87">
                  <c:v>89.5</c:v>
                </c:pt>
                <c:pt idx="88">
                  <c:v>88.4</c:v>
                </c:pt>
                <c:pt idx="89">
                  <c:v>90.4</c:v>
                </c:pt>
                <c:pt idx="90">
                  <c:v>92.9</c:v>
                </c:pt>
                <c:pt idx="91">
                  <c:v>92.7</c:v>
                </c:pt>
                <c:pt idx="92">
                  <c:v>92.6</c:v>
                </c:pt>
                <c:pt idx="93">
                  <c:v>92.5</c:v>
                </c:pt>
                <c:pt idx="94">
                  <c:v>92.4</c:v>
                </c:pt>
                <c:pt idx="95">
                  <c:v>97.6</c:v>
                </c:pt>
                <c:pt idx="96">
                  <c:v>94.5</c:v>
                </c:pt>
                <c:pt idx="97">
                  <c:v>97.1</c:v>
                </c:pt>
                <c:pt idx="98">
                  <c:v>94.3</c:v>
                </c:pt>
                <c:pt idx="99">
                  <c:v>95.2</c:v>
                </c:pt>
                <c:pt idx="100">
                  <c:v>93.4</c:v>
                </c:pt>
                <c:pt idx="101">
                  <c:v>91.8</c:v>
                </c:pt>
                <c:pt idx="102">
                  <c:v>91.4</c:v>
                </c:pt>
                <c:pt idx="103" formatCode="#\ ##0.0">
                  <c:v>92</c:v>
                </c:pt>
                <c:pt idx="104">
                  <c:v>89.1</c:v>
                </c:pt>
                <c:pt idx="105">
                  <c:v>87.4</c:v>
                </c:pt>
                <c:pt idx="106">
                  <c:v>84.6</c:v>
                </c:pt>
                <c:pt idx="107">
                  <c:v>75.2</c:v>
                </c:pt>
                <c:pt idx="108">
                  <c:v>74.3</c:v>
                </c:pt>
                <c:pt idx="109">
                  <c:v>71.7</c:v>
                </c:pt>
                <c:pt idx="110">
                  <c:v>75.099999999999994</c:v>
                </c:pt>
                <c:pt idx="111">
                  <c:v>71.8</c:v>
                </c:pt>
                <c:pt idx="112">
                  <c:v>72.400000000000006</c:v>
                </c:pt>
                <c:pt idx="113">
                  <c:v>74.2</c:v>
                </c:pt>
                <c:pt idx="114">
                  <c:v>74.099999999999994</c:v>
                </c:pt>
                <c:pt idx="115">
                  <c:v>73.5</c:v>
                </c:pt>
                <c:pt idx="116">
                  <c:v>75.5</c:v>
                </c:pt>
                <c:pt idx="117">
                  <c:v>77.5</c:v>
                </c:pt>
                <c:pt idx="118">
                  <c:v>76.400000000000006</c:v>
                </c:pt>
                <c:pt idx="119">
                  <c:v>76.2</c:v>
                </c:pt>
              </c:numCache>
            </c:numRef>
          </c:val>
          <c:smooth val="0"/>
          <c:extLst>
            <c:ext xmlns:c16="http://schemas.microsoft.com/office/drawing/2014/chart" uri="{C3380CC4-5D6E-409C-BE32-E72D297353CC}">
              <c16:uniqueId val="{00000000-E9E0-4DDA-A7AB-426679192F65}"/>
            </c:ext>
          </c:extLst>
        </c:ser>
        <c:ser>
          <c:idx val="1"/>
          <c:order val="1"/>
          <c:tx>
            <c:strRef>
              <c:f>Munka1!$K$3</c:f>
              <c:strCache>
                <c:ptCount val="1"/>
                <c:pt idx="0">
                  <c:v>2010-2021</c:v>
                </c:pt>
              </c:strCache>
            </c:strRef>
          </c:tx>
          <c:spPr>
            <a:ln w="38100" cap="rnd">
              <a:solidFill>
                <a:srgbClr val="C00000"/>
              </a:solidFill>
              <a:round/>
            </a:ln>
            <a:effectLst/>
          </c:spPr>
          <c:marker>
            <c:symbol val="none"/>
          </c:marker>
          <c:cat>
            <c:strRef>
              <c:f>Munka1!$H$4:$H$147</c:f>
              <c:strCache>
                <c:ptCount val="133"/>
                <c:pt idx="0">
                  <c:v>2000/2010</c:v>
                </c:pt>
                <c:pt idx="12">
                  <c:v>2001/2011</c:v>
                </c:pt>
                <c:pt idx="24">
                  <c:v>2002/2012</c:v>
                </c:pt>
                <c:pt idx="36">
                  <c:v>2003/2013</c:v>
                </c:pt>
                <c:pt idx="48">
                  <c:v>2004/2014</c:v>
                </c:pt>
                <c:pt idx="60">
                  <c:v>2005/2015</c:v>
                </c:pt>
                <c:pt idx="72">
                  <c:v>2006/2016</c:v>
                </c:pt>
                <c:pt idx="84">
                  <c:v>2007/2017</c:v>
                </c:pt>
                <c:pt idx="96">
                  <c:v>2008/2018</c:v>
                </c:pt>
                <c:pt idx="108">
                  <c:v>2009/2019</c:v>
                </c:pt>
                <c:pt idx="120">
                  <c:v>2010/2020</c:v>
                </c:pt>
                <c:pt idx="132">
                  <c:v>2021</c:v>
                </c:pt>
              </c:strCache>
            </c:strRef>
          </c:cat>
          <c:val>
            <c:numRef>
              <c:f>Munka1!$K$4:$K$147</c:f>
              <c:numCache>
                <c:formatCode>#\ ##0.##########</c:formatCode>
                <c:ptCount val="144"/>
                <c:pt idx="0">
                  <c:v>78.599999999999994</c:v>
                </c:pt>
                <c:pt idx="1">
                  <c:v>77.5</c:v>
                </c:pt>
                <c:pt idx="2">
                  <c:v>77.900000000000006</c:v>
                </c:pt>
                <c:pt idx="3">
                  <c:v>79.400000000000006</c:v>
                </c:pt>
                <c:pt idx="4">
                  <c:v>83.5</c:v>
                </c:pt>
                <c:pt idx="5">
                  <c:v>83.3</c:v>
                </c:pt>
                <c:pt idx="6" formatCode="#\ ##0.0">
                  <c:v>83</c:v>
                </c:pt>
                <c:pt idx="7">
                  <c:v>85.1</c:v>
                </c:pt>
                <c:pt idx="8">
                  <c:v>84.2</c:v>
                </c:pt>
                <c:pt idx="9" formatCode="#\ ##0.0">
                  <c:v>85</c:v>
                </c:pt>
                <c:pt idx="10" formatCode="#\ ##0.0">
                  <c:v>87</c:v>
                </c:pt>
                <c:pt idx="11">
                  <c:v>81.3</c:v>
                </c:pt>
                <c:pt idx="12">
                  <c:v>87.7</c:v>
                </c:pt>
                <c:pt idx="13">
                  <c:v>88.8</c:v>
                </c:pt>
                <c:pt idx="14">
                  <c:v>85.9</c:v>
                </c:pt>
                <c:pt idx="15">
                  <c:v>86.2</c:v>
                </c:pt>
                <c:pt idx="16">
                  <c:v>84.7</c:v>
                </c:pt>
                <c:pt idx="17" formatCode="#\ ##0.0">
                  <c:v>85</c:v>
                </c:pt>
                <c:pt idx="18">
                  <c:v>86.1</c:v>
                </c:pt>
                <c:pt idx="19">
                  <c:v>85.7</c:v>
                </c:pt>
                <c:pt idx="20">
                  <c:v>86.9</c:v>
                </c:pt>
                <c:pt idx="21">
                  <c:v>87.4</c:v>
                </c:pt>
                <c:pt idx="22">
                  <c:v>90.2</c:v>
                </c:pt>
                <c:pt idx="23">
                  <c:v>86.9</c:v>
                </c:pt>
                <c:pt idx="24" formatCode="#\ ##0.0">
                  <c:v>86</c:v>
                </c:pt>
                <c:pt idx="25">
                  <c:v>86.5</c:v>
                </c:pt>
                <c:pt idx="26">
                  <c:v>86.2</c:v>
                </c:pt>
                <c:pt idx="27">
                  <c:v>84.1</c:v>
                </c:pt>
                <c:pt idx="28">
                  <c:v>87.1</c:v>
                </c:pt>
                <c:pt idx="29">
                  <c:v>84.6</c:v>
                </c:pt>
                <c:pt idx="30">
                  <c:v>84.9</c:v>
                </c:pt>
                <c:pt idx="31">
                  <c:v>87.8</c:v>
                </c:pt>
                <c:pt idx="32" formatCode="#\ ##0.0">
                  <c:v>87</c:v>
                </c:pt>
                <c:pt idx="33">
                  <c:v>84.6</c:v>
                </c:pt>
                <c:pt idx="34" formatCode="#\ ##0.0">
                  <c:v>84</c:v>
                </c:pt>
                <c:pt idx="35">
                  <c:v>85.7</c:v>
                </c:pt>
                <c:pt idx="36">
                  <c:v>84.9</c:v>
                </c:pt>
                <c:pt idx="37">
                  <c:v>84.5</c:v>
                </c:pt>
                <c:pt idx="38">
                  <c:v>84.9</c:v>
                </c:pt>
                <c:pt idx="39">
                  <c:v>85.2</c:v>
                </c:pt>
                <c:pt idx="40">
                  <c:v>84.9</c:v>
                </c:pt>
                <c:pt idx="41">
                  <c:v>85.4</c:v>
                </c:pt>
                <c:pt idx="42">
                  <c:v>86.6</c:v>
                </c:pt>
                <c:pt idx="43">
                  <c:v>88.8</c:v>
                </c:pt>
                <c:pt idx="44">
                  <c:v>89.5</c:v>
                </c:pt>
                <c:pt idx="45">
                  <c:v>89.3</c:v>
                </c:pt>
                <c:pt idx="46" formatCode="#\ ##0.0">
                  <c:v>89</c:v>
                </c:pt>
                <c:pt idx="47">
                  <c:v>89.4</c:v>
                </c:pt>
                <c:pt idx="48">
                  <c:v>90.2</c:v>
                </c:pt>
                <c:pt idx="49">
                  <c:v>91.2</c:v>
                </c:pt>
                <c:pt idx="50">
                  <c:v>92.2</c:v>
                </c:pt>
                <c:pt idx="51">
                  <c:v>92.8</c:v>
                </c:pt>
                <c:pt idx="52">
                  <c:v>92.4</c:v>
                </c:pt>
                <c:pt idx="53">
                  <c:v>95.7</c:v>
                </c:pt>
                <c:pt idx="54">
                  <c:v>97.5</c:v>
                </c:pt>
                <c:pt idx="55">
                  <c:v>91.8</c:v>
                </c:pt>
                <c:pt idx="56" formatCode="#\ ##0.0">
                  <c:v>94</c:v>
                </c:pt>
                <c:pt idx="57">
                  <c:v>91.2</c:v>
                </c:pt>
                <c:pt idx="58">
                  <c:v>95.2</c:v>
                </c:pt>
                <c:pt idx="59">
                  <c:v>93.6</c:v>
                </c:pt>
                <c:pt idx="60">
                  <c:v>97.6</c:v>
                </c:pt>
                <c:pt idx="61">
                  <c:v>96.3</c:v>
                </c:pt>
                <c:pt idx="62">
                  <c:v>99.4</c:v>
                </c:pt>
                <c:pt idx="63" formatCode="#\ ##0.0">
                  <c:v>99</c:v>
                </c:pt>
                <c:pt idx="64">
                  <c:v>98.2</c:v>
                </c:pt>
                <c:pt idx="65">
                  <c:v>100.3</c:v>
                </c:pt>
                <c:pt idx="66">
                  <c:v>101.4</c:v>
                </c:pt>
                <c:pt idx="67">
                  <c:v>97.6</c:v>
                </c:pt>
                <c:pt idx="68">
                  <c:v>101.4</c:v>
                </c:pt>
                <c:pt idx="69" formatCode="#\ ##0.0">
                  <c:v>102</c:v>
                </c:pt>
                <c:pt idx="70">
                  <c:v>101.5</c:v>
                </c:pt>
                <c:pt idx="71">
                  <c:v>101.1</c:v>
                </c:pt>
                <c:pt idx="72">
                  <c:v>99.8</c:v>
                </c:pt>
                <c:pt idx="73">
                  <c:v>98.1</c:v>
                </c:pt>
                <c:pt idx="74">
                  <c:v>96.6</c:v>
                </c:pt>
                <c:pt idx="75">
                  <c:v>102.3</c:v>
                </c:pt>
                <c:pt idx="76">
                  <c:v>101.7</c:v>
                </c:pt>
                <c:pt idx="77">
                  <c:v>100.2</c:v>
                </c:pt>
                <c:pt idx="78">
                  <c:v>101.7</c:v>
                </c:pt>
                <c:pt idx="79">
                  <c:v>101.3</c:v>
                </c:pt>
                <c:pt idx="80">
                  <c:v>99.4</c:v>
                </c:pt>
                <c:pt idx="81">
                  <c:v>99.9</c:v>
                </c:pt>
                <c:pt idx="82">
                  <c:v>102.2</c:v>
                </c:pt>
                <c:pt idx="83">
                  <c:v>102.6</c:v>
                </c:pt>
                <c:pt idx="84">
                  <c:v>101.8</c:v>
                </c:pt>
                <c:pt idx="85">
                  <c:v>104.3</c:v>
                </c:pt>
                <c:pt idx="86">
                  <c:v>105.1</c:v>
                </c:pt>
                <c:pt idx="87">
                  <c:v>105.7</c:v>
                </c:pt>
                <c:pt idx="88">
                  <c:v>107.4</c:v>
                </c:pt>
                <c:pt idx="89">
                  <c:v>106.5</c:v>
                </c:pt>
                <c:pt idx="90">
                  <c:v>102.8</c:v>
                </c:pt>
                <c:pt idx="91">
                  <c:v>106.9</c:v>
                </c:pt>
                <c:pt idx="92">
                  <c:v>106.4</c:v>
                </c:pt>
                <c:pt idx="93">
                  <c:v>107.7</c:v>
                </c:pt>
                <c:pt idx="94">
                  <c:v>106.1</c:v>
                </c:pt>
                <c:pt idx="95">
                  <c:v>108.4</c:v>
                </c:pt>
                <c:pt idx="96">
                  <c:v>108.8</c:v>
                </c:pt>
                <c:pt idx="97">
                  <c:v>108.2</c:v>
                </c:pt>
                <c:pt idx="98">
                  <c:v>107.7</c:v>
                </c:pt>
                <c:pt idx="99">
                  <c:v>108.8</c:v>
                </c:pt>
                <c:pt idx="100">
                  <c:v>110.9</c:v>
                </c:pt>
                <c:pt idx="101">
                  <c:v>109.9</c:v>
                </c:pt>
                <c:pt idx="102">
                  <c:v>106.9</c:v>
                </c:pt>
                <c:pt idx="103">
                  <c:v>111.7</c:v>
                </c:pt>
                <c:pt idx="104">
                  <c:v>108.6</c:v>
                </c:pt>
                <c:pt idx="105">
                  <c:v>110.7</c:v>
                </c:pt>
                <c:pt idx="106" formatCode="#\ ##0.0">
                  <c:v>110</c:v>
                </c:pt>
                <c:pt idx="107" formatCode="#\ ##0.0">
                  <c:v>116</c:v>
                </c:pt>
                <c:pt idx="108">
                  <c:v>114.5</c:v>
                </c:pt>
                <c:pt idx="109">
                  <c:v>114.5</c:v>
                </c:pt>
                <c:pt idx="110">
                  <c:v>116.1</c:v>
                </c:pt>
                <c:pt idx="111">
                  <c:v>115.5</c:v>
                </c:pt>
                <c:pt idx="112">
                  <c:v>118.8</c:v>
                </c:pt>
                <c:pt idx="113">
                  <c:v>114.7</c:v>
                </c:pt>
                <c:pt idx="114">
                  <c:v>116.7</c:v>
                </c:pt>
                <c:pt idx="115">
                  <c:v>115.3</c:v>
                </c:pt>
                <c:pt idx="116">
                  <c:v>118.7</c:v>
                </c:pt>
                <c:pt idx="117">
                  <c:v>117.3</c:v>
                </c:pt>
                <c:pt idx="118">
                  <c:v>115.6</c:v>
                </c:pt>
                <c:pt idx="119">
                  <c:v>112.5</c:v>
                </c:pt>
                <c:pt idx="120">
                  <c:v>118.1</c:v>
                </c:pt>
                <c:pt idx="121">
                  <c:v>116.4</c:v>
                </c:pt>
                <c:pt idx="122">
                  <c:v>104.3</c:v>
                </c:pt>
                <c:pt idx="123">
                  <c:v>73.2</c:v>
                </c:pt>
                <c:pt idx="124">
                  <c:v>86.1</c:v>
                </c:pt>
                <c:pt idx="125">
                  <c:v>101.4</c:v>
                </c:pt>
                <c:pt idx="126">
                  <c:v>108.4</c:v>
                </c:pt>
                <c:pt idx="127">
                  <c:v>115.3</c:v>
                </c:pt>
                <c:pt idx="128">
                  <c:v>117.5</c:v>
                </c:pt>
                <c:pt idx="129">
                  <c:v>119.4</c:v>
                </c:pt>
                <c:pt idx="130">
                  <c:v>117.5</c:v>
                </c:pt>
                <c:pt idx="131">
                  <c:v>115.9</c:v>
                </c:pt>
                <c:pt idx="132" formatCode="#\ ##0.0">
                  <c:v>115</c:v>
                </c:pt>
                <c:pt idx="133">
                  <c:v>120.7</c:v>
                </c:pt>
                <c:pt idx="134">
                  <c:v>120.7</c:v>
                </c:pt>
                <c:pt idx="135">
                  <c:v>116.7</c:v>
                </c:pt>
                <c:pt idx="136">
                  <c:v>120.6</c:v>
                </c:pt>
                <c:pt idx="137">
                  <c:v>120.1</c:v>
                </c:pt>
                <c:pt idx="138">
                  <c:v>119.4</c:v>
                </c:pt>
                <c:pt idx="139">
                  <c:v>116.1</c:v>
                </c:pt>
                <c:pt idx="140">
                  <c:v>115.9</c:v>
                </c:pt>
                <c:pt idx="141">
                  <c:v>116.4</c:v>
                </c:pt>
                <c:pt idx="142">
                  <c:v>119.8</c:v>
                </c:pt>
              </c:numCache>
            </c:numRef>
          </c:val>
          <c:smooth val="0"/>
          <c:extLst>
            <c:ext xmlns:c16="http://schemas.microsoft.com/office/drawing/2014/chart" uri="{C3380CC4-5D6E-409C-BE32-E72D297353CC}">
              <c16:uniqueId val="{00000001-E9E0-4DDA-A7AB-426679192F65}"/>
            </c:ext>
          </c:extLst>
        </c:ser>
        <c:dLbls>
          <c:showLegendKey val="0"/>
          <c:showVal val="0"/>
          <c:showCatName val="0"/>
          <c:showSerName val="0"/>
          <c:showPercent val="0"/>
          <c:showBubbleSize val="0"/>
        </c:dLbls>
        <c:smooth val="0"/>
        <c:axId val="233547240"/>
        <c:axId val="233547632"/>
      </c:lineChart>
      <c:catAx>
        <c:axId val="233547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hu-HU"/>
          </a:p>
        </c:txPr>
        <c:crossAx val="233547632"/>
        <c:crosses val="autoZero"/>
        <c:auto val="1"/>
        <c:lblAlgn val="ctr"/>
        <c:lblOffset val="100"/>
        <c:noMultiLvlLbl val="0"/>
      </c:catAx>
      <c:valAx>
        <c:axId val="233547632"/>
        <c:scaling>
          <c:orientation val="minMax"/>
        </c:scaling>
        <c:delete val="0"/>
        <c:axPos val="l"/>
        <c:majorGridlines>
          <c:spPr>
            <a:ln w="9525" cap="flat" cmpd="sng" algn="ctr">
              <a:solidFill>
                <a:schemeClr val="tx1">
                  <a:lumMod val="15000"/>
                  <a:lumOff val="85000"/>
                </a:schemeClr>
              </a:solidFill>
              <a:round/>
            </a:ln>
            <a:effectLst/>
          </c:spPr>
        </c:majorGridlines>
        <c:numFmt formatCode="#\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33547240"/>
        <c:crosses val="autoZero"/>
        <c:crossBetween val="between"/>
      </c:valAx>
      <c:spPr>
        <a:noFill/>
        <a:ln>
          <a:noFill/>
        </a:ln>
        <a:effectLst/>
      </c:spPr>
    </c:plotArea>
    <c:legend>
      <c:legendPos val="b"/>
      <c:layout>
        <c:manualLayout>
          <c:xMode val="edge"/>
          <c:yMode val="edge"/>
          <c:x val="0.32606127093158899"/>
          <c:y val="0.93106145451869471"/>
          <c:w val="0.35252313051010581"/>
          <c:h val="5.572883905142866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w="38100">
      <a:noFill/>
    </a:ln>
    <a:effectLst/>
  </c:spPr>
  <c:txPr>
    <a:bodyPr/>
    <a:lstStyle/>
    <a:p>
      <a:pPr>
        <a:defRPr/>
      </a:pPr>
      <a:endParaRPr lang="hu-HU"/>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97415328120003E-2"/>
          <c:y val="4.6444557434713395E-2"/>
          <c:w val="0.91593365468099752"/>
          <c:h val="0.81057610027625349"/>
        </c:manualLayout>
      </c:layout>
      <c:lineChart>
        <c:grouping val="standard"/>
        <c:varyColors val="0"/>
        <c:ser>
          <c:idx val="0"/>
          <c:order val="0"/>
          <c:spPr>
            <a:ln w="57150" cap="rnd">
              <a:solidFill>
                <a:srgbClr val="C00000"/>
              </a:solidFill>
              <a:round/>
            </a:ln>
            <a:effectLst/>
          </c:spPr>
          <c:marker>
            <c:symbol val="none"/>
          </c:marker>
          <c:dLbls>
            <c:dLbl>
              <c:idx val="1"/>
              <c:layout>
                <c:manualLayout>
                  <c:x val="-2.163200182601627E-17"/>
                  <c:y val="1.4016638964490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18-4364-841E-0266D04E798E}"/>
                </c:ext>
              </c:extLst>
            </c:dLbl>
            <c:dLbl>
              <c:idx val="2"/>
              <c:layout>
                <c:manualLayout>
                  <c:x val="-2.2157420973900653E-3"/>
                  <c:y val="-2.9202459559910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3D-4E5D-9954-391F2C34AA28}"/>
                </c:ext>
              </c:extLst>
            </c:dLbl>
            <c:dLbl>
              <c:idx val="9"/>
              <c:layout>
                <c:manualLayout>
                  <c:x val="-3.4997829858975371E-2"/>
                  <c:y val="-3.1016561704233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3A-418E-B0DB-7DF43A810EF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Munka1!$A$1:$A$12</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Munka1!$B$1:$B$12</c:f>
              <c:numCache>
                <c:formatCode>General</c:formatCode>
                <c:ptCount val="12"/>
                <c:pt idx="0">
                  <c:v>-1.4</c:v>
                </c:pt>
                <c:pt idx="1">
                  <c:v>1.9</c:v>
                </c:pt>
                <c:pt idx="2">
                  <c:v>4.2</c:v>
                </c:pt>
                <c:pt idx="3">
                  <c:v>3.8</c:v>
                </c:pt>
                <c:pt idx="4">
                  <c:v>2.1</c:v>
                </c:pt>
                <c:pt idx="5">
                  <c:v>4.3</c:v>
                </c:pt>
                <c:pt idx="6">
                  <c:v>5.4</c:v>
                </c:pt>
                <c:pt idx="7">
                  <c:v>4.5999999999999996</c:v>
                </c:pt>
                <c:pt idx="8">
                  <c:v>-4.7</c:v>
                </c:pt>
                <c:pt idx="9">
                  <c:v>7.1</c:v>
                </c:pt>
                <c:pt idx="10">
                  <c:v>5.9</c:v>
                </c:pt>
                <c:pt idx="11">
                  <c:v>4.3</c:v>
                </c:pt>
              </c:numCache>
            </c:numRef>
          </c:val>
          <c:smooth val="0"/>
          <c:extLst>
            <c:ext xmlns:c16="http://schemas.microsoft.com/office/drawing/2014/chart" uri="{C3380CC4-5D6E-409C-BE32-E72D297353CC}">
              <c16:uniqueId val="{00000001-9318-4364-841E-0266D04E798E}"/>
            </c:ext>
          </c:extLst>
        </c:ser>
        <c:dLbls>
          <c:showLegendKey val="0"/>
          <c:showVal val="0"/>
          <c:showCatName val="0"/>
          <c:showSerName val="0"/>
          <c:showPercent val="0"/>
          <c:showBubbleSize val="0"/>
        </c:dLbls>
        <c:smooth val="0"/>
        <c:axId val="233540576"/>
        <c:axId val="233966152"/>
      </c:lineChart>
      <c:catAx>
        <c:axId val="233540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hu-HU"/>
          </a:p>
        </c:txPr>
        <c:crossAx val="233966152"/>
        <c:crosses val="autoZero"/>
        <c:auto val="1"/>
        <c:lblAlgn val="ctr"/>
        <c:lblOffset val="120"/>
        <c:noMultiLvlLbl val="0"/>
      </c:catAx>
      <c:valAx>
        <c:axId val="233966152"/>
        <c:scaling>
          <c:orientation val="minMax"/>
        </c:scaling>
        <c:delete val="0"/>
        <c:axPos val="l"/>
        <c:majorGridlines>
          <c:spPr>
            <a:ln w="15875" cap="flat" cmpd="sng" algn="ctr">
              <a:solidFill>
                <a:srgbClr val="C00000"/>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hu-HU"/>
          </a:p>
        </c:txPr>
        <c:crossAx val="233540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376253203676421E-2"/>
          <c:y val="3.5172159957288639E-2"/>
          <c:w val="0.70678400847286527"/>
          <c:h val="0.88273564839344787"/>
        </c:manualLayout>
      </c:layout>
      <c:lineChart>
        <c:grouping val="standard"/>
        <c:varyColors val="0"/>
        <c:ser>
          <c:idx val="0"/>
          <c:order val="0"/>
          <c:tx>
            <c:strRef>
              <c:f>államadósság!$A$26</c:f>
              <c:strCache>
                <c:ptCount val="1"/>
                <c:pt idx="0">
                  <c:v>Európai Unió</c:v>
                </c:pt>
              </c:strCache>
            </c:strRef>
          </c:tx>
          <c:spPr>
            <a:ln w="57150" cap="rnd">
              <a:solidFill>
                <a:schemeClr val="tx1"/>
              </a:solidFill>
              <a:round/>
            </a:ln>
            <a:effectLst/>
          </c:spPr>
          <c:marker>
            <c:symbol val="none"/>
          </c:marker>
          <c:cat>
            <c:strRef>
              <c:f>államadósság!$B$25:$P$25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államadósság!$B$26:$P$26</c:f>
              <c:numCache>
                <c:formatCode>#\ ##0.0</c:formatCode>
                <c:ptCount val="15"/>
                <c:pt idx="0">
                  <c:v>74</c:v>
                </c:pt>
                <c:pt idx="1">
                  <c:v>79.599999999999994</c:v>
                </c:pt>
                <c:pt idx="2">
                  <c:v>82</c:v>
                </c:pt>
                <c:pt idx="3">
                  <c:v>84.4</c:v>
                </c:pt>
                <c:pt idx="4">
                  <c:v>86.3</c:v>
                </c:pt>
                <c:pt idx="5">
                  <c:v>87</c:v>
                </c:pt>
                <c:pt idx="6">
                  <c:v>84.9</c:v>
                </c:pt>
                <c:pt idx="7">
                  <c:v>83.8</c:v>
                </c:pt>
                <c:pt idx="8">
                  <c:v>82.1</c:v>
                </c:pt>
                <c:pt idx="9">
                  <c:v>80.400000000000006</c:v>
                </c:pt>
                <c:pt idx="10">
                  <c:v>79.2</c:v>
                </c:pt>
                <c:pt idx="11">
                  <c:v>91.8</c:v>
                </c:pt>
                <c:pt idx="12">
                  <c:v>92.1</c:v>
                </c:pt>
                <c:pt idx="13">
                  <c:v>90</c:v>
                </c:pt>
                <c:pt idx="14">
                  <c:v>89.1</c:v>
                </c:pt>
              </c:numCache>
            </c:numRef>
          </c:val>
          <c:smooth val="0"/>
          <c:extLst>
            <c:ext xmlns:c16="http://schemas.microsoft.com/office/drawing/2014/chart" uri="{C3380CC4-5D6E-409C-BE32-E72D297353CC}">
              <c16:uniqueId val="{00000000-B13D-43BF-9DE6-3BD1E20286B5}"/>
            </c:ext>
          </c:extLst>
        </c:ser>
        <c:ser>
          <c:idx val="1"/>
          <c:order val="1"/>
          <c:tx>
            <c:strRef>
              <c:f>államadósság!$A$27</c:f>
              <c:strCache>
                <c:ptCount val="1"/>
                <c:pt idx="0">
                  <c:v>Csehország</c:v>
                </c:pt>
              </c:strCache>
            </c:strRef>
          </c:tx>
          <c:spPr>
            <a:ln w="38100" cap="rnd">
              <a:solidFill>
                <a:srgbClr val="0070C0"/>
              </a:solidFill>
              <a:round/>
            </a:ln>
            <a:effectLst/>
          </c:spPr>
          <c:marker>
            <c:symbol val="none"/>
          </c:marker>
          <c:cat>
            <c:strRef>
              <c:f>államadósság!$B$25:$P$25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államadósság!$B$27:$P$27</c:f>
              <c:numCache>
                <c:formatCode>#\ ##0.0</c:formatCode>
                <c:ptCount val="15"/>
                <c:pt idx="0">
                  <c:v>33.6</c:v>
                </c:pt>
                <c:pt idx="1">
                  <c:v>37.4</c:v>
                </c:pt>
                <c:pt idx="2">
                  <c:v>39.799999999999997</c:v>
                </c:pt>
                <c:pt idx="3">
                  <c:v>44.5</c:v>
                </c:pt>
                <c:pt idx="4">
                  <c:v>44.9</c:v>
                </c:pt>
                <c:pt idx="5">
                  <c:v>42.2</c:v>
                </c:pt>
                <c:pt idx="6">
                  <c:v>40</c:v>
                </c:pt>
                <c:pt idx="7">
                  <c:v>36.799999999999997</c:v>
                </c:pt>
                <c:pt idx="8">
                  <c:v>34.700000000000003</c:v>
                </c:pt>
                <c:pt idx="9">
                  <c:v>32.6</c:v>
                </c:pt>
                <c:pt idx="10">
                  <c:v>30.2</c:v>
                </c:pt>
                <c:pt idx="11">
                  <c:v>37.700000000000003</c:v>
                </c:pt>
                <c:pt idx="12">
                  <c:v>42.4</c:v>
                </c:pt>
                <c:pt idx="13">
                  <c:v>44.3</c:v>
                </c:pt>
                <c:pt idx="14">
                  <c:v>46.3</c:v>
                </c:pt>
              </c:numCache>
            </c:numRef>
          </c:val>
          <c:smooth val="0"/>
          <c:extLst>
            <c:ext xmlns:c16="http://schemas.microsoft.com/office/drawing/2014/chart" uri="{C3380CC4-5D6E-409C-BE32-E72D297353CC}">
              <c16:uniqueId val="{00000001-B13D-43BF-9DE6-3BD1E20286B5}"/>
            </c:ext>
          </c:extLst>
        </c:ser>
        <c:ser>
          <c:idx val="2"/>
          <c:order val="2"/>
          <c:tx>
            <c:strRef>
              <c:f>államadósság!$A$28</c:f>
              <c:strCache>
                <c:ptCount val="1"/>
                <c:pt idx="0">
                  <c:v>Horvátország</c:v>
                </c:pt>
              </c:strCache>
            </c:strRef>
          </c:tx>
          <c:spPr>
            <a:ln w="38100" cap="rnd">
              <a:solidFill>
                <a:srgbClr val="00B0F0"/>
              </a:solidFill>
              <a:round/>
            </a:ln>
            <a:effectLst/>
          </c:spPr>
          <c:marker>
            <c:symbol val="none"/>
          </c:marker>
          <c:cat>
            <c:strRef>
              <c:f>államadósság!$B$25:$P$25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államadósság!$B$28:$P$28</c:f>
              <c:numCache>
                <c:formatCode>#\ ##0.0</c:formatCode>
                <c:ptCount val="15"/>
                <c:pt idx="0">
                  <c:v>48.7</c:v>
                </c:pt>
                <c:pt idx="1">
                  <c:v>57.8</c:v>
                </c:pt>
                <c:pt idx="2">
                  <c:v>64.400000000000006</c:v>
                </c:pt>
                <c:pt idx="3">
                  <c:v>70.099999999999994</c:v>
                </c:pt>
                <c:pt idx="4">
                  <c:v>81.2</c:v>
                </c:pt>
                <c:pt idx="5">
                  <c:v>84.7</c:v>
                </c:pt>
                <c:pt idx="6">
                  <c:v>84.4</c:v>
                </c:pt>
                <c:pt idx="7">
                  <c:v>81</c:v>
                </c:pt>
                <c:pt idx="8">
                  <c:v>78</c:v>
                </c:pt>
                <c:pt idx="9">
                  <c:v>74.8</c:v>
                </c:pt>
                <c:pt idx="10">
                  <c:v>72.8</c:v>
                </c:pt>
                <c:pt idx="11">
                  <c:v>87.3</c:v>
                </c:pt>
                <c:pt idx="12">
                  <c:v>82.3</c:v>
                </c:pt>
                <c:pt idx="13">
                  <c:v>79.2</c:v>
                </c:pt>
                <c:pt idx="14">
                  <c:v>77.900000000000006</c:v>
                </c:pt>
              </c:numCache>
            </c:numRef>
          </c:val>
          <c:smooth val="0"/>
          <c:extLst>
            <c:ext xmlns:c16="http://schemas.microsoft.com/office/drawing/2014/chart" uri="{C3380CC4-5D6E-409C-BE32-E72D297353CC}">
              <c16:uniqueId val="{00000002-B13D-43BF-9DE6-3BD1E20286B5}"/>
            </c:ext>
          </c:extLst>
        </c:ser>
        <c:ser>
          <c:idx val="3"/>
          <c:order val="3"/>
          <c:tx>
            <c:strRef>
              <c:f>államadósság!$A$29</c:f>
              <c:strCache>
                <c:ptCount val="1"/>
                <c:pt idx="0">
                  <c:v>Magyarország</c:v>
                </c:pt>
              </c:strCache>
            </c:strRef>
          </c:tx>
          <c:spPr>
            <a:ln w="38100" cap="rnd">
              <a:solidFill>
                <a:srgbClr val="FF0000"/>
              </a:solidFill>
              <a:round/>
            </a:ln>
            <a:effectLst/>
          </c:spPr>
          <c:marker>
            <c:symbol val="none"/>
          </c:marker>
          <c:cat>
            <c:strRef>
              <c:f>államadósság!$B$25:$P$25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államadósság!$B$29:$P$29</c:f>
              <c:numCache>
                <c:formatCode>#\ ##0.0</c:formatCode>
                <c:ptCount val="15"/>
                <c:pt idx="0">
                  <c:v>78.2</c:v>
                </c:pt>
                <c:pt idx="1">
                  <c:v>80.599999999999994</c:v>
                </c:pt>
                <c:pt idx="2">
                  <c:v>80.8</c:v>
                </c:pt>
                <c:pt idx="3">
                  <c:v>78.5</c:v>
                </c:pt>
                <c:pt idx="4">
                  <c:v>77.3</c:v>
                </c:pt>
                <c:pt idx="5">
                  <c:v>76.8</c:v>
                </c:pt>
                <c:pt idx="6">
                  <c:v>76.099999999999994</c:v>
                </c:pt>
                <c:pt idx="7">
                  <c:v>75.5</c:v>
                </c:pt>
                <c:pt idx="8">
                  <c:v>72.900000000000006</c:v>
                </c:pt>
                <c:pt idx="9">
                  <c:v>70.2</c:v>
                </c:pt>
                <c:pt idx="10">
                  <c:v>65.400000000000006</c:v>
                </c:pt>
                <c:pt idx="11">
                  <c:v>80.099999999999994</c:v>
                </c:pt>
                <c:pt idx="12">
                  <c:v>79.2</c:v>
                </c:pt>
                <c:pt idx="13">
                  <c:v>77.2</c:v>
                </c:pt>
                <c:pt idx="14">
                  <c:v>76.400000000000006</c:v>
                </c:pt>
              </c:numCache>
            </c:numRef>
          </c:val>
          <c:smooth val="0"/>
          <c:extLst>
            <c:ext xmlns:c16="http://schemas.microsoft.com/office/drawing/2014/chart" uri="{C3380CC4-5D6E-409C-BE32-E72D297353CC}">
              <c16:uniqueId val="{00000003-B13D-43BF-9DE6-3BD1E20286B5}"/>
            </c:ext>
          </c:extLst>
        </c:ser>
        <c:ser>
          <c:idx val="5"/>
          <c:order val="4"/>
          <c:tx>
            <c:strRef>
              <c:f>államadósság!$A$31</c:f>
              <c:strCache>
                <c:ptCount val="1"/>
                <c:pt idx="0">
                  <c:v>Lengyelország</c:v>
                </c:pt>
              </c:strCache>
            </c:strRef>
          </c:tx>
          <c:spPr>
            <a:ln w="38100" cap="rnd">
              <a:solidFill>
                <a:schemeClr val="accent4"/>
              </a:solidFill>
              <a:round/>
            </a:ln>
            <a:effectLst/>
          </c:spPr>
          <c:marker>
            <c:symbol val="none"/>
          </c:marker>
          <c:cat>
            <c:strRef>
              <c:f>államadósság!$B$25:$P$25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államadósság!$B$31:$P$31</c:f>
              <c:numCache>
                <c:formatCode>#\ ##0.0</c:formatCode>
                <c:ptCount val="15"/>
                <c:pt idx="0">
                  <c:v>49.4</c:v>
                </c:pt>
                <c:pt idx="1">
                  <c:v>53.1</c:v>
                </c:pt>
                <c:pt idx="2">
                  <c:v>54.1</c:v>
                </c:pt>
                <c:pt idx="3">
                  <c:v>53.7</c:v>
                </c:pt>
                <c:pt idx="4">
                  <c:v>55.7</c:v>
                </c:pt>
                <c:pt idx="5">
                  <c:v>50.4</c:v>
                </c:pt>
                <c:pt idx="6">
                  <c:v>51.3</c:v>
                </c:pt>
                <c:pt idx="7">
                  <c:v>54.2</c:v>
                </c:pt>
                <c:pt idx="8">
                  <c:v>50.6</c:v>
                </c:pt>
                <c:pt idx="9">
                  <c:v>48.9</c:v>
                </c:pt>
                <c:pt idx="10">
                  <c:v>45.7</c:v>
                </c:pt>
                <c:pt idx="11">
                  <c:v>57.4</c:v>
                </c:pt>
                <c:pt idx="12">
                  <c:v>54.7</c:v>
                </c:pt>
                <c:pt idx="13">
                  <c:v>51</c:v>
                </c:pt>
                <c:pt idx="14">
                  <c:v>49.5</c:v>
                </c:pt>
              </c:numCache>
            </c:numRef>
          </c:val>
          <c:smooth val="0"/>
          <c:extLst>
            <c:ext xmlns:c16="http://schemas.microsoft.com/office/drawing/2014/chart" uri="{C3380CC4-5D6E-409C-BE32-E72D297353CC}">
              <c16:uniqueId val="{00000004-B13D-43BF-9DE6-3BD1E20286B5}"/>
            </c:ext>
          </c:extLst>
        </c:ser>
        <c:ser>
          <c:idx val="6"/>
          <c:order val="5"/>
          <c:tx>
            <c:strRef>
              <c:f>államadósság!$A$32</c:f>
              <c:strCache>
                <c:ptCount val="1"/>
                <c:pt idx="0">
                  <c:v>Románia</c:v>
                </c:pt>
              </c:strCache>
            </c:strRef>
          </c:tx>
          <c:spPr>
            <a:ln w="38100" cap="rnd">
              <a:solidFill>
                <a:schemeClr val="accent2">
                  <a:lumMod val="50000"/>
                </a:schemeClr>
              </a:solidFill>
              <a:round/>
            </a:ln>
            <a:effectLst/>
          </c:spPr>
          <c:marker>
            <c:symbol val="none"/>
          </c:marker>
          <c:cat>
            <c:strRef>
              <c:f>államadósság!$B$25:$P$25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államadósság!$B$32:$P$32</c:f>
              <c:numCache>
                <c:formatCode>#\ ##0.0</c:formatCode>
                <c:ptCount val="15"/>
                <c:pt idx="0">
                  <c:v>21.8</c:v>
                </c:pt>
                <c:pt idx="1">
                  <c:v>29.6</c:v>
                </c:pt>
                <c:pt idx="2">
                  <c:v>34</c:v>
                </c:pt>
                <c:pt idx="3">
                  <c:v>37</c:v>
                </c:pt>
                <c:pt idx="4">
                  <c:v>37.6</c:v>
                </c:pt>
                <c:pt idx="5">
                  <c:v>39.200000000000003</c:v>
                </c:pt>
                <c:pt idx="6">
                  <c:v>37.799999999999997</c:v>
                </c:pt>
                <c:pt idx="7">
                  <c:v>37.299999999999997</c:v>
                </c:pt>
                <c:pt idx="8">
                  <c:v>35.1</c:v>
                </c:pt>
                <c:pt idx="9">
                  <c:v>35</c:v>
                </c:pt>
                <c:pt idx="10">
                  <c:v>35.31</c:v>
                </c:pt>
                <c:pt idx="11">
                  <c:v>47.4</c:v>
                </c:pt>
                <c:pt idx="12">
                  <c:v>49.3</c:v>
                </c:pt>
                <c:pt idx="13">
                  <c:v>51.8</c:v>
                </c:pt>
                <c:pt idx="14">
                  <c:v>53.2</c:v>
                </c:pt>
              </c:numCache>
            </c:numRef>
          </c:val>
          <c:smooth val="0"/>
          <c:extLst>
            <c:ext xmlns:c16="http://schemas.microsoft.com/office/drawing/2014/chart" uri="{C3380CC4-5D6E-409C-BE32-E72D297353CC}">
              <c16:uniqueId val="{00000005-B13D-43BF-9DE6-3BD1E20286B5}"/>
            </c:ext>
          </c:extLst>
        </c:ser>
        <c:ser>
          <c:idx val="7"/>
          <c:order val="6"/>
          <c:tx>
            <c:strRef>
              <c:f>államadósság!$A$33</c:f>
              <c:strCache>
                <c:ptCount val="1"/>
                <c:pt idx="0">
                  <c:v>Szlovénia</c:v>
                </c:pt>
              </c:strCache>
            </c:strRef>
          </c:tx>
          <c:spPr>
            <a:ln w="38100" cap="rnd">
              <a:solidFill>
                <a:srgbClr val="92D050"/>
              </a:solidFill>
              <a:round/>
            </a:ln>
            <a:effectLst/>
          </c:spPr>
          <c:marker>
            <c:symbol val="none"/>
          </c:marker>
          <c:cat>
            <c:strRef>
              <c:f>államadósság!$B$25:$P$25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államadósság!$B$33:$P$33</c:f>
              <c:numCache>
                <c:formatCode>#\ ##0.0</c:formatCode>
                <c:ptCount val="15"/>
                <c:pt idx="0">
                  <c:v>34.5</c:v>
                </c:pt>
                <c:pt idx="1">
                  <c:v>38.299999999999997</c:v>
                </c:pt>
                <c:pt idx="2">
                  <c:v>46.5</c:v>
                </c:pt>
                <c:pt idx="3">
                  <c:v>53.6</c:v>
                </c:pt>
                <c:pt idx="4">
                  <c:v>70</c:v>
                </c:pt>
                <c:pt idx="5">
                  <c:v>80.3</c:v>
                </c:pt>
                <c:pt idx="6">
                  <c:v>82.6</c:v>
                </c:pt>
                <c:pt idx="7">
                  <c:v>78.7</c:v>
                </c:pt>
                <c:pt idx="8">
                  <c:v>74.099999999999994</c:v>
                </c:pt>
                <c:pt idx="9">
                  <c:v>70.400000000000006</c:v>
                </c:pt>
                <c:pt idx="10">
                  <c:v>65.599999999999994</c:v>
                </c:pt>
                <c:pt idx="11">
                  <c:v>79.8</c:v>
                </c:pt>
                <c:pt idx="12">
                  <c:v>77.7</c:v>
                </c:pt>
                <c:pt idx="13">
                  <c:v>76.400000000000006</c:v>
                </c:pt>
                <c:pt idx="14">
                  <c:v>76</c:v>
                </c:pt>
              </c:numCache>
            </c:numRef>
          </c:val>
          <c:smooth val="0"/>
          <c:extLst>
            <c:ext xmlns:c16="http://schemas.microsoft.com/office/drawing/2014/chart" uri="{C3380CC4-5D6E-409C-BE32-E72D297353CC}">
              <c16:uniqueId val="{00000006-B13D-43BF-9DE6-3BD1E20286B5}"/>
            </c:ext>
          </c:extLst>
        </c:ser>
        <c:ser>
          <c:idx val="8"/>
          <c:order val="7"/>
          <c:tx>
            <c:strRef>
              <c:f>államadósság!$A$34</c:f>
              <c:strCache>
                <c:ptCount val="1"/>
                <c:pt idx="0">
                  <c:v>Szlovákia</c:v>
                </c:pt>
              </c:strCache>
            </c:strRef>
          </c:tx>
          <c:spPr>
            <a:ln w="38100" cap="rnd">
              <a:solidFill>
                <a:srgbClr val="00B050"/>
              </a:solidFill>
              <a:round/>
            </a:ln>
            <a:effectLst/>
          </c:spPr>
          <c:marker>
            <c:symbol val="none"/>
          </c:marker>
          <c:cat>
            <c:strRef>
              <c:f>államadósság!$B$25:$P$25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államadósság!$B$34:$P$34</c:f>
              <c:numCache>
                <c:formatCode>#\ ##0.0</c:formatCode>
                <c:ptCount val="15"/>
                <c:pt idx="0">
                  <c:v>36.4</c:v>
                </c:pt>
                <c:pt idx="1">
                  <c:v>41</c:v>
                </c:pt>
                <c:pt idx="2">
                  <c:v>43.5</c:v>
                </c:pt>
                <c:pt idx="3">
                  <c:v>51.8</c:v>
                </c:pt>
                <c:pt idx="4">
                  <c:v>54.7</c:v>
                </c:pt>
                <c:pt idx="5">
                  <c:v>53.5</c:v>
                </c:pt>
                <c:pt idx="6">
                  <c:v>51.9</c:v>
                </c:pt>
                <c:pt idx="7">
                  <c:v>52</c:v>
                </c:pt>
                <c:pt idx="8">
                  <c:v>51.3</c:v>
                </c:pt>
                <c:pt idx="9">
                  <c:v>49.4</c:v>
                </c:pt>
                <c:pt idx="10">
                  <c:v>48.5</c:v>
                </c:pt>
                <c:pt idx="11">
                  <c:v>59.7</c:v>
                </c:pt>
                <c:pt idx="12">
                  <c:v>61.8</c:v>
                </c:pt>
                <c:pt idx="13">
                  <c:v>60</c:v>
                </c:pt>
                <c:pt idx="14">
                  <c:v>59.1</c:v>
                </c:pt>
              </c:numCache>
            </c:numRef>
          </c:val>
          <c:smooth val="0"/>
          <c:extLst>
            <c:ext xmlns:c16="http://schemas.microsoft.com/office/drawing/2014/chart" uri="{C3380CC4-5D6E-409C-BE32-E72D297353CC}">
              <c16:uniqueId val="{00000007-B13D-43BF-9DE6-3BD1E20286B5}"/>
            </c:ext>
          </c:extLst>
        </c:ser>
        <c:ser>
          <c:idx val="9"/>
          <c:order val="8"/>
          <c:tx>
            <c:strRef>
              <c:f>államadósság!$A$35</c:f>
              <c:strCache>
                <c:ptCount val="1"/>
                <c:pt idx="0">
                  <c:v>60</c:v>
                </c:pt>
              </c:strCache>
            </c:strRef>
          </c:tx>
          <c:spPr>
            <a:ln w="19050" cap="rnd">
              <a:solidFill>
                <a:srgbClr val="C00000"/>
              </a:solidFill>
              <a:prstDash val="sysDot"/>
              <a:round/>
            </a:ln>
            <a:effectLst/>
          </c:spPr>
          <c:marker>
            <c:symbol val="none"/>
          </c:marker>
          <c:cat>
            <c:strRef>
              <c:f>államadósság!$B$25:$P$25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államadósság!$B$35:$P$35</c:f>
              <c:numCache>
                <c:formatCode>#\ ##0.0</c:formatCode>
                <c:ptCount val="15"/>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numCache>
            </c:numRef>
          </c:val>
          <c:smooth val="0"/>
          <c:extLst>
            <c:ext xmlns:c16="http://schemas.microsoft.com/office/drawing/2014/chart" uri="{C3380CC4-5D6E-409C-BE32-E72D297353CC}">
              <c16:uniqueId val="{00000008-B13D-43BF-9DE6-3BD1E20286B5}"/>
            </c:ext>
          </c:extLst>
        </c:ser>
        <c:dLbls>
          <c:showLegendKey val="0"/>
          <c:showVal val="0"/>
          <c:showCatName val="0"/>
          <c:showSerName val="0"/>
          <c:showPercent val="0"/>
          <c:showBubbleSize val="0"/>
        </c:dLbls>
        <c:smooth val="0"/>
        <c:axId val="233961056"/>
        <c:axId val="233960272"/>
      </c:lineChart>
      <c:catAx>
        <c:axId val="23396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crossAx val="233960272"/>
        <c:crosses val="autoZero"/>
        <c:auto val="1"/>
        <c:lblAlgn val="ctr"/>
        <c:lblOffset val="100"/>
        <c:noMultiLvlLbl val="0"/>
      </c:catAx>
      <c:valAx>
        <c:axId val="233960272"/>
        <c:scaling>
          <c:orientation val="minMax"/>
          <c:max val="100"/>
          <c:min val="20"/>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crossAx val="233961056"/>
        <c:crosses val="autoZero"/>
        <c:crossBetween val="between"/>
      </c:valAx>
      <c:spPr>
        <a:noFill/>
        <a:ln>
          <a:noFill/>
        </a:ln>
        <a:effectLst/>
      </c:spPr>
    </c:plotArea>
    <c:legend>
      <c:legendPos val="r"/>
      <c:legendEntry>
        <c:idx val="8"/>
        <c:delete val="1"/>
      </c:legendEntry>
      <c:layout>
        <c:manualLayout>
          <c:xMode val="edge"/>
          <c:yMode val="edge"/>
          <c:x val="0.77394780593145318"/>
          <c:y val="1.1612190065836655E-2"/>
          <c:w val="0.21579374463100531"/>
          <c:h val="0.5117227519073848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200" b="1"/>
      </a:pPr>
      <a:endParaRPr lang="hu-HU"/>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231071563257567E-2"/>
          <c:y val="2.3296952411003647E-2"/>
          <c:w val="0.71228161045616456"/>
          <c:h val="0.88500787523720459"/>
        </c:manualLayout>
      </c:layout>
      <c:lineChart>
        <c:grouping val="standard"/>
        <c:varyColors val="0"/>
        <c:ser>
          <c:idx val="0"/>
          <c:order val="0"/>
          <c:tx>
            <c:strRef>
              <c:f>'áht egyenleg'!$A$26</c:f>
              <c:strCache>
                <c:ptCount val="1"/>
                <c:pt idx="0">
                  <c:v>Európai Unió</c:v>
                </c:pt>
              </c:strCache>
            </c:strRef>
          </c:tx>
          <c:spPr>
            <a:ln w="57150" cap="rnd">
              <a:solidFill>
                <a:schemeClr val="tx1"/>
              </a:solidFill>
              <a:round/>
            </a:ln>
            <a:effectLst/>
          </c:spPr>
          <c:marker>
            <c:symbol val="none"/>
          </c:marker>
          <c:cat>
            <c:strRef>
              <c:f>'áht egyenleg'!$B$25:$P$25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'áht egyenleg'!$B$26:$P$26</c:f>
              <c:numCache>
                <c:formatCode>#\ ##0.0</c:formatCode>
                <c:ptCount val="15"/>
                <c:pt idx="0">
                  <c:v>-6.6</c:v>
                </c:pt>
                <c:pt idx="1">
                  <c:v>-6.4</c:v>
                </c:pt>
                <c:pt idx="2">
                  <c:v>-4.5999999999999996</c:v>
                </c:pt>
                <c:pt idx="3">
                  <c:v>-4.3</c:v>
                </c:pt>
                <c:pt idx="4">
                  <c:v>-3.3</c:v>
                </c:pt>
                <c:pt idx="5">
                  <c:v>-2.9</c:v>
                </c:pt>
                <c:pt idx="6">
                  <c:v>-2.4</c:v>
                </c:pt>
                <c:pt idx="7">
                  <c:v>-1.7</c:v>
                </c:pt>
                <c:pt idx="8">
                  <c:v>-1</c:v>
                </c:pt>
                <c:pt idx="9">
                  <c:v>-0.7</c:v>
                </c:pt>
                <c:pt idx="10">
                  <c:v>-0.9</c:v>
                </c:pt>
                <c:pt idx="11">
                  <c:v>-6.9</c:v>
                </c:pt>
                <c:pt idx="12">
                  <c:v>-6.6</c:v>
                </c:pt>
                <c:pt idx="13">
                  <c:v>-3.6</c:v>
                </c:pt>
                <c:pt idx="14">
                  <c:v>-2.2999999999999998</c:v>
                </c:pt>
              </c:numCache>
            </c:numRef>
          </c:val>
          <c:smooth val="0"/>
          <c:extLst>
            <c:ext xmlns:c16="http://schemas.microsoft.com/office/drawing/2014/chart" uri="{C3380CC4-5D6E-409C-BE32-E72D297353CC}">
              <c16:uniqueId val="{00000000-9965-444E-8FC3-7E735AF89918}"/>
            </c:ext>
          </c:extLst>
        </c:ser>
        <c:ser>
          <c:idx val="1"/>
          <c:order val="1"/>
          <c:tx>
            <c:strRef>
              <c:f>'áht egyenleg'!$A$27</c:f>
              <c:strCache>
                <c:ptCount val="1"/>
                <c:pt idx="0">
                  <c:v>Csehország</c:v>
                </c:pt>
              </c:strCache>
            </c:strRef>
          </c:tx>
          <c:spPr>
            <a:ln w="38100" cap="rnd">
              <a:solidFill>
                <a:srgbClr val="002060"/>
              </a:solidFill>
              <a:round/>
            </a:ln>
            <a:effectLst/>
          </c:spPr>
          <c:marker>
            <c:symbol val="none"/>
          </c:marker>
          <c:cat>
            <c:strRef>
              <c:f>'áht egyenleg'!$B$25:$P$25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'áht egyenleg'!$B$27:$P$27</c:f>
              <c:numCache>
                <c:formatCode>#\ ##0.0</c:formatCode>
                <c:ptCount val="15"/>
                <c:pt idx="0">
                  <c:v>-5.5</c:v>
                </c:pt>
                <c:pt idx="1">
                  <c:v>-4.2</c:v>
                </c:pt>
                <c:pt idx="2">
                  <c:v>-2.7</c:v>
                </c:pt>
                <c:pt idx="3">
                  <c:v>-3.9</c:v>
                </c:pt>
                <c:pt idx="4">
                  <c:v>-1.2</c:v>
                </c:pt>
                <c:pt idx="5">
                  <c:v>-2.1</c:v>
                </c:pt>
                <c:pt idx="6">
                  <c:v>-0.6</c:v>
                </c:pt>
                <c:pt idx="7">
                  <c:v>0.7</c:v>
                </c:pt>
                <c:pt idx="8">
                  <c:v>1.6</c:v>
                </c:pt>
                <c:pt idx="9">
                  <c:v>1.1000000000000001</c:v>
                </c:pt>
                <c:pt idx="10">
                  <c:v>0.2</c:v>
                </c:pt>
                <c:pt idx="11">
                  <c:v>-5.6</c:v>
                </c:pt>
                <c:pt idx="12">
                  <c:v>-7</c:v>
                </c:pt>
                <c:pt idx="13">
                  <c:v>-4.3</c:v>
                </c:pt>
                <c:pt idx="14">
                  <c:v>-3.9</c:v>
                </c:pt>
              </c:numCache>
            </c:numRef>
          </c:val>
          <c:smooth val="0"/>
          <c:extLst>
            <c:ext xmlns:c16="http://schemas.microsoft.com/office/drawing/2014/chart" uri="{C3380CC4-5D6E-409C-BE32-E72D297353CC}">
              <c16:uniqueId val="{00000001-9965-444E-8FC3-7E735AF89918}"/>
            </c:ext>
          </c:extLst>
        </c:ser>
        <c:ser>
          <c:idx val="2"/>
          <c:order val="2"/>
          <c:tx>
            <c:strRef>
              <c:f>'áht egyenleg'!$A$28</c:f>
              <c:strCache>
                <c:ptCount val="1"/>
                <c:pt idx="0">
                  <c:v>Horvátország</c:v>
                </c:pt>
              </c:strCache>
            </c:strRef>
          </c:tx>
          <c:spPr>
            <a:ln w="38100" cap="rnd">
              <a:solidFill>
                <a:srgbClr val="00B0F0"/>
              </a:solidFill>
              <a:round/>
            </a:ln>
            <a:effectLst/>
          </c:spPr>
          <c:marker>
            <c:symbol val="none"/>
          </c:marker>
          <c:cat>
            <c:strRef>
              <c:f>'áht egyenleg'!$B$25:$P$25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'áht egyenleg'!$B$28:$P$28</c:f>
              <c:numCache>
                <c:formatCode>#\ ##0.0</c:formatCode>
                <c:ptCount val="15"/>
                <c:pt idx="0">
                  <c:v>-6</c:v>
                </c:pt>
                <c:pt idx="1">
                  <c:v>-6.5</c:v>
                </c:pt>
                <c:pt idx="2">
                  <c:v>-7.9</c:v>
                </c:pt>
                <c:pt idx="3">
                  <c:v>-5.4</c:v>
                </c:pt>
                <c:pt idx="4">
                  <c:v>-5.3</c:v>
                </c:pt>
                <c:pt idx="5">
                  <c:v>-5.3</c:v>
                </c:pt>
                <c:pt idx="6">
                  <c:v>-3.3</c:v>
                </c:pt>
                <c:pt idx="7">
                  <c:v>-1.1000000000000001</c:v>
                </c:pt>
                <c:pt idx="8">
                  <c:v>0.8</c:v>
                </c:pt>
                <c:pt idx="9">
                  <c:v>0.3</c:v>
                </c:pt>
                <c:pt idx="10">
                  <c:v>0.4</c:v>
                </c:pt>
                <c:pt idx="11">
                  <c:v>-7.4</c:v>
                </c:pt>
                <c:pt idx="12">
                  <c:v>-4.0999999999999996</c:v>
                </c:pt>
                <c:pt idx="13">
                  <c:v>-2.9</c:v>
                </c:pt>
                <c:pt idx="14">
                  <c:v>-2.1</c:v>
                </c:pt>
              </c:numCache>
            </c:numRef>
          </c:val>
          <c:smooth val="0"/>
          <c:extLst>
            <c:ext xmlns:c16="http://schemas.microsoft.com/office/drawing/2014/chart" uri="{C3380CC4-5D6E-409C-BE32-E72D297353CC}">
              <c16:uniqueId val="{00000002-9965-444E-8FC3-7E735AF89918}"/>
            </c:ext>
          </c:extLst>
        </c:ser>
        <c:ser>
          <c:idx val="3"/>
          <c:order val="3"/>
          <c:tx>
            <c:strRef>
              <c:f>'áht egyenleg'!$A$29</c:f>
              <c:strCache>
                <c:ptCount val="1"/>
                <c:pt idx="0">
                  <c:v>Magyarország</c:v>
                </c:pt>
              </c:strCache>
            </c:strRef>
          </c:tx>
          <c:spPr>
            <a:ln w="38100" cap="rnd">
              <a:solidFill>
                <a:srgbClr val="FF0000"/>
              </a:solidFill>
              <a:round/>
            </a:ln>
            <a:effectLst/>
          </c:spPr>
          <c:marker>
            <c:symbol val="none"/>
          </c:marker>
          <c:cat>
            <c:strRef>
              <c:f>'áht egyenleg'!$B$25:$P$25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'áht egyenleg'!$B$29:$P$29</c:f>
              <c:numCache>
                <c:formatCode>#\ ##0.0</c:formatCode>
                <c:ptCount val="15"/>
                <c:pt idx="0">
                  <c:v>-4.7</c:v>
                </c:pt>
                <c:pt idx="1">
                  <c:v>-4.4000000000000004</c:v>
                </c:pt>
                <c:pt idx="2">
                  <c:v>-5.2</c:v>
                </c:pt>
                <c:pt idx="3">
                  <c:v>-2.2999999999999998</c:v>
                </c:pt>
                <c:pt idx="4">
                  <c:v>-2.5</c:v>
                </c:pt>
                <c:pt idx="5">
                  <c:v>-2.8</c:v>
                </c:pt>
                <c:pt idx="6">
                  <c:v>-2</c:v>
                </c:pt>
                <c:pt idx="7">
                  <c:v>-1.8</c:v>
                </c:pt>
                <c:pt idx="8">
                  <c:v>-2.4</c:v>
                </c:pt>
                <c:pt idx="9">
                  <c:v>-2.2999999999999998</c:v>
                </c:pt>
                <c:pt idx="10">
                  <c:v>-2.1</c:v>
                </c:pt>
                <c:pt idx="11">
                  <c:v>-8</c:v>
                </c:pt>
                <c:pt idx="12">
                  <c:v>-7.5</c:v>
                </c:pt>
                <c:pt idx="13">
                  <c:v>-5.7</c:v>
                </c:pt>
                <c:pt idx="14">
                  <c:v>-3.8</c:v>
                </c:pt>
              </c:numCache>
            </c:numRef>
          </c:val>
          <c:smooth val="0"/>
          <c:extLst>
            <c:ext xmlns:c16="http://schemas.microsoft.com/office/drawing/2014/chart" uri="{C3380CC4-5D6E-409C-BE32-E72D297353CC}">
              <c16:uniqueId val="{00000003-9965-444E-8FC3-7E735AF89918}"/>
            </c:ext>
          </c:extLst>
        </c:ser>
        <c:ser>
          <c:idx val="5"/>
          <c:order val="4"/>
          <c:tx>
            <c:strRef>
              <c:f>'áht egyenleg'!$A$31</c:f>
              <c:strCache>
                <c:ptCount val="1"/>
                <c:pt idx="0">
                  <c:v>Lengyelország</c:v>
                </c:pt>
              </c:strCache>
            </c:strRef>
          </c:tx>
          <c:spPr>
            <a:ln w="38100" cap="rnd">
              <a:solidFill>
                <a:schemeClr val="accent4">
                  <a:lumMod val="60000"/>
                  <a:lumOff val="40000"/>
                </a:schemeClr>
              </a:solidFill>
              <a:round/>
            </a:ln>
            <a:effectLst/>
          </c:spPr>
          <c:marker>
            <c:symbol val="none"/>
          </c:marker>
          <c:cat>
            <c:strRef>
              <c:f>'áht egyenleg'!$B$25:$P$25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'áht egyenleg'!$B$31:$P$31</c:f>
              <c:numCache>
                <c:formatCode>#\ ##0.0</c:formatCode>
                <c:ptCount val="15"/>
                <c:pt idx="0">
                  <c:v>-7.3</c:v>
                </c:pt>
                <c:pt idx="1">
                  <c:v>-7.4</c:v>
                </c:pt>
                <c:pt idx="2">
                  <c:v>-4.9000000000000004</c:v>
                </c:pt>
                <c:pt idx="3">
                  <c:v>-3.7</c:v>
                </c:pt>
                <c:pt idx="4">
                  <c:v>-4.2</c:v>
                </c:pt>
                <c:pt idx="5">
                  <c:v>-3.6</c:v>
                </c:pt>
                <c:pt idx="6">
                  <c:v>-2.6</c:v>
                </c:pt>
                <c:pt idx="7">
                  <c:v>-2.4</c:v>
                </c:pt>
                <c:pt idx="8">
                  <c:v>-1.5</c:v>
                </c:pt>
                <c:pt idx="9">
                  <c:v>-0.2</c:v>
                </c:pt>
                <c:pt idx="10">
                  <c:v>-0.2</c:v>
                </c:pt>
                <c:pt idx="11">
                  <c:v>-7.1</c:v>
                </c:pt>
                <c:pt idx="12">
                  <c:v>-3.3</c:v>
                </c:pt>
                <c:pt idx="13">
                  <c:v>-1.8</c:v>
                </c:pt>
                <c:pt idx="14">
                  <c:v>-2.1</c:v>
                </c:pt>
              </c:numCache>
            </c:numRef>
          </c:val>
          <c:smooth val="0"/>
          <c:extLst>
            <c:ext xmlns:c16="http://schemas.microsoft.com/office/drawing/2014/chart" uri="{C3380CC4-5D6E-409C-BE32-E72D297353CC}">
              <c16:uniqueId val="{00000004-9965-444E-8FC3-7E735AF89918}"/>
            </c:ext>
          </c:extLst>
        </c:ser>
        <c:ser>
          <c:idx val="6"/>
          <c:order val="5"/>
          <c:tx>
            <c:strRef>
              <c:f>'áht egyenleg'!$A$32</c:f>
              <c:strCache>
                <c:ptCount val="1"/>
                <c:pt idx="0">
                  <c:v>Románia</c:v>
                </c:pt>
              </c:strCache>
            </c:strRef>
          </c:tx>
          <c:spPr>
            <a:ln w="38100" cap="rnd">
              <a:solidFill>
                <a:schemeClr val="accent2">
                  <a:lumMod val="50000"/>
                </a:schemeClr>
              </a:solidFill>
              <a:round/>
            </a:ln>
            <a:effectLst/>
          </c:spPr>
          <c:marker>
            <c:symbol val="none"/>
          </c:marker>
          <c:cat>
            <c:strRef>
              <c:f>'áht egyenleg'!$B$25:$P$25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'áht egyenleg'!$B$32:$P$32</c:f>
              <c:numCache>
                <c:formatCode>#\ ##0.0</c:formatCode>
                <c:ptCount val="15"/>
                <c:pt idx="0">
                  <c:v>-9.1</c:v>
                </c:pt>
                <c:pt idx="1">
                  <c:v>-6.9</c:v>
                </c:pt>
                <c:pt idx="2">
                  <c:v>-5.4</c:v>
                </c:pt>
                <c:pt idx="3">
                  <c:v>-3.7</c:v>
                </c:pt>
                <c:pt idx="4">
                  <c:v>-2.1</c:v>
                </c:pt>
                <c:pt idx="5">
                  <c:v>-1.2</c:v>
                </c:pt>
                <c:pt idx="6">
                  <c:v>-0.6</c:v>
                </c:pt>
                <c:pt idx="7">
                  <c:v>-2.6</c:v>
                </c:pt>
                <c:pt idx="8">
                  <c:v>-2.6</c:v>
                </c:pt>
                <c:pt idx="9">
                  <c:v>-3</c:v>
                </c:pt>
                <c:pt idx="10">
                  <c:v>-2.9</c:v>
                </c:pt>
                <c:pt idx="11">
                  <c:v>-9.4</c:v>
                </c:pt>
                <c:pt idx="12">
                  <c:v>-8</c:v>
                </c:pt>
                <c:pt idx="13">
                  <c:v>-6.9</c:v>
                </c:pt>
                <c:pt idx="14">
                  <c:v>-6.3</c:v>
                </c:pt>
              </c:numCache>
            </c:numRef>
          </c:val>
          <c:smooth val="0"/>
          <c:extLst>
            <c:ext xmlns:c16="http://schemas.microsoft.com/office/drawing/2014/chart" uri="{C3380CC4-5D6E-409C-BE32-E72D297353CC}">
              <c16:uniqueId val="{00000005-9965-444E-8FC3-7E735AF89918}"/>
            </c:ext>
          </c:extLst>
        </c:ser>
        <c:ser>
          <c:idx val="7"/>
          <c:order val="6"/>
          <c:tx>
            <c:strRef>
              <c:f>'áht egyenleg'!$A$33</c:f>
              <c:strCache>
                <c:ptCount val="1"/>
                <c:pt idx="0">
                  <c:v>Szlovénia</c:v>
                </c:pt>
              </c:strCache>
            </c:strRef>
          </c:tx>
          <c:spPr>
            <a:ln w="38100" cap="rnd">
              <a:solidFill>
                <a:srgbClr val="92D050"/>
              </a:solidFill>
              <a:round/>
            </a:ln>
            <a:effectLst/>
          </c:spPr>
          <c:marker>
            <c:symbol val="none"/>
          </c:marker>
          <c:cat>
            <c:strRef>
              <c:f>'áht egyenleg'!$B$25:$P$25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'áht egyenleg'!$B$33:$P$33</c:f>
              <c:numCache>
                <c:formatCode>#\ ##0.0</c:formatCode>
                <c:ptCount val="15"/>
                <c:pt idx="0">
                  <c:v>-5.8</c:v>
                </c:pt>
                <c:pt idx="1">
                  <c:v>-5.6</c:v>
                </c:pt>
                <c:pt idx="2">
                  <c:v>-6.6</c:v>
                </c:pt>
                <c:pt idx="3">
                  <c:v>-4</c:v>
                </c:pt>
                <c:pt idx="4">
                  <c:v>-14.6</c:v>
                </c:pt>
                <c:pt idx="5">
                  <c:v>-5.5</c:v>
                </c:pt>
                <c:pt idx="6">
                  <c:v>-2.8</c:v>
                </c:pt>
                <c:pt idx="7">
                  <c:v>-1.9</c:v>
                </c:pt>
                <c:pt idx="8">
                  <c:v>0</c:v>
                </c:pt>
                <c:pt idx="9">
                  <c:v>0.8</c:v>
                </c:pt>
                <c:pt idx="10">
                  <c:v>0.7</c:v>
                </c:pt>
                <c:pt idx="11">
                  <c:v>-7.7</c:v>
                </c:pt>
                <c:pt idx="12">
                  <c:v>-7.2</c:v>
                </c:pt>
                <c:pt idx="13">
                  <c:v>-5.2</c:v>
                </c:pt>
                <c:pt idx="14">
                  <c:v>-4.4000000000000004</c:v>
                </c:pt>
              </c:numCache>
            </c:numRef>
          </c:val>
          <c:smooth val="0"/>
          <c:extLst>
            <c:ext xmlns:c16="http://schemas.microsoft.com/office/drawing/2014/chart" uri="{C3380CC4-5D6E-409C-BE32-E72D297353CC}">
              <c16:uniqueId val="{00000006-9965-444E-8FC3-7E735AF89918}"/>
            </c:ext>
          </c:extLst>
        </c:ser>
        <c:ser>
          <c:idx val="8"/>
          <c:order val="7"/>
          <c:tx>
            <c:strRef>
              <c:f>'áht egyenleg'!$A$34</c:f>
              <c:strCache>
                <c:ptCount val="1"/>
                <c:pt idx="0">
                  <c:v>Szlovákia</c:v>
                </c:pt>
              </c:strCache>
            </c:strRef>
          </c:tx>
          <c:spPr>
            <a:ln w="38100" cap="rnd">
              <a:solidFill>
                <a:srgbClr val="00B050"/>
              </a:solidFill>
              <a:round/>
            </a:ln>
            <a:effectLst/>
          </c:spPr>
          <c:marker>
            <c:symbol val="none"/>
          </c:marker>
          <c:cat>
            <c:strRef>
              <c:f>'áht egyenleg'!$B$25:$P$25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'áht egyenleg'!$B$34:$P$34</c:f>
              <c:numCache>
                <c:formatCode>#\ ##0.0</c:formatCode>
                <c:ptCount val="15"/>
                <c:pt idx="0">
                  <c:v>-8.1</c:v>
                </c:pt>
                <c:pt idx="1">
                  <c:v>-7.5</c:v>
                </c:pt>
                <c:pt idx="2">
                  <c:v>-4.5</c:v>
                </c:pt>
                <c:pt idx="3">
                  <c:v>-4.4000000000000004</c:v>
                </c:pt>
                <c:pt idx="4">
                  <c:v>-2.9</c:v>
                </c:pt>
                <c:pt idx="5">
                  <c:v>-3.1</c:v>
                </c:pt>
                <c:pt idx="6">
                  <c:v>-2.7</c:v>
                </c:pt>
                <c:pt idx="7">
                  <c:v>-2.5</c:v>
                </c:pt>
                <c:pt idx="8">
                  <c:v>-1</c:v>
                </c:pt>
                <c:pt idx="9">
                  <c:v>-1.1000000000000001</c:v>
                </c:pt>
                <c:pt idx="10">
                  <c:v>-1</c:v>
                </c:pt>
                <c:pt idx="11">
                  <c:v>-5.5</c:v>
                </c:pt>
                <c:pt idx="12">
                  <c:v>-7.3</c:v>
                </c:pt>
                <c:pt idx="13">
                  <c:v>-4.2</c:v>
                </c:pt>
                <c:pt idx="14">
                  <c:v>-3.2</c:v>
                </c:pt>
              </c:numCache>
            </c:numRef>
          </c:val>
          <c:smooth val="0"/>
          <c:extLst>
            <c:ext xmlns:c16="http://schemas.microsoft.com/office/drawing/2014/chart" uri="{C3380CC4-5D6E-409C-BE32-E72D297353CC}">
              <c16:uniqueId val="{00000007-9965-444E-8FC3-7E735AF89918}"/>
            </c:ext>
          </c:extLst>
        </c:ser>
        <c:ser>
          <c:idx val="9"/>
          <c:order val="8"/>
          <c:tx>
            <c:strRef>
              <c:f>'áht egyenleg'!$A$35</c:f>
              <c:strCache>
                <c:ptCount val="1"/>
                <c:pt idx="0">
                  <c:v>3</c:v>
                </c:pt>
              </c:strCache>
            </c:strRef>
          </c:tx>
          <c:spPr>
            <a:ln w="12700" cap="rnd">
              <a:solidFill>
                <a:srgbClr val="C00000"/>
              </a:solidFill>
              <a:prstDash val="sysDash"/>
              <a:round/>
            </a:ln>
            <a:effectLst/>
          </c:spPr>
          <c:marker>
            <c:symbol val="none"/>
          </c:marker>
          <c:cat>
            <c:strRef>
              <c:f>'áht egyenleg'!$B$25:$P$25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'áht egyenleg'!$B$35:$P$35</c:f>
              <c:numCache>
                <c:formatCode>#\ ##0.0</c:formatCode>
                <c:ptCount val="1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numCache>
            </c:numRef>
          </c:val>
          <c:smooth val="0"/>
          <c:extLst>
            <c:ext xmlns:c16="http://schemas.microsoft.com/office/drawing/2014/chart" uri="{C3380CC4-5D6E-409C-BE32-E72D297353CC}">
              <c16:uniqueId val="{00000008-9965-444E-8FC3-7E735AF89918}"/>
            </c:ext>
          </c:extLst>
        </c:ser>
        <c:dLbls>
          <c:showLegendKey val="0"/>
          <c:showVal val="0"/>
          <c:showCatName val="0"/>
          <c:showSerName val="0"/>
          <c:showPercent val="0"/>
          <c:showBubbleSize val="0"/>
        </c:dLbls>
        <c:smooth val="0"/>
        <c:axId val="233959488"/>
        <c:axId val="233964976"/>
      </c:lineChart>
      <c:catAx>
        <c:axId val="2339594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crossAx val="233964976"/>
        <c:crosses val="autoZero"/>
        <c:auto val="1"/>
        <c:lblAlgn val="ctr"/>
        <c:lblOffset val="100"/>
        <c:noMultiLvlLbl val="0"/>
      </c:catAx>
      <c:valAx>
        <c:axId val="233964976"/>
        <c:scaling>
          <c:orientation val="minMax"/>
          <c:max val="10"/>
          <c:min val="-16"/>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crossAx val="233959488"/>
        <c:crosses val="autoZero"/>
        <c:crossBetween val="between"/>
      </c:valAx>
      <c:spPr>
        <a:noFill/>
        <a:ln>
          <a:noFill/>
        </a:ln>
        <a:effectLst/>
      </c:spPr>
    </c:plotArea>
    <c:legend>
      <c:legendPos val="r"/>
      <c:legendEntry>
        <c:idx val="8"/>
        <c:delete val="1"/>
      </c:legendEntry>
      <c:layout>
        <c:manualLayout>
          <c:xMode val="edge"/>
          <c:yMode val="edge"/>
          <c:x val="0.7771382845423096"/>
          <c:y val="2.1430604925747117E-2"/>
          <c:w val="0.21421391680477231"/>
          <c:h val="0.9235577562933591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200" b="1"/>
      </a:pPr>
      <a:endParaRPr lang="hu-HU"/>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53873179937744E-2"/>
          <c:y val="0.14207341096502429"/>
          <c:w val="0.55838562226199606"/>
          <c:h val="0.67473243429290963"/>
        </c:manualLayout>
      </c:layout>
      <c:barChart>
        <c:barDir val="col"/>
        <c:grouping val="stacked"/>
        <c:varyColors val="0"/>
        <c:ser>
          <c:idx val="0"/>
          <c:order val="0"/>
          <c:tx>
            <c:strRef>
              <c:f>Munka2!$B$39</c:f>
              <c:strCache>
                <c:ptCount val="1"/>
                <c:pt idx="0">
                  <c:v>A főcsoportokba nem sorolható tételek</c:v>
                </c:pt>
              </c:strCache>
            </c:strRef>
          </c:tx>
          <c:spPr>
            <a:solidFill>
              <a:schemeClr val="accent1"/>
            </a:solidFill>
            <a:ln>
              <a:noFill/>
            </a:ln>
            <a:effectLst/>
          </c:spPr>
          <c:invertIfNegative val="0"/>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Munka2!$C$39:$O$39</c:f>
              <c:numCache>
                <c:formatCode>0.0</c:formatCode>
                <c:ptCount val="13"/>
                <c:pt idx="0">
                  <c:v>69.051500000000004</c:v>
                </c:pt>
                <c:pt idx="1">
                  <c:v>362.13390000000004</c:v>
                </c:pt>
                <c:pt idx="2">
                  <c:v>353.89699999999999</c:v>
                </c:pt>
                <c:pt idx="3">
                  <c:v>60.040099999999995</c:v>
                </c:pt>
                <c:pt idx="4">
                  <c:v>24.042000000000002</c:v>
                </c:pt>
                <c:pt idx="5">
                  <c:v>49.6432</c:v>
                </c:pt>
                <c:pt idx="6">
                  <c:v>17.762599999999999</c:v>
                </c:pt>
                <c:pt idx="7">
                  <c:v>25.406299999999998</c:v>
                </c:pt>
                <c:pt idx="8">
                  <c:v>17.3505</c:v>
                </c:pt>
                <c:pt idx="9">
                  <c:v>20.651400000000002</c:v>
                </c:pt>
                <c:pt idx="10">
                  <c:v>28.927299999999999</c:v>
                </c:pt>
                <c:pt idx="11">
                  <c:v>212.39850000000001</c:v>
                </c:pt>
                <c:pt idx="12">
                  <c:v>582.28859999999997</c:v>
                </c:pt>
              </c:numCache>
            </c:numRef>
          </c:val>
          <c:extLst>
            <c:ext xmlns:c16="http://schemas.microsoft.com/office/drawing/2014/chart" uri="{C3380CC4-5D6E-409C-BE32-E72D297353CC}">
              <c16:uniqueId val="{00000000-7A0B-44CE-8660-BB1CAF7F9CDF}"/>
            </c:ext>
          </c:extLst>
        </c:ser>
        <c:ser>
          <c:idx val="1"/>
          <c:order val="1"/>
          <c:tx>
            <c:strRef>
              <c:f>Munka2!$B$40</c:f>
              <c:strCache>
                <c:ptCount val="1"/>
                <c:pt idx="0">
                  <c:v>Államadósság-kezelés (kamat)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Munka2!$C$40:$O$40</c:f>
              <c:numCache>
                <c:formatCode>0.0</c:formatCode>
                <c:ptCount val="13"/>
                <c:pt idx="0">
                  <c:v>1146.3011000000001</c:v>
                </c:pt>
                <c:pt idx="1">
                  <c:v>1112.8963999999999</c:v>
                </c:pt>
                <c:pt idx="2">
                  <c:v>1218.1412</c:v>
                </c:pt>
                <c:pt idx="3">
                  <c:v>1338.8225</c:v>
                </c:pt>
                <c:pt idx="4">
                  <c:v>1446.9643000000001</c:v>
                </c:pt>
                <c:pt idx="5">
                  <c:v>1253.2908</c:v>
                </c:pt>
                <c:pt idx="6">
                  <c:v>1174.8732</c:v>
                </c:pt>
                <c:pt idx="7">
                  <c:v>1151.0830000000001</c:v>
                </c:pt>
                <c:pt idx="8">
                  <c:v>1108.7631999999999</c:v>
                </c:pt>
                <c:pt idx="9">
                  <c:v>1139.1959999999999</c:v>
                </c:pt>
                <c:pt idx="10">
                  <c:v>1272.1653999999999</c:v>
                </c:pt>
                <c:pt idx="11">
                  <c:v>1064.2819999999999</c:v>
                </c:pt>
                <c:pt idx="12">
                  <c:v>1413.0221999999999</c:v>
                </c:pt>
              </c:numCache>
            </c:numRef>
          </c:val>
          <c:extLst>
            <c:ext xmlns:c16="http://schemas.microsoft.com/office/drawing/2014/chart" uri="{C3380CC4-5D6E-409C-BE32-E72D297353CC}">
              <c16:uniqueId val="{00000001-7A0B-44CE-8660-BB1CAF7F9CDF}"/>
            </c:ext>
          </c:extLst>
        </c:ser>
        <c:ser>
          <c:idx val="2"/>
          <c:order val="2"/>
          <c:tx>
            <c:strRef>
              <c:f>Munka2!$B$41</c:f>
              <c:strCache>
                <c:ptCount val="1"/>
                <c:pt idx="0">
                  <c:v>Környezetvédelem</c:v>
                </c:pt>
              </c:strCache>
            </c:strRef>
          </c:tx>
          <c:spPr>
            <a:solidFill>
              <a:schemeClr val="accent3"/>
            </a:solidFill>
            <a:ln>
              <a:noFill/>
            </a:ln>
            <a:effectLst/>
          </c:spPr>
          <c:invertIfNegative val="0"/>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Munka2!$C$41:$O$41</c:f>
              <c:numCache>
                <c:formatCode>0.0</c:formatCode>
                <c:ptCount val="13"/>
                <c:pt idx="0">
                  <c:v>198.50790000000001</c:v>
                </c:pt>
                <c:pt idx="1">
                  <c:v>232.55459999999999</c:v>
                </c:pt>
                <c:pt idx="2">
                  <c:v>282.30509999999998</c:v>
                </c:pt>
                <c:pt idx="3">
                  <c:v>364.78579999999999</c:v>
                </c:pt>
                <c:pt idx="4">
                  <c:v>378.81650000000002</c:v>
                </c:pt>
                <c:pt idx="5">
                  <c:v>651.98269999999991</c:v>
                </c:pt>
                <c:pt idx="6">
                  <c:v>248.536</c:v>
                </c:pt>
                <c:pt idx="7">
                  <c:v>338.62400000000002</c:v>
                </c:pt>
                <c:pt idx="8">
                  <c:v>249.9975</c:v>
                </c:pt>
                <c:pt idx="9">
                  <c:v>322.31759999999997</c:v>
                </c:pt>
                <c:pt idx="10">
                  <c:v>413.59540000000004</c:v>
                </c:pt>
                <c:pt idx="11">
                  <c:v>281.99129999999997</c:v>
                </c:pt>
                <c:pt idx="12">
                  <c:v>335.30779999999999</c:v>
                </c:pt>
              </c:numCache>
            </c:numRef>
          </c:val>
          <c:extLst>
            <c:ext xmlns:c16="http://schemas.microsoft.com/office/drawing/2014/chart" uri="{C3380CC4-5D6E-409C-BE32-E72D297353CC}">
              <c16:uniqueId val="{00000002-7A0B-44CE-8660-BB1CAF7F9CDF}"/>
            </c:ext>
          </c:extLst>
        </c:ser>
        <c:ser>
          <c:idx val="3"/>
          <c:order val="3"/>
          <c:tx>
            <c:strRef>
              <c:f>Munka2!$B$42</c:f>
              <c:strCache>
                <c:ptCount val="1"/>
                <c:pt idx="0">
                  <c:v>Egyéb gazdasági tevékenységek és szolgáltatások</c:v>
                </c:pt>
              </c:strCache>
            </c:strRef>
          </c:tx>
          <c:spPr>
            <a:solidFill>
              <a:schemeClr val="accent4"/>
            </a:solidFill>
            <a:ln>
              <a:noFill/>
            </a:ln>
            <a:effectLst/>
          </c:spPr>
          <c:invertIfNegative val="0"/>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Munka2!$C$42:$O$42</c:f>
              <c:numCache>
                <c:formatCode>0.0</c:formatCode>
                <c:ptCount val="13"/>
                <c:pt idx="0">
                  <c:v>492.80430000000001</c:v>
                </c:pt>
                <c:pt idx="1">
                  <c:v>482.5154</c:v>
                </c:pt>
                <c:pt idx="2">
                  <c:v>611.65660000000014</c:v>
                </c:pt>
                <c:pt idx="3">
                  <c:v>777.86360000000013</c:v>
                </c:pt>
                <c:pt idx="4">
                  <c:v>807.53449999999998</c:v>
                </c:pt>
                <c:pt idx="5">
                  <c:v>825.07139999999993</c:v>
                </c:pt>
                <c:pt idx="6">
                  <c:v>959.03369999999995</c:v>
                </c:pt>
                <c:pt idx="7">
                  <c:v>1000.3421000000001</c:v>
                </c:pt>
                <c:pt idx="8">
                  <c:v>999.2319</c:v>
                </c:pt>
                <c:pt idx="9">
                  <c:v>1092.8798999999999</c:v>
                </c:pt>
                <c:pt idx="10">
                  <c:v>2010.2758999999999</c:v>
                </c:pt>
                <c:pt idx="11">
                  <c:v>993.57909999999993</c:v>
                </c:pt>
                <c:pt idx="12">
                  <c:v>1528.0261</c:v>
                </c:pt>
              </c:numCache>
            </c:numRef>
          </c:val>
          <c:extLst>
            <c:ext xmlns:c16="http://schemas.microsoft.com/office/drawing/2014/chart" uri="{C3380CC4-5D6E-409C-BE32-E72D297353CC}">
              <c16:uniqueId val="{00000003-7A0B-44CE-8660-BB1CAF7F9CDF}"/>
            </c:ext>
          </c:extLst>
        </c:ser>
        <c:ser>
          <c:idx val="4"/>
          <c:order val="4"/>
          <c:tx>
            <c:strRef>
              <c:f>Munka2!$B$43</c:f>
              <c:strCache>
                <c:ptCount val="1"/>
                <c:pt idx="0">
                  <c:v>Közlekedési és távközlési tevékenységek és szolgáltatások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Munka2!$C$43:$O$43</c:f>
              <c:numCache>
                <c:formatCode>0.0</c:formatCode>
                <c:ptCount val="13"/>
                <c:pt idx="0">
                  <c:v>785.93330000000003</c:v>
                </c:pt>
                <c:pt idx="1">
                  <c:v>861.01110000000006</c:v>
                </c:pt>
                <c:pt idx="2">
                  <c:v>838.3338</c:v>
                </c:pt>
                <c:pt idx="3">
                  <c:v>1132.6059</c:v>
                </c:pt>
                <c:pt idx="4">
                  <c:v>1391.8593999999998</c:v>
                </c:pt>
                <c:pt idx="5">
                  <c:v>1486.3591999999996</c:v>
                </c:pt>
                <c:pt idx="6">
                  <c:v>1363.8363999999999</c:v>
                </c:pt>
                <c:pt idx="7">
                  <c:v>1748.8588999999999</c:v>
                </c:pt>
                <c:pt idx="8">
                  <c:v>1804.6951999999999</c:v>
                </c:pt>
                <c:pt idx="9">
                  <c:v>2038.925</c:v>
                </c:pt>
                <c:pt idx="10">
                  <c:v>2375.2401</c:v>
                </c:pt>
                <c:pt idx="11">
                  <c:v>1920.7868999999998</c:v>
                </c:pt>
                <c:pt idx="12">
                  <c:v>2241.8989999999999</c:v>
                </c:pt>
              </c:numCache>
            </c:numRef>
          </c:val>
          <c:extLst>
            <c:ext xmlns:c16="http://schemas.microsoft.com/office/drawing/2014/chart" uri="{C3380CC4-5D6E-409C-BE32-E72D297353CC}">
              <c16:uniqueId val="{00000004-7A0B-44CE-8660-BB1CAF7F9CDF}"/>
            </c:ext>
          </c:extLst>
        </c:ser>
        <c:ser>
          <c:idx val="5"/>
          <c:order val="5"/>
          <c:tx>
            <c:strRef>
              <c:f>Munka2!$B$44</c:f>
              <c:strCache>
                <c:ptCount val="1"/>
                <c:pt idx="0">
                  <c:v>Bányászat és ipar</c:v>
                </c:pt>
              </c:strCache>
            </c:strRef>
          </c:tx>
          <c:spPr>
            <a:solidFill>
              <a:schemeClr val="accent6"/>
            </a:solidFill>
            <a:ln>
              <a:noFill/>
            </a:ln>
            <a:effectLst/>
          </c:spPr>
          <c:invertIfNegative val="0"/>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Munka2!$C$44:$O$44</c:f>
              <c:numCache>
                <c:formatCode>0.0</c:formatCode>
                <c:ptCount val="13"/>
                <c:pt idx="0">
                  <c:v>139.2689</c:v>
                </c:pt>
                <c:pt idx="1">
                  <c:v>108.6677</c:v>
                </c:pt>
                <c:pt idx="2">
                  <c:v>95.935199999999995</c:v>
                </c:pt>
                <c:pt idx="3">
                  <c:v>121.8275</c:v>
                </c:pt>
                <c:pt idx="4">
                  <c:v>106.4922</c:v>
                </c:pt>
                <c:pt idx="5">
                  <c:v>18.061199999999999</c:v>
                </c:pt>
                <c:pt idx="6">
                  <c:v>6.8639999999999999</c:v>
                </c:pt>
                <c:pt idx="7">
                  <c:v>8.7532999999999994</c:v>
                </c:pt>
                <c:pt idx="8">
                  <c:v>9.3813999999999993</c:v>
                </c:pt>
                <c:pt idx="9">
                  <c:v>38.008199999999995</c:v>
                </c:pt>
                <c:pt idx="10">
                  <c:v>15.0007</c:v>
                </c:pt>
                <c:pt idx="11">
                  <c:v>55.469499999999996</c:v>
                </c:pt>
                <c:pt idx="12">
                  <c:v>46.293699999999994</c:v>
                </c:pt>
              </c:numCache>
            </c:numRef>
          </c:val>
          <c:extLst>
            <c:ext xmlns:c16="http://schemas.microsoft.com/office/drawing/2014/chart" uri="{C3380CC4-5D6E-409C-BE32-E72D297353CC}">
              <c16:uniqueId val="{00000005-7A0B-44CE-8660-BB1CAF7F9CDF}"/>
            </c:ext>
          </c:extLst>
        </c:ser>
        <c:ser>
          <c:idx val="6"/>
          <c:order val="6"/>
          <c:tx>
            <c:strRef>
              <c:f>Munka2!$B$45</c:f>
              <c:strCache>
                <c:ptCount val="1"/>
                <c:pt idx="0">
                  <c:v>Mező-, erdő- , hal- és vadgazdálkodás</c:v>
                </c:pt>
              </c:strCache>
            </c:strRef>
          </c:tx>
          <c:spPr>
            <a:solidFill>
              <a:schemeClr val="accent1">
                <a:lumMod val="60000"/>
              </a:schemeClr>
            </a:solidFill>
            <a:ln>
              <a:noFill/>
            </a:ln>
            <a:effectLst/>
          </c:spPr>
          <c:invertIfNegative val="0"/>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Munka2!$C$45:$O$45</c:f>
              <c:numCache>
                <c:formatCode>0.0</c:formatCode>
                <c:ptCount val="13"/>
                <c:pt idx="0">
                  <c:v>304.16590000000002</c:v>
                </c:pt>
                <c:pt idx="1">
                  <c:v>217.78440000000001</c:v>
                </c:pt>
                <c:pt idx="2">
                  <c:v>240.40960000000001</c:v>
                </c:pt>
                <c:pt idx="3">
                  <c:v>322.00690000000003</c:v>
                </c:pt>
                <c:pt idx="4">
                  <c:v>379.33150000000001</c:v>
                </c:pt>
                <c:pt idx="5">
                  <c:v>446.92950000000002</c:v>
                </c:pt>
                <c:pt idx="6">
                  <c:v>219.22049999999999</c:v>
                </c:pt>
                <c:pt idx="7">
                  <c:v>284.61149999999998</c:v>
                </c:pt>
                <c:pt idx="8">
                  <c:v>329.01920000000001</c:v>
                </c:pt>
                <c:pt idx="9">
                  <c:v>388.34640000000002</c:v>
                </c:pt>
                <c:pt idx="10">
                  <c:v>470.35040000000004</c:v>
                </c:pt>
                <c:pt idx="11">
                  <c:v>366.55159999999995</c:v>
                </c:pt>
                <c:pt idx="12">
                  <c:v>384.50890000000004</c:v>
                </c:pt>
              </c:numCache>
            </c:numRef>
          </c:val>
          <c:extLst>
            <c:ext xmlns:c16="http://schemas.microsoft.com/office/drawing/2014/chart" uri="{C3380CC4-5D6E-409C-BE32-E72D297353CC}">
              <c16:uniqueId val="{00000006-7A0B-44CE-8660-BB1CAF7F9CDF}"/>
            </c:ext>
          </c:extLst>
        </c:ser>
        <c:ser>
          <c:idx val="7"/>
          <c:order val="7"/>
          <c:tx>
            <c:strRef>
              <c:f>Munka2!$B$46</c:f>
              <c:strCache>
                <c:ptCount val="1"/>
                <c:pt idx="0">
                  <c:v>Tüzelő- és üzemanyag, valamint energiaellátási feladatok</c:v>
                </c:pt>
              </c:strCache>
            </c:strRef>
          </c:tx>
          <c:spPr>
            <a:solidFill>
              <a:schemeClr val="accent2">
                <a:lumMod val="60000"/>
              </a:schemeClr>
            </a:solidFill>
            <a:ln>
              <a:noFill/>
            </a:ln>
            <a:effectLst/>
          </c:spPr>
          <c:invertIfNegative val="0"/>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Munka2!$C$46:$O$46</c:f>
              <c:numCache>
                <c:formatCode>0.0</c:formatCode>
                <c:ptCount val="13"/>
                <c:pt idx="0">
                  <c:v>10.2255</c:v>
                </c:pt>
                <c:pt idx="1">
                  <c:v>3.9354</c:v>
                </c:pt>
                <c:pt idx="2">
                  <c:v>4.1959999999999997</c:v>
                </c:pt>
                <c:pt idx="3">
                  <c:v>7.8872</c:v>
                </c:pt>
                <c:pt idx="4">
                  <c:v>10.127000000000001</c:v>
                </c:pt>
                <c:pt idx="5">
                  <c:v>30.124400000000001</c:v>
                </c:pt>
                <c:pt idx="6">
                  <c:v>29.3002</c:v>
                </c:pt>
                <c:pt idx="7">
                  <c:v>51.749499999999998</c:v>
                </c:pt>
                <c:pt idx="8">
                  <c:v>24.3719</c:v>
                </c:pt>
                <c:pt idx="9">
                  <c:v>93.54910000000001</c:v>
                </c:pt>
                <c:pt idx="10">
                  <c:v>112.46810000000001</c:v>
                </c:pt>
                <c:pt idx="11">
                  <c:v>142.6892</c:v>
                </c:pt>
                <c:pt idx="12">
                  <c:v>295.2278</c:v>
                </c:pt>
              </c:numCache>
            </c:numRef>
          </c:val>
          <c:extLst>
            <c:ext xmlns:c16="http://schemas.microsoft.com/office/drawing/2014/chart" uri="{C3380CC4-5D6E-409C-BE32-E72D297353CC}">
              <c16:uniqueId val="{00000007-7A0B-44CE-8660-BB1CAF7F9CDF}"/>
            </c:ext>
          </c:extLst>
        </c:ser>
        <c:ser>
          <c:idx val="8"/>
          <c:order val="8"/>
          <c:tx>
            <c:strRef>
              <c:f>Munka2!$B$47</c:f>
              <c:strCache>
                <c:ptCount val="1"/>
                <c:pt idx="0">
                  <c:v>Szórakoztató, kulturális, és vallási tevékenységek és szolgáltatások</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Munka2!$C$47:$O$47</c:f>
              <c:numCache>
                <c:formatCode>0.0</c:formatCode>
                <c:ptCount val="13"/>
                <c:pt idx="0">
                  <c:v>385.16250000000008</c:v>
                </c:pt>
                <c:pt idx="1">
                  <c:v>404.93809999999996</c:v>
                </c:pt>
                <c:pt idx="2">
                  <c:v>393.5693</c:v>
                </c:pt>
                <c:pt idx="3">
                  <c:v>448.58659999999998</c:v>
                </c:pt>
                <c:pt idx="4">
                  <c:v>562.02920000000006</c:v>
                </c:pt>
                <c:pt idx="5">
                  <c:v>620.55330000000004</c:v>
                </c:pt>
                <c:pt idx="6">
                  <c:v>955.71620000000007</c:v>
                </c:pt>
                <c:pt idx="7">
                  <c:v>1122.1809999999998</c:v>
                </c:pt>
                <c:pt idx="8">
                  <c:v>1156.0727000000002</c:v>
                </c:pt>
                <c:pt idx="9">
                  <c:v>1258.9510999999998</c:v>
                </c:pt>
                <c:pt idx="10">
                  <c:v>1712.2311999999999</c:v>
                </c:pt>
                <c:pt idx="11">
                  <c:v>1086.0550999999998</c:v>
                </c:pt>
                <c:pt idx="12">
                  <c:v>1215.0240999999999</c:v>
                </c:pt>
              </c:numCache>
            </c:numRef>
          </c:val>
          <c:extLst>
            <c:ext xmlns:c16="http://schemas.microsoft.com/office/drawing/2014/chart" uri="{C3380CC4-5D6E-409C-BE32-E72D297353CC}">
              <c16:uniqueId val="{00000008-7A0B-44CE-8660-BB1CAF7F9CDF}"/>
            </c:ext>
          </c:extLst>
        </c:ser>
        <c:ser>
          <c:idx val="9"/>
          <c:order val="9"/>
          <c:tx>
            <c:strRef>
              <c:f>Munka2!$B$48</c:f>
              <c:strCache>
                <c:ptCount val="1"/>
                <c:pt idx="0">
                  <c:v>Lakásügyek, települési és közösségi tevékenységek és szolgáltatások</c:v>
                </c:pt>
              </c:strCache>
            </c:strRef>
          </c:tx>
          <c:spPr>
            <a:solidFill>
              <a:schemeClr val="accent4">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7A0B-44CE-8660-BB1CAF7F9CDF}"/>
                </c:ext>
              </c:extLst>
            </c:dLbl>
            <c:dLbl>
              <c:idx val="1"/>
              <c:delete val="1"/>
              <c:extLst>
                <c:ext xmlns:c15="http://schemas.microsoft.com/office/drawing/2012/chart" uri="{CE6537A1-D6FC-4f65-9D91-7224C49458BB}"/>
                <c:ext xmlns:c16="http://schemas.microsoft.com/office/drawing/2014/chart" uri="{C3380CC4-5D6E-409C-BE32-E72D297353CC}">
                  <c16:uniqueId val="{0000000A-7A0B-44CE-8660-BB1CAF7F9CDF}"/>
                </c:ext>
              </c:extLst>
            </c:dLbl>
            <c:dLbl>
              <c:idx val="2"/>
              <c:delete val="1"/>
              <c:extLst>
                <c:ext xmlns:c15="http://schemas.microsoft.com/office/drawing/2012/chart" uri="{CE6537A1-D6FC-4f65-9D91-7224C49458BB}"/>
                <c:ext xmlns:c16="http://schemas.microsoft.com/office/drawing/2014/chart" uri="{C3380CC4-5D6E-409C-BE32-E72D297353CC}">
                  <c16:uniqueId val="{0000000B-7A0B-44CE-8660-BB1CAF7F9CDF}"/>
                </c:ext>
              </c:extLst>
            </c:dLbl>
            <c:dLbl>
              <c:idx val="3"/>
              <c:delete val="1"/>
              <c:extLst>
                <c:ext xmlns:c15="http://schemas.microsoft.com/office/drawing/2012/chart" uri="{CE6537A1-D6FC-4f65-9D91-7224C49458BB}"/>
                <c:ext xmlns:c16="http://schemas.microsoft.com/office/drawing/2014/chart" uri="{C3380CC4-5D6E-409C-BE32-E72D297353CC}">
                  <c16:uniqueId val="{0000000C-7A0B-44CE-8660-BB1CAF7F9CDF}"/>
                </c:ext>
              </c:extLst>
            </c:dLbl>
            <c:dLbl>
              <c:idx val="4"/>
              <c:delete val="1"/>
              <c:extLst>
                <c:ext xmlns:c15="http://schemas.microsoft.com/office/drawing/2012/chart" uri="{CE6537A1-D6FC-4f65-9D91-7224C49458BB}"/>
                <c:ext xmlns:c16="http://schemas.microsoft.com/office/drawing/2014/chart" uri="{C3380CC4-5D6E-409C-BE32-E72D297353CC}">
                  <c16:uniqueId val="{0000000D-7A0B-44CE-8660-BB1CAF7F9CDF}"/>
                </c:ext>
              </c:extLst>
            </c:dLbl>
            <c:dLbl>
              <c:idx val="5"/>
              <c:delete val="1"/>
              <c:extLst>
                <c:ext xmlns:c15="http://schemas.microsoft.com/office/drawing/2012/chart" uri="{CE6537A1-D6FC-4f65-9D91-7224C49458BB}"/>
                <c:ext xmlns:c16="http://schemas.microsoft.com/office/drawing/2014/chart" uri="{C3380CC4-5D6E-409C-BE32-E72D297353CC}">
                  <c16:uniqueId val="{0000000E-7A0B-44CE-8660-BB1CAF7F9CDF}"/>
                </c:ext>
              </c:extLst>
            </c:dLbl>
            <c:dLbl>
              <c:idx val="6"/>
              <c:delete val="1"/>
              <c:extLst>
                <c:ext xmlns:c15="http://schemas.microsoft.com/office/drawing/2012/chart" uri="{CE6537A1-D6FC-4f65-9D91-7224C49458BB}"/>
                <c:ext xmlns:c16="http://schemas.microsoft.com/office/drawing/2014/chart" uri="{C3380CC4-5D6E-409C-BE32-E72D297353CC}">
                  <c16:uniqueId val="{0000000F-7A0B-44CE-8660-BB1CAF7F9CDF}"/>
                </c:ext>
              </c:extLst>
            </c:dLbl>
            <c:dLbl>
              <c:idx val="7"/>
              <c:delete val="1"/>
              <c:extLst>
                <c:ext xmlns:c15="http://schemas.microsoft.com/office/drawing/2012/chart" uri="{CE6537A1-D6FC-4f65-9D91-7224C49458BB}"/>
                <c:ext xmlns:c16="http://schemas.microsoft.com/office/drawing/2014/chart" uri="{C3380CC4-5D6E-409C-BE32-E72D297353CC}">
                  <c16:uniqueId val="{00000010-7A0B-44CE-8660-BB1CAF7F9CD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Munka2!$C$48:$O$48</c:f>
              <c:numCache>
                <c:formatCode>0.0</c:formatCode>
                <c:ptCount val="13"/>
                <c:pt idx="0">
                  <c:v>451.65719999999999</c:v>
                </c:pt>
                <c:pt idx="1">
                  <c:v>414.73540000000003</c:v>
                </c:pt>
                <c:pt idx="2">
                  <c:v>442.71859999999998</c:v>
                </c:pt>
                <c:pt idx="3">
                  <c:v>473.15550000000002</c:v>
                </c:pt>
                <c:pt idx="4">
                  <c:v>465.2962</c:v>
                </c:pt>
                <c:pt idx="5">
                  <c:v>558.25</c:v>
                </c:pt>
                <c:pt idx="6">
                  <c:v>384.98079999999999</c:v>
                </c:pt>
                <c:pt idx="7">
                  <c:v>483.20459999999997</c:v>
                </c:pt>
                <c:pt idx="8">
                  <c:v>556.62270000000001</c:v>
                </c:pt>
                <c:pt idx="9">
                  <c:v>663.79219999999998</c:v>
                </c:pt>
                <c:pt idx="10">
                  <c:v>764.46630000000005</c:v>
                </c:pt>
                <c:pt idx="11">
                  <c:v>680.09550000000002</c:v>
                </c:pt>
                <c:pt idx="12">
                  <c:v>873.22309999999993</c:v>
                </c:pt>
              </c:numCache>
            </c:numRef>
          </c:val>
          <c:extLst>
            <c:ext xmlns:c16="http://schemas.microsoft.com/office/drawing/2014/chart" uri="{C3380CC4-5D6E-409C-BE32-E72D297353CC}">
              <c16:uniqueId val="{00000011-7A0B-44CE-8660-BB1CAF7F9CDF}"/>
            </c:ext>
          </c:extLst>
        </c:ser>
        <c:ser>
          <c:idx val="10"/>
          <c:order val="10"/>
          <c:tx>
            <c:strRef>
              <c:f>Munka2!$B$49</c:f>
              <c:strCache>
                <c:ptCount val="1"/>
                <c:pt idx="0">
                  <c:v>Társadalombiztosítási és jóléti szolgáltatások</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Munka2!$C$49:$O$49</c:f>
              <c:numCache>
                <c:formatCode>0.0</c:formatCode>
                <c:ptCount val="13"/>
                <c:pt idx="0">
                  <c:v>4683.8633</c:v>
                </c:pt>
                <c:pt idx="1">
                  <c:v>4697.7494000000006</c:v>
                </c:pt>
                <c:pt idx="2">
                  <c:v>4748.2266000000009</c:v>
                </c:pt>
                <c:pt idx="3">
                  <c:v>4963.1578</c:v>
                </c:pt>
                <c:pt idx="4">
                  <c:v>4994.6376</c:v>
                </c:pt>
                <c:pt idx="5">
                  <c:v>5176.0384999999997</c:v>
                </c:pt>
                <c:pt idx="6">
                  <c:v>5139.1549000000005</c:v>
                </c:pt>
                <c:pt idx="7">
                  <c:v>5327.1813999999995</c:v>
                </c:pt>
                <c:pt idx="8">
                  <c:v>5604.6634000000004</c:v>
                </c:pt>
                <c:pt idx="9">
                  <c:v>5911.4759999999997</c:v>
                </c:pt>
                <c:pt idx="10">
                  <c:v>6223.2915999999996</c:v>
                </c:pt>
                <c:pt idx="11">
                  <c:v>6559.5661</c:v>
                </c:pt>
                <c:pt idx="12">
                  <c:v>6989.4053000000004</c:v>
                </c:pt>
              </c:numCache>
            </c:numRef>
          </c:val>
          <c:extLst>
            <c:ext xmlns:c16="http://schemas.microsoft.com/office/drawing/2014/chart" uri="{C3380CC4-5D6E-409C-BE32-E72D297353CC}">
              <c16:uniqueId val="{00000012-7A0B-44CE-8660-BB1CAF7F9CDF}"/>
            </c:ext>
          </c:extLst>
        </c:ser>
        <c:ser>
          <c:idx val="11"/>
          <c:order val="11"/>
          <c:tx>
            <c:strRef>
              <c:f>Munka2!$B$50</c:f>
              <c:strCache>
                <c:ptCount val="1"/>
                <c:pt idx="0">
                  <c:v>Egészségügy</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Munka2!$C$50:$O$50</c:f>
              <c:numCache>
                <c:formatCode>0.0</c:formatCode>
                <c:ptCount val="13"/>
                <c:pt idx="0">
                  <c:v>1228.03</c:v>
                </c:pt>
                <c:pt idx="1">
                  <c:v>1285.0789</c:v>
                </c:pt>
                <c:pt idx="2">
                  <c:v>1204.9365</c:v>
                </c:pt>
                <c:pt idx="3">
                  <c:v>1341.499</c:v>
                </c:pt>
                <c:pt idx="4">
                  <c:v>1404.2137000000002</c:v>
                </c:pt>
                <c:pt idx="5">
                  <c:v>1633.0988</c:v>
                </c:pt>
                <c:pt idx="6">
                  <c:v>1520.9825000000001</c:v>
                </c:pt>
                <c:pt idx="7">
                  <c:v>1630.6378999999999</c:v>
                </c:pt>
                <c:pt idx="8">
                  <c:v>1786.3525</c:v>
                </c:pt>
                <c:pt idx="9">
                  <c:v>1915.1722999999997</c:v>
                </c:pt>
                <c:pt idx="10">
                  <c:v>2833.7375000000002</c:v>
                </c:pt>
                <c:pt idx="11">
                  <c:v>2115.2327999999998</c:v>
                </c:pt>
                <c:pt idx="12">
                  <c:v>2883.8101999999999</c:v>
                </c:pt>
              </c:numCache>
            </c:numRef>
          </c:val>
          <c:extLst>
            <c:ext xmlns:c16="http://schemas.microsoft.com/office/drawing/2014/chart" uri="{C3380CC4-5D6E-409C-BE32-E72D297353CC}">
              <c16:uniqueId val="{00000013-7A0B-44CE-8660-BB1CAF7F9CDF}"/>
            </c:ext>
          </c:extLst>
        </c:ser>
        <c:ser>
          <c:idx val="12"/>
          <c:order val="12"/>
          <c:tx>
            <c:strRef>
              <c:f>Munka2!$B$51</c:f>
              <c:strCache>
                <c:ptCount val="1"/>
                <c:pt idx="0">
                  <c:v>Oktatási tevékenységek és szolgáltatások</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Munka2!$C$51:$O$51</c:f>
              <c:numCache>
                <c:formatCode>0.0</c:formatCode>
                <c:ptCount val="13"/>
                <c:pt idx="0">
                  <c:v>1576.0361</c:v>
                </c:pt>
                <c:pt idx="1">
                  <c:v>1575.7409000000002</c:v>
                </c:pt>
                <c:pt idx="2">
                  <c:v>1447.3095999999998</c:v>
                </c:pt>
                <c:pt idx="3">
                  <c:v>1581.5453</c:v>
                </c:pt>
                <c:pt idx="4">
                  <c:v>1721.9916000000001</c:v>
                </c:pt>
                <c:pt idx="5">
                  <c:v>1874.4575</c:v>
                </c:pt>
                <c:pt idx="6">
                  <c:v>1846.5102000000002</c:v>
                </c:pt>
                <c:pt idx="7">
                  <c:v>2014.2627000000002</c:v>
                </c:pt>
                <c:pt idx="8">
                  <c:v>2271.3319000000006</c:v>
                </c:pt>
                <c:pt idx="9">
                  <c:v>2312.4377000000004</c:v>
                </c:pt>
                <c:pt idx="10">
                  <c:v>2661.1464000000001</c:v>
                </c:pt>
                <c:pt idx="11">
                  <c:v>2223.6981000000001</c:v>
                </c:pt>
                <c:pt idx="12">
                  <c:v>2180.7087999999999</c:v>
                </c:pt>
              </c:numCache>
            </c:numRef>
          </c:val>
          <c:extLst>
            <c:ext xmlns:c16="http://schemas.microsoft.com/office/drawing/2014/chart" uri="{C3380CC4-5D6E-409C-BE32-E72D297353CC}">
              <c16:uniqueId val="{00000014-7A0B-44CE-8660-BB1CAF7F9CDF}"/>
            </c:ext>
          </c:extLst>
        </c:ser>
        <c:ser>
          <c:idx val="13"/>
          <c:order val="13"/>
          <c:tx>
            <c:strRef>
              <c:f>Munka2!$B$52</c:f>
              <c:strCache>
                <c:ptCount val="1"/>
                <c:pt idx="0">
                  <c:v>Rendvédelem és közbiztonság</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Munka2!$C$52:$O$52</c:f>
              <c:numCache>
                <c:formatCode>0.0</c:formatCode>
                <c:ptCount val="13"/>
                <c:pt idx="0">
                  <c:v>501.20259999999996</c:v>
                </c:pt>
                <c:pt idx="1">
                  <c:v>531.5222</c:v>
                </c:pt>
                <c:pt idx="2">
                  <c:v>540.84050000000002</c:v>
                </c:pt>
                <c:pt idx="3">
                  <c:v>576.55269999999996</c:v>
                </c:pt>
                <c:pt idx="4">
                  <c:v>599.04160000000002</c:v>
                </c:pt>
                <c:pt idx="5">
                  <c:v>683.45780000000002</c:v>
                </c:pt>
                <c:pt idx="6">
                  <c:v>789.69650000000001</c:v>
                </c:pt>
                <c:pt idx="7">
                  <c:v>897.67690000000005</c:v>
                </c:pt>
                <c:pt idx="8">
                  <c:v>955.55720000000008</c:v>
                </c:pt>
                <c:pt idx="9">
                  <c:v>1012.796</c:v>
                </c:pt>
                <c:pt idx="10">
                  <c:v>1012.0233000000001</c:v>
                </c:pt>
                <c:pt idx="11">
                  <c:v>972.23090000000002</c:v>
                </c:pt>
                <c:pt idx="12">
                  <c:v>991.33040000000005</c:v>
                </c:pt>
              </c:numCache>
            </c:numRef>
          </c:val>
          <c:extLst>
            <c:ext xmlns:c16="http://schemas.microsoft.com/office/drawing/2014/chart" uri="{C3380CC4-5D6E-409C-BE32-E72D297353CC}">
              <c16:uniqueId val="{00000015-7A0B-44CE-8660-BB1CAF7F9CDF}"/>
            </c:ext>
          </c:extLst>
        </c:ser>
        <c:ser>
          <c:idx val="14"/>
          <c:order val="14"/>
          <c:tx>
            <c:strRef>
              <c:f>Munka2!$B$53</c:f>
              <c:strCache>
                <c:ptCount val="1"/>
                <c:pt idx="0">
                  <c:v>Védelem</c:v>
                </c:pt>
              </c:strCache>
            </c:strRef>
          </c:tx>
          <c:spPr>
            <a:solidFill>
              <a:schemeClr val="accent3">
                <a:lumMod val="80000"/>
                <a:lumOff val="20000"/>
              </a:schemeClr>
            </a:solidFill>
            <a:ln>
              <a:noFill/>
            </a:ln>
            <a:effectLst/>
          </c:spPr>
          <c:invertIfNegative val="0"/>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Munka2!$C$53:$O$53</c:f>
              <c:numCache>
                <c:formatCode>0.0</c:formatCode>
                <c:ptCount val="13"/>
                <c:pt idx="0">
                  <c:v>245.53450000000001</c:v>
                </c:pt>
                <c:pt idx="1">
                  <c:v>229.02950000000001</c:v>
                </c:pt>
                <c:pt idx="2">
                  <c:v>230.3246</c:v>
                </c:pt>
                <c:pt idx="3">
                  <c:v>225.91900000000001</c:v>
                </c:pt>
                <c:pt idx="4">
                  <c:v>222.51220000000001</c:v>
                </c:pt>
                <c:pt idx="5">
                  <c:v>250.2457</c:v>
                </c:pt>
                <c:pt idx="6">
                  <c:v>292.06880000000001</c:v>
                </c:pt>
                <c:pt idx="7">
                  <c:v>399.87059999999997</c:v>
                </c:pt>
                <c:pt idx="8">
                  <c:v>364.12819999999999</c:v>
                </c:pt>
                <c:pt idx="9">
                  <c:v>484.94159999999999</c:v>
                </c:pt>
                <c:pt idx="10">
                  <c:v>565.7186999999999</c:v>
                </c:pt>
                <c:pt idx="11">
                  <c:v>704.33809999999994</c:v>
                </c:pt>
                <c:pt idx="12">
                  <c:v>912.85180000000003</c:v>
                </c:pt>
              </c:numCache>
            </c:numRef>
          </c:val>
          <c:extLst>
            <c:ext xmlns:c16="http://schemas.microsoft.com/office/drawing/2014/chart" uri="{C3380CC4-5D6E-409C-BE32-E72D297353CC}">
              <c16:uniqueId val="{00000016-7A0B-44CE-8660-BB1CAF7F9CDF}"/>
            </c:ext>
          </c:extLst>
        </c:ser>
        <c:ser>
          <c:idx val="15"/>
          <c:order val="15"/>
          <c:tx>
            <c:strRef>
              <c:f>Munka2!$B$54</c:f>
              <c:strCache>
                <c:ptCount val="1"/>
                <c:pt idx="0">
                  <c:v>Általános közösségi szolgáltatások</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Munka2!$C$38:$O$38</c:f>
              <c:strCache>
                <c:ptCount val="13"/>
                <c:pt idx="0">
                  <c:v>2010. évi
tény</c:v>
                </c:pt>
                <c:pt idx="1">
                  <c:v>2011. évi
tény</c:v>
                </c:pt>
                <c:pt idx="2">
                  <c:v>2012. évi
tény</c:v>
                </c:pt>
                <c:pt idx="3">
                  <c:v>2013. évi
tény</c:v>
                </c:pt>
                <c:pt idx="4">
                  <c:v>2014. évi
tény</c:v>
                </c:pt>
                <c:pt idx="5">
                  <c:v>2015. évi
tény</c:v>
                </c:pt>
                <c:pt idx="6">
                  <c:v>2016. évi
tény</c:v>
                </c:pt>
                <c:pt idx="7">
                  <c:v>2017. évi
tény</c:v>
                </c:pt>
                <c:pt idx="8">
                  <c:v>2018. évi
tény</c:v>
                </c:pt>
                <c:pt idx="9">
                  <c:v>2019. évi
tény</c:v>
                </c:pt>
                <c:pt idx="10">
                  <c:v>2020. évi
tény</c:v>
                </c:pt>
                <c:pt idx="11">
                  <c:v>2021. évi előirányzat*</c:v>
                </c:pt>
                <c:pt idx="12">
                  <c:v>2022. évi előirányzat*</c:v>
                </c:pt>
              </c:strCache>
            </c:strRef>
          </c:cat>
          <c:val>
            <c:numRef>
              <c:f>Munka2!$C$54:$O$54</c:f>
              <c:numCache>
                <c:formatCode>0.0</c:formatCode>
                <c:ptCount val="13"/>
                <c:pt idx="0">
                  <c:v>1321.2577999999999</c:v>
                </c:pt>
                <c:pt idx="1">
                  <c:v>2017.4208000000001</c:v>
                </c:pt>
                <c:pt idx="2">
                  <c:v>1336.7335</c:v>
                </c:pt>
                <c:pt idx="3">
                  <c:v>1803.7784999999999</c:v>
                </c:pt>
                <c:pt idx="4">
                  <c:v>2197.5590999999999</c:v>
                </c:pt>
                <c:pt idx="5">
                  <c:v>2018.8785</c:v>
                </c:pt>
                <c:pt idx="6">
                  <c:v>1996.6096</c:v>
                </c:pt>
                <c:pt idx="7">
                  <c:v>2178.1705000000002</c:v>
                </c:pt>
                <c:pt idx="8">
                  <c:v>2427.2024999999999</c:v>
                </c:pt>
                <c:pt idx="9">
                  <c:v>2784.4165999999996</c:v>
                </c:pt>
                <c:pt idx="10">
                  <c:v>3637.6456000000003</c:v>
                </c:pt>
                <c:pt idx="11">
                  <c:v>2572.3132000000001</c:v>
                </c:pt>
                <c:pt idx="12">
                  <c:v>2734.6388999999999</c:v>
                </c:pt>
              </c:numCache>
            </c:numRef>
          </c:val>
          <c:extLst>
            <c:ext xmlns:c16="http://schemas.microsoft.com/office/drawing/2014/chart" uri="{C3380CC4-5D6E-409C-BE32-E72D297353CC}">
              <c16:uniqueId val="{00000017-7A0B-44CE-8660-BB1CAF7F9CDF}"/>
            </c:ext>
          </c:extLst>
        </c:ser>
        <c:dLbls>
          <c:showLegendKey val="0"/>
          <c:showVal val="0"/>
          <c:showCatName val="0"/>
          <c:showSerName val="0"/>
          <c:showPercent val="0"/>
          <c:showBubbleSize val="0"/>
        </c:dLbls>
        <c:gapWidth val="150"/>
        <c:overlap val="100"/>
        <c:axId val="235686400"/>
        <c:axId val="235686008"/>
      </c:barChart>
      <c:catAx>
        <c:axId val="235686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60000" spcFirstLastPara="1" vertOverflow="ellipsis" wrap="square" anchor="ctr" anchorCtr="1"/>
          <a:lstStyle/>
          <a:p>
            <a:pPr>
              <a:defRPr sz="900" b="1" i="0" u="none" strike="noStrike" kern="1200" baseline="0">
                <a:solidFill>
                  <a:schemeClr val="tx1"/>
                </a:solidFill>
                <a:latin typeface="+mn-lt"/>
                <a:ea typeface="+mn-ea"/>
                <a:cs typeface="+mn-cs"/>
              </a:defRPr>
            </a:pPr>
            <a:endParaRPr lang="hu-HU"/>
          </a:p>
        </c:txPr>
        <c:crossAx val="235686008"/>
        <c:crosses val="autoZero"/>
        <c:auto val="1"/>
        <c:lblAlgn val="ctr"/>
        <c:lblOffset val="100"/>
        <c:noMultiLvlLbl val="0"/>
      </c:catAx>
      <c:valAx>
        <c:axId val="2356860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35686400"/>
        <c:crosses val="autoZero"/>
        <c:crossBetween val="between"/>
        <c:dispUnits>
          <c:builtInUnit val="thousands"/>
        </c:dispUnits>
      </c:valAx>
      <c:spPr>
        <a:noFill/>
        <a:ln>
          <a:noFill/>
        </a:ln>
        <a:effectLst/>
      </c:spPr>
    </c:plotArea>
    <c:legend>
      <c:legendPos val="r"/>
      <c:layout>
        <c:manualLayout>
          <c:xMode val="edge"/>
          <c:yMode val="edge"/>
          <c:x val="0.63188530716998337"/>
          <c:y val="0.20043644143479636"/>
          <c:w val="0.34497149924821896"/>
          <c:h val="0.6875584881236014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01673674947395E-2"/>
          <c:y val="1.6223653992783145E-2"/>
          <c:w val="0.95069682505301167"/>
          <c:h val="0.90667304089499945"/>
        </c:manualLayout>
      </c:layout>
      <c:barChart>
        <c:barDir val="col"/>
        <c:grouping val="clustered"/>
        <c:varyColors val="0"/>
        <c:ser>
          <c:idx val="0"/>
          <c:order val="0"/>
          <c:spPr>
            <a:solidFill>
              <a:schemeClr val="accent1"/>
            </a:solidFill>
            <a:ln>
              <a:noFill/>
            </a:ln>
            <a:effectLst/>
          </c:spPr>
          <c:invertIfNegative val="0"/>
          <c:cat>
            <c:numRef>
              <c:f>Munka3!$A$2:$A$27</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Munka3!$B$2:$B$27</c:f>
              <c:numCache>
                <c:formatCode>General</c:formatCode>
                <c:ptCount val="26"/>
                <c:pt idx="0">
                  <c:v>3</c:v>
                </c:pt>
                <c:pt idx="1">
                  <c:v>6.25</c:v>
                </c:pt>
                <c:pt idx="2">
                  <c:v>7.25</c:v>
                </c:pt>
                <c:pt idx="3">
                  <c:v>5</c:v>
                </c:pt>
                <c:pt idx="4">
                  <c:v>3.5</c:v>
                </c:pt>
                <c:pt idx="5">
                  <c:v>4.5</c:v>
                </c:pt>
                <c:pt idx="6">
                  <c:v>5</c:v>
                </c:pt>
                <c:pt idx="7">
                  <c:v>5.8</c:v>
                </c:pt>
                <c:pt idx="8">
                  <c:v>6.28</c:v>
                </c:pt>
                <c:pt idx="9">
                  <c:v>9.1999999999999993</c:v>
                </c:pt>
                <c:pt idx="10">
                  <c:v>11.2</c:v>
                </c:pt>
                <c:pt idx="11">
                  <c:v>15</c:v>
                </c:pt>
                <c:pt idx="12">
                  <c:v>20</c:v>
                </c:pt>
                <c:pt idx="13">
                  <c:v>27.7</c:v>
                </c:pt>
                <c:pt idx="14">
                  <c:v>20.149999999999999</c:v>
                </c:pt>
                <c:pt idx="15">
                  <c:v>25.8</c:v>
                </c:pt>
                <c:pt idx="16">
                  <c:v>28.5</c:v>
                </c:pt>
                <c:pt idx="17">
                  <c:v>30.5</c:v>
                </c:pt>
                <c:pt idx="18">
                  <c:v>31.25</c:v>
                </c:pt>
                <c:pt idx="19">
                  <c:v>27</c:v>
                </c:pt>
                <c:pt idx="20">
                  <c:v>15.5</c:v>
                </c:pt>
                <c:pt idx="21">
                  <c:v>16</c:v>
                </c:pt>
                <c:pt idx="22">
                  <c:v>20</c:v>
                </c:pt>
                <c:pt idx="23">
                  <c:v>20.5</c:v>
                </c:pt>
                <c:pt idx="24">
                  <c:v>21.5</c:v>
                </c:pt>
                <c:pt idx="25">
                  <c:v>19</c:v>
                </c:pt>
              </c:numCache>
            </c:numRef>
          </c:val>
          <c:extLst>
            <c:ext xmlns:c16="http://schemas.microsoft.com/office/drawing/2014/chart" uri="{C3380CC4-5D6E-409C-BE32-E72D297353CC}">
              <c16:uniqueId val="{00000000-68A1-492C-98FE-C9EE6F7EFA29}"/>
            </c:ext>
          </c:extLst>
        </c:ser>
        <c:dLbls>
          <c:showLegendKey val="0"/>
          <c:showVal val="0"/>
          <c:showCatName val="0"/>
          <c:showSerName val="0"/>
          <c:showPercent val="0"/>
          <c:showBubbleSize val="0"/>
        </c:dLbls>
        <c:gapWidth val="219"/>
        <c:overlap val="-27"/>
        <c:axId val="228150336"/>
        <c:axId val="228149944"/>
      </c:barChart>
      <c:catAx>
        <c:axId val="22815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hu-HU"/>
          </a:p>
        </c:txPr>
        <c:crossAx val="228149944"/>
        <c:crosses val="autoZero"/>
        <c:auto val="1"/>
        <c:lblAlgn val="ctr"/>
        <c:lblOffset val="100"/>
        <c:noMultiLvlLbl val="0"/>
      </c:catAx>
      <c:valAx>
        <c:axId val="228149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hu-HU"/>
          </a:p>
        </c:txPr>
        <c:crossAx val="228150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51126444188705E-2"/>
          <c:y val="2.0518174057902534E-2"/>
          <c:w val="0.85913155612312897"/>
          <c:h val="0.74889735355228748"/>
        </c:manualLayout>
      </c:layout>
      <c:barChart>
        <c:barDir val="col"/>
        <c:grouping val="clustered"/>
        <c:varyColors val="0"/>
        <c:ser>
          <c:idx val="0"/>
          <c:order val="0"/>
          <c:tx>
            <c:strRef>
              <c:f>'áht. pénzforg.'!$A$11</c:f>
              <c:strCache>
                <c:ptCount val="1"/>
                <c:pt idx="0">
                  <c:v>Államháztartás adó- és adójellegű bevételei, (milliárd forint), bal tengely</c:v>
                </c:pt>
              </c:strCache>
            </c:strRef>
          </c:tx>
          <c:spPr>
            <a:solidFill>
              <a:schemeClr val="accent1"/>
            </a:solidFill>
            <a:ln>
              <a:noFill/>
            </a:ln>
            <a:effectLst/>
          </c:spPr>
          <c:invertIfNegative val="0"/>
          <c:cat>
            <c:strRef>
              <c:f>'áht. pénzforg.'!$B$6:$O$8</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 előirányzat</c:v>
                </c:pt>
                <c:pt idx="12">
                  <c:v>2021. őszi Notifikációs várható</c:v>
                </c:pt>
                <c:pt idx="13">
                  <c:v>2022. előirányzat</c:v>
                </c:pt>
              </c:strCache>
              <c:extLst/>
            </c:strRef>
          </c:cat>
          <c:val>
            <c:numRef>
              <c:f>'áht. pénzforg.'!$B$11:$O$11</c:f>
              <c:numCache>
                <c:formatCode>#\ ##0.0</c:formatCode>
                <c:ptCount val="14"/>
                <c:pt idx="0">
                  <c:v>10100.299999999999</c:v>
                </c:pt>
                <c:pt idx="1">
                  <c:v>10000.4</c:v>
                </c:pt>
                <c:pt idx="2">
                  <c:v>10965.6</c:v>
                </c:pt>
                <c:pt idx="3">
                  <c:v>11445.5</c:v>
                </c:pt>
                <c:pt idx="4">
                  <c:v>12230.6</c:v>
                </c:pt>
                <c:pt idx="5">
                  <c:v>13171.5</c:v>
                </c:pt>
                <c:pt idx="6">
                  <c:v>13690.8</c:v>
                </c:pt>
                <c:pt idx="7">
                  <c:v>14328.1</c:v>
                </c:pt>
                <c:pt idx="8">
                  <c:v>15299.9</c:v>
                </c:pt>
                <c:pt idx="9">
                  <c:v>16646.599999999999</c:v>
                </c:pt>
                <c:pt idx="10">
                  <c:v>16867.400000000001</c:v>
                </c:pt>
                <c:pt idx="11">
                  <c:v>18146.599999999999</c:v>
                </c:pt>
                <c:pt idx="12">
                  <c:v>18341.099999999999</c:v>
                </c:pt>
                <c:pt idx="13">
                  <c:v>19194.8</c:v>
                </c:pt>
              </c:numCache>
              <c:extLst/>
            </c:numRef>
          </c:val>
          <c:extLst>
            <c:ext xmlns:c16="http://schemas.microsoft.com/office/drawing/2014/chart" uri="{C3380CC4-5D6E-409C-BE32-E72D297353CC}">
              <c16:uniqueId val="{00000000-8C4E-4444-A601-15F91AF1A586}"/>
            </c:ext>
          </c:extLst>
        </c:ser>
        <c:dLbls>
          <c:showLegendKey val="0"/>
          <c:showVal val="0"/>
          <c:showCatName val="0"/>
          <c:showSerName val="0"/>
          <c:showPercent val="0"/>
          <c:showBubbleSize val="0"/>
        </c:dLbls>
        <c:gapWidth val="219"/>
        <c:overlap val="-27"/>
        <c:axId val="235129552"/>
        <c:axId val="235127984"/>
      </c:barChart>
      <c:lineChart>
        <c:grouping val="standard"/>
        <c:varyColors val="0"/>
        <c:ser>
          <c:idx val="1"/>
          <c:order val="1"/>
          <c:tx>
            <c:strRef>
              <c:f>'áht. pénzforg.'!$A$12</c:f>
              <c:strCache>
                <c:ptCount val="1"/>
                <c:pt idx="0">
                  <c:v>Adócentralizációs ráta (GDP %-ában), jobb tengely</c:v>
                </c:pt>
              </c:strCache>
            </c:strRef>
          </c:tx>
          <c:spPr>
            <a:ln w="57150" cap="rnd">
              <a:solidFill>
                <a:schemeClr val="accent2"/>
              </a:solidFill>
              <a:round/>
            </a:ln>
            <a:effectLst/>
          </c:spPr>
          <c:marker>
            <c:symbol val="none"/>
          </c:marker>
          <c:cat>
            <c:strLit>
              <c:ptCount val="13"/>
              <c:pt idx="0">
                <c:v> 1,0</c:v>
              </c:pt>
              <c:pt idx="1">
                <c:v> 2,0</c:v>
              </c:pt>
              <c:pt idx="2">
                <c:v> 3,0</c:v>
              </c:pt>
              <c:pt idx="3">
                <c:v> 4,0</c:v>
              </c:pt>
              <c:pt idx="4">
                <c:v> 5,0</c:v>
              </c:pt>
              <c:pt idx="5">
                <c:v> 6,0</c:v>
              </c:pt>
              <c:pt idx="6">
                <c:v> 7,0</c:v>
              </c:pt>
              <c:pt idx="7">
                <c:v> 8,0</c:v>
              </c:pt>
              <c:pt idx="8">
                <c:v> 9,0</c:v>
              </c:pt>
              <c:pt idx="9">
                <c:v> 10,0</c:v>
              </c:pt>
              <c:pt idx="10">
                <c:v> 11,0</c:v>
              </c:pt>
              <c:pt idx="11">
                <c:v> 13,0</c:v>
              </c:pt>
              <c:pt idx="12">
                <c:v> 14,0</c:v>
              </c:pt>
              <c:extLst>
                <c:ext xmlns:c15="http://schemas.microsoft.com/office/drawing/2012/chart" uri="{02D57815-91ED-43cb-92C2-25804820EDAC}">
                  <c15:autoCat val="1"/>
                </c:ext>
              </c:extLst>
            </c:strLit>
          </c:cat>
          <c:val>
            <c:numRef>
              <c:f>'áht. pénzforg.'!$B$12:$O$12</c:f>
              <c:numCache>
                <c:formatCode>#\ ##0.0</c:formatCode>
                <c:ptCount val="14"/>
                <c:pt idx="0">
                  <c:v>36.732771568951904</c:v>
                </c:pt>
                <c:pt idx="1">
                  <c:v>35.02791613251231</c:v>
                </c:pt>
                <c:pt idx="2">
                  <c:v>37.804201156300529</c:v>
                </c:pt>
                <c:pt idx="3">
                  <c:v>37.695922958103203</c:v>
                </c:pt>
                <c:pt idx="4">
                  <c:v>37.27114264121505</c:v>
                </c:pt>
                <c:pt idx="5">
                  <c:v>37.659433943382901</c:v>
                </c:pt>
                <c:pt idx="6">
                  <c:v>37.805164286838547</c:v>
                </c:pt>
                <c:pt idx="7">
                  <c:v>36.475532949436626</c:v>
                </c:pt>
                <c:pt idx="8">
                  <c:v>35.259400263640636</c:v>
                </c:pt>
                <c:pt idx="9">
                  <c:v>35.022911555923969</c:v>
                </c:pt>
                <c:pt idx="10">
                  <c:v>35.148837742375783</c:v>
                </c:pt>
                <c:pt idx="11">
                  <c:v>35.648812072969008</c:v>
                </c:pt>
                <c:pt idx="12">
                  <c:v>33.740252429649168</c:v>
                </c:pt>
                <c:pt idx="13">
                  <c:v>34.057125012863601</c:v>
                </c:pt>
              </c:numCache>
              <c:extLst/>
            </c:numRef>
          </c:val>
          <c:smooth val="0"/>
          <c:extLst>
            <c:ext xmlns:c16="http://schemas.microsoft.com/office/drawing/2014/chart" uri="{C3380CC4-5D6E-409C-BE32-E72D297353CC}">
              <c16:uniqueId val="{00000001-8C4E-4444-A601-15F91AF1A586}"/>
            </c:ext>
          </c:extLst>
        </c:ser>
        <c:dLbls>
          <c:showLegendKey val="0"/>
          <c:showVal val="0"/>
          <c:showCatName val="0"/>
          <c:showSerName val="0"/>
          <c:showPercent val="0"/>
          <c:showBubbleSize val="0"/>
        </c:dLbls>
        <c:marker val="1"/>
        <c:smooth val="0"/>
        <c:axId val="235130728"/>
        <c:axId val="235128376"/>
      </c:lineChart>
      <c:catAx>
        <c:axId val="23512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u-HU"/>
          </a:p>
        </c:txPr>
        <c:crossAx val="235127984"/>
        <c:crosses val="autoZero"/>
        <c:auto val="1"/>
        <c:lblAlgn val="ctr"/>
        <c:lblOffset val="100"/>
        <c:noMultiLvlLbl val="0"/>
      </c:catAx>
      <c:valAx>
        <c:axId val="235127984"/>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u-HU"/>
          </a:p>
        </c:txPr>
        <c:crossAx val="235129552"/>
        <c:crosses val="autoZero"/>
        <c:crossBetween val="between"/>
      </c:valAx>
      <c:valAx>
        <c:axId val="235128376"/>
        <c:scaling>
          <c:orientation val="minMax"/>
        </c:scaling>
        <c:delete val="0"/>
        <c:axPos val="r"/>
        <c:numFmt formatCode="#\ ##0.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u-HU"/>
          </a:p>
        </c:txPr>
        <c:crossAx val="235130728"/>
        <c:crosses val="max"/>
        <c:crossBetween val="between"/>
      </c:valAx>
      <c:catAx>
        <c:axId val="235130728"/>
        <c:scaling>
          <c:orientation val="minMax"/>
        </c:scaling>
        <c:delete val="1"/>
        <c:axPos val="b"/>
        <c:numFmt formatCode="General" sourceLinked="1"/>
        <c:majorTickMark val="out"/>
        <c:minorTickMark val="none"/>
        <c:tickLblPos val="nextTo"/>
        <c:crossAx val="235128376"/>
        <c:crosses val="autoZero"/>
        <c:auto val="1"/>
        <c:lblAlgn val="ctr"/>
        <c:lblOffset val="100"/>
        <c:noMultiLvlLbl val="0"/>
      </c:catAx>
      <c:spPr>
        <a:noFill/>
        <a:ln>
          <a:noFill/>
        </a:ln>
        <a:effectLst/>
      </c:spPr>
    </c:plotArea>
    <c:legend>
      <c:legendPos val="b"/>
      <c:layout>
        <c:manualLayout>
          <c:xMode val="edge"/>
          <c:yMode val="edge"/>
          <c:x val="4.9999966467281123E-2"/>
          <c:y val="0.9299698005275765"/>
          <c:w val="0.89999998323364061"/>
          <c:h val="7.003019947242349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400" b="1"/>
      </a:pPr>
      <a:endParaRPr lang="hu-HU"/>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Munka1!$C$8</c:f>
              <c:strCache>
                <c:ptCount val="1"/>
                <c:pt idx="0">
                  <c:v>GDP</c:v>
                </c:pt>
              </c:strCache>
            </c:strRef>
          </c:tx>
          <c:spPr>
            <a:ln w="57150" cap="rnd">
              <a:solidFill>
                <a:schemeClr val="accent1"/>
              </a:solidFill>
              <a:round/>
            </a:ln>
            <a:effectLst/>
          </c:spPr>
          <c:marker>
            <c:symbol val="none"/>
          </c:marker>
          <c:cat>
            <c:numRef>
              <c:f>Munka1!$D$7:$AL$7</c:f>
              <c:numCache>
                <c:formatCode>General</c:formatCode>
                <c:ptCount val="3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pt idx="34">
                  <c:v>2025</c:v>
                </c:pt>
              </c:numCache>
            </c:numRef>
          </c:cat>
          <c:val>
            <c:numRef>
              <c:f>Munka1!$D$8:$AL$8</c:f>
              <c:numCache>
                <c:formatCode>General</c:formatCode>
                <c:ptCount val="35"/>
                <c:pt idx="0">
                  <c:v>5793.4</c:v>
                </c:pt>
                <c:pt idx="1">
                  <c:v>5621.1</c:v>
                </c:pt>
                <c:pt idx="2">
                  <c:v>5578</c:v>
                </c:pt>
                <c:pt idx="3">
                  <c:v>5750.3</c:v>
                </c:pt>
                <c:pt idx="4">
                  <c:v>5836.5</c:v>
                </c:pt>
                <c:pt idx="5">
                  <c:v>7122.3</c:v>
                </c:pt>
                <c:pt idx="6">
                  <c:v>8834.6</c:v>
                </c:pt>
                <c:pt idx="7">
                  <c:v>10442.799999999999</c:v>
                </c:pt>
                <c:pt idx="8">
                  <c:v>11637.5</c:v>
                </c:pt>
                <c:pt idx="9">
                  <c:v>13324.1</c:v>
                </c:pt>
                <c:pt idx="10">
                  <c:v>15398.7</c:v>
                </c:pt>
                <c:pt idx="11">
                  <c:v>17433.900000000001</c:v>
                </c:pt>
                <c:pt idx="12">
                  <c:v>19133.8</c:v>
                </c:pt>
                <c:pt idx="13">
                  <c:v>21077.5</c:v>
                </c:pt>
                <c:pt idx="14">
                  <c:v>22549</c:v>
                </c:pt>
                <c:pt idx="15">
                  <c:v>24316.3</c:v>
                </c:pt>
                <c:pt idx="16">
                  <c:v>25701.4</c:v>
                </c:pt>
                <c:pt idx="17">
                  <c:v>27217.4</c:v>
                </c:pt>
                <c:pt idx="18">
                  <c:v>26458.3</c:v>
                </c:pt>
                <c:pt idx="19">
                  <c:v>27268.9</c:v>
                </c:pt>
                <c:pt idx="20">
                  <c:v>28370.799999999999</c:v>
                </c:pt>
                <c:pt idx="21">
                  <c:v>28847.9</c:v>
                </c:pt>
                <c:pt idx="22">
                  <c:v>30290.3</c:v>
                </c:pt>
                <c:pt idx="23">
                  <c:v>32694.2</c:v>
                </c:pt>
                <c:pt idx="24">
                  <c:v>34785.199999999997</c:v>
                </c:pt>
                <c:pt idx="25">
                  <c:v>35896.300000000003</c:v>
                </c:pt>
                <c:pt idx="26">
                  <c:v>38835.199999999997</c:v>
                </c:pt>
                <c:pt idx="27">
                  <c:v>42662.3</c:v>
                </c:pt>
                <c:pt idx="28">
                  <c:v>47513.9</c:v>
                </c:pt>
                <c:pt idx="29">
                  <c:v>48779.5</c:v>
                </c:pt>
                <c:pt idx="30">
                  <c:v>51901.388000000006</c:v>
                </c:pt>
                <c:pt idx="31">
                  <c:v>54963.569892000007</c:v>
                </c:pt>
                <c:pt idx="32">
                  <c:v>57327.003397356006</c:v>
                </c:pt>
                <c:pt idx="33">
                  <c:v>59620.083533250247</c:v>
                </c:pt>
                <c:pt idx="34">
                  <c:v>62124.12704164676</c:v>
                </c:pt>
              </c:numCache>
            </c:numRef>
          </c:val>
          <c:smooth val="0"/>
          <c:extLst>
            <c:ext xmlns:c16="http://schemas.microsoft.com/office/drawing/2014/chart" uri="{C3380CC4-5D6E-409C-BE32-E72D297353CC}">
              <c16:uniqueId val="{00000000-867C-4BE1-AADB-C959888759D1}"/>
            </c:ext>
          </c:extLst>
        </c:ser>
        <c:ser>
          <c:idx val="1"/>
          <c:order val="1"/>
          <c:tx>
            <c:strRef>
              <c:f>Munka1!$C$9</c:f>
              <c:strCache>
                <c:ptCount val="1"/>
                <c:pt idx="0">
                  <c:v>Adósságszolgálat (kamat)</c:v>
                </c:pt>
              </c:strCache>
            </c:strRef>
          </c:tx>
          <c:spPr>
            <a:ln w="57150" cap="rnd">
              <a:solidFill>
                <a:schemeClr val="accent2"/>
              </a:solidFill>
              <a:round/>
            </a:ln>
            <a:effectLst/>
          </c:spPr>
          <c:marker>
            <c:symbol val="none"/>
          </c:marker>
          <c:cat>
            <c:numRef>
              <c:f>Munka1!$D$7:$AL$7</c:f>
              <c:numCache>
                <c:formatCode>General</c:formatCode>
                <c:ptCount val="3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pt idx="34">
                  <c:v>2025</c:v>
                </c:pt>
              </c:numCache>
            </c:numRef>
          </c:cat>
          <c:val>
            <c:numRef>
              <c:f>Munka1!$D$9:$AL$9</c:f>
              <c:numCache>
                <c:formatCode>General</c:formatCode>
                <c:ptCount val="35"/>
                <c:pt idx="6">
                  <c:v>873.7</c:v>
                </c:pt>
                <c:pt idx="7">
                  <c:v>787.5</c:v>
                </c:pt>
                <c:pt idx="8">
                  <c:v>850.3</c:v>
                </c:pt>
                <c:pt idx="9">
                  <c:v>797</c:v>
                </c:pt>
                <c:pt idx="10">
                  <c:v>719.1</c:v>
                </c:pt>
                <c:pt idx="11">
                  <c:v>735.2</c:v>
                </c:pt>
                <c:pt idx="12">
                  <c:v>797.7</c:v>
                </c:pt>
                <c:pt idx="13">
                  <c:v>883.9</c:v>
                </c:pt>
                <c:pt idx="14">
                  <c:v>914.4</c:v>
                </c:pt>
                <c:pt idx="15">
                  <c:v>983.3</c:v>
                </c:pt>
                <c:pt idx="16">
                  <c:v>1006.1</c:v>
                </c:pt>
                <c:pt idx="17">
                  <c:v>1155.7</c:v>
                </c:pt>
                <c:pt idx="18">
                  <c:v>1182</c:v>
                </c:pt>
                <c:pt idx="19">
                  <c:v>1156.5999999999999</c:v>
                </c:pt>
                <c:pt idx="20">
                  <c:v>1123.5999999999999</c:v>
                </c:pt>
                <c:pt idx="21">
                  <c:v>1228.5</c:v>
                </c:pt>
                <c:pt idx="22">
                  <c:v>1352</c:v>
                </c:pt>
                <c:pt idx="23">
                  <c:v>1456.3</c:v>
                </c:pt>
                <c:pt idx="24">
                  <c:v>1253.3</c:v>
                </c:pt>
                <c:pt idx="25">
                  <c:v>1174.9000000000001</c:v>
                </c:pt>
                <c:pt idx="26">
                  <c:v>1151.0999999999999</c:v>
                </c:pt>
                <c:pt idx="27">
                  <c:v>1039.3</c:v>
                </c:pt>
                <c:pt idx="28">
                  <c:v>1139.2</c:v>
                </c:pt>
                <c:pt idx="29">
                  <c:v>1227.7</c:v>
                </c:pt>
                <c:pt idx="30">
                  <c:v>1395.7</c:v>
                </c:pt>
                <c:pt idx="31">
                  <c:v>1475.7</c:v>
                </c:pt>
                <c:pt idx="32">
                  <c:v>1478.4</c:v>
                </c:pt>
                <c:pt idx="33">
                  <c:v>1585.2</c:v>
                </c:pt>
                <c:pt idx="34">
                  <c:v>1653</c:v>
                </c:pt>
              </c:numCache>
            </c:numRef>
          </c:val>
          <c:smooth val="0"/>
          <c:extLst>
            <c:ext xmlns:c16="http://schemas.microsoft.com/office/drawing/2014/chart" uri="{C3380CC4-5D6E-409C-BE32-E72D297353CC}">
              <c16:uniqueId val="{00000001-867C-4BE1-AADB-C959888759D1}"/>
            </c:ext>
          </c:extLst>
        </c:ser>
        <c:ser>
          <c:idx val="2"/>
          <c:order val="2"/>
          <c:tx>
            <c:strRef>
              <c:f>Munka1!$C$10</c:f>
              <c:strCache>
                <c:ptCount val="1"/>
                <c:pt idx="0">
                  <c:v>Államadósság</c:v>
                </c:pt>
              </c:strCache>
            </c:strRef>
          </c:tx>
          <c:spPr>
            <a:ln w="57150" cap="rnd">
              <a:solidFill>
                <a:schemeClr val="accent3"/>
              </a:solidFill>
              <a:round/>
            </a:ln>
            <a:effectLst/>
          </c:spPr>
          <c:marker>
            <c:symbol val="none"/>
          </c:marker>
          <c:cat>
            <c:numRef>
              <c:f>Munka1!$D$7:$AL$7</c:f>
              <c:numCache>
                <c:formatCode>General</c:formatCode>
                <c:ptCount val="3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pt idx="34">
                  <c:v>2025</c:v>
                </c:pt>
              </c:numCache>
            </c:numRef>
          </c:cat>
          <c:val>
            <c:numRef>
              <c:f>Munka1!$D$10:$AL$10</c:f>
              <c:numCache>
                <c:formatCode>General</c:formatCode>
                <c:ptCount val="35"/>
                <c:pt idx="0">
                  <c:v>4437.8</c:v>
                </c:pt>
                <c:pt idx="1">
                  <c:v>4491.3</c:v>
                </c:pt>
                <c:pt idx="2">
                  <c:v>5048.1000000000004</c:v>
                </c:pt>
                <c:pt idx="3">
                  <c:v>5123.5</c:v>
                </c:pt>
                <c:pt idx="4">
                  <c:v>4996</c:v>
                </c:pt>
                <c:pt idx="5">
                  <c:v>5071.1000000000004</c:v>
                </c:pt>
                <c:pt idx="6">
                  <c:v>5477.4</c:v>
                </c:pt>
                <c:pt idx="7">
                  <c:v>6276.1</c:v>
                </c:pt>
                <c:pt idx="8">
                  <c:v>6970.9</c:v>
                </c:pt>
                <c:pt idx="9">
                  <c:v>7368.2</c:v>
                </c:pt>
                <c:pt idx="10">
                  <c:v>7991</c:v>
                </c:pt>
                <c:pt idx="11">
                  <c:v>9640.9</c:v>
                </c:pt>
                <c:pt idx="12">
                  <c:v>11078.5</c:v>
                </c:pt>
                <c:pt idx="13">
                  <c:v>12372.5</c:v>
                </c:pt>
                <c:pt idx="14">
                  <c:v>13642.2</c:v>
                </c:pt>
                <c:pt idx="15">
                  <c:v>15684</c:v>
                </c:pt>
                <c:pt idx="16">
                  <c:v>16834.400000000001</c:v>
                </c:pt>
                <c:pt idx="17">
                  <c:v>19487.599999999999</c:v>
                </c:pt>
                <c:pt idx="18">
                  <c:v>20584.5</c:v>
                </c:pt>
                <c:pt idx="19">
                  <c:v>21869.599999999999</c:v>
                </c:pt>
                <c:pt idx="20">
                  <c:v>22838.5</c:v>
                </c:pt>
                <c:pt idx="21">
                  <c:v>22616.799999999999</c:v>
                </c:pt>
                <c:pt idx="22">
                  <c:v>23384.1</c:v>
                </c:pt>
                <c:pt idx="23">
                  <c:v>25076.5</c:v>
                </c:pt>
                <c:pt idx="24">
                  <c:v>26680.3</c:v>
                </c:pt>
                <c:pt idx="25">
                  <c:v>27281.200000000001</c:v>
                </c:pt>
                <c:pt idx="26">
                  <c:v>28505.1</c:v>
                </c:pt>
                <c:pt idx="27">
                  <c:v>29878.1</c:v>
                </c:pt>
                <c:pt idx="28">
                  <c:v>31178</c:v>
                </c:pt>
                <c:pt idx="29">
                  <c:v>39072.379500000003</c:v>
                </c:pt>
                <c:pt idx="30">
                  <c:v>41469.209012000007</c:v>
                </c:pt>
                <c:pt idx="31">
                  <c:v>42321.948816840006</c:v>
                </c:pt>
                <c:pt idx="32">
                  <c:v>42937.925544619648</c:v>
                </c:pt>
                <c:pt idx="33">
                  <c:v>43164.940478073178</c:v>
                </c:pt>
                <c:pt idx="34">
                  <c:v>43052.0200398612</c:v>
                </c:pt>
              </c:numCache>
            </c:numRef>
          </c:val>
          <c:smooth val="0"/>
          <c:extLst>
            <c:ext xmlns:c16="http://schemas.microsoft.com/office/drawing/2014/chart" uri="{C3380CC4-5D6E-409C-BE32-E72D297353CC}">
              <c16:uniqueId val="{00000002-867C-4BE1-AADB-C959888759D1}"/>
            </c:ext>
          </c:extLst>
        </c:ser>
        <c:ser>
          <c:idx val="3"/>
          <c:order val="3"/>
          <c:tx>
            <c:strRef>
              <c:f>Munka1!$C$11</c:f>
              <c:strCache>
                <c:ptCount val="1"/>
                <c:pt idx="0">
                  <c:v>Konszolidált államháztartási kiadások</c:v>
                </c:pt>
              </c:strCache>
            </c:strRef>
          </c:tx>
          <c:spPr>
            <a:ln w="57150" cap="rnd">
              <a:solidFill>
                <a:schemeClr val="accent4"/>
              </a:solidFill>
              <a:round/>
            </a:ln>
            <a:effectLst/>
          </c:spPr>
          <c:marker>
            <c:symbol val="none"/>
          </c:marker>
          <c:cat>
            <c:numRef>
              <c:f>Munka1!$D$7:$AL$7</c:f>
              <c:numCache>
                <c:formatCode>General</c:formatCode>
                <c:ptCount val="3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pt idx="34">
                  <c:v>2025</c:v>
                </c:pt>
              </c:numCache>
            </c:numRef>
          </c:cat>
          <c:val>
            <c:numRef>
              <c:f>Munka1!$D$11:$AL$11</c:f>
              <c:numCache>
                <c:formatCode>General</c:formatCode>
                <c:ptCount val="35"/>
                <c:pt idx="6">
                  <c:v>4458</c:v>
                </c:pt>
                <c:pt idx="7">
                  <c:v>5372</c:v>
                </c:pt>
                <c:pt idx="8">
                  <c:v>5716.1</c:v>
                </c:pt>
                <c:pt idx="9">
                  <c:v>6048.3</c:v>
                </c:pt>
                <c:pt idx="10">
                  <c:v>6619</c:v>
                </c:pt>
                <c:pt idx="11">
                  <c:v>8509.2999999999993</c:v>
                </c:pt>
                <c:pt idx="12">
                  <c:v>8717</c:v>
                </c:pt>
                <c:pt idx="13">
                  <c:v>9525.1</c:v>
                </c:pt>
                <c:pt idx="14">
                  <c:v>11230.9</c:v>
                </c:pt>
                <c:pt idx="15">
                  <c:v>12666.1</c:v>
                </c:pt>
                <c:pt idx="16">
                  <c:v>12997</c:v>
                </c:pt>
                <c:pt idx="17">
                  <c:v>13466.2</c:v>
                </c:pt>
                <c:pt idx="18">
                  <c:v>13438.2</c:v>
                </c:pt>
                <c:pt idx="19">
                  <c:v>13539</c:v>
                </c:pt>
                <c:pt idx="20">
                  <c:v>14537.7</c:v>
                </c:pt>
                <c:pt idx="21">
                  <c:v>13989.1</c:v>
                </c:pt>
                <c:pt idx="22">
                  <c:v>15540</c:v>
                </c:pt>
                <c:pt idx="23">
                  <c:v>16102.3</c:v>
                </c:pt>
                <c:pt idx="24">
                  <c:v>17560.400000000001</c:v>
                </c:pt>
                <c:pt idx="25">
                  <c:v>16945.099999999999</c:v>
                </c:pt>
                <c:pt idx="26">
                  <c:v>18662.599999999999</c:v>
                </c:pt>
                <c:pt idx="27">
                  <c:v>19318.400000000001</c:v>
                </c:pt>
                <c:pt idx="28">
                  <c:v>28413.9</c:v>
                </c:pt>
                <c:pt idx="29">
                  <c:v>20988.9</c:v>
                </c:pt>
                <c:pt idx="30">
                  <c:v>21866.400000000001</c:v>
                </c:pt>
                <c:pt idx="31">
                  <c:v>20604.3</c:v>
                </c:pt>
                <c:pt idx="32">
                  <c:v>22012.2</c:v>
                </c:pt>
                <c:pt idx="33">
                  <c:v>20907.174999999999</c:v>
                </c:pt>
                <c:pt idx="34">
                  <c:v>21338.1</c:v>
                </c:pt>
              </c:numCache>
            </c:numRef>
          </c:val>
          <c:smooth val="0"/>
          <c:extLst>
            <c:ext xmlns:c16="http://schemas.microsoft.com/office/drawing/2014/chart" uri="{C3380CC4-5D6E-409C-BE32-E72D297353CC}">
              <c16:uniqueId val="{00000003-867C-4BE1-AADB-C959888759D1}"/>
            </c:ext>
          </c:extLst>
        </c:ser>
        <c:ser>
          <c:idx val="4"/>
          <c:order val="4"/>
          <c:tx>
            <c:strRef>
              <c:f>Munka1!$C$12</c:f>
              <c:strCache>
                <c:ptCount val="1"/>
                <c:pt idx="0">
                  <c:v>EU források</c:v>
                </c:pt>
              </c:strCache>
            </c:strRef>
          </c:tx>
          <c:spPr>
            <a:ln w="28575" cap="rnd">
              <a:solidFill>
                <a:schemeClr val="accent5"/>
              </a:solidFill>
              <a:round/>
            </a:ln>
            <a:effectLst/>
          </c:spPr>
          <c:marker>
            <c:symbol val="none"/>
          </c:marker>
          <c:cat>
            <c:numRef>
              <c:f>Munka1!$D$7:$AL$7</c:f>
              <c:numCache>
                <c:formatCode>General</c:formatCode>
                <c:ptCount val="3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pt idx="34">
                  <c:v>2025</c:v>
                </c:pt>
              </c:numCache>
            </c:numRef>
          </c:cat>
          <c:val>
            <c:numRef>
              <c:f>Munka1!$D$12:$AL$12</c:f>
              <c:numCache>
                <c:formatCode>General</c:formatCode>
                <c:ptCount val="35"/>
                <c:pt idx="13">
                  <c:v>175.4</c:v>
                </c:pt>
                <c:pt idx="14">
                  <c:v>342.9</c:v>
                </c:pt>
                <c:pt idx="15">
                  <c:v>464.8</c:v>
                </c:pt>
                <c:pt idx="16">
                  <c:v>615</c:v>
                </c:pt>
                <c:pt idx="17">
                  <c:v>530.29999999999995</c:v>
                </c:pt>
                <c:pt idx="18">
                  <c:v>966.5</c:v>
                </c:pt>
                <c:pt idx="19">
                  <c:v>1017.4</c:v>
                </c:pt>
                <c:pt idx="20">
                  <c:v>1658.6</c:v>
                </c:pt>
                <c:pt idx="21">
                  <c:v>1216.8</c:v>
                </c:pt>
                <c:pt idx="22">
                  <c:v>1754.7</c:v>
                </c:pt>
                <c:pt idx="23">
                  <c:v>2084.6</c:v>
                </c:pt>
                <c:pt idx="24">
                  <c:v>1762.6</c:v>
                </c:pt>
                <c:pt idx="25">
                  <c:v>1413.9</c:v>
                </c:pt>
                <c:pt idx="26">
                  <c:v>1961.9</c:v>
                </c:pt>
                <c:pt idx="27">
                  <c:v>2336.6999999999998</c:v>
                </c:pt>
                <c:pt idx="28">
                  <c:v>1905.7</c:v>
                </c:pt>
                <c:pt idx="29">
                  <c:v>1683.1</c:v>
                </c:pt>
                <c:pt idx="30">
                  <c:v>1465.1</c:v>
                </c:pt>
                <c:pt idx="31">
                  <c:v>2363.3000000000002</c:v>
                </c:pt>
                <c:pt idx="32">
                  <c:v>3008.5</c:v>
                </c:pt>
                <c:pt idx="33">
                  <c:v>1568.1</c:v>
                </c:pt>
                <c:pt idx="34">
                  <c:v>1027.8</c:v>
                </c:pt>
              </c:numCache>
            </c:numRef>
          </c:val>
          <c:smooth val="0"/>
          <c:extLst>
            <c:ext xmlns:c16="http://schemas.microsoft.com/office/drawing/2014/chart" uri="{C3380CC4-5D6E-409C-BE32-E72D297353CC}">
              <c16:uniqueId val="{00000000-F4CC-47B0-821D-909C6AA7144E}"/>
            </c:ext>
          </c:extLst>
        </c:ser>
        <c:dLbls>
          <c:showLegendKey val="0"/>
          <c:showVal val="0"/>
          <c:showCatName val="0"/>
          <c:showSerName val="0"/>
          <c:showPercent val="0"/>
          <c:showBubbleSize val="0"/>
        </c:dLbls>
        <c:smooth val="0"/>
        <c:axId val="233963800"/>
        <c:axId val="233962624"/>
      </c:lineChart>
      <c:catAx>
        <c:axId val="23396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crossAx val="233962624"/>
        <c:crosses val="autoZero"/>
        <c:auto val="1"/>
        <c:lblAlgn val="ctr"/>
        <c:lblOffset val="100"/>
        <c:noMultiLvlLbl val="0"/>
      </c:catAx>
      <c:valAx>
        <c:axId val="23396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33963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w="38100">
      <a:noFill/>
    </a:ln>
    <a:effectLst/>
  </c:spPr>
  <c:txPr>
    <a:bodyPr/>
    <a:lstStyle/>
    <a:p>
      <a:pPr>
        <a:defRPr sz="900"/>
      </a:pPr>
      <a:endParaRPr lang="hu-HU"/>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479680297935577E-2"/>
          <c:y val="3.0674327743184529E-2"/>
          <c:w val="0.93453104175635582"/>
          <c:h val="0.76230029301234226"/>
        </c:manualLayout>
      </c:layout>
      <c:lineChart>
        <c:grouping val="standard"/>
        <c:varyColors val="0"/>
        <c:ser>
          <c:idx val="0"/>
          <c:order val="0"/>
          <c:tx>
            <c:strRef>
              <c:f>Data!$C$10</c:f>
              <c:strCache>
                <c:ptCount val="1"/>
                <c:pt idx="0">
                  <c:v>Magyarország</c:v>
                </c:pt>
              </c:strCache>
            </c:strRef>
          </c:tx>
          <c:spPr>
            <a:ln w="76200" cap="rnd">
              <a:solidFill>
                <a:srgbClr val="C00000"/>
              </a:solidFill>
              <a:round/>
            </a:ln>
            <a:effectLst/>
          </c:spPr>
          <c:marker>
            <c:symbol val="none"/>
          </c:marker>
          <c:cat>
            <c:numRef>
              <c:f>Data!$B$11:$B$57</c:f>
              <c:numCache>
                <c:formatCode>General</c:formatCode>
                <c:ptCount val="47"/>
                <c:pt idx="5">
                  <c:v>2018</c:v>
                </c:pt>
                <c:pt idx="17">
                  <c:v>2019</c:v>
                </c:pt>
                <c:pt idx="29">
                  <c:v>2020</c:v>
                </c:pt>
                <c:pt idx="41">
                  <c:v>2021</c:v>
                </c:pt>
              </c:numCache>
            </c:numRef>
          </c:cat>
          <c:val>
            <c:numRef>
              <c:f>Data!$C$11:$C$57</c:f>
              <c:numCache>
                <c:formatCode>#\ ##0.0</c:formatCode>
                <c:ptCount val="47"/>
                <c:pt idx="0">
                  <c:v>2.1</c:v>
                </c:pt>
                <c:pt idx="1">
                  <c:v>1.9</c:v>
                </c:pt>
                <c:pt idx="2">
                  <c:v>2</c:v>
                </c:pt>
                <c:pt idx="3">
                  <c:v>2.4</c:v>
                </c:pt>
                <c:pt idx="4">
                  <c:v>2.9</c:v>
                </c:pt>
                <c:pt idx="5">
                  <c:v>3.2</c:v>
                </c:pt>
                <c:pt idx="6">
                  <c:v>3.4</c:v>
                </c:pt>
                <c:pt idx="7">
                  <c:v>3.4</c:v>
                </c:pt>
                <c:pt idx="8">
                  <c:v>3.7</c:v>
                </c:pt>
                <c:pt idx="9">
                  <c:v>3.9</c:v>
                </c:pt>
                <c:pt idx="10">
                  <c:v>3.2</c:v>
                </c:pt>
                <c:pt idx="11">
                  <c:v>2.8</c:v>
                </c:pt>
                <c:pt idx="12">
                  <c:v>2.8</c:v>
                </c:pt>
                <c:pt idx="13">
                  <c:v>3.2</c:v>
                </c:pt>
                <c:pt idx="14">
                  <c:v>3.8</c:v>
                </c:pt>
                <c:pt idx="15">
                  <c:v>3.9</c:v>
                </c:pt>
                <c:pt idx="16">
                  <c:v>4</c:v>
                </c:pt>
                <c:pt idx="17">
                  <c:v>3.4</c:v>
                </c:pt>
                <c:pt idx="18">
                  <c:v>3.3</c:v>
                </c:pt>
                <c:pt idx="19">
                  <c:v>3.2</c:v>
                </c:pt>
                <c:pt idx="20">
                  <c:v>2.9</c:v>
                </c:pt>
                <c:pt idx="21">
                  <c:v>3</c:v>
                </c:pt>
                <c:pt idx="22">
                  <c:v>3.4</c:v>
                </c:pt>
                <c:pt idx="23">
                  <c:v>4.0999999999999996</c:v>
                </c:pt>
                <c:pt idx="24">
                  <c:v>4.7</c:v>
                </c:pt>
                <c:pt idx="25">
                  <c:v>4.4000000000000004</c:v>
                </c:pt>
                <c:pt idx="26">
                  <c:v>3.9</c:v>
                </c:pt>
                <c:pt idx="27">
                  <c:v>2.5</c:v>
                </c:pt>
                <c:pt idx="28">
                  <c:v>2.2000000000000002</c:v>
                </c:pt>
                <c:pt idx="29">
                  <c:v>2.9</c:v>
                </c:pt>
                <c:pt idx="30">
                  <c:v>3.9</c:v>
                </c:pt>
                <c:pt idx="31">
                  <c:v>4</c:v>
                </c:pt>
                <c:pt idx="32">
                  <c:v>3.4</c:v>
                </c:pt>
                <c:pt idx="33">
                  <c:v>3</c:v>
                </c:pt>
                <c:pt idx="34">
                  <c:v>2.8</c:v>
                </c:pt>
                <c:pt idx="35">
                  <c:v>2.8</c:v>
                </c:pt>
                <c:pt idx="36">
                  <c:v>2.9</c:v>
                </c:pt>
                <c:pt idx="37">
                  <c:v>3.3</c:v>
                </c:pt>
                <c:pt idx="38">
                  <c:v>3.9</c:v>
                </c:pt>
                <c:pt idx="39">
                  <c:v>5.2</c:v>
                </c:pt>
                <c:pt idx="40">
                  <c:v>5.3</c:v>
                </c:pt>
                <c:pt idx="41">
                  <c:v>5.3</c:v>
                </c:pt>
                <c:pt idx="42">
                  <c:v>4.7</c:v>
                </c:pt>
                <c:pt idx="43">
                  <c:v>4.9000000000000004</c:v>
                </c:pt>
                <c:pt idx="44">
                  <c:v>5.5</c:v>
                </c:pt>
                <c:pt idx="45">
                  <c:v>6.6</c:v>
                </c:pt>
                <c:pt idx="46">
                  <c:v>7.4</c:v>
                </c:pt>
              </c:numCache>
            </c:numRef>
          </c:val>
          <c:smooth val="0"/>
          <c:extLst>
            <c:ext xmlns:c16="http://schemas.microsoft.com/office/drawing/2014/chart" uri="{C3380CC4-5D6E-409C-BE32-E72D297353CC}">
              <c16:uniqueId val="{00000000-39B8-46BD-B5D0-5E991578EEBF}"/>
            </c:ext>
          </c:extLst>
        </c:ser>
        <c:ser>
          <c:idx val="1"/>
          <c:order val="1"/>
          <c:tx>
            <c:strRef>
              <c:f>Data!$D$10</c:f>
              <c:strCache>
                <c:ptCount val="1"/>
                <c:pt idx="0">
                  <c:v>Egyesült Államok</c:v>
                </c:pt>
              </c:strCache>
            </c:strRef>
          </c:tx>
          <c:spPr>
            <a:ln w="76200" cap="rnd">
              <a:solidFill>
                <a:srgbClr val="0070C0"/>
              </a:solidFill>
              <a:round/>
            </a:ln>
            <a:effectLst/>
          </c:spPr>
          <c:marker>
            <c:symbol val="none"/>
          </c:marker>
          <c:cat>
            <c:numRef>
              <c:f>Data!$B$11:$B$57</c:f>
              <c:numCache>
                <c:formatCode>General</c:formatCode>
                <c:ptCount val="47"/>
                <c:pt idx="5">
                  <c:v>2018</c:v>
                </c:pt>
                <c:pt idx="17">
                  <c:v>2019</c:v>
                </c:pt>
                <c:pt idx="29">
                  <c:v>2020</c:v>
                </c:pt>
                <c:pt idx="41">
                  <c:v>2021</c:v>
                </c:pt>
              </c:numCache>
            </c:numRef>
          </c:cat>
          <c:val>
            <c:numRef>
              <c:f>Data!$D$11:$D$56</c:f>
              <c:numCache>
                <c:formatCode>#\ ##0.0</c:formatCode>
                <c:ptCount val="46"/>
                <c:pt idx="0">
                  <c:v>1.7</c:v>
                </c:pt>
                <c:pt idx="1">
                  <c:v>1.9</c:v>
                </c:pt>
                <c:pt idx="2">
                  <c:v>2.1</c:v>
                </c:pt>
                <c:pt idx="3">
                  <c:v>2.2000000000000002</c:v>
                </c:pt>
                <c:pt idx="4">
                  <c:v>2.6</c:v>
                </c:pt>
                <c:pt idx="5">
                  <c:v>2.7</c:v>
                </c:pt>
                <c:pt idx="6">
                  <c:v>2.8</c:v>
                </c:pt>
                <c:pt idx="7">
                  <c:v>2.5</c:v>
                </c:pt>
                <c:pt idx="8">
                  <c:v>2</c:v>
                </c:pt>
                <c:pt idx="9">
                  <c:v>2.2999999999999998</c:v>
                </c:pt>
                <c:pt idx="10">
                  <c:v>1.9</c:v>
                </c:pt>
                <c:pt idx="11">
                  <c:v>1.5</c:v>
                </c:pt>
                <c:pt idx="12">
                  <c:v>1</c:v>
                </c:pt>
                <c:pt idx="13">
                  <c:v>1</c:v>
                </c:pt>
                <c:pt idx="14">
                  <c:v>1.4</c:v>
                </c:pt>
                <c:pt idx="15">
                  <c:v>1.6</c:v>
                </c:pt>
                <c:pt idx="16">
                  <c:v>1.3</c:v>
                </c:pt>
                <c:pt idx="17">
                  <c:v>1.1000000000000001</c:v>
                </c:pt>
                <c:pt idx="18">
                  <c:v>1.3</c:v>
                </c:pt>
                <c:pt idx="19">
                  <c:v>1.2</c:v>
                </c:pt>
                <c:pt idx="20">
                  <c:v>1.2</c:v>
                </c:pt>
                <c:pt idx="21">
                  <c:v>1.3</c:v>
                </c:pt>
                <c:pt idx="22">
                  <c:v>1.7</c:v>
                </c:pt>
                <c:pt idx="23">
                  <c:v>2</c:v>
                </c:pt>
                <c:pt idx="24">
                  <c:v>2.2000000000000002</c:v>
                </c:pt>
                <c:pt idx="25">
                  <c:v>2.1</c:v>
                </c:pt>
                <c:pt idx="26">
                  <c:v>1</c:v>
                </c:pt>
                <c:pt idx="27">
                  <c:v>-0.5</c:v>
                </c:pt>
                <c:pt idx="28">
                  <c:v>-0.8</c:v>
                </c:pt>
                <c:pt idx="29">
                  <c:v>0</c:v>
                </c:pt>
                <c:pt idx="30">
                  <c:v>0.4</c:v>
                </c:pt>
                <c:pt idx="31">
                  <c:v>0.9</c:v>
                </c:pt>
                <c:pt idx="32">
                  <c:v>1</c:v>
                </c:pt>
                <c:pt idx="33">
                  <c:v>0.8</c:v>
                </c:pt>
                <c:pt idx="34">
                  <c:v>0.8</c:v>
                </c:pt>
                <c:pt idx="35">
                  <c:v>1.1000000000000001</c:v>
                </c:pt>
                <c:pt idx="36">
                  <c:v>1.2</c:v>
                </c:pt>
                <c:pt idx="37">
                  <c:v>1.6</c:v>
                </c:pt>
                <c:pt idx="38">
                  <c:v>2.8</c:v>
                </c:pt>
                <c:pt idx="39">
                  <c:v>4.9000000000000004</c:v>
                </c:pt>
                <c:pt idx="40">
                  <c:v>6</c:v>
                </c:pt>
                <c:pt idx="41">
                  <c:v>6.4</c:v>
                </c:pt>
                <c:pt idx="42">
                  <c:v>6.3</c:v>
                </c:pt>
                <c:pt idx="43">
                  <c:v>6.1</c:v>
                </c:pt>
                <c:pt idx="44">
                  <c:v>6.2</c:v>
                </c:pt>
                <c:pt idx="45">
                  <c:v>7.3</c:v>
                </c:pt>
              </c:numCache>
            </c:numRef>
          </c:val>
          <c:smooth val="0"/>
          <c:extLst>
            <c:ext xmlns:c16="http://schemas.microsoft.com/office/drawing/2014/chart" uri="{C3380CC4-5D6E-409C-BE32-E72D297353CC}">
              <c16:uniqueId val="{00000001-39B8-46BD-B5D0-5E991578EEBF}"/>
            </c:ext>
          </c:extLst>
        </c:ser>
        <c:ser>
          <c:idx val="2"/>
          <c:order val="2"/>
          <c:tx>
            <c:strRef>
              <c:f>Data!$E$10</c:f>
              <c:strCache>
                <c:ptCount val="1"/>
                <c:pt idx="0">
                  <c:v>Németország</c:v>
                </c:pt>
              </c:strCache>
            </c:strRef>
          </c:tx>
          <c:spPr>
            <a:ln w="76200">
              <a:solidFill>
                <a:schemeClr val="accent3">
                  <a:lumMod val="75000"/>
                </a:schemeClr>
              </a:solidFill>
            </a:ln>
          </c:spPr>
          <c:marker>
            <c:symbol val="none"/>
          </c:marker>
          <c:cat>
            <c:numRef>
              <c:f>Data!$B$11:$B$57</c:f>
              <c:numCache>
                <c:formatCode>General</c:formatCode>
                <c:ptCount val="47"/>
                <c:pt idx="5">
                  <c:v>2018</c:v>
                </c:pt>
                <c:pt idx="17">
                  <c:v>2019</c:v>
                </c:pt>
                <c:pt idx="29">
                  <c:v>2020</c:v>
                </c:pt>
                <c:pt idx="41">
                  <c:v>2021</c:v>
                </c:pt>
              </c:numCache>
            </c:numRef>
          </c:cat>
          <c:val>
            <c:numRef>
              <c:f>Data!$E$11:$E$57</c:f>
              <c:numCache>
                <c:formatCode>#\ ##0.0</c:formatCode>
                <c:ptCount val="47"/>
                <c:pt idx="0">
                  <c:v>1.5</c:v>
                </c:pt>
                <c:pt idx="1">
                  <c:v>1.2</c:v>
                </c:pt>
                <c:pt idx="2">
                  <c:v>1.7</c:v>
                </c:pt>
                <c:pt idx="3">
                  <c:v>1.3</c:v>
                </c:pt>
                <c:pt idx="4">
                  <c:v>2.5</c:v>
                </c:pt>
                <c:pt idx="5">
                  <c:v>2.1</c:v>
                </c:pt>
                <c:pt idx="6">
                  <c:v>2.2000000000000002</c:v>
                </c:pt>
                <c:pt idx="7">
                  <c:v>2.1</c:v>
                </c:pt>
                <c:pt idx="8">
                  <c:v>2.2000000000000002</c:v>
                </c:pt>
                <c:pt idx="9">
                  <c:v>2.6</c:v>
                </c:pt>
                <c:pt idx="10">
                  <c:v>2.2000000000000002</c:v>
                </c:pt>
                <c:pt idx="11">
                  <c:v>1.7</c:v>
                </c:pt>
                <c:pt idx="12">
                  <c:v>1.7</c:v>
                </c:pt>
                <c:pt idx="13">
                  <c:v>1.7</c:v>
                </c:pt>
                <c:pt idx="14">
                  <c:v>1.4</c:v>
                </c:pt>
                <c:pt idx="15">
                  <c:v>2.1</c:v>
                </c:pt>
                <c:pt idx="16">
                  <c:v>1.3</c:v>
                </c:pt>
                <c:pt idx="17">
                  <c:v>1.5</c:v>
                </c:pt>
                <c:pt idx="18">
                  <c:v>1.1000000000000001</c:v>
                </c:pt>
                <c:pt idx="19">
                  <c:v>1</c:v>
                </c:pt>
                <c:pt idx="20">
                  <c:v>0.9</c:v>
                </c:pt>
                <c:pt idx="21">
                  <c:v>0.9</c:v>
                </c:pt>
                <c:pt idx="22">
                  <c:v>1.2</c:v>
                </c:pt>
                <c:pt idx="23">
                  <c:v>1.5</c:v>
                </c:pt>
                <c:pt idx="24">
                  <c:v>1.6</c:v>
                </c:pt>
                <c:pt idx="25">
                  <c:v>1.7</c:v>
                </c:pt>
                <c:pt idx="26">
                  <c:v>1.3</c:v>
                </c:pt>
                <c:pt idx="27">
                  <c:v>0.8</c:v>
                </c:pt>
                <c:pt idx="28">
                  <c:v>0.5</c:v>
                </c:pt>
                <c:pt idx="29">
                  <c:v>0.8</c:v>
                </c:pt>
                <c:pt idx="30">
                  <c:v>0</c:v>
                </c:pt>
                <c:pt idx="31">
                  <c:v>-0.1</c:v>
                </c:pt>
                <c:pt idx="32">
                  <c:v>-0.4</c:v>
                </c:pt>
                <c:pt idx="33">
                  <c:v>-0.5</c:v>
                </c:pt>
                <c:pt idx="34">
                  <c:v>-0.7</c:v>
                </c:pt>
                <c:pt idx="35">
                  <c:v>-0.7</c:v>
                </c:pt>
                <c:pt idx="36">
                  <c:v>1.6</c:v>
                </c:pt>
                <c:pt idx="37">
                  <c:v>1.6</c:v>
                </c:pt>
                <c:pt idx="38">
                  <c:v>2</c:v>
                </c:pt>
                <c:pt idx="39">
                  <c:v>2.1</c:v>
                </c:pt>
                <c:pt idx="40">
                  <c:v>2.4</c:v>
                </c:pt>
                <c:pt idx="41">
                  <c:v>2.1</c:v>
                </c:pt>
                <c:pt idx="42">
                  <c:v>3.1</c:v>
                </c:pt>
                <c:pt idx="43">
                  <c:v>3.4</c:v>
                </c:pt>
                <c:pt idx="44">
                  <c:v>4.0999999999999996</c:v>
                </c:pt>
                <c:pt idx="45">
                  <c:v>4.5999999999999996</c:v>
                </c:pt>
                <c:pt idx="46">
                  <c:v>6</c:v>
                </c:pt>
              </c:numCache>
            </c:numRef>
          </c:val>
          <c:smooth val="0"/>
          <c:extLst>
            <c:ext xmlns:c16="http://schemas.microsoft.com/office/drawing/2014/chart" uri="{C3380CC4-5D6E-409C-BE32-E72D297353CC}">
              <c16:uniqueId val="{00000002-39B8-46BD-B5D0-5E991578EEBF}"/>
            </c:ext>
          </c:extLst>
        </c:ser>
        <c:dLbls>
          <c:showLegendKey val="0"/>
          <c:showVal val="0"/>
          <c:showCatName val="0"/>
          <c:showSerName val="0"/>
          <c:showPercent val="0"/>
          <c:showBubbleSize val="0"/>
        </c:dLbls>
        <c:smooth val="0"/>
        <c:axId val="233966936"/>
        <c:axId val="235134256"/>
      </c:lineChart>
      <c:catAx>
        <c:axId val="233966936"/>
        <c:scaling>
          <c:orientation val="minMax"/>
        </c:scaling>
        <c:delete val="0"/>
        <c:axPos val="b"/>
        <c:numFmt formatCode="General" sourceLinked="1"/>
        <c:majorTickMark val="none"/>
        <c:minorTickMark val="none"/>
        <c:tickLblPos val="low"/>
        <c:spPr>
          <a:noFill/>
          <a:ln w="9525" cap="flat" cmpd="sng" algn="ctr">
            <a:solidFill>
              <a:srgbClr val="7F7F7F"/>
            </a:solidFill>
            <a:round/>
          </a:ln>
          <a:effectLst/>
        </c:spPr>
        <c:txPr>
          <a:bodyPr rot="-60000000" vert="horz"/>
          <a:lstStyle/>
          <a:p>
            <a:pPr>
              <a:defRPr/>
            </a:pPr>
            <a:endParaRPr lang="hu-HU"/>
          </a:p>
        </c:txPr>
        <c:crossAx val="235134256"/>
        <c:crosses val="autoZero"/>
        <c:auto val="1"/>
        <c:lblAlgn val="ctr"/>
        <c:lblOffset val="100"/>
        <c:noMultiLvlLbl val="0"/>
      </c:catAx>
      <c:valAx>
        <c:axId val="235134256"/>
        <c:scaling>
          <c:orientation val="minMax"/>
        </c:scaling>
        <c:delete val="0"/>
        <c:axPos val="l"/>
        <c:numFmt formatCode="#,##0" sourceLinked="0"/>
        <c:majorTickMark val="out"/>
        <c:minorTickMark val="none"/>
        <c:tickLblPos val="nextTo"/>
        <c:spPr>
          <a:noFill/>
          <a:ln w="9525">
            <a:solidFill>
              <a:schemeClr val="bg1">
                <a:lumMod val="50000"/>
              </a:schemeClr>
            </a:solidFill>
          </a:ln>
          <a:effectLst/>
        </c:spPr>
        <c:txPr>
          <a:bodyPr rot="-60000000" vert="horz"/>
          <a:lstStyle/>
          <a:p>
            <a:pPr>
              <a:defRPr/>
            </a:pPr>
            <a:endParaRPr lang="hu-HU"/>
          </a:p>
        </c:txPr>
        <c:crossAx val="233966936"/>
        <c:crosses val="autoZero"/>
        <c:crossBetween val="between"/>
        <c:majorUnit val="2"/>
      </c:valAx>
      <c:spPr>
        <a:noFill/>
        <a:ln w="25400">
          <a:noFill/>
        </a:ln>
      </c:spPr>
    </c:plotArea>
    <c:legend>
      <c:legendPos val="b"/>
      <c:layout>
        <c:manualLayout>
          <c:xMode val="edge"/>
          <c:yMode val="edge"/>
          <c:x val="3.9516602480764669E-2"/>
          <c:y val="0.8997528344370106"/>
          <c:w val="0.9287979656748514"/>
          <c:h val="6.7307888597258669E-2"/>
        </c:manualLayout>
      </c:layout>
      <c:overlay val="0"/>
      <c:spPr>
        <a:noFill/>
        <a:ln w="25400">
          <a:noFill/>
        </a:ln>
      </c:spPr>
      <c:txPr>
        <a:bodyPr rot="0" vert="horz"/>
        <a:lstStyle/>
        <a:p>
          <a:pPr>
            <a:defRPr/>
          </a:pPr>
          <a:endParaRPr lang="hu-HU"/>
        </a:p>
      </c:txPr>
    </c:legend>
    <c:plotVisOnly val="1"/>
    <c:dispBlanksAs val="gap"/>
    <c:showDLblsOverMax val="0"/>
  </c:chart>
  <c:spPr>
    <a:noFill/>
    <a:ln w="6350">
      <a:noFill/>
    </a:ln>
  </c:spPr>
  <c:txPr>
    <a:bodyPr/>
    <a:lstStyle/>
    <a:p>
      <a:pPr>
        <a:defRPr sz="1600"/>
      </a:pPr>
      <a:endParaRPr lang="hu-HU"/>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'21.1.1.6.'!$B$2</c:f>
              <c:strCache>
                <c:ptCount val="1"/>
                <c:pt idx="0">
                  <c:v>Mezőgazdaság, erdőgazdálkodás, halászat</c:v>
                </c:pt>
              </c:strCache>
            </c:strRef>
          </c:tx>
          <c:spPr>
            <a:solidFill>
              <a:schemeClr val="accent2"/>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'21.1.1.6.'!$B$3:$B$28</c:f>
              <c:numCache>
                <c:formatCode>#,##0</c:formatCode>
                <c:ptCount val="12"/>
                <c:pt idx="0">
                  <c:v>810593</c:v>
                </c:pt>
                <c:pt idx="1">
                  <c:v>833944</c:v>
                </c:pt>
                <c:pt idx="2">
                  <c:v>1140169</c:v>
                </c:pt>
                <c:pt idx="3">
                  <c:v>1128285</c:v>
                </c:pt>
                <c:pt idx="4">
                  <c:v>1188910</c:v>
                </c:pt>
                <c:pt idx="5">
                  <c:v>1291207</c:v>
                </c:pt>
                <c:pt idx="6">
                  <c:v>1325029</c:v>
                </c:pt>
                <c:pt idx="7">
                  <c:v>1408488</c:v>
                </c:pt>
                <c:pt idx="8">
                  <c:v>1474452</c:v>
                </c:pt>
                <c:pt idx="9">
                  <c:v>1512622</c:v>
                </c:pt>
                <c:pt idx="10">
                  <c:v>1588702</c:v>
                </c:pt>
                <c:pt idx="11">
                  <c:v>1620862</c:v>
                </c:pt>
              </c:numCache>
            </c:numRef>
          </c:val>
          <c:extLst>
            <c:ext xmlns:c16="http://schemas.microsoft.com/office/drawing/2014/chart" uri="{C3380CC4-5D6E-409C-BE32-E72D297353CC}">
              <c16:uniqueId val="{00000000-73E8-41FD-89F2-1D8FA42A04A7}"/>
            </c:ext>
          </c:extLst>
        </c:ser>
        <c:ser>
          <c:idx val="3"/>
          <c:order val="2"/>
          <c:tx>
            <c:strRef>
              <c:f>'21.1.1.6.'!$D$2</c:f>
              <c:strCache>
                <c:ptCount val="1"/>
                <c:pt idx="0">
                  <c:v>Feldolgozóipar</c:v>
                </c:pt>
              </c:strCache>
            </c:strRef>
          </c:tx>
          <c:spPr>
            <a:solidFill>
              <a:schemeClr val="accent4"/>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'21.1.1.6.'!$D$3:$D$28</c:f>
              <c:numCache>
                <c:formatCode>#,##0</c:formatCode>
                <c:ptCount val="12"/>
                <c:pt idx="0">
                  <c:v>4543067</c:v>
                </c:pt>
                <c:pt idx="1">
                  <c:v>4968903</c:v>
                </c:pt>
                <c:pt idx="2">
                  <c:v>5261798</c:v>
                </c:pt>
                <c:pt idx="3">
                  <c:v>5356405</c:v>
                </c:pt>
                <c:pt idx="4">
                  <c:v>5680095</c:v>
                </c:pt>
                <c:pt idx="5">
                  <c:v>6376654</c:v>
                </c:pt>
                <c:pt idx="6">
                  <c:v>7068318</c:v>
                </c:pt>
                <c:pt idx="7">
                  <c:v>7098580</c:v>
                </c:pt>
                <c:pt idx="8">
                  <c:v>7511882</c:v>
                </c:pt>
                <c:pt idx="9">
                  <c:v>8027989</c:v>
                </c:pt>
                <c:pt idx="10">
                  <c:v>8310940</c:v>
                </c:pt>
                <c:pt idx="11">
                  <c:v>8393268</c:v>
                </c:pt>
              </c:numCache>
            </c:numRef>
          </c:val>
          <c:extLst>
            <c:ext xmlns:c16="http://schemas.microsoft.com/office/drawing/2014/chart" uri="{C3380CC4-5D6E-409C-BE32-E72D297353CC}">
              <c16:uniqueId val="{00000001-73E8-41FD-89F2-1D8FA42A04A7}"/>
            </c:ext>
          </c:extLst>
        </c:ser>
        <c:ser>
          <c:idx val="4"/>
          <c:order val="3"/>
          <c:tx>
            <c:strRef>
              <c:f>'21.1.1.6.'!$E$2</c:f>
              <c:strCache>
                <c:ptCount val="1"/>
                <c:pt idx="0">
                  <c:v>Egyéb Ipar</c:v>
                </c:pt>
              </c:strCache>
            </c:strRef>
          </c:tx>
          <c:spPr>
            <a:solidFill>
              <a:schemeClr val="accent5"/>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'21.1.1.6.'!$E$3:$E$28</c:f>
              <c:numCache>
                <c:formatCode>#,##0</c:formatCode>
                <c:ptCount val="12"/>
                <c:pt idx="0">
                  <c:v>1020356</c:v>
                </c:pt>
                <c:pt idx="1">
                  <c:v>990922</c:v>
                </c:pt>
                <c:pt idx="2">
                  <c:v>923819</c:v>
                </c:pt>
                <c:pt idx="3">
                  <c:v>960116</c:v>
                </c:pt>
                <c:pt idx="4">
                  <c:v>889455</c:v>
                </c:pt>
                <c:pt idx="5">
                  <c:v>894130</c:v>
                </c:pt>
                <c:pt idx="6">
                  <c:v>920169</c:v>
                </c:pt>
                <c:pt idx="7">
                  <c:v>1038386</c:v>
                </c:pt>
                <c:pt idx="8">
                  <c:v>962006</c:v>
                </c:pt>
                <c:pt idx="9">
                  <c:v>999656</c:v>
                </c:pt>
                <c:pt idx="10">
                  <c:v>1164487</c:v>
                </c:pt>
                <c:pt idx="11">
                  <c:v>1136500</c:v>
                </c:pt>
              </c:numCache>
            </c:numRef>
          </c:val>
          <c:extLst>
            <c:ext xmlns:c16="http://schemas.microsoft.com/office/drawing/2014/chart" uri="{C3380CC4-5D6E-409C-BE32-E72D297353CC}">
              <c16:uniqueId val="{00000002-73E8-41FD-89F2-1D8FA42A04A7}"/>
            </c:ext>
          </c:extLst>
        </c:ser>
        <c:ser>
          <c:idx val="8"/>
          <c:order val="7"/>
          <c:tx>
            <c:strRef>
              <c:f>'21.1.1.6.'!$I$2</c:f>
              <c:strCache>
                <c:ptCount val="1"/>
                <c:pt idx="0">
                  <c:v>Építőipar</c:v>
                </c:pt>
              </c:strCache>
            </c:strRef>
          </c:tx>
          <c:spPr>
            <a:solidFill>
              <a:schemeClr val="accent3">
                <a:lumMod val="6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'21.1.1.6.'!$I$3:$I$28</c:f>
              <c:numCache>
                <c:formatCode>#,##0</c:formatCode>
                <c:ptCount val="12"/>
                <c:pt idx="0">
                  <c:v>1090467</c:v>
                </c:pt>
                <c:pt idx="1">
                  <c:v>966392</c:v>
                </c:pt>
                <c:pt idx="2">
                  <c:v>978643</c:v>
                </c:pt>
                <c:pt idx="3">
                  <c:v>937914</c:v>
                </c:pt>
                <c:pt idx="4">
                  <c:v>1033322</c:v>
                </c:pt>
                <c:pt idx="5">
                  <c:v>1156922</c:v>
                </c:pt>
                <c:pt idx="6">
                  <c:v>1236466</c:v>
                </c:pt>
                <c:pt idx="7">
                  <c:v>1093015</c:v>
                </c:pt>
                <c:pt idx="8">
                  <c:v>1411443</c:v>
                </c:pt>
                <c:pt idx="9">
                  <c:v>1855560</c:v>
                </c:pt>
                <c:pt idx="10">
                  <c:v>2305635</c:v>
                </c:pt>
                <c:pt idx="11">
                  <c:v>2236432</c:v>
                </c:pt>
              </c:numCache>
            </c:numRef>
          </c:val>
          <c:extLst>
            <c:ext xmlns:c16="http://schemas.microsoft.com/office/drawing/2014/chart" uri="{C3380CC4-5D6E-409C-BE32-E72D297353CC}">
              <c16:uniqueId val="{00000003-73E8-41FD-89F2-1D8FA42A04A7}"/>
            </c:ext>
          </c:extLst>
        </c:ser>
        <c:ser>
          <c:idx val="9"/>
          <c:order val="8"/>
          <c:tx>
            <c:strRef>
              <c:f>'21.1.1.6.'!$J$2</c:f>
              <c:strCache>
                <c:ptCount val="1"/>
                <c:pt idx="0">
                  <c:v>Kereskedelem, gépjárműjavítás</c:v>
                </c:pt>
              </c:strCache>
            </c:strRef>
          </c:tx>
          <c:spPr>
            <a:solidFill>
              <a:schemeClr val="accent4">
                <a:lumMod val="6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'21.1.1.6.'!$J$3:$J$28</c:f>
              <c:numCache>
                <c:formatCode>#,##0</c:formatCode>
                <c:ptCount val="12"/>
                <c:pt idx="0">
                  <c:v>2253952</c:v>
                </c:pt>
                <c:pt idx="1">
                  <c:v>2310963</c:v>
                </c:pt>
                <c:pt idx="2">
                  <c:v>2446719</c:v>
                </c:pt>
                <c:pt idx="3">
                  <c:v>2505237</c:v>
                </c:pt>
                <c:pt idx="4">
                  <c:v>2739673</c:v>
                </c:pt>
                <c:pt idx="5">
                  <c:v>2976127</c:v>
                </c:pt>
                <c:pt idx="6">
                  <c:v>3091708</c:v>
                </c:pt>
                <c:pt idx="7">
                  <c:v>3131994</c:v>
                </c:pt>
                <c:pt idx="8">
                  <c:v>3427996</c:v>
                </c:pt>
                <c:pt idx="9">
                  <c:v>3862584</c:v>
                </c:pt>
                <c:pt idx="10">
                  <c:v>4167771</c:v>
                </c:pt>
                <c:pt idx="11">
                  <c:v>4388173</c:v>
                </c:pt>
              </c:numCache>
            </c:numRef>
          </c:val>
          <c:extLst>
            <c:ext xmlns:c16="http://schemas.microsoft.com/office/drawing/2014/chart" uri="{C3380CC4-5D6E-409C-BE32-E72D297353CC}">
              <c16:uniqueId val="{00000004-73E8-41FD-89F2-1D8FA42A04A7}"/>
            </c:ext>
          </c:extLst>
        </c:ser>
        <c:ser>
          <c:idx val="10"/>
          <c:order val="9"/>
          <c:tx>
            <c:strRef>
              <c:f>'21.1.1.6.'!$K$2</c:f>
              <c:strCache>
                <c:ptCount val="1"/>
                <c:pt idx="0">
                  <c:v>Szállítás, raktározás</c:v>
                </c:pt>
              </c:strCache>
            </c:strRef>
          </c:tx>
          <c:spPr>
            <a:solidFill>
              <a:schemeClr val="accent5">
                <a:lumMod val="6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'21.1.1.6.'!$K$3:$K$28</c:f>
              <c:numCache>
                <c:formatCode>#,##0</c:formatCode>
                <c:ptCount val="12"/>
                <c:pt idx="0">
                  <c:v>1302440</c:v>
                </c:pt>
                <c:pt idx="1">
                  <c:v>1398888</c:v>
                </c:pt>
                <c:pt idx="2">
                  <c:v>1518060</c:v>
                </c:pt>
                <c:pt idx="3">
                  <c:v>1527549</c:v>
                </c:pt>
                <c:pt idx="4">
                  <c:v>1669764</c:v>
                </c:pt>
                <c:pt idx="5">
                  <c:v>1810885</c:v>
                </c:pt>
                <c:pt idx="6">
                  <c:v>1908229</c:v>
                </c:pt>
                <c:pt idx="7">
                  <c:v>2027771</c:v>
                </c:pt>
                <c:pt idx="8">
                  <c:v>2053196</c:v>
                </c:pt>
                <c:pt idx="9">
                  <c:v>2230879</c:v>
                </c:pt>
                <c:pt idx="10">
                  <c:v>2424865</c:v>
                </c:pt>
                <c:pt idx="11">
                  <c:v>2285572</c:v>
                </c:pt>
              </c:numCache>
            </c:numRef>
          </c:val>
          <c:extLst>
            <c:ext xmlns:c16="http://schemas.microsoft.com/office/drawing/2014/chart" uri="{C3380CC4-5D6E-409C-BE32-E72D297353CC}">
              <c16:uniqueId val="{00000005-73E8-41FD-89F2-1D8FA42A04A7}"/>
            </c:ext>
          </c:extLst>
        </c:ser>
        <c:ser>
          <c:idx val="12"/>
          <c:order val="11"/>
          <c:tx>
            <c:strRef>
              <c:f>'21.1.1.6.'!$M$2</c:f>
              <c:strCache>
                <c:ptCount val="1"/>
                <c:pt idx="0">
                  <c:v>Információ, kommunikáció</c:v>
                </c:pt>
              </c:strCache>
            </c:strRef>
          </c:tx>
          <c:spPr>
            <a:solidFill>
              <a:schemeClr val="accent1">
                <a:lumMod val="80000"/>
                <a:lumOff val="2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'21.1.1.6.'!$M$3:$M$28</c:f>
              <c:numCache>
                <c:formatCode>#,##0</c:formatCode>
                <c:ptCount val="12"/>
                <c:pt idx="0">
                  <c:v>1262566</c:v>
                </c:pt>
                <c:pt idx="1">
                  <c:v>1241008</c:v>
                </c:pt>
                <c:pt idx="2">
                  <c:v>1278166</c:v>
                </c:pt>
                <c:pt idx="3">
                  <c:v>1292935</c:v>
                </c:pt>
                <c:pt idx="4">
                  <c:v>1350049</c:v>
                </c:pt>
                <c:pt idx="5">
                  <c:v>1430709</c:v>
                </c:pt>
                <c:pt idx="6">
                  <c:v>1429903</c:v>
                </c:pt>
                <c:pt idx="7">
                  <c:v>1494048</c:v>
                </c:pt>
                <c:pt idx="8">
                  <c:v>1634879</c:v>
                </c:pt>
                <c:pt idx="9">
                  <c:v>1792804</c:v>
                </c:pt>
                <c:pt idx="10">
                  <c:v>1985704</c:v>
                </c:pt>
                <c:pt idx="11">
                  <c:v>2090093</c:v>
                </c:pt>
              </c:numCache>
            </c:numRef>
          </c:val>
          <c:extLst>
            <c:ext xmlns:c16="http://schemas.microsoft.com/office/drawing/2014/chart" uri="{C3380CC4-5D6E-409C-BE32-E72D297353CC}">
              <c16:uniqueId val="{00000006-73E8-41FD-89F2-1D8FA42A04A7}"/>
            </c:ext>
          </c:extLst>
        </c:ser>
        <c:ser>
          <c:idx val="13"/>
          <c:order val="12"/>
          <c:tx>
            <c:strRef>
              <c:f>'21.1.1.6.'!$N$2</c:f>
              <c:strCache>
                <c:ptCount val="1"/>
                <c:pt idx="0">
                  <c:v>Pénzügyi, biztosítási tevékenység</c:v>
                </c:pt>
              </c:strCache>
            </c:strRef>
          </c:tx>
          <c:spPr>
            <a:solidFill>
              <a:schemeClr val="accent2">
                <a:lumMod val="80000"/>
                <a:lumOff val="2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'21.1.1.6.'!$N$3:$N$28</c:f>
              <c:numCache>
                <c:formatCode>#,##0</c:formatCode>
                <c:ptCount val="12"/>
                <c:pt idx="0">
                  <c:v>1135376</c:v>
                </c:pt>
                <c:pt idx="1">
                  <c:v>1142605</c:v>
                </c:pt>
                <c:pt idx="2">
                  <c:v>1157099</c:v>
                </c:pt>
                <c:pt idx="3">
                  <c:v>1110784</c:v>
                </c:pt>
                <c:pt idx="4">
                  <c:v>1032682</c:v>
                </c:pt>
                <c:pt idx="5">
                  <c:v>1075476</c:v>
                </c:pt>
                <c:pt idx="6">
                  <c:v>1050034</c:v>
                </c:pt>
                <c:pt idx="7">
                  <c:v>1059314</c:v>
                </c:pt>
                <c:pt idx="8">
                  <c:v>1203215</c:v>
                </c:pt>
                <c:pt idx="9">
                  <c:v>1293045</c:v>
                </c:pt>
                <c:pt idx="10">
                  <c:v>1518980</c:v>
                </c:pt>
                <c:pt idx="11">
                  <c:v>1615843</c:v>
                </c:pt>
              </c:numCache>
            </c:numRef>
          </c:val>
          <c:extLst>
            <c:ext xmlns:c16="http://schemas.microsoft.com/office/drawing/2014/chart" uri="{C3380CC4-5D6E-409C-BE32-E72D297353CC}">
              <c16:uniqueId val="{00000007-73E8-41FD-89F2-1D8FA42A04A7}"/>
            </c:ext>
          </c:extLst>
        </c:ser>
        <c:ser>
          <c:idx val="14"/>
          <c:order val="13"/>
          <c:tx>
            <c:strRef>
              <c:f>'21.1.1.6.'!$O$2</c:f>
              <c:strCache>
                <c:ptCount val="1"/>
                <c:pt idx="0">
                  <c:v>Ingatlanügyletek</c:v>
                </c:pt>
              </c:strCache>
            </c:strRef>
          </c:tx>
          <c:spPr>
            <a:solidFill>
              <a:schemeClr val="accent3">
                <a:lumMod val="80000"/>
                <a:lumOff val="2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'21.1.1.6.'!$O$3:$O$28</c:f>
              <c:numCache>
                <c:formatCode>#,##0</c:formatCode>
                <c:ptCount val="12"/>
                <c:pt idx="0">
                  <c:v>2010158</c:v>
                </c:pt>
                <c:pt idx="1">
                  <c:v>2254708</c:v>
                </c:pt>
                <c:pt idx="2">
                  <c:v>2280104</c:v>
                </c:pt>
                <c:pt idx="3">
                  <c:v>2222565</c:v>
                </c:pt>
                <c:pt idx="4">
                  <c:v>2275094</c:v>
                </c:pt>
                <c:pt idx="5">
                  <c:v>2349163</c:v>
                </c:pt>
                <c:pt idx="6">
                  <c:v>2476780</c:v>
                </c:pt>
                <c:pt idx="7">
                  <c:v>2724240</c:v>
                </c:pt>
                <c:pt idx="8">
                  <c:v>2999933</c:v>
                </c:pt>
                <c:pt idx="9">
                  <c:v>3437238</c:v>
                </c:pt>
                <c:pt idx="10">
                  <c:v>4014342</c:v>
                </c:pt>
                <c:pt idx="11">
                  <c:v>4212140</c:v>
                </c:pt>
              </c:numCache>
            </c:numRef>
          </c:val>
          <c:extLst>
            <c:ext xmlns:c16="http://schemas.microsoft.com/office/drawing/2014/chart" uri="{C3380CC4-5D6E-409C-BE32-E72D297353CC}">
              <c16:uniqueId val="{00000008-73E8-41FD-89F2-1D8FA42A04A7}"/>
            </c:ext>
          </c:extLst>
        </c:ser>
        <c:ser>
          <c:idx val="15"/>
          <c:order val="14"/>
          <c:tx>
            <c:strRef>
              <c:f>'21.1.1.6.'!$P$2</c:f>
              <c:strCache>
                <c:ptCount val="1"/>
                <c:pt idx="0">
                  <c:v>Szakmai, tudományos, műszaki tevékenység</c:v>
                </c:pt>
              </c:strCache>
            </c:strRef>
          </c:tx>
          <c:spPr>
            <a:solidFill>
              <a:schemeClr val="accent4">
                <a:lumMod val="80000"/>
                <a:lumOff val="2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'21.1.1.6.'!$P$3:$P$28</c:f>
              <c:numCache>
                <c:formatCode>#,##0</c:formatCode>
                <c:ptCount val="12"/>
                <c:pt idx="0">
                  <c:v>1246027</c:v>
                </c:pt>
                <c:pt idx="1">
                  <c:v>1333546</c:v>
                </c:pt>
                <c:pt idx="2">
                  <c:v>1356617</c:v>
                </c:pt>
                <c:pt idx="3">
                  <c:v>1352996</c:v>
                </c:pt>
                <c:pt idx="4">
                  <c:v>1446788</c:v>
                </c:pt>
                <c:pt idx="5">
                  <c:v>1529550</c:v>
                </c:pt>
                <c:pt idx="6">
                  <c:v>1667543</c:v>
                </c:pt>
                <c:pt idx="7">
                  <c:v>1794275</c:v>
                </c:pt>
                <c:pt idx="8">
                  <c:v>2001974</c:v>
                </c:pt>
                <c:pt idx="9">
                  <c:v>2256069</c:v>
                </c:pt>
                <c:pt idx="10">
                  <c:v>2509428</c:v>
                </c:pt>
                <c:pt idx="11">
                  <c:v>2565874</c:v>
                </c:pt>
              </c:numCache>
            </c:numRef>
          </c:val>
          <c:extLst>
            <c:ext xmlns:c16="http://schemas.microsoft.com/office/drawing/2014/chart" uri="{C3380CC4-5D6E-409C-BE32-E72D297353CC}">
              <c16:uniqueId val="{00000009-73E8-41FD-89F2-1D8FA42A04A7}"/>
            </c:ext>
          </c:extLst>
        </c:ser>
        <c:ser>
          <c:idx val="17"/>
          <c:order val="16"/>
          <c:tx>
            <c:strRef>
              <c:f>'21.1.1.6.'!$R$2</c:f>
              <c:strCache>
                <c:ptCount val="1"/>
                <c:pt idx="0">
                  <c:v>Közigazgatás, védelem; kötelező társadalombiztosítás</c:v>
                </c:pt>
              </c:strCache>
            </c:strRef>
          </c:tx>
          <c:spPr>
            <a:solidFill>
              <a:schemeClr val="accent6">
                <a:lumMod val="80000"/>
                <a:lumOff val="2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'21.1.1.6.'!$R$3:$R$28</c:f>
              <c:numCache>
                <c:formatCode>#,##0</c:formatCode>
                <c:ptCount val="12"/>
                <c:pt idx="0">
                  <c:v>2008508</c:v>
                </c:pt>
                <c:pt idx="1">
                  <c:v>2033097</c:v>
                </c:pt>
                <c:pt idx="2">
                  <c:v>2008480</c:v>
                </c:pt>
                <c:pt idx="3">
                  <c:v>1970661</c:v>
                </c:pt>
                <c:pt idx="4">
                  <c:v>2150280</c:v>
                </c:pt>
                <c:pt idx="5">
                  <c:v>2232223</c:v>
                </c:pt>
                <c:pt idx="6">
                  <c:v>2360234</c:v>
                </c:pt>
                <c:pt idx="7">
                  <c:v>2561214</c:v>
                </c:pt>
                <c:pt idx="8">
                  <c:v>2726499</c:v>
                </c:pt>
                <c:pt idx="9">
                  <c:v>2894570</c:v>
                </c:pt>
                <c:pt idx="10">
                  <c:v>3164083</c:v>
                </c:pt>
                <c:pt idx="11">
                  <c:v>3298964</c:v>
                </c:pt>
              </c:numCache>
            </c:numRef>
          </c:val>
          <c:extLst>
            <c:ext xmlns:c16="http://schemas.microsoft.com/office/drawing/2014/chart" uri="{C3380CC4-5D6E-409C-BE32-E72D297353CC}">
              <c16:uniqueId val="{0000000A-73E8-41FD-89F2-1D8FA42A04A7}"/>
            </c:ext>
          </c:extLst>
        </c:ser>
        <c:ser>
          <c:idx val="18"/>
          <c:order val="17"/>
          <c:tx>
            <c:strRef>
              <c:f>'21.1.1.6.'!$S$2</c:f>
              <c:strCache>
                <c:ptCount val="1"/>
                <c:pt idx="0">
                  <c:v>Oktatás</c:v>
                </c:pt>
              </c:strCache>
            </c:strRef>
          </c:tx>
          <c:spPr>
            <a:solidFill>
              <a:schemeClr val="accent1">
                <a:lumMod val="8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'21.1.1.6.'!$S$3:$S$28</c:f>
              <c:numCache>
                <c:formatCode>#,##0</c:formatCode>
                <c:ptCount val="12"/>
                <c:pt idx="0">
                  <c:v>1088374</c:v>
                </c:pt>
                <c:pt idx="1">
                  <c:v>1086194</c:v>
                </c:pt>
                <c:pt idx="2">
                  <c:v>1065576</c:v>
                </c:pt>
                <c:pt idx="3">
                  <c:v>1083278</c:v>
                </c:pt>
                <c:pt idx="4">
                  <c:v>1040741</c:v>
                </c:pt>
                <c:pt idx="5">
                  <c:v>1229349</c:v>
                </c:pt>
                <c:pt idx="6">
                  <c:v>1337863</c:v>
                </c:pt>
                <c:pt idx="7">
                  <c:v>1456246</c:v>
                </c:pt>
                <c:pt idx="8">
                  <c:v>1524488</c:v>
                </c:pt>
                <c:pt idx="9">
                  <c:v>1636992</c:v>
                </c:pt>
                <c:pt idx="10">
                  <c:v>1773034</c:v>
                </c:pt>
                <c:pt idx="11">
                  <c:v>1838649</c:v>
                </c:pt>
              </c:numCache>
            </c:numRef>
          </c:val>
          <c:extLst>
            <c:ext xmlns:c16="http://schemas.microsoft.com/office/drawing/2014/chart" uri="{C3380CC4-5D6E-409C-BE32-E72D297353CC}">
              <c16:uniqueId val="{0000000B-73E8-41FD-89F2-1D8FA42A04A7}"/>
            </c:ext>
          </c:extLst>
        </c:ser>
        <c:ser>
          <c:idx val="19"/>
          <c:order val="18"/>
          <c:tx>
            <c:strRef>
              <c:f>'21.1.1.6.'!$T$2</c:f>
              <c:strCache>
                <c:ptCount val="1"/>
                <c:pt idx="0">
                  <c:v>Humán-egészségügyi, szociális ellátás</c:v>
                </c:pt>
              </c:strCache>
            </c:strRef>
          </c:tx>
          <c:spPr>
            <a:solidFill>
              <a:schemeClr val="accent2">
                <a:lumMod val="8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'21.1.1.6.'!$T$3:$T$28</c:f>
              <c:numCache>
                <c:formatCode>#,##0</c:formatCode>
                <c:ptCount val="12"/>
                <c:pt idx="0">
                  <c:v>934283</c:v>
                </c:pt>
                <c:pt idx="1">
                  <c:v>927545</c:v>
                </c:pt>
                <c:pt idx="2">
                  <c:v>959473</c:v>
                </c:pt>
                <c:pt idx="3">
                  <c:v>1071670</c:v>
                </c:pt>
                <c:pt idx="4">
                  <c:v>1158897</c:v>
                </c:pt>
                <c:pt idx="5">
                  <c:v>1200832</c:v>
                </c:pt>
                <c:pt idx="6">
                  <c:v>1250556</c:v>
                </c:pt>
                <c:pt idx="7">
                  <c:v>1357022</c:v>
                </c:pt>
                <c:pt idx="8">
                  <c:v>1497594</c:v>
                </c:pt>
                <c:pt idx="9">
                  <c:v>1665132</c:v>
                </c:pt>
                <c:pt idx="10">
                  <c:v>1777909</c:v>
                </c:pt>
                <c:pt idx="11">
                  <c:v>1950508</c:v>
                </c:pt>
              </c:numCache>
            </c:numRef>
          </c:val>
          <c:extLst>
            <c:ext xmlns:c16="http://schemas.microsoft.com/office/drawing/2014/chart" uri="{C3380CC4-5D6E-409C-BE32-E72D297353CC}">
              <c16:uniqueId val="{0000000C-73E8-41FD-89F2-1D8FA42A04A7}"/>
            </c:ext>
          </c:extLst>
        </c:ser>
        <c:ser>
          <c:idx val="20"/>
          <c:order val="19"/>
          <c:tx>
            <c:strRef>
              <c:f>'21.1.1.6.'!$U$2</c:f>
              <c:strCache>
                <c:ptCount val="1"/>
                <c:pt idx="0">
                  <c:v>Egyéb ágazatok</c:v>
                </c:pt>
              </c:strCache>
            </c:strRef>
          </c:tx>
          <c:spPr>
            <a:solidFill>
              <a:schemeClr val="accent3">
                <a:lumMod val="80000"/>
              </a:schemeClr>
            </a:solidFill>
            <a:ln>
              <a:noFill/>
            </a:ln>
            <a:effectLst/>
          </c:spPr>
          <c:invertIfNegative val="0"/>
          <c:cat>
            <c:numRef>
              <c:f>'21.1.1.6.'!$A$3:$A$28</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'21.1.1.6.'!$U$3:$U$28</c:f>
              <c:numCache>
                <c:formatCode>#,##0</c:formatCode>
                <c:ptCount val="12"/>
                <c:pt idx="0">
                  <c:v>2986453</c:v>
                </c:pt>
                <c:pt idx="1">
                  <c:v>2998273</c:v>
                </c:pt>
                <c:pt idx="2">
                  <c:v>3079136</c:v>
                </c:pt>
                <c:pt idx="3">
                  <c:v>3009504</c:v>
                </c:pt>
                <c:pt idx="4">
                  <c:v>3019861</c:v>
                </c:pt>
                <c:pt idx="5">
                  <c:v>3251462</c:v>
                </c:pt>
                <c:pt idx="6">
                  <c:v>3397067</c:v>
                </c:pt>
                <c:pt idx="7">
                  <c:v>3536482</c:v>
                </c:pt>
                <c:pt idx="8">
                  <c:v>4089259</c:v>
                </c:pt>
                <c:pt idx="9">
                  <c:v>4475797</c:v>
                </c:pt>
                <c:pt idx="10">
                  <c:v>5043312</c:v>
                </c:pt>
                <c:pt idx="11">
                  <c:v>4550115</c:v>
                </c:pt>
              </c:numCache>
            </c:numRef>
          </c:val>
          <c:extLst>
            <c:ext xmlns:c16="http://schemas.microsoft.com/office/drawing/2014/chart" uri="{C3380CC4-5D6E-409C-BE32-E72D297353CC}">
              <c16:uniqueId val="{0000000D-73E8-41FD-89F2-1D8FA42A04A7}"/>
            </c:ext>
          </c:extLst>
        </c:ser>
        <c:dLbls>
          <c:showLegendKey val="0"/>
          <c:showVal val="0"/>
          <c:showCatName val="0"/>
          <c:showSerName val="0"/>
          <c:showPercent val="0"/>
          <c:showBubbleSize val="0"/>
        </c:dLbls>
        <c:gapWidth val="150"/>
        <c:overlap val="100"/>
        <c:axId val="235131904"/>
        <c:axId val="235133472"/>
        <c:extLst>
          <c:ext xmlns:c15="http://schemas.microsoft.com/office/drawing/2012/chart" uri="{02D57815-91ED-43cb-92C2-25804820EDAC}">
            <c15:filteredBarSeries>
              <c15:ser>
                <c:idx val="2"/>
                <c:order val="1"/>
                <c:tx>
                  <c:strRef>
                    <c:extLst>
                      <c:ext uri="{02D57815-91ED-43cb-92C2-25804820EDAC}">
                        <c15:formulaRef>
                          <c15:sqref>'21.1.1.6.'!$C$2</c15:sqref>
                        </c15:formulaRef>
                      </c:ext>
                    </c:extLst>
                    <c:strCache>
                      <c:ptCount val="1"/>
                      <c:pt idx="0">
                        <c:v>Bányászat, kőfejtés</c:v>
                      </c:pt>
                    </c:strCache>
                  </c:strRef>
                </c:tx>
                <c:spPr>
                  <a:solidFill>
                    <a:schemeClr val="accent3"/>
                  </a:solidFill>
                  <a:ln>
                    <a:noFill/>
                  </a:ln>
                  <a:effectLst/>
                </c:spPr>
                <c:invertIfNegative val="0"/>
                <c:cat>
                  <c:numRef>
                    <c:extLst>
                      <c:ex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c:ext uri="{02D57815-91ED-43cb-92C2-25804820EDAC}">
                        <c15:formulaRef>
                          <c15:sqref>'21.1.1.6.'!$C$3:$C$28</c15:sqref>
                        </c15:formulaRef>
                      </c:ext>
                    </c:extLst>
                    <c:numCache>
                      <c:formatCode>#,##0</c:formatCode>
                      <c:ptCount val="12"/>
                      <c:pt idx="0">
                        <c:v>57365</c:v>
                      </c:pt>
                      <c:pt idx="1">
                        <c:v>49727</c:v>
                      </c:pt>
                      <c:pt idx="2">
                        <c:v>58230</c:v>
                      </c:pt>
                      <c:pt idx="3">
                        <c:v>61565</c:v>
                      </c:pt>
                      <c:pt idx="4">
                        <c:v>57266</c:v>
                      </c:pt>
                      <c:pt idx="5">
                        <c:v>55480</c:v>
                      </c:pt>
                      <c:pt idx="6">
                        <c:v>47186</c:v>
                      </c:pt>
                      <c:pt idx="7">
                        <c:v>44675</c:v>
                      </c:pt>
                      <c:pt idx="8">
                        <c:v>64790</c:v>
                      </c:pt>
                      <c:pt idx="9">
                        <c:v>103297</c:v>
                      </c:pt>
                      <c:pt idx="10">
                        <c:v>147158</c:v>
                      </c:pt>
                      <c:pt idx="11">
                        <c:v>107335</c:v>
                      </c:pt>
                    </c:numCache>
                  </c:numRef>
                </c:val>
                <c:extLst>
                  <c:ext xmlns:c16="http://schemas.microsoft.com/office/drawing/2014/chart" uri="{C3380CC4-5D6E-409C-BE32-E72D297353CC}">
                    <c16:uniqueId val="{0000000E-73E8-41FD-89F2-1D8FA42A04A7}"/>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'21.1.1.6.'!$F$2</c15:sqref>
                        </c15:formulaRef>
                      </c:ext>
                    </c:extLst>
                    <c:strCache>
                      <c:ptCount val="1"/>
                      <c:pt idx="0">
                        <c:v>Villamosenergia-, gáz-, gőzellátás, légkondicionálás</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xmlns:c15="http://schemas.microsoft.com/office/drawing/2012/chart">
                      <c:ext xmlns:c15="http://schemas.microsoft.com/office/drawing/2012/chart" uri="{02D57815-91ED-43cb-92C2-25804820EDAC}">
                        <c15:formulaRef>
                          <c15:sqref>'21.1.1.6.'!$F$3:$F$28</c15:sqref>
                        </c15:formulaRef>
                      </c:ext>
                    </c:extLst>
                    <c:numCache>
                      <c:formatCode>#,##0</c:formatCode>
                      <c:ptCount val="12"/>
                      <c:pt idx="0">
                        <c:v>695536</c:v>
                      </c:pt>
                      <c:pt idx="1">
                        <c:v>656544</c:v>
                      </c:pt>
                      <c:pt idx="2">
                        <c:v>573288</c:v>
                      </c:pt>
                      <c:pt idx="3">
                        <c:v>616311</c:v>
                      </c:pt>
                      <c:pt idx="4">
                        <c:v>557990</c:v>
                      </c:pt>
                      <c:pt idx="5">
                        <c:v>579216</c:v>
                      </c:pt>
                      <c:pt idx="6">
                        <c:v>595768</c:v>
                      </c:pt>
                      <c:pt idx="7">
                        <c:v>691604</c:v>
                      </c:pt>
                      <c:pt idx="8">
                        <c:v>582292</c:v>
                      </c:pt>
                      <c:pt idx="9">
                        <c:v>583466</c:v>
                      </c:pt>
                      <c:pt idx="10">
                        <c:v>688907</c:v>
                      </c:pt>
                      <c:pt idx="11">
                        <c:v>706135</c:v>
                      </c:pt>
                    </c:numCache>
                  </c:numRef>
                </c:val>
                <c:extLst xmlns:c15="http://schemas.microsoft.com/office/drawing/2012/chart">
                  <c:ext xmlns:c16="http://schemas.microsoft.com/office/drawing/2014/chart" uri="{C3380CC4-5D6E-409C-BE32-E72D297353CC}">
                    <c16:uniqueId val="{0000000F-73E8-41FD-89F2-1D8FA42A04A7}"/>
                  </c:ext>
                </c:extLst>
              </c15:ser>
            </c15:filteredBarSeries>
            <c15:filteredBarSeries>
              <c15:ser>
                <c:idx val="6"/>
                <c:order val="5"/>
                <c:tx>
                  <c:strRef>
                    <c:extLst xmlns:c15="http://schemas.microsoft.com/office/drawing/2012/chart">
                      <c:ext xmlns:c15="http://schemas.microsoft.com/office/drawing/2012/chart" uri="{02D57815-91ED-43cb-92C2-25804820EDAC}">
                        <c15:formulaRef>
                          <c15:sqref>'21.1.1.6.'!$G$2</c15:sqref>
                        </c15:formulaRef>
                      </c:ext>
                    </c:extLst>
                    <c:strCache>
                      <c:ptCount val="1"/>
                      <c:pt idx="0">
                        <c:v>Vízellátás; szennyvíz gyűjtése, kezelése, hulladékgazdálkodás, szennyeződésmentesítés</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xmlns:c15="http://schemas.microsoft.com/office/drawing/2012/chart">
                      <c:ext xmlns:c15="http://schemas.microsoft.com/office/drawing/2012/chart" uri="{02D57815-91ED-43cb-92C2-25804820EDAC}">
                        <c15:formulaRef>
                          <c15:sqref>'21.1.1.6.'!$G$3:$G$28</c15:sqref>
                        </c15:formulaRef>
                      </c:ext>
                    </c:extLst>
                    <c:numCache>
                      <c:formatCode>#,##0</c:formatCode>
                      <c:ptCount val="12"/>
                      <c:pt idx="0">
                        <c:v>267455</c:v>
                      </c:pt>
                      <c:pt idx="1">
                        <c:v>284651</c:v>
                      </c:pt>
                      <c:pt idx="2">
                        <c:v>292301</c:v>
                      </c:pt>
                      <c:pt idx="3">
                        <c:v>282240</c:v>
                      </c:pt>
                      <c:pt idx="4">
                        <c:v>274199</c:v>
                      </c:pt>
                      <c:pt idx="5">
                        <c:v>259434</c:v>
                      </c:pt>
                      <c:pt idx="6">
                        <c:v>277215</c:v>
                      </c:pt>
                      <c:pt idx="7">
                        <c:v>302107</c:v>
                      </c:pt>
                      <c:pt idx="8">
                        <c:v>314924</c:v>
                      </c:pt>
                      <c:pt idx="9">
                        <c:v>312893</c:v>
                      </c:pt>
                      <c:pt idx="10">
                        <c:v>328422</c:v>
                      </c:pt>
                      <c:pt idx="11">
                        <c:v>323030</c:v>
                      </c:pt>
                    </c:numCache>
                  </c:numRef>
                </c:val>
                <c:extLst xmlns:c15="http://schemas.microsoft.com/office/drawing/2012/chart">
                  <c:ext xmlns:c16="http://schemas.microsoft.com/office/drawing/2014/chart" uri="{C3380CC4-5D6E-409C-BE32-E72D297353CC}">
                    <c16:uniqueId val="{00000010-73E8-41FD-89F2-1D8FA42A04A7}"/>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'21.1.1.6.'!$H$2</c15:sqref>
                        </c15:formulaRef>
                      </c:ext>
                    </c:extLst>
                    <c:strCache>
                      <c:ptCount val="1"/>
                      <c:pt idx="0">
                        <c:v>Ipar összesen</c:v>
                      </c:pt>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xmlns:c15="http://schemas.microsoft.com/office/drawing/2012/chart">
                      <c:ext xmlns:c15="http://schemas.microsoft.com/office/drawing/2012/chart" uri="{02D57815-91ED-43cb-92C2-25804820EDAC}">
                        <c15:formulaRef>
                          <c15:sqref>'21.1.1.6.'!$H$3:$H$28</c15:sqref>
                        </c15:formulaRef>
                      </c:ext>
                    </c:extLst>
                    <c:numCache>
                      <c:formatCode>#,##0</c:formatCode>
                      <c:ptCount val="12"/>
                      <c:pt idx="0">
                        <c:v>5563423</c:v>
                      </c:pt>
                      <c:pt idx="1">
                        <c:v>5959825</c:v>
                      </c:pt>
                      <c:pt idx="2">
                        <c:v>6185617</c:v>
                      </c:pt>
                      <c:pt idx="3">
                        <c:v>6316521</c:v>
                      </c:pt>
                      <c:pt idx="4">
                        <c:v>6569550</c:v>
                      </c:pt>
                      <c:pt idx="5">
                        <c:v>7270784</c:v>
                      </c:pt>
                      <c:pt idx="6">
                        <c:v>7988487</c:v>
                      </c:pt>
                      <c:pt idx="7">
                        <c:v>8136966</c:v>
                      </c:pt>
                      <c:pt idx="8">
                        <c:v>8473888</c:v>
                      </c:pt>
                      <c:pt idx="9">
                        <c:v>9027645</c:v>
                      </c:pt>
                      <c:pt idx="10">
                        <c:v>9475427</c:v>
                      </c:pt>
                      <c:pt idx="11">
                        <c:v>9529768</c:v>
                      </c:pt>
                    </c:numCache>
                  </c:numRef>
                </c:val>
                <c:extLst xmlns:c15="http://schemas.microsoft.com/office/drawing/2012/chart">
                  <c:ext xmlns:c16="http://schemas.microsoft.com/office/drawing/2014/chart" uri="{C3380CC4-5D6E-409C-BE32-E72D297353CC}">
                    <c16:uniqueId val="{00000011-73E8-41FD-89F2-1D8FA42A04A7}"/>
                  </c:ext>
                </c:extLst>
              </c15:ser>
            </c15:filteredBarSeries>
            <c15:filteredBarSeries>
              <c15:ser>
                <c:idx val="11"/>
                <c:order val="10"/>
                <c:tx>
                  <c:strRef>
                    <c:extLst xmlns:c15="http://schemas.microsoft.com/office/drawing/2012/chart">
                      <c:ext xmlns:c15="http://schemas.microsoft.com/office/drawing/2012/chart" uri="{02D57815-91ED-43cb-92C2-25804820EDAC}">
                        <c15:formulaRef>
                          <c15:sqref>'21.1.1.6.'!$L$2</c15:sqref>
                        </c15:formulaRef>
                      </c:ext>
                    </c:extLst>
                    <c:strCache>
                      <c:ptCount val="1"/>
                      <c:pt idx="0">
                        <c:v>Szálláshely-szolgáltatás, vendéglátás</c:v>
                      </c:pt>
                    </c:strCache>
                  </c:strRef>
                </c:tx>
                <c:spPr>
                  <a:solidFill>
                    <a:schemeClr val="accent6">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xmlns:c15="http://schemas.microsoft.com/office/drawing/2012/chart">
                      <c:ext xmlns:c15="http://schemas.microsoft.com/office/drawing/2012/chart" uri="{02D57815-91ED-43cb-92C2-25804820EDAC}">
                        <c15:formulaRef>
                          <c15:sqref>'21.1.1.6.'!$L$3:$L$28</c15:sqref>
                        </c15:formulaRef>
                      </c:ext>
                    </c:extLst>
                    <c:numCache>
                      <c:formatCode>#,##0</c:formatCode>
                      <c:ptCount val="12"/>
                      <c:pt idx="0">
                        <c:v>437836</c:v>
                      </c:pt>
                      <c:pt idx="1">
                        <c:v>414280</c:v>
                      </c:pt>
                      <c:pt idx="2">
                        <c:v>401150</c:v>
                      </c:pt>
                      <c:pt idx="3">
                        <c:v>378408</c:v>
                      </c:pt>
                      <c:pt idx="4">
                        <c:v>379477</c:v>
                      </c:pt>
                      <c:pt idx="5">
                        <c:v>456892</c:v>
                      </c:pt>
                      <c:pt idx="6">
                        <c:v>482965</c:v>
                      </c:pt>
                      <c:pt idx="7">
                        <c:v>501282</c:v>
                      </c:pt>
                      <c:pt idx="8">
                        <c:v>599937</c:v>
                      </c:pt>
                      <c:pt idx="9">
                        <c:v>698230</c:v>
                      </c:pt>
                      <c:pt idx="10">
                        <c:v>786785</c:v>
                      </c:pt>
                      <c:pt idx="11">
                        <c:v>510613</c:v>
                      </c:pt>
                    </c:numCache>
                  </c:numRef>
                </c:val>
                <c:extLst xmlns:c15="http://schemas.microsoft.com/office/drawing/2012/chart">
                  <c:ext xmlns:c16="http://schemas.microsoft.com/office/drawing/2014/chart" uri="{C3380CC4-5D6E-409C-BE32-E72D297353CC}">
                    <c16:uniqueId val="{00000012-73E8-41FD-89F2-1D8FA42A04A7}"/>
                  </c:ext>
                </c:extLst>
              </c15:ser>
            </c15:filteredBarSeries>
            <c15:filteredBarSeries>
              <c15:ser>
                <c:idx val="16"/>
                <c:order val="15"/>
                <c:tx>
                  <c:strRef>
                    <c:extLst xmlns:c15="http://schemas.microsoft.com/office/drawing/2012/chart">
                      <c:ext xmlns:c15="http://schemas.microsoft.com/office/drawing/2012/chart" uri="{02D57815-91ED-43cb-92C2-25804820EDAC}">
                        <c15:formulaRef>
                          <c15:sqref>'21.1.1.6.'!$Q$2</c15:sqref>
                        </c15:formulaRef>
                      </c:ext>
                    </c:extLst>
                    <c:strCache>
                      <c:ptCount val="1"/>
                      <c:pt idx="0">
                        <c:v>Adminisztratív és szolgáltatást támogató tevékenység</c:v>
                      </c:pt>
                    </c:strCache>
                  </c:strRef>
                </c:tx>
                <c:spPr>
                  <a:solidFill>
                    <a:schemeClr val="accent5">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xmlns:c15="http://schemas.microsoft.com/office/drawing/2012/chart">
                      <c:ext xmlns:c15="http://schemas.microsoft.com/office/drawing/2012/chart" uri="{02D57815-91ED-43cb-92C2-25804820EDAC}">
                        <c15:formulaRef>
                          <c15:sqref>'21.1.1.6.'!$Q$3:$Q$28</c15:sqref>
                        </c15:formulaRef>
                      </c:ext>
                    </c:extLst>
                    <c:numCache>
                      <c:formatCode>#,##0</c:formatCode>
                      <c:ptCount val="12"/>
                      <c:pt idx="0">
                        <c:v>745338</c:v>
                      </c:pt>
                      <c:pt idx="1">
                        <c:v>755456</c:v>
                      </c:pt>
                      <c:pt idx="2">
                        <c:v>835365</c:v>
                      </c:pt>
                      <c:pt idx="3">
                        <c:v>835325</c:v>
                      </c:pt>
                      <c:pt idx="4">
                        <c:v>876482</c:v>
                      </c:pt>
                      <c:pt idx="5">
                        <c:v>942519</c:v>
                      </c:pt>
                      <c:pt idx="6">
                        <c:v>1029213</c:v>
                      </c:pt>
                      <c:pt idx="7">
                        <c:v>1102541</c:v>
                      </c:pt>
                      <c:pt idx="8">
                        <c:v>1307185</c:v>
                      </c:pt>
                      <c:pt idx="9">
                        <c:v>1419318</c:v>
                      </c:pt>
                      <c:pt idx="10">
                        <c:v>1548929</c:v>
                      </c:pt>
                      <c:pt idx="11">
                        <c:v>1376264</c:v>
                      </c:pt>
                    </c:numCache>
                  </c:numRef>
                </c:val>
                <c:extLst xmlns:c15="http://schemas.microsoft.com/office/drawing/2012/chart">
                  <c:ext xmlns:c16="http://schemas.microsoft.com/office/drawing/2014/chart" uri="{C3380CC4-5D6E-409C-BE32-E72D297353CC}">
                    <c16:uniqueId val="{00000013-73E8-41FD-89F2-1D8FA42A04A7}"/>
                  </c:ext>
                </c:extLst>
              </c15:ser>
            </c15:filteredBarSeries>
            <c15:filteredBarSeries>
              <c15:ser>
                <c:idx val="21"/>
                <c:order val="20"/>
                <c:tx>
                  <c:strRef>
                    <c:extLst xmlns:c15="http://schemas.microsoft.com/office/drawing/2012/chart">
                      <c:ext xmlns:c15="http://schemas.microsoft.com/office/drawing/2012/chart" uri="{02D57815-91ED-43cb-92C2-25804820EDAC}">
                        <c15:formulaRef>
                          <c15:sqref>'21.1.1.6.'!$V$2</c15:sqref>
                        </c15:formulaRef>
                      </c:ext>
                    </c:extLst>
                    <c:strCache>
                      <c:ptCount val="1"/>
                      <c:pt idx="0">
                        <c:v>Ellenőrzés</c:v>
                      </c:pt>
                    </c:strCache>
                  </c:strRef>
                </c:tx>
                <c:spPr>
                  <a:solidFill>
                    <a:schemeClr val="accent4">
                      <a:lumMod val="80000"/>
                    </a:schemeClr>
                  </a:solidFill>
                  <a:ln>
                    <a:noFill/>
                  </a:ln>
                  <a:effectLst/>
                </c:spPr>
                <c:invertIfNegative val="0"/>
                <c:cat>
                  <c:numRef>
                    <c:extLst xmlns:c15="http://schemas.microsoft.com/office/drawing/2012/chart">
                      <c:ext xmlns:c15="http://schemas.microsoft.com/office/drawing/2012/char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xmlns:c15="http://schemas.microsoft.com/office/drawing/2012/chart">
                      <c:ext xmlns:c15="http://schemas.microsoft.com/office/drawing/2012/chart" uri="{02D57815-91ED-43cb-92C2-25804820EDAC}">
                        <c15:formulaRef>
                          <c15:sqref>'21.1.1.6.'!$V$3:$V$28</c15:sqref>
                        </c15:formulaRef>
                      </c:ext>
                    </c:extLst>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xmlns:c15="http://schemas.microsoft.com/office/drawing/2012/chart">
                  <c:ext xmlns:c16="http://schemas.microsoft.com/office/drawing/2014/chart" uri="{C3380CC4-5D6E-409C-BE32-E72D297353CC}">
                    <c16:uniqueId val="{00000014-73E8-41FD-89F2-1D8FA42A04A7}"/>
                  </c:ext>
                </c:extLst>
              </c15:ser>
            </c15:filteredBarSeries>
            <c15:filteredBarSeries>
              <c15:ser>
                <c:idx val="22"/>
                <c:order val="21"/>
                <c:tx>
                  <c:strRef>
                    <c:extLst xmlns:c15="http://schemas.microsoft.com/office/drawing/2012/chart">
                      <c:ext xmlns:c15="http://schemas.microsoft.com/office/drawing/2012/chart" uri="{02D57815-91ED-43cb-92C2-25804820EDAC}">
                        <c15:formulaRef>
                          <c15:sqref>'21.1.1.6.'!$W$2</c15:sqref>
                        </c15:formulaRef>
                      </c:ext>
                    </c:extLst>
                    <c:strCache>
                      <c:ptCount val="1"/>
                      <c:pt idx="0">
                        <c:v>Művészet, szórakoztatás, szabad idő</c:v>
                      </c:pt>
                    </c:strCache>
                  </c:strRef>
                </c:tx>
                <c:spPr>
                  <a:solidFill>
                    <a:schemeClr val="accent5">
                      <a:lumMod val="80000"/>
                    </a:schemeClr>
                  </a:solidFill>
                  <a:ln>
                    <a:noFill/>
                  </a:ln>
                  <a:effectLst/>
                </c:spPr>
                <c:invertIfNegative val="0"/>
                <c:cat>
                  <c:numRef>
                    <c:extLst xmlns:c15="http://schemas.microsoft.com/office/drawing/2012/chart">
                      <c:ext xmlns:c15="http://schemas.microsoft.com/office/drawing/2012/char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xmlns:c15="http://schemas.microsoft.com/office/drawing/2012/chart">
                      <c:ext xmlns:c15="http://schemas.microsoft.com/office/drawing/2012/chart" uri="{02D57815-91ED-43cb-92C2-25804820EDAC}">
                        <c15:formulaRef>
                          <c15:sqref>'21.1.1.6.'!$W$3:$W$28</c15:sqref>
                        </c15:formulaRef>
                      </c:ext>
                    </c:extLst>
                    <c:numCache>
                      <c:formatCode>#,##0</c:formatCode>
                      <c:ptCount val="12"/>
                      <c:pt idx="0">
                        <c:v>247276</c:v>
                      </c:pt>
                      <c:pt idx="1">
                        <c:v>279450</c:v>
                      </c:pt>
                      <c:pt idx="2">
                        <c:v>278652</c:v>
                      </c:pt>
                      <c:pt idx="3">
                        <c:v>275391</c:v>
                      </c:pt>
                      <c:pt idx="4">
                        <c:v>298867</c:v>
                      </c:pt>
                      <c:pt idx="5">
                        <c:v>332289</c:v>
                      </c:pt>
                      <c:pt idx="6">
                        <c:v>369894</c:v>
                      </c:pt>
                      <c:pt idx="7">
                        <c:v>399233</c:v>
                      </c:pt>
                      <c:pt idx="8">
                        <c:v>482810</c:v>
                      </c:pt>
                      <c:pt idx="9">
                        <c:v>532235</c:v>
                      </c:pt>
                      <c:pt idx="10">
                        <c:v>590451</c:v>
                      </c:pt>
                      <c:pt idx="11">
                        <c:v>535132</c:v>
                      </c:pt>
                    </c:numCache>
                  </c:numRef>
                </c:val>
                <c:extLst xmlns:c15="http://schemas.microsoft.com/office/drawing/2012/chart">
                  <c:ext xmlns:c16="http://schemas.microsoft.com/office/drawing/2014/chart" uri="{C3380CC4-5D6E-409C-BE32-E72D297353CC}">
                    <c16:uniqueId val="{00000015-73E8-41FD-89F2-1D8FA42A04A7}"/>
                  </c:ext>
                </c:extLst>
              </c15:ser>
            </c15:filteredBarSeries>
            <c15:filteredBarSeries>
              <c15:ser>
                <c:idx val="23"/>
                <c:order val="22"/>
                <c:tx>
                  <c:strRef>
                    <c:extLst xmlns:c15="http://schemas.microsoft.com/office/drawing/2012/chart">
                      <c:ext xmlns:c15="http://schemas.microsoft.com/office/drawing/2012/chart" uri="{02D57815-91ED-43cb-92C2-25804820EDAC}">
                        <c15:formulaRef>
                          <c15:sqref>'21.1.1.6.'!$X$2</c15:sqref>
                        </c15:formulaRef>
                      </c:ext>
                    </c:extLst>
                    <c:strCache>
                      <c:ptCount val="1"/>
                      <c:pt idx="0">
                        <c:v>Egyéb szolgáltatás</c:v>
                      </c:pt>
                    </c:strCache>
                  </c:strRef>
                </c:tx>
                <c:spPr>
                  <a:solidFill>
                    <a:schemeClr val="accent6">
                      <a:lumMod val="80000"/>
                    </a:schemeClr>
                  </a:solidFill>
                  <a:ln>
                    <a:noFill/>
                  </a:ln>
                  <a:effectLst/>
                </c:spPr>
                <c:invertIfNegative val="0"/>
                <c:cat>
                  <c:numRef>
                    <c:extLst xmlns:c15="http://schemas.microsoft.com/office/drawing/2012/chart">
                      <c:ext xmlns:c15="http://schemas.microsoft.com/office/drawing/2012/char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xmlns:c15="http://schemas.microsoft.com/office/drawing/2012/chart">
                      <c:ext xmlns:c15="http://schemas.microsoft.com/office/drawing/2012/chart" uri="{02D57815-91ED-43cb-92C2-25804820EDAC}">
                        <c15:formulaRef>
                          <c15:sqref>'21.1.1.6.'!$X$3:$X$28</c15:sqref>
                        </c15:formulaRef>
                      </c:ext>
                    </c:extLst>
                    <c:numCache>
                      <c:formatCode>#,##0</c:formatCode>
                      <c:ptCount val="12"/>
                      <c:pt idx="0">
                        <c:v>418322</c:v>
                      </c:pt>
                      <c:pt idx="1">
                        <c:v>402945</c:v>
                      </c:pt>
                      <c:pt idx="2">
                        <c:v>403255</c:v>
                      </c:pt>
                      <c:pt idx="3">
                        <c:v>405776</c:v>
                      </c:pt>
                      <c:pt idx="4">
                        <c:v>428468</c:v>
                      </c:pt>
                      <c:pt idx="5">
                        <c:v>440401</c:v>
                      </c:pt>
                      <c:pt idx="6">
                        <c:v>459235</c:v>
                      </c:pt>
                      <c:pt idx="7">
                        <c:v>467702</c:v>
                      </c:pt>
                      <c:pt idx="8">
                        <c:v>489652</c:v>
                      </c:pt>
                      <c:pt idx="9">
                        <c:v>521081</c:v>
                      </c:pt>
                      <c:pt idx="10">
                        <c:v>589226</c:v>
                      </c:pt>
                      <c:pt idx="11">
                        <c:v>503130</c:v>
                      </c:pt>
                    </c:numCache>
                  </c:numRef>
                </c:val>
                <c:extLst xmlns:c15="http://schemas.microsoft.com/office/drawing/2012/chart">
                  <c:ext xmlns:c16="http://schemas.microsoft.com/office/drawing/2014/chart" uri="{C3380CC4-5D6E-409C-BE32-E72D297353CC}">
                    <c16:uniqueId val="{00000016-73E8-41FD-89F2-1D8FA42A04A7}"/>
                  </c:ext>
                </c:extLst>
              </c15:ser>
            </c15:filteredBarSeries>
            <c15:filteredBarSeries>
              <c15:ser>
                <c:idx val="24"/>
                <c:order val="23"/>
                <c:tx>
                  <c:strRef>
                    <c:extLst xmlns:c15="http://schemas.microsoft.com/office/drawing/2012/chart">
                      <c:ext xmlns:c15="http://schemas.microsoft.com/office/drawing/2012/chart" uri="{02D57815-91ED-43cb-92C2-25804820EDAC}">
                        <c15:formulaRef>
                          <c15:sqref>'21.1.1.6.'!$Y$2</c15:sqref>
                        </c15:formulaRef>
                      </c:ext>
                    </c:extLst>
                    <c:strCache>
                      <c:ptCount val="1"/>
                      <c:pt idx="0">
                        <c:v>Háztartások tevékenysége</c:v>
                      </c:pt>
                    </c:strCache>
                  </c:strRef>
                </c:tx>
                <c:spPr>
                  <a:solidFill>
                    <a:schemeClr val="accent1">
                      <a:lumMod val="60000"/>
                      <a:lumOff val="40000"/>
                    </a:schemeClr>
                  </a:solidFill>
                  <a:ln>
                    <a:noFill/>
                  </a:ln>
                  <a:effectLst/>
                </c:spPr>
                <c:invertIfNegative val="0"/>
                <c:cat>
                  <c:numRef>
                    <c:extLst xmlns:c15="http://schemas.microsoft.com/office/drawing/2012/chart">
                      <c:ext xmlns:c15="http://schemas.microsoft.com/office/drawing/2012/char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xmlns:c15="http://schemas.microsoft.com/office/drawing/2012/chart">
                      <c:ext xmlns:c15="http://schemas.microsoft.com/office/drawing/2012/chart" uri="{02D57815-91ED-43cb-92C2-25804820EDAC}">
                        <c15:formulaRef>
                          <c15:sqref>'21.1.1.6.'!$Y$3:$Y$28</c15:sqref>
                        </c15:formulaRef>
                      </c:ext>
                    </c:extLst>
                    <c:numCache>
                      <c:formatCode>#,##0</c:formatCode>
                      <c:ptCount val="12"/>
                      <c:pt idx="0">
                        <c:v>2305</c:v>
                      </c:pt>
                      <c:pt idx="1">
                        <c:v>3537</c:v>
                      </c:pt>
                      <c:pt idx="2">
                        <c:v>3615</c:v>
                      </c:pt>
                      <c:pt idx="3">
                        <c:v>3820</c:v>
                      </c:pt>
                      <c:pt idx="4">
                        <c:v>3885</c:v>
                      </c:pt>
                      <c:pt idx="5">
                        <c:v>3885</c:v>
                      </c:pt>
                      <c:pt idx="6">
                        <c:v>5726</c:v>
                      </c:pt>
                      <c:pt idx="7">
                        <c:v>6410</c:v>
                      </c:pt>
                      <c:pt idx="8">
                        <c:v>6460</c:v>
                      </c:pt>
                      <c:pt idx="9">
                        <c:v>11888</c:v>
                      </c:pt>
                      <c:pt idx="10">
                        <c:v>8941</c:v>
                      </c:pt>
                      <c:pt idx="11">
                        <c:v>9133</c:v>
                      </c:pt>
                    </c:numCache>
                  </c:numRef>
                </c:val>
                <c:extLst xmlns:c15="http://schemas.microsoft.com/office/drawing/2012/chart">
                  <c:ext xmlns:c16="http://schemas.microsoft.com/office/drawing/2014/chart" uri="{C3380CC4-5D6E-409C-BE32-E72D297353CC}">
                    <c16:uniqueId val="{00000017-73E8-41FD-89F2-1D8FA42A04A7}"/>
                  </c:ext>
                </c:extLst>
              </c15:ser>
            </c15:filteredBarSeries>
            <c15:filteredBarSeries>
              <c15:ser>
                <c:idx val="25"/>
                <c:order val="24"/>
                <c:tx>
                  <c:strRef>
                    <c:extLst xmlns:c15="http://schemas.microsoft.com/office/drawing/2012/chart">
                      <c:ext xmlns:c15="http://schemas.microsoft.com/office/drawing/2012/chart" uri="{02D57815-91ED-43cb-92C2-25804820EDAC}">
                        <c15:formulaRef>
                          <c15:sqref>'21.1.1.6.'!$Z$2</c15:sqref>
                        </c15:formulaRef>
                      </c:ext>
                    </c:extLst>
                    <c:strCache>
                      <c:ptCount val="1"/>
                      <c:pt idx="0">
                        <c:v>Bruttó hozzáadott érték</c:v>
                      </c:pt>
                    </c:strCache>
                  </c:strRef>
                </c:tx>
                <c:spPr>
                  <a:solidFill>
                    <a:schemeClr val="accent2">
                      <a:lumMod val="60000"/>
                      <a:lumOff val="40000"/>
                    </a:schemeClr>
                  </a:solidFill>
                  <a:ln>
                    <a:noFill/>
                  </a:ln>
                  <a:effectLst/>
                </c:spPr>
                <c:invertIfNegative val="0"/>
                <c:cat>
                  <c:numRef>
                    <c:extLst xmlns:c15="http://schemas.microsoft.com/office/drawing/2012/chart">
                      <c:ext xmlns:c15="http://schemas.microsoft.com/office/drawing/2012/chart" uri="{02D57815-91ED-43cb-92C2-25804820EDAC}">
                        <c15:formulaRef>
                          <c15:sqref>'21.1.1.6.'!$A$3:$A$28</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extLst xmlns:c15="http://schemas.microsoft.com/office/drawing/2012/chart">
                      <c:ext xmlns:c15="http://schemas.microsoft.com/office/drawing/2012/chart" uri="{02D57815-91ED-43cb-92C2-25804820EDAC}">
                        <c15:formulaRef>
                          <c15:sqref>'21.1.1.6.'!$Z$3:$Z$28</c15:sqref>
                        </c15:formulaRef>
                      </c:ext>
                    </c:extLst>
                    <c:numCache>
                      <c:formatCode>#,##0</c:formatCode>
                      <c:ptCount val="12"/>
                      <c:pt idx="0">
                        <c:v>22557244</c:v>
                      </c:pt>
                      <c:pt idx="1">
                        <c:v>23344383</c:v>
                      </c:pt>
                      <c:pt idx="2">
                        <c:v>24296760</c:v>
                      </c:pt>
                      <c:pt idx="3">
                        <c:v>24419115</c:v>
                      </c:pt>
                      <c:pt idx="4">
                        <c:v>25642929</c:v>
                      </c:pt>
                      <c:pt idx="5">
                        <c:v>27729213</c:v>
                      </c:pt>
                      <c:pt idx="6">
                        <c:v>29469865</c:v>
                      </c:pt>
                      <c:pt idx="7">
                        <c:v>30721761</c:v>
                      </c:pt>
                      <c:pt idx="8">
                        <c:v>33315601</c:v>
                      </c:pt>
                      <c:pt idx="9">
                        <c:v>36647892</c:v>
                      </c:pt>
                      <c:pt idx="10">
                        <c:v>40230212</c:v>
                      </c:pt>
                      <c:pt idx="11">
                        <c:v>40567150</c:v>
                      </c:pt>
                    </c:numCache>
                  </c:numRef>
                </c:val>
                <c:extLst xmlns:c15="http://schemas.microsoft.com/office/drawing/2012/chart">
                  <c:ext xmlns:c16="http://schemas.microsoft.com/office/drawing/2014/chart" uri="{C3380CC4-5D6E-409C-BE32-E72D297353CC}">
                    <c16:uniqueId val="{00000018-73E8-41FD-89F2-1D8FA42A04A7}"/>
                  </c:ext>
                </c:extLst>
              </c15:ser>
            </c15:filteredBarSeries>
          </c:ext>
        </c:extLst>
      </c:barChart>
      <c:catAx>
        <c:axId val="23513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hu-HU"/>
          </a:p>
        </c:txPr>
        <c:crossAx val="235133472"/>
        <c:crosses val="autoZero"/>
        <c:auto val="1"/>
        <c:lblAlgn val="ctr"/>
        <c:lblOffset val="100"/>
        <c:noMultiLvlLbl val="0"/>
      </c:catAx>
      <c:valAx>
        <c:axId val="235133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35131904"/>
        <c:crosses val="autoZero"/>
        <c:crossBetween val="between"/>
        <c:dispUnits>
          <c:builtInUnit val="thousands"/>
        </c:dispUnits>
      </c:valAx>
      <c:spPr>
        <a:noFill/>
        <a:ln>
          <a:noFill/>
        </a:ln>
        <a:effectLst/>
      </c:spPr>
    </c:plotArea>
    <c:legend>
      <c:legendPos val="r"/>
      <c:layout>
        <c:manualLayout>
          <c:xMode val="edge"/>
          <c:yMode val="edge"/>
          <c:x val="0.76586155061361749"/>
          <c:y val="1.0888075928071481E-2"/>
          <c:w val="0.22768591430220492"/>
          <c:h val="0.9807434094624406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KKE sáv</c:v>
          </c:tx>
          <c:spPr>
            <a:solidFill>
              <a:schemeClr val="bg1">
                <a:lumMod val="85000"/>
                <a:alpha val="0"/>
              </a:schemeClr>
            </a:solidFill>
          </c:spPr>
          <c:cat>
            <c:numRef>
              <c:f>Chart_4!$J$34:$BD$34</c:f>
              <c:numCache>
                <c:formatCode>General</c:formatCode>
                <c:ptCount val="47"/>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numCache>
            </c:numRef>
          </c:cat>
          <c:val>
            <c:numRef>
              <c:f>Chart_4!$J$42:$BE$42</c:f>
              <c:numCache>
                <c:formatCode>0.0</c:formatCode>
                <c:ptCount val="48"/>
                <c:pt idx="0">
                  <c:v>20.523994592635248</c:v>
                </c:pt>
                <c:pt idx="1">
                  <c:v>20.37545637778025</c:v>
                </c:pt>
                <c:pt idx="2">
                  <c:v>20.040703402979609</c:v>
                </c:pt>
                <c:pt idx="3">
                  <c:v>19.875512430732073</c:v>
                </c:pt>
                <c:pt idx="4">
                  <c:v>19.810910719228115</c:v>
                </c:pt>
                <c:pt idx="5">
                  <c:v>19.746288467103209</c:v>
                </c:pt>
                <c:pt idx="6">
                  <c:v>19.517187470148887</c:v>
                </c:pt>
                <c:pt idx="7">
                  <c:v>19.533900816491908</c:v>
                </c:pt>
                <c:pt idx="8">
                  <c:v>19.385936429254713</c:v>
                </c:pt>
                <c:pt idx="9">
                  <c:v>19.304449330027872</c:v>
                </c:pt>
                <c:pt idx="10">
                  <c:v>19.277637705740229</c:v>
                </c:pt>
                <c:pt idx="11">
                  <c:v>19.144740377346885</c:v>
                </c:pt>
                <c:pt idx="12">
                  <c:v>19.049498357604243</c:v>
                </c:pt>
                <c:pt idx="13">
                  <c:v>19.150633436804331</c:v>
                </c:pt>
                <c:pt idx="14">
                  <c:v>18.987388871944006</c:v>
                </c:pt>
                <c:pt idx="15">
                  <c:v>18.849332841233707</c:v>
                </c:pt>
                <c:pt idx="16">
                  <c:v>18.982472845456975</c:v>
                </c:pt>
                <c:pt idx="17">
                  <c:v>19.175727764755287</c:v>
                </c:pt>
                <c:pt idx="18">
                  <c:v>19.394975737401261</c:v>
                </c:pt>
                <c:pt idx="19">
                  <c:v>19.49660147021363</c:v>
                </c:pt>
                <c:pt idx="20">
                  <c:v>19.402830878719563</c:v>
                </c:pt>
                <c:pt idx="21">
                  <c:v>19.702858514210781</c:v>
                </c:pt>
                <c:pt idx="22">
                  <c:v>19.715601774338992</c:v>
                </c:pt>
                <c:pt idx="23">
                  <c:v>19.875791411245473</c:v>
                </c:pt>
                <c:pt idx="24">
                  <c:v>19.475516323634327</c:v>
                </c:pt>
                <c:pt idx="25">
                  <c:v>19.013671260153568</c:v>
                </c:pt>
                <c:pt idx="26">
                  <c:v>18.488397771739145</c:v>
                </c:pt>
                <c:pt idx="27">
                  <c:v>17.917143519963254</c:v>
                </c:pt>
                <c:pt idx="28">
                  <c:v>17.774565215675175</c:v>
                </c:pt>
                <c:pt idx="29">
                  <c:v>17.611900942187095</c:v>
                </c:pt>
                <c:pt idx="30">
                  <c:v>17.488145534218376</c:v>
                </c:pt>
                <c:pt idx="31">
                  <c:v>17.464844745990266</c:v>
                </c:pt>
                <c:pt idx="32">
                  <c:v>17.616620611378398</c:v>
                </c:pt>
                <c:pt idx="33">
                  <c:v>17.76684786863925</c:v>
                </c:pt>
                <c:pt idx="34">
                  <c:v>17.998604615135228</c:v>
                </c:pt>
                <c:pt idx="35">
                  <c:v>18.162131087631227</c:v>
                </c:pt>
                <c:pt idx="36">
                  <c:v>18.312687981954333</c:v>
                </c:pt>
                <c:pt idx="37">
                  <c:v>18.362987215112238</c:v>
                </c:pt>
                <c:pt idx="38">
                  <c:v>18.260525653742079</c:v>
                </c:pt>
                <c:pt idx="39">
                  <c:v>18.310072292124303</c:v>
                </c:pt>
                <c:pt idx="40">
                  <c:v>18.260846194303522</c:v>
                </c:pt>
                <c:pt idx="41">
                  <c:v>18.043324966742261</c:v>
                </c:pt>
                <c:pt idx="42">
                  <c:v>17.576869442190343</c:v>
                </c:pt>
                <c:pt idx="43">
                  <c:v>16.920529186785508</c:v>
                </c:pt>
                <c:pt idx="44">
                  <c:v>16.972571928270863</c:v>
                </c:pt>
                <c:pt idx="45">
                  <c:v>16.649068086271594</c:v>
                </c:pt>
                <c:pt idx="46">
                  <c:v>16.690207326665778</c:v>
                </c:pt>
                <c:pt idx="47">
                  <c:v>16.793461344921106</c:v>
                </c:pt>
              </c:numCache>
            </c:numRef>
          </c:val>
          <c:extLst>
            <c:ext xmlns:c16="http://schemas.microsoft.com/office/drawing/2014/chart" uri="{C3380CC4-5D6E-409C-BE32-E72D297353CC}">
              <c16:uniqueId val="{00000000-72C9-4BBC-A027-F7F755DDAFDB}"/>
            </c:ext>
          </c:extLst>
        </c:ser>
        <c:ser>
          <c:idx val="1"/>
          <c:order val="1"/>
          <c:tx>
            <c:v>KKE sáv</c:v>
          </c:tx>
          <c:spPr>
            <a:solidFill>
              <a:schemeClr val="bg1">
                <a:lumMod val="85000"/>
              </a:schemeClr>
            </a:solidFill>
          </c:spPr>
          <c:cat>
            <c:numRef>
              <c:f>Chart_4!$J$34:$BD$34</c:f>
              <c:numCache>
                <c:formatCode>General</c:formatCode>
                <c:ptCount val="47"/>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numCache>
            </c:numRef>
          </c:cat>
          <c:val>
            <c:numRef>
              <c:f>Chart_4!$J$43:$BE$43</c:f>
              <c:numCache>
                <c:formatCode>0.0</c:formatCode>
                <c:ptCount val="48"/>
                <c:pt idx="0">
                  <c:v>6.6862375789172006</c:v>
                </c:pt>
                <c:pt idx="1">
                  <c:v>6.6210494501579937</c:v>
                </c:pt>
                <c:pt idx="2">
                  <c:v>7.0181325826377545</c:v>
                </c:pt>
                <c:pt idx="3">
                  <c:v>7.2686328618462213</c:v>
                </c:pt>
                <c:pt idx="4">
                  <c:v>7.3569452832455404</c:v>
                </c:pt>
                <c:pt idx="5">
                  <c:v>7.4621028718098543</c:v>
                </c:pt>
                <c:pt idx="6">
                  <c:v>7.408412588393734</c:v>
                </c:pt>
                <c:pt idx="7">
                  <c:v>7.5267125803839647</c:v>
                </c:pt>
                <c:pt idx="8">
                  <c:v>8.2644196510227985</c:v>
                </c:pt>
                <c:pt idx="9">
                  <c:v>8.4041223895191521</c:v>
                </c:pt>
                <c:pt idx="10">
                  <c:v>8.7132874619078109</c:v>
                </c:pt>
                <c:pt idx="11">
                  <c:v>8.4025195639384975</c:v>
                </c:pt>
                <c:pt idx="12">
                  <c:v>7.7557285976796884</c:v>
                </c:pt>
                <c:pt idx="13">
                  <c:v>7.1247526476085419</c:v>
                </c:pt>
                <c:pt idx="14">
                  <c:v>6.4730422893722448</c:v>
                </c:pt>
                <c:pt idx="15">
                  <c:v>6.5092516788532357</c:v>
                </c:pt>
                <c:pt idx="16">
                  <c:v>6.4516824528340955</c:v>
                </c:pt>
                <c:pt idx="17">
                  <c:v>6.2857854960278807</c:v>
                </c:pt>
                <c:pt idx="18">
                  <c:v>6.0579582573265256</c:v>
                </c:pt>
                <c:pt idx="19">
                  <c:v>5.9122363215216041</c:v>
                </c:pt>
                <c:pt idx="20">
                  <c:v>6.1021469788494365</c:v>
                </c:pt>
                <c:pt idx="21">
                  <c:v>6.1704699455686729</c:v>
                </c:pt>
                <c:pt idx="22">
                  <c:v>6.5090569800937175</c:v>
                </c:pt>
                <c:pt idx="23">
                  <c:v>6.6603119389511676</c:v>
                </c:pt>
                <c:pt idx="24">
                  <c:v>6.8342448869345809</c:v>
                </c:pt>
                <c:pt idx="25">
                  <c:v>6.8166640086789556</c:v>
                </c:pt>
                <c:pt idx="26">
                  <c:v>6.9022766357561949</c:v>
                </c:pt>
                <c:pt idx="27">
                  <c:v>7.0269671535127998</c:v>
                </c:pt>
                <c:pt idx="28">
                  <c:v>7.1324985917657138</c:v>
                </c:pt>
                <c:pt idx="29">
                  <c:v>7.3445325020757721</c:v>
                </c:pt>
                <c:pt idx="30">
                  <c:v>7.463807398384656</c:v>
                </c:pt>
                <c:pt idx="31">
                  <c:v>7.4580308415755319</c:v>
                </c:pt>
                <c:pt idx="32">
                  <c:v>7.3845721441502121</c:v>
                </c:pt>
                <c:pt idx="33">
                  <c:v>7.5492243021295735</c:v>
                </c:pt>
                <c:pt idx="34">
                  <c:v>7.7895432251846302</c:v>
                </c:pt>
                <c:pt idx="35">
                  <c:v>8.1344742140870387</c:v>
                </c:pt>
                <c:pt idx="36">
                  <c:v>8.2557363953374185</c:v>
                </c:pt>
                <c:pt idx="37">
                  <c:v>8.2992820081783627</c:v>
                </c:pt>
                <c:pt idx="38">
                  <c:v>8.8066115469777415</c:v>
                </c:pt>
                <c:pt idx="39">
                  <c:v>8.7800884568797599</c:v>
                </c:pt>
                <c:pt idx="40">
                  <c:v>8.5996654790562879</c:v>
                </c:pt>
                <c:pt idx="41">
                  <c:v>9.1415754558333937</c:v>
                </c:pt>
                <c:pt idx="42">
                  <c:v>9.221970007421767</c:v>
                </c:pt>
                <c:pt idx="43">
                  <c:v>9.9136023424139701</c:v>
                </c:pt>
                <c:pt idx="44">
                  <c:v>10.270554105885392</c:v>
                </c:pt>
                <c:pt idx="45">
                  <c:v>10.413226049150229</c:v>
                </c:pt>
                <c:pt idx="46">
                  <c:v>11.10591499421945</c:v>
                </c:pt>
                <c:pt idx="47">
                  <c:v>10.820414646275061</c:v>
                </c:pt>
              </c:numCache>
            </c:numRef>
          </c:val>
          <c:extLst>
            <c:ext xmlns:c16="http://schemas.microsoft.com/office/drawing/2014/chart" uri="{C3380CC4-5D6E-409C-BE32-E72D297353CC}">
              <c16:uniqueId val="{00000001-72C9-4BBC-A027-F7F755DDAFDB}"/>
            </c:ext>
          </c:extLst>
        </c:ser>
        <c:dLbls>
          <c:showLegendKey val="0"/>
          <c:showVal val="0"/>
          <c:showCatName val="0"/>
          <c:showSerName val="0"/>
          <c:showPercent val="0"/>
          <c:showBubbleSize val="0"/>
        </c:dLbls>
        <c:axId val="235132688"/>
        <c:axId val="235133080"/>
      </c:areaChart>
      <c:lineChart>
        <c:grouping val="standard"/>
        <c:varyColors val="0"/>
        <c:ser>
          <c:idx val="2"/>
          <c:order val="2"/>
          <c:tx>
            <c:strRef>
              <c:f>Chart_4!$A$36</c:f>
              <c:strCache>
                <c:ptCount val="1"/>
                <c:pt idx="0">
                  <c:v>euroövezet</c:v>
                </c:pt>
              </c:strCache>
            </c:strRef>
          </c:tx>
          <c:spPr>
            <a:ln>
              <a:solidFill>
                <a:schemeClr val="tx2">
                  <a:lumMod val="40000"/>
                  <a:lumOff val="60000"/>
                </a:schemeClr>
              </a:solidFill>
              <a:prstDash val="dash"/>
            </a:ln>
          </c:spPr>
          <c:marker>
            <c:symbol val="none"/>
          </c:marker>
          <c:cat>
            <c:numRef>
              <c:f>Chart_4!$J$34:$BE$34</c:f>
              <c:numCache>
                <c:formatCode>General</c:formatCode>
                <c:ptCount val="48"/>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pt idx="47">
                  <c:v>2021</c:v>
                </c:pt>
              </c:numCache>
            </c:numRef>
          </c:cat>
          <c:val>
            <c:numRef>
              <c:f>Chart_4!$J$36:$BE$36</c:f>
              <c:numCache>
                <c:formatCode>0.0</c:formatCode>
                <c:ptCount val="48"/>
                <c:pt idx="0">
                  <c:v>20.687339826011804</c:v>
                </c:pt>
                <c:pt idx="1">
                  <c:v>20.626097846894314</c:v>
                </c:pt>
                <c:pt idx="2">
                  <c:v>20.568734955969369</c:v>
                </c:pt>
                <c:pt idx="3">
                  <c:v>20.529312997332024</c:v>
                </c:pt>
                <c:pt idx="4">
                  <c:v>20.594944175765761</c:v>
                </c:pt>
                <c:pt idx="5">
                  <c:v>20.578501673581599</c:v>
                </c:pt>
                <c:pt idx="6">
                  <c:v>20.596939366038406</c:v>
                </c:pt>
                <c:pt idx="7">
                  <c:v>20.624346121283978</c:v>
                </c:pt>
                <c:pt idx="8">
                  <c:v>20.547298303370475</c:v>
                </c:pt>
                <c:pt idx="9">
                  <c:v>20.4616080565498</c:v>
                </c:pt>
                <c:pt idx="10">
                  <c:v>20.317759476398699</c:v>
                </c:pt>
                <c:pt idx="11">
                  <c:v>20.13880019312079</c:v>
                </c:pt>
                <c:pt idx="12">
                  <c:v>19.910254000647402</c:v>
                </c:pt>
                <c:pt idx="13">
                  <c:v>19.698875398554296</c:v>
                </c:pt>
                <c:pt idx="14">
                  <c:v>19.583002296368583</c:v>
                </c:pt>
                <c:pt idx="15">
                  <c:v>19.546524980395347</c:v>
                </c:pt>
                <c:pt idx="16">
                  <c:v>19.589128453758363</c:v>
                </c:pt>
                <c:pt idx="17">
                  <c:v>19.574765264625633</c:v>
                </c:pt>
                <c:pt idx="18">
                  <c:v>19.55673009717351</c:v>
                </c:pt>
                <c:pt idx="19">
                  <c:v>19.49660147021363</c:v>
                </c:pt>
                <c:pt idx="20">
                  <c:v>19.402830878719563</c:v>
                </c:pt>
                <c:pt idx="21">
                  <c:v>19.702858514210781</c:v>
                </c:pt>
                <c:pt idx="22">
                  <c:v>19.715601774338992</c:v>
                </c:pt>
                <c:pt idx="23">
                  <c:v>19.875791411245473</c:v>
                </c:pt>
                <c:pt idx="24">
                  <c:v>20.075326024790691</c:v>
                </c:pt>
                <c:pt idx="25">
                  <c:v>19.965460341019458</c:v>
                </c:pt>
                <c:pt idx="26">
                  <c:v>20.141280470265066</c:v>
                </c:pt>
                <c:pt idx="27">
                  <c:v>20.231045129988257</c:v>
                </c:pt>
                <c:pt idx="28">
                  <c:v>20.249374915398409</c:v>
                </c:pt>
                <c:pt idx="29">
                  <c:v>20.58807921099276</c:v>
                </c:pt>
                <c:pt idx="30">
                  <c:v>20.62654142174668</c:v>
                </c:pt>
                <c:pt idx="31">
                  <c:v>20.605579871446757</c:v>
                </c:pt>
                <c:pt idx="32">
                  <c:v>20.689223682272111</c:v>
                </c:pt>
                <c:pt idx="33">
                  <c:v>20.493157572342604</c:v>
                </c:pt>
                <c:pt idx="34">
                  <c:v>20.617923500781068</c:v>
                </c:pt>
                <c:pt idx="35">
                  <c:v>20.95832487531883</c:v>
                </c:pt>
                <c:pt idx="36">
                  <c:v>21.117428237273053</c:v>
                </c:pt>
                <c:pt idx="37">
                  <c:v>21.583190908555956</c:v>
                </c:pt>
                <c:pt idx="38">
                  <c:v>21.690615809969977</c:v>
                </c:pt>
                <c:pt idx="39">
                  <c:v>22.132734883008204</c:v>
                </c:pt>
                <c:pt idx="40">
                  <c:v>22.664337637257827</c:v>
                </c:pt>
                <c:pt idx="41">
                  <c:v>22.22012174936463</c:v>
                </c:pt>
                <c:pt idx="42">
                  <c:v>22.2210823971817</c:v>
                </c:pt>
                <c:pt idx="43">
                  <c:v>21.827567758185182</c:v>
                </c:pt>
                <c:pt idx="44">
                  <c:v>21.521586378449101</c:v>
                </c:pt>
                <c:pt idx="45">
                  <c:v>21.810739099575997</c:v>
                </c:pt>
                <c:pt idx="46">
                  <c:v>21.849604837146181</c:v>
                </c:pt>
                <c:pt idx="47">
                  <c:v>21.938456643593668</c:v>
                </c:pt>
              </c:numCache>
            </c:numRef>
          </c:val>
          <c:smooth val="0"/>
          <c:extLst>
            <c:ext xmlns:c16="http://schemas.microsoft.com/office/drawing/2014/chart" uri="{C3380CC4-5D6E-409C-BE32-E72D297353CC}">
              <c16:uniqueId val="{00000002-72C9-4BBC-A027-F7F755DDAFDB}"/>
            </c:ext>
          </c:extLst>
        </c:ser>
        <c:ser>
          <c:idx val="3"/>
          <c:order val="3"/>
          <c:tx>
            <c:strRef>
              <c:f>Chart_4!$A$38</c:f>
              <c:strCache>
                <c:ptCount val="1"/>
                <c:pt idx="0">
                  <c:v>Magyarország</c:v>
                </c:pt>
              </c:strCache>
            </c:strRef>
          </c:tx>
          <c:spPr>
            <a:ln w="44450">
              <a:solidFill>
                <a:srgbClr val="FF0000"/>
              </a:solidFill>
            </a:ln>
          </c:spPr>
          <c:marker>
            <c:symbol val="none"/>
          </c:marker>
          <c:cat>
            <c:numRef>
              <c:f>Chart_4!$J$34:$BE$34</c:f>
              <c:numCache>
                <c:formatCode>General</c:formatCode>
                <c:ptCount val="48"/>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pt idx="47">
                  <c:v>2021</c:v>
                </c:pt>
              </c:numCache>
            </c:numRef>
          </c:cat>
          <c:val>
            <c:numRef>
              <c:f>Chart_4!$J$38:$BE$38</c:f>
              <c:numCache>
                <c:formatCode>0.0</c:formatCode>
                <c:ptCount val="48"/>
                <c:pt idx="0">
                  <c:v>21.970806088357179</c:v>
                </c:pt>
                <c:pt idx="1">
                  <c:v>21.266350822469288</c:v>
                </c:pt>
                <c:pt idx="2">
                  <c:v>20.686696276512695</c:v>
                </c:pt>
                <c:pt idx="3">
                  <c:v>20.068112540205068</c:v>
                </c:pt>
                <c:pt idx="4">
                  <c:v>20.001688478399561</c:v>
                </c:pt>
                <c:pt idx="5">
                  <c:v>19.746288467103209</c:v>
                </c:pt>
                <c:pt idx="6">
                  <c:v>19.517187470148887</c:v>
                </c:pt>
                <c:pt idx="7">
                  <c:v>19.533900816491908</c:v>
                </c:pt>
                <c:pt idx="8">
                  <c:v>19.385936429254713</c:v>
                </c:pt>
                <c:pt idx="9">
                  <c:v>19.304449330027872</c:v>
                </c:pt>
                <c:pt idx="10">
                  <c:v>19.277637705740229</c:v>
                </c:pt>
                <c:pt idx="11">
                  <c:v>19.144740377346885</c:v>
                </c:pt>
                <c:pt idx="12">
                  <c:v>19.049498357604243</c:v>
                </c:pt>
                <c:pt idx="13">
                  <c:v>19.356230721471096</c:v>
                </c:pt>
                <c:pt idx="14">
                  <c:v>19.884443658643093</c:v>
                </c:pt>
                <c:pt idx="15">
                  <c:v>20.772406899014332</c:v>
                </c:pt>
                <c:pt idx="16">
                  <c:v>21.47556915647176</c:v>
                </c:pt>
                <c:pt idx="17">
                  <c:v>21.898340506062389</c:v>
                </c:pt>
                <c:pt idx="18">
                  <c:v>22.160715046089891</c:v>
                </c:pt>
                <c:pt idx="19">
                  <c:v>22.003357668245055</c:v>
                </c:pt>
                <c:pt idx="20">
                  <c:v>21.692528377020746</c:v>
                </c:pt>
                <c:pt idx="21">
                  <c:v>21.868338827363559</c:v>
                </c:pt>
                <c:pt idx="22">
                  <c:v>21.803701109880613</c:v>
                </c:pt>
                <c:pt idx="23">
                  <c:v>22.160600259975027</c:v>
                </c:pt>
                <c:pt idx="24">
                  <c:v>21.668069252370593</c:v>
                </c:pt>
                <c:pt idx="25">
                  <c:v>20.63942751962805</c:v>
                </c:pt>
                <c:pt idx="26">
                  <c:v>20.151153422184183</c:v>
                </c:pt>
                <c:pt idx="27">
                  <c:v>19.482628073598995</c:v>
                </c:pt>
                <c:pt idx="28">
                  <c:v>20.189791078613101</c:v>
                </c:pt>
                <c:pt idx="29">
                  <c:v>21.077476185749379</c:v>
                </c:pt>
                <c:pt idx="30">
                  <c:v>21.643782983468125</c:v>
                </c:pt>
                <c:pt idx="31">
                  <c:v>22.137675470510477</c:v>
                </c:pt>
                <c:pt idx="32">
                  <c:v>22.429426839885068</c:v>
                </c:pt>
                <c:pt idx="33">
                  <c:v>23.009376981580267</c:v>
                </c:pt>
                <c:pt idx="34">
                  <c:v>23.870218610697517</c:v>
                </c:pt>
                <c:pt idx="35">
                  <c:v>24.697838500617298</c:v>
                </c:pt>
                <c:pt idx="36">
                  <c:v>25.713743986922317</c:v>
                </c:pt>
                <c:pt idx="37">
                  <c:v>26.488493774008994</c:v>
                </c:pt>
                <c:pt idx="38">
                  <c:v>27.06713720071982</c:v>
                </c:pt>
                <c:pt idx="39">
                  <c:v>27.090160749004063</c:v>
                </c:pt>
                <c:pt idx="40">
                  <c:v>26.772696973286973</c:v>
                </c:pt>
                <c:pt idx="41">
                  <c:v>27.010908161091926</c:v>
                </c:pt>
                <c:pt idx="42">
                  <c:v>26.498546832281818</c:v>
                </c:pt>
                <c:pt idx="43">
                  <c:v>26.834131529199478</c:v>
                </c:pt>
                <c:pt idx="44">
                  <c:v>27.243126034156255</c:v>
                </c:pt>
                <c:pt idx="45">
                  <c:v>27.062294135421823</c:v>
                </c:pt>
                <c:pt idx="46">
                  <c:v>27.796122320885228</c:v>
                </c:pt>
                <c:pt idx="47">
                  <c:v>27.613875991196167</c:v>
                </c:pt>
              </c:numCache>
            </c:numRef>
          </c:val>
          <c:smooth val="0"/>
          <c:extLst>
            <c:ext xmlns:c16="http://schemas.microsoft.com/office/drawing/2014/chart" uri="{C3380CC4-5D6E-409C-BE32-E72D297353CC}">
              <c16:uniqueId val="{00000003-72C9-4BBC-A027-F7F755DDAFDB}"/>
            </c:ext>
          </c:extLst>
        </c:ser>
        <c:dLbls>
          <c:showLegendKey val="0"/>
          <c:showVal val="0"/>
          <c:showCatName val="0"/>
          <c:showSerName val="0"/>
          <c:showPercent val="0"/>
          <c:showBubbleSize val="0"/>
        </c:dLbls>
        <c:marker val="1"/>
        <c:smooth val="0"/>
        <c:axId val="235132688"/>
        <c:axId val="235133080"/>
      </c:lineChart>
      <c:catAx>
        <c:axId val="235132688"/>
        <c:scaling>
          <c:orientation val="minMax"/>
        </c:scaling>
        <c:delete val="0"/>
        <c:axPos val="b"/>
        <c:numFmt formatCode="General" sourceLinked="1"/>
        <c:majorTickMark val="out"/>
        <c:minorTickMark val="none"/>
        <c:tickLblPos val="low"/>
        <c:txPr>
          <a:bodyPr rot="-5400000" vert="horz"/>
          <a:lstStyle/>
          <a:p>
            <a:pPr>
              <a:defRPr/>
            </a:pPr>
            <a:endParaRPr lang="hu-HU"/>
          </a:p>
        </c:txPr>
        <c:crossAx val="235133080"/>
        <c:crosses val="autoZero"/>
        <c:auto val="1"/>
        <c:lblAlgn val="ctr"/>
        <c:lblOffset val="100"/>
        <c:tickLblSkip val="4"/>
        <c:noMultiLvlLbl val="0"/>
      </c:catAx>
      <c:valAx>
        <c:axId val="235133080"/>
        <c:scaling>
          <c:orientation val="minMax"/>
          <c:min val="15"/>
        </c:scaling>
        <c:delete val="0"/>
        <c:axPos val="l"/>
        <c:majorGridlines>
          <c:spPr>
            <a:ln>
              <a:solidFill>
                <a:schemeClr val="tx1"/>
              </a:solidFill>
            </a:ln>
          </c:spPr>
        </c:majorGridlines>
        <c:title>
          <c:tx>
            <c:rich>
              <a:bodyPr rot="-5400000" vert="horz"/>
              <a:lstStyle/>
              <a:p>
                <a:pPr>
                  <a:defRPr/>
                </a:pPr>
                <a:r>
                  <a:rPr lang="hu-HU"/>
                  <a:t>GDP arányában, %</a:t>
                </a:r>
              </a:p>
            </c:rich>
          </c:tx>
          <c:overlay val="0"/>
        </c:title>
        <c:numFmt formatCode="0.0" sourceLinked="1"/>
        <c:majorTickMark val="out"/>
        <c:minorTickMark val="none"/>
        <c:tickLblPos val="nextTo"/>
        <c:crossAx val="235132688"/>
        <c:crosses val="autoZero"/>
        <c:crossBetween val="midCat"/>
      </c:valAx>
    </c:plotArea>
    <c:legend>
      <c:legendPos val="r"/>
      <c:legendEntry>
        <c:idx val="1"/>
        <c:delete val="1"/>
      </c:legendEntry>
      <c:overlay val="0"/>
      <c:txPr>
        <a:bodyPr/>
        <a:lstStyle/>
        <a:p>
          <a:pPr>
            <a:defRPr sz="1100"/>
          </a:pPr>
          <a:endParaRPr lang="hu-HU"/>
        </a:p>
      </c:txPr>
    </c:legend>
    <c:plotVisOnly val="1"/>
    <c:dispBlanksAs val="zero"/>
    <c:showDLblsOverMax val="0"/>
  </c:chart>
  <c:spPr>
    <a:solidFill>
      <a:schemeClr val="bg1"/>
    </a:solidFill>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KKE sáv</c:v>
          </c:tx>
          <c:spPr>
            <a:solidFill>
              <a:schemeClr val="bg1">
                <a:lumMod val="85000"/>
                <a:alpha val="0"/>
              </a:schemeClr>
            </a:solidFill>
          </c:spPr>
          <c:cat>
            <c:numRef>
              <c:f>Chart_4!$J$34:$BD$34</c:f>
              <c:numCache>
                <c:formatCode>General</c:formatCode>
                <c:ptCount val="47"/>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numCache>
            </c:numRef>
          </c:cat>
          <c:val>
            <c:numRef>
              <c:f>Chart_4!$J$51:$BE$51</c:f>
              <c:numCache>
                <c:formatCode>0.0</c:formatCode>
                <c:ptCount val="48"/>
                <c:pt idx="0">
                  <c:v>-6.6005731119427828</c:v>
                </c:pt>
                <c:pt idx="1">
                  <c:v>-6.9967600021855354</c:v>
                </c:pt>
                <c:pt idx="2">
                  <c:v>-6.7856370584743138</c:v>
                </c:pt>
                <c:pt idx="3">
                  <c:v>-6.7155693660660241</c:v>
                </c:pt>
                <c:pt idx="4">
                  <c:v>-5.8308412512102112</c:v>
                </c:pt>
                <c:pt idx="5">
                  <c:v>-5.7740925561510084</c:v>
                </c:pt>
                <c:pt idx="6">
                  <c:v>-5.9569521895948485</c:v>
                </c:pt>
                <c:pt idx="7">
                  <c:v>-5.8844955836817041</c:v>
                </c:pt>
                <c:pt idx="8">
                  <c:v>-6.2685121242432187</c:v>
                </c:pt>
                <c:pt idx="9">
                  <c:v>-6.1036372359570104</c:v>
                </c:pt>
                <c:pt idx="10">
                  <c:v>-5.8975485811589579</c:v>
                </c:pt>
                <c:pt idx="11">
                  <c:v>-5.3615234038995379</c:v>
                </c:pt>
                <c:pt idx="12">
                  <c:v>-4.1493055995255208</c:v>
                </c:pt>
                <c:pt idx="13">
                  <c:v>-2.6509431375930861</c:v>
                </c:pt>
                <c:pt idx="14">
                  <c:v>-1.652449791156281</c:v>
                </c:pt>
                <c:pt idx="15">
                  <c:v>-0.90524376543161944</c:v>
                </c:pt>
                <c:pt idx="16">
                  <c:v>-0.62125603087876546</c:v>
                </c:pt>
                <c:pt idx="17">
                  <c:v>-0.46111877557028885</c:v>
                </c:pt>
                <c:pt idx="18">
                  <c:v>-0.20989684207236831</c:v>
                </c:pt>
                <c:pt idx="19">
                  <c:v>-0.34864674558073094</c:v>
                </c:pt>
                <c:pt idx="20">
                  <c:v>-0.45483507889180008</c:v>
                </c:pt>
                <c:pt idx="21">
                  <c:v>-0.4250240505970389</c:v>
                </c:pt>
                <c:pt idx="22">
                  <c:v>-0.68528063536899231</c:v>
                </c:pt>
                <c:pt idx="23">
                  <c:v>-0.83851129558225113</c:v>
                </c:pt>
                <c:pt idx="24">
                  <c:v>-1.0495163511281209</c:v>
                </c:pt>
                <c:pt idx="25">
                  <c:v>-1.3580021797425885</c:v>
                </c:pt>
                <c:pt idx="26">
                  <c:v>-1.3051563285307308</c:v>
                </c:pt>
                <c:pt idx="27">
                  <c:v>-1.1612953733872426</c:v>
                </c:pt>
                <c:pt idx="28">
                  <c:v>-1.2590118593942998</c:v>
                </c:pt>
                <c:pt idx="29">
                  <c:v>-1.5619643146613349</c:v>
                </c:pt>
                <c:pt idx="30">
                  <c:v>-1.7775805802232747</c:v>
                </c:pt>
                <c:pt idx="31">
                  <c:v>-2.2899824480533439</c:v>
                </c:pt>
                <c:pt idx="32">
                  <c:v>-2.4339060632264609</c:v>
                </c:pt>
                <c:pt idx="33">
                  <c:v>-2.6130008445755952</c:v>
                </c:pt>
                <c:pt idx="34">
                  <c:v>-2.8958776270419002</c:v>
                </c:pt>
                <c:pt idx="35">
                  <c:v>-3.3178472904340559</c:v>
                </c:pt>
                <c:pt idx="36">
                  <c:v>-3.8243267198843691</c:v>
                </c:pt>
                <c:pt idx="37">
                  <c:v>-3.9058763082163246</c:v>
                </c:pt>
                <c:pt idx="38">
                  <c:v>-4.1389915090322882</c:v>
                </c:pt>
                <c:pt idx="39">
                  <c:v>-4.1705793277951502</c:v>
                </c:pt>
                <c:pt idx="40">
                  <c:v>-4.3079439963775776</c:v>
                </c:pt>
                <c:pt idx="41">
                  <c:v>-4.5690794720385686</c:v>
                </c:pt>
                <c:pt idx="42">
                  <c:v>-4.5019140564793272</c:v>
                </c:pt>
                <c:pt idx="43">
                  <c:v>-4.6181597984486515</c:v>
                </c:pt>
                <c:pt idx="44">
                  <c:v>-4.8870965650045344</c:v>
                </c:pt>
                <c:pt idx="45">
                  <c:v>-5.1267547368355819</c:v>
                </c:pt>
                <c:pt idx="46">
                  <c:v>-5.5141978075449973</c:v>
                </c:pt>
                <c:pt idx="47">
                  <c:v>-5.906146387768513</c:v>
                </c:pt>
              </c:numCache>
            </c:numRef>
          </c:val>
          <c:extLst>
            <c:ext xmlns:c16="http://schemas.microsoft.com/office/drawing/2014/chart" uri="{C3380CC4-5D6E-409C-BE32-E72D297353CC}">
              <c16:uniqueId val="{00000000-D5B7-46D3-9573-6A7E5BDDA5AE}"/>
            </c:ext>
          </c:extLst>
        </c:ser>
        <c:ser>
          <c:idx val="1"/>
          <c:order val="1"/>
          <c:tx>
            <c:v>KKE sáv</c:v>
          </c:tx>
          <c:spPr>
            <a:solidFill>
              <a:schemeClr val="bg1">
                <a:lumMod val="85000"/>
              </a:schemeClr>
            </a:solidFill>
          </c:spPr>
          <c:cat>
            <c:numRef>
              <c:f>Chart_4!$J$34:$BD$34</c:f>
              <c:numCache>
                <c:formatCode>General</c:formatCode>
                <c:ptCount val="47"/>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numCache>
            </c:numRef>
          </c:cat>
          <c:val>
            <c:numRef>
              <c:f>Chart_4!$J$52:$BE$52</c:f>
              <c:numCache>
                <c:formatCode>0.0</c:formatCode>
                <c:ptCount val="48"/>
                <c:pt idx="0">
                  <c:v>10.810732932857601</c:v>
                </c:pt>
                <c:pt idx="1">
                  <c:v>11.342062120027</c:v>
                </c:pt>
                <c:pt idx="2">
                  <c:v>11.120044725241428</c:v>
                </c:pt>
                <c:pt idx="3">
                  <c:v>11.460546585030972</c:v>
                </c:pt>
                <c:pt idx="4">
                  <c:v>10.881337321026585</c:v>
                </c:pt>
                <c:pt idx="5">
                  <c:v>11.010199126845258</c:v>
                </c:pt>
                <c:pt idx="6">
                  <c:v>11.545279071214484</c:v>
                </c:pt>
                <c:pt idx="7">
                  <c:v>11.603415708788511</c:v>
                </c:pt>
                <c:pt idx="8">
                  <c:v>11.74252828551106</c:v>
                </c:pt>
                <c:pt idx="9">
                  <c:v>11.920367199213322</c:v>
                </c:pt>
                <c:pt idx="10">
                  <c:v>12.133579733183126</c:v>
                </c:pt>
                <c:pt idx="11">
                  <c:v>11.470027397229408</c:v>
                </c:pt>
                <c:pt idx="12">
                  <c:v>10.60566004760485</c:v>
                </c:pt>
                <c:pt idx="13">
                  <c:v>8.8245934892147524</c:v>
                </c:pt>
                <c:pt idx="14">
                  <c:v>7.9525957461519852</c:v>
                </c:pt>
                <c:pt idx="15">
                  <c:v>7.3741435771000763</c:v>
                </c:pt>
                <c:pt idx="16">
                  <c:v>7.1481246771995224</c:v>
                </c:pt>
                <c:pt idx="17">
                  <c:v>6.5864854563140218</c:v>
                </c:pt>
                <c:pt idx="18">
                  <c:v>6.4263325308715649</c:v>
                </c:pt>
                <c:pt idx="19">
                  <c:v>6.6671751775218313</c:v>
                </c:pt>
                <c:pt idx="20">
                  <c:v>6.8839019368465291</c:v>
                </c:pt>
                <c:pt idx="21">
                  <c:v>7.3502238416373116</c:v>
                </c:pt>
                <c:pt idx="22">
                  <c:v>7.8594424531602742</c:v>
                </c:pt>
                <c:pt idx="23">
                  <c:v>8.5644859740699939</c:v>
                </c:pt>
                <c:pt idx="24">
                  <c:v>8.5821046364010769</c:v>
                </c:pt>
                <c:pt idx="25">
                  <c:v>9.5284089716079574</c:v>
                </c:pt>
                <c:pt idx="26">
                  <c:v>9.8945714584987066</c:v>
                </c:pt>
                <c:pt idx="27">
                  <c:v>9.56398779909971</c:v>
                </c:pt>
                <c:pt idx="28">
                  <c:v>9.0830994690202473</c:v>
                </c:pt>
                <c:pt idx="29">
                  <c:v>9.3288849487027399</c:v>
                </c:pt>
                <c:pt idx="30">
                  <c:v>9.479798248010681</c:v>
                </c:pt>
                <c:pt idx="31">
                  <c:v>9.8731736221997011</c:v>
                </c:pt>
                <c:pt idx="32">
                  <c:v>9.6985718777784449</c:v>
                </c:pt>
                <c:pt idx="33">
                  <c:v>9.4821560051264679</c:v>
                </c:pt>
                <c:pt idx="34">
                  <c:v>9.0852876426085256</c:v>
                </c:pt>
                <c:pt idx="35">
                  <c:v>9.3182979974228122</c:v>
                </c:pt>
                <c:pt idx="36">
                  <c:v>9.634695614315028</c:v>
                </c:pt>
                <c:pt idx="37">
                  <c:v>9.9496657455460102</c:v>
                </c:pt>
                <c:pt idx="38">
                  <c:v>10.475090627609372</c:v>
                </c:pt>
                <c:pt idx="39">
                  <c:v>10.200659017788384</c:v>
                </c:pt>
                <c:pt idx="40">
                  <c:v>10.241794553611555</c:v>
                </c:pt>
                <c:pt idx="41">
                  <c:v>10.067561627593248</c:v>
                </c:pt>
                <c:pt idx="42">
                  <c:v>10.552351188969151</c:v>
                </c:pt>
                <c:pt idx="43">
                  <c:v>11.373293209893014</c:v>
                </c:pt>
                <c:pt idx="44">
                  <c:v>11.880605026655282</c:v>
                </c:pt>
                <c:pt idx="45">
                  <c:v>12.240197285243553</c:v>
                </c:pt>
                <c:pt idx="46">
                  <c:v>11.217997683319448</c:v>
                </c:pt>
                <c:pt idx="47">
                  <c:v>10.274650119065139</c:v>
                </c:pt>
              </c:numCache>
            </c:numRef>
          </c:val>
          <c:extLst>
            <c:ext xmlns:c16="http://schemas.microsoft.com/office/drawing/2014/chart" uri="{C3380CC4-5D6E-409C-BE32-E72D297353CC}">
              <c16:uniqueId val="{00000001-D5B7-46D3-9573-6A7E5BDDA5AE}"/>
            </c:ext>
          </c:extLst>
        </c:ser>
        <c:dLbls>
          <c:showLegendKey val="0"/>
          <c:showVal val="0"/>
          <c:showCatName val="0"/>
          <c:showSerName val="0"/>
          <c:showPercent val="0"/>
          <c:showBubbleSize val="0"/>
        </c:dLbls>
        <c:axId val="273757312"/>
        <c:axId val="273754568"/>
      </c:areaChart>
      <c:lineChart>
        <c:grouping val="standard"/>
        <c:varyColors val="0"/>
        <c:ser>
          <c:idx val="2"/>
          <c:order val="2"/>
          <c:tx>
            <c:strRef>
              <c:f>Chart_4!$A$36</c:f>
              <c:strCache>
                <c:ptCount val="1"/>
                <c:pt idx="0">
                  <c:v>euroövezet</c:v>
                </c:pt>
              </c:strCache>
            </c:strRef>
          </c:tx>
          <c:spPr>
            <a:ln>
              <a:solidFill>
                <a:schemeClr val="tx2">
                  <a:lumMod val="40000"/>
                  <a:lumOff val="60000"/>
                </a:schemeClr>
              </a:solidFill>
              <a:prstDash val="dash"/>
            </a:ln>
          </c:spPr>
          <c:marker>
            <c:symbol val="none"/>
          </c:marker>
          <c:cat>
            <c:numRef>
              <c:f>Chart_4!$J$34:$BE$34</c:f>
              <c:numCache>
                <c:formatCode>General</c:formatCode>
                <c:ptCount val="48"/>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pt idx="47">
                  <c:v>2021</c:v>
                </c:pt>
              </c:numCache>
            </c:numRef>
          </c:cat>
          <c:val>
            <c:numRef>
              <c:f>Chart_4!$J$45:$BE$45</c:f>
              <c:numCache>
                <c:formatCode>0.0</c:formatCode>
                <c:ptCount val="48"/>
                <c:pt idx="0">
                  <c:v>1.791729019448471</c:v>
                </c:pt>
                <c:pt idx="1">
                  <c:v>1.6633781590468186</c:v>
                </c:pt>
                <c:pt idx="2">
                  <c:v>1.6104540412314683</c:v>
                </c:pt>
                <c:pt idx="3">
                  <c:v>1.5191691298192342</c:v>
                </c:pt>
                <c:pt idx="4">
                  <c:v>1.4487712807844115</c:v>
                </c:pt>
                <c:pt idx="5">
                  <c:v>1.4628088661299912</c:v>
                </c:pt>
                <c:pt idx="6">
                  <c:v>1.4878204048036479</c:v>
                </c:pt>
                <c:pt idx="7">
                  <c:v>1.6155198350608413</c:v>
                </c:pt>
                <c:pt idx="8">
                  <c:v>1.8928209592846574</c:v>
                </c:pt>
                <c:pt idx="9">
                  <c:v>2.2428763736714759</c:v>
                </c:pt>
                <c:pt idx="10">
                  <c:v>2.6399921790604699</c:v>
                </c:pt>
                <c:pt idx="11">
                  <c:v>2.9694629563431745</c:v>
                </c:pt>
                <c:pt idx="12">
                  <c:v>3.2539300430691318</c:v>
                </c:pt>
                <c:pt idx="13">
                  <c:v>3.4823018314360379</c:v>
                </c:pt>
                <c:pt idx="14">
                  <c:v>3.5185939924348997</c:v>
                </c:pt>
                <c:pt idx="15">
                  <c:v>3.5703290536570074</c:v>
                </c:pt>
                <c:pt idx="16">
                  <c:v>3.5986134978757147</c:v>
                </c:pt>
                <c:pt idx="17">
                  <c:v>3.6091756468712419</c:v>
                </c:pt>
                <c:pt idx="18">
                  <c:v>3.7154535622462221</c:v>
                </c:pt>
                <c:pt idx="19">
                  <c:v>3.8788682000997561</c:v>
                </c:pt>
                <c:pt idx="20">
                  <c:v>4.2152049138093428</c:v>
                </c:pt>
                <c:pt idx="21">
                  <c:v>4.2002000466006164</c:v>
                </c:pt>
                <c:pt idx="22">
                  <c:v>4.4235699934571757</c:v>
                </c:pt>
                <c:pt idx="23">
                  <c:v>4.4409831247921776</c:v>
                </c:pt>
                <c:pt idx="24">
                  <c:v>4.3394642791609508</c:v>
                </c:pt>
                <c:pt idx="25">
                  <c:v>4.5464279650304036</c:v>
                </c:pt>
                <c:pt idx="26">
                  <c:v>4.4687814830087014</c:v>
                </c:pt>
                <c:pt idx="27">
                  <c:v>4.3656224000600306</c:v>
                </c:pt>
                <c:pt idx="28">
                  <c:v>4.3139853642572845</c:v>
                </c:pt>
                <c:pt idx="29">
                  <c:v>4.0209273565308798</c:v>
                </c:pt>
                <c:pt idx="30">
                  <c:v>4.1128332588683971</c:v>
                </c:pt>
                <c:pt idx="31">
                  <c:v>4.3531523244846291</c:v>
                </c:pt>
                <c:pt idx="32">
                  <c:v>4.4200571102097008</c:v>
                </c:pt>
                <c:pt idx="33">
                  <c:v>4.6998730819698347</c:v>
                </c:pt>
                <c:pt idx="34">
                  <c:v>4.4938887568317281</c:v>
                </c:pt>
                <c:pt idx="35">
                  <c:v>4.0742302567553681</c:v>
                </c:pt>
                <c:pt idx="36">
                  <c:v>3.9595001739199871</c:v>
                </c:pt>
                <c:pt idx="37">
                  <c:v>3.544849770092692</c:v>
                </c:pt>
                <c:pt idx="38">
                  <c:v>3.6465823047040971</c:v>
                </c:pt>
                <c:pt idx="39">
                  <c:v>3.4005435311366377</c:v>
                </c:pt>
                <c:pt idx="40">
                  <c:v>2.8381098529532576</c:v>
                </c:pt>
                <c:pt idx="41">
                  <c:v>2.9421631961320527</c:v>
                </c:pt>
                <c:pt idx="42">
                  <c:v>3.0420124641530721</c:v>
                </c:pt>
                <c:pt idx="43">
                  <c:v>3.6739634616799024</c:v>
                </c:pt>
                <c:pt idx="44">
                  <c:v>4.3342668302822069</c:v>
                </c:pt>
                <c:pt idx="45">
                  <c:v>4.5501624103061635</c:v>
                </c:pt>
                <c:pt idx="46">
                  <c:v>4.3808311934942674</c:v>
                </c:pt>
                <c:pt idx="47">
                  <c:v>3.967483778935244</c:v>
                </c:pt>
              </c:numCache>
            </c:numRef>
          </c:val>
          <c:smooth val="0"/>
          <c:extLst>
            <c:ext xmlns:c16="http://schemas.microsoft.com/office/drawing/2014/chart" uri="{C3380CC4-5D6E-409C-BE32-E72D297353CC}">
              <c16:uniqueId val="{00000002-D5B7-46D3-9573-6A7E5BDDA5AE}"/>
            </c:ext>
          </c:extLst>
        </c:ser>
        <c:ser>
          <c:idx val="3"/>
          <c:order val="3"/>
          <c:tx>
            <c:strRef>
              <c:f>Chart_4!$A$38</c:f>
              <c:strCache>
                <c:ptCount val="1"/>
                <c:pt idx="0">
                  <c:v>Magyarország</c:v>
                </c:pt>
              </c:strCache>
            </c:strRef>
          </c:tx>
          <c:spPr>
            <a:ln w="44450">
              <a:solidFill>
                <a:srgbClr val="FF0000"/>
              </a:solidFill>
            </a:ln>
          </c:spPr>
          <c:marker>
            <c:symbol val="none"/>
          </c:marker>
          <c:cat>
            <c:numRef>
              <c:f>Chart_4!$J$34:$BE$34</c:f>
              <c:numCache>
                <c:formatCode>General</c:formatCode>
                <c:ptCount val="48"/>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pt idx="47">
                  <c:v>2021</c:v>
                </c:pt>
              </c:numCache>
            </c:numRef>
          </c:cat>
          <c:val>
            <c:numRef>
              <c:f>Chart_4!$J$47:$BE$47</c:f>
              <c:numCache>
                <c:formatCode>0.0</c:formatCode>
                <c:ptCount val="48"/>
                <c:pt idx="0">
                  <c:v>4.1895954400789828</c:v>
                </c:pt>
                <c:pt idx="1">
                  <c:v>4.3453021178414648</c:v>
                </c:pt>
                <c:pt idx="2">
                  <c:v>4.334407666767115</c:v>
                </c:pt>
                <c:pt idx="3">
                  <c:v>4.7449772189649471</c:v>
                </c:pt>
                <c:pt idx="4">
                  <c:v>5.0504960698163748</c:v>
                </c:pt>
                <c:pt idx="5">
                  <c:v>5.2361065706942487</c:v>
                </c:pt>
                <c:pt idx="6">
                  <c:v>5.5883268816196345</c:v>
                </c:pt>
                <c:pt idx="7">
                  <c:v>5.7189201251068065</c:v>
                </c:pt>
                <c:pt idx="8">
                  <c:v>5.4740161612678406</c:v>
                </c:pt>
                <c:pt idx="9">
                  <c:v>5.8167299632563116</c:v>
                </c:pt>
                <c:pt idx="10">
                  <c:v>6.236031152024168</c:v>
                </c:pt>
                <c:pt idx="11">
                  <c:v>6.1085039933298715</c:v>
                </c:pt>
                <c:pt idx="12">
                  <c:v>6.4563544480793293</c:v>
                </c:pt>
                <c:pt idx="13">
                  <c:v>6.1321172551059551</c:v>
                </c:pt>
                <c:pt idx="14">
                  <c:v>6.3001459549957044</c:v>
                </c:pt>
                <c:pt idx="15">
                  <c:v>6.4688998116684564</c:v>
                </c:pt>
                <c:pt idx="16">
                  <c:v>6.5268686463207573</c:v>
                </c:pt>
                <c:pt idx="17">
                  <c:v>6.125366680743733</c:v>
                </c:pt>
                <c:pt idx="18">
                  <c:v>5.8002151183393931</c:v>
                </c:pt>
                <c:pt idx="19">
                  <c:v>5.8466432952166523</c:v>
                </c:pt>
                <c:pt idx="20">
                  <c:v>6.4290668579547292</c:v>
                </c:pt>
                <c:pt idx="21">
                  <c:v>6.9251997910402725</c:v>
                </c:pt>
                <c:pt idx="22">
                  <c:v>7.1741618177912816</c:v>
                </c:pt>
                <c:pt idx="23">
                  <c:v>7.7259746784877432</c:v>
                </c:pt>
                <c:pt idx="24">
                  <c:v>7.532588285272956</c:v>
                </c:pt>
                <c:pt idx="25">
                  <c:v>8.1704067918653696</c:v>
                </c:pt>
                <c:pt idx="26">
                  <c:v>8.5894151299679748</c:v>
                </c:pt>
                <c:pt idx="27">
                  <c:v>8.402692425712468</c:v>
                </c:pt>
                <c:pt idx="28">
                  <c:v>7.8240876096259484</c:v>
                </c:pt>
                <c:pt idx="29">
                  <c:v>7.5222718720805162</c:v>
                </c:pt>
                <c:pt idx="30">
                  <c:v>6.9051780105428211</c:v>
                </c:pt>
                <c:pt idx="31">
                  <c:v>6.6047028746741621</c:v>
                </c:pt>
                <c:pt idx="32">
                  <c:v>6.4068669755771861</c:v>
                </c:pt>
                <c:pt idx="33">
                  <c:v>5.7317264584209484</c:v>
                </c:pt>
                <c:pt idx="34">
                  <c:v>4.7037863350685907</c:v>
                </c:pt>
                <c:pt idx="35">
                  <c:v>4.2568097542365155</c:v>
                </c:pt>
                <c:pt idx="36">
                  <c:v>3.712035464056255</c:v>
                </c:pt>
                <c:pt idx="37">
                  <c:v>3.2147130386100988</c:v>
                </c:pt>
                <c:pt idx="38">
                  <c:v>3.1064685061244912</c:v>
                </c:pt>
                <c:pt idx="39">
                  <c:v>2.3228652638382847</c:v>
                </c:pt>
                <c:pt idx="40">
                  <c:v>2.1122750071314838</c:v>
                </c:pt>
                <c:pt idx="41">
                  <c:v>0.76647616145423569</c:v>
                </c:pt>
                <c:pt idx="42">
                  <c:v>1.2460768610184347</c:v>
                </c:pt>
                <c:pt idx="43">
                  <c:v>1.5859213108978871</c:v>
                </c:pt>
                <c:pt idx="44">
                  <c:v>2.1357464286061973</c:v>
                </c:pt>
                <c:pt idx="45">
                  <c:v>3.0412122967312092</c:v>
                </c:pt>
                <c:pt idx="46">
                  <c:v>1.7768377655330301</c:v>
                </c:pt>
                <c:pt idx="47">
                  <c:v>0.77978543677898893</c:v>
                </c:pt>
              </c:numCache>
            </c:numRef>
          </c:val>
          <c:smooth val="0"/>
          <c:extLst>
            <c:ext xmlns:c16="http://schemas.microsoft.com/office/drawing/2014/chart" uri="{C3380CC4-5D6E-409C-BE32-E72D297353CC}">
              <c16:uniqueId val="{00000003-D5B7-46D3-9573-6A7E5BDDA5AE}"/>
            </c:ext>
          </c:extLst>
        </c:ser>
        <c:dLbls>
          <c:showLegendKey val="0"/>
          <c:showVal val="0"/>
          <c:showCatName val="0"/>
          <c:showSerName val="0"/>
          <c:showPercent val="0"/>
          <c:showBubbleSize val="0"/>
        </c:dLbls>
        <c:marker val="1"/>
        <c:smooth val="0"/>
        <c:axId val="273757312"/>
        <c:axId val="273754568"/>
      </c:lineChart>
      <c:catAx>
        <c:axId val="273757312"/>
        <c:scaling>
          <c:orientation val="minMax"/>
        </c:scaling>
        <c:delete val="0"/>
        <c:axPos val="b"/>
        <c:numFmt formatCode="General" sourceLinked="1"/>
        <c:majorTickMark val="out"/>
        <c:minorTickMark val="none"/>
        <c:tickLblPos val="low"/>
        <c:txPr>
          <a:bodyPr rot="-5400000" vert="horz"/>
          <a:lstStyle/>
          <a:p>
            <a:pPr>
              <a:defRPr/>
            </a:pPr>
            <a:endParaRPr lang="hu-HU"/>
          </a:p>
        </c:txPr>
        <c:crossAx val="273754568"/>
        <c:crosses val="autoZero"/>
        <c:auto val="1"/>
        <c:lblAlgn val="ctr"/>
        <c:lblOffset val="100"/>
        <c:tickLblSkip val="4"/>
        <c:noMultiLvlLbl val="0"/>
      </c:catAx>
      <c:valAx>
        <c:axId val="273754568"/>
        <c:scaling>
          <c:orientation val="minMax"/>
        </c:scaling>
        <c:delete val="0"/>
        <c:axPos val="l"/>
        <c:majorGridlines/>
        <c:title>
          <c:tx>
            <c:rich>
              <a:bodyPr rot="-5400000" vert="horz"/>
              <a:lstStyle/>
              <a:p>
                <a:pPr>
                  <a:defRPr/>
                </a:pPr>
                <a:r>
                  <a:rPr lang="hu-HU"/>
                  <a:t>GDP</a:t>
                </a:r>
                <a:r>
                  <a:rPr lang="hu-HU" baseline="0"/>
                  <a:t> arányában</a:t>
                </a:r>
                <a:r>
                  <a:rPr lang="hu-HU"/>
                  <a:t>, %</a:t>
                </a:r>
              </a:p>
            </c:rich>
          </c:tx>
          <c:overlay val="0"/>
        </c:title>
        <c:numFmt formatCode="0.0" sourceLinked="1"/>
        <c:majorTickMark val="out"/>
        <c:minorTickMark val="none"/>
        <c:tickLblPos val="nextTo"/>
        <c:crossAx val="273757312"/>
        <c:crosses val="autoZero"/>
        <c:crossBetween val="between"/>
      </c:valAx>
    </c:plotArea>
    <c:legend>
      <c:legendPos val="r"/>
      <c:legendEntry>
        <c:idx val="1"/>
        <c:delete val="1"/>
      </c:legendEntry>
      <c:overlay val="0"/>
      <c:txPr>
        <a:bodyPr/>
        <a:lstStyle/>
        <a:p>
          <a:pPr>
            <a:defRPr sz="1100"/>
          </a:pPr>
          <a:endParaRPr lang="hu-HU"/>
        </a:p>
      </c:txPr>
    </c:legend>
    <c:plotVisOnly val="1"/>
    <c:dispBlanksAs val="zero"/>
    <c:showDLblsOverMax val="0"/>
  </c:chart>
  <c:spPr>
    <a:solidFill>
      <a:schemeClr val="bg1"/>
    </a:solidFill>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KKE sáv</c:v>
          </c:tx>
          <c:spPr>
            <a:solidFill>
              <a:schemeClr val="bg1">
                <a:lumMod val="85000"/>
                <a:alpha val="0"/>
              </a:schemeClr>
            </a:solidFill>
          </c:spPr>
          <c:cat>
            <c:numRef>
              <c:f>Chart_4!$J$34:$BD$34</c:f>
              <c:numCache>
                <c:formatCode>General</c:formatCode>
                <c:ptCount val="47"/>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numCache>
            </c:numRef>
          </c:cat>
          <c:val>
            <c:numRef>
              <c:f>Chart_4!$J$60:$BE$60</c:f>
              <c:numCache>
                <c:formatCode>0.0</c:formatCode>
                <c:ptCount val="48"/>
                <c:pt idx="0">
                  <c:v>-2.7668810852958359</c:v>
                </c:pt>
                <c:pt idx="1">
                  <c:v>-4.3980221938746666</c:v>
                </c:pt>
                <c:pt idx="2">
                  <c:v>-6.1577577005961928</c:v>
                </c:pt>
                <c:pt idx="3">
                  <c:v>-6.5278401686555156</c:v>
                </c:pt>
                <c:pt idx="4">
                  <c:v>-1.5293171348285171</c:v>
                </c:pt>
                <c:pt idx="5">
                  <c:v>-1.9795771188478142</c:v>
                </c:pt>
                <c:pt idx="6">
                  <c:v>-2.4333055439766582</c:v>
                </c:pt>
                <c:pt idx="7">
                  <c:v>-1.6556117904708003</c:v>
                </c:pt>
                <c:pt idx="8">
                  <c:v>-0.93000424797290293</c:v>
                </c:pt>
                <c:pt idx="9">
                  <c:v>-2.6823372908374097</c:v>
                </c:pt>
                <c:pt idx="10">
                  <c:v>-3.4409204341313426</c:v>
                </c:pt>
                <c:pt idx="11">
                  <c:v>-2.002434768156661</c:v>
                </c:pt>
                <c:pt idx="12">
                  <c:v>-1.4262368530181249</c:v>
                </c:pt>
                <c:pt idx="13">
                  <c:v>-1.2240655097797912</c:v>
                </c:pt>
                <c:pt idx="14">
                  <c:v>-1.1297995242949241</c:v>
                </c:pt>
                <c:pt idx="15">
                  <c:v>-0.85101285221534795</c:v>
                </c:pt>
                <c:pt idx="16">
                  <c:v>0.79533981250060037</c:v>
                </c:pt>
                <c:pt idx="17">
                  <c:v>0.86185014926078907</c:v>
                </c:pt>
                <c:pt idx="18">
                  <c:v>1.2654862017730437</c:v>
                </c:pt>
                <c:pt idx="19">
                  <c:v>1.5006388355305518</c:v>
                </c:pt>
                <c:pt idx="20">
                  <c:v>2.05924502988168</c:v>
                </c:pt>
                <c:pt idx="21">
                  <c:v>2.4185774418667734</c:v>
                </c:pt>
                <c:pt idx="22">
                  <c:v>2.2999372596566872</c:v>
                </c:pt>
                <c:pt idx="23">
                  <c:v>2.1485404091682767</c:v>
                </c:pt>
                <c:pt idx="24">
                  <c:v>2.0675219254676165</c:v>
                </c:pt>
                <c:pt idx="25">
                  <c:v>1.7967609515982872</c:v>
                </c:pt>
                <c:pt idx="26">
                  <c:v>1.7282789872924695</c:v>
                </c:pt>
                <c:pt idx="27">
                  <c:v>2.0305870401722075</c:v>
                </c:pt>
                <c:pt idx="28">
                  <c:v>1.7959363063561113</c:v>
                </c:pt>
                <c:pt idx="29">
                  <c:v>1.8755902274599521</c:v>
                </c:pt>
                <c:pt idx="30">
                  <c:v>2.0961802019657512</c:v>
                </c:pt>
                <c:pt idx="31">
                  <c:v>1.8921641453605957</c:v>
                </c:pt>
                <c:pt idx="32">
                  <c:v>1.8642171692555962</c:v>
                </c:pt>
                <c:pt idx="33">
                  <c:v>1.6389374141161994</c:v>
                </c:pt>
                <c:pt idx="34">
                  <c:v>1.1163706820445611</c:v>
                </c:pt>
                <c:pt idx="35">
                  <c:v>1.1498279748916218</c:v>
                </c:pt>
                <c:pt idx="36">
                  <c:v>1.306906888935643</c:v>
                </c:pt>
                <c:pt idx="37">
                  <c:v>1.2899455205418633</c:v>
                </c:pt>
                <c:pt idx="38">
                  <c:v>0.78639876062742076</c:v>
                </c:pt>
                <c:pt idx="39">
                  <c:v>1.2733511487135587</c:v>
                </c:pt>
                <c:pt idx="40">
                  <c:v>-3.6936351472965754</c:v>
                </c:pt>
                <c:pt idx="41">
                  <c:v>-16.211625245899725</c:v>
                </c:pt>
                <c:pt idx="42">
                  <c:v>-5.3995486236740788</c:v>
                </c:pt>
                <c:pt idx="43">
                  <c:v>-9.6693976093892644</c:v>
                </c:pt>
                <c:pt idx="44">
                  <c:v>-6.409195288609169</c:v>
                </c:pt>
                <c:pt idx="45">
                  <c:v>5.2950172623789911</c:v>
                </c:pt>
                <c:pt idx="46">
                  <c:v>2.0304970276829835</c:v>
                </c:pt>
                <c:pt idx="47">
                  <c:v>4.1684397323651581</c:v>
                </c:pt>
              </c:numCache>
            </c:numRef>
          </c:val>
          <c:extLst>
            <c:ext xmlns:c16="http://schemas.microsoft.com/office/drawing/2014/chart" uri="{C3380CC4-5D6E-409C-BE32-E72D297353CC}">
              <c16:uniqueId val="{00000000-9896-4522-B1DF-4C9D8C159197}"/>
            </c:ext>
          </c:extLst>
        </c:ser>
        <c:ser>
          <c:idx val="1"/>
          <c:order val="1"/>
          <c:tx>
            <c:v>KKE sáv</c:v>
          </c:tx>
          <c:spPr>
            <a:solidFill>
              <a:schemeClr val="bg1">
                <a:lumMod val="85000"/>
              </a:schemeClr>
            </a:solidFill>
          </c:spPr>
          <c:cat>
            <c:numRef>
              <c:f>Chart_4!$J$34:$BD$34</c:f>
              <c:numCache>
                <c:formatCode>General</c:formatCode>
                <c:ptCount val="47"/>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numCache>
            </c:numRef>
          </c:cat>
          <c:val>
            <c:numRef>
              <c:f>Chart_4!$J$61:$BE$61</c:f>
              <c:numCache>
                <c:formatCode>0.0</c:formatCode>
                <c:ptCount val="48"/>
                <c:pt idx="0">
                  <c:v>4.9368295285493247</c:v>
                </c:pt>
                <c:pt idx="1">
                  <c:v>6.9682411742736434</c:v>
                </c:pt>
                <c:pt idx="2">
                  <c:v>9.0794028003669212</c:v>
                </c:pt>
                <c:pt idx="3">
                  <c:v>9.5544046805132155</c:v>
                </c:pt>
                <c:pt idx="4">
                  <c:v>4.557885034560698</c:v>
                </c:pt>
                <c:pt idx="5">
                  <c:v>5.3866794216938416</c:v>
                </c:pt>
                <c:pt idx="6">
                  <c:v>6.65753361148316</c:v>
                </c:pt>
                <c:pt idx="7">
                  <c:v>3.8663202293914622</c:v>
                </c:pt>
                <c:pt idx="8">
                  <c:v>2.6325030591017082</c:v>
                </c:pt>
                <c:pt idx="9">
                  <c:v>4.813078218790011</c:v>
                </c:pt>
                <c:pt idx="10">
                  <c:v>4.0294384581633835</c:v>
                </c:pt>
                <c:pt idx="11">
                  <c:v>6.7763160155516147</c:v>
                </c:pt>
                <c:pt idx="12">
                  <c:v>1.5849341862757598</c:v>
                </c:pt>
                <c:pt idx="13">
                  <c:v>2.4029604946324099</c:v>
                </c:pt>
                <c:pt idx="14">
                  <c:v>3.4036590401866249</c:v>
                </c:pt>
                <c:pt idx="15">
                  <c:v>2.1349170440737026</c:v>
                </c:pt>
                <c:pt idx="16">
                  <c:v>3.0457773034192144</c:v>
                </c:pt>
                <c:pt idx="17">
                  <c:v>2.7858613307731872</c:v>
                </c:pt>
                <c:pt idx="18">
                  <c:v>2.2974296365604374</c:v>
                </c:pt>
                <c:pt idx="19">
                  <c:v>4.5197784001179997</c:v>
                </c:pt>
                <c:pt idx="20">
                  <c:v>2.0128143046418501</c:v>
                </c:pt>
                <c:pt idx="21">
                  <c:v>2.8395521320885564</c:v>
                </c:pt>
                <c:pt idx="22">
                  <c:v>2.5666288614301749</c:v>
                </c:pt>
                <c:pt idx="23">
                  <c:v>5.105508821303232</c:v>
                </c:pt>
                <c:pt idx="24">
                  <c:v>6.7512120421197039</c:v>
                </c:pt>
                <c:pt idx="25">
                  <c:v>8.2139945008914594</c:v>
                </c:pt>
                <c:pt idx="26">
                  <c:v>7.4895812478136037</c:v>
                </c:pt>
                <c:pt idx="27">
                  <c:v>3.7276132553411401</c:v>
                </c:pt>
                <c:pt idx="28">
                  <c:v>5.5173867636275133</c:v>
                </c:pt>
                <c:pt idx="29">
                  <c:v>7.9370018168586682</c:v>
                </c:pt>
                <c:pt idx="30">
                  <c:v>13.199887944446132</c:v>
                </c:pt>
                <c:pt idx="31">
                  <c:v>12.063186844991321</c:v>
                </c:pt>
                <c:pt idx="32">
                  <c:v>7.8186935245360445</c:v>
                </c:pt>
                <c:pt idx="33">
                  <c:v>6.1915370821853202</c:v>
                </c:pt>
                <c:pt idx="34">
                  <c:v>4.7189832489890051</c:v>
                </c:pt>
                <c:pt idx="35">
                  <c:v>5.1115360206434701</c:v>
                </c:pt>
                <c:pt idx="36">
                  <c:v>4.689705796748072</c:v>
                </c:pt>
                <c:pt idx="37">
                  <c:v>3.627470714937985</c:v>
                </c:pt>
                <c:pt idx="38">
                  <c:v>4.0530854396288589</c:v>
                </c:pt>
                <c:pt idx="39">
                  <c:v>4.2547523581231417</c:v>
                </c:pt>
                <c:pt idx="40">
                  <c:v>9.7708957454960625</c:v>
                </c:pt>
                <c:pt idx="41">
                  <c:v>12.261340255399418</c:v>
                </c:pt>
                <c:pt idx="42">
                  <c:v>6.3693008552354229</c:v>
                </c:pt>
                <c:pt idx="43">
                  <c:v>6.8581024420384438</c:v>
                </c:pt>
                <c:pt idx="44">
                  <c:v>5.8818466162194909</c:v>
                </c:pt>
                <c:pt idx="45">
                  <c:v>8.7339583798267455</c:v>
                </c:pt>
                <c:pt idx="46">
                  <c:v>11.998478614522753</c:v>
                </c:pt>
                <c:pt idx="47">
                  <c:v>9.8605359098405785</c:v>
                </c:pt>
              </c:numCache>
            </c:numRef>
          </c:val>
          <c:extLst>
            <c:ext xmlns:c16="http://schemas.microsoft.com/office/drawing/2014/chart" uri="{C3380CC4-5D6E-409C-BE32-E72D297353CC}">
              <c16:uniqueId val="{00000001-9896-4522-B1DF-4C9D8C159197}"/>
            </c:ext>
          </c:extLst>
        </c:ser>
        <c:dLbls>
          <c:showLegendKey val="0"/>
          <c:showVal val="0"/>
          <c:showCatName val="0"/>
          <c:showSerName val="0"/>
          <c:showPercent val="0"/>
          <c:showBubbleSize val="0"/>
        </c:dLbls>
        <c:axId val="235685616"/>
        <c:axId val="235684832"/>
      </c:areaChart>
      <c:lineChart>
        <c:grouping val="standard"/>
        <c:varyColors val="0"/>
        <c:ser>
          <c:idx val="2"/>
          <c:order val="2"/>
          <c:tx>
            <c:strRef>
              <c:f>Chart_4!$A$36</c:f>
              <c:strCache>
                <c:ptCount val="1"/>
                <c:pt idx="0">
                  <c:v>euroövezet</c:v>
                </c:pt>
              </c:strCache>
            </c:strRef>
          </c:tx>
          <c:spPr>
            <a:ln>
              <a:solidFill>
                <a:schemeClr val="tx2">
                  <a:lumMod val="40000"/>
                  <a:lumOff val="60000"/>
                </a:schemeClr>
              </a:solidFill>
              <a:prstDash val="dash"/>
            </a:ln>
          </c:spPr>
          <c:marker>
            <c:symbol val="none"/>
          </c:marker>
          <c:cat>
            <c:numRef>
              <c:f>Chart_4!$J$34:$BE$34</c:f>
              <c:numCache>
                <c:formatCode>General</c:formatCode>
                <c:ptCount val="48"/>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pt idx="47">
                  <c:v>2021</c:v>
                </c:pt>
              </c:numCache>
            </c:numRef>
          </c:cat>
          <c:val>
            <c:numRef>
              <c:f>Chart_4!$J$54:$BE$54</c:f>
              <c:numCache>
                <c:formatCode>0.0</c:formatCode>
                <c:ptCount val="48"/>
                <c:pt idx="0">
                  <c:v>0.51586203698930433</c:v>
                </c:pt>
                <c:pt idx="1">
                  <c:v>0.75922128727319205</c:v>
                </c:pt>
                <c:pt idx="2">
                  <c:v>1.0059449024251137</c:v>
                </c:pt>
                <c:pt idx="3">
                  <c:v>1.181755400070557</c:v>
                </c:pt>
                <c:pt idx="4">
                  <c:v>1.0504033050392252</c:v>
                </c:pt>
                <c:pt idx="5">
                  <c:v>0.28998707437781945</c:v>
                </c:pt>
                <c:pt idx="6">
                  <c:v>0.17611883531252204</c:v>
                </c:pt>
                <c:pt idx="7">
                  <c:v>-0.65559440888047504</c:v>
                </c:pt>
                <c:pt idx="8">
                  <c:v>-0.93000424797290293</c:v>
                </c:pt>
                <c:pt idx="9">
                  <c:v>-0.91412906978550268</c:v>
                </c:pt>
                <c:pt idx="10">
                  <c:v>-1.3023576271648665</c:v>
                </c:pt>
                <c:pt idx="11">
                  <c:v>-1.1048831884837966</c:v>
                </c:pt>
                <c:pt idx="12">
                  <c:v>-1.4262368530181249</c:v>
                </c:pt>
                <c:pt idx="13">
                  <c:v>-0.80400503330741913</c:v>
                </c:pt>
                <c:pt idx="14">
                  <c:v>-0.33754308112627029</c:v>
                </c:pt>
                <c:pt idx="15">
                  <c:v>0.15176860705543049</c:v>
                </c:pt>
                <c:pt idx="16">
                  <c:v>0.8547095283806101</c:v>
                </c:pt>
                <c:pt idx="17">
                  <c:v>0.87385973640591885</c:v>
                </c:pt>
                <c:pt idx="18">
                  <c:v>1.2654862017730437</c:v>
                </c:pt>
                <c:pt idx="19">
                  <c:v>1.5006388355305518</c:v>
                </c:pt>
                <c:pt idx="20">
                  <c:v>2.05924502988168</c:v>
                </c:pt>
                <c:pt idx="21">
                  <c:v>2.4185774418667734</c:v>
                </c:pt>
                <c:pt idx="22">
                  <c:v>2.2999372596566872</c:v>
                </c:pt>
                <c:pt idx="23">
                  <c:v>2.1485404091682767</c:v>
                </c:pt>
                <c:pt idx="24">
                  <c:v>2.0675219254676165</c:v>
                </c:pt>
                <c:pt idx="25">
                  <c:v>1.7967609515982872</c:v>
                </c:pt>
                <c:pt idx="26">
                  <c:v>1.7282789872924695</c:v>
                </c:pt>
                <c:pt idx="27">
                  <c:v>2.0305870401722075</c:v>
                </c:pt>
                <c:pt idx="28">
                  <c:v>1.7959363063561113</c:v>
                </c:pt>
                <c:pt idx="29">
                  <c:v>1.8755902274599521</c:v>
                </c:pt>
                <c:pt idx="30">
                  <c:v>2.0961802019657512</c:v>
                </c:pt>
                <c:pt idx="31">
                  <c:v>1.8921641453605957</c:v>
                </c:pt>
                <c:pt idx="32">
                  <c:v>1.8642171692555962</c:v>
                </c:pt>
                <c:pt idx="33">
                  <c:v>1.6389374141161994</c:v>
                </c:pt>
                <c:pt idx="34">
                  <c:v>1.1163706820445611</c:v>
                </c:pt>
                <c:pt idx="35">
                  <c:v>1.1498279748916218</c:v>
                </c:pt>
                <c:pt idx="36">
                  <c:v>1.306906888935643</c:v>
                </c:pt>
                <c:pt idx="37">
                  <c:v>1.2899455205418633</c:v>
                </c:pt>
                <c:pt idx="38">
                  <c:v>1.6261651730540478</c:v>
                </c:pt>
                <c:pt idx="39">
                  <c:v>1.2733511487135587</c:v>
                </c:pt>
                <c:pt idx="40">
                  <c:v>-3.6936351472965754</c:v>
                </c:pt>
                <c:pt idx="41">
                  <c:v>-16.211625245899725</c:v>
                </c:pt>
                <c:pt idx="42">
                  <c:v>-4.4966149011124088</c:v>
                </c:pt>
                <c:pt idx="43">
                  <c:v>-7.6001544332181084</c:v>
                </c:pt>
                <c:pt idx="44">
                  <c:v>-5.611615199850533</c:v>
                </c:pt>
                <c:pt idx="45">
                  <c:v>12.053256699733183</c:v>
                </c:pt>
                <c:pt idx="46">
                  <c:v>12.053256699733183</c:v>
                </c:pt>
                <c:pt idx="47">
                  <c:v>12.053256699733183</c:v>
                </c:pt>
              </c:numCache>
            </c:numRef>
          </c:val>
          <c:smooth val="0"/>
          <c:extLst>
            <c:ext xmlns:c16="http://schemas.microsoft.com/office/drawing/2014/chart" uri="{C3380CC4-5D6E-409C-BE32-E72D297353CC}">
              <c16:uniqueId val="{00000002-9896-4522-B1DF-4C9D8C159197}"/>
            </c:ext>
          </c:extLst>
        </c:ser>
        <c:ser>
          <c:idx val="3"/>
          <c:order val="3"/>
          <c:tx>
            <c:strRef>
              <c:f>Chart_4!$A$38</c:f>
              <c:strCache>
                <c:ptCount val="1"/>
                <c:pt idx="0">
                  <c:v>Magyarország</c:v>
                </c:pt>
              </c:strCache>
            </c:strRef>
          </c:tx>
          <c:spPr>
            <a:ln w="44450">
              <a:solidFill>
                <a:srgbClr val="FF0000"/>
              </a:solidFill>
            </a:ln>
          </c:spPr>
          <c:marker>
            <c:symbol val="none"/>
          </c:marker>
          <c:cat>
            <c:numRef>
              <c:f>Chart_4!$J$34:$BE$34</c:f>
              <c:numCache>
                <c:formatCode>General</c:formatCode>
                <c:ptCount val="48"/>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pt idx="21">
                  <c:v>2015</c:v>
                </c:pt>
                <c:pt idx="22">
                  <c:v>2015</c:v>
                </c:pt>
                <c:pt idx="23">
                  <c:v>2015</c:v>
                </c:pt>
                <c:pt idx="24">
                  <c:v>2016</c:v>
                </c:pt>
                <c:pt idx="25">
                  <c:v>2016</c:v>
                </c:pt>
                <c:pt idx="26">
                  <c:v>2016</c:v>
                </c:pt>
                <c:pt idx="27">
                  <c:v>2016</c:v>
                </c:pt>
                <c:pt idx="28">
                  <c:v>2017</c:v>
                </c:pt>
                <c:pt idx="29">
                  <c:v>2017</c:v>
                </c:pt>
                <c:pt idx="30">
                  <c:v>2017</c:v>
                </c:pt>
                <c:pt idx="31">
                  <c:v>2017</c:v>
                </c:pt>
                <c:pt idx="32">
                  <c:v>2018</c:v>
                </c:pt>
                <c:pt idx="33">
                  <c:v>2018</c:v>
                </c:pt>
                <c:pt idx="34">
                  <c:v>2018</c:v>
                </c:pt>
                <c:pt idx="35">
                  <c:v>2018</c:v>
                </c:pt>
                <c:pt idx="36">
                  <c:v>2019</c:v>
                </c:pt>
                <c:pt idx="37">
                  <c:v>2019</c:v>
                </c:pt>
                <c:pt idx="38">
                  <c:v>2019</c:v>
                </c:pt>
                <c:pt idx="39">
                  <c:v>2019</c:v>
                </c:pt>
                <c:pt idx="40">
                  <c:v>2020</c:v>
                </c:pt>
                <c:pt idx="41">
                  <c:v>2020</c:v>
                </c:pt>
                <c:pt idx="42">
                  <c:v>2020</c:v>
                </c:pt>
                <c:pt idx="43">
                  <c:v>2020</c:v>
                </c:pt>
                <c:pt idx="44">
                  <c:v>2021</c:v>
                </c:pt>
                <c:pt idx="45">
                  <c:v>2021</c:v>
                </c:pt>
                <c:pt idx="46">
                  <c:v>2021</c:v>
                </c:pt>
                <c:pt idx="47">
                  <c:v>2021</c:v>
                </c:pt>
              </c:numCache>
            </c:numRef>
          </c:cat>
          <c:val>
            <c:numRef>
              <c:f>Chart_4!$J$56:$BE$56</c:f>
              <c:numCache>
                <c:formatCode>0.0</c:formatCode>
                <c:ptCount val="48"/>
                <c:pt idx="0">
                  <c:v>-2.7668810852958359</c:v>
                </c:pt>
                <c:pt idx="1">
                  <c:v>-2.3474111055025588</c:v>
                </c:pt>
                <c:pt idx="2">
                  <c:v>0.27381332798401559</c:v>
                </c:pt>
                <c:pt idx="3">
                  <c:v>-7.0881245285647765E-4</c:v>
                </c:pt>
                <c:pt idx="4">
                  <c:v>0.14096170574293865</c:v>
                </c:pt>
                <c:pt idx="5">
                  <c:v>1.8617487820601752</c:v>
                </c:pt>
                <c:pt idx="6">
                  <c:v>1.2396067272844675</c:v>
                </c:pt>
                <c:pt idx="7">
                  <c:v>0.16676792827627196</c:v>
                </c:pt>
                <c:pt idx="8">
                  <c:v>-0.86565211419674881</c:v>
                </c:pt>
                <c:pt idx="9">
                  <c:v>-2.6823372908374097</c:v>
                </c:pt>
                <c:pt idx="10">
                  <c:v>-3.4409204341313426</c:v>
                </c:pt>
                <c:pt idx="11">
                  <c:v>-2.002434768156661</c:v>
                </c:pt>
                <c:pt idx="12">
                  <c:v>-1.3589544127185604</c:v>
                </c:pt>
                <c:pt idx="13">
                  <c:v>-0.3701922981300072</c:v>
                </c:pt>
                <c:pt idx="14">
                  <c:v>0.56128343418124871</c:v>
                </c:pt>
                <c:pt idx="15">
                  <c:v>0.57508694945592254</c:v>
                </c:pt>
                <c:pt idx="16">
                  <c:v>1.3048949034582051</c:v>
                </c:pt>
                <c:pt idx="17">
                  <c:v>2.33673438544524</c:v>
                </c:pt>
                <c:pt idx="18">
                  <c:v>2.6375379548144764</c:v>
                </c:pt>
                <c:pt idx="19">
                  <c:v>3.3294268799934628</c:v>
                </c:pt>
                <c:pt idx="20">
                  <c:v>3.5827420226852524</c:v>
                </c:pt>
                <c:pt idx="21">
                  <c:v>3.4718040982157419</c:v>
                </c:pt>
                <c:pt idx="22">
                  <c:v>3.9500341187165304</c:v>
                </c:pt>
                <c:pt idx="23">
                  <c:v>4.107396023505828</c:v>
                </c:pt>
                <c:pt idx="24">
                  <c:v>4.6251862259095731</c:v>
                </c:pt>
                <c:pt idx="25">
                  <c:v>4.6945863758151916</c:v>
                </c:pt>
                <c:pt idx="26">
                  <c:v>4.6907095546573174</c:v>
                </c:pt>
                <c:pt idx="27">
                  <c:v>4.7740785982780523</c:v>
                </c:pt>
                <c:pt idx="28">
                  <c:v>4.4924665553041052</c:v>
                </c:pt>
                <c:pt idx="29">
                  <c:v>4.8712098787050024</c:v>
                </c:pt>
                <c:pt idx="30">
                  <c:v>5.2385076621608562</c:v>
                </c:pt>
                <c:pt idx="31">
                  <c:v>5.3818911365917046</c:v>
                </c:pt>
                <c:pt idx="32">
                  <c:v>5.4833575691254595</c:v>
                </c:pt>
                <c:pt idx="33">
                  <c:v>5.3057572182468391</c:v>
                </c:pt>
                <c:pt idx="34">
                  <c:v>4.9629227954283124</c:v>
                </c:pt>
                <c:pt idx="35">
                  <c:v>4.6762487131642132</c:v>
                </c:pt>
                <c:pt idx="36">
                  <c:v>4.7008925033299676</c:v>
                </c:pt>
                <c:pt idx="37">
                  <c:v>4.9174162354798483</c:v>
                </c:pt>
                <c:pt idx="38">
                  <c:v>4.8394842002562797</c:v>
                </c:pt>
                <c:pt idx="39">
                  <c:v>5.5281035068367004</c:v>
                </c:pt>
                <c:pt idx="40">
                  <c:v>6.0772605981994872</c:v>
                </c:pt>
                <c:pt idx="41">
                  <c:v>-5.6820611596706811</c:v>
                </c:pt>
                <c:pt idx="42">
                  <c:v>-2.9114993613002014</c:v>
                </c:pt>
                <c:pt idx="43">
                  <c:v>-2.8112951673508206</c:v>
                </c:pt>
                <c:pt idx="44">
                  <c:v>-3.9458641429310148</c:v>
                </c:pt>
                <c:pt idx="45">
                  <c:v>8.0403635120497938</c:v>
                </c:pt>
                <c:pt idx="46">
                  <c:v>8.0403635120497938</c:v>
                </c:pt>
                <c:pt idx="47">
                  <c:v>8.0403635120497938</c:v>
                </c:pt>
              </c:numCache>
            </c:numRef>
          </c:val>
          <c:smooth val="0"/>
          <c:extLst>
            <c:ext xmlns:c16="http://schemas.microsoft.com/office/drawing/2014/chart" uri="{C3380CC4-5D6E-409C-BE32-E72D297353CC}">
              <c16:uniqueId val="{00000003-9896-4522-B1DF-4C9D8C159197}"/>
            </c:ext>
          </c:extLst>
        </c:ser>
        <c:dLbls>
          <c:showLegendKey val="0"/>
          <c:showVal val="0"/>
          <c:showCatName val="0"/>
          <c:showSerName val="0"/>
          <c:showPercent val="0"/>
          <c:showBubbleSize val="0"/>
        </c:dLbls>
        <c:marker val="1"/>
        <c:smooth val="0"/>
        <c:axId val="235685616"/>
        <c:axId val="235684832"/>
      </c:lineChart>
      <c:catAx>
        <c:axId val="235685616"/>
        <c:scaling>
          <c:orientation val="minMax"/>
        </c:scaling>
        <c:delete val="0"/>
        <c:axPos val="b"/>
        <c:numFmt formatCode="General" sourceLinked="1"/>
        <c:majorTickMark val="out"/>
        <c:minorTickMark val="none"/>
        <c:tickLblPos val="low"/>
        <c:txPr>
          <a:bodyPr rot="-5400000" vert="horz"/>
          <a:lstStyle/>
          <a:p>
            <a:pPr>
              <a:defRPr/>
            </a:pPr>
            <a:endParaRPr lang="hu-HU"/>
          </a:p>
        </c:txPr>
        <c:crossAx val="235684832"/>
        <c:crosses val="autoZero"/>
        <c:auto val="1"/>
        <c:lblAlgn val="ctr"/>
        <c:lblOffset val="100"/>
        <c:tickLblSkip val="4"/>
        <c:noMultiLvlLbl val="0"/>
      </c:catAx>
      <c:valAx>
        <c:axId val="235684832"/>
        <c:scaling>
          <c:orientation val="minMax"/>
        </c:scaling>
        <c:delete val="0"/>
        <c:axPos val="l"/>
        <c:majorGridlines/>
        <c:title>
          <c:tx>
            <c:rich>
              <a:bodyPr rot="-5400000" vert="horz"/>
              <a:lstStyle/>
              <a:p>
                <a:pPr>
                  <a:defRPr/>
                </a:pPr>
                <a:r>
                  <a:rPr lang="hu-HU"/>
                  <a:t>év/év, %</a:t>
                </a:r>
              </a:p>
            </c:rich>
          </c:tx>
          <c:overlay val="0"/>
        </c:title>
        <c:numFmt formatCode="0.0" sourceLinked="1"/>
        <c:majorTickMark val="out"/>
        <c:minorTickMark val="none"/>
        <c:tickLblPos val="nextTo"/>
        <c:crossAx val="235685616"/>
        <c:crosses val="autoZero"/>
        <c:crossBetween val="midCat"/>
      </c:valAx>
    </c:plotArea>
    <c:legend>
      <c:legendPos val="r"/>
      <c:legendEntry>
        <c:idx val="1"/>
        <c:delete val="1"/>
      </c:legendEntry>
      <c:overlay val="0"/>
      <c:txPr>
        <a:bodyPr/>
        <a:lstStyle/>
        <a:p>
          <a:pPr>
            <a:defRPr sz="1100"/>
          </a:pPr>
          <a:endParaRPr lang="hu-HU"/>
        </a:p>
      </c:txPr>
    </c:legend>
    <c:plotVisOnly val="1"/>
    <c:dispBlanksAs val="zero"/>
    <c:showDLblsOverMax val="0"/>
  </c:chart>
  <c:spPr>
    <a:solidFill>
      <a:schemeClr val="bg1"/>
    </a:solidFill>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KKE sáv</c:v>
          </c:tx>
          <c:spPr>
            <a:solidFill>
              <a:schemeClr val="bg1">
                <a:lumMod val="85000"/>
                <a:alpha val="0"/>
              </a:schemeClr>
            </a:solidFill>
          </c:spPr>
          <c:cat>
            <c:numRef>
              <c:f>data_5a!$AQ$54:$AQ$97</c:f>
              <c:numCache>
                <c:formatCode>0</c:formatCode>
                <c:ptCount val="44"/>
                <c:pt idx="0">
                  <c:v>2011</c:v>
                </c:pt>
                <c:pt idx="1">
                  <c:v>2011</c:v>
                </c:pt>
                <c:pt idx="2">
                  <c:v>2011</c:v>
                </c:pt>
                <c:pt idx="3">
                  <c:v>2011</c:v>
                </c:pt>
                <c:pt idx="4">
                  <c:v>2012</c:v>
                </c:pt>
                <c:pt idx="5">
                  <c:v>2012</c:v>
                </c:pt>
                <c:pt idx="6">
                  <c:v>2012</c:v>
                </c:pt>
                <c:pt idx="7">
                  <c:v>2012</c:v>
                </c:pt>
                <c:pt idx="8">
                  <c:v>2013</c:v>
                </c:pt>
                <c:pt idx="9">
                  <c:v>2013</c:v>
                </c:pt>
                <c:pt idx="10">
                  <c:v>2013</c:v>
                </c:pt>
                <c:pt idx="11">
                  <c:v>2013</c:v>
                </c:pt>
                <c:pt idx="12">
                  <c:v>2014</c:v>
                </c:pt>
                <c:pt idx="13">
                  <c:v>2014</c:v>
                </c:pt>
                <c:pt idx="14">
                  <c:v>2014</c:v>
                </c:pt>
                <c:pt idx="15">
                  <c:v>2014</c:v>
                </c:pt>
                <c:pt idx="16">
                  <c:v>2015</c:v>
                </c:pt>
                <c:pt idx="17">
                  <c:v>2015</c:v>
                </c:pt>
                <c:pt idx="18">
                  <c:v>2015</c:v>
                </c:pt>
                <c:pt idx="19">
                  <c:v>2015</c:v>
                </c:pt>
                <c:pt idx="20">
                  <c:v>2016</c:v>
                </c:pt>
                <c:pt idx="21">
                  <c:v>2016</c:v>
                </c:pt>
                <c:pt idx="22">
                  <c:v>2016</c:v>
                </c:pt>
                <c:pt idx="23">
                  <c:v>2016</c:v>
                </c:pt>
                <c:pt idx="24">
                  <c:v>2017</c:v>
                </c:pt>
                <c:pt idx="25">
                  <c:v>2017</c:v>
                </c:pt>
                <c:pt idx="26">
                  <c:v>2017</c:v>
                </c:pt>
                <c:pt idx="27">
                  <c:v>2017</c:v>
                </c:pt>
                <c:pt idx="28">
                  <c:v>2018</c:v>
                </c:pt>
                <c:pt idx="29">
                  <c:v>2018</c:v>
                </c:pt>
                <c:pt idx="30">
                  <c:v>2018</c:v>
                </c:pt>
                <c:pt idx="31">
                  <c:v>2018</c:v>
                </c:pt>
                <c:pt idx="32">
                  <c:v>2019</c:v>
                </c:pt>
                <c:pt idx="33">
                  <c:v>2019</c:v>
                </c:pt>
                <c:pt idx="34">
                  <c:v>2019</c:v>
                </c:pt>
                <c:pt idx="35">
                  <c:v>2019</c:v>
                </c:pt>
                <c:pt idx="36">
                  <c:v>2020</c:v>
                </c:pt>
                <c:pt idx="37">
                  <c:v>2020</c:v>
                </c:pt>
                <c:pt idx="38">
                  <c:v>2020</c:v>
                </c:pt>
                <c:pt idx="39">
                  <c:v>2020</c:v>
                </c:pt>
                <c:pt idx="40">
                  <c:v>2021</c:v>
                </c:pt>
                <c:pt idx="41">
                  <c:v>2021</c:v>
                </c:pt>
                <c:pt idx="42">
                  <c:v>2021</c:v>
                </c:pt>
                <c:pt idx="43">
                  <c:v>2021</c:v>
                </c:pt>
              </c:numCache>
            </c:numRef>
          </c:cat>
          <c:val>
            <c:numRef>
              <c:f>data_5a!$AR$54:$AR$97</c:f>
              <c:numCache>
                <c:formatCode>0.0</c:formatCode>
                <c:ptCount val="44"/>
                <c:pt idx="0">
                  <c:v>0.15194181604180806</c:v>
                </c:pt>
                <c:pt idx="1">
                  <c:v>-1.274791778082752</c:v>
                </c:pt>
                <c:pt idx="2">
                  <c:v>-1.7868752303535618</c:v>
                </c:pt>
                <c:pt idx="3">
                  <c:v>-2.1894970091241572</c:v>
                </c:pt>
                <c:pt idx="4">
                  <c:v>-2.0395089732169014</c:v>
                </c:pt>
                <c:pt idx="5">
                  <c:v>-1.7736171771754725</c:v>
                </c:pt>
                <c:pt idx="6">
                  <c:v>-1.6977690990441325</c:v>
                </c:pt>
                <c:pt idx="7">
                  <c:v>-1.277195644815863</c:v>
                </c:pt>
                <c:pt idx="8">
                  <c:v>-1.5888468687273394</c:v>
                </c:pt>
                <c:pt idx="9">
                  <c:v>-1.2784740814471127</c:v>
                </c:pt>
                <c:pt idx="10">
                  <c:v>-0.73804802772214217</c:v>
                </c:pt>
                <c:pt idx="11">
                  <c:v>-1.2276273042297177</c:v>
                </c:pt>
                <c:pt idx="12">
                  <c:v>-1.0165963794932396</c:v>
                </c:pt>
                <c:pt idx="13">
                  <c:v>-0.85056243414120125</c:v>
                </c:pt>
                <c:pt idx="14">
                  <c:v>-0.8427918319012998</c:v>
                </c:pt>
                <c:pt idx="15">
                  <c:v>-0.5295826914675773</c:v>
                </c:pt>
                <c:pt idx="16">
                  <c:v>-1.110552431337162</c:v>
                </c:pt>
                <c:pt idx="17">
                  <c:v>-1.3744383895328818</c:v>
                </c:pt>
                <c:pt idx="18">
                  <c:v>-1.3932940508570952</c:v>
                </c:pt>
                <c:pt idx="19">
                  <c:v>-1.7030536085914323</c:v>
                </c:pt>
                <c:pt idx="20">
                  <c:v>-0.40505989453899865</c:v>
                </c:pt>
                <c:pt idx="21">
                  <c:v>-0.24991813167025279</c:v>
                </c:pt>
                <c:pt idx="22">
                  <c:v>-0.46268245863491464</c:v>
                </c:pt>
                <c:pt idx="23">
                  <c:v>-0.21980969070152259</c:v>
                </c:pt>
                <c:pt idx="24">
                  <c:v>-0.11253340258215627</c:v>
                </c:pt>
                <c:pt idx="25">
                  <c:v>0.61015724375744373</c:v>
                </c:pt>
                <c:pt idx="26">
                  <c:v>0.96202339248220425</c:v>
                </c:pt>
                <c:pt idx="27">
                  <c:v>0.83151636398733653</c:v>
                </c:pt>
                <c:pt idx="28">
                  <c:v>0.79449674052012653</c:v>
                </c:pt>
                <c:pt idx="29">
                  <c:v>0.58391570187461983</c:v>
                </c:pt>
                <c:pt idx="30">
                  <c:v>0.36401153878619891</c:v>
                </c:pt>
                <c:pt idx="31">
                  <c:v>0.76081695141195749</c:v>
                </c:pt>
                <c:pt idx="32">
                  <c:v>0.54430272301739935</c:v>
                </c:pt>
                <c:pt idx="33">
                  <c:v>0.59650455591024321</c:v>
                </c:pt>
                <c:pt idx="34">
                  <c:v>0.47570782820929997</c:v>
                </c:pt>
                <c:pt idx="35">
                  <c:v>0.39805071494799088</c:v>
                </c:pt>
                <c:pt idx="36">
                  <c:v>0.30855609978534121</c:v>
                </c:pt>
                <c:pt idx="37">
                  <c:v>-0.10336573704922911</c:v>
                </c:pt>
                <c:pt idx="38">
                  <c:v>-0.71938512505583818</c:v>
                </c:pt>
                <c:pt idx="39">
                  <c:v>-1.0099627444606136</c:v>
                </c:pt>
                <c:pt idx="40">
                  <c:v>-1.3543217947285187</c:v>
                </c:pt>
                <c:pt idx="41">
                  <c:v>-0.65551890147664893</c:v>
                </c:pt>
                <c:pt idx="42">
                  <c:v>4.4694082443469917E-2</c:v>
                </c:pt>
                <c:pt idx="43">
                  <c:v>0.57578376622146032</c:v>
                </c:pt>
              </c:numCache>
            </c:numRef>
          </c:val>
          <c:extLst>
            <c:ext xmlns:c16="http://schemas.microsoft.com/office/drawing/2014/chart" uri="{C3380CC4-5D6E-409C-BE32-E72D297353CC}">
              <c16:uniqueId val="{00000000-F870-4C19-95A1-283397509540}"/>
            </c:ext>
          </c:extLst>
        </c:ser>
        <c:ser>
          <c:idx val="1"/>
          <c:order val="1"/>
          <c:tx>
            <c:v>KKE sáv</c:v>
          </c:tx>
          <c:spPr>
            <a:solidFill>
              <a:schemeClr val="bg1">
                <a:lumMod val="85000"/>
              </a:schemeClr>
            </a:solidFill>
          </c:spPr>
          <c:cat>
            <c:numRef>
              <c:f>data_5a!$AQ$54:$AQ$97</c:f>
              <c:numCache>
                <c:formatCode>0</c:formatCode>
                <c:ptCount val="44"/>
                <c:pt idx="0">
                  <c:v>2011</c:v>
                </c:pt>
                <c:pt idx="1">
                  <c:v>2011</c:v>
                </c:pt>
                <c:pt idx="2">
                  <c:v>2011</c:v>
                </c:pt>
                <c:pt idx="3">
                  <c:v>2011</c:v>
                </c:pt>
                <c:pt idx="4">
                  <c:v>2012</c:v>
                </c:pt>
                <c:pt idx="5">
                  <c:v>2012</c:v>
                </c:pt>
                <c:pt idx="6">
                  <c:v>2012</c:v>
                </c:pt>
                <c:pt idx="7">
                  <c:v>2012</c:v>
                </c:pt>
                <c:pt idx="8">
                  <c:v>2013</c:v>
                </c:pt>
                <c:pt idx="9">
                  <c:v>2013</c:v>
                </c:pt>
                <c:pt idx="10">
                  <c:v>2013</c:v>
                </c:pt>
                <c:pt idx="11">
                  <c:v>2013</c:v>
                </c:pt>
                <c:pt idx="12">
                  <c:v>2014</c:v>
                </c:pt>
                <c:pt idx="13">
                  <c:v>2014</c:v>
                </c:pt>
                <c:pt idx="14">
                  <c:v>2014</c:v>
                </c:pt>
                <c:pt idx="15">
                  <c:v>2014</c:v>
                </c:pt>
                <c:pt idx="16">
                  <c:v>2015</c:v>
                </c:pt>
                <c:pt idx="17">
                  <c:v>2015</c:v>
                </c:pt>
                <c:pt idx="18">
                  <c:v>2015</c:v>
                </c:pt>
                <c:pt idx="19">
                  <c:v>2015</c:v>
                </c:pt>
                <c:pt idx="20">
                  <c:v>2016</c:v>
                </c:pt>
                <c:pt idx="21">
                  <c:v>2016</c:v>
                </c:pt>
                <c:pt idx="22">
                  <c:v>2016</c:v>
                </c:pt>
                <c:pt idx="23">
                  <c:v>2016</c:v>
                </c:pt>
                <c:pt idx="24">
                  <c:v>2017</c:v>
                </c:pt>
                <c:pt idx="25">
                  <c:v>2017</c:v>
                </c:pt>
                <c:pt idx="26">
                  <c:v>2017</c:v>
                </c:pt>
                <c:pt idx="27">
                  <c:v>2017</c:v>
                </c:pt>
                <c:pt idx="28">
                  <c:v>2018</c:v>
                </c:pt>
                <c:pt idx="29">
                  <c:v>2018</c:v>
                </c:pt>
                <c:pt idx="30">
                  <c:v>2018</c:v>
                </c:pt>
                <c:pt idx="31">
                  <c:v>2018</c:v>
                </c:pt>
                <c:pt idx="32">
                  <c:v>2019</c:v>
                </c:pt>
                <c:pt idx="33">
                  <c:v>2019</c:v>
                </c:pt>
                <c:pt idx="34">
                  <c:v>2019</c:v>
                </c:pt>
                <c:pt idx="35">
                  <c:v>2019</c:v>
                </c:pt>
                <c:pt idx="36">
                  <c:v>2020</c:v>
                </c:pt>
                <c:pt idx="37">
                  <c:v>2020</c:v>
                </c:pt>
                <c:pt idx="38">
                  <c:v>2020</c:v>
                </c:pt>
                <c:pt idx="39">
                  <c:v>2020</c:v>
                </c:pt>
                <c:pt idx="40">
                  <c:v>2021</c:v>
                </c:pt>
                <c:pt idx="41">
                  <c:v>2021</c:v>
                </c:pt>
                <c:pt idx="42">
                  <c:v>2021</c:v>
                </c:pt>
                <c:pt idx="43">
                  <c:v>2021</c:v>
                </c:pt>
              </c:numCache>
            </c:numRef>
          </c:cat>
          <c:val>
            <c:numRef>
              <c:f>data_5a!$AS$54:$AS$97</c:f>
              <c:numCache>
                <c:formatCode>0.0</c:formatCode>
                <c:ptCount val="44"/>
                <c:pt idx="0">
                  <c:v>1.2079494569359261</c:v>
                </c:pt>
                <c:pt idx="1">
                  <c:v>3.1311234425323722</c:v>
                </c:pt>
                <c:pt idx="2">
                  <c:v>3.7624349491634899</c:v>
                </c:pt>
                <c:pt idx="3">
                  <c:v>4.152281413393494</c:v>
                </c:pt>
                <c:pt idx="4">
                  <c:v>4.1588066205295426</c:v>
                </c:pt>
                <c:pt idx="5">
                  <c:v>3.4507501215848748</c:v>
                </c:pt>
                <c:pt idx="6">
                  <c:v>3.3921623929931823</c:v>
                </c:pt>
                <c:pt idx="7">
                  <c:v>2.1499371072806372</c:v>
                </c:pt>
                <c:pt idx="8">
                  <c:v>2.5021844368281068</c:v>
                </c:pt>
                <c:pt idx="9">
                  <c:v>1.7572814125862064</c:v>
                </c:pt>
                <c:pt idx="10">
                  <c:v>1.2569363215109173</c:v>
                </c:pt>
                <c:pt idx="11">
                  <c:v>2.408522062433355</c:v>
                </c:pt>
                <c:pt idx="12">
                  <c:v>1.6434888735802238</c:v>
                </c:pt>
                <c:pt idx="13">
                  <c:v>1.8708230478384582</c:v>
                </c:pt>
                <c:pt idx="14">
                  <c:v>1.9182925307150378</c:v>
                </c:pt>
                <c:pt idx="15">
                  <c:v>1.4429620846696152</c:v>
                </c:pt>
                <c:pt idx="16">
                  <c:v>2.5767941786418689</c:v>
                </c:pt>
                <c:pt idx="17">
                  <c:v>2.930627631753592</c:v>
                </c:pt>
                <c:pt idx="18">
                  <c:v>3.6669539632958266</c:v>
                </c:pt>
                <c:pt idx="19">
                  <c:v>3.1358979489000287</c:v>
                </c:pt>
                <c:pt idx="20">
                  <c:v>2.4215283899358195</c:v>
                </c:pt>
                <c:pt idx="21">
                  <c:v>2.0424006612551455</c:v>
                </c:pt>
                <c:pt idx="22">
                  <c:v>2.0439098665916786</c:v>
                </c:pt>
                <c:pt idx="23">
                  <c:v>1.6427442790580202</c:v>
                </c:pt>
                <c:pt idx="24">
                  <c:v>1.81065466224132</c:v>
                </c:pt>
                <c:pt idx="25">
                  <c:v>1.4596472074848483</c:v>
                </c:pt>
                <c:pt idx="26">
                  <c:v>1.1042579446385674</c:v>
                </c:pt>
                <c:pt idx="27">
                  <c:v>1.0117434781413253</c:v>
                </c:pt>
                <c:pt idx="28">
                  <c:v>0.95243524599989138</c:v>
                </c:pt>
                <c:pt idx="29">
                  <c:v>1.2553283711939049</c:v>
                </c:pt>
                <c:pt idx="30">
                  <c:v>2.4977798652948469</c:v>
                </c:pt>
                <c:pt idx="31">
                  <c:v>1.9448395185110119</c:v>
                </c:pt>
                <c:pt idx="32">
                  <c:v>1.9259343782519855</c:v>
                </c:pt>
                <c:pt idx="33">
                  <c:v>2.419383284310896</c:v>
                </c:pt>
                <c:pt idx="34">
                  <c:v>1.9011020987876404</c:v>
                </c:pt>
                <c:pt idx="35">
                  <c:v>1.6449830859911485</c:v>
                </c:pt>
                <c:pt idx="36">
                  <c:v>2.3658767086974213</c:v>
                </c:pt>
                <c:pt idx="37">
                  <c:v>1.5960409539087428</c:v>
                </c:pt>
                <c:pt idx="38">
                  <c:v>1.8164710707076179</c:v>
                </c:pt>
                <c:pt idx="39">
                  <c:v>2.6384807147720069</c:v>
                </c:pt>
                <c:pt idx="40">
                  <c:v>2.9266581327081713</c:v>
                </c:pt>
                <c:pt idx="41">
                  <c:v>2.323074450476486</c:v>
                </c:pt>
                <c:pt idx="42">
                  <c:v>1.7726195800702369</c:v>
                </c:pt>
                <c:pt idx="43">
                  <c:v>1.4054084326971941</c:v>
                </c:pt>
              </c:numCache>
            </c:numRef>
          </c:val>
          <c:extLst>
            <c:ext xmlns:c16="http://schemas.microsoft.com/office/drawing/2014/chart" uri="{C3380CC4-5D6E-409C-BE32-E72D297353CC}">
              <c16:uniqueId val="{00000001-F870-4C19-95A1-283397509540}"/>
            </c:ext>
          </c:extLst>
        </c:ser>
        <c:dLbls>
          <c:showLegendKey val="0"/>
          <c:showVal val="0"/>
          <c:showCatName val="0"/>
          <c:showSerName val="0"/>
          <c:showPercent val="0"/>
          <c:showBubbleSize val="0"/>
        </c:dLbls>
        <c:axId val="235684440"/>
        <c:axId val="235683264"/>
      </c:areaChart>
      <c:lineChart>
        <c:grouping val="standard"/>
        <c:varyColors val="0"/>
        <c:ser>
          <c:idx val="2"/>
          <c:order val="2"/>
          <c:tx>
            <c:strRef>
              <c:f>data_5a!$AK$1</c:f>
              <c:strCache>
                <c:ptCount val="1"/>
                <c:pt idx="0">
                  <c:v>euroövezet</c:v>
                </c:pt>
              </c:strCache>
            </c:strRef>
          </c:tx>
          <c:spPr>
            <a:ln w="28575">
              <a:solidFill>
                <a:schemeClr val="tx2">
                  <a:lumMod val="40000"/>
                  <a:lumOff val="60000"/>
                </a:schemeClr>
              </a:solidFill>
              <a:prstDash val="dash"/>
            </a:ln>
          </c:spPr>
          <c:marker>
            <c:symbol val="none"/>
          </c:marker>
          <c:cat>
            <c:numRef>
              <c:f>data_5a!$AQ$54:$AQ$97</c:f>
              <c:numCache>
                <c:formatCode>0</c:formatCode>
                <c:ptCount val="44"/>
                <c:pt idx="0">
                  <c:v>2011</c:v>
                </c:pt>
                <c:pt idx="1">
                  <c:v>2011</c:v>
                </c:pt>
                <c:pt idx="2">
                  <c:v>2011</c:v>
                </c:pt>
                <c:pt idx="3">
                  <c:v>2011</c:v>
                </c:pt>
                <c:pt idx="4">
                  <c:v>2012</c:v>
                </c:pt>
                <c:pt idx="5">
                  <c:v>2012</c:v>
                </c:pt>
                <c:pt idx="6">
                  <c:v>2012</c:v>
                </c:pt>
                <c:pt idx="7">
                  <c:v>2012</c:v>
                </c:pt>
                <c:pt idx="8">
                  <c:v>2013</c:v>
                </c:pt>
                <c:pt idx="9">
                  <c:v>2013</c:v>
                </c:pt>
                <c:pt idx="10">
                  <c:v>2013</c:v>
                </c:pt>
                <c:pt idx="11">
                  <c:v>2013</c:v>
                </c:pt>
                <c:pt idx="12">
                  <c:v>2014</c:v>
                </c:pt>
                <c:pt idx="13">
                  <c:v>2014</c:v>
                </c:pt>
                <c:pt idx="14">
                  <c:v>2014</c:v>
                </c:pt>
                <c:pt idx="15">
                  <c:v>2014</c:v>
                </c:pt>
                <c:pt idx="16">
                  <c:v>2015</c:v>
                </c:pt>
                <c:pt idx="17">
                  <c:v>2015</c:v>
                </c:pt>
                <c:pt idx="18">
                  <c:v>2015</c:v>
                </c:pt>
                <c:pt idx="19">
                  <c:v>2015</c:v>
                </c:pt>
                <c:pt idx="20">
                  <c:v>2016</c:v>
                </c:pt>
                <c:pt idx="21">
                  <c:v>2016</c:v>
                </c:pt>
                <c:pt idx="22">
                  <c:v>2016</c:v>
                </c:pt>
                <c:pt idx="23">
                  <c:v>2016</c:v>
                </c:pt>
                <c:pt idx="24">
                  <c:v>2017</c:v>
                </c:pt>
                <c:pt idx="25">
                  <c:v>2017</c:v>
                </c:pt>
                <c:pt idx="26">
                  <c:v>2017</c:v>
                </c:pt>
                <c:pt idx="27">
                  <c:v>2017</c:v>
                </c:pt>
                <c:pt idx="28">
                  <c:v>2018</c:v>
                </c:pt>
                <c:pt idx="29">
                  <c:v>2018</c:v>
                </c:pt>
                <c:pt idx="30">
                  <c:v>2018</c:v>
                </c:pt>
                <c:pt idx="31">
                  <c:v>2018</c:v>
                </c:pt>
                <c:pt idx="32">
                  <c:v>2019</c:v>
                </c:pt>
                <c:pt idx="33">
                  <c:v>2019</c:v>
                </c:pt>
                <c:pt idx="34">
                  <c:v>2019</c:v>
                </c:pt>
                <c:pt idx="35">
                  <c:v>2019</c:v>
                </c:pt>
                <c:pt idx="36">
                  <c:v>2020</c:v>
                </c:pt>
                <c:pt idx="37">
                  <c:v>2020</c:v>
                </c:pt>
                <c:pt idx="38">
                  <c:v>2020</c:v>
                </c:pt>
                <c:pt idx="39">
                  <c:v>2020</c:v>
                </c:pt>
                <c:pt idx="40">
                  <c:v>2021</c:v>
                </c:pt>
                <c:pt idx="41">
                  <c:v>2021</c:v>
                </c:pt>
                <c:pt idx="42">
                  <c:v>2021</c:v>
                </c:pt>
                <c:pt idx="43">
                  <c:v>2021</c:v>
                </c:pt>
              </c:numCache>
            </c:numRef>
          </c:cat>
          <c:val>
            <c:numRef>
              <c:f>data_5a!$AK$54:$AK$97</c:f>
              <c:numCache>
                <c:formatCode>0.0</c:formatCode>
                <c:ptCount val="44"/>
                <c:pt idx="0">
                  <c:v>0.45633939039768473</c:v>
                </c:pt>
                <c:pt idx="1">
                  <c:v>0.79472873398197341</c:v>
                </c:pt>
                <c:pt idx="2">
                  <c:v>0.83120129055414338</c:v>
                </c:pt>
                <c:pt idx="3">
                  <c:v>0.59766609251330938</c:v>
                </c:pt>
                <c:pt idx="4">
                  <c:v>0.12378449972213992</c:v>
                </c:pt>
                <c:pt idx="5">
                  <c:v>-0.31329562869446143</c:v>
                </c:pt>
                <c:pt idx="6">
                  <c:v>-0.74424723704196749</c:v>
                </c:pt>
                <c:pt idx="7">
                  <c:v>-1.1015096892737708</c:v>
                </c:pt>
                <c:pt idx="8">
                  <c:v>-1.1860362605743258</c:v>
                </c:pt>
                <c:pt idx="9">
                  <c:v>-1.5998645380600991</c:v>
                </c:pt>
                <c:pt idx="10">
                  <c:v>-1.6888835322592044</c:v>
                </c:pt>
                <c:pt idx="11">
                  <c:v>-1.3431043390038166</c:v>
                </c:pt>
                <c:pt idx="12">
                  <c:v>-1.3829664317728414</c:v>
                </c:pt>
                <c:pt idx="13">
                  <c:v>-1.0259675369526868</c:v>
                </c:pt>
                <c:pt idx="14">
                  <c:v>-0.8960180872292558</c:v>
                </c:pt>
                <c:pt idx="15">
                  <c:v>-0.60849487992371332</c:v>
                </c:pt>
                <c:pt idx="16">
                  <c:v>-0.51760061934253154</c:v>
                </c:pt>
                <c:pt idx="17">
                  <c:v>-0.29366226947606416</c:v>
                </c:pt>
                <c:pt idx="18">
                  <c:v>-0.10378967863564822</c:v>
                </c:pt>
                <c:pt idx="19">
                  <c:v>-0.10010647066039614</c:v>
                </c:pt>
                <c:pt idx="20">
                  <c:v>0.36535287696394753</c:v>
                </c:pt>
                <c:pt idx="21">
                  <c:v>0.55838400307150515</c:v>
                </c:pt>
                <c:pt idx="22">
                  <c:v>0.63323325015138476</c:v>
                </c:pt>
                <c:pt idx="23">
                  <c:v>0.75770680610728058</c:v>
                </c:pt>
                <c:pt idx="24">
                  <c:v>0.69709653846521957</c:v>
                </c:pt>
                <c:pt idx="25">
                  <c:v>0.50831189899480722</c:v>
                </c:pt>
                <c:pt idx="26">
                  <c:v>0.60318516267608391</c:v>
                </c:pt>
                <c:pt idx="27">
                  <c:v>0.75834233417856056</c:v>
                </c:pt>
                <c:pt idx="28">
                  <c:v>0.91755868235825766</c:v>
                </c:pt>
                <c:pt idx="29">
                  <c:v>1.0205203977653474</c:v>
                </c:pt>
                <c:pt idx="30">
                  <c:v>1.2124210864383893</c:v>
                </c:pt>
                <c:pt idx="31">
                  <c:v>1.0676269674980661</c:v>
                </c:pt>
                <c:pt idx="32">
                  <c:v>0.94035861899878481</c:v>
                </c:pt>
                <c:pt idx="33">
                  <c:v>1.2297659763046833</c:v>
                </c:pt>
                <c:pt idx="34">
                  <c:v>1.0771684386024856</c:v>
                </c:pt>
                <c:pt idx="35">
                  <c:v>0.96177447009054584</c:v>
                </c:pt>
                <c:pt idx="36">
                  <c:v>1.8189119282124184</c:v>
                </c:pt>
                <c:pt idx="37">
                  <c:v>2.5086609895488747</c:v>
                </c:pt>
                <c:pt idx="38">
                  <c:v>2.5517858700526626</c:v>
                </c:pt>
                <c:pt idx="39">
                  <c:v>2.5367550188626891</c:v>
                </c:pt>
                <c:pt idx="40">
                  <c:v>1.8547601796626918</c:v>
                </c:pt>
                <c:pt idx="41">
                  <c:v>0.56491471639418556</c:v>
                </c:pt>
                <c:pt idx="42">
                  <c:v>0.63881621632690377</c:v>
                </c:pt>
                <c:pt idx="43">
                  <c:v>1.4273475284232473</c:v>
                </c:pt>
              </c:numCache>
            </c:numRef>
          </c:val>
          <c:smooth val="0"/>
          <c:extLst>
            <c:ext xmlns:c16="http://schemas.microsoft.com/office/drawing/2014/chart" uri="{C3380CC4-5D6E-409C-BE32-E72D297353CC}">
              <c16:uniqueId val="{00000002-F870-4C19-95A1-283397509540}"/>
            </c:ext>
          </c:extLst>
        </c:ser>
        <c:ser>
          <c:idx val="3"/>
          <c:order val="3"/>
          <c:tx>
            <c:strRef>
              <c:f>data_5a!$AM$1</c:f>
              <c:strCache>
                <c:ptCount val="1"/>
                <c:pt idx="0">
                  <c:v>Magyarország</c:v>
                </c:pt>
              </c:strCache>
            </c:strRef>
          </c:tx>
          <c:spPr>
            <a:ln w="44450">
              <a:solidFill>
                <a:srgbClr val="FF0000"/>
              </a:solidFill>
              <a:prstDash val="solid"/>
            </a:ln>
          </c:spPr>
          <c:marker>
            <c:symbol val="none"/>
          </c:marker>
          <c:cat>
            <c:numRef>
              <c:f>data_5a!$AQ$54:$AQ$97</c:f>
              <c:numCache>
                <c:formatCode>0</c:formatCode>
                <c:ptCount val="44"/>
                <c:pt idx="0">
                  <c:v>2011</c:v>
                </c:pt>
                <c:pt idx="1">
                  <c:v>2011</c:v>
                </c:pt>
                <c:pt idx="2">
                  <c:v>2011</c:v>
                </c:pt>
                <c:pt idx="3">
                  <c:v>2011</c:v>
                </c:pt>
                <c:pt idx="4">
                  <c:v>2012</c:v>
                </c:pt>
                <c:pt idx="5">
                  <c:v>2012</c:v>
                </c:pt>
                <c:pt idx="6">
                  <c:v>2012</c:v>
                </c:pt>
                <c:pt idx="7">
                  <c:v>2012</c:v>
                </c:pt>
                <c:pt idx="8">
                  <c:v>2013</c:v>
                </c:pt>
                <c:pt idx="9">
                  <c:v>2013</c:v>
                </c:pt>
                <c:pt idx="10">
                  <c:v>2013</c:v>
                </c:pt>
                <c:pt idx="11">
                  <c:v>2013</c:v>
                </c:pt>
                <c:pt idx="12">
                  <c:v>2014</c:v>
                </c:pt>
                <c:pt idx="13">
                  <c:v>2014</c:v>
                </c:pt>
                <c:pt idx="14">
                  <c:v>2014</c:v>
                </c:pt>
                <c:pt idx="15">
                  <c:v>2014</c:v>
                </c:pt>
                <c:pt idx="16">
                  <c:v>2015</c:v>
                </c:pt>
                <c:pt idx="17">
                  <c:v>2015</c:v>
                </c:pt>
                <c:pt idx="18">
                  <c:v>2015</c:v>
                </c:pt>
                <c:pt idx="19">
                  <c:v>2015</c:v>
                </c:pt>
                <c:pt idx="20">
                  <c:v>2016</c:v>
                </c:pt>
                <c:pt idx="21">
                  <c:v>2016</c:v>
                </c:pt>
                <c:pt idx="22">
                  <c:v>2016</c:v>
                </c:pt>
                <c:pt idx="23">
                  <c:v>2016</c:v>
                </c:pt>
                <c:pt idx="24">
                  <c:v>2017</c:v>
                </c:pt>
                <c:pt idx="25">
                  <c:v>2017</c:v>
                </c:pt>
                <c:pt idx="26">
                  <c:v>2017</c:v>
                </c:pt>
                <c:pt idx="27">
                  <c:v>2017</c:v>
                </c:pt>
                <c:pt idx="28">
                  <c:v>2018</c:v>
                </c:pt>
                <c:pt idx="29">
                  <c:v>2018</c:v>
                </c:pt>
                <c:pt idx="30">
                  <c:v>2018</c:v>
                </c:pt>
                <c:pt idx="31">
                  <c:v>2018</c:v>
                </c:pt>
                <c:pt idx="32">
                  <c:v>2019</c:v>
                </c:pt>
                <c:pt idx="33">
                  <c:v>2019</c:v>
                </c:pt>
                <c:pt idx="34">
                  <c:v>2019</c:v>
                </c:pt>
                <c:pt idx="35">
                  <c:v>2019</c:v>
                </c:pt>
                <c:pt idx="36">
                  <c:v>2020</c:v>
                </c:pt>
                <c:pt idx="37">
                  <c:v>2020</c:v>
                </c:pt>
                <c:pt idx="38">
                  <c:v>2020</c:v>
                </c:pt>
                <c:pt idx="39">
                  <c:v>2020</c:v>
                </c:pt>
                <c:pt idx="40">
                  <c:v>2021</c:v>
                </c:pt>
                <c:pt idx="41">
                  <c:v>2021</c:v>
                </c:pt>
                <c:pt idx="42">
                  <c:v>2021</c:v>
                </c:pt>
                <c:pt idx="43">
                  <c:v>2021</c:v>
                </c:pt>
              </c:numCache>
            </c:numRef>
          </c:cat>
          <c:val>
            <c:numRef>
              <c:f>data_5a!$AM$54:$AM$97</c:f>
              <c:numCache>
                <c:formatCode>0.0</c:formatCode>
                <c:ptCount val="44"/>
                <c:pt idx="0">
                  <c:v>0.20770554184361706</c:v>
                </c:pt>
                <c:pt idx="1">
                  <c:v>-1.274791778082752</c:v>
                </c:pt>
                <c:pt idx="2">
                  <c:v>-1.7868752303535618</c:v>
                </c:pt>
                <c:pt idx="3">
                  <c:v>-2.1894970091241572</c:v>
                </c:pt>
                <c:pt idx="4">
                  <c:v>-2.0395089732169014</c:v>
                </c:pt>
                <c:pt idx="5">
                  <c:v>-1.7736171771754725</c:v>
                </c:pt>
                <c:pt idx="6">
                  <c:v>-1.6977690990441325</c:v>
                </c:pt>
                <c:pt idx="7">
                  <c:v>-1.277195644815863</c:v>
                </c:pt>
                <c:pt idx="8">
                  <c:v>-1.5888468687273394</c:v>
                </c:pt>
                <c:pt idx="9">
                  <c:v>-1.2784740814471127</c:v>
                </c:pt>
                <c:pt idx="10">
                  <c:v>-0.32807807569587677</c:v>
                </c:pt>
                <c:pt idx="11">
                  <c:v>-0.49247739205690944</c:v>
                </c:pt>
                <c:pt idx="12">
                  <c:v>-0.53242901409298671</c:v>
                </c:pt>
                <c:pt idx="13">
                  <c:v>-0.2647875391804318</c:v>
                </c:pt>
                <c:pt idx="14">
                  <c:v>-0.65604047520797037</c:v>
                </c:pt>
                <c:pt idx="15">
                  <c:v>3.2699733564131257E-2</c:v>
                </c:pt>
                <c:pt idx="16">
                  <c:v>-0.45538717193295997</c:v>
                </c:pt>
                <c:pt idx="17">
                  <c:v>-1.3744383895328818</c:v>
                </c:pt>
                <c:pt idx="18">
                  <c:v>-1.3932940508570952</c:v>
                </c:pt>
                <c:pt idx="19">
                  <c:v>-1.7030536085914323</c:v>
                </c:pt>
                <c:pt idx="20">
                  <c:v>-0.40505989453899865</c:v>
                </c:pt>
                <c:pt idx="21">
                  <c:v>0.38251770334006119</c:v>
                </c:pt>
                <c:pt idx="22">
                  <c:v>0.56346423621530961</c:v>
                </c:pt>
                <c:pt idx="23">
                  <c:v>1.1186796573020457</c:v>
                </c:pt>
                <c:pt idx="24">
                  <c:v>1.1827283997134386</c:v>
                </c:pt>
                <c:pt idx="25">
                  <c:v>1.443025677375573</c:v>
                </c:pt>
                <c:pt idx="26">
                  <c:v>1.5514520109039702</c:v>
                </c:pt>
                <c:pt idx="27">
                  <c:v>1.8432598421286619</c:v>
                </c:pt>
                <c:pt idx="28">
                  <c:v>1.7469319865200179</c:v>
                </c:pt>
                <c:pt idx="29">
                  <c:v>1.8392440730685249</c:v>
                </c:pt>
                <c:pt idx="30">
                  <c:v>2.8617914040810457</c:v>
                </c:pt>
                <c:pt idx="31">
                  <c:v>2.7056564699229693</c:v>
                </c:pt>
                <c:pt idx="32">
                  <c:v>2.4702371012693849</c:v>
                </c:pt>
                <c:pt idx="33">
                  <c:v>3.0158878402211391</c:v>
                </c:pt>
                <c:pt idx="34">
                  <c:v>2.3768099269969403</c:v>
                </c:pt>
                <c:pt idx="35">
                  <c:v>2.0430338009391393</c:v>
                </c:pt>
                <c:pt idx="36">
                  <c:v>2.6744328084827624</c:v>
                </c:pt>
                <c:pt idx="37">
                  <c:v>1.4926752168595137</c:v>
                </c:pt>
                <c:pt idx="38">
                  <c:v>1.0970859456517796</c:v>
                </c:pt>
                <c:pt idx="39">
                  <c:v>1.6285179703113932</c:v>
                </c:pt>
                <c:pt idx="40">
                  <c:v>1.0141851262664714</c:v>
                </c:pt>
                <c:pt idx="41">
                  <c:v>1.1984337917593049</c:v>
                </c:pt>
                <c:pt idx="42">
                  <c:v>1.5589067471321056</c:v>
                </c:pt>
                <c:pt idx="43">
                  <c:v>1.6462688808563755</c:v>
                </c:pt>
              </c:numCache>
            </c:numRef>
          </c:val>
          <c:smooth val="0"/>
          <c:extLst>
            <c:ext xmlns:c16="http://schemas.microsoft.com/office/drawing/2014/chart" uri="{C3380CC4-5D6E-409C-BE32-E72D297353CC}">
              <c16:uniqueId val="{00000003-F870-4C19-95A1-283397509540}"/>
            </c:ext>
          </c:extLst>
        </c:ser>
        <c:dLbls>
          <c:showLegendKey val="0"/>
          <c:showVal val="0"/>
          <c:showCatName val="0"/>
          <c:showSerName val="0"/>
          <c:showPercent val="0"/>
          <c:showBubbleSize val="0"/>
        </c:dLbls>
        <c:marker val="1"/>
        <c:smooth val="0"/>
        <c:axId val="235684440"/>
        <c:axId val="235683264"/>
      </c:lineChart>
      <c:catAx>
        <c:axId val="235684440"/>
        <c:scaling>
          <c:orientation val="minMax"/>
        </c:scaling>
        <c:delete val="0"/>
        <c:axPos val="b"/>
        <c:numFmt formatCode="0" sourceLinked="1"/>
        <c:majorTickMark val="out"/>
        <c:minorTickMark val="none"/>
        <c:tickLblPos val="low"/>
        <c:txPr>
          <a:bodyPr rot="-5400000" vert="horz"/>
          <a:lstStyle/>
          <a:p>
            <a:pPr>
              <a:defRPr/>
            </a:pPr>
            <a:endParaRPr lang="hu-HU"/>
          </a:p>
        </c:txPr>
        <c:crossAx val="235683264"/>
        <c:crosses val="autoZero"/>
        <c:auto val="1"/>
        <c:lblAlgn val="ctr"/>
        <c:lblOffset val="100"/>
        <c:tickLblSkip val="2"/>
        <c:noMultiLvlLbl val="0"/>
      </c:catAx>
      <c:valAx>
        <c:axId val="235683264"/>
        <c:scaling>
          <c:orientation val="minMax"/>
        </c:scaling>
        <c:delete val="0"/>
        <c:axPos val="l"/>
        <c:majorGridlines/>
        <c:title>
          <c:tx>
            <c:rich>
              <a:bodyPr rot="-5400000" vert="horz"/>
              <a:lstStyle/>
              <a:p>
                <a:pPr>
                  <a:defRPr/>
                </a:pPr>
                <a:r>
                  <a:rPr lang="hu-HU"/>
                  <a:t>GDP arányában, %</a:t>
                </a:r>
              </a:p>
            </c:rich>
          </c:tx>
          <c:overlay val="0"/>
        </c:title>
        <c:numFmt formatCode="0.0" sourceLinked="1"/>
        <c:majorTickMark val="out"/>
        <c:minorTickMark val="none"/>
        <c:tickLblPos val="nextTo"/>
        <c:crossAx val="235684440"/>
        <c:crosses val="autoZero"/>
        <c:crossBetween val="midCat"/>
      </c:valAx>
    </c:plotArea>
    <c:legend>
      <c:legendPos val="r"/>
      <c:legendEntry>
        <c:idx val="1"/>
        <c:delete val="1"/>
      </c:legendEntry>
      <c:overlay val="0"/>
      <c:txPr>
        <a:bodyPr/>
        <a:lstStyle/>
        <a:p>
          <a:pPr>
            <a:defRPr sz="1050"/>
          </a:pPr>
          <a:endParaRPr lang="hu-HU"/>
        </a:p>
      </c:txPr>
    </c:legend>
    <c:plotVisOnly val="1"/>
    <c:dispBlanksAs val="zero"/>
    <c:showDLblsOverMax val="0"/>
  </c:chart>
  <c:spPr>
    <a:solidFill>
      <a:schemeClr val="bg1"/>
    </a:solidFill>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40529308836395"/>
          <c:y val="5.1400554097404488E-2"/>
          <c:w val="0.55470516185476815"/>
          <c:h val="0.8326195683872849"/>
        </c:manualLayout>
      </c:layout>
      <c:areaChart>
        <c:grouping val="stacked"/>
        <c:varyColors val="0"/>
        <c:ser>
          <c:idx val="0"/>
          <c:order val="0"/>
          <c:tx>
            <c:v>KKE sáv</c:v>
          </c:tx>
          <c:spPr>
            <a:solidFill>
              <a:schemeClr val="bg1">
                <a:lumMod val="85000"/>
                <a:alpha val="0"/>
              </a:schemeClr>
            </a:solidFill>
          </c:spPr>
          <c:cat>
            <c:numRef>
              <c:f>data_5b!$AQ$54:$AQ$97</c:f>
              <c:numCache>
                <c:formatCode>0</c:formatCode>
                <c:ptCount val="44"/>
                <c:pt idx="0">
                  <c:v>2011</c:v>
                </c:pt>
                <c:pt idx="1">
                  <c:v>2011</c:v>
                </c:pt>
                <c:pt idx="2">
                  <c:v>2011</c:v>
                </c:pt>
                <c:pt idx="3">
                  <c:v>2011</c:v>
                </c:pt>
                <c:pt idx="4">
                  <c:v>2012</c:v>
                </c:pt>
                <c:pt idx="5">
                  <c:v>2012</c:v>
                </c:pt>
                <c:pt idx="6">
                  <c:v>2012</c:v>
                </c:pt>
                <c:pt idx="7">
                  <c:v>2012</c:v>
                </c:pt>
                <c:pt idx="8">
                  <c:v>2013</c:v>
                </c:pt>
                <c:pt idx="9">
                  <c:v>2013</c:v>
                </c:pt>
                <c:pt idx="10">
                  <c:v>2013</c:v>
                </c:pt>
                <c:pt idx="11">
                  <c:v>2013</c:v>
                </c:pt>
                <c:pt idx="12">
                  <c:v>2014</c:v>
                </c:pt>
                <c:pt idx="13">
                  <c:v>2014</c:v>
                </c:pt>
                <c:pt idx="14">
                  <c:v>2014</c:v>
                </c:pt>
                <c:pt idx="15">
                  <c:v>2014</c:v>
                </c:pt>
                <c:pt idx="16">
                  <c:v>2015</c:v>
                </c:pt>
                <c:pt idx="17">
                  <c:v>2015</c:v>
                </c:pt>
                <c:pt idx="18">
                  <c:v>2015</c:v>
                </c:pt>
                <c:pt idx="19">
                  <c:v>2015</c:v>
                </c:pt>
                <c:pt idx="20">
                  <c:v>2016</c:v>
                </c:pt>
                <c:pt idx="21">
                  <c:v>2016</c:v>
                </c:pt>
                <c:pt idx="22">
                  <c:v>2016</c:v>
                </c:pt>
                <c:pt idx="23">
                  <c:v>2016</c:v>
                </c:pt>
                <c:pt idx="24">
                  <c:v>2017</c:v>
                </c:pt>
                <c:pt idx="25">
                  <c:v>2017</c:v>
                </c:pt>
                <c:pt idx="26">
                  <c:v>2017</c:v>
                </c:pt>
                <c:pt idx="27">
                  <c:v>2017</c:v>
                </c:pt>
                <c:pt idx="28">
                  <c:v>2018</c:v>
                </c:pt>
                <c:pt idx="29">
                  <c:v>2018</c:v>
                </c:pt>
                <c:pt idx="30">
                  <c:v>2018</c:v>
                </c:pt>
                <c:pt idx="31">
                  <c:v>2018</c:v>
                </c:pt>
                <c:pt idx="32">
                  <c:v>2019</c:v>
                </c:pt>
                <c:pt idx="33">
                  <c:v>2019</c:v>
                </c:pt>
                <c:pt idx="34">
                  <c:v>2019</c:v>
                </c:pt>
                <c:pt idx="35">
                  <c:v>2019</c:v>
                </c:pt>
                <c:pt idx="36">
                  <c:v>2020</c:v>
                </c:pt>
                <c:pt idx="37">
                  <c:v>2020</c:v>
                </c:pt>
                <c:pt idx="38">
                  <c:v>2020</c:v>
                </c:pt>
                <c:pt idx="39">
                  <c:v>2020</c:v>
                </c:pt>
                <c:pt idx="40">
                  <c:v>2021</c:v>
                </c:pt>
                <c:pt idx="41">
                  <c:v>2021</c:v>
                </c:pt>
                <c:pt idx="42">
                  <c:v>2021</c:v>
                </c:pt>
                <c:pt idx="43">
                  <c:v>2021</c:v>
                </c:pt>
              </c:numCache>
            </c:numRef>
          </c:cat>
          <c:val>
            <c:numRef>
              <c:f>data_5b!$AR$54:$AR$97</c:f>
              <c:numCache>
                <c:formatCode>0.0</c:formatCode>
                <c:ptCount val="44"/>
                <c:pt idx="0">
                  <c:v>-0.97247982712965264</c:v>
                </c:pt>
                <c:pt idx="1">
                  <c:v>0.20533083302530059</c:v>
                </c:pt>
                <c:pt idx="2">
                  <c:v>-2.4184070135827582</c:v>
                </c:pt>
                <c:pt idx="3">
                  <c:v>-5.2349048990732641</c:v>
                </c:pt>
                <c:pt idx="4">
                  <c:v>-6.3410837357898835</c:v>
                </c:pt>
                <c:pt idx="5">
                  <c:v>-6.2094201968526281</c:v>
                </c:pt>
                <c:pt idx="6">
                  <c:v>-4.3047811856823266</c:v>
                </c:pt>
                <c:pt idx="7">
                  <c:v>-1.5809264960337073</c:v>
                </c:pt>
                <c:pt idx="8">
                  <c:v>-1.8165549306585851</c:v>
                </c:pt>
                <c:pt idx="9">
                  <c:v>-1.7190140594629759</c:v>
                </c:pt>
                <c:pt idx="10">
                  <c:v>-1.7834599681123819</c:v>
                </c:pt>
                <c:pt idx="11">
                  <c:v>-1.4113768081992935</c:v>
                </c:pt>
                <c:pt idx="12">
                  <c:v>-1.3699453575101261</c:v>
                </c:pt>
                <c:pt idx="13">
                  <c:v>-1.6427798771224738</c:v>
                </c:pt>
                <c:pt idx="14">
                  <c:v>-1.4830553402286648</c:v>
                </c:pt>
                <c:pt idx="15">
                  <c:v>-1.5972711310230912</c:v>
                </c:pt>
                <c:pt idx="16">
                  <c:v>-2.4450140688923327</c:v>
                </c:pt>
                <c:pt idx="17">
                  <c:v>-2.4757286693446576</c:v>
                </c:pt>
                <c:pt idx="18">
                  <c:v>-2.4426760458807637</c:v>
                </c:pt>
                <c:pt idx="19">
                  <c:v>-2.2821665118029246</c:v>
                </c:pt>
                <c:pt idx="20">
                  <c:v>-0.93586936289937439</c:v>
                </c:pt>
                <c:pt idx="21">
                  <c:v>-0.75211200084798024</c:v>
                </c:pt>
                <c:pt idx="22">
                  <c:v>-0.45705302424495786</c:v>
                </c:pt>
                <c:pt idx="23">
                  <c:v>-1.4196351430691631E-2</c:v>
                </c:pt>
                <c:pt idx="24">
                  <c:v>0.20847920989314753</c:v>
                </c:pt>
                <c:pt idx="25">
                  <c:v>0.44844597795322511</c:v>
                </c:pt>
                <c:pt idx="26">
                  <c:v>0.55624397552420435</c:v>
                </c:pt>
                <c:pt idx="27">
                  <c:v>0.37513359392982021</c:v>
                </c:pt>
                <c:pt idx="28">
                  <c:v>0.35884298417315341</c:v>
                </c:pt>
                <c:pt idx="29">
                  <c:v>0.5640283915862051</c:v>
                </c:pt>
                <c:pt idx="30">
                  <c:v>0.6884213959561315</c:v>
                </c:pt>
                <c:pt idx="31">
                  <c:v>0.96920429173299494</c:v>
                </c:pt>
                <c:pt idx="32">
                  <c:v>0.898853031236446</c:v>
                </c:pt>
                <c:pt idx="33">
                  <c:v>0.96122104450286372</c:v>
                </c:pt>
                <c:pt idx="34">
                  <c:v>0.88587457514382673</c:v>
                </c:pt>
                <c:pt idx="35">
                  <c:v>0.6389615708446017</c:v>
                </c:pt>
                <c:pt idx="36">
                  <c:v>0.72599619826961226</c:v>
                </c:pt>
                <c:pt idx="37">
                  <c:v>0.53464746488639348</c:v>
                </c:pt>
                <c:pt idx="38">
                  <c:v>0.65018872080089407</c:v>
                </c:pt>
                <c:pt idx="39">
                  <c:v>0.42227866167435085</c:v>
                </c:pt>
                <c:pt idx="40">
                  <c:v>0.48750526799834043</c:v>
                </c:pt>
                <c:pt idx="41">
                  <c:v>1.0671765939122881</c:v>
                </c:pt>
                <c:pt idx="42">
                  <c:v>1.1249898625126804</c:v>
                </c:pt>
                <c:pt idx="43">
                  <c:v>0.94703314233610147</c:v>
                </c:pt>
              </c:numCache>
            </c:numRef>
          </c:val>
          <c:extLst>
            <c:ext xmlns:c16="http://schemas.microsoft.com/office/drawing/2014/chart" uri="{C3380CC4-5D6E-409C-BE32-E72D297353CC}">
              <c16:uniqueId val="{00000000-E78F-42CE-B985-40FBF202C957}"/>
            </c:ext>
          </c:extLst>
        </c:ser>
        <c:ser>
          <c:idx val="1"/>
          <c:order val="1"/>
          <c:tx>
            <c:v>KKE sáv</c:v>
          </c:tx>
          <c:spPr>
            <a:solidFill>
              <a:schemeClr val="bg1">
                <a:lumMod val="85000"/>
              </a:schemeClr>
            </a:solidFill>
          </c:spPr>
          <c:cat>
            <c:numRef>
              <c:f>data_5b!$AQ$54:$AQ$97</c:f>
              <c:numCache>
                <c:formatCode>0</c:formatCode>
                <c:ptCount val="44"/>
                <c:pt idx="0">
                  <c:v>2011</c:v>
                </c:pt>
                <c:pt idx="1">
                  <c:v>2011</c:v>
                </c:pt>
                <c:pt idx="2">
                  <c:v>2011</c:v>
                </c:pt>
                <c:pt idx="3">
                  <c:v>2011</c:v>
                </c:pt>
                <c:pt idx="4">
                  <c:v>2012</c:v>
                </c:pt>
                <c:pt idx="5">
                  <c:v>2012</c:v>
                </c:pt>
                <c:pt idx="6">
                  <c:v>2012</c:v>
                </c:pt>
                <c:pt idx="7">
                  <c:v>2012</c:v>
                </c:pt>
                <c:pt idx="8">
                  <c:v>2013</c:v>
                </c:pt>
                <c:pt idx="9">
                  <c:v>2013</c:v>
                </c:pt>
                <c:pt idx="10">
                  <c:v>2013</c:v>
                </c:pt>
                <c:pt idx="11">
                  <c:v>2013</c:v>
                </c:pt>
                <c:pt idx="12">
                  <c:v>2014</c:v>
                </c:pt>
                <c:pt idx="13">
                  <c:v>2014</c:v>
                </c:pt>
                <c:pt idx="14">
                  <c:v>2014</c:v>
                </c:pt>
                <c:pt idx="15">
                  <c:v>2014</c:v>
                </c:pt>
                <c:pt idx="16">
                  <c:v>2015</c:v>
                </c:pt>
                <c:pt idx="17">
                  <c:v>2015</c:v>
                </c:pt>
                <c:pt idx="18">
                  <c:v>2015</c:v>
                </c:pt>
                <c:pt idx="19">
                  <c:v>2015</c:v>
                </c:pt>
                <c:pt idx="20">
                  <c:v>2016</c:v>
                </c:pt>
                <c:pt idx="21">
                  <c:v>2016</c:v>
                </c:pt>
                <c:pt idx="22">
                  <c:v>2016</c:v>
                </c:pt>
                <c:pt idx="23">
                  <c:v>2016</c:v>
                </c:pt>
                <c:pt idx="24">
                  <c:v>2017</c:v>
                </c:pt>
                <c:pt idx="25">
                  <c:v>2017</c:v>
                </c:pt>
                <c:pt idx="26">
                  <c:v>2017</c:v>
                </c:pt>
                <c:pt idx="27">
                  <c:v>2017</c:v>
                </c:pt>
                <c:pt idx="28">
                  <c:v>2018</c:v>
                </c:pt>
                <c:pt idx="29">
                  <c:v>2018</c:v>
                </c:pt>
                <c:pt idx="30">
                  <c:v>2018</c:v>
                </c:pt>
                <c:pt idx="31">
                  <c:v>2018</c:v>
                </c:pt>
                <c:pt idx="32">
                  <c:v>2019</c:v>
                </c:pt>
                <c:pt idx="33">
                  <c:v>2019</c:v>
                </c:pt>
                <c:pt idx="34">
                  <c:v>2019</c:v>
                </c:pt>
                <c:pt idx="35">
                  <c:v>2019</c:v>
                </c:pt>
                <c:pt idx="36">
                  <c:v>2020</c:v>
                </c:pt>
                <c:pt idx="37">
                  <c:v>2020</c:v>
                </c:pt>
                <c:pt idx="38">
                  <c:v>2020</c:v>
                </c:pt>
                <c:pt idx="39">
                  <c:v>2020</c:v>
                </c:pt>
                <c:pt idx="40">
                  <c:v>2021</c:v>
                </c:pt>
                <c:pt idx="41">
                  <c:v>2021</c:v>
                </c:pt>
                <c:pt idx="42">
                  <c:v>2021</c:v>
                </c:pt>
                <c:pt idx="43">
                  <c:v>2021</c:v>
                </c:pt>
              </c:numCache>
            </c:numRef>
          </c:cat>
          <c:val>
            <c:numRef>
              <c:f>data_5b!$AS$54:$AS$97</c:f>
              <c:numCache>
                <c:formatCode>0.0</c:formatCode>
                <c:ptCount val="44"/>
                <c:pt idx="0">
                  <c:v>3.578609357758272</c:v>
                </c:pt>
                <c:pt idx="1">
                  <c:v>2.7682166263077153</c:v>
                </c:pt>
                <c:pt idx="2">
                  <c:v>5.0463089032962118</c:v>
                </c:pt>
                <c:pt idx="3">
                  <c:v>7.6567617299885633</c:v>
                </c:pt>
                <c:pt idx="4">
                  <c:v>8.7788112986145297</c:v>
                </c:pt>
                <c:pt idx="5">
                  <c:v>8.4495711014561916</c:v>
                </c:pt>
                <c:pt idx="6">
                  <c:v>6.5501792866923179</c:v>
                </c:pt>
                <c:pt idx="7">
                  <c:v>3.9679010202312335</c:v>
                </c:pt>
                <c:pt idx="8">
                  <c:v>4.1534664688803504</c:v>
                </c:pt>
                <c:pt idx="9">
                  <c:v>4.1319986162611855</c:v>
                </c:pt>
                <c:pt idx="10">
                  <c:v>4.313674807278403</c:v>
                </c:pt>
                <c:pt idx="11">
                  <c:v>3.9910027197330074</c:v>
                </c:pt>
                <c:pt idx="12">
                  <c:v>4.1444114209371996</c:v>
                </c:pt>
                <c:pt idx="13">
                  <c:v>4.6652346874823891</c:v>
                </c:pt>
                <c:pt idx="14">
                  <c:v>4.7024505576481115</c:v>
                </c:pt>
                <c:pt idx="15">
                  <c:v>5.1371453972801602</c:v>
                </c:pt>
                <c:pt idx="16">
                  <c:v>6.1058486998443726</c:v>
                </c:pt>
                <c:pt idx="17">
                  <c:v>6.1754462144268256</c:v>
                </c:pt>
                <c:pt idx="18">
                  <c:v>6.2979485112255738</c:v>
                </c:pt>
                <c:pt idx="19">
                  <c:v>6.0608058177366617</c:v>
                </c:pt>
                <c:pt idx="20">
                  <c:v>4.7246448647551436</c:v>
                </c:pt>
                <c:pt idx="21">
                  <c:v>4.7762171294475149</c:v>
                </c:pt>
                <c:pt idx="22">
                  <c:v>4.4904804464959103</c:v>
                </c:pt>
                <c:pt idx="23">
                  <c:v>4.2617917691589273</c:v>
                </c:pt>
                <c:pt idx="24">
                  <c:v>4.2691215720318825</c:v>
                </c:pt>
                <c:pt idx="25">
                  <c:v>4.0029420896414205</c:v>
                </c:pt>
                <c:pt idx="26">
                  <c:v>3.8758345411448789</c:v>
                </c:pt>
                <c:pt idx="27">
                  <c:v>3.9113812897349578</c:v>
                </c:pt>
                <c:pt idx="28">
                  <c:v>3.804609056591874</c:v>
                </c:pt>
                <c:pt idx="29">
                  <c:v>3.6135903996815535</c:v>
                </c:pt>
                <c:pt idx="30">
                  <c:v>3.4584312389015781</c:v>
                </c:pt>
                <c:pt idx="31">
                  <c:v>3.0104518638770479</c:v>
                </c:pt>
                <c:pt idx="32">
                  <c:v>2.869797830248122</c:v>
                </c:pt>
                <c:pt idx="33">
                  <c:v>2.4634874539166618</c:v>
                </c:pt>
                <c:pt idx="34">
                  <c:v>2.4280750603728118</c:v>
                </c:pt>
                <c:pt idx="35">
                  <c:v>2.6640042365792143</c:v>
                </c:pt>
                <c:pt idx="36">
                  <c:v>2.6263645398065383</c:v>
                </c:pt>
                <c:pt idx="37">
                  <c:v>2.570366808310006</c:v>
                </c:pt>
                <c:pt idx="38">
                  <c:v>2.3106945424102463</c:v>
                </c:pt>
                <c:pt idx="39">
                  <c:v>2.4514552139177779</c:v>
                </c:pt>
                <c:pt idx="40">
                  <c:v>2.2707453345478879</c:v>
                </c:pt>
                <c:pt idx="41">
                  <c:v>2.2272491051797756</c:v>
                </c:pt>
                <c:pt idx="42">
                  <c:v>2.5020187755725951</c:v>
                </c:pt>
                <c:pt idx="43">
                  <c:v>3.0071644656374579</c:v>
                </c:pt>
              </c:numCache>
            </c:numRef>
          </c:val>
          <c:extLst>
            <c:ext xmlns:c16="http://schemas.microsoft.com/office/drawing/2014/chart" uri="{C3380CC4-5D6E-409C-BE32-E72D297353CC}">
              <c16:uniqueId val="{00000001-E78F-42CE-B985-40FBF202C957}"/>
            </c:ext>
          </c:extLst>
        </c:ser>
        <c:dLbls>
          <c:showLegendKey val="0"/>
          <c:showVal val="0"/>
          <c:showCatName val="0"/>
          <c:showSerName val="0"/>
          <c:showPercent val="0"/>
          <c:showBubbleSize val="0"/>
        </c:dLbls>
        <c:axId val="235683656"/>
        <c:axId val="235680520"/>
      </c:areaChart>
      <c:lineChart>
        <c:grouping val="standard"/>
        <c:varyColors val="0"/>
        <c:ser>
          <c:idx val="2"/>
          <c:order val="2"/>
          <c:tx>
            <c:strRef>
              <c:f>data_5b!$AK$1</c:f>
              <c:strCache>
                <c:ptCount val="1"/>
                <c:pt idx="0">
                  <c:v>euroövezet</c:v>
                </c:pt>
              </c:strCache>
            </c:strRef>
          </c:tx>
          <c:spPr>
            <a:ln w="28575">
              <a:solidFill>
                <a:schemeClr val="tx2">
                  <a:lumMod val="40000"/>
                  <a:lumOff val="60000"/>
                </a:schemeClr>
              </a:solidFill>
              <a:prstDash val="dash"/>
            </a:ln>
          </c:spPr>
          <c:marker>
            <c:symbol val="none"/>
          </c:marker>
          <c:cat>
            <c:numRef>
              <c:f>data_5b!$AQ$54:$AQ$97</c:f>
              <c:numCache>
                <c:formatCode>0</c:formatCode>
                <c:ptCount val="44"/>
                <c:pt idx="0">
                  <c:v>2011</c:v>
                </c:pt>
                <c:pt idx="1">
                  <c:v>2011</c:v>
                </c:pt>
                <c:pt idx="2">
                  <c:v>2011</c:v>
                </c:pt>
                <c:pt idx="3">
                  <c:v>2011</c:v>
                </c:pt>
                <c:pt idx="4">
                  <c:v>2012</c:v>
                </c:pt>
                <c:pt idx="5">
                  <c:v>2012</c:v>
                </c:pt>
                <c:pt idx="6">
                  <c:v>2012</c:v>
                </c:pt>
                <c:pt idx="7">
                  <c:v>2012</c:v>
                </c:pt>
                <c:pt idx="8">
                  <c:v>2013</c:v>
                </c:pt>
                <c:pt idx="9">
                  <c:v>2013</c:v>
                </c:pt>
                <c:pt idx="10">
                  <c:v>2013</c:v>
                </c:pt>
                <c:pt idx="11">
                  <c:v>2013</c:v>
                </c:pt>
                <c:pt idx="12">
                  <c:v>2014</c:v>
                </c:pt>
                <c:pt idx="13">
                  <c:v>2014</c:v>
                </c:pt>
                <c:pt idx="14">
                  <c:v>2014</c:v>
                </c:pt>
                <c:pt idx="15">
                  <c:v>2014</c:v>
                </c:pt>
                <c:pt idx="16">
                  <c:v>2015</c:v>
                </c:pt>
                <c:pt idx="17">
                  <c:v>2015</c:v>
                </c:pt>
                <c:pt idx="18">
                  <c:v>2015</c:v>
                </c:pt>
                <c:pt idx="19">
                  <c:v>2015</c:v>
                </c:pt>
                <c:pt idx="20">
                  <c:v>2016</c:v>
                </c:pt>
                <c:pt idx="21">
                  <c:v>2016</c:v>
                </c:pt>
                <c:pt idx="22">
                  <c:v>2016</c:v>
                </c:pt>
                <c:pt idx="23">
                  <c:v>2016</c:v>
                </c:pt>
                <c:pt idx="24">
                  <c:v>2017</c:v>
                </c:pt>
                <c:pt idx="25">
                  <c:v>2017</c:v>
                </c:pt>
                <c:pt idx="26">
                  <c:v>2017</c:v>
                </c:pt>
                <c:pt idx="27">
                  <c:v>2017</c:v>
                </c:pt>
                <c:pt idx="28">
                  <c:v>2018</c:v>
                </c:pt>
                <c:pt idx="29">
                  <c:v>2018</c:v>
                </c:pt>
                <c:pt idx="30">
                  <c:v>2018</c:v>
                </c:pt>
                <c:pt idx="31">
                  <c:v>2018</c:v>
                </c:pt>
                <c:pt idx="32">
                  <c:v>2019</c:v>
                </c:pt>
                <c:pt idx="33">
                  <c:v>2019</c:v>
                </c:pt>
                <c:pt idx="34">
                  <c:v>2019</c:v>
                </c:pt>
                <c:pt idx="35">
                  <c:v>2019</c:v>
                </c:pt>
                <c:pt idx="36">
                  <c:v>2020</c:v>
                </c:pt>
                <c:pt idx="37">
                  <c:v>2020</c:v>
                </c:pt>
                <c:pt idx="38">
                  <c:v>2020</c:v>
                </c:pt>
                <c:pt idx="39">
                  <c:v>2020</c:v>
                </c:pt>
                <c:pt idx="40">
                  <c:v>2021</c:v>
                </c:pt>
                <c:pt idx="41">
                  <c:v>2021</c:v>
                </c:pt>
                <c:pt idx="42">
                  <c:v>2021</c:v>
                </c:pt>
                <c:pt idx="43">
                  <c:v>2021</c:v>
                </c:pt>
              </c:numCache>
            </c:numRef>
          </c:cat>
          <c:val>
            <c:numRef>
              <c:f>data_5b!$AK$54:$AK$97</c:f>
              <c:numCache>
                <c:formatCode>0.0</c:formatCode>
                <c:ptCount val="44"/>
                <c:pt idx="0">
                  <c:v>1.7711059110988143</c:v>
                </c:pt>
                <c:pt idx="1">
                  <c:v>1.7366767056620287</c:v>
                </c:pt>
                <c:pt idx="2">
                  <c:v>1.52330142422645</c:v>
                </c:pt>
                <c:pt idx="3">
                  <c:v>0.83223179383921553</c:v>
                </c:pt>
                <c:pt idx="4">
                  <c:v>0.34600500470537709</c:v>
                </c:pt>
                <c:pt idx="5">
                  <c:v>0.13594428784382059</c:v>
                </c:pt>
                <c:pt idx="6">
                  <c:v>1.2695284352378804E-2</c:v>
                </c:pt>
                <c:pt idx="7">
                  <c:v>0.25481838270899432</c:v>
                </c:pt>
                <c:pt idx="8">
                  <c:v>0.2220566085722451</c:v>
                </c:pt>
                <c:pt idx="9">
                  <c:v>1.7331772279800393E-2</c:v>
                </c:pt>
                <c:pt idx="10">
                  <c:v>7.4879298949463546E-2</c:v>
                </c:pt>
                <c:pt idx="11">
                  <c:v>-4.5777728581127268E-2</c:v>
                </c:pt>
                <c:pt idx="12">
                  <c:v>-4.9996515659471052E-2</c:v>
                </c:pt>
                <c:pt idx="13">
                  <c:v>-0.34001423440554845</c:v>
                </c:pt>
                <c:pt idx="14">
                  <c:v>-0.25875599335874461</c:v>
                </c:pt>
                <c:pt idx="15">
                  <c:v>-0.1462438962340866</c:v>
                </c:pt>
                <c:pt idx="16">
                  <c:v>-1.0691791832389465E-2</c:v>
                </c:pt>
                <c:pt idx="17">
                  <c:v>0.62106427353967264</c:v>
                </c:pt>
                <c:pt idx="18">
                  <c:v>0.78727521057537775</c:v>
                </c:pt>
                <c:pt idx="19">
                  <c:v>0.92277709285238718</c:v>
                </c:pt>
                <c:pt idx="20">
                  <c:v>1.0688348530806087</c:v>
                </c:pt>
                <c:pt idx="21">
                  <c:v>0.91743768503045986</c:v>
                </c:pt>
                <c:pt idx="22">
                  <c:v>1.003610537849229</c:v>
                </c:pt>
                <c:pt idx="23">
                  <c:v>1.1066874484251739</c:v>
                </c:pt>
                <c:pt idx="24">
                  <c:v>1.2365277412777775</c:v>
                </c:pt>
                <c:pt idx="25">
                  <c:v>1.4299168824657769</c:v>
                </c:pt>
                <c:pt idx="26">
                  <c:v>1.4745760978010063</c:v>
                </c:pt>
                <c:pt idx="27">
                  <c:v>1.5424246823905299</c:v>
                </c:pt>
                <c:pt idx="28">
                  <c:v>1.4377145728353586</c:v>
                </c:pt>
                <c:pt idx="29">
                  <c:v>1.4294496148104985</c:v>
                </c:pt>
                <c:pt idx="30">
                  <c:v>1.4921695579838654</c:v>
                </c:pt>
                <c:pt idx="31">
                  <c:v>1.4492005196860833</c:v>
                </c:pt>
                <c:pt idx="32">
                  <c:v>1.5024858547496194</c:v>
                </c:pt>
                <c:pt idx="33">
                  <c:v>1.5284598503105689</c:v>
                </c:pt>
                <c:pt idx="34">
                  <c:v>1.5515629961899517</c:v>
                </c:pt>
                <c:pt idx="35">
                  <c:v>1.6835056611247579</c:v>
                </c:pt>
                <c:pt idx="36">
                  <c:v>1.6375629650558412</c:v>
                </c:pt>
                <c:pt idx="37">
                  <c:v>1.6415753210076656</c:v>
                </c:pt>
                <c:pt idx="38">
                  <c:v>1.8164903647758375</c:v>
                </c:pt>
                <c:pt idx="39">
                  <c:v>1.8418969228194564</c:v>
                </c:pt>
                <c:pt idx="40">
                  <c:v>1.9830818781341604</c:v>
                </c:pt>
                <c:pt idx="41">
                  <c:v>2.2627358616026503</c:v>
                </c:pt>
                <c:pt idx="42">
                  <c:v>2.1653628346300282</c:v>
                </c:pt>
                <c:pt idx="43">
                  <c:v>2.136088915598632</c:v>
                </c:pt>
              </c:numCache>
            </c:numRef>
          </c:val>
          <c:smooth val="0"/>
          <c:extLst>
            <c:ext xmlns:c16="http://schemas.microsoft.com/office/drawing/2014/chart" uri="{C3380CC4-5D6E-409C-BE32-E72D297353CC}">
              <c16:uniqueId val="{00000002-E78F-42CE-B985-40FBF202C957}"/>
            </c:ext>
          </c:extLst>
        </c:ser>
        <c:ser>
          <c:idx val="3"/>
          <c:order val="3"/>
          <c:tx>
            <c:strRef>
              <c:f>data_5b!$AM$1</c:f>
              <c:strCache>
                <c:ptCount val="1"/>
                <c:pt idx="0">
                  <c:v>Magyarország</c:v>
                </c:pt>
              </c:strCache>
            </c:strRef>
          </c:tx>
          <c:spPr>
            <a:ln w="44450">
              <a:solidFill>
                <a:srgbClr val="FF0000"/>
              </a:solidFill>
              <a:prstDash val="solid"/>
            </a:ln>
          </c:spPr>
          <c:marker>
            <c:symbol val="none"/>
          </c:marker>
          <c:cat>
            <c:numRef>
              <c:f>data_5b!$AQ$54:$AQ$97</c:f>
              <c:numCache>
                <c:formatCode>0</c:formatCode>
                <c:ptCount val="44"/>
                <c:pt idx="0">
                  <c:v>2011</c:v>
                </c:pt>
                <c:pt idx="1">
                  <c:v>2011</c:v>
                </c:pt>
                <c:pt idx="2">
                  <c:v>2011</c:v>
                </c:pt>
                <c:pt idx="3">
                  <c:v>2011</c:v>
                </c:pt>
                <c:pt idx="4">
                  <c:v>2012</c:v>
                </c:pt>
                <c:pt idx="5">
                  <c:v>2012</c:v>
                </c:pt>
                <c:pt idx="6">
                  <c:v>2012</c:v>
                </c:pt>
                <c:pt idx="7">
                  <c:v>2012</c:v>
                </c:pt>
                <c:pt idx="8">
                  <c:v>2013</c:v>
                </c:pt>
                <c:pt idx="9">
                  <c:v>2013</c:v>
                </c:pt>
                <c:pt idx="10">
                  <c:v>2013</c:v>
                </c:pt>
                <c:pt idx="11">
                  <c:v>2013</c:v>
                </c:pt>
                <c:pt idx="12">
                  <c:v>2014</c:v>
                </c:pt>
                <c:pt idx="13">
                  <c:v>2014</c:v>
                </c:pt>
                <c:pt idx="14">
                  <c:v>2014</c:v>
                </c:pt>
                <c:pt idx="15">
                  <c:v>2014</c:v>
                </c:pt>
                <c:pt idx="16">
                  <c:v>2015</c:v>
                </c:pt>
                <c:pt idx="17">
                  <c:v>2015</c:v>
                </c:pt>
                <c:pt idx="18">
                  <c:v>2015</c:v>
                </c:pt>
                <c:pt idx="19">
                  <c:v>2015</c:v>
                </c:pt>
                <c:pt idx="20">
                  <c:v>2016</c:v>
                </c:pt>
                <c:pt idx="21">
                  <c:v>2016</c:v>
                </c:pt>
                <c:pt idx="22">
                  <c:v>2016</c:v>
                </c:pt>
                <c:pt idx="23">
                  <c:v>2016</c:v>
                </c:pt>
                <c:pt idx="24">
                  <c:v>2017</c:v>
                </c:pt>
                <c:pt idx="25">
                  <c:v>2017</c:v>
                </c:pt>
                <c:pt idx="26">
                  <c:v>2017</c:v>
                </c:pt>
                <c:pt idx="27">
                  <c:v>2017</c:v>
                </c:pt>
                <c:pt idx="28">
                  <c:v>2018</c:v>
                </c:pt>
                <c:pt idx="29">
                  <c:v>2018</c:v>
                </c:pt>
                <c:pt idx="30">
                  <c:v>2018</c:v>
                </c:pt>
                <c:pt idx="31">
                  <c:v>2018</c:v>
                </c:pt>
                <c:pt idx="32">
                  <c:v>2019</c:v>
                </c:pt>
                <c:pt idx="33">
                  <c:v>2019</c:v>
                </c:pt>
                <c:pt idx="34">
                  <c:v>2019</c:v>
                </c:pt>
                <c:pt idx="35">
                  <c:v>2019</c:v>
                </c:pt>
                <c:pt idx="36">
                  <c:v>2020</c:v>
                </c:pt>
                <c:pt idx="37">
                  <c:v>2020</c:v>
                </c:pt>
                <c:pt idx="38">
                  <c:v>2020</c:v>
                </c:pt>
                <c:pt idx="39">
                  <c:v>2020</c:v>
                </c:pt>
                <c:pt idx="40">
                  <c:v>2021</c:v>
                </c:pt>
                <c:pt idx="41">
                  <c:v>2021</c:v>
                </c:pt>
                <c:pt idx="42">
                  <c:v>2021</c:v>
                </c:pt>
                <c:pt idx="43">
                  <c:v>2021</c:v>
                </c:pt>
              </c:numCache>
            </c:numRef>
          </c:cat>
          <c:val>
            <c:numRef>
              <c:f>data_5b!$AM$54:$AM$97</c:f>
              <c:numCache>
                <c:formatCode>0.0</c:formatCode>
                <c:ptCount val="44"/>
                <c:pt idx="0">
                  <c:v>-0.97247982712965264</c:v>
                </c:pt>
                <c:pt idx="1">
                  <c:v>0.20533083302530059</c:v>
                </c:pt>
                <c:pt idx="2">
                  <c:v>-2.4184070135827582</c:v>
                </c:pt>
                <c:pt idx="3">
                  <c:v>-5.2349048990732641</c:v>
                </c:pt>
                <c:pt idx="4">
                  <c:v>-6.3410837357898835</c:v>
                </c:pt>
                <c:pt idx="5">
                  <c:v>-6.2094201968526281</c:v>
                </c:pt>
                <c:pt idx="6">
                  <c:v>-4.3047811856823266</c:v>
                </c:pt>
                <c:pt idx="7">
                  <c:v>-1.5809264960337073</c:v>
                </c:pt>
                <c:pt idx="8">
                  <c:v>-1.8165549306585851</c:v>
                </c:pt>
                <c:pt idx="9">
                  <c:v>-1.7190140594629759</c:v>
                </c:pt>
                <c:pt idx="10">
                  <c:v>-1.7834599681123819</c:v>
                </c:pt>
                <c:pt idx="11">
                  <c:v>-1.4113768081992935</c:v>
                </c:pt>
                <c:pt idx="12">
                  <c:v>-1.3699453575101261</c:v>
                </c:pt>
                <c:pt idx="13">
                  <c:v>-1.6427798771224738</c:v>
                </c:pt>
                <c:pt idx="14">
                  <c:v>-1.4830553402286648</c:v>
                </c:pt>
                <c:pt idx="15">
                  <c:v>-1.5972711310230912</c:v>
                </c:pt>
                <c:pt idx="16">
                  <c:v>-2.4450140688923327</c:v>
                </c:pt>
                <c:pt idx="17">
                  <c:v>-2.4757286693446576</c:v>
                </c:pt>
                <c:pt idx="18">
                  <c:v>-2.4426760458807637</c:v>
                </c:pt>
                <c:pt idx="19">
                  <c:v>-2.2821665118029246</c:v>
                </c:pt>
                <c:pt idx="20">
                  <c:v>-0.93586936289937439</c:v>
                </c:pt>
                <c:pt idx="21">
                  <c:v>-0.75211200084798024</c:v>
                </c:pt>
                <c:pt idx="22">
                  <c:v>-0.45705302424495786</c:v>
                </c:pt>
                <c:pt idx="23">
                  <c:v>-1.4196351430691631E-2</c:v>
                </c:pt>
                <c:pt idx="24">
                  <c:v>0.20847920989314753</c:v>
                </c:pt>
                <c:pt idx="25">
                  <c:v>0.44844597795322511</c:v>
                </c:pt>
                <c:pt idx="26">
                  <c:v>0.55624397552420435</c:v>
                </c:pt>
                <c:pt idx="27">
                  <c:v>0.37513359392982021</c:v>
                </c:pt>
                <c:pt idx="28">
                  <c:v>0.35884298417315341</c:v>
                </c:pt>
                <c:pt idx="29">
                  <c:v>0.5640283915862051</c:v>
                </c:pt>
                <c:pt idx="30">
                  <c:v>0.6884213959561315</c:v>
                </c:pt>
                <c:pt idx="31">
                  <c:v>0.96920429173299494</c:v>
                </c:pt>
                <c:pt idx="32">
                  <c:v>1.1006215376558519</c:v>
                </c:pt>
                <c:pt idx="33">
                  <c:v>1.0976886208478678</c:v>
                </c:pt>
                <c:pt idx="34">
                  <c:v>1.7793911291612932</c:v>
                </c:pt>
                <c:pt idx="35">
                  <c:v>2.1330724496688895</c:v>
                </c:pt>
                <c:pt idx="36">
                  <c:v>2.4455019680183319</c:v>
                </c:pt>
                <c:pt idx="37">
                  <c:v>2.6338367610801909</c:v>
                </c:pt>
                <c:pt idx="38">
                  <c:v>2.2347878482023003</c:v>
                </c:pt>
                <c:pt idx="39">
                  <c:v>2.1402569364974862</c:v>
                </c:pt>
                <c:pt idx="40">
                  <c:v>2.0760493667087032</c:v>
                </c:pt>
                <c:pt idx="41">
                  <c:v>2.3561700820608986</c:v>
                </c:pt>
                <c:pt idx="42">
                  <c:v>2.4583438437731715</c:v>
                </c:pt>
                <c:pt idx="43">
                  <c:v>2.3533727618039775</c:v>
                </c:pt>
              </c:numCache>
            </c:numRef>
          </c:val>
          <c:smooth val="0"/>
          <c:extLst>
            <c:ext xmlns:c16="http://schemas.microsoft.com/office/drawing/2014/chart" uri="{C3380CC4-5D6E-409C-BE32-E72D297353CC}">
              <c16:uniqueId val="{00000003-E78F-42CE-B985-40FBF202C957}"/>
            </c:ext>
          </c:extLst>
        </c:ser>
        <c:dLbls>
          <c:showLegendKey val="0"/>
          <c:showVal val="0"/>
          <c:showCatName val="0"/>
          <c:showSerName val="0"/>
          <c:showPercent val="0"/>
          <c:showBubbleSize val="0"/>
        </c:dLbls>
        <c:marker val="1"/>
        <c:smooth val="0"/>
        <c:axId val="235683656"/>
        <c:axId val="235680520"/>
      </c:lineChart>
      <c:catAx>
        <c:axId val="235683656"/>
        <c:scaling>
          <c:orientation val="minMax"/>
        </c:scaling>
        <c:delete val="0"/>
        <c:axPos val="b"/>
        <c:numFmt formatCode="0" sourceLinked="1"/>
        <c:majorTickMark val="out"/>
        <c:minorTickMark val="none"/>
        <c:tickLblPos val="low"/>
        <c:txPr>
          <a:bodyPr rot="-5400000" vert="horz"/>
          <a:lstStyle/>
          <a:p>
            <a:pPr>
              <a:defRPr/>
            </a:pPr>
            <a:endParaRPr lang="hu-HU"/>
          </a:p>
        </c:txPr>
        <c:crossAx val="235680520"/>
        <c:crosses val="autoZero"/>
        <c:auto val="1"/>
        <c:lblAlgn val="ctr"/>
        <c:lblOffset val="100"/>
        <c:tickLblSkip val="2"/>
        <c:noMultiLvlLbl val="0"/>
      </c:catAx>
      <c:valAx>
        <c:axId val="235680520"/>
        <c:scaling>
          <c:orientation val="minMax"/>
        </c:scaling>
        <c:delete val="0"/>
        <c:axPos val="l"/>
        <c:majorGridlines/>
        <c:title>
          <c:tx>
            <c:rich>
              <a:bodyPr rot="-5400000" vert="horz"/>
              <a:lstStyle/>
              <a:p>
                <a:pPr>
                  <a:defRPr/>
                </a:pPr>
                <a:r>
                  <a:rPr lang="hu-HU"/>
                  <a:t>GDP arányában, %</a:t>
                </a:r>
              </a:p>
            </c:rich>
          </c:tx>
          <c:overlay val="0"/>
        </c:title>
        <c:numFmt formatCode="0.0" sourceLinked="1"/>
        <c:majorTickMark val="out"/>
        <c:minorTickMark val="none"/>
        <c:tickLblPos val="nextTo"/>
        <c:crossAx val="235683656"/>
        <c:crosses val="autoZero"/>
        <c:crossBetween val="midCat"/>
      </c:valAx>
    </c:plotArea>
    <c:legend>
      <c:legendPos val="r"/>
      <c:legendEntry>
        <c:idx val="1"/>
        <c:delete val="1"/>
      </c:legendEntry>
      <c:overlay val="0"/>
      <c:txPr>
        <a:bodyPr/>
        <a:lstStyle/>
        <a:p>
          <a:pPr>
            <a:defRPr sz="1050"/>
          </a:pPr>
          <a:endParaRPr lang="hu-HU"/>
        </a:p>
      </c:txPr>
    </c:legend>
    <c:plotVisOnly val="1"/>
    <c:dispBlanksAs val="zero"/>
    <c:showDLblsOverMax val="0"/>
  </c:chart>
  <c:spPr>
    <a:solidFill>
      <a:schemeClr val="bg1"/>
    </a:solidFill>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1815240758453E-2"/>
          <c:y val="3.905851556453966E-2"/>
          <c:w val="0.90785948477434464"/>
          <c:h val="0.70568705147018396"/>
        </c:manualLayout>
      </c:layout>
      <c:lineChart>
        <c:grouping val="standard"/>
        <c:varyColors val="0"/>
        <c:ser>
          <c:idx val="0"/>
          <c:order val="0"/>
          <c:tx>
            <c:strRef>
              <c:f>'2004-2022'!$A$39</c:f>
              <c:strCache>
                <c:ptCount val="1"/>
                <c:pt idx="0">
                  <c:v>Költségvetésben megjelenő uniós támogatások</c:v>
                </c:pt>
              </c:strCache>
            </c:strRef>
          </c:tx>
          <c:spPr>
            <a:ln w="57150" cap="rnd">
              <a:solidFill>
                <a:srgbClr val="036DED"/>
              </a:solidFill>
              <a:round/>
            </a:ln>
            <a:effectLst/>
          </c:spPr>
          <c:marker>
            <c:symbol val="circle"/>
            <c:size val="5"/>
            <c:spPr>
              <a:solidFill>
                <a:schemeClr val="accent1"/>
              </a:solidFill>
              <a:ln w="57150">
                <a:solidFill>
                  <a:srgbClr val="036DED"/>
                </a:solidFill>
              </a:ln>
              <a:effectLst/>
            </c:spPr>
          </c:marker>
          <c:cat>
            <c:numRef>
              <c:f>'2004-2022'!$B$38:$T$38</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'2004-2022'!$B$39:$T$39</c:f>
              <c:numCache>
                <c:formatCode>0.0</c:formatCode>
                <c:ptCount val="19"/>
                <c:pt idx="0">
                  <c:v>166.76015698101759</c:v>
                </c:pt>
                <c:pt idx="1">
                  <c:v>193.50083740917603</c:v>
                </c:pt>
                <c:pt idx="2">
                  <c:v>306.22550519999993</c:v>
                </c:pt>
                <c:pt idx="3">
                  <c:v>469.36600800217019</c:v>
                </c:pt>
                <c:pt idx="4">
                  <c:v>348.68475000000001</c:v>
                </c:pt>
                <c:pt idx="5">
                  <c:v>766.64465138760249</c:v>
                </c:pt>
                <c:pt idx="6">
                  <c:v>707.33862639042434</c:v>
                </c:pt>
                <c:pt idx="7">
                  <c:v>1151.820419497604</c:v>
                </c:pt>
                <c:pt idx="8">
                  <c:v>827.66877943768748</c:v>
                </c:pt>
                <c:pt idx="9">
                  <c:v>1319.4447328295428</c:v>
                </c:pt>
                <c:pt idx="10">
                  <c:v>1553.3751516344298</c:v>
                </c:pt>
                <c:pt idx="11">
                  <c:v>1297.5191594391067</c:v>
                </c:pt>
                <c:pt idx="12">
                  <c:v>965.1701901710062</c:v>
                </c:pt>
                <c:pt idx="13">
                  <c:v>728.39921190602274</c:v>
                </c:pt>
                <c:pt idx="14">
                  <c:v>1465.309624</c:v>
                </c:pt>
                <c:pt idx="15">
                  <c:v>1540.8244200143081</c:v>
                </c:pt>
                <c:pt idx="16">
                  <c:v>1645.454371560651</c:v>
                </c:pt>
                <c:pt idx="17">
                  <c:v>1552.9622090144999</c:v>
                </c:pt>
                <c:pt idx="18">
                  <c:v>2351.6376641165289</c:v>
                </c:pt>
              </c:numCache>
            </c:numRef>
          </c:val>
          <c:smooth val="0"/>
          <c:extLst>
            <c:ext xmlns:c16="http://schemas.microsoft.com/office/drawing/2014/chart" uri="{C3380CC4-5D6E-409C-BE32-E72D297353CC}">
              <c16:uniqueId val="{00000000-11FD-4908-A336-9A48206B5553}"/>
            </c:ext>
          </c:extLst>
        </c:ser>
        <c:ser>
          <c:idx val="1"/>
          <c:order val="1"/>
          <c:tx>
            <c:strRef>
              <c:f>'2004-2022'!$A$40</c:f>
              <c:strCache>
                <c:ptCount val="1"/>
                <c:pt idx="0">
                  <c:v>Költségvetésen kívüli uniós támogatások</c:v>
                </c:pt>
              </c:strCache>
            </c:strRef>
          </c:tx>
          <c:spPr>
            <a:ln w="57150" cap="rnd">
              <a:solidFill>
                <a:srgbClr val="9BBB59">
                  <a:lumMod val="50000"/>
                </a:srgbClr>
              </a:solidFill>
              <a:round/>
            </a:ln>
            <a:effectLst/>
          </c:spPr>
          <c:marker>
            <c:symbol val="circle"/>
            <c:size val="5"/>
            <c:spPr>
              <a:solidFill>
                <a:schemeClr val="accent2"/>
              </a:solidFill>
              <a:ln w="57150">
                <a:solidFill>
                  <a:srgbClr val="9BBB59">
                    <a:lumMod val="50000"/>
                  </a:srgbClr>
                </a:solidFill>
              </a:ln>
              <a:effectLst/>
            </c:spPr>
          </c:marker>
          <c:cat>
            <c:numRef>
              <c:f>'2004-2022'!$B$38:$T$38</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'2004-2022'!$B$40:$T$40</c:f>
              <c:numCache>
                <c:formatCode>0.0</c:formatCode>
                <c:ptCount val="19"/>
                <c:pt idx="0">
                  <c:v>9.5796783929887042</c:v>
                </c:pt>
                <c:pt idx="1">
                  <c:v>139.52812499999999</c:v>
                </c:pt>
                <c:pt idx="2">
                  <c:v>180.59947529999999</c:v>
                </c:pt>
                <c:pt idx="3">
                  <c:v>140.70737400029142</c:v>
                </c:pt>
                <c:pt idx="4">
                  <c:v>154.49362500000001</c:v>
                </c:pt>
                <c:pt idx="5">
                  <c:v>234.6328764932465</c:v>
                </c:pt>
                <c:pt idx="6">
                  <c:v>297.21473874966784</c:v>
                </c:pt>
                <c:pt idx="7">
                  <c:v>336.62648728667011</c:v>
                </c:pt>
                <c:pt idx="8">
                  <c:v>381.27301064165027</c:v>
                </c:pt>
                <c:pt idx="9">
                  <c:v>435.3016321386902</c:v>
                </c:pt>
                <c:pt idx="10">
                  <c:v>490.02020764900288</c:v>
                </c:pt>
                <c:pt idx="11">
                  <c:v>446.93278157528044</c:v>
                </c:pt>
                <c:pt idx="12">
                  <c:v>450.76045848096521</c:v>
                </c:pt>
                <c:pt idx="13">
                  <c:v>523.63430856486855</c:v>
                </c:pt>
                <c:pt idx="14">
                  <c:v>410.16091999999998</c:v>
                </c:pt>
                <c:pt idx="15">
                  <c:v>477.14881854400244</c:v>
                </c:pt>
                <c:pt idx="16">
                  <c:v>512.01413489680078</c:v>
                </c:pt>
                <c:pt idx="17">
                  <c:v>478.09200000000004</c:v>
                </c:pt>
                <c:pt idx="18">
                  <c:v>489.01719723100001</c:v>
                </c:pt>
              </c:numCache>
            </c:numRef>
          </c:val>
          <c:smooth val="0"/>
          <c:extLst>
            <c:ext xmlns:c16="http://schemas.microsoft.com/office/drawing/2014/chart" uri="{C3380CC4-5D6E-409C-BE32-E72D297353CC}">
              <c16:uniqueId val="{00000001-11FD-4908-A336-9A48206B5553}"/>
            </c:ext>
          </c:extLst>
        </c:ser>
        <c:ser>
          <c:idx val="2"/>
          <c:order val="2"/>
          <c:tx>
            <c:strRef>
              <c:f>'2004-2022'!$A$41</c:f>
              <c:strCache>
                <c:ptCount val="1"/>
                <c:pt idx="0">
                  <c:v>Támogatások mindösszesen</c:v>
                </c:pt>
              </c:strCache>
            </c:strRef>
          </c:tx>
          <c:spPr>
            <a:ln w="57150" cap="rnd">
              <a:solidFill>
                <a:srgbClr val="C00000"/>
              </a:solidFill>
              <a:round/>
            </a:ln>
            <a:effectLst/>
          </c:spPr>
          <c:marker>
            <c:symbol val="circle"/>
            <c:size val="5"/>
            <c:spPr>
              <a:solidFill>
                <a:schemeClr val="accent3"/>
              </a:solidFill>
              <a:ln w="57150">
                <a:solidFill>
                  <a:srgbClr val="C00000"/>
                </a:solidFill>
              </a:ln>
              <a:effectLst/>
            </c:spPr>
          </c:marker>
          <c:cat>
            <c:numRef>
              <c:f>'2004-2022'!$B$38:$T$38</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'2004-2022'!$B$41:$T$41</c:f>
              <c:numCache>
                <c:formatCode>0.0</c:formatCode>
                <c:ptCount val="19"/>
                <c:pt idx="0">
                  <c:v>176.3398353740063</c:v>
                </c:pt>
                <c:pt idx="1">
                  <c:v>333.02896240917607</c:v>
                </c:pt>
                <c:pt idx="2">
                  <c:v>486.82498049999998</c:v>
                </c:pt>
                <c:pt idx="3">
                  <c:v>610.07338200246159</c:v>
                </c:pt>
                <c:pt idx="4">
                  <c:v>503.17837500000002</c:v>
                </c:pt>
                <c:pt idx="5">
                  <c:v>1001.2775278808489</c:v>
                </c:pt>
                <c:pt idx="6">
                  <c:v>1004.5533651400921</c:v>
                </c:pt>
                <c:pt idx="7">
                  <c:v>1488.4469067842742</c:v>
                </c:pt>
                <c:pt idx="8">
                  <c:v>1208.9417900793378</c:v>
                </c:pt>
                <c:pt idx="9">
                  <c:v>1754.7463649682331</c:v>
                </c:pt>
                <c:pt idx="10">
                  <c:v>2043.3953592834328</c:v>
                </c:pt>
                <c:pt idx="11">
                  <c:v>1744.4519410143871</c:v>
                </c:pt>
                <c:pt idx="12">
                  <c:v>1415.9306486519715</c:v>
                </c:pt>
                <c:pt idx="13">
                  <c:v>1252.0335204708911</c:v>
                </c:pt>
                <c:pt idx="14">
                  <c:v>1875.470544</c:v>
                </c:pt>
                <c:pt idx="15">
                  <c:v>2017.9732385583106</c:v>
                </c:pt>
                <c:pt idx="16">
                  <c:v>2157.4685064574519</c:v>
                </c:pt>
                <c:pt idx="17">
                  <c:v>2031.0542090144997</c:v>
                </c:pt>
                <c:pt idx="18">
                  <c:v>2840.6548613475288</c:v>
                </c:pt>
              </c:numCache>
            </c:numRef>
          </c:val>
          <c:smooth val="0"/>
          <c:extLst>
            <c:ext xmlns:c16="http://schemas.microsoft.com/office/drawing/2014/chart" uri="{C3380CC4-5D6E-409C-BE32-E72D297353CC}">
              <c16:uniqueId val="{00000002-11FD-4908-A336-9A48206B5553}"/>
            </c:ext>
          </c:extLst>
        </c:ser>
        <c:ser>
          <c:idx val="3"/>
          <c:order val="3"/>
          <c:tx>
            <c:strRef>
              <c:f>'2004-2022'!$A$42</c:f>
              <c:strCache>
                <c:ptCount val="1"/>
                <c:pt idx="0">
                  <c:v>Befizetés az EU költségvetésébe</c:v>
                </c:pt>
              </c:strCache>
            </c:strRef>
          </c:tx>
          <c:spPr>
            <a:ln w="57150" cap="rnd">
              <a:solidFill>
                <a:srgbClr val="B647C5"/>
              </a:solidFill>
              <a:round/>
            </a:ln>
            <a:effectLst/>
          </c:spPr>
          <c:marker>
            <c:symbol val="circle"/>
            <c:size val="5"/>
            <c:spPr>
              <a:solidFill>
                <a:schemeClr val="accent4"/>
              </a:solidFill>
              <a:ln w="57150">
                <a:solidFill>
                  <a:srgbClr val="B647C5"/>
                </a:solidFill>
              </a:ln>
              <a:effectLst/>
            </c:spPr>
          </c:marker>
          <c:cat>
            <c:numRef>
              <c:f>'2004-2022'!$B$38:$T$38</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'2004-2022'!$B$42:$T$42</c:f>
              <c:numCache>
                <c:formatCode>0.0</c:formatCode>
                <c:ptCount val="19"/>
                <c:pt idx="0">
                  <c:v>121.5001783421712</c:v>
                </c:pt>
                <c:pt idx="1">
                  <c:v>178.57783819820449</c:v>
                </c:pt>
                <c:pt idx="2">
                  <c:v>179.26496136383849</c:v>
                </c:pt>
                <c:pt idx="3">
                  <c:v>197.42182027794149</c:v>
                </c:pt>
                <c:pt idx="4">
                  <c:v>217.33676266368752</c:v>
                </c:pt>
                <c:pt idx="5">
                  <c:v>212.81627858799601</c:v>
                </c:pt>
                <c:pt idx="6">
                  <c:v>237.5296384362272</c:v>
                </c:pt>
                <c:pt idx="7">
                  <c:v>233.53884041062798</c:v>
                </c:pt>
                <c:pt idx="8">
                  <c:v>240.68076299255821</c:v>
                </c:pt>
                <c:pt idx="9">
                  <c:v>273.23541021662726</c:v>
                </c:pt>
                <c:pt idx="10">
                  <c:v>280.53515883667342</c:v>
                </c:pt>
                <c:pt idx="11">
                  <c:v>296.76068995256679</c:v>
                </c:pt>
                <c:pt idx="12">
                  <c:v>287.88758153372635</c:v>
                </c:pt>
                <c:pt idx="13">
                  <c:v>253.80463067986946</c:v>
                </c:pt>
                <c:pt idx="14">
                  <c:v>343.0490560552206</c:v>
                </c:pt>
                <c:pt idx="15">
                  <c:v>354.493280796112</c:v>
                </c:pt>
                <c:pt idx="16">
                  <c:v>455.9973256142431</c:v>
                </c:pt>
                <c:pt idx="17">
                  <c:v>610.46778051599995</c:v>
                </c:pt>
                <c:pt idx="18">
                  <c:v>564.91969999999992</c:v>
                </c:pt>
              </c:numCache>
            </c:numRef>
          </c:val>
          <c:smooth val="0"/>
          <c:extLst>
            <c:ext xmlns:c16="http://schemas.microsoft.com/office/drawing/2014/chart" uri="{C3380CC4-5D6E-409C-BE32-E72D297353CC}">
              <c16:uniqueId val="{00000003-11FD-4908-A336-9A48206B5553}"/>
            </c:ext>
          </c:extLst>
        </c:ser>
        <c:ser>
          <c:idx val="4"/>
          <c:order val="4"/>
          <c:tx>
            <c:strRef>
              <c:f>'2004-2022'!$A$43</c:f>
              <c:strCache>
                <c:ptCount val="1"/>
                <c:pt idx="0">
                  <c:v>Nettó pozíció</c:v>
                </c:pt>
              </c:strCache>
            </c:strRef>
          </c:tx>
          <c:spPr>
            <a:ln w="57150" cap="rnd">
              <a:solidFill>
                <a:srgbClr val="FF0000"/>
              </a:solidFill>
              <a:prstDash val="sysDash"/>
              <a:round/>
            </a:ln>
            <a:effectLst/>
          </c:spPr>
          <c:marker>
            <c:symbol val="circle"/>
            <c:size val="5"/>
            <c:spPr>
              <a:solidFill>
                <a:schemeClr val="accent5"/>
              </a:solidFill>
              <a:ln w="57150">
                <a:solidFill>
                  <a:srgbClr val="FF0000"/>
                </a:solidFill>
                <a:prstDash val="sysDash"/>
              </a:ln>
              <a:effectLst/>
            </c:spPr>
          </c:marker>
          <c:cat>
            <c:numRef>
              <c:f>'2004-2022'!$B$38:$T$38</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'2004-2022'!$B$43:$T$43</c:f>
              <c:numCache>
                <c:formatCode>0.0</c:formatCode>
                <c:ptCount val="19"/>
                <c:pt idx="0">
                  <c:v>48.676168030567879</c:v>
                </c:pt>
                <c:pt idx="1">
                  <c:v>146.37264739218412</c:v>
                </c:pt>
                <c:pt idx="2">
                  <c:v>294.67112598470499</c:v>
                </c:pt>
                <c:pt idx="3">
                  <c:v>396.5889561634898</c:v>
                </c:pt>
                <c:pt idx="4">
                  <c:v>271.06421914827786</c:v>
                </c:pt>
                <c:pt idx="5">
                  <c:v>777.80359776646753</c:v>
                </c:pt>
                <c:pt idx="6">
                  <c:v>756.95080478182649</c:v>
                </c:pt>
                <c:pt idx="7">
                  <c:v>1233.6393678188588</c:v>
                </c:pt>
                <c:pt idx="8">
                  <c:v>949.42575305781031</c:v>
                </c:pt>
                <c:pt idx="9">
                  <c:v>1471.0886301019439</c:v>
                </c:pt>
                <c:pt idx="10">
                  <c:v>1745.3582756387768</c:v>
                </c:pt>
                <c:pt idx="11">
                  <c:v>1429.8492544630722</c:v>
                </c:pt>
                <c:pt idx="12">
                  <c:v>1129.0695128152131</c:v>
                </c:pt>
                <c:pt idx="13">
                  <c:v>970.13481510391307</c:v>
                </c:pt>
                <c:pt idx="14">
                  <c:v>1659.8812164786066</c:v>
                </c:pt>
                <c:pt idx="15">
                  <c:v>1651.3964721829066</c:v>
                </c:pt>
                <c:pt idx="16">
                  <c:v>1702.2640206081735</c:v>
                </c:pt>
                <c:pt idx="17">
                  <c:v>1420.5864284984998</c:v>
                </c:pt>
                <c:pt idx="18">
                  <c:v>2275.7351613475289</c:v>
                </c:pt>
              </c:numCache>
            </c:numRef>
          </c:val>
          <c:smooth val="0"/>
          <c:extLst>
            <c:ext xmlns:c16="http://schemas.microsoft.com/office/drawing/2014/chart" uri="{C3380CC4-5D6E-409C-BE32-E72D297353CC}">
              <c16:uniqueId val="{00000004-11FD-4908-A336-9A48206B5553}"/>
            </c:ext>
          </c:extLst>
        </c:ser>
        <c:dLbls>
          <c:showLegendKey val="0"/>
          <c:showVal val="0"/>
          <c:showCatName val="0"/>
          <c:showSerName val="0"/>
          <c:showPercent val="0"/>
          <c:showBubbleSize val="0"/>
        </c:dLbls>
        <c:marker val="1"/>
        <c:smooth val="0"/>
        <c:axId val="235687184"/>
        <c:axId val="235685224"/>
      </c:lineChart>
      <c:catAx>
        <c:axId val="23568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crossAx val="235685224"/>
        <c:crosses val="autoZero"/>
        <c:auto val="1"/>
        <c:lblAlgn val="ctr"/>
        <c:lblOffset val="100"/>
        <c:noMultiLvlLbl val="0"/>
      </c:catAx>
      <c:valAx>
        <c:axId val="235685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hu-HU"/>
                  <a:t>Mrd forint</a:t>
                </a:r>
                <a:endParaRPr lang="en-GB"/>
              </a:p>
            </c:rich>
          </c:tx>
          <c:layout>
            <c:manualLayout>
              <c:xMode val="edge"/>
              <c:yMode val="edge"/>
              <c:x val="6.8036695049554813E-2"/>
              <c:y val="0.2903485475774632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crossAx val="23568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200" b="1"/>
      </a:pPr>
      <a:endParaRPr lang="hu-HU"/>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52711329210691E-2"/>
          <c:y val="3.7425801269792704E-2"/>
          <c:w val="0.94369545686199308"/>
          <c:h val="0.84549032356765852"/>
        </c:manualLayout>
      </c:layout>
      <c:barChart>
        <c:barDir val="col"/>
        <c:grouping val="clustered"/>
        <c:varyColors val="0"/>
        <c:ser>
          <c:idx val="0"/>
          <c:order val="0"/>
          <c:tx>
            <c:strRef>
              <c:f>Munka1!$B$1</c:f>
              <c:strCache>
                <c:ptCount val="1"/>
                <c:pt idx="0">
                  <c:v>Gross exports</c:v>
                </c:pt>
              </c:strCache>
            </c:strRef>
          </c:tx>
          <c:spPr>
            <a:solidFill>
              <a:schemeClr val="accent1"/>
            </a:solidFill>
            <a:ln>
              <a:noFill/>
            </a:ln>
            <a:effectLst/>
          </c:spPr>
          <c:invertIfNegative val="0"/>
          <c:cat>
            <c:strRef>
              <c:f>Munka1!$A$2:$A$8</c:f>
              <c:strCache>
                <c:ptCount val="7"/>
                <c:pt idx="0">
                  <c:v>HR</c:v>
                </c:pt>
                <c:pt idx="1">
                  <c:v>CZ</c:v>
                </c:pt>
                <c:pt idx="2">
                  <c:v>HU</c:v>
                </c:pt>
                <c:pt idx="3">
                  <c:v>PL</c:v>
                </c:pt>
                <c:pt idx="4">
                  <c:v>RO</c:v>
                </c:pt>
                <c:pt idx="5">
                  <c:v>SK</c:v>
                </c:pt>
                <c:pt idx="6">
                  <c:v>SI</c:v>
                </c:pt>
              </c:strCache>
            </c:strRef>
          </c:cat>
          <c:val>
            <c:numRef>
              <c:f>Munka1!$B$2:$B$8</c:f>
              <c:numCache>
                <c:formatCode>0.0</c:formatCode>
                <c:ptCount val="7"/>
                <c:pt idx="0">
                  <c:v>0.93</c:v>
                </c:pt>
                <c:pt idx="1">
                  <c:v>1.9</c:v>
                </c:pt>
                <c:pt idx="2">
                  <c:v>1.45</c:v>
                </c:pt>
                <c:pt idx="3">
                  <c:v>1.26</c:v>
                </c:pt>
                <c:pt idx="4">
                  <c:v>0.75</c:v>
                </c:pt>
                <c:pt idx="5">
                  <c:v>2.4</c:v>
                </c:pt>
                <c:pt idx="6">
                  <c:v>1.95</c:v>
                </c:pt>
              </c:numCache>
            </c:numRef>
          </c:val>
          <c:extLst>
            <c:ext xmlns:c16="http://schemas.microsoft.com/office/drawing/2014/chart" uri="{C3380CC4-5D6E-409C-BE32-E72D297353CC}">
              <c16:uniqueId val="{00000000-6BAF-463C-B132-A2042F345CE6}"/>
            </c:ext>
          </c:extLst>
        </c:ser>
        <c:ser>
          <c:idx val="1"/>
          <c:order val="1"/>
          <c:tx>
            <c:strRef>
              <c:f>Munka1!$C$1</c:f>
              <c:strCache>
                <c:ptCount val="1"/>
                <c:pt idx="0">
                  <c:v>Value added in exports</c:v>
                </c:pt>
              </c:strCache>
            </c:strRef>
          </c:tx>
          <c:spPr>
            <a:solidFill>
              <a:schemeClr val="accent2"/>
            </a:solidFill>
            <a:ln>
              <a:noFill/>
            </a:ln>
            <a:effectLst/>
          </c:spPr>
          <c:invertIfNegative val="0"/>
          <c:cat>
            <c:strRef>
              <c:f>Munka1!$A$2:$A$8</c:f>
              <c:strCache>
                <c:ptCount val="7"/>
                <c:pt idx="0">
                  <c:v>HR</c:v>
                </c:pt>
                <c:pt idx="1">
                  <c:v>CZ</c:v>
                </c:pt>
                <c:pt idx="2">
                  <c:v>HU</c:v>
                </c:pt>
                <c:pt idx="3">
                  <c:v>PL</c:v>
                </c:pt>
                <c:pt idx="4">
                  <c:v>RO</c:v>
                </c:pt>
                <c:pt idx="5">
                  <c:v>SK</c:v>
                </c:pt>
                <c:pt idx="6">
                  <c:v>SI</c:v>
                </c:pt>
              </c:strCache>
            </c:strRef>
          </c:cat>
          <c:val>
            <c:numRef>
              <c:f>Munka1!$C$2:$C$8</c:f>
              <c:numCache>
                <c:formatCode>0.0</c:formatCode>
                <c:ptCount val="7"/>
                <c:pt idx="0">
                  <c:v>0.7</c:v>
                </c:pt>
                <c:pt idx="1">
                  <c:v>1.1000000000000001</c:v>
                </c:pt>
                <c:pt idx="2">
                  <c:v>0.8</c:v>
                </c:pt>
                <c:pt idx="3">
                  <c:v>0.88</c:v>
                </c:pt>
                <c:pt idx="4">
                  <c:v>0.53</c:v>
                </c:pt>
                <c:pt idx="5">
                  <c:v>1.1499999999999999</c:v>
                </c:pt>
                <c:pt idx="6">
                  <c:v>1.23</c:v>
                </c:pt>
              </c:numCache>
            </c:numRef>
          </c:val>
          <c:extLst>
            <c:ext xmlns:c16="http://schemas.microsoft.com/office/drawing/2014/chart" uri="{C3380CC4-5D6E-409C-BE32-E72D297353CC}">
              <c16:uniqueId val="{00000001-6BAF-463C-B132-A2042F345CE6}"/>
            </c:ext>
          </c:extLst>
        </c:ser>
        <c:dLbls>
          <c:showLegendKey val="0"/>
          <c:showVal val="0"/>
          <c:showCatName val="0"/>
          <c:showSerName val="0"/>
          <c:showPercent val="0"/>
          <c:showBubbleSize val="0"/>
        </c:dLbls>
        <c:gapWidth val="377"/>
        <c:overlap val="-27"/>
        <c:axId val="228144848"/>
        <c:axId val="228144456"/>
      </c:barChart>
      <c:catAx>
        <c:axId val="22814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hu-HU"/>
          </a:p>
        </c:txPr>
        <c:crossAx val="228144456"/>
        <c:crosses val="autoZero"/>
        <c:auto val="1"/>
        <c:lblAlgn val="ctr"/>
        <c:lblOffset val="100"/>
        <c:noMultiLvlLbl val="0"/>
      </c:catAx>
      <c:valAx>
        <c:axId val="228144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228144848"/>
        <c:crosses val="autoZero"/>
        <c:crossBetween val="between"/>
      </c:valAx>
      <c:spPr>
        <a:noFill/>
        <a:ln>
          <a:noFill/>
        </a:ln>
        <a:effectLst/>
      </c:spPr>
    </c:plotArea>
    <c:legend>
      <c:legendPos val="b"/>
      <c:layout>
        <c:manualLayout>
          <c:xMode val="edge"/>
          <c:yMode val="edge"/>
          <c:x val="0.33195815544304608"/>
          <c:y val="0.93060649994912892"/>
          <c:w val="0.33608359893633755"/>
          <c:h val="6.38239695052853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'15-74 évesek foglalkoztatási ad'!$C$1</c:f>
              <c:strCache>
                <c:ptCount val="1"/>
                <c:pt idx="0">
                  <c:v>Foglalkoztatottak száma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EA-4CDE-8098-7DB2CEBD69F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'15-74 évesek foglalkoztatási ad'!$A$2:$B$36</c:f>
              <c:multiLvlStrCache>
                <c:ptCount val="35"/>
                <c:lvl>
                  <c:pt idx="0">
                    <c:v>január–március</c:v>
                  </c:pt>
                  <c:pt idx="1">
                    <c:v>február–április</c:v>
                  </c:pt>
                  <c:pt idx="2">
                    <c:v>március–május</c:v>
                  </c:pt>
                  <c:pt idx="3">
                    <c:v>április–június</c:v>
                  </c:pt>
                  <c:pt idx="4">
                    <c:v>május–július</c:v>
                  </c:pt>
                  <c:pt idx="5">
                    <c:v>június–augusztus</c:v>
                  </c:pt>
                  <c:pt idx="6">
                    <c:v>július–szeptember</c:v>
                  </c:pt>
                  <c:pt idx="7">
                    <c:v>augusztus–október</c:v>
                  </c:pt>
                  <c:pt idx="8">
                    <c:v>szeptember–november</c:v>
                  </c:pt>
                  <c:pt idx="9">
                    <c:v>október–december</c:v>
                  </c:pt>
                  <c:pt idx="10">
                    <c:v>november–2020. január</c:v>
                  </c:pt>
                  <c:pt idx="11">
                    <c:v>december–2020. február</c:v>
                  </c:pt>
                  <c:pt idx="12">
                    <c:v>január–március</c:v>
                  </c:pt>
                  <c:pt idx="13">
                    <c:v>február–április</c:v>
                  </c:pt>
                  <c:pt idx="14">
                    <c:v>március–május</c:v>
                  </c:pt>
                  <c:pt idx="15">
                    <c:v>április–június</c:v>
                  </c:pt>
                  <c:pt idx="16">
                    <c:v>május–július</c:v>
                  </c:pt>
                  <c:pt idx="17">
                    <c:v>június–augusztus</c:v>
                  </c:pt>
                  <c:pt idx="18">
                    <c:v>július–szeptember</c:v>
                  </c:pt>
                  <c:pt idx="19">
                    <c:v>augusztus–október</c:v>
                  </c:pt>
                  <c:pt idx="20">
                    <c:v>szeptember–november</c:v>
                  </c:pt>
                  <c:pt idx="21">
                    <c:v>október–december</c:v>
                  </c:pt>
                  <c:pt idx="22">
                    <c:v>november–2021. január</c:v>
                  </c:pt>
                  <c:pt idx="23">
                    <c:v>december–2021. február</c:v>
                  </c:pt>
                  <c:pt idx="24">
                    <c:v>január–március</c:v>
                  </c:pt>
                  <c:pt idx="25">
                    <c:v>február–április</c:v>
                  </c:pt>
                  <c:pt idx="26">
                    <c:v>március–május</c:v>
                  </c:pt>
                  <c:pt idx="27">
                    <c:v>április–június</c:v>
                  </c:pt>
                  <c:pt idx="28">
                    <c:v>május–július</c:v>
                  </c:pt>
                  <c:pt idx="29">
                    <c:v>június–augusztus</c:v>
                  </c:pt>
                  <c:pt idx="30">
                    <c:v>július–szeptember</c:v>
                  </c:pt>
                  <c:pt idx="31">
                    <c:v>augusztus–október</c:v>
                  </c:pt>
                  <c:pt idx="32">
                    <c:v>szeptember–november</c:v>
                  </c:pt>
                  <c:pt idx="33">
                    <c:v>október–december</c:v>
                  </c:pt>
                  <c:pt idx="34">
                    <c:v>november–2022. január</c:v>
                  </c:pt>
                </c:lvl>
                <c:lvl>
                  <c:pt idx="0">
                    <c:v>2019.</c:v>
                  </c:pt>
                  <c:pt idx="12">
                    <c:v>2020.</c:v>
                  </c:pt>
                  <c:pt idx="24">
                    <c:v>2021.</c:v>
                  </c:pt>
                </c:lvl>
              </c:multiLvlStrCache>
            </c:multiLvlStrRef>
          </c:cat>
          <c:val>
            <c:numRef>
              <c:f>'15-74 évesek foglalkoztatási ad'!$C$2:$C$36</c:f>
              <c:numCache>
                <c:formatCode>#,##0</c:formatCode>
                <c:ptCount val="35"/>
                <c:pt idx="0">
                  <c:v>4631</c:v>
                </c:pt>
                <c:pt idx="1">
                  <c:v>4622.8</c:v>
                </c:pt>
                <c:pt idx="2">
                  <c:v>4634</c:v>
                </c:pt>
                <c:pt idx="3">
                  <c:v>4643.1000000000004</c:v>
                </c:pt>
                <c:pt idx="4">
                  <c:v>4648.6000000000004</c:v>
                </c:pt>
                <c:pt idx="5">
                  <c:v>4651.3</c:v>
                </c:pt>
                <c:pt idx="6">
                  <c:v>4654.2</c:v>
                </c:pt>
                <c:pt idx="7">
                  <c:v>4656.8</c:v>
                </c:pt>
                <c:pt idx="8">
                  <c:v>4649.8</c:v>
                </c:pt>
                <c:pt idx="9">
                  <c:v>4649.8999999999996</c:v>
                </c:pt>
                <c:pt idx="10">
                  <c:v>4626.5</c:v>
                </c:pt>
                <c:pt idx="11">
                  <c:v>4623.7</c:v>
                </c:pt>
                <c:pt idx="12">
                  <c:v>4606.8</c:v>
                </c:pt>
                <c:pt idx="13">
                  <c:v>4584</c:v>
                </c:pt>
                <c:pt idx="14">
                  <c:v>4550</c:v>
                </c:pt>
                <c:pt idx="15">
                  <c:v>4556.3999999999996</c:v>
                </c:pt>
                <c:pt idx="16">
                  <c:v>4585.3999999999996</c:v>
                </c:pt>
                <c:pt idx="17">
                  <c:v>4619.6000000000004</c:v>
                </c:pt>
                <c:pt idx="18">
                  <c:v>4627.2</c:v>
                </c:pt>
                <c:pt idx="19">
                  <c:v>4624.3</c:v>
                </c:pt>
                <c:pt idx="20">
                  <c:v>4616.8999999999996</c:v>
                </c:pt>
                <c:pt idx="21">
                  <c:v>4622.6000000000004</c:v>
                </c:pt>
                <c:pt idx="22">
                  <c:v>4601</c:v>
                </c:pt>
                <c:pt idx="23">
                  <c:v>4573.6000000000004</c:v>
                </c:pt>
                <c:pt idx="24">
                  <c:v>4567.6000000000004</c:v>
                </c:pt>
                <c:pt idx="25">
                  <c:v>4575.2</c:v>
                </c:pt>
                <c:pt idx="26">
                  <c:v>4593.8999999999996</c:v>
                </c:pt>
                <c:pt idx="27">
                  <c:v>4619.2</c:v>
                </c:pt>
                <c:pt idx="28">
                  <c:v>4646.8999999999996</c:v>
                </c:pt>
                <c:pt idx="29">
                  <c:v>4659.2</c:v>
                </c:pt>
                <c:pt idx="30">
                  <c:v>4663.3999999999996</c:v>
                </c:pt>
                <c:pt idx="31">
                  <c:v>4677.3999999999996</c:v>
                </c:pt>
                <c:pt idx="32">
                  <c:v>4687.1000000000004</c:v>
                </c:pt>
                <c:pt idx="33">
                  <c:v>4687.8999999999996</c:v>
                </c:pt>
                <c:pt idx="34">
                  <c:v>4676.1000000000004</c:v>
                </c:pt>
              </c:numCache>
            </c:numRef>
          </c:val>
          <c:smooth val="0"/>
          <c:extLst>
            <c:ext xmlns:c16="http://schemas.microsoft.com/office/drawing/2014/chart" uri="{C3380CC4-5D6E-409C-BE32-E72D297353CC}">
              <c16:uniqueId val="{00000001-07EA-4CDE-8098-7DB2CEBD69F8}"/>
            </c:ext>
          </c:extLst>
        </c:ser>
        <c:ser>
          <c:idx val="1"/>
          <c:order val="1"/>
          <c:tx>
            <c:strRef>
              <c:f>'15-74 évesek foglalkoztatási ad'!$D$1</c:f>
              <c:strCache>
                <c:ptCount val="1"/>
                <c:pt idx="0">
                  <c:v>Hazai elsődleges munkaerőpiacon foglalkoztatottak száma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A-4CDE-8098-7DB2CEBD69F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'15-74 évesek foglalkoztatási ad'!$A$2:$B$36</c:f>
              <c:multiLvlStrCache>
                <c:ptCount val="35"/>
                <c:lvl>
                  <c:pt idx="0">
                    <c:v>január–március</c:v>
                  </c:pt>
                  <c:pt idx="1">
                    <c:v>február–április</c:v>
                  </c:pt>
                  <c:pt idx="2">
                    <c:v>március–május</c:v>
                  </c:pt>
                  <c:pt idx="3">
                    <c:v>április–június</c:v>
                  </c:pt>
                  <c:pt idx="4">
                    <c:v>május–július</c:v>
                  </c:pt>
                  <c:pt idx="5">
                    <c:v>június–augusztus</c:v>
                  </c:pt>
                  <c:pt idx="6">
                    <c:v>július–szeptember</c:v>
                  </c:pt>
                  <c:pt idx="7">
                    <c:v>augusztus–október</c:v>
                  </c:pt>
                  <c:pt idx="8">
                    <c:v>szeptember–november</c:v>
                  </c:pt>
                  <c:pt idx="9">
                    <c:v>október–december</c:v>
                  </c:pt>
                  <c:pt idx="10">
                    <c:v>november–2020. január</c:v>
                  </c:pt>
                  <c:pt idx="11">
                    <c:v>december–2020. február</c:v>
                  </c:pt>
                  <c:pt idx="12">
                    <c:v>január–március</c:v>
                  </c:pt>
                  <c:pt idx="13">
                    <c:v>február–április</c:v>
                  </c:pt>
                  <c:pt idx="14">
                    <c:v>március–május</c:v>
                  </c:pt>
                  <c:pt idx="15">
                    <c:v>április–június</c:v>
                  </c:pt>
                  <c:pt idx="16">
                    <c:v>május–július</c:v>
                  </c:pt>
                  <c:pt idx="17">
                    <c:v>június–augusztus</c:v>
                  </c:pt>
                  <c:pt idx="18">
                    <c:v>július–szeptember</c:v>
                  </c:pt>
                  <c:pt idx="19">
                    <c:v>augusztus–október</c:v>
                  </c:pt>
                  <c:pt idx="20">
                    <c:v>szeptember–november</c:v>
                  </c:pt>
                  <c:pt idx="21">
                    <c:v>október–december</c:v>
                  </c:pt>
                  <c:pt idx="22">
                    <c:v>november–2021. január</c:v>
                  </c:pt>
                  <c:pt idx="23">
                    <c:v>december–2021. február</c:v>
                  </c:pt>
                  <c:pt idx="24">
                    <c:v>január–március</c:v>
                  </c:pt>
                  <c:pt idx="25">
                    <c:v>február–április</c:v>
                  </c:pt>
                  <c:pt idx="26">
                    <c:v>március–május</c:v>
                  </c:pt>
                  <c:pt idx="27">
                    <c:v>április–június</c:v>
                  </c:pt>
                  <c:pt idx="28">
                    <c:v>május–július</c:v>
                  </c:pt>
                  <c:pt idx="29">
                    <c:v>június–augusztus</c:v>
                  </c:pt>
                  <c:pt idx="30">
                    <c:v>július–szeptember</c:v>
                  </c:pt>
                  <c:pt idx="31">
                    <c:v>augusztus–október</c:v>
                  </c:pt>
                  <c:pt idx="32">
                    <c:v>szeptember–november</c:v>
                  </c:pt>
                  <c:pt idx="33">
                    <c:v>október–december</c:v>
                  </c:pt>
                  <c:pt idx="34">
                    <c:v>november–2022. január</c:v>
                  </c:pt>
                </c:lvl>
                <c:lvl>
                  <c:pt idx="0">
                    <c:v>2019.</c:v>
                  </c:pt>
                  <c:pt idx="12">
                    <c:v>2020.</c:v>
                  </c:pt>
                  <c:pt idx="24">
                    <c:v>2021.</c:v>
                  </c:pt>
                </c:lvl>
              </c:multiLvlStrCache>
            </c:multiLvlStrRef>
          </c:cat>
          <c:val>
            <c:numRef>
              <c:f>'15-74 évesek foglalkoztatási ad'!$D$2:$D$36</c:f>
              <c:numCache>
                <c:formatCode>General</c:formatCode>
                <c:ptCount val="35"/>
                <c:pt idx="0">
                  <c:v>4399</c:v>
                </c:pt>
                <c:pt idx="1">
                  <c:v>4389</c:v>
                </c:pt>
                <c:pt idx="2">
                  <c:v>4404</c:v>
                </c:pt>
                <c:pt idx="3">
                  <c:v>4416</c:v>
                </c:pt>
                <c:pt idx="4">
                  <c:v>4419</c:v>
                </c:pt>
                <c:pt idx="5">
                  <c:v>4423</c:v>
                </c:pt>
                <c:pt idx="6">
                  <c:v>4426</c:v>
                </c:pt>
                <c:pt idx="7">
                  <c:v>4425</c:v>
                </c:pt>
                <c:pt idx="8">
                  <c:v>4415</c:v>
                </c:pt>
                <c:pt idx="9">
                  <c:v>4420</c:v>
                </c:pt>
                <c:pt idx="10">
                  <c:v>4402</c:v>
                </c:pt>
                <c:pt idx="11">
                  <c:v>4400</c:v>
                </c:pt>
                <c:pt idx="12">
                  <c:v>4390</c:v>
                </c:pt>
                <c:pt idx="13">
                  <c:v>4384</c:v>
                </c:pt>
                <c:pt idx="14">
                  <c:v>4368</c:v>
                </c:pt>
                <c:pt idx="15">
                  <c:v>4376</c:v>
                </c:pt>
                <c:pt idx="16">
                  <c:v>4401</c:v>
                </c:pt>
                <c:pt idx="17">
                  <c:v>4428</c:v>
                </c:pt>
                <c:pt idx="18">
                  <c:v>4437</c:v>
                </c:pt>
                <c:pt idx="19">
                  <c:v>4435</c:v>
                </c:pt>
                <c:pt idx="20">
                  <c:v>4431</c:v>
                </c:pt>
                <c:pt idx="21">
                  <c:v>4434</c:v>
                </c:pt>
                <c:pt idx="22">
                  <c:v>4422</c:v>
                </c:pt>
                <c:pt idx="23">
                  <c:v>4401</c:v>
                </c:pt>
                <c:pt idx="24">
                  <c:v>4406</c:v>
                </c:pt>
                <c:pt idx="25">
                  <c:v>4412</c:v>
                </c:pt>
                <c:pt idx="26">
                  <c:v>4433</c:v>
                </c:pt>
                <c:pt idx="27">
                  <c:v>4451</c:v>
                </c:pt>
                <c:pt idx="28">
                  <c:v>4476</c:v>
                </c:pt>
                <c:pt idx="29">
                  <c:v>4485</c:v>
                </c:pt>
                <c:pt idx="30">
                  <c:v>4495</c:v>
                </c:pt>
                <c:pt idx="31">
                  <c:v>4510</c:v>
                </c:pt>
                <c:pt idx="32">
                  <c:v>4520</c:v>
                </c:pt>
                <c:pt idx="33">
                  <c:v>4518</c:v>
                </c:pt>
                <c:pt idx="34">
                  <c:v>4509</c:v>
                </c:pt>
              </c:numCache>
            </c:numRef>
          </c:val>
          <c:smooth val="0"/>
          <c:extLst>
            <c:ext xmlns:c16="http://schemas.microsoft.com/office/drawing/2014/chart" uri="{C3380CC4-5D6E-409C-BE32-E72D297353CC}">
              <c16:uniqueId val="{00000003-07EA-4CDE-8098-7DB2CEBD69F8}"/>
            </c:ext>
          </c:extLst>
        </c:ser>
        <c:dLbls>
          <c:showLegendKey val="0"/>
          <c:showVal val="0"/>
          <c:showCatName val="0"/>
          <c:showSerName val="0"/>
          <c:showPercent val="0"/>
          <c:showBubbleSize val="0"/>
        </c:dLbls>
        <c:marker val="1"/>
        <c:smooth val="0"/>
        <c:axId val="235680128"/>
        <c:axId val="235680912"/>
      </c:lineChart>
      <c:catAx>
        <c:axId val="235680128"/>
        <c:scaling>
          <c:orientation val="minMax"/>
        </c:scaling>
        <c:delete val="0"/>
        <c:axPos val="b"/>
        <c:numFmt formatCode="General" sourceLinked="1"/>
        <c:majorTickMark val="none"/>
        <c:minorTickMark val="none"/>
        <c:tickLblPos val="nextTo"/>
        <c:spPr>
          <a:noFill/>
          <a:ln w="12700"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hu-HU"/>
          </a:p>
        </c:txPr>
        <c:crossAx val="235680912"/>
        <c:crosses val="autoZero"/>
        <c:auto val="1"/>
        <c:lblAlgn val="ctr"/>
        <c:lblOffset val="100"/>
        <c:noMultiLvlLbl val="0"/>
      </c:catAx>
      <c:valAx>
        <c:axId val="235680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3568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14612060818008E-2"/>
          <c:y val="2.6078214521633662E-2"/>
          <c:w val="0.96376619708288558"/>
          <c:h val="0.75884191195141149"/>
        </c:manualLayout>
      </c:layout>
      <c:barChart>
        <c:barDir val="col"/>
        <c:grouping val="stacked"/>
        <c:varyColors val="0"/>
        <c:ser>
          <c:idx val="1"/>
          <c:order val="1"/>
          <c:tx>
            <c:strRef>
              <c:f>Munka4!$D$1</c:f>
              <c:strCache>
                <c:ptCount val="1"/>
                <c:pt idx="0">
                  <c:v>Import Oil&amp;Gas</c:v>
                </c:pt>
              </c:strCache>
            </c:strRef>
          </c:tx>
          <c:spPr>
            <a:solidFill>
              <a:schemeClr val="accent2"/>
            </a:solidFill>
            <a:ln>
              <a:noFill/>
            </a:ln>
            <a:effectLst/>
          </c:spPr>
          <c:invertIfNegative val="0"/>
          <c:cat>
            <c:multiLvlStrRef>
              <c:f>Munka4!$A$2:$B$22</c:f>
              <c:multiLvlStrCache>
                <c:ptCount val="21"/>
                <c:lvl>
                  <c:pt idx="0">
                    <c:v>2018</c:v>
                  </c:pt>
                  <c:pt idx="1">
                    <c:v>2019</c:v>
                  </c:pt>
                  <c:pt idx="2">
                    <c:v>2020</c:v>
                  </c:pt>
                  <c:pt idx="3">
                    <c:v>2018</c:v>
                  </c:pt>
                  <c:pt idx="4">
                    <c:v>2019</c:v>
                  </c:pt>
                  <c:pt idx="5">
                    <c:v>2020</c:v>
                  </c:pt>
                  <c:pt idx="6">
                    <c:v>2018</c:v>
                  </c:pt>
                  <c:pt idx="7">
                    <c:v>2019</c:v>
                  </c:pt>
                  <c:pt idx="8">
                    <c:v>2020</c:v>
                  </c:pt>
                  <c:pt idx="9">
                    <c:v>2018</c:v>
                  </c:pt>
                  <c:pt idx="10">
                    <c:v>2019</c:v>
                  </c:pt>
                  <c:pt idx="11">
                    <c:v>2020</c:v>
                  </c:pt>
                  <c:pt idx="12">
                    <c:v>2018</c:v>
                  </c:pt>
                  <c:pt idx="13">
                    <c:v>2019</c:v>
                  </c:pt>
                  <c:pt idx="14">
                    <c:v>2020</c:v>
                  </c:pt>
                  <c:pt idx="15">
                    <c:v>2018</c:v>
                  </c:pt>
                  <c:pt idx="16">
                    <c:v>2019</c:v>
                  </c:pt>
                  <c:pt idx="17">
                    <c:v>2020</c:v>
                  </c:pt>
                  <c:pt idx="18">
                    <c:v>2018</c:v>
                  </c:pt>
                  <c:pt idx="19">
                    <c:v>2019</c:v>
                  </c:pt>
                  <c:pt idx="20">
                    <c:v>2020</c:v>
                  </c:pt>
                </c:lvl>
                <c:lvl>
                  <c:pt idx="0">
                    <c:v>HR</c:v>
                  </c:pt>
                  <c:pt idx="3">
                    <c:v>CZ</c:v>
                  </c:pt>
                  <c:pt idx="6">
                    <c:v>HU</c:v>
                  </c:pt>
                  <c:pt idx="9">
                    <c:v>PL</c:v>
                  </c:pt>
                  <c:pt idx="12">
                    <c:v>RO</c:v>
                  </c:pt>
                  <c:pt idx="15">
                    <c:v>SI</c:v>
                  </c:pt>
                  <c:pt idx="18">
                    <c:v>SK</c:v>
                  </c:pt>
                </c:lvl>
              </c:multiLvlStrCache>
            </c:multiLvlStrRef>
          </c:cat>
          <c:val>
            <c:numRef>
              <c:f>Munka4!$D$2:$D$22</c:f>
              <c:numCache>
                <c:formatCode>General</c:formatCode>
                <c:ptCount val="21"/>
                <c:pt idx="0">
                  <c:v>0.5</c:v>
                </c:pt>
                <c:pt idx="1">
                  <c:v>0.35</c:v>
                </c:pt>
                <c:pt idx="2">
                  <c:v>0.25</c:v>
                </c:pt>
                <c:pt idx="3">
                  <c:v>1.7</c:v>
                </c:pt>
                <c:pt idx="4">
                  <c:v>1.4</c:v>
                </c:pt>
                <c:pt idx="5">
                  <c:v>0.7</c:v>
                </c:pt>
                <c:pt idx="6">
                  <c:v>2.5</c:v>
                </c:pt>
                <c:pt idx="7">
                  <c:v>2.4</c:v>
                </c:pt>
                <c:pt idx="8">
                  <c:v>1.4</c:v>
                </c:pt>
                <c:pt idx="9">
                  <c:v>2.2999999999999998</c:v>
                </c:pt>
                <c:pt idx="10">
                  <c:v>1.7</c:v>
                </c:pt>
                <c:pt idx="11">
                  <c:v>1.25</c:v>
                </c:pt>
                <c:pt idx="12">
                  <c:v>1.25</c:v>
                </c:pt>
                <c:pt idx="13">
                  <c:v>1.1499999999999999</c:v>
                </c:pt>
                <c:pt idx="14">
                  <c:v>0.5</c:v>
                </c:pt>
                <c:pt idx="15">
                  <c:v>0.7</c:v>
                </c:pt>
                <c:pt idx="16">
                  <c:v>1</c:v>
                </c:pt>
                <c:pt idx="17">
                  <c:v>0.5</c:v>
                </c:pt>
                <c:pt idx="18">
                  <c:v>4.5</c:v>
                </c:pt>
                <c:pt idx="19">
                  <c:v>4.2</c:v>
                </c:pt>
                <c:pt idx="20">
                  <c:v>3.2</c:v>
                </c:pt>
              </c:numCache>
            </c:numRef>
          </c:val>
          <c:extLst>
            <c:ext xmlns:c16="http://schemas.microsoft.com/office/drawing/2014/chart" uri="{C3380CC4-5D6E-409C-BE32-E72D297353CC}">
              <c16:uniqueId val="{00000000-B5C9-448B-9F26-552532DB5A31}"/>
            </c:ext>
          </c:extLst>
        </c:ser>
        <c:ser>
          <c:idx val="2"/>
          <c:order val="2"/>
          <c:tx>
            <c:strRef>
              <c:f>Munka4!$E$1</c:f>
              <c:strCache>
                <c:ptCount val="1"/>
                <c:pt idx="0">
                  <c:v>Other imports</c:v>
                </c:pt>
              </c:strCache>
            </c:strRef>
          </c:tx>
          <c:spPr>
            <a:solidFill>
              <a:schemeClr val="accent3"/>
            </a:solidFill>
            <a:ln>
              <a:noFill/>
            </a:ln>
            <a:effectLst/>
          </c:spPr>
          <c:invertIfNegative val="0"/>
          <c:cat>
            <c:multiLvlStrRef>
              <c:f>Munka4!$A$2:$B$22</c:f>
              <c:multiLvlStrCache>
                <c:ptCount val="21"/>
                <c:lvl>
                  <c:pt idx="0">
                    <c:v>2018</c:v>
                  </c:pt>
                  <c:pt idx="1">
                    <c:v>2019</c:v>
                  </c:pt>
                  <c:pt idx="2">
                    <c:v>2020</c:v>
                  </c:pt>
                  <c:pt idx="3">
                    <c:v>2018</c:v>
                  </c:pt>
                  <c:pt idx="4">
                    <c:v>2019</c:v>
                  </c:pt>
                  <c:pt idx="5">
                    <c:v>2020</c:v>
                  </c:pt>
                  <c:pt idx="6">
                    <c:v>2018</c:v>
                  </c:pt>
                  <c:pt idx="7">
                    <c:v>2019</c:v>
                  </c:pt>
                  <c:pt idx="8">
                    <c:v>2020</c:v>
                  </c:pt>
                  <c:pt idx="9">
                    <c:v>2018</c:v>
                  </c:pt>
                  <c:pt idx="10">
                    <c:v>2019</c:v>
                  </c:pt>
                  <c:pt idx="11">
                    <c:v>2020</c:v>
                  </c:pt>
                  <c:pt idx="12">
                    <c:v>2018</c:v>
                  </c:pt>
                  <c:pt idx="13">
                    <c:v>2019</c:v>
                  </c:pt>
                  <c:pt idx="14">
                    <c:v>2020</c:v>
                  </c:pt>
                  <c:pt idx="15">
                    <c:v>2018</c:v>
                  </c:pt>
                  <c:pt idx="16">
                    <c:v>2019</c:v>
                  </c:pt>
                  <c:pt idx="17">
                    <c:v>2020</c:v>
                  </c:pt>
                  <c:pt idx="18">
                    <c:v>2018</c:v>
                  </c:pt>
                  <c:pt idx="19">
                    <c:v>2019</c:v>
                  </c:pt>
                  <c:pt idx="20">
                    <c:v>2020</c:v>
                  </c:pt>
                </c:lvl>
                <c:lvl>
                  <c:pt idx="0">
                    <c:v>HR</c:v>
                  </c:pt>
                  <c:pt idx="3">
                    <c:v>CZ</c:v>
                  </c:pt>
                  <c:pt idx="6">
                    <c:v>HU</c:v>
                  </c:pt>
                  <c:pt idx="9">
                    <c:v>PL</c:v>
                  </c:pt>
                  <c:pt idx="12">
                    <c:v>RO</c:v>
                  </c:pt>
                  <c:pt idx="15">
                    <c:v>SI</c:v>
                  </c:pt>
                  <c:pt idx="18">
                    <c:v>SK</c:v>
                  </c:pt>
                </c:lvl>
              </c:multiLvlStrCache>
            </c:multiLvlStrRef>
          </c:cat>
          <c:val>
            <c:numRef>
              <c:f>Munka4!$E$2:$E$22</c:f>
              <c:numCache>
                <c:formatCode>General</c:formatCode>
                <c:ptCount val="21"/>
                <c:pt idx="0">
                  <c:v>0.15</c:v>
                </c:pt>
                <c:pt idx="1">
                  <c:v>0.2</c:v>
                </c:pt>
                <c:pt idx="2">
                  <c:v>0.25</c:v>
                </c:pt>
                <c:pt idx="3">
                  <c:v>0.7</c:v>
                </c:pt>
                <c:pt idx="4">
                  <c:v>0.6</c:v>
                </c:pt>
                <c:pt idx="5">
                  <c:v>0.5</c:v>
                </c:pt>
                <c:pt idx="6">
                  <c:v>0.4</c:v>
                </c:pt>
                <c:pt idx="7">
                  <c:v>0.3</c:v>
                </c:pt>
                <c:pt idx="8">
                  <c:v>0.3</c:v>
                </c:pt>
                <c:pt idx="9">
                  <c:v>1.1000000000000001</c:v>
                </c:pt>
                <c:pt idx="10">
                  <c:v>0.9</c:v>
                </c:pt>
                <c:pt idx="11">
                  <c:v>0.75</c:v>
                </c:pt>
                <c:pt idx="12">
                  <c:v>0.4</c:v>
                </c:pt>
                <c:pt idx="13">
                  <c:v>0.4</c:v>
                </c:pt>
                <c:pt idx="14">
                  <c:v>0.3</c:v>
                </c:pt>
                <c:pt idx="15">
                  <c:v>0.25</c:v>
                </c:pt>
                <c:pt idx="16">
                  <c:v>0.28000000000000003</c:v>
                </c:pt>
                <c:pt idx="17">
                  <c:v>0.3</c:v>
                </c:pt>
                <c:pt idx="18">
                  <c:v>0.7</c:v>
                </c:pt>
                <c:pt idx="19">
                  <c:v>0.6</c:v>
                </c:pt>
                <c:pt idx="20">
                  <c:v>0.5</c:v>
                </c:pt>
              </c:numCache>
            </c:numRef>
          </c:val>
          <c:extLst>
            <c:ext xmlns:c16="http://schemas.microsoft.com/office/drawing/2014/chart" uri="{C3380CC4-5D6E-409C-BE32-E72D297353CC}">
              <c16:uniqueId val="{00000001-B5C9-448B-9F26-552532DB5A31}"/>
            </c:ext>
          </c:extLst>
        </c:ser>
        <c:dLbls>
          <c:showLegendKey val="0"/>
          <c:showVal val="0"/>
          <c:showCatName val="0"/>
          <c:showSerName val="0"/>
          <c:showPercent val="0"/>
          <c:showBubbleSize val="0"/>
        </c:dLbls>
        <c:gapWidth val="219"/>
        <c:overlap val="100"/>
        <c:axId val="228146808"/>
        <c:axId val="228143280"/>
      </c:barChart>
      <c:barChart>
        <c:barDir val="col"/>
        <c:grouping val="stacked"/>
        <c:varyColors val="0"/>
        <c:ser>
          <c:idx val="0"/>
          <c:order val="0"/>
          <c:tx>
            <c:strRef>
              <c:f>Munka4!$C$1</c:f>
              <c:strCache>
                <c:ptCount val="1"/>
                <c:pt idx="0">
                  <c:v>Exports of goods</c:v>
                </c:pt>
              </c:strCache>
            </c:strRef>
          </c:tx>
          <c:spPr>
            <a:noFill/>
            <a:ln w="19050">
              <a:solidFill>
                <a:schemeClr val="accent1">
                  <a:lumMod val="75000"/>
                </a:schemeClr>
              </a:solidFill>
              <a:prstDash val="solid"/>
            </a:ln>
            <a:effectLst/>
          </c:spPr>
          <c:invertIfNegative val="0"/>
          <c:cat>
            <c:multiLvlStrRef>
              <c:f>Munka4!$A$2:$B$22</c:f>
              <c:multiLvlStrCache>
                <c:ptCount val="21"/>
                <c:lvl>
                  <c:pt idx="0">
                    <c:v>2018</c:v>
                  </c:pt>
                  <c:pt idx="1">
                    <c:v>2019</c:v>
                  </c:pt>
                  <c:pt idx="2">
                    <c:v>2020</c:v>
                  </c:pt>
                  <c:pt idx="3">
                    <c:v>2018</c:v>
                  </c:pt>
                  <c:pt idx="4">
                    <c:v>2019</c:v>
                  </c:pt>
                  <c:pt idx="5">
                    <c:v>2020</c:v>
                  </c:pt>
                  <c:pt idx="6">
                    <c:v>2018</c:v>
                  </c:pt>
                  <c:pt idx="7">
                    <c:v>2019</c:v>
                  </c:pt>
                  <c:pt idx="8">
                    <c:v>2020</c:v>
                  </c:pt>
                  <c:pt idx="9">
                    <c:v>2018</c:v>
                  </c:pt>
                  <c:pt idx="10">
                    <c:v>2019</c:v>
                  </c:pt>
                  <c:pt idx="11">
                    <c:v>2020</c:v>
                  </c:pt>
                  <c:pt idx="12">
                    <c:v>2018</c:v>
                  </c:pt>
                  <c:pt idx="13">
                    <c:v>2019</c:v>
                  </c:pt>
                  <c:pt idx="14">
                    <c:v>2020</c:v>
                  </c:pt>
                  <c:pt idx="15">
                    <c:v>2018</c:v>
                  </c:pt>
                  <c:pt idx="16">
                    <c:v>2019</c:v>
                  </c:pt>
                  <c:pt idx="17">
                    <c:v>2020</c:v>
                  </c:pt>
                  <c:pt idx="18">
                    <c:v>2018</c:v>
                  </c:pt>
                  <c:pt idx="19">
                    <c:v>2019</c:v>
                  </c:pt>
                  <c:pt idx="20">
                    <c:v>2020</c:v>
                  </c:pt>
                </c:lvl>
                <c:lvl>
                  <c:pt idx="0">
                    <c:v>HR</c:v>
                  </c:pt>
                  <c:pt idx="3">
                    <c:v>CZ</c:v>
                  </c:pt>
                  <c:pt idx="6">
                    <c:v>HU</c:v>
                  </c:pt>
                  <c:pt idx="9">
                    <c:v>PL</c:v>
                  </c:pt>
                  <c:pt idx="12">
                    <c:v>RO</c:v>
                  </c:pt>
                  <c:pt idx="15">
                    <c:v>SI</c:v>
                  </c:pt>
                  <c:pt idx="18">
                    <c:v>SK</c:v>
                  </c:pt>
                </c:lvl>
              </c:multiLvlStrCache>
            </c:multiLvlStrRef>
          </c:cat>
          <c:val>
            <c:numRef>
              <c:f>Munka4!$C$2:$C$22</c:f>
              <c:numCache>
                <c:formatCode>General</c:formatCode>
                <c:ptCount val="21"/>
                <c:pt idx="0">
                  <c:v>0.28000000000000003</c:v>
                </c:pt>
                <c:pt idx="1">
                  <c:v>0.28000000000000003</c:v>
                </c:pt>
                <c:pt idx="2">
                  <c:v>0.33</c:v>
                </c:pt>
                <c:pt idx="3">
                  <c:v>1.65</c:v>
                </c:pt>
                <c:pt idx="4">
                  <c:v>1.7</c:v>
                </c:pt>
                <c:pt idx="5">
                  <c:v>1.75</c:v>
                </c:pt>
                <c:pt idx="6">
                  <c:v>1.2</c:v>
                </c:pt>
                <c:pt idx="7">
                  <c:v>1.27</c:v>
                </c:pt>
                <c:pt idx="8">
                  <c:v>1.25</c:v>
                </c:pt>
                <c:pt idx="9">
                  <c:v>1.4</c:v>
                </c:pt>
                <c:pt idx="10">
                  <c:v>1.32</c:v>
                </c:pt>
                <c:pt idx="11">
                  <c:v>1.3</c:v>
                </c:pt>
                <c:pt idx="12">
                  <c:v>0.5</c:v>
                </c:pt>
                <c:pt idx="13">
                  <c:v>0.45</c:v>
                </c:pt>
                <c:pt idx="14">
                  <c:v>0.38</c:v>
                </c:pt>
                <c:pt idx="15">
                  <c:v>1.7</c:v>
                </c:pt>
                <c:pt idx="16">
                  <c:v>1.8</c:v>
                </c:pt>
                <c:pt idx="17">
                  <c:v>1.8</c:v>
                </c:pt>
                <c:pt idx="18">
                  <c:v>1.65</c:v>
                </c:pt>
                <c:pt idx="19">
                  <c:v>1.5</c:v>
                </c:pt>
                <c:pt idx="20">
                  <c:v>1.3</c:v>
                </c:pt>
              </c:numCache>
            </c:numRef>
          </c:val>
          <c:extLst>
            <c:ext xmlns:c16="http://schemas.microsoft.com/office/drawing/2014/chart" uri="{C3380CC4-5D6E-409C-BE32-E72D297353CC}">
              <c16:uniqueId val="{00000002-B5C9-448B-9F26-552532DB5A31}"/>
            </c:ext>
          </c:extLst>
        </c:ser>
        <c:dLbls>
          <c:showLegendKey val="0"/>
          <c:showVal val="0"/>
          <c:showCatName val="0"/>
          <c:showSerName val="0"/>
          <c:showPercent val="0"/>
          <c:showBubbleSize val="0"/>
        </c:dLbls>
        <c:gapWidth val="70"/>
        <c:overlap val="100"/>
        <c:axId val="228147592"/>
        <c:axId val="228149160"/>
      </c:barChart>
      <c:catAx>
        <c:axId val="22814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accent3">
                <a:lumMod val="40000"/>
                <a:lumOff val="6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hu-HU"/>
          </a:p>
        </c:txPr>
        <c:crossAx val="228143280"/>
        <c:crosses val="autoZero"/>
        <c:auto val="1"/>
        <c:lblAlgn val="ctr"/>
        <c:lblOffset val="100"/>
        <c:noMultiLvlLbl val="0"/>
      </c:catAx>
      <c:valAx>
        <c:axId val="228143280"/>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hu-HU"/>
          </a:p>
        </c:txPr>
        <c:crossAx val="228146808"/>
        <c:crosses val="autoZero"/>
        <c:crossBetween val="between"/>
      </c:valAx>
      <c:valAx>
        <c:axId val="228149160"/>
        <c:scaling>
          <c:orientation val="minMax"/>
          <c:max val="6"/>
        </c:scaling>
        <c:delete val="1"/>
        <c:axPos val="r"/>
        <c:numFmt formatCode="General" sourceLinked="1"/>
        <c:majorTickMark val="out"/>
        <c:minorTickMark val="none"/>
        <c:tickLblPos val="nextTo"/>
        <c:crossAx val="228147592"/>
        <c:crosses val="max"/>
        <c:crossBetween val="between"/>
      </c:valAx>
      <c:catAx>
        <c:axId val="228147592"/>
        <c:scaling>
          <c:orientation val="minMax"/>
        </c:scaling>
        <c:delete val="1"/>
        <c:axPos val="b"/>
        <c:numFmt formatCode="General" sourceLinked="1"/>
        <c:majorTickMark val="out"/>
        <c:minorTickMark val="none"/>
        <c:tickLblPos val="nextTo"/>
        <c:crossAx val="228149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188165638780085E-2"/>
          <c:y val="0.19732800488125624"/>
          <c:w val="0.95676437186168373"/>
          <c:h val="0.64041065959186527"/>
        </c:manualLayout>
      </c:layout>
      <c:barChart>
        <c:barDir val="col"/>
        <c:grouping val="clustered"/>
        <c:varyColors val="0"/>
        <c:ser>
          <c:idx val="0"/>
          <c:order val="0"/>
          <c:tx>
            <c:strRef>
              <c:f>Munka1!$A$2</c:f>
              <c:strCache>
                <c:ptCount val="1"/>
                <c:pt idx="0">
                  <c:v>G7</c:v>
                </c:pt>
              </c:strCache>
            </c:strRef>
          </c:tx>
          <c:spPr>
            <a:solidFill>
              <a:schemeClr val="accent4">
                <a:lumMod val="60000"/>
                <a:lumOff val="40000"/>
                <a:alpha val="85000"/>
              </a:schemeClr>
            </a:solidFill>
            <a:ln w="9525" cap="flat" cmpd="sng" algn="ctr">
              <a:solidFill>
                <a:schemeClr val="lt1">
                  <a:alpha val="50000"/>
                </a:schemeClr>
              </a:solidFill>
              <a:round/>
            </a:ln>
            <a:effectLst/>
          </c:spPr>
          <c:invertIfNegative val="0"/>
          <c:dLbls>
            <c:dLbl>
              <c:idx val="1"/>
              <c:tx>
                <c:rich>
                  <a:bodyPr/>
                  <a:lstStyle/>
                  <a:p>
                    <a:r>
                      <a:rPr lang="en-US"/>
                      <a:t>70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2F3-4E96-B5CA-E3770BA17A86}"/>
                </c:ext>
              </c:extLst>
            </c:dLbl>
            <c:spPr>
              <a:noFill/>
              <a:ln>
                <a:noFill/>
              </a:ln>
              <a:effectLst/>
            </c:spPr>
            <c:txPr>
              <a:bodyPr rot="0" vert="horz"/>
              <a:lstStyle/>
              <a:p>
                <a:pPr>
                  <a:defRPr sz="1400"/>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Munka1!$B$1:$C$1</c:f>
              <c:numCache>
                <c:formatCode>General</c:formatCode>
                <c:ptCount val="2"/>
                <c:pt idx="0">
                  <c:v>2009</c:v>
                </c:pt>
                <c:pt idx="1">
                  <c:v>2050</c:v>
                </c:pt>
              </c:numCache>
            </c:numRef>
          </c:cat>
          <c:val>
            <c:numRef>
              <c:f>Munka1!$B$2:$C$2</c:f>
              <c:numCache>
                <c:formatCode>General</c:formatCode>
                <c:ptCount val="2"/>
                <c:pt idx="0">
                  <c:v>29</c:v>
                </c:pt>
                <c:pt idx="1">
                  <c:v>69.3</c:v>
                </c:pt>
              </c:numCache>
            </c:numRef>
          </c:val>
          <c:extLst>
            <c:ext xmlns:c16="http://schemas.microsoft.com/office/drawing/2014/chart" uri="{C3380CC4-5D6E-409C-BE32-E72D297353CC}">
              <c16:uniqueId val="{00000000-B710-7440-ADAA-F8C7B5A7AF57}"/>
            </c:ext>
          </c:extLst>
        </c:ser>
        <c:ser>
          <c:idx val="1"/>
          <c:order val="1"/>
          <c:tx>
            <c:strRef>
              <c:f>Munka1!$A$3</c:f>
              <c:strCache>
                <c:ptCount val="1"/>
                <c:pt idx="0">
                  <c:v>E7</c:v>
                </c:pt>
              </c:strCache>
            </c:strRef>
          </c:tx>
          <c:spPr>
            <a:solidFill>
              <a:schemeClr val="accent6">
                <a:lumMod val="60000"/>
                <a:lumOff val="40000"/>
                <a:alpha val="85000"/>
              </a:schemeClr>
            </a:solidFill>
            <a:ln w="9525" cap="flat" cmpd="sng" algn="ctr">
              <a:solidFill>
                <a:schemeClr val="lt1">
                  <a:alpha val="50000"/>
                </a:schemeClr>
              </a:solidFill>
              <a:round/>
            </a:ln>
            <a:effectLst/>
          </c:spPr>
          <c:invertIfNegative val="0"/>
          <c:dLbls>
            <c:dLbl>
              <c:idx val="0"/>
              <c:tx>
                <c:rich>
                  <a:bodyPr/>
                  <a:lstStyle/>
                  <a:p>
                    <a:r>
                      <a:rPr lang="en-US"/>
                      <a:t>21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2F3-4E96-B5CA-E3770BA17A86}"/>
                </c:ext>
              </c:extLst>
            </c:dLbl>
            <c:dLbl>
              <c:idx val="1"/>
              <c:tx>
                <c:rich>
                  <a:bodyPr rot="0" vert="horz" anchorCtr="0"/>
                  <a:lstStyle/>
                  <a:p>
                    <a:pPr algn="r">
                      <a:defRPr sz="1400">
                        <a:latin typeface="Agency FB" panose="020B0503020202020204" pitchFamily="34" charset="0"/>
                      </a:defRPr>
                    </a:pPr>
                    <a:r>
                      <a:rPr lang="en-US" sz="1400">
                        <a:latin typeface="Agency FB" panose="020B0503020202020204" pitchFamily="34" charset="0"/>
                      </a:rPr>
                      <a:t>140</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2F3-4E96-B5CA-E3770BA17A86}"/>
                </c:ext>
              </c:extLst>
            </c:dLbl>
            <c:spPr>
              <a:noFill/>
              <a:ln>
                <a:noFill/>
              </a:ln>
              <a:effectLst/>
            </c:spPr>
            <c:txPr>
              <a:bodyPr rot="0" vert="horz"/>
              <a:lstStyle/>
              <a:p>
                <a:pPr>
                  <a:defRPr sz="1400"/>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Munka1!$B$1:$C$1</c:f>
              <c:numCache>
                <c:formatCode>General</c:formatCode>
                <c:ptCount val="2"/>
                <c:pt idx="0">
                  <c:v>2009</c:v>
                </c:pt>
                <c:pt idx="1">
                  <c:v>2050</c:v>
                </c:pt>
              </c:numCache>
            </c:numRef>
          </c:cat>
          <c:val>
            <c:numRef>
              <c:f>Munka1!$B$3:$C$3</c:f>
              <c:numCache>
                <c:formatCode>General</c:formatCode>
                <c:ptCount val="2"/>
                <c:pt idx="0">
                  <c:v>20.9</c:v>
                </c:pt>
                <c:pt idx="1">
                  <c:v>138.19999999999999</c:v>
                </c:pt>
              </c:numCache>
            </c:numRef>
          </c:val>
          <c:extLst>
            <c:ext xmlns:c16="http://schemas.microsoft.com/office/drawing/2014/chart" uri="{C3380CC4-5D6E-409C-BE32-E72D297353CC}">
              <c16:uniqueId val="{00000001-B710-7440-ADAA-F8C7B5A7AF57}"/>
            </c:ext>
          </c:extLst>
        </c:ser>
        <c:dLbls>
          <c:dLblPos val="inEnd"/>
          <c:showLegendKey val="0"/>
          <c:showVal val="1"/>
          <c:showCatName val="0"/>
          <c:showSerName val="0"/>
          <c:showPercent val="0"/>
          <c:showBubbleSize val="0"/>
        </c:dLbls>
        <c:gapWidth val="65"/>
        <c:axId val="228697816"/>
        <c:axId val="228698600"/>
      </c:barChart>
      <c:catAx>
        <c:axId val="228697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vert="horz"/>
          <a:lstStyle/>
          <a:p>
            <a:pPr>
              <a:defRPr sz="1600"/>
            </a:pPr>
            <a:endParaRPr lang="hu-HU"/>
          </a:p>
        </c:txPr>
        <c:crossAx val="228698600"/>
        <c:crosses val="autoZero"/>
        <c:auto val="1"/>
        <c:lblAlgn val="ctr"/>
        <c:lblOffset val="100"/>
        <c:noMultiLvlLbl val="0"/>
      </c:catAx>
      <c:valAx>
        <c:axId val="228698600"/>
        <c:scaling>
          <c:orientation val="minMax"/>
          <c:max val="140"/>
        </c:scaling>
        <c:delete val="1"/>
        <c:axPos val="l"/>
        <c:numFmt formatCode="General" sourceLinked="1"/>
        <c:majorTickMark val="none"/>
        <c:minorTickMark val="none"/>
        <c:tickLblPos val="nextTo"/>
        <c:crossAx val="228697816"/>
        <c:crosses val="autoZero"/>
        <c:crossBetween val="between"/>
      </c:valAx>
      <c:spPr>
        <a:noFill/>
        <a:ln>
          <a:noFill/>
        </a:ln>
        <a:effectLst/>
      </c:spPr>
    </c:plotArea>
    <c:legend>
      <c:legendPos val="b"/>
      <c:layout>
        <c:manualLayout>
          <c:xMode val="edge"/>
          <c:yMode val="edge"/>
          <c:x val="0.34598034775124442"/>
          <c:y val="0.27553755348343972"/>
          <c:w val="0.15081883853999753"/>
          <c:h val="0.13247869887876568"/>
        </c:manualLayout>
      </c:layout>
      <c:overlay val="0"/>
      <c:spPr>
        <a:noFill/>
        <a:ln>
          <a:noFill/>
        </a:ln>
        <a:effectLst/>
      </c:spPr>
      <c:txPr>
        <a:bodyPr rot="0" vert="horz"/>
        <a:lstStyle/>
        <a:p>
          <a:pPr>
            <a:defRPr sz="1400"/>
          </a:pPr>
          <a:endParaRPr lang="hu-HU"/>
        </a:p>
      </c:txPr>
    </c:legend>
    <c:plotVisOnly val="1"/>
    <c:dispBlanksAs val="gap"/>
    <c:showDLblsOverMax val="0"/>
  </c:chart>
  <c:spPr>
    <a:no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hu-HU"/>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Chart_3a_b!$A$18</c:f>
              <c:strCache>
                <c:ptCount val="1"/>
                <c:pt idx="0">
                  <c:v>Magyarország</c:v>
                </c:pt>
              </c:strCache>
            </c:strRef>
          </c:tx>
          <c:spPr>
            <a:ln w="44450">
              <a:solidFill>
                <a:srgbClr val="FF0000"/>
              </a:solidFill>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Chart_3a_b!$CT$18:$FF$18</c:f>
              <c:numCache>
                <c:formatCode>General</c:formatCode>
                <c:ptCount val="65"/>
                <c:pt idx="0">
                  <c:v>100.36563071297988</c:v>
                </c:pt>
                <c:pt idx="1">
                  <c:v>99.177330895795251</c:v>
                </c:pt>
                <c:pt idx="2">
                  <c:v>98.90310786106032</c:v>
                </c:pt>
                <c:pt idx="3">
                  <c:v>100</c:v>
                </c:pt>
                <c:pt idx="4">
                  <c:v>102.10237659963437</c:v>
                </c:pt>
                <c:pt idx="5">
                  <c:v>101.00548446069469</c:v>
                </c:pt>
                <c:pt idx="6">
                  <c:v>98.263254113345511</c:v>
                </c:pt>
                <c:pt idx="7">
                  <c:v>102.65082266910419</c:v>
                </c:pt>
                <c:pt idx="8">
                  <c:v>99.268738574040199</c:v>
                </c:pt>
                <c:pt idx="9">
                  <c:v>101.64533820840951</c:v>
                </c:pt>
                <c:pt idx="10">
                  <c:v>100.82266910420475</c:v>
                </c:pt>
                <c:pt idx="11">
                  <c:v>106.94698354661791</c:v>
                </c:pt>
                <c:pt idx="12">
                  <c:v>105.11882998171846</c:v>
                </c:pt>
                <c:pt idx="13">
                  <c:v>105.57586837294333</c:v>
                </c:pt>
                <c:pt idx="14">
                  <c:v>106.58135283363801</c:v>
                </c:pt>
                <c:pt idx="15">
                  <c:v>105.94149908592321</c:v>
                </c:pt>
                <c:pt idx="16">
                  <c:v>109.32358318098719</c:v>
                </c:pt>
                <c:pt idx="17">
                  <c:v>105.02742230347349</c:v>
                </c:pt>
                <c:pt idx="18">
                  <c:v>107.03839122486288</c:v>
                </c:pt>
                <c:pt idx="19">
                  <c:v>106.03290676416819</c:v>
                </c:pt>
                <c:pt idx="20">
                  <c:v>109.04936014625228</c:v>
                </c:pt>
                <c:pt idx="21">
                  <c:v>107.9524680073126</c:v>
                </c:pt>
                <c:pt idx="22">
                  <c:v>106.76416819012798</c:v>
                </c:pt>
                <c:pt idx="23">
                  <c:v>103.10786106032906</c:v>
                </c:pt>
                <c:pt idx="24">
                  <c:v>109.32358318098719</c:v>
                </c:pt>
                <c:pt idx="25">
                  <c:v>107.76965265082268</c:v>
                </c:pt>
                <c:pt idx="26">
                  <c:v>95.42961608775137</c:v>
                </c:pt>
                <c:pt idx="27">
                  <c:v>65.447897623400351</c:v>
                </c:pt>
                <c:pt idx="28">
                  <c:v>78.336380255941492</c:v>
                </c:pt>
                <c:pt idx="29">
                  <c:v>93.053016453382071</c:v>
                </c:pt>
                <c:pt idx="30">
                  <c:v>99.634369287020107</c:v>
                </c:pt>
                <c:pt idx="31">
                  <c:v>106.67276051188298</c:v>
                </c:pt>
                <c:pt idx="32">
                  <c:v>108.77513711151737</c:v>
                </c:pt>
                <c:pt idx="33">
                  <c:v>110.51188299817186</c:v>
                </c:pt>
                <c:pt idx="34">
                  <c:v>108.59232175502743</c:v>
                </c:pt>
                <c:pt idx="35">
                  <c:v>107.22120658135283</c:v>
                </c:pt>
                <c:pt idx="36">
                  <c:v>106.21572212065813</c:v>
                </c:pt>
                <c:pt idx="37">
                  <c:v>111.42595978062158</c:v>
                </c:pt>
                <c:pt idx="38">
                  <c:v>110.6946983546618</c:v>
                </c:pt>
                <c:pt idx="39">
                  <c:v>107.31261425959782</c:v>
                </c:pt>
                <c:pt idx="40">
                  <c:v>110.96892138939671</c:v>
                </c:pt>
                <c:pt idx="41">
                  <c:v>110.32906764168189</c:v>
                </c:pt>
                <c:pt idx="42">
                  <c:v>109.68921389396709</c:v>
                </c:pt>
                <c:pt idx="43">
                  <c:v>106.21572212065813</c:v>
                </c:pt>
                <c:pt idx="44">
                  <c:v>105.94149908592321</c:v>
                </c:pt>
                <c:pt idx="45">
                  <c:v>106.48994515539304</c:v>
                </c:pt>
                <c:pt idx="46">
                  <c:v>109.59780621572213</c:v>
                </c:pt>
                <c:pt idx="47">
                  <c:v>108.40950639853746</c:v>
                </c:pt>
                <c:pt idx="48">
                  <c:v>111.60877513711152</c:v>
                </c:pt>
              </c:numCache>
            </c:numRef>
          </c:val>
          <c:smooth val="0"/>
          <c:extLst>
            <c:ext xmlns:c16="http://schemas.microsoft.com/office/drawing/2014/chart" uri="{C3380CC4-5D6E-409C-BE32-E72D297353CC}">
              <c16:uniqueId val="{00000000-D471-4B60-8347-7A67BC6B7E96}"/>
            </c:ext>
          </c:extLst>
        </c:ser>
        <c:ser>
          <c:idx val="1"/>
          <c:order val="1"/>
          <c:tx>
            <c:strRef>
              <c:f>Chart_3a_b!$A$19</c:f>
              <c:strCache>
                <c:ptCount val="1"/>
                <c:pt idx="0">
                  <c:v>Csehország</c:v>
                </c:pt>
              </c:strCache>
            </c:strRef>
          </c:tx>
          <c:spPr>
            <a:ln>
              <a:solidFill>
                <a:schemeClr val="accent1"/>
              </a:solidFill>
              <a:prstDash val="sysDot"/>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Chart_3a_b!$CT$19:$FF$19</c:f>
              <c:numCache>
                <c:formatCode>General</c:formatCode>
                <c:ptCount val="65"/>
                <c:pt idx="0">
                  <c:v>101.03537532355477</c:v>
                </c:pt>
                <c:pt idx="1">
                  <c:v>97.325280414150114</c:v>
                </c:pt>
                <c:pt idx="2">
                  <c:v>97.497842968075915</c:v>
                </c:pt>
                <c:pt idx="3">
                  <c:v>97.584124245038822</c:v>
                </c:pt>
                <c:pt idx="4">
                  <c:v>99.482312338222599</c:v>
                </c:pt>
                <c:pt idx="5">
                  <c:v>101.29421915444348</c:v>
                </c:pt>
                <c:pt idx="6">
                  <c:v>100.43140638481449</c:v>
                </c:pt>
                <c:pt idx="7">
                  <c:v>98.619499568593611</c:v>
                </c:pt>
                <c:pt idx="8">
                  <c:v>99.482312338222599</c:v>
                </c:pt>
                <c:pt idx="9">
                  <c:v>98.533218291630703</c:v>
                </c:pt>
                <c:pt idx="10">
                  <c:v>100.34512510785159</c:v>
                </c:pt>
                <c:pt idx="11">
                  <c:v>99.396031061259706</c:v>
                </c:pt>
                <c:pt idx="12">
                  <c:v>98.878343399482304</c:v>
                </c:pt>
                <c:pt idx="13">
                  <c:v>98.619499568593611</c:v>
                </c:pt>
                <c:pt idx="14">
                  <c:v>100.5176876617774</c:v>
                </c:pt>
                <c:pt idx="15">
                  <c:v>101.46678170836927</c:v>
                </c:pt>
                <c:pt idx="16">
                  <c:v>102.50215703192407</c:v>
                </c:pt>
                <c:pt idx="17">
                  <c:v>98.964624676445212</c:v>
                </c:pt>
                <c:pt idx="18">
                  <c:v>99.223468507333905</c:v>
                </c:pt>
                <c:pt idx="19">
                  <c:v>98.44693701466781</c:v>
                </c:pt>
                <c:pt idx="20">
                  <c:v>98.619499568593611</c:v>
                </c:pt>
                <c:pt idx="21">
                  <c:v>97.929249352890409</c:v>
                </c:pt>
                <c:pt idx="22">
                  <c:v>97.325280414150114</c:v>
                </c:pt>
                <c:pt idx="23">
                  <c:v>96.376186367558233</c:v>
                </c:pt>
                <c:pt idx="24">
                  <c:v>99.050905953408105</c:v>
                </c:pt>
                <c:pt idx="25">
                  <c:v>100.34512510785159</c:v>
                </c:pt>
                <c:pt idx="26">
                  <c:v>87.661777394305432</c:v>
                </c:pt>
                <c:pt idx="27">
                  <c:v>64.624676445211392</c:v>
                </c:pt>
                <c:pt idx="28">
                  <c:v>77.22174288179464</c:v>
                </c:pt>
                <c:pt idx="29">
                  <c:v>88.69715271786022</c:v>
                </c:pt>
                <c:pt idx="30">
                  <c:v>94.219154443485763</c:v>
                </c:pt>
                <c:pt idx="31">
                  <c:v>96.635030198446941</c:v>
                </c:pt>
                <c:pt idx="32">
                  <c:v>98.274374460742024</c:v>
                </c:pt>
                <c:pt idx="33">
                  <c:v>101.29421915444348</c:v>
                </c:pt>
                <c:pt idx="34">
                  <c:v>98.964624676445212</c:v>
                </c:pt>
                <c:pt idx="35">
                  <c:v>100</c:v>
                </c:pt>
                <c:pt idx="36">
                  <c:v>98.792062122519411</c:v>
                </c:pt>
                <c:pt idx="37">
                  <c:v>97.325280414150114</c:v>
                </c:pt>
                <c:pt idx="38">
                  <c:v>100</c:v>
                </c:pt>
                <c:pt idx="39">
                  <c:v>101.98446937014667</c:v>
                </c:pt>
                <c:pt idx="40">
                  <c:v>99.223468507333905</c:v>
                </c:pt>
                <c:pt idx="41">
                  <c:v>99.568593615185506</c:v>
                </c:pt>
                <c:pt idx="42">
                  <c:v>99.396031061259706</c:v>
                </c:pt>
                <c:pt idx="43">
                  <c:v>97.84296807592753</c:v>
                </c:pt>
                <c:pt idx="44">
                  <c:v>93.615185504745469</c:v>
                </c:pt>
                <c:pt idx="45">
                  <c:v>94.219154443485763</c:v>
                </c:pt>
                <c:pt idx="46">
                  <c:v>99.396031061259706</c:v>
                </c:pt>
                <c:pt idx="47">
                  <c:v>96.031061259706647</c:v>
                </c:pt>
                <c:pt idx="48">
                  <c:v>100.77653149266608</c:v>
                </c:pt>
              </c:numCache>
            </c:numRef>
          </c:val>
          <c:smooth val="0"/>
          <c:extLst>
            <c:ext xmlns:c16="http://schemas.microsoft.com/office/drawing/2014/chart" uri="{C3380CC4-5D6E-409C-BE32-E72D297353CC}">
              <c16:uniqueId val="{00000001-D471-4B60-8347-7A67BC6B7E96}"/>
            </c:ext>
          </c:extLst>
        </c:ser>
        <c:ser>
          <c:idx val="2"/>
          <c:order val="2"/>
          <c:tx>
            <c:strRef>
              <c:f>Chart_3a_b!$A$20</c:f>
              <c:strCache>
                <c:ptCount val="1"/>
                <c:pt idx="0">
                  <c:v>Lengyelország</c:v>
                </c:pt>
              </c:strCache>
            </c:strRef>
          </c:tx>
          <c:spPr>
            <a:ln>
              <a:solidFill>
                <a:schemeClr val="accent4"/>
              </a:solidFill>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Chart_3a_b!$CT$20:$FF$20</c:f>
              <c:numCache>
                <c:formatCode>General</c:formatCode>
                <c:ptCount val="65"/>
                <c:pt idx="0">
                  <c:v>97.47899159663865</c:v>
                </c:pt>
                <c:pt idx="1">
                  <c:v>97.899159663865547</c:v>
                </c:pt>
                <c:pt idx="2">
                  <c:v>96.890756302521012</c:v>
                </c:pt>
                <c:pt idx="3">
                  <c:v>97.983193277310917</c:v>
                </c:pt>
                <c:pt idx="4">
                  <c:v>99.747899159663859</c:v>
                </c:pt>
                <c:pt idx="5">
                  <c:v>100.08403361344537</c:v>
                </c:pt>
                <c:pt idx="6">
                  <c:v>99.411764705882348</c:v>
                </c:pt>
                <c:pt idx="7">
                  <c:v>101.59663865546219</c:v>
                </c:pt>
                <c:pt idx="8">
                  <c:v>100.58823529411765</c:v>
                </c:pt>
                <c:pt idx="9">
                  <c:v>101.76470588235293</c:v>
                </c:pt>
                <c:pt idx="10">
                  <c:v>101.42857142857142</c:v>
                </c:pt>
                <c:pt idx="11">
                  <c:v>102.60504201680672</c:v>
                </c:pt>
                <c:pt idx="12">
                  <c:v>102.52100840336134</c:v>
                </c:pt>
                <c:pt idx="13">
                  <c:v>104.53781512605043</c:v>
                </c:pt>
                <c:pt idx="14">
                  <c:v>104.20168067226892</c:v>
                </c:pt>
                <c:pt idx="15">
                  <c:v>105.71428571428572</c:v>
                </c:pt>
                <c:pt idx="16">
                  <c:v>104.6218487394958</c:v>
                </c:pt>
                <c:pt idx="17">
                  <c:v>101.59663865546219</c:v>
                </c:pt>
                <c:pt idx="18">
                  <c:v>103.109243697479</c:v>
                </c:pt>
                <c:pt idx="19">
                  <c:v>102.94117647058823</c:v>
                </c:pt>
                <c:pt idx="20">
                  <c:v>104.03361344537817</c:v>
                </c:pt>
                <c:pt idx="21">
                  <c:v>105.79831932773109</c:v>
                </c:pt>
                <c:pt idx="22">
                  <c:v>106.05042016806723</c:v>
                </c:pt>
                <c:pt idx="23">
                  <c:v>104.28571428571428</c:v>
                </c:pt>
                <c:pt idx="24">
                  <c:v>107.14285714285714</c:v>
                </c:pt>
                <c:pt idx="25">
                  <c:v>108.8235294117647</c:v>
                </c:pt>
                <c:pt idx="26">
                  <c:v>98.235294117647072</c:v>
                </c:pt>
                <c:pt idx="27">
                  <c:v>76.638655462184886</c:v>
                </c:pt>
                <c:pt idx="28">
                  <c:v>87.394957983193279</c:v>
                </c:pt>
                <c:pt idx="29">
                  <c:v>97.226890756302524</c:v>
                </c:pt>
                <c:pt idx="30">
                  <c:v>103.94957983193278</c:v>
                </c:pt>
                <c:pt idx="31">
                  <c:v>105.29411764705883</c:v>
                </c:pt>
                <c:pt idx="32">
                  <c:v>108.8235294117647</c:v>
                </c:pt>
                <c:pt idx="33">
                  <c:v>110.33613445378153</c:v>
                </c:pt>
                <c:pt idx="34">
                  <c:v>110.67226890756301</c:v>
                </c:pt>
                <c:pt idx="35">
                  <c:v>111.84873949579833</c:v>
                </c:pt>
                <c:pt idx="36">
                  <c:v>113.02521008403362</c:v>
                </c:pt>
                <c:pt idx="37">
                  <c:v>113.19327731092437</c:v>
                </c:pt>
                <c:pt idx="38">
                  <c:v>115.88235294117648</c:v>
                </c:pt>
                <c:pt idx="39">
                  <c:v>114.62184873949582</c:v>
                </c:pt>
                <c:pt idx="40">
                  <c:v>115.63025210084032</c:v>
                </c:pt>
                <c:pt idx="41">
                  <c:v>115.96638655462186</c:v>
                </c:pt>
                <c:pt idx="42">
                  <c:v>116.63865546218489</c:v>
                </c:pt>
                <c:pt idx="43">
                  <c:v>116.55462184873949</c:v>
                </c:pt>
                <c:pt idx="44">
                  <c:v>117.56302521008404</c:v>
                </c:pt>
                <c:pt idx="45">
                  <c:v>119.32773109243698</c:v>
                </c:pt>
                <c:pt idx="46">
                  <c:v>124.5378151260504</c:v>
                </c:pt>
                <c:pt idx="47">
                  <c:v>124.03361344537815</c:v>
                </c:pt>
                <c:pt idx="48">
                  <c:v>127.14285714285715</c:v>
                </c:pt>
              </c:numCache>
            </c:numRef>
          </c:val>
          <c:smooth val="0"/>
          <c:extLst>
            <c:ext xmlns:c16="http://schemas.microsoft.com/office/drawing/2014/chart" uri="{C3380CC4-5D6E-409C-BE32-E72D297353CC}">
              <c16:uniqueId val="{00000002-D471-4B60-8347-7A67BC6B7E96}"/>
            </c:ext>
          </c:extLst>
        </c:ser>
        <c:ser>
          <c:idx val="3"/>
          <c:order val="3"/>
          <c:tx>
            <c:strRef>
              <c:f>Chart_3a_b!$A$21</c:f>
              <c:strCache>
                <c:ptCount val="1"/>
                <c:pt idx="0">
                  <c:v>Románia</c:v>
                </c:pt>
              </c:strCache>
            </c:strRef>
          </c:tx>
          <c:spPr>
            <a:ln>
              <a:solidFill>
                <a:schemeClr val="accent1"/>
              </a:solidFill>
              <a:prstDash val="dash"/>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Chart_3a_b!$CT$21:$FF$21</c:f>
              <c:numCache>
                <c:formatCode>General</c:formatCode>
                <c:ptCount val="65"/>
                <c:pt idx="0">
                  <c:v>98.456539398862716</c:v>
                </c:pt>
                <c:pt idx="1">
                  <c:v>95.938261575954513</c:v>
                </c:pt>
                <c:pt idx="2">
                  <c:v>96.344435418359055</c:v>
                </c:pt>
                <c:pt idx="3">
                  <c:v>100.32493907392363</c:v>
                </c:pt>
                <c:pt idx="4">
                  <c:v>100</c:v>
                </c:pt>
                <c:pt idx="5">
                  <c:v>101.78716490658002</c:v>
                </c:pt>
                <c:pt idx="6">
                  <c:v>98.375304630381805</c:v>
                </c:pt>
                <c:pt idx="7">
                  <c:v>99.431356620633636</c:v>
                </c:pt>
                <c:pt idx="8">
                  <c:v>100.40617384240456</c:v>
                </c:pt>
                <c:pt idx="9">
                  <c:v>100.56864337936638</c:v>
                </c:pt>
                <c:pt idx="10">
                  <c:v>98.862713241267258</c:v>
                </c:pt>
                <c:pt idx="11">
                  <c:v>97.806661251015441</c:v>
                </c:pt>
                <c:pt idx="12">
                  <c:v>98.212835093419997</c:v>
                </c:pt>
                <c:pt idx="13">
                  <c:v>99.431356620633636</c:v>
                </c:pt>
                <c:pt idx="14">
                  <c:v>100</c:v>
                </c:pt>
                <c:pt idx="15">
                  <c:v>100.40617384240456</c:v>
                </c:pt>
                <c:pt idx="16">
                  <c:v>97.481722177091797</c:v>
                </c:pt>
                <c:pt idx="17">
                  <c:v>96.181965881397247</c:v>
                </c:pt>
                <c:pt idx="18">
                  <c:v>94.232331437855407</c:v>
                </c:pt>
                <c:pt idx="19">
                  <c:v>95.613322502030869</c:v>
                </c:pt>
                <c:pt idx="20">
                  <c:v>94.963444354183608</c:v>
                </c:pt>
                <c:pt idx="21">
                  <c:v>94.313566206336304</c:v>
                </c:pt>
                <c:pt idx="22">
                  <c:v>94.313566206336304</c:v>
                </c:pt>
                <c:pt idx="23">
                  <c:v>93.176279447603577</c:v>
                </c:pt>
                <c:pt idx="24">
                  <c:v>96.181965881397247</c:v>
                </c:pt>
                <c:pt idx="25">
                  <c:v>96.750609260763611</c:v>
                </c:pt>
                <c:pt idx="26">
                  <c:v>82.372055239642577</c:v>
                </c:pt>
                <c:pt idx="27">
                  <c:v>55.727051177904144</c:v>
                </c:pt>
                <c:pt idx="28">
                  <c:v>68.074735987002427</c:v>
                </c:pt>
                <c:pt idx="29">
                  <c:v>83.83428107229895</c:v>
                </c:pt>
                <c:pt idx="30">
                  <c:v>87.489845653939895</c:v>
                </c:pt>
                <c:pt idx="31">
                  <c:v>91.226645004061737</c:v>
                </c:pt>
                <c:pt idx="32">
                  <c:v>93.338748984565399</c:v>
                </c:pt>
                <c:pt idx="33">
                  <c:v>95.207148659626327</c:v>
                </c:pt>
                <c:pt idx="34">
                  <c:v>93.826157595450852</c:v>
                </c:pt>
                <c:pt idx="35">
                  <c:v>94.313566206336304</c:v>
                </c:pt>
                <c:pt idx="36">
                  <c:v>95.532087733549957</c:v>
                </c:pt>
                <c:pt idx="37">
                  <c:v>94.151096669374496</c:v>
                </c:pt>
                <c:pt idx="38">
                  <c:v>94.71974004874086</c:v>
                </c:pt>
                <c:pt idx="39">
                  <c:v>101.94963444354184</c:v>
                </c:pt>
                <c:pt idx="40">
                  <c:v>90.251827782290817</c:v>
                </c:pt>
                <c:pt idx="41">
                  <c:v>91.632818846466293</c:v>
                </c:pt>
                <c:pt idx="42">
                  <c:v>90.251827782290817</c:v>
                </c:pt>
                <c:pt idx="43">
                  <c:v>90.089358245329009</c:v>
                </c:pt>
                <c:pt idx="44">
                  <c:v>87.977254264825348</c:v>
                </c:pt>
                <c:pt idx="45">
                  <c:v>87.327376116978073</c:v>
                </c:pt>
                <c:pt idx="46">
                  <c:v>91.632818846466293</c:v>
                </c:pt>
                <c:pt idx="47">
                  <c:v>92.526401299756301</c:v>
                </c:pt>
                <c:pt idx="48">
                  <c:v>96.42567018683998</c:v>
                </c:pt>
              </c:numCache>
            </c:numRef>
          </c:val>
          <c:smooth val="0"/>
          <c:extLst>
            <c:ext xmlns:c16="http://schemas.microsoft.com/office/drawing/2014/chart" uri="{C3380CC4-5D6E-409C-BE32-E72D297353CC}">
              <c16:uniqueId val="{00000003-D471-4B60-8347-7A67BC6B7E96}"/>
            </c:ext>
          </c:extLst>
        </c:ser>
        <c:ser>
          <c:idx val="4"/>
          <c:order val="4"/>
          <c:tx>
            <c:strRef>
              <c:f>Chart_3a_b!$A$22</c:f>
              <c:strCache>
                <c:ptCount val="1"/>
                <c:pt idx="0">
                  <c:v>Szlovákia</c:v>
                </c:pt>
              </c:strCache>
            </c:strRef>
          </c:tx>
          <c:spPr>
            <a:ln>
              <a:solidFill>
                <a:schemeClr val="accent2"/>
              </a:solidFill>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Chart_3a_b!$CT$22:$FF$22</c:f>
              <c:numCache>
                <c:formatCode>General</c:formatCode>
                <c:ptCount val="65"/>
                <c:pt idx="0">
                  <c:v>97.847533632286982</c:v>
                </c:pt>
                <c:pt idx="1">
                  <c:v>100</c:v>
                </c:pt>
                <c:pt idx="2">
                  <c:v>99.192825112107613</c:v>
                </c:pt>
                <c:pt idx="3">
                  <c:v>100.53811659192824</c:v>
                </c:pt>
                <c:pt idx="4">
                  <c:v>103.22869955156951</c:v>
                </c:pt>
                <c:pt idx="5">
                  <c:v>105.11210762331839</c:v>
                </c:pt>
                <c:pt idx="6">
                  <c:v>102.42152466367713</c:v>
                </c:pt>
                <c:pt idx="7">
                  <c:v>105.91928251121077</c:v>
                </c:pt>
                <c:pt idx="8">
                  <c:v>106.90582959641254</c:v>
                </c:pt>
                <c:pt idx="9">
                  <c:v>106.45739910313901</c:v>
                </c:pt>
                <c:pt idx="10">
                  <c:v>104.84304932735427</c:v>
                </c:pt>
                <c:pt idx="11">
                  <c:v>106.00896860986549</c:v>
                </c:pt>
                <c:pt idx="12">
                  <c:v>105.47085201793722</c:v>
                </c:pt>
                <c:pt idx="13">
                  <c:v>104.84304932735427</c:v>
                </c:pt>
                <c:pt idx="14">
                  <c:v>106.81614349775784</c:v>
                </c:pt>
                <c:pt idx="15">
                  <c:v>106.00896860986549</c:v>
                </c:pt>
                <c:pt idx="16">
                  <c:v>105.73991031390135</c:v>
                </c:pt>
                <c:pt idx="17">
                  <c:v>103.13901345291481</c:v>
                </c:pt>
                <c:pt idx="18">
                  <c:v>101.97309417040358</c:v>
                </c:pt>
                <c:pt idx="19">
                  <c:v>99.192825112107613</c:v>
                </c:pt>
                <c:pt idx="20">
                  <c:v>102.152466367713</c:v>
                </c:pt>
                <c:pt idx="21">
                  <c:v>102.152466367713</c:v>
                </c:pt>
                <c:pt idx="22">
                  <c:v>101.16591928251123</c:v>
                </c:pt>
                <c:pt idx="23">
                  <c:v>97.847533632286982</c:v>
                </c:pt>
                <c:pt idx="24">
                  <c:v>102.95964125560538</c:v>
                </c:pt>
                <c:pt idx="25">
                  <c:v>102.69058295964126</c:v>
                </c:pt>
                <c:pt idx="26">
                  <c:v>80.448430493273548</c:v>
                </c:pt>
                <c:pt idx="27">
                  <c:v>55.60538116591929</c:v>
                </c:pt>
                <c:pt idx="28">
                  <c:v>69.147982062780272</c:v>
                </c:pt>
                <c:pt idx="29">
                  <c:v>88.699551569506724</c:v>
                </c:pt>
                <c:pt idx="30">
                  <c:v>94.79820627802691</c:v>
                </c:pt>
                <c:pt idx="31">
                  <c:v>96.591928251121089</c:v>
                </c:pt>
                <c:pt idx="32">
                  <c:v>99.641255605381161</c:v>
                </c:pt>
                <c:pt idx="33">
                  <c:v>98.923766816143498</c:v>
                </c:pt>
                <c:pt idx="34">
                  <c:v>100.44843049327355</c:v>
                </c:pt>
                <c:pt idx="35">
                  <c:v>100.0896860986547</c:v>
                </c:pt>
                <c:pt idx="36">
                  <c:v>100.35874439461885</c:v>
                </c:pt>
                <c:pt idx="37">
                  <c:v>100.80717488789239</c:v>
                </c:pt>
                <c:pt idx="38">
                  <c:v>101.0762331838565</c:v>
                </c:pt>
                <c:pt idx="39">
                  <c:v>100.62780269058295</c:v>
                </c:pt>
                <c:pt idx="40">
                  <c:v>100.62780269058295</c:v>
                </c:pt>
                <c:pt idx="41">
                  <c:v>102.86995515695068</c:v>
                </c:pt>
                <c:pt idx="42">
                  <c:v>103.85650224215246</c:v>
                </c:pt>
                <c:pt idx="43">
                  <c:v>93.991031390134523</c:v>
                </c:pt>
                <c:pt idx="44">
                  <c:v>93.991031390134523</c:v>
                </c:pt>
                <c:pt idx="45">
                  <c:v>99.103139013452918</c:v>
                </c:pt>
                <c:pt idx="46">
                  <c:v>102.78026905829596</c:v>
                </c:pt>
                <c:pt idx="47">
                  <c:v>106.27802690582959</c:v>
                </c:pt>
                <c:pt idx="48">
                  <c:v>104.39461883408072</c:v>
                </c:pt>
              </c:numCache>
            </c:numRef>
          </c:val>
          <c:smooth val="0"/>
          <c:extLst>
            <c:ext xmlns:c16="http://schemas.microsoft.com/office/drawing/2014/chart" uri="{C3380CC4-5D6E-409C-BE32-E72D297353CC}">
              <c16:uniqueId val="{00000004-D471-4B60-8347-7A67BC6B7E96}"/>
            </c:ext>
          </c:extLst>
        </c:ser>
        <c:ser>
          <c:idx val="5"/>
          <c:order val="5"/>
          <c:tx>
            <c:strRef>
              <c:f>Chart_3a_b!$A$24</c:f>
              <c:strCache>
                <c:ptCount val="1"/>
                <c:pt idx="0">
                  <c:v>Németország</c:v>
                </c:pt>
              </c:strCache>
            </c:strRef>
          </c:tx>
          <c:spPr>
            <a:ln>
              <a:solidFill>
                <a:schemeClr val="accent1"/>
              </a:solidFill>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Chart_3a_b!$CT$24:$FF$24</c:f>
              <c:numCache>
                <c:formatCode>General</c:formatCode>
                <c:ptCount val="65"/>
                <c:pt idx="0">
                  <c:v>99.442896935933149</c:v>
                </c:pt>
                <c:pt idx="1">
                  <c:v>97.864438254410402</c:v>
                </c:pt>
                <c:pt idx="2">
                  <c:v>99.07149489322191</c:v>
                </c:pt>
                <c:pt idx="3">
                  <c:v>98.328690807799447</c:v>
                </c:pt>
                <c:pt idx="4">
                  <c:v>100.09285051067781</c:v>
                </c:pt>
                <c:pt idx="5">
                  <c:v>100</c:v>
                </c:pt>
                <c:pt idx="6">
                  <c:v>97.957288765088208</c:v>
                </c:pt>
                <c:pt idx="7">
                  <c:v>98.235840297121626</c:v>
                </c:pt>
                <c:pt idx="8">
                  <c:v>98.050139275766014</c:v>
                </c:pt>
                <c:pt idx="9">
                  <c:v>97.864438254410402</c:v>
                </c:pt>
                <c:pt idx="10">
                  <c:v>96.193129062209835</c:v>
                </c:pt>
                <c:pt idx="11">
                  <c:v>96.935933147632312</c:v>
                </c:pt>
                <c:pt idx="12">
                  <c:v>96.193129062209835</c:v>
                </c:pt>
                <c:pt idx="13">
                  <c:v>96.378830083565461</c:v>
                </c:pt>
                <c:pt idx="14">
                  <c:v>97.028783658310118</c:v>
                </c:pt>
                <c:pt idx="15">
                  <c:v>94.428969359331475</c:v>
                </c:pt>
                <c:pt idx="16">
                  <c:v>95.264623955431745</c:v>
                </c:pt>
                <c:pt idx="17">
                  <c:v>94.521819870009281</c:v>
                </c:pt>
                <c:pt idx="18">
                  <c:v>94.057567316620236</c:v>
                </c:pt>
                <c:pt idx="19">
                  <c:v>94.336118848653655</c:v>
                </c:pt>
                <c:pt idx="20">
                  <c:v>93.407613741875579</c:v>
                </c:pt>
                <c:pt idx="21">
                  <c:v>92.386258124419683</c:v>
                </c:pt>
                <c:pt idx="22">
                  <c:v>92.850510677808728</c:v>
                </c:pt>
                <c:pt idx="23">
                  <c:v>90.993500464252548</c:v>
                </c:pt>
                <c:pt idx="24">
                  <c:v>93.407613741875579</c:v>
                </c:pt>
                <c:pt idx="25">
                  <c:v>94.707520891364908</c:v>
                </c:pt>
                <c:pt idx="26">
                  <c:v>84.493964716805934</c:v>
                </c:pt>
                <c:pt idx="27">
                  <c:v>65.738161559888582</c:v>
                </c:pt>
                <c:pt idx="28">
                  <c:v>73.351903435468884</c:v>
                </c:pt>
                <c:pt idx="29">
                  <c:v>81.894150417827291</c:v>
                </c:pt>
                <c:pt idx="30">
                  <c:v>83.658310120705664</c:v>
                </c:pt>
                <c:pt idx="31">
                  <c:v>83.286908077994426</c:v>
                </c:pt>
                <c:pt idx="32">
                  <c:v>85.422469823584024</c:v>
                </c:pt>
                <c:pt idx="33">
                  <c:v>88.579387186629532</c:v>
                </c:pt>
                <c:pt idx="34">
                  <c:v>89.507892293407622</c:v>
                </c:pt>
                <c:pt idx="35">
                  <c:v>90.436397400185712</c:v>
                </c:pt>
                <c:pt idx="36">
                  <c:v>90.436397400185712</c:v>
                </c:pt>
                <c:pt idx="37">
                  <c:v>88.486536675951712</c:v>
                </c:pt>
                <c:pt idx="38">
                  <c:v>89.229340761374175</c:v>
                </c:pt>
                <c:pt idx="39">
                  <c:v>88.950789229340756</c:v>
                </c:pt>
                <c:pt idx="40">
                  <c:v>88.207985143918293</c:v>
                </c:pt>
                <c:pt idx="41">
                  <c:v>87.929433611884861</c:v>
                </c:pt>
                <c:pt idx="42">
                  <c:v>88.950789229340756</c:v>
                </c:pt>
                <c:pt idx="43">
                  <c:v>85.329619312906217</c:v>
                </c:pt>
                <c:pt idx="44">
                  <c:v>84.493964716805934</c:v>
                </c:pt>
                <c:pt idx="45">
                  <c:v>87.186629526462397</c:v>
                </c:pt>
                <c:pt idx="46">
                  <c:v>87.650882079851442</c:v>
                </c:pt>
                <c:pt idx="47">
                  <c:v>88.579387186629532</c:v>
                </c:pt>
                <c:pt idx="48">
                  <c:v>90.71494893221913</c:v>
                </c:pt>
              </c:numCache>
            </c:numRef>
          </c:val>
          <c:smooth val="0"/>
          <c:extLst>
            <c:ext xmlns:c16="http://schemas.microsoft.com/office/drawing/2014/chart" uri="{C3380CC4-5D6E-409C-BE32-E72D297353CC}">
              <c16:uniqueId val="{00000005-D471-4B60-8347-7A67BC6B7E96}"/>
            </c:ext>
          </c:extLst>
        </c:ser>
        <c:dLbls>
          <c:showLegendKey val="0"/>
          <c:showVal val="0"/>
          <c:showCatName val="0"/>
          <c:showSerName val="0"/>
          <c:showPercent val="0"/>
          <c:showBubbleSize val="0"/>
        </c:dLbls>
        <c:smooth val="0"/>
        <c:axId val="228692328"/>
        <c:axId val="228691152"/>
      </c:lineChart>
      <c:dateAx>
        <c:axId val="228692328"/>
        <c:scaling>
          <c:orientation val="minMax"/>
        </c:scaling>
        <c:delete val="0"/>
        <c:axPos val="b"/>
        <c:numFmt formatCode="m/d/yyyy" sourceLinked="1"/>
        <c:majorTickMark val="out"/>
        <c:minorTickMark val="none"/>
        <c:tickLblPos val="nextTo"/>
        <c:txPr>
          <a:bodyPr rot="-5400000" vert="horz"/>
          <a:lstStyle/>
          <a:p>
            <a:pPr>
              <a:defRPr/>
            </a:pPr>
            <a:endParaRPr lang="hu-HU"/>
          </a:p>
        </c:txPr>
        <c:crossAx val="228691152"/>
        <c:crosses val="autoZero"/>
        <c:auto val="1"/>
        <c:lblOffset val="100"/>
        <c:baseTimeUnit val="months"/>
      </c:dateAx>
      <c:valAx>
        <c:axId val="228691152"/>
        <c:scaling>
          <c:orientation val="minMax"/>
          <c:min val="50"/>
        </c:scaling>
        <c:delete val="0"/>
        <c:axPos val="l"/>
        <c:majorGridlines/>
        <c:numFmt formatCode="General" sourceLinked="1"/>
        <c:majorTickMark val="out"/>
        <c:minorTickMark val="none"/>
        <c:tickLblPos val="nextTo"/>
        <c:crossAx val="228692328"/>
        <c:crosses val="autoZero"/>
        <c:crossBetween val="between"/>
      </c:valAx>
    </c:plotArea>
    <c:legend>
      <c:legendPos val="r"/>
      <c:overlay val="0"/>
      <c:txPr>
        <a:bodyPr/>
        <a:lstStyle/>
        <a:p>
          <a:pPr>
            <a:defRPr sz="1100"/>
          </a:pPr>
          <a:endParaRPr lang="hu-HU"/>
        </a:p>
      </c:txPr>
    </c:legend>
    <c:plotVisOnly val="1"/>
    <c:dispBlanksAs val="gap"/>
    <c:showDLblsOverMax val="0"/>
  </c:chart>
  <c:spPr>
    <a:solidFill>
      <a:sysClr val="window" lastClr="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Chart_3a_b!$A$26</c:f>
              <c:strCache>
                <c:ptCount val="1"/>
                <c:pt idx="0">
                  <c:v>Magyarország (21%)</c:v>
                </c:pt>
              </c:strCache>
            </c:strRef>
          </c:tx>
          <c:spPr>
            <a:ln w="44450">
              <a:solidFill>
                <a:srgbClr val="FF0000"/>
              </a:solidFill>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Chart_3a_b!$CT$26:$FF$26</c:f>
              <c:numCache>
                <c:formatCode>General</c:formatCode>
                <c:ptCount val="65"/>
                <c:pt idx="0">
                  <c:v>94.248608534322813</c:v>
                </c:pt>
                <c:pt idx="1">
                  <c:v>94.248608534322813</c:v>
                </c:pt>
                <c:pt idx="2">
                  <c:v>93.41372912801485</c:v>
                </c:pt>
                <c:pt idx="3">
                  <c:v>94.990723562152141</c:v>
                </c:pt>
                <c:pt idx="4">
                  <c:v>93.320964749536174</c:v>
                </c:pt>
                <c:pt idx="5">
                  <c:v>94.619666048237477</c:v>
                </c:pt>
                <c:pt idx="6">
                  <c:v>82.65306122448979</c:v>
                </c:pt>
                <c:pt idx="7">
                  <c:v>95.732838589981455</c:v>
                </c:pt>
                <c:pt idx="8">
                  <c:v>88.126159554730989</c:v>
                </c:pt>
                <c:pt idx="9">
                  <c:v>95.269016697588128</c:v>
                </c:pt>
                <c:pt idx="10">
                  <c:v>93.970315398886825</c:v>
                </c:pt>
                <c:pt idx="11">
                  <c:v>112.05936920222635</c:v>
                </c:pt>
                <c:pt idx="12">
                  <c:v>98.144712430426722</c:v>
                </c:pt>
                <c:pt idx="13">
                  <c:v>103.33951762523192</c:v>
                </c:pt>
                <c:pt idx="14">
                  <c:v>105.28756957328386</c:v>
                </c:pt>
                <c:pt idx="15">
                  <c:v>104.73098330241189</c:v>
                </c:pt>
                <c:pt idx="16">
                  <c:v>107.32838589981448</c:v>
                </c:pt>
                <c:pt idx="17">
                  <c:v>103.0612244897959</c:v>
                </c:pt>
                <c:pt idx="18">
                  <c:v>107.14285714285714</c:v>
                </c:pt>
                <c:pt idx="19">
                  <c:v>99.62894248608535</c:v>
                </c:pt>
                <c:pt idx="20">
                  <c:v>105.38033395176252</c:v>
                </c:pt>
                <c:pt idx="21">
                  <c:v>106.77179962894247</c:v>
                </c:pt>
                <c:pt idx="22">
                  <c:v>99.350649350649348</c:v>
                </c:pt>
                <c:pt idx="23">
                  <c:v>101.5769944341373</c:v>
                </c:pt>
                <c:pt idx="24">
                  <c:v>110.76066790352506</c:v>
                </c:pt>
                <c:pt idx="25">
                  <c:v>110.76066790352506</c:v>
                </c:pt>
                <c:pt idx="26">
                  <c:v>80.148423005565874</c:v>
                </c:pt>
                <c:pt idx="27">
                  <c:v>19.294990723562151</c:v>
                </c:pt>
                <c:pt idx="28">
                  <c:v>52.040816326530617</c:v>
                </c:pt>
                <c:pt idx="29">
                  <c:v>85.343228200371058</c:v>
                </c:pt>
                <c:pt idx="30">
                  <c:v>92.857142857142847</c:v>
                </c:pt>
                <c:pt idx="31">
                  <c:v>108.90538033395177</c:v>
                </c:pt>
                <c:pt idx="32">
                  <c:v>108.99814471243043</c:v>
                </c:pt>
                <c:pt idx="33">
                  <c:v>113.07977736549167</c:v>
                </c:pt>
                <c:pt idx="34">
                  <c:v>104.82374768089053</c:v>
                </c:pt>
                <c:pt idx="35">
                  <c:v>110.29684601113175</c:v>
                </c:pt>
                <c:pt idx="36">
                  <c:v>83.951762523191093</c:v>
                </c:pt>
                <c:pt idx="37">
                  <c:v>102.13358070500927</c:v>
                </c:pt>
                <c:pt idx="38">
                  <c:v>101.66975881261595</c:v>
                </c:pt>
                <c:pt idx="39">
                  <c:v>93.7847866419295</c:v>
                </c:pt>
                <c:pt idx="40">
                  <c:v>97.309833024118745</c:v>
                </c:pt>
                <c:pt idx="41">
                  <c:v>92.393320964749535</c:v>
                </c:pt>
                <c:pt idx="42">
                  <c:v>90.352504638218932</c:v>
                </c:pt>
                <c:pt idx="43">
                  <c:v>68.738404452690162</c:v>
                </c:pt>
                <c:pt idx="44">
                  <c:v>79.035250463821896</c:v>
                </c:pt>
                <c:pt idx="45">
                  <c:v>78.942486085343219</c:v>
                </c:pt>
                <c:pt idx="46">
                  <c:v>88.404452690166977</c:v>
                </c:pt>
                <c:pt idx="47">
                  <c:v>82.65306122448979</c:v>
                </c:pt>
                <c:pt idx="48">
                  <c:v>87.291280148422999</c:v>
                </c:pt>
              </c:numCache>
            </c:numRef>
          </c:val>
          <c:smooth val="0"/>
          <c:extLst>
            <c:ext xmlns:c16="http://schemas.microsoft.com/office/drawing/2014/chart" uri="{C3380CC4-5D6E-409C-BE32-E72D297353CC}">
              <c16:uniqueId val="{00000000-0C25-4A5C-9FC2-954E5C123BF3}"/>
            </c:ext>
          </c:extLst>
        </c:ser>
        <c:ser>
          <c:idx val="1"/>
          <c:order val="1"/>
          <c:tx>
            <c:strRef>
              <c:f>Chart_3a_b!$A$27</c:f>
              <c:strCache>
                <c:ptCount val="1"/>
                <c:pt idx="0">
                  <c:v>Csehország (23%)</c:v>
                </c:pt>
              </c:strCache>
            </c:strRef>
          </c:tx>
          <c:spPr>
            <a:ln>
              <a:solidFill>
                <a:schemeClr val="accent1"/>
              </a:solidFill>
              <a:prstDash val="sysDot"/>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Chart_3a_b!$CT$27:$FF$27</c:f>
              <c:numCache>
                <c:formatCode>General</c:formatCode>
                <c:ptCount val="65"/>
                <c:pt idx="0">
                  <c:v>98.019801980198011</c:v>
                </c:pt>
                <c:pt idx="1">
                  <c:v>93.373952779893372</c:v>
                </c:pt>
                <c:pt idx="2">
                  <c:v>93.145468392993138</c:v>
                </c:pt>
                <c:pt idx="3">
                  <c:v>93.526275704493514</c:v>
                </c:pt>
                <c:pt idx="4">
                  <c:v>95.430312261995425</c:v>
                </c:pt>
                <c:pt idx="5">
                  <c:v>97.105864432597102</c:v>
                </c:pt>
                <c:pt idx="6">
                  <c:v>98.095963442498089</c:v>
                </c:pt>
                <c:pt idx="7">
                  <c:v>88.423457730388407</c:v>
                </c:pt>
                <c:pt idx="8">
                  <c:v>95.049504950495034</c:v>
                </c:pt>
                <c:pt idx="9">
                  <c:v>92.916984006092903</c:v>
                </c:pt>
                <c:pt idx="10">
                  <c:v>97.943640517897933</c:v>
                </c:pt>
                <c:pt idx="11">
                  <c:v>98.095963442498089</c:v>
                </c:pt>
                <c:pt idx="12">
                  <c:v>91.165270373191149</c:v>
                </c:pt>
                <c:pt idx="13">
                  <c:v>93.373952779893372</c:v>
                </c:pt>
                <c:pt idx="14">
                  <c:v>96.801218583396789</c:v>
                </c:pt>
                <c:pt idx="15">
                  <c:v>98.248286367098231</c:v>
                </c:pt>
                <c:pt idx="16">
                  <c:v>101.82787509520182</c:v>
                </c:pt>
                <c:pt idx="17">
                  <c:v>93.907083015993891</c:v>
                </c:pt>
                <c:pt idx="18">
                  <c:v>95.430312261995425</c:v>
                </c:pt>
                <c:pt idx="19">
                  <c:v>96.572734196496555</c:v>
                </c:pt>
                <c:pt idx="20">
                  <c:v>97.334348819497322</c:v>
                </c:pt>
                <c:pt idx="21">
                  <c:v>93.907083015993891</c:v>
                </c:pt>
                <c:pt idx="22">
                  <c:v>95.506473724295503</c:v>
                </c:pt>
                <c:pt idx="23">
                  <c:v>88.347296268088343</c:v>
                </c:pt>
                <c:pt idx="24">
                  <c:v>95.582635186595581</c:v>
                </c:pt>
                <c:pt idx="25">
                  <c:v>97.867479055597855</c:v>
                </c:pt>
                <c:pt idx="26">
                  <c:v>68.316831683168317</c:v>
                </c:pt>
                <c:pt idx="27">
                  <c:v>18.354912414318356</c:v>
                </c:pt>
                <c:pt idx="28">
                  <c:v>56.130997715156127</c:v>
                </c:pt>
                <c:pt idx="29">
                  <c:v>83.092155369383079</c:v>
                </c:pt>
                <c:pt idx="30">
                  <c:v>89.642041127189628</c:v>
                </c:pt>
                <c:pt idx="31">
                  <c:v>98.781416603198764</c:v>
                </c:pt>
                <c:pt idx="32">
                  <c:v>100.30464584920028</c:v>
                </c:pt>
                <c:pt idx="33">
                  <c:v>105.7121096725057</c:v>
                </c:pt>
                <c:pt idx="34">
                  <c:v>96.496572734196491</c:v>
                </c:pt>
                <c:pt idx="35">
                  <c:v>100.9139375476009</c:v>
                </c:pt>
                <c:pt idx="36">
                  <c:v>92.993145468392981</c:v>
                </c:pt>
                <c:pt idx="37">
                  <c:v>89.794364051789785</c:v>
                </c:pt>
                <c:pt idx="38">
                  <c:v>97.258187357197258</c:v>
                </c:pt>
                <c:pt idx="39">
                  <c:v>97.105864432597102</c:v>
                </c:pt>
                <c:pt idx="40">
                  <c:v>88.804265041888797</c:v>
                </c:pt>
                <c:pt idx="41">
                  <c:v>88.118811881188108</c:v>
                </c:pt>
                <c:pt idx="42">
                  <c:v>91.393754760091383</c:v>
                </c:pt>
                <c:pt idx="43">
                  <c:v>84.234577303884222</c:v>
                </c:pt>
                <c:pt idx="44">
                  <c:v>66.03198781416603</c:v>
                </c:pt>
                <c:pt idx="45">
                  <c:v>69.916222391469901</c:v>
                </c:pt>
                <c:pt idx="46">
                  <c:v>86.900228484386886</c:v>
                </c:pt>
                <c:pt idx="47">
                  <c:v>83.092155369383079</c:v>
                </c:pt>
                <c:pt idx="48">
                  <c:v>89.33739527798933</c:v>
                </c:pt>
              </c:numCache>
            </c:numRef>
          </c:val>
          <c:smooth val="0"/>
          <c:extLst>
            <c:ext xmlns:c16="http://schemas.microsoft.com/office/drawing/2014/chart" uri="{C3380CC4-5D6E-409C-BE32-E72D297353CC}">
              <c16:uniqueId val="{00000001-0C25-4A5C-9FC2-954E5C123BF3}"/>
            </c:ext>
          </c:extLst>
        </c:ser>
        <c:ser>
          <c:idx val="2"/>
          <c:order val="2"/>
          <c:tx>
            <c:strRef>
              <c:f>Chart_3a_b!$A$28</c:f>
              <c:strCache>
                <c:ptCount val="1"/>
                <c:pt idx="0">
                  <c:v>Lengyelország (11%)</c:v>
                </c:pt>
              </c:strCache>
            </c:strRef>
          </c:tx>
          <c:spPr>
            <a:ln>
              <a:solidFill>
                <a:schemeClr val="accent4"/>
              </a:solidFill>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Chart_3a_b!$CT$28:$FF$28</c:f>
              <c:numCache>
                <c:formatCode>General</c:formatCode>
                <c:ptCount val="65"/>
                <c:pt idx="0">
                  <c:v>93.699515347334412</c:v>
                </c:pt>
                <c:pt idx="1">
                  <c:v>93.618739903069468</c:v>
                </c:pt>
                <c:pt idx="2">
                  <c:v>96.203554119547647</c:v>
                </c:pt>
                <c:pt idx="3">
                  <c:v>94.830371567043628</c:v>
                </c:pt>
                <c:pt idx="4">
                  <c:v>94.022617124394188</c:v>
                </c:pt>
                <c:pt idx="5">
                  <c:v>100.96930533117931</c:v>
                </c:pt>
                <c:pt idx="6">
                  <c:v>89.822294022617129</c:v>
                </c:pt>
                <c:pt idx="7">
                  <c:v>103.87722132471728</c:v>
                </c:pt>
                <c:pt idx="8">
                  <c:v>98.465266558966078</c:v>
                </c:pt>
                <c:pt idx="9">
                  <c:v>100.16155088852989</c:v>
                </c:pt>
                <c:pt idx="10">
                  <c:v>99.353796445880462</c:v>
                </c:pt>
                <c:pt idx="11">
                  <c:v>101.21163166397416</c:v>
                </c:pt>
                <c:pt idx="12">
                  <c:v>97.899838449111471</c:v>
                </c:pt>
                <c:pt idx="13">
                  <c:v>102.90791599353797</c:v>
                </c:pt>
                <c:pt idx="14">
                  <c:v>100.56542810985461</c:v>
                </c:pt>
                <c:pt idx="15">
                  <c:v>103.71567043618741</c:v>
                </c:pt>
                <c:pt idx="16">
                  <c:v>101.53473344103392</c:v>
                </c:pt>
                <c:pt idx="17">
                  <c:v>98.546042003231022</c:v>
                </c:pt>
                <c:pt idx="18">
                  <c:v>96.284329563812605</c:v>
                </c:pt>
                <c:pt idx="19">
                  <c:v>95.638126009693053</c:v>
                </c:pt>
                <c:pt idx="20">
                  <c:v>102.58481421647821</c:v>
                </c:pt>
                <c:pt idx="21">
                  <c:v>101.05008077544426</c:v>
                </c:pt>
                <c:pt idx="22">
                  <c:v>99.838449111470112</c:v>
                </c:pt>
                <c:pt idx="23">
                  <c:v>100.32310177705979</c:v>
                </c:pt>
                <c:pt idx="24">
                  <c:v>102.98869143780291</c:v>
                </c:pt>
                <c:pt idx="25">
                  <c:v>103.71567043618741</c:v>
                </c:pt>
                <c:pt idx="26">
                  <c:v>69.386106623586443</c:v>
                </c:pt>
                <c:pt idx="27">
                  <c:v>21.970920840064618</c:v>
                </c:pt>
                <c:pt idx="28">
                  <c:v>43.699515347334412</c:v>
                </c:pt>
                <c:pt idx="29">
                  <c:v>78.594507269789986</c:v>
                </c:pt>
                <c:pt idx="30">
                  <c:v>95.799676898222941</c:v>
                </c:pt>
                <c:pt idx="31">
                  <c:v>100.48465266558966</c:v>
                </c:pt>
                <c:pt idx="32">
                  <c:v>102.10016155088854</c:v>
                </c:pt>
                <c:pt idx="33">
                  <c:v>105.25040387722133</c:v>
                </c:pt>
                <c:pt idx="34">
                  <c:v>110.74313408723748</c:v>
                </c:pt>
                <c:pt idx="35">
                  <c:v>103.23101777059773</c:v>
                </c:pt>
                <c:pt idx="36">
                  <c:v>105.49273021001615</c:v>
                </c:pt>
                <c:pt idx="37">
                  <c:v>102.82714054927303</c:v>
                </c:pt>
                <c:pt idx="38">
                  <c:v>103.79644588045234</c:v>
                </c:pt>
                <c:pt idx="39">
                  <c:v>101.13085621970922</c:v>
                </c:pt>
                <c:pt idx="40">
                  <c:v>89.014539579967689</c:v>
                </c:pt>
                <c:pt idx="41">
                  <c:v>92.487883683360266</c:v>
                </c:pt>
                <c:pt idx="42">
                  <c:v>93.8610662358643</c:v>
                </c:pt>
                <c:pt idx="43">
                  <c:v>85.21809369951535</c:v>
                </c:pt>
                <c:pt idx="44">
                  <c:v>84.571890145395798</c:v>
                </c:pt>
                <c:pt idx="45">
                  <c:v>87.075928917609048</c:v>
                </c:pt>
                <c:pt idx="46">
                  <c:v>112.2778675282714</c:v>
                </c:pt>
                <c:pt idx="47">
                  <c:v>112.52019386106625</c:v>
                </c:pt>
                <c:pt idx="48">
                  <c:v>106.46203554119549</c:v>
                </c:pt>
              </c:numCache>
            </c:numRef>
          </c:val>
          <c:smooth val="0"/>
          <c:extLst>
            <c:ext xmlns:c16="http://schemas.microsoft.com/office/drawing/2014/chart" uri="{C3380CC4-5D6E-409C-BE32-E72D297353CC}">
              <c16:uniqueId val="{00000002-0C25-4A5C-9FC2-954E5C123BF3}"/>
            </c:ext>
          </c:extLst>
        </c:ser>
        <c:ser>
          <c:idx val="3"/>
          <c:order val="3"/>
          <c:tx>
            <c:strRef>
              <c:f>Chart_3a_b!$A$29</c:f>
              <c:strCache>
                <c:ptCount val="1"/>
                <c:pt idx="0">
                  <c:v>Románia (15%)</c:v>
                </c:pt>
              </c:strCache>
            </c:strRef>
          </c:tx>
          <c:spPr>
            <a:ln>
              <a:solidFill>
                <a:schemeClr val="accent1"/>
              </a:solidFill>
              <a:prstDash val="dash"/>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Chart_3a_b!$CT$29:$FF$29</c:f>
              <c:numCache>
                <c:formatCode>General</c:formatCode>
                <c:ptCount val="65"/>
                <c:pt idx="0">
                  <c:v>98.8865692414753</c:v>
                </c:pt>
                <c:pt idx="1">
                  <c:v>98.260264439805141</c:v>
                </c:pt>
                <c:pt idx="2">
                  <c:v>98.53862212943632</c:v>
                </c:pt>
                <c:pt idx="3">
                  <c:v>103.54906054279751</c:v>
                </c:pt>
                <c:pt idx="4">
                  <c:v>104.52331245650662</c:v>
                </c:pt>
                <c:pt idx="5">
                  <c:v>108.83785664578984</c:v>
                </c:pt>
                <c:pt idx="6">
                  <c:v>107.30688935281837</c:v>
                </c:pt>
                <c:pt idx="7">
                  <c:v>104.31454418928323</c:v>
                </c:pt>
                <c:pt idx="8">
                  <c:v>106.54140570633264</c:v>
                </c:pt>
                <c:pt idx="9">
                  <c:v>109.11621433542102</c:v>
                </c:pt>
                <c:pt idx="10">
                  <c:v>109.25539318023661</c:v>
                </c:pt>
                <c:pt idx="11">
                  <c:v>105.42797494780794</c:v>
                </c:pt>
                <c:pt idx="12">
                  <c:v>108.2811412665275</c:v>
                </c:pt>
                <c:pt idx="13">
                  <c:v>109.46416144746</c:v>
                </c:pt>
                <c:pt idx="14">
                  <c:v>109.32498260264441</c:v>
                </c:pt>
                <c:pt idx="15">
                  <c:v>106.95894224077939</c:v>
                </c:pt>
                <c:pt idx="16">
                  <c:v>109.53375086986779</c:v>
                </c:pt>
                <c:pt idx="17">
                  <c:v>102.78357689631177</c:v>
                </c:pt>
                <c:pt idx="18">
                  <c:v>103.96659707724427</c:v>
                </c:pt>
                <c:pt idx="19">
                  <c:v>104.59290187891442</c:v>
                </c:pt>
                <c:pt idx="20">
                  <c:v>105.21920668058455</c:v>
                </c:pt>
                <c:pt idx="21">
                  <c:v>106.33263743910928</c:v>
                </c:pt>
                <c:pt idx="22">
                  <c:v>105.14961725817675</c:v>
                </c:pt>
                <c:pt idx="23">
                  <c:v>103.96659707724427</c:v>
                </c:pt>
                <c:pt idx="24">
                  <c:v>103.4794711203897</c:v>
                </c:pt>
                <c:pt idx="25">
                  <c:v>105.35838552540015</c:v>
                </c:pt>
                <c:pt idx="26">
                  <c:v>75.156576200417547</c:v>
                </c:pt>
                <c:pt idx="27">
                  <c:v>19.972164231036885</c:v>
                </c:pt>
                <c:pt idx="28">
                  <c:v>47.877522616562288</c:v>
                </c:pt>
                <c:pt idx="29">
                  <c:v>70.911621433542109</c:v>
                </c:pt>
                <c:pt idx="30">
                  <c:v>84.968684759916485</c:v>
                </c:pt>
                <c:pt idx="31">
                  <c:v>97.7731384829506</c:v>
                </c:pt>
                <c:pt idx="32">
                  <c:v>107.93319415448852</c:v>
                </c:pt>
                <c:pt idx="33">
                  <c:v>111.27348643006265</c:v>
                </c:pt>
                <c:pt idx="34">
                  <c:v>111.20389700765485</c:v>
                </c:pt>
                <c:pt idx="35">
                  <c:v>110.16005567153795</c:v>
                </c:pt>
                <c:pt idx="36">
                  <c:v>104.10577592205985</c:v>
                </c:pt>
                <c:pt idx="37">
                  <c:v>104.80167014613779</c:v>
                </c:pt>
                <c:pt idx="38">
                  <c:v>106.0542797494781</c:v>
                </c:pt>
                <c:pt idx="39">
                  <c:v>107.58524704244957</c:v>
                </c:pt>
                <c:pt idx="40">
                  <c:v>89.422407794015314</c:v>
                </c:pt>
                <c:pt idx="41">
                  <c:v>89.839944328462067</c:v>
                </c:pt>
                <c:pt idx="42">
                  <c:v>88.239387613082826</c:v>
                </c:pt>
                <c:pt idx="43">
                  <c:v>88.65692414752958</c:v>
                </c:pt>
                <c:pt idx="44">
                  <c:v>72.581767571329152</c:v>
                </c:pt>
                <c:pt idx="45">
                  <c:v>70.494084899095341</c:v>
                </c:pt>
                <c:pt idx="46">
                  <c:v>97.564370215727209</c:v>
                </c:pt>
                <c:pt idx="47">
                  <c:v>94.989561586638843</c:v>
                </c:pt>
                <c:pt idx="48">
                  <c:v>96.17258176757133</c:v>
                </c:pt>
              </c:numCache>
            </c:numRef>
          </c:val>
          <c:smooth val="0"/>
          <c:extLst>
            <c:ext xmlns:c16="http://schemas.microsoft.com/office/drawing/2014/chart" uri="{C3380CC4-5D6E-409C-BE32-E72D297353CC}">
              <c16:uniqueId val="{00000003-0C25-4A5C-9FC2-954E5C123BF3}"/>
            </c:ext>
          </c:extLst>
        </c:ser>
        <c:ser>
          <c:idx val="5"/>
          <c:order val="4"/>
          <c:tx>
            <c:strRef>
              <c:f>Chart_3a_b!$A$32</c:f>
              <c:strCache>
                <c:ptCount val="1"/>
                <c:pt idx="0">
                  <c:v>Németország (23%)</c:v>
                </c:pt>
              </c:strCache>
            </c:strRef>
          </c:tx>
          <c:spPr>
            <a:ln>
              <a:solidFill>
                <a:schemeClr val="accent1"/>
              </a:solidFill>
            </a:ln>
          </c:spPr>
          <c:marker>
            <c:symbol val="none"/>
          </c:marker>
          <c:cat>
            <c:numRef>
              <c:f>Chart_3a_b!$CT$1:$FF$1</c:f>
              <c:numCache>
                <c:formatCode>m/d/yyyy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numCache>
            </c:numRef>
          </c:cat>
          <c:val>
            <c:numRef>
              <c:f>Chart_3a_b!$CT$32:$FF$32</c:f>
              <c:numCache>
                <c:formatCode>General</c:formatCode>
                <c:ptCount val="65"/>
                <c:pt idx="0">
                  <c:v>102.75927687916271</c:v>
                </c:pt>
                <c:pt idx="1">
                  <c:v>96.764985727878212</c:v>
                </c:pt>
                <c:pt idx="2">
                  <c:v>103.99619410085631</c:v>
                </c:pt>
                <c:pt idx="3">
                  <c:v>103.80589914367269</c:v>
                </c:pt>
                <c:pt idx="4">
                  <c:v>103.90104662226452</c:v>
                </c:pt>
                <c:pt idx="5">
                  <c:v>104.94766888677451</c:v>
                </c:pt>
                <c:pt idx="6">
                  <c:v>95.623215984776408</c:v>
                </c:pt>
                <c:pt idx="7">
                  <c:v>93.054234062797335</c:v>
                </c:pt>
                <c:pt idx="8">
                  <c:v>94.95718363463368</c:v>
                </c:pt>
                <c:pt idx="9">
                  <c:v>93.815413891531875</c:v>
                </c:pt>
                <c:pt idx="10">
                  <c:v>91.15128449096099</c:v>
                </c:pt>
                <c:pt idx="11">
                  <c:v>96.669838249286386</c:v>
                </c:pt>
                <c:pt idx="12">
                  <c:v>88.582302568981916</c:v>
                </c:pt>
                <c:pt idx="13">
                  <c:v>91.627021883920079</c:v>
                </c:pt>
                <c:pt idx="14">
                  <c:v>92.293054234062794</c:v>
                </c:pt>
                <c:pt idx="15">
                  <c:v>85.918173168411045</c:v>
                </c:pt>
                <c:pt idx="16">
                  <c:v>92.768791627021884</c:v>
                </c:pt>
                <c:pt idx="17">
                  <c:v>92.007611798287343</c:v>
                </c:pt>
                <c:pt idx="18">
                  <c:v>86.774500475737398</c:v>
                </c:pt>
                <c:pt idx="19">
                  <c:v>89.153187440532832</c:v>
                </c:pt>
                <c:pt idx="20">
                  <c:v>86.964795432921036</c:v>
                </c:pt>
                <c:pt idx="21">
                  <c:v>80.970504281636536</c:v>
                </c:pt>
                <c:pt idx="22">
                  <c:v>82.683158896289257</c:v>
                </c:pt>
                <c:pt idx="23">
                  <c:v>79.543292102759281</c:v>
                </c:pt>
                <c:pt idx="24">
                  <c:v>83.349191246431957</c:v>
                </c:pt>
                <c:pt idx="25">
                  <c:v>84.966698382492865</c:v>
                </c:pt>
                <c:pt idx="26">
                  <c:v>56.422454804947662</c:v>
                </c:pt>
                <c:pt idx="27">
                  <c:v>13.606089438629878</c:v>
                </c:pt>
                <c:pt idx="28">
                  <c:v>44.053282588011413</c:v>
                </c:pt>
                <c:pt idx="29">
                  <c:v>68.125594671741197</c:v>
                </c:pt>
                <c:pt idx="30">
                  <c:v>72.787821122740255</c:v>
                </c:pt>
                <c:pt idx="31">
                  <c:v>66.698382492863942</c:v>
                </c:pt>
                <c:pt idx="32">
                  <c:v>71.455756422454812</c:v>
                </c:pt>
                <c:pt idx="33">
                  <c:v>77.164605137963832</c:v>
                </c:pt>
                <c:pt idx="34">
                  <c:v>77.830637488106575</c:v>
                </c:pt>
                <c:pt idx="35">
                  <c:v>78.116079923882026</c:v>
                </c:pt>
                <c:pt idx="36">
                  <c:v>72.978116079923893</c:v>
                </c:pt>
                <c:pt idx="37">
                  <c:v>68.315889628924836</c:v>
                </c:pt>
                <c:pt idx="38">
                  <c:v>67.935299714557573</c:v>
                </c:pt>
                <c:pt idx="39">
                  <c:v>66.032350142721228</c:v>
                </c:pt>
                <c:pt idx="40">
                  <c:v>62.131303520456704</c:v>
                </c:pt>
                <c:pt idx="41">
                  <c:v>61.274976213130358</c:v>
                </c:pt>
                <c:pt idx="42">
                  <c:v>61.941008563273073</c:v>
                </c:pt>
                <c:pt idx="43">
                  <c:v>49.857278782112274</c:v>
                </c:pt>
                <c:pt idx="44">
                  <c:v>50.713606089438635</c:v>
                </c:pt>
                <c:pt idx="45">
                  <c:v>57.469077069457661</c:v>
                </c:pt>
                <c:pt idx="46">
                  <c:v>59.657469077069457</c:v>
                </c:pt>
                <c:pt idx="47">
                  <c:v>66.888677450047567</c:v>
                </c:pt>
                <c:pt idx="48">
                  <c:v>63.082778306374884</c:v>
                </c:pt>
              </c:numCache>
            </c:numRef>
          </c:val>
          <c:smooth val="0"/>
          <c:extLst>
            <c:ext xmlns:c16="http://schemas.microsoft.com/office/drawing/2014/chart" uri="{C3380CC4-5D6E-409C-BE32-E72D297353CC}">
              <c16:uniqueId val="{00000004-0C25-4A5C-9FC2-954E5C123BF3}"/>
            </c:ext>
          </c:extLst>
        </c:ser>
        <c:dLbls>
          <c:showLegendKey val="0"/>
          <c:showVal val="0"/>
          <c:showCatName val="0"/>
          <c:showSerName val="0"/>
          <c:showPercent val="0"/>
          <c:showBubbleSize val="0"/>
        </c:dLbls>
        <c:smooth val="0"/>
        <c:axId val="228697032"/>
        <c:axId val="228693896"/>
      </c:lineChart>
      <c:dateAx>
        <c:axId val="228697032"/>
        <c:scaling>
          <c:orientation val="minMax"/>
        </c:scaling>
        <c:delete val="0"/>
        <c:axPos val="b"/>
        <c:numFmt formatCode="m/d/yyyy" sourceLinked="1"/>
        <c:majorTickMark val="out"/>
        <c:minorTickMark val="none"/>
        <c:tickLblPos val="nextTo"/>
        <c:txPr>
          <a:bodyPr rot="-5400000" vert="horz"/>
          <a:lstStyle/>
          <a:p>
            <a:pPr>
              <a:defRPr/>
            </a:pPr>
            <a:endParaRPr lang="hu-HU"/>
          </a:p>
        </c:txPr>
        <c:crossAx val="228693896"/>
        <c:crosses val="autoZero"/>
        <c:auto val="1"/>
        <c:lblOffset val="100"/>
        <c:baseTimeUnit val="months"/>
      </c:dateAx>
      <c:valAx>
        <c:axId val="228693896"/>
        <c:scaling>
          <c:orientation val="minMax"/>
        </c:scaling>
        <c:delete val="0"/>
        <c:axPos val="l"/>
        <c:majorGridlines/>
        <c:numFmt formatCode="General" sourceLinked="1"/>
        <c:majorTickMark val="out"/>
        <c:minorTickMark val="none"/>
        <c:tickLblPos val="nextTo"/>
        <c:crossAx val="228697032"/>
        <c:crosses val="autoZero"/>
        <c:crossBetween val="between"/>
      </c:valAx>
    </c:plotArea>
    <c:legend>
      <c:legendPos val="r"/>
      <c:overlay val="0"/>
      <c:txPr>
        <a:bodyPr/>
        <a:lstStyle/>
        <a:p>
          <a:pPr>
            <a:defRPr sz="1100"/>
          </a:pPr>
          <a:endParaRPr lang="hu-HU"/>
        </a:p>
      </c:txPr>
    </c:legend>
    <c:plotVisOnly val="1"/>
    <c:dispBlanksAs val="gap"/>
    <c:showDLblsOverMax val="0"/>
  </c:chart>
  <c:spPr>
    <a:solidFill>
      <a:sysClr val="window" lastClr="FFFFFF"/>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hu-HU"/>
              <a:t>Ipari és feldolgozóipari termelés</a:t>
            </a:r>
          </a:p>
        </c:rich>
      </c:tx>
      <c:overlay val="0"/>
      <c:spPr>
        <a:noFill/>
        <a:ln w="25400">
          <a:noFill/>
        </a:ln>
      </c:spPr>
    </c:title>
    <c:autoTitleDeleted val="0"/>
    <c:plotArea>
      <c:layout/>
      <c:lineChart>
        <c:grouping val="standard"/>
        <c:varyColors val="0"/>
        <c:ser>
          <c:idx val="0"/>
          <c:order val="0"/>
          <c:tx>
            <c:strRef>
              <c:f>Német_adat!$B$1</c:f>
              <c:strCache>
                <c:ptCount val="1"/>
                <c:pt idx="0">
                  <c:v>ipari termelés</c:v>
                </c:pt>
              </c:strCache>
            </c:strRef>
          </c:tx>
          <c:spPr>
            <a:ln w="28575" cap="rnd">
              <a:solidFill>
                <a:schemeClr val="tx1"/>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Német_adat!$B$2:$B$1000</c:f>
              <c:numCache>
                <c:formatCode>0.0</c:formatCode>
                <c:ptCount val="999"/>
                <c:pt idx="0">
                  <c:v>79.597989949748751</c:v>
                </c:pt>
                <c:pt idx="1">
                  <c:v>79.396984924623112</c:v>
                </c:pt>
                <c:pt idx="2">
                  <c:v>80.402010050251263</c:v>
                </c:pt>
                <c:pt idx="3">
                  <c:v>79.597989949748751</c:v>
                </c:pt>
                <c:pt idx="4">
                  <c:v>80.100502512562826</c:v>
                </c:pt>
                <c:pt idx="5">
                  <c:v>79.698492462311549</c:v>
                </c:pt>
                <c:pt idx="6">
                  <c:v>81.206030150753762</c:v>
                </c:pt>
                <c:pt idx="7">
                  <c:v>79.698492462311549</c:v>
                </c:pt>
                <c:pt idx="8">
                  <c:v>79.095477386934675</c:v>
                </c:pt>
                <c:pt idx="9">
                  <c:v>79.497487437185924</c:v>
                </c:pt>
                <c:pt idx="10">
                  <c:v>78.391959798994975</c:v>
                </c:pt>
                <c:pt idx="11">
                  <c:v>78.492462311557787</c:v>
                </c:pt>
                <c:pt idx="12">
                  <c:v>80.301507537688437</c:v>
                </c:pt>
                <c:pt idx="13">
                  <c:v>78.291457286432163</c:v>
                </c:pt>
                <c:pt idx="14">
                  <c:v>79.296482412060314</c:v>
                </c:pt>
                <c:pt idx="15">
                  <c:v>79.597989949748751</c:v>
                </c:pt>
                <c:pt idx="16">
                  <c:v>79.899497487437188</c:v>
                </c:pt>
                <c:pt idx="17">
                  <c:v>80.201005025125625</c:v>
                </c:pt>
                <c:pt idx="18">
                  <c:v>80.7035175879397</c:v>
                </c:pt>
                <c:pt idx="19">
                  <c:v>81.206030150753762</c:v>
                </c:pt>
                <c:pt idx="20">
                  <c:v>81.005025125628137</c:v>
                </c:pt>
                <c:pt idx="21">
                  <c:v>81.608040201005025</c:v>
                </c:pt>
                <c:pt idx="22">
                  <c:v>81.507537688442198</c:v>
                </c:pt>
                <c:pt idx="23">
                  <c:v>81.708542713567837</c:v>
                </c:pt>
                <c:pt idx="24">
                  <c:v>81.206030150753762</c:v>
                </c:pt>
                <c:pt idx="25">
                  <c:v>82.613065326633176</c:v>
                </c:pt>
                <c:pt idx="26">
                  <c:v>82.814070351758801</c:v>
                </c:pt>
                <c:pt idx="27">
                  <c:v>83.417085427135675</c:v>
                </c:pt>
                <c:pt idx="28">
                  <c:v>85.628140703517587</c:v>
                </c:pt>
                <c:pt idx="29">
                  <c:v>83.115577889447238</c:v>
                </c:pt>
                <c:pt idx="30">
                  <c:v>84.924623115577887</c:v>
                </c:pt>
                <c:pt idx="31">
                  <c:v>85.427135678391963</c:v>
                </c:pt>
                <c:pt idx="32">
                  <c:v>85.427135678391963</c:v>
                </c:pt>
                <c:pt idx="33">
                  <c:v>84.924623115577887</c:v>
                </c:pt>
                <c:pt idx="34">
                  <c:v>85.427135678391963</c:v>
                </c:pt>
                <c:pt idx="35">
                  <c:v>86.030150753768837</c:v>
                </c:pt>
                <c:pt idx="36">
                  <c:v>85.326633165829151</c:v>
                </c:pt>
                <c:pt idx="37">
                  <c:v>86.834170854271363</c:v>
                </c:pt>
                <c:pt idx="38">
                  <c:v>85.0251256281407</c:v>
                </c:pt>
                <c:pt idx="39">
                  <c:v>83.618090452261313</c:v>
                </c:pt>
                <c:pt idx="40">
                  <c:v>84.924623115577887</c:v>
                </c:pt>
                <c:pt idx="41">
                  <c:v>84.824120603015089</c:v>
                </c:pt>
                <c:pt idx="42">
                  <c:v>82.713567839195974</c:v>
                </c:pt>
                <c:pt idx="43">
                  <c:v>84.924623115577887</c:v>
                </c:pt>
                <c:pt idx="44">
                  <c:v>83.91959798994975</c:v>
                </c:pt>
                <c:pt idx="45">
                  <c:v>82.51256281407035</c:v>
                </c:pt>
                <c:pt idx="46">
                  <c:v>81.809045226130664</c:v>
                </c:pt>
                <c:pt idx="47">
                  <c:v>82.412060301507537</c:v>
                </c:pt>
                <c:pt idx="48">
                  <c:v>82.010050251256274</c:v>
                </c:pt>
                <c:pt idx="49">
                  <c:v>82.613065326633176</c:v>
                </c:pt>
                <c:pt idx="50">
                  <c:v>83.015075376884411</c:v>
                </c:pt>
                <c:pt idx="51">
                  <c:v>82.914572864321613</c:v>
                </c:pt>
                <c:pt idx="52">
                  <c:v>82.311557788944739</c:v>
                </c:pt>
                <c:pt idx="53">
                  <c:v>83.718592964824111</c:v>
                </c:pt>
                <c:pt idx="54">
                  <c:v>82.51256281407035</c:v>
                </c:pt>
                <c:pt idx="55">
                  <c:v>84.221105527638187</c:v>
                </c:pt>
                <c:pt idx="56">
                  <c:v>83.517587939698487</c:v>
                </c:pt>
                <c:pt idx="57">
                  <c:v>82.713567839195974</c:v>
                </c:pt>
                <c:pt idx="58">
                  <c:v>84.020100502512562</c:v>
                </c:pt>
                <c:pt idx="59">
                  <c:v>82.110552763819101</c:v>
                </c:pt>
                <c:pt idx="60">
                  <c:v>83.015075376884411</c:v>
                </c:pt>
                <c:pt idx="61">
                  <c:v>83.115577889447238</c:v>
                </c:pt>
                <c:pt idx="62">
                  <c:v>83.618090452261313</c:v>
                </c:pt>
                <c:pt idx="63">
                  <c:v>83.015075376884411</c:v>
                </c:pt>
                <c:pt idx="64">
                  <c:v>82.51256281407035</c:v>
                </c:pt>
                <c:pt idx="65">
                  <c:v>82.110552763819101</c:v>
                </c:pt>
                <c:pt idx="66">
                  <c:v>83.718592964824111</c:v>
                </c:pt>
                <c:pt idx="67">
                  <c:v>81.809045226130664</c:v>
                </c:pt>
                <c:pt idx="68">
                  <c:v>81.708542713567837</c:v>
                </c:pt>
                <c:pt idx="69">
                  <c:v>83.718592964824111</c:v>
                </c:pt>
                <c:pt idx="70">
                  <c:v>84.321608040201014</c:v>
                </c:pt>
                <c:pt idx="71">
                  <c:v>84.522613065326624</c:v>
                </c:pt>
                <c:pt idx="72">
                  <c:v>84.422110552763812</c:v>
                </c:pt>
                <c:pt idx="73">
                  <c:v>84.221105527638187</c:v>
                </c:pt>
                <c:pt idx="74">
                  <c:v>84.221105527638187</c:v>
                </c:pt>
                <c:pt idx="75">
                  <c:v>85.0251256281407</c:v>
                </c:pt>
                <c:pt idx="76">
                  <c:v>85.929648241206024</c:v>
                </c:pt>
                <c:pt idx="77">
                  <c:v>85.326633165829151</c:v>
                </c:pt>
                <c:pt idx="78">
                  <c:v>86.130653266331663</c:v>
                </c:pt>
                <c:pt idx="79">
                  <c:v>85.326633165829151</c:v>
                </c:pt>
                <c:pt idx="80">
                  <c:v>85.427135678391963</c:v>
                </c:pt>
                <c:pt idx="81">
                  <c:v>86.030150753768837</c:v>
                </c:pt>
                <c:pt idx="82">
                  <c:v>84.924623115577887</c:v>
                </c:pt>
                <c:pt idx="83">
                  <c:v>84.924623115577887</c:v>
                </c:pt>
                <c:pt idx="84">
                  <c:v>86.733668341708537</c:v>
                </c:pt>
                <c:pt idx="85">
                  <c:v>85.427135678391963</c:v>
                </c:pt>
                <c:pt idx="86">
                  <c:v>85.7286432160804</c:v>
                </c:pt>
                <c:pt idx="87">
                  <c:v>87.035175879396974</c:v>
                </c:pt>
                <c:pt idx="88">
                  <c:v>86.130653266331663</c:v>
                </c:pt>
                <c:pt idx="89">
                  <c:v>87.738693467336688</c:v>
                </c:pt>
                <c:pt idx="90">
                  <c:v>88.94472361809045</c:v>
                </c:pt>
                <c:pt idx="91">
                  <c:v>86.633165829145725</c:v>
                </c:pt>
                <c:pt idx="92">
                  <c:v>88.542713567839186</c:v>
                </c:pt>
                <c:pt idx="93">
                  <c:v>90.150753768844226</c:v>
                </c:pt>
                <c:pt idx="94">
                  <c:v>89.246231155778887</c:v>
                </c:pt>
                <c:pt idx="95">
                  <c:v>89.547738693467323</c:v>
                </c:pt>
                <c:pt idx="96">
                  <c:v>89.949748743718601</c:v>
                </c:pt>
                <c:pt idx="97">
                  <c:v>90.150753768844226</c:v>
                </c:pt>
                <c:pt idx="98">
                  <c:v>88.94472361809045</c:v>
                </c:pt>
                <c:pt idx="99">
                  <c:v>91.457286432160799</c:v>
                </c:pt>
                <c:pt idx="100">
                  <c:v>92.462311557788951</c:v>
                </c:pt>
                <c:pt idx="101">
                  <c:v>92.261306532663312</c:v>
                </c:pt>
                <c:pt idx="102">
                  <c:v>93.768844221105525</c:v>
                </c:pt>
                <c:pt idx="103">
                  <c:v>94.170854271356788</c:v>
                </c:pt>
                <c:pt idx="104">
                  <c:v>93.969849246231149</c:v>
                </c:pt>
                <c:pt idx="105">
                  <c:v>93.668341708542712</c:v>
                </c:pt>
                <c:pt idx="106">
                  <c:v>95.376884422110564</c:v>
                </c:pt>
                <c:pt idx="107">
                  <c:v>96.180904522613062</c:v>
                </c:pt>
                <c:pt idx="108">
                  <c:v>95.979899497487438</c:v>
                </c:pt>
                <c:pt idx="109">
                  <c:v>96.683417085427138</c:v>
                </c:pt>
                <c:pt idx="110">
                  <c:v>96.884422110552777</c:v>
                </c:pt>
                <c:pt idx="111">
                  <c:v>95.879396984924625</c:v>
                </c:pt>
                <c:pt idx="112">
                  <c:v>97.688442211055275</c:v>
                </c:pt>
                <c:pt idx="113">
                  <c:v>97.889447236180914</c:v>
                </c:pt>
                <c:pt idx="114">
                  <c:v>98.492462311557787</c:v>
                </c:pt>
                <c:pt idx="115">
                  <c:v>98.693467336683412</c:v>
                </c:pt>
                <c:pt idx="116">
                  <c:v>99.798994974874361</c:v>
                </c:pt>
                <c:pt idx="117">
                  <c:v>99.798994974874361</c:v>
                </c:pt>
                <c:pt idx="118">
                  <c:v>99.597989949748737</c:v>
                </c:pt>
                <c:pt idx="119">
                  <c:v>100.30150753768845</c:v>
                </c:pt>
                <c:pt idx="120">
                  <c:v>101.80904522613065</c:v>
                </c:pt>
                <c:pt idx="121">
                  <c:v>101.40703517587941</c:v>
                </c:pt>
                <c:pt idx="122">
                  <c:v>100.50251256281406</c:v>
                </c:pt>
                <c:pt idx="123">
                  <c:v>101.00502512562815</c:v>
                </c:pt>
                <c:pt idx="124">
                  <c:v>98.894472361809051</c:v>
                </c:pt>
                <c:pt idx="125">
                  <c:v>99.798994974874361</c:v>
                </c:pt>
                <c:pt idx="126">
                  <c:v>98.291457286432163</c:v>
                </c:pt>
                <c:pt idx="127">
                  <c:v>100</c:v>
                </c:pt>
                <c:pt idx="128">
                  <c:v>98.19095477386935</c:v>
                </c:pt>
                <c:pt idx="129">
                  <c:v>96.180904522613062</c:v>
                </c:pt>
                <c:pt idx="130">
                  <c:v>92.060301507537673</c:v>
                </c:pt>
                <c:pt idx="131">
                  <c:v>89.145728643216088</c:v>
                </c:pt>
                <c:pt idx="132">
                  <c:v>83.015075376884411</c:v>
                </c:pt>
                <c:pt idx="133">
                  <c:v>80.603015075376888</c:v>
                </c:pt>
                <c:pt idx="134">
                  <c:v>80.904522613065325</c:v>
                </c:pt>
                <c:pt idx="135">
                  <c:v>78.693467336683412</c:v>
                </c:pt>
                <c:pt idx="136">
                  <c:v>81.708542713567837</c:v>
                </c:pt>
                <c:pt idx="137">
                  <c:v>83.015075376884411</c:v>
                </c:pt>
                <c:pt idx="138">
                  <c:v>82.010050251256274</c:v>
                </c:pt>
                <c:pt idx="139">
                  <c:v>83.417085427135675</c:v>
                </c:pt>
                <c:pt idx="140">
                  <c:v>86.4321608040201</c:v>
                </c:pt>
                <c:pt idx="141">
                  <c:v>84.62311557788945</c:v>
                </c:pt>
                <c:pt idx="142">
                  <c:v>85.326633165829151</c:v>
                </c:pt>
                <c:pt idx="143">
                  <c:v>85.527638190954775</c:v>
                </c:pt>
                <c:pt idx="144">
                  <c:v>86.331658291457288</c:v>
                </c:pt>
                <c:pt idx="145">
                  <c:v>85.226130653266324</c:v>
                </c:pt>
                <c:pt idx="146">
                  <c:v>87.738693467336688</c:v>
                </c:pt>
                <c:pt idx="147">
                  <c:v>89.849246231155789</c:v>
                </c:pt>
                <c:pt idx="148">
                  <c:v>92.361809045226138</c:v>
                </c:pt>
                <c:pt idx="149">
                  <c:v>91.557788944723612</c:v>
                </c:pt>
                <c:pt idx="150">
                  <c:v>91.356783919598001</c:v>
                </c:pt>
                <c:pt idx="151">
                  <c:v>92.562814070351749</c:v>
                </c:pt>
                <c:pt idx="152">
                  <c:v>93.768844221105525</c:v>
                </c:pt>
                <c:pt idx="153">
                  <c:v>95.276381909547737</c:v>
                </c:pt>
                <c:pt idx="154">
                  <c:v>94.773869346733662</c:v>
                </c:pt>
                <c:pt idx="155">
                  <c:v>95.376884422110564</c:v>
                </c:pt>
                <c:pt idx="156">
                  <c:v>96.180904522613062</c:v>
                </c:pt>
                <c:pt idx="157">
                  <c:v>97.185929648241213</c:v>
                </c:pt>
                <c:pt idx="158">
                  <c:v>97.386934673366838</c:v>
                </c:pt>
                <c:pt idx="159">
                  <c:v>97.587939698492448</c:v>
                </c:pt>
                <c:pt idx="160">
                  <c:v>98.492462311557787</c:v>
                </c:pt>
                <c:pt idx="161">
                  <c:v>96.984924623115575</c:v>
                </c:pt>
                <c:pt idx="162">
                  <c:v>99.899497487437188</c:v>
                </c:pt>
                <c:pt idx="163">
                  <c:v>99.2964824120603</c:v>
                </c:pt>
                <c:pt idx="164">
                  <c:v>97.788944723618087</c:v>
                </c:pt>
                <c:pt idx="165">
                  <c:v>98.994974874371849</c:v>
                </c:pt>
                <c:pt idx="166">
                  <c:v>98.5929648241206</c:v>
                </c:pt>
                <c:pt idx="167">
                  <c:v>97.48743718592965</c:v>
                </c:pt>
                <c:pt idx="168">
                  <c:v>97.788944723618087</c:v>
                </c:pt>
                <c:pt idx="169">
                  <c:v>97.085427135678387</c:v>
                </c:pt>
                <c:pt idx="170">
                  <c:v>99.095477386934675</c:v>
                </c:pt>
                <c:pt idx="171">
                  <c:v>97.386934673366838</c:v>
                </c:pt>
                <c:pt idx="172">
                  <c:v>98.994974874371849</c:v>
                </c:pt>
                <c:pt idx="173">
                  <c:v>98.090452261306524</c:v>
                </c:pt>
                <c:pt idx="174">
                  <c:v>98.793969849246238</c:v>
                </c:pt>
                <c:pt idx="175">
                  <c:v>98.793969849246238</c:v>
                </c:pt>
                <c:pt idx="176">
                  <c:v>97.989949748743726</c:v>
                </c:pt>
                <c:pt idx="177">
                  <c:v>96.582914572864325</c:v>
                </c:pt>
                <c:pt idx="178">
                  <c:v>95.879396984924625</c:v>
                </c:pt>
                <c:pt idx="179">
                  <c:v>95.979899497487438</c:v>
                </c:pt>
                <c:pt idx="180">
                  <c:v>95.276381909547737</c:v>
                </c:pt>
                <c:pt idx="181">
                  <c:v>95.678391959799001</c:v>
                </c:pt>
                <c:pt idx="182">
                  <c:v>96.884422110552777</c:v>
                </c:pt>
                <c:pt idx="183">
                  <c:v>97.688442211055275</c:v>
                </c:pt>
                <c:pt idx="184">
                  <c:v>96.783919597989936</c:v>
                </c:pt>
                <c:pt idx="185">
                  <c:v>98.492462311557787</c:v>
                </c:pt>
                <c:pt idx="186">
                  <c:v>97.386934673366838</c:v>
                </c:pt>
                <c:pt idx="187">
                  <c:v>98.994974874371849</c:v>
                </c:pt>
                <c:pt idx="188">
                  <c:v>98.693467336683412</c:v>
                </c:pt>
                <c:pt idx="189">
                  <c:v>98.090452261306524</c:v>
                </c:pt>
                <c:pt idx="190">
                  <c:v>99.698492462311563</c:v>
                </c:pt>
                <c:pt idx="191">
                  <c:v>100</c:v>
                </c:pt>
                <c:pt idx="192">
                  <c:v>99.698492462311563</c:v>
                </c:pt>
                <c:pt idx="193">
                  <c:v>99.698492462311563</c:v>
                </c:pt>
                <c:pt idx="194">
                  <c:v>99.597989949748737</c:v>
                </c:pt>
                <c:pt idx="195">
                  <c:v>99.2964824120603</c:v>
                </c:pt>
                <c:pt idx="196">
                  <c:v>98.492462311557787</c:v>
                </c:pt>
                <c:pt idx="197">
                  <c:v>98.793969849246238</c:v>
                </c:pt>
                <c:pt idx="198">
                  <c:v>100.30150753768845</c:v>
                </c:pt>
                <c:pt idx="199">
                  <c:v>96.984924623115575</c:v>
                </c:pt>
                <c:pt idx="200">
                  <c:v>99.195979899497488</c:v>
                </c:pt>
                <c:pt idx="201">
                  <c:v>99.396984924623126</c:v>
                </c:pt>
                <c:pt idx="202">
                  <c:v>99.396984924623126</c:v>
                </c:pt>
                <c:pt idx="203">
                  <c:v>101.00502512562815</c:v>
                </c:pt>
                <c:pt idx="204">
                  <c:v>99.698492462311563</c:v>
                </c:pt>
                <c:pt idx="205">
                  <c:v>99.798994974874361</c:v>
                </c:pt>
                <c:pt idx="206">
                  <c:v>100</c:v>
                </c:pt>
                <c:pt idx="207">
                  <c:v>100.50251256281406</c:v>
                </c:pt>
                <c:pt idx="208">
                  <c:v>100.50251256281406</c:v>
                </c:pt>
                <c:pt idx="209">
                  <c:v>100.40201005025126</c:v>
                </c:pt>
                <c:pt idx="210">
                  <c:v>101.60804020100502</c:v>
                </c:pt>
                <c:pt idx="211">
                  <c:v>99.698492462311563</c:v>
                </c:pt>
                <c:pt idx="212">
                  <c:v>99.798994974874361</c:v>
                </c:pt>
                <c:pt idx="213">
                  <c:v>100.50251256281406</c:v>
                </c:pt>
                <c:pt idx="214">
                  <c:v>99.698492462311563</c:v>
                </c:pt>
                <c:pt idx="215">
                  <c:v>100.40201005025126</c:v>
                </c:pt>
                <c:pt idx="216">
                  <c:v>102.61306532663316</c:v>
                </c:pt>
                <c:pt idx="217">
                  <c:v>102.61306532663316</c:v>
                </c:pt>
                <c:pt idx="218">
                  <c:v>101.50753768844221</c:v>
                </c:pt>
                <c:pt idx="219">
                  <c:v>101.90954773869348</c:v>
                </c:pt>
                <c:pt idx="220">
                  <c:v>100.50251256281406</c:v>
                </c:pt>
                <c:pt idx="221">
                  <c:v>102.31155778894473</c:v>
                </c:pt>
                <c:pt idx="222">
                  <c:v>101.40703517587941</c:v>
                </c:pt>
                <c:pt idx="223">
                  <c:v>102.71356783919599</c:v>
                </c:pt>
                <c:pt idx="224">
                  <c:v>102.41206030150754</c:v>
                </c:pt>
                <c:pt idx="225">
                  <c:v>102.91457286432161</c:v>
                </c:pt>
                <c:pt idx="226">
                  <c:v>102.71356783919599</c:v>
                </c:pt>
                <c:pt idx="227">
                  <c:v>101.10552763819094</c:v>
                </c:pt>
                <c:pt idx="228">
                  <c:v>101.90954773869348</c:v>
                </c:pt>
                <c:pt idx="229">
                  <c:v>103.71859296482413</c:v>
                </c:pt>
                <c:pt idx="230">
                  <c:v>103.31658291457286</c:v>
                </c:pt>
                <c:pt idx="231">
                  <c:v>104.72361809045228</c:v>
                </c:pt>
                <c:pt idx="232">
                  <c:v>105.12562814070353</c:v>
                </c:pt>
                <c:pt idx="233">
                  <c:v>105.12562814070353</c:v>
                </c:pt>
                <c:pt idx="234">
                  <c:v>105.52763819095476</c:v>
                </c:pt>
                <c:pt idx="235">
                  <c:v>107.43718592964824</c:v>
                </c:pt>
                <c:pt idx="236">
                  <c:v>106.53266331658291</c:v>
                </c:pt>
                <c:pt idx="237">
                  <c:v>105.32663316582915</c:v>
                </c:pt>
                <c:pt idx="238">
                  <c:v>108.643216080402</c:v>
                </c:pt>
                <c:pt idx="239">
                  <c:v>108.04020100502511</c:v>
                </c:pt>
                <c:pt idx="240">
                  <c:v>107.23618090452263</c:v>
                </c:pt>
                <c:pt idx="241">
                  <c:v>105.52763819095476</c:v>
                </c:pt>
                <c:pt idx="242">
                  <c:v>106.63316582914572</c:v>
                </c:pt>
                <c:pt idx="243">
                  <c:v>106.13065326633165</c:v>
                </c:pt>
                <c:pt idx="244">
                  <c:v>108.14070351758794</c:v>
                </c:pt>
                <c:pt idx="245">
                  <c:v>107.8391959798995</c:v>
                </c:pt>
                <c:pt idx="246">
                  <c:v>106.33165829145727</c:v>
                </c:pt>
                <c:pt idx="247">
                  <c:v>106.63316582914572</c:v>
                </c:pt>
                <c:pt idx="248">
                  <c:v>106.53266331658291</c:v>
                </c:pt>
                <c:pt idx="249">
                  <c:v>105.92964824120602</c:v>
                </c:pt>
                <c:pt idx="250">
                  <c:v>104.42211055276383</c:v>
                </c:pt>
                <c:pt idx="251">
                  <c:v>105.62814070351759</c:v>
                </c:pt>
                <c:pt idx="252">
                  <c:v>104.52261306532664</c:v>
                </c:pt>
                <c:pt idx="253">
                  <c:v>105.22613065326634</c:v>
                </c:pt>
                <c:pt idx="254">
                  <c:v>105.7286432160804</c:v>
                </c:pt>
                <c:pt idx="255">
                  <c:v>103.31658291457286</c:v>
                </c:pt>
                <c:pt idx="256">
                  <c:v>103.71859296482413</c:v>
                </c:pt>
                <c:pt idx="257">
                  <c:v>102.91457286432161</c:v>
                </c:pt>
                <c:pt idx="258">
                  <c:v>102.71356783919599</c:v>
                </c:pt>
                <c:pt idx="259">
                  <c:v>102.8140703517588</c:v>
                </c:pt>
                <c:pt idx="260">
                  <c:v>102.11055276381909</c:v>
                </c:pt>
                <c:pt idx="261">
                  <c:v>101.10552763819094</c:v>
                </c:pt>
                <c:pt idx="262">
                  <c:v>101.90954773869348</c:v>
                </c:pt>
                <c:pt idx="263">
                  <c:v>100</c:v>
                </c:pt>
                <c:pt idx="264">
                  <c:v>103.11557788944722</c:v>
                </c:pt>
                <c:pt idx="265">
                  <c:v>103.91959798994976</c:v>
                </c:pt>
                <c:pt idx="266">
                  <c:v>94.874371859296488</c:v>
                </c:pt>
                <c:pt idx="267">
                  <c:v>77.386934673366838</c:v>
                </c:pt>
                <c:pt idx="268">
                  <c:v>84.120603015075375</c:v>
                </c:pt>
                <c:pt idx="269">
                  <c:v>92.261306532663312</c:v>
                </c:pt>
                <c:pt idx="270">
                  <c:v>92.964824120603012</c:v>
                </c:pt>
                <c:pt idx="271">
                  <c:v>93.266331658291463</c:v>
                </c:pt>
                <c:pt idx="272">
                  <c:v>95.075376884422099</c:v>
                </c:pt>
                <c:pt idx="273">
                  <c:v>98.19095477386935</c:v>
                </c:pt>
                <c:pt idx="274">
                  <c:v>99.2964824120603</c:v>
                </c:pt>
                <c:pt idx="275">
                  <c:v>101.00502512562815</c:v>
                </c:pt>
                <c:pt idx="276">
                  <c:v>99.195979899497488</c:v>
                </c:pt>
                <c:pt idx="277">
                  <c:v>97.286432160804011</c:v>
                </c:pt>
                <c:pt idx="278">
                  <c:v>99.2964824120603</c:v>
                </c:pt>
                <c:pt idx="279">
                  <c:v>98.793969849246238</c:v>
                </c:pt>
                <c:pt idx="280">
                  <c:v>98.19095477386935</c:v>
                </c:pt>
                <c:pt idx="281">
                  <c:v>97.587939698492448</c:v>
                </c:pt>
                <c:pt idx="282">
                  <c:v>98.291457286432163</c:v>
                </c:pt>
                <c:pt idx="283">
                  <c:v>94.874371859296488</c:v>
                </c:pt>
                <c:pt idx="284">
                  <c:v>94.572864321608023</c:v>
                </c:pt>
                <c:pt idx="285">
                  <c:v>96.783919597989936</c:v>
                </c:pt>
                <c:pt idx="286">
                  <c:v>97.085427135678387</c:v>
                </c:pt>
                <c:pt idx="287">
                  <c:v>96.783919597989936</c:v>
                </c:pt>
              </c:numCache>
            </c:numRef>
          </c:val>
          <c:smooth val="0"/>
          <c:extLst>
            <c:ext xmlns:c16="http://schemas.microsoft.com/office/drawing/2014/chart" uri="{C3380CC4-5D6E-409C-BE32-E72D297353CC}">
              <c16:uniqueId val="{00000000-B12E-4F4D-BC5B-96A87D8AA8F0}"/>
            </c:ext>
          </c:extLst>
        </c:ser>
        <c:ser>
          <c:idx val="1"/>
          <c:order val="1"/>
          <c:tx>
            <c:strRef>
              <c:f>Német_adat!$C$1</c:f>
              <c:strCache>
                <c:ptCount val="1"/>
                <c:pt idx="0">
                  <c:v>feldolgozóipari termelés</c:v>
                </c:pt>
              </c:strCache>
            </c:strRef>
          </c:tx>
          <c:spPr>
            <a:ln w="28575" cap="rnd">
              <a:solidFill>
                <a:srgbClr val="00B050"/>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Német_adat!$C$2:$C$1000</c:f>
              <c:numCache>
                <c:formatCode>0.0</c:formatCode>
                <c:ptCount val="999"/>
                <c:pt idx="0">
                  <c:v>75.967413441955188</c:v>
                </c:pt>
                <c:pt idx="1">
                  <c:v>75.661914460285132</c:v>
                </c:pt>
                <c:pt idx="2">
                  <c:v>76.782077393075369</c:v>
                </c:pt>
                <c:pt idx="3">
                  <c:v>76.171079429735229</c:v>
                </c:pt>
                <c:pt idx="4">
                  <c:v>76.578411405295327</c:v>
                </c:pt>
                <c:pt idx="5">
                  <c:v>75.865580448065174</c:v>
                </c:pt>
                <c:pt idx="6">
                  <c:v>77.494908350305494</c:v>
                </c:pt>
                <c:pt idx="7">
                  <c:v>75.865580448065174</c:v>
                </c:pt>
                <c:pt idx="8">
                  <c:v>75.254582484725049</c:v>
                </c:pt>
                <c:pt idx="9">
                  <c:v>75.76374745417516</c:v>
                </c:pt>
                <c:pt idx="10">
                  <c:v>74.643584521384923</c:v>
                </c:pt>
                <c:pt idx="11">
                  <c:v>75.050916496945007</c:v>
                </c:pt>
                <c:pt idx="12">
                  <c:v>76.374745417515271</c:v>
                </c:pt>
                <c:pt idx="13">
                  <c:v>74.847250509164965</c:v>
                </c:pt>
                <c:pt idx="14">
                  <c:v>75.356415478615062</c:v>
                </c:pt>
                <c:pt idx="15">
                  <c:v>75.76374745417516</c:v>
                </c:pt>
                <c:pt idx="16">
                  <c:v>76.476578411405285</c:v>
                </c:pt>
                <c:pt idx="17">
                  <c:v>76.374745417515271</c:v>
                </c:pt>
                <c:pt idx="18">
                  <c:v>76.985743380855382</c:v>
                </c:pt>
                <c:pt idx="19">
                  <c:v>77.596741344195522</c:v>
                </c:pt>
                <c:pt idx="20">
                  <c:v>77.494908350305494</c:v>
                </c:pt>
                <c:pt idx="21">
                  <c:v>78.207739307535633</c:v>
                </c:pt>
                <c:pt idx="22">
                  <c:v>78.309572301425661</c:v>
                </c:pt>
                <c:pt idx="23">
                  <c:v>78.513238289205702</c:v>
                </c:pt>
                <c:pt idx="24">
                  <c:v>77.800407331975563</c:v>
                </c:pt>
                <c:pt idx="25">
                  <c:v>79.633401221995925</c:v>
                </c:pt>
                <c:pt idx="26">
                  <c:v>79.837067209775967</c:v>
                </c:pt>
                <c:pt idx="27">
                  <c:v>80.753564154786147</c:v>
                </c:pt>
                <c:pt idx="28">
                  <c:v>82.688391038696537</c:v>
                </c:pt>
                <c:pt idx="29">
                  <c:v>80.855397148676175</c:v>
                </c:pt>
                <c:pt idx="30">
                  <c:v>82.281059063136453</c:v>
                </c:pt>
                <c:pt idx="31">
                  <c:v>82.993890020366607</c:v>
                </c:pt>
                <c:pt idx="32">
                  <c:v>83.197556008146648</c:v>
                </c:pt>
                <c:pt idx="33">
                  <c:v>82.790224032586551</c:v>
                </c:pt>
                <c:pt idx="34">
                  <c:v>83.40122199592669</c:v>
                </c:pt>
                <c:pt idx="35">
                  <c:v>84.114052953156815</c:v>
                </c:pt>
                <c:pt idx="36">
                  <c:v>83.808553971486759</c:v>
                </c:pt>
                <c:pt idx="37">
                  <c:v>84.72505091649694</c:v>
                </c:pt>
                <c:pt idx="38">
                  <c:v>83.604887983706703</c:v>
                </c:pt>
                <c:pt idx="39">
                  <c:v>81.975560081466398</c:v>
                </c:pt>
                <c:pt idx="40">
                  <c:v>82.892057026476579</c:v>
                </c:pt>
                <c:pt idx="41">
                  <c:v>83.299389002036648</c:v>
                </c:pt>
                <c:pt idx="42">
                  <c:v>80.855397148676175</c:v>
                </c:pt>
                <c:pt idx="43">
                  <c:v>82.790224032586551</c:v>
                </c:pt>
                <c:pt idx="44">
                  <c:v>81.975560081466398</c:v>
                </c:pt>
                <c:pt idx="45">
                  <c:v>80.346232179226078</c:v>
                </c:pt>
                <c:pt idx="46">
                  <c:v>79.531568228105897</c:v>
                </c:pt>
                <c:pt idx="47">
                  <c:v>80.142566191446036</c:v>
                </c:pt>
                <c:pt idx="48">
                  <c:v>80.448065173116092</c:v>
                </c:pt>
                <c:pt idx="49">
                  <c:v>80.651731160896134</c:v>
                </c:pt>
                <c:pt idx="50">
                  <c:v>80.957230142566189</c:v>
                </c:pt>
                <c:pt idx="51">
                  <c:v>80.957230142566189</c:v>
                </c:pt>
                <c:pt idx="52">
                  <c:v>80.040733197556008</c:v>
                </c:pt>
                <c:pt idx="53">
                  <c:v>82.281059063136453</c:v>
                </c:pt>
                <c:pt idx="54">
                  <c:v>80.753564154786147</c:v>
                </c:pt>
                <c:pt idx="55">
                  <c:v>82.688391038696537</c:v>
                </c:pt>
                <c:pt idx="56">
                  <c:v>81.87372708757637</c:v>
                </c:pt>
                <c:pt idx="57">
                  <c:v>80.753564154786147</c:v>
                </c:pt>
                <c:pt idx="58">
                  <c:v>82.484725050916495</c:v>
                </c:pt>
                <c:pt idx="59">
                  <c:v>80.855397148676175</c:v>
                </c:pt>
                <c:pt idx="60">
                  <c:v>81.670061099796328</c:v>
                </c:pt>
                <c:pt idx="61">
                  <c:v>81.5682281059063</c:v>
                </c:pt>
                <c:pt idx="62">
                  <c:v>81.771894093686342</c:v>
                </c:pt>
                <c:pt idx="63">
                  <c:v>81.059063136456203</c:v>
                </c:pt>
                <c:pt idx="64">
                  <c:v>80.549898167006106</c:v>
                </c:pt>
                <c:pt idx="65">
                  <c:v>80.040733197556008</c:v>
                </c:pt>
                <c:pt idx="66">
                  <c:v>82.077393075356412</c:v>
                </c:pt>
                <c:pt idx="67">
                  <c:v>80.142566191446036</c:v>
                </c:pt>
                <c:pt idx="68">
                  <c:v>79.93890020366598</c:v>
                </c:pt>
                <c:pt idx="69">
                  <c:v>82.077393075356412</c:v>
                </c:pt>
                <c:pt idx="70">
                  <c:v>82.993890020366607</c:v>
                </c:pt>
                <c:pt idx="71">
                  <c:v>83.197556008146648</c:v>
                </c:pt>
                <c:pt idx="72">
                  <c:v>82.586558044806509</c:v>
                </c:pt>
                <c:pt idx="73">
                  <c:v>83.299389002036648</c:v>
                </c:pt>
                <c:pt idx="74">
                  <c:v>82.892057026476579</c:v>
                </c:pt>
                <c:pt idx="75">
                  <c:v>83.910386965376787</c:v>
                </c:pt>
                <c:pt idx="76">
                  <c:v>84.72505091649694</c:v>
                </c:pt>
                <c:pt idx="77">
                  <c:v>84.419551934826885</c:v>
                </c:pt>
                <c:pt idx="78">
                  <c:v>85.336048879837051</c:v>
                </c:pt>
                <c:pt idx="79">
                  <c:v>84.521384928716898</c:v>
                </c:pt>
                <c:pt idx="80">
                  <c:v>84.419551934826885</c:v>
                </c:pt>
                <c:pt idx="81">
                  <c:v>85.234215885947052</c:v>
                </c:pt>
                <c:pt idx="82">
                  <c:v>83.706720977596731</c:v>
                </c:pt>
                <c:pt idx="83">
                  <c:v>83.604887983706703</c:v>
                </c:pt>
                <c:pt idx="84">
                  <c:v>86.252545824847246</c:v>
                </c:pt>
                <c:pt idx="85">
                  <c:v>84.623217922606926</c:v>
                </c:pt>
                <c:pt idx="86">
                  <c:v>85.845213849287163</c:v>
                </c:pt>
                <c:pt idx="87">
                  <c:v>86.35437881873726</c:v>
                </c:pt>
                <c:pt idx="88">
                  <c:v>85.539714867617107</c:v>
                </c:pt>
                <c:pt idx="89">
                  <c:v>87.270875763747455</c:v>
                </c:pt>
                <c:pt idx="90">
                  <c:v>88.391038696537677</c:v>
                </c:pt>
                <c:pt idx="91">
                  <c:v>86.150712830957218</c:v>
                </c:pt>
                <c:pt idx="92">
                  <c:v>88.391038696537677</c:v>
                </c:pt>
                <c:pt idx="93">
                  <c:v>90.122199592668011</c:v>
                </c:pt>
                <c:pt idx="94">
                  <c:v>89.103869653767816</c:v>
                </c:pt>
                <c:pt idx="95">
                  <c:v>89.002036659877803</c:v>
                </c:pt>
                <c:pt idx="96">
                  <c:v>89.409368635437886</c:v>
                </c:pt>
                <c:pt idx="97">
                  <c:v>89.81670061099797</c:v>
                </c:pt>
                <c:pt idx="98">
                  <c:v>89.103869653767816</c:v>
                </c:pt>
                <c:pt idx="99">
                  <c:v>91.242362525458248</c:v>
                </c:pt>
                <c:pt idx="100">
                  <c:v>92.668024439918526</c:v>
                </c:pt>
                <c:pt idx="101">
                  <c:v>92.057026476578415</c:v>
                </c:pt>
                <c:pt idx="102">
                  <c:v>93.482688391038693</c:v>
                </c:pt>
                <c:pt idx="103">
                  <c:v>94.297352342158845</c:v>
                </c:pt>
                <c:pt idx="104">
                  <c:v>94.195519348268846</c:v>
                </c:pt>
                <c:pt idx="105">
                  <c:v>93.890020366598776</c:v>
                </c:pt>
                <c:pt idx="106">
                  <c:v>95.621181262729124</c:v>
                </c:pt>
                <c:pt idx="107">
                  <c:v>96.53767820773929</c:v>
                </c:pt>
                <c:pt idx="108">
                  <c:v>96.741344195519346</c:v>
                </c:pt>
                <c:pt idx="109">
                  <c:v>97.14867617107943</c:v>
                </c:pt>
                <c:pt idx="110">
                  <c:v>97.454175152749485</c:v>
                </c:pt>
                <c:pt idx="111">
                  <c:v>96.639511201629333</c:v>
                </c:pt>
                <c:pt idx="112">
                  <c:v>98.370672097759666</c:v>
                </c:pt>
                <c:pt idx="113">
                  <c:v>98.268839103869652</c:v>
                </c:pt>
                <c:pt idx="114">
                  <c:v>99.083503054989805</c:v>
                </c:pt>
                <c:pt idx="115">
                  <c:v>99.287169042769847</c:v>
                </c:pt>
                <c:pt idx="116">
                  <c:v>100.30549898167006</c:v>
                </c:pt>
                <c:pt idx="117">
                  <c:v>100.5091649694501</c:v>
                </c:pt>
                <c:pt idx="118">
                  <c:v>100.10183299389001</c:v>
                </c:pt>
                <c:pt idx="119">
                  <c:v>101.22199592668024</c:v>
                </c:pt>
                <c:pt idx="120">
                  <c:v>102.64765784114051</c:v>
                </c:pt>
                <c:pt idx="121">
                  <c:v>102.34215885947047</c:v>
                </c:pt>
                <c:pt idx="122">
                  <c:v>101.73116089613035</c:v>
                </c:pt>
                <c:pt idx="123">
                  <c:v>102.03665987780042</c:v>
                </c:pt>
                <c:pt idx="124">
                  <c:v>100</c:v>
                </c:pt>
                <c:pt idx="125">
                  <c:v>101.12016293279022</c:v>
                </c:pt>
                <c:pt idx="126">
                  <c:v>99.490835030549903</c:v>
                </c:pt>
                <c:pt idx="127">
                  <c:v>101.42566191446028</c:v>
                </c:pt>
                <c:pt idx="128">
                  <c:v>98.981670061099791</c:v>
                </c:pt>
                <c:pt idx="129">
                  <c:v>96.945010183299388</c:v>
                </c:pt>
                <c:pt idx="130">
                  <c:v>92.871690427698567</c:v>
                </c:pt>
                <c:pt idx="131">
                  <c:v>89.20570264765783</c:v>
                </c:pt>
                <c:pt idx="132">
                  <c:v>81.87372708757637</c:v>
                </c:pt>
                <c:pt idx="133">
                  <c:v>79.226069246435841</c:v>
                </c:pt>
                <c:pt idx="134">
                  <c:v>79.735234215885939</c:v>
                </c:pt>
                <c:pt idx="135">
                  <c:v>77.596741344195522</c:v>
                </c:pt>
                <c:pt idx="136">
                  <c:v>81.160896130346231</c:v>
                </c:pt>
                <c:pt idx="137">
                  <c:v>81.975560081466398</c:v>
                </c:pt>
                <c:pt idx="138">
                  <c:v>81.059063136456203</c:v>
                </c:pt>
                <c:pt idx="139">
                  <c:v>82.281059063136453</c:v>
                </c:pt>
                <c:pt idx="140">
                  <c:v>85.845213849287163</c:v>
                </c:pt>
                <c:pt idx="141">
                  <c:v>84.012219959266801</c:v>
                </c:pt>
                <c:pt idx="142">
                  <c:v>84.72505091649694</c:v>
                </c:pt>
                <c:pt idx="143">
                  <c:v>84.826883910386968</c:v>
                </c:pt>
                <c:pt idx="144">
                  <c:v>85.641547861507121</c:v>
                </c:pt>
                <c:pt idx="145">
                  <c:v>85.03054989816701</c:v>
                </c:pt>
                <c:pt idx="146">
                  <c:v>87.678207739307524</c:v>
                </c:pt>
                <c:pt idx="147">
                  <c:v>89.307535641547858</c:v>
                </c:pt>
                <c:pt idx="148">
                  <c:v>92.057026476578415</c:v>
                </c:pt>
                <c:pt idx="149">
                  <c:v>91.955193482688387</c:v>
                </c:pt>
                <c:pt idx="150">
                  <c:v>91.242362525458248</c:v>
                </c:pt>
                <c:pt idx="151">
                  <c:v>92.769857433808539</c:v>
                </c:pt>
                <c:pt idx="152">
                  <c:v>94.093686354378832</c:v>
                </c:pt>
                <c:pt idx="153">
                  <c:v>96.130346232179235</c:v>
                </c:pt>
                <c:pt idx="154">
                  <c:v>95.621181262729124</c:v>
                </c:pt>
                <c:pt idx="155">
                  <c:v>97.14867617107943</c:v>
                </c:pt>
                <c:pt idx="156">
                  <c:v>96.945010183299388</c:v>
                </c:pt>
                <c:pt idx="157">
                  <c:v>98.065173116089611</c:v>
                </c:pt>
                <c:pt idx="158">
                  <c:v>98.676171079429736</c:v>
                </c:pt>
                <c:pt idx="159">
                  <c:v>99.185336048879833</c:v>
                </c:pt>
                <c:pt idx="160">
                  <c:v>100.5091649694501</c:v>
                </c:pt>
                <c:pt idx="161">
                  <c:v>98.879837067209763</c:v>
                </c:pt>
                <c:pt idx="162">
                  <c:v>101.93482688391038</c:v>
                </c:pt>
                <c:pt idx="163">
                  <c:v>101.22199592668024</c:v>
                </c:pt>
                <c:pt idx="164">
                  <c:v>99.490835030549903</c:v>
                </c:pt>
                <c:pt idx="165">
                  <c:v>100.81466395112015</c:v>
                </c:pt>
                <c:pt idx="166">
                  <c:v>99.898167006109972</c:v>
                </c:pt>
                <c:pt idx="167">
                  <c:v>98.676171079429736</c:v>
                </c:pt>
                <c:pt idx="168">
                  <c:v>99.083503054989805</c:v>
                </c:pt>
                <c:pt idx="169">
                  <c:v>98.981670061099791</c:v>
                </c:pt>
                <c:pt idx="170">
                  <c:v>100.10183299389001</c:v>
                </c:pt>
                <c:pt idx="171">
                  <c:v>98.370672097759666</c:v>
                </c:pt>
                <c:pt idx="172">
                  <c:v>100.30549898167006</c:v>
                </c:pt>
                <c:pt idx="173">
                  <c:v>98.981670061099791</c:v>
                </c:pt>
                <c:pt idx="174">
                  <c:v>100.30549898167006</c:v>
                </c:pt>
                <c:pt idx="175">
                  <c:v>100.20366598778003</c:v>
                </c:pt>
                <c:pt idx="176">
                  <c:v>98.981670061099791</c:v>
                </c:pt>
                <c:pt idx="177">
                  <c:v>97.657841140529527</c:v>
                </c:pt>
                <c:pt idx="178">
                  <c:v>96.945010183299388</c:v>
                </c:pt>
                <c:pt idx="179">
                  <c:v>97.657841140529527</c:v>
                </c:pt>
                <c:pt idx="180">
                  <c:v>96.639511201629333</c:v>
                </c:pt>
                <c:pt idx="181">
                  <c:v>97.352342158859457</c:v>
                </c:pt>
                <c:pt idx="182">
                  <c:v>98.676171079429736</c:v>
                </c:pt>
                <c:pt idx="183">
                  <c:v>98.879837067209763</c:v>
                </c:pt>
                <c:pt idx="184">
                  <c:v>98.370672097759666</c:v>
                </c:pt>
                <c:pt idx="185">
                  <c:v>99.898167006109972</c:v>
                </c:pt>
                <c:pt idx="186">
                  <c:v>98.167006109979638</c:v>
                </c:pt>
                <c:pt idx="187">
                  <c:v>100.5091649694501</c:v>
                </c:pt>
                <c:pt idx="188">
                  <c:v>100</c:v>
                </c:pt>
                <c:pt idx="189">
                  <c:v>99.287169042769847</c:v>
                </c:pt>
                <c:pt idx="190">
                  <c:v>101.52749490835032</c:v>
                </c:pt>
                <c:pt idx="191">
                  <c:v>101.73116089613035</c:v>
                </c:pt>
                <c:pt idx="192">
                  <c:v>101.12016293279022</c:v>
                </c:pt>
                <c:pt idx="193">
                  <c:v>101.22199592668024</c:v>
                </c:pt>
                <c:pt idx="194">
                  <c:v>101.62932790224033</c:v>
                </c:pt>
                <c:pt idx="195">
                  <c:v>101.32382892057026</c:v>
                </c:pt>
                <c:pt idx="196">
                  <c:v>100.40733197556007</c:v>
                </c:pt>
                <c:pt idx="197">
                  <c:v>100.5091649694501</c:v>
                </c:pt>
                <c:pt idx="198">
                  <c:v>102.5458248472505</c:v>
                </c:pt>
                <c:pt idx="199">
                  <c:v>98.574338085539708</c:v>
                </c:pt>
                <c:pt idx="200">
                  <c:v>100.91649694501017</c:v>
                </c:pt>
                <c:pt idx="201">
                  <c:v>101.12016293279022</c:v>
                </c:pt>
                <c:pt idx="202">
                  <c:v>101.22199592668024</c:v>
                </c:pt>
                <c:pt idx="203">
                  <c:v>102.95315682281058</c:v>
                </c:pt>
                <c:pt idx="204">
                  <c:v>100.61099796334013</c:v>
                </c:pt>
                <c:pt idx="205">
                  <c:v>101.22199592668024</c:v>
                </c:pt>
                <c:pt idx="206">
                  <c:v>101.22199592668024</c:v>
                </c:pt>
                <c:pt idx="207">
                  <c:v>101.83299389002036</c:v>
                </c:pt>
                <c:pt idx="208">
                  <c:v>101.93482688391038</c:v>
                </c:pt>
                <c:pt idx="209">
                  <c:v>101.93482688391038</c:v>
                </c:pt>
                <c:pt idx="210">
                  <c:v>103.36048879837068</c:v>
                </c:pt>
                <c:pt idx="211">
                  <c:v>100.61099796334013</c:v>
                </c:pt>
                <c:pt idx="212">
                  <c:v>101.01832993890021</c:v>
                </c:pt>
                <c:pt idx="213">
                  <c:v>102.03665987780042</c:v>
                </c:pt>
                <c:pt idx="214">
                  <c:v>101.01832993890021</c:v>
                </c:pt>
                <c:pt idx="215">
                  <c:v>101.83299389002036</c:v>
                </c:pt>
                <c:pt idx="216">
                  <c:v>103.76782077393077</c:v>
                </c:pt>
                <c:pt idx="217">
                  <c:v>103.66598778004072</c:v>
                </c:pt>
                <c:pt idx="218">
                  <c:v>102.34215885947047</c:v>
                </c:pt>
                <c:pt idx="219">
                  <c:v>103.15682281059063</c:v>
                </c:pt>
                <c:pt idx="220">
                  <c:v>101.22199592668024</c:v>
                </c:pt>
                <c:pt idx="221">
                  <c:v>103.56415478615071</c:v>
                </c:pt>
                <c:pt idx="222">
                  <c:v>101.83299389002036</c:v>
                </c:pt>
                <c:pt idx="223">
                  <c:v>103.56415478615071</c:v>
                </c:pt>
                <c:pt idx="224">
                  <c:v>103.36048879837068</c:v>
                </c:pt>
                <c:pt idx="225">
                  <c:v>103.86965376782078</c:v>
                </c:pt>
                <c:pt idx="226">
                  <c:v>103.66598778004072</c:v>
                </c:pt>
                <c:pt idx="227">
                  <c:v>101.83299389002036</c:v>
                </c:pt>
                <c:pt idx="228">
                  <c:v>103.4623217922607</c:v>
                </c:pt>
                <c:pt idx="229">
                  <c:v>104.78615071283095</c:v>
                </c:pt>
                <c:pt idx="230">
                  <c:v>104.27698574338086</c:v>
                </c:pt>
                <c:pt idx="231">
                  <c:v>105.49898167006108</c:v>
                </c:pt>
                <c:pt idx="232">
                  <c:v>105.90631364562117</c:v>
                </c:pt>
                <c:pt idx="233">
                  <c:v>106.0081466395112</c:v>
                </c:pt>
                <c:pt idx="234">
                  <c:v>106.51731160896129</c:v>
                </c:pt>
                <c:pt idx="235">
                  <c:v>108.85947046843178</c:v>
                </c:pt>
                <c:pt idx="236">
                  <c:v>107.84114052953157</c:v>
                </c:pt>
                <c:pt idx="237">
                  <c:v>106.21181262729125</c:v>
                </c:pt>
                <c:pt idx="238">
                  <c:v>110.18329938900204</c:v>
                </c:pt>
                <c:pt idx="239">
                  <c:v>109.77596741344196</c:v>
                </c:pt>
                <c:pt idx="240">
                  <c:v>109.06313645621179</c:v>
                </c:pt>
                <c:pt idx="241">
                  <c:v>107.43380855397149</c:v>
                </c:pt>
                <c:pt idx="242">
                  <c:v>108.65580448065172</c:v>
                </c:pt>
                <c:pt idx="243">
                  <c:v>107.94297352342159</c:v>
                </c:pt>
                <c:pt idx="244">
                  <c:v>109.97963340122199</c:v>
                </c:pt>
                <c:pt idx="245">
                  <c:v>109.77596741344196</c:v>
                </c:pt>
                <c:pt idx="246">
                  <c:v>107.43380855397149</c:v>
                </c:pt>
                <c:pt idx="247">
                  <c:v>107.73930753564154</c:v>
                </c:pt>
                <c:pt idx="248">
                  <c:v>107.43380855397149</c:v>
                </c:pt>
                <c:pt idx="249">
                  <c:v>107.23014256619143</c:v>
                </c:pt>
                <c:pt idx="250">
                  <c:v>105.29531568228106</c:v>
                </c:pt>
                <c:pt idx="251">
                  <c:v>106.51731160896129</c:v>
                </c:pt>
                <c:pt idx="252">
                  <c:v>105.39714867617107</c:v>
                </c:pt>
                <c:pt idx="253">
                  <c:v>105.80448065173115</c:v>
                </c:pt>
                <c:pt idx="254">
                  <c:v>106.51731160896129</c:v>
                </c:pt>
                <c:pt idx="255">
                  <c:v>103.66598778004072</c:v>
                </c:pt>
                <c:pt idx="256">
                  <c:v>104.68431771894093</c:v>
                </c:pt>
                <c:pt idx="257">
                  <c:v>103.66598778004072</c:v>
                </c:pt>
                <c:pt idx="258">
                  <c:v>103.15682281059063</c:v>
                </c:pt>
                <c:pt idx="259">
                  <c:v>103.4623217922607</c:v>
                </c:pt>
                <c:pt idx="260">
                  <c:v>102.34215885947047</c:v>
                </c:pt>
                <c:pt idx="261">
                  <c:v>101.12016293279022</c:v>
                </c:pt>
                <c:pt idx="262">
                  <c:v>101.62932790224033</c:v>
                </c:pt>
                <c:pt idx="263">
                  <c:v>100</c:v>
                </c:pt>
                <c:pt idx="264">
                  <c:v>102.44399185336049</c:v>
                </c:pt>
                <c:pt idx="265">
                  <c:v>103.86965376782078</c:v>
                </c:pt>
                <c:pt idx="266">
                  <c:v>92.668024439918526</c:v>
                </c:pt>
                <c:pt idx="267">
                  <c:v>72.097759674134409</c:v>
                </c:pt>
                <c:pt idx="268">
                  <c:v>80.448065173116092</c:v>
                </c:pt>
                <c:pt idx="269">
                  <c:v>89.81670061099797</c:v>
                </c:pt>
                <c:pt idx="270">
                  <c:v>91.751527494908345</c:v>
                </c:pt>
                <c:pt idx="271">
                  <c:v>91.344195519348276</c:v>
                </c:pt>
                <c:pt idx="272">
                  <c:v>93.686354378818734</c:v>
                </c:pt>
                <c:pt idx="273">
                  <c:v>97.14867617107943</c:v>
                </c:pt>
                <c:pt idx="274">
                  <c:v>98.167006109979638</c:v>
                </c:pt>
                <c:pt idx="275">
                  <c:v>99.185336048879833</c:v>
                </c:pt>
                <c:pt idx="276">
                  <c:v>99.185336048879833</c:v>
                </c:pt>
                <c:pt idx="277">
                  <c:v>97.046843177189402</c:v>
                </c:pt>
                <c:pt idx="278">
                  <c:v>97.861507128309569</c:v>
                </c:pt>
                <c:pt idx="279">
                  <c:v>97.556008146639499</c:v>
                </c:pt>
                <c:pt idx="280">
                  <c:v>96.741344195519346</c:v>
                </c:pt>
                <c:pt idx="281">
                  <c:v>96.435845213849291</c:v>
                </c:pt>
                <c:pt idx="282">
                  <c:v>97.556008146639499</c:v>
                </c:pt>
                <c:pt idx="283">
                  <c:v>93.584521384928721</c:v>
                </c:pt>
                <c:pt idx="284">
                  <c:v>92.668024439918526</c:v>
                </c:pt>
                <c:pt idx="285">
                  <c:v>95.621181262729124</c:v>
                </c:pt>
                <c:pt idx="286">
                  <c:v>96.130346232179235</c:v>
                </c:pt>
                <c:pt idx="287">
                  <c:v>97.14867617107943</c:v>
                </c:pt>
              </c:numCache>
            </c:numRef>
          </c:val>
          <c:smooth val="0"/>
          <c:extLst>
            <c:ext xmlns:c16="http://schemas.microsoft.com/office/drawing/2014/chart" uri="{C3380CC4-5D6E-409C-BE32-E72D297353CC}">
              <c16:uniqueId val="{00000001-B12E-4F4D-BC5B-96A87D8AA8F0}"/>
            </c:ext>
          </c:extLst>
        </c:ser>
        <c:dLbls>
          <c:showLegendKey val="0"/>
          <c:showVal val="0"/>
          <c:showCatName val="0"/>
          <c:showSerName val="0"/>
          <c:showPercent val="0"/>
          <c:showBubbleSize val="0"/>
        </c:dLbls>
        <c:smooth val="0"/>
        <c:axId val="228691936"/>
        <c:axId val="228692720"/>
      </c:lineChart>
      <c:dateAx>
        <c:axId val="228691936"/>
        <c:scaling>
          <c:orientation val="minMax"/>
          <c:min val="43831"/>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5400000" vert="horz"/>
          <a:lstStyle/>
          <a:p>
            <a:pPr>
              <a:defRPr sz="900" b="0" i="0" u="none" strike="noStrike" baseline="0">
                <a:solidFill>
                  <a:srgbClr val="333333"/>
                </a:solidFill>
                <a:latin typeface="Calibri"/>
                <a:ea typeface="Calibri"/>
                <a:cs typeface="Calibri"/>
              </a:defRPr>
            </a:pPr>
            <a:endParaRPr lang="hu-HU"/>
          </a:p>
        </c:txPr>
        <c:crossAx val="228692720"/>
        <c:crosses val="autoZero"/>
        <c:auto val="1"/>
        <c:lblOffset val="100"/>
        <c:baseTimeUnit val="months"/>
      </c:dateAx>
      <c:valAx>
        <c:axId val="228692720"/>
        <c:scaling>
          <c:orientation val="minMax"/>
          <c:min val="70"/>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hu-HU"/>
                  <a:t>2019 dec.=100</a:t>
                </a:r>
              </a:p>
            </c:rich>
          </c:tx>
          <c:overlay val="0"/>
          <c:spPr>
            <a:noFill/>
            <a:ln w="25400">
              <a:noFill/>
            </a:ln>
          </c:spPr>
        </c:title>
        <c:numFmt formatCode="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hu-HU"/>
          </a:p>
        </c:txPr>
        <c:crossAx val="228691936"/>
        <c:crosses val="autoZero"/>
        <c:crossBetween val="between"/>
      </c:valAx>
      <c:spPr>
        <a:noFill/>
        <a:ln w="25400">
          <a:noFill/>
        </a:ln>
      </c:spPr>
    </c:plotArea>
    <c:legend>
      <c:legendPos val="b"/>
      <c:overlay val="0"/>
      <c:spPr>
        <a:noFill/>
        <a:ln w="25400">
          <a:noFill/>
        </a:ln>
      </c:spPr>
      <c:txPr>
        <a:bodyPr/>
        <a:lstStyle/>
        <a:p>
          <a:pPr>
            <a:defRPr sz="1000" b="0" i="0" u="none" strike="noStrike" baseline="0">
              <a:solidFill>
                <a:srgbClr val="333333"/>
              </a:solidFill>
              <a:latin typeface="Calibri"/>
              <a:ea typeface="Calibri"/>
              <a:cs typeface="Calibri"/>
            </a:defRPr>
          </a:pPr>
          <a:endParaRPr lang="hu-H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hu-H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hu-HU"/>
              <a:t>A feldolgozóipari termelés fontosabb kategóriái</a:t>
            </a:r>
          </a:p>
        </c:rich>
      </c:tx>
      <c:overlay val="0"/>
      <c:spPr>
        <a:noFill/>
        <a:ln w="25400">
          <a:noFill/>
        </a:ln>
      </c:spPr>
    </c:title>
    <c:autoTitleDeleted val="0"/>
    <c:plotArea>
      <c:layout/>
      <c:lineChart>
        <c:grouping val="standard"/>
        <c:varyColors val="0"/>
        <c:ser>
          <c:idx val="0"/>
          <c:order val="0"/>
          <c:tx>
            <c:strRef>
              <c:f>Német_adat!$D$1</c:f>
              <c:strCache>
                <c:ptCount val="1"/>
                <c:pt idx="0">
                  <c:v>beruházási javak</c:v>
                </c:pt>
              </c:strCache>
            </c:strRef>
          </c:tx>
          <c:spPr>
            <a:ln w="28575" cap="rnd">
              <a:solidFill>
                <a:schemeClr val="tx1"/>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Német_adat!$D$2:$D$1000</c:f>
              <c:numCache>
                <c:formatCode>0.0</c:formatCode>
                <c:ptCount val="999"/>
                <c:pt idx="0">
                  <c:v>66.560378703474541</c:v>
                </c:pt>
                <c:pt idx="1">
                  <c:v>67.099484020639224</c:v>
                </c:pt>
                <c:pt idx="2">
                  <c:v>67.684889470531317</c:v>
                </c:pt>
                <c:pt idx="3">
                  <c:v>67.512638432048121</c:v>
                </c:pt>
                <c:pt idx="4">
                  <c:v>68.027689481273868</c:v>
                </c:pt>
                <c:pt idx="5">
                  <c:v>67.357809090503068</c:v>
                </c:pt>
                <c:pt idx="6">
                  <c:v>68.853597206079655</c:v>
                </c:pt>
                <c:pt idx="7">
                  <c:v>67.952849323024964</c:v>
                </c:pt>
                <c:pt idx="8">
                  <c:v>66.922874301319013</c:v>
                </c:pt>
                <c:pt idx="9">
                  <c:v>68.315162714720842</c:v>
                </c:pt>
                <c:pt idx="10">
                  <c:v>67.598300659772661</c:v>
                </c:pt>
                <c:pt idx="11">
                  <c:v>69.748910652226044</c:v>
                </c:pt>
                <c:pt idx="12">
                  <c:v>67.983877590035945</c:v>
                </c:pt>
                <c:pt idx="13">
                  <c:v>67.395500658698268</c:v>
                </c:pt>
                <c:pt idx="14">
                  <c:v>66.339518426278815</c:v>
                </c:pt>
                <c:pt idx="15">
                  <c:v>68.461065043840833</c:v>
                </c:pt>
                <c:pt idx="16">
                  <c:v>68.397343953573809</c:v>
                </c:pt>
                <c:pt idx="17">
                  <c:v>68.343795863595105</c:v>
                </c:pt>
                <c:pt idx="18">
                  <c:v>67.914155489894995</c:v>
                </c:pt>
                <c:pt idx="19">
                  <c:v>69.939180872836374</c:v>
                </c:pt>
                <c:pt idx="20">
                  <c:v>68.551099180559788</c:v>
                </c:pt>
                <c:pt idx="21">
                  <c:v>70.122874561802533</c:v>
                </c:pt>
                <c:pt idx="22">
                  <c:v>69.801022270995617</c:v>
                </c:pt>
                <c:pt idx="23">
                  <c:v>70.242812985977025</c:v>
                </c:pt>
                <c:pt idx="24">
                  <c:v>71.147680685573476</c:v>
                </c:pt>
                <c:pt idx="25">
                  <c:v>71.993553009827821</c:v>
                </c:pt>
                <c:pt idx="26">
                  <c:v>72.516796114610415</c:v>
                </c:pt>
                <c:pt idx="27">
                  <c:v>74.108947888773699</c:v>
                </c:pt>
                <c:pt idx="28">
                  <c:v>75.215039472221321</c:v>
                </c:pt>
                <c:pt idx="29">
                  <c:v>74.255612197412432</c:v>
                </c:pt>
                <c:pt idx="30">
                  <c:v>75.825815991469398</c:v>
                </c:pt>
                <c:pt idx="31">
                  <c:v>75.836267213610014</c:v>
                </c:pt>
                <c:pt idx="32">
                  <c:v>77.206718631974908</c:v>
                </c:pt>
                <c:pt idx="33">
                  <c:v>76.486031680724793</c:v>
                </c:pt>
                <c:pt idx="34">
                  <c:v>77.2166664381879</c:v>
                </c:pt>
                <c:pt idx="35">
                  <c:v>78.598961299432489</c:v>
                </c:pt>
                <c:pt idx="36">
                  <c:v>78.229656674469823</c:v>
                </c:pt>
                <c:pt idx="37">
                  <c:v>79.071206757212479</c:v>
                </c:pt>
                <c:pt idx="38">
                  <c:v>78.516271411032918</c:v>
                </c:pt>
                <c:pt idx="39">
                  <c:v>76.898313948667308</c:v>
                </c:pt>
                <c:pt idx="40">
                  <c:v>77.257368475508727</c:v>
                </c:pt>
                <c:pt idx="41">
                  <c:v>77.845164638742503</c:v>
                </c:pt>
                <c:pt idx="42">
                  <c:v>75.138518813199511</c:v>
                </c:pt>
                <c:pt idx="43">
                  <c:v>77.416606611264314</c:v>
                </c:pt>
                <c:pt idx="44">
                  <c:v>77.153357229195521</c:v>
                </c:pt>
                <c:pt idx="45">
                  <c:v>74.729724019816629</c:v>
                </c:pt>
                <c:pt idx="46">
                  <c:v>73.501741616055952</c:v>
                </c:pt>
                <c:pt idx="47">
                  <c:v>74.943159087863904</c:v>
                </c:pt>
                <c:pt idx="48">
                  <c:v>75.533073403304996</c:v>
                </c:pt>
                <c:pt idx="49">
                  <c:v>74.578338283929696</c:v>
                </c:pt>
                <c:pt idx="50">
                  <c:v>74.981621394127657</c:v>
                </c:pt>
                <c:pt idx="51">
                  <c:v>75.942715996042537</c:v>
                </c:pt>
                <c:pt idx="52">
                  <c:v>74.030223476384208</c:v>
                </c:pt>
                <c:pt idx="53">
                  <c:v>77.838270439083104</c:v>
                </c:pt>
                <c:pt idx="54">
                  <c:v>75.224614610802575</c:v>
                </c:pt>
                <c:pt idx="55">
                  <c:v>77.762441457901616</c:v>
                </c:pt>
                <c:pt idx="56">
                  <c:v>76.144100721862699</c:v>
                </c:pt>
                <c:pt idx="57">
                  <c:v>75.084219960556879</c:v>
                </c:pt>
                <c:pt idx="58">
                  <c:v>77.245062955384441</c:v>
                </c:pt>
                <c:pt idx="59">
                  <c:v>76.099063429557773</c:v>
                </c:pt>
                <c:pt idx="60">
                  <c:v>77.526361648075081</c:v>
                </c:pt>
                <c:pt idx="61">
                  <c:v>78.123555938055105</c:v>
                </c:pt>
                <c:pt idx="62">
                  <c:v>76.71568971037162</c:v>
                </c:pt>
                <c:pt idx="63">
                  <c:v>76.147922075685756</c:v>
                </c:pt>
                <c:pt idx="64">
                  <c:v>75.587239689026134</c:v>
                </c:pt>
                <c:pt idx="65">
                  <c:v>73.544024977109473</c:v>
                </c:pt>
                <c:pt idx="66">
                  <c:v>76.766273262814607</c:v>
                </c:pt>
                <c:pt idx="67">
                  <c:v>75.598358786551998</c:v>
                </c:pt>
                <c:pt idx="68">
                  <c:v>74.407283220903679</c:v>
                </c:pt>
                <c:pt idx="69">
                  <c:v>76.554556328085738</c:v>
                </c:pt>
                <c:pt idx="70">
                  <c:v>79.047686866555082</c:v>
                </c:pt>
                <c:pt idx="71">
                  <c:v>79.358042044398942</c:v>
                </c:pt>
                <c:pt idx="72">
                  <c:v>78.093081087711127</c:v>
                </c:pt>
                <c:pt idx="73">
                  <c:v>77.976786414196567</c:v>
                </c:pt>
                <c:pt idx="74">
                  <c:v>77.698599757162327</c:v>
                </c:pt>
                <c:pt idx="75">
                  <c:v>79.360377544870403</c:v>
                </c:pt>
                <c:pt idx="76">
                  <c:v>80.91884420823007</c:v>
                </c:pt>
                <c:pt idx="77">
                  <c:v>79.3522129027793</c:v>
                </c:pt>
                <c:pt idx="78">
                  <c:v>80.701943229225378</c:v>
                </c:pt>
                <c:pt idx="79">
                  <c:v>81.260426777821309</c:v>
                </c:pt>
                <c:pt idx="80">
                  <c:v>79.898417640289679</c:v>
                </c:pt>
                <c:pt idx="81">
                  <c:v>81.912108728727077</c:v>
                </c:pt>
                <c:pt idx="82">
                  <c:v>77.920388479556735</c:v>
                </c:pt>
                <c:pt idx="83">
                  <c:v>78.536662526903214</c:v>
                </c:pt>
                <c:pt idx="84">
                  <c:v>81.286783349120896</c:v>
                </c:pt>
                <c:pt idx="85">
                  <c:v>80.14822157124442</c:v>
                </c:pt>
                <c:pt idx="86">
                  <c:v>82.28111004194119</c:v>
                </c:pt>
                <c:pt idx="87">
                  <c:v>82.938040557454286</c:v>
                </c:pt>
                <c:pt idx="88">
                  <c:v>81.092379915223319</c:v>
                </c:pt>
                <c:pt idx="89">
                  <c:v>84.079763146221694</c:v>
                </c:pt>
                <c:pt idx="90">
                  <c:v>84.788960425838198</c:v>
                </c:pt>
                <c:pt idx="91">
                  <c:v>81.802019898485725</c:v>
                </c:pt>
                <c:pt idx="92">
                  <c:v>85.605563492441505</c:v>
                </c:pt>
                <c:pt idx="93">
                  <c:v>86.41131986862159</c:v>
                </c:pt>
                <c:pt idx="94">
                  <c:v>85.400939653488777</c:v>
                </c:pt>
                <c:pt idx="95">
                  <c:v>85.731005968639138</c:v>
                </c:pt>
                <c:pt idx="96">
                  <c:v>85.312730315930423</c:v>
                </c:pt>
                <c:pt idx="97">
                  <c:v>86.57783744452766</c:v>
                </c:pt>
                <c:pt idx="98">
                  <c:v>85.694007940704154</c:v>
                </c:pt>
                <c:pt idx="99">
                  <c:v>87.116109807273958</c:v>
                </c:pt>
                <c:pt idx="100">
                  <c:v>88.297466708091832</c:v>
                </c:pt>
                <c:pt idx="101">
                  <c:v>87.76741534500168</c:v>
                </c:pt>
                <c:pt idx="102">
                  <c:v>89.888125219622921</c:v>
                </c:pt>
                <c:pt idx="103">
                  <c:v>89.322327941537239</c:v>
                </c:pt>
                <c:pt idx="104">
                  <c:v>90.433272050016527</c:v>
                </c:pt>
                <c:pt idx="105">
                  <c:v>90.144556144127876</c:v>
                </c:pt>
                <c:pt idx="106">
                  <c:v>92.752242370478911</c:v>
                </c:pt>
                <c:pt idx="107">
                  <c:v>91.954751817351905</c:v>
                </c:pt>
                <c:pt idx="108">
                  <c:v>92.790384259714031</c:v>
                </c:pt>
                <c:pt idx="109">
                  <c:v>93.631060502123205</c:v>
                </c:pt>
                <c:pt idx="110">
                  <c:v>94.489222657883701</c:v>
                </c:pt>
                <c:pt idx="111">
                  <c:v>93.513263591539513</c:v>
                </c:pt>
                <c:pt idx="112">
                  <c:v>95.186437328167671</c:v>
                </c:pt>
                <c:pt idx="113">
                  <c:v>96.160303953336381</c:v>
                </c:pt>
                <c:pt idx="114">
                  <c:v>97.158801843177287</c:v>
                </c:pt>
                <c:pt idx="115">
                  <c:v>95.368756802895575</c:v>
                </c:pt>
                <c:pt idx="116">
                  <c:v>98.210571984545552</c:v>
                </c:pt>
                <c:pt idx="117">
                  <c:v>100.21385757167197</c:v>
                </c:pt>
                <c:pt idx="118">
                  <c:v>99.633854711244581</c:v>
                </c:pt>
                <c:pt idx="119">
                  <c:v>99.078033246050609</c:v>
                </c:pt>
                <c:pt idx="120">
                  <c:v>100.45682598868966</c:v>
                </c:pt>
                <c:pt idx="121">
                  <c:v>101.03538639276894</c:v>
                </c:pt>
                <c:pt idx="122">
                  <c:v>100.19184376646535</c:v>
                </c:pt>
                <c:pt idx="123">
                  <c:v>101.78784407246162</c:v>
                </c:pt>
                <c:pt idx="124">
                  <c:v>98.073489246852816</c:v>
                </c:pt>
                <c:pt idx="125">
                  <c:v>100.28818664505386</c:v>
                </c:pt>
                <c:pt idx="126">
                  <c:v>97.724586815993248</c:v>
                </c:pt>
                <c:pt idx="127">
                  <c:v>98.419105035143644</c:v>
                </c:pt>
                <c:pt idx="128">
                  <c:v>98.453953243013032</c:v>
                </c:pt>
                <c:pt idx="129">
                  <c:v>96.194541310171473</c:v>
                </c:pt>
                <c:pt idx="130">
                  <c:v>92.150694474374802</c:v>
                </c:pt>
                <c:pt idx="131">
                  <c:v>89.324109430755783</c:v>
                </c:pt>
                <c:pt idx="132">
                  <c:v>79.593429440235269</c:v>
                </c:pt>
                <c:pt idx="133">
                  <c:v>75.263894600610087</c:v>
                </c:pt>
                <c:pt idx="134">
                  <c:v>75.312452636394838</c:v>
                </c:pt>
                <c:pt idx="135">
                  <c:v>73.15107070851144</c:v>
                </c:pt>
                <c:pt idx="136">
                  <c:v>77.60689815928589</c:v>
                </c:pt>
                <c:pt idx="137">
                  <c:v>77.054774489335472</c:v>
                </c:pt>
                <c:pt idx="138">
                  <c:v>75.298907993308248</c:v>
                </c:pt>
                <c:pt idx="139">
                  <c:v>77.629328667132697</c:v>
                </c:pt>
                <c:pt idx="140">
                  <c:v>80.289999442517029</c:v>
                </c:pt>
                <c:pt idx="141">
                  <c:v>78.008267955571995</c:v>
                </c:pt>
                <c:pt idx="142">
                  <c:v>77.120374705266187</c:v>
                </c:pt>
                <c:pt idx="143">
                  <c:v>78.454565317860187</c:v>
                </c:pt>
                <c:pt idx="144">
                  <c:v>80.487811805718195</c:v>
                </c:pt>
                <c:pt idx="145">
                  <c:v>79.873599084284791</c:v>
                </c:pt>
                <c:pt idx="146">
                  <c:v>81.583114197645585</c:v>
                </c:pt>
                <c:pt idx="147">
                  <c:v>84.115381439831509</c:v>
                </c:pt>
                <c:pt idx="148">
                  <c:v>86.530560063267814</c:v>
                </c:pt>
                <c:pt idx="149">
                  <c:v>86.474420198969554</c:v>
                </c:pt>
                <c:pt idx="150">
                  <c:v>85.1127045698193</c:v>
                </c:pt>
                <c:pt idx="151">
                  <c:v>87.655505026312071</c:v>
                </c:pt>
                <c:pt idx="152">
                  <c:v>89.107855354646205</c:v>
                </c:pt>
                <c:pt idx="153">
                  <c:v>93.093683526110738</c:v>
                </c:pt>
                <c:pt idx="154">
                  <c:v>92.173195465144261</c:v>
                </c:pt>
                <c:pt idx="155">
                  <c:v>97.024745156996175</c:v>
                </c:pt>
                <c:pt idx="156">
                  <c:v>93.652355672614831</c:v>
                </c:pt>
                <c:pt idx="157">
                  <c:v>95.692180947472423</c:v>
                </c:pt>
                <c:pt idx="158">
                  <c:v>96.111117584318961</c:v>
                </c:pt>
                <c:pt idx="159">
                  <c:v>96.776124037158624</c:v>
                </c:pt>
                <c:pt idx="160">
                  <c:v>98.197382808620432</c:v>
                </c:pt>
                <c:pt idx="161">
                  <c:v>96.514764241962752</c:v>
                </c:pt>
                <c:pt idx="162">
                  <c:v>100.44037012229725</c:v>
                </c:pt>
                <c:pt idx="163">
                  <c:v>100.14340819348382</c:v>
                </c:pt>
                <c:pt idx="164">
                  <c:v>98.235375058606394</c:v>
                </c:pt>
                <c:pt idx="165">
                  <c:v>101.04710490831185</c:v>
                </c:pt>
                <c:pt idx="166">
                  <c:v>100.01640551853043</c:v>
                </c:pt>
                <c:pt idx="167">
                  <c:v>98.381991767548371</c:v>
                </c:pt>
                <c:pt idx="168">
                  <c:v>99.069091423331116</c:v>
                </c:pt>
                <c:pt idx="169">
                  <c:v>99.837468864117042</c:v>
                </c:pt>
                <c:pt idx="170">
                  <c:v>101.3449320752583</c:v>
                </c:pt>
                <c:pt idx="171">
                  <c:v>98.545630323925707</c:v>
                </c:pt>
                <c:pt idx="172">
                  <c:v>100.26878976478577</c:v>
                </c:pt>
                <c:pt idx="173">
                  <c:v>98.618647220192329</c:v>
                </c:pt>
                <c:pt idx="174">
                  <c:v>100.80779575157722</c:v>
                </c:pt>
                <c:pt idx="175">
                  <c:v>100.31768504563007</c:v>
                </c:pt>
                <c:pt idx="176">
                  <c:v>99.046935153786421</c:v>
                </c:pt>
                <c:pt idx="177">
                  <c:v>97.043112120634163</c:v>
                </c:pt>
                <c:pt idx="178">
                  <c:v>96.987340694963066</c:v>
                </c:pt>
                <c:pt idx="179">
                  <c:v>97.926850316528814</c:v>
                </c:pt>
                <c:pt idx="180">
                  <c:v>95.86716448377382</c:v>
                </c:pt>
                <c:pt idx="181">
                  <c:v>98.286293540604902</c:v>
                </c:pt>
                <c:pt idx="182">
                  <c:v>98.860984997800088</c:v>
                </c:pt>
                <c:pt idx="183">
                  <c:v>100.68726624898632</c:v>
                </c:pt>
                <c:pt idx="184">
                  <c:v>97.453441765480648</c:v>
                </c:pt>
                <c:pt idx="185">
                  <c:v>101.08338611891865</c:v>
                </c:pt>
                <c:pt idx="186">
                  <c:v>97.386259725080819</c:v>
                </c:pt>
                <c:pt idx="187">
                  <c:v>102.55147940120885</c:v>
                </c:pt>
                <c:pt idx="188">
                  <c:v>100.59064084802588</c:v>
                </c:pt>
                <c:pt idx="189">
                  <c:v>99.315549450481086</c:v>
                </c:pt>
                <c:pt idx="190">
                  <c:v>102.96939577826991</c:v>
                </c:pt>
                <c:pt idx="191">
                  <c:v>102.16785033936561</c:v>
                </c:pt>
                <c:pt idx="192">
                  <c:v>101.71167666435686</c:v>
                </c:pt>
                <c:pt idx="193">
                  <c:v>101.9776675882591</c:v>
                </c:pt>
                <c:pt idx="194">
                  <c:v>102.32288582738134</c:v>
                </c:pt>
                <c:pt idx="195">
                  <c:v>101.25776188227769</c:v>
                </c:pt>
                <c:pt idx="196">
                  <c:v>101.501994859947</c:v>
                </c:pt>
                <c:pt idx="197">
                  <c:v>101.10754627635363</c:v>
                </c:pt>
                <c:pt idx="198">
                  <c:v>104.80222790444624</c:v>
                </c:pt>
                <c:pt idx="199">
                  <c:v>98.457948463111151</c:v>
                </c:pt>
                <c:pt idx="200">
                  <c:v>102.58201821216684</c:v>
                </c:pt>
                <c:pt idx="201">
                  <c:v>102.56410864747798</c:v>
                </c:pt>
                <c:pt idx="202">
                  <c:v>102.94098978656545</c:v>
                </c:pt>
                <c:pt idx="203">
                  <c:v>104.02526064916913</c:v>
                </c:pt>
                <c:pt idx="204">
                  <c:v>101.27408929283304</c:v>
                </c:pt>
                <c:pt idx="205">
                  <c:v>102.90778037235961</c:v>
                </c:pt>
                <c:pt idx="206">
                  <c:v>102.41828814589357</c:v>
                </c:pt>
                <c:pt idx="207">
                  <c:v>103.40016370864109</c:v>
                </c:pt>
                <c:pt idx="208">
                  <c:v>103.92573062155091</c:v>
                </c:pt>
                <c:pt idx="209">
                  <c:v>102.26715815502354</c:v>
                </c:pt>
                <c:pt idx="210">
                  <c:v>105.31396183428581</c:v>
                </c:pt>
                <c:pt idx="211">
                  <c:v>102.10093954275423</c:v>
                </c:pt>
                <c:pt idx="212">
                  <c:v>102.95972113008855</c:v>
                </c:pt>
                <c:pt idx="213">
                  <c:v>104.88144237439091</c:v>
                </c:pt>
                <c:pt idx="214">
                  <c:v>101.77014253143955</c:v>
                </c:pt>
                <c:pt idx="215">
                  <c:v>102.70132922891908</c:v>
                </c:pt>
                <c:pt idx="216">
                  <c:v>105.19372333311175</c:v>
                </c:pt>
                <c:pt idx="217">
                  <c:v>105.05969379093271</c:v>
                </c:pt>
                <c:pt idx="218">
                  <c:v>104.46470638748899</c:v>
                </c:pt>
                <c:pt idx="219">
                  <c:v>105.05436219835818</c:v>
                </c:pt>
                <c:pt idx="220">
                  <c:v>101.48885295478287</c:v>
                </c:pt>
                <c:pt idx="221">
                  <c:v>105.9206855950963</c:v>
                </c:pt>
                <c:pt idx="222">
                  <c:v>102.84317277177124</c:v>
                </c:pt>
                <c:pt idx="223">
                  <c:v>105.76458312605293</c:v>
                </c:pt>
                <c:pt idx="224">
                  <c:v>105.78381865549053</c:v>
                </c:pt>
                <c:pt idx="225">
                  <c:v>106.45716643213663</c:v>
                </c:pt>
                <c:pt idx="226">
                  <c:v>105.41372551608437</c:v>
                </c:pt>
                <c:pt idx="227">
                  <c:v>102.3794298760661</c:v>
                </c:pt>
                <c:pt idx="228">
                  <c:v>104.83375822198808</c:v>
                </c:pt>
                <c:pt idx="229">
                  <c:v>106.76774079869777</c:v>
                </c:pt>
                <c:pt idx="230">
                  <c:v>106.11835708457195</c:v>
                </c:pt>
                <c:pt idx="231">
                  <c:v>106.92554767870755</c:v>
                </c:pt>
                <c:pt idx="232">
                  <c:v>107.82445488025097</c:v>
                </c:pt>
                <c:pt idx="233">
                  <c:v>107.85999949293175</c:v>
                </c:pt>
                <c:pt idx="234">
                  <c:v>107.4868476949602</c:v>
                </c:pt>
                <c:pt idx="235">
                  <c:v>111.10231616487256</c:v>
                </c:pt>
                <c:pt idx="236">
                  <c:v>110.86487660499387</c:v>
                </c:pt>
                <c:pt idx="237">
                  <c:v>107.37266281845758</c:v>
                </c:pt>
                <c:pt idx="238">
                  <c:v>113.35039427020233</c:v>
                </c:pt>
                <c:pt idx="239">
                  <c:v>111.28808966707011</c:v>
                </c:pt>
                <c:pt idx="240">
                  <c:v>110.18795960528598</c:v>
                </c:pt>
                <c:pt idx="241">
                  <c:v>108.26879530021498</c:v>
                </c:pt>
                <c:pt idx="242">
                  <c:v>111.95946048569655</c:v>
                </c:pt>
                <c:pt idx="243">
                  <c:v>111.06997250480681</c:v>
                </c:pt>
                <c:pt idx="244">
                  <c:v>110.51538931844081</c:v>
                </c:pt>
                <c:pt idx="245">
                  <c:v>111.7067923113908</c:v>
                </c:pt>
                <c:pt idx="246">
                  <c:v>107.67057092232307</c:v>
                </c:pt>
                <c:pt idx="247">
                  <c:v>107.71880991836922</c:v>
                </c:pt>
                <c:pt idx="248">
                  <c:v>109.61980591844645</c:v>
                </c:pt>
                <c:pt idx="249">
                  <c:v>109.9136730287285</c:v>
                </c:pt>
                <c:pt idx="250">
                  <c:v>107.51218682406952</c:v>
                </c:pt>
                <c:pt idx="251">
                  <c:v>108.7149290691757</c:v>
                </c:pt>
                <c:pt idx="252">
                  <c:v>105.52515647973155</c:v>
                </c:pt>
                <c:pt idx="253">
                  <c:v>107.55955673328204</c:v>
                </c:pt>
                <c:pt idx="254">
                  <c:v>108.48090225334343</c:v>
                </c:pt>
                <c:pt idx="255">
                  <c:v>104.56655986300159</c:v>
                </c:pt>
                <c:pt idx="256">
                  <c:v>106.15892447807498</c:v>
                </c:pt>
                <c:pt idx="257">
                  <c:v>106.30156770390859</c:v>
                </c:pt>
                <c:pt idx="258">
                  <c:v>104.13512740392375</c:v>
                </c:pt>
                <c:pt idx="259">
                  <c:v>105.9316685323831</c:v>
                </c:pt>
                <c:pt idx="260">
                  <c:v>106.0239464482804</c:v>
                </c:pt>
                <c:pt idx="261">
                  <c:v>100.8284927884886</c:v>
                </c:pt>
                <c:pt idx="262">
                  <c:v>102.23268989599738</c:v>
                </c:pt>
                <c:pt idx="263">
                  <c:v>100</c:v>
                </c:pt>
                <c:pt idx="264">
                  <c:v>101.91293269726604</c:v>
                </c:pt>
                <c:pt idx="265">
                  <c:v>102.70636308667787</c:v>
                </c:pt>
                <c:pt idx="266">
                  <c:v>84.745131810939313</c:v>
                </c:pt>
                <c:pt idx="267">
                  <c:v>58.531035774741312</c:v>
                </c:pt>
                <c:pt idx="268">
                  <c:v>74.04080404604403</c:v>
                </c:pt>
                <c:pt idx="269">
                  <c:v>87.639874562342541</c:v>
                </c:pt>
                <c:pt idx="270">
                  <c:v>88.330857047138906</c:v>
                </c:pt>
                <c:pt idx="271">
                  <c:v>89.647210907437298</c:v>
                </c:pt>
                <c:pt idx="272">
                  <c:v>90.899634508295861</c:v>
                </c:pt>
                <c:pt idx="273">
                  <c:v>94.220956486252376</c:v>
                </c:pt>
                <c:pt idx="274">
                  <c:v>94.849416252793858</c:v>
                </c:pt>
                <c:pt idx="275">
                  <c:v>94.683402500291692</c:v>
                </c:pt>
                <c:pt idx="276">
                  <c:v>96.15198467203092</c:v>
                </c:pt>
                <c:pt idx="277">
                  <c:v>92.612521229872129</c:v>
                </c:pt>
                <c:pt idx="278">
                  <c:v>90.826173105699482</c:v>
                </c:pt>
                <c:pt idx="279">
                  <c:v>93.083036869517443</c:v>
                </c:pt>
                <c:pt idx="280">
                  <c:v>89.633227974232284</c:v>
                </c:pt>
                <c:pt idx="281">
                  <c:v>87.820772433689541</c:v>
                </c:pt>
                <c:pt idx="282">
                  <c:v>89.911411071627683</c:v>
                </c:pt>
                <c:pt idx="283">
                  <c:v>87.679398252569072</c:v>
                </c:pt>
                <c:pt idx="284">
                  <c:v>84.879723915558884</c:v>
                </c:pt>
                <c:pt idx="285">
                  <c:v>88.519855729199804</c:v>
                </c:pt>
                <c:pt idx="286">
                  <c:v>87.851734405036623</c:v>
                </c:pt>
                <c:pt idx="287">
                  <c:v>90.353386468101434</c:v>
                </c:pt>
              </c:numCache>
            </c:numRef>
          </c:val>
          <c:smooth val="0"/>
          <c:extLst>
            <c:ext xmlns:c16="http://schemas.microsoft.com/office/drawing/2014/chart" uri="{C3380CC4-5D6E-409C-BE32-E72D297353CC}">
              <c16:uniqueId val="{00000000-8949-4F0F-9DA6-933E5438DEE4}"/>
            </c:ext>
          </c:extLst>
        </c:ser>
        <c:ser>
          <c:idx val="1"/>
          <c:order val="1"/>
          <c:tx>
            <c:strRef>
              <c:f>Német_adat!$E$1</c:f>
              <c:strCache>
                <c:ptCount val="1"/>
                <c:pt idx="0">
                  <c:v>közbülső termékek</c:v>
                </c:pt>
              </c:strCache>
            </c:strRef>
          </c:tx>
          <c:spPr>
            <a:ln w="28575" cap="rnd">
              <a:solidFill>
                <a:srgbClr val="00B050"/>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Német_adat!$E$2:$E$1000</c:f>
              <c:numCache>
                <c:formatCode>0.0</c:formatCode>
                <c:ptCount val="999"/>
                <c:pt idx="0">
                  <c:v>78.649247999871264</c:v>
                </c:pt>
                <c:pt idx="1">
                  <c:v>79.236893512919337</c:v>
                </c:pt>
                <c:pt idx="2">
                  <c:v>79.600444684502548</c:v>
                </c:pt>
                <c:pt idx="3">
                  <c:v>79.170625252215615</c:v>
                </c:pt>
                <c:pt idx="4">
                  <c:v>79.258739415908252</c:v>
                </c:pt>
                <c:pt idx="5">
                  <c:v>79.135524885273995</c:v>
                </c:pt>
                <c:pt idx="6">
                  <c:v>78.959355697928373</c:v>
                </c:pt>
                <c:pt idx="7">
                  <c:v>78.596164853511837</c:v>
                </c:pt>
                <c:pt idx="8">
                  <c:v>77.983266201908279</c:v>
                </c:pt>
                <c:pt idx="9">
                  <c:v>78.19979400265953</c:v>
                </c:pt>
                <c:pt idx="10">
                  <c:v>77.192341939261212</c:v>
                </c:pt>
                <c:pt idx="11">
                  <c:v>77.313757065150057</c:v>
                </c:pt>
                <c:pt idx="12">
                  <c:v>78.777685221044919</c:v>
                </c:pt>
                <c:pt idx="13">
                  <c:v>77.140710800917446</c:v>
                </c:pt>
                <c:pt idx="14">
                  <c:v>77.612874548258034</c:v>
                </c:pt>
                <c:pt idx="15">
                  <c:v>78.680477747968169</c:v>
                </c:pt>
                <c:pt idx="16">
                  <c:v>78.123111226698157</c:v>
                </c:pt>
                <c:pt idx="17">
                  <c:v>79.154179619572645</c:v>
                </c:pt>
                <c:pt idx="18">
                  <c:v>79.342647957749321</c:v>
                </c:pt>
                <c:pt idx="19">
                  <c:v>79.826876508556808</c:v>
                </c:pt>
                <c:pt idx="20">
                  <c:v>81.083458536981752</c:v>
                </c:pt>
                <c:pt idx="21">
                  <c:v>80.681999078171515</c:v>
                </c:pt>
                <c:pt idx="22">
                  <c:v>81.426651932293396</c:v>
                </c:pt>
                <c:pt idx="23">
                  <c:v>82.443168504380282</c:v>
                </c:pt>
                <c:pt idx="24">
                  <c:v>79.578941887372267</c:v>
                </c:pt>
                <c:pt idx="25">
                  <c:v>82.520283013463143</c:v>
                </c:pt>
                <c:pt idx="26">
                  <c:v>82.526929792475059</c:v>
                </c:pt>
                <c:pt idx="27">
                  <c:v>83.061801985758677</c:v>
                </c:pt>
                <c:pt idx="28">
                  <c:v>84.814816190191266</c:v>
                </c:pt>
                <c:pt idx="29">
                  <c:v>82.985694436318596</c:v>
                </c:pt>
                <c:pt idx="30">
                  <c:v>84.638531017741201</c:v>
                </c:pt>
                <c:pt idx="31">
                  <c:v>84.745825142495548</c:v>
                </c:pt>
                <c:pt idx="32">
                  <c:v>85.120181547507485</c:v>
                </c:pt>
                <c:pt idx="33">
                  <c:v>85.541168306851972</c:v>
                </c:pt>
                <c:pt idx="34">
                  <c:v>86.536031717350554</c:v>
                </c:pt>
                <c:pt idx="35">
                  <c:v>86.92786547363724</c:v>
                </c:pt>
                <c:pt idx="36">
                  <c:v>85.029411132287422</c:v>
                </c:pt>
                <c:pt idx="37">
                  <c:v>86.121911065039328</c:v>
                </c:pt>
                <c:pt idx="38">
                  <c:v>85.484059476180292</c:v>
                </c:pt>
                <c:pt idx="39">
                  <c:v>83.639092560843125</c:v>
                </c:pt>
                <c:pt idx="40">
                  <c:v>83.894087100179959</c:v>
                </c:pt>
                <c:pt idx="41">
                  <c:v>84.499584511955234</c:v>
                </c:pt>
                <c:pt idx="42">
                  <c:v>82.364794192473695</c:v>
                </c:pt>
                <c:pt idx="43">
                  <c:v>83.19391710083157</c:v>
                </c:pt>
                <c:pt idx="44">
                  <c:v>82.880491029945631</c:v>
                </c:pt>
                <c:pt idx="45">
                  <c:v>81.971169990955275</c:v>
                </c:pt>
                <c:pt idx="46">
                  <c:v>81.242079700362353</c:v>
                </c:pt>
                <c:pt idx="47">
                  <c:v>81.546751608193446</c:v>
                </c:pt>
                <c:pt idx="48">
                  <c:v>80.876301186014885</c:v>
                </c:pt>
                <c:pt idx="49">
                  <c:v>82.194463365912</c:v>
                </c:pt>
                <c:pt idx="50">
                  <c:v>82.223417367964842</c:v>
                </c:pt>
                <c:pt idx="51">
                  <c:v>82.767438251086887</c:v>
                </c:pt>
                <c:pt idx="52">
                  <c:v>82.152540753413788</c:v>
                </c:pt>
                <c:pt idx="53">
                  <c:v>83.20201264542078</c:v>
                </c:pt>
                <c:pt idx="54">
                  <c:v>82.879462610570982</c:v>
                </c:pt>
                <c:pt idx="55">
                  <c:v>83.910139884303149</c:v>
                </c:pt>
                <c:pt idx="56">
                  <c:v>83.817444871074059</c:v>
                </c:pt>
                <c:pt idx="57">
                  <c:v>82.92921407346337</c:v>
                </c:pt>
                <c:pt idx="58">
                  <c:v>83.960182353378073</c:v>
                </c:pt>
                <c:pt idx="59">
                  <c:v>83.192884211602305</c:v>
                </c:pt>
                <c:pt idx="60">
                  <c:v>82.739297432055793</c:v>
                </c:pt>
                <c:pt idx="61">
                  <c:v>82.107154195378811</c:v>
                </c:pt>
                <c:pt idx="62">
                  <c:v>83.304401118180394</c:v>
                </c:pt>
                <c:pt idx="63">
                  <c:v>82.932847441814545</c:v>
                </c:pt>
                <c:pt idx="64">
                  <c:v>82.601296624100769</c:v>
                </c:pt>
                <c:pt idx="65">
                  <c:v>82.781377623440378</c:v>
                </c:pt>
                <c:pt idx="66">
                  <c:v>83.231793247620445</c:v>
                </c:pt>
                <c:pt idx="67">
                  <c:v>81.957825946408633</c:v>
                </c:pt>
                <c:pt idx="68">
                  <c:v>82.043320244672856</c:v>
                </c:pt>
                <c:pt idx="69">
                  <c:v>84.379029344272922</c:v>
                </c:pt>
                <c:pt idx="70">
                  <c:v>84.377320393312246</c:v>
                </c:pt>
                <c:pt idx="71">
                  <c:v>85.553103425076884</c:v>
                </c:pt>
                <c:pt idx="72">
                  <c:v>84.887720823507067</c:v>
                </c:pt>
                <c:pt idx="73">
                  <c:v>86.447260394726428</c:v>
                </c:pt>
                <c:pt idx="74">
                  <c:v>85.197534038950877</c:v>
                </c:pt>
                <c:pt idx="75">
                  <c:v>86.504074355980151</c:v>
                </c:pt>
                <c:pt idx="76">
                  <c:v>86.190713040025045</c:v>
                </c:pt>
                <c:pt idx="77">
                  <c:v>86.491644183211676</c:v>
                </c:pt>
                <c:pt idx="78">
                  <c:v>86.682505439968665</c:v>
                </c:pt>
                <c:pt idx="79">
                  <c:v>86.251889808975449</c:v>
                </c:pt>
                <c:pt idx="80">
                  <c:v>86.620012005710791</c:v>
                </c:pt>
                <c:pt idx="81">
                  <c:v>86.322850248280602</c:v>
                </c:pt>
                <c:pt idx="82">
                  <c:v>86.710396074311831</c:v>
                </c:pt>
                <c:pt idx="83">
                  <c:v>87.172061550595572</c:v>
                </c:pt>
                <c:pt idx="84">
                  <c:v>88.908843659429223</c:v>
                </c:pt>
                <c:pt idx="85">
                  <c:v>87.061525597584506</c:v>
                </c:pt>
                <c:pt idx="86">
                  <c:v>86.661634293029252</c:v>
                </c:pt>
                <c:pt idx="87">
                  <c:v>88.104633888028232</c:v>
                </c:pt>
                <c:pt idx="88">
                  <c:v>87.44322344913293</c:v>
                </c:pt>
                <c:pt idx="89">
                  <c:v>88.099182820804984</c:v>
                </c:pt>
                <c:pt idx="90">
                  <c:v>89.328769433801568</c:v>
                </c:pt>
                <c:pt idx="91">
                  <c:v>88.345935993535065</c:v>
                </c:pt>
                <c:pt idx="92">
                  <c:v>89.113784317138268</c:v>
                </c:pt>
                <c:pt idx="93">
                  <c:v>91.443796977025599</c:v>
                </c:pt>
                <c:pt idx="94">
                  <c:v>90.824440798186018</c:v>
                </c:pt>
                <c:pt idx="95">
                  <c:v>91.010481205421883</c:v>
                </c:pt>
                <c:pt idx="96">
                  <c:v>91.22390696905363</c:v>
                </c:pt>
                <c:pt idx="97">
                  <c:v>91.764136796164948</c:v>
                </c:pt>
                <c:pt idx="98">
                  <c:v>91.198651474440467</c:v>
                </c:pt>
                <c:pt idx="99">
                  <c:v>93.852167868424658</c:v>
                </c:pt>
                <c:pt idx="100">
                  <c:v>95.368540430195708</c:v>
                </c:pt>
                <c:pt idx="101">
                  <c:v>95.164451453932372</c:v>
                </c:pt>
                <c:pt idx="102">
                  <c:v>95.938419416546068</c:v>
                </c:pt>
                <c:pt idx="103">
                  <c:v>97.810257531993997</c:v>
                </c:pt>
                <c:pt idx="104">
                  <c:v>97.583920542471461</c:v>
                </c:pt>
                <c:pt idx="105">
                  <c:v>97.574526359431985</c:v>
                </c:pt>
                <c:pt idx="106">
                  <c:v>98.461458939095763</c:v>
                </c:pt>
                <c:pt idx="107">
                  <c:v>99.640697705117816</c:v>
                </c:pt>
                <c:pt idx="108">
                  <c:v>99.849335568567014</c:v>
                </c:pt>
                <c:pt idx="109">
                  <c:v>100.47147338051137</c:v>
                </c:pt>
                <c:pt idx="110">
                  <c:v>101.41246521697944</c:v>
                </c:pt>
                <c:pt idx="111">
                  <c:v>100.49872944015723</c:v>
                </c:pt>
                <c:pt idx="112">
                  <c:v>101.46740615215981</c:v>
                </c:pt>
                <c:pt idx="113">
                  <c:v>102.24953228998939</c:v>
                </c:pt>
                <c:pt idx="114">
                  <c:v>102.53435646617568</c:v>
                </c:pt>
                <c:pt idx="115">
                  <c:v>102.20402403519124</c:v>
                </c:pt>
                <c:pt idx="116">
                  <c:v>103.56791595539431</c:v>
                </c:pt>
                <c:pt idx="117">
                  <c:v>103.63431605531386</c:v>
                </c:pt>
                <c:pt idx="118">
                  <c:v>103.52016442567684</c:v>
                </c:pt>
                <c:pt idx="119">
                  <c:v>103.73481750813562</c:v>
                </c:pt>
                <c:pt idx="120">
                  <c:v>104.29616355683299</c:v>
                </c:pt>
                <c:pt idx="121">
                  <c:v>105.2588620428055</c:v>
                </c:pt>
                <c:pt idx="122">
                  <c:v>105.74303312822477</c:v>
                </c:pt>
                <c:pt idx="123">
                  <c:v>105.74852265030481</c:v>
                </c:pt>
                <c:pt idx="124">
                  <c:v>104.14069080050614</c:v>
                </c:pt>
                <c:pt idx="125">
                  <c:v>104.41425710681942</c:v>
                </c:pt>
                <c:pt idx="126">
                  <c:v>103.73653595999188</c:v>
                </c:pt>
                <c:pt idx="127">
                  <c:v>104.5935607287301</c:v>
                </c:pt>
                <c:pt idx="128">
                  <c:v>101.47504055059822</c:v>
                </c:pt>
                <c:pt idx="129">
                  <c:v>99.605519816391961</c:v>
                </c:pt>
                <c:pt idx="130">
                  <c:v>93.393008459767074</c:v>
                </c:pt>
                <c:pt idx="131">
                  <c:v>87.991853933422576</c:v>
                </c:pt>
                <c:pt idx="132">
                  <c:v>81.535170799080376</c:v>
                </c:pt>
                <c:pt idx="133">
                  <c:v>81.125721518204287</c:v>
                </c:pt>
                <c:pt idx="134">
                  <c:v>76.938345365145963</c:v>
                </c:pt>
                <c:pt idx="135">
                  <c:v>77.557502270937022</c:v>
                </c:pt>
                <c:pt idx="136">
                  <c:v>80.351306311184928</c:v>
                </c:pt>
                <c:pt idx="137">
                  <c:v>81.765000559439045</c:v>
                </c:pt>
                <c:pt idx="138">
                  <c:v>82.537437515256372</c:v>
                </c:pt>
                <c:pt idx="139">
                  <c:v>84.954516423758591</c:v>
                </c:pt>
                <c:pt idx="140">
                  <c:v>86.297184715493387</c:v>
                </c:pt>
                <c:pt idx="141">
                  <c:v>87.158312217810192</c:v>
                </c:pt>
                <c:pt idx="142">
                  <c:v>88.399302917936822</c:v>
                </c:pt>
                <c:pt idx="143">
                  <c:v>89.264246258142151</c:v>
                </c:pt>
                <c:pt idx="144">
                  <c:v>89.157580315614396</c:v>
                </c:pt>
                <c:pt idx="145">
                  <c:v>89.422482915855014</c:v>
                </c:pt>
                <c:pt idx="146">
                  <c:v>90.586202273883259</c:v>
                </c:pt>
                <c:pt idx="147">
                  <c:v>94.415620906422177</c:v>
                </c:pt>
                <c:pt idx="148">
                  <c:v>96.255842895187953</c:v>
                </c:pt>
                <c:pt idx="149">
                  <c:v>96.163045344598771</c:v>
                </c:pt>
                <c:pt idx="150">
                  <c:v>96.442697336777556</c:v>
                </c:pt>
                <c:pt idx="151">
                  <c:v>97.675659734899796</c:v>
                </c:pt>
                <c:pt idx="152">
                  <c:v>97.751818832426594</c:v>
                </c:pt>
                <c:pt idx="153">
                  <c:v>99.355406613488455</c:v>
                </c:pt>
                <c:pt idx="154">
                  <c:v>99.565696166004045</c:v>
                </c:pt>
                <c:pt idx="155">
                  <c:v>98.849129196991981</c:v>
                </c:pt>
                <c:pt idx="156">
                  <c:v>101.16598949312051</c:v>
                </c:pt>
                <c:pt idx="157">
                  <c:v>101.95659430614738</c:v>
                </c:pt>
                <c:pt idx="158">
                  <c:v>102.32855691780493</c:v>
                </c:pt>
                <c:pt idx="159">
                  <c:v>103.17003062219511</c:v>
                </c:pt>
                <c:pt idx="160">
                  <c:v>102.93306558204362</c:v>
                </c:pt>
                <c:pt idx="161">
                  <c:v>102.59238179930341</c:v>
                </c:pt>
                <c:pt idx="162">
                  <c:v>104.4103356025992</c:v>
                </c:pt>
                <c:pt idx="163">
                  <c:v>103.85551262497279</c:v>
                </c:pt>
                <c:pt idx="164">
                  <c:v>102.63753264222795</c:v>
                </c:pt>
                <c:pt idx="165">
                  <c:v>102.90522166350264</c:v>
                </c:pt>
                <c:pt idx="166">
                  <c:v>102.54369832248827</c:v>
                </c:pt>
                <c:pt idx="167">
                  <c:v>100.79148957682219</c:v>
                </c:pt>
                <c:pt idx="168">
                  <c:v>101.1237862905914</c:v>
                </c:pt>
                <c:pt idx="169">
                  <c:v>100.97655727550467</c:v>
                </c:pt>
                <c:pt idx="170">
                  <c:v>100.91564289676755</c:v>
                </c:pt>
                <c:pt idx="171">
                  <c:v>101.04841941523597</c:v>
                </c:pt>
                <c:pt idx="172">
                  <c:v>101.30063234093321</c:v>
                </c:pt>
                <c:pt idx="173">
                  <c:v>101.10236390063069</c:v>
                </c:pt>
                <c:pt idx="174">
                  <c:v>101.15170873889103</c:v>
                </c:pt>
                <c:pt idx="175">
                  <c:v>100.68753643613053</c:v>
                </c:pt>
                <c:pt idx="176">
                  <c:v>99.839470308868556</c:v>
                </c:pt>
                <c:pt idx="177">
                  <c:v>99.262956934126777</c:v>
                </c:pt>
                <c:pt idx="178">
                  <c:v>98.420823013828809</c:v>
                </c:pt>
                <c:pt idx="179">
                  <c:v>98.252060947088921</c:v>
                </c:pt>
                <c:pt idx="180">
                  <c:v>98.751972180961971</c:v>
                </c:pt>
                <c:pt idx="181">
                  <c:v>98.281341402413901</c:v>
                </c:pt>
                <c:pt idx="182">
                  <c:v>99.434829323973034</c:v>
                </c:pt>
                <c:pt idx="183">
                  <c:v>98.718659381969204</c:v>
                </c:pt>
                <c:pt idx="184">
                  <c:v>100.12832116708283</c:v>
                </c:pt>
                <c:pt idx="185">
                  <c:v>100.37713255798589</c:v>
                </c:pt>
                <c:pt idx="186">
                  <c:v>100.01077124852806</c:v>
                </c:pt>
                <c:pt idx="187">
                  <c:v>100.05956129981055</c:v>
                </c:pt>
                <c:pt idx="188">
                  <c:v>100.63266520648868</c:v>
                </c:pt>
                <c:pt idx="189">
                  <c:v>101.63316945531223</c:v>
                </c:pt>
                <c:pt idx="190">
                  <c:v>102.23441278493341</c:v>
                </c:pt>
                <c:pt idx="191">
                  <c:v>101.86776834365881</c:v>
                </c:pt>
                <c:pt idx="192">
                  <c:v>102.14984013720331</c:v>
                </c:pt>
                <c:pt idx="193">
                  <c:v>102.96986296059656</c:v>
                </c:pt>
                <c:pt idx="194">
                  <c:v>102.72695018212718</c:v>
                </c:pt>
                <c:pt idx="195">
                  <c:v>102.50326587022435</c:v>
                </c:pt>
                <c:pt idx="196">
                  <c:v>100.80263948264358</c:v>
                </c:pt>
                <c:pt idx="197">
                  <c:v>101.44956237130664</c:v>
                </c:pt>
                <c:pt idx="198">
                  <c:v>102.37368346837334</c:v>
                </c:pt>
                <c:pt idx="199">
                  <c:v>100.8518702360349</c:v>
                </c:pt>
                <c:pt idx="200">
                  <c:v>101.27933015212689</c:v>
                </c:pt>
                <c:pt idx="201">
                  <c:v>101.98672895409273</c:v>
                </c:pt>
                <c:pt idx="202">
                  <c:v>101.69335598070558</c:v>
                </c:pt>
                <c:pt idx="203">
                  <c:v>102.31137569900118</c:v>
                </c:pt>
                <c:pt idx="204">
                  <c:v>101.35404166596427</c:v>
                </c:pt>
                <c:pt idx="205">
                  <c:v>101.29277473221863</c:v>
                </c:pt>
                <c:pt idx="206">
                  <c:v>101.40090283537822</c:v>
                </c:pt>
                <c:pt idx="207">
                  <c:v>102.05912189649482</c:v>
                </c:pt>
                <c:pt idx="208">
                  <c:v>101.90609545305331</c:v>
                </c:pt>
                <c:pt idx="209">
                  <c:v>102.78267848020826</c:v>
                </c:pt>
                <c:pt idx="210">
                  <c:v>102.32061586051633</c:v>
                </c:pt>
                <c:pt idx="211">
                  <c:v>101.82602550120016</c:v>
                </c:pt>
                <c:pt idx="212">
                  <c:v>102.00195429203769</c:v>
                </c:pt>
                <c:pt idx="213">
                  <c:v>101.42365558472773</c:v>
                </c:pt>
                <c:pt idx="214">
                  <c:v>101.56423657651177</c:v>
                </c:pt>
                <c:pt idx="215">
                  <c:v>102.4419213437578</c:v>
                </c:pt>
                <c:pt idx="216">
                  <c:v>102.7502884049556</c:v>
                </c:pt>
                <c:pt idx="217">
                  <c:v>103.71664295560589</c:v>
                </c:pt>
                <c:pt idx="218">
                  <c:v>102.46818729275506</c:v>
                </c:pt>
                <c:pt idx="219">
                  <c:v>102.71536138148853</c:v>
                </c:pt>
                <c:pt idx="220">
                  <c:v>102.35259929826222</c:v>
                </c:pt>
                <c:pt idx="221">
                  <c:v>102.63060433743181</c:v>
                </c:pt>
                <c:pt idx="222">
                  <c:v>102.03542297784016</c:v>
                </c:pt>
                <c:pt idx="223">
                  <c:v>103.2478890491509</c:v>
                </c:pt>
                <c:pt idx="224">
                  <c:v>103.6099111980687</c:v>
                </c:pt>
                <c:pt idx="225">
                  <c:v>103.39157123545593</c:v>
                </c:pt>
                <c:pt idx="226">
                  <c:v>103.34027067306107</c:v>
                </c:pt>
                <c:pt idx="227">
                  <c:v>103.00587312978509</c:v>
                </c:pt>
                <c:pt idx="228">
                  <c:v>103.70553750619254</c:v>
                </c:pt>
                <c:pt idx="229">
                  <c:v>104.31794528932188</c:v>
                </c:pt>
                <c:pt idx="230">
                  <c:v>104.76320273667648</c:v>
                </c:pt>
                <c:pt idx="231">
                  <c:v>106.54894754043605</c:v>
                </c:pt>
                <c:pt idx="232">
                  <c:v>105.68783952062022</c:v>
                </c:pt>
                <c:pt idx="233">
                  <c:v>106.24616174738432</c:v>
                </c:pt>
                <c:pt idx="234">
                  <c:v>107.89816821964413</c:v>
                </c:pt>
                <c:pt idx="235">
                  <c:v>108.50844857620865</c:v>
                </c:pt>
                <c:pt idx="236">
                  <c:v>109.01762305061835</c:v>
                </c:pt>
                <c:pt idx="237">
                  <c:v>108.13620740851906</c:v>
                </c:pt>
                <c:pt idx="238">
                  <c:v>110.49693260170781</c:v>
                </c:pt>
                <c:pt idx="239">
                  <c:v>109.62689286894656</c:v>
                </c:pt>
                <c:pt idx="240">
                  <c:v>108.24203348056545</c:v>
                </c:pt>
                <c:pt idx="241">
                  <c:v>107.77179450709554</c:v>
                </c:pt>
                <c:pt idx="242">
                  <c:v>107.61430727954837</c:v>
                </c:pt>
                <c:pt idx="243">
                  <c:v>107.14731061957178</c:v>
                </c:pt>
                <c:pt idx="244">
                  <c:v>109.15619095568911</c:v>
                </c:pt>
                <c:pt idx="245">
                  <c:v>109.11149086857827</c:v>
                </c:pt>
                <c:pt idx="246">
                  <c:v>108.0196478868945</c:v>
                </c:pt>
                <c:pt idx="247">
                  <c:v>107.96495408943339</c:v>
                </c:pt>
                <c:pt idx="248">
                  <c:v>107.9456567637781</c:v>
                </c:pt>
                <c:pt idx="249">
                  <c:v>107.6571059300704</c:v>
                </c:pt>
                <c:pt idx="250">
                  <c:v>106.25030517299818</c:v>
                </c:pt>
                <c:pt idx="251">
                  <c:v>105.85941344279652</c:v>
                </c:pt>
                <c:pt idx="252">
                  <c:v>106.57563837700062</c:v>
                </c:pt>
                <c:pt idx="253">
                  <c:v>105.88723076883579</c:v>
                </c:pt>
                <c:pt idx="254">
                  <c:v>106.68182142048516</c:v>
                </c:pt>
                <c:pt idx="255">
                  <c:v>104.96252510847432</c:v>
                </c:pt>
                <c:pt idx="256">
                  <c:v>104.0864143260445</c:v>
                </c:pt>
                <c:pt idx="257">
                  <c:v>103.15816451160048</c:v>
                </c:pt>
                <c:pt idx="258">
                  <c:v>103.36364279756248</c:v>
                </c:pt>
                <c:pt idx="259">
                  <c:v>103.72130767980063</c:v>
                </c:pt>
                <c:pt idx="260">
                  <c:v>103.42819075146532</c:v>
                </c:pt>
                <c:pt idx="261">
                  <c:v>103.45470505810073</c:v>
                </c:pt>
                <c:pt idx="262">
                  <c:v>102.46629079295428</c:v>
                </c:pt>
                <c:pt idx="263">
                  <c:v>100</c:v>
                </c:pt>
                <c:pt idx="264">
                  <c:v>103.95004493352988</c:v>
                </c:pt>
                <c:pt idx="265">
                  <c:v>105.87210568867445</c:v>
                </c:pt>
                <c:pt idx="266">
                  <c:v>97.8266501536243</c:v>
                </c:pt>
                <c:pt idx="267">
                  <c:v>83.591884709008369</c:v>
                </c:pt>
                <c:pt idx="268">
                  <c:v>84.417722751113345</c:v>
                </c:pt>
                <c:pt idx="269">
                  <c:v>89.304912513984178</c:v>
                </c:pt>
                <c:pt idx="270">
                  <c:v>92.838955927924545</c:v>
                </c:pt>
                <c:pt idx="271">
                  <c:v>96.508086610396589</c:v>
                </c:pt>
                <c:pt idx="272">
                  <c:v>98.651876664081314</c:v>
                </c:pt>
                <c:pt idx="273">
                  <c:v>101.36116253551226</c:v>
                </c:pt>
                <c:pt idx="274">
                  <c:v>103.32194187333043</c:v>
                </c:pt>
                <c:pt idx="275">
                  <c:v>104.50484390303443</c:v>
                </c:pt>
                <c:pt idx="276">
                  <c:v>105.2783616458554</c:v>
                </c:pt>
                <c:pt idx="277">
                  <c:v>104.08850738942179</c:v>
                </c:pt>
                <c:pt idx="278">
                  <c:v>105.04650085901861</c:v>
                </c:pt>
                <c:pt idx="279">
                  <c:v>105.17241368736163</c:v>
                </c:pt>
                <c:pt idx="280">
                  <c:v>105.34727708967463</c:v>
                </c:pt>
                <c:pt idx="281">
                  <c:v>105.01162103858144</c:v>
                </c:pt>
                <c:pt idx="282">
                  <c:v>104.91495767129959</c:v>
                </c:pt>
                <c:pt idx="283">
                  <c:v>103.61330393999026</c:v>
                </c:pt>
                <c:pt idx="284">
                  <c:v>102.86802612442587</c:v>
                </c:pt>
                <c:pt idx="285">
                  <c:v>102.85380054046966</c:v>
                </c:pt>
                <c:pt idx="286">
                  <c:v>103.15727161181904</c:v>
                </c:pt>
                <c:pt idx="287">
                  <c:v>103.51046835476281</c:v>
                </c:pt>
              </c:numCache>
            </c:numRef>
          </c:val>
          <c:smooth val="0"/>
          <c:extLst>
            <c:ext xmlns:c16="http://schemas.microsoft.com/office/drawing/2014/chart" uri="{C3380CC4-5D6E-409C-BE32-E72D297353CC}">
              <c16:uniqueId val="{00000001-8949-4F0F-9DA6-933E5438DEE4}"/>
            </c:ext>
          </c:extLst>
        </c:ser>
        <c:ser>
          <c:idx val="2"/>
          <c:order val="2"/>
          <c:tx>
            <c:strRef>
              <c:f>Német_adat!$F$1</c:f>
              <c:strCache>
                <c:ptCount val="1"/>
                <c:pt idx="0">
                  <c:v>tartós fogyasztási cikkek</c:v>
                </c:pt>
              </c:strCache>
            </c:strRef>
          </c:tx>
          <c:spPr>
            <a:ln w="28575" cap="rnd">
              <a:solidFill>
                <a:schemeClr val="accent3"/>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Német_adat!$F$2:$F$1000</c:f>
              <c:numCache>
                <c:formatCode>0.0</c:formatCode>
                <c:ptCount val="999"/>
                <c:pt idx="0">
                  <c:v>108.69659095512117</c:v>
                </c:pt>
                <c:pt idx="1">
                  <c:v>109.7586822522445</c:v>
                </c:pt>
                <c:pt idx="2">
                  <c:v>111.0085755534036</c:v>
                </c:pt>
                <c:pt idx="3">
                  <c:v>109.39384291867702</c:v>
                </c:pt>
                <c:pt idx="4">
                  <c:v>108.80712278736293</c:v>
                </c:pt>
                <c:pt idx="5">
                  <c:v>107.20540125726994</c:v>
                </c:pt>
                <c:pt idx="6">
                  <c:v>106.14153575303695</c:v>
                </c:pt>
                <c:pt idx="7">
                  <c:v>105.20660450333277</c:v>
                </c:pt>
                <c:pt idx="8">
                  <c:v>106.60825386018611</c:v>
                </c:pt>
                <c:pt idx="9">
                  <c:v>105.60525274446984</c:v>
                </c:pt>
                <c:pt idx="10">
                  <c:v>105.38292798049989</c:v>
                </c:pt>
                <c:pt idx="11">
                  <c:v>104.37669053230039</c:v>
                </c:pt>
                <c:pt idx="12">
                  <c:v>105.48194605554031</c:v>
                </c:pt>
                <c:pt idx="13">
                  <c:v>103.79798742945741</c:v>
                </c:pt>
                <c:pt idx="14">
                  <c:v>103.04356598177895</c:v>
                </c:pt>
                <c:pt idx="15">
                  <c:v>103.24561648437253</c:v>
                </c:pt>
                <c:pt idx="16">
                  <c:v>104.17470253735586</c:v>
                </c:pt>
                <c:pt idx="17">
                  <c:v>105.76472963093939</c:v>
                </c:pt>
                <c:pt idx="18">
                  <c:v>105.66869255263576</c:v>
                </c:pt>
                <c:pt idx="19">
                  <c:v>107.7071538183009</c:v>
                </c:pt>
                <c:pt idx="20">
                  <c:v>108.03994991480658</c:v>
                </c:pt>
                <c:pt idx="21">
                  <c:v>110.20351243817255</c:v>
                </c:pt>
                <c:pt idx="22">
                  <c:v>110.2167750925372</c:v>
                </c:pt>
                <c:pt idx="23">
                  <c:v>109.17664585589921</c:v>
                </c:pt>
                <c:pt idx="24">
                  <c:v>107.82291201923829</c:v>
                </c:pt>
                <c:pt idx="25">
                  <c:v>108.74897172091791</c:v>
                </c:pt>
                <c:pt idx="26">
                  <c:v>109.09666041357042</c:v>
                </c:pt>
                <c:pt idx="27">
                  <c:v>111.81632203704896</c:v>
                </c:pt>
                <c:pt idx="28">
                  <c:v>112.38802845800207</c:v>
                </c:pt>
                <c:pt idx="29">
                  <c:v>109.1769815560874</c:v>
                </c:pt>
                <c:pt idx="30">
                  <c:v>109.83084301045081</c:v>
                </c:pt>
                <c:pt idx="31">
                  <c:v>109.83099010205268</c:v>
                </c:pt>
                <c:pt idx="32">
                  <c:v>111.32402023956109</c:v>
                </c:pt>
                <c:pt idx="33">
                  <c:v>111.48195539660021</c:v>
                </c:pt>
                <c:pt idx="34">
                  <c:v>110.80178418802551</c:v>
                </c:pt>
                <c:pt idx="35">
                  <c:v>109.93389967997251</c:v>
                </c:pt>
                <c:pt idx="36">
                  <c:v>111.54151998421402</c:v>
                </c:pt>
                <c:pt idx="37">
                  <c:v>112.62662115250919</c:v>
                </c:pt>
                <c:pt idx="38">
                  <c:v>113.02798509471128</c:v>
                </c:pt>
                <c:pt idx="39">
                  <c:v>112.25173033856099</c:v>
                </c:pt>
                <c:pt idx="40">
                  <c:v>111.87848246261667</c:v>
                </c:pt>
                <c:pt idx="41">
                  <c:v>111.9853235150569</c:v>
                </c:pt>
                <c:pt idx="42">
                  <c:v>108.64410899722972</c:v>
                </c:pt>
                <c:pt idx="43">
                  <c:v>110.55349880102827</c:v>
                </c:pt>
                <c:pt idx="44">
                  <c:v>108.59198778614423</c:v>
                </c:pt>
                <c:pt idx="45">
                  <c:v>106.48477286226247</c:v>
                </c:pt>
                <c:pt idx="46">
                  <c:v>105.11826359831402</c:v>
                </c:pt>
                <c:pt idx="47">
                  <c:v>105.92983305937067</c:v>
                </c:pt>
                <c:pt idx="48">
                  <c:v>104.83422989976465</c:v>
                </c:pt>
                <c:pt idx="49">
                  <c:v>103.5937427096743</c:v>
                </c:pt>
                <c:pt idx="50">
                  <c:v>102.45330667593539</c:v>
                </c:pt>
                <c:pt idx="51">
                  <c:v>100.1313864749398</c:v>
                </c:pt>
                <c:pt idx="52">
                  <c:v>98.481995417980798</c:v>
                </c:pt>
                <c:pt idx="53">
                  <c:v>101.17726590621407</c:v>
                </c:pt>
                <c:pt idx="54">
                  <c:v>99.803265289996972</c:v>
                </c:pt>
                <c:pt idx="55">
                  <c:v>99.799358708814054</c:v>
                </c:pt>
                <c:pt idx="56">
                  <c:v>99.979877728169981</c:v>
                </c:pt>
                <c:pt idx="57">
                  <c:v>99.463373931537689</c:v>
                </c:pt>
                <c:pt idx="58">
                  <c:v>99.726122952276356</c:v>
                </c:pt>
                <c:pt idx="59">
                  <c:v>97.861449269622383</c:v>
                </c:pt>
                <c:pt idx="60">
                  <c:v>96.171691690399669</c:v>
                </c:pt>
                <c:pt idx="61">
                  <c:v>95.676945142056255</c:v>
                </c:pt>
                <c:pt idx="62">
                  <c:v>95.649704461313561</c:v>
                </c:pt>
                <c:pt idx="63">
                  <c:v>94.215128649177132</c:v>
                </c:pt>
                <c:pt idx="64">
                  <c:v>93.229285147014792</c:v>
                </c:pt>
                <c:pt idx="65">
                  <c:v>92.959962001470373</c:v>
                </c:pt>
                <c:pt idx="66">
                  <c:v>96.585418403447164</c:v>
                </c:pt>
                <c:pt idx="67">
                  <c:v>93.363802458151596</c:v>
                </c:pt>
                <c:pt idx="68">
                  <c:v>93.805231161703404</c:v>
                </c:pt>
                <c:pt idx="69">
                  <c:v>94.470563063143103</c:v>
                </c:pt>
                <c:pt idx="70">
                  <c:v>96.242659838626153</c:v>
                </c:pt>
                <c:pt idx="71">
                  <c:v>96.611825099291778</c:v>
                </c:pt>
                <c:pt idx="72">
                  <c:v>96.067062780043202</c:v>
                </c:pt>
                <c:pt idx="73">
                  <c:v>95.072265361757132</c:v>
                </c:pt>
                <c:pt idx="74">
                  <c:v>95.21254704701974</c:v>
                </c:pt>
                <c:pt idx="75">
                  <c:v>96.203583148317151</c:v>
                </c:pt>
                <c:pt idx="76">
                  <c:v>97.909543649319446</c:v>
                </c:pt>
                <c:pt idx="77">
                  <c:v>96.283719991021798</c:v>
                </c:pt>
                <c:pt idx="78">
                  <c:v>97.335357188891876</c:v>
                </c:pt>
                <c:pt idx="79">
                  <c:v>93.632439032604452</c:v>
                </c:pt>
                <c:pt idx="80">
                  <c:v>93.06332227419874</c:v>
                </c:pt>
                <c:pt idx="81">
                  <c:v>92.22766149288266</c:v>
                </c:pt>
                <c:pt idx="82">
                  <c:v>91.386313812991375</c:v>
                </c:pt>
                <c:pt idx="83">
                  <c:v>92.386165347154119</c:v>
                </c:pt>
                <c:pt idx="84">
                  <c:v>93.98365850811787</c:v>
                </c:pt>
                <c:pt idx="85">
                  <c:v>95.036425059463596</c:v>
                </c:pt>
                <c:pt idx="86">
                  <c:v>94.599257289309861</c:v>
                </c:pt>
                <c:pt idx="87">
                  <c:v>94.78616903533667</c:v>
                </c:pt>
                <c:pt idx="88">
                  <c:v>93.361765766421172</c:v>
                </c:pt>
                <c:pt idx="89">
                  <c:v>95.249815049184491</c:v>
                </c:pt>
                <c:pt idx="90">
                  <c:v>94.286829443026335</c:v>
                </c:pt>
                <c:pt idx="91">
                  <c:v>93.788756577444843</c:v>
                </c:pt>
                <c:pt idx="92">
                  <c:v>93.485547219019978</c:v>
                </c:pt>
                <c:pt idx="93">
                  <c:v>95.426243162294682</c:v>
                </c:pt>
                <c:pt idx="94">
                  <c:v>96.359980369935911</c:v>
                </c:pt>
                <c:pt idx="95">
                  <c:v>97.038485199327582</c:v>
                </c:pt>
                <c:pt idx="96">
                  <c:v>97.833464393076028</c:v>
                </c:pt>
                <c:pt idx="97">
                  <c:v>97.458177066444293</c:v>
                </c:pt>
                <c:pt idx="98">
                  <c:v>97.957238132028607</c:v>
                </c:pt>
                <c:pt idx="99">
                  <c:v>101.14468951784797</c:v>
                </c:pt>
                <c:pt idx="100">
                  <c:v>101.89228327584239</c:v>
                </c:pt>
                <c:pt idx="101">
                  <c:v>101.15914162506556</c:v>
                </c:pt>
                <c:pt idx="102">
                  <c:v>101.74365657696482</c:v>
                </c:pt>
                <c:pt idx="103">
                  <c:v>103.13165664254365</c:v>
                </c:pt>
                <c:pt idx="104">
                  <c:v>103.68778166720602</c:v>
                </c:pt>
                <c:pt idx="105">
                  <c:v>104.39183800354172</c:v>
                </c:pt>
                <c:pt idx="106">
                  <c:v>105.41713325096435</c:v>
                </c:pt>
                <c:pt idx="107">
                  <c:v>106.33001806552183</c:v>
                </c:pt>
                <c:pt idx="108">
                  <c:v>104.21695842488504</c:v>
                </c:pt>
                <c:pt idx="109">
                  <c:v>104.42352670642003</c:v>
                </c:pt>
                <c:pt idx="110">
                  <c:v>103.52841059731561</c:v>
                </c:pt>
                <c:pt idx="111">
                  <c:v>101.48227244217782</c:v>
                </c:pt>
                <c:pt idx="112">
                  <c:v>102.18085835360058</c:v>
                </c:pt>
                <c:pt idx="113">
                  <c:v>102.05790777652281</c:v>
                </c:pt>
                <c:pt idx="114">
                  <c:v>102.73716263520119</c:v>
                </c:pt>
                <c:pt idx="115">
                  <c:v>103.64938089301445</c:v>
                </c:pt>
                <c:pt idx="116">
                  <c:v>104.73672624132482</c:v>
                </c:pt>
                <c:pt idx="117">
                  <c:v>104.27111259071221</c:v>
                </c:pt>
                <c:pt idx="118">
                  <c:v>102.91523184499229</c:v>
                </c:pt>
                <c:pt idx="119">
                  <c:v>101.39330713448602</c:v>
                </c:pt>
                <c:pt idx="120">
                  <c:v>101.63475607793148</c:v>
                </c:pt>
                <c:pt idx="121">
                  <c:v>102.981124925779</c:v>
                </c:pt>
                <c:pt idx="122">
                  <c:v>103.27967837974046</c:v>
                </c:pt>
                <c:pt idx="123">
                  <c:v>102.79383571341248</c:v>
                </c:pt>
                <c:pt idx="124">
                  <c:v>99.234591829909945</c:v>
                </c:pt>
                <c:pt idx="125">
                  <c:v>100.29936363302063</c:v>
                </c:pt>
                <c:pt idx="126">
                  <c:v>97.859654968300219</c:v>
                </c:pt>
                <c:pt idx="127">
                  <c:v>99.459380842390544</c:v>
                </c:pt>
                <c:pt idx="128">
                  <c:v>97.952591271408565</c:v>
                </c:pt>
                <c:pt idx="129">
                  <c:v>97.178254704923418</c:v>
                </c:pt>
                <c:pt idx="130">
                  <c:v>95.990408388055528</c:v>
                </c:pt>
                <c:pt idx="131">
                  <c:v>86.662366683905731</c:v>
                </c:pt>
                <c:pt idx="132">
                  <c:v>84.902345011352708</c:v>
                </c:pt>
                <c:pt idx="133">
                  <c:v>82.285628797318282</c:v>
                </c:pt>
                <c:pt idx="134">
                  <c:v>81.069158652501201</c:v>
                </c:pt>
                <c:pt idx="135">
                  <c:v>81.513021242205241</c:v>
                </c:pt>
                <c:pt idx="136">
                  <c:v>82.707070645803896</c:v>
                </c:pt>
                <c:pt idx="137">
                  <c:v>81.686544296770606</c:v>
                </c:pt>
                <c:pt idx="138">
                  <c:v>82.158367043819197</c:v>
                </c:pt>
                <c:pt idx="139">
                  <c:v>83.426334929491802</c:v>
                </c:pt>
                <c:pt idx="140">
                  <c:v>83.526885198706495</c:v>
                </c:pt>
                <c:pt idx="141">
                  <c:v>83.937572027049896</c:v>
                </c:pt>
                <c:pt idx="142">
                  <c:v>86.061760310601144</c:v>
                </c:pt>
                <c:pt idx="143">
                  <c:v>87.425123482994863</c:v>
                </c:pt>
                <c:pt idx="144">
                  <c:v>88.94977534361918</c:v>
                </c:pt>
                <c:pt idx="145">
                  <c:v>87.950295533546495</c:v>
                </c:pt>
                <c:pt idx="146">
                  <c:v>87.236015882299029</c:v>
                </c:pt>
                <c:pt idx="147">
                  <c:v>88.742823525022374</c:v>
                </c:pt>
                <c:pt idx="148">
                  <c:v>91.250633819280452</c:v>
                </c:pt>
                <c:pt idx="149">
                  <c:v>91.991188903257182</c:v>
                </c:pt>
                <c:pt idx="150">
                  <c:v>91.316220415518202</c:v>
                </c:pt>
                <c:pt idx="151">
                  <c:v>92.399704041335212</c:v>
                </c:pt>
                <c:pt idx="152">
                  <c:v>92.186731217395106</c:v>
                </c:pt>
                <c:pt idx="153">
                  <c:v>93.60084786321832</c:v>
                </c:pt>
                <c:pt idx="154">
                  <c:v>93.005143852218268</c:v>
                </c:pt>
                <c:pt idx="155">
                  <c:v>92.802246620972156</c:v>
                </c:pt>
                <c:pt idx="156">
                  <c:v>93.772538442891843</c:v>
                </c:pt>
                <c:pt idx="157">
                  <c:v>95.096929163826985</c:v>
                </c:pt>
                <c:pt idx="158">
                  <c:v>96.508004846252078</c:v>
                </c:pt>
                <c:pt idx="159">
                  <c:v>96.163999530393895</c:v>
                </c:pt>
                <c:pt idx="160">
                  <c:v>95.649694904944113</c:v>
                </c:pt>
                <c:pt idx="161">
                  <c:v>93.358025557915326</c:v>
                </c:pt>
                <c:pt idx="162">
                  <c:v>96.905486131538439</c:v>
                </c:pt>
                <c:pt idx="163">
                  <c:v>94.784146966392214</c:v>
                </c:pt>
                <c:pt idx="164">
                  <c:v>95.795830063214254</c:v>
                </c:pt>
                <c:pt idx="165">
                  <c:v>96.611528735171674</c:v>
                </c:pt>
                <c:pt idx="166">
                  <c:v>95.83575915581882</c:v>
                </c:pt>
                <c:pt idx="167">
                  <c:v>93.846762103765514</c:v>
                </c:pt>
                <c:pt idx="168">
                  <c:v>93.599627056312897</c:v>
                </c:pt>
                <c:pt idx="169">
                  <c:v>92.343094963377567</c:v>
                </c:pt>
                <c:pt idx="170">
                  <c:v>92.323457567988569</c:v>
                </c:pt>
                <c:pt idx="171">
                  <c:v>92.184620722882542</c:v>
                </c:pt>
                <c:pt idx="172">
                  <c:v>93.672524360279894</c:v>
                </c:pt>
                <c:pt idx="173">
                  <c:v>92.708131410552369</c:v>
                </c:pt>
                <c:pt idx="174">
                  <c:v>93.215206667472543</c:v>
                </c:pt>
                <c:pt idx="175">
                  <c:v>93.217991996540007</c:v>
                </c:pt>
                <c:pt idx="176">
                  <c:v>92.170185428489191</c:v>
                </c:pt>
                <c:pt idx="177">
                  <c:v>89.934450681039195</c:v>
                </c:pt>
                <c:pt idx="178">
                  <c:v>88.591078351278099</c:v>
                </c:pt>
                <c:pt idx="179">
                  <c:v>89.057604654276957</c:v>
                </c:pt>
                <c:pt idx="180">
                  <c:v>90.237278710249285</c:v>
                </c:pt>
                <c:pt idx="181">
                  <c:v>91.076011377221292</c:v>
                </c:pt>
                <c:pt idx="182">
                  <c:v>91.257260437911299</c:v>
                </c:pt>
                <c:pt idx="183">
                  <c:v>90.924142494059922</c:v>
                </c:pt>
                <c:pt idx="184">
                  <c:v>90.328167571872456</c:v>
                </c:pt>
                <c:pt idx="185">
                  <c:v>93.21109799370933</c:v>
                </c:pt>
                <c:pt idx="186">
                  <c:v>92.699721281140597</c:v>
                </c:pt>
                <c:pt idx="187">
                  <c:v>91.907743442919568</c:v>
                </c:pt>
                <c:pt idx="188">
                  <c:v>92.535811252207978</c:v>
                </c:pt>
                <c:pt idx="189">
                  <c:v>91.273711896641032</c:v>
                </c:pt>
                <c:pt idx="190">
                  <c:v>92.060317029300876</c:v>
                </c:pt>
                <c:pt idx="191">
                  <c:v>91.269508594305705</c:v>
                </c:pt>
                <c:pt idx="192">
                  <c:v>91.590181099562756</c:v>
                </c:pt>
                <c:pt idx="193">
                  <c:v>92.478168255549221</c:v>
                </c:pt>
                <c:pt idx="194">
                  <c:v>92.950516533243444</c:v>
                </c:pt>
                <c:pt idx="195">
                  <c:v>91.78170706495132</c:v>
                </c:pt>
                <c:pt idx="196">
                  <c:v>91.48446164533145</c:v>
                </c:pt>
                <c:pt idx="197">
                  <c:v>91.609510081997229</c:v>
                </c:pt>
                <c:pt idx="198">
                  <c:v>91.854137769242428</c:v>
                </c:pt>
                <c:pt idx="199">
                  <c:v>89.973802591274989</c:v>
                </c:pt>
                <c:pt idx="200">
                  <c:v>90.596274788598109</c:v>
                </c:pt>
                <c:pt idx="201">
                  <c:v>91.739853260656062</c:v>
                </c:pt>
                <c:pt idx="202">
                  <c:v>93.14301650825351</c:v>
                </c:pt>
                <c:pt idx="203">
                  <c:v>94.216597048027126</c:v>
                </c:pt>
                <c:pt idx="204">
                  <c:v>93.234201696358483</c:v>
                </c:pt>
                <c:pt idx="205">
                  <c:v>94.221016883449309</c:v>
                </c:pt>
                <c:pt idx="206">
                  <c:v>94.231428787347184</c:v>
                </c:pt>
                <c:pt idx="207">
                  <c:v>94.918378958656305</c:v>
                </c:pt>
                <c:pt idx="208">
                  <c:v>94.631068855333851</c:v>
                </c:pt>
                <c:pt idx="209">
                  <c:v>93.24548106568929</c:v>
                </c:pt>
                <c:pt idx="210">
                  <c:v>93.642553163625237</c:v>
                </c:pt>
                <c:pt idx="211">
                  <c:v>94.322787099106549</c:v>
                </c:pt>
                <c:pt idx="212">
                  <c:v>93.751369213753478</c:v>
                </c:pt>
                <c:pt idx="213">
                  <c:v>93.679206155668879</c:v>
                </c:pt>
                <c:pt idx="214">
                  <c:v>94.265199881616454</c:v>
                </c:pt>
                <c:pt idx="215">
                  <c:v>94.78051871501674</c:v>
                </c:pt>
                <c:pt idx="216">
                  <c:v>95.766215280699654</c:v>
                </c:pt>
                <c:pt idx="217">
                  <c:v>96.598874267111185</c:v>
                </c:pt>
                <c:pt idx="218">
                  <c:v>95.921535090065262</c:v>
                </c:pt>
                <c:pt idx="219">
                  <c:v>96.561606324073907</c:v>
                </c:pt>
                <c:pt idx="220">
                  <c:v>94.842571869895252</c:v>
                </c:pt>
                <c:pt idx="221">
                  <c:v>97.631866240802196</c:v>
                </c:pt>
                <c:pt idx="222">
                  <c:v>96.395392421862809</c:v>
                </c:pt>
                <c:pt idx="223">
                  <c:v>97.24568033312606</c:v>
                </c:pt>
                <c:pt idx="224">
                  <c:v>96.671818310108435</c:v>
                </c:pt>
                <c:pt idx="225">
                  <c:v>97.724151870306116</c:v>
                </c:pt>
                <c:pt idx="226">
                  <c:v>97.494589011310566</c:v>
                </c:pt>
                <c:pt idx="227">
                  <c:v>98.4235864861529</c:v>
                </c:pt>
                <c:pt idx="228">
                  <c:v>98.785992137588551</c:v>
                </c:pt>
                <c:pt idx="229">
                  <c:v>99.314145989559506</c:v>
                </c:pt>
                <c:pt idx="230">
                  <c:v>99.508369064334133</c:v>
                </c:pt>
                <c:pt idx="231">
                  <c:v>101.0388268142389</c:v>
                </c:pt>
                <c:pt idx="232">
                  <c:v>101.00362202125312</c:v>
                </c:pt>
                <c:pt idx="233">
                  <c:v>100.36406604791908</c:v>
                </c:pt>
                <c:pt idx="234">
                  <c:v>101.02291838969515</c:v>
                </c:pt>
                <c:pt idx="235">
                  <c:v>102.39976688293811</c:v>
                </c:pt>
                <c:pt idx="236">
                  <c:v>102.23856531735427</c:v>
                </c:pt>
                <c:pt idx="237">
                  <c:v>101.33118585436614</c:v>
                </c:pt>
                <c:pt idx="238">
                  <c:v>101.71944849124766</c:v>
                </c:pt>
                <c:pt idx="239">
                  <c:v>100.9588543941526</c:v>
                </c:pt>
                <c:pt idx="240">
                  <c:v>101.58851347348397</c:v>
                </c:pt>
                <c:pt idx="241">
                  <c:v>101.11532763664057</c:v>
                </c:pt>
                <c:pt idx="242">
                  <c:v>101.69547395251564</c:v>
                </c:pt>
                <c:pt idx="243">
                  <c:v>100.64194369783117</c:v>
                </c:pt>
                <c:pt idx="244">
                  <c:v>100.61872315139537</c:v>
                </c:pt>
                <c:pt idx="245">
                  <c:v>100.50792147405542</c:v>
                </c:pt>
                <c:pt idx="246">
                  <c:v>99.050565582031439</c:v>
                </c:pt>
                <c:pt idx="247">
                  <c:v>99.994190159286561</c:v>
                </c:pt>
                <c:pt idx="248">
                  <c:v>100.92707537194643</c:v>
                </c:pt>
                <c:pt idx="249">
                  <c:v>99.304891978537796</c:v>
                </c:pt>
                <c:pt idx="250">
                  <c:v>97.739182101227925</c:v>
                </c:pt>
                <c:pt idx="251">
                  <c:v>98.216441447351173</c:v>
                </c:pt>
                <c:pt idx="252">
                  <c:v>100.47945616549521</c:v>
                </c:pt>
                <c:pt idx="253">
                  <c:v>101.17369021313054</c:v>
                </c:pt>
                <c:pt idx="254">
                  <c:v>101.85218760627433</c:v>
                </c:pt>
                <c:pt idx="255">
                  <c:v>99.228203208313516</c:v>
                </c:pt>
                <c:pt idx="256">
                  <c:v>98.832461413866355</c:v>
                </c:pt>
                <c:pt idx="257">
                  <c:v>98.055461038349819</c:v>
                </c:pt>
                <c:pt idx="258">
                  <c:v>98.902208124324829</c:v>
                </c:pt>
                <c:pt idx="259">
                  <c:v>100.00890108613861</c:v>
                </c:pt>
                <c:pt idx="260">
                  <c:v>100.95760727465508</c:v>
                </c:pt>
                <c:pt idx="261">
                  <c:v>100.97125790464374</c:v>
                </c:pt>
                <c:pt idx="262">
                  <c:v>100.72562110380285</c:v>
                </c:pt>
                <c:pt idx="263">
                  <c:v>100</c:v>
                </c:pt>
                <c:pt idx="264">
                  <c:v>99.750924272048451</c:v>
                </c:pt>
                <c:pt idx="265">
                  <c:v>99.564185924524438</c:v>
                </c:pt>
                <c:pt idx="266">
                  <c:v>87.179098298186773</c:v>
                </c:pt>
                <c:pt idx="267">
                  <c:v>71.252900081824706</c:v>
                </c:pt>
                <c:pt idx="268">
                  <c:v>82.350260044714801</c:v>
                </c:pt>
                <c:pt idx="269">
                  <c:v>88.752726089717854</c:v>
                </c:pt>
                <c:pt idx="270">
                  <c:v>92.33073213653887</c:v>
                </c:pt>
                <c:pt idx="271">
                  <c:v>94.88765517699153</c:v>
                </c:pt>
                <c:pt idx="272">
                  <c:v>94.926614187932444</c:v>
                </c:pt>
                <c:pt idx="273">
                  <c:v>96.31257248861786</c:v>
                </c:pt>
                <c:pt idx="274">
                  <c:v>98.164439637129433</c:v>
                </c:pt>
                <c:pt idx="275">
                  <c:v>98.451220124983706</c:v>
                </c:pt>
                <c:pt idx="276">
                  <c:v>96.57040932362078</c:v>
                </c:pt>
                <c:pt idx="277">
                  <c:v>95.536025169018814</c:v>
                </c:pt>
                <c:pt idx="278">
                  <c:v>94.779115912020785</c:v>
                </c:pt>
                <c:pt idx="279">
                  <c:v>97.736014833504314</c:v>
                </c:pt>
                <c:pt idx="280">
                  <c:v>97.998964702360695</c:v>
                </c:pt>
                <c:pt idx="281">
                  <c:v>98.651200694937316</c:v>
                </c:pt>
                <c:pt idx="282">
                  <c:v>99.351447228858234</c:v>
                </c:pt>
                <c:pt idx="283">
                  <c:v>97.926912654567488</c:v>
                </c:pt>
                <c:pt idx="284">
                  <c:v>97.324918569446723</c:v>
                </c:pt>
                <c:pt idx="285">
                  <c:v>98.921183868841695</c:v>
                </c:pt>
                <c:pt idx="286">
                  <c:v>99.427943024198584</c:v>
                </c:pt>
                <c:pt idx="287">
                  <c:v>100.95232474880811</c:v>
                </c:pt>
              </c:numCache>
            </c:numRef>
          </c:val>
          <c:smooth val="0"/>
          <c:extLst>
            <c:ext xmlns:c16="http://schemas.microsoft.com/office/drawing/2014/chart" uri="{C3380CC4-5D6E-409C-BE32-E72D297353CC}">
              <c16:uniqueId val="{00000002-8949-4F0F-9DA6-933E5438DEE4}"/>
            </c:ext>
          </c:extLst>
        </c:ser>
        <c:ser>
          <c:idx val="3"/>
          <c:order val="3"/>
          <c:tx>
            <c:strRef>
              <c:f>Német_adat!$G$1</c:f>
              <c:strCache>
                <c:ptCount val="1"/>
                <c:pt idx="0">
                  <c:v>nem-tartós fogyasztási cikkek</c:v>
                </c:pt>
              </c:strCache>
            </c:strRef>
          </c:tx>
          <c:spPr>
            <a:ln w="28575" cap="rnd">
              <a:solidFill>
                <a:schemeClr val="accent4"/>
              </a:solidFill>
              <a:round/>
            </a:ln>
            <a:effectLst/>
          </c:spPr>
          <c:marker>
            <c:symbol val="none"/>
          </c:marker>
          <c:cat>
            <c:numRef>
              <c:f>Német_adat!$A$2:$A$1000</c:f>
              <c:numCache>
                <c:formatCode>m/d/yyyy</c:formatCode>
                <c:ptCount val="999"/>
                <c:pt idx="0">
                  <c:v>35810</c:v>
                </c:pt>
                <c:pt idx="1">
                  <c:v>35841</c:v>
                </c:pt>
                <c:pt idx="2">
                  <c:v>35869</c:v>
                </c:pt>
                <c:pt idx="3">
                  <c:v>35900</c:v>
                </c:pt>
                <c:pt idx="4">
                  <c:v>35930</c:v>
                </c:pt>
                <c:pt idx="5">
                  <c:v>35961</c:v>
                </c:pt>
                <c:pt idx="6">
                  <c:v>35991</c:v>
                </c:pt>
                <c:pt idx="7">
                  <c:v>36022</c:v>
                </c:pt>
                <c:pt idx="8">
                  <c:v>36053</c:v>
                </c:pt>
                <c:pt idx="9">
                  <c:v>36083</c:v>
                </c:pt>
                <c:pt idx="10">
                  <c:v>36114</c:v>
                </c:pt>
                <c:pt idx="11">
                  <c:v>36144</c:v>
                </c:pt>
                <c:pt idx="12">
                  <c:v>36175</c:v>
                </c:pt>
                <c:pt idx="13">
                  <c:v>36206</c:v>
                </c:pt>
                <c:pt idx="14">
                  <c:v>36234</c:v>
                </c:pt>
                <c:pt idx="15">
                  <c:v>36265</c:v>
                </c:pt>
                <c:pt idx="16">
                  <c:v>36295</c:v>
                </c:pt>
                <c:pt idx="17">
                  <c:v>36326</c:v>
                </c:pt>
                <c:pt idx="18">
                  <c:v>36356</c:v>
                </c:pt>
                <c:pt idx="19">
                  <c:v>36387</c:v>
                </c:pt>
                <c:pt idx="20">
                  <c:v>36418</c:v>
                </c:pt>
                <c:pt idx="21">
                  <c:v>36448</c:v>
                </c:pt>
                <c:pt idx="22">
                  <c:v>36479</c:v>
                </c:pt>
                <c:pt idx="23">
                  <c:v>36509</c:v>
                </c:pt>
                <c:pt idx="24">
                  <c:v>36540</c:v>
                </c:pt>
                <c:pt idx="25">
                  <c:v>36571</c:v>
                </c:pt>
                <c:pt idx="26">
                  <c:v>36600</c:v>
                </c:pt>
                <c:pt idx="27">
                  <c:v>36631</c:v>
                </c:pt>
                <c:pt idx="28">
                  <c:v>36661</c:v>
                </c:pt>
                <c:pt idx="29">
                  <c:v>36692</c:v>
                </c:pt>
                <c:pt idx="30">
                  <c:v>36722</c:v>
                </c:pt>
                <c:pt idx="31">
                  <c:v>36753</c:v>
                </c:pt>
                <c:pt idx="32">
                  <c:v>36784</c:v>
                </c:pt>
                <c:pt idx="33">
                  <c:v>36814</c:v>
                </c:pt>
                <c:pt idx="34">
                  <c:v>36845</c:v>
                </c:pt>
                <c:pt idx="35">
                  <c:v>36875</c:v>
                </c:pt>
                <c:pt idx="36">
                  <c:v>36906</c:v>
                </c:pt>
                <c:pt idx="37">
                  <c:v>36937</c:v>
                </c:pt>
                <c:pt idx="38">
                  <c:v>36965</c:v>
                </c:pt>
                <c:pt idx="39">
                  <c:v>36996</c:v>
                </c:pt>
                <c:pt idx="40">
                  <c:v>37026</c:v>
                </c:pt>
                <c:pt idx="41">
                  <c:v>37057</c:v>
                </c:pt>
                <c:pt idx="42">
                  <c:v>37087</c:v>
                </c:pt>
                <c:pt idx="43">
                  <c:v>37118</c:v>
                </c:pt>
                <c:pt idx="44">
                  <c:v>37149</c:v>
                </c:pt>
                <c:pt idx="45">
                  <c:v>37179</c:v>
                </c:pt>
                <c:pt idx="46">
                  <c:v>37210</c:v>
                </c:pt>
                <c:pt idx="47">
                  <c:v>37240</c:v>
                </c:pt>
                <c:pt idx="48">
                  <c:v>37271</c:v>
                </c:pt>
                <c:pt idx="49">
                  <c:v>37302</c:v>
                </c:pt>
                <c:pt idx="50">
                  <c:v>37330</c:v>
                </c:pt>
                <c:pt idx="51">
                  <c:v>37361</c:v>
                </c:pt>
                <c:pt idx="52">
                  <c:v>37391</c:v>
                </c:pt>
                <c:pt idx="53">
                  <c:v>37422</c:v>
                </c:pt>
                <c:pt idx="54">
                  <c:v>37452</c:v>
                </c:pt>
                <c:pt idx="55">
                  <c:v>37483</c:v>
                </c:pt>
                <c:pt idx="56">
                  <c:v>37514</c:v>
                </c:pt>
                <c:pt idx="57">
                  <c:v>37544</c:v>
                </c:pt>
                <c:pt idx="58">
                  <c:v>37575</c:v>
                </c:pt>
                <c:pt idx="59">
                  <c:v>37605</c:v>
                </c:pt>
                <c:pt idx="60">
                  <c:v>37636</c:v>
                </c:pt>
                <c:pt idx="61">
                  <c:v>37667</c:v>
                </c:pt>
                <c:pt idx="62">
                  <c:v>37695</c:v>
                </c:pt>
                <c:pt idx="63">
                  <c:v>37726</c:v>
                </c:pt>
                <c:pt idx="64">
                  <c:v>37756</c:v>
                </c:pt>
                <c:pt idx="65">
                  <c:v>37787</c:v>
                </c:pt>
                <c:pt idx="66">
                  <c:v>37817</c:v>
                </c:pt>
                <c:pt idx="67">
                  <c:v>37848</c:v>
                </c:pt>
                <c:pt idx="68">
                  <c:v>37879</c:v>
                </c:pt>
                <c:pt idx="69">
                  <c:v>37909</c:v>
                </c:pt>
                <c:pt idx="70">
                  <c:v>37940</c:v>
                </c:pt>
                <c:pt idx="71">
                  <c:v>37970</c:v>
                </c:pt>
                <c:pt idx="72">
                  <c:v>38001</c:v>
                </c:pt>
                <c:pt idx="73">
                  <c:v>38032</c:v>
                </c:pt>
                <c:pt idx="74">
                  <c:v>38061</c:v>
                </c:pt>
                <c:pt idx="75">
                  <c:v>38092</c:v>
                </c:pt>
                <c:pt idx="76">
                  <c:v>38122</c:v>
                </c:pt>
                <c:pt idx="77">
                  <c:v>38153</c:v>
                </c:pt>
                <c:pt idx="78">
                  <c:v>38183</c:v>
                </c:pt>
                <c:pt idx="79">
                  <c:v>38214</c:v>
                </c:pt>
                <c:pt idx="80">
                  <c:v>38245</c:v>
                </c:pt>
                <c:pt idx="81">
                  <c:v>38275</c:v>
                </c:pt>
                <c:pt idx="82">
                  <c:v>38306</c:v>
                </c:pt>
                <c:pt idx="83">
                  <c:v>38336</c:v>
                </c:pt>
                <c:pt idx="84">
                  <c:v>38367</c:v>
                </c:pt>
                <c:pt idx="85">
                  <c:v>38398</c:v>
                </c:pt>
                <c:pt idx="86">
                  <c:v>38426</c:v>
                </c:pt>
                <c:pt idx="87">
                  <c:v>38457</c:v>
                </c:pt>
                <c:pt idx="88">
                  <c:v>38487</c:v>
                </c:pt>
                <c:pt idx="89">
                  <c:v>38518</c:v>
                </c:pt>
                <c:pt idx="90">
                  <c:v>38548</c:v>
                </c:pt>
                <c:pt idx="91">
                  <c:v>38579</c:v>
                </c:pt>
                <c:pt idx="92">
                  <c:v>38610</c:v>
                </c:pt>
                <c:pt idx="93">
                  <c:v>38640</c:v>
                </c:pt>
                <c:pt idx="94">
                  <c:v>38671</c:v>
                </c:pt>
                <c:pt idx="95">
                  <c:v>38701</c:v>
                </c:pt>
                <c:pt idx="96">
                  <c:v>38732</c:v>
                </c:pt>
                <c:pt idx="97">
                  <c:v>38763</c:v>
                </c:pt>
                <c:pt idx="98">
                  <c:v>38791</c:v>
                </c:pt>
                <c:pt idx="99">
                  <c:v>38822</c:v>
                </c:pt>
                <c:pt idx="100">
                  <c:v>38852</c:v>
                </c:pt>
                <c:pt idx="101">
                  <c:v>38883</c:v>
                </c:pt>
                <c:pt idx="102">
                  <c:v>38913</c:v>
                </c:pt>
                <c:pt idx="103">
                  <c:v>38944</c:v>
                </c:pt>
                <c:pt idx="104">
                  <c:v>38975</c:v>
                </c:pt>
                <c:pt idx="105">
                  <c:v>39005</c:v>
                </c:pt>
                <c:pt idx="106">
                  <c:v>39036</c:v>
                </c:pt>
                <c:pt idx="107">
                  <c:v>39066</c:v>
                </c:pt>
                <c:pt idx="108">
                  <c:v>39097</c:v>
                </c:pt>
                <c:pt idx="109">
                  <c:v>39128</c:v>
                </c:pt>
                <c:pt idx="110">
                  <c:v>39156</c:v>
                </c:pt>
                <c:pt idx="111">
                  <c:v>39187</c:v>
                </c:pt>
                <c:pt idx="112">
                  <c:v>39217</c:v>
                </c:pt>
                <c:pt idx="113">
                  <c:v>39248</c:v>
                </c:pt>
                <c:pt idx="114">
                  <c:v>39278</c:v>
                </c:pt>
                <c:pt idx="115">
                  <c:v>39309</c:v>
                </c:pt>
                <c:pt idx="116">
                  <c:v>39340</c:v>
                </c:pt>
                <c:pt idx="117">
                  <c:v>39370</c:v>
                </c:pt>
                <c:pt idx="118">
                  <c:v>39401</c:v>
                </c:pt>
                <c:pt idx="119">
                  <c:v>39431</c:v>
                </c:pt>
                <c:pt idx="120">
                  <c:v>39462</c:v>
                </c:pt>
                <c:pt idx="121">
                  <c:v>39493</c:v>
                </c:pt>
                <c:pt idx="122">
                  <c:v>39522</c:v>
                </c:pt>
                <c:pt idx="123">
                  <c:v>39553</c:v>
                </c:pt>
                <c:pt idx="124">
                  <c:v>39583</c:v>
                </c:pt>
                <c:pt idx="125">
                  <c:v>39614</c:v>
                </c:pt>
                <c:pt idx="126">
                  <c:v>39644</c:v>
                </c:pt>
                <c:pt idx="127">
                  <c:v>39675</c:v>
                </c:pt>
                <c:pt idx="128">
                  <c:v>39706</c:v>
                </c:pt>
                <c:pt idx="129">
                  <c:v>39736</c:v>
                </c:pt>
                <c:pt idx="130">
                  <c:v>39767</c:v>
                </c:pt>
                <c:pt idx="131">
                  <c:v>39797</c:v>
                </c:pt>
                <c:pt idx="132">
                  <c:v>39828</c:v>
                </c:pt>
                <c:pt idx="133">
                  <c:v>39859</c:v>
                </c:pt>
                <c:pt idx="134">
                  <c:v>39887</c:v>
                </c:pt>
                <c:pt idx="135">
                  <c:v>39918</c:v>
                </c:pt>
                <c:pt idx="136">
                  <c:v>39948</c:v>
                </c:pt>
                <c:pt idx="137">
                  <c:v>39979</c:v>
                </c:pt>
                <c:pt idx="138">
                  <c:v>40009</c:v>
                </c:pt>
                <c:pt idx="139">
                  <c:v>40040</c:v>
                </c:pt>
                <c:pt idx="140">
                  <c:v>40071</c:v>
                </c:pt>
                <c:pt idx="141">
                  <c:v>40101</c:v>
                </c:pt>
                <c:pt idx="142">
                  <c:v>40132</c:v>
                </c:pt>
                <c:pt idx="143">
                  <c:v>40162</c:v>
                </c:pt>
                <c:pt idx="144">
                  <c:v>40193</c:v>
                </c:pt>
                <c:pt idx="145">
                  <c:v>40224</c:v>
                </c:pt>
                <c:pt idx="146">
                  <c:v>40252</c:v>
                </c:pt>
                <c:pt idx="147">
                  <c:v>40283</c:v>
                </c:pt>
                <c:pt idx="148">
                  <c:v>40313</c:v>
                </c:pt>
                <c:pt idx="149">
                  <c:v>40344</c:v>
                </c:pt>
                <c:pt idx="150">
                  <c:v>40374</c:v>
                </c:pt>
                <c:pt idx="151">
                  <c:v>40405</c:v>
                </c:pt>
                <c:pt idx="152">
                  <c:v>40436</c:v>
                </c:pt>
                <c:pt idx="153">
                  <c:v>40466</c:v>
                </c:pt>
                <c:pt idx="154">
                  <c:v>40497</c:v>
                </c:pt>
                <c:pt idx="155">
                  <c:v>40527</c:v>
                </c:pt>
                <c:pt idx="156">
                  <c:v>40558</c:v>
                </c:pt>
                <c:pt idx="157">
                  <c:v>40589</c:v>
                </c:pt>
                <c:pt idx="158">
                  <c:v>40617</c:v>
                </c:pt>
                <c:pt idx="159">
                  <c:v>40648</c:v>
                </c:pt>
                <c:pt idx="160">
                  <c:v>40678</c:v>
                </c:pt>
                <c:pt idx="161">
                  <c:v>40709</c:v>
                </c:pt>
                <c:pt idx="162">
                  <c:v>40739</c:v>
                </c:pt>
                <c:pt idx="163">
                  <c:v>40770</c:v>
                </c:pt>
                <c:pt idx="164">
                  <c:v>40801</c:v>
                </c:pt>
                <c:pt idx="165">
                  <c:v>40831</c:v>
                </c:pt>
                <c:pt idx="166">
                  <c:v>40862</c:v>
                </c:pt>
                <c:pt idx="167">
                  <c:v>40892</c:v>
                </c:pt>
                <c:pt idx="168">
                  <c:v>40923</c:v>
                </c:pt>
                <c:pt idx="169">
                  <c:v>40954</c:v>
                </c:pt>
                <c:pt idx="170">
                  <c:v>40983</c:v>
                </c:pt>
                <c:pt idx="171">
                  <c:v>41014</c:v>
                </c:pt>
                <c:pt idx="172">
                  <c:v>41044</c:v>
                </c:pt>
                <c:pt idx="173">
                  <c:v>41075</c:v>
                </c:pt>
                <c:pt idx="174">
                  <c:v>41105</c:v>
                </c:pt>
                <c:pt idx="175">
                  <c:v>41136</c:v>
                </c:pt>
                <c:pt idx="176">
                  <c:v>41167</c:v>
                </c:pt>
                <c:pt idx="177">
                  <c:v>41197</c:v>
                </c:pt>
                <c:pt idx="178">
                  <c:v>41228</c:v>
                </c:pt>
                <c:pt idx="179">
                  <c:v>41258</c:v>
                </c:pt>
                <c:pt idx="180">
                  <c:v>41289</c:v>
                </c:pt>
                <c:pt idx="181">
                  <c:v>41320</c:v>
                </c:pt>
                <c:pt idx="182">
                  <c:v>41348</c:v>
                </c:pt>
                <c:pt idx="183">
                  <c:v>41379</c:v>
                </c:pt>
                <c:pt idx="184">
                  <c:v>41409</c:v>
                </c:pt>
                <c:pt idx="185">
                  <c:v>41440</c:v>
                </c:pt>
                <c:pt idx="186">
                  <c:v>41470</c:v>
                </c:pt>
                <c:pt idx="187">
                  <c:v>41501</c:v>
                </c:pt>
                <c:pt idx="188">
                  <c:v>41532</c:v>
                </c:pt>
                <c:pt idx="189">
                  <c:v>41562</c:v>
                </c:pt>
                <c:pt idx="190">
                  <c:v>41593</c:v>
                </c:pt>
                <c:pt idx="191">
                  <c:v>41623</c:v>
                </c:pt>
                <c:pt idx="192">
                  <c:v>41654</c:v>
                </c:pt>
                <c:pt idx="193">
                  <c:v>41685</c:v>
                </c:pt>
                <c:pt idx="194">
                  <c:v>41713</c:v>
                </c:pt>
                <c:pt idx="195">
                  <c:v>41744</c:v>
                </c:pt>
                <c:pt idx="196">
                  <c:v>41774</c:v>
                </c:pt>
                <c:pt idx="197">
                  <c:v>41805</c:v>
                </c:pt>
                <c:pt idx="198">
                  <c:v>41835</c:v>
                </c:pt>
                <c:pt idx="199">
                  <c:v>41866</c:v>
                </c:pt>
                <c:pt idx="200">
                  <c:v>41897</c:v>
                </c:pt>
                <c:pt idx="201">
                  <c:v>41927</c:v>
                </c:pt>
                <c:pt idx="202">
                  <c:v>41958</c:v>
                </c:pt>
                <c:pt idx="203">
                  <c:v>41988</c:v>
                </c:pt>
                <c:pt idx="204">
                  <c:v>42019</c:v>
                </c:pt>
                <c:pt idx="205">
                  <c:v>42050</c:v>
                </c:pt>
                <c:pt idx="206">
                  <c:v>42078</c:v>
                </c:pt>
                <c:pt idx="207">
                  <c:v>42109</c:v>
                </c:pt>
                <c:pt idx="208">
                  <c:v>42139</c:v>
                </c:pt>
                <c:pt idx="209">
                  <c:v>42170</c:v>
                </c:pt>
                <c:pt idx="210">
                  <c:v>42200</c:v>
                </c:pt>
                <c:pt idx="211">
                  <c:v>42231</c:v>
                </c:pt>
                <c:pt idx="212">
                  <c:v>42262</c:v>
                </c:pt>
                <c:pt idx="213">
                  <c:v>42292</c:v>
                </c:pt>
                <c:pt idx="214">
                  <c:v>42323</c:v>
                </c:pt>
                <c:pt idx="215">
                  <c:v>42353</c:v>
                </c:pt>
                <c:pt idx="216">
                  <c:v>42384</c:v>
                </c:pt>
                <c:pt idx="217">
                  <c:v>42415</c:v>
                </c:pt>
                <c:pt idx="218">
                  <c:v>42444</c:v>
                </c:pt>
                <c:pt idx="219">
                  <c:v>42475</c:v>
                </c:pt>
                <c:pt idx="220">
                  <c:v>42505</c:v>
                </c:pt>
                <c:pt idx="221">
                  <c:v>42536</c:v>
                </c:pt>
                <c:pt idx="222">
                  <c:v>42566</c:v>
                </c:pt>
                <c:pt idx="223">
                  <c:v>42597</c:v>
                </c:pt>
                <c:pt idx="224">
                  <c:v>42628</c:v>
                </c:pt>
                <c:pt idx="225">
                  <c:v>42658</c:v>
                </c:pt>
                <c:pt idx="226">
                  <c:v>42689</c:v>
                </c:pt>
                <c:pt idx="227">
                  <c:v>42719</c:v>
                </c:pt>
                <c:pt idx="228">
                  <c:v>42750</c:v>
                </c:pt>
                <c:pt idx="229">
                  <c:v>42781</c:v>
                </c:pt>
                <c:pt idx="230">
                  <c:v>42809</c:v>
                </c:pt>
                <c:pt idx="231">
                  <c:v>42840</c:v>
                </c:pt>
                <c:pt idx="232">
                  <c:v>42870</c:v>
                </c:pt>
                <c:pt idx="233">
                  <c:v>42901</c:v>
                </c:pt>
                <c:pt idx="234">
                  <c:v>42931</c:v>
                </c:pt>
                <c:pt idx="235">
                  <c:v>42962</c:v>
                </c:pt>
                <c:pt idx="236">
                  <c:v>42993</c:v>
                </c:pt>
                <c:pt idx="237">
                  <c:v>43023</c:v>
                </c:pt>
                <c:pt idx="238">
                  <c:v>43054</c:v>
                </c:pt>
                <c:pt idx="239">
                  <c:v>43084</c:v>
                </c:pt>
                <c:pt idx="240">
                  <c:v>43115</c:v>
                </c:pt>
                <c:pt idx="241">
                  <c:v>43146</c:v>
                </c:pt>
                <c:pt idx="242">
                  <c:v>43174</c:v>
                </c:pt>
                <c:pt idx="243">
                  <c:v>43205</c:v>
                </c:pt>
                <c:pt idx="244">
                  <c:v>43235</c:v>
                </c:pt>
                <c:pt idx="245">
                  <c:v>43266</c:v>
                </c:pt>
                <c:pt idx="246">
                  <c:v>43296</c:v>
                </c:pt>
                <c:pt idx="247">
                  <c:v>43327</c:v>
                </c:pt>
                <c:pt idx="248">
                  <c:v>43358</c:v>
                </c:pt>
                <c:pt idx="249">
                  <c:v>43388</c:v>
                </c:pt>
                <c:pt idx="250">
                  <c:v>43419</c:v>
                </c:pt>
                <c:pt idx="251">
                  <c:v>43449</c:v>
                </c:pt>
                <c:pt idx="252">
                  <c:v>43480</c:v>
                </c:pt>
                <c:pt idx="253">
                  <c:v>43511</c:v>
                </c:pt>
                <c:pt idx="254">
                  <c:v>43539</c:v>
                </c:pt>
                <c:pt idx="255">
                  <c:v>43570</c:v>
                </c:pt>
                <c:pt idx="256">
                  <c:v>43600</c:v>
                </c:pt>
                <c:pt idx="257">
                  <c:v>43631</c:v>
                </c:pt>
                <c:pt idx="258">
                  <c:v>43661</c:v>
                </c:pt>
                <c:pt idx="259">
                  <c:v>43692</c:v>
                </c:pt>
                <c:pt idx="260">
                  <c:v>43723</c:v>
                </c:pt>
                <c:pt idx="261">
                  <c:v>43753</c:v>
                </c:pt>
                <c:pt idx="262">
                  <c:v>43784</c:v>
                </c:pt>
                <c:pt idx="263">
                  <c:v>43814</c:v>
                </c:pt>
                <c:pt idx="264">
                  <c:v>43845</c:v>
                </c:pt>
                <c:pt idx="265">
                  <c:v>43876</c:v>
                </c:pt>
                <c:pt idx="266">
                  <c:v>43905</c:v>
                </c:pt>
                <c:pt idx="267">
                  <c:v>43936</c:v>
                </c:pt>
                <c:pt idx="268">
                  <c:v>43966</c:v>
                </c:pt>
                <c:pt idx="269">
                  <c:v>43997</c:v>
                </c:pt>
                <c:pt idx="270">
                  <c:v>44027</c:v>
                </c:pt>
                <c:pt idx="271">
                  <c:v>44058</c:v>
                </c:pt>
                <c:pt idx="272">
                  <c:v>44089</c:v>
                </c:pt>
                <c:pt idx="273">
                  <c:v>44119</c:v>
                </c:pt>
                <c:pt idx="274">
                  <c:v>44150</c:v>
                </c:pt>
                <c:pt idx="275">
                  <c:v>44180</c:v>
                </c:pt>
                <c:pt idx="276">
                  <c:v>44211</c:v>
                </c:pt>
                <c:pt idx="277">
                  <c:v>44242</c:v>
                </c:pt>
                <c:pt idx="278">
                  <c:v>44270</c:v>
                </c:pt>
                <c:pt idx="279">
                  <c:v>44301</c:v>
                </c:pt>
                <c:pt idx="280">
                  <c:v>44331</c:v>
                </c:pt>
                <c:pt idx="281">
                  <c:v>44362</c:v>
                </c:pt>
                <c:pt idx="282">
                  <c:v>44392</c:v>
                </c:pt>
                <c:pt idx="283">
                  <c:v>44423</c:v>
                </c:pt>
                <c:pt idx="284">
                  <c:v>44454</c:v>
                </c:pt>
                <c:pt idx="285">
                  <c:v>44484</c:v>
                </c:pt>
                <c:pt idx="286">
                  <c:v>44515</c:v>
                </c:pt>
                <c:pt idx="287">
                  <c:v>44545</c:v>
                </c:pt>
                <c:pt idx="288">
                  <c:v>44576</c:v>
                </c:pt>
              </c:numCache>
            </c:numRef>
          </c:cat>
          <c:val>
            <c:numRef>
              <c:f>Német_adat!$G$2:$G$1000</c:f>
              <c:numCache>
                <c:formatCode>0.0</c:formatCode>
                <c:ptCount val="999"/>
                <c:pt idx="0">
                  <c:v>108.31296573707532</c:v>
                </c:pt>
                <c:pt idx="1">
                  <c:v>108.66154919946121</c:v>
                </c:pt>
                <c:pt idx="2">
                  <c:v>109.48363256844675</c:v>
                </c:pt>
                <c:pt idx="3">
                  <c:v>110.18119756966362</c:v>
                </c:pt>
                <c:pt idx="4">
                  <c:v>110.53363196654611</c:v>
                </c:pt>
                <c:pt idx="5">
                  <c:v>110.80405499415168</c:v>
                </c:pt>
                <c:pt idx="6">
                  <c:v>111.07581202015908</c:v>
                </c:pt>
                <c:pt idx="7">
                  <c:v>109.57977622792734</c:v>
                </c:pt>
                <c:pt idx="8">
                  <c:v>109.59815738951224</c:v>
                </c:pt>
                <c:pt idx="9">
                  <c:v>108.82036513813122</c:v>
                </c:pt>
                <c:pt idx="10">
                  <c:v>108.64412450425898</c:v>
                </c:pt>
                <c:pt idx="11">
                  <c:v>99.886800829700718</c:v>
                </c:pt>
                <c:pt idx="12">
                  <c:v>103.6684034450131</c:v>
                </c:pt>
                <c:pt idx="13">
                  <c:v>106.35572503054793</c:v>
                </c:pt>
                <c:pt idx="14">
                  <c:v>108.3566854763548</c:v>
                </c:pt>
                <c:pt idx="15">
                  <c:v>108.7510570830018</c:v>
                </c:pt>
                <c:pt idx="16">
                  <c:v>108.80977594822801</c:v>
                </c:pt>
                <c:pt idx="17">
                  <c:v>110.2886549297035</c:v>
                </c:pt>
                <c:pt idx="18">
                  <c:v>110.91138957881115</c:v>
                </c:pt>
                <c:pt idx="19">
                  <c:v>111.70864938486919</c:v>
                </c:pt>
                <c:pt idx="20">
                  <c:v>112.58555742910916</c:v>
                </c:pt>
                <c:pt idx="21">
                  <c:v>113.20572393312464</c:v>
                </c:pt>
                <c:pt idx="22">
                  <c:v>112.39743332076611</c:v>
                </c:pt>
                <c:pt idx="23">
                  <c:v>111.38280838121528</c:v>
                </c:pt>
                <c:pt idx="24">
                  <c:v>110.57374354627089</c:v>
                </c:pt>
                <c:pt idx="25">
                  <c:v>111.66666238891921</c:v>
                </c:pt>
                <c:pt idx="26">
                  <c:v>112.55510213948851</c:v>
                </c:pt>
                <c:pt idx="27">
                  <c:v>112.22017565674571</c:v>
                </c:pt>
                <c:pt idx="28">
                  <c:v>112.61617173121491</c:v>
                </c:pt>
                <c:pt idx="29">
                  <c:v>109.42932340848456</c:v>
                </c:pt>
                <c:pt idx="30">
                  <c:v>109.1494671681221</c:v>
                </c:pt>
                <c:pt idx="31">
                  <c:v>109.18022979887294</c:v>
                </c:pt>
                <c:pt idx="32">
                  <c:v>109.31033141524151</c:v>
                </c:pt>
                <c:pt idx="33">
                  <c:v>108.89313346062801</c:v>
                </c:pt>
                <c:pt idx="34">
                  <c:v>109.10916351875557</c:v>
                </c:pt>
                <c:pt idx="35">
                  <c:v>109.02262924848016</c:v>
                </c:pt>
                <c:pt idx="36">
                  <c:v>108.66644137999182</c:v>
                </c:pt>
                <c:pt idx="37">
                  <c:v>106.71112741575077</c:v>
                </c:pt>
                <c:pt idx="38">
                  <c:v>105.39482841478909</c:v>
                </c:pt>
                <c:pt idx="39">
                  <c:v>103.91157178741327</c:v>
                </c:pt>
                <c:pt idx="40">
                  <c:v>104.1700004059194</c:v>
                </c:pt>
                <c:pt idx="41">
                  <c:v>103.40396536372462</c:v>
                </c:pt>
                <c:pt idx="42">
                  <c:v>102.4872504686972</c:v>
                </c:pt>
                <c:pt idx="43">
                  <c:v>102.92052151129654</c:v>
                </c:pt>
                <c:pt idx="44">
                  <c:v>101.88947064424335</c:v>
                </c:pt>
                <c:pt idx="45">
                  <c:v>101.84926660853731</c:v>
                </c:pt>
                <c:pt idx="46">
                  <c:v>99.68651467130131</c:v>
                </c:pt>
                <c:pt idx="47">
                  <c:v>98.361414705965714</c:v>
                </c:pt>
                <c:pt idx="48">
                  <c:v>98.646761577317193</c:v>
                </c:pt>
                <c:pt idx="49">
                  <c:v>100.06378522776755</c:v>
                </c:pt>
                <c:pt idx="50">
                  <c:v>99.739454425073831</c:v>
                </c:pt>
                <c:pt idx="51">
                  <c:v>99.007174955231989</c:v>
                </c:pt>
                <c:pt idx="52">
                  <c:v>98.141663956182967</c:v>
                </c:pt>
                <c:pt idx="53">
                  <c:v>99.011841198779209</c:v>
                </c:pt>
                <c:pt idx="54">
                  <c:v>99.058004931335205</c:v>
                </c:pt>
                <c:pt idx="55">
                  <c:v>99.004898212901921</c:v>
                </c:pt>
                <c:pt idx="56">
                  <c:v>98.584168519526642</c:v>
                </c:pt>
                <c:pt idx="57">
                  <c:v>97.757881199091216</c:v>
                </c:pt>
                <c:pt idx="58">
                  <c:v>96.196181666637187</c:v>
                </c:pt>
                <c:pt idx="59">
                  <c:v>94.553358345712269</c:v>
                </c:pt>
                <c:pt idx="60">
                  <c:v>94.072241781878319</c:v>
                </c:pt>
                <c:pt idx="61">
                  <c:v>94.476278435141253</c:v>
                </c:pt>
                <c:pt idx="62">
                  <c:v>95.649171592031053</c:v>
                </c:pt>
                <c:pt idx="63">
                  <c:v>97.189345187614791</c:v>
                </c:pt>
                <c:pt idx="64">
                  <c:v>97.863929133736946</c:v>
                </c:pt>
                <c:pt idx="65">
                  <c:v>96.075303126819151</c:v>
                </c:pt>
                <c:pt idx="66">
                  <c:v>96.217703544612448</c:v>
                </c:pt>
                <c:pt idx="67">
                  <c:v>94.875703246760096</c:v>
                </c:pt>
                <c:pt idx="68">
                  <c:v>96.464666153453877</c:v>
                </c:pt>
                <c:pt idx="69">
                  <c:v>96.533715085917976</c:v>
                </c:pt>
                <c:pt idx="70">
                  <c:v>96.313009640936329</c:v>
                </c:pt>
                <c:pt idx="71">
                  <c:v>96.42467612393358</c:v>
                </c:pt>
                <c:pt idx="72">
                  <c:v>96.786531746278499</c:v>
                </c:pt>
                <c:pt idx="73">
                  <c:v>98.771164886305769</c:v>
                </c:pt>
                <c:pt idx="74">
                  <c:v>98.809361939698377</c:v>
                </c:pt>
                <c:pt idx="75">
                  <c:v>99.314380319350263</c:v>
                </c:pt>
                <c:pt idx="76">
                  <c:v>98.133340341749587</c:v>
                </c:pt>
                <c:pt idx="77">
                  <c:v>98.745424857088253</c:v>
                </c:pt>
                <c:pt idx="78">
                  <c:v>98.002364365079686</c:v>
                </c:pt>
                <c:pt idx="79">
                  <c:v>97.446311389489409</c:v>
                </c:pt>
                <c:pt idx="80">
                  <c:v>96.613334432723335</c:v>
                </c:pt>
                <c:pt idx="81">
                  <c:v>95.816533054097746</c:v>
                </c:pt>
                <c:pt idx="82">
                  <c:v>95.936000001750401</c:v>
                </c:pt>
                <c:pt idx="83">
                  <c:v>95.303760648403895</c:v>
                </c:pt>
                <c:pt idx="84">
                  <c:v>94.919929614463427</c:v>
                </c:pt>
                <c:pt idx="85">
                  <c:v>94.12087534820202</c:v>
                </c:pt>
                <c:pt idx="86">
                  <c:v>83.321968062619817</c:v>
                </c:pt>
                <c:pt idx="87">
                  <c:v>94.669130764373207</c:v>
                </c:pt>
                <c:pt idx="88">
                  <c:v>94.08385536688651</c:v>
                </c:pt>
                <c:pt idx="89">
                  <c:v>95.082529456033811</c:v>
                </c:pt>
                <c:pt idx="90">
                  <c:v>94.380016934415053</c:v>
                </c:pt>
                <c:pt idx="91">
                  <c:v>94.749989356764075</c:v>
                </c:pt>
                <c:pt idx="92">
                  <c:v>93.967040515711858</c:v>
                </c:pt>
                <c:pt idx="93">
                  <c:v>94.297702069666528</c:v>
                </c:pt>
                <c:pt idx="94">
                  <c:v>95.488308775595272</c:v>
                </c:pt>
                <c:pt idx="95">
                  <c:v>96.118229629982821</c:v>
                </c:pt>
                <c:pt idx="96">
                  <c:v>94.400743944443732</c:v>
                </c:pt>
                <c:pt idx="97">
                  <c:v>92.304995473351951</c:v>
                </c:pt>
                <c:pt idx="98">
                  <c:v>91.806981953356342</c:v>
                </c:pt>
                <c:pt idx="99">
                  <c:v>93.233615057646716</c:v>
                </c:pt>
                <c:pt idx="100">
                  <c:v>102.8382868771119</c:v>
                </c:pt>
                <c:pt idx="101">
                  <c:v>101.39586790371365</c:v>
                </c:pt>
                <c:pt idx="102">
                  <c:v>100.44059831786846</c:v>
                </c:pt>
                <c:pt idx="103">
                  <c:v>101.21096691334708</c:v>
                </c:pt>
                <c:pt idx="104">
                  <c:v>101.55544149638538</c:v>
                </c:pt>
                <c:pt idx="105">
                  <c:v>102.48065267921307</c:v>
                </c:pt>
                <c:pt idx="106">
                  <c:v>104.67809609703779</c:v>
                </c:pt>
                <c:pt idx="107">
                  <c:v>106.34123754950807</c:v>
                </c:pt>
                <c:pt idx="108">
                  <c:v>106.49779699342177</c:v>
                </c:pt>
                <c:pt idx="109">
                  <c:v>104.3026241150904</c:v>
                </c:pt>
                <c:pt idx="110">
                  <c:v>102.34364485183526</c:v>
                </c:pt>
                <c:pt idx="111">
                  <c:v>100.30777275222096</c:v>
                </c:pt>
                <c:pt idx="112">
                  <c:v>100.29804332514244</c:v>
                </c:pt>
                <c:pt idx="113">
                  <c:v>100.96361625529215</c:v>
                </c:pt>
                <c:pt idx="114">
                  <c:v>100.78743904836898</c:v>
                </c:pt>
                <c:pt idx="115">
                  <c:v>100.28490215244827</c:v>
                </c:pt>
                <c:pt idx="116">
                  <c:v>98.313822971941775</c:v>
                </c:pt>
                <c:pt idx="117">
                  <c:v>98.440716768240407</c:v>
                </c:pt>
                <c:pt idx="118">
                  <c:v>98.532945231078557</c:v>
                </c:pt>
                <c:pt idx="119">
                  <c:v>99.215984141736641</c:v>
                </c:pt>
                <c:pt idx="120">
                  <c:v>99.506151580604737</c:v>
                </c:pt>
                <c:pt idx="121">
                  <c:v>107.7648085631496</c:v>
                </c:pt>
                <c:pt idx="122">
                  <c:v>96.931884988909729</c:v>
                </c:pt>
                <c:pt idx="123">
                  <c:v>97.59544980013257</c:v>
                </c:pt>
                <c:pt idx="124">
                  <c:v>97.378638915889198</c:v>
                </c:pt>
                <c:pt idx="125">
                  <c:v>97.890173147613524</c:v>
                </c:pt>
                <c:pt idx="126">
                  <c:v>96.920067982390648</c:v>
                </c:pt>
                <c:pt idx="127">
                  <c:v>96.585323008447759</c:v>
                </c:pt>
                <c:pt idx="128">
                  <c:v>97.121459211428117</c:v>
                </c:pt>
                <c:pt idx="129">
                  <c:v>98.039202981011002</c:v>
                </c:pt>
                <c:pt idx="130">
                  <c:v>89.51499548894671</c:v>
                </c:pt>
                <c:pt idx="131">
                  <c:v>88.932578242927946</c:v>
                </c:pt>
                <c:pt idx="132">
                  <c:v>86.55981151455066</c:v>
                </c:pt>
                <c:pt idx="133">
                  <c:v>85.56795086688112</c:v>
                </c:pt>
                <c:pt idx="134">
                  <c:v>83.365263299200308</c:v>
                </c:pt>
                <c:pt idx="135">
                  <c:v>83.126593051625036</c:v>
                </c:pt>
                <c:pt idx="136">
                  <c:v>83.015936409656049</c:v>
                </c:pt>
                <c:pt idx="137">
                  <c:v>84.410240443908819</c:v>
                </c:pt>
                <c:pt idx="138">
                  <c:v>85.756698494738856</c:v>
                </c:pt>
                <c:pt idx="139">
                  <c:v>86.448837873356538</c:v>
                </c:pt>
                <c:pt idx="140">
                  <c:v>87.515604795650063</c:v>
                </c:pt>
                <c:pt idx="141">
                  <c:v>88.374048718193521</c:v>
                </c:pt>
                <c:pt idx="142">
                  <c:v>87.991842126148384</c:v>
                </c:pt>
                <c:pt idx="143">
                  <c:v>86.625729603968622</c:v>
                </c:pt>
                <c:pt idx="144">
                  <c:v>84.851655574235608</c:v>
                </c:pt>
                <c:pt idx="145">
                  <c:v>85.110619164728107</c:v>
                </c:pt>
                <c:pt idx="146">
                  <c:v>86.479663618055923</c:v>
                </c:pt>
                <c:pt idx="147">
                  <c:v>94.798071208298367</c:v>
                </c:pt>
                <c:pt idx="148">
                  <c:v>94.00032036016033</c:v>
                </c:pt>
                <c:pt idx="149">
                  <c:v>94.262727599790324</c:v>
                </c:pt>
                <c:pt idx="150">
                  <c:v>94.966762000268162</c:v>
                </c:pt>
                <c:pt idx="151">
                  <c:v>95.754808650804364</c:v>
                </c:pt>
                <c:pt idx="152">
                  <c:v>96.263627462811769</c:v>
                </c:pt>
                <c:pt idx="153">
                  <c:v>95.009067517997678</c:v>
                </c:pt>
                <c:pt idx="154">
                  <c:v>94.199832107821621</c:v>
                </c:pt>
                <c:pt idx="155">
                  <c:v>94.061675854745914</c:v>
                </c:pt>
                <c:pt idx="156">
                  <c:v>96.112179606262004</c:v>
                </c:pt>
                <c:pt idx="157">
                  <c:v>96.309854092270413</c:v>
                </c:pt>
                <c:pt idx="158">
                  <c:v>104.33466247349192</c:v>
                </c:pt>
                <c:pt idx="159">
                  <c:v>102.34955406122369</c:v>
                </c:pt>
                <c:pt idx="160">
                  <c:v>102.40434530286235</c:v>
                </c:pt>
                <c:pt idx="161">
                  <c:v>99.432713237621883</c:v>
                </c:pt>
                <c:pt idx="162">
                  <c:v>99.491006305681779</c:v>
                </c:pt>
                <c:pt idx="163">
                  <c:v>99.808261138478542</c:v>
                </c:pt>
                <c:pt idx="164">
                  <c:v>99.73038777049716</c:v>
                </c:pt>
                <c:pt idx="165">
                  <c:v>97.499025692280497</c:v>
                </c:pt>
                <c:pt idx="166">
                  <c:v>98.423563656266012</c:v>
                </c:pt>
                <c:pt idx="167">
                  <c:v>98.620566214001826</c:v>
                </c:pt>
                <c:pt idx="168">
                  <c:v>98.456749509635586</c:v>
                </c:pt>
                <c:pt idx="169">
                  <c:v>95.49724359986574</c:v>
                </c:pt>
                <c:pt idx="170">
                  <c:v>96.198773609318977</c:v>
                </c:pt>
                <c:pt idx="171">
                  <c:v>96.276041373766006</c:v>
                </c:pt>
                <c:pt idx="172">
                  <c:v>97.145460438120594</c:v>
                </c:pt>
                <c:pt idx="173">
                  <c:v>96.648170007008559</c:v>
                </c:pt>
                <c:pt idx="174">
                  <c:v>95.605486927492251</c:v>
                </c:pt>
                <c:pt idx="175">
                  <c:v>95.377043320472197</c:v>
                </c:pt>
                <c:pt idx="176">
                  <c:v>93.964427354957991</c:v>
                </c:pt>
                <c:pt idx="177">
                  <c:v>94.424488175669168</c:v>
                </c:pt>
                <c:pt idx="178">
                  <c:v>93.351838931031281</c:v>
                </c:pt>
                <c:pt idx="179">
                  <c:v>92.557532115186191</c:v>
                </c:pt>
                <c:pt idx="180">
                  <c:v>91.990942709747486</c:v>
                </c:pt>
                <c:pt idx="181">
                  <c:v>91.401764816393609</c:v>
                </c:pt>
                <c:pt idx="182">
                  <c:v>91.124673147244181</c:v>
                </c:pt>
                <c:pt idx="183">
                  <c:v>92.051031794041066</c:v>
                </c:pt>
                <c:pt idx="184">
                  <c:v>93.800992816917088</c:v>
                </c:pt>
                <c:pt idx="185">
                  <c:v>96.228668418184654</c:v>
                </c:pt>
                <c:pt idx="186">
                  <c:v>97.915736775385795</c:v>
                </c:pt>
                <c:pt idx="187">
                  <c:v>97.698311174473744</c:v>
                </c:pt>
                <c:pt idx="188">
                  <c:v>96.616731010813652</c:v>
                </c:pt>
                <c:pt idx="189">
                  <c:v>95.866064966432262</c:v>
                </c:pt>
                <c:pt idx="190">
                  <c:v>95.433531494521901</c:v>
                </c:pt>
                <c:pt idx="191">
                  <c:v>96.891909185311832</c:v>
                </c:pt>
                <c:pt idx="192">
                  <c:v>98.47264179022622</c:v>
                </c:pt>
                <c:pt idx="193">
                  <c:v>99.699509694200074</c:v>
                </c:pt>
                <c:pt idx="194">
                  <c:v>98.762645968750078</c:v>
                </c:pt>
                <c:pt idx="195">
                  <c:v>97.964831685156469</c:v>
                </c:pt>
                <c:pt idx="196">
                  <c:v>97.004416017895537</c:v>
                </c:pt>
                <c:pt idx="197">
                  <c:v>95.162758310791943</c:v>
                </c:pt>
                <c:pt idx="198">
                  <c:v>95.644694036470597</c:v>
                </c:pt>
                <c:pt idx="199">
                  <c:v>94.814529924842901</c:v>
                </c:pt>
                <c:pt idx="200">
                  <c:v>96.84761687465803</c:v>
                </c:pt>
                <c:pt idx="201">
                  <c:v>96.471341496551943</c:v>
                </c:pt>
                <c:pt idx="202">
                  <c:v>95.703941311288304</c:v>
                </c:pt>
                <c:pt idx="203">
                  <c:v>94.626164928576671</c:v>
                </c:pt>
                <c:pt idx="204">
                  <c:v>94.678817416161564</c:v>
                </c:pt>
                <c:pt idx="205">
                  <c:v>96.5041738367227</c:v>
                </c:pt>
                <c:pt idx="206">
                  <c:v>96.841600087412274</c:v>
                </c:pt>
                <c:pt idx="207">
                  <c:v>96.312791438935747</c:v>
                </c:pt>
                <c:pt idx="208">
                  <c:v>95.430406436270246</c:v>
                </c:pt>
                <c:pt idx="209">
                  <c:v>96.713729548821377</c:v>
                </c:pt>
                <c:pt idx="210">
                  <c:v>97.229600281555705</c:v>
                </c:pt>
                <c:pt idx="211">
                  <c:v>96.675965559723352</c:v>
                </c:pt>
                <c:pt idx="212">
                  <c:v>97.353509409189144</c:v>
                </c:pt>
                <c:pt idx="213">
                  <c:v>98.37214454471831</c:v>
                </c:pt>
                <c:pt idx="214">
                  <c:v>97.79866669418918</c:v>
                </c:pt>
                <c:pt idx="215">
                  <c:v>97.61631049070499</c:v>
                </c:pt>
                <c:pt idx="216">
                  <c:v>97.310470957158017</c:v>
                </c:pt>
                <c:pt idx="217">
                  <c:v>100.37107806483856</c:v>
                </c:pt>
                <c:pt idx="218">
                  <c:v>100.01669507611552</c:v>
                </c:pt>
                <c:pt idx="219">
                  <c:v>100.77798754897786</c:v>
                </c:pt>
                <c:pt idx="220">
                  <c:v>98.721751520194431</c:v>
                </c:pt>
                <c:pt idx="221">
                  <c:v>100.1295111119298</c:v>
                </c:pt>
                <c:pt idx="222">
                  <c:v>99.295333781271495</c:v>
                </c:pt>
                <c:pt idx="223">
                  <c:v>100.7074257258331</c:v>
                </c:pt>
                <c:pt idx="224">
                  <c:v>99.591952745037361</c:v>
                </c:pt>
                <c:pt idx="225">
                  <c:v>98.939699063154492</c:v>
                </c:pt>
                <c:pt idx="226">
                  <c:v>99.047278775536157</c:v>
                </c:pt>
                <c:pt idx="227">
                  <c:v>99.788163764802832</c:v>
                </c:pt>
                <c:pt idx="228">
                  <c:v>100.53345999733281</c:v>
                </c:pt>
                <c:pt idx="229">
                  <c:v>100.69612563973236</c:v>
                </c:pt>
                <c:pt idx="230">
                  <c:v>102.51520380545493</c:v>
                </c:pt>
                <c:pt idx="231">
                  <c:v>102.20556550890809</c:v>
                </c:pt>
                <c:pt idx="232">
                  <c:v>102.80947781382103</c:v>
                </c:pt>
                <c:pt idx="233">
                  <c:v>101.14112034759854</c:v>
                </c:pt>
                <c:pt idx="234">
                  <c:v>101.60390362716447</c:v>
                </c:pt>
                <c:pt idx="235">
                  <c:v>102.01674094553678</c:v>
                </c:pt>
                <c:pt idx="236">
                  <c:v>101.21563009592872</c:v>
                </c:pt>
                <c:pt idx="237">
                  <c:v>99.620541569135526</c:v>
                </c:pt>
                <c:pt idx="238">
                  <c:v>101.13556460891269</c:v>
                </c:pt>
                <c:pt idx="239">
                  <c:v>102.17183483848784</c:v>
                </c:pt>
                <c:pt idx="240">
                  <c:v>102.72379060121999</c:v>
                </c:pt>
                <c:pt idx="241">
                  <c:v>99.688278182178607</c:v>
                </c:pt>
                <c:pt idx="242">
                  <c:v>98.328075985199561</c:v>
                </c:pt>
                <c:pt idx="243">
                  <c:v>99.359886518566199</c:v>
                </c:pt>
                <c:pt idx="244">
                  <c:v>101.31170940435487</c:v>
                </c:pt>
                <c:pt idx="245">
                  <c:v>103.79468011098116</c:v>
                </c:pt>
                <c:pt idx="246">
                  <c:v>102.65647690422088</c:v>
                </c:pt>
                <c:pt idx="247">
                  <c:v>102.82112646616956</c:v>
                </c:pt>
                <c:pt idx="248">
                  <c:v>101.21762362702273</c:v>
                </c:pt>
                <c:pt idx="249">
                  <c:v>102.7225971267339</c:v>
                </c:pt>
                <c:pt idx="250">
                  <c:v>102.44586291183022</c:v>
                </c:pt>
                <c:pt idx="251">
                  <c:v>102.62127547140057</c:v>
                </c:pt>
                <c:pt idx="252">
                  <c:v>103.37798635535324</c:v>
                </c:pt>
                <c:pt idx="253">
                  <c:v>103.38321562990711</c:v>
                </c:pt>
                <c:pt idx="254">
                  <c:v>103.09981162733872</c:v>
                </c:pt>
                <c:pt idx="255">
                  <c:v>101.33853514836815</c:v>
                </c:pt>
                <c:pt idx="256">
                  <c:v>102.45281659175099</c:v>
                </c:pt>
                <c:pt idx="257">
                  <c:v>90.029220470636943</c:v>
                </c:pt>
                <c:pt idx="258">
                  <c:v>100.85640776610627</c:v>
                </c:pt>
                <c:pt idx="259">
                  <c:v>99.419116219963357</c:v>
                </c:pt>
                <c:pt idx="260">
                  <c:v>99.699926171076939</c:v>
                </c:pt>
                <c:pt idx="261">
                  <c:v>99.286939001455139</c:v>
                </c:pt>
                <c:pt idx="262">
                  <c:v>98.932828235447971</c:v>
                </c:pt>
                <c:pt idx="263">
                  <c:v>100</c:v>
                </c:pt>
                <c:pt idx="264">
                  <c:v>101.88911505524167</c:v>
                </c:pt>
                <c:pt idx="265">
                  <c:v>103.16142175186789</c:v>
                </c:pt>
                <c:pt idx="266">
                  <c:v>102.09594865186953</c:v>
                </c:pt>
                <c:pt idx="267">
                  <c:v>87.259185145795172</c:v>
                </c:pt>
                <c:pt idx="268">
                  <c:v>90.487157948652992</c:v>
                </c:pt>
                <c:pt idx="269">
                  <c:v>92.982243039703803</c:v>
                </c:pt>
                <c:pt idx="270">
                  <c:v>95.109277707603141</c:v>
                </c:pt>
                <c:pt idx="271">
                  <c:v>96.37113745303121</c:v>
                </c:pt>
                <c:pt idx="272">
                  <c:v>98.766626015880107</c:v>
                </c:pt>
                <c:pt idx="273">
                  <c:v>100.84632490905857</c:v>
                </c:pt>
                <c:pt idx="274">
                  <c:v>102.25820976826149</c:v>
                </c:pt>
                <c:pt idx="275">
                  <c:v>101.42141321129144</c:v>
                </c:pt>
                <c:pt idx="276">
                  <c:v>100.26772166322834</c:v>
                </c:pt>
                <c:pt idx="277">
                  <c:v>101.117986687203</c:v>
                </c:pt>
                <c:pt idx="278">
                  <c:v>103.72933489006545</c:v>
                </c:pt>
                <c:pt idx="279">
                  <c:v>103.36075177066361</c:v>
                </c:pt>
                <c:pt idx="280">
                  <c:v>102.14099153230956</c:v>
                </c:pt>
                <c:pt idx="281">
                  <c:v>101.57415978337234</c:v>
                </c:pt>
                <c:pt idx="282">
                  <c:v>101.96252680527435</c:v>
                </c:pt>
                <c:pt idx="283">
                  <c:v>102.16039972348523</c:v>
                </c:pt>
                <c:pt idx="284">
                  <c:v>102.58173567313204</c:v>
                </c:pt>
                <c:pt idx="285">
                  <c:v>103.30913957602344</c:v>
                </c:pt>
                <c:pt idx="286">
                  <c:v>104.51699812038946</c:v>
                </c:pt>
                <c:pt idx="287">
                  <c:v>105.07833910345981</c:v>
                </c:pt>
              </c:numCache>
            </c:numRef>
          </c:val>
          <c:smooth val="0"/>
          <c:extLst>
            <c:ext xmlns:c16="http://schemas.microsoft.com/office/drawing/2014/chart" uri="{C3380CC4-5D6E-409C-BE32-E72D297353CC}">
              <c16:uniqueId val="{00000003-8949-4F0F-9DA6-933E5438DEE4}"/>
            </c:ext>
          </c:extLst>
        </c:ser>
        <c:dLbls>
          <c:showLegendKey val="0"/>
          <c:showVal val="0"/>
          <c:showCatName val="0"/>
          <c:showSerName val="0"/>
          <c:showPercent val="0"/>
          <c:showBubbleSize val="0"/>
        </c:dLbls>
        <c:smooth val="0"/>
        <c:axId val="228695856"/>
        <c:axId val="228696248"/>
      </c:lineChart>
      <c:dateAx>
        <c:axId val="228695856"/>
        <c:scaling>
          <c:orientation val="minMax"/>
          <c:min val="43831"/>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5400000" vert="horz"/>
          <a:lstStyle/>
          <a:p>
            <a:pPr>
              <a:defRPr sz="900" b="0" i="0" u="none" strike="noStrike" baseline="0">
                <a:solidFill>
                  <a:srgbClr val="333333"/>
                </a:solidFill>
                <a:latin typeface="Calibri"/>
                <a:ea typeface="Calibri"/>
                <a:cs typeface="Calibri"/>
              </a:defRPr>
            </a:pPr>
            <a:endParaRPr lang="hu-HU"/>
          </a:p>
        </c:txPr>
        <c:crossAx val="228696248"/>
        <c:crosses val="autoZero"/>
        <c:auto val="1"/>
        <c:lblOffset val="100"/>
        <c:baseTimeUnit val="months"/>
      </c:dateAx>
      <c:valAx>
        <c:axId val="228696248"/>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hu-HU"/>
                  <a:t>2019 dec.=100</a:t>
                </a:r>
              </a:p>
            </c:rich>
          </c:tx>
          <c:overlay val="0"/>
          <c:spPr>
            <a:noFill/>
            <a:ln w="25400">
              <a:noFill/>
            </a:ln>
          </c:spPr>
        </c:title>
        <c:numFmt formatCode="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hu-HU"/>
          </a:p>
        </c:txPr>
        <c:crossAx val="228695856"/>
        <c:crosses val="autoZero"/>
        <c:crossBetween val="between"/>
      </c:valAx>
      <c:spPr>
        <a:noFill/>
        <a:ln w="25400">
          <a:noFill/>
        </a:ln>
      </c:spPr>
    </c:plotArea>
    <c:legend>
      <c:legendPos val="b"/>
      <c:overlay val="0"/>
      <c:spPr>
        <a:noFill/>
        <a:ln w="25400">
          <a:noFill/>
        </a:ln>
      </c:spPr>
      <c:txPr>
        <a:bodyPr/>
        <a:lstStyle/>
        <a:p>
          <a:pPr>
            <a:defRPr sz="825" b="0" i="0" u="none" strike="noStrike" baseline="0">
              <a:solidFill>
                <a:srgbClr val="333333"/>
              </a:solidFill>
              <a:latin typeface="Calibri"/>
              <a:ea typeface="Calibri"/>
              <a:cs typeface="Calibri"/>
            </a:defRPr>
          </a:pPr>
          <a:endParaRPr lang="hu-H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hu-H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0.05036</cdr:x>
      <cdr:y>0.12892</cdr:y>
    </cdr:from>
    <cdr:to>
      <cdr:x>0.30216</cdr:x>
      <cdr:y>0.43423</cdr:y>
    </cdr:to>
    <cdr:sp macro="" textlink="">
      <cdr:nvSpPr>
        <cdr:cNvPr id="2" name="Szövegdoboz 1"/>
        <cdr:cNvSpPr txBox="1"/>
      </cdr:nvSpPr>
      <cdr:spPr>
        <a:xfrm xmlns:a="http://schemas.openxmlformats.org/drawingml/2006/main">
          <a:off x="504056" y="677689"/>
          <a:ext cx="2520280" cy="16048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hu-HU" sz="1100" dirty="0"/>
        </a:p>
      </cdr:txBody>
    </cdr:sp>
  </cdr:relSizeAnchor>
  <cdr:relSizeAnchor xmlns:cdr="http://schemas.openxmlformats.org/drawingml/2006/chartDrawing">
    <cdr:from>
      <cdr:x>0.02878</cdr:x>
      <cdr:y>0.09106</cdr:y>
    </cdr:from>
    <cdr:to>
      <cdr:x>0.43984</cdr:x>
      <cdr:y>0.41749</cdr:y>
    </cdr:to>
    <cdr:sp macro="" textlink="">
      <cdr:nvSpPr>
        <cdr:cNvPr id="3" name="Szövegdoboz 2"/>
        <cdr:cNvSpPr txBox="1"/>
      </cdr:nvSpPr>
      <cdr:spPr>
        <a:xfrm xmlns:a="http://schemas.openxmlformats.org/drawingml/2006/main" rot="10800000" flipV="1">
          <a:off x="288031" y="478677"/>
          <a:ext cx="4114381" cy="1715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hu-HU" sz="1600" b="1" dirty="0">
              <a:solidFill>
                <a:srgbClr val="C00000"/>
              </a:solidFill>
              <a:latin typeface="Arial" panose="020B0604020202020204" pitchFamily="34" charset="0"/>
              <a:cs typeface="Arial" panose="020B0604020202020204" pitchFamily="34" charset="0"/>
            </a:rPr>
            <a:t>A KSH adatai alapján 2021 első tizenegy hónapjában a teljes kivitelünk  kevesebb mint 4 %-a talált vevőre Ukrajnában vagy Oroszországban. Ezen belül az ukrán kitettségünk volt nagyobb, mintegy 2,2 %.</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0.01895</cdr:y>
    </cdr:from>
    <cdr:to>
      <cdr:x>0.82716</cdr:x>
      <cdr:y>0.24308</cdr:y>
    </cdr:to>
    <cdr:sp macro="" textlink="">
      <cdr:nvSpPr>
        <cdr:cNvPr id="2" name="Szövegdoboz 5">
          <a:extLst xmlns:a="http://schemas.openxmlformats.org/drawingml/2006/main">
            <a:ext uri="{FF2B5EF4-FFF2-40B4-BE49-F238E27FC236}">
              <a16:creationId xmlns:a16="http://schemas.microsoft.com/office/drawing/2014/main" id="{6939D2B9-0A6B-444A-BA8A-9C11C0453E87}"/>
            </a:ext>
          </a:extLst>
        </cdr:cNvPr>
        <cdr:cNvSpPr txBox="1"/>
      </cdr:nvSpPr>
      <cdr:spPr>
        <a:xfrm xmlns:a="http://schemas.openxmlformats.org/drawingml/2006/main">
          <a:off x="0" y="98885"/>
          <a:ext cx="9649072" cy="1169551"/>
        </a:xfrm>
        <a:prstGeom xmlns:a="http://schemas.openxmlformats.org/drawingml/2006/main" prst="rect">
          <a:avLst/>
        </a:prstGeom>
        <a:gradFill xmlns:a="http://schemas.openxmlformats.org/drawingml/2006/main">
          <a:gsLst>
            <a:gs pos="100000">
              <a:srgbClr val="7030A0"/>
            </a:gs>
            <a:gs pos="92000">
              <a:srgbClr val="7030A0">
                <a:alpha val="9000"/>
              </a:srgbClr>
            </a:gs>
            <a:gs pos="100000">
              <a:srgbClr val="7030A0">
                <a:alpha val="0"/>
              </a:srgbClr>
            </a:gs>
            <a:gs pos="100000">
              <a:srgbClr val="7030A0"/>
            </a:gs>
          </a:gsLst>
          <a:lin ang="5400000" scaled="0"/>
        </a:gradFill>
      </cdr:spPr>
      <cdr:txBody>
        <a:bodyPr xmlns:a="http://schemas.openxmlformats.org/drawingml/2006/main" wrap="square" rtlCol="0">
          <a:spAutoFit/>
        </a:bodyPr>
        <a:lstStyle xmlns:a="http://schemas.openxmlformats.org/drawingml/2006/main">
          <a:defPPr>
            <a:defRPr lang="hu-HU"/>
          </a:defPPr>
          <a:lvl1pPr marL="0" algn="l" defTabSz="885417" rtl="0" eaLnBrk="1" latinLnBrk="0" hangingPunct="1">
            <a:defRPr sz="1733" kern="1200">
              <a:solidFill>
                <a:schemeClr val="tx1"/>
              </a:solidFill>
              <a:latin typeface="+mn-lt"/>
              <a:ea typeface="+mn-ea"/>
              <a:cs typeface="+mn-cs"/>
            </a:defRPr>
          </a:lvl1pPr>
          <a:lvl2pPr marL="442708" algn="l" defTabSz="885417" rtl="0" eaLnBrk="1" latinLnBrk="0" hangingPunct="1">
            <a:defRPr sz="1733" kern="1200">
              <a:solidFill>
                <a:schemeClr val="tx1"/>
              </a:solidFill>
              <a:latin typeface="+mn-lt"/>
              <a:ea typeface="+mn-ea"/>
              <a:cs typeface="+mn-cs"/>
            </a:defRPr>
          </a:lvl2pPr>
          <a:lvl3pPr marL="885417" algn="l" defTabSz="885417" rtl="0" eaLnBrk="1" latinLnBrk="0" hangingPunct="1">
            <a:defRPr sz="1733" kern="1200">
              <a:solidFill>
                <a:schemeClr val="tx1"/>
              </a:solidFill>
              <a:latin typeface="+mn-lt"/>
              <a:ea typeface="+mn-ea"/>
              <a:cs typeface="+mn-cs"/>
            </a:defRPr>
          </a:lvl3pPr>
          <a:lvl4pPr marL="1328124" algn="l" defTabSz="885417" rtl="0" eaLnBrk="1" latinLnBrk="0" hangingPunct="1">
            <a:defRPr sz="1733" kern="1200">
              <a:solidFill>
                <a:schemeClr val="tx1"/>
              </a:solidFill>
              <a:latin typeface="+mn-lt"/>
              <a:ea typeface="+mn-ea"/>
              <a:cs typeface="+mn-cs"/>
            </a:defRPr>
          </a:lvl4pPr>
          <a:lvl5pPr marL="1770830" algn="l" defTabSz="885417" rtl="0" eaLnBrk="1" latinLnBrk="0" hangingPunct="1">
            <a:defRPr sz="1733" kern="1200">
              <a:solidFill>
                <a:schemeClr val="tx1"/>
              </a:solidFill>
              <a:latin typeface="+mn-lt"/>
              <a:ea typeface="+mn-ea"/>
              <a:cs typeface="+mn-cs"/>
            </a:defRPr>
          </a:lvl5pPr>
          <a:lvl6pPr marL="2213539" algn="l" defTabSz="885417" rtl="0" eaLnBrk="1" latinLnBrk="0" hangingPunct="1">
            <a:defRPr sz="1733" kern="1200">
              <a:solidFill>
                <a:schemeClr val="tx1"/>
              </a:solidFill>
              <a:latin typeface="+mn-lt"/>
              <a:ea typeface="+mn-ea"/>
              <a:cs typeface="+mn-cs"/>
            </a:defRPr>
          </a:lvl6pPr>
          <a:lvl7pPr marL="2656247" algn="l" defTabSz="885417" rtl="0" eaLnBrk="1" latinLnBrk="0" hangingPunct="1">
            <a:defRPr sz="1733" kern="1200">
              <a:solidFill>
                <a:schemeClr val="tx1"/>
              </a:solidFill>
              <a:latin typeface="+mn-lt"/>
              <a:ea typeface="+mn-ea"/>
              <a:cs typeface="+mn-cs"/>
            </a:defRPr>
          </a:lvl7pPr>
          <a:lvl8pPr marL="3098955" algn="l" defTabSz="885417" rtl="0" eaLnBrk="1" latinLnBrk="0" hangingPunct="1">
            <a:defRPr sz="1733" kern="1200">
              <a:solidFill>
                <a:schemeClr val="tx1"/>
              </a:solidFill>
              <a:latin typeface="+mn-lt"/>
              <a:ea typeface="+mn-ea"/>
              <a:cs typeface="+mn-cs"/>
            </a:defRPr>
          </a:lvl8pPr>
          <a:lvl9pPr marL="3541662" algn="l" defTabSz="885417" rtl="0" eaLnBrk="1" latinLnBrk="0" hangingPunct="1">
            <a:defRPr sz="1733" kern="1200">
              <a:solidFill>
                <a:schemeClr val="tx1"/>
              </a:solidFill>
              <a:latin typeface="+mn-lt"/>
              <a:ea typeface="+mn-ea"/>
              <a:cs typeface="+mn-cs"/>
            </a:defRPr>
          </a:lvl9pPr>
        </a:lstStyle>
        <a:p xmlns:a="http://schemas.openxmlformats.org/drawingml/2006/main">
          <a:pPr algn="just"/>
          <a:r>
            <a:rPr lang="hu-HU" sz="1400" b="1" dirty="0">
              <a:solidFill>
                <a:schemeClr val="tx1"/>
              </a:solidFill>
              <a:latin typeface="Arial" panose="020B0604020202020204" pitchFamily="34" charset="0"/>
            </a:rPr>
            <a:t>A</a:t>
          </a:r>
          <a:r>
            <a:rPr lang="hu-HU" sz="1400" b="1" i="0" dirty="0">
              <a:solidFill>
                <a:schemeClr val="tx1"/>
              </a:solidFill>
              <a:effectLst/>
              <a:latin typeface="Arial" panose="020B0604020202020204" pitchFamily="34" charset="0"/>
            </a:rPr>
            <a:t>z OF és UA irányú exportunk (ami közel 4 %-a </a:t>
          </a:r>
          <a:r>
            <a:rPr lang="hu-HU" sz="1400" b="1" i="0" dirty="0" err="1">
              <a:solidFill>
                <a:schemeClr val="tx1"/>
              </a:solidFill>
              <a:effectLst/>
              <a:latin typeface="Arial" panose="020B0604020202020204" pitchFamily="34" charset="0"/>
            </a:rPr>
            <a:t>a</a:t>
          </a:r>
          <a:r>
            <a:rPr lang="hu-HU" sz="1400" b="1" i="0" dirty="0">
              <a:solidFill>
                <a:schemeClr val="tx1"/>
              </a:solidFill>
              <a:effectLst/>
              <a:latin typeface="Arial" panose="020B0604020202020204" pitchFamily="34" charset="0"/>
            </a:rPr>
            <a:t> teljes kivitelünknek) veszélybe került a háború által, ez önmagában sem jelentéktelen a 2022. évi hazai gazdaság teljesítményére nézve.</a:t>
          </a:r>
        </a:p>
        <a:p xmlns:a="http://schemas.openxmlformats.org/drawingml/2006/main">
          <a:pPr algn="just"/>
          <a:r>
            <a:rPr lang="hu-HU" sz="1400" b="1" i="0" dirty="0">
              <a:solidFill>
                <a:schemeClr val="tx1"/>
              </a:solidFill>
              <a:effectLst/>
              <a:latin typeface="Arial" panose="020B0604020202020204" pitchFamily="34" charset="0"/>
            </a:rPr>
            <a:t>A szomszédunkban zajló háború veszélyezteti távol-keleti (kínai és dél-koreai) exportunkat is.</a:t>
          </a:r>
        </a:p>
        <a:p xmlns:a="http://schemas.openxmlformats.org/drawingml/2006/main">
          <a:pPr algn="just"/>
          <a:r>
            <a:rPr lang="hu-HU" sz="1400" b="1" dirty="0">
              <a:solidFill>
                <a:schemeClr val="tx1"/>
              </a:solidFill>
              <a:latin typeface="Arial" panose="020B0604020202020204" pitchFamily="34" charset="0"/>
            </a:rPr>
            <a:t>A</a:t>
          </a:r>
          <a:r>
            <a:rPr lang="hu-HU" sz="1400" b="1" i="0" dirty="0">
              <a:solidFill>
                <a:schemeClr val="tx1"/>
              </a:solidFill>
              <a:effectLst/>
              <a:latin typeface="Arial" panose="020B0604020202020204" pitchFamily="34" charset="0"/>
            </a:rPr>
            <a:t> keleti irányból jövő energiabehozatal bizonytalanná válhat, időigényes a kiváltása rendkívül megdrágíthatja az importot, valamint a honi termelést, mindez már igen jelentős makrogazdasági és társadalmi kihatással bírhat. </a:t>
          </a:r>
        </a:p>
      </cdr:txBody>
    </cdr:sp>
  </cdr:relSizeAnchor>
  <cdr:relSizeAnchor xmlns:cdr="http://schemas.openxmlformats.org/drawingml/2006/chartDrawing">
    <cdr:from>
      <cdr:x>0.30173</cdr:x>
      <cdr:y>0.35143</cdr:y>
    </cdr:from>
    <cdr:to>
      <cdr:x>0.43292</cdr:x>
      <cdr:y>0.87581</cdr:y>
    </cdr:to>
    <cdr:sp macro="" textlink="">
      <cdr:nvSpPr>
        <cdr:cNvPr id="3" name="Ellipszis 2">
          <a:extLst xmlns:a="http://schemas.openxmlformats.org/drawingml/2006/main">
            <a:ext uri="{FF2B5EF4-FFF2-40B4-BE49-F238E27FC236}">
              <a16:creationId xmlns:a16="http://schemas.microsoft.com/office/drawing/2014/main" id="{EB60C56D-941B-4B26-BB36-94256BE4686D}"/>
            </a:ext>
          </a:extLst>
        </cdr:cNvPr>
        <cdr:cNvSpPr/>
      </cdr:nvSpPr>
      <cdr:spPr>
        <a:xfrm xmlns:a="http://schemas.openxmlformats.org/drawingml/2006/main">
          <a:off x="3312369" y="1833811"/>
          <a:ext cx="1440160" cy="2736304"/>
        </a:xfrm>
        <a:prstGeom xmlns:a="http://schemas.openxmlformats.org/drawingml/2006/main" prst="ellipse">
          <a:avLst/>
        </a:prstGeom>
        <a:solidFill xmlns:a="http://schemas.openxmlformats.org/drawingml/2006/main">
          <a:srgbClr val="C00000">
            <a:alpha val="21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userShapes>
</file>

<file path=ppt/drawings/drawing3.xml><?xml version="1.0" encoding="utf-8"?>
<c:userShapes xmlns:c="http://schemas.openxmlformats.org/drawingml/2006/chart">
  <cdr:relSizeAnchor xmlns:cdr="http://schemas.openxmlformats.org/drawingml/2006/chartDrawing">
    <cdr:from>
      <cdr:x>0.5</cdr:x>
      <cdr:y>0.61686</cdr:y>
    </cdr:from>
    <cdr:to>
      <cdr:x>0.57499</cdr:x>
      <cdr:y>0.90021</cdr:y>
    </cdr:to>
    <cdr:sp macro="" textlink="">
      <cdr:nvSpPr>
        <cdr:cNvPr id="3" name="Nyíl: jobbra mutató 2">
          <a:extLst xmlns:a="http://schemas.openxmlformats.org/drawingml/2006/main">
            <a:ext uri="{FF2B5EF4-FFF2-40B4-BE49-F238E27FC236}">
              <a16:creationId xmlns:a16="http://schemas.microsoft.com/office/drawing/2014/main" id="{A96C5008-F13E-4EAE-973F-D6B091BCA612}"/>
            </a:ext>
          </a:extLst>
        </cdr:cNvPr>
        <cdr:cNvSpPr/>
      </cdr:nvSpPr>
      <cdr:spPr>
        <a:xfrm xmlns:a="http://schemas.openxmlformats.org/drawingml/2006/main" rot="16200000">
          <a:off x="3331953" y="1347923"/>
          <a:ext cx="598132" cy="506591"/>
        </a:xfrm>
        <a:prstGeom xmlns:a="http://schemas.openxmlformats.org/drawingml/2006/main" prst="right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dr:relSizeAnchor xmlns:cdr="http://schemas.openxmlformats.org/drawingml/2006/chartDrawing">
    <cdr:from>
      <cdr:x>0.49019</cdr:x>
      <cdr:y>0.4701</cdr:y>
    </cdr:from>
    <cdr:to>
      <cdr:x>0.60744</cdr:x>
      <cdr:y>0.63179</cdr:y>
    </cdr:to>
    <cdr:sp macro="" textlink="">
      <cdr:nvSpPr>
        <cdr:cNvPr id="2" name="Szövegdoboz 1"/>
        <cdr:cNvSpPr txBox="1"/>
      </cdr:nvSpPr>
      <cdr:spPr>
        <a:xfrm xmlns:a="http://schemas.openxmlformats.org/drawingml/2006/main">
          <a:off x="3311425" y="992358"/>
          <a:ext cx="792076" cy="3413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400" b="1" dirty="0">
              <a:latin typeface="Arial" panose="020B0604020202020204" pitchFamily="34" charset="0"/>
              <a:cs typeface="Arial" panose="020B0604020202020204" pitchFamily="34" charset="0"/>
            </a:rPr>
            <a:t>2030</a:t>
          </a:r>
        </a:p>
      </cdr:txBody>
    </cdr:sp>
  </cdr:relSizeAnchor>
</c:userShapes>
</file>

<file path=ppt/drawings/drawing4.xml><?xml version="1.0" encoding="utf-8"?>
<c:userShapes xmlns:c="http://schemas.openxmlformats.org/drawingml/2006/chart">
  <cdr:relSizeAnchor xmlns:cdr="http://schemas.openxmlformats.org/drawingml/2006/chartDrawing">
    <cdr:from>
      <cdr:x>0.41039</cdr:x>
      <cdr:y>0.42171</cdr:y>
    </cdr:from>
    <cdr:to>
      <cdr:x>1</cdr:x>
      <cdr:y>0.78946</cdr:y>
    </cdr:to>
    <cdr:sp macro="" textlink="">
      <cdr:nvSpPr>
        <cdr:cNvPr id="2" name="Téglalap 1"/>
        <cdr:cNvSpPr/>
      </cdr:nvSpPr>
      <cdr:spPr>
        <a:xfrm xmlns:a="http://schemas.openxmlformats.org/drawingml/2006/main">
          <a:off x="2352238" y="1872207"/>
          <a:ext cx="3379476" cy="163263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hu-HU" sz="1000" b="1" dirty="0" err="1">
              <a:solidFill>
                <a:srgbClr val="C00000"/>
              </a:solidFill>
            </a:rPr>
            <a:t>Alágak</a:t>
          </a:r>
          <a:r>
            <a:rPr lang="hu-HU" sz="1000" b="1" dirty="0">
              <a:solidFill>
                <a:srgbClr val="C00000"/>
              </a:solidFill>
            </a:rPr>
            <a:t> részesedése a feldolgozóiparon belül 2019 év vége:</a:t>
          </a:r>
        </a:p>
        <a:p xmlns:a="http://schemas.openxmlformats.org/drawingml/2006/main">
          <a:r>
            <a:rPr lang="hu-HU" sz="1000" b="1" dirty="0">
              <a:solidFill>
                <a:srgbClr val="C00000"/>
              </a:solidFill>
            </a:rPr>
            <a:t>Élelmiszer, ital, dohány-termék gyártása : 10,7%</a:t>
          </a:r>
        </a:p>
        <a:p xmlns:a="http://schemas.openxmlformats.org/drawingml/2006/main">
          <a:r>
            <a:rPr lang="hu-HU" sz="1000" b="1" dirty="0">
              <a:solidFill>
                <a:srgbClr val="C00000"/>
              </a:solidFill>
            </a:rPr>
            <a:t>Vegyi anyag, termék gyártása 5,0%</a:t>
          </a:r>
        </a:p>
        <a:p xmlns:a="http://schemas.openxmlformats.org/drawingml/2006/main">
          <a:r>
            <a:rPr lang="hu-HU" sz="1000" b="1" dirty="0">
              <a:solidFill>
                <a:srgbClr val="C00000"/>
              </a:solidFill>
            </a:rPr>
            <a:t>Gyógyszer-gyártás: 2,8%</a:t>
          </a:r>
        </a:p>
        <a:p xmlns:a="http://schemas.openxmlformats.org/drawingml/2006/main">
          <a:r>
            <a:rPr lang="hu-HU" sz="1000" b="1" dirty="0">
              <a:solidFill>
                <a:srgbClr val="C00000"/>
              </a:solidFill>
            </a:rPr>
            <a:t>Gumi-, műanyag és </a:t>
          </a:r>
          <a:r>
            <a:rPr lang="hu-HU" sz="1000" b="1" dirty="0" err="1">
              <a:solidFill>
                <a:srgbClr val="C00000"/>
              </a:solidFill>
            </a:rPr>
            <a:t>nemfém</a:t>
          </a:r>
          <a:r>
            <a:rPr lang="hu-HU" sz="1000" b="1" dirty="0">
              <a:solidFill>
                <a:srgbClr val="C00000"/>
              </a:solidFill>
            </a:rPr>
            <a:t> ásványi termék gyártása : 8,9%</a:t>
          </a:r>
        </a:p>
        <a:p xmlns:a="http://schemas.openxmlformats.org/drawingml/2006/main">
          <a:r>
            <a:rPr lang="hu-HU" sz="1000" b="1" dirty="0">
              <a:solidFill>
                <a:srgbClr val="C00000"/>
              </a:solidFill>
            </a:rPr>
            <a:t>Fémalapanyag és fémfeldolgozási termék gyártása: 8,2% </a:t>
          </a:r>
        </a:p>
        <a:p xmlns:a="http://schemas.openxmlformats.org/drawingml/2006/main">
          <a:r>
            <a:rPr lang="hu-HU" sz="1000" b="1" dirty="0">
              <a:solidFill>
                <a:srgbClr val="C00000"/>
              </a:solidFill>
            </a:rPr>
            <a:t>Számítógép, elektronikai, optikai termék gyártása: 12,1%  </a:t>
          </a:r>
        </a:p>
        <a:p xmlns:a="http://schemas.openxmlformats.org/drawingml/2006/main">
          <a:r>
            <a:rPr lang="hu-HU" sz="1000" b="1" dirty="0">
              <a:solidFill>
                <a:srgbClr val="C00000"/>
              </a:solidFill>
            </a:rPr>
            <a:t>Villamos berendezés gyártása 5,2%</a:t>
          </a:r>
        </a:p>
        <a:p xmlns:a="http://schemas.openxmlformats.org/drawingml/2006/main">
          <a:r>
            <a:rPr lang="hu-HU" sz="1000" b="1" dirty="0">
              <a:solidFill>
                <a:srgbClr val="C00000"/>
              </a:solidFill>
            </a:rPr>
            <a:t>Gép, gépi berendezés gyártása: 5,6%</a:t>
          </a:r>
        </a:p>
        <a:p xmlns:a="http://schemas.openxmlformats.org/drawingml/2006/main">
          <a:r>
            <a:rPr lang="hu-HU" sz="1000" b="1" dirty="0">
              <a:solidFill>
                <a:srgbClr val="C00000"/>
              </a:solidFill>
            </a:rPr>
            <a:t>Járműgyártás: 29%</a:t>
          </a:r>
        </a:p>
      </cdr:txBody>
    </cdr:sp>
  </cdr:relSizeAnchor>
</c:userShapes>
</file>

<file path=ppt/drawings/drawing5.xml><?xml version="1.0" encoding="utf-8"?>
<c:userShapes xmlns:c="http://schemas.openxmlformats.org/drawingml/2006/chart">
  <cdr:relSizeAnchor xmlns:cdr="http://schemas.openxmlformats.org/drawingml/2006/chartDrawing">
    <cdr:from>
      <cdr:x>0.67596</cdr:x>
      <cdr:y>0.06467</cdr:y>
    </cdr:from>
    <cdr:to>
      <cdr:x>0.86592</cdr:x>
      <cdr:y>0.85761</cdr:y>
    </cdr:to>
    <cdr:sp macro="" textlink="">
      <cdr:nvSpPr>
        <cdr:cNvPr id="2" name="Ellipszis 1">
          <a:extLst xmlns:a="http://schemas.openxmlformats.org/drawingml/2006/main">
            <a:ext uri="{FF2B5EF4-FFF2-40B4-BE49-F238E27FC236}">
              <a16:creationId xmlns:a16="http://schemas.microsoft.com/office/drawing/2014/main" id="{5074C57E-89AF-41AA-B6CF-E604E0CEDFB0}"/>
            </a:ext>
          </a:extLst>
        </cdr:cNvPr>
        <cdr:cNvSpPr/>
      </cdr:nvSpPr>
      <cdr:spPr>
        <a:xfrm xmlns:a="http://schemas.openxmlformats.org/drawingml/2006/main">
          <a:off x="3434096" y="228916"/>
          <a:ext cx="965031" cy="2806973"/>
        </a:xfrm>
        <a:prstGeom xmlns:a="http://schemas.openxmlformats.org/drawingml/2006/main" prst="ellipse">
          <a:avLst/>
        </a:prstGeom>
        <a:solidFill xmlns:a="http://schemas.openxmlformats.org/drawingml/2006/main">
          <a:srgbClr val="B647C5">
            <a:alpha val="14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hu-HU" sz="2000" dirty="0"/>
            <a:t>COVID</a:t>
          </a:r>
        </a:p>
      </cdr:txBody>
    </cdr:sp>
  </cdr:relSizeAnchor>
  <cdr:relSizeAnchor xmlns:cdr="http://schemas.openxmlformats.org/drawingml/2006/chartDrawing">
    <cdr:from>
      <cdr:x>0.84605</cdr:x>
      <cdr:y>0.04446</cdr:y>
    </cdr:from>
    <cdr:to>
      <cdr:x>1</cdr:x>
      <cdr:y>0.85527</cdr:y>
    </cdr:to>
    <cdr:sp macro="" textlink="">
      <cdr:nvSpPr>
        <cdr:cNvPr id="3" name="Ellipszis 2">
          <a:extLst xmlns:a="http://schemas.openxmlformats.org/drawingml/2006/main">
            <a:ext uri="{FF2B5EF4-FFF2-40B4-BE49-F238E27FC236}">
              <a16:creationId xmlns:a16="http://schemas.microsoft.com/office/drawing/2014/main" id="{D7791EC6-30C5-4C30-A4EA-2DD3ADAB65FB}"/>
            </a:ext>
          </a:extLst>
        </cdr:cNvPr>
        <cdr:cNvSpPr/>
      </cdr:nvSpPr>
      <cdr:spPr>
        <a:xfrm xmlns:a="http://schemas.openxmlformats.org/drawingml/2006/main">
          <a:off x="4849308" y="154680"/>
          <a:ext cx="882406" cy="2820946"/>
        </a:xfrm>
        <a:prstGeom xmlns:a="http://schemas.openxmlformats.org/drawingml/2006/main" prst="ellipse">
          <a:avLst/>
        </a:prstGeom>
        <a:solidFill xmlns:a="http://schemas.openxmlformats.org/drawingml/2006/main">
          <a:schemeClr val="bg1">
            <a:lumMod val="50000"/>
            <a:alpha val="44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hu-HU" sz="1800" dirty="0">
              <a:solidFill>
                <a:schemeClr val="tx1"/>
              </a:solidFill>
            </a:rPr>
            <a:t>Háború</a:t>
          </a:r>
        </a:p>
      </cdr:txBody>
    </cdr:sp>
  </cdr:relSizeAnchor>
  <cdr:relSizeAnchor xmlns:cdr="http://schemas.openxmlformats.org/drawingml/2006/chartDrawing">
    <cdr:from>
      <cdr:x>0.87502</cdr:x>
      <cdr:y>0.23195</cdr:y>
    </cdr:from>
    <cdr:to>
      <cdr:x>0.95957</cdr:x>
      <cdr:y>0.5217</cdr:y>
    </cdr:to>
    <cdr:sp macro="" textlink="">
      <cdr:nvSpPr>
        <cdr:cNvPr id="4" name="Nyíl: lefelé mutató 3">
          <a:extLst xmlns:a="http://schemas.openxmlformats.org/drawingml/2006/main">
            <a:ext uri="{FF2B5EF4-FFF2-40B4-BE49-F238E27FC236}">
              <a16:creationId xmlns:a16="http://schemas.microsoft.com/office/drawing/2014/main" id="{355C64BC-9EE7-41D7-A719-BB2517E3B8F1}"/>
            </a:ext>
          </a:extLst>
        </cdr:cNvPr>
        <cdr:cNvSpPr/>
      </cdr:nvSpPr>
      <cdr:spPr>
        <a:xfrm xmlns:a="http://schemas.openxmlformats.org/drawingml/2006/main">
          <a:off x="5015373" y="807005"/>
          <a:ext cx="484617" cy="1008086"/>
        </a:xfrm>
        <a:prstGeom xmlns:a="http://schemas.openxmlformats.org/drawingml/2006/main" prst="downArrow">
          <a:avLst/>
        </a:prstGeom>
        <a:gradFill xmlns:a="http://schemas.openxmlformats.org/drawingml/2006/main">
          <a:gsLst>
            <a:gs pos="93000">
              <a:schemeClr val="tx1"/>
            </a:gs>
            <a:gs pos="2000">
              <a:schemeClr val="bg1">
                <a:lumMod val="95000"/>
              </a:schemeClr>
            </a:gs>
            <a:gs pos="93000">
              <a:schemeClr val="bg1">
                <a:lumMod val="85000"/>
              </a:schemeClr>
            </a:gs>
            <a:gs pos="100000">
              <a:schemeClr val="bg1">
                <a:lumMod val="65000"/>
              </a:schemeClr>
            </a:gs>
          </a:gsLst>
          <a:lin ang="5400000" scaled="0"/>
        </a:gradFill>
        <a:ln xmlns:a="http://schemas.openxmlformats.org/drawingml/2006/main">
          <a:solidFill>
            <a:srgbClr val="7F7F7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dr:relSizeAnchor xmlns:cdr="http://schemas.openxmlformats.org/drawingml/2006/chartDrawing">
    <cdr:from>
      <cdr:x>0.71709</cdr:x>
      <cdr:y>0.23195</cdr:y>
    </cdr:from>
    <cdr:to>
      <cdr:x>0.80164</cdr:x>
      <cdr:y>0.5217</cdr:y>
    </cdr:to>
    <cdr:sp macro="" textlink="">
      <cdr:nvSpPr>
        <cdr:cNvPr id="5" name="Nyíl: lefelé mutató 4">
          <a:extLst xmlns:a="http://schemas.openxmlformats.org/drawingml/2006/main">
            <a:ext uri="{FF2B5EF4-FFF2-40B4-BE49-F238E27FC236}">
              <a16:creationId xmlns:a16="http://schemas.microsoft.com/office/drawing/2014/main" id="{68F62ACC-9F23-4696-AFAA-1D422E0F8CEA}"/>
            </a:ext>
          </a:extLst>
        </cdr:cNvPr>
        <cdr:cNvSpPr/>
      </cdr:nvSpPr>
      <cdr:spPr>
        <a:xfrm xmlns:a="http://schemas.openxmlformats.org/drawingml/2006/main">
          <a:off x="4110153" y="807005"/>
          <a:ext cx="484617" cy="1008086"/>
        </a:xfrm>
        <a:prstGeom xmlns:a="http://schemas.openxmlformats.org/drawingml/2006/main" prst="downArrow">
          <a:avLst/>
        </a:prstGeom>
        <a:gradFill xmlns:a="http://schemas.openxmlformats.org/drawingml/2006/main">
          <a:gsLst>
            <a:gs pos="93000">
              <a:schemeClr val="tx1"/>
            </a:gs>
            <a:gs pos="2000">
              <a:schemeClr val="bg1">
                <a:lumMod val="95000"/>
              </a:schemeClr>
            </a:gs>
            <a:gs pos="93000">
              <a:schemeClr val="bg1">
                <a:lumMod val="85000"/>
              </a:schemeClr>
            </a:gs>
            <a:gs pos="100000">
              <a:schemeClr val="bg1">
                <a:lumMod val="65000"/>
              </a:schemeClr>
            </a:gs>
          </a:gsLst>
          <a:lin ang="5400000" scaled="0"/>
        </a:gradFill>
        <a:ln xmlns:a="http://schemas.openxmlformats.org/drawingml/2006/main">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hu-HU"/>
        </a:p>
      </cdr:txBody>
    </cdr:sp>
  </cdr:relSizeAnchor>
</c:userShapes>
</file>

<file path=ppt/drawings/drawing6.xml><?xml version="1.0" encoding="utf-8"?>
<c:userShapes xmlns:c="http://schemas.openxmlformats.org/drawingml/2006/chart">
  <cdr:relSizeAnchor xmlns:cdr="http://schemas.openxmlformats.org/drawingml/2006/chartDrawing">
    <cdr:from>
      <cdr:x>0.8303</cdr:x>
      <cdr:y>0.53934</cdr:y>
    </cdr:from>
    <cdr:to>
      <cdr:x>0.99636</cdr:x>
      <cdr:y>0.97189</cdr:y>
    </cdr:to>
    <cdr:sp macro="" textlink="">
      <cdr:nvSpPr>
        <cdr:cNvPr id="2" name="Téglalap 1">
          <a:extLst xmlns:a="http://schemas.openxmlformats.org/drawingml/2006/main">
            <a:ext uri="{FF2B5EF4-FFF2-40B4-BE49-F238E27FC236}">
              <a16:creationId xmlns:a16="http://schemas.microsoft.com/office/drawing/2014/main" id="{145049AC-FCF8-4946-9B56-AE649E7F0BC5}"/>
            </a:ext>
          </a:extLst>
        </cdr:cNvPr>
        <cdr:cNvSpPr/>
      </cdr:nvSpPr>
      <cdr:spPr>
        <a:xfrm xmlns:a="http://schemas.openxmlformats.org/drawingml/2006/main">
          <a:off x="9721080" y="2538426"/>
          <a:ext cx="1944178" cy="2035823"/>
        </a:xfrm>
        <a:prstGeom xmlns:a="http://schemas.openxmlformats.org/drawingml/2006/main" prst="rect">
          <a:avLst/>
        </a:prstGeom>
        <a:solidFill xmlns:a="http://schemas.openxmlformats.org/drawingml/2006/main">
          <a:srgbClr val="C00000">
            <a:alpha val="57000"/>
          </a:srgbClr>
        </a:solidFill>
        <a:effectLst xmlns:a="http://schemas.openxmlformats.org/drawingml/2006/main">
          <a:softEdge rad="12700"/>
        </a:effectLst>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hu-HU"/>
          </a:defPPr>
          <a:lvl1pPr marL="0" algn="l" defTabSz="885417" rtl="0" eaLnBrk="1" latinLnBrk="0" hangingPunct="1">
            <a:defRPr sz="1733" kern="1200">
              <a:solidFill>
                <a:schemeClr val="lt1"/>
              </a:solidFill>
              <a:latin typeface="+mn-lt"/>
              <a:ea typeface="+mn-ea"/>
              <a:cs typeface="+mn-cs"/>
            </a:defRPr>
          </a:lvl1pPr>
          <a:lvl2pPr marL="442708" algn="l" defTabSz="885417" rtl="0" eaLnBrk="1" latinLnBrk="0" hangingPunct="1">
            <a:defRPr sz="1733" kern="1200">
              <a:solidFill>
                <a:schemeClr val="lt1"/>
              </a:solidFill>
              <a:latin typeface="+mn-lt"/>
              <a:ea typeface="+mn-ea"/>
              <a:cs typeface="+mn-cs"/>
            </a:defRPr>
          </a:lvl2pPr>
          <a:lvl3pPr marL="885417" algn="l" defTabSz="885417" rtl="0" eaLnBrk="1" latinLnBrk="0" hangingPunct="1">
            <a:defRPr sz="1733" kern="1200">
              <a:solidFill>
                <a:schemeClr val="lt1"/>
              </a:solidFill>
              <a:latin typeface="+mn-lt"/>
              <a:ea typeface="+mn-ea"/>
              <a:cs typeface="+mn-cs"/>
            </a:defRPr>
          </a:lvl3pPr>
          <a:lvl4pPr marL="1328124" algn="l" defTabSz="885417" rtl="0" eaLnBrk="1" latinLnBrk="0" hangingPunct="1">
            <a:defRPr sz="1733" kern="1200">
              <a:solidFill>
                <a:schemeClr val="lt1"/>
              </a:solidFill>
              <a:latin typeface="+mn-lt"/>
              <a:ea typeface="+mn-ea"/>
              <a:cs typeface="+mn-cs"/>
            </a:defRPr>
          </a:lvl4pPr>
          <a:lvl5pPr marL="1770830" algn="l" defTabSz="885417" rtl="0" eaLnBrk="1" latinLnBrk="0" hangingPunct="1">
            <a:defRPr sz="1733" kern="1200">
              <a:solidFill>
                <a:schemeClr val="lt1"/>
              </a:solidFill>
              <a:latin typeface="+mn-lt"/>
              <a:ea typeface="+mn-ea"/>
              <a:cs typeface="+mn-cs"/>
            </a:defRPr>
          </a:lvl5pPr>
          <a:lvl6pPr marL="2213539" algn="l" defTabSz="885417" rtl="0" eaLnBrk="1" latinLnBrk="0" hangingPunct="1">
            <a:defRPr sz="1733" kern="1200">
              <a:solidFill>
                <a:schemeClr val="lt1"/>
              </a:solidFill>
              <a:latin typeface="+mn-lt"/>
              <a:ea typeface="+mn-ea"/>
              <a:cs typeface="+mn-cs"/>
            </a:defRPr>
          </a:lvl6pPr>
          <a:lvl7pPr marL="2656247" algn="l" defTabSz="885417" rtl="0" eaLnBrk="1" latinLnBrk="0" hangingPunct="1">
            <a:defRPr sz="1733" kern="1200">
              <a:solidFill>
                <a:schemeClr val="lt1"/>
              </a:solidFill>
              <a:latin typeface="+mn-lt"/>
              <a:ea typeface="+mn-ea"/>
              <a:cs typeface="+mn-cs"/>
            </a:defRPr>
          </a:lvl7pPr>
          <a:lvl8pPr marL="3098955" algn="l" defTabSz="885417" rtl="0" eaLnBrk="1" latinLnBrk="0" hangingPunct="1">
            <a:defRPr sz="1733" kern="1200">
              <a:solidFill>
                <a:schemeClr val="lt1"/>
              </a:solidFill>
              <a:latin typeface="+mn-lt"/>
              <a:ea typeface="+mn-ea"/>
              <a:cs typeface="+mn-cs"/>
            </a:defRPr>
          </a:lvl8pPr>
          <a:lvl9pPr marL="3541662" algn="l" defTabSz="885417" rtl="0" eaLnBrk="1" latinLnBrk="0" hangingPunct="1">
            <a:defRPr sz="1733" kern="1200">
              <a:solidFill>
                <a:schemeClr val="lt1"/>
              </a:solidFill>
              <a:latin typeface="+mn-lt"/>
              <a:ea typeface="+mn-ea"/>
              <a:cs typeface="+mn-cs"/>
            </a:defRPr>
          </a:lvl9pPr>
        </a:lstStyle>
        <a:p xmlns:a="http://schemas.openxmlformats.org/drawingml/2006/main">
          <a:pPr algn="ctr"/>
          <a:r>
            <a:rPr lang="hu-HU" sz="1400" b="1" dirty="0"/>
            <a:t>Az MNB-nek a nemzeti számlák alapján közzétett statisztikája helyett az államadósság-rátánk a 2020. évi 80,1 %-</a:t>
          </a:r>
          <a:r>
            <a:rPr lang="hu-HU" sz="1400" b="1" dirty="0" err="1"/>
            <a:t>ról</a:t>
          </a:r>
          <a:r>
            <a:rPr lang="hu-HU" sz="1400" b="1" dirty="0"/>
            <a:t> 2021. végére 78.2 %-</a:t>
          </a:r>
          <a:r>
            <a:rPr lang="hu-HU" sz="1400" b="1" dirty="0" err="1"/>
            <a:t>ra</a:t>
          </a:r>
          <a:r>
            <a:rPr lang="hu-HU" sz="1400" b="1" dirty="0"/>
            <a:t> csökkent!</a:t>
          </a:r>
        </a:p>
      </cdr:txBody>
    </cdr:sp>
  </cdr:relSizeAnchor>
</c:userShapes>
</file>

<file path=ppt/drawings/drawing7.xml><?xml version="1.0" encoding="utf-8"?>
<c:userShapes xmlns:c="http://schemas.openxmlformats.org/drawingml/2006/chart">
  <cdr:relSizeAnchor xmlns:cdr="http://schemas.openxmlformats.org/drawingml/2006/chartDrawing">
    <cdr:from>
      <cdr:x>0.15129</cdr:x>
      <cdr:y>0.02978</cdr:y>
    </cdr:from>
    <cdr:to>
      <cdr:x>0.82134</cdr:x>
      <cdr:y>0.09908</cdr:y>
    </cdr:to>
    <cdr:sp macro="" textlink="">
      <cdr:nvSpPr>
        <cdr:cNvPr id="2" name="Szövegdoboz 1"/>
        <cdr:cNvSpPr txBox="1"/>
      </cdr:nvSpPr>
      <cdr:spPr>
        <a:xfrm xmlns:a="http://schemas.openxmlformats.org/drawingml/2006/main">
          <a:off x="1804646" y="123792"/>
          <a:ext cx="799288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0.00694</cdr:y>
    </cdr:from>
    <cdr:to>
      <cdr:x>1</cdr:x>
      <cdr:y>0.26736</cdr:y>
    </cdr:to>
    <cdr:sp macro="" textlink="">
      <cdr:nvSpPr>
        <cdr:cNvPr id="2" name="Szövegdoboz 1"/>
        <cdr:cNvSpPr txBox="1"/>
      </cdr:nvSpPr>
      <cdr:spPr>
        <a:xfrm xmlns:a="http://schemas.openxmlformats.org/drawingml/2006/main">
          <a:off x="0" y="19037"/>
          <a:ext cx="3061335" cy="7143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hu-HU" sz="900" dirty="0">
            <a:solidFill>
              <a:schemeClr val="tx1">
                <a:lumMod val="95000"/>
                <a:lumOff val="5000"/>
              </a:schemeClr>
            </a:solidFill>
            <a:latin typeface="Segoe UI Light" panose="020B0502040204020203" pitchFamily="34" charset="0"/>
            <a:cs typeface="Segoe UI Light" panose="020B0502040204020203" pitchFamily="34" charset="0"/>
          </a:endParaRPr>
        </a:p>
      </cdr:txBody>
    </cdr:sp>
  </cdr:relSizeAnchor>
  <cdr:relSizeAnchor xmlns:cdr="http://schemas.openxmlformats.org/drawingml/2006/chartDrawing">
    <cdr:from>
      <cdr:x>0.75325</cdr:x>
      <cdr:y>0.11438</cdr:y>
    </cdr:from>
    <cdr:to>
      <cdr:x>0.83117</cdr:x>
      <cdr:y>0.14938</cdr:y>
    </cdr:to>
    <cdr:sp macro="" textlink="">
      <cdr:nvSpPr>
        <cdr:cNvPr id="3" name="Szövegdoboz 2"/>
        <cdr:cNvSpPr txBox="1"/>
      </cdr:nvSpPr>
      <cdr:spPr>
        <a:xfrm xmlns:a="http://schemas.openxmlformats.org/drawingml/2006/main">
          <a:off x="8352928" y="604494"/>
          <a:ext cx="864096" cy="185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dr:relSizeAnchor xmlns:cdr="http://schemas.openxmlformats.org/drawingml/2006/chartDrawing">
    <cdr:from>
      <cdr:x>0.70967</cdr:x>
      <cdr:y>0.21703</cdr:y>
    </cdr:from>
    <cdr:to>
      <cdr:x>0.89837</cdr:x>
      <cdr:y>0.30069</cdr:y>
    </cdr:to>
    <cdr:sp macro="" textlink="">
      <cdr:nvSpPr>
        <cdr:cNvPr id="4" name="Szövegdoboz 3"/>
        <cdr:cNvSpPr txBox="1"/>
      </cdr:nvSpPr>
      <cdr:spPr>
        <a:xfrm xmlns:a="http://schemas.openxmlformats.org/drawingml/2006/main" rot="492283">
          <a:off x="7869710" y="1147016"/>
          <a:ext cx="2092539" cy="44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0.75301</cdr:x>
      <cdr:y>0</cdr:y>
    </cdr:from>
    <cdr:to>
      <cdr:x>1</cdr:x>
      <cdr:y>0.24568</cdr:y>
    </cdr:to>
    <cdr:sp macro="" textlink="">
      <cdr:nvSpPr>
        <cdr:cNvPr id="2" name="Nyíl: jobbra mutató 1">
          <a:extLst xmlns:a="http://schemas.openxmlformats.org/drawingml/2006/main">
            <a:ext uri="{FF2B5EF4-FFF2-40B4-BE49-F238E27FC236}">
              <a16:creationId xmlns:a16="http://schemas.microsoft.com/office/drawing/2014/main" id="{95C31668-635F-40AF-AE90-1D1DF6ACCEB8}"/>
            </a:ext>
          </a:extLst>
        </cdr:cNvPr>
        <cdr:cNvSpPr/>
      </cdr:nvSpPr>
      <cdr:spPr>
        <a:xfrm xmlns:a="http://schemas.openxmlformats.org/drawingml/2006/main">
          <a:off x="9091818" y="0"/>
          <a:ext cx="2982116" cy="1161902"/>
        </a:xfrm>
        <a:prstGeom xmlns:a="http://schemas.openxmlformats.org/drawingml/2006/main" prst="rightArrow">
          <a:avLst>
            <a:gd name="adj1" fmla="val 84379"/>
            <a:gd name="adj2" fmla="val 35525"/>
          </a:avLst>
        </a:prstGeom>
        <a:solidFill xmlns:a="http://schemas.openxmlformats.org/drawingml/2006/main">
          <a:srgbClr val="C00000">
            <a:alpha val="5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just"/>
          <a:r>
            <a:rPr lang="hu-HU" b="1"/>
            <a:t>A pandémia utáni NGEU programhoz hasonlóan a háború hatásainak mérséklésére elkerülhetetlenek nagy ívű – százmilliárd euró nagyságrendű uniós konszolidációs lépések.</a:t>
          </a:r>
          <a:endParaRPr lang="hu-HU"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2" y="0"/>
            <a:ext cx="2919511" cy="493159"/>
          </a:xfrm>
          <a:prstGeom prst="rect">
            <a:avLst/>
          </a:prstGeom>
        </p:spPr>
        <p:txBody>
          <a:bodyPr vert="horz" lIns="90618" tIns="45308" rIns="90618" bIns="45308" rtlCol="0"/>
          <a:lstStyle>
            <a:lvl1pPr algn="l">
              <a:defRPr sz="1200"/>
            </a:lvl1pPr>
          </a:lstStyle>
          <a:p>
            <a:endParaRPr lang="hu-HU" dirty="0"/>
          </a:p>
        </p:txBody>
      </p:sp>
      <p:sp>
        <p:nvSpPr>
          <p:cNvPr id="3" name="Dátum helye 2"/>
          <p:cNvSpPr>
            <a:spLocks noGrp="1"/>
          </p:cNvSpPr>
          <p:nvPr>
            <p:ph type="dt" sz="quarter" idx="1"/>
          </p:nvPr>
        </p:nvSpPr>
        <p:spPr>
          <a:xfrm>
            <a:off x="3814683" y="0"/>
            <a:ext cx="2919510" cy="493159"/>
          </a:xfrm>
          <a:prstGeom prst="rect">
            <a:avLst/>
          </a:prstGeom>
        </p:spPr>
        <p:txBody>
          <a:bodyPr vert="horz" lIns="90618" tIns="45308" rIns="90618" bIns="45308" rtlCol="0"/>
          <a:lstStyle>
            <a:lvl1pPr algn="r">
              <a:defRPr sz="1200"/>
            </a:lvl1pPr>
          </a:lstStyle>
          <a:p>
            <a:fld id="{3B74BCA1-EF66-46E0-8B62-8DDFC3075539}" type="datetimeFigureOut">
              <a:rPr lang="hu-HU" smtClean="0"/>
              <a:pPr/>
              <a:t>2022. 03. 28.</a:t>
            </a:fld>
            <a:endParaRPr lang="hu-HU" dirty="0"/>
          </a:p>
        </p:txBody>
      </p:sp>
      <p:sp>
        <p:nvSpPr>
          <p:cNvPr id="4" name="Élőláb helye 3"/>
          <p:cNvSpPr>
            <a:spLocks noGrp="1"/>
          </p:cNvSpPr>
          <p:nvPr>
            <p:ph type="ftr" sz="quarter" idx="2"/>
          </p:nvPr>
        </p:nvSpPr>
        <p:spPr>
          <a:xfrm>
            <a:off x="2" y="9371581"/>
            <a:ext cx="2919511" cy="493159"/>
          </a:xfrm>
          <a:prstGeom prst="rect">
            <a:avLst/>
          </a:prstGeom>
        </p:spPr>
        <p:txBody>
          <a:bodyPr vert="horz" lIns="90618" tIns="45308" rIns="90618" bIns="45308" rtlCol="0" anchor="b"/>
          <a:lstStyle>
            <a:lvl1pPr algn="l">
              <a:defRPr sz="1200"/>
            </a:lvl1pPr>
          </a:lstStyle>
          <a:p>
            <a:endParaRPr lang="hu-HU" dirty="0"/>
          </a:p>
        </p:txBody>
      </p:sp>
      <p:sp>
        <p:nvSpPr>
          <p:cNvPr id="5" name="Dia számának helye 4"/>
          <p:cNvSpPr>
            <a:spLocks noGrp="1"/>
          </p:cNvSpPr>
          <p:nvPr>
            <p:ph type="sldNum" sz="quarter" idx="3"/>
          </p:nvPr>
        </p:nvSpPr>
        <p:spPr>
          <a:xfrm>
            <a:off x="3814683" y="9371581"/>
            <a:ext cx="2919510" cy="493159"/>
          </a:xfrm>
          <a:prstGeom prst="rect">
            <a:avLst/>
          </a:prstGeom>
        </p:spPr>
        <p:txBody>
          <a:bodyPr vert="horz" lIns="90618" tIns="45308" rIns="90618" bIns="45308" rtlCol="0" anchor="b"/>
          <a:lstStyle>
            <a:lvl1pPr algn="r">
              <a:defRPr sz="1200"/>
            </a:lvl1pPr>
          </a:lstStyle>
          <a:p>
            <a:fld id="{4BC480C2-CD0C-4E68-A4B4-109827D70CD6}" type="slidenum">
              <a:rPr lang="hu-HU" smtClean="0"/>
              <a:pPr/>
              <a:t>‹#›</a:t>
            </a:fld>
            <a:endParaRPr lang="hu-HU" dirty="0"/>
          </a:p>
        </p:txBody>
      </p:sp>
    </p:spTree>
    <p:extLst>
      <p:ext uri="{BB962C8B-B14F-4D97-AF65-F5344CB8AC3E}">
        <p14:creationId xmlns:p14="http://schemas.microsoft.com/office/powerpoint/2010/main" val="134995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2" y="1"/>
            <a:ext cx="2918831" cy="493315"/>
          </a:xfrm>
          <a:prstGeom prst="rect">
            <a:avLst/>
          </a:prstGeom>
        </p:spPr>
        <p:txBody>
          <a:bodyPr vert="horz" lIns="90618" tIns="45308" rIns="90618" bIns="45308" rtlCol="0"/>
          <a:lstStyle>
            <a:lvl1pPr algn="l">
              <a:defRPr sz="1200"/>
            </a:lvl1pPr>
          </a:lstStyle>
          <a:p>
            <a:endParaRPr lang="hu-HU" dirty="0"/>
          </a:p>
        </p:txBody>
      </p:sp>
      <p:sp>
        <p:nvSpPr>
          <p:cNvPr id="3" name="Dátum helye 2"/>
          <p:cNvSpPr>
            <a:spLocks noGrp="1"/>
          </p:cNvSpPr>
          <p:nvPr>
            <p:ph type="dt" idx="1"/>
          </p:nvPr>
        </p:nvSpPr>
        <p:spPr>
          <a:xfrm>
            <a:off x="3815376" y="1"/>
            <a:ext cx="2918831" cy="493315"/>
          </a:xfrm>
          <a:prstGeom prst="rect">
            <a:avLst/>
          </a:prstGeom>
        </p:spPr>
        <p:txBody>
          <a:bodyPr vert="horz" lIns="90618" tIns="45308" rIns="90618" bIns="45308" rtlCol="0"/>
          <a:lstStyle>
            <a:lvl1pPr algn="r">
              <a:defRPr sz="1200"/>
            </a:lvl1pPr>
          </a:lstStyle>
          <a:p>
            <a:fld id="{2FECD15D-7F19-417A-9368-6E148CBDEC68}" type="datetimeFigureOut">
              <a:rPr lang="hu-HU" smtClean="0"/>
              <a:pPr/>
              <a:t>2022. 03. 28.</a:t>
            </a:fld>
            <a:endParaRPr lang="hu-HU" dirty="0"/>
          </a:p>
        </p:txBody>
      </p:sp>
      <p:sp>
        <p:nvSpPr>
          <p:cNvPr id="4" name="Diakép hely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618" tIns="45308" rIns="90618" bIns="45308" rtlCol="0" anchor="ctr"/>
          <a:lstStyle/>
          <a:p>
            <a:endParaRPr lang="hu-HU" dirty="0"/>
          </a:p>
        </p:txBody>
      </p:sp>
      <p:sp>
        <p:nvSpPr>
          <p:cNvPr id="5" name="Jegyzetek helye 4"/>
          <p:cNvSpPr>
            <a:spLocks noGrp="1"/>
          </p:cNvSpPr>
          <p:nvPr>
            <p:ph type="body" sz="quarter" idx="3"/>
          </p:nvPr>
        </p:nvSpPr>
        <p:spPr>
          <a:xfrm>
            <a:off x="673577" y="4686501"/>
            <a:ext cx="5388610" cy="4439841"/>
          </a:xfrm>
          <a:prstGeom prst="rect">
            <a:avLst/>
          </a:prstGeom>
        </p:spPr>
        <p:txBody>
          <a:bodyPr vert="horz" lIns="90618" tIns="45308" rIns="90618" bIns="45308"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2" y="9371286"/>
            <a:ext cx="2918831" cy="493315"/>
          </a:xfrm>
          <a:prstGeom prst="rect">
            <a:avLst/>
          </a:prstGeom>
        </p:spPr>
        <p:txBody>
          <a:bodyPr vert="horz" lIns="90618" tIns="45308" rIns="90618" bIns="45308" rtlCol="0" anchor="b"/>
          <a:lstStyle>
            <a:lvl1pPr algn="l">
              <a:defRPr sz="1200"/>
            </a:lvl1pPr>
          </a:lstStyle>
          <a:p>
            <a:endParaRPr lang="hu-HU" dirty="0"/>
          </a:p>
        </p:txBody>
      </p:sp>
      <p:sp>
        <p:nvSpPr>
          <p:cNvPr id="7" name="Dia számának helye 6"/>
          <p:cNvSpPr>
            <a:spLocks noGrp="1"/>
          </p:cNvSpPr>
          <p:nvPr>
            <p:ph type="sldNum" sz="quarter" idx="5"/>
          </p:nvPr>
        </p:nvSpPr>
        <p:spPr>
          <a:xfrm>
            <a:off x="3815376" y="9371286"/>
            <a:ext cx="2918831" cy="493315"/>
          </a:xfrm>
          <a:prstGeom prst="rect">
            <a:avLst/>
          </a:prstGeom>
        </p:spPr>
        <p:txBody>
          <a:bodyPr vert="horz" lIns="90618" tIns="45308" rIns="90618" bIns="45308" rtlCol="0" anchor="b"/>
          <a:lstStyle>
            <a:lvl1pPr algn="r">
              <a:defRPr sz="1200"/>
            </a:lvl1pPr>
          </a:lstStyle>
          <a:p>
            <a:fld id="{6F82DB42-A98A-40F8-8581-DAC72137E666}" type="slidenum">
              <a:rPr lang="hu-HU" smtClean="0"/>
              <a:pPr/>
              <a:t>‹#›</a:t>
            </a:fld>
            <a:endParaRPr lang="hu-HU" dirty="0"/>
          </a:p>
        </p:txBody>
      </p:sp>
    </p:spTree>
    <p:extLst>
      <p:ext uri="{BB962C8B-B14F-4D97-AF65-F5344CB8AC3E}">
        <p14:creationId xmlns:p14="http://schemas.microsoft.com/office/powerpoint/2010/main" val="2959886211"/>
      </p:ext>
    </p:extLst>
  </p:cSld>
  <p:clrMap bg1="lt1" tx1="dk1" bg2="lt2" tx2="dk2" accent1="accent1" accent2="accent2" accent3="accent3" accent4="accent4" accent5="accent5" accent6="accent6" hlink="hlink" folHlink="folHlink"/>
  <p:notesStyle>
    <a:lvl1pPr marL="0" algn="l" defTabSz="885417" rtl="0" eaLnBrk="1" latinLnBrk="0" hangingPunct="1">
      <a:defRPr sz="1200" kern="1200">
        <a:solidFill>
          <a:schemeClr val="tx1"/>
        </a:solidFill>
        <a:latin typeface="+mn-lt"/>
        <a:ea typeface="+mn-ea"/>
        <a:cs typeface="+mn-cs"/>
      </a:defRPr>
    </a:lvl1pPr>
    <a:lvl2pPr marL="442708" algn="l" defTabSz="885417" rtl="0" eaLnBrk="1" latinLnBrk="0" hangingPunct="1">
      <a:defRPr sz="1200" kern="1200">
        <a:solidFill>
          <a:schemeClr val="tx1"/>
        </a:solidFill>
        <a:latin typeface="+mn-lt"/>
        <a:ea typeface="+mn-ea"/>
        <a:cs typeface="+mn-cs"/>
      </a:defRPr>
    </a:lvl2pPr>
    <a:lvl3pPr marL="885417" algn="l" defTabSz="885417" rtl="0" eaLnBrk="1" latinLnBrk="0" hangingPunct="1">
      <a:defRPr sz="1200" kern="1200">
        <a:solidFill>
          <a:schemeClr val="tx1"/>
        </a:solidFill>
        <a:latin typeface="+mn-lt"/>
        <a:ea typeface="+mn-ea"/>
        <a:cs typeface="+mn-cs"/>
      </a:defRPr>
    </a:lvl3pPr>
    <a:lvl4pPr marL="1328124" algn="l" defTabSz="885417" rtl="0" eaLnBrk="1" latinLnBrk="0" hangingPunct="1">
      <a:defRPr sz="1200" kern="1200">
        <a:solidFill>
          <a:schemeClr val="tx1"/>
        </a:solidFill>
        <a:latin typeface="+mn-lt"/>
        <a:ea typeface="+mn-ea"/>
        <a:cs typeface="+mn-cs"/>
      </a:defRPr>
    </a:lvl4pPr>
    <a:lvl5pPr marL="1770830" algn="l" defTabSz="885417" rtl="0" eaLnBrk="1" latinLnBrk="0" hangingPunct="1">
      <a:defRPr sz="1200" kern="1200">
        <a:solidFill>
          <a:schemeClr val="tx1"/>
        </a:solidFill>
        <a:latin typeface="+mn-lt"/>
        <a:ea typeface="+mn-ea"/>
        <a:cs typeface="+mn-cs"/>
      </a:defRPr>
    </a:lvl5pPr>
    <a:lvl6pPr marL="2213539" algn="l" defTabSz="885417" rtl="0" eaLnBrk="1" latinLnBrk="0" hangingPunct="1">
      <a:defRPr sz="1200" kern="1200">
        <a:solidFill>
          <a:schemeClr val="tx1"/>
        </a:solidFill>
        <a:latin typeface="+mn-lt"/>
        <a:ea typeface="+mn-ea"/>
        <a:cs typeface="+mn-cs"/>
      </a:defRPr>
    </a:lvl6pPr>
    <a:lvl7pPr marL="2656247" algn="l" defTabSz="885417" rtl="0" eaLnBrk="1" latinLnBrk="0" hangingPunct="1">
      <a:defRPr sz="1200" kern="1200">
        <a:solidFill>
          <a:schemeClr val="tx1"/>
        </a:solidFill>
        <a:latin typeface="+mn-lt"/>
        <a:ea typeface="+mn-ea"/>
        <a:cs typeface="+mn-cs"/>
      </a:defRPr>
    </a:lvl7pPr>
    <a:lvl8pPr marL="3098955" algn="l" defTabSz="885417" rtl="0" eaLnBrk="1" latinLnBrk="0" hangingPunct="1">
      <a:defRPr sz="1200" kern="1200">
        <a:solidFill>
          <a:schemeClr val="tx1"/>
        </a:solidFill>
        <a:latin typeface="+mn-lt"/>
        <a:ea typeface="+mn-ea"/>
        <a:cs typeface="+mn-cs"/>
      </a:defRPr>
    </a:lvl8pPr>
    <a:lvl9pPr marL="3541662" algn="l" defTabSz="8854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6F82DB42-A98A-40F8-8581-DAC72137E666}" type="slidenum">
              <a:rPr lang="hu-HU" smtClean="0"/>
              <a:pPr/>
              <a:t>1</a:t>
            </a:fld>
            <a:endParaRPr lang="hu-HU" dirty="0"/>
          </a:p>
        </p:txBody>
      </p:sp>
    </p:spTree>
    <p:extLst>
      <p:ext uri="{BB962C8B-B14F-4D97-AF65-F5344CB8AC3E}">
        <p14:creationId xmlns:p14="http://schemas.microsoft.com/office/powerpoint/2010/main" val="395398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6F82DB42-A98A-40F8-8581-DAC72137E666}" type="slidenum">
              <a:rPr lang="hu-HU" smtClean="0"/>
              <a:pPr/>
              <a:t>27</a:t>
            </a:fld>
            <a:endParaRPr lang="hu-HU" dirty="0"/>
          </a:p>
        </p:txBody>
      </p:sp>
    </p:spTree>
    <p:extLst>
      <p:ext uri="{BB962C8B-B14F-4D97-AF65-F5344CB8AC3E}">
        <p14:creationId xmlns:p14="http://schemas.microsoft.com/office/powerpoint/2010/main" val="411954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6F82DB42-A98A-40F8-8581-DAC72137E666}" type="slidenum">
              <a:rPr lang="hu-HU" smtClean="0"/>
              <a:pPr/>
              <a:t>30</a:t>
            </a:fld>
            <a:endParaRPr lang="hu-HU" dirty="0"/>
          </a:p>
        </p:txBody>
      </p:sp>
    </p:spTree>
    <p:extLst>
      <p:ext uri="{BB962C8B-B14F-4D97-AF65-F5344CB8AC3E}">
        <p14:creationId xmlns:p14="http://schemas.microsoft.com/office/powerpoint/2010/main" val="73433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latin typeface="Arial" panose="020B0604020202020204" pitchFamily="34" charset="0"/>
                <a:cs typeface="Arial" panose="020B0604020202020204" pitchFamily="34" charset="0"/>
              </a:rPr>
              <a:t>Az orosz piacokat elsősorban</a:t>
            </a:r>
            <a:r>
              <a:rPr lang="hu-HU" baseline="0" dirty="0">
                <a:latin typeface="Arial" panose="020B0604020202020204" pitchFamily="34" charset="0"/>
                <a:cs typeface="Arial" panose="020B0604020202020204" pitchFamily="34" charset="0"/>
              </a:rPr>
              <a:t> az </a:t>
            </a:r>
            <a:r>
              <a:rPr lang="hu-HU" baseline="0" dirty="0" err="1">
                <a:latin typeface="Arial" panose="020B0604020202020204" pitchFamily="34" charset="0"/>
                <a:cs typeface="Arial" panose="020B0604020202020204" pitchFamily="34" charset="0"/>
              </a:rPr>
              <a:t>árúpiaci</a:t>
            </a:r>
            <a:r>
              <a:rPr lang="hu-HU" baseline="0" dirty="0">
                <a:latin typeface="Arial" panose="020B0604020202020204" pitchFamily="34" charset="0"/>
                <a:cs typeface="Arial" panose="020B0604020202020204" pitchFamily="34" charset="0"/>
              </a:rPr>
              <a:t> szankciók miatt veszítik el a magyar vállalatok, míg Ukrajna esetében a gazdasági összeomlásból és a kkv szektor érdekeltségei lehetetlenüléséből fakadó drasztikus keresletvisszaesés esélye magas, magas még fegyverszünet és megállapodás esetén is. Mindenesetre a teljes magyar exportból a két ország részesedése nem akkora, hogy  a következmények ezen a csatornán keresztül összességében súlyosak legyenek, de bizonyos szegmensekben, mint a kisvállalati tevékenység, igen. </a:t>
            </a:r>
            <a:endParaRPr lang="hu-HU" dirty="0">
              <a:latin typeface="Arial" panose="020B0604020202020204" pitchFamily="34" charset="0"/>
              <a:cs typeface="Arial" panose="020B0604020202020204" pitchFamily="34" charset="0"/>
            </a:endParaRPr>
          </a:p>
        </p:txBody>
      </p:sp>
      <p:sp>
        <p:nvSpPr>
          <p:cNvPr id="4" name="Dia számának helye 3"/>
          <p:cNvSpPr>
            <a:spLocks noGrp="1"/>
          </p:cNvSpPr>
          <p:nvPr>
            <p:ph type="sldNum" sz="quarter" idx="10"/>
          </p:nvPr>
        </p:nvSpPr>
        <p:spPr/>
        <p:txBody>
          <a:bodyPr/>
          <a:lstStyle/>
          <a:p>
            <a:fld id="{6F82DB42-A98A-40F8-8581-DAC72137E666}" type="slidenum">
              <a:rPr lang="hu-HU" smtClean="0"/>
              <a:pPr/>
              <a:t>3</a:t>
            </a:fld>
            <a:endParaRPr lang="hu-HU" dirty="0"/>
          </a:p>
        </p:txBody>
      </p:sp>
    </p:spTree>
    <p:extLst>
      <p:ext uri="{BB962C8B-B14F-4D97-AF65-F5344CB8AC3E}">
        <p14:creationId xmlns:p14="http://schemas.microsoft.com/office/powerpoint/2010/main" val="308883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6F82DB42-A98A-40F8-8581-DAC72137E666}" type="slidenum">
              <a:rPr lang="hu-HU" smtClean="0"/>
              <a:pPr/>
              <a:t>4</a:t>
            </a:fld>
            <a:endParaRPr lang="hu-HU" dirty="0"/>
          </a:p>
        </p:txBody>
      </p:sp>
    </p:spTree>
    <p:extLst>
      <p:ext uri="{BB962C8B-B14F-4D97-AF65-F5344CB8AC3E}">
        <p14:creationId xmlns:p14="http://schemas.microsoft.com/office/powerpoint/2010/main" val="190343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kern="1200" dirty="0">
                <a:solidFill>
                  <a:schemeClr val="tx1"/>
                </a:solidFill>
                <a:effectLst/>
                <a:latin typeface="Arial" panose="020B0604020202020204" pitchFamily="34" charset="0"/>
                <a:ea typeface="+mn-ea"/>
                <a:cs typeface="Arial" panose="020B0604020202020204" pitchFamily="34" charset="0"/>
              </a:rPr>
              <a:t>A statisztikai adatok szerint a globális tőkekoncentrációs folyamatok következményeként napjainkra a világ 10 legerősebb magáncégének összesített </a:t>
            </a:r>
            <a:r>
              <a:rPr lang="hu-HU" sz="1200" b="0" i="0" kern="1200" dirty="0" err="1">
                <a:solidFill>
                  <a:schemeClr val="tx1"/>
                </a:solidFill>
                <a:effectLst/>
                <a:latin typeface="Arial" panose="020B0604020202020204" pitchFamily="34" charset="0"/>
                <a:ea typeface="+mn-ea"/>
                <a:cs typeface="Arial" panose="020B0604020202020204" pitchFamily="34" charset="0"/>
              </a:rPr>
              <a:t>tőkeereje</a:t>
            </a:r>
            <a:r>
              <a:rPr lang="hu-HU" sz="1200" b="0" i="0" kern="1200" dirty="0">
                <a:solidFill>
                  <a:schemeClr val="tx1"/>
                </a:solidFill>
                <a:effectLst/>
                <a:latin typeface="Arial" panose="020B0604020202020204" pitchFamily="34" charset="0"/>
                <a:ea typeface="+mn-ea"/>
                <a:cs typeface="Arial" panose="020B0604020202020204" pitchFamily="34" charset="0"/>
              </a:rPr>
              <a:t> nagyobb, mint a világ szuverén országainak együttesen. 2017-ben a világ 100 legnagyobb bevételt generáló entitásának listáján 71 multinacionális vállalat, azaz államhatárokon átívelő magánhatalmi csoport szerepelt, és csak 29 állam mint közhatalom.</a:t>
            </a:r>
            <a:r>
              <a:rPr lang="hu-HU" sz="1200" b="0" i="0" kern="1200" baseline="0" dirty="0">
                <a:solidFill>
                  <a:schemeClr val="tx1"/>
                </a:solidFill>
                <a:effectLst/>
                <a:latin typeface="Arial" panose="020B0604020202020204" pitchFamily="34" charset="0"/>
                <a:ea typeface="+mn-ea"/>
                <a:cs typeface="Arial" panose="020B0604020202020204" pitchFamily="34" charset="0"/>
              </a:rPr>
              <a:t> Huszadik </a:t>
            </a:r>
            <a:r>
              <a:rPr lang="hu-HU" sz="1200" b="0" i="0" kern="1200" dirty="0">
                <a:solidFill>
                  <a:schemeClr val="tx1"/>
                </a:solidFill>
                <a:effectLst/>
                <a:latin typeface="Arial" panose="020B0604020202020204" pitchFamily="34" charset="0"/>
                <a:ea typeface="+mn-ea"/>
                <a:cs typeface="Arial" panose="020B0604020202020204" pitchFamily="34" charset="0"/>
              </a:rPr>
              <a:t>században, ezen a listán még az államok voltak többségben, azonban az arány évről évre rohamosan romlik az államok hátrányára. Napjainkban a közfeladatokat ellátó államoknak az adóssága, míg a magánérdekeket kiszolgáló magánhatalmaknak a vagyona nő (A 2021. III. negyedévi adatok szerint az EU 27 tagállamának összesített teljes államadóssága az összesített GDP-jük 90.1 %-át teszi ki).</a:t>
            </a:r>
            <a:r>
              <a:rPr lang="hu-HU" sz="1200" b="0" i="0" kern="1200" baseline="0" dirty="0">
                <a:solidFill>
                  <a:schemeClr val="tx1"/>
                </a:solidFill>
                <a:effectLst/>
                <a:latin typeface="Arial" panose="020B0604020202020204" pitchFamily="34" charset="0"/>
                <a:ea typeface="+mn-ea"/>
                <a:cs typeface="Arial" panose="020B0604020202020204" pitchFamily="34" charset="0"/>
              </a:rPr>
              <a:t> A</a:t>
            </a:r>
            <a:r>
              <a:rPr lang="hu-HU" sz="1200" b="0" i="0" kern="1200" dirty="0">
                <a:solidFill>
                  <a:schemeClr val="tx1"/>
                </a:solidFill>
                <a:effectLst/>
                <a:latin typeface="Arial" panose="020B0604020202020204" pitchFamily="34" charset="0"/>
                <a:ea typeface="+mn-ea"/>
                <a:cs typeface="Arial" panose="020B0604020202020204" pitchFamily="34" charset="0"/>
              </a:rPr>
              <a:t>z európai államok, mint közhatalmak veszítenek teret a magánhatalmakkal szemben, hanem az európainak mondható multinacionális vállalatok is teret veszítenek az Európán kívüli multinacionális koncentrátumokkal szemben. Az államok, mint közhatalmak és a multinacionális vállalatok, mint magánhatalmak küzdelmének tétje világszerte az országok pénzügyi, gazdasági, természeti és nem utolsósorban emberi erőforrásai feletti rendelkezési jog megtartása, illetve megszerzése, ezen jogok kizárólagos vagy elsődleges gyakorlásának biztosítása, és mindezen folyamatokban a közérdek vagy a magánérdek érvényesítése.</a:t>
            </a:r>
            <a:endParaRPr lang="hu-HU" dirty="0"/>
          </a:p>
        </p:txBody>
      </p:sp>
      <p:sp>
        <p:nvSpPr>
          <p:cNvPr id="4" name="Dia számának helye 3"/>
          <p:cNvSpPr>
            <a:spLocks noGrp="1"/>
          </p:cNvSpPr>
          <p:nvPr>
            <p:ph type="sldNum" sz="quarter" idx="10"/>
          </p:nvPr>
        </p:nvSpPr>
        <p:spPr/>
        <p:txBody>
          <a:bodyPr/>
          <a:lstStyle/>
          <a:p>
            <a:fld id="{6F82DB42-A98A-40F8-8581-DAC72137E666}" type="slidenum">
              <a:rPr lang="hu-HU" smtClean="0"/>
              <a:pPr/>
              <a:t>7</a:t>
            </a:fld>
            <a:endParaRPr lang="hu-HU" dirty="0"/>
          </a:p>
        </p:txBody>
      </p:sp>
    </p:spTree>
    <p:extLst>
      <p:ext uri="{BB962C8B-B14F-4D97-AF65-F5344CB8AC3E}">
        <p14:creationId xmlns:p14="http://schemas.microsoft.com/office/powerpoint/2010/main" val="83355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6F82DB42-A98A-40F8-8581-DAC72137E666}" type="slidenum">
              <a:rPr lang="hu-HU" smtClean="0">
                <a:solidFill>
                  <a:prstClr val="black"/>
                </a:solidFill>
              </a:rPr>
              <a:pPr/>
              <a:t>8</a:t>
            </a:fld>
            <a:endParaRPr lang="hu-HU" dirty="0">
              <a:solidFill>
                <a:prstClr val="black"/>
              </a:solidFill>
            </a:endParaRPr>
          </a:p>
        </p:txBody>
      </p:sp>
    </p:spTree>
    <p:extLst>
      <p:ext uri="{BB962C8B-B14F-4D97-AF65-F5344CB8AC3E}">
        <p14:creationId xmlns:p14="http://schemas.microsoft.com/office/powerpoint/2010/main" val="35944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6F82DB42-A98A-40F8-8581-DAC72137E666}" type="slidenum">
              <a:rPr lang="hu-HU" smtClean="0"/>
              <a:pPr/>
              <a:t>11</a:t>
            </a:fld>
            <a:endParaRPr lang="hu-HU" dirty="0"/>
          </a:p>
        </p:txBody>
      </p:sp>
    </p:spTree>
    <p:extLst>
      <p:ext uri="{BB962C8B-B14F-4D97-AF65-F5344CB8AC3E}">
        <p14:creationId xmlns:p14="http://schemas.microsoft.com/office/powerpoint/2010/main" val="46170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defTabSz="1206205">
              <a:defRPr/>
            </a:pPr>
            <a:fld id="{F09E0D52-3216-4EF1-80B5-0A51FD518BF4}" type="slidenum">
              <a:rPr lang="hu-HU">
                <a:solidFill>
                  <a:prstClr val="black"/>
                </a:solidFill>
                <a:latin typeface="Calibri"/>
              </a:rPr>
              <a:pPr defTabSz="1206205">
                <a:defRPr/>
              </a:pPr>
              <a:t>17</a:t>
            </a:fld>
            <a:endParaRPr lang="hu-HU">
              <a:solidFill>
                <a:prstClr val="black"/>
              </a:solidFill>
              <a:latin typeface="Calibri"/>
            </a:endParaRPr>
          </a:p>
        </p:txBody>
      </p:sp>
    </p:spTree>
    <p:extLst>
      <p:ext uri="{BB962C8B-B14F-4D97-AF65-F5344CB8AC3E}">
        <p14:creationId xmlns:p14="http://schemas.microsoft.com/office/powerpoint/2010/main" val="277056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CB7E012-6BDE-44BE-8176-7158A78B6EE7}" type="slidenum">
              <a:rPr lang="hu-HU" smtClean="0"/>
              <a:t>22</a:t>
            </a:fld>
            <a:endParaRPr lang="hu-HU"/>
          </a:p>
        </p:txBody>
      </p:sp>
    </p:spTree>
    <p:extLst>
      <p:ext uri="{BB962C8B-B14F-4D97-AF65-F5344CB8AC3E}">
        <p14:creationId xmlns:p14="http://schemas.microsoft.com/office/powerpoint/2010/main" val="13613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6F82DB42-A98A-40F8-8581-DAC72137E666}" type="slidenum">
              <a:rPr lang="hu-HU" smtClean="0"/>
              <a:pPr/>
              <a:t>24</a:t>
            </a:fld>
            <a:endParaRPr lang="hu-HU" dirty="0"/>
          </a:p>
        </p:txBody>
      </p:sp>
    </p:spTree>
    <p:extLst>
      <p:ext uri="{BB962C8B-B14F-4D97-AF65-F5344CB8AC3E}">
        <p14:creationId xmlns:p14="http://schemas.microsoft.com/office/powerpoint/2010/main" val="200602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42"/>
            <a:ext cx="10363200" cy="1470025"/>
          </a:xfrm>
        </p:spPr>
        <p:txBody>
          <a:bodyPr/>
          <a:lstStyle/>
          <a:p>
            <a:r>
              <a:rPr lang="hu-HU" dirty="0"/>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42724" indent="0" algn="ctr">
              <a:buNone/>
              <a:defRPr>
                <a:solidFill>
                  <a:schemeClr val="tx1">
                    <a:tint val="75000"/>
                  </a:schemeClr>
                </a:solidFill>
              </a:defRPr>
            </a:lvl2pPr>
            <a:lvl3pPr marL="885450" indent="0" algn="ctr">
              <a:buNone/>
              <a:defRPr>
                <a:solidFill>
                  <a:schemeClr val="tx1">
                    <a:tint val="75000"/>
                  </a:schemeClr>
                </a:solidFill>
              </a:defRPr>
            </a:lvl3pPr>
            <a:lvl4pPr marL="1328173" indent="0" algn="ctr">
              <a:buNone/>
              <a:defRPr>
                <a:solidFill>
                  <a:schemeClr val="tx1">
                    <a:tint val="75000"/>
                  </a:schemeClr>
                </a:solidFill>
              </a:defRPr>
            </a:lvl4pPr>
            <a:lvl5pPr marL="1770897" indent="0" algn="ctr">
              <a:buNone/>
              <a:defRPr>
                <a:solidFill>
                  <a:schemeClr val="tx1">
                    <a:tint val="75000"/>
                  </a:schemeClr>
                </a:solidFill>
              </a:defRPr>
            </a:lvl5pPr>
            <a:lvl6pPr marL="2213622" indent="0" algn="ctr">
              <a:buNone/>
              <a:defRPr>
                <a:solidFill>
                  <a:schemeClr val="tx1">
                    <a:tint val="75000"/>
                  </a:schemeClr>
                </a:solidFill>
              </a:defRPr>
            </a:lvl6pPr>
            <a:lvl7pPr marL="2656347" indent="0" algn="ctr">
              <a:buNone/>
              <a:defRPr>
                <a:solidFill>
                  <a:schemeClr val="tx1">
                    <a:tint val="75000"/>
                  </a:schemeClr>
                </a:solidFill>
              </a:defRPr>
            </a:lvl7pPr>
            <a:lvl8pPr marL="3099071" indent="0" algn="ctr">
              <a:buNone/>
              <a:defRPr>
                <a:solidFill>
                  <a:schemeClr val="tx1">
                    <a:tint val="75000"/>
                  </a:schemeClr>
                </a:solidFill>
              </a:defRPr>
            </a:lvl8pPr>
            <a:lvl9pPr marL="3541794" indent="0" algn="ctr">
              <a:buNone/>
              <a:defRPr>
                <a:solidFill>
                  <a:schemeClr val="tx1">
                    <a:tint val="75000"/>
                  </a:schemeClr>
                </a:solidFill>
              </a:defRPr>
            </a:lvl9pPr>
          </a:lstStyle>
          <a:p>
            <a:r>
              <a:rPr lang="hu-HU" dirty="0"/>
              <a:t>Alcím mintájának szerkesztése</a:t>
            </a:r>
          </a:p>
        </p:txBody>
      </p:sp>
      <p:sp>
        <p:nvSpPr>
          <p:cNvPr id="4" name="Dátum helye 3"/>
          <p:cNvSpPr>
            <a:spLocks noGrp="1"/>
          </p:cNvSpPr>
          <p:nvPr>
            <p:ph type="dt" sz="half" idx="10"/>
          </p:nvPr>
        </p:nvSpPr>
        <p:spPr/>
        <p:txBody>
          <a:bodyPr/>
          <a:lstStyle/>
          <a:p>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dirty="0">
              <a:solidFill>
                <a:prstClr val="black">
                  <a:tint val="75000"/>
                </a:prstClr>
              </a:solidFill>
            </a:endParaRPr>
          </a:p>
        </p:txBody>
      </p:sp>
      <p:sp>
        <p:nvSpPr>
          <p:cNvPr id="6" name="Dia számának helye 5"/>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220935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dirty="0">
              <a:solidFill>
                <a:prstClr val="black">
                  <a:tint val="75000"/>
                </a:prstClr>
              </a:solidFill>
            </a:endParaRPr>
          </a:p>
        </p:txBody>
      </p:sp>
      <p:sp>
        <p:nvSpPr>
          <p:cNvPr id="6" name="Dia számának helye 5"/>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1585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40"/>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40"/>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dirty="0">
              <a:solidFill>
                <a:prstClr val="black">
                  <a:tint val="75000"/>
                </a:prstClr>
              </a:solidFill>
            </a:endParaRPr>
          </a:p>
        </p:txBody>
      </p:sp>
      <p:sp>
        <p:nvSpPr>
          <p:cNvPr id="6" name="Dia számának helye 5"/>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18740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08908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9336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546180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23158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41407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5906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100802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45069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335360" y="0"/>
            <a:ext cx="11521280" cy="1143000"/>
          </a:xfrm>
        </p:spPr>
        <p:txBody>
          <a:bodyPr>
            <a:normAutofit/>
          </a:bodyPr>
          <a:lstStyle>
            <a:lvl1pPr algn="l">
              <a:defRPr sz="2933">
                <a:solidFill>
                  <a:srgbClr val="595959"/>
                </a:solidFill>
                <a:latin typeface="Century Gothic" panose="020B0502020202020204" pitchFamily="34" charset="0"/>
              </a:defRPr>
            </a:lvl1pPr>
          </a:lstStyle>
          <a:p>
            <a:r>
              <a:rPr lang="hu-HU" dirty="0"/>
              <a:t>Mintacím szerkesztése</a:t>
            </a:r>
          </a:p>
        </p:txBody>
      </p:sp>
      <p:sp>
        <p:nvSpPr>
          <p:cNvPr id="3" name="Tartalom helye 2"/>
          <p:cNvSpPr>
            <a:spLocks noGrp="1"/>
          </p:cNvSpPr>
          <p:nvPr>
            <p:ph idx="1"/>
          </p:nvPr>
        </p:nvSpPr>
        <p:spPr/>
        <p:txBody>
          <a:bodyPr>
            <a:normAutofit/>
          </a:bodyPr>
          <a:lstStyle>
            <a:lvl1pPr>
              <a:defRPr sz="2133">
                <a:solidFill>
                  <a:srgbClr val="595959"/>
                </a:solidFill>
                <a:latin typeface="Century Gothic" panose="020B0502020202020204" pitchFamily="34" charset="0"/>
              </a:defRPr>
            </a:lvl1pPr>
            <a:lvl2pPr>
              <a:defRPr sz="1867">
                <a:solidFill>
                  <a:srgbClr val="595959"/>
                </a:solidFill>
                <a:latin typeface="Century Gothic" panose="020B0502020202020204" pitchFamily="34" charset="0"/>
              </a:defRPr>
            </a:lvl2pPr>
            <a:lvl3pPr>
              <a:defRPr sz="1600">
                <a:solidFill>
                  <a:srgbClr val="595959"/>
                </a:solidFill>
                <a:latin typeface="Century Gothic" panose="020B0502020202020204" pitchFamily="34" charset="0"/>
              </a:defRPr>
            </a:lvl3pPr>
            <a:lvl4pPr>
              <a:defRPr sz="1400">
                <a:solidFill>
                  <a:srgbClr val="595959"/>
                </a:solidFill>
                <a:latin typeface="Century Gothic" panose="020B0502020202020204" pitchFamily="34" charset="0"/>
              </a:defRPr>
            </a:lvl4pPr>
            <a:lvl5pPr>
              <a:defRPr sz="1400">
                <a:solidFill>
                  <a:srgbClr val="595959"/>
                </a:solidFill>
                <a:latin typeface="Century Gothic" panose="020B050202020202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dirty="0">
              <a:solidFill>
                <a:prstClr val="black">
                  <a:tint val="75000"/>
                </a:prstClr>
              </a:solidFill>
            </a:endParaRPr>
          </a:p>
        </p:txBody>
      </p:sp>
      <p:sp>
        <p:nvSpPr>
          <p:cNvPr id="6" name="Dia számának helye 5"/>
          <p:cNvSpPr>
            <a:spLocks noGrp="1"/>
          </p:cNvSpPr>
          <p:nvPr>
            <p:ph type="sldNum" sz="quarter" idx="12"/>
          </p:nvPr>
        </p:nvSpPr>
        <p:spPr>
          <a:xfrm>
            <a:off x="11208568" y="6356356"/>
            <a:ext cx="373832" cy="365125"/>
          </a:xfrm>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813195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8092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99711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71CBA4C-5495-469B-96C4-162BC84B9C2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373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42"/>
            <a:ext cx="10363200" cy="1470025"/>
          </a:xfrm>
        </p:spPr>
        <p:txBody>
          <a:bodyPr/>
          <a:lstStyle/>
          <a:p>
            <a:r>
              <a:rPr lang="hu-HU" dirty="0"/>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42724" indent="0" algn="ctr">
              <a:buNone/>
              <a:defRPr>
                <a:solidFill>
                  <a:schemeClr val="tx1">
                    <a:tint val="75000"/>
                  </a:schemeClr>
                </a:solidFill>
              </a:defRPr>
            </a:lvl2pPr>
            <a:lvl3pPr marL="885450" indent="0" algn="ctr">
              <a:buNone/>
              <a:defRPr>
                <a:solidFill>
                  <a:schemeClr val="tx1">
                    <a:tint val="75000"/>
                  </a:schemeClr>
                </a:solidFill>
              </a:defRPr>
            </a:lvl3pPr>
            <a:lvl4pPr marL="1328173" indent="0" algn="ctr">
              <a:buNone/>
              <a:defRPr>
                <a:solidFill>
                  <a:schemeClr val="tx1">
                    <a:tint val="75000"/>
                  </a:schemeClr>
                </a:solidFill>
              </a:defRPr>
            </a:lvl4pPr>
            <a:lvl5pPr marL="1770897" indent="0" algn="ctr">
              <a:buNone/>
              <a:defRPr>
                <a:solidFill>
                  <a:schemeClr val="tx1">
                    <a:tint val="75000"/>
                  </a:schemeClr>
                </a:solidFill>
              </a:defRPr>
            </a:lvl5pPr>
            <a:lvl6pPr marL="2213622" indent="0" algn="ctr">
              <a:buNone/>
              <a:defRPr>
                <a:solidFill>
                  <a:schemeClr val="tx1">
                    <a:tint val="75000"/>
                  </a:schemeClr>
                </a:solidFill>
              </a:defRPr>
            </a:lvl6pPr>
            <a:lvl7pPr marL="2656347" indent="0" algn="ctr">
              <a:buNone/>
              <a:defRPr>
                <a:solidFill>
                  <a:schemeClr val="tx1">
                    <a:tint val="75000"/>
                  </a:schemeClr>
                </a:solidFill>
              </a:defRPr>
            </a:lvl7pPr>
            <a:lvl8pPr marL="3099071" indent="0" algn="ctr">
              <a:buNone/>
              <a:defRPr>
                <a:solidFill>
                  <a:schemeClr val="tx1">
                    <a:tint val="75000"/>
                  </a:schemeClr>
                </a:solidFill>
              </a:defRPr>
            </a:lvl8pPr>
            <a:lvl9pPr marL="3541794" indent="0" algn="ctr">
              <a:buNone/>
              <a:defRPr>
                <a:solidFill>
                  <a:schemeClr val="tx1">
                    <a:tint val="75000"/>
                  </a:schemeClr>
                </a:solidFill>
              </a:defRPr>
            </a:lvl9pPr>
          </a:lstStyle>
          <a:p>
            <a:r>
              <a:rPr lang="hu-HU" dirty="0"/>
              <a:t>Alcím mintájának szerkesztése</a:t>
            </a:r>
          </a:p>
        </p:txBody>
      </p:sp>
      <p:sp>
        <p:nvSpPr>
          <p:cNvPr id="4" name="Dátum helye 3"/>
          <p:cNvSpPr>
            <a:spLocks noGrp="1"/>
          </p:cNvSpPr>
          <p:nvPr>
            <p:ph type="dt" sz="half" idx="10"/>
          </p:nvPr>
        </p:nvSpPr>
        <p:spPr/>
        <p:txBody>
          <a:bodyPr/>
          <a:lstStyle/>
          <a:p>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dirty="0">
              <a:solidFill>
                <a:prstClr val="black">
                  <a:tint val="75000"/>
                </a:prstClr>
              </a:solidFill>
            </a:endParaRPr>
          </a:p>
        </p:txBody>
      </p:sp>
      <p:sp>
        <p:nvSpPr>
          <p:cNvPr id="6" name="Dia számának helye 5"/>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627588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335360" y="0"/>
            <a:ext cx="11521280" cy="1143000"/>
          </a:xfrm>
        </p:spPr>
        <p:txBody>
          <a:bodyPr>
            <a:normAutofit/>
          </a:bodyPr>
          <a:lstStyle>
            <a:lvl1pPr algn="l">
              <a:defRPr sz="2933">
                <a:solidFill>
                  <a:srgbClr val="595959"/>
                </a:solidFill>
                <a:latin typeface="Century Gothic" panose="020B0502020202020204" pitchFamily="34" charset="0"/>
              </a:defRPr>
            </a:lvl1pPr>
          </a:lstStyle>
          <a:p>
            <a:r>
              <a:rPr lang="hu-HU" dirty="0"/>
              <a:t>Mintacím szerkesztése</a:t>
            </a:r>
          </a:p>
        </p:txBody>
      </p:sp>
      <p:sp>
        <p:nvSpPr>
          <p:cNvPr id="3" name="Tartalom helye 2"/>
          <p:cNvSpPr>
            <a:spLocks noGrp="1"/>
          </p:cNvSpPr>
          <p:nvPr>
            <p:ph idx="1"/>
          </p:nvPr>
        </p:nvSpPr>
        <p:spPr/>
        <p:txBody>
          <a:bodyPr>
            <a:normAutofit/>
          </a:bodyPr>
          <a:lstStyle>
            <a:lvl1pPr>
              <a:defRPr sz="2133">
                <a:solidFill>
                  <a:srgbClr val="595959"/>
                </a:solidFill>
                <a:latin typeface="Century Gothic" panose="020B0502020202020204" pitchFamily="34" charset="0"/>
              </a:defRPr>
            </a:lvl1pPr>
            <a:lvl2pPr>
              <a:defRPr sz="1867">
                <a:solidFill>
                  <a:srgbClr val="595959"/>
                </a:solidFill>
                <a:latin typeface="Century Gothic" panose="020B0502020202020204" pitchFamily="34" charset="0"/>
              </a:defRPr>
            </a:lvl2pPr>
            <a:lvl3pPr>
              <a:defRPr sz="1600">
                <a:solidFill>
                  <a:srgbClr val="595959"/>
                </a:solidFill>
                <a:latin typeface="Century Gothic" panose="020B0502020202020204" pitchFamily="34" charset="0"/>
              </a:defRPr>
            </a:lvl3pPr>
            <a:lvl4pPr>
              <a:defRPr sz="1400">
                <a:solidFill>
                  <a:srgbClr val="595959"/>
                </a:solidFill>
                <a:latin typeface="Century Gothic" panose="020B0502020202020204" pitchFamily="34" charset="0"/>
              </a:defRPr>
            </a:lvl4pPr>
            <a:lvl5pPr>
              <a:defRPr sz="1400">
                <a:solidFill>
                  <a:srgbClr val="595959"/>
                </a:solidFill>
                <a:latin typeface="Century Gothic" panose="020B050202020202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dirty="0">
              <a:solidFill>
                <a:prstClr val="black">
                  <a:tint val="75000"/>
                </a:prstClr>
              </a:solidFill>
            </a:endParaRPr>
          </a:p>
        </p:txBody>
      </p:sp>
      <p:sp>
        <p:nvSpPr>
          <p:cNvPr id="6" name="Dia számának helye 5"/>
          <p:cNvSpPr>
            <a:spLocks noGrp="1"/>
          </p:cNvSpPr>
          <p:nvPr>
            <p:ph type="sldNum" sz="quarter" idx="12"/>
          </p:nvPr>
        </p:nvSpPr>
        <p:spPr>
          <a:xfrm>
            <a:off x="11208568" y="6356356"/>
            <a:ext cx="373832" cy="365125"/>
          </a:xfrm>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509214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7" y="4406907"/>
            <a:ext cx="10363200" cy="1362075"/>
          </a:xfrm>
        </p:spPr>
        <p:txBody>
          <a:bodyPr anchor="t"/>
          <a:lstStyle>
            <a:lvl1pPr algn="l">
              <a:defRPr sz="3867" b="1" cap="all"/>
            </a:lvl1pPr>
          </a:lstStyle>
          <a:p>
            <a:r>
              <a:rPr lang="hu-HU" dirty="0"/>
              <a:t>Mintacím szerkesztése</a:t>
            </a:r>
          </a:p>
        </p:txBody>
      </p:sp>
      <p:sp>
        <p:nvSpPr>
          <p:cNvPr id="3" name="Szöveg helye 2"/>
          <p:cNvSpPr>
            <a:spLocks noGrp="1"/>
          </p:cNvSpPr>
          <p:nvPr>
            <p:ph type="body" idx="1"/>
          </p:nvPr>
        </p:nvSpPr>
        <p:spPr>
          <a:xfrm>
            <a:off x="963087" y="2906713"/>
            <a:ext cx="10363200" cy="1500187"/>
          </a:xfrm>
        </p:spPr>
        <p:txBody>
          <a:bodyPr anchor="b"/>
          <a:lstStyle>
            <a:lvl1pPr marL="0" indent="0">
              <a:buNone/>
              <a:defRPr sz="1867">
                <a:solidFill>
                  <a:schemeClr val="tx1">
                    <a:tint val="75000"/>
                  </a:schemeClr>
                </a:solidFill>
              </a:defRPr>
            </a:lvl1pPr>
            <a:lvl2pPr marL="442724" indent="0">
              <a:buNone/>
              <a:defRPr sz="1733">
                <a:solidFill>
                  <a:schemeClr val="tx1">
                    <a:tint val="75000"/>
                  </a:schemeClr>
                </a:solidFill>
              </a:defRPr>
            </a:lvl2pPr>
            <a:lvl3pPr marL="885450" indent="0">
              <a:buNone/>
              <a:defRPr sz="1600">
                <a:solidFill>
                  <a:schemeClr val="tx1">
                    <a:tint val="75000"/>
                  </a:schemeClr>
                </a:solidFill>
              </a:defRPr>
            </a:lvl3pPr>
            <a:lvl4pPr marL="1328173" indent="0">
              <a:buNone/>
              <a:defRPr sz="1333">
                <a:solidFill>
                  <a:schemeClr val="tx1">
                    <a:tint val="75000"/>
                  </a:schemeClr>
                </a:solidFill>
              </a:defRPr>
            </a:lvl4pPr>
            <a:lvl5pPr marL="1770897" indent="0">
              <a:buNone/>
              <a:defRPr sz="1333">
                <a:solidFill>
                  <a:schemeClr val="tx1">
                    <a:tint val="75000"/>
                  </a:schemeClr>
                </a:solidFill>
              </a:defRPr>
            </a:lvl5pPr>
            <a:lvl6pPr marL="2213622" indent="0">
              <a:buNone/>
              <a:defRPr sz="1333">
                <a:solidFill>
                  <a:schemeClr val="tx1">
                    <a:tint val="75000"/>
                  </a:schemeClr>
                </a:solidFill>
              </a:defRPr>
            </a:lvl6pPr>
            <a:lvl7pPr marL="2656347" indent="0">
              <a:buNone/>
              <a:defRPr sz="1333">
                <a:solidFill>
                  <a:schemeClr val="tx1">
                    <a:tint val="75000"/>
                  </a:schemeClr>
                </a:solidFill>
              </a:defRPr>
            </a:lvl7pPr>
            <a:lvl8pPr marL="3099071" indent="0">
              <a:buNone/>
              <a:defRPr sz="1333">
                <a:solidFill>
                  <a:schemeClr val="tx1">
                    <a:tint val="75000"/>
                  </a:schemeClr>
                </a:solidFill>
              </a:defRPr>
            </a:lvl8pPr>
            <a:lvl9pPr marL="3541794" indent="0">
              <a:buNone/>
              <a:defRPr sz="1333">
                <a:solidFill>
                  <a:schemeClr val="tx1">
                    <a:tint val="75000"/>
                  </a:schemeClr>
                </a:solidFill>
              </a:defRPr>
            </a:lvl9pPr>
          </a:lstStyle>
          <a:p>
            <a:pPr lvl="0"/>
            <a:r>
              <a:rPr lang="hu-HU" dirty="0"/>
              <a:t>Mintaszöveg szerkesztése</a:t>
            </a:r>
          </a:p>
        </p:txBody>
      </p:sp>
      <p:sp>
        <p:nvSpPr>
          <p:cNvPr id="4" name="Dátum helye 3"/>
          <p:cNvSpPr>
            <a:spLocks noGrp="1"/>
          </p:cNvSpPr>
          <p:nvPr>
            <p:ph type="dt" sz="half" idx="10"/>
          </p:nvPr>
        </p:nvSpPr>
        <p:spPr/>
        <p:txBody>
          <a:bodyPr/>
          <a:lstStyle/>
          <a:p>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dirty="0">
              <a:solidFill>
                <a:prstClr val="black">
                  <a:tint val="75000"/>
                </a:prstClr>
              </a:solidFill>
            </a:endParaRPr>
          </a:p>
        </p:txBody>
      </p:sp>
      <p:sp>
        <p:nvSpPr>
          <p:cNvPr id="6" name="Dia számának helye 5"/>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2486010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5"/>
            <a:ext cx="5384800" cy="4525963"/>
          </a:xfrm>
        </p:spPr>
        <p:txBody>
          <a:bodyPr/>
          <a:lstStyle>
            <a:lvl1pPr>
              <a:defRPr sz="2667"/>
            </a:lvl1pPr>
            <a:lvl2pPr>
              <a:defRPr sz="2267"/>
            </a:lvl2pPr>
            <a:lvl3pPr>
              <a:defRPr sz="1867"/>
            </a:lvl3pPr>
            <a:lvl4pPr>
              <a:defRPr sz="1733"/>
            </a:lvl4pPr>
            <a:lvl5pPr>
              <a:defRPr sz="1733"/>
            </a:lvl5pPr>
            <a:lvl6pPr>
              <a:defRPr sz="1733"/>
            </a:lvl6pPr>
            <a:lvl7pPr>
              <a:defRPr sz="1733"/>
            </a:lvl7pPr>
            <a:lvl8pPr>
              <a:defRPr sz="1733"/>
            </a:lvl8pPr>
            <a:lvl9pPr>
              <a:defRPr sz="17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3" y="1600205"/>
            <a:ext cx="5384800" cy="4525963"/>
          </a:xfrm>
        </p:spPr>
        <p:txBody>
          <a:bodyPr/>
          <a:lstStyle>
            <a:lvl1pPr>
              <a:defRPr sz="2667"/>
            </a:lvl1pPr>
            <a:lvl2pPr>
              <a:defRPr sz="2267"/>
            </a:lvl2pPr>
            <a:lvl3pPr>
              <a:defRPr sz="1867"/>
            </a:lvl3pPr>
            <a:lvl4pPr>
              <a:defRPr sz="1733"/>
            </a:lvl4pPr>
            <a:lvl5pPr>
              <a:defRPr sz="1733"/>
            </a:lvl5pPr>
            <a:lvl6pPr>
              <a:defRPr sz="1733"/>
            </a:lvl6pPr>
            <a:lvl7pPr>
              <a:defRPr sz="1733"/>
            </a:lvl7pPr>
            <a:lvl8pPr>
              <a:defRPr sz="1733"/>
            </a:lvl8pPr>
            <a:lvl9pPr>
              <a:defRPr sz="17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endParaRPr lang="hu-HU" dirty="0">
              <a:solidFill>
                <a:prstClr val="black">
                  <a:tint val="75000"/>
                </a:prstClr>
              </a:solidFill>
            </a:endParaRPr>
          </a:p>
        </p:txBody>
      </p:sp>
      <p:sp>
        <p:nvSpPr>
          <p:cNvPr id="6" name="Élőláb helye 5"/>
          <p:cNvSpPr>
            <a:spLocks noGrp="1"/>
          </p:cNvSpPr>
          <p:nvPr>
            <p:ph type="ftr" sz="quarter" idx="11"/>
          </p:nvPr>
        </p:nvSpPr>
        <p:spPr/>
        <p:txBody>
          <a:bodyPr/>
          <a:lstStyle/>
          <a:p>
            <a:endParaRPr lang="hu-HU" dirty="0">
              <a:solidFill>
                <a:prstClr val="black">
                  <a:tint val="75000"/>
                </a:prstClr>
              </a:solidFill>
            </a:endParaRPr>
          </a:p>
        </p:txBody>
      </p:sp>
      <p:sp>
        <p:nvSpPr>
          <p:cNvPr id="7" name="Dia számának helye 6"/>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3722647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7"/>
            <a:ext cx="5386917" cy="639763"/>
          </a:xfrm>
        </p:spPr>
        <p:txBody>
          <a:bodyPr anchor="b"/>
          <a:lstStyle>
            <a:lvl1pPr marL="0" indent="0">
              <a:buNone/>
              <a:defRPr sz="2267" b="1"/>
            </a:lvl1pPr>
            <a:lvl2pPr marL="442724" indent="0">
              <a:buNone/>
              <a:defRPr sz="1867" b="1"/>
            </a:lvl2pPr>
            <a:lvl3pPr marL="885450" indent="0">
              <a:buNone/>
              <a:defRPr sz="1733" b="1"/>
            </a:lvl3pPr>
            <a:lvl4pPr marL="1328173" indent="0">
              <a:buNone/>
              <a:defRPr sz="1600" b="1"/>
            </a:lvl4pPr>
            <a:lvl5pPr marL="1770897" indent="0">
              <a:buNone/>
              <a:defRPr sz="1600" b="1"/>
            </a:lvl5pPr>
            <a:lvl6pPr marL="2213622" indent="0">
              <a:buNone/>
              <a:defRPr sz="1600" b="1"/>
            </a:lvl6pPr>
            <a:lvl7pPr marL="2656347" indent="0">
              <a:buNone/>
              <a:defRPr sz="1600" b="1"/>
            </a:lvl7pPr>
            <a:lvl8pPr marL="3099071" indent="0">
              <a:buNone/>
              <a:defRPr sz="1600" b="1"/>
            </a:lvl8pPr>
            <a:lvl9pPr marL="3541794"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267"/>
            </a:lvl1pPr>
            <a:lvl2pPr>
              <a:defRPr sz="1867"/>
            </a:lvl2pPr>
            <a:lvl3pPr>
              <a:defRPr sz="1733"/>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80" y="1535117"/>
            <a:ext cx="5389033" cy="639763"/>
          </a:xfrm>
        </p:spPr>
        <p:txBody>
          <a:bodyPr anchor="b"/>
          <a:lstStyle>
            <a:lvl1pPr marL="0" indent="0">
              <a:buNone/>
              <a:defRPr sz="2267" b="1"/>
            </a:lvl1pPr>
            <a:lvl2pPr marL="442724" indent="0">
              <a:buNone/>
              <a:defRPr sz="1867" b="1"/>
            </a:lvl2pPr>
            <a:lvl3pPr marL="885450" indent="0">
              <a:buNone/>
              <a:defRPr sz="1733" b="1"/>
            </a:lvl3pPr>
            <a:lvl4pPr marL="1328173" indent="0">
              <a:buNone/>
              <a:defRPr sz="1600" b="1"/>
            </a:lvl4pPr>
            <a:lvl5pPr marL="1770897" indent="0">
              <a:buNone/>
              <a:defRPr sz="1600" b="1"/>
            </a:lvl5pPr>
            <a:lvl6pPr marL="2213622" indent="0">
              <a:buNone/>
              <a:defRPr sz="1600" b="1"/>
            </a:lvl6pPr>
            <a:lvl7pPr marL="2656347" indent="0">
              <a:buNone/>
              <a:defRPr sz="1600" b="1"/>
            </a:lvl7pPr>
            <a:lvl8pPr marL="3099071" indent="0">
              <a:buNone/>
              <a:defRPr sz="1600" b="1"/>
            </a:lvl8pPr>
            <a:lvl9pPr marL="3541794" indent="0">
              <a:buNone/>
              <a:defRPr sz="1600" b="1"/>
            </a:lvl9pPr>
          </a:lstStyle>
          <a:p>
            <a:pPr lvl="0"/>
            <a:r>
              <a:rPr lang="hu-HU"/>
              <a:t>Mintaszöveg szerkesztése</a:t>
            </a:r>
          </a:p>
        </p:txBody>
      </p:sp>
      <p:sp>
        <p:nvSpPr>
          <p:cNvPr id="6" name="Tartalom helye 5"/>
          <p:cNvSpPr>
            <a:spLocks noGrp="1"/>
          </p:cNvSpPr>
          <p:nvPr>
            <p:ph sz="quarter" idx="4"/>
          </p:nvPr>
        </p:nvSpPr>
        <p:spPr>
          <a:xfrm>
            <a:off x="6193380" y="2174875"/>
            <a:ext cx="5389033" cy="3951288"/>
          </a:xfrm>
        </p:spPr>
        <p:txBody>
          <a:bodyPr/>
          <a:lstStyle>
            <a:lvl1pPr>
              <a:defRPr sz="2267"/>
            </a:lvl1pPr>
            <a:lvl2pPr>
              <a:defRPr sz="1867"/>
            </a:lvl2pPr>
            <a:lvl3pPr>
              <a:defRPr sz="1733"/>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endParaRPr lang="hu-HU" dirty="0">
              <a:solidFill>
                <a:prstClr val="black">
                  <a:tint val="75000"/>
                </a:prstClr>
              </a:solidFill>
            </a:endParaRPr>
          </a:p>
        </p:txBody>
      </p:sp>
      <p:sp>
        <p:nvSpPr>
          <p:cNvPr id="8" name="Élőláb helye 7"/>
          <p:cNvSpPr>
            <a:spLocks noGrp="1"/>
          </p:cNvSpPr>
          <p:nvPr>
            <p:ph type="ftr" sz="quarter" idx="11"/>
          </p:nvPr>
        </p:nvSpPr>
        <p:spPr/>
        <p:txBody>
          <a:bodyPr/>
          <a:lstStyle/>
          <a:p>
            <a:endParaRPr lang="hu-HU" dirty="0">
              <a:solidFill>
                <a:prstClr val="black">
                  <a:tint val="75000"/>
                </a:prstClr>
              </a:solidFill>
            </a:endParaRPr>
          </a:p>
        </p:txBody>
      </p:sp>
      <p:sp>
        <p:nvSpPr>
          <p:cNvPr id="9" name="Dia számának helye 8"/>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3450074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endParaRPr lang="hu-HU" dirty="0">
              <a:solidFill>
                <a:prstClr val="black">
                  <a:tint val="75000"/>
                </a:prstClr>
              </a:solidFill>
            </a:endParaRPr>
          </a:p>
        </p:txBody>
      </p:sp>
      <p:sp>
        <p:nvSpPr>
          <p:cNvPr id="4" name="Élőláb helye 3"/>
          <p:cNvSpPr>
            <a:spLocks noGrp="1"/>
          </p:cNvSpPr>
          <p:nvPr>
            <p:ph type="ftr" sz="quarter" idx="11"/>
          </p:nvPr>
        </p:nvSpPr>
        <p:spPr/>
        <p:txBody>
          <a:bodyPr/>
          <a:lstStyle/>
          <a:p>
            <a:endParaRPr lang="hu-HU" dirty="0">
              <a:solidFill>
                <a:prstClr val="black">
                  <a:tint val="75000"/>
                </a:prstClr>
              </a:solidFill>
            </a:endParaRPr>
          </a:p>
        </p:txBody>
      </p:sp>
      <p:sp>
        <p:nvSpPr>
          <p:cNvPr id="5" name="Dia számának helye 4"/>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2475398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dirty="0">
              <a:solidFill>
                <a:prstClr val="black">
                  <a:tint val="75000"/>
                </a:prstClr>
              </a:solidFill>
            </a:endParaRPr>
          </a:p>
        </p:txBody>
      </p:sp>
      <p:sp>
        <p:nvSpPr>
          <p:cNvPr id="3" name="Élőláb helye 2"/>
          <p:cNvSpPr>
            <a:spLocks noGrp="1"/>
          </p:cNvSpPr>
          <p:nvPr>
            <p:ph type="ftr" sz="quarter" idx="11"/>
          </p:nvPr>
        </p:nvSpPr>
        <p:spPr/>
        <p:txBody>
          <a:bodyPr/>
          <a:lstStyle/>
          <a:p>
            <a:endParaRPr lang="hu-HU" dirty="0">
              <a:solidFill>
                <a:prstClr val="black">
                  <a:tint val="75000"/>
                </a:prstClr>
              </a:solidFill>
            </a:endParaRPr>
          </a:p>
        </p:txBody>
      </p:sp>
      <p:sp>
        <p:nvSpPr>
          <p:cNvPr id="4" name="Dia számának helye 3"/>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399323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7" y="4406907"/>
            <a:ext cx="10363200" cy="1362075"/>
          </a:xfrm>
        </p:spPr>
        <p:txBody>
          <a:bodyPr anchor="t"/>
          <a:lstStyle>
            <a:lvl1pPr algn="l">
              <a:defRPr sz="3867" b="1" cap="all"/>
            </a:lvl1pPr>
          </a:lstStyle>
          <a:p>
            <a:r>
              <a:rPr lang="hu-HU" dirty="0"/>
              <a:t>Mintacím szerkesztése</a:t>
            </a:r>
          </a:p>
        </p:txBody>
      </p:sp>
      <p:sp>
        <p:nvSpPr>
          <p:cNvPr id="3" name="Szöveg helye 2"/>
          <p:cNvSpPr>
            <a:spLocks noGrp="1"/>
          </p:cNvSpPr>
          <p:nvPr>
            <p:ph type="body" idx="1"/>
          </p:nvPr>
        </p:nvSpPr>
        <p:spPr>
          <a:xfrm>
            <a:off x="963087" y="2906713"/>
            <a:ext cx="10363200" cy="1500187"/>
          </a:xfrm>
        </p:spPr>
        <p:txBody>
          <a:bodyPr anchor="b"/>
          <a:lstStyle>
            <a:lvl1pPr marL="0" indent="0">
              <a:buNone/>
              <a:defRPr sz="1867">
                <a:solidFill>
                  <a:schemeClr val="tx1">
                    <a:tint val="75000"/>
                  </a:schemeClr>
                </a:solidFill>
              </a:defRPr>
            </a:lvl1pPr>
            <a:lvl2pPr marL="442724" indent="0">
              <a:buNone/>
              <a:defRPr sz="1733">
                <a:solidFill>
                  <a:schemeClr val="tx1">
                    <a:tint val="75000"/>
                  </a:schemeClr>
                </a:solidFill>
              </a:defRPr>
            </a:lvl2pPr>
            <a:lvl3pPr marL="885450" indent="0">
              <a:buNone/>
              <a:defRPr sz="1600">
                <a:solidFill>
                  <a:schemeClr val="tx1">
                    <a:tint val="75000"/>
                  </a:schemeClr>
                </a:solidFill>
              </a:defRPr>
            </a:lvl3pPr>
            <a:lvl4pPr marL="1328173" indent="0">
              <a:buNone/>
              <a:defRPr sz="1333">
                <a:solidFill>
                  <a:schemeClr val="tx1">
                    <a:tint val="75000"/>
                  </a:schemeClr>
                </a:solidFill>
              </a:defRPr>
            </a:lvl4pPr>
            <a:lvl5pPr marL="1770897" indent="0">
              <a:buNone/>
              <a:defRPr sz="1333">
                <a:solidFill>
                  <a:schemeClr val="tx1">
                    <a:tint val="75000"/>
                  </a:schemeClr>
                </a:solidFill>
              </a:defRPr>
            </a:lvl5pPr>
            <a:lvl6pPr marL="2213622" indent="0">
              <a:buNone/>
              <a:defRPr sz="1333">
                <a:solidFill>
                  <a:schemeClr val="tx1">
                    <a:tint val="75000"/>
                  </a:schemeClr>
                </a:solidFill>
              </a:defRPr>
            </a:lvl6pPr>
            <a:lvl7pPr marL="2656347" indent="0">
              <a:buNone/>
              <a:defRPr sz="1333">
                <a:solidFill>
                  <a:schemeClr val="tx1">
                    <a:tint val="75000"/>
                  </a:schemeClr>
                </a:solidFill>
              </a:defRPr>
            </a:lvl7pPr>
            <a:lvl8pPr marL="3099071" indent="0">
              <a:buNone/>
              <a:defRPr sz="1333">
                <a:solidFill>
                  <a:schemeClr val="tx1">
                    <a:tint val="75000"/>
                  </a:schemeClr>
                </a:solidFill>
              </a:defRPr>
            </a:lvl8pPr>
            <a:lvl9pPr marL="3541794" indent="0">
              <a:buNone/>
              <a:defRPr sz="1333">
                <a:solidFill>
                  <a:schemeClr val="tx1">
                    <a:tint val="75000"/>
                  </a:schemeClr>
                </a:solidFill>
              </a:defRPr>
            </a:lvl9pPr>
          </a:lstStyle>
          <a:p>
            <a:pPr lvl="0"/>
            <a:r>
              <a:rPr lang="hu-HU" dirty="0"/>
              <a:t>Mintaszöveg szerkesztése</a:t>
            </a:r>
          </a:p>
        </p:txBody>
      </p:sp>
      <p:sp>
        <p:nvSpPr>
          <p:cNvPr id="4" name="Dátum helye 3"/>
          <p:cNvSpPr>
            <a:spLocks noGrp="1"/>
          </p:cNvSpPr>
          <p:nvPr>
            <p:ph type="dt" sz="half" idx="10"/>
          </p:nvPr>
        </p:nvSpPr>
        <p:spPr/>
        <p:txBody>
          <a:bodyPr/>
          <a:lstStyle/>
          <a:p>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dirty="0">
              <a:solidFill>
                <a:prstClr val="black">
                  <a:tint val="75000"/>
                </a:prstClr>
              </a:solidFill>
            </a:endParaRPr>
          </a:p>
        </p:txBody>
      </p:sp>
      <p:sp>
        <p:nvSpPr>
          <p:cNvPr id="6" name="Dia számának helye 5"/>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188380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14" y="273051"/>
            <a:ext cx="4011084" cy="1162051"/>
          </a:xfrm>
        </p:spPr>
        <p:txBody>
          <a:bodyPr anchor="b"/>
          <a:lstStyle>
            <a:lvl1pPr algn="l">
              <a:defRPr sz="1867" b="1"/>
            </a:lvl1pPr>
          </a:lstStyle>
          <a:p>
            <a:r>
              <a:rPr lang="hu-HU"/>
              <a:t>Mintacím szerkesztése</a:t>
            </a:r>
          </a:p>
        </p:txBody>
      </p:sp>
      <p:sp>
        <p:nvSpPr>
          <p:cNvPr id="3" name="Tartalom helye 2"/>
          <p:cNvSpPr>
            <a:spLocks noGrp="1"/>
          </p:cNvSpPr>
          <p:nvPr>
            <p:ph idx="1"/>
          </p:nvPr>
        </p:nvSpPr>
        <p:spPr>
          <a:xfrm>
            <a:off x="4766736" y="273064"/>
            <a:ext cx="6815667" cy="5853113"/>
          </a:xfrm>
        </p:spPr>
        <p:txBody>
          <a:bodyPr/>
          <a:lstStyle>
            <a:lvl1pPr>
              <a:defRPr sz="3067"/>
            </a:lvl1pPr>
            <a:lvl2pPr>
              <a:defRPr sz="2667"/>
            </a:lvl2pPr>
            <a:lvl3pPr>
              <a:defRPr sz="2267"/>
            </a:lvl3pPr>
            <a:lvl4pPr>
              <a:defRPr sz="1867"/>
            </a:lvl4pPr>
            <a:lvl5pPr>
              <a:defRPr sz="1867"/>
            </a:lvl5pPr>
            <a:lvl6pPr>
              <a:defRPr sz="1867"/>
            </a:lvl6pPr>
            <a:lvl7pPr>
              <a:defRPr sz="1867"/>
            </a:lvl7pPr>
            <a:lvl8pPr>
              <a:defRPr sz="1867"/>
            </a:lvl8pPr>
            <a:lvl9pPr>
              <a:defRPr sz="1867"/>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14" y="1435104"/>
            <a:ext cx="4011084" cy="4691063"/>
          </a:xfrm>
        </p:spPr>
        <p:txBody>
          <a:bodyPr/>
          <a:lstStyle>
            <a:lvl1pPr marL="0" indent="0">
              <a:buNone/>
              <a:defRPr sz="1333"/>
            </a:lvl1pPr>
            <a:lvl2pPr marL="442724" indent="0">
              <a:buNone/>
              <a:defRPr sz="1200"/>
            </a:lvl2pPr>
            <a:lvl3pPr marL="885450" indent="0">
              <a:buNone/>
              <a:defRPr sz="1067"/>
            </a:lvl3pPr>
            <a:lvl4pPr marL="1328173" indent="0">
              <a:buNone/>
              <a:defRPr sz="933"/>
            </a:lvl4pPr>
            <a:lvl5pPr marL="1770897" indent="0">
              <a:buNone/>
              <a:defRPr sz="933"/>
            </a:lvl5pPr>
            <a:lvl6pPr marL="2213622" indent="0">
              <a:buNone/>
              <a:defRPr sz="933"/>
            </a:lvl6pPr>
            <a:lvl7pPr marL="2656347" indent="0">
              <a:buNone/>
              <a:defRPr sz="933"/>
            </a:lvl7pPr>
            <a:lvl8pPr marL="3099071" indent="0">
              <a:buNone/>
              <a:defRPr sz="933"/>
            </a:lvl8pPr>
            <a:lvl9pPr marL="3541794" indent="0">
              <a:buNone/>
              <a:defRPr sz="933"/>
            </a:lvl9pPr>
          </a:lstStyle>
          <a:p>
            <a:pPr lvl="0"/>
            <a:r>
              <a:rPr lang="hu-HU"/>
              <a:t>Mintaszöveg szerkesztése</a:t>
            </a:r>
          </a:p>
        </p:txBody>
      </p:sp>
      <p:sp>
        <p:nvSpPr>
          <p:cNvPr id="5" name="Dátum helye 4"/>
          <p:cNvSpPr>
            <a:spLocks noGrp="1"/>
          </p:cNvSpPr>
          <p:nvPr>
            <p:ph type="dt" sz="half" idx="10"/>
          </p:nvPr>
        </p:nvSpPr>
        <p:spPr/>
        <p:txBody>
          <a:bodyPr/>
          <a:lstStyle/>
          <a:p>
            <a:endParaRPr lang="hu-HU" dirty="0">
              <a:solidFill>
                <a:prstClr val="black">
                  <a:tint val="75000"/>
                </a:prstClr>
              </a:solidFill>
            </a:endParaRPr>
          </a:p>
        </p:txBody>
      </p:sp>
      <p:sp>
        <p:nvSpPr>
          <p:cNvPr id="6" name="Élőláb helye 5"/>
          <p:cNvSpPr>
            <a:spLocks noGrp="1"/>
          </p:cNvSpPr>
          <p:nvPr>
            <p:ph type="ftr" sz="quarter" idx="11"/>
          </p:nvPr>
        </p:nvSpPr>
        <p:spPr/>
        <p:txBody>
          <a:bodyPr/>
          <a:lstStyle/>
          <a:p>
            <a:endParaRPr lang="hu-HU" dirty="0">
              <a:solidFill>
                <a:prstClr val="black">
                  <a:tint val="75000"/>
                </a:prstClr>
              </a:solidFill>
            </a:endParaRPr>
          </a:p>
        </p:txBody>
      </p:sp>
      <p:sp>
        <p:nvSpPr>
          <p:cNvPr id="7" name="Dia számának helye 6"/>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3398068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5"/>
            <a:ext cx="7315200" cy="566739"/>
          </a:xfrm>
        </p:spPr>
        <p:txBody>
          <a:bodyPr anchor="b"/>
          <a:lstStyle>
            <a:lvl1pPr algn="l">
              <a:defRPr sz="1867"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067"/>
            </a:lvl1pPr>
            <a:lvl2pPr marL="442724" indent="0">
              <a:buNone/>
              <a:defRPr sz="2667"/>
            </a:lvl2pPr>
            <a:lvl3pPr marL="885450" indent="0">
              <a:buNone/>
              <a:defRPr sz="2267"/>
            </a:lvl3pPr>
            <a:lvl4pPr marL="1328173" indent="0">
              <a:buNone/>
              <a:defRPr sz="1867"/>
            </a:lvl4pPr>
            <a:lvl5pPr marL="1770897" indent="0">
              <a:buNone/>
              <a:defRPr sz="1867"/>
            </a:lvl5pPr>
            <a:lvl6pPr marL="2213622" indent="0">
              <a:buNone/>
              <a:defRPr sz="1867"/>
            </a:lvl6pPr>
            <a:lvl7pPr marL="2656347" indent="0">
              <a:buNone/>
              <a:defRPr sz="1867"/>
            </a:lvl7pPr>
            <a:lvl8pPr marL="3099071" indent="0">
              <a:buNone/>
              <a:defRPr sz="1867"/>
            </a:lvl8pPr>
            <a:lvl9pPr marL="3541794" indent="0">
              <a:buNone/>
              <a:defRPr sz="1867"/>
            </a:lvl9pPr>
          </a:lstStyle>
          <a:p>
            <a:endParaRPr lang="hu-HU" dirty="0"/>
          </a:p>
        </p:txBody>
      </p:sp>
      <p:sp>
        <p:nvSpPr>
          <p:cNvPr id="4" name="Szöveg helye 3"/>
          <p:cNvSpPr>
            <a:spLocks noGrp="1"/>
          </p:cNvSpPr>
          <p:nvPr>
            <p:ph type="body" sz="half" idx="2"/>
          </p:nvPr>
        </p:nvSpPr>
        <p:spPr>
          <a:xfrm>
            <a:off x="2389717" y="5367354"/>
            <a:ext cx="7315200" cy="804863"/>
          </a:xfrm>
        </p:spPr>
        <p:txBody>
          <a:bodyPr/>
          <a:lstStyle>
            <a:lvl1pPr marL="0" indent="0">
              <a:buNone/>
              <a:defRPr sz="1333"/>
            </a:lvl1pPr>
            <a:lvl2pPr marL="442724" indent="0">
              <a:buNone/>
              <a:defRPr sz="1200"/>
            </a:lvl2pPr>
            <a:lvl3pPr marL="885450" indent="0">
              <a:buNone/>
              <a:defRPr sz="1067"/>
            </a:lvl3pPr>
            <a:lvl4pPr marL="1328173" indent="0">
              <a:buNone/>
              <a:defRPr sz="933"/>
            </a:lvl4pPr>
            <a:lvl5pPr marL="1770897" indent="0">
              <a:buNone/>
              <a:defRPr sz="933"/>
            </a:lvl5pPr>
            <a:lvl6pPr marL="2213622" indent="0">
              <a:buNone/>
              <a:defRPr sz="933"/>
            </a:lvl6pPr>
            <a:lvl7pPr marL="2656347" indent="0">
              <a:buNone/>
              <a:defRPr sz="933"/>
            </a:lvl7pPr>
            <a:lvl8pPr marL="3099071" indent="0">
              <a:buNone/>
              <a:defRPr sz="933"/>
            </a:lvl8pPr>
            <a:lvl9pPr marL="3541794" indent="0">
              <a:buNone/>
              <a:defRPr sz="933"/>
            </a:lvl9pPr>
          </a:lstStyle>
          <a:p>
            <a:pPr lvl="0"/>
            <a:r>
              <a:rPr lang="hu-HU"/>
              <a:t>Mintaszöveg szerkesztése</a:t>
            </a:r>
          </a:p>
        </p:txBody>
      </p:sp>
      <p:sp>
        <p:nvSpPr>
          <p:cNvPr id="5" name="Dátum helye 4"/>
          <p:cNvSpPr>
            <a:spLocks noGrp="1"/>
          </p:cNvSpPr>
          <p:nvPr>
            <p:ph type="dt" sz="half" idx="10"/>
          </p:nvPr>
        </p:nvSpPr>
        <p:spPr/>
        <p:txBody>
          <a:bodyPr/>
          <a:lstStyle/>
          <a:p>
            <a:endParaRPr lang="hu-HU" dirty="0">
              <a:solidFill>
                <a:prstClr val="black">
                  <a:tint val="75000"/>
                </a:prstClr>
              </a:solidFill>
            </a:endParaRPr>
          </a:p>
        </p:txBody>
      </p:sp>
      <p:sp>
        <p:nvSpPr>
          <p:cNvPr id="6" name="Élőláb helye 5"/>
          <p:cNvSpPr>
            <a:spLocks noGrp="1"/>
          </p:cNvSpPr>
          <p:nvPr>
            <p:ph type="ftr" sz="quarter" idx="11"/>
          </p:nvPr>
        </p:nvSpPr>
        <p:spPr/>
        <p:txBody>
          <a:bodyPr/>
          <a:lstStyle/>
          <a:p>
            <a:endParaRPr lang="hu-HU" dirty="0">
              <a:solidFill>
                <a:prstClr val="black">
                  <a:tint val="75000"/>
                </a:prstClr>
              </a:solidFill>
            </a:endParaRPr>
          </a:p>
        </p:txBody>
      </p:sp>
      <p:sp>
        <p:nvSpPr>
          <p:cNvPr id="7" name="Dia számának helye 6"/>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1797729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dirty="0">
              <a:solidFill>
                <a:prstClr val="black">
                  <a:tint val="75000"/>
                </a:prstClr>
              </a:solidFill>
            </a:endParaRPr>
          </a:p>
        </p:txBody>
      </p:sp>
      <p:sp>
        <p:nvSpPr>
          <p:cNvPr id="6" name="Dia számának helye 5"/>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592726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40"/>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40"/>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dirty="0">
              <a:solidFill>
                <a:prstClr val="black">
                  <a:tint val="75000"/>
                </a:prstClr>
              </a:solidFill>
            </a:endParaRPr>
          </a:p>
        </p:txBody>
      </p:sp>
      <p:sp>
        <p:nvSpPr>
          <p:cNvPr id="6" name="Dia számának helye 5"/>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389764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5"/>
            <a:ext cx="5384800" cy="4525963"/>
          </a:xfrm>
        </p:spPr>
        <p:txBody>
          <a:bodyPr/>
          <a:lstStyle>
            <a:lvl1pPr>
              <a:defRPr sz="2667"/>
            </a:lvl1pPr>
            <a:lvl2pPr>
              <a:defRPr sz="2267"/>
            </a:lvl2pPr>
            <a:lvl3pPr>
              <a:defRPr sz="1867"/>
            </a:lvl3pPr>
            <a:lvl4pPr>
              <a:defRPr sz="1733"/>
            </a:lvl4pPr>
            <a:lvl5pPr>
              <a:defRPr sz="1733"/>
            </a:lvl5pPr>
            <a:lvl6pPr>
              <a:defRPr sz="1733"/>
            </a:lvl6pPr>
            <a:lvl7pPr>
              <a:defRPr sz="1733"/>
            </a:lvl7pPr>
            <a:lvl8pPr>
              <a:defRPr sz="1733"/>
            </a:lvl8pPr>
            <a:lvl9pPr>
              <a:defRPr sz="17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3" y="1600205"/>
            <a:ext cx="5384800" cy="4525963"/>
          </a:xfrm>
        </p:spPr>
        <p:txBody>
          <a:bodyPr/>
          <a:lstStyle>
            <a:lvl1pPr>
              <a:defRPr sz="2667"/>
            </a:lvl1pPr>
            <a:lvl2pPr>
              <a:defRPr sz="2267"/>
            </a:lvl2pPr>
            <a:lvl3pPr>
              <a:defRPr sz="1867"/>
            </a:lvl3pPr>
            <a:lvl4pPr>
              <a:defRPr sz="1733"/>
            </a:lvl4pPr>
            <a:lvl5pPr>
              <a:defRPr sz="1733"/>
            </a:lvl5pPr>
            <a:lvl6pPr>
              <a:defRPr sz="1733"/>
            </a:lvl6pPr>
            <a:lvl7pPr>
              <a:defRPr sz="1733"/>
            </a:lvl7pPr>
            <a:lvl8pPr>
              <a:defRPr sz="1733"/>
            </a:lvl8pPr>
            <a:lvl9pPr>
              <a:defRPr sz="17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endParaRPr lang="hu-HU" dirty="0">
              <a:solidFill>
                <a:prstClr val="black">
                  <a:tint val="75000"/>
                </a:prstClr>
              </a:solidFill>
            </a:endParaRPr>
          </a:p>
        </p:txBody>
      </p:sp>
      <p:sp>
        <p:nvSpPr>
          <p:cNvPr id="6" name="Élőláb helye 5"/>
          <p:cNvSpPr>
            <a:spLocks noGrp="1"/>
          </p:cNvSpPr>
          <p:nvPr>
            <p:ph type="ftr" sz="quarter" idx="11"/>
          </p:nvPr>
        </p:nvSpPr>
        <p:spPr/>
        <p:txBody>
          <a:bodyPr/>
          <a:lstStyle/>
          <a:p>
            <a:endParaRPr lang="hu-HU" dirty="0">
              <a:solidFill>
                <a:prstClr val="black">
                  <a:tint val="75000"/>
                </a:prstClr>
              </a:solidFill>
            </a:endParaRPr>
          </a:p>
        </p:txBody>
      </p:sp>
      <p:sp>
        <p:nvSpPr>
          <p:cNvPr id="7" name="Dia számának helye 6"/>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202883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7"/>
            <a:ext cx="5386917" cy="639763"/>
          </a:xfrm>
        </p:spPr>
        <p:txBody>
          <a:bodyPr anchor="b"/>
          <a:lstStyle>
            <a:lvl1pPr marL="0" indent="0">
              <a:buNone/>
              <a:defRPr sz="2267" b="1"/>
            </a:lvl1pPr>
            <a:lvl2pPr marL="442724" indent="0">
              <a:buNone/>
              <a:defRPr sz="1867" b="1"/>
            </a:lvl2pPr>
            <a:lvl3pPr marL="885450" indent="0">
              <a:buNone/>
              <a:defRPr sz="1733" b="1"/>
            </a:lvl3pPr>
            <a:lvl4pPr marL="1328173" indent="0">
              <a:buNone/>
              <a:defRPr sz="1600" b="1"/>
            </a:lvl4pPr>
            <a:lvl5pPr marL="1770897" indent="0">
              <a:buNone/>
              <a:defRPr sz="1600" b="1"/>
            </a:lvl5pPr>
            <a:lvl6pPr marL="2213622" indent="0">
              <a:buNone/>
              <a:defRPr sz="1600" b="1"/>
            </a:lvl6pPr>
            <a:lvl7pPr marL="2656347" indent="0">
              <a:buNone/>
              <a:defRPr sz="1600" b="1"/>
            </a:lvl7pPr>
            <a:lvl8pPr marL="3099071" indent="0">
              <a:buNone/>
              <a:defRPr sz="1600" b="1"/>
            </a:lvl8pPr>
            <a:lvl9pPr marL="3541794"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267"/>
            </a:lvl1pPr>
            <a:lvl2pPr>
              <a:defRPr sz="1867"/>
            </a:lvl2pPr>
            <a:lvl3pPr>
              <a:defRPr sz="1733"/>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80" y="1535117"/>
            <a:ext cx="5389033" cy="639763"/>
          </a:xfrm>
        </p:spPr>
        <p:txBody>
          <a:bodyPr anchor="b"/>
          <a:lstStyle>
            <a:lvl1pPr marL="0" indent="0">
              <a:buNone/>
              <a:defRPr sz="2267" b="1"/>
            </a:lvl1pPr>
            <a:lvl2pPr marL="442724" indent="0">
              <a:buNone/>
              <a:defRPr sz="1867" b="1"/>
            </a:lvl2pPr>
            <a:lvl3pPr marL="885450" indent="0">
              <a:buNone/>
              <a:defRPr sz="1733" b="1"/>
            </a:lvl3pPr>
            <a:lvl4pPr marL="1328173" indent="0">
              <a:buNone/>
              <a:defRPr sz="1600" b="1"/>
            </a:lvl4pPr>
            <a:lvl5pPr marL="1770897" indent="0">
              <a:buNone/>
              <a:defRPr sz="1600" b="1"/>
            </a:lvl5pPr>
            <a:lvl6pPr marL="2213622" indent="0">
              <a:buNone/>
              <a:defRPr sz="1600" b="1"/>
            </a:lvl6pPr>
            <a:lvl7pPr marL="2656347" indent="0">
              <a:buNone/>
              <a:defRPr sz="1600" b="1"/>
            </a:lvl7pPr>
            <a:lvl8pPr marL="3099071" indent="0">
              <a:buNone/>
              <a:defRPr sz="1600" b="1"/>
            </a:lvl8pPr>
            <a:lvl9pPr marL="3541794" indent="0">
              <a:buNone/>
              <a:defRPr sz="1600" b="1"/>
            </a:lvl9pPr>
          </a:lstStyle>
          <a:p>
            <a:pPr lvl="0"/>
            <a:r>
              <a:rPr lang="hu-HU"/>
              <a:t>Mintaszöveg szerkesztése</a:t>
            </a:r>
          </a:p>
        </p:txBody>
      </p:sp>
      <p:sp>
        <p:nvSpPr>
          <p:cNvPr id="6" name="Tartalom helye 5"/>
          <p:cNvSpPr>
            <a:spLocks noGrp="1"/>
          </p:cNvSpPr>
          <p:nvPr>
            <p:ph sz="quarter" idx="4"/>
          </p:nvPr>
        </p:nvSpPr>
        <p:spPr>
          <a:xfrm>
            <a:off x="6193380" y="2174875"/>
            <a:ext cx="5389033" cy="3951288"/>
          </a:xfrm>
        </p:spPr>
        <p:txBody>
          <a:bodyPr/>
          <a:lstStyle>
            <a:lvl1pPr>
              <a:defRPr sz="2267"/>
            </a:lvl1pPr>
            <a:lvl2pPr>
              <a:defRPr sz="1867"/>
            </a:lvl2pPr>
            <a:lvl3pPr>
              <a:defRPr sz="1733"/>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endParaRPr lang="hu-HU" dirty="0">
              <a:solidFill>
                <a:prstClr val="black">
                  <a:tint val="75000"/>
                </a:prstClr>
              </a:solidFill>
            </a:endParaRPr>
          </a:p>
        </p:txBody>
      </p:sp>
      <p:sp>
        <p:nvSpPr>
          <p:cNvPr id="8" name="Élőláb helye 7"/>
          <p:cNvSpPr>
            <a:spLocks noGrp="1"/>
          </p:cNvSpPr>
          <p:nvPr>
            <p:ph type="ftr" sz="quarter" idx="11"/>
          </p:nvPr>
        </p:nvSpPr>
        <p:spPr/>
        <p:txBody>
          <a:bodyPr/>
          <a:lstStyle/>
          <a:p>
            <a:endParaRPr lang="hu-HU" dirty="0">
              <a:solidFill>
                <a:prstClr val="black">
                  <a:tint val="75000"/>
                </a:prstClr>
              </a:solidFill>
            </a:endParaRPr>
          </a:p>
        </p:txBody>
      </p:sp>
      <p:sp>
        <p:nvSpPr>
          <p:cNvPr id="9" name="Dia számának helye 8"/>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310716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endParaRPr lang="hu-HU" dirty="0">
              <a:solidFill>
                <a:prstClr val="black">
                  <a:tint val="75000"/>
                </a:prstClr>
              </a:solidFill>
            </a:endParaRPr>
          </a:p>
        </p:txBody>
      </p:sp>
      <p:sp>
        <p:nvSpPr>
          <p:cNvPr id="4" name="Élőláb helye 3"/>
          <p:cNvSpPr>
            <a:spLocks noGrp="1"/>
          </p:cNvSpPr>
          <p:nvPr>
            <p:ph type="ftr" sz="quarter" idx="11"/>
          </p:nvPr>
        </p:nvSpPr>
        <p:spPr/>
        <p:txBody>
          <a:bodyPr/>
          <a:lstStyle/>
          <a:p>
            <a:endParaRPr lang="hu-HU" dirty="0">
              <a:solidFill>
                <a:prstClr val="black">
                  <a:tint val="75000"/>
                </a:prstClr>
              </a:solidFill>
            </a:endParaRPr>
          </a:p>
        </p:txBody>
      </p:sp>
      <p:sp>
        <p:nvSpPr>
          <p:cNvPr id="5" name="Dia számának helye 4"/>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217310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dirty="0">
              <a:solidFill>
                <a:prstClr val="black">
                  <a:tint val="75000"/>
                </a:prstClr>
              </a:solidFill>
            </a:endParaRPr>
          </a:p>
        </p:txBody>
      </p:sp>
      <p:sp>
        <p:nvSpPr>
          <p:cNvPr id="3" name="Élőláb helye 2"/>
          <p:cNvSpPr>
            <a:spLocks noGrp="1"/>
          </p:cNvSpPr>
          <p:nvPr>
            <p:ph type="ftr" sz="quarter" idx="11"/>
          </p:nvPr>
        </p:nvSpPr>
        <p:spPr/>
        <p:txBody>
          <a:bodyPr/>
          <a:lstStyle/>
          <a:p>
            <a:endParaRPr lang="hu-HU" dirty="0">
              <a:solidFill>
                <a:prstClr val="black">
                  <a:tint val="75000"/>
                </a:prstClr>
              </a:solidFill>
            </a:endParaRPr>
          </a:p>
        </p:txBody>
      </p:sp>
      <p:sp>
        <p:nvSpPr>
          <p:cNvPr id="4" name="Dia számának helye 3"/>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115041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14" y="273051"/>
            <a:ext cx="4011084" cy="1162051"/>
          </a:xfrm>
        </p:spPr>
        <p:txBody>
          <a:bodyPr anchor="b"/>
          <a:lstStyle>
            <a:lvl1pPr algn="l">
              <a:defRPr sz="1867" b="1"/>
            </a:lvl1pPr>
          </a:lstStyle>
          <a:p>
            <a:r>
              <a:rPr lang="hu-HU"/>
              <a:t>Mintacím szerkesztése</a:t>
            </a:r>
          </a:p>
        </p:txBody>
      </p:sp>
      <p:sp>
        <p:nvSpPr>
          <p:cNvPr id="3" name="Tartalom helye 2"/>
          <p:cNvSpPr>
            <a:spLocks noGrp="1"/>
          </p:cNvSpPr>
          <p:nvPr>
            <p:ph idx="1"/>
          </p:nvPr>
        </p:nvSpPr>
        <p:spPr>
          <a:xfrm>
            <a:off x="4766736" y="273064"/>
            <a:ext cx="6815667" cy="5853113"/>
          </a:xfrm>
        </p:spPr>
        <p:txBody>
          <a:bodyPr/>
          <a:lstStyle>
            <a:lvl1pPr>
              <a:defRPr sz="3067"/>
            </a:lvl1pPr>
            <a:lvl2pPr>
              <a:defRPr sz="2667"/>
            </a:lvl2pPr>
            <a:lvl3pPr>
              <a:defRPr sz="2267"/>
            </a:lvl3pPr>
            <a:lvl4pPr>
              <a:defRPr sz="1867"/>
            </a:lvl4pPr>
            <a:lvl5pPr>
              <a:defRPr sz="1867"/>
            </a:lvl5pPr>
            <a:lvl6pPr>
              <a:defRPr sz="1867"/>
            </a:lvl6pPr>
            <a:lvl7pPr>
              <a:defRPr sz="1867"/>
            </a:lvl7pPr>
            <a:lvl8pPr>
              <a:defRPr sz="1867"/>
            </a:lvl8pPr>
            <a:lvl9pPr>
              <a:defRPr sz="1867"/>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14" y="1435104"/>
            <a:ext cx="4011084" cy="4691063"/>
          </a:xfrm>
        </p:spPr>
        <p:txBody>
          <a:bodyPr/>
          <a:lstStyle>
            <a:lvl1pPr marL="0" indent="0">
              <a:buNone/>
              <a:defRPr sz="1333"/>
            </a:lvl1pPr>
            <a:lvl2pPr marL="442724" indent="0">
              <a:buNone/>
              <a:defRPr sz="1200"/>
            </a:lvl2pPr>
            <a:lvl3pPr marL="885450" indent="0">
              <a:buNone/>
              <a:defRPr sz="1067"/>
            </a:lvl3pPr>
            <a:lvl4pPr marL="1328173" indent="0">
              <a:buNone/>
              <a:defRPr sz="933"/>
            </a:lvl4pPr>
            <a:lvl5pPr marL="1770897" indent="0">
              <a:buNone/>
              <a:defRPr sz="933"/>
            </a:lvl5pPr>
            <a:lvl6pPr marL="2213622" indent="0">
              <a:buNone/>
              <a:defRPr sz="933"/>
            </a:lvl6pPr>
            <a:lvl7pPr marL="2656347" indent="0">
              <a:buNone/>
              <a:defRPr sz="933"/>
            </a:lvl7pPr>
            <a:lvl8pPr marL="3099071" indent="0">
              <a:buNone/>
              <a:defRPr sz="933"/>
            </a:lvl8pPr>
            <a:lvl9pPr marL="3541794" indent="0">
              <a:buNone/>
              <a:defRPr sz="933"/>
            </a:lvl9pPr>
          </a:lstStyle>
          <a:p>
            <a:pPr lvl="0"/>
            <a:r>
              <a:rPr lang="hu-HU"/>
              <a:t>Mintaszöveg szerkesztése</a:t>
            </a:r>
          </a:p>
        </p:txBody>
      </p:sp>
      <p:sp>
        <p:nvSpPr>
          <p:cNvPr id="5" name="Dátum helye 4"/>
          <p:cNvSpPr>
            <a:spLocks noGrp="1"/>
          </p:cNvSpPr>
          <p:nvPr>
            <p:ph type="dt" sz="half" idx="10"/>
          </p:nvPr>
        </p:nvSpPr>
        <p:spPr/>
        <p:txBody>
          <a:bodyPr/>
          <a:lstStyle/>
          <a:p>
            <a:endParaRPr lang="hu-HU" dirty="0">
              <a:solidFill>
                <a:prstClr val="black">
                  <a:tint val="75000"/>
                </a:prstClr>
              </a:solidFill>
            </a:endParaRPr>
          </a:p>
        </p:txBody>
      </p:sp>
      <p:sp>
        <p:nvSpPr>
          <p:cNvPr id="6" name="Élőláb helye 5"/>
          <p:cNvSpPr>
            <a:spLocks noGrp="1"/>
          </p:cNvSpPr>
          <p:nvPr>
            <p:ph type="ftr" sz="quarter" idx="11"/>
          </p:nvPr>
        </p:nvSpPr>
        <p:spPr/>
        <p:txBody>
          <a:bodyPr/>
          <a:lstStyle/>
          <a:p>
            <a:endParaRPr lang="hu-HU" dirty="0">
              <a:solidFill>
                <a:prstClr val="black">
                  <a:tint val="75000"/>
                </a:prstClr>
              </a:solidFill>
            </a:endParaRPr>
          </a:p>
        </p:txBody>
      </p:sp>
      <p:sp>
        <p:nvSpPr>
          <p:cNvPr id="7" name="Dia számának helye 6"/>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256953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5"/>
            <a:ext cx="7315200" cy="566739"/>
          </a:xfrm>
        </p:spPr>
        <p:txBody>
          <a:bodyPr anchor="b"/>
          <a:lstStyle>
            <a:lvl1pPr algn="l">
              <a:defRPr sz="1867"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067"/>
            </a:lvl1pPr>
            <a:lvl2pPr marL="442724" indent="0">
              <a:buNone/>
              <a:defRPr sz="2667"/>
            </a:lvl2pPr>
            <a:lvl3pPr marL="885450" indent="0">
              <a:buNone/>
              <a:defRPr sz="2267"/>
            </a:lvl3pPr>
            <a:lvl4pPr marL="1328173" indent="0">
              <a:buNone/>
              <a:defRPr sz="1867"/>
            </a:lvl4pPr>
            <a:lvl5pPr marL="1770897" indent="0">
              <a:buNone/>
              <a:defRPr sz="1867"/>
            </a:lvl5pPr>
            <a:lvl6pPr marL="2213622" indent="0">
              <a:buNone/>
              <a:defRPr sz="1867"/>
            </a:lvl6pPr>
            <a:lvl7pPr marL="2656347" indent="0">
              <a:buNone/>
              <a:defRPr sz="1867"/>
            </a:lvl7pPr>
            <a:lvl8pPr marL="3099071" indent="0">
              <a:buNone/>
              <a:defRPr sz="1867"/>
            </a:lvl8pPr>
            <a:lvl9pPr marL="3541794" indent="0">
              <a:buNone/>
              <a:defRPr sz="1867"/>
            </a:lvl9pPr>
          </a:lstStyle>
          <a:p>
            <a:endParaRPr lang="hu-HU" dirty="0"/>
          </a:p>
        </p:txBody>
      </p:sp>
      <p:sp>
        <p:nvSpPr>
          <p:cNvPr id="4" name="Szöveg helye 3"/>
          <p:cNvSpPr>
            <a:spLocks noGrp="1"/>
          </p:cNvSpPr>
          <p:nvPr>
            <p:ph type="body" sz="half" idx="2"/>
          </p:nvPr>
        </p:nvSpPr>
        <p:spPr>
          <a:xfrm>
            <a:off x="2389717" y="5367354"/>
            <a:ext cx="7315200" cy="804863"/>
          </a:xfrm>
        </p:spPr>
        <p:txBody>
          <a:bodyPr/>
          <a:lstStyle>
            <a:lvl1pPr marL="0" indent="0">
              <a:buNone/>
              <a:defRPr sz="1333"/>
            </a:lvl1pPr>
            <a:lvl2pPr marL="442724" indent="0">
              <a:buNone/>
              <a:defRPr sz="1200"/>
            </a:lvl2pPr>
            <a:lvl3pPr marL="885450" indent="0">
              <a:buNone/>
              <a:defRPr sz="1067"/>
            </a:lvl3pPr>
            <a:lvl4pPr marL="1328173" indent="0">
              <a:buNone/>
              <a:defRPr sz="933"/>
            </a:lvl4pPr>
            <a:lvl5pPr marL="1770897" indent="0">
              <a:buNone/>
              <a:defRPr sz="933"/>
            </a:lvl5pPr>
            <a:lvl6pPr marL="2213622" indent="0">
              <a:buNone/>
              <a:defRPr sz="933"/>
            </a:lvl6pPr>
            <a:lvl7pPr marL="2656347" indent="0">
              <a:buNone/>
              <a:defRPr sz="933"/>
            </a:lvl7pPr>
            <a:lvl8pPr marL="3099071" indent="0">
              <a:buNone/>
              <a:defRPr sz="933"/>
            </a:lvl8pPr>
            <a:lvl9pPr marL="3541794" indent="0">
              <a:buNone/>
              <a:defRPr sz="933"/>
            </a:lvl9pPr>
          </a:lstStyle>
          <a:p>
            <a:pPr lvl="0"/>
            <a:r>
              <a:rPr lang="hu-HU"/>
              <a:t>Mintaszöveg szerkesztése</a:t>
            </a:r>
          </a:p>
        </p:txBody>
      </p:sp>
      <p:sp>
        <p:nvSpPr>
          <p:cNvPr id="5" name="Dátum helye 4"/>
          <p:cNvSpPr>
            <a:spLocks noGrp="1"/>
          </p:cNvSpPr>
          <p:nvPr>
            <p:ph type="dt" sz="half" idx="10"/>
          </p:nvPr>
        </p:nvSpPr>
        <p:spPr/>
        <p:txBody>
          <a:bodyPr/>
          <a:lstStyle/>
          <a:p>
            <a:endParaRPr lang="hu-HU" dirty="0">
              <a:solidFill>
                <a:prstClr val="black">
                  <a:tint val="75000"/>
                </a:prstClr>
              </a:solidFill>
            </a:endParaRPr>
          </a:p>
        </p:txBody>
      </p:sp>
      <p:sp>
        <p:nvSpPr>
          <p:cNvPr id="6" name="Élőláb helye 5"/>
          <p:cNvSpPr>
            <a:spLocks noGrp="1"/>
          </p:cNvSpPr>
          <p:nvPr>
            <p:ph type="ftr" sz="quarter" idx="11"/>
          </p:nvPr>
        </p:nvSpPr>
        <p:spPr/>
        <p:txBody>
          <a:bodyPr/>
          <a:lstStyle/>
          <a:p>
            <a:endParaRPr lang="hu-HU" dirty="0">
              <a:solidFill>
                <a:prstClr val="black">
                  <a:tint val="75000"/>
                </a:prstClr>
              </a:solidFill>
            </a:endParaRPr>
          </a:p>
        </p:txBody>
      </p:sp>
      <p:sp>
        <p:nvSpPr>
          <p:cNvPr id="7" name="Dia számának helye 6"/>
          <p:cNvSpPr>
            <a:spLocks noGrp="1"/>
          </p:cNvSpPr>
          <p:nvPr>
            <p:ph type="sldNum" sz="quarter" idx="12"/>
          </p:nvPr>
        </p:nvSpPr>
        <p:spPr/>
        <p:txBody>
          <a:body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93935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emf"/><Relationship Id="rId2" Type="http://schemas.openxmlformats.org/officeDocument/2006/relationships/slideLayout" Target="../slideLayouts/slideLayout24.xml"/><Relationship Id="rId16" Type="http://schemas.openxmlformats.org/officeDocument/2006/relationships/oleObject" Target="../embeddings/oleObject2.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5.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accent3">
                <a:lumMod val="20000"/>
                <a:lumOff val="80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graphicFrame>
        <p:nvGraphicFramePr>
          <p:cNvPr id="10" name="Objektum 9" hidden="1"/>
          <p:cNvGraphicFramePr>
            <a:graphicFrameLocks noChangeAspect="1"/>
          </p:cNvGraphicFramePr>
          <p:nvPr userDrawn="1">
            <p:custDataLst>
              <p:tags r:id="rId14"/>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2311" name="think-cell Slide" r:id="rId16" imgW="360" imgH="360" progId="">
                  <p:embed/>
                </p:oleObj>
              </mc:Choice>
              <mc:Fallback>
                <p:oleObj name="think-cell Slide" r:id="rId16" imgW="360" imgH="3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9" y="2118"/>
                        <a:ext cx="2117" cy="2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églalap 8" hidden="1"/>
          <p:cNvSpPr/>
          <p:nvPr userDrawn="1">
            <p:custDataLst>
              <p:tags r:id="rId15"/>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hu-HU" sz="4268" dirty="0">
              <a:solidFill>
                <a:prstClr val="white"/>
              </a:solidFill>
              <a:sym typeface="Calibri"/>
            </a:endParaRPr>
          </a:p>
        </p:txBody>
      </p:sp>
      <p:sp>
        <p:nvSpPr>
          <p:cNvPr id="2" name="Cím helye 1"/>
          <p:cNvSpPr>
            <a:spLocks noGrp="1"/>
          </p:cNvSpPr>
          <p:nvPr>
            <p:ph type="title"/>
          </p:nvPr>
        </p:nvSpPr>
        <p:spPr>
          <a:xfrm>
            <a:off x="609600" y="274637"/>
            <a:ext cx="10972800" cy="1143000"/>
          </a:xfrm>
          <a:prstGeom prst="rect">
            <a:avLst/>
          </a:prstGeom>
        </p:spPr>
        <p:txBody>
          <a:bodyPr vert="horz" lIns="66408" tIns="33204" rIns="66408" bIns="33204" rtlCol="0" anchor="ctr">
            <a:normAutofit/>
          </a:bodyPr>
          <a:lstStyle/>
          <a:p>
            <a:r>
              <a:rPr lang="hu-HU" dirty="0"/>
              <a:t>Mintacím szerkesztése</a:t>
            </a:r>
          </a:p>
        </p:txBody>
      </p:sp>
      <p:sp>
        <p:nvSpPr>
          <p:cNvPr id="3" name="Szöveg helye 2"/>
          <p:cNvSpPr>
            <a:spLocks noGrp="1"/>
          </p:cNvSpPr>
          <p:nvPr>
            <p:ph type="body" idx="1"/>
          </p:nvPr>
        </p:nvSpPr>
        <p:spPr>
          <a:xfrm>
            <a:off x="609600" y="1600205"/>
            <a:ext cx="10972800" cy="4525963"/>
          </a:xfrm>
          <a:prstGeom prst="rect">
            <a:avLst/>
          </a:prstGeom>
        </p:spPr>
        <p:txBody>
          <a:bodyPr vert="horz" lIns="66408" tIns="33204" rIns="66408" bIns="33204"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609600" y="6356356"/>
            <a:ext cx="2844800" cy="365125"/>
          </a:xfrm>
          <a:prstGeom prst="rect">
            <a:avLst/>
          </a:prstGeom>
        </p:spPr>
        <p:txBody>
          <a:bodyPr vert="horz" lIns="66408" tIns="33204" rIns="66408" bIns="33204" rtlCol="0" anchor="ctr"/>
          <a:lstStyle>
            <a:lvl1pPr algn="l">
              <a:defRPr sz="1200">
                <a:solidFill>
                  <a:schemeClr val="tx1">
                    <a:tint val="75000"/>
                  </a:schemeClr>
                </a:solidFill>
              </a:defRPr>
            </a:lvl1pPr>
          </a:lstStyle>
          <a:p>
            <a:endParaRPr lang="hu-HU" dirty="0">
              <a:solidFill>
                <a:prstClr val="black">
                  <a:tint val="75000"/>
                </a:prstClr>
              </a:solidFill>
            </a:endParaRPr>
          </a:p>
        </p:txBody>
      </p:sp>
      <p:sp>
        <p:nvSpPr>
          <p:cNvPr id="5" name="Élőláb helye 4"/>
          <p:cNvSpPr>
            <a:spLocks noGrp="1"/>
          </p:cNvSpPr>
          <p:nvPr>
            <p:ph type="ftr" sz="quarter" idx="3"/>
          </p:nvPr>
        </p:nvSpPr>
        <p:spPr>
          <a:xfrm>
            <a:off x="4165600" y="6356356"/>
            <a:ext cx="3860800" cy="365125"/>
          </a:xfrm>
          <a:prstGeom prst="rect">
            <a:avLst/>
          </a:prstGeom>
        </p:spPr>
        <p:txBody>
          <a:bodyPr vert="horz" lIns="66408" tIns="33204" rIns="66408" bIns="33204" rtlCol="0" anchor="ctr"/>
          <a:lstStyle>
            <a:lvl1pPr algn="ctr">
              <a:defRPr sz="1200">
                <a:solidFill>
                  <a:schemeClr val="tx1">
                    <a:tint val="75000"/>
                  </a:schemeClr>
                </a:solidFill>
              </a:defRPr>
            </a:lvl1pPr>
          </a:lstStyle>
          <a:p>
            <a:endParaRPr lang="hu-HU" dirty="0">
              <a:solidFill>
                <a:prstClr val="black">
                  <a:tint val="75000"/>
                </a:prstClr>
              </a:solidFill>
            </a:endParaRPr>
          </a:p>
        </p:txBody>
      </p:sp>
      <p:sp>
        <p:nvSpPr>
          <p:cNvPr id="6" name="Dia számának helye 5"/>
          <p:cNvSpPr>
            <a:spLocks noGrp="1"/>
          </p:cNvSpPr>
          <p:nvPr>
            <p:ph type="sldNum" sz="quarter" idx="4"/>
          </p:nvPr>
        </p:nvSpPr>
        <p:spPr>
          <a:xfrm>
            <a:off x="8737600" y="6356356"/>
            <a:ext cx="2844800" cy="365125"/>
          </a:xfrm>
          <a:prstGeom prst="rect">
            <a:avLst/>
          </a:prstGeom>
        </p:spPr>
        <p:txBody>
          <a:bodyPr vert="horz" lIns="66408" tIns="33204" rIns="66408" bIns="33204" rtlCol="0" anchor="ctr"/>
          <a:lstStyle>
            <a:lvl1pPr algn="r">
              <a:defRPr sz="1200">
                <a:solidFill>
                  <a:schemeClr val="tx1">
                    <a:tint val="75000"/>
                  </a:schemeClr>
                </a:solidFill>
              </a:defRPr>
            </a:lvl1p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29691635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885450" rtl="0" eaLnBrk="1" latinLnBrk="0" hangingPunct="1">
        <a:spcBef>
          <a:spcPct val="0"/>
        </a:spcBef>
        <a:buNone/>
        <a:defRPr sz="2933" kern="1200">
          <a:solidFill>
            <a:srgbClr val="595959"/>
          </a:solidFill>
          <a:latin typeface="Century Gothic" panose="020B0502020202020204" pitchFamily="34" charset="0"/>
          <a:ea typeface="+mj-ea"/>
          <a:cs typeface="+mj-cs"/>
        </a:defRPr>
      </a:lvl1pPr>
    </p:titleStyle>
    <p:bodyStyle>
      <a:lvl1pPr marL="332042" indent="-332042" algn="l" defTabSz="885450" rtl="0" eaLnBrk="1" latinLnBrk="0" hangingPunct="1">
        <a:spcBef>
          <a:spcPct val="20000"/>
        </a:spcBef>
        <a:buFont typeface="Arial" panose="020B0604020202020204" pitchFamily="34" charset="0"/>
        <a:buChar char="•"/>
        <a:defRPr sz="1400" kern="1200">
          <a:solidFill>
            <a:srgbClr val="595959"/>
          </a:solidFill>
          <a:latin typeface="Century Gothic" panose="020B0502020202020204" pitchFamily="34" charset="0"/>
          <a:ea typeface="+mn-ea"/>
          <a:cs typeface="+mn-cs"/>
        </a:defRPr>
      </a:lvl1pPr>
      <a:lvl2pPr marL="719427" indent="-276702" algn="l" defTabSz="885450" rtl="0" eaLnBrk="1" latinLnBrk="0" hangingPunct="1">
        <a:spcBef>
          <a:spcPct val="20000"/>
        </a:spcBef>
        <a:buFont typeface="Arial" panose="020B0604020202020204" pitchFamily="34" charset="0"/>
        <a:buChar char="–"/>
        <a:defRPr sz="1400" kern="1200">
          <a:solidFill>
            <a:srgbClr val="595959"/>
          </a:solidFill>
          <a:latin typeface="Century Gothic" panose="020B0502020202020204" pitchFamily="34" charset="0"/>
          <a:ea typeface="+mn-ea"/>
          <a:cs typeface="+mn-cs"/>
        </a:defRPr>
      </a:lvl2pPr>
      <a:lvl3pPr marL="1106811" indent="-221362" algn="l" defTabSz="885450" rtl="0" eaLnBrk="1" latinLnBrk="0" hangingPunct="1">
        <a:spcBef>
          <a:spcPct val="20000"/>
        </a:spcBef>
        <a:buFont typeface="Arial" panose="020B0604020202020204" pitchFamily="34" charset="0"/>
        <a:buChar char="•"/>
        <a:defRPr sz="1400" kern="1200">
          <a:solidFill>
            <a:srgbClr val="595959"/>
          </a:solidFill>
          <a:latin typeface="Century Gothic" panose="020B0502020202020204" pitchFamily="34" charset="0"/>
          <a:ea typeface="+mn-ea"/>
          <a:cs typeface="+mn-cs"/>
        </a:defRPr>
      </a:lvl3pPr>
      <a:lvl4pPr marL="1549535" indent="-221362" algn="l" defTabSz="885450" rtl="0" eaLnBrk="1" latinLnBrk="0" hangingPunct="1">
        <a:spcBef>
          <a:spcPct val="20000"/>
        </a:spcBef>
        <a:buFont typeface="Arial" panose="020B0604020202020204" pitchFamily="34" charset="0"/>
        <a:buChar char="–"/>
        <a:defRPr sz="1400" kern="1200">
          <a:solidFill>
            <a:srgbClr val="595959"/>
          </a:solidFill>
          <a:latin typeface="Century Gothic" panose="020B0502020202020204" pitchFamily="34" charset="0"/>
          <a:ea typeface="+mn-ea"/>
          <a:cs typeface="+mn-cs"/>
        </a:defRPr>
      </a:lvl4pPr>
      <a:lvl5pPr marL="1992260" indent="-221362" algn="l" defTabSz="885450" rtl="0" eaLnBrk="1" latinLnBrk="0" hangingPunct="1">
        <a:spcBef>
          <a:spcPct val="20000"/>
        </a:spcBef>
        <a:buFont typeface="Arial" panose="020B0604020202020204" pitchFamily="34" charset="0"/>
        <a:buChar char="»"/>
        <a:defRPr sz="1400" kern="1200">
          <a:solidFill>
            <a:srgbClr val="595959"/>
          </a:solidFill>
          <a:latin typeface="Century Gothic" panose="020B0502020202020204" pitchFamily="34" charset="0"/>
          <a:ea typeface="+mn-ea"/>
          <a:cs typeface="+mn-cs"/>
        </a:defRPr>
      </a:lvl5pPr>
      <a:lvl6pPr marL="2434984" indent="-221362" algn="l" defTabSz="88545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6pPr>
      <a:lvl7pPr marL="2877708" indent="-221362" algn="l" defTabSz="88545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7pPr>
      <a:lvl8pPr marL="3320433" indent="-221362" algn="l" defTabSz="88545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8pPr>
      <a:lvl9pPr marL="3763158" indent="-221362" algn="l" defTabSz="88545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9pPr>
    </p:bodyStyle>
    <p:otherStyle>
      <a:defPPr>
        <a:defRPr lang="hu-HU"/>
      </a:defPPr>
      <a:lvl1pPr marL="0" algn="l" defTabSz="885450" rtl="0" eaLnBrk="1" latinLnBrk="0" hangingPunct="1">
        <a:defRPr sz="1733" kern="1200">
          <a:solidFill>
            <a:schemeClr val="tx1"/>
          </a:solidFill>
          <a:latin typeface="+mn-lt"/>
          <a:ea typeface="+mn-ea"/>
          <a:cs typeface="+mn-cs"/>
        </a:defRPr>
      </a:lvl1pPr>
      <a:lvl2pPr marL="442724" algn="l" defTabSz="885450" rtl="0" eaLnBrk="1" latinLnBrk="0" hangingPunct="1">
        <a:defRPr sz="1733" kern="1200">
          <a:solidFill>
            <a:schemeClr val="tx1"/>
          </a:solidFill>
          <a:latin typeface="+mn-lt"/>
          <a:ea typeface="+mn-ea"/>
          <a:cs typeface="+mn-cs"/>
        </a:defRPr>
      </a:lvl2pPr>
      <a:lvl3pPr marL="885450" algn="l" defTabSz="885450" rtl="0" eaLnBrk="1" latinLnBrk="0" hangingPunct="1">
        <a:defRPr sz="1733" kern="1200">
          <a:solidFill>
            <a:schemeClr val="tx1"/>
          </a:solidFill>
          <a:latin typeface="+mn-lt"/>
          <a:ea typeface="+mn-ea"/>
          <a:cs typeface="+mn-cs"/>
        </a:defRPr>
      </a:lvl3pPr>
      <a:lvl4pPr marL="1328173" algn="l" defTabSz="885450" rtl="0" eaLnBrk="1" latinLnBrk="0" hangingPunct="1">
        <a:defRPr sz="1733" kern="1200">
          <a:solidFill>
            <a:schemeClr val="tx1"/>
          </a:solidFill>
          <a:latin typeface="+mn-lt"/>
          <a:ea typeface="+mn-ea"/>
          <a:cs typeface="+mn-cs"/>
        </a:defRPr>
      </a:lvl4pPr>
      <a:lvl5pPr marL="1770897" algn="l" defTabSz="885450" rtl="0" eaLnBrk="1" latinLnBrk="0" hangingPunct="1">
        <a:defRPr sz="1733" kern="1200">
          <a:solidFill>
            <a:schemeClr val="tx1"/>
          </a:solidFill>
          <a:latin typeface="+mn-lt"/>
          <a:ea typeface="+mn-ea"/>
          <a:cs typeface="+mn-cs"/>
        </a:defRPr>
      </a:lvl5pPr>
      <a:lvl6pPr marL="2213622" algn="l" defTabSz="885450" rtl="0" eaLnBrk="1" latinLnBrk="0" hangingPunct="1">
        <a:defRPr sz="1733" kern="1200">
          <a:solidFill>
            <a:schemeClr val="tx1"/>
          </a:solidFill>
          <a:latin typeface="+mn-lt"/>
          <a:ea typeface="+mn-ea"/>
          <a:cs typeface="+mn-cs"/>
        </a:defRPr>
      </a:lvl6pPr>
      <a:lvl7pPr marL="2656347" algn="l" defTabSz="885450" rtl="0" eaLnBrk="1" latinLnBrk="0" hangingPunct="1">
        <a:defRPr sz="1733" kern="1200">
          <a:solidFill>
            <a:schemeClr val="tx1"/>
          </a:solidFill>
          <a:latin typeface="+mn-lt"/>
          <a:ea typeface="+mn-ea"/>
          <a:cs typeface="+mn-cs"/>
        </a:defRPr>
      </a:lvl7pPr>
      <a:lvl8pPr marL="3099071" algn="l" defTabSz="885450" rtl="0" eaLnBrk="1" latinLnBrk="0" hangingPunct="1">
        <a:defRPr sz="1733" kern="1200">
          <a:solidFill>
            <a:schemeClr val="tx1"/>
          </a:solidFill>
          <a:latin typeface="+mn-lt"/>
          <a:ea typeface="+mn-ea"/>
          <a:cs typeface="+mn-cs"/>
        </a:defRPr>
      </a:lvl8pPr>
      <a:lvl9pPr marL="3541794" algn="l" defTabSz="885450" rtl="0" eaLnBrk="1" latinLnBrk="0" hangingPunct="1">
        <a:defRPr sz="17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accent3">
                <a:lumMod val="20000"/>
                <a:lumOff val="80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hu-HU">
              <a:solidFill>
                <a:prstClr val="black">
                  <a:tint val="75000"/>
                </a:prstClr>
              </a:solidFill>
            </a:endParaRPr>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hu-HU">
              <a:solidFill>
                <a:prstClr val="black">
                  <a:tint val="75000"/>
                </a:prstClr>
              </a:solidFill>
            </a:endParaRPr>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71CBA4C-5495-469B-96C4-162BC84B9C29}" type="slidenum">
              <a:rPr lang="hu-HU" smtClean="0">
                <a:solidFill>
                  <a:prstClr val="black">
                    <a:tint val="75000"/>
                  </a:prstClr>
                </a:solidFill>
              </a:rPr>
              <a:pPr defTabSz="914400"/>
              <a:t>‹#›</a:t>
            </a:fld>
            <a:endParaRPr lang="hu-HU">
              <a:solidFill>
                <a:prstClr val="black">
                  <a:tint val="75000"/>
                </a:prstClr>
              </a:solidFill>
            </a:endParaRPr>
          </a:p>
        </p:txBody>
      </p:sp>
    </p:spTree>
    <p:extLst>
      <p:ext uri="{BB962C8B-B14F-4D97-AF65-F5344CB8AC3E}">
        <p14:creationId xmlns:p14="http://schemas.microsoft.com/office/powerpoint/2010/main" val="40083937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chemeClr val="accent3">
                <a:lumMod val="60000"/>
                <a:lumOff val="40000"/>
              </a:schemeClr>
            </a:gs>
            <a:gs pos="64000">
              <a:schemeClr val="bg2"/>
            </a:gs>
            <a:gs pos="94000">
              <a:schemeClr val="accent3">
                <a:lumMod val="20000"/>
                <a:lumOff val="80000"/>
              </a:schemeClr>
            </a:gs>
            <a:gs pos="100000">
              <a:schemeClr val="accent3">
                <a:lumMod val="60000"/>
                <a:lumOff val="40000"/>
              </a:schemeClr>
            </a:gs>
          </a:gsLst>
          <a:lin ang="5400000" scaled="0"/>
          <a:tileRect/>
        </a:gradFill>
        <a:effectLst/>
      </p:bgPr>
    </p:bg>
    <p:spTree>
      <p:nvGrpSpPr>
        <p:cNvPr id="1" name=""/>
        <p:cNvGrpSpPr/>
        <p:nvPr/>
      </p:nvGrpSpPr>
      <p:grpSpPr>
        <a:xfrm>
          <a:off x="0" y="0"/>
          <a:ext cx="0" cy="0"/>
          <a:chOff x="0" y="0"/>
          <a:chExt cx="0" cy="0"/>
        </a:xfrm>
      </p:grpSpPr>
      <p:graphicFrame>
        <p:nvGraphicFramePr>
          <p:cNvPr id="10" name="Objektum 9" hidden="1"/>
          <p:cNvGraphicFramePr>
            <a:graphicFrameLocks noChangeAspect="1"/>
          </p:cNvGraphicFramePr>
          <p:nvPr userDrawn="1">
            <p:custDataLst>
              <p:tags r:id="rId14"/>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3099" name="think-cell Slide" r:id="rId16" imgW="360" imgH="360" progId="">
                  <p:embed/>
                </p:oleObj>
              </mc:Choice>
              <mc:Fallback>
                <p:oleObj name="think-cell Slide" r:id="rId16" imgW="360" imgH="3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9" y="2118"/>
                        <a:ext cx="2117" cy="2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églalap 8" hidden="1"/>
          <p:cNvSpPr/>
          <p:nvPr userDrawn="1">
            <p:custDataLst>
              <p:tags r:id="rId15"/>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hu-HU" sz="4268" dirty="0">
              <a:solidFill>
                <a:prstClr val="white"/>
              </a:solidFill>
              <a:sym typeface="Calibri"/>
            </a:endParaRPr>
          </a:p>
        </p:txBody>
      </p:sp>
      <p:sp>
        <p:nvSpPr>
          <p:cNvPr id="2" name="Cím helye 1"/>
          <p:cNvSpPr>
            <a:spLocks noGrp="1"/>
          </p:cNvSpPr>
          <p:nvPr>
            <p:ph type="title"/>
          </p:nvPr>
        </p:nvSpPr>
        <p:spPr>
          <a:xfrm>
            <a:off x="609600" y="274637"/>
            <a:ext cx="10972800" cy="1143000"/>
          </a:xfrm>
          <a:prstGeom prst="rect">
            <a:avLst/>
          </a:prstGeom>
        </p:spPr>
        <p:txBody>
          <a:bodyPr vert="horz" lIns="66408" tIns="33204" rIns="66408" bIns="33204" rtlCol="0" anchor="ctr">
            <a:normAutofit/>
          </a:bodyPr>
          <a:lstStyle/>
          <a:p>
            <a:r>
              <a:rPr lang="hu-HU" dirty="0"/>
              <a:t>Mintacím szerkesztése</a:t>
            </a:r>
          </a:p>
        </p:txBody>
      </p:sp>
      <p:sp>
        <p:nvSpPr>
          <p:cNvPr id="3" name="Szöveg helye 2"/>
          <p:cNvSpPr>
            <a:spLocks noGrp="1"/>
          </p:cNvSpPr>
          <p:nvPr>
            <p:ph type="body" idx="1"/>
          </p:nvPr>
        </p:nvSpPr>
        <p:spPr>
          <a:xfrm>
            <a:off x="609600" y="1600205"/>
            <a:ext cx="10972800" cy="4525963"/>
          </a:xfrm>
          <a:prstGeom prst="rect">
            <a:avLst/>
          </a:prstGeom>
        </p:spPr>
        <p:txBody>
          <a:bodyPr vert="horz" lIns="66408" tIns="33204" rIns="66408" bIns="33204"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609600" y="6356356"/>
            <a:ext cx="2844800" cy="365125"/>
          </a:xfrm>
          <a:prstGeom prst="rect">
            <a:avLst/>
          </a:prstGeom>
        </p:spPr>
        <p:txBody>
          <a:bodyPr vert="horz" lIns="66408" tIns="33204" rIns="66408" bIns="33204" rtlCol="0" anchor="ctr"/>
          <a:lstStyle>
            <a:lvl1pPr algn="l">
              <a:defRPr sz="1200">
                <a:solidFill>
                  <a:schemeClr val="tx1">
                    <a:tint val="75000"/>
                  </a:schemeClr>
                </a:solidFill>
              </a:defRPr>
            </a:lvl1pPr>
          </a:lstStyle>
          <a:p>
            <a:endParaRPr lang="hu-HU" dirty="0">
              <a:solidFill>
                <a:prstClr val="black">
                  <a:tint val="75000"/>
                </a:prstClr>
              </a:solidFill>
            </a:endParaRPr>
          </a:p>
        </p:txBody>
      </p:sp>
      <p:sp>
        <p:nvSpPr>
          <p:cNvPr id="5" name="Élőláb helye 4"/>
          <p:cNvSpPr>
            <a:spLocks noGrp="1"/>
          </p:cNvSpPr>
          <p:nvPr>
            <p:ph type="ftr" sz="quarter" idx="3"/>
          </p:nvPr>
        </p:nvSpPr>
        <p:spPr>
          <a:xfrm>
            <a:off x="4165600" y="6356356"/>
            <a:ext cx="3860800" cy="365125"/>
          </a:xfrm>
          <a:prstGeom prst="rect">
            <a:avLst/>
          </a:prstGeom>
        </p:spPr>
        <p:txBody>
          <a:bodyPr vert="horz" lIns="66408" tIns="33204" rIns="66408" bIns="33204" rtlCol="0" anchor="ctr"/>
          <a:lstStyle>
            <a:lvl1pPr algn="ctr">
              <a:defRPr sz="1200">
                <a:solidFill>
                  <a:schemeClr val="tx1">
                    <a:tint val="75000"/>
                  </a:schemeClr>
                </a:solidFill>
              </a:defRPr>
            </a:lvl1pPr>
          </a:lstStyle>
          <a:p>
            <a:endParaRPr lang="hu-HU" dirty="0">
              <a:solidFill>
                <a:prstClr val="black">
                  <a:tint val="75000"/>
                </a:prstClr>
              </a:solidFill>
            </a:endParaRPr>
          </a:p>
        </p:txBody>
      </p:sp>
      <p:sp>
        <p:nvSpPr>
          <p:cNvPr id="6" name="Dia számának helye 5"/>
          <p:cNvSpPr>
            <a:spLocks noGrp="1"/>
          </p:cNvSpPr>
          <p:nvPr>
            <p:ph type="sldNum" sz="quarter" idx="4"/>
          </p:nvPr>
        </p:nvSpPr>
        <p:spPr>
          <a:xfrm>
            <a:off x="8737600" y="6356356"/>
            <a:ext cx="2844800" cy="365125"/>
          </a:xfrm>
          <a:prstGeom prst="rect">
            <a:avLst/>
          </a:prstGeom>
        </p:spPr>
        <p:txBody>
          <a:bodyPr vert="horz" lIns="66408" tIns="33204" rIns="66408" bIns="33204" rtlCol="0" anchor="ctr"/>
          <a:lstStyle>
            <a:lvl1pPr algn="r">
              <a:defRPr sz="1200">
                <a:solidFill>
                  <a:schemeClr val="tx1">
                    <a:tint val="75000"/>
                  </a:schemeClr>
                </a:solidFill>
              </a:defRPr>
            </a:lvl1pPr>
          </a:lstStyle>
          <a:p>
            <a:fld id="{30614E6E-4804-43E4-B35D-268B65585BDA}"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147408782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l" defTabSz="885450" rtl="0" eaLnBrk="1" latinLnBrk="0" hangingPunct="1">
        <a:spcBef>
          <a:spcPct val="0"/>
        </a:spcBef>
        <a:buNone/>
        <a:defRPr sz="2933" kern="1200">
          <a:solidFill>
            <a:srgbClr val="595959"/>
          </a:solidFill>
          <a:latin typeface="Century Gothic" panose="020B0502020202020204" pitchFamily="34" charset="0"/>
          <a:ea typeface="+mj-ea"/>
          <a:cs typeface="+mj-cs"/>
        </a:defRPr>
      </a:lvl1pPr>
    </p:titleStyle>
    <p:bodyStyle>
      <a:lvl1pPr marL="332042" indent="-332042" algn="l" defTabSz="885450" rtl="0" eaLnBrk="1" latinLnBrk="0" hangingPunct="1">
        <a:spcBef>
          <a:spcPct val="20000"/>
        </a:spcBef>
        <a:buFont typeface="Arial" panose="020B0604020202020204" pitchFamily="34" charset="0"/>
        <a:buChar char="•"/>
        <a:defRPr sz="1400" kern="1200">
          <a:solidFill>
            <a:srgbClr val="595959"/>
          </a:solidFill>
          <a:latin typeface="Century Gothic" panose="020B0502020202020204" pitchFamily="34" charset="0"/>
          <a:ea typeface="+mn-ea"/>
          <a:cs typeface="+mn-cs"/>
        </a:defRPr>
      </a:lvl1pPr>
      <a:lvl2pPr marL="719427" indent="-276702" algn="l" defTabSz="885450" rtl="0" eaLnBrk="1" latinLnBrk="0" hangingPunct="1">
        <a:spcBef>
          <a:spcPct val="20000"/>
        </a:spcBef>
        <a:buFont typeface="Arial" panose="020B0604020202020204" pitchFamily="34" charset="0"/>
        <a:buChar char="–"/>
        <a:defRPr sz="1400" kern="1200">
          <a:solidFill>
            <a:srgbClr val="595959"/>
          </a:solidFill>
          <a:latin typeface="Century Gothic" panose="020B0502020202020204" pitchFamily="34" charset="0"/>
          <a:ea typeface="+mn-ea"/>
          <a:cs typeface="+mn-cs"/>
        </a:defRPr>
      </a:lvl2pPr>
      <a:lvl3pPr marL="1106811" indent="-221362" algn="l" defTabSz="885450" rtl="0" eaLnBrk="1" latinLnBrk="0" hangingPunct="1">
        <a:spcBef>
          <a:spcPct val="20000"/>
        </a:spcBef>
        <a:buFont typeface="Arial" panose="020B0604020202020204" pitchFamily="34" charset="0"/>
        <a:buChar char="•"/>
        <a:defRPr sz="1400" kern="1200">
          <a:solidFill>
            <a:srgbClr val="595959"/>
          </a:solidFill>
          <a:latin typeface="Century Gothic" panose="020B0502020202020204" pitchFamily="34" charset="0"/>
          <a:ea typeface="+mn-ea"/>
          <a:cs typeface="+mn-cs"/>
        </a:defRPr>
      </a:lvl3pPr>
      <a:lvl4pPr marL="1549535" indent="-221362" algn="l" defTabSz="885450" rtl="0" eaLnBrk="1" latinLnBrk="0" hangingPunct="1">
        <a:spcBef>
          <a:spcPct val="20000"/>
        </a:spcBef>
        <a:buFont typeface="Arial" panose="020B0604020202020204" pitchFamily="34" charset="0"/>
        <a:buChar char="–"/>
        <a:defRPr sz="1400" kern="1200">
          <a:solidFill>
            <a:srgbClr val="595959"/>
          </a:solidFill>
          <a:latin typeface="Century Gothic" panose="020B0502020202020204" pitchFamily="34" charset="0"/>
          <a:ea typeface="+mn-ea"/>
          <a:cs typeface="+mn-cs"/>
        </a:defRPr>
      </a:lvl4pPr>
      <a:lvl5pPr marL="1992260" indent="-221362" algn="l" defTabSz="885450" rtl="0" eaLnBrk="1" latinLnBrk="0" hangingPunct="1">
        <a:spcBef>
          <a:spcPct val="20000"/>
        </a:spcBef>
        <a:buFont typeface="Arial" panose="020B0604020202020204" pitchFamily="34" charset="0"/>
        <a:buChar char="»"/>
        <a:defRPr sz="1400" kern="1200">
          <a:solidFill>
            <a:srgbClr val="595959"/>
          </a:solidFill>
          <a:latin typeface="Century Gothic" panose="020B0502020202020204" pitchFamily="34" charset="0"/>
          <a:ea typeface="+mn-ea"/>
          <a:cs typeface="+mn-cs"/>
        </a:defRPr>
      </a:lvl5pPr>
      <a:lvl6pPr marL="2434984" indent="-221362" algn="l" defTabSz="88545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6pPr>
      <a:lvl7pPr marL="2877708" indent="-221362" algn="l" defTabSz="88545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7pPr>
      <a:lvl8pPr marL="3320433" indent="-221362" algn="l" defTabSz="88545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8pPr>
      <a:lvl9pPr marL="3763158" indent="-221362" algn="l" defTabSz="88545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9pPr>
    </p:bodyStyle>
    <p:otherStyle>
      <a:defPPr>
        <a:defRPr lang="hu-HU"/>
      </a:defPPr>
      <a:lvl1pPr marL="0" algn="l" defTabSz="885450" rtl="0" eaLnBrk="1" latinLnBrk="0" hangingPunct="1">
        <a:defRPr sz="1733" kern="1200">
          <a:solidFill>
            <a:schemeClr val="tx1"/>
          </a:solidFill>
          <a:latin typeface="+mn-lt"/>
          <a:ea typeface="+mn-ea"/>
          <a:cs typeface="+mn-cs"/>
        </a:defRPr>
      </a:lvl1pPr>
      <a:lvl2pPr marL="442724" algn="l" defTabSz="885450" rtl="0" eaLnBrk="1" latinLnBrk="0" hangingPunct="1">
        <a:defRPr sz="1733" kern="1200">
          <a:solidFill>
            <a:schemeClr val="tx1"/>
          </a:solidFill>
          <a:latin typeface="+mn-lt"/>
          <a:ea typeface="+mn-ea"/>
          <a:cs typeface="+mn-cs"/>
        </a:defRPr>
      </a:lvl2pPr>
      <a:lvl3pPr marL="885450" algn="l" defTabSz="885450" rtl="0" eaLnBrk="1" latinLnBrk="0" hangingPunct="1">
        <a:defRPr sz="1733" kern="1200">
          <a:solidFill>
            <a:schemeClr val="tx1"/>
          </a:solidFill>
          <a:latin typeface="+mn-lt"/>
          <a:ea typeface="+mn-ea"/>
          <a:cs typeface="+mn-cs"/>
        </a:defRPr>
      </a:lvl3pPr>
      <a:lvl4pPr marL="1328173" algn="l" defTabSz="885450" rtl="0" eaLnBrk="1" latinLnBrk="0" hangingPunct="1">
        <a:defRPr sz="1733" kern="1200">
          <a:solidFill>
            <a:schemeClr val="tx1"/>
          </a:solidFill>
          <a:latin typeface="+mn-lt"/>
          <a:ea typeface="+mn-ea"/>
          <a:cs typeface="+mn-cs"/>
        </a:defRPr>
      </a:lvl4pPr>
      <a:lvl5pPr marL="1770897" algn="l" defTabSz="885450" rtl="0" eaLnBrk="1" latinLnBrk="0" hangingPunct="1">
        <a:defRPr sz="1733" kern="1200">
          <a:solidFill>
            <a:schemeClr val="tx1"/>
          </a:solidFill>
          <a:latin typeface="+mn-lt"/>
          <a:ea typeface="+mn-ea"/>
          <a:cs typeface="+mn-cs"/>
        </a:defRPr>
      </a:lvl5pPr>
      <a:lvl6pPr marL="2213622" algn="l" defTabSz="885450" rtl="0" eaLnBrk="1" latinLnBrk="0" hangingPunct="1">
        <a:defRPr sz="1733" kern="1200">
          <a:solidFill>
            <a:schemeClr val="tx1"/>
          </a:solidFill>
          <a:latin typeface="+mn-lt"/>
          <a:ea typeface="+mn-ea"/>
          <a:cs typeface="+mn-cs"/>
        </a:defRPr>
      </a:lvl6pPr>
      <a:lvl7pPr marL="2656347" algn="l" defTabSz="885450" rtl="0" eaLnBrk="1" latinLnBrk="0" hangingPunct="1">
        <a:defRPr sz="1733" kern="1200">
          <a:solidFill>
            <a:schemeClr val="tx1"/>
          </a:solidFill>
          <a:latin typeface="+mn-lt"/>
          <a:ea typeface="+mn-ea"/>
          <a:cs typeface="+mn-cs"/>
        </a:defRPr>
      </a:lvl7pPr>
      <a:lvl8pPr marL="3099071" algn="l" defTabSz="885450" rtl="0" eaLnBrk="1" latinLnBrk="0" hangingPunct="1">
        <a:defRPr sz="1733" kern="1200">
          <a:solidFill>
            <a:schemeClr val="tx1"/>
          </a:solidFill>
          <a:latin typeface="+mn-lt"/>
          <a:ea typeface="+mn-ea"/>
          <a:cs typeface="+mn-cs"/>
        </a:defRPr>
      </a:lvl8pPr>
      <a:lvl9pPr marL="3541794" algn="l" defTabSz="885450" rtl="0" eaLnBrk="1" latinLnBrk="0" hangingPunct="1">
        <a:defRPr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947BD2-E521-403E-B204-E76384AAD1B3}"/>
              </a:ext>
            </a:extLst>
          </p:cNvPr>
          <p:cNvSpPr>
            <a:spLocks noGrp="1"/>
          </p:cNvSpPr>
          <p:nvPr>
            <p:ph type="ctrTitle"/>
          </p:nvPr>
        </p:nvSpPr>
        <p:spPr>
          <a:xfrm>
            <a:off x="191344" y="188640"/>
            <a:ext cx="11737304" cy="3962821"/>
          </a:xfrm>
          <a:gradFill>
            <a:gsLst>
              <a:gs pos="100000">
                <a:schemeClr val="accent3">
                  <a:lumMod val="60000"/>
                  <a:lumOff val="40000"/>
                </a:schemeClr>
              </a:gs>
              <a:gs pos="52000">
                <a:schemeClr val="bg1">
                  <a:lumMod val="85000"/>
                </a:schemeClr>
              </a:gs>
            </a:gsLst>
            <a:lin ang="5400000" scaled="0"/>
          </a:gradFill>
        </p:spPr>
        <p:txBody>
          <a:bodyPr>
            <a:normAutofit/>
          </a:bodyPr>
          <a:lstStyle/>
          <a:p>
            <a:r>
              <a:rPr lang="hu-HU" sz="3200" b="1" dirty="0">
                <a:solidFill>
                  <a:srgbClr val="C00000"/>
                </a:solidFill>
                <a:latin typeface="Arial" panose="020B0604020202020204" pitchFamily="34" charset="0"/>
                <a:cs typeface="Arial" panose="020B0604020202020204" pitchFamily="34" charset="0"/>
              </a:rPr>
              <a:t>KÜLSŐ ÉS BELSŐ STABILITÁS, A FENNTARTHATÓSÁG</a:t>
            </a:r>
            <a:br>
              <a:rPr lang="hu-HU" sz="3200" b="1" dirty="0">
                <a:solidFill>
                  <a:srgbClr val="C00000"/>
                </a:solidFill>
                <a:latin typeface="Arial" panose="020B0604020202020204" pitchFamily="34" charset="0"/>
                <a:cs typeface="Arial" panose="020B0604020202020204" pitchFamily="34" charset="0"/>
              </a:rPr>
            </a:br>
            <a:r>
              <a:rPr lang="hu-HU" sz="3200" b="1" dirty="0">
                <a:solidFill>
                  <a:srgbClr val="C00000"/>
                </a:solidFill>
                <a:latin typeface="Arial" panose="020B0604020202020204" pitchFamily="34" charset="0"/>
                <a:cs typeface="Arial" panose="020B0604020202020204" pitchFamily="34" charset="0"/>
              </a:rPr>
              <a:t>ÉS A TÁRSADALMI - GAZDASÁGI FEJLŐDÉS KULCSA</a:t>
            </a:r>
            <a:br>
              <a:rPr lang="hu-HU" sz="3200" b="1" dirty="0">
                <a:solidFill>
                  <a:srgbClr val="C00000"/>
                </a:solidFill>
                <a:latin typeface="Arial" panose="020B0604020202020204" pitchFamily="34" charset="0"/>
                <a:cs typeface="Arial" panose="020B0604020202020204" pitchFamily="34" charset="0"/>
              </a:rPr>
            </a:br>
            <a:br>
              <a:rPr lang="hu-HU" sz="4400" b="1" dirty="0">
                <a:solidFill>
                  <a:srgbClr val="C00000"/>
                </a:solidFill>
                <a:latin typeface="Arial" panose="020B0604020202020204" pitchFamily="34" charset="0"/>
                <a:cs typeface="Arial" panose="020B0604020202020204" pitchFamily="34" charset="0"/>
              </a:rPr>
            </a:br>
            <a:r>
              <a:rPr lang="hu-HU" sz="3100" b="1" dirty="0">
                <a:solidFill>
                  <a:schemeClr val="accent6">
                    <a:lumMod val="50000"/>
                  </a:schemeClr>
                </a:solidFill>
                <a:latin typeface="Arial" panose="020B0604020202020204" pitchFamily="34" charset="0"/>
                <a:cs typeface="Arial" panose="020B0604020202020204" pitchFamily="34" charset="0"/>
              </a:rPr>
              <a:t>VÁLSÁGKEZELÉS ÉS ÚJRAINDÍTÁS </a:t>
            </a:r>
            <a:br>
              <a:rPr lang="hu-HU" sz="3100" b="1" dirty="0">
                <a:solidFill>
                  <a:schemeClr val="accent6">
                    <a:lumMod val="50000"/>
                  </a:schemeClr>
                </a:solidFill>
                <a:latin typeface="Arial" panose="020B0604020202020204" pitchFamily="34" charset="0"/>
                <a:cs typeface="Arial" panose="020B0604020202020204" pitchFamily="34" charset="0"/>
              </a:rPr>
            </a:br>
            <a:r>
              <a:rPr lang="hu-HU" sz="3100" b="1" dirty="0">
                <a:solidFill>
                  <a:schemeClr val="accent6">
                    <a:lumMod val="50000"/>
                  </a:schemeClr>
                </a:solidFill>
                <a:latin typeface="Arial" panose="020B0604020202020204" pitchFamily="34" charset="0"/>
                <a:cs typeface="Arial" panose="020B0604020202020204" pitchFamily="34" charset="0"/>
              </a:rPr>
              <a:t>ÉS….ÚJRA VÁLSÁGKEZELÉS</a:t>
            </a:r>
            <a:br>
              <a:rPr lang="hu-HU" sz="3100" dirty="0">
                <a:latin typeface="Arial" panose="020B0604020202020204" pitchFamily="34" charset="0"/>
                <a:cs typeface="Arial" panose="020B0604020202020204" pitchFamily="34" charset="0"/>
              </a:rPr>
            </a:br>
            <a:endParaRPr lang="hu-HU" sz="3100" b="1" dirty="0">
              <a:solidFill>
                <a:srgbClr val="C00000"/>
              </a:solidFill>
              <a:latin typeface="Arial" panose="020B0604020202020204" pitchFamily="34" charset="0"/>
              <a:cs typeface="Arial" panose="020B0604020202020204" pitchFamily="34" charset="0"/>
            </a:endParaRPr>
          </a:p>
        </p:txBody>
      </p:sp>
      <p:sp>
        <p:nvSpPr>
          <p:cNvPr id="3" name="Alcím 2">
            <a:extLst>
              <a:ext uri="{FF2B5EF4-FFF2-40B4-BE49-F238E27FC236}">
                <a16:creationId xmlns:a16="http://schemas.microsoft.com/office/drawing/2014/main" id="{0706B505-5FC4-4D0B-858A-34B75FAA9CC0}"/>
              </a:ext>
            </a:extLst>
          </p:cNvPr>
          <p:cNvSpPr>
            <a:spLocks noGrp="1"/>
          </p:cNvSpPr>
          <p:nvPr>
            <p:ph type="subTitle" idx="1"/>
          </p:nvPr>
        </p:nvSpPr>
        <p:spPr>
          <a:xfrm>
            <a:off x="1847528" y="4653136"/>
            <a:ext cx="8712968" cy="1368152"/>
          </a:xfrm>
        </p:spPr>
        <p:txBody>
          <a:bodyPr>
            <a:normAutofit fontScale="92500" lnSpcReduction="20000"/>
          </a:bodyPr>
          <a:lstStyle/>
          <a:p>
            <a:endParaRPr lang="hu-HU" b="1" dirty="0">
              <a:latin typeface="Arial" panose="020B0604020202020204" pitchFamily="34" charset="0"/>
              <a:cs typeface="Arial" panose="020B0604020202020204" pitchFamily="34" charset="0"/>
            </a:endParaRPr>
          </a:p>
          <a:p>
            <a:r>
              <a:rPr lang="hu-HU" b="1" dirty="0">
                <a:solidFill>
                  <a:srgbClr val="002060"/>
                </a:solidFill>
                <a:latin typeface="Arial" panose="020B0604020202020204" pitchFamily="34" charset="0"/>
                <a:cs typeface="Arial" panose="020B0604020202020204" pitchFamily="34" charset="0"/>
              </a:rPr>
              <a:t>PROF. DR. KOVÁCS ÁRPÁD</a:t>
            </a:r>
          </a:p>
          <a:p>
            <a:r>
              <a:rPr lang="hu-HU" sz="2000" b="1" dirty="0">
                <a:solidFill>
                  <a:srgbClr val="002060"/>
                </a:solidFill>
                <a:latin typeface="Arial" panose="020B0604020202020204" pitchFamily="34" charset="0"/>
                <a:cs typeface="Arial" panose="020B0604020202020204" pitchFamily="34" charset="0"/>
              </a:rPr>
              <a:t>A KÖLTSÉGVETÉSI TANÁCS ELNÖKE</a:t>
            </a:r>
          </a:p>
          <a:p>
            <a:r>
              <a:rPr lang="hu-HU" sz="2000" b="1" dirty="0">
                <a:solidFill>
                  <a:srgbClr val="002060"/>
                </a:solidFill>
                <a:latin typeface="Arial" panose="020B0604020202020204" pitchFamily="34" charset="0"/>
                <a:cs typeface="Arial" panose="020B0604020202020204" pitchFamily="34" charset="0"/>
              </a:rPr>
              <a:t>2022 március</a:t>
            </a:r>
          </a:p>
          <a:p>
            <a:endParaRPr lang="hu-HU"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52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3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fld id="{30614E6E-4804-43E4-B35D-268B65585BDA}" type="slidenum">
              <a:rPr lang="hu-HU" smtClean="0">
                <a:solidFill>
                  <a:prstClr val="black">
                    <a:tint val="75000"/>
                  </a:prstClr>
                </a:solidFill>
              </a:rPr>
              <a:pPr/>
              <a:t>10</a:t>
            </a:fld>
            <a:endParaRPr lang="hu-HU" dirty="0">
              <a:solidFill>
                <a:prstClr val="black">
                  <a:tint val="75000"/>
                </a:prstClr>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910538"/>
            <a:ext cx="8208912" cy="5830830"/>
          </a:xfrm>
          <a:prstGeom prst="rect">
            <a:avLst/>
          </a:prstGeom>
        </p:spPr>
      </p:pic>
      <p:sp>
        <p:nvSpPr>
          <p:cNvPr id="5" name="Szövegdoboz 4"/>
          <p:cNvSpPr txBox="1"/>
          <p:nvPr/>
        </p:nvSpPr>
        <p:spPr>
          <a:xfrm>
            <a:off x="0" y="56818"/>
            <a:ext cx="12072664" cy="707886"/>
          </a:xfrm>
          <a:prstGeom prst="rect">
            <a:avLst/>
          </a:prstGeom>
          <a:noFill/>
        </p:spPr>
        <p:txBody>
          <a:bodyPr wrap="square" rtlCol="0">
            <a:spAutoFit/>
          </a:bodyPr>
          <a:lstStyle/>
          <a:p>
            <a:pPr algn="ctr"/>
            <a:r>
              <a:rPr lang="hu-HU" sz="2000" b="1" dirty="0">
                <a:solidFill>
                  <a:srgbClr val="002060"/>
                </a:solidFill>
                <a:latin typeface="Arial" panose="020B0604020202020204" pitchFamily="34" charset="0"/>
                <a:cs typeface="Arial" panose="020B0604020202020204" pitchFamily="34" charset="0"/>
              </a:rPr>
              <a:t>A legfontosabb kereskedelmi partnerek </a:t>
            </a:r>
          </a:p>
          <a:p>
            <a:pPr algn="ctr"/>
            <a:r>
              <a:rPr lang="hu-HU" sz="2000" b="1" dirty="0">
                <a:solidFill>
                  <a:srgbClr val="002060"/>
                </a:solidFill>
                <a:latin typeface="Arial" panose="020B0604020202020204" pitchFamily="34" charset="0"/>
                <a:cs typeface="Arial" panose="020B0604020202020204" pitchFamily="34" charset="0"/>
              </a:rPr>
              <a:t>az egyes országok illetve Oroszország szemszögéből</a:t>
            </a:r>
          </a:p>
        </p:txBody>
      </p:sp>
    </p:spTree>
    <p:extLst>
      <p:ext uri="{BB962C8B-B14F-4D97-AF65-F5344CB8AC3E}">
        <p14:creationId xmlns:p14="http://schemas.microsoft.com/office/powerpoint/2010/main" val="2943575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9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fld id="{30614E6E-4804-43E4-B35D-268B65585BDA}" type="slidenum">
              <a:rPr lang="hu-HU" smtClean="0">
                <a:solidFill>
                  <a:prstClr val="black">
                    <a:tint val="75000"/>
                  </a:prstClr>
                </a:solidFill>
              </a:rPr>
              <a:pPr/>
              <a:t>11</a:t>
            </a:fld>
            <a:endParaRPr lang="hu-HU" dirty="0">
              <a:solidFill>
                <a:prstClr val="black">
                  <a:tint val="75000"/>
                </a:prstClr>
              </a:solidFill>
            </a:endParaRPr>
          </a:p>
        </p:txBody>
      </p:sp>
      <p:sp>
        <p:nvSpPr>
          <p:cNvPr id="23" name="Szövegdoboz 22"/>
          <p:cNvSpPr txBox="1"/>
          <p:nvPr/>
        </p:nvSpPr>
        <p:spPr>
          <a:xfrm>
            <a:off x="5951984" y="6597352"/>
            <a:ext cx="6083771" cy="253916"/>
          </a:xfrm>
          <a:prstGeom prst="rect">
            <a:avLst/>
          </a:prstGeom>
          <a:noFill/>
        </p:spPr>
        <p:txBody>
          <a:bodyPr wrap="square" rtlCol="0">
            <a:spAutoFit/>
          </a:bodyPr>
          <a:lstStyle/>
          <a:p>
            <a:r>
              <a:rPr lang="hu-HU" sz="1050" dirty="0" err="1"/>
              <a:t>Megyjegyzés</a:t>
            </a:r>
            <a:r>
              <a:rPr lang="hu-HU" sz="1050" dirty="0"/>
              <a:t>: Az országok az éves átlagos adósságszintjük alapján vannak csoportosítva 2011-2019 között.</a:t>
            </a:r>
          </a:p>
        </p:txBody>
      </p:sp>
      <p:sp>
        <p:nvSpPr>
          <p:cNvPr id="24" name="Szövegdoboz 23"/>
          <p:cNvSpPr txBox="1"/>
          <p:nvPr/>
        </p:nvSpPr>
        <p:spPr>
          <a:xfrm>
            <a:off x="-1" y="30907"/>
            <a:ext cx="12035755" cy="830997"/>
          </a:xfrm>
          <a:prstGeom prst="rect">
            <a:avLst/>
          </a:prstGeom>
          <a:noFill/>
        </p:spPr>
        <p:txBody>
          <a:bodyPr wrap="square" rtlCol="0">
            <a:spAutoFit/>
          </a:bodyPr>
          <a:lstStyle/>
          <a:p>
            <a:pPr algn="ctr"/>
            <a:r>
              <a:rPr lang="hu-HU" sz="2400" b="1" dirty="0">
                <a:solidFill>
                  <a:srgbClr val="002060"/>
                </a:solidFill>
                <a:latin typeface="Arial" panose="020B0604020202020204" pitchFamily="34" charset="0"/>
                <a:cs typeface="Arial" panose="020B0604020202020204" pitchFamily="34" charset="0"/>
              </a:rPr>
              <a:t>Az államadósság emelkedő tendenciát mutat, elsősorban az EU15-ben, köszönhetően a PIGS országoknak</a:t>
            </a:r>
          </a:p>
        </p:txBody>
      </p:sp>
      <p:sp>
        <p:nvSpPr>
          <p:cNvPr id="25" name="Szövegdoboz 24"/>
          <p:cNvSpPr txBox="1"/>
          <p:nvPr/>
        </p:nvSpPr>
        <p:spPr>
          <a:xfrm>
            <a:off x="1389620" y="831345"/>
            <a:ext cx="4176464" cy="338554"/>
          </a:xfrm>
          <a:prstGeom prst="rect">
            <a:avLst/>
          </a:prstGeom>
          <a:noFill/>
        </p:spPr>
        <p:txBody>
          <a:bodyPr wrap="square" rtlCol="0">
            <a:spAutoFit/>
          </a:bodyPr>
          <a:lstStyle/>
          <a:p>
            <a:r>
              <a:rPr lang="hu-HU" sz="1600" b="1" dirty="0"/>
              <a:t>Az összesített nézet 1970 óta</a:t>
            </a:r>
          </a:p>
        </p:txBody>
      </p:sp>
      <p:sp>
        <p:nvSpPr>
          <p:cNvPr id="26" name="Szövegdoboz 25"/>
          <p:cNvSpPr txBox="1"/>
          <p:nvPr/>
        </p:nvSpPr>
        <p:spPr>
          <a:xfrm>
            <a:off x="8071768" y="859100"/>
            <a:ext cx="4176464" cy="584775"/>
          </a:xfrm>
          <a:prstGeom prst="rect">
            <a:avLst/>
          </a:prstGeom>
          <a:noFill/>
        </p:spPr>
        <p:txBody>
          <a:bodyPr wrap="square" rtlCol="0">
            <a:spAutoFit/>
          </a:bodyPr>
          <a:lstStyle/>
          <a:p>
            <a:r>
              <a:rPr lang="hu-HU" sz="1600" b="1" dirty="0"/>
              <a:t>Részletesebben 2000 óta</a:t>
            </a:r>
          </a:p>
          <a:p>
            <a:endParaRPr lang="hu-HU" sz="1600" b="1" dirty="0"/>
          </a:p>
        </p:txBody>
      </p:sp>
      <p:grpSp>
        <p:nvGrpSpPr>
          <p:cNvPr id="37" name="Csoportba foglalás 36"/>
          <p:cNvGrpSpPr/>
          <p:nvPr/>
        </p:nvGrpSpPr>
        <p:grpSpPr>
          <a:xfrm>
            <a:off x="6023992" y="1192322"/>
            <a:ext cx="5904656" cy="5405029"/>
            <a:chOff x="6023992" y="1192322"/>
            <a:chExt cx="5904656" cy="5405029"/>
          </a:xfrm>
        </p:grpSpPr>
        <p:grpSp>
          <p:nvGrpSpPr>
            <p:cNvPr id="36" name="Csoportba foglalás 35"/>
            <p:cNvGrpSpPr/>
            <p:nvPr/>
          </p:nvGrpSpPr>
          <p:grpSpPr>
            <a:xfrm>
              <a:off x="6023992" y="1192322"/>
              <a:ext cx="5904656" cy="5405029"/>
              <a:chOff x="6023992" y="1192322"/>
              <a:chExt cx="5904656" cy="5405029"/>
            </a:xfrm>
          </p:grpSpPr>
          <p:grpSp>
            <p:nvGrpSpPr>
              <p:cNvPr id="34" name="Csoportba foglalás 33"/>
              <p:cNvGrpSpPr/>
              <p:nvPr/>
            </p:nvGrpSpPr>
            <p:grpSpPr>
              <a:xfrm>
                <a:off x="6023992" y="1192322"/>
                <a:ext cx="5904656" cy="5405029"/>
                <a:chOff x="6023992" y="1192322"/>
                <a:chExt cx="5904656" cy="5405029"/>
              </a:xfrm>
            </p:grpSpPr>
            <p:pic>
              <p:nvPicPr>
                <p:cNvPr id="5" name="Kép 4"/>
                <p:cNvPicPr>
                  <a:picLocks noChangeAspect="1"/>
                </p:cNvPicPr>
                <p:nvPr/>
              </p:nvPicPr>
              <p:blipFill rotWithShape="1">
                <a:blip r:embed="rId3"/>
                <a:srcRect t="6108"/>
                <a:stretch/>
              </p:blipFill>
              <p:spPr>
                <a:xfrm>
                  <a:off x="6023992" y="1192322"/>
                  <a:ext cx="5904656" cy="5405029"/>
                </a:xfrm>
                <a:prstGeom prst="rect">
                  <a:avLst/>
                </a:prstGeom>
              </p:spPr>
            </p:pic>
            <p:sp>
              <p:nvSpPr>
                <p:cNvPr id="6" name="Szövegdoboz 5"/>
                <p:cNvSpPr txBox="1"/>
                <p:nvPr/>
              </p:nvSpPr>
              <p:spPr>
                <a:xfrm>
                  <a:off x="7237536" y="1207785"/>
                  <a:ext cx="1512168" cy="276999"/>
                </a:xfrm>
                <a:prstGeom prst="rect">
                  <a:avLst/>
                </a:prstGeom>
                <a:solidFill>
                  <a:schemeClr val="bg1"/>
                </a:solidFill>
              </p:spPr>
              <p:txBody>
                <a:bodyPr wrap="square" rtlCol="0">
                  <a:spAutoFit/>
                </a:bodyPr>
                <a:lstStyle/>
                <a:p>
                  <a:r>
                    <a:rPr lang="hu-HU" sz="1200" dirty="0"/>
                    <a:t>Adósság&lt;60%</a:t>
                  </a:r>
                </a:p>
              </p:txBody>
            </p:sp>
            <p:sp>
              <p:nvSpPr>
                <p:cNvPr id="7" name="Szövegdoboz 6"/>
                <p:cNvSpPr txBox="1"/>
                <p:nvPr/>
              </p:nvSpPr>
              <p:spPr>
                <a:xfrm>
                  <a:off x="7229921" y="1567825"/>
                  <a:ext cx="1872208" cy="276999"/>
                </a:xfrm>
                <a:prstGeom prst="rect">
                  <a:avLst/>
                </a:prstGeom>
                <a:solidFill>
                  <a:schemeClr val="bg1"/>
                </a:solidFill>
              </p:spPr>
              <p:txBody>
                <a:bodyPr wrap="square" rtlCol="0">
                  <a:spAutoFit/>
                </a:bodyPr>
                <a:lstStyle/>
                <a:p>
                  <a:r>
                    <a:rPr lang="hu-HU" sz="1200" dirty="0"/>
                    <a:t>60%&lt;Adósság&lt;90%</a:t>
                  </a:r>
                </a:p>
              </p:txBody>
            </p:sp>
            <p:sp>
              <p:nvSpPr>
                <p:cNvPr id="8" name="Szövegdoboz 7"/>
                <p:cNvSpPr txBox="1"/>
                <p:nvPr/>
              </p:nvSpPr>
              <p:spPr>
                <a:xfrm>
                  <a:off x="7222306" y="1988840"/>
                  <a:ext cx="1512168" cy="276999"/>
                </a:xfrm>
                <a:prstGeom prst="rect">
                  <a:avLst/>
                </a:prstGeom>
                <a:solidFill>
                  <a:schemeClr val="bg1"/>
                </a:solidFill>
              </p:spPr>
              <p:txBody>
                <a:bodyPr wrap="square" rtlCol="0">
                  <a:spAutoFit/>
                </a:bodyPr>
                <a:lstStyle/>
                <a:p>
                  <a:r>
                    <a:rPr lang="hu-HU" sz="1200" dirty="0"/>
                    <a:t>Adósság&lt;90%</a:t>
                  </a:r>
                </a:p>
              </p:txBody>
            </p:sp>
          </p:grpSp>
          <p:sp>
            <p:nvSpPr>
              <p:cNvPr id="10" name="Szövegdoboz 9"/>
              <p:cNvSpPr txBox="1"/>
              <p:nvPr/>
            </p:nvSpPr>
            <p:spPr>
              <a:xfrm>
                <a:off x="9120336" y="1414517"/>
                <a:ext cx="1920824" cy="830997"/>
              </a:xfrm>
              <a:prstGeom prst="rect">
                <a:avLst/>
              </a:prstGeom>
              <a:solidFill>
                <a:schemeClr val="bg1"/>
              </a:solidFill>
            </p:spPr>
            <p:txBody>
              <a:bodyPr wrap="square" rtlCol="0">
                <a:spAutoFit/>
              </a:bodyPr>
              <a:lstStyle/>
              <a:p>
                <a:r>
                  <a:rPr lang="hu-HU" sz="1200" b="1" dirty="0">
                    <a:solidFill>
                      <a:srgbClr val="FF0000"/>
                    </a:solidFill>
                  </a:rPr>
                  <a:t>Belgium, Spanyolország, Franciaország, Olaszország, Ciprus, Portugália, Görögország</a:t>
                </a:r>
              </a:p>
            </p:txBody>
          </p:sp>
          <p:sp>
            <p:nvSpPr>
              <p:cNvPr id="11" name="Szövegdoboz 10"/>
              <p:cNvSpPr txBox="1"/>
              <p:nvPr/>
            </p:nvSpPr>
            <p:spPr>
              <a:xfrm>
                <a:off x="11050760" y="1476196"/>
                <a:ext cx="517848" cy="368628"/>
              </a:xfrm>
              <a:prstGeom prst="rect">
                <a:avLst/>
              </a:prstGeom>
              <a:solidFill>
                <a:schemeClr val="bg1"/>
              </a:solidFill>
            </p:spPr>
            <p:txBody>
              <a:bodyPr wrap="square" rtlCol="0">
                <a:spAutoFit/>
              </a:bodyPr>
              <a:lstStyle/>
              <a:p>
                <a:endParaRPr lang="hu-HU" dirty="0"/>
              </a:p>
            </p:txBody>
          </p:sp>
          <p:sp>
            <p:nvSpPr>
              <p:cNvPr id="12" name="Szövegdoboz 11"/>
              <p:cNvSpPr txBox="1"/>
              <p:nvPr/>
            </p:nvSpPr>
            <p:spPr>
              <a:xfrm>
                <a:off x="9659925" y="2798173"/>
                <a:ext cx="2218456" cy="830997"/>
              </a:xfrm>
              <a:prstGeom prst="rect">
                <a:avLst/>
              </a:prstGeom>
              <a:solidFill>
                <a:schemeClr val="bg1"/>
              </a:solidFill>
            </p:spPr>
            <p:txBody>
              <a:bodyPr wrap="square" rtlCol="0">
                <a:spAutoFit/>
              </a:bodyPr>
              <a:lstStyle/>
              <a:p>
                <a:r>
                  <a:rPr lang="hu-HU" sz="1200" b="1" dirty="0"/>
                  <a:t>Németország, Horvátország, Magyarország, Málta, Hollandia, Ausztria, Szlovénia, Írország</a:t>
                </a:r>
              </a:p>
            </p:txBody>
          </p:sp>
          <p:sp>
            <p:nvSpPr>
              <p:cNvPr id="13" name="Szövegdoboz 12"/>
              <p:cNvSpPr txBox="1"/>
              <p:nvPr/>
            </p:nvSpPr>
            <p:spPr>
              <a:xfrm>
                <a:off x="9480376" y="4758890"/>
                <a:ext cx="2218456" cy="1015663"/>
              </a:xfrm>
              <a:prstGeom prst="rect">
                <a:avLst/>
              </a:prstGeom>
              <a:solidFill>
                <a:schemeClr val="bg1"/>
              </a:solidFill>
            </p:spPr>
            <p:txBody>
              <a:bodyPr wrap="square" rtlCol="0">
                <a:spAutoFit/>
              </a:bodyPr>
              <a:lstStyle/>
              <a:p>
                <a:r>
                  <a:rPr lang="hu-HU" sz="1200" b="1" dirty="0">
                    <a:solidFill>
                      <a:srgbClr val="00B050"/>
                    </a:solidFill>
                  </a:rPr>
                  <a:t>Bulgária, Csehország, Dánia, Észtország, Lettország, Litvánia, Luxemburg, Lengyelország, Románia, Szlovákia, Finnország, Svédország</a:t>
                </a:r>
              </a:p>
            </p:txBody>
          </p:sp>
        </p:grpSp>
        <p:pic>
          <p:nvPicPr>
            <p:cNvPr id="19" name="Kép 18"/>
            <p:cNvPicPr>
              <a:picLocks noChangeAspect="1"/>
            </p:cNvPicPr>
            <p:nvPr/>
          </p:nvPicPr>
          <p:blipFill>
            <a:blip r:embed="rId4"/>
            <a:stretch>
              <a:fillRect/>
            </a:stretch>
          </p:blipFill>
          <p:spPr>
            <a:xfrm>
              <a:off x="11113168" y="1614061"/>
              <a:ext cx="552450" cy="133350"/>
            </a:xfrm>
            <a:prstGeom prst="rect">
              <a:avLst/>
            </a:prstGeom>
          </p:spPr>
        </p:pic>
        <p:pic>
          <p:nvPicPr>
            <p:cNvPr id="20" name="Kép 19"/>
            <p:cNvPicPr>
              <a:picLocks noChangeAspect="1"/>
            </p:cNvPicPr>
            <p:nvPr/>
          </p:nvPicPr>
          <p:blipFill>
            <a:blip r:embed="rId4"/>
            <a:stretch>
              <a:fillRect/>
            </a:stretch>
          </p:blipFill>
          <p:spPr>
            <a:xfrm>
              <a:off x="11376198" y="5229200"/>
              <a:ext cx="552450" cy="133350"/>
            </a:xfrm>
            <a:prstGeom prst="rect">
              <a:avLst/>
            </a:prstGeom>
          </p:spPr>
        </p:pic>
        <p:pic>
          <p:nvPicPr>
            <p:cNvPr id="27" name="Kép 26"/>
            <p:cNvPicPr>
              <a:picLocks noChangeAspect="1"/>
            </p:cNvPicPr>
            <p:nvPr/>
          </p:nvPicPr>
          <p:blipFill>
            <a:blip r:embed="rId4"/>
            <a:stretch>
              <a:fillRect/>
            </a:stretch>
          </p:blipFill>
          <p:spPr>
            <a:xfrm>
              <a:off x="8567886" y="1623611"/>
              <a:ext cx="552450" cy="133350"/>
            </a:xfrm>
            <a:prstGeom prst="rect">
              <a:avLst/>
            </a:prstGeom>
          </p:spPr>
        </p:pic>
      </p:grpSp>
      <p:pic>
        <p:nvPicPr>
          <p:cNvPr id="29" name="Kép 28"/>
          <p:cNvPicPr>
            <a:picLocks noChangeAspect="1"/>
          </p:cNvPicPr>
          <p:nvPr/>
        </p:nvPicPr>
        <p:blipFill>
          <a:blip r:embed="rId5"/>
          <a:stretch>
            <a:fillRect/>
          </a:stretch>
        </p:blipFill>
        <p:spPr>
          <a:xfrm>
            <a:off x="5406777" y="1152525"/>
            <a:ext cx="257175" cy="5428894"/>
          </a:xfrm>
          <a:prstGeom prst="rect">
            <a:avLst/>
          </a:prstGeom>
        </p:spPr>
      </p:pic>
      <p:grpSp>
        <p:nvGrpSpPr>
          <p:cNvPr id="63" name="Csoportba foglalás 62"/>
          <p:cNvGrpSpPr/>
          <p:nvPr/>
        </p:nvGrpSpPr>
        <p:grpSpPr>
          <a:xfrm>
            <a:off x="104063" y="1196752"/>
            <a:ext cx="5516500" cy="5372305"/>
            <a:chOff x="104063" y="1196752"/>
            <a:chExt cx="5516500" cy="5372305"/>
          </a:xfrm>
        </p:grpSpPr>
        <p:pic>
          <p:nvPicPr>
            <p:cNvPr id="22" name="Kép 21"/>
            <p:cNvPicPr>
              <a:picLocks noChangeAspect="1"/>
            </p:cNvPicPr>
            <p:nvPr/>
          </p:nvPicPr>
          <p:blipFill>
            <a:blip r:embed="rId6"/>
            <a:stretch>
              <a:fillRect/>
            </a:stretch>
          </p:blipFill>
          <p:spPr>
            <a:xfrm>
              <a:off x="104063" y="1196752"/>
              <a:ext cx="5343865" cy="5372305"/>
            </a:xfrm>
            <a:prstGeom prst="rect">
              <a:avLst/>
            </a:prstGeom>
          </p:spPr>
        </p:pic>
        <p:pic>
          <p:nvPicPr>
            <p:cNvPr id="28" name="Kép 27"/>
            <p:cNvPicPr>
              <a:picLocks noChangeAspect="1"/>
            </p:cNvPicPr>
            <p:nvPr/>
          </p:nvPicPr>
          <p:blipFill>
            <a:blip r:embed="rId7"/>
            <a:stretch>
              <a:fillRect/>
            </a:stretch>
          </p:blipFill>
          <p:spPr>
            <a:xfrm>
              <a:off x="5231904" y="5444379"/>
              <a:ext cx="353567" cy="295275"/>
            </a:xfrm>
            <a:prstGeom prst="rect">
              <a:avLst/>
            </a:prstGeom>
          </p:spPr>
        </p:pic>
        <p:sp>
          <p:nvSpPr>
            <p:cNvPr id="30" name="Szövegdoboz 29"/>
            <p:cNvSpPr txBox="1"/>
            <p:nvPr/>
          </p:nvSpPr>
          <p:spPr>
            <a:xfrm>
              <a:off x="5166822" y="5738860"/>
              <a:ext cx="446276" cy="537802"/>
            </a:xfrm>
            <a:prstGeom prst="rect">
              <a:avLst/>
            </a:prstGeom>
            <a:noFill/>
          </p:spPr>
          <p:txBody>
            <a:bodyPr vert="vert270" wrap="square" rtlCol="0">
              <a:spAutoFit/>
            </a:bodyPr>
            <a:lstStyle/>
            <a:p>
              <a:r>
                <a:rPr lang="hu-HU" sz="1700" dirty="0">
                  <a:solidFill>
                    <a:srgbClr val="FF0000"/>
                  </a:solidFill>
                </a:rPr>
                <a:t>2022</a:t>
              </a:r>
            </a:p>
          </p:txBody>
        </p:sp>
        <p:sp>
          <p:nvSpPr>
            <p:cNvPr id="31" name="Szövegdoboz 30"/>
            <p:cNvSpPr txBox="1"/>
            <p:nvPr/>
          </p:nvSpPr>
          <p:spPr>
            <a:xfrm>
              <a:off x="5189676" y="2911634"/>
              <a:ext cx="430887" cy="1872208"/>
            </a:xfrm>
            <a:prstGeom prst="rect">
              <a:avLst/>
            </a:prstGeom>
            <a:noFill/>
          </p:spPr>
          <p:txBody>
            <a:bodyPr vert="vert270" wrap="square" rtlCol="0">
              <a:spAutoFit/>
            </a:bodyPr>
            <a:lstStyle/>
            <a:p>
              <a:pPr algn="ctr"/>
              <a:r>
                <a:rPr lang="hu-HU" sz="1600" b="1" dirty="0">
                  <a:solidFill>
                    <a:srgbClr val="FF0000"/>
                  </a:solidFill>
                </a:rPr>
                <a:t>HÁBORÚ</a:t>
              </a:r>
            </a:p>
          </p:txBody>
        </p:sp>
        <p:sp>
          <p:nvSpPr>
            <p:cNvPr id="32" name="Szövegdoboz 31"/>
            <p:cNvSpPr txBox="1"/>
            <p:nvPr/>
          </p:nvSpPr>
          <p:spPr>
            <a:xfrm>
              <a:off x="5223550" y="4875558"/>
              <a:ext cx="296386" cy="584775"/>
            </a:xfrm>
            <a:prstGeom prst="rect">
              <a:avLst/>
            </a:prstGeom>
            <a:noFill/>
          </p:spPr>
          <p:txBody>
            <a:bodyPr wrap="square" rtlCol="0">
              <a:spAutoFit/>
            </a:bodyPr>
            <a:lstStyle/>
            <a:p>
              <a:r>
                <a:rPr lang="hu-HU" sz="3200" dirty="0">
                  <a:solidFill>
                    <a:srgbClr val="FF0000"/>
                  </a:solidFill>
                </a:rPr>
                <a:t>?</a:t>
              </a:r>
              <a:endParaRPr lang="hu-HU" dirty="0">
                <a:solidFill>
                  <a:srgbClr val="FF0000"/>
                </a:solidFill>
              </a:endParaRPr>
            </a:p>
          </p:txBody>
        </p:sp>
      </p:grpSp>
      <p:sp>
        <p:nvSpPr>
          <p:cNvPr id="33" name="Szövegdoboz 1"/>
          <p:cNvSpPr txBox="1"/>
          <p:nvPr/>
        </p:nvSpPr>
        <p:spPr>
          <a:xfrm>
            <a:off x="-24680" y="6648761"/>
            <a:ext cx="6297361" cy="308631"/>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u-HU" sz="800" dirty="0">
                <a:solidFill>
                  <a:prstClr val="black">
                    <a:lumMod val="65000"/>
                    <a:lumOff val="35000"/>
                  </a:prstClr>
                </a:solidFill>
                <a:latin typeface="Century Gothic" panose="020B0502020202020204" pitchFamily="34" charset="0"/>
                <a:cs typeface="Arial" pitchFamily="34" charset="0"/>
              </a:rPr>
              <a:t>Forrás: European </a:t>
            </a:r>
            <a:r>
              <a:rPr lang="hu-HU" sz="800" dirty="0" err="1">
                <a:solidFill>
                  <a:prstClr val="black">
                    <a:lumMod val="65000"/>
                    <a:lumOff val="35000"/>
                  </a:prstClr>
                </a:solidFill>
                <a:latin typeface="Century Gothic" panose="020B0502020202020204" pitchFamily="34" charset="0"/>
                <a:cs typeface="Arial" pitchFamily="34" charset="0"/>
              </a:rPr>
              <a:t>Fiscal</a:t>
            </a:r>
            <a:r>
              <a:rPr lang="hu-HU" sz="800" dirty="0">
                <a:solidFill>
                  <a:prstClr val="black">
                    <a:lumMod val="65000"/>
                    <a:lumOff val="35000"/>
                  </a:prstClr>
                </a:solidFill>
                <a:latin typeface="Century Gothic" panose="020B0502020202020204" pitchFamily="34" charset="0"/>
                <a:cs typeface="Arial" pitchFamily="34" charset="0"/>
              </a:rPr>
              <a:t> </a:t>
            </a:r>
            <a:r>
              <a:rPr lang="hu-HU" sz="800" dirty="0" err="1">
                <a:solidFill>
                  <a:prstClr val="black">
                    <a:lumMod val="65000"/>
                    <a:lumOff val="35000"/>
                  </a:prstClr>
                </a:solidFill>
                <a:latin typeface="Century Gothic" panose="020B0502020202020204" pitchFamily="34" charset="0"/>
                <a:cs typeface="Arial" pitchFamily="34" charset="0"/>
              </a:rPr>
              <a:t>Board</a:t>
            </a:r>
            <a:r>
              <a:rPr lang="hu-HU" sz="800" dirty="0">
                <a:solidFill>
                  <a:prstClr val="black">
                    <a:lumMod val="65000"/>
                    <a:lumOff val="35000"/>
                  </a:prstClr>
                </a:solidFill>
                <a:latin typeface="Century Gothic" panose="020B0502020202020204" pitchFamily="34" charset="0"/>
                <a:cs typeface="Arial" pitchFamily="34" charset="0"/>
              </a:rPr>
              <a:t>, </a:t>
            </a:r>
            <a:r>
              <a:rPr lang="hu-HU" sz="800" dirty="0" err="1">
                <a:solidFill>
                  <a:prstClr val="black">
                    <a:lumMod val="65000"/>
                    <a:lumOff val="35000"/>
                  </a:prstClr>
                </a:solidFill>
                <a:latin typeface="Century Gothic" panose="020B0502020202020204" pitchFamily="34" charset="0"/>
                <a:cs typeface="Arial" pitchFamily="34" charset="0"/>
              </a:rPr>
              <a:t>Annual</a:t>
            </a:r>
            <a:r>
              <a:rPr lang="hu-HU" sz="800" dirty="0">
                <a:solidFill>
                  <a:prstClr val="black">
                    <a:lumMod val="65000"/>
                    <a:lumOff val="35000"/>
                  </a:prstClr>
                </a:solidFill>
                <a:latin typeface="Century Gothic" panose="020B0502020202020204" pitchFamily="34" charset="0"/>
                <a:cs typeface="Arial" pitchFamily="34" charset="0"/>
              </a:rPr>
              <a:t> </a:t>
            </a:r>
            <a:r>
              <a:rPr lang="hu-HU" sz="800" dirty="0" err="1">
                <a:solidFill>
                  <a:prstClr val="black">
                    <a:lumMod val="65000"/>
                    <a:lumOff val="35000"/>
                  </a:prstClr>
                </a:solidFill>
                <a:latin typeface="Century Gothic" panose="020B0502020202020204" pitchFamily="34" charset="0"/>
                <a:cs typeface="Arial" pitchFamily="34" charset="0"/>
              </a:rPr>
              <a:t>Report</a:t>
            </a:r>
            <a:r>
              <a:rPr lang="hu-HU" sz="800" dirty="0">
                <a:solidFill>
                  <a:prstClr val="black">
                    <a:lumMod val="65000"/>
                    <a:lumOff val="35000"/>
                  </a:prstClr>
                </a:solidFill>
                <a:latin typeface="Century Gothic" panose="020B0502020202020204" pitchFamily="34" charset="0"/>
                <a:cs typeface="Arial" pitchFamily="34" charset="0"/>
              </a:rPr>
              <a:t>, EUNIFI Meeting  (</a:t>
            </a:r>
            <a:r>
              <a:rPr lang="hu-HU" sz="800" dirty="0" err="1">
                <a:solidFill>
                  <a:prstClr val="black">
                    <a:lumMod val="65000"/>
                    <a:lumOff val="35000"/>
                  </a:prstClr>
                </a:solidFill>
                <a:latin typeface="Century Gothic" panose="020B0502020202020204" pitchFamily="34" charset="0"/>
                <a:cs typeface="Arial" pitchFamily="34" charset="0"/>
              </a:rPr>
              <a:t>Brussels</a:t>
            </a:r>
            <a:r>
              <a:rPr lang="hu-HU" sz="800" dirty="0">
                <a:solidFill>
                  <a:prstClr val="black">
                    <a:lumMod val="65000"/>
                    <a:lumOff val="35000"/>
                  </a:prstClr>
                </a:solidFill>
                <a:latin typeface="Century Gothic" panose="020B0502020202020204" pitchFamily="34" charset="0"/>
                <a:cs typeface="Arial" pitchFamily="34" charset="0"/>
              </a:rPr>
              <a:t>, 02 of </a:t>
            </a:r>
            <a:r>
              <a:rPr lang="hu-HU" sz="800" dirty="0" err="1">
                <a:solidFill>
                  <a:prstClr val="black">
                    <a:lumMod val="65000"/>
                    <a:lumOff val="35000"/>
                  </a:prstClr>
                </a:solidFill>
                <a:latin typeface="Century Gothic" panose="020B0502020202020204" pitchFamily="34" charset="0"/>
                <a:cs typeface="Arial" pitchFamily="34" charset="0"/>
              </a:rPr>
              <a:t>March</a:t>
            </a:r>
            <a:r>
              <a:rPr lang="hu-HU" sz="800" dirty="0">
                <a:solidFill>
                  <a:prstClr val="black">
                    <a:lumMod val="65000"/>
                    <a:lumOff val="35000"/>
                  </a:prstClr>
                </a:solidFill>
                <a:latin typeface="Century Gothic" panose="020B0502020202020204" pitchFamily="34" charset="0"/>
                <a:cs typeface="Arial" pitchFamily="34" charset="0"/>
              </a:rPr>
              <a:t>, 2022), KT Titkárság szerkesztés</a:t>
            </a:r>
          </a:p>
          <a:p>
            <a:pPr defTabSz="914400"/>
            <a:endParaRPr lang="hu-HU" sz="1200" b="1"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2" name="Kép 1"/>
          <p:cNvPicPr>
            <a:picLocks noChangeAspect="1"/>
          </p:cNvPicPr>
          <p:nvPr/>
        </p:nvPicPr>
        <p:blipFill>
          <a:blip r:embed="rId8"/>
          <a:stretch>
            <a:fillRect/>
          </a:stretch>
        </p:blipFill>
        <p:spPr>
          <a:xfrm>
            <a:off x="5514603" y="1200559"/>
            <a:ext cx="157049" cy="5362099"/>
          </a:xfrm>
          <a:prstGeom prst="rect">
            <a:avLst/>
          </a:prstGeom>
        </p:spPr>
      </p:pic>
      <p:pic>
        <p:nvPicPr>
          <p:cNvPr id="4" name="Kép 3"/>
          <p:cNvPicPr>
            <a:picLocks noChangeAspect="1"/>
          </p:cNvPicPr>
          <p:nvPr/>
        </p:nvPicPr>
        <p:blipFill>
          <a:blip r:embed="rId9"/>
          <a:stretch>
            <a:fillRect/>
          </a:stretch>
        </p:blipFill>
        <p:spPr>
          <a:xfrm>
            <a:off x="5344864" y="1052736"/>
            <a:ext cx="381000" cy="129062"/>
          </a:xfrm>
          <a:prstGeom prst="rect">
            <a:avLst/>
          </a:prstGeom>
        </p:spPr>
      </p:pic>
      <p:pic>
        <p:nvPicPr>
          <p:cNvPr id="9" name="Kép 8"/>
          <p:cNvPicPr>
            <a:picLocks noChangeAspect="1"/>
          </p:cNvPicPr>
          <p:nvPr/>
        </p:nvPicPr>
        <p:blipFill>
          <a:blip r:embed="rId10"/>
          <a:stretch>
            <a:fillRect/>
          </a:stretch>
        </p:blipFill>
        <p:spPr>
          <a:xfrm>
            <a:off x="4934019" y="3931124"/>
            <a:ext cx="285750" cy="866775"/>
          </a:xfrm>
          <a:prstGeom prst="rect">
            <a:avLst/>
          </a:prstGeom>
        </p:spPr>
      </p:pic>
      <p:pic>
        <p:nvPicPr>
          <p:cNvPr id="14" name="Kép 13"/>
          <p:cNvPicPr>
            <a:picLocks noChangeAspect="1"/>
          </p:cNvPicPr>
          <p:nvPr/>
        </p:nvPicPr>
        <p:blipFill>
          <a:blip r:embed="rId10"/>
          <a:stretch>
            <a:fillRect/>
          </a:stretch>
        </p:blipFill>
        <p:spPr>
          <a:xfrm>
            <a:off x="4934019" y="3121338"/>
            <a:ext cx="285750" cy="866775"/>
          </a:xfrm>
          <a:prstGeom prst="rect">
            <a:avLst/>
          </a:prstGeom>
        </p:spPr>
      </p:pic>
      <p:pic>
        <p:nvPicPr>
          <p:cNvPr id="15" name="Kép 14"/>
          <p:cNvPicPr>
            <a:picLocks noChangeAspect="1"/>
          </p:cNvPicPr>
          <p:nvPr/>
        </p:nvPicPr>
        <p:blipFill>
          <a:blip r:embed="rId10"/>
          <a:stretch>
            <a:fillRect/>
          </a:stretch>
        </p:blipFill>
        <p:spPr>
          <a:xfrm>
            <a:off x="4934019" y="2852375"/>
            <a:ext cx="285750" cy="866775"/>
          </a:xfrm>
          <a:prstGeom prst="rect">
            <a:avLst/>
          </a:prstGeom>
        </p:spPr>
      </p:pic>
      <p:sp>
        <p:nvSpPr>
          <p:cNvPr id="16" name="Szövegdoboz 15"/>
          <p:cNvSpPr txBox="1"/>
          <p:nvPr/>
        </p:nvSpPr>
        <p:spPr>
          <a:xfrm>
            <a:off x="4836177" y="2995644"/>
            <a:ext cx="451342" cy="1945524"/>
          </a:xfrm>
          <a:prstGeom prst="rect">
            <a:avLst/>
          </a:prstGeom>
          <a:noFill/>
        </p:spPr>
        <p:txBody>
          <a:bodyPr vert="vert270" wrap="square" rtlCol="0">
            <a:spAutoFit/>
          </a:bodyPr>
          <a:lstStyle/>
          <a:p>
            <a:pPr algn="ctr"/>
            <a:r>
              <a:rPr lang="hu-HU" dirty="0" err="1"/>
              <a:t>Covid</a:t>
            </a:r>
            <a:r>
              <a:rPr lang="hu-HU" dirty="0"/>
              <a:t> 19</a:t>
            </a:r>
          </a:p>
        </p:txBody>
      </p:sp>
      <p:pic>
        <p:nvPicPr>
          <p:cNvPr id="17" name="Kép 16"/>
          <p:cNvPicPr>
            <a:picLocks noChangeAspect="1"/>
          </p:cNvPicPr>
          <p:nvPr/>
        </p:nvPicPr>
        <p:blipFill>
          <a:blip r:embed="rId11"/>
          <a:stretch>
            <a:fillRect/>
          </a:stretch>
        </p:blipFill>
        <p:spPr>
          <a:xfrm>
            <a:off x="3955267" y="4221088"/>
            <a:ext cx="228600" cy="828675"/>
          </a:xfrm>
          <a:prstGeom prst="rect">
            <a:avLst/>
          </a:prstGeom>
        </p:spPr>
      </p:pic>
      <p:pic>
        <p:nvPicPr>
          <p:cNvPr id="18" name="Kép 17"/>
          <p:cNvPicPr>
            <a:picLocks noChangeAspect="1"/>
          </p:cNvPicPr>
          <p:nvPr/>
        </p:nvPicPr>
        <p:blipFill>
          <a:blip r:embed="rId11"/>
          <a:stretch>
            <a:fillRect/>
          </a:stretch>
        </p:blipFill>
        <p:spPr>
          <a:xfrm>
            <a:off x="4008821" y="3483792"/>
            <a:ext cx="228600" cy="828675"/>
          </a:xfrm>
          <a:prstGeom prst="rect">
            <a:avLst/>
          </a:prstGeom>
        </p:spPr>
      </p:pic>
      <p:pic>
        <p:nvPicPr>
          <p:cNvPr id="21" name="Kép 20"/>
          <p:cNvPicPr>
            <a:picLocks noChangeAspect="1"/>
          </p:cNvPicPr>
          <p:nvPr/>
        </p:nvPicPr>
        <p:blipFill>
          <a:blip r:embed="rId12"/>
          <a:stretch>
            <a:fillRect/>
          </a:stretch>
        </p:blipFill>
        <p:spPr>
          <a:xfrm>
            <a:off x="4080917" y="3068960"/>
            <a:ext cx="142875" cy="514350"/>
          </a:xfrm>
          <a:prstGeom prst="rect">
            <a:avLst/>
          </a:prstGeom>
        </p:spPr>
      </p:pic>
      <p:pic>
        <p:nvPicPr>
          <p:cNvPr id="40" name="Kép 39"/>
          <p:cNvPicPr>
            <a:picLocks noChangeAspect="1"/>
          </p:cNvPicPr>
          <p:nvPr/>
        </p:nvPicPr>
        <p:blipFill>
          <a:blip r:embed="rId13"/>
          <a:stretch>
            <a:fillRect/>
          </a:stretch>
        </p:blipFill>
        <p:spPr>
          <a:xfrm>
            <a:off x="4007768" y="3140968"/>
            <a:ext cx="95250" cy="552450"/>
          </a:xfrm>
          <a:prstGeom prst="rect">
            <a:avLst/>
          </a:prstGeom>
        </p:spPr>
      </p:pic>
      <p:pic>
        <p:nvPicPr>
          <p:cNvPr id="42" name="Kép 41"/>
          <p:cNvPicPr>
            <a:picLocks noChangeAspect="1"/>
          </p:cNvPicPr>
          <p:nvPr/>
        </p:nvPicPr>
        <p:blipFill>
          <a:blip r:embed="rId14"/>
          <a:stretch>
            <a:fillRect/>
          </a:stretch>
        </p:blipFill>
        <p:spPr>
          <a:xfrm>
            <a:off x="3982178" y="3117011"/>
            <a:ext cx="114300" cy="390525"/>
          </a:xfrm>
          <a:prstGeom prst="rect">
            <a:avLst/>
          </a:prstGeom>
        </p:spPr>
      </p:pic>
      <p:sp>
        <p:nvSpPr>
          <p:cNvPr id="43" name="Szövegdoboz 42"/>
          <p:cNvSpPr txBox="1"/>
          <p:nvPr/>
        </p:nvSpPr>
        <p:spPr>
          <a:xfrm>
            <a:off x="3844458" y="2510997"/>
            <a:ext cx="451342" cy="2574187"/>
          </a:xfrm>
          <a:prstGeom prst="rect">
            <a:avLst/>
          </a:prstGeom>
          <a:noFill/>
        </p:spPr>
        <p:txBody>
          <a:bodyPr vert="vert270" wrap="square" rtlCol="0">
            <a:spAutoFit/>
          </a:bodyPr>
          <a:lstStyle/>
          <a:p>
            <a:r>
              <a:rPr lang="hu-HU" dirty="0"/>
              <a:t>Gazdasági-pénzügyi válság</a:t>
            </a:r>
          </a:p>
        </p:txBody>
      </p:sp>
      <p:pic>
        <p:nvPicPr>
          <p:cNvPr id="44" name="Kép 43"/>
          <p:cNvPicPr>
            <a:picLocks noChangeAspect="1"/>
          </p:cNvPicPr>
          <p:nvPr/>
        </p:nvPicPr>
        <p:blipFill>
          <a:blip r:embed="rId15"/>
          <a:stretch>
            <a:fillRect/>
          </a:stretch>
        </p:blipFill>
        <p:spPr>
          <a:xfrm>
            <a:off x="4323419" y="2420888"/>
            <a:ext cx="230537" cy="2808312"/>
          </a:xfrm>
          <a:prstGeom prst="rect">
            <a:avLst/>
          </a:prstGeom>
        </p:spPr>
      </p:pic>
      <p:pic>
        <p:nvPicPr>
          <p:cNvPr id="45" name="Kép 44"/>
          <p:cNvPicPr>
            <a:picLocks noChangeAspect="1"/>
          </p:cNvPicPr>
          <p:nvPr/>
        </p:nvPicPr>
        <p:blipFill>
          <a:blip r:embed="rId16"/>
          <a:stretch>
            <a:fillRect/>
          </a:stretch>
        </p:blipFill>
        <p:spPr>
          <a:xfrm>
            <a:off x="4295800" y="2334786"/>
            <a:ext cx="238125" cy="295275"/>
          </a:xfrm>
          <a:prstGeom prst="rect">
            <a:avLst/>
          </a:prstGeom>
        </p:spPr>
      </p:pic>
      <p:pic>
        <p:nvPicPr>
          <p:cNvPr id="46" name="Kép 45"/>
          <p:cNvPicPr>
            <a:picLocks noChangeAspect="1"/>
          </p:cNvPicPr>
          <p:nvPr/>
        </p:nvPicPr>
        <p:blipFill>
          <a:blip r:embed="rId17"/>
          <a:stretch>
            <a:fillRect/>
          </a:stretch>
        </p:blipFill>
        <p:spPr>
          <a:xfrm>
            <a:off x="4447806" y="2276872"/>
            <a:ext cx="104775" cy="514350"/>
          </a:xfrm>
          <a:prstGeom prst="rect">
            <a:avLst/>
          </a:prstGeom>
        </p:spPr>
      </p:pic>
      <p:sp>
        <p:nvSpPr>
          <p:cNvPr id="47" name="Szövegdoboz 46"/>
          <p:cNvSpPr txBox="1"/>
          <p:nvPr/>
        </p:nvSpPr>
        <p:spPr>
          <a:xfrm>
            <a:off x="4183408" y="-1930024"/>
            <a:ext cx="451342" cy="7292574"/>
          </a:xfrm>
          <a:prstGeom prst="rect">
            <a:avLst/>
          </a:prstGeom>
          <a:noFill/>
        </p:spPr>
        <p:txBody>
          <a:bodyPr vert="vert270" wrap="square" rtlCol="0">
            <a:spAutoFit/>
          </a:bodyPr>
          <a:lstStyle/>
          <a:p>
            <a:r>
              <a:rPr lang="hu-HU" dirty="0"/>
              <a:t>Európai szuverén adósság válság</a:t>
            </a:r>
          </a:p>
        </p:txBody>
      </p:sp>
      <p:pic>
        <p:nvPicPr>
          <p:cNvPr id="48" name="Kép 47"/>
          <p:cNvPicPr>
            <a:picLocks noChangeAspect="1"/>
          </p:cNvPicPr>
          <p:nvPr/>
        </p:nvPicPr>
        <p:blipFill>
          <a:blip r:embed="rId18"/>
          <a:stretch>
            <a:fillRect/>
          </a:stretch>
        </p:blipFill>
        <p:spPr>
          <a:xfrm>
            <a:off x="2423592" y="4055343"/>
            <a:ext cx="219075" cy="885825"/>
          </a:xfrm>
          <a:prstGeom prst="rect">
            <a:avLst/>
          </a:prstGeom>
        </p:spPr>
      </p:pic>
      <p:pic>
        <p:nvPicPr>
          <p:cNvPr id="49" name="Kép 48"/>
          <p:cNvPicPr>
            <a:picLocks noChangeAspect="1"/>
          </p:cNvPicPr>
          <p:nvPr/>
        </p:nvPicPr>
        <p:blipFill>
          <a:blip r:embed="rId18"/>
          <a:stretch>
            <a:fillRect/>
          </a:stretch>
        </p:blipFill>
        <p:spPr>
          <a:xfrm>
            <a:off x="2402398" y="2692935"/>
            <a:ext cx="219075" cy="885825"/>
          </a:xfrm>
          <a:prstGeom prst="rect">
            <a:avLst/>
          </a:prstGeom>
        </p:spPr>
      </p:pic>
      <p:pic>
        <p:nvPicPr>
          <p:cNvPr id="50" name="Kép 49"/>
          <p:cNvPicPr>
            <a:picLocks noChangeAspect="1"/>
          </p:cNvPicPr>
          <p:nvPr/>
        </p:nvPicPr>
        <p:blipFill>
          <a:blip r:embed="rId19"/>
          <a:stretch>
            <a:fillRect/>
          </a:stretch>
        </p:blipFill>
        <p:spPr>
          <a:xfrm>
            <a:off x="2479923" y="3931124"/>
            <a:ext cx="123825" cy="542925"/>
          </a:xfrm>
          <a:prstGeom prst="rect">
            <a:avLst/>
          </a:prstGeom>
        </p:spPr>
      </p:pic>
      <p:pic>
        <p:nvPicPr>
          <p:cNvPr id="51" name="Kép 50"/>
          <p:cNvPicPr>
            <a:picLocks noChangeAspect="1"/>
          </p:cNvPicPr>
          <p:nvPr/>
        </p:nvPicPr>
        <p:blipFill>
          <a:blip r:embed="rId19"/>
          <a:stretch>
            <a:fillRect/>
          </a:stretch>
        </p:blipFill>
        <p:spPr>
          <a:xfrm>
            <a:off x="2479922" y="3150166"/>
            <a:ext cx="123825" cy="542925"/>
          </a:xfrm>
          <a:prstGeom prst="rect">
            <a:avLst/>
          </a:prstGeom>
        </p:spPr>
      </p:pic>
      <p:pic>
        <p:nvPicPr>
          <p:cNvPr id="52" name="Kép 51"/>
          <p:cNvPicPr>
            <a:picLocks noChangeAspect="1"/>
          </p:cNvPicPr>
          <p:nvPr/>
        </p:nvPicPr>
        <p:blipFill>
          <a:blip r:embed="rId20"/>
          <a:stretch>
            <a:fillRect/>
          </a:stretch>
        </p:blipFill>
        <p:spPr>
          <a:xfrm rot="335338">
            <a:off x="2402398" y="3638300"/>
            <a:ext cx="263583" cy="342900"/>
          </a:xfrm>
          <a:prstGeom prst="rect">
            <a:avLst/>
          </a:prstGeom>
        </p:spPr>
      </p:pic>
      <p:sp>
        <p:nvSpPr>
          <p:cNvPr id="53" name="Szövegdoboz 52"/>
          <p:cNvSpPr txBox="1"/>
          <p:nvPr/>
        </p:nvSpPr>
        <p:spPr>
          <a:xfrm>
            <a:off x="2279576" y="2420888"/>
            <a:ext cx="451342" cy="2664296"/>
          </a:xfrm>
          <a:prstGeom prst="rect">
            <a:avLst/>
          </a:prstGeom>
          <a:noFill/>
        </p:spPr>
        <p:txBody>
          <a:bodyPr vert="vert270" wrap="square" rtlCol="0">
            <a:spAutoFit/>
          </a:bodyPr>
          <a:lstStyle/>
          <a:p>
            <a:r>
              <a:rPr lang="hu-HU" dirty="0"/>
              <a:t>90-es évek pénzügyi válsága</a:t>
            </a:r>
          </a:p>
        </p:txBody>
      </p:sp>
      <p:pic>
        <p:nvPicPr>
          <p:cNvPr id="54" name="Kép 53"/>
          <p:cNvPicPr>
            <a:picLocks noChangeAspect="1"/>
          </p:cNvPicPr>
          <p:nvPr/>
        </p:nvPicPr>
        <p:blipFill>
          <a:blip r:embed="rId21"/>
          <a:stretch>
            <a:fillRect/>
          </a:stretch>
        </p:blipFill>
        <p:spPr>
          <a:xfrm>
            <a:off x="1001700" y="3150166"/>
            <a:ext cx="266700" cy="1303988"/>
          </a:xfrm>
          <a:prstGeom prst="rect">
            <a:avLst/>
          </a:prstGeom>
        </p:spPr>
      </p:pic>
      <p:sp>
        <p:nvSpPr>
          <p:cNvPr id="55" name="Szövegdoboz 54"/>
          <p:cNvSpPr txBox="1"/>
          <p:nvPr/>
        </p:nvSpPr>
        <p:spPr>
          <a:xfrm>
            <a:off x="896900" y="2276872"/>
            <a:ext cx="451342" cy="2225738"/>
          </a:xfrm>
          <a:prstGeom prst="rect">
            <a:avLst/>
          </a:prstGeom>
          <a:noFill/>
        </p:spPr>
        <p:txBody>
          <a:bodyPr vert="vert270" wrap="square" rtlCol="0">
            <a:spAutoFit/>
          </a:bodyPr>
          <a:lstStyle/>
          <a:p>
            <a:r>
              <a:rPr lang="hu-HU" dirty="0"/>
              <a:t>Első olajválság</a:t>
            </a:r>
          </a:p>
        </p:txBody>
      </p:sp>
      <p:pic>
        <p:nvPicPr>
          <p:cNvPr id="57" name="Kép 56"/>
          <p:cNvPicPr>
            <a:picLocks noChangeAspect="1"/>
          </p:cNvPicPr>
          <p:nvPr/>
        </p:nvPicPr>
        <p:blipFill>
          <a:blip r:embed="rId21"/>
          <a:stretch>
            <a:fillRect/>
          </a:stretch>
        </p:blipFill>
        <p:spPr>
          <a:xfrm>
            <a:off x="1459051" y="3105988"/>
            <a:ext cx="266700" cy="1146691"/>
          </a:xfrm>
          <a:prstGeom prst="rect">
            <a:avLst/>
          </a:prstGeom>
        </p:spPr>
      </p:pic>
      <p:pic>
        <p:nvPicPr>
          <p:cNvPr id="58" name="Kép 57"/>
          <p:cNvPicPr>
            <a:picLocks noChangeAspect="1"/>
          </p:cNvPicPr>
          <p:nvPr/>
        </p:nvPicPr>
        <p:blipFill>
          <a:blip r:embed="rId22"/>
          <a:stretch>
            <a:fillRect/>
          </a:stretch>
        </p:blipFill>
        <p:spPr>
          <a:xfrm>
            <a:off x="1487487" y="3962003"/>
            <a:ext cx="199705" cy="619125"/>
          </a:xfrm>
          <a:prstGeom prst="rect">
            <a:avLst/>
          </a:prstGeom>
        </p:spPr>
      </p:pic>
      <p:pic>
        <p:nvPicPr>
          <p:cNvPr id="60" name="Kép 59"/>
          <p:cNvPicPr>
            <a:picLocks noChangeAspect="1"/>
          </p:cNvPicPr>
          <p:nvPr/>
        </p:nvPicPr>
        <p:blipFill>
          <a:blip r:embed="rId23"/>
          <a:stretch>
            <a:fillRect/>
          </a:stretch>
        </p:blipFill>
        <p:spPr>
          <a:xfrm rot="20353044">
            <a:off x="1478631" y="4295437"/>
            <a:ext cx="268442" cy="246071"/>
          </a:xfrm>
          <a:prstGeom prst="rect">
            <a:avLst/>
          </a:prstGeom>
        </p:spPr>
      </p:pic>
      <p:pic>
        <p:nvPicPr>
          <p:cNvPr id="61" name="Kép 60"/>
          <p:cNvPicPr>
            <a:picLocks noChangeAspect="1"/>
          </p:cNvPicPr>
          <p:nvPr/>
        </p:nvPicPr>
        <p:blipFill>
          <a:blip r:embed="rId24"/>
          <a:stretch>
            <a:fillRect/>
          </a:stretch>
        </p:blipFill>
        <p:spPr>
          <a:xfrm>
            <a:off x="1738314" y="4386875"/>
            <a:ext cx="200025" cy="866775"/>
          </a:xfrm>
          <a:prstGeom prst="rect">
            <a:avLst/>
          </a:prstGeom>
        </p:spPr>
      </p:pic>
      <p:sp>
        <p:nvSpPr>
          <p:cNvPr id="62" name="Szövegdoboz 61"/>
          <p:cNvSpPr txBox="1"/>
          <p:nvPr/>
        </p:nvSpPr>
        <p:spPr>
          <a:xfrm>
            <a:off x="1396186" y="2492896"/>
            <a:ext cx="451342" cy="2225738"/>
          </a:xfrm>
          <a:prstGeom prst="rect">
            <a:avLst/>
          </a:prstGeom>
          <a:noFill/>
        </p:spPr>
        <p:txBody>
          <a:bodyPr vert="vert270" wrap="square" rtlCol="0">
            <a:spAutoFit/>
          </a:bodyPr>
          <a:lstStyle/>
          <a:p>
            <a:r>
              <a:rPr lang="hu-HU" dirty="0"/>
              <a:t>Második olajválság</a:t>
            </a:r>
          </a:p>
        </p:txBody>
      </p:sp>
    </p:spTree>
    <p:extLst>
      <p:ext uri="{BB962C8B-B14F-4D97-AF65-F5344CB8AC3E}">
        <p14:creationId xmlns:p14="http://schemas.microsoft.com/office/powerpoint/2010/main" val="47328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9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38126" y="1598795"/>
            <a:ext cx="5328591" cy="4658939"/>
          </a:xfrm>
          <a:prstGeom prst="rect">
            <a:avLst/>
          </a:prstGeom>
        </p:spPr>
      </p:pic>
      <p:pic>
        <p:nvPicPr>
          <p:cNvPr id="3" name="Kép 2"/>
          <p:cNvPicPr>
            <a:picLocks noChangeAspect="1"/>
          </p:cNvPicPr>
          <p:nvPr/>
        </p:nvPicPr>
        <p:blipFill>
          <a:blip r:embed="rId3"/>
          <a:stretch>
            <a:fillRect/>
          </a:stretch>
        </p:blipFill>
        <p:spPr>
          <a:xfrm>
            <a:off x="5735960" y="1693005"/>
            <a:ext cx="6336703" cy="4564730"/>
          </a:xfrm>
          <a:prstGeom prst="rect">
            <a:avLst/>
          </a:prstGeom>
        </p:spPr>
      </p:pic>
      <p:sp>
        <p:nvSpPr>
          <p:cNvPr id="4" name="Téglalap 3"/>
          <p:cNvSpPr/>
          <p:nvPr/>
        </p:nvSpPr>
        <p:spPr>
          <a:xfrm>
            <a:off x="405072" y="881619"/>
            <a:ext cx="5042855" cy="584775"/>
          </a:xfrm>
          <a:prstGeom prst="rect">
            <a:avLst/>
          </a:prstGeom>
        </p:spPr>
        <p:txBody>
          <a:bodyPr wrap="none">
            <a:spAutoFit/>
          </a:bodyPr>
          <a:lstStyle/>
          <a:p>
            <a:r>
              <a:rPr lang="hu-HU" sz="1600" b="1" i="0" u="none" strike="noStrike" dirty="0">
                <a:effectLst/>
                <a:latin typeface="Arial" panose="020B0604020202020204" pitchFamily="34" charset="0"/>
              </a:rPr>
              <a:t>GDP előrejelzések az orosz-ukrán konfliktus előtt </a:t>
            </a:r>
          </a:p>
          <a:p>
            <a:r>
              <a:rPr lang="hu-HU" sz="1600" b="1" i="0" u="none" strike="noStrike" dirty="0">
                <a:effectLst/>
                <a:latin typeface="Arial" panose="020B0604020202020204" pitchFamily="34" charset="0"/>
              </a:rPr>
              <a:t>- régiós</a:t>
            </a:r>
            <a:endParaRPr lang="en-GB" sz="1600" b="1" dirty="0"/>
          </a:p>
        </p:txBody>
      </p:sp>
      <p:sp>
        <p:nvSpPr>
          <p:cNvPr id="5" name="Téglalap 4"/>
          <p:cNvSpPr/>
          <p:nvPr/>
        </p:nvSpPr>
        <p:spPr>
          <a:xfrm>
            <a:off x="7400823" y="1333995"/>
            <a:ext cx="3150991" cy="359009"/>
          </a:xfrm>
          <a:prstGeom prst="rect">
            <a:avLst/>
          </a:prstGeom>
        </p:spPr>
        <p:txBody>
          <a:bodyPr wrap="none">
            <a:spAutoFit/>
          </a:bodyPr>
          <a:lstStyle/>
          <a:p>
            <a:r>
              <a:rPr lang="hu-HU" b="1" i="0" u="none" strike="noStrike" dirty="0">
                <a:effectLst/>
                <a:latin typeface="Arial" panose="020B0604020202020204" pitchFamily="34" charset="0"/>
              </a:rPr>
              <a:t>GDP előrejelzések - globális</a:t>
            </a:r>
            <a:endParaRPr lang="en-GB" b="1" dirty="0"/>
          </a:p>
        </p:txBody>
      </p:sp>
      <p:sp>
        <p:nvSpPr>
          <p:cNvPr id="7" name="Szövegdoboz 6">
            <a:extLst>
              <a:ext uri="{FF2B5EF4-FFF2-40B4-BE49-F238E27FC236}">
                <a16:creationId xmlns:a16="http://schemas.microsoft.com/office/drawing/2014/main" id="{7ED1A765-91D8-466D-AB9C-A8665C8648CE}"/>
              </a:ext>
            </a:extLst>
          </p:cNvPr>
          <p:cNvSpPr txBox="1"/>
          <p:nvPr/>
        </p:nvSpPr>
        <p:spPr>
          <a:xfrm>
            <a:off x="5879975" y="411061"/>
            <a:ext cx="6192689" cy="923330"/>
          </a:xfrm>
          <a:prstGeom prst="rect">
            <a:avLst/>
          </a:prstGeom>
          <a:noFill/>
        </p:spPr>
        <p:txBody>
          <a:bodyPr wrap="square">
            <a:spAutoFit/>
          </a:bodyPr>
          <a:lstStyle/>
          <a:p>
            <a:pPr algn="just"/>
            <a:r>
              <a:rPr lang="hu-HU" sz="1800" b="1" dirty="0">
                <a:solidFill>
                  <a:srgbClr val="002060"/>
                </a:solidFill>
                <a:latin typeface="Arial" panose="020B0604020202020204" pitchFamily="34" charset="0"/>
                <a:cs typeface="Arial" panose="020B0604020202020204" pitchFamily="34" charset="0"/>
              </a:rPr>
              <a:t>…ugyanakkor már a háború előtti előrejelzések szerint is az USA-nak és Európának a középtávú pozíciói gyengébbek voltak…</a:t>
            </a:r>
            <a:endParaRPr lang="en-GB" sz="1800" b="1" dirty="0">
              <a:solidFill>
                <a:srgbClr val="002060"/>
              </a:solidFill>
              <a:latin typeface="Arial" panose="020B0604020202020204" pitchFamily="34" charset="0"/>
              <a:cs typeface="Arial" panose="020B0604020202020204" pitchFamily="34" charset="0"/>
            </a:endParaRPr>
          </a:p>
        </p:txBody>
      </p:sp>
      <p:sp>
        <p:nvSpPr>
          <p:cNvPr id="8" name="Szövegdoboz 7">
            <a:extLst>
              <a:ext uri="{FF2B5EF4-FFF2-40B4-BE49-F238E27FC236}">
                <a16:creationId xmlns:a16="http://schemas.microsoft.com/office/drawing/2014/main" id="{11FC4BDE-F0A4-4FF7-B031-7F68AEB65B1C}"/>
              </a:ext>
            </a:extLst>
          </p:cNvPr>
          <p:cNvSpPr txBox="1"/>
          <p:nvPr/>
        </p:nvSpPr>
        <p:spPr>
          <a:xfrm>
            <a:off x="405072" y="116632"/>
            <a:ext cx="5042856" cy="646331"/>
          </a:xfrm>
          <a:prstGeom prst="rect">
            <a:avLst/>
          </a:prstGeom>
          <a:noFill/>
        </p:spPr>
        <p:txBody>
          <a:bodyPr wrap="square" rtlCol="0">
            <a:spAutoFit/>
          </a:bodyPr>
          <a:lstStyle/>
          <a:p>
            <a:pPr algn="just"/>
            <a:r>
              <a:rPr lang="hu-HU" sz="1800" b="1" dirty="0">
                <a:solidFill>
                  <a:srgbClr val="002060"/>
                </a:solidFill>
                <a:latin typeface="Arial" panose="020B0604020202020204" pitchFamily="34" charset="0"/>
                <a:cs typeface="Arial" panose="020B0604020202020204" pitchFamily="34" charset="0"/>
              </a:rPr>
              <a:t>Térségünk helyzete a 2022 elején készült előrejelzések szerint bíztató volt…</a:t>
            </a:r>
          </a:p>
        </p:txBody>
      </p:sp>
      <p:sp>
        <p:nvSpPr>
          <p:cNvPr id="9" name="Vágott nyíl jobbra 2">
            <a:extLst>
              <a:ext uri="{FF2B5EF4-FFF2-40B4-BE49-F238E27FC236}">
                <a16:creationId xmlns:a16="http://schemas.microsoft.com/office/drawing/2014/main" id="{F7228DCB-380F-46B1-9E4D-A3040CF7C6C1}"/>
              </a:ext>
            </a:extLst>
          </p:cNvPr>
          <p:cNvSpPr/>
          <p:nvPr/>
        </p:nvSpPr>
        <p:spPr>
          <a:xfrm rot="1506369">
            <a:off x="10365183" y="3455287"/>
            <a:ext cx="1720580" cy="1073246"/>
          </a:xfrm>
          <a:prstGeom prst="notchedRightArrow">
            <a:avLst>
              <a:gd name="adj1" fmla="val 77376"/>
              <a:gd name="adj2" fmla="val 15490"/>
            </a:avLst>
          </a:prstGeom>
          <a:solidFill>
            <a:srgbClr val="A156B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chemeClr val="tx1"/>
                </a:solidFill>
              </a:rPr>
              <a:t>Ellátási és energiabiztonsági problémák, szankciók</a:t>
            </a:r>
          </a:p>
        </p:txBody>
      </p:sp>
      <p:sp>
        <p:nvSpPr>
          <p:cNvPr id="10" name="Vágott nyíl jobbra 2">
            <a:extLst>
              <a:ext uri="{FF2B5EF4-FFF2-40B4-BE49-F238E27FC236}">
                <a16:creationId xmlns:a16="http://schemas.microsoft.com/office/drawing/2014/main" id="{275AD925-F942-46C9-9CBE-75D0868EA108}"/>
              </a:ext>
            </a:extLst>
          </p:cNvPr>
          <p:cNvSpPr/>
          <p:nvPr/>
        </p:nvSpPr>
        <p:spPr>
          <a:xfrm rot="1506369">
            <a:off x="3985777" y="3498583"/>
            <a:ext cx="1705383" cy="1073832"/>
          </a:xfrm>
          <a:prstGeom prst="notchedRightArrow">
            <a:avLst>
              <a:gd name="adj1" fmla="val 77376"/>
              <a:gd name="adj2" fmla="val 12590"/>
            </a:avLst>
          </a:prstGeom>
          <a:solidFill>
            <a:srgbClr val="A156B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chemeClr val="tx1"/>
                </a:solidFill>
              </a:rPr>
              <a:t>Ellátási és energiabiztonsági problémák, szankciók</a:t>
            </a:r>
          </a:p>
        </p:txBody>
      </p:sp>
      <p:sp>
        <p:nvSpPr>
          <p:cNvPr id="11" name="Ellipszis 10">
            <a:extLst>
              <a:ext uri="{FF2B5EF4-FFF2-40B4-BE49-F238E27FC236}">
                <a16:creationId xmlns:a16="http://schemas.microsoft.com/office/drawing/2014/main" id="{5A0A35D8-55A7-42EE-B8EB-112F42ECE3B2}"/>
              </a:ext>
            </a:extLst>
          </p:cNvPr>
          <p:cNvSpPr/>
          <p:nvPr/>
        </p:nvSpPr>
        <p:spPr>
          <a:xfrm>
            <a:off x="3503712" y="2636911"/>
            <a:ext cx="1224136" cy="2592289"/>
          </a:xfrm>
          <a:prstGeom prst="ellipse">
            <a:avLst/>
          </a:prstGeom>
          <a:gradFill flip="none" rotWithShape="1">
            <a:gsLst>
              <a:gs pos="0">
                <a:srgbClr val="7030A0">
                  <a:tint val="66000"/>
                  <a:satMod val="160000"/>
                  <a:alpha val="14000"/>
                </a:srgbClr>
              </a:gs>
              <a:gs pos="82000">
                <a:srgbClr val="7030A0">
                  <a:tint val="23500"/>
                  <a:satMod val="160000"/>
                  <a:alpha val="7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u-HU" sz="1600" dirty="0"/>
          </a:p>
          <a:p>
            <a:endParaRPr lang="hu-HU" sz="1600" dirty="0"/>
          </a:p>
          <a:p>
            <a:r>
              <a:rPr lang="hu-HU" sz="1600" dirty="0">
                <a:solidFill>
                  <a:srgbClr val="B647C5"/>
                </a:solidFill>
              </a:rPr>
              <a:t>COVID</a:t>
            </a:r>
            <a:endParaRPr lang="hu-HU" sz="1600" dirty="0"/>
          </a:p>
          <a:p>
            <a:endParaRPr lang="hu-HU" sz="1600" dirty="0"/>
          </a:p>
          <a:p>
            <a:endParaRPr lang="hu-HU" sz="1600" dirty="0"/>
          </a:p>
          <a:p>
            <a:endParaRPr lang="hu-HU" sz="1600" dirty="0"/>
          </a:p>
          <a:p>
            <a:endParaRPr lang="hu-HU" sz="1600" dirty="0"/>
          </a:p>
          <a:p>
            <a:endParaRPr lang="hu-HU" sz="1600" dirty="0"/>
          </a:p>
          <a:p>
            <a:endParaRPr lang="hu-HU" sz="1600" dirty="0"/>
          </a:p>
          <a:p>
            <a:endParaRPr lang="hu-HU" sz="1600" dirty="0"/>
          </a:p>
          <a:p>
            <a:r>
              <a:rPr lang="hu-HU" sz="1600" dirty="0"/>
              <a:t>                         </a:t>
            </a:r>
            <a:endParaRPr lang="hu-HU" sz="1600" dirty="0">
              <a:solidFill>
                <a:srgbClr val="B647C5"/>
              </a:solidFill>
            </a:endParaRPr>
          </a:p>
        </p:txBody>
      </p:sp>
      <p:sp>
        <p:nvSpPr>
          <p:cNvPr id="12" name="Ellipszis 11">
            <a:extLst>
              <a:ext uri="{FF2B5EF4-FFF2-40B4-BE49-F238E27FC236}">
                <a16:creationId xmlns:a16="http://schemas.microsoft.com/office/drawing/2014/main" id="{5A0A35D8-55A7-42EE-B8EB-112F42ECE3B2}"/>
              </a:ext>
            </a:extLst>
          </p:cNvPr>
          <p:cNvSpPr/>
          <p:nvPr/>
        </p:nvSpPr>
        <p:spPr>
          <a:xfrm>
            <a:off x="9840416" y="2336864"/>
            <a:ext cx="1224136" cy="2546620"/>
          </a:xfrm>
          <a:prstGeom prst="ellipse">
            <a:avLst/>
          </a:prstGeom>
          <a:gradFill flip="none" rotWithShape="1">
            <a:gsLst>
              <a:gs pos="0">
                <a:srgbClr val="7030A0">
                  <a:tint val="66000"/>
                  <a:satMod val="160000"/>
                  <a:alpha val="14000"/>
                </a:srgbClr>
              </a:gs>
              <a:gs pos="82000">
                <a:srgbClr val="7030A0">
                  <a:tint val="23500"/>
                  <a:satMod val="160000"/>
                  <a:alpha val="7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u-HU" dirty="0"/>
          </a:p>
          <a:p>
            <a:r>
              <a:rPr lang="hu-HU" sz="1600" dirty="0">
                <a:solidFill>
                  <a:srgbClr val="B647C5"/>
                </a:solidFill>
              </a:rPr>
              <a:t>COVID</a:t>
            </a:r>
            <a:endParaRPr lang="hu-HU" sz="1600"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r>
              <a:rPr lang="hu-HU" dirty="0"/>
              <a:t>                       </a:t>
            </a:r>
            <a:endParaRPr lang="hu-HU" sz="1800" dirty="0">
              <a:solidFill>
                <a:srgbClr val="B647C5"/>
              </a:solidFill>
            </a:endParaRPr>
          </a:p>
        </p:txBody>
      </p:sp>
      <p:sp>
        <p:nvSpPr>
          <p:cNvPr id="13" name="Dia számának helye 12">
            <a:extLst>
              <a:ext uri="{FF2B5EF4-FFF2-40B4-BE49-F238E27FC236}">
                <a16:creationId xmlns:a16="http://schemas.microsoft.com/office/drawing/2014/main" id="{CC8B7626-B653-44FD-B043-61A14AF8355F}"/>
              </a:ext>
            </a:extLst>
          </p:cNvPr>
          <p:cNvSpPr>
            <a:spLocks noGrp="1"/>
          </p:cNvSpPr>
          <p:nvPr>
            <p:ph type="sldNum" sz="quarter" idx="12"/>
          </p:nvPr>
        </p:nvSpPr>
        <p:spPr/>
        <p:txBody>
          <a:bodyPr/>
          <a:lstStyle/>
          <a:p>
            <a:fld id="{30614E6E-4804-43E4-B35D-268B65585BDA}" type="slidenum">
              <a:rPr lang="hu-HU" smtClean="0">
                <a:solidFill>
                  <a:prstClr val="black">
                    <a:tint val="75000"/>
                  </a:prstClr>
                </a:solidFill>
              </a:rPr>
              <a:pPr/>
              <a:t>12</a:t>
            </a:fld>
            <a:endParaRPr lang="hu-HU" dirty="0">
              <a:solidFill>
                <a:prstClr val="black">
                  <a:tint val="75000"/>
                </a:prstClr>
              </a:solidFill>
            </a:endParaRPr>
          </a:p>
        </p:txBody>
      </p:sp>
      <p:sp>
        <p:nvSpPr>
          <p:cNvPr id="14" name="Szövegdoboz 13"/>
          <p:cNvSpPr txBox="1"/>
          <p:nvPr/>
        </p:nvSpPr>
        <p:spPr>
          <a:xfrm>
            <a:off x="141522" y="6518397"/>
            <a:ext cx="2392001" cy="215444"/>
          </a:xfrm>
          <a:prstGeom prst="rect">
            <a:avLst/>
          </a:prstGeom>
          <a:noFill/>
        </p:spPr>
        <p:txBody>
          <a:bodyPr wrap="non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a:t>
            </a:r>
            <a:r>
              <a:rPr lang="hu-HU" sz="800" dirty="0" err="1">
                <a:solidFill>
                  <a:prstClr val="black">
                    <a:lumMod val="65000"/>
                    <a:lumOff val="35000"/>
                  </a:prstClr>
                </a:solidFill>
                <a:latin typeface="Century Gothic" panose="020B0502020202020204" pitchFamily="34" charset="0"/>
                <a:cs typeface="Arial" pitchFamily="34" charset="0"/>
              </a:rPr>
              <a:t>Bloomberg</a:t>
            </a:r>
            <a:r>
              <a:rPr lang="hu-HU" sz="800" dirty="0">
                <a:solidFill>
                  <a:prstClr val="black">
                    <a:lumMod val="65000"/>
                    <a:lumOff val="35000"/>
                  </a:prstClr>
                </a:solidFill>
                <a:latin typeface="Century Gothic" panose="020B0502020202020204" pitchFamily="34" charset="0"/>
                <a:cs typeface="Arial" pitchFamily="34" charset="0"/>
              </a:rPr>
              <a:t>/KT Titkárság, 2022. február</a:t>
            </a:r>
          </a:p>
        </p:txBody>
      </p:sp>
      <p:sp>
        <p:nvSpPr>
          <p:cNvPr id="15" name="Szövegdoboz 14">
            <a:extLst>
              <a:ext uri="{FF2B5EF4-FFF2-40B4-BE49-F238E27FC236}">
                <a16:creationId xmlns:a16="http://schemas.microsoft.com/office/drawing/2014/main" id="{BF8B9E29-23D8-4BE0-9B0F-37C63EA87157}"/>
              </a:ext>
            </a:extLst>
          </p:cNvPr>
          <p:cNvSpPr txBox="1"/>
          <p:nvPr/>
        </p:nvSpPr>
        <p:spPr>
          <a:xfrm>
            <a:off x="6744072" y="3502167"/>
            <a:ext cx="2982776" cy="1600438"/>
          </a:xfrm>
          <a:prstGeom prst="rect">
            <a:avLst/>
          </a:prstGeom>
          <a:noFill/>
        </p:spPr>
        <p:txBody>
          <a:bodyPr wrap="square">
            <a:spAutoFit/>
          </a:bodyPr>
          <a:lstStyle/>
          <a:p>
            <a:pPr algn="just"/>
            <a:r>
              <a:rPr lang="hu-HU" sz="1400" b="1" dirty="0"/>
              <a:t>Az olaj ára tovább nő, ami mindenhol felfelé viszi az inflációt. Ráadásul a világ élelmezési piacán is gondot okoz néhány termék ukrán vagy orosz exportjának kiesése, nemcsak a szállítási nehézségek, de az ottani várható exporttilalmak miatt is.</a:t>
            </a:r>
          </a:p>
        </p:txBody>
      </p:sp>
      <p:sp>
        <p:nvSpPr>
          <p:cNvPr id="17" name="Szövegdoboz 16">
            <a:extLst>
              <a:ext uri="{FF2B5EF4-FFF2-40B4-BE49-F238E27FC236}">
                <a16:creationId xmlns:a16="http://schemas.microsoft.com/office/drawing/2014/main" id="{6E3A48AD-FDD6-42CF-B5E6-328B606CA23E}"/>
              </a:ext>
            </a:extLst>
          </p:cNvPr>
          <p:cNvSpPr txBox="1"/>
          <p:nvPr/>
        </p:nvSpPr>
        <p:spPr>
          <a:xfrm>
            <a:off x="759450" y="3933055"/>
            <a:ext cx="2744262" cy="1169551"/>
          </a:xfrm>
          <a:prstGeom prst="rect">
            <a:avLst/>
          </a:prstGeom>
          <a:noFill/>
        </p:spPr>
        <p:txBody>
          <a:bodyPr wrap="square">
            <a:spAutoFit/>
          </a:bodyPr>
          <a:lstStyle/>
          <a:p>
            <a:r>
              <a:rPr lang="hu-HU" sz="1400" b="1" dirty="0"/>
              <a:t>Például olyan embargók jöhetnek, melyek az orosz turistákat – akik 45 milliárd forintot költöttek el Magyarországon 2019-ben – kizárják. </a:t>
            </a:r>
          </a:p>
        </p:txBody>
      </p:sp>
    </p:spTree>
    <p:extLst>
      <p:ext uri="{BB962C8B-B14F-4D97-AF65-F5344CB8AC3E}">
        <p14:creationId xmlns:p14="http://schemas.microsoft.com/office/powerpoint/2010/main" val="16189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4" name="Téglalap 3"/>
          <p:cNvSpPr/>
          <p:nvPr/>
        </p:nvSpPr>
        <p:spPr>
          <a:xfrm>
            <a:off x="747331" y="890757"/>
            <a:ext cx="4548040" cy="359009"/>
          </a:xfrm>
          <a:prstGeom prst="rect">
            <a:avLst/>
          </a:prstGeom>
        </p:spPr>
        <p:txBody>
          <a:bodyPr wrap="none">
            <a:spAutoFit/>
          </a:bodyPr>
          <a:lstStyle/>
          <a:p>
            <a:r>
              <a:rPr lang="hu-HU" b="1" i="0" u="none" strike="noStrike" dirty="0">
                <a:effectLst/>
                <a:latin typeface="Arial" panose="020B0604020202020204" pitchFamily="34" charset="0"/>
              </a:rPr>
              <a:t>Feldolgozóipari termelés, 2017 dec. =100</a:t>
            </a:r>
            <a:r>
              <a:rPr lang="hu-HU" b="1" dirty="0"/>
              <a:t> </a:t>
            </a:r>
            <a:endParaRPr lang="en-GB" b="1" dirty="0"/>
          </a:p>
        </p:txBody>
      </p:sp>
      <p:sp>
        <p:nvSpPr>
          <p:cNvPr id="5" name="Téglalap 4"/>
          <p:cNvSpPr/>
          <p:nvPr/>
        </p:nvSpPr>
        <p:spPr>
          <a:xfrm>
            <a:off x="7593960" y="881466"/>
            <a:ext cx="3381054" cy="359009"/>
          </a:xfrm>
          <a:prstGeom prst="rect">
            <a:avLst/>
          </a:prstGeom>
        </p:spPr>
        <p:txBody>
          <a:bodyPr wrap="none">
            <a:spAutoFit/>
          </a:bodyPr>
          <a:lstStyle/>
          <a:p>
            <a:r>
              <a:rPr lang="hu-HU" b="1" i="0" u="none" strike="noStrike" dirty="0">
                <a:effectLst/>
                <a:latin typeface="Arial" panose="020B0604020202020204" pitchFamily="34" charset="0"/>
              </a:rPr>
              <a:t>Járműgyártás, 2017 dec. =100</a:t>
            </a:r>
            <a:r>
              <a:rPr lang="hu-HU" b="1" dirty="0"/>
              <a:t> </a:t>
            </a:r>
            <a:endParaRPr lang="en-GB" b="1" dirty="0"/>
          </a:p>
        </p:txBody>
      </p:sp>
      <p:sp>
        <p:nvSpPr>
          <p:cNvPr id="7" name="Szövegdoboz 6">
            <a:extLst>
              <a:ext uri="{FF2B5EF4-FFF2-40B4-BE49-F238E27FC236}">
                <a16:creationId xmlns:a16="http://schemas.microsoft.com/office/drawing/2014/main" id="{587EA3CF-D98D-4697-9089-530D97C6AE65}"/>
              </a:ext>
            </a:extLst>
          </p:cNvPr>
          <p:cNvSpPr txBox="1"/>
          <p:nvPr/>
        </p:nvSpPr>
        <p:spPr>
          <a:xfrm>
            <a:off x="191344" y="12998"/>
            <a:ext cx="12000656" cy="707886"/>
          </a:xfrm>
          <a:prstGeom prst="rect">
            <a:avLst/>
          </a:prstGeom>
          <a:noFill/>
        </p:spPr>
        <p:txBody>
          <a:bodyPr wrap="square">
            <a:spAutoFit/>
          </a:bodyPr>
          <a:lstStyle/>
          <a:p>
            <a:pPr algn="ctr"/>
            <a:r>
              <a:rPr lang="hu-HU" sz="2000" b="1" dirty="0">
                <a:solidFill>
                  <a:srgbClr val="002060"/>
                </a:solidFill>
                <a:latin typeface="Arial" panose="020B0604020202020204" pitchFamily="34" charset="0"/>
                <a:cs typeface="Arial" panose="020B0604020202020204" pitchFamily="34" charset="0"/>
              </a:rPr>
              <a:t>Nem volt túl bíztató az összkép már a háború előtt sem… Európában a gazdaságilag meghatározó hatalom Németország, nem jó senkinek, ha gyengélkedik </a:t>
            </a:r>
            <a:endParaRPr lang="en-GB" sz="2000" b="1" dirty="0">
              <a:solidFill>
                <a:srgbClr val="002060"/>
              </a:solidFill>
              <a:latin typeface="Arial" panose="020B0604020202020204" pitchFamily="34" charset="0"/>
              <a:cs typeface="Arial" panose="020B0604020202020204" pitchFamily="34" charset="0"/>
            </a:endParaRPr>
          </a:p>
        </p:txBody>
      </p:sp>
      <p:sp>
        <p:nvSpPr>
          <p:cNvPr id="8" name="Ellipszis 7">
            <a:extLst>
              <a:ext uri="{FF2B5EF4-FFF2-40B4-BE49-F238E27FC236}">
                <a16:creationId xmlns:a16="http://schemas.microsoft.com/office/drawing/2014/main" id="{D90BFF2F-F7B4-4AB0-90A4-19F6BB6455D9}"/>
              </a:ext>
            </a:extLst>
          </p:cNvPr>
          <p:cNvSpPr/>
          <p:nvPr/>
        </p:nvSpPr>
        <p:spPr>
          <a:xfrm>
            <a:off x="983432" y="5108028"/>
            <a:ext cx="10153128" cy="1345308"/>
          </a:xfrm>
          <a:prstGeom prst="ellipse">
            <a:avLst/>
          </a:prstGeom>
          <a:gradFill>
            <a:gsLst>
              <a:gs pos="37000">
                <a:schemeClr val="accent4">
                  <a:tint val="37000"/>
                  <a:satMod val="300000"/>
                  <a:alpha val="0"/>
                </a:schemeClr>
              </a:gs>
              <a:gs pos="100000">
                <a:schemeClr val="accent4">
                  <a:tint val="15000"/>
                  <a:satMod val="350000"/>
                </a:schemeClr>
              </a:gs>
            </a:gsLst>
          </a:gra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hu-HU" b="1" dirty="0">
                <a:solidFill>
                  <a:schemeClr val="tx1"/>
                </a:solidFill>
              </a:rPr>
              <a:t>Biztonsági kérdés: a „járványfásultság” miatt elsősorban az ellátási láncoknál növekvő szállítási időtartam és az abból fakadó keresleti és inflációs hatás, napjainktól az orosz-ukrán konfliktus hatásmechanizmusával tetézve </a:t>
            </a:r>
          </a:p>
        </p:txBody>
      </p:sp>
      <p:sp>
        <p:nvSpPr>
          <p:cNvPr id="6" name="Dia számának helye 5">
            <a:extLst>
              <a:ext uri="{FF2B5EF4-FFF2-40B4-BE49-F238E27FC236}">
                <a16:creationId xmlns:a16="http://schemas.microsoft.com/office/drawing/2014/main" id="{63A7AF97-0A1D-46A8-854C-A9289FEF76EC}"/>
              </a:ext>
            </a:extLst>
          </p:cNvPr>
          <p:cNvSpPr>
            <a:spLocks noGrp="1"/>
          </p:cNvSpPr>
          <p:nvPr>
            <p:ph type="sldNum" sz="quarter" idx="12"/>
          </p:nvPr>
        </p:nvSpPr>
        <p:spPr/>
        <p:txBody>
          <a:bodyPr/>
          <a:lstStyle/>
          <a:p>
            <a:fld id="{30614E6E-4804-43E4-B35D-268B65585BDA}" type="slidenum">
              <a:rPr lang="hu-HU" smtClean="0">
                <a:solidFill>
                  <a:prstClr val="black">
                    <a:tint val="75000"/>
                  </a:prstClr>
                </a:solidFill>
              </a:rPr>
              <a:pPr/>
              <a:t>13</a:t>
            </a:fld>
            <a:endParaRPr lang="hu-HU" dirty="0">
              <a:solidFill>
                <a:prstClr val="black">
                  <a:tint val="75000"/>
                </a:prstClr>
              </a:solidFill>
            </a:endParaRPr>
          </a:p>
        </p:txBody>
      </p:sp>
      <p:sp>
        <p:nvSpPr>
          <p:cNvPr id="12" name="Szövegdoboz 11"/>
          <p:cNvSpPr txBox="1"/>
          <p:nvPr/>
        </p:nvSpPr>
        <p:spPr>
          <a:xfrm>
            <a:off x="0" y="6590317"/>
            <a:ext cx="1535998" cy="215444"/>
          </a:xfrm>
          <a:prstGeom prst="rect">
            <a:avLst/>
          </a:prstGeom>
          <a:noFill/>
        </p:spPr>
        <p:txBody>
          <a:bodyPr wrap="non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Eurostat/KT Titkárság</a:t>
            </a:r>
          </a:p>
        </p:txBody>
      </p:sp>
      <p:graphicFrame>
        <p:nvGraphicFramePr>
          <p:cNvPr id="13" name="Diagram 12">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4204656170"/>
              </p:ext>
            </p:extLst>
          </p:nvPr>
        </p:nvGraphicFramePr>
        <p:xfrm>
          <a:off x="141522" y="1419638"/>
          <a:ext cx="6098494" cy="3688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Diagram 13">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1516583735"/>
              </p:ext>
            </p:extLst>
          </p:nvPr>
        </p:nvGraphicFramePr>
        <p:xfrm>
          <a:off x="6384032" y="1419637"/>
          <a:ext cx="5594438" cy="368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428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85101BD9-B23A-4BBC-9998-2DFF832F2443}"/>
              </a:ext>
            </a:extLst>
          </p:cNvPr>
          <p:cNvSpPr txBox="1"/>
          <p:nvPr/>
        </p:nvSpPr>
        <p:spPr>
          <a:xfrm>
            <a:off x="136966" y="47065"/>
            <a:ext cx="9847466" cy="400110"/>
          </a:xfrm>
          <a:prstGeom prst="rect">
            <a:avLst/>
          </a:prstGeom>
          <a:noFill/>
        </p:spPr>
        <p:txBody>
          <a:bodyPr wrap="square" rtlCol="0">
            <a:spAutoFit/>
          </a:bodyPr>
          <a:lstStyle/>
          <a:p>
            <a:r>
              <a:rPr lang="hu-HU" sz="2000" b="1" dirty="0">
                <a:latin typeface="Arial" panose="020B0604020202020204" pitchFamily="34" charset="0"/>
                <a:cs typeface="Arial" panose="020B0604020202020204" pitchFamily="34" charset="0"/>
              </a:rPr>
              <a:t>Németország gazdasága a háborút megelőző hónapokban I.</a:t>
            </a:r>
          </a:p>
        </p:txBody>
      </p:sp>
      <p:sp>
        <p:nvSpPr>
          <p:cNvPr id="3" name="Dia számának helye 2">
            <a:extLst>
              <a:ext uri="{FF2B5EF4-FFF2-40B4-BE49-F238E27FC236}">
                <a16:creationId xmlns:a16="http://schemas.microsoft.com/office/drawing/2014/main" id="{2BFE64EC-3EAC-46E1-9837-D7ABDD0FE9DD}"/>
              </a:ext>
            </a:extLst>
          </p:cNvPr>
          <p:cNvSpPr>
            <a:spLocks noGrp="1"/>
          </p:cNvSpPr>
          <p:nvPr>
            <p:ph type="sldNum" sz="quarter" idx="12"/>
          </p:nvPr>
        </p:nvSpPr>
        <p:spPr/>
        <p:txBody>
          <a:bodyPr/>
          <a:lstStyle/>
          <a:p>
            <a:fld id="{30614E6E-4804-43E4-B35D-268B65585BDA}" type="slidenum">
              <a:rPr lang="hu-HU" smtClean="0">
                <a:solidFill>
                  <a:prstClr val="black">
                    <a:tint val="75000"/>
                  </a:prstClr>
                </a:solidFill>
              </a:rPr>
              <a:pPr/>
              <a:t>14</a:t>
            </a:fld>
            <a:endParaRPr lang="hu-HU" dirty="0">
              <a:solidFill>
                <a:prstClr val="black">
                  <a:tint val="75000"/>
                </a:prstClr>
              </a:solidFill>
            </a:endParaRPr>
          </a:p>
        </p:txBody>
      </p:sp>
      <p:graphicFrame>
        <p:nvGraphicFramePr>
          <p:cNvPr id="8" name="Diagram 7">
            <a:extLst>
              <a:ext uri="{FF2B5EF4-FFF2-40B4-BE49-F238E27FC236}">
                <a16:creationId xmlns:a16="http://schemas.microsoft.com/office/drawing/2014/main" id="{26B5A3F3-6184-44CC-8234-6CA4E9B78E15}"/>
              </a:ext>
            </a:extLst>
          </p:cNvPr>
          <p:cNvGraphicFramePr>
            <a:graphicFrameLocks/>
          </p:cNvGraphicFramePr>
          <p:nvPr>
            <p:extLst>
              <p:ext uri="{D42A27DB-BD31-4B8C-83A1-F6EECF244321}">
                <p14:modId xmlns:p14="http://schemas.microsoft.com/office/powerpoint/2010/main" val="3877258804"/>
              </p:ext>
            </p:extLst>
          </p:nvPr>
        </p:nvGraphicFramePr>
        <p:xfrm>
          <a:off x="170130" y="423044"/>
          <a:ext cx="5292930" cy="29631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a:extLst>
              <a:ext uri="{FF2B5EF4-FFF2-40B4-BE49-F238E27FC236}">
                <a16:creationId xmlns:a16="http://schemas.microsoft.com/office/drawing/2014/main" id="{99D31DC1-034D-49CD-8C30-D487898FED72}"/>
              </a:ext>
            </a:extLst>
          </p:cNvPr>
          <p:cNvGraphicFramePr>
            <a:graphicFrameLocks/>
          </p:cNvGraphicFramePr>
          <p:nvPr>
            <p:extLst>
              <p:ext uri="{D42A27DB-BD31-4B8C-83A1-F6EECF244321}">
                <p14:modId xmlns:p14="http://schemas.microsoft.com/office/powerpoint/2010/main" val="2442483622"/>
              </p:ext>
            </p:extLst>
          </p:nvPr>
        </p:nvGraphicFramePr>
        <p:xfrm>
          <a:off x="6240016" y="423044"/>
          <a:ext cx="5775960" cy="2963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 9">
            <a:extLst>
              <a:ext uri="{FF2B5EF4-FFF2-40B4-BE49-F238E27FC236}">
                <a16:creationId xmlns:a16="http://schemas.microsoft.com/office/drawing/2014/main" id="{B9D9BD10-F6F0-485A-90FD-212BA971FFAE}"/>
              </a:ext>
            </a:extLst>
          </p:cNvPr>
          <p:cNvGraphicFramePr>
            <a:graphicFrameLocks/>
          </p:cNvGraphicFramePr>
          <p:nvPr>
            <p:extLst>
              <p:ext uri="{D42A27DB-BD31-4B8C-83A1-F6EECF244321}">
                <p14:modId xmlns:p14="http://schemas.microsoft.com/office/powerpoint/2010/main" val="3581288698"/>
              </p:ext>
            </p:extLst>
          </p:nvPr>
        </p:nvGraphicFramePr>
        <p:xfrm>
          <a:off x="2999656" y="3436189"/>
          <a:ext cx="5715546" cy="3343818"/>
        </p:xfrm>
        <a:graphic>
          <a:graphicData uri="http://schemas.openxmlformats.org/drawingml/2006/chart">
            <c:chart xmlns:c="http://schemas.openxmlformats.org/drawingml/2006/chart" xmlns:r="http://schemas.openxmlformats.org/officeDocument/2006/relationships" r:id="rId4"/>
          </a:graphicData>
        </a:graphic>
      </p:graphicFrame>
      <p:sp>
        <p:nvSpPr>
          <p:cNvPr id="11" name="Szövegdoboz 10"/>
          <p:cNvSpPr txBox="1"/>
          <p:nvPr/>
        </p:nvSpPr>
        <p:spPr>
          <a:xfrm>
            <a:off x="25971" y="6564563"/>
            <a:ext cx="1535998" cy="215444"/>
          </a:xfrm>
          <a:prstGeom prst="rect">
            <a:avLst/>
          </a:prstGeom>
          <a:noFill/>
        </p:spPr>
        <p:txBody>
          <a:bodyPr wrap="non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Eurostat/KT Titkárság</a:t>
            </a:r>
          </a:p>
        </p:txBody>
      </p:sp>
    </p:spTree>
    <p:extLst>
      <p:ext uri="{BB962C8B-B14F-4D97-AF65-F5344CB8AC3E}">
        <p14:creationId xmlns:p14="http://schemas.microsoft.com/office/powerpoint/2010/main" val="276371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242AB7D4-D806-47E7-80AB-0382F9AC66EB}"/>
              </a:ext>
            </a:extLst>
          </p:cNvPr>
          <p:cNvSpPr txBox="1"/>
          <p:nvPr/>
        </p:nvSpPr>
        <p:spPr>
          <a:xfrm>
            <a:off x="4046512" y="618762"/>
            <a:ext cx="8026152" cy="707886"/>
          </a:xfrm>
          <a:prstGeom prst="rect">
            <a:avLst/>
          </a:prstGeom>
          <a:noFill/>
        </p:spPr>
        <p:txBody>
          <a:bodyPr wrap="square" rtlCol="0">
            <a:spAutoFit/>
          </a:bodyPr>
          <a:lstStyle/>
          <a:p>
            <a:r>
              <a:rPr lang="hu-HU" sz="2000" b="1" dirty="0">
                <a:latin typeface="Arial" panose="020B0604020202020204" pitchFamily="34" charset="0"/>
                <a:cs typeface="Arial" panose="020B0604020202020204" pitchFamily="34" charset="0"/>
              </a:rPr>
              <a:t>Kockázat, hogy nem belátható, mi lesz a folyamat vége a háborúval és az energiagondokkal nehezítve?</a:t>
            </a:r>
            <a:endParaRPr lang="en-GB" sz="2000" b="1" dirty="0">
              <a:latin typeface="Arial" panose="020B0604020202020204" pitchFamily="34" charset="0"/>
              <a:cs typeface="Arial" panose="020B0604020202020204" pitchFamily="34" charset="0"/>
            </a:endParaRPr>
          </a:p>
        </p:txBody>
      </p:sp>
      <p:sp>
        <p:nvSpPr>
          <p:cNvPr id="6" name="Szövegdoboz 5">
            <a:extLst>
              <a:ext uri="{FF2B5EF4-FFF2-40B4-BE49-F238E27FC236}">
                <a16:creationId xmlns:a16="http://schemas.microsoft.com/office/drawing/2014/main" id="{FBFA0122-61F2-4053-966B-80E0682D8145}"/>
              </a:ext>
            </a:extLst>
          </p:cNvPr>
          <p:cNvSpPr txBox="1"/>
          <p:nvPr/>
        </p:nvSpPr>
        <p:spPr>
          <a:xfrm>
            <a:off x="14064" y="140074"/>
            <a:ext cx="7522096" cy="400110"/>
          </a:xfrm>
          <a:prstGeom prst="rect">
            <a:avLst/>
          </a:prstGeom>
          <a:noFill/>
        </p:spPr>
        <p:txBody>
          <a:bodyPr wrap="square" rtlCol="0">
            <a:spAutoFit/>
          </a:bodyPr>
          <a:lstStyle/>
          <a:p>
            <a:r>
              <a:rPr lang="hu-HU" sz="2000" b="1" dirty="0">
                <a:solidFill>
                  <a:srgbClr val="002060"/>
                </a:solidFill>
                <a:latin typeface="Arial" panose="020B0604020202020204" pitchFamily="34" charset="0"/>
                <a:cs typeface="Arial" panose="020B0604020202020204" pitchFamily="34" charset="0"/>
              </a:rPr>
              <a:t>Németország gazdasága a háborút megelőző hónapokban II.</a:t>
            </a:r>
          </a:p>
        </p:txBody>
      </p:sp>
      <p:sp>
        <p:nvSpPr>
          <p:cNvPr id="7" name="Dia számának helye 6">
            <a:extLst>
              <a:ext uri="{FF2B5EF4-FFF2-40B4-BE49-F238E27FC236}">
                <a16:creationId xmlns:a16="http://schemas.microsoft.com/office/drawing/2014/main" id="{755ED88C-DBD0-499F-8E24-5C18F7868C87}"/>
              </a:ext>
            </a:extLst>
          </p:cNvPr>
          <p:cNvSpPr>
            <a:spLocks noGrp="1"/>
          </p:cNvSpPr>
          <p:nvPr>
            <p:ph type="sldNum" sz="quarter" idx="12"/>
          </p:nvPr>
        </p:nvSpPr>
        <p:spPr/>
        <p:txBody>
          <a:bodyPr/>
          <a:lstStyle/>
          <a:p>
            <a:fld id="{30614E6E-4804-43E4-B35D-268B65585BDA}" type="slidenum">
              <a:rPr lang="hu-HU" smtClean="0">
                <a:solidFill>
                  <a:prstClr val="black">
                    <a:tint val="75000"/>
                  </a:prstClr>
                </a:solidFill>
              </a:rPr>
              <a:pPr/>
              <a:t>15</a:t>
            </a:fld>
            <a:endParaRPr lang="hu-HU" dirty="0">
              <a:solidFill>
                <a:prstClr val="black">
                  <a:tint val="75000"/>
                </a:prstClr>
              </a:solidFill>
            </a:endParaRPr>
          </a:p>
        </p:txBody>
      </p:sp>
      <p:graphicFrame>
        <p:nvGraphicFramePr>
          <p:cNvPr id="8" name="Diagram 7">
            <a:extLst>
              <a:ext uri="{FF2B5EF4-FFF2-40B4-BE49-F238E27FC236}">
                <a16:creationId xmlns:a16="http://schemas.microsoft.com/office/drawing/2014/main" id="{E7F1FD0A-22FD-421E-BF4B-FB39F5674E37}"/>
              </a:ext>
            </a:extLst>
          </p:cNvPr>
          <p:cNvGraphicFramePr>
            <a:graphicFrameLocks/>
          </p:cNvGraphicFramePr>
          <p:nvPr>
            <p:extLst>
              <p:ext uri="{D42A27DB-BD31-4B8C-83A1-F6EECF244321}">
                <p14:modId xmlns:p14="http://schemas.microsoft.com/office/powerpoint/2010/main" val="3927877210"/>
              </p:ext>
            </p:extLst>
          </p:nvPr>
        </p:nvGraphicFramePr>
        <p:xfrm>
          <a:off x="479376" y="1484783"/>
          <a:ext cx="5760640" cy="4575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a:extLst>
              <a:ext uri="{FF2B5EF4-FFF2-40B4-BE49-F238E27FC236}">
                <a16:creationId xmlns:a16="http://schemas.microsoft.com/office/drawing/2014/main" id="{AE83C8DA-D1B5-431D-B51D-6149CAC4CE33}"/>
              </a:ext>
            </a:extLst>
          </p:cNvPr>
          <p:cNvGraphicFramePr>
            <a:graphicFrameLocks/>
          </p:cNvGraphicFramePr>
          <p:nvPr>
            <p:extLst>
              <p:ext uri="{D42A27DB-BD31-4B8C-83A1-F6EECF244321}">
                <p14:modId xmlns:p14="http://schemas.microsoft.com/office/powerpoint/2010/main" val="2600869952"/>
              </p:ext>
            </p:extLst>
          </p:nvPr>
        </p:nvGraphicFramePr>
        <p:xfrm>
          <a:off x="6412230" y="1484782"/>
          <a:ext cx="5444410" cy="4575289"/>
        </p:xfrm>
        <a:graphic>
          <a:graphicData uri="http://schemas.openxmlformats.org/drawingml/2006/chart">
            <c:chart xmlns:c="http://schemas.openxmlformats.org/drawingml/2006/chart" xmlns:r="http://schemas.openxmlformats.org/officeDocument/2006/relationships" r:id="rId3"/>
          </a:graphicData>
        </a:graphic>
      </p:graphicFrame>
      <p:sp>
        <p:nvSpPr>
          <p:cNvPr id="10" name="Szövegdoboz 9"/>
          <p:cNvSpPr txBox="1"/>
          <p:nvPr/>
        </p:nvSpPr>
        <p:spPr>
          <a:xfrm>
            <a:off x="14064" y="6609367"/>
            <a:ext cx="1535998" cy="215444"/>
          </a:xfrm>
          <a:prstGeom prst="rect">
            <a:avLst/>
          </a:prstGeom>
          <a:noFill/>
        </p:spPr>
        <p:txBody>
          <a:bodyPr wrap="non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Eurostat/KT Titkárság</a:t>
            </a:r>
          </a:p>
        </p:txBody>
      </p:sp>
    </p:spTree>
    <p:extLst>
      <p:ext uri="{BB962C8B-B14F-4D97-AF65-F5344CB8AC3E}">
        <p14:creationId xmlns:p14="http://schemas.microsoft.com/office/powerpoint/2010/main" val="213724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7" name="Szövegdoboz 6">
            <a:extLst>
              <a:ext uri="{FF2B5EF4-FFF2-40B4-BE49-F238E27FC236}">
                <a16:creationId xmlns:a16="http://schemas.microsoft.com/office/drawing/2014/main" id="{3DA21DD4-F7A1-4074-A305-E0F89F128DE0}"/>
              </a:ext>
            </a:extLst>
          </p:cNvPr>
          <p:cNvSpPr txBox="1"/>
          <p:nvPr/>
        </p:nvSpPr>
        <p:spPr>
          <a:xfrm>
            <a:off x="4046512" y="618762"/>
            <a:ext cx="8026152" cy="707886"/>
          </a:xfrm>
          <a:prstGeom prst="rect">
            <a:avLst/>
          </a:prstGeom>
          <a:noFill/>
        </p:spPr>
        <p:txBody>
          <a:bodyPr wrap="square" rtlCol="0">
            <a:spAutoFit/>
          </a:bodyPr>
          <a:lstStyle/>
          <a:p>
            <a:r>
              <a:rPr lang="hu-HU" sz="2000" b="1" dirty="0">
                <a:latin typeface="Arial" panose="020B0604020202020204" pitchFamily="34" charset="0"/>
                <a:cs typeface="Arial" panose="020B0604020202020204" pitchFamily="34" charset="0"/>
              </a:rPr>
              <a:t>Kockázat, hogy nem belátható, mi lesz a folyamat vége a háborúval és az energiagondokkal nehezítve?</a:t>
            </a:r>
            <a:endParaRPr lang="en-GB" sz="2000" b="1" dirty="0">
              <a:latin typeface="Arial" panose="020B0604020202020204" pitchFamily="34" charset="0"/>
              <a:cs typeface="Arial" panose="020B0604020202020204" pitchFamily="34" charset="0"/>
            </a:endParaRPr>
          </a:p>
        </p:txBody>
      </p:sp>
      <p:sp>
        <p:nvSpPr>
          <p:cNvPr id="8" name="Szövegdoboz 7">
            <a:extLst>
              <a:ext uri="{FF2B5EF4-FFF2-40B4-BE49-F238E27FC236}">
                <a16:creationId xmlns:a16="http://schemas.microsoft.com/office/drawing/2014/main" id="{03B7061F-CAB4-4FB9-A471-4E04759D972F}"/>
              </a:ext>
            </a:extLst>
          </p:cNvPr>
          <p:cNvSpPr txBox="1"/>
          <p:nvPr/>
        </p:nvSpPr>
        <p:spPr>
          <a:xfrm>
            <a:off x="14064" y="140074"/>
            <a:ext cx="8170168" cy="400110"/>
          </a:xfrm>
          <a:prstGeom prst="rect">
            <a:avLst/>
          </a:prstGeom>
          <a:noFill/>
        </p:spPr>
        <p:txBody>
          <a:bodyPr wrap="square" rtlCol="0">
            <a:spAutoFit/>
          </a:bodyPr>
          <a:lstStyle/>
          <a:p>
            <a:r>
              <a:rPr lang="hu-HU" sz="2000" b="1" dirty="0">
                <a:solidFill>
                  <a:srgbClr val="002060"/>
                </a:solidFill>
                <a:latin typeface="Arial" panose="020B0604020202020204" pitchFamily="34" charset="0"/>
                <a:cs typeface="Arial" panose="020B0604020202020204" pitchFamily="34" charset="0"/>
              </a:rPr>
              <a:t>Németország gazdasága a háborút megelőző hónapokban III.</a:t>
            </a:r>
          </a:p>
        </p:txBody>
      </p:sp>
      <p:sp>
        <p:nvSpPr>
          <p:cNvPr id="3" name="Dia számának helye 2">
            <a:extLst>
              <a:ext uri="{FF2B5EF4-FFF2-40B4-BE49-F238E27FC236}">
                <a16:creationId xmlns:a16="http://schemas.microsoft.com/office/drawing/2014/main" id="{ED7652D7-7A6D-4FC1-BDF3-C517A36B1AA7}"/>
              </a:ext>
            </a:extLst>
          </p:cNvPr>
          <p:cNvSpPr>
            <a:spLocks noGrp="1"/>
          </p:cNvSpPr>
          <p:nvPr>
            <p:ph type="sldNum" sz="quarter" idx="12"/>
          </p:nvPr>
        </p:nvSpPr>
        <p:spPr/>
        <p:txBody>
          <a:bodyPr/>
          <a:lstStyle/>
          <a:p>
            <a:fld id="{30614E6E-4804-43E4-B35D-268B65585BDA}" type="slidenum">
              <a:rPr lang="hu-HU" smtClean="0">
                <a:solidFill>
                  <a:prstClr val="black">
                    <a:tint val="75000"/>
                  </a:prstClr>
                </a:solidFill>
              </a:rPr>
              <a:pPr/>
              <a:t>16</a:t>
            </a:fld>
            <a:endParaRPr lang="hu-HU" dirty="0">
              <a:solidFill>
                <a:prstClr val="black">
                  <a:tint val="75000"/>
                </a:prstClr>
              </a:solidFill>
            </a:endParaRPr>
          </a:p>
        </p:txBody>
      </p:sp>
      <p:sp>
        <p:nvSpPr>
          <p:cNvPr id="9" name="Szövegdoboz 8"/>
          <p:cNvSpPr txBox="1"/>
          <p:nvPr/>
        </p:nvSpPr>
        <p:spPr>
          <a:xfrm>
            <a:off x="14064" y="6568212"/>
            <a:ext cx="1535998" cy="215444"/>
          </a:xfrm>
          <a:prstGeom prst="rect">
            <a:avLst/>
          </a:prstGeom>
          <a:noFill/>
        </p:spPr>
        <p:txBody>
          <a:bodyPr wrap="non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Eurostat/KT Titkárság</a:t>
            </a:r>
          </a:p>
        </p:txBody>
      </p:sp>
      <p:graphicFrame>
        <p:nvGraphicFramePr>
          <p:cNvPr id="10" name="Diagram 9">
            <a:extLst>
              <a:ext uri="{FF2B5EF4-FFF2-40B4-BE49-F238E27FC236}">
                <a16:creationId xmlns:a16="http://schemas.microsoft.com/office/drawing/2014/main" id="{C696C874-922D-48A1-892D-00B7777CDD43}"/>
              </a:ext>
            </a:extLst>
          </p:cNvPr>
          <p:cNvGraphicFramePr>
            <a:graphicFrameLocks/>
          </p:cNvGraphicFramePr>
          <p:nvPr>
            <p:extLst>
              <p:ext uri="{D42A27DB-BD31-4B8C-83A1-F6EECF244321}">
                <p14:modId xmlns:p14="http://schemas.microsoft.com/office/powerpoint/2010/main" val="1776137688"/>
              </p:ext>
            </p:extLst>
          </p:nvPr>
        </p:nvGraphicFramePr>
        <p:xfrm>
          <a:off x="263352" y="1556793"/>
          <a:ext cx="5544616" cy="46085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10">
            <a:extLst>
              <a:ext uri="{FF2B5EF4-FFF2-40B4-BE49-F238E27FC236}">
                <a16:creationId xmlns:a16="http://schemas.microsoft.com/office/drawing/2014/main" id="{F2506284-B941-46D5-B86D-B002AAB1660D}"/>
              </a:ext>
            </a:extLst>
          </p:cNvPr>
          <p:cNvGraphicFramePr>
            <a:graphicFrameLocks/>
          </p:cNvGraphicFramePr>
          <p:nvPr>
            <p:extLst>
              <p:ext uri="{D42A27DB-BD31-4B8C-83A1-F6EECF244321}">
                <p14:modId xmlns:p14="http://schemas.microsoft.com/office/powerpoint/2010/main" val="2100616124"/>
              </p:ext>
            </p:extLst>
          </p:nvPr>
        </p:nvGraphicFramePr>
        <p:xfrm>
          <a:off x="5932170" y="1557021"/>
          <a:ext cx="5924470" cy="460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249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3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7276" y="0"/>
            <a:ext cx="6330063" cy="1117001"/>
          </a:xfrm>
        </p:spPr>
        <p:txBody>
          <a:bodyPr anchor="ctr">
            <a:noAutofit/>
          </a:bodyPr>
          <a:lstStyle/>
          <a:p>
            <a:r>
              <a:rPr lang="hu-HU" sz="2000" b="1" dirty="0">
                <a:solidFill>
                  <a:srgbClr val="002060"/>
                </a:solidFill>
                <a:latin typeface="Arial" panose="020B0604020202020204" pitchFamily="34" charset="0"/>
                <a:cs typeface="Arial" panose="020B0604020202020204" pitchFamily="34" charset="0"/>
              </a:rPr>
              <a:t>Az ipari termelés visszapattanása rámutat a 2008-as és a 2020-as válság és válságkezelés </a:t>
            </a:r>
            <a:r>
              <a:rPr lang="hu-HU" sz="2000" b="1" dirty="0" err="1">
                <a:solidFill>
                  <a:srgbClr val="002060"/>
                </a:solidFill>
                <a:latin typeface="Arial" panose="020B0604020202020204" pitchFamily="34" charset="0"/>
                <a:cs typeface="Arial" panose="020B0604020202020204" pitchFamily="34" charset="0"/>
              </a:rPr>
              <a:t>különb-ségeire</a:t>
            </a:r>
            <a:r>
              <a:rPr lang="hu-HU" sz="2000" b="1" dirty="0">
                <a:solidFill>
                  <a:srgbClr val="002060"/>
                </a:solidFill>
                <a:latin typeface="Arial" panose="020B0604020202020204" pitchFamily="34" charset="0"/>
                <a:cs typeface="Arial" panose="020B0604020202020204" pitchFamily="34" charset="0"/>
              </a:rPr>
              <a:t>. A háború okozta növekvő kockázatok...</a:t>
            </a:r>
          </a:p>
        </p:txBody>
      </p:sp>
      <p:sp>
        <p:nvSpPr>
          <p:cNvPr id="8" name="Téglalap 7"/>
          <p:cNvSpPr/>
          <p:nvPr/>
        </p:nvSpPr>
        <p:spPr>
          <a:xfrm>
            <a:off x="263352" y="1214892"/>
            <a:ext cx="5112567" cy="584775"/>
          </a:xfrm>
          <a:prstGeom prst="rect">
            <a:avLst/>
          </a:prstGeom>
        </p:spPr>
        <p:txBody>
          <a:bodyPr wrap="square">
            <a:spAutoFit/>
          </a:bodyPr>
          <a:lstStyle/>
          <a:p>
            <a:pPr defTabSz="1218255">
              <a:defRPr/>
            </a:pPr>
            <a:r>
              <a:rPr lang="hu-HU" sz="1600" b="1" dirty="0">
                <a:solidFill>
                  <a:srgbClr val="333333"/>
                </a:solidFill>
                <a:latin typeface="Arial" panose="020B0604020202020204" pitchFamily="34" charset="0"/>
                <a:cs typeface="Arial" panose="020B0604020202020204" pitchFamily="34" charset="0"/>
              </a:rPr>
              <a:t>Az ipari termelés alakulása </a:t>
            </a:r>
          </a:p>
          <a:p>
            <a:pPr defTabSz="1218255">
              <a:defRPr/>
            </a:pPr>
            <a:r>
              <a:rPr lang="hu-HU" sz="1600" dirty="0">
                <a:solidFill>
                  <a:srgbClr val="333333"/>
                </a:solidFill>
                <a:latin typeface="Arial" panose="020B0604020202020204" pitchFamily="34" charset="0"/>
                <a:cs typeface="Arial" panose="020B0604020202020204" pitchFamily="34" charset="0"/>
              </a:rPr>
              <a:t>(szezonálisan és munkanappal kiigazított, 2015=100)</a:t>
            </a:r>
            <a:endParaRPr lang="hu-HU" sz="1600" dirty="0">
              <a:solidFill>
                <a:prstClr val="black"/>
              </a:solidFill>
              <a:latin typeface="Arial" panose="020B0604020202020204" pitchFamily="34" charset="0"/>
              <a:cs typeface="Arial" panose="020B0604020202020204" pitchFamily="34" charset="0"/>
            </a:endParaRPr>
          </a:p>
        </p:txBody>
      </p:sp>
      <p:sp>
        <p:nvSpPr>
          <p:cNvPr id="9" name="Szövegdoboz 8"/>
          <p:cNvSpPr txBox="1"/>
          <p:nvPr/>
        </p:nvSpPr>
        <p:spPr>
          <a:xfrm>
            <a:off x="0" y="6597932"/>
            <a:ext cx="5519936" cy="215444"/>
          </a:xfrm>
          <a:prstGeom prst="rect">
            <a:avLst/>
          </a:prstGeom>
          <a:noFill/>
        </p:spPr>
        <p:txBody>
          <a:bodyPr wrap="square" rtlCol="0">
            <a:spAutoFit/>
          </a:bodyPr>
          <a:lstStyle/>
          <a:p>
            <a:pPr defTabSz="1218255">
              <a:defRPr/>
            </a:pPr>
            <a:r>
              <a:rPr lang="hu-HU" sz="800" dirty="0">
                <a:solidFill>
                  <a:prstClr val="black">
                    <a:lumMod val="65000"/>
                    <a:lumOff val="35000"/>
                  </a:prstClr>
                </a:solidFill>
                <a:latin typeface="Century Gothic" panose="020B0502020202020204" pitchFamily="34" charset="0"/>
                <a:cs typeface="Arial" pitchFamily="34" charset="0"/>
              </a:rPr>
              <a:t>Forrás:ITM/</a:t>
            </a:r>
            <a:r>
              <a:rPr lang="hu-HU" sz="800" dirty="0" err="1">
                <a:solidFill>
                  <a:prstClr val="black">
                    <a:lumMod val="65000"/>
                    <a:lumOff val="35000"/>
                  </a:prstClr>
                </a:solidFill>
                <a:latin typeface="Century Gothic" panose="020B0502020202020204" pitchFamily="34" charset="0"/>
                <a:cs typeface="Arial" pitchFamily="34" charset="0"/>
              </a:rPr>
              <a:t>Parragh</a:t>
            </a:r>
            <a:r>
              <a:rPr lang="hu-HU" sz="800" dirty="0">
                <a:solidFill>
                  <a:prstClr val="black">
                    <a:lumMod val="65000"/>
                    <a:lumOff val="35000"/>
                  </a:prstClr>
                </a:solidFill>
                <a:latin typeface="Century Gothic" panose="020B0502020202020204" pitchFamily="34" charset="0"/>
                <a:cs typeface="Arial" pitchFamily="34" charset="0"/>
              </a:rPr>
              <a:t> Bianka alapján Eurostat, KT Titkárság szerkesztés</a:t>
            </a:r>
          </a:p>
        </p:txBody>
      </p:sp>
      <p:sp>
        <p:nvSpPr>
          <p:cNvPr id="19" name="Text Placeholder 10">
            <a:extLst>
              <a:ext uri="{FF2B5EF4-FFF2-40B4-BE49-F238E27FC236}">
                <a16:creationId xmlns:a16="http://schemas.microsoft.com/office/drawing/2014/main" id="{8A323E5B-C012-4D4A-8304-A5963DA184F7}"/>
              </a:ext>
            </a:extLst>
          </p:cNvPr>
          <p:cNvSpPr txBox="1">
            <a:spLocks/>
          </p:cNvSpPr>
          <p:nvPr/>
        </p:nvSpPr>
        <p:spPr>
          <a:xfrm>
            <a:off x="6881694" y="1047332"/>
            <a:ext cx="4071711" cy="435110"/>
          </a:xfrm>
          <a:prstGeom prst="rect">
            <a:avLst/>
          </a:prstGeom>
        </p:spPr>
        <p:txBody>
          <a:bodyPr vert="horz" lIns="91440" tIns="45720" rIns="91440" bIns="45720" rtlCol="0">
            <a:no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ts val="0"/>
              </a:spcBef>
            </a:pPr>
            <a:r>
              <a:rPr lang="hu-HU" sz="1600" b="1" cap="all" dirty="0">
                <a:solidFill>
                  <a:schemeClr val="tx1"/>
                </a:solidFill>
                <a:latin typeface="Arial" panose="020B0604020202020204" pitchFamily="34" charset="0"/>
                <a:cs typeface="Arial" panose="020B0604020202020204" pitchFamily="34" charset="0"/>
              </a:rPr>
              <a:t>A GDP-</a:t>
            </a:r>
            <a:r>
              <a:rPr lang="hu-HU" sz="1600" b="1" dirty="0">
                <a:solidFill>
                  <a:schemeClr val="tx1"/>
                </a:solidFill>
                <a:latin typeface="Arial" panose="020B0604020202020204" pitchFamily="34" charset="0"/>
                <a:cs typeface="Arial" panose="020B0604020202020204" pitchFamily="34" charset="0"/>
              </a:rPr>
              <a:t>előrejelzés </a:t>
            </a:r>
          </a:p>
        </p:txBody>
      </p:sp>
      <p:sp>
        <p:nvSpPr>
          <p:cNvPr id="17" name="Cím 1"/>
          <p:cNvSpPr txBox="1">
            <a:spLocks/>
          </p:cNvSpPr>
          <p:nvPr/>
        </p:nvSpPr>
        <p:spPr>
          <a:xfrm>
            <a:off x="6287344" y="150153"/>
            <a:ext cx="5904656" cy="826991"/>
          </a:xfrm>
          <a:prstGeom prst="rect">
            <a:avLst/>
          </a:prstGeom>
        </p:spPr>
        <p:txBody>
          <a:bodyPr vert="horz" lIns="66408" tIns="33204" rIns="66408" bIns="33204" rtlCol="0" anchor="ctr">
            <a:noAutofit/>
          </a:bodyPr>
          <a:lstStyle>
            <a:lvl1pPr algn="l" defTabSz="885450" rtl="0" eaLnBrk="1" latinLnBrk="0" hangingPunct="1">
              <a:spcBef>
                <a:spcPct val="0"/>
              </a:spcBef>
              <a:buNone/>
              <a:defRPr sz="2933" kern="1200">
                <a:solidFill>
                  <a:srgbClr val="595959"/>
                </a:solidFill>
                <a:latin typeface="Century Gothic" panose="020B0502020202020204" pitchFamily="34" charset="0"/>
                <a:ea typeface="+mj-ea"/>
                <a:cs typeface="+mj-cs"/>
              </a:defRPr>
            </a:lvl1pPr>
          </a:lstStyle>
          <a:p>
            <a:r>
              <a:rPr lang="hu-HU" sz="2000" b="1" dirty="0">
                <a:solidFill>
                  <a:srgbClr val="002060"/>
                </a:solidFill>
                <a:latin typeface="Arial" panose="020B0604020202020204" pitchFamily="34" charset="0"/>
                <a:cs typeface="Arial" panose="020B0604020202020204" pitchFamily="34" charset="0"/>
              </a:rPr>
              <a:t>Hazánk Európa leggyorsabb </a:t>
            </a:r>
            <a:r>
              <a:rPr lang="hu-HU" sz="2000" b="1" dirty="0" err="1">
                <a:solidFill>
                  <a:srgbClr val="002060"/>
                </a:solidFill>
                <a:latin typeface="Arial" panose="020B0604020202020204" pitchFamily="34" charset="0"/>
                <a:cs typeface="Arial" panose="020B0604020202020204" pitchFamily="34" charset="0"/>
              </a:rPr>
              <a:t>covid</a:t>
            </a:r>
            <a:r>
              <a:rPr lang="hu-HU" sz="2000" b="1" dirty="0">
                <a:solidFill>
                  <a:srgbClr val="002060"/>
                </a:solidFill>
                <a:latin typeface="Arial" panose="020B0604020202020204" pitchFamily="34" charset="0"/>
                <a:cs typeface="Arial" panose="020B0604020202020204" pitchFamily="34" charset="0"/>
              </a:rPr>
              <a:t> utáni helyreállást mutató gazdaságai közé tartozik.  A háború hozta növekvő kockázatok…</a:t>
            </a:r>
          </a:p>
        </p:txBody>
      </p:sp>
      <p:graphicFrame>
        <p:nvGraphicFramePr>
          <p:cNvPr id="10" name="Diagram 9"/>
          <p:cNvGraphicFramePr>
            <a:graphicFrameLocks/>
          </p:cNvGraphicFramePr>
          <p:nvPr>
            <p:extLst>
              <p:ext uri="{D42A27DB-BD31-4B8C-83A1-F6EECF244321}">
                <p14:modId xmlns:p14="http://schemas.microsoft.com/office/powerpoint/2010/main" val="3038019315"/>
              </p:ext>
            </p:extLst>
          </p:nvPr>
        </p:nvGraphicFramePr>
        <p:xfrm>
          <a:off x="268506" y="1916833"/>
          <a:ext cx="5731714" cy="4439524"/>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a:off x="6377393" y="6597932"/>
            <a:ext cx="5519936" cy="215444"/>
          </a:xfrm>
          <a:prstGeom prst="rect">
            <a:avLst/>
          </a:prstGeom>
          <a:noFill/>
        </p:spPr>
        <p:txBody>
          <a:bodyPr wrap="square" rtlCol="0">
            <a:spAutoFit/>
          </a:bodyPr>
          <a:lstStyle/>
          <a:p>
            <a:pPr defTabSz="1218255">
              <a:defRPr/>
            </a:pPr>
            <a:r>
              <a:rPr lang="hu-HU" sz="800" dirty="0">
                <a:solidFill>
                  <a:schemeClr val="tx1">
                    <a:lumMod val="65000"/>
                    <a:lumOff val="35000"/>
                  </a:schemeClr>
                </a:solidFill>
                <a:latin typeface="Century Gothic" panose="020B0502020202020204" pitchFamily="34" charset="0"/>
                <a:cs typeface="Arial" panose="020B0604020202020204" pitchFamily="34" charset="0"/>
              </a:rPr>
              <a:t>Forrás: Makrogazdasági és költségvetési előrejelzése 2021-2025, KSH alapján, KT Titkárság szerkesztés</a:t>
            </a:r>
          </a:p>
        </p:txBody>
      </p:sp>
      <p:graphicFrame>
        <p:nvGraphicFramePr>
          <p:cNvPr id="12" name="Diagram 11"/>
          <p:cNvGraphicFramePr>
            <a:graphicFrameLocks/>
          </p:cNvGraphicFramePr>
          <p:nvPr>
            <p:extLst>
              <p:ext uri="{D42A27DB-BD31-4B8C-83A1-F6EECF244321}">
                <p14:modId xmlns:p14="http://schemas.microsoft.com/office/powerpoint/2010/main" val="2310198075"/>
              </p:ext>
            </p:extLst>
          </p:nvPr>
        </p:nvGraphicFramePr>
        <p:xfrm>
          <a:off x="6397339" y="1482442"/>
          <a:ext cx="5731714" cy="3479159"/>
        </p:xfrm>
        <a:graphic>
          <a:graphicData uri="http://schemas.openxmlformats.org/drawingml/2006/chart">
            <c:chart xmlns:c="http://schemas.openxmlformats.org/drawingml/2006/chart" xmlns:r="http://schemas.openxmlformats.org/officeDocument/2006/relationships" r:id="rId4"/>
          </a:graphicData>
        </a:graphic>
      </p:graphicFrame>
      <p:sp>
        <p:nvSpPr>
          <p:cNvPr id="4" name="Dia számának helye 3">
            <a:extLst>
              <a:ext uri="{FF2B5EF4-FFF2-40B4-BE49-F238E27FC236}">
                <a16:creationId xmlns:a16="http://schemas.microsoft.com/office/drawing/2014/main" id="{EAF6F556-9D33-45F6-9C26-6A4C7CE09D50}"/>
              </a:ext>
            </a:extLst>
          </p:cNvPr>
          <p:cNvSpPr>
            <a:spLocks noGrp="1"/>
          </p:cNvSpPr>
          <p:nvPr>
            <p:ph type="sldNum" sz="quarter" idx="12"/>
          </p:nvPr>
        </p:nvSpPr>
        <p:spPr/>
        <p:txBody>
          <a:bodyPr/>
          <a:lstStyle/>
          <a:p>
            <a:fld id="{30614E6E-4804-43E4-B35D-268B65585BDA}" type="slidenum">
              <a:rPr lang="hu-HU" smtClean="0">
                <a:solidFill>
                  <a:prstClr val="black">
                    <a:tint val="75000"/>
                  </a:prstClr>
                </a:solidFill>
              </a:rPr>
              <a:pPr/>
              <a:t>17</a:t>
            </a:fld>
            <a:endParaRPr lang="hu-HU" dirty="0">
              <a:solidFill>
                <a:prstClr val="black">
                  <a:tint val="75000"/>
                </a:prstClr>
              </a:solidFill>
            </a:endParaRPr>
          </a:p>
        </p:txBody>
      </p:sp>
      <p:sp>
        <p:nvSpPr>
          <p:cNvPr id="5" name="Szövegdoboz 4"/>
          <p:cNvSpPr txBox="1"/>
          <p:nvPr/>
        </p:nvSpPr>
        <p:spPr>
          <a:xfrm>
            <a:off x="6287344" y="5118047"/>
            <a:ext cx="5904656" cy="1323439"/>
          </a:xfrm>
          <a:prstGeom prst="rect">
            <a:avLst/>
          </a:prstGeom>
          <a:solidFill>
            <a:srgbClr val="C00000"/>
          </a:solidFill>
        </p:spPr>
        <p:txBody>
          <a:bodyPr wrap="square" rtlCol="0">
            <a:spAutoFit/>
          </a:bodyPr>
          <a:lstStyle/>
          <a:p>
            <a:r>
              <a:rPr lang="hu-HU" sz="1600" b="1" dirty="0">
                <a:solidFill>
                  <a:schemeClr val="bg1"/>
                </a:solidFill>
              </a:rPr>
              <a:t>A KSH becslése szerint a 2021-es növekedés 7,1 százalék lett. 2022-re a háború előtt a PM 5,9 százalékos növekedést várt, az év első hónapjainak teljesítménye kiváló volt,  várhatóan a növekedés így pozitív tartományban maradhat a nehézségek ellenére, lesz forrás a társadalmi-gazdasági programok folytatására</a:t>
            </a:r>
            <a:endParaRPr lang="en-GB" sz="1600" b="1" dirty="0">
              <a:solidFill>
                <a:schemeClr val="bg1"/>
              </a:solidFill>
            </a:endParaRPr>
          </a:p>
        </p:txBody>
      </p:sp>
      <p:sp>
        <p:nvSpPr>
          <p:cNvPr id="3" name="Ellipszis 2">
            <a:extLst>
              <a:ext uri="{FF2B5EF4-FFF2-40B4-BE49-F238E27FC236}">
                <a16:creationId xmlns:a16="http://schemas.microsoft.com/office/drawing/2014/main" id="{EF05EA0D-0FD3-4EED-A2A8-A47F0C07E6B2}"/>
              </a:ext>
            </a:extLst>
          </p:cNvPr>
          <p:cNvSpPr/>
          <p:nvPr/>
        </p:nvSpPr>
        <p:spPr>
          <a:xfrm>
            <a:off x="4943872" y="2492896"/>
            <a:ext cx="576064" cy="1224136"/>
          </a:xfrm>
          <a:prstGeom prst="ellipse">
            <a:avLst/>
          </a:prstGeom>
          <a:solidFill>
            <a:srgbClr val="B647C5">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dirty="0"/>
              <a:t>Covid</a:t>
            </a:r>
          </a:p>
        </p:txBody>
      </p:sp>
      <p:sp>
        <p:nvSpPr>
          <p:cNvPr id="6" name="Ellipszis 5">
            <a:extLst>
              <a:ext uri="{FF2B5EF4-FFF2-40B4-BE49-F238E27FC236}">
                <a16:creationId xmlns:a16="http://schemas.microsoft.com/office/drawing/2014/main" id="{33D65951-02B2-4972-B806-825AF9D921CB}"/>
              </a:ext>
            </a:extLst>
          </p:cNvPr>
          <p:cNvSpPr/>
          <p:nvPr/>
        </p:nvSpPr>
        <p:spPr>
          <a:xfrm>
            <a:off x="4079776" y="2878034"/>
            <a:ext cx="864096" cy="838998"/>
          </a:xfrm>
          <a:prstGeom prst="ellipse">
            <a:avLst/>
          </a:prstGeom>
          <a:solidFill>
            <a:schemeClr val="tx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accent1">
                    <a:lumMod val="75000"/>
                  </a:schemeClr>
                </a:solidFill>
              </a:rPr>
              <a:t>Pénz-ügyi válság</a:t>
            </a:r>
          </a:p>
        </p:txBody>
      </p:sp>
      <p:sp>
        <p:nvSpPr>
          <p:cNvPr id="7" name="Ellipszis 6">
            <a:extLst>
              <a:ext uri="{FF2B5EF4-FFF2-40B4-BE49-F238E27FC236}">
                <a16:creationId xmlns:a16="http://schemas.microsoft.com/office/drawing/2014/main" id="{D5CC1062-173B-4012-990D-306F40A93027}"/>
              </a:ext>
            </a:extLst>
          </p:cNvPr>
          <p:cNvSpPr/>
          <p:nvPr/>
        </p:nvSpPr>
        <p:spPr>
          <a:xfrm>
            <a:off x="5350768" y="2492896"/>
            <a:ext cx="745232" cy="1224135"/>
          </a:xfrm>
          <a:prstGeom prst="ellipse">
            <a:avLst/>
          </a:prstGeom>
          <a:solidFill>
            <a:schemeClr val="bg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dirty="0">
                <a:solidFill>
                  <a:schemeClr val="tx1"/>
                </a:solidFill>
              </a:rPr>
              <a:t>Háború</a:t>
            </a:r>
          </a:p>
        </p:txBody>
      </p:sp>
    </p:spTree>
    <p:extLst>
      <p:ext uri="{BB962C8B-B14F-4D97-AF65-F5344CB8AC3E}">
        <p14:creationId xmlns:p14="http://schemas.microsoft.com/office/powerpoint/2010/main" val="34898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graphicFrame>
        <p:nvGraphicFramePr>
          <p:cNvPr id="12" name="Diagram 11"/>
          <p:cNvGraphicFramePr>
            <a:graphicFrameLocks/>
          </p:cNvGraphicFramePr>
          <p:nvPr>
            <p:extLst>
              <p:ext uri="{D42A27DB-BD31-4B8C-83A1-F6EECF244321}">
                <p14:modId xmlns:p14="http://schemas.microsoft.com/office/powerpoint/2010/main" val="1395943917"/>
              </p:ext>
            </p:extLst>
          </p:nvPr>
        </p:nvGraphicFramePr>
        <p:xfrm>
          <a:off x="484094" y="1782107"/>
          <a:ext cx="11707906" cy="4706561"/>
        </p:xfrm>
        <a:graphic>
          <a:graphicData uri="http://schemas.openxmlformats.org/drawingml/2006/chart">
            <c:chart xmlns:c="http://schemas.openxmlformats.org/drawingml/2006/chart" xmlns:r="http://schemas.openxmlformats.org/officeDocument/2006/relationships" r:id="rId2"/>
          </a:graphicData>
        </a:graphic>
      </p:graphicFrame>
      <p:sp>
        <p:nvSpPr>
          <p:cNvPr id="7" name="Szövegdoboz 6"/>
          <p:cNvSpPr txBox="1"/>
          <p:nvPr/>
        </p:nvSpPr>
        <p:spPr>
          <a:xfrm>
            <a:off x="407389" y="1265973"/>
            <a:ext cx="11161240" cy="625684"/>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 GDP-</a:t>
            </a:r>
            <a:r>
              <a:rPr lang="en-US" b="1" dirty="0" err="1">
                <a:latin typeface="Arial" panose="020B0604020202020204" pitchFamily="34" charset="0"/>
                <a:cs typeface="Arial" panose="020B0604020202020204" pitchFamily="34" charset="0"/>
              </a:rPr>
              <a:t>arányos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ál</a:t>
            </a:r>
            <a:r>
              <a:rPr lang="hu-HU" b="1" dirty="0">
                <a:latin typeface="Arial" panose="020B0604020202020204" pitchFamily="34" charset="0"/>
                <a:cs typeface="Arial" panose="020B0604020202020204" pitchFamily="34" charset="0"/>
              </a:rPr>
              <a:t>l</a:t>
            </a:r>
            <a:r>
              <a:rPr lang="en-US" b="1" dirty="0" err="1">
                <a:latin typeface="Arial" panose="020B0604020202020204" pitchFamily="34" charset="0"/>
                <a:cs typeface="Arial" panose="020B0604020202020204" pitchFamily="34" charset="0"/>
              </a:rPr>
              <a:t>amadósság</a:t>
            </a:r>
            <a:r>
              <a:rPr lang="en-US" b="1" dirty="0">
                <a:latin typeface="Arial" panose="020B0604020202020204" pitchFamily="34" charset="0"/>
                <a:cs typeface="Arial" panose="020B0604020202020204" pitchFamily="34" charset="0"/>
              </a:rPr>
              <a:t> a </a:t>
            </a:r>
            <a:r>
              <a:rPr lang="hu-HU" b="1" dirty="0">
                <a:latin typeface="Arial" panose="020B0604020202020204" pitchFamily="34" charset="0"/>
                <a:cs typeface="Arial" panose="020B0604020202020204" pitchFamily="34" charset="0"/>
              </a:rPr>
              <a:t>környező uniós országokban az orosz-ukrán konfliktus előtti előrejelzések szerint(százalék)</a:t>
            </a:r>
            <a:endParaRPr lang="en-US" b="1" dirty="0">
              <a:latin typeface="Arial" panose="020B0604020202020204" pitchFamily="34" charset="0"/>
              <a:cs typeface="Arial" panose="020B0604020202020204" pitchFamily="34" charset="0"/>
            </a:endParaRPr>
          </a:p>
        </p:txBody>
      </p:sp>
      <p:sp>
        <p:nvSpPr>
          <p:cNvPr id="8" name="Szövegdoboz 7"/>
          <p:cNvSpPr txBox="1"/>
          <p:nvPr/>
        </p:nvSpPr>
        <p:spPr>
          <a:xfrm>
            <a:off x="0" y="6506494"/>
            <a:ext cx="4296579" cy="338554"/>
          </a:xfrm>
          <a:prstGeom prst="rect">
            <a:avLst/>
          </a:prstGeom>
          <a:noFill/>
        </p:spPr>
        <p:txBody>
          <a:bodyPr wrap="squar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Eurostat, Európai Bizottság 2021 őszi előrejelzése, KT Titkárság szerkesztés</a:t>
            </a:r>
            <a:br>
              <a:rPr lang="hu-HU" sz="800" dirty="0">
                <a:solidFill>
                  <a:prstClr val="black">
                    <a:lumMod val="65000"/>
                    <a:lumOff val="35000"/>
                  </a:prstClr>
                </a:solidFill>
                <a:latin typeface="Century Gothic" panose="020B0502020202020204" pitchFamily="34" charset="0"/>
                <a:cs typeface="Arial" pitchFamily="34" charset="0"/>
              </a:rPr>
            </a:br>
            <a:r>
              <a:rPr lang="hu-HU" sz="800" dirty="0">
                <a:solidFill>
                  <a:prstClr val="black">
                    <a:lumMod val="65000"/>
                    <a:lumOff val="35000"/>
                  </a:prstClr>
                </a:solidFill>
                <a:latin typeface="Century Gothic" panose="020B0502020202020204" pitchFamily="34" charset="0"/>
                <a:cs typeface="Arial" pitchFamily="34" charset="0"/>
              </a:rPr>
              <a:t>* előirányzat</a:t>
            </a:r>
          </a:p>
        </p:txBody>
      </p:sp>
      <p:sp>
        <p:nvSpPr>
          <p:cNvPr id="9" name="Szövegdoboz 8"/>
          <p:cNvSpPr txBox="1"/>
          <p:nvPr/>
        </p:nvSpPr>
        <p:spPr>
          <a:xfrm>
            <a:off x="0" y="0"/>
            <a:ext cx="12192000" cy="1354217"/>
          </a:xfrm>
          <a:prstGeom prst="rect">
            <a:avLst/>
          </a:prstGeom>
          <a:noFill/>
        </p:spPr>
        <p:txBody>
          <a:bodyPr wrap="square" rtlCol="0">
            <a:spAutoFit/>
          </a:bodyPr>
          <a:lstStyle/>
          <a:p>
            <a:pPr algn="just"/>
            <a:r>
              <a:rPr lang="hu-HU" sz="2000" b="1" dirty="0">
                <a:solidFill>
                  <a:srgbClr val="002060"/>
                </a:solidFill>
                <a:latin typeface="Arial" panose="020B0604020202020204" pitchFamily="34" charset="0"/>
                <a:cs typeface="Arial" panose="020B0604020202020204" pitchFamily="34" charset="0"/>
              </a:rPr>
              <a:t>Az államadósság-ráta a környező országokban – Románia kivételével – csökkenő volt. Ebbe a trendbe illeszkedtünk magas szintről indulva. Az uniós átlagnál 2020-ban - a romlás mellett is - mindegyikünk jobban állt, 2021-2022-2023-ban újra mindenki csökkenő pályán, de új helyzet van, növekvő, számszerűen előre nem jelezhető teljesíthetőségi kockázatok…</a:t>
            </a:r>
          </a:p>
        </p:txBody>
      </p:sp>
      <p:cxnSp>
        <p:nvCxnSpPr>
          <p:cNvPr id="3" name="Egyenes összekötő nyíllal 2"/>
          <p:cNvCxnSpPr/>
          <p:nvPr/>
        </p:nvCxnSpPr>
        <p:spPr>
          <a:xfrm flipV="1">
            <a:off x="6717697" y="2167590"/>
            <a:ext cx="524933" cy="499534"/>
          </a:xfrm>
          <a:prstGeom prst="straightConnector1">
            <a:avLst/>
          </a:prstGeom>
          <a:ln w="76200">
            <a:solidFill>
              <a:srgbClr val="D98B4B"/>
            </a:solidFill>
            <a:tailEnd type="triangle"/>
          </a:ln>
        </p:spPr>
        <p:style>
          <a:lnRef idx="1">
            <a:schemeClr val="accent1"/>
          </a:lnRef>
          <a:fillRef idx="0">
            <a:schemeClr val="accent1"/>
          </a:fillRef>
          <a:effectRef idx="0">
            <a:schemeClr val="accent1"/>
          </a:effectRef>
          <a:fontRef idx="minor">
            <a:schemeClr val="tx1"/>
          </a:fontRef>
        </p:style>
      </p:cxnSp>
      <p:sp>
        <p:nvSpPr>
          <p:cNvPr id="2" name="Ellipszis 1"/>
          <p:cNvSpPr/>
          <p:nvPr/>
        </p:nvSpPr>
        <p:spPr>
          <a:xfrm>
            <a:off x="7573740" y="2276873"/>
            <a:ext cx="1330572" cy="3195130"/>
          </a:xfrm>
          <a:prstGeom prst="ellipse">
            <a:avLst/>
          </a:prstGeom>
          <a:solidFill>
            <a:srgbClr val="A156B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COVID</a:t>
            </a:r>
          </a:p>
        </p:txBody>
      </p:sp>
      <p:sp>
        <p:nvSpPr>
          <p:cNvPr id="4" name="Dia számának helye 3"/>
          <p:cNvSpPr>
            <a:spLocks noGrp="1"/>
          </p:cNvSpPr>
          <p:nvPr>
            <p:ph type="sldNum" sz="quarter" idx="12"/>
          </p:nvPr>
        </p:nvSpPr>
        <p:spPr/>
        <p:txBody>
          <a:bodyPr/>
          <a:lstStyle/>
          <a:p>
            <a:fld id="{30614E6E-4804-43E4-B35D-268B65585BDA}" type="slidenum">
              <a:rPr lang="hu-HU" smtClean="0">
                <a:solidFill>
                  <a:prstClr val="black">
                    <a:tint val="75000"/>
                  </a:prstClr>
                </a:solidFill>
              </a:rPr>
              <a:pPr/>
              <a:t>18</a:t>
            </a:fld>
            <a:endParaRPr lang="hu-HU" dirty="0">
              <a:solidFill>
                <a:prstClr val="black">
                  <a:tint val="75000"/>
                </a:prstClr>
              </a:solidFill>
            </a:endParaRPr>
          </a:p>
        </p:txBody>
      </p:sp>
      <p:sp>
        <p:nvSpPr>
          <p:cNvPr id="10" name="Ellipszis 9">
            <a:extLst>
              <a:ext uri="{FF2B5EF4-FFF2-40B4-BE49-F238E27FC236}">
                <a16:creationId xmlns:a16="http://schemas.microsoft.com/office/drawing/2014/main" id="{96C335A8-B6E5-4718-BF19-F37B29760CCC}"/>
              </a:ext>
            </a:extLst>
          </p:cNvPr>
          <p:cNvSpPr/>
          <p:nvPr/>
        </p:nvSpPr>
        <p:spPr>
          <a:xfrm>
            <a:off x="8483286" y="2293780"/>
            <a:ext cx="1368152" cy="3195130"/>
          </a:xfrm>
          <a:prstGeom prst="ellipse">
            <a:avLst/>
          </a:prstGeom>
          <a:solidFill>
            <a:schemeClr val="dk1">
              <a:alpha val="2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u-HU" dirty="0"/>
              <a:t>Háborús hatások</a:t>
            </a:r>
          </a:p>
        </p:txBody>
      </p:sp>
      <p:sp>
        <p:nvSpPr>
          <p:cNvPr id="11" name="Nyíl: jobbra mutató 10">
            <a:extLst>
              <a:ext uri="{FF2B5EF4-FFF2-40B4-BE49-F238E27FC236}">
                <a16:creationId xmlns:a16="http://schemas.microsoft.com/office/drawing/2014/main" id="{7D10F9A0-8F11-4AD1-8002-97DDE2A4D2D5}"/>
              </a:ext>
            </a:extLst>
          </p:cNvPr>
          <p:cNvSpPr/>
          <p:nvPr/>
        </p:nvSpPr>
        <p:spPr>
          <a:xfrm rot="5400000">
            <a:off x="7713414" y="2914012"/>
            <a:ext cx="978408" cy="484632"/>
          </a:xfrm>
          <a:prstGeom prst="rightArrow">
            <a:avLst/>
          </a:prstGeom>
          <a:gradFill>
            <a:gsLst>
              <a:gs pos="44000">
                <a:schemeClr val="tx1">
                  <a:alpha val="38000"/>
                </a:schemeClr>
              </a:gs>
              <a:gs pos="18000">
                <a:schemeClr val="bg1">
                  <a:lumMod val="85000"/>
                </a:schemeClr>
              </a:gs>
            </a:gsLst>
            <a:lin ang="5400000" scaled="0"/>
          </a:gradFill>
          <a:ln>
            <a:solidFill>
              <a:schemeClr val="tx1">
                <a:lumMod val="95000"/>
                <a:lumOff val="5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a:extLst>
              <a:ext uri="{FF2B5EF4-FFF2-40B4-BE49-F238E27FC236}">
                <a16:creationId xmlns:a16="http://schemas.microsoft.com/office/drawing/2014/main" id="{D81275B3-0590-4C53-8AD0-AAE2298E0D3D}"/>
              </a:ext>
            </a:extLst>
          </p:cNvPr>
          <p:cNvSpPr txBox="1"/>
          <p:nvPr/>
        </p:nvSpPr>
        <p:spPr>
          <a:xfrm>
            <a:off x="1127448" y="5506736"/>
            <a:ext cx="9001000" cy="646331"/>
          </a:xfrm>
          <a:prstGeom prst="rect">
            <a:avLst/>
          </a:prstGeom>
          <a:solidFill>
            <a:schemeClr val="accent2">
              <a:lumMod val="40000"/>
              <a:lumOff val="60000"/>
              <a:alpha val="26000"/>
            </a:schemeClr>
          </a:solidFill>
        </p:spPr>
        <p:txBody>
          <a:bodyPr wrap="square">
            <a:spAutoFit/>
          </a:bodyPr>
          <a:lstStyle/>
          <a:p>
            <a:pPr algn="just"/>
            <a:r>
              <a:rPr lang="hu-HU" sz="1200" b="1" dirty="0">
                <a:solidFill>
                  <a:schemeClr val="accent2">
                    <a:lumMod val="50000"/>
                  </a:schemeClr>
                </a:solidFill>
              </a:rPr>
              <a:t>Kérdés, hogy az ukrán válság egyik frontországa, Románia kap-e valamilyen külön pozitív elbánást még Brüsszelben, mely révén megúszhatja további egyensúlytalanságait is. Euró-zóna tagsága az évtized végéig nem reális, és nem is tudja az ukrán válságra hivatkozva a feltételek politikai indíttatású lazítását elérni a zóna tagjainál, hiszen a görögökkel ebben már megégették a kezüket a közös övezet tagjai.</a:t>
            </a:r>
          </a:p>
        </p:txBody>
      </p:sp>
      <p:sp>
        <p:nvSpPr>
          <p:cNvPr id="14" name="Nyíl: jobbra mutató 13">
            <a:extLst>
              <a:ext uri="{FF2B5EF4-FFF2-40B4-BE49-F238E27FC236}">
                <a16:creationId xmlns:a16="http://schemas.microsoft.com/office/drawing/2014/main" id="{FA4DE4CB-3164-4B82-9EA9-9F555ECAD7D1}"/>
              </a:ext>
            </a:extLst>
          </p:cNvPr>
          <p:cNvSpPr/>
          <p:nvPr/>
        </p:nvSpPr>
        <p:spPr>
          <a:xfrm rot="5400000">
            <a:off x="8657424" y="2930115"/>
            <a:ext cx="978408" cy="484632"/>
          </a:xfrm>
          <a:prstGeom prst="rightArrow">
            <a:avLst/>
          </a:prstGeom>
          <a:gradFill>
            <a:gsLst>
              <a:gs pos="44000">
                <a:schemeClr val="tx1">
                  <a:alpha val="40000"/>
                </a:schemeClr>
              </a:gs>
              <a:gs pos="18000">
                <a:schemeClr val="bg1">
                  <a:lumMod val="85000"/>
                </a:schemeClr>
              </a:gs>
            </a:gsLst>
            <a:lin ang="5400000" scaled="0"/>
          </a:gradFill>
          <a:ln>
            <a:solidFill>
              <a:schemeClr val="tx1">
                <a:lumMod val="95000"/>
                <a:lumOff val="5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5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graphicFrame>
        <p:nvGraphicFramePr>
          <p:cNvPr id="10" name="Diagram 9"/>
          <p:cNvGraphicFramePr>
            <a:graphicFrameLocks/>
          </p:cNvGraphicFramePr>
          <p:nvPr>
            <p:extLst>
              <p:ext uri="{D42A27DB-BD31-4B8C-83A1-F6EECF244321}">
                <p14:modId xmlns:p14="http://schemas.microsoft.com/office/powerpoint/2010/main" val="3187635377"/>
              </p:ext>
            </p:extLst>
          </p:nvPr>
        </p:nvGraphicFramePr>
        <p:xfrm>
          <a:off x="139850" y="1705718"/>
          <a:ext cx="11854926" cy="4907571"/>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4"/>
          <p:cNvSpPr txBox="1"/>
          <p:nvPr/>
        </p:nvSpPr>
        <p:spPr>
          <a:xfrm>
            <a:off x="139850" y="-8486"/>
            <a:ext cx="11854925" cy="1323439"/>
          </a:xfrm>
          <a:prstGeom prst="rect">
            <a:avLst/>
          </a:prstGeom>
          <a:noFill/>
        </p:spPr>
        <p:txBody>
          <a:bodyPr wrap="square" rtlCol="0">
            <a:spAutoFit/>
          </a:bodyPr>
          <a:lstStyle/>
          <a:p>
            <a:pPr algn="just"/>
            <a:r>
              <a:rPr lang="hu-HU" sz="2000" b="1" dirty="0">
                <a:solidFill>
                  <a:srgbClr val="002060"/>
                </a:solidFill>
                <a:latin typeface="Arial" panose="020B0604020202020204" pitchFamily="34" charset="0"/>
                <a:cs typeface="Arial" panose="020B0604020202020204" pitchFamily="34" charset="0"/>
              </a:rPr>
              <a:t>Mit ígér a jövő az államháztartás egyenlege szempontjából? Annak iránya nálunk is javuló volt 2020 tavaszáig, helyette 2020 egészében mindenütt romlás. 2021-2022-2023-ban újra javuló egyensúly lenne, a háború azonban ma még csak becsülhető, eredményeket rontó kockázatokat hoz….</a:t>
            </a:r>
          </a:p>
        </p:txBody>
      </p:sp>
      <p:sp>
        <p:nvSpPr>
          <p:cNvPr id="8" name="Szövegdoboz 7"/>
          <p:cNvSpPr txBox="1"/>
          <p:nvPr/>
        </p:nvSpPr>
        <p:spPr>
          <a:xfrm>
            <a:off x="349152" y="1300820"/>
            <a:ext cx="11233248" cy="584775"/>
          </a:xfrm>
          <a:prstGeom prst="rect">
            <a:avLst/>
          </a:prstGeom>
          <a:noFill/>
        </p:spPr>
        <p:txBody>
          <a:bodyPr wrap="square" rtlCol="0">
            <a:spAutoFit/>
          </a:bodyPr>
          <a:lstStyle/>
          <a:p>
            <a:pPr algn="ctr" eaLnBrk="1" hangingPunct="1">
              <a:defRPr/>
            </a:pPr>
            <a:r>
              <a:rPr lang="hu-HU" sz="1600" b="1" dirty="0">
                <a:latin typeface="Arial" panose="020B0604020202020204" pitchFamily="34" charset="0"/>
                <a:cs typeface="Arial" panose="020B0604020202020204" pitchFamily="34" charset="0"/>
              </a:rPr>
              <a:t>Államháztartási egyenleg Magyarországon és a környező EU-tagországokban az orosz-ukrán háború előtti becslések szerint (%)</a:t>
            </a:r>
          </a:p>
        </p:txBody>
      </p:sp>
      <p:sp>
        <p:nvSpPr>
          <p:cNvPr id="2" name="Ellipszis 1"/>
          <p:cNvSpPr/>
          <p:nvPr/>
        </p:nvSpPr>
        <p:spPr>
          <a:xfrm>
            <a:off x="7329536" y="2204497"/>
            <a:ext cx="1290782" cy="3184928"/>
          </a:xfrm>
          <a:prstGeom prst="ellipse">
            <a:avLst/>
          </a:prstGeom>
          <a:solidFill>
            <a:srgbClr val="A156B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COVID</a:t>
            </a:r>
          </a:p>
        </p:txBody>
      </p:sp>
      <p:sp>
        <p:nvSpPr>
          <p:cNvPr id="7" name="Szövegdoboz 6"/>
          <p:cNvSpPr txBox="1"/>
          <p:nvPr/>
        </p:nvSpPr>
        <p:spPr>
          <a:xfrm>
            <a:off x="44352" y="6498108"/>
            <a:ext cx="4296579" cy="338554"/>
          </a:xfrm>
          <a:prstGeom prst="rect">
            <a:avLst/>
          </a:prstGeom>
          <a:noFill/>
        </p:spPr>
        <p:txBody>
          <a:bodyPr wrap="squar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Eurostat, Európai Bizottság 2021 őszi előrejelzése, KT Titkárság szerkesztés</a:t>
            </a:r>
            <a:br>
              <a:rPr lang="hu-HU" sz="800" dirty="0">
                <a:solidFill>
                  <a:prstClr val="black">
                    <a:lumMod val="65000"/>
                    <a:lumOff val="35000"/>
                  </a:prstClr>
                </a:solidFill>
                <a:latin typeface="Century Gothic" panose="020B0502020202020204" pitchFamily="34" charset="0"/>
                <a:cs typeface="Arial" pitchFamily="34" charset="0"/>
              </a:rPr>
            </a:br>
            <a:r>
              <a:rPr lang="hu-HU" sz="800" dirty="0">
                <a:solidFill>
                  <a:prstClr val="black">
                    <a:lumMod val="65000"/>
                    <a:lumOff val="35000"/>
                  </a:prstClr>
                </a:solidFill>
                <a:latin typeface="Century Gothic" panose="020B0502020202020204" pitchFamily="34" charset="0"/>
                <a:cs typeface="Arial" pitchFamily="34" charset="0"/>
              </a:rPr>
              <a:t>* előirányzat</a:t>
            </a:r>
          </a:p>
        </p:txBody>
      </p:sp>
      <p:sp>
        <p:nvSpPr>
          <p:cNvPr id="3" name="Szövegdoboz 2"/>
          <p:cNvSpPr txBox="1"/>
          <p:nvPr/>
        </p:nvSpPr>
        <p:spPr>
          <a:xfrm>
            <a:off x="1093416" y="2168680"/>
            <a:ext cx="6236120" cy="892360"/>
          </a:xfrm>
          <a:prstGeom prst="rect">
            <a:avLst/>
          </a:prstGeom>
          <a:solidFill>
            <a:srgbClr val="C00000"/>
          </a:solidFill>
        </p:spPr>
        <p:txBody>
          <a:bodyPr wrap="square" rtlCol="0">
            <a:spAutoFit/>
          </a:bodyPr>
          <a:lstStyle/>
          <a:p>
            <a:r>
              <a:rPr lang="hu-HU" b="1" dirty="0">
                <a:solidFill>
                  <a:schemeClr val="bg1"/>
                </a:solidFill>
              </a:rPr>
              <a:t>A nemzeti számlák adatai alapján az is látható, hogy az államháztartás </a:t>
            </a:r>
            <a:r>
              <a:rPr lang="hu-HU" b="1" dirty="0" err="1">
                <a:solidFill>
                  <a:schemeClr val="bg1"/>
                </a:solidFill>
              </a:rPr>
              <a:t>finan-szírozási</a:t>
            </a:r>
            <a:r>
              <a:rPr lang="hu-HU" b="1" dirty="0">
                <a:solidFill>
                  <a:schemeClr val="bg1"/>
                </a:solidFill>
              </a:rPr>
              <a:t> igénye 2021-ben 7,3 % volt. Tehát az előző évi 8,1 %-os mértékű ESA-hiány 2021-ben mérséklődött</a:t>
            </a:r>
          </a:p>
        </p:txBody>
      </p:sp>
      <p:sp>
        <p:nvSpPr>
          <p:cNvPr id="4" name="Dia számának helye 3"/>
          <p:cNvSpPr>
            <a:spLocks noGrp="1"/>
          </p:cNvSpPr>
          <p:nvPr>
            <p:ph type="sldNum" sz="quarter" idx="12"/>
          </p:nvPr>
        </p:nvSpPr>
        <p:spPr/>
        <p:txBody>
          <a:bodyPr/>
          <a:lstStyle/>
          <a:p>
            <a:fld id="{30614E6E-4804-43E4-B35D-268B65585BDA}" type="slidenum">
              <a:rPr lang="hu-HU" smtClean="0">
                <a:solidFill>
                  <a:prstClr val="black">
                    <a:tint val="75000"/>
                  </a:prstClr>
                </a:solidFill>
              </a:rPr>
              <a:pPr/>
              <a:t>19</a:t>
            </a:fld>
            <a:endParaRPr lang="hu-HU" dirty="0">
              <a:solidFill>
                <a:prstClr val="black">
                  <a:tint val="75000"/>
                </a:prstClr>
              </a:solidFill>
            </a:endParaRPr>
          </a:p>
        </p:txBody>
      </p:sp>
      <p:sp>
        <p:nvSpPr>
          <p:cNvPr id="6" name="Ellipszis 5">
            <a:extLst>
              <a:ext uri="{FF2B5EF4-FFF2-40B4-BE49-F238E27FC236}">
                <a16:creationId xmlns:a16="http://schemas.microsoft.com/office/drawing/2014/main" id="{FE703C66-3921-4E39-ADAC-852C9BFA32E2}"/>
              </a:ext>
            </a:extLst>
          </p:cNvPr>
          <p:cNvSpPr/>
          <p:nvPr/>
        </p:nvSpPr>
        <p:spPr>
          <a:xfrm>
            <a:off x="8256240" y="2276873"/>
            <a:ext cx="1368152" cy="3195130"/>
          </a:xfrm>
          <a:prstGeom prst="ellipse">
            <a:avLst/>
          </a:prstGeom>
          <a:solidFill>
            <a:schemeClr val="dk1">
              <a:alpha val="2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u-HU" dirty="0"/>
              <a:t>Háborús hatások</a:t>
            </a:r>
          </a:p>
        </p:txBody>
      </p:sp>
      <p:sp>
        <p:nvSpPr>
          <p:cNvPr id="9" name="Nyíl: jobbra mutató 8">
            <a:extLst>
              <a:ext uri="{FF2B5EF4-FFF2-40B4-BE49-F238E27FC236}">
                <a16:creationId xmlns:a16="http://schemas.microsoft.com/office/drawing/2014/main" id="{ECB6E0DC-801A-437C-A108-CFF01245B34C}"/>
              </a:ext>
            </a:extLst>
          </p:cNvPr>
          <p:cNvSpPr/>
          <p:nvPr/>
        </p:nvSpPr>
        <p:spPr>
          <a:xfrm rot="5400000">
            <a:off x="8449476" y="2900251"/>
            <a:ext cx="978408" cy="484632"/>
          </a:xfrm>
          <a:prstGeom prst="rightArrow">
            <a:avLst/>
          </a:prstGeom>
          <a:gradFill>
            <a:gsLst>
              <a:gs pos="71000">
                <a:schemeClr val="tx1"/>
              </a:gs>
              <a:gs pos="22000">
                <a:schemeClr val="bg1">
                  <a:lumMod val="85000"/>
                </a:schemeClr>
              </a:gs>
            </a:gsLst>
            <a:lin ang="5400000" scaled="0"/>
          </a:gradFill>
          <a:ln>
            <a:solidFill>
              <a:schemeClr val="tx1">
                <a:lumMod val="95000"/>
                <a:lumOff val="5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Nyíl: lefelé mutató 10">
            <a:extLst>
              <a:ext uri="{FF2B5EF4-FFF2-40B4-BE49-F238E27FC236}">
                <a16:creationId xmlns:a16="http://schemas.microsoft.com/office/drawing/2014/main" id="{0C2CD303-BEF4-4997-8991-88268E9A3EAD}"/>
              </a:ext>
            </a:extLst>
          </p:cNvPr>
          <p:cNvSpPr/>
          <p:nvPr/>
        </p:nvSpPr>
        <p:spPr>
          <a:xfrm>
            <a:off x="7695562" y="2653363"/>
            <a:ext cx="484632" cy="978408"/>
          </a:xfrm>
          <a:prstGeom prst="downArrow">
            <a:avLst/>
          </a:prstGeom>
          <a:gradFill>
            <a:gsLst>
              <a:gs pos="83000">
                <a:schemeClr val="tx1"/>
              </a:gs>
              <a:gs pos="35000">
                <a:schemeClr val="bg1">
                  <a:lumMod val="8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2052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fld id="{30614E6E-4804-43E4-B35D-268B65585BDA}" type="slidenum">
              <a:rPr lang="hu-HU" smtClean="0">
                <a:solidFill>
                  <a:prstClr val="black">
                    <a:tint val="75000"/>
                  </a:prstClr>
                </a:solidFill>
              </a:rPr>
              <a:pPr/>
              <a:t>2</a:t>
            </a:fld>
            <a:endParaRPr lang="hu-HU" dirty="0">
              <a:solidFill>
                <a:prstClr val="black">
                  <a:tint val="75000"/>
                </a:prstClr>
              </a:solidFill>
            </a:endParaRPr>
          </a:p>
        </p:txBody>
      </p:sp>
      <p:graphicFrame>
        <p:nvGraphicFramePr>
          <p:cNvPr id="4" name="Diagram 3"/>
          <p:cNvGraphicFramePr>
            <a:graphicFrameLocks/>
          </p:cNvGraphicFramePr>
          <p:nvPr>
            <p:extLst>
              <p:ext uri="{D42A27DB-BD31-4B8C-83A1-F6EECF244321}">
                <p14:modId xmlns:p14="http://schemas.microsoft.com/office/powerpoint/2010/main" val="2854691357"/>
              </p:ext>
            </p:extLst>
          </p:nvPr>
        </p:nvGraphicFramePr>
        <p:xfrm>
          <a:off x="911424" y="1045698"/>
          <a:ext cx="10585176" cy="5310652"/>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4"/>
          <p:cNvSpPr txBox="1"/>
          <p:nvPr/>
        </p:nvSpPr>
        <p:spPr>
          <a:xfrm>
            <a:off x="623392" y="30035"/>
            <a:ext cx="10441160" cy="1015663"/>
          </a:xfrm>
          <a:prstGeom prst="rect">
            <a:avLst/>
          </a:prstGeom>
          <a:noFill/>
        </p:spPr>
        <p:txBody>
          <a:bodyPr wrap="square" rtlCol="0">
            <a:spAutoFit/>
          </a:bodyPr>
          <a:lstStyle/>
          <a:p>
            <a:pPr algn="ctr"/>
            <a:r>
              <a:rPr lang="hu-HU" sz="2000" b="1" dirty="0">
                <a:solidFill>
                  <a:srgbClr val="002060"/>
                </a:solidFill>
                <a:latin typeface="Arial" panose="020B0604020202020204" pitchFamily="34" charset="0"/>
                <a:cs typeface="Arial" panose="020B0604020202020204" pitchFamily="34" charset="0"/>
              </a:rPr>
              <a:t>Pillanatkép a háború előtti időszakról :</a:t>
            </a:r>
            <a:br>
              <a:rPr lang="hu-HU" sz="1400" b="1" dirty="0">
                <a:solidFill>
                  <a:srgbClr val="002060"/>
                </a:solidFill>
                <a:latin typeface="Arial" panose="020B0604020202020204" pitchFamily="34" charset="0"/>
                <a:cs typeface="Arial" panose="020B0604020202020204" pitchFamily="34" charset="0"/>
              </a:rPr>
            </a:br>
            <a:r>
              <a:rPr lang="hu-HU" sz="2000" b="1" dirty="0">
                <a:solidFill>
                  <a:srgbClr val="002060"/>
                </a:solidFill>
                <a:latin typeface="Arial" panose="020B0604020202020204" pitchFamily="34" charset="0"/>
                <a:cs typeface="Arial" panose="020B0604020202020204" pitchFamily="34" charset="0"/>
              </a:rPr>
              <a:t>Oroszország legnagyobb külkereskedelmi partnerei 2021-ben </a:t>
            </a:r>
            <a:br>
              <a:rPr lang="hu-HU" sz="2000" b="1" dirty="0">
                <a:solidFill>
                  <a:srgbClr val="002060"/>
                </a:solidFill>
                <a:latin typeface="Arial" panose="020B0604020202020204" pitchFamily="34" charset="0"/>
                <a:cs typeface="Arial" panose="020B0604020202020204" pitchFamily="34" charset="0"/>
              </a:rPr>
            </a:br>
            <a:r>
              <a:rPr lang="hu-HU" sz="2000" dirty="0">
                <a:solidFill>
                  <a:srgbClr val="002060"/>
                </a:solidFill>
                <a:latin typeface="Arial" panose="020B0604020202020204" pitchFamily="34" charset="0"/>
                <a:cs typeface="Arial" panose="020B0604020202020204" pitchFamily="34" charset="0"/>
              </a:rPr>
              <a:t>(export és import összesen, millió USA dollárban)</a:t>
            </a:r>
          </a:p>
        </p:txBody>
      </p:sp>
      <p:sp>
        <p:nvSpPr>
          <p:cNvPr id="6" name="Szövegdoboz 1"/>
          <p:cNvSpPr txBox="1"/>
          <p:nvPr/>
        </p:nvSpPr>
        <p:spPr>
          <a:xfrm>
            <a:off x="60726" y="6593786"/>
            <a:ext cx="6297361" cy="274458"/>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u-HU" sz="800" dirty="0">
                <a:solidFill>
                  <a:prstClr val="black">
                    <a:lumMod val="65000"/>
                    <a:lumOff val="35000"/>
                  </a:prstClr>
                </a:solidFill>
                <a:latin typeface="Century Gothic" panose="020B0502020202020204" pitchFamily="34" charset="0"/>
                <a:cs typeface="Arial" panose="020B0604020202020204" pitchFamily="34" charset="0"/>
              </a:rPr>
              <a:t>Forrás: </a:t>
            </a:r>
            <a:r>
              <a:rPr lang="hu-HU" sz="800" dirty="0" err="1">
                <a:solidFill>
                  <a:prstClr val="black">
                    <a:lumMod val="65000"/>
                    <a:lumOff val="35000"/>
                  </a:prstClr>
                </a:solidFill>
                <a:latin typeface="Century Gothic" panose="020B0502020202020204" pitchFamily="34" charset="0"/>
                <a:cs typeface="Arial" panose="020B0604020202020204" pitchFamily="34" charset="0"/>
              </a:rPr>
              <a:t>kontra.hu</a:t>
            </a:r>
            <a:r>
              <a:rPr lang="hu-HU" sz="800" dirty="0">
                <a:solidFill>
                  <a:prstClr val="black">
                    <a:lumMod val="65000"/>
                    <a:lumOff val="35000"/>
                  </a:prstClr>
                </a:solidFill>
                <a:latin typeface="Century Gothic" panose="020B0502020202020204" pitchFamily="34" charset="0"/>
                <a:cs typeface="Arial" panose="020B0604020202020204" pitchFamily="34" charset="0"/>
              </a:rPr>
              <a:t>, KT Titkárság szerkesztés</a:t>
            </a:r>
          </a:p>
          <a:p>
            <a:pPr defTabSz="914400"/>
            <a:endParaRPr lang="hu-HU" sz="1200" b="1" dirty="0">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13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86000">
              <a:schemeClr val="bg1">
                <a:lumMod val="75000"/>
              </a:schemeClr>
            </a:gs>
            <a:gs pos="61000">
              <a:schemeClr val="bg1">
                <a:lumMod val="95000"/>
              </a:schemeClr>
            </a:gs>
            <a:gs pos="94000">
              <a:schemeClr val="bg1">
                <a:lumMod val="7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08ACBAA1-27FC-4F0F-BC5A-A2D64EA965A8}" type="slidenum">
              <a:rPr lang="hu-HU" altLang="hu-HU" smtClean="0"/>
              <a:pPr>
                <a:defRPr/>
              </a:pPr>
              <a:t>20</a:t>
            </a:fld>
            <a:endParaRPr lang="hu-HU" altLang="hu-HU"/>
          </a:p>
        </p:txBody>
      </p:sp>
      <p:graphicFrame>
        <p:nvGraphicFramePr>
          <p:cNvPr id="4" name="Diagram 3"/>
          <p:cNvGraphicFramePr>
            <a:graphicFrameLocks/>
          </p:cNvGraphicFramePr>
          <p:nvPr>
            <p:extLst>
              <p:ext uri="{D42A27DB-BD31-4B8C-83A1-F6EECF244321}">
                <p14:modId xmlns:p14="http://schemas.microsoft.com/office/powerpoint/2010/main" val="3945587562"/>
              </p:ext>
            </p:extLst>
          </p:nvPr>
        </p:nvGraphicFramePr>
        <p:xfrm>
          <a:off x="119336" y="682602"/>
          <a:ext cx="12072664" cy="6175399"/>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4"/>
          <p:cNvSpPr txBox="1"/>
          <p:nvPr/>
        </p:nvSpPr>
        <p:spPr>
          <a:xfrm>
            <a:off x="-17910" y="6597352"/>
            <a:ext cx="12209909" cy="215444"/>
          </a:xfrm>
          <a:prstGeom prst="rect">
            <a:avLst/>
          </a:prstGeom>
          <a:noFill/>
        </p:spPr>
        <p:txBody>
          <a:bodyPr wrap="square" rtlCol="0">
            <a:spAutoFit/>
          </a:bodyPr>
          <a:lstStyle/>
          <a:p>
            <a:r>
              <a:rPr lang="hu-HU" sz="800" i="1" dirty="0">
                <a:solidFill>
                  <a:schemeClr val="tx1">
                    <a:lumMod val="75000"/>
                    <a:lumOff val="25000"/>
                  </a:schemeClr>
                </a:solidFill>
                <a:latin typeface="Arial" panose="020B0604020202020204" pitchFamily="34" charset="0"/>
                <a:cs typeface="Arial" panose="020B0604020202020204" pitchFamily="34" charset="0"/>
              </a:rPr>
              <a:t>* A tartalékok ráépítésével magasabb lesz a tény		 						Forrás: PM, költségvetési törvények, KT Titkársága </a:t>
            </a:r>
          </a:p>
        </p:txBody>
      </p:sp>
      <p:sp>
        <p:nvSpPr>
          <p:cNvPr id="7" name="Szövegdoboz 6"/>
          <p:cNvSpPr txBox="1"/>
          <p:nvPr/>
        </p:nvSpPr>
        <p:spPr>
          <a:xfrm>
            <a:off x="0" y="58559"/>
            <a:ext cx="12072664" cy="1400383"/>
          </a:xfrm>
          <a:prstGeom prst="rect">
            <a:avLst/>
          </a:prstGeom>
          <a:noFill/>
        </p:spPr>
        <p:txBody>
          <a:bodyPr wrap="square" rtlCol="0">
            <a:spAutoFit/>
          </a:bodyPr>
          <a:lstStyle/>
          <a:p>
            <a:pPr algn="ctr">
              <a:spcAft>
                <a:spcPts val="600"/>
              </a:spcAft>
            </a:pPr>
            <a:r>
              <a:rPr lang="hu-HU" sz="1700" b="1" dirty="0">
                <a:solidFill>
                  <a:srgbClr val="002060"/>
                </a:solidFill>
                <a:latin typeface="Arial" panose="020B0604020202020204" pitchFamily="34" charset="0"/>
                <a:cs typeface="Arial" panose="020B0604020202020204" pitchFamily="34" charset="0"/>
              </a:rPr>
              <a:t>2010-2022 között az állam gazdasági funkciói felerősödtek, 2022-ben az egészségügyi kiadások nőnek. </a:t>
            </a:r>
          </a:p>
          <a:p>
            <a:pPr algn="just">
              <a:spcAft>
                <a:spcPts val="1800"/>
              </a:spcAft>
            </a:pPr>
            <a:r>
              <a:rPr lang="hu-HU" sz="1700" b="1" dirty="0">
                <a:solidFill>
                  <a:srgbClr val="002060"/>
                </a:solidFill>
                <a:latin typeface="Arial" panose="020B0604020202020204" pitchFamily="34" charset="0"/>
                <a:cs typeface="Arial" panose="020B0604020202020204" pitchFamily="34" charset="0"/>
              </a:rPr>
              <a:t>Magára – az eredeti költségvetési tervezet szerint – kevesebbet tervezett költeni az állam, azonban Ukrajna polgárainak humanitárius megsegítése és más háborús válság miatt felmerülő kiadások átírhatják ezt a célkitűzést</a:t>
            </a:r>
          </a:p>
          <a:p>
            <a:pPr algn="ctr"/>
            <a:r>
              <a:rPr lang="hu-HU" sz="1400" b="1" dirty="0">
                <a:latin typeface="Arial" panose="020B0604020202020204" pitchFamily="34" charset="0"/>
                <a:cs typeface="Arial" panose="020B0604020202020204" pitchFamily="34" charset="0"/>
              </a:rPr>
              <a:t>A konszolidált államháztartási kiadások szerkezete 2010-2022 között </a:t>
            </a:r>
            <a:r>
              <a:rPr lang="hu-HU" sz="1400" dirty="0">
                <a:latin typeface="Arial" panose="020B0604020202020204" pitchFamily="34" charset="0"/>
                <a:cs typeface="Arial" panose="020B0604020202020204" pitchFamily="34" charset="0"/>
              </a:rPr>
              <a:t>(ezer milliárd forint, pénzforgalmi szemléletben)</a:t>
            </a:r>
          </a:p>
        </p:txBody>
      </p:sp>
    </p:spTree>
    <p:extLst>
      <p:ext uri="{BB962C8B-B14F-4D97-AF65-F5344CB8AC3E}">
        <p14:creationId xmlns:p14="http://schemas.microsoft.com/office/powerpoint/2010/main" val="325506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81000">
              <a:schemeClr val="bg1">
                <a:lumMod val="75000"/>
              </a:schemeClr>
            </a:gs>
            <a:gs pos="57000">
              <a:schemeClr val="bg1">
                <a:lumMod val="95000"/>
              </a:schemeClr>
            </a:gs>
            <a:gs pos="93000">
              <a:schemeClr val="bg1">
                <a:lumMod val="7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2" name="Szövegdoboz 1"/>
          <p:cNvSpPr txBox="1"/>
          <p:nvPr/>
        </p:nvSpPr>
        <p:spPr>
          <a:xfrm>
            <a:off x="335360" y="116632"/>
            <a:ext cx="11593288" cy="707886"/>
          </a:xfrm>
          <a:prstGeom prst="rect">
            <a:avLst/>
          </a:prstGeom>
          <a:noFill/>
        </p:spPr>
        <p:txBody>
          <a:bodyPr wrap="square" rtlCol="0">
            <a:spAutoFit/>
          </a:bodyPr>
          <a:lstStyle/>
          <a:p>
            <a:r>
              <a:rPr lang="hu-HU" sz="2000" b="1" dirty="0">
                <a:solidFill>
                  <a:srgbClr val="002060"/>
                </a:solidFill>
                <a:latin typeface="Arial" panose="020B0604020202020204" pitchFamily="34" charset="0"/>
                <a:cs typeface="Arial" panose="020B0604020202020204" pitchFamily="34" charset="0"/>
              </a:rPr>
              <a:t>Amíg az államháztartás adóbevételei folyamatosan nőttek, addig az adócentralizációs ráta hullámzott az elmúlt tizenkét évben. 2021-től alacsonyabb szinten normalizálódás</a:t>
            </a:r>
          </a:p>
        </p:txBody>
      </p:sp>
      <p:sp>
        <p:nvSpPr>
          <p:cNvPr id="3" name="Szövegdoboz 2"/>
          <p:cNvSpPr txBox="1"/>
          <p:nvPr/>
        </p:nvSpPr>
        <p:spPr>
          <a:xfrm>
            <a:off x="335360" y="1091321"/>
            <a:ext cx="10585176" cy="646331"/>
          </a:xfrm>
          <a:prstGeom prst="rect">
            <a:avLst/>
          </a:prstGeom>
          <a:noFill/>
        </p:spPr>
        <p:txBody>
          <a:bodyPr wrap="square" rtlCol="0">
            <a:spAutoFit/>
          </a:bodyPr>
          <a:lstStyle/>
          <a:p>
            <a:r>
              <a:rPr lang="hu-HU" sz="1800" b="1" dirty="0">
                <a:latin typeface="Arial" panose="020B0604020202020204" pitchFamily="34" charset="0"/>
                <a:cs typeface="Arial" panose="020B0604020202020204" pitchFamily="34" charset="0"/>
              </a:rPr>
              <a:t>Az államháztartás adó- és adójellegű pénzforgalmi bevételeinek összege milliárd forintban és a GDP-arányos mértéke (az adócentralizációs ráta) százalékban 2010-2022 között</a:t>
            </a:r>
          </a:p>
        </p:txBody>
      </p:sp>
      <p:sp>
        <p:nvSpPr>
          <p:cNvPr id="5" name="Szövegdoboz 4"/>
          <p:cNvSpPr txBox="1"/>
          <p:nvPr/>
        </p:nvSpPr>
        <p:spPr>
          <a:xfrm>
            <a:off x="0" y="6543829"/>
            <a:ext cx="5237018" cy="215444"/>
          </a:xfrm>
          <a:prstGeom prst="rect">
            <a:avLst/>
          </a:prstGeom>
          <a:noFill/>
        </p:spPr>
        <p:txBody>
          <a:bodyPr wrap="squar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PM, KT Titkársága szerkesztés</a:t>
            </a:r>
          </a:p>
        </p:txBody>
      </p:sp>
      <p:graphicFrame>
        <p:nvGraphicFramePr>
          <p:cNvPr id="9" name="Diagram 8"/>
          <p:cNvGraphicFramePr>
            <a:graphicFrameLocks/>
          </p:cNvGraphicFramePr>
          <p:nvPr>
            <p:extLst>
              <p:ext uri="{D42A27DB-BD31-4B8C-83A1-F6EECF244321}">
                <p14:modId xmlns:p14="http://schemas.microsoft.com/office/powerpoint/2010/main" val="243844133"/>
              </p:ext>
            </p:extLst>
          </p:nvPr>
        </p:nvGraphicFramePr>
        <p:xfrm>
          <a:off x="17065" y="2199992"/>
          <a:ext cx="11928648" cy="4156364"/>
        </p:xfrm>
        <a:graphic>
          <a:graphicData uri="http://schemas.openxmlformats.org/drawingml/2006/chart">
            <c:chart xmlns:c="http://schemas.openxmlformats.org/drawingml/2006/chart" xmlns:r="http://schemas.openxmlformats.org/officeDocument/2006/relationships" r:id="rId2"/>
          </a:graphicData>
        </a:graphic>
      </p:graphicFrame>
      <p:sp>
        <p:nvSpPr>
          <p:cNvPr id="4" name="Dia számának helye 3"/>
          <p:cNvSpPr>
            <a:spLocks noGrp="1"/>
          </p:cNvSpPr>
          <p:nvPr>
            <p:ph type="sldNum" sz="quarter" idx="12"/>
          </p:nvPr>
        </p:nvSpPr>
        <p:spPr/>
        <p:txBody>
          <a:bodyPr/>
          <a:lstStyle/>
          <a:p>
            <a:fld id="{30614E6E-4804-43E4-B35D-268B65585BDA}" type="slidenum">
              <a:rPr lang="hu-HU" smtClean="0">
                <a:solidFill>
                  <a:prstClr val="black">
                    <a:tint val="75000"/>
                  </a:prstClr>
                </a:solidFill>
              </a:rPr>
              <a:pPr/>
              <a:t>21</a:t>
            </a:fld>
            <a:endParaRPr lang="hu-HU" dirty="0">
              <a:solidFill>
                <a:prstClr val="black">
                  <a:tint val="75000"/>
                </a:prstClr>
              </a:solidFill>
            </a:endParaRPr>
          </a:p>
        </p:txBody>
      </p:sp>
    </p:spTree>
    <p:extLst>
      <p:ext uri="{BB962C8B-B14F-4D97-AF65-F5344CB8AC3E}">
        <p14:creationId xmlns:p14="http://schemas.microsoft.com/office/powerpoint/2010/main" val="2557875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graphicFrame>
        <p:nvGraphicFramePr>
          <p:cNvPr id="10" name="Diagram 9"/>
          <p:cNvGraphicFramePr>
            <a:graphicFrameLocks/>
          </p:cNvGraphicFramePr>
          <p:nvPr>
            <p:extLst>
              <p:ext uri="{D42A27DB-BD31-4B8C-83A1-F6EECF244321}">
                <p14:modId xmlns:p14="http://schemas.microsoft.com/office/powerpoint/2010/main" val="383866284"/>
              </p:ext>
            </p:extLst>
          </p:nvPr>
        </p:nvGraphicFramePr>
        <p:xfrm>
          <a:off x="479376" y="2187741"/>
          <a:ext cx="11676730" cy="4289343"/>
        </p:xfrm>
        <a:graphic>
          <a:graphicData uri="http://schemas.openxmlformats.org/drawingml/2006/chart">
            <c:chart xmlns:c="http://schemas.openxmlformats.org/drawingml/2006/chart" xmlns:r="http://schemas.openxmlformats.org/officeDocument/2006/relationships" r:id="rId3"/>
          </a:graphicData>
        </a:graphic>
      </p:graphicFrame>
      <p:sp>
        <p:nvSpPr>
          <p:cNvPr id="2" name="Szövegdoboz 1">
            <a:extLst>
              <a:ext uri="{FF2B5EF4-FFF2-40B4-BE49-F238E27FC236}">
                <a16:creationId xmlns:a16="http://schemas.microsoft.com/office/drawing/2014/main" id="{F7C63A6F-A3E8-41B7-B701-DE54504D808B}"/>
              </a:ext>
            </a:extLst>
          </p:cNvPr>
          <p:cNvSpPr txBox="1"/>
          <p:nvPr/>
        </p:nvSpPr>
        <p:spPr>
          <a:xfrm>
            <a:off x="0" y="-35808"/>
            <a:ext cx="12192000" cy="2272289"/>
          </a:xfrm>
          <a:prstGeom prst="rect">
            <a:avLst/>
          </a:prstGeom>
          <a:noFill/>
        </p:spPr>
        <p:txBody>
          <a:bodyPr wrap="square" rtlCol="0">
            <a:spAutoFit/>
          </a:bodyPr>
          <a:lstStyle/>
          <a:p>
            <a:pPr algn="just"/>
            <a:r>
              <a:rPr lang="hu-HU" sz="2000" b="1" dirty="0">
                <a:solidFill>
                  <a:srgbClr val="002060"/>
                </a:solidFill>
                <a:latin typeface="Arial" panose="020B0604020202020204" pitchFamily="34" charset="0"/>
                <a:cs typeface="Arial" panose="020B0604020202020204" pitchFamily="34" charset="0"/>
              </a:rPr>
              <a:t>A GDP növekedésének üteme 2019-ig nálunk gyorsabb volt mind az államadósságénál, mind az államháztartás együttes kiadásánál. A koronavírus-járvány itt is átrendezést hozott, a kiadás </a:t>
            </a:r>
            <a:r>
              <a:rPr lang="hu-HU" sz="2000" b="1" dirty="0" err="1">
                <a:solidFill>
                  <a:srgbClr val="002060"/>
                </a:solidFill>
                <a:latin typeface="Arial" panose="020B0604020202020204" pitchFamily="34" charset="0"/>
                <a:cs typeface="Arial" panose="020B0604020202020204" pitchFamily="34" charset="0"/>
              </a:rPr>
              <a:t>gyor-san</a:t>
            </a:r>
            <a:r>
              <a:rPr lang="hu-HU" sz="2000" b="1" dirty="0">
                <a:solidFill>
                  <a:srgbClr val="002060"/>
                </a:solidFill>
                <a:latin typeface="Arial" panose="020B0604020202020204" pitchFamily="34" charset="0"/>
                <a:cs typeface="Arial" panose="020B0604020202020204" pitchFamily="34" charset="0"/>
              </a:rPr>
              <a:t> emelkedett, míg a GDP 2020-ban 4,7 százalékkal visszaesett. 2021-ben a magyar gazdaságban „visszapattanás” (7,1 %), az orosz-ukrán konfliktus előtt, 2022-ben további jelentős növekedés (5,9 % volt az előrejelzés), azóta lefelé mutató növekedési kilátás és felfelé mutató inflációs várakozás…</a:t>
            </a:r>
          </a:p>
          <a:p>
            <a:r>
              <a:rPr lang="hu-HU" sz="700" b="1" dirty="0">
                <a:solidFill>
                  <a:srgbClr val="002060"/>
                </a:solidFill>
                <a:latin typeface="Arial" panose="020B0604020202020204" pitchFamily="34" charset="0"/>
                <a:cs typeface="Arial" panose="020B0604020202020204" pitchFamily="34" charset="0"/>
              </a:rPr>
              <a:t> </a:t>
            </a:r>
          </a:p>
          <a:p>
            <a:r>
              <a:rPr lang="hu-HU" b="1" dirty="0">
                <a:latin typeface="Arial" panose="020B0604020202020204" pitchFamily="34" charset="0"/>
                <a:cs typeface="Arial" panose="020B0604020202020204" pitchFamily="34" charset="0"/>
              </a:rPr>
              <a:t>Néhány jellemző adat: GDP,  államadósság, a magyar államháztartás kiadási főösszege, adósságszolgálat, EU forrás</a:t>
            </a:r>
          </a:p>
        </p:txBody>
      </p:sp>
      <p:sp>
        <p:nvSpPr>
          <p:cNvPr id="3" name="Szövegdoboz 2"/>
          <p:cNvSpPr txBox="1"/>
          <p:nvPr/>
        </p:nvSpPr>
        <p:spPr>
          <a:xfrm>
            <a:off x="479375" y="2390897"/>
            <a:ext cx="3227295" cy="254044"/>
          </a:xfrm>
          <a:prstGeom prst="rect">
            <a:avLst/>
          </a:prstGeom>
          <a:noFill/>
        </p:spPr>
        <p:txBody>
          <a:bodyPr wrap="square" rtlCol="0">
            <a:spAutoFit/>
          </a:bodyPr>
          <a:lstStyle/>
          <a:p>
            <a:r>
              <a:rPr lang="hu-HU" sz="1051" dirty="0"/>
              <a:t>Milliárd forint</a:t>
            </a:r>
          </a:p>
        </p:txBody>
      </p:sp>
      <p:sp>
        <p:nvSpPr>
          <p:cNvPr id="9" name="Szövegdoboz 8"/>
          <p:cNvSpPr txBox="1"/>
          <p:nvPr/>
        </p:nvSpPr>
        <p:spPr>
          <a:xfrm>
            <a:off x="0" y="6614700"/>
            <a:ext cx="3561485" cy="215444"/>
          </a:xfrm>
          <a:prstGeom prst="rect">
            <a:avLst/>
          </a:prstGeom>
          <a:noFill/>
        </p:spPr>
        <p:txBody>
          <a:bodyPr wrap="squar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KT Titkársága szerkesztés</a:t>
            </a:r>
          </a:p>
        </p:txBody>
      </p:sp>
      <p:sp>
        <p:nvSpPr>
          <p:cNvPr id="4" name="Téglalap 3"/>
          <p:cNvSpPr/>
          <p:nvPr/>
        </p:nvSpPr>
        <p:spPr>
          <a:xfrm>
            <a:off x="4069772" y="2780487"/>
            <a:ext cx="3106347" cy="108056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hu-HU" b="1" dirty="0"/>
              <a:t>2020-21 és 2022-ben mentesülés az államadósság-szabály alól! Kérdés 2023?</a:t>
            </a:r>
          </a:p>
        </p:txBody>
      </p:sp>
      <p:sp>
        <p:nvSpPr>
          <p:cNvPr id="5" name="Lefelé nyílbuborék 4"/>
          <p:cNvSpPr/>
          <p:nvPr/>
        </p:nvSpPr>
        <p:spPr>
          <a:xfrm>
            <a:off x="9529134" y="5046705"/>
            <a:ext cx="2626972" cy="790743"/>
          </a:xfrm>
          <a:prstGeom prst="downArrowCallout">
            <a:avLst>
              <a:gd name="adj1" fmla="val 25000"/>
              <a:gd name="adj2" fmla="val 25000"/>
              <a:gd name="adj3" fmla="val 25000"/>
              <a:gd name="adj4" fmla="val 71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t>2021-2022 bizonytalan, hitelfelvétel, átcsoportosítás, beruházások halasztása</a:t>
            </a:r>
          </a:p>
        </p:txBody>
      </p:sp>
      <p:sp>
        <p:nvSpPr>
          <p:cNvPr id="6" name="Dia számának helye 5"/>
          <p:cNvSpPr>
            <a:spLocks noGrp="1"/>
          </p:cNvSpPr>
          <p:nvPr>
            <p:ph type="sldNum" sz="quarter" idx="12"/>
          </p:nvPr>
        </p:nvSpPr>
        <p:spPr/>
        <p:txBody>
          <a:bodyPr/>
          <a:lstStyle/>
          <a:p>
            <a:fld id="{30614E6E-4804-43E4-B35D-268B65585BDA}" type="slidenum">
              <a:rPr lang="hu-HU" smtClean="0">
                <a:solidFill>
                  <a:prstClr val="black">
                    <a:tint val="75000"/>
                  </a:prstClr>
                </a:solidFill>
              </a:rPr>
              <a:pPr/>
              <a:t>22</a:t>
            </a:fld>
            <a:endParaRPr lang="hu-HU" dirty="0">
              <a:solidFill>
                <a:prstClr val="black">
                  <a:tint val="75000"/>
                </a:prstClr>
              </a:solidFill>
            </a:endParaRPr>
          </a:p>
        </p:txBody>
      </p:sp>
      <p:sp>
        <p:nvSpPr>
          <p:cNvPr id="8" name="Nyíl: jobbra mutató 7">
            <a:extLst>
              <a:ext uri="{FF2B5EF4-FFF2-40B4-BE49-F238E27FC236}">
                <a16:creationId xmlns:a16="http://schemas.microsoft.com/office/drawing/2014/main" id="{0F8C0BA9-D8B5-422B-9B9A-EE16909BDA90}"/>
              </a:ext>
            </a:extLst>
          </p:cNvPr>
          <p:cNvSpPr/>
          <p:nvPr/>
        </p:nvSpPr>
        <p:spPr>
          <a:xfrm>
            <a:off x="9529134" y="3685646"/>
            <a:ext cx="2626972" cy="1512168"/>
          </a:xfrm>
          <a:prstGeom prst="rightArrow">
            <a:avLst>
              <a:gd name="adj1" fmla="val 73936"/>
              <a:gd name="adj2" fmla="val 38032"/>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1200" b="1" dirty="0">
                <a:solidFill>
                  <a:schemeClr val="tx1"/>
                </a:solidFill>
              </a:rPr>
              <a:t>A monetáris megszorítás sehol sem járhat laza fiskális fegyelemmel, márpedig hazánkban a februári csaknem 1600 milliárd forintos hiány emiatt is gyorsan korrigálandó.</a:t>
            </a:r>
          </a:p>
        </p:txBody>
      </p:sp>
      <p:sp>
        <p:nvSpPr>
          <p:cNvPr id="11" name="Felirat: lefelé mutató nyíllal 10">
            <a:extLst>
              <a:ext uri="{FF2B5EF4-FFF2-40B4-BE49-F238E27FC236}">
                <a16:creationId xmlns:a16="http://schemas.microsoft.com/office/drawing/2014/main" id="{EF8D40D5-5872-4DFD-8C54-43A3DB42C5C9}"/>
              </a:ext>
            </a:extLst>
          </p:cNvPr>
          <p:cNvSpPr/>
          <p:nvPr/>
        </p:nvSpPr>
        <p:spPr>
          <a:xfrm>
            <a:off x="9624392" y="2187741"/>
            <a:ext cx="2232248" cy="1755856"/>
          </a:xfrm>
          <a:prstGeom prst="downArrowCallout">
            <a:avLst/>
          </a:prstGeom>
          <a:gradFill>
            <a:gsLst>
              <a:gs pos="68000">
                <a:srgbClr val="C00000">
                  <a:alpha val="39000"/>
                </a:srgbClr>
              </a:gs>
              <a:gs pos="53000">
                <a:srgbClr val="C00000">
                  <a:alpha val="18000"/>
                </a:srgbClr>
              </a:gs>
              <a:gs pos="3000">
                <a:schemeClr val="bg1">
                  <a:lumMod val="95000"/>
                </a:schemeClr>
              </a:gs>
              <a:gs pos="71000">
                <a:srgbClr val="C00000">
                  <a:alpha val="20000"/>
                </a:srgbClr>
              </a:gs>
              <a:gs pos="100000">
                <a:srgbClr val="C00000">
                  <a:alpha val="95000"/>
                </a:srgbClr>
              </a:gs>
            </a:gsLst>
            <a:lin ang="5400000" scaled="0"/>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dirty="0" err="1"/>
              <a:t>Újratervezés</a:t>
            </a:r>
            <a:r>
              <a:rPr lang="hu-HU" dirty="0"/>
              <a:t>, alkalmazkodás </a:t>
            </a:r>
          </a:p>
        </p:txBody>
      </p:sp>
    </p:spTree>
    <p:extLst>
      <p:ext uri="{BB962C8B-B14F-4D97-AF65-F5344CB8AC3E}">
        <p14:creationId xmlns:p14="http://schemas.microsoft.com/office/powerpoint/2010/main" val="73464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bg1">
                <a:lumMod val="75000"/>
              </a:schemeClr>
            </a:gs>
            <a:gs pos="59000">
              <a:schemeClr val="bg1">
                <a:lumMod val="95000"/>
              </a:schemeClr>
            </a:gs>
            <a:gs pos="94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228702"/>
              </p:ext>
            </p:extLst>
          </p:nvPr>
        </p:nvGraphicFramePr>
        <p:xfrm>
          <a:off x="263353" y="980728"/>
          <a:ext cx="11922040" cy="5375629"/>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1"/>
          <p:cNvSpPr txBox="1"/>
          <p:nvPr/>
        </p:nvSpPr>
        <p:spPr>
          <a:xfrm>
            <a:off x="-168696" y="6581125"/>
            <a:ext cx="4752528" cy="308631"/>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hu-HU" sz="800" dirty="0">
                <a:solidFill>
                  <a:prstClr val="black">
                    <a:lumMod val="65000"/>
                    <a:lumOff val="35000"/>
                  </a:prstClr>
                </a:solidFill>
                <a:latin typeface="Century Gothic" panose="020B0502020202020204" pitchFamily="34" charset="0"/>
                <a:cs typeface="Arial" pitchFamily="34" charset="0"/>
              </a:rPr>
              <a:t>Forrás: PM: MAKROGAZDASÁGI ÉS KÖLTSÉGVETÉSI ELŐREJELZÉS 2021-2025, 2021. december</a:t>
            </a:r>
          </a:p>
          <a:p>
            <a:pPr algn="r" defTabSz="914400"/>
            <a:endParaRPr lang="hu-HU" sz="12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7" name="Szövegdoboz 6"/>
          <p:cNvSpPr txBox="1"/>
          <p:nvPr/>
        </p:nvSpPr>
        <p:spPr>
          <a:xfrm>
            <a:off x="6607" y="43258"/>
            <a:ext cx="12191999" cy="1031564"/>
          </a:xfrm>
          <a:prstGeom prst="rect">
            <a:avLst/>
          </a:prstGeom>
          <a:noFill/>
        </p:spPr>
        <p:txBody>
          <a:bodyPr wrap="square" rtlCol="0">
            <a:spAutoFit/>
          </a:bodyPr>
          <a:lstStyle/>
          <a:p>
            <a:pPr algn="ctr"/>
            <a:r>
              <a:rPr lang="pt-BR" sz="2000" b="1" dirty="0">
                <a:solidFill>
                  <a:srgbClr val="002060"/>
                </a:solidFill>
                <a:latin typeface="Arial" panose="020B0604020202020204" pitchFamily="34" charset="0"/>
                <a:cs typeface="Arial" panose="020B0604020202020204" pitchFamily="34" charset="0"/>
              </a:rPr>
              <a:t>A </a:t>
            </a:r>
            <a:r>
              <a:rPr lang="hu-HU" sz="2000" b="1" dirty="0" err="1">
                <a:solidFill>
                  <a:srgbClr val="002060"/>
                </a:solidFill>
                <a:latin typeface="Arial" panose="020B0604020202020204" pitchFamily="34" charset="0"/>
                <a:cs typeface="Arial" panose="020B0604020202020204" pitchFamily="34" charset="0"/>
              </a:rPr>
              <a:t>covid</a:t>
            </a:r>
            <a:r>
              <a:rPr lang="hu-HU" sz="2000" b="1" dirty="0">
                <a:solidFill>
                  <a:srgbClr val="002060"/>
                </a:solidFill>
                <a:latin typeface="Arial" panose="020B0604020202020204" pitchFamily="34" charset="0"/>
                <a:cs typeface="Arial" panose="020B0604020202020204" pitchFamily="34" charset="0"/>
              </a:rPr>
              <a:t> utáni helyreállítási szakaszban, globális világgazdasági problémák között a </a:t>
            </a:r>
            <a:r>
              <a:rPr lang="pt-BR" sz="2000" b="1" dirty="0">
                <a:solidFill>
                  <a:srgbClr val="002060"/>
                </a:solidFill>
                <a:latin typeface="Arial" panose="020B0604020202020204" pitchFamily="34" charset="0"/>
                <a:cs typeface="Arial" panose="020B0604020202020204" pitchFamily="34" charset="0"/>
              </a:rPr>
              <a:t>magas infláció nem magyarországi jelenség</a:t>
            </a:r>
            <a:r>
              <a:rPr lang="hu-HU" sz="2000" b="1" dirty="0">
                <a:solidFill>
                  <a:srgbClr val="002060"/>
                </a:solidFill>
                <a:latin typeface="Arial" panose="020B0604020202020204" pitchFamily="34" charset="0"/>
                <a:cs typeface="Arial" panose="020B0604020202020204" pitchFamily="34" charset="0"/>
              </a:rPr>
              <a:t>, Lengyelország, balti államok felettünk vannak…</a:t>
            </a:r>
          </a:p>
          <a:p>
            <a:pPr algn="ctr">
              <a:lnSpc>
                <a:spcPct val="150000"/>
              </a:lnSpc>
            </a:pPr>
            <a:r>
              <a:rPr lang="hu-HU" sz="1600" b="1" dirty="0">
                <a:latin typeface="Arial" panose="020B0604020202020204" pitchFamily="34" charset="0"/>
                <a:cs typeface="Arial" panose="020B0604020202020204" pitchFamily="34" charset="0"/>
              </a:rPr>
              <a:t>Az infláció alakulása Magyarországon, az Egyesült Államokban és Németországban (éves változás, %)</a:t>
            </a:r>
          </a:p>
        </p:txBody>
      </p:sp>
      <p:sp>
        <p:nvSpPr>
          <p:cNvPr id="2" name="Dia számának helye 1"/>
          <p:cNvSpPr>
            <a:spLocks noGrp="1"/>
          </p:cNvSpPr>
          <p:nvPr>
            <p:ph type="sldNum" sz="quarter" idx="12"/>
          </p:nvPr>
        </p:nvSpPr>
        <p:spPr/>
        <p:txBody>
          <a:bodyPr/>
          <a:lstStyle/>
          <a:p>
            <a:fld id="{30614E6E-4804-43E4-B35D-268B65585BDA}" type="slidenum">
              <a:rPr lang="hu-HU" smtClean="0">
                <a:solidFill>
                  <a:prstClr val="black">
                    <a:tint val="75000"/>
                  </a:prstClr>
                </a:solidFill>
              </a:rPr>
              <a:pPr/>
              <a:t>23</a:t>
            </a:fld>
            <a:endParaRPr lang="hu-HU" dirty="0">
              <a:solidFill>
                <a:prstClr val="black">
                  <a:tint val="75000"/>
                </a:prstClr>
              </a:solidFill>
            </a:endParaRPr>
          </a:p>
        </p:txBody>
      </p:sp>
      <p:sp>
        <p:nvSpPr>
          <p:cNvPr id="9" name="Nyíl: jobbra mutató 8">
            <a:extLst>
              <a:ext uri="{FF2B5EF4-FFF2-40B4-BE49-F238E27FC236}">
                <a16:creationId xmlns:a16="http://schemas.microsoft.com/office/drawing/2014/main" id="{A849C83B-D021-449D-BA96-4AFAC67D6603}"/>
              </a:ext>
            </a:extLst>
          </p:cNvPr>
          <p:cNvSpPr/>
          <p:nvPr/>
        </p:nvSpPr>
        <p:spPr>
          <a:xfrm>
            <a:off x="9120336" y="2852936"/>
            <a:ext cx="3065057" cy="2808312"/>
          </a:xfrm>
          <a:prstGeom prst="rightArrow">
            <a:avLst>
              <a:gd name="adj1" fmla="val 79847"/>
              <a:gd name="adj2" fmla="val 27954"/>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600" dirty="0"/>
              <a:t>2022 márciustól érvényesül – főleg Európában – az ukrán válság drágító hatása. Az éves infláció átlaga lényegesen eltér attól, amit a 2021 év végi és az idei év eleji adatokból látunk.</a:t>
            </a:r>
            <a:endParaRPr lang="en-GB" sz="1600" dirty="0"/>
          </a:p>
        </p:txBody>
      </p:sp>
      <p:sp>
        <p:nvSpPr>
          <p:cNvPr id="10" name="Nyíl: jobbra mutató 9">
            <a:extLst>
              <a:ext uri="{FF2B5EF4-FFF2-40B4-BE49-F238E27FC236}">
                <a16:creationId xmlns:a16="http://schemas.microsoft.com/office/drawing/2014/main" id="{0C1AB90C-678F-4751-AF07-8F73B5A5CEE2}"/>
              </a:ext>
            </a:extLst>
          </p:cNvPr>
          <p:cNvSpPr/>
          <p:nvPr/>
        </p:nvSpPr>
        <p:spPr>
          <a:xfrm>
            <a:off x="9768408" y="755960"/>
            <a:ext cx="2304256" cy="1799757"/>
          </a:xfrm>
          <a:prstGeom prst="rightArrow">
            <a:avLst>
              <a:gd name="adj1" fmla="val 71628"/>
              <a:gd name="adj2" fmla="val 50000"/>
            </a:avLst>
          </a:prstGeom>
          <a:solidFill>
            <a:srgbClr val="C0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a:t>Magyarországon sem tartható az inflációs cél, kérdés a mérték</a:t>
            </a:r>
          </a:p>
        </p:txBody>
      </p:sp>
    </p:spTree>
    <p:extLst>
      <p:ext uri="{BB962C8B-B14F-4D97-AF65-F5344CB8AC3E}">
        <p14:creationId xmlns:p14="http://schemas.microsoft.com/office/powerpoint/2010/main" val="414045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7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5" name="Szövegdoboz 1"/>
          <p:cNvSpPr txBox="1"/>
          <p:nvPr/>
        </p:nvSpPr>
        <p:spPr>
          <a:xfrm>
            <a:off x="5919319" y="6576753"/>
            <a:ext cx="6297361" cy="308631"/>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hu-HU" sz="800" dirty="0">
                <a:solidFill>
                  <a:schemeClr val="tx1">
                    <a:lumMod val="65000"/>
                    <a:lumOff val="35000"/>
                  </a:schemeClr>
                </a:solidFill>
                <a:latin typeface="Century Gothic" panose="020B0502020202020204" pitchFamily="34" charset="0"/>
                <a:cs typeface="Arial" panose="020B0604020202020204" pitchFamily="34" charset="0"/>
              </a:rPr>
              <a:t>Forrás: KSH, KT Titkárság szerkesztés</a:t>
            </a:r>
            <a:endParaRPr lang="hu-HU"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Szövegdoboz 5"/>
          <p:cNvSpPr txBox="1"/>
          <p:nvPr/>
        </p:nvSpPr>
        <p:spPr>
          <a:xfrm>
            <a:off x="119337" y="0"/>
            <a:ext cx="12072664" cy="1031564"/>
          </a:xfrm>
          <a:prstGeom prst="rect">
            <a:avLst/>
          </a:prstGeom>
          <a:noFill/>
        </p:spPr>
        <p:txBody>
          <a:bodyPr wrap="square" rtlCol="0">
            <a:spAutoFit/>
          </a:bodyPr>
          <a:lstStyle/>
          <a:p>
            <a:pPr algn="ctr"/>
            <a:r>
              <a:rPr lang="pt-BR" sz="2000" b="1" dirty="0">
                <a:solidFill>
                  <a:srgbClr val="002060"/>
                </a:solidFill>
                <a:latin typeface="Arial" panose="020B0604020202020204" pitchFamily="34" charset="0"/>
                <a:cs typeface="Arial" panose="020B0604020202020204" pitchFamily="34" charset="0"/>
              </a:rPr>
              <a:t>A GDP a 2009. évi 26.500 ezer milliárd forintró</a:t>
            </a:r>
            <a:r>
              <a:rPr lang="hu-HU" sz="2000" b="1" dirty="0">
                <a:solidFill>
                  <a:srgbClr val="002060"/>
                </a:solidFill>
                <a:latin typeface="Arial" panose="020B0604020202020204" pitchFamily="34" charset="0"/>
                <a:cs typeface="Arial" panose="020B0604020202020204" pitchFamily="34" charset="0"/>
              </a:rPr>
              <a:t>l</a:t>
            </a:r>
            <a:r>
              <a:rPr lang="pt-BR" sz="2000" b="1" dirty="0">
                <a:solidFill>
                  <a:srgbClr val="002060"/>
                </a:solidFill>
                <a:latin typeface="Arial" panose="020B0604020202020204" pitchFamily="34" charset="0"/>
                <a:cs typeface="Arial" panose="020B0604020202020204" pitchFamily="34" charset="0"/>
              </a:rPr>
              <a:t> 2020-ra 47.988 ezer milliárd forintra nőtt.</a:t>
            </a:r>
            <a:r>
              <a:rPr lang="hu-HU" sz="2000" b="1" dirty="0">
                <a:solidFill>
                  <a:srgbClr val="002060"/>
                </a:solidFill>
                <a:latin typeface="Arial" panose="020B0604020202020204" pitchFamily="34" charset="0"/>
                <a:cs typeface="Arial" panose="020B0604020202020204" pitchFamily="34" charset="0"/>
              </a:rPr>
              <a:t> </a:t>
            </a:r>
          </a:p>
          <a:p>
            <a:pPr algn="ctr"/>
            <a:r>
              <a:rPr lang="hu-HU" sz="2000" b="1" dirty="0">
                <a:solidFill>
                  <a:srgbClr val="002060"/>
                </a:solidFill>
                <a:latin typeface="Arial" panose="020B0604020202020204" pitchFamily="34" charset="0"/>
                <a:cs typeface="Arial" panose="020B0604020202020204" pitchFamily="34" charset="0"/>
              </a:rPr>
              <a:t>A feldolgozóipar látványosan tolta felfelé a GDP-t, 2022. már közel a 60.000 milliárdhoz</a:t>
            </a:r>
            <a:r>
              <a:rPr lang="pt-BR" sz="2000" b="1" dirty="0">
                <a:solidFill>
                  <a:srgbClr val="002060"/>
                </a:solidFill>
                <a:latin typeface="Arial" panose="020B0604020202020204" pitchFamily="34" charset="0"/>
                <a:cs typeface="Arial" panose="020B0604020202020204" pitchFamily="34" charset="0"/>
              </a:rPr>
              <a:t> </a:t>
            </a:r>
            <a:endParaRPr lang="hu-HU" sz="2000" b="1" dirty="0">
              <a:solidFill>
                <a:srgbClr val="002060"/>
              </a:solidFill>
              <a:latin typeface="Arial" panose="020B0604020202020204" pitchFamily="34" charset="0"/>
              <a:cs typeface="Arial" panose="020B0604020202020204" pitchFamily="34" charset="0"/>
            </a:endParaRPr>
          </a:p>
          <a:p>
            <a:pPr algn="ctr">
              <a:lnSpc>
                <a:spcPct val="150000"/>
              </a:lnSpc>
            </a:pPr>
            <a:r>
              <a:rPr lang="hu-HU" sz="1600" b="1" dirty="0">
                <a:latin typeface="Arial" panose="020B0604020202020204" pitchFamily="34" charset="0"/>
                <a:cs typeface="Arial" panose="020B0604020202020204" pitchFamily="34" charset="0"/>
              </a:rPr>
              <a:t>A bruttó hozzáadott érték megoszlása főbb nemzetgazdasági ágazatonként 2009-2020 között (milliárd forint)</a:t>
            </a:r>
          </a:p>
        </p:txBody>
      </p:sp>
      <p:graphicFrame>
        <p:nvGraphicFramePr>
          <p:cNvPr id="8" name="Diagram 7"/>
          <p:cNvGraphicFramePr>
            <a:graphicFrameLocks/>
          </p:cNvGraphicFramePr>
          <p:nvPr>
            <p:extLst>
              <p:ext uri="{D42A27DB-BD31-4B8C-83A1-F6EECF244321}">
                <p14:modId xmlns:p14="http://schemas.microsoft.com/office/powerpoint/2010/main" val="3254744703"/>
              </p:ext>
            </p:extLst>
          </p:nvPr>
        </p:nvGraphicFramePr>
        <p:xfrm>
          <a:off x="119336" y="1196751"/>
          <a:ext cx="11809312" cy="5277183"/>
        </p:xfrm>
        <a:graphic>
          <a:graphicData uri="http://schemas.openxmlformats.org/drawingml/2006/chart">
            <c:chart xmlns:c="http://schemas.openxmlformats.org/drawingml/2006/chart" xmlns:r="http://schemas.openxmlformats.org/officeDocument/2006/relationships" r:id="rId3"/>
          </a:graphicData>
        </a:graphic>
      </p:graphicFrame>
      <p:sp>
        <p:nvSpPr>
          <p:cNvPr id="10" name="Szövegdoboz 1"/>
          <p:cNvSpPr txBox="1"/>
          <p:nvPr/>
        </p:nvSpPr>
        <p:spPr>
          <a:xfrm>
            <a:off x="-24680" y="6525344"/>
            <a:ext cx="6874369" cy="308631"/>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u-HU" sz="800" dirty="0">
                <a:solidFill>
                  <a:schemeClr val="tx1">
                    <a:lumMod val="65000"/>
                    <a:lumOff val="35000"/>
                  </a:schemeClr>
                </a:solidFill>
                <a:latin typeface="Century Gothic" panose="020B0502020202020204" pitchFamily="34" charset="0"/>
                <a:cs typeface="Arial" panose="020B0604020202020204" pitchFamily="34" charset="0"/>
              </a:rPr>
              <a:t>Megjegyzés: A KSH adatok ágazatonként a bruttó hozzáadott értéket bontják ki. (Ezek összegéhez rendelik a termékadók és támogatások egyenlegét, s így kapják meg a bruttó hazai termék – GDP - összegét)</a:t>
            </a:r>
            <a:endParaRPr lang="hu-HU"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Dia számának helye 2">
            <a:extLst>
              <a:ext uri="{FF2B5EF4-FFF2-40B4-BE49-F238E27FC236}">
                <a16:creationId xmlns:a16="http://schemas.microsoft.com/office/drawing/2014/main" id="{E422F56E-7378-49B1-9D7B-E8B6B007DA7B}"/>
              </a:ext>
            </a:extLst>
          </p:cNvPr>
          <p:cNvSpPr>
            <a:spLocks noGrp="1"/>
          </p:cNvSpPr>
          <p:nvPr>
            <p:ph type="sldNum" sz="quarter" idx="12"/>
          </p:nvPr>
        </p:nvSpPr>
        <p:spPr/>
        <p:txBody>
          <a:bodyPr/>
          <a:lstStyle/>
          <a:p>
            <a:fld id="{30614E6E-4804-43E4-B35D-268B65585BDA}" type="slidenum">
              <a:rPr lang="hu-HU" smtClean="0">
                <a:solidFill>
                  <a:prstClr val="black">
                    <a:tint val="75000"/>
                  </a:prstClr>
                </a:solidFill>
              </a:rPr>
              <a:pPr/>
              <a:t>24</a:t>
            </a:fld>
            <a:endParaRPr lang="hu-HU" dirty="0">
              <a:solidFill>
                <a:prstClr val="black">
                  <a:tint val="75000"/>
                </a:prstClr>
              </a:solidFill>
            </a:endParaRPr>
          </a:p>
        </p:txBody>
      </p:sp>
    </p:spTree>
    <p:extLst>
      <p:ext uri="{BB962C8B-B14F-4D97-AF65-F5344CB8AC3E}">
        <p14:creationId xmlns:p14="http://schemas.microsoft.com/office/powerpoint/2010/main" val="4195360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bg1">
                <a:lumMod val="75000"/>
              </a:schemeClr>
            </a:gs>
            <a:gs pos="50000">
              <a:schemeClr val="bg1">
                <a:lumMod val="95000"/>
              </a:schemeClr>
            </a:gs>
            <a:gs pos="94000">
              <a:schemeClr val="bg1">
                <a:lumMod val="7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5" name="Téglalap 4"/>
          <p:cNvSpPr/>
          <p:nvPr/>
        </p:nvSpPr>
        <p:spPr>
          <a:xfrm>
            <a:off x="388335" y="908720"/>
            <a:ext cx="2162175" cy="368300"/>
          </a:xfrm>
          <a:prstGeom prst="rect">
            <a:avLst/>
          </a:prstGeom>
        </p:spPr>
        <p:txBody>
          <a:bodyPr wrap="none">
            <a:spAutoFit/>
          </a:bodyPr>
          <a:lstStyle/>
          <a:p>
            <a:r>
              <a:rPr lang="hu-HU" b="1" i="0" u="none" strike="noStrike" dirty="0">
                <a:effectLst/>
                <a:latin typeface="Arial" panose="020B0604020202020204" pitchFamily="34" charset="0"/>
              </a:rPr>
              <a:t>GFCF (beruházás)</a:t>
            </a:r>
            <a:r>
              <a:rPr lang="hu-HU" b="1" dirty="0"/>
              <a:t> </a:t>
            </a:r>
            <a:endParaRPr lang="en-GB" b="1" dirty="0"/>
          </a:p>
        </p:txBody>
      </p:sp>
      <p:sp>
        <p:nvSpPr>
          <p:cNvPr id="6" name="Téglalap 5"/>
          <p:cNvSpPr/>
          <p:nvPr/>
        </p:nvSpPr>
        <p:spPr>
          <a:xfrm>
            <a:off x="5571965" y="3183457"/>
            <a:ext cx="1544012" cy="359009"/>
          </a:xfrm>
          <a:prstGeom prst="rect">
            <a:avLst/>
          </a:prstGeom>
        </p:spPr>
        <p:txBody>
          <a:bodyPr wrap="none">
            <a:spAutoFit/>
          </a:bodyPr>
          <a:lstStyle/>
          <a:p>
            <a:r>
              <a:rPr lang="hu-HU" b="1" i="0" u="none" strike="noStrike" dirty="0">
                <a:effectLst/>
                <a:latin typeface="Arial" panose="020B0604020202020204" pitchFamily="34" charset="0"/>
              </a:rPr>
              <a:t>Nettó export</a:t>
            </a:r>
            <a:r>
              <a:rPr lang="hu-HU" b="1" dirty="0"/>
              <a:t> </a:t>
            </a:r>
            <a:endParaRPr lang="en-GB" b="1" dirty="0"/>
          </a:p>
        </p:txBody>
      </p:sp>
      <p:sp>
        <p:nvSpPr>
          <p:cNvPr id="7" name="Téglalap 6"/>
          <p:cNvSpPr/>
          <p:nvPr/>
        </p:nvSpPr>
        <p:spPr>
          <a:xfrm>
            <a:off x="8688288" y="929409"/>
            <a:ext cx="1394934" cy="359009"/>
          </a:xfrm>
          <a:prstGeom prst="rect">
            <a:avLst/>
          </a:prstGeom>
        </p:spPr>
        <p:txBody>
          <a:bodyPr wrap="none">
            <a:spAutoFit/>
          </a:bodyPr>
          <a:lstStyle/>
          <a:p>
            <a:r>
              <a:rPr lang="hu-HU" b="1" i="0" u="none" strike="noStrike" dirty="0">
                <a:effectLst/>
                <a:latin typeface="Arial" panose="020B0604020202020204" pitchFamily="34" charset="0"/>
              </a:rPr>
              <a:t>Fogyasztás</a:t>
            </a:r>
            <a:endParaRPr lang="en-GB" b="1" dirty="0"/>
          </a:p>
        </p:txBody>
      </p:sp>
      <p:sp>
        <p:nvSpPr>
          <p:cNvPr id="8" name="Szövegdoboz 7">
            <a:extLst>
              <a:ext uri="{FF2B5EF4-FFF2-40B4-BE49-F238E27FC236}">
                <a16:creationId xmlns:a16="http://schemas.microsoft.com/office/drawing/2014/main" id="{197CC0BA-9050-49D7-B377-F1BE6A410E97}"/>
              </a:ext>
            </a:extLst>
          </p:cNvPr>
          <p:cNvSpPr txBox="1"/>
          <p:nvPr/>
        </p:nvSpPr>
        <p:spPr>
          <a:xfrm>
            <a:off x="0" y="0"/>
            <a:ext cx="12198319" cy="830997"/>
          </a:xfrm>
          <a:prstGeom prst="rect">
            <a:avLst/>
          </a:prstGeom>
          <a:noFill/>
        </p:spPr>
        <p:txBody>
          <a:bodyPr wrap="square" rtlCol="0">
            <a:spAutoFit/>
          </a:bodyPr>
          <a:lstStyle/>
          <a:p>
            <a:pPr algn="ctr"/>
            <a:r>
              <a:rPr lang="hu-HU" sz="2400" b="1" dirty="0">
                <a:solidFill>
                  <a:srgbClr val="002060"/>
                </a:solidFill>
              </a:rPr>
              <a:t>A magyar gazdaság sikeres újraindítása fontos kiindulás az új megpróbáltatások elleni védekezésben</a:t>
            </a:r>
          </a:p>
        </p:txBody>
      </p:sp>
      <p:sp>
        <p:nvSpPr>
          <p:cNvPr id="9" name="Dia számának helye 8">
            <a:extLst>
              <a:ext uri="{FF2B5EF4-FFF2-40B4-BE49-F238E27FC236}">
                <a16:creationId xmlns:a16="http://schemas.microsoft.com/office/drawing/2014/main" id="{6E885C39-BE0E-4761-B70F-1F2A5EF29F5F}"/>
              </a:ext>
            </a:extLst>
          </p:cNvPr>
          <p:cNvSpPr>
            <a:spLocks noGrp="1"/>
          </p:cNvSpPr>
          <p:nvPr>
            <p:ph type="sldNum" sz="quarter" idx="12"/>
          </p:nvPr>
        </p:nvSpPr>
        <p:spPr/>
        <p:txBody>
          <a:bodyPr/>
          <a:lstStyle/>
          <a:p>
            <a:fld id="{30614E6E-4804-43E4-B35D-268B65585BDA}" type="slidenum">
              <a:rPr lang="hu-HU" smtClean="0">
                <a:solidFill>
                  <a:prstClr val="black">
                    <a:tint val="75000"/>
                  </a:prstClr>
                </a:solidFill>
              </a:rPr>
              <a:pPr/>
              <a:t>25</a:t>
            </a:fld>
            <a:endParaRPr lang="hu-HU" dirty="0">
              <a:solidFill>
                <a:prstClr val="black">
                  <a:tint val="75000"/>
                </a:prstClr>
              </a:solidFill>
            </a:endParaRPr>
          </a:p>
        </p:txBody>
      </p:sp>
      <p:sp>
        <p:nvSpPr>
          <p:cNvPr id="13" name="Szövegdoboz 12"/>
          <p:cNvSpPr txBox="1"/>
          <p:nvPr/>
        </p:nvSpPr>
        <p:spPr>
          <a:xfrm>
            <a:off x="35838" y="6558687"/>
            <a:ext cx="1535998" cy="215444"/>
          </a:xfrm>
          <a:prstGeom prst="rect">
            <a:avLst/>
          </a:prstGeom>
          <a:noFill/>
        </p:spPr>
        <p:txBody>
          <a:bodyPr wrap="non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Eurostat/KT Titkárság</a:t>
            </a:r>
          </a:p>
        </p:txBody>
      </p:sp>
      <p:graphicFrame>
        <p:nvGraphicFramePr>
          <p:cNvPr id="14" name="Diagram 13">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3211375249"/>
              </p:ext>
            </p:extLst>
          </p:nvPr>
        </p:nvGraphicFramePr>
        <p:xfrm>
          <a:off x="0" y="1277020"/>
          <a:ext cx="5087888" cy="29440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758776154"/>
              </p:ext>
            </p:extLst>
          </p:nvPr>
        </p:nvGraphicFramePr>
        <p:xfrm>
          <a:off x="3143672" y="4114800"/>
          <a:ext cx="5040560" cy="2649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029066950"/>
              </p:ext>
            </p:extLst>
          </p:nvPr>
        </p:nvGraphicFramePr>
        <p:xfrm>
          <a:off x="7115976" y="1277020"/>
          <a:ext cx="4884679" cy="29440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94862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703512" y="1152659"/>
            <a:ext cx="2105063" cy="359009"/>
          </a:xfrm>
          <a:prstGeom prst="rect">
            <a:avLst/>
          </a:prstGeom>
        </p:spPr>
        <p:txBody>
          <a:bodyPr wrap="none">
            <a:spAutoFit/>
          </a:bodyPr>
          <a:lstStyle/>
          <a:p>
            <a:r>
              <a:rPr lang="hu-HU" b="1" i="0" u="none" strike="noStrike" dirty="0">
                <a:effectLst/>
                <a:latin typeface="Arial" panose="020B0604020202020204" pitchFamily="34" charset="0"/>
              </a:rPr>
              <a:t>Vállalati hitel flow</a:t>
            </a:r>
            <a:r>
              <a:rPr lang="hu-HU" b="1" dirty="0"/>
              <a:t> </a:t>
            </a:r>
            <a:endParaRPr lang="en-GB" b="1" dirty="0"/>
          </a:p>
        </p:txBody>
      </p:sp>
      <p:sp>
        <p:nvSpPr>
          <p:cNvPr id="6" name="Téglalap 5"/>
          <p:cNvSpPr/>
          <p:nvPr/>
        </p:nvSpPr>
        <p:spPr>
          <a:xfrm>
            <a:off x="7752184" y="1152659"/>
            <a:ext cx="2351926" cy="359009"/>
          </a:xfrm>
          <a:prstGeom prst="rect">
            <a:avLst/>
          </a:prstGeom>
        </p:spPr>
        <p:txBody>
          <a:bodyPr wrap="none">
            <a:spAutoFit/>
          </a:bodyPr>
          <a:lstStyle/>
          <a:p>
            <a:r>
              <a:rPr lang="hu-HU" b="1" i="0" u="none" strike="noStrike" dirty="0">
                <a:effectLst/>
                <a:latin typeface="Arial" panose="020B0604020202020204" pitchFamily="34" charset="0"/>
              </a:rPr>
              <a:t>Lakossági hitel flow</a:t>
            </a:r>
            <a:r>
              <a:rPr lang="hu-HU" b="1" dirty="0"/>
              <a:t> </a:t>
            </a:r>
            <a:endParaRPr lang="en-GB" b="1" dirty="0"/>
          </a:p>
        </p:txBody>
      </p:sp>
      <p:sp>
        <p:nvSpPr>
          <p:cNvPr id="3" name="Szövegdoboz 2">
            <a:extLst>
              <a:ext uri="{FF2B5EF4-FFF2-40B4-BE49-F238E27FC236}">
                <a16:creationId xmlns:a16="http://schemas.microsoft.com/office/drawing/2014/main" id="{9D25FB22-82B3-45FB-9519-26CEEF1D2FE2}"/>
              </a:ext>
            </a:extLst>
          </p:cNvPr>
          <p:cNvSpPr txBox="1"/>
          <p:nvPr/>
        </p:nvSpPr>
        <p:spPr>
          <a:xfrm>
            <a:off x="427061" y="107951"/>
            <a:ext cx="11305256" cy="830997"/>
          </a:xfrm>
          <a:prstGeom prst="rect">
            <a:avLst/>
          </a:prstGeom>
          <a:noFill/>
        </p:spPr>
        <p:txBody>
          <a:bodyPr wrap="square" rtlCol="0">
            <a:spAutoFit/>
          </a:bodyPr>
          <a:lstStyle/>
          <a:p>
            <a:pPr algn="ctr"/>
            <a:r>
              <a:rPr lang="hu-HU" sz="2400" b="1" dirty="0">
                <a:solidFill>
                  <a:srgbClr val="002060"/>
                </a:solidFill>
                <a:latin typeface="Arial" panose="020B0604020202020204" pitchFamily="34" charset="0"/>
                <a:cs typeface="Arial" panose="020B0604020202020204" pitchFamily="34" charset="0"/>
              </a:rPr>
              <a:t>A hitelezési adatok is igen bíztatóak, bizalmat fejeztek ki a háborút megelőző hónapokban, ebben az új körülmények között sincs még lényegi változás </a:t>
            </a:r>
          </a:p>
        </p:txBody>
      </p:sp>
      <p:sp>
        <p:nvSpPr>
          <p:cNvPr id="7" name="Dia számának helye 6">
            <a:extLst>
              <a:ext uri="{FF2B5EF4-FFF2-40B4-BE49-F238E27FC236}">
                <a16:creationId xmlns:a16="http://schemas.microsoft.com/office/drawing/2014/main" id="{412E396C-CF51-4E39-B071-D6DCA223E5EA}"/>
              </a:ext>
            </a:extLst>
          </p:cNvPr>
          <p:cNvSpPr>
            <a:spLocks noGrp="1"/>
          </p:cNvSpPr>
          <p:nvPr>
            <p:ph type="sldNum" sz="quarter" idx="12"/>
          </p:nvPr>
        </p:nvSpPr>
        <p:spPr/>
        <p:txBody>
          <a:bodyPr/>
          <a:lstStyle/>
          <a:p>
            <a:fld id="{30614E6E-4804-43E4-B35D-268B65585BDA}" type="slidenum">
              <a:rPr lang="hu-HU" smtClean="0">
                <a:solidFill>
                  <a:prstClr val="black">
                    <a:tint val="75000"/>
                  </a:prstClr>
                </a:solidFill>
              </a:rPr>
              <a:pPr/>
              <a:t>26</a:t>
            </a:fld>
            <a:endParaRPr lang="hu-HU" dirty="0">
              <a:solidFill>
                <a:prstClr val="black">
                  <a:tint val="75000"/>
                </a:prstClr>
              </a:solidFill>
            </a:endParaRPr>
          </a:p>
        </p:txBody>
      </p:sp>
      <p:sp>
        <p:nvSpPr>
          <p:cNvPr id="8" name="Szövegdoboz 7"/>
          <p:cNvSpPr txBox="1"/>
          <p:nvPr/>
        </p:nvSpPr>
        <p:spPr>
          <a:xfrm>
            <a:off x="141522" y="6518397"/>
            <a:ext cx="1535998" cy="215444"/>
          </a:xfrm>
          <a:prstGeom prst="rect">
            <a:avLst/>
          </a:prstGeom>
          <a:noFill/>
        </p:spPr>
        <p:txBody>
          <a:bodyPr wrap="non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Eurostat/KT Titkárság</a:t>
            </a:r>
          </a:p>
        </p:txBody>
      </p:sp>
      <p:graphicFrame>
        <p:nvGraphicFramePr>
          <p:cNvPr id="9" name="Diagram 8">
            <a:extLst>
              <a:ext uri="{FF2B5EF4-FFF2-40B4-BE49-F238E27FC236}">
                <a16:creationId xmlns:a16="http://schemas.microsoft.com/office/drawing/2014/main" id="{B0D04513-7DAB-41E7-B7AE-F082B422CA4D}"/>
              </a:ext>
            </a:extLst>
          </p:cNvPr>
          <p:cNvGraphicFramePr>
            <a:graphicFrameLocks/>
          </p:cNvGraphicFramePr>
          <p:nvPr>
            <p:extLst>
              <p:ext uri="{D42A27DB-BD31-4B8C-83A1-F6EECF244321}">
                <p14:modId xmlns:p14="http://schemas.microsoft.com/office/powerpoint/2010/main" val="1662957563"/>
              </p:ext>
            </p:extLst>
          </p:nvPr>
        </p:nvGraphicFramePr>
        <p:xfrm>
          <a:off x="141522" y="1511667"/>
          <a:ext cx="5522430" cy="44340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 9">
            <a:extLst>
              <a:ext uri="{FF2B5EF4-FFF2-40B4-BE49-F238E27FC236}">
                <a16:creationId xmlns:a16="http://schemas.microsoft.com/office/drawing/2014/main" id="{93FBD4B8-486C-48CE-A2EE-3221C7B3089E}"/>
              </a:ext>
            </a:extLst>
          </p:cNvPr>
          <p:cNvGraphicFramePr>
            <a:graphicFrameLocks/>
          </p:cNvGraphicFramePr>
          <p:nvPr>
            <p:extLst>
              <p:ext uri="{D42A27DB-BD31-4B8C-83A1-F6EECF244321}">
                <p14:modId xmlns:p14="http://schemas.microsoft.com/office/powerpoint/2010/main" val="3799195728"/>
              </p:ext>
            </p:extLst>
          </p:nvPr>
        </p:nvGraphicFramePr>
        <p:xfrm>
          <a:off x="5891713" y="1511667"/>
          <a:ext cx="5840604" cy="4434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7314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lumMod val="75000"/>
              </a:schemeClr>
            </a:gs>
            <a:gs pos="66000">
              <a:schemeClr val="bg1">
                <a:lumMod val="95000"/>
              </a:schemeClr>
            </a:gs>
            <a:gs pos="94000">
              <a:schemeClr val="bg1">
                <a:lumMod val="7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graphicFrame>
        <p:nvGraphicFramePr>
          <p:cNvPr id="4" name="Diagram 3"/>
          <p:cNvGraphicFramePr>
            <a:graphicFrameLocks/>
          </p:cNvGraphicFramePr>
          <p:nvPr>
            <p:extLst>
              <p:ext uri="{D42A27DB-BD31-4B8C-83A1-F6EECF244321}">
                <p14:modId xmlns:p14="http://schemas.microsoft.com/office/powerpoint/2010/main" val="786433508"/>
              </p:ext>
            </p:extLst>
          </p:nvPr>
        </p:nvGraphicFramePr>
        <p:xfrm>
          <a:off x="-1270" y="1656101"/>
          <a:ext cx="12073934" cy="4729340"/>
        </p:xfrm>
        <a:graphic>
          <a:graphicData uri="http://schemas.openxmlformats.org/drawingml/2006/chart">
            <c:chart xmlns:c="http://schemas.openxmlformats.org/drawingml/2006/chart" xmlns:r="http://schemas.openxmlformats.org/officeDocument/2006/relationships" r:id="rId3"/>
          </a:graphicData>
        </a:graphic>
      </p:graphicFrame>
      <p:sp>
        <p:nvSpPr>
          <p:cNvPr id="5" name="Szövegdoboz 1"/>
          <p:cNvSpPr txBox="1"/>
          <p:nvPr/>
        </p:nvSpPr>
        <p:spPr>
          <a:xfrm>
            <a:off x="5919319" y="6648761"/>
            <a:ext cx="6297361" cy="308631"/>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hu-HU" sz="800" dirty="0">
                <a:solidFill>
                  <a:schemeClr val="tx1">
                    <a:lumMod val="65000"/>
                    <a:lumOff val="35000"/>
                  </a:schemeClr>
                </a:solidFill>
                <a:latin typeface="Century Gothic" panose="020B0502020202020204" pitchFamily="34" charset="0"/>
                <a:cs typeface="Arial" panose="020B0604020202020204" pitchFamily="34" charset="0"/>
              </a:rPr>
              <a:t>Forrás: PM, KT Titkárság szerkesztés</a:t>
            </a:r>
            <a:endParaRPr lang="hu-HU"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Szövegdoboz 5"/>
          <p:cNvSpPr txBox="1"/>
          <p:nvPr/>
        </p:nvSpPr>
        <p:spPr>
          <a:xfrm>
            <a:off x="-1270" y="89917"/>
            <a:ext cx="12191999" cy="1538883"/>
          </a:xfrm>
          <a:prstGeom prst="rect">
            <a:avLst/>
          </a:prstGeom>
          <a:noFill/>
        </p:spPr>
        <p:txBody>
          <a:bodyPr wrap="square" rtlCol="0">
            <a:spAutoFit/>
          </a:bodyPr>
          <a:lstStyle/>
          <a:p>
            <a:pPr algn="just">
              <a:spcAft>
                <a:spcPts val="1200"/>
              </a:spcAft>
            </a:pPr>
            <a:r>
              <a:rPr lang="pt-BR" sz="2000" b="1" dirty="0">
                <a:solidFill>
                  <a:srgbClr val="002060"/>
                </a:solidFill>
                <a:latin typeface="Arial" panose="020B0604020202020204" pitchFamily="34" charset="0"/>
                <a:cs typeface="Arial" panose="020B0604020202020204" pitchFamily="34" charset="0"/>
              </a:rPr>
              <a:t>Hullámzóan alakultak - a tervezési ciklusok logikájából adódóan - az EU-ból érkező támogatások. 2022-ben a támogatások együttes összege elérheti a 2850 milliárd forintot, a befizetésünkkel csökkentett összeg pedig a 2280 milliárd forintot </a:t>
            </a:r>
            <a:endParaRPr lang="hu-HU" sz="2000" b="1" dirty="0">
              <a:solidFill>
                <a:srgbClr val="002060"/>
              </a:solidFill>
              <a:latin typeface="Arial" panose="020B0604020202020204" pitchFamily="34" charset="0"/>
              <a:cs typeface="Arial" panose="020B0604020202020204" pitchFamily="34" charset="0"/>
            </a:endParaRPr>
          </a:p>
          <a:p>
            <a:pPr algn="ctr">
              <a:lnSpc>
                <a:spcPct val="150000"/>
              </a:lnSpc>
            </a:pPr>
            <a:r>
              <a:rPr lang="hu-HU" sz="1600" b="1" dirty="0">
                <a:latin typeface="Arial" panose="020B0604020202020204" pitchFamily="34" charset="0"/>
                <a:cs typeface="Arial" panose="020B0604020202020204" pitchFamily="34" charset="0"/>
              </a:rPr>
              <a:t>Magyarország és az Európai Unió közötti transzferek 2004-2022 között</a:t>
            </a:r>
          </a:p>
        </p:txBody>
      </p:sp>
      <p:sp>
        <p:nvSpPr>
          <p:cNvPr id="7" name="Szövegdoboz 1"/>
          <p:cNvSpPr txBox="1"/>
          <p:nvPr/>
        </p:nvSpPr>
        <p:spPr>
          <a:xfrm>
            <a:off x="-24680" y="6648761"/>
            <a:ext cx="8377064" cy="308631"/>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u-HU" sz="800" dirty="0">
                <a:solidFill>
                  <a:schemeClr val="tx1">
                    <a:lumMod val="65000"/>
                    <a:lumOff val="35000"/>
                  </a:schemeClr>
                </a:solidFill>
                <a:latin typeface="Century Gothic" panose="020B0502020202020204" pitchFamily="34" charset="0"/>
                <a:cs typeface="Arial" panose="020B0604020202020204" pitchFamily="34" charset="0"/>
              </a:rPr>
              <a:t>Megjegyzés: Az összegek 2004-2020-ra az Európai Bizottság adatszolgáltatásán alapulnak, 2021-re előzetes kincstári tényadatok, 2022-re költségvetési tervezési adatok</a:t>
            </a:r>
            <a:endParaRPr lang="hu-HU"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Dia számának helye 1"/>
          <p:cNvSpPr>
            <a:spLocks noGrp="1"/>
          </p:cNvSpPr>
          <p:nvPr>
            <p:ph type="sldNum" sz="quarter" idx="12"/>
          </p:nvPr>
        </p:nvSpPr>
        <p:spPr/>
        <p:txBody>
          <a:bodyPr/>
          <a:lstStyle/>
          <a:p>
            <a:fld id="{30614E6E-4804-43E4-B35D-268B65585BDA}" type="slidenum">
              <a:rPr lang="hu-HU" smtClean="0">
                <a:solidFill>
                  <a:prstClr val="black">
                    <a:tint val="75000"/>
                  </a:prstClr>
                </a:solidFill>
              </a:rPr>
              <a:pPr/>
              <a:t>27</a:t>
            </a:fld>
            <a:endParaRPr lang="hu-HU" dirty="0">
              <a:solidFill>
                <a:prstClr val="black">
                  <a:tint val="75000"/>
                </a:prstClr>
              </a:solidFill>
            </a:endParaRPr>
          </a:p>
        </p:txBody>
      </p:sp>
      <p:sp>
        <p:nvSpPr>
          <p:cNvPr id="3" name="Ellipszis 2"/>
          <p:cNvSpPr/>
          <p:nvPr/>
        </p:nvSpPr>
        <p:spPr>
          <a:xfrm>
            <a:off x="10776519" y="4039996"/>
            <a:ext cx="1390649"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a:solidFill>
                  <a:srgbClr val="C00000"/>
                </a:solidFill>
              </a:rPr>
              <a:t>?</a:t>
            </a:r>
          </a:p>
        </p:txBody>
      </p:sp>
    </p:spTree>
    <p:extLst>
      <p:ext uri="{BB962C8B-B14F-4D97-AF65-F5344CB8AC3E}">
        <p14:creationId xmlns:p14="http://schemas.microsoft.com/office/powerpoint/2010/main" val="3497408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bg1">
                <a:lumMod val="75000"/>
              </a:schemeClr>
            </a:gs>
            <a:gs pos="70000">
              <a:schemeClr val="bg1">
                <a:lumMod val="95000"/>
              </a:schemeClr>
            </a:gs>
            <a:gs pos="94000">
              <a:schemeClr val="bg1">
                <a:lumMod val="7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5" name="Szövegdoboz 1"/>
          <p:cNvSpPr txBox="1"/>
          <p:nvPr/>
        </p:nvSpPr>
        <p:spPr>
          <a:xfrm>
            <a:off x="119336" y="6538918"/>
            <a:ext cx="6297361" cy="308631"/>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u-HU" sz="800" dirty="0">
                <a:solidFill>
                  <a:prstClr val="black">
                    <a:lumMod val="65000"/>
                    <a:lumOff val="35000"/>
                  </a:prstClr>
                </a:solidFill>
                <a:latin typeface="Century Gothic" panose="020B0502020202020204" pitchFamily="34" charset="0"/>
                <a:cs typeface="Arial" panose="020B0604020202020204" pitchFamily="34" charset="0"/>
              </a:rPr>
              <a:t>Forrás: KSH, KT Titkárság szerkesztés</a:t>
            </a:r>
          </a:p>
          <a:p>
            <a:pPr defTabSz="914400"/>
            <a:endParaRPr lang="hu-HU" sz="12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7" name="Szövegdoboz 6"/>
          <p:cNvSpPr txBox="1"/>
          <p:nvPr/>
        </p:nvSpPr>
        <p:spPr>
          <a:xfrm>
            <a:off x="6607" y="-1835"/>
            <a:ext cx="12191999" cy="1415772"/>
          </a:xfrm>
          <a:prstGeom prst="rect">
            <a:avLst/>
          </a:prstGeom>
          <a:noFill/>
        </p:spPr>
        <p:txBody>
          <a:bodyPr wrap="square" rtlCol="0">
            <a:spAutoFit/>
          </a:bodyPr>
          <a:lstStyle/>
          <a:p>
            <a:pPr algn="just">
              <a:spcAft>
                <a:spcPts val="1200"/>
              </a:spcAft>
            </a:pPr>
            <a:r>
              <a:rPr lang="pt-BR" sz="2000" b="1" dirty="0">
                <a:solidFill>
                  <a:srgbClr val="002060"/>
                </a:solidFill>
                <a:latin typeface="Arial" panose="020B0604020202020204" pitchFamily="34" charset="0"/>
                <a:cs typeface="Arial" panose="020B0604020202020204" pitchFamily="34" charset="0"/>
              </a:rPr>
              <a:t>Hazánkban a foglalkoztatottak növekvő száma mögött a hazai elsődleges munkaerőpiacon dolgozók számának (egy év alatt 75 ezer fős) emelkedése, a külföldön</a:t>
            </a:r>
            <a:r>
              <a:rPr lang="hu-HU" sz="2000" b="1" dirty="0">
                <a:solidFill>
                  <a:srgbClr val="002060"/>
                </a:solidFill>
                <a:latin typeface="Arial" panose="020B0604020202020204" pitchFamily="34" charset="0"/>
                <a:cs typeface="Arial" panose="020B0604020202020204" pitchFamily="34" charset="0"/>
              </a:rPr>
              <a:t> dolgozók számának 3 ezer fős növekedése, míg </a:t>
            </a:r>
            <a:r>
              <a:rPr lang="pt-BR" sz="2000" b="1" dirty="0">
                <a:solidFill>
                  <a:srgbClr val="002060"/>
                </a:solidFill>
                <a:latin typeface="Arial" panose="020B0604020202020204" pitchFamily="34" charset="0"/>
                <a:cs typeface="Arial" panose="020B0604020202020204" pitchFamily="34" charset="0"/>
              </a:rPr>
              <a:t>a közfoglalkoztatásban dolgozók számának </a:t>
            </a:r>
            <a:r>
              <a:rPr lang="hu-HU" sz="2000" b="1" dirty="0">
                <a:solidFill>
                  <a:srgbClr val="002060"/>
                </a:solidFill>
                <a:latin typeface="Arial" panose="020B0604020202020204" pitchFamily="34" charset="0"/>
                <a:cs typeface="Arial" panose="020B0604020202020204" pitchFamily="34" charset="0"/>
              </a:rPr>
              <a:t>15 ezer fős </a:t>
            </a:r>
            <a:r>
              <a:rPr lang="pt-BR" sz="2000" b="1" dirty="0">
                <a:solidFill>
                  <a:srgbClr val="002060"/>
                </a:solidFill>
                <a:latin typeface="Arial" panose="020B0604020202020204" pitchFamily="34" charset="0"/>
                <a:cs typeface="Arial" panose="020B0604020202020204" pitchFamily="34" charset="0"/>
              </a:rPr>
              <a:t>csökkenése áll </a:t>
            </a:r>
            <a:endParaRPr lang="hu-HU" sz="2000" b="1" dirty="0">
              <a:solidFill>
                <a:srgbClr val="002060"/>
              </a:solidFill>
              <a:latin typeface="Arial" panose="020B0604020202020204" pitchFamily="34" charset="0"/>
              <a:cs typeface="Arial" panose="020B0604020202020204" pitchFamily="34" charset="0"/>
            </a:endParaRPr>
          </a:p>
          <a:p>
            <a:pPr algn="ctr">
              <a:spcAft>
                <a:spcPts val="1200"/>
              </a:spcAft>
            </a:pPr>
            <a:r>
              <a:rPr lang="hu-HU" sz="1600" b="1" dirty="0">
                <a:latin typeface="Arial" panose="020B0604020202020204" pitchFamily="34" charset="0"/>
                <a:cs typeface="Arial" panose="020B0604020202020204" pitchFamily="34" charset="0"/>
              </a:rPr>
              <a:t>A foglalkoztatás alakulása Magyarországon (15-74 éves korosztály, szezonálisan kiigazítatlan adat, háromhavi mozgóátlag)</a:t>
            </a:r>
          </a:p>
        </p:txBody>
      </p:sp>
      <p:sp>
        <p:nvSpPr>
          <p:cNvPr id="2" name="Dia számának helye 1"/>
          <p:cNvSpPr>
            <a:spLocks noGrp="1"/>
          </p:cNvSpPr>
          <p:nvPr>
            <p:ph type="sldNum" sz="quarter" idx="12"/>
          </p:nvPr>
        </p:nvSpPr>
        <p:spPr/>
        <p:txBody>
          <a:bodyPr/>
          <a:lstStyle/>
          <a:p>
            <a:fld id="{30614E6E-4804-43E4-B35D-268B65585BDA}" type="slidenum">
              <a:rPr lang="hu-HU" smtClean="0">
                <a:solidFill>
                  <a:prstClr val="black">
                    <a:tint val="75000"/>
                  </a:prstClr>
                </a:solidFill>
              </a:rPr>
              <a:pPr/>
              <a:t>28</a:t>
            </a:fld>
            <a:endParaRPr lang="hu-HU" dirty="0">
              <a:solidFill>
                <a:prstClr val="black">
                  <a:tint val="75000"/>
                </a:prstClr>
              </a:solidFill>
            </a:endParaRPr>
          </a:p>
        </p:txBody>
      </p:sp>
      <p:graphicFrame>
        <p:nvGraphicFramePr>
          <p:cNvPr id="6" name="Diagram 5"/>
          <p:cNvGraphicFramePr>
            <a:graphicFrameLocks/>
          </p:cNvGraphicFramePr>
          <p:nvPr>
            <p:extLst>
              <p:ext uri="{D42A27DB-BD31-4B8C-83A1-F6EECF244321}">
                <p14:modId xmlns:p14="http://schemas.microsoft.com/office/powerpoint/2010/main" val="772977813"/>
              </p:ext>
            </p:extLst>
          </p:nvPr>
        </p:nvGraphicFramePr>
        <p:xfrm>
          <a:off x="983432" y="1723362"/>
          <a:ext cx="10081120" cy="49698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120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bg1">
                <a:lumMod val="75000"/>
              </a:schemeClr>
            </a:gs>
            <a:gs pos="65000">
              <a:schemeClr val="bg1">
                <a:lumMod val="95000"/>
              </a:schemeClr>
            </a:gs>
            <a:gs pos="80000">
              <a:schemeClr val="accent3">
                <a:lumMod val="20000"/>
                <a:lumOff val="80000"/>
                <a:alpha val="0"/>
              </a:schemeClr>
            </a:gs>
            <a:gs pos="100000">
              <a:schemeClr val="bg1">
                <a:lumMod val="65000"/>
                <a:alpha val="15000"/>
              </a:schemeClr>
            </a:gs>
          </a:gsLst>
          <a:lin ang="5400000" scaled="0"/>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b="1" dirty="0">
                <a:solidFill>
                  <a:srgbClr val="002060"/>
                </a:solidFill>
                <a:latin typeface="Arial" panose="020B0604020202020204" pitchFamily="34" charset="0"/>
                <a:cs typeface="Arial" panose="020B0604020202020204" pitchFamily="34" charset="0"/>
              </a:rPr>
              <a:t>Az orosz-ukrán konfliktus gazdasági árával kapcsolatos néhány konkrétum, az előzőeken túl, a teljesség igénye nélkül</a:t>
            </a:r>
            <a:endParaRPr lang="en-GB" sz="2800" b="1" dirty="0">
              <a:solidFill>
                <a:srgbClr val="002060"/>
              </a:solidFill>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407368" y="1143000"/>
            <a:ext cx="11233248" cy="5382343"/>
          </a:xfrm>
        </p:spPr>
        <p:txBody>
          <a:bodyPr>
            <a:noAutofit/>
          </a:bodyPr>
          <a:lstStyle/>
          <a:p>
            <a:pPr algn="just"/>
            <a:r>
              <a:rPr lang="hu-HU" sz="2000" b="1" dirty="0">
                <a:solidFill>
                  <a:srgbClr val="002060"/>
                </a:solidFill>
                <a:latin typeface="Arial" panose="020B0604020202020204" pitchFamily="34" charset="0"/>
                <a:cs typeface="Arial" panose="020B0604020202020204" pitchFamily="34" charset="0"/>
              </a:rPr>
              <a:t>A </a:t>
            </a:r>
            <a:r>
              <a:rPr lang="hu-HU" sz="2000" b="1" dirty="0" err="1">
                <a:solidFill>
                  <a:srgbClr val="002060"/>
                </a:solidFill>
                <a:latin typeface="Arial" panose="020B0604020202020204" pitchFamily="34" charset="0"/>
                <a:cs typeface="Arial" panose="020B0604020202020204" pitchFamily="34" charset="0"/>
              </a:rPr>
              <a:t>Sberbank</a:t>
            </a:r>
            <a:r>
              <a:rPr lang="hu-HU" sz="2000" b="1" dirty="0">
                <a:solidFill>
                  <a:srgbClr val="002060"/>
                </a:solidFill>
                <a:latin typeface="Arial" panose="020B0604020202020204" pitchFamily="34" charset="0"/>
                <a:cs typeface="Arial" panose="020B0604020202020204" pitchFamily="34" charset="0"/>
              </a:rPr>
              <a:t> nálunk is csődbe jutott, nagyrészt ezt kezelni tudtuk.</a:t>
            </a:r>
          </a:p>
          <a:p>
            <a:pPr algn="just"/>
            <a:r>
              <a:rPr lang="hu-HU" sz="2000" b="1" dirty="0">
                <a:solidFill>
                  <a:srgbClr val="002060"/>
                </a:solidFill>
                <a:latin typeface="Arial" panose="020B0604020202020204" pitchFamily="34" charset="0"/>
                <a:cs typeface="Arial" panose="020B0604020202020204" pitchFamily="34" charset="0"/>
              </a:rPr>
              <a:t> Bizonytalan a Paks2 orosz finanszírozásának a sorsa,  az illetékes orosz bank is EU szankciós listán van.</a:t>
            </a:r>
          </a:p>
          <a:p>
            <a:pPr algn="just"/>
            <a:r>
              <a:rPr lang="hu-HU" sz="2000" b="1" dirty="0">
                <a:solidFill>
                  <a:srgbClr val="002060"/>
                </a:solidFill>
                <a:latin typeface="Arial" panose="020B0604020202020204" pitchFamily="34" charset="0"/>
                <a:cs typeface="Arial" panose="020B0604020202020204" pitchFamily="34" charset="0"/>
              </a:rPr>
              <a:t>Távolba vész az orosz kölcsön az M0 vasútgyűrűre, valamint a záhonyi közös vállalat a vasúti átrakodásra. </a:t>
            </a:r>
          </a:p>
          <a:p>
            <a:pPr algn="just"/>
            <a:r>
              <a:rPr lang="hu-HU" sz="2000" b="1" dirty="0">
                <a:solidFill>
                  <a:srgbClr val="002060"/>
                </a:solidFill>
                <a:latin typeface="Arial" panose="020B0604020202020204" pitchFamily="34" charset="0"/>
                <a:cs typeface="Arial" panose="020B0604020202020204" pitchFamily="34" charset="0"/>
              </a:rPr>
              <a:t>A konfliktus különböző megítélése miatt gyengül a visegrádiak kohéziója, s ennek is vannak gazdasági hatásai.</a:t>
            </a:r>
          </a:p>
          <a:p>
            <a:pPr algn="just"/>
            <a:r>
              <a:rPr lang="hu-HU" sz="2000" b="1" dirty="0">
                <a:solidFill>
                  <a:srgbClr val="002060"/>
                </a:solidFill>
                <a:latin typeface="Arial" panose="020B0604020202020204" pitchFamily="34" charset="0"/>
                <a:cs typeface="Arial" panose="020B0604020202020204" pitchFamily="34" charset="0"/>
              </a:rPr>
              <a:t>A világ élelmezési piacán gondot okoz számos ukrán vagy orosz termék kiesése.</a:t>
            </a:r>
          </a:p>
          <a:p>
            <a:pPr algn="just"/>
            <a:r>
              <a:rPr lang="hu-HU" sz="2000" b="1" dirty="0">
                <a:solidFill>
                  <a:srgbClr val="002060"/>
                </a:solidFill>
                <a:latin typeface="Arial" panose="020B0604020202020204" pitchFamily="34" charset="0"/>
                <a:cs typeface="Arial" panose="020B0604020202020204" pitchFamily="34" charset="0"/>
              </a:rPr>
              <a:t>Az embargók érintik turizmust</a:t>
            </a:r>
          </a:p>
          <a:p>
            <a:pPr algn="just"/>
            <a:r>
              <a:rPr lang="hu-HU" sz="2000" b="1" dirty="0">
                <a:solidFill>
                  <a:srgbClr val="002060"/>
                </a:solidFill>
                <a:latin typeface="Arial" panose="020B0604020202020204" pitchFamily="34" charset="0"/>
                <a:cs typeface="Arial" panose="020B0604020202020204" pitchFamily="34" charset="0"/>
              </a:rPr>
              <a:t>Az orosz nyersanyagfüggőség csökkentése sokba kerül és időigényes mind európai, mind tagállami szinten. </a:t>
            </a:r>
          </a:p>
          <a:p>
            <a:pPr algn="just"/>
            <a:r>
              <a:rPr lang="hu-HU" sz="2000" b="1" dirty="0">
                <a:solidFill>
                  <a:srgbClr val="002060"/>
                </a:solidFill>
                <a:latin typeface="Arial" panose="020B0604020202020204" pitchFamily="34" charset="0"/>
                <a:cs typeface="Arial" panose="020B0604020202020204" pitchFamily="34" charset="0"/>
              </a:rPr>
              <a:t>Európában az ukrán válságtól függetlenül is dönteni kell a </a:t>
            </a:r>
            <a:r>
              <a:rPr lang="hu-HU" sz="2000" b="1" dirty="0" err="1">
                <a:solidFill>
                  <a:srgbClr val="002060"/>
                </a:solidFill>
                <a:latin typeface="Arial" panose="020B0604020202020204" pitchFamily="34" charset="0"/>
                <a:cs typeface="Arial" panose="020B0604020202020204" pitchFamily="34" charset="0"/>
              </a:rPr>
              <a:t>pandémiához</a:t>
            </a:r>
            <a:r>
              <a:rPr lang="hu-HU" sz="2000" b="1" dirty="0">
                <a:solidFill>
                  <a:srgbClr val="002060"/>
                </a:solidFill>
                <a:latin typeface="Arial" panose="020B0604020202020204" pitchFamily="34" charset="0"/>
                <a:cs typeface="Arial" panose="020B0604020202020204" pitchFamily="34" charset="0"/>
              </a:rPr>
              <a:t> kapcsolódó gazdasági fegyelmi amnesztia fennmaradásáról. Kérdés el lehet-e tovább engedni – most a háború hatására –  az éves hiányt, valamint az adósságrátát?</a:t>
            </a:r>
          </a:p>
          <a:p>
            <a:pPr algn="just"/>
            <a:r>
              <a:rPr lang="hu-HU" sz="2000" b="1" dirty="0">
                <a:solidFill>
                  <a:srgbClr val="002060"/>
                </a:solidFill>
                <a:latin typeface="Arial" panose="020B0604020202020204" pitchFamily="34" charset="0"/>
                <a:cs typeface="Arial" panose="020B0604020202020204" pitchFamily="34" charset="0"/>
              </a:rPr>
              <a:t>A pandémia utáni NGEU programhoz hasonlóan nagy ívű – százmilliárd euró nagyságrendű – uniós programokra van szükség! Kérdés lesz-e erre lehetőség?</a:t>
            </a:r>
            <a:endParaRPr lang="en-GB" sz="2000" b="1" dirty="0">
              <a:solidFill>
                <a:srgbClr val="002060"/>
              </a:solidFill>
              <a:latin typeface="Arial" panose="020B0604020202020204" pitchFamily="34" charset="0"/>
              <a:cs typeface="Arial" panose="020B0604020202020204" pitchFamily="34" charset="0"/>
            </a:endParaRPr>
          </a:p>
          <a:p>
            <a:pPr algn="just"/>
            <a:endParaRPr lang="en-GB" sz="2800" dirty="0"/>
          </a:p>
        </p:txBody>
      </p:sp>
      <p:sp>
        <p:nvSpPr>
          <p:cNvPr id="4" name="Szövegdoboz 1"/>
          <p:cNvSpPr txBox="1"/>
          <p:nvPr/>
        </p:nvSpPr>
        <p:spPr>
          <a:xfrm>
            <a:off x="0" y="6597352"/>
            <a:ext cx="6297361" cy="182638"/>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u-HU" sz="800" dirty="0">
                <a:solidFill>
                  <a:prstClr val="black">
                    <a:lumMod val="65000"/>
                    <a:lumOff val="35000"/>
                  </a:prstClr>
                </a:solidFill>
                <a:latin typeface="Century Gothic" panose="020B0502020202020204" pitchFamily="34" charset="0"/>
                <a:cs typeface="Arial" pitchFamily="34" charset="0"/>
              </a:rPr>
              <a:t>Forrás: </a:t>
            </a:r>
            <a:r>
              <a:rPr lang="hu-HU" sz="800" dirty="0" err="1">
                <a:solidFill>
                  <a:prstClr val="black">
                    <a:lumMod val="65000"/>
                    <a:lumOff val="35000"/>
                  </a:prstClr>
                </a:solidFill>
                <a:latin typeface="Century Gothic" panose="020B0502020202020204" pitchFamily="34" charset="0"/>
                <a:cs typeface="Arial" pitchFamily="34" charset="0"/>
              </a:rPr>
              <a:t>növekedés.hu</a:t>
            </a:r>
            <a:r>
              <a:rPr lang="hu-HU" sz="800" dirty="0">
                <a:solidFill>
                  <a:prstClr val="black">
                    <a:lumMod val="65000"/>
                    <a:lumOff val="35000"/>
                  </a:prstClr>
                </a:solidFill>
                <a:latin typeface="Century Gothic" panose="020B0502020202020204" pitchFamily="34" charset="0"/>
                <a:cs typeface="Arial" pitchFamily="34" charset="0"/>
              </a:rPr>
              <a:t> </a:t>
            </a:r>
            <a:r>
              <a:rPr lang="hu-HU" sz="800" dirty="0" err="1">
                <a:solidFill>
                  <a:prstClr val="black">
                    <a:lumMod val="65000"/>
                    <a:lumOff val="35000"/>
                  </a:prstClr>
                </a:solidFill>
                <a:latin typeface="Century Gothic" panose="020B0502020202020204" pitchFamily="34" charset="0"/>
                <a:cs typeface="Arial" pitchFamily="34" charset="0"/>
              </a:rPr>
              <a:t>Becsey</a:t>
            </a:r>
            <a:r>
              <a:rPr lang="hu-HU" sz="800" dirty="0">
                <a:solidFill>
                  <a:prstClr val="black">
                    <a:lumMod val="65000"/>
                    <a:lumOff val="35000"/>
                  </a:prstClr>
                </a:solidFill>
                <a:latin typeface="Century Gothic" panose="020B0502020202020204" pitchFamily="34" charset="0"/>
                <a:cs typeface="Arial" pitchFamily="34" charset="0"/>
              </a:rPr>
              <a:t> Zsolt,/saját megítélés,  2022. március 10.</a:t>
            </a:r>
          </a:p>
        </p:txBody>
      </p:sp>
    </p:spTree>
    <p:extLst>
      <p:ext uri="{BB962C8B-B14F-4D97-AF65-F5344CB8AC3E}">
        <p14:creationId xmlns:p14="http://schemas.microsoft.com/office/powerpoint/2010/main" val="379196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9336" y="116632"/>
            <a:ext cx="11809312" cy="1296144"/>
          </a:xfrm>
        </p:spPr>
        <p:txBody>
          <a:bodyPr>
            <a:normAutofit/>
          </a:bodyPr>
          <a:lstStyle/>
          <a:p>
            <a:pPr algn="ctr"/>
            <a:r>
              <a:rPr lang="hu-HU" sz="2400" b="1" dirty="0">
                <a:solidFill>
                  <a:srgbClr val="002060"/>
                </a:solidFill>
                <a:latin typeface="Arial" panose="020B0604020202020204" pitchFamily="34" charset="0"/>
                <a:cs typeface="Arial" panose="020B0604020202020204" pitchFamily="34" charset="0"/>
              </a:rPr>
              <a:t>A közép-európai országok Oroszországba irányuló exportja hullámzó volt, legdinamikusabban 1999 és 2008 között növekedett</a:t>
            </a:r>
            <a:br>
              <a:rPr lang="hu-HU" sz="2400" b="1" dirty="0">
                <a:solidFill>
                  <a:srgbClr val="002060"/>
                </a:solidFill>
                <a:latin typeface="Arial" panose="020B0604020202020204" pitchFamily="34" charset="0"/>
                <a:cs typeface="Arial" panose="020B0604020202020204" pitchFamily="34" charset="0"/>
              </a:rPr>
            </a:br>
            <a:r>
              <a:rPr lang="hu-HU" sz="2000" b="1" dirty="0">
                <a:latin typeface="Arial" panose="020B0604020202020204" pitchFamily="34" charset="0"/>
                <a:cs typeface="Arial" panose="020B0604020202020204" pitchFamily="34" charset="0"/>
              </a:rPr>
              <a:t>A KKE régió országainak együttes exportvolumene Oroszországba (</a:t>
            </a:r>
            <a:r>
              <a:rPr lang="hu-HU" sz="2000" b="1" dirty="0" err="1">
                <a:latin typeface="Arial" panose="020B0604020202020204" pitchFamily="34" charset="0"/>
                <a:cs typeface="Arial" panose="020B0604020202020204" pitchFamily="34" charset="0"/>
              </a:rPr>
              <a:t>mrd</a:t>
            </a:r>
            <a:r>
              <a:rPr lang="hu-HU" sz="2000" b="1" dirty="0">
                <a:latin typeface="Arial" panose="020B0604020202020204" pitchFamily="34" charset="0"/>
                <a:cs typeface="Arial" panose="020B0604020202020204" pitchFamily="34" charset="0"/>
              </a:rPr>
              <a:t> USD)</a:t>
            </a:r>
          </a:p>
        </p:txBody>
      </p:sp>
      <p:graphicFrame>
        <p:nvGraphicFramePr>
          <p:cNvPr id="3" name="Diagram 2"/>
          <p:cNvGraphicFramePr>
            <a:graphicFrameLocks/>
          </p:cNvGraphicFramePr>
          <p:nvPr>
            <p:extLst>
              <p:ext uri="{D42A27DB-BD31-4B8C-83A1-F6EECF244321}">
                <p14:modId xmlns:p14="http://schemas.microsoft.com/office/powerpoint/2010/main" val="4094676324"/>
              </p:ext>
            </p:extLst>
          </p:nvPr>
        </p:nvGraphicFramePr>
        <p:xfrm>
          <a:off x="767408" y="1211723"/>
          <a:ext cx="10009112"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4" name="Szövegdoboz 1"/>
          <p:cNvSpPr txBox="1"/>
          <p:nvPr/>
        </p:nvSpPr>
        <p:spPr>
          <a:xfrm>
            <a:off x="-816768" y="6594310"/>
            <a:ext cx="3417041" cy="254330"/>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hu-HU" sz="800" dirty="0">
                <a:solidFill>
                  <a:prstClr val="black">
                    <a:lumMod val="65000"/>
                    <a:lumOff val="35000"/>
                  </a:prstClr>
                </a:solidFill>
                <a:latin typeface="Century Gothic" panose="020B0502020202020204" pitchFamily="34" charset="0"/>
                <a:cs typeface="Arial" panose="020B0604020202020204" pitchFamily="34" charset="0"/>
              </a:rPr>
              <a:t>Forrás: Portfolio.hu alapján KT Titkárság szerkesztés</a:t>
            </a:r>
          </a:p>
          <a:p>
            <a:pPr algn="r" defTabSz="914400"/>
            <a:endParaRPr lang="hu-HU" sz="12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5" name="Dia számának helye 4"/>
          <p:cNvSpPr>
            <a:spLocks noGrp="1"/>
          </p:cNvSpPr>
          <p:nvPr>
            <p:ph type="sldNum" sz="quarter" idx="12"/>
          </p:nvPr>
        </p:nvSpPr>
        <p:spPr/>
        <p:txBody>
          <a:bodyPr/>
          <a:lstStyle/>
          <a:p>
            <a:fld id="{A71CBA4C-5495-469B-96C4-162BC84B9C29}" type="slidenum">
              <a:rPr lang="hu-HU" smtClean="0">
                <a:solidFill>
                  <a:prstClr val="black">
                    <a:tint val="75000"/>
                  </a:prstClr>
                </a:solidFill>
              </a:rPr>
              <a:pPr/>
              <a:t>3</a:t>
            </a:fld>
            <a:endParaRPr lang="hu-HU">
              <a:solidFill>
                <a:prstClr val="black">
                  <a:tint val="75000"/>
                </a:prstClr>
              </a:solidFill>
            </a:endParaRPr>
          </a:p>
        </p:txBody>
      </p:sp>
      <p:sp>
        <p:nvSpPr>
          <p:cNvPr id="6" name="Ellipszis 5"/>
          <p:cNvSpPr/>
          <p:nvPr/>
        </p:nvSpPr>
        <p:spPr>
          <a:xfrm>
            <a:off x="8328248" y="1380573"/>
            <a:ext cx="2187692" cy="1658677"/>
          </a:xfrm>
          <a:prstGeom prst="ellipse">
            <a:avLst/>
          </a:prstGeom>
          <a:solidFill>
            <a:schemeClr val="bg1">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tx1"/>
                </a:solidFill>
                <a:latin typeface="Arial" panose="020B0604020202020204" pitchFamily="34" charset="0"/>
                <a:cs typeface="Arial" panose="020B0604020202020204" pitchFamily="34" charset="0"/>
              </a:rPr>
              <a:t>Orosz piacokat elsősorban az árupiaci szankciók miatt veszítik el a magyar vállalatok</a:t>
            </a:r>
            <a:endParaRPr lang="hu-HU" sz="1200" b="1" dirty="0">
              <a:solidFill>
                <a:schemeClr val="tx1"/>
              </a:solidFill>
            </a:endParaRPr>
          </a:p>
        </p:txBody>
      </p:sp>
      <p:sp>
        <p:nvSpPr>
          <p:cNvPr id="7" name="Ellipszis 6"/>
          <p:cNvSpPr/>
          <p:nvPr/>
        </p:nvSpPr>
        <p:spPr>
          <a:xfrm>
            <a:off x="10056440" y="1700808"/>
            <a:ext cx="2160240" cy="3029068"/>
          </a:xfrm>
          <a:prstGeom prst="ellipse">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tx1"/>
                </a:solidFill>
                <a:latin typeface="Arial" panose="020B0604020202020204" pitchFamily="34" charset="0"/>
                <a:cs typeface="Arial" panose="020B0604020202020204" pitchFamily="34" charset="0"/>
              </a:rPr>
              <a:t>Ukrajna esetében a gazdasági összeomlásból és a KKV szektor érdekeltségei lehetetlenüléséből fakadó drasztikus kereslet visszaesésének esélye magas</a:t>
            </a:r>
            <a:endParaRPr lang="hu-HU" sz="1200" b="1" dirty="0">
              <a:solidFill>
                <a:schemeClr val="tx1"/>
              </a:solidFill>
            </a:endParaRPr>
          </a:p>
        </p:txBody>
      </p:sp>
    </p:spTree>
    <p:extLst>
      <p:ext uri="{BB962C8B-B14F-4D97-AF65-F5344CB8AC3E}">
        <p14:creationId xmlns:p14="http://schemas.microsoft.com/office/powerpoint/2010/main" val="3724505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lumMod val="75000"/>
              </a:schemeClr>
            </a:gs>
            <a:gs pos="61000">
              <a:schemeClr val="bg1">
                <a:lumMod val="95000"/>
              </a:schemeClr>
            </a:gs>
            <a:gs pos="94000">
              <a:schemeClr val="bg1">
                <a:lumMod val="6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C82D22-44ED-48F9-8B14-3C1A7ABA29D1}"/>
              </a:ext>
            </a:extLst>
          </p:cNvPr>
          <p:cNvSpPr>
            <a:spLocks noGrp="1"/>
          </p:cNvSpPr>
          <p:nvPr>
            <p:ph type="title"/>
          </p:nvPr>
        </p:nvSpPr>
        <p:spPr>
          <a:xfrm>
            <a:off x="191344" y="136519"/>
            <a:ext cx="11809312" cy="6316817"/>
          </a:xfrm>
        </p:spPr>
        <p:txBody>
          <a:bodyPr>
            <a:noAutofit/>
          </a:bodyPr>
          <a:lstStyle/>
          <a:p>
            <a:pPr marL="361950" indent="-276225">
              <a:spcAft>
                <a:spcPts val="600"/>
              </a:spcAft>
            </a:pPr>
            <a:r>
              <a:rPr lang="hu-HU" sz="2400" b="1" dirty="0">
                <a:solidFill>
                  <a:srgbClr val="002060"/>
                </a:solidFill>
                <a:latin typeface="Arial" panose="020B0604020202020204" pitchFamily="34" charset="0"/>
                <a:cs typeface="Arial" panose="020B0604020202020204" pitchFamily="34" charset="0"/>
              </a:rPr>
              <a:t>Tisztelt Hallgatóság! Azzal köszönöm meg a megtisztelő figyelmet, hogy arra emlékeztessem önöket: </a:t>
            </a:r>
            <a:br>
              <a:rPr lang="hu-HU" sz="2400" b="1" dirty="0">
                <a:solidFill>
                  <a:srgbClr val="002060"/>
                </a:solidFill>
                <a:latin typeface="Arial" panose="020B0604020202020204" pitchFamily="34" charset="0"/>
                <a:cs typeface="Arial" panose="020B0604020202020204" pitchFamily="34" charset="0"/>
              </a:rPr>
            </a:br>
            <a:r>
              <a:rPr lang="hu-HU" sz="2400" b="1" dirty="0">
                <a:solidFill>
                  <a:srgbClr val="002060"/>
                </a:solidFill>
                <a:latin typeface="Arial" panose="020B0604020202020204" pitchFamily="34" charset="0"/>
                <a:cs typeface="Arial" panose="020B0604020202020204" pitchFamily="34" charset="0"/>
              </a:rPr>
              <a:t>- az ilyen konfliktusok - miközben</a:t>
            </a:r>
            <a:r>
              <a:rPr lang="hu-HU" sz="2400" b="1" i="0" dirty="0">
                <a:solidFill>
                  <a:srgbClr val="002060"/>
                </a:solidFill>
                <a:effectLst/>
                <a:latin typeface="Arial" panose="020B0604020202020204" pitchFamily="34" charset="0"/>
                <a:cs typeface="Arial" panose="020B0604020202020204" pitchFamily="34" charset="0"/>
              </a:rPr>
              <a:t> teljesen lekötik a figyelmet -, elviszik a zöld átalakulásra, a fenntarthatóságra, a fejlődésre, a jobb életre fordítható erőforrásokat, és a végén a gyerekeink, unokáink világa kerül végletes veszélybe</a:t>
            </a:r>
            <a:r>
              <a:rPr lang="hu-HU" sz="2400" b="1" dirty="0">
                <a:solidFill>
                  <a:srgbClr val="002060"/>
                </a:solidFill>
                <a:latin typeface="Arial" panose="020B0604020202020204" pitchFamily="34" charset="0"/>
                <a:cs typeface="Arial" panose="020B0604020202020204" pitchFamily="34" charset="0"/>
              </a:rPr>
              <a:t>!</a:t>
            </a:r>
            <a:br>
              <a:rPr lang="hu-HU" sz="2400" b="1" dirty="0">
                <a:solidFill>
                  <a:srgbClr val="002060"/>
                </a:solidFill>
                <a:latin typeface="Arial" panose="020B0604020202020204" pitchFamily="34" charset="0"/>
                <a:cs typeface="Arial" panose="020B0604020202020204" pitchFamily="34" charset="0"/>
              </a:rPr>
            </a:br>
            <a:r>
              <a:rPr lang="hu-HU" sz="2400" b="1" dirty="0">
                <a:solidFill>
                  <a:srgbClr val="002060"/>
                </a:solidFill>
                <a:latin typeface="Arial" panose="020B0604020202020204" pitchFamily="34" charset="0"/>
                <a:cs typeface="Arial" panose="020B0604020202020204" pitchFamily="34" charset="0"/>
              </a:rPr>
              <a:t>- a 2010-2020 közötti fejlődés, teljesítmény, konzervatív gazdaságpolitika adta a sikeres járvány elleni védekezés és az újraindítás sikerét, megteremtve jónéhány társadalmi adósság orvoslásának lehetőségét!</a:t>
            </a:r>
            <a:br>
              <a:rPr lang="hu-HU" sz="2400" b="1" dirty="0">
                <a:solidFill>
                  <a:srgbClr val="002060"/>
                </a:solidFill>
                <a:latin typeface="Arial" panose="020B0604020202020204" pitchFamily="34" charset="0"/>
                <a:cs typeface="Arial" panose="020B0604020202020204" pitchFamily="34" charset="0"/>
              </a:rPr>
            </a:br>
            <a:r>
              <a:rPr lang="hu-HU" sz="2400" b="1" dirty="0">
                <a:solidFill>
                  <a:srgbClr val="002060"/>
                </a:solidFill>
                <a:latin typeface="Arial" panose="020B0604020202020204" pitchFamily="34" charset="0"/>
                <a:cs typeface="Arial" panose="020B0604020202020204" pitchFamily="34" charset="0"/>
              </a:rPr>
              <a:t>- bízzunk abban, hogy az új, elszomorító világhelyzetben, ha veszteségekkel és megpróbáltatásokkal is, de folytatni tudjuk mindazt, ami egy új, kedvező pályát nyitott meg az ország számára!</a:t>
            </a:r>
            <a:br>
              <a:rPr lang="hu-HU" sz="2400" b="1" dirty="0">
                <a:solidFill>
                  <a:srgbClr val="002060"/>
                </a:solidFill>
                <a:latin typeface="Arial" panose="020B0604020202020204" pitchFamily="34" charset="0"/>
                <a:cs typeface="Arial" panose="020B0604020202020204" pitchFamily="34" charset="0"/>
              </a:rPr>
            </a:br>
            <a:r>
              <a:rPr lang="hu-HU" sz="2400" b="1" dirty="0">
                <a:solidFill>
                  <a:srgbClr val="002060"/>
                </a:solidFill>
                <a:latin typeface="Arial" panose="020B0604020202020204" pitchFamily="34" charset="0"/>
                <a:cs typeface="Arial" panose="020B0604020202020204" pitchFamily="34" charset="0"/>
              </a:rPr>
              <a:t>- ehhez a pénzügyi stabilitás őrzésére, a gazdálkodó szervezetek munkájára és azok ösztönző támogatására, egyirányba húzó gazdaságpolitikára és nem utolsósorban (társadalmi) békére van szükség!    </a:t>
            </a:r>
          </a:p>
        </p:txBody>
      </p:sp>
      <p:sp>
        <p:nvSpPr>
          <p:cNvPr id="3" name="Dia számának helye 2"/>
          <p:cNvSpPr>
            <a:spLocks noGrp="1"/>
          </p:cNvSpPr>
          <p:nvPr>
            <p:ph type="sldNum" sz="quarter" idx="12"/>
          </p:nvPr>
        </p:nvSpPr>
        <p:spPr/>
        <p:txBody>
          <a:bodyPr/>
          <a:lstStyle/>
          <a:p>
            <a:fld id="{30614E6E-4804-43E4-B35D-268B65585BDA}" type="slidenum">
              <a:rPr lang="hu-HU" smtClean="0">
                <a:solidFill>
                  <a:prstClr val="black">
                    <a:tint val="75000"/>
                  </a:prstClr>
                </a:solidFill>
              </a:rPr>
              <a:pPr/>
              <a:t>30</a:t>
            </a:fld>
            <a:endParaRPr lang="hu-HU" dirty="0">
              <a:solidFill>
                <a:prstClr val="black">
                  <a:tint val="75000"/>
                </a:prstClr>
              </a:solidFill>
            </a:endParaRPr>
          </a:p>
        </p:txBody>
      </p:sp>
    </p:spTree>
    <p:extLst>
      <p:ext uri="{BB962C8B-B14F-4D97-AF65-F5344CB8AC3E}">
        <p14:creationId xmlns:p14="http://schemas.microsoft.com/office/powerpoint/2010/main" val="115107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07368" y="116632"/>
            <a:ext cx="11017224" cy="1872208"/>
          </a:xfrm>
        </p:spPr>
        <p:txBody>
          <a:bodyPr>
            <a:normAutofit fontScale="90000"/>
          </a:bodyPr>
          <a:lstStyle/>
          <a:p>
            <a:pPr algn="ctr">
              <a:lnSpc>
                <a:spcPct val="100000"/>
              </a:lnSpc>
            </a:pPr>
            <a:br>
              <a:rPr lang="hu-HU" sz="2200" b="1" dirty="0">
                <a:solidFill>
                  <a:srgbClr val="002060"/>
                </a:solidFill>
                <a:latin typeface="Arial" panose="020B0604020202020204" pitchFamily="34" charset="0"/>
                <a:cs typeface="Arial" panose="020B0604020202020204" pitchFamily="34" charset="0"/>
              </a:rPr>
            </a:br>
            <a:r>
              <a:rPr lang="hu-HU" sz="2200" b="1" dirty="0">
                <a:solidFill>
                  <a:srgbClr val="002060"/>
                </a:solidFill>
                <a:latin typeface="Arial" panose="020B0604020202020204" pitchFamily="34" charset="0"/>
                <a:cs typeface="Arial" panose="020B0604020202020204" pitchFamily="34" charset="0"/>
              </a:rPr>
              <a:t>Hazánk a közép-európai országok között az Oroszországba irányuló export súlya tekintetében napjainkban a középmezőnyben foglal helyet </a:t>
            </a:r>
            <a:br>
              <a:rPr lang="hu-HU" sz="2200" b="1" dirty="0">
                <a:solidFill>
                  <a:srgbClr val="002060"/>
                </a:solidFill>
                <a:latin typeface="Arial" panose="020B0604020202020204" pitchFamily="34" charset="0"/>
                <a:cs typeface="Arial" panose="020B0604020202020204" pitchFamily="34" charset="0"/>
              </a:rPr>
            </a:br>
            <a:br>
              <a:rPr lang="hu-HU" sz="2000" b="1" dirty="0">
                <a:latin typeface="Arial" panose="020B0604020202020204" pitchFamily="34" charset="0"/>
                <a:cs typeface="Arial" panose="020B0604020202020204" pitchFamily="34" charset="0"/>
              </a:rPr>
            </a:br>
            <a:r>
              <a:rPr lang="hu-HU" sz="2000" b="1" dirty="0">
                <a:latin typeface="Arial" panose="020B0604020202020204" pitchFamily="34" charset="0"/>
                <a:cs typeface="Arial" panose="020B0604020202020204" pitchFamily="34" charset="0"/>
              </a:rPr>
              <a:t>Az Oroszországba irányuló export súlya és az exporton belül a hozzáadott érték súlya a GDP-hez képest a KKE régió országaiban (%)</a:t>
            </a:r>
            <a:br>
              <a:rPr lang="hu-HU" sz="2000" b="1" dirty="0">
                <a:latin typeface="Arial" panose="020B0604020202020204" pitchFamily="34" charset="0"/>
                <a:cs typeface="Arial" panose="020B0604020202020204" pitchFamily="34" charset="0"/>
              </a:rPr>
            </a:br>
            <a:endParaRPr lang="hu-HU" sz="2000" b="1" dirty="0">
              <a:latin typeface="Arial" panose="020B0604020202020204" pitchFamily="34" charset="0"/>
              <a:cs typeface="Arial" panose="020B0604020202020204" pitchFamily="34" charset="0"/>
            </a:endParaRPr>
          </a:p>
        </p:txBody>
      </p:sp>
      <p:graphicFrame>
        <p:nvGraphicFramePr>
          <p:cNvPr id="3" name="Diagram 2"/>
          <p:cNvGraphicFramePr>
            <a:graphicFrameLocks/>
          </p:cNvGraphicFramePr>
          <p:nvPr>
            <p:extLst>
              <p:ext uri="{D42A27DB-BD31-4B8C-83A1-F6EECF244321}">
                <p14:modId xmlns:p14="http://schemas.microsoft.com/office/powerpoint/2010/main" val="581300596"/>
              </p:ext>
            </p:extLst>
          </p:nvPr>
        </p:nvGraphicFramePr>
        <p:xfrm>
          <a:off x="623392" y="1988840"/>
          <a:ext cx="11089232" cy="4560528"/>
        </p:xfrm>
        <a:graphic>
          <a:graphicData uri="http://schemas.openxmlformats.org/drawingml/2006/chart">
            <c:chart xmlns:c="http://schemas.openxmlformats.org/drawingml/2006/chart" xmlns:r="http://schemas.openxmlformats.org/officeDocument/2006/relationships" r:id="rId3"/>
          </a:graphicData>
        </a:graphic>
      </p:graphicFrame>
      <p:sp>
        <p:nvSpPr>
          <p:cNvPr id="4" name="Szövegdoboz 1"/>
          <p:cNvSpPr txBox="1"/>
          <p:nvPr/>
        </p:nvSpPr>
        <p:spPr>
          <a:xfrm>
            <a:off x="-240704" y="6549368"/>
            <a:ext cx="2912985" cy="191999"/>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hu-HU" sz="800" dirty="0">
                <a:solidFill>
                  <a:prstClr val="black">
                    <a:lumMod val="65000"/>
                    <a:lumOff val="35000"/>
                  </a:prstClr>
                </a:solidFill>
                <a:latin typeface="Century Gothic" panose="020B0502020202020204" pitchFamily="34" charset="0"/>
                <a:cs typeface="Arial" panose="020B0604020202020204" pitchFamily="34" charset="0"/>
              </a:rPr>
              <a:t>Forrás: Portfolio.hu alapján KT Titkárság szerkesztés</a:t>
            </a:r>
          </a:p>
          <a:p>
            <a:pPr algn="r" defTabSz="914400"/>
            <a:endParaRPr lang="hu-HU" sz="12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5" name="Dia számának helye 4"/>
          <p:cNvSpPr>
            <a:spLocks noGrp="1"/>
          </p:cNvSpPr>
          <p:nvPr>
            <p:ph type="sldNum" sz="quarter" idx="12"/>
          </p:nvPr>
        </p:nvSpPr>
        <p:spPr/>
        <p:txBody>
          <a:bodyPr/>
          <a:lstStyle/>
          <a:p>
            <a:fld id="{A71CBA4C-5495-469B-96C4-162BC84B9C29}" type="slidenum">
              <a:rPr lang="hu-HU" smtClean="0">
                <a:solidFill>
                  <a:prstClr val="black">
                    <a:tint val="75000"/>
                  </a:prstClr>
                </a:solidFill>
              </a:rPr>
              <a:pPr/>
              <a:t>4</a:t>
            </a:fld>
            <a:endParaRPr lang="hu-HU">
              <a:solidFill>
                <a:prstClr val="black">
                  <a:tint val="75000"/>
                </a:prstClr>
              </a:solidFill>
            </a:endParaRPr>
          </a:p>
        </p:txBody>
      </p:sp>
    </p:spTree>
    <p:extLst>
      <p:ext uri="{BB962C8B-B14F-4D97-AF65-F5344CB8AC3E}">
        <p14:creationId xmlns:p14="http://schemas.microsoft.com/office/powerpoint/2010/main" val="140269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accent3">
                <a:lumMod val="20000"/>
                <a:lumOff val="80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35360" y="0"/>
            <a:ext cx="11521280" cy="1143000"/>
          </a:xfrm>
        </p:spPr>
        <p:txBody>
          <a:bodyPr>
            <a:normAutofit fontScale="90000"/>
          </a:bodyPr>
          <a:lstStyle/>
          <a:p>
            <a:pPr algn="ctr"/>
            <a:r>
              <a:rPr lang="hu-HU" sz="2400" b="1" dirty="0">
                <a:solidFill>
                  <a:srgbClr val="002060"/>
                </a:solidFill>
                <a:latin typeface="Arial" panose="020B0604020202020204" pitchFamily="34" charset="0"/>
                <a:cs typeface="Arial" panose="020B0604020202020204" pitchFamily="34" charset="0"/>
              </a:rPr>
              <a:t>A közép-európai országok Oroszországból származó importja csökkenő tendenciájú. Az oda irányuló exportjuk volumene az utóbbi években jobbára stagnál</a:t>
            </a:r>
            <a:br>
              <a:rPr lang="hu-HU" sz="2400" b="1" dirty="0">
                <a:solidFill>
                  <a:srgbClr val="002060"/>
                </a:solidFill>
                <a:latin typeface="Arial" panose="020B0604020202020204" pitchFamily="34" charset="0"/>
                <a:cs typeface="Arial" panose="020B0604020202020204" pitchFamily="34" charset="0"/>
              </a:rPr>
            </a:br>
            <a:r>
              <a:rPr lang="hu-HU" sz="1800" b="1" dirty="0">
                <a:latin typeface="Arial" panose="020B0604020202020204" pitchFamily="34" charset="0"/>
                <a:cs typeface="Arial" panose="020B0604020202020204" pitchFamily="34" charset="0"/>
              </a:rPr>
              <a:t>A KKE régió országainak orosz export-importjának és az importon belül az olaj- és gázimportjának súlya a GDP arányában (%)</a:t>
            </a:r>
          </a:p>
        </p:txBody>
      </p:sp>
      <p:graphicFrame>
        <p:nvGraphicFramePr>
          <p:cNvPr id="4" name="Diagram 3"/>
          <p:cNvGraphicFramePr>
            <a:graphicFrameLocks/>
          </p:cNvGraphicFramePr>
          <p:nvPr>
            <p:extLst>
              <p:ext uri="{D42A27DB-BD31-4B8C-83A1-F6EECF244321}">
                <p14:modId xmlns:p14="http://schemas.microsoft.com/office/powerpoint/2010/main" val="3451016333"/>
              </p:ext>
            </p:extLst>
          </p:nvPr>
        </p:nvGraphicFramePr>
        <p:xfrm>
          <a:off x="191344" y="1091133"/>
          <a:ext cx="11665295" cy="5218187"/>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1"/>
          <p:cNvSpPr txBox="1"/>
          <p:nvPr/>
        </p:nvSpPr>
        <p:spPr>
          <a:xfrm>
            <a:off x="0" y="6559613"/>
            <a:ext cx="2696961" cy="308631"/>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hu-HU" sz="800" dirty="0">
                <a:solidFill>
                  <a:prstClr val="black">
                    <a:lumMod val="65000"/>
                    <a:lumOff val="35000"/>
                  </a:prstClr>
                </a:solidFill>
                <a:latin typeface="Century Gothic" panose="020B0502020202020204" pitchFamily="34" charset="0"/>
                <a:cs typeface="Arial" panose="020B0604020202020204" pitchFamily="34" charset="0"/>
              </a:rPr>
              <a:t>Forrás: Portfolio.hu alapján KT Titkárság szerkesztés</a:t>
            </a:r>
          </a:p>
          <a:p>
            <a:pPr algn="r" defTabSz="914400"/>
            <a:endParaRPr lang="hu-HU" sz="12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3" name="Dia számának helye 2"/>
          <p:cNvSpPr>
            <a:spLocks noGrp="1"/>
          </p:cNvSpPr>
          <p:nvPr>
            <p:ph type="sldNum" sz="quarter" idx="12"/>
          </p:nvPr>
        </p:nvSpPr>
        <p:spPr/>
        <p:txBody>
          <a:bodyPr/>
          <a:lstStyle/>
          <a:p>
            <a:fld id="{A71CBA4C-5495-469B-96C4-162BC84B9C29}" type="slidenum">
              <a:rPr lang="hu-HU" smtClean="0">
                <a:solidFill>
                  <a:prstClr val="black">
                    <a:tint val="75000"/>
                  </a:prstClr>
                </a:solidFill>
              </a:rPr>
              <a:pPr/>
              <a:t>5</a:t>
            </a:fld>
            <a:endParaRPr lang="hu-HU">
              <a:solidFill>
                <a:prstClr val="black">
                  <a:tint val="75000"/>
                </a:prstClr>
              </a:solidFill>
            </a:endParaRPr>
          </a:p>
        </p:txBody>
      </p:sp>
      <p:sp>
        <p:nvSpPr>
          <p:cNvPr id="7" name="Felirat: lefelé mutató nyíllal 6">
            <a:extLst>
              <a:ext uri="{FF2B5EF4-FFF2-40B4-BE49-F238E27FC236}">
                <a16:creationId xmlns:a16="http://schemas.microsoft.com/office/drawing/2014/main" id="{6A8A3BF6-23B9-46AC-867B-3261FC42F427}"/>
              </a:ext>
            </a:extLst>
          </p:cNvPr>
          <p:cNvSpPr/>
          <p:nvPr/>
        </p:nvSpPr>
        <p:spPr>
          <a:xfrm>
            <a:off x="191343" y="2646040"/>
            <a:ext cx="9505057" cy="1143000"/>
          </a:xfrm>
          <a:prstGeom prst="downArrowCallout">
            <a:avLst>
              <a:gd name="adj1" fmla="val 15210"/>
              <a:gd name="adj2" fmla="val 16942"/>
              <a:gd name="adj3" fmla="val 25000"/>
              <a:gd name="adj4" fmla="val 24015"/>
            </a:avLst>
          </a:prstGeom>
          <a:solidFill>
            <a:schemeClr val="accent2">
              <a:lumMod val="75000"/>
              <a:alpha val="6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A 2020-as erőteljesen csökkenő import mindenütt alapvetően a COVID gazdasági hatásának köszönhető</a:t>
            </a:r>
          </a:p>
        </p:txBody>
      </p:sp>
    </p:spTree>
    <p:extLst>
      <p:ext uri="{BB962C8B-B14F-4D97-AF65-F5344CB8AC3E}">
        <p14:creationId xmlns:p14="http://schemas.microsoft.com/office/powerpoint/2010/main" val="327389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a:extLst>
              <a:ext uri="{FF2B5EF4-FFF2-40B4-BE49-F238E27FC236}">
                <a16:creationId xmlns:a16="http://schemas.microsoft.com/office/drawing/2014/main" id="{E005B8A0-72B6-493E-BED0-028525141AD6}"/>
              </a:ext>
            </a:extLst>
          </p:cNvPr>
          <p:cNvGraphicFramePr>
            <a:graphicFrameLocks noGrp="1"/>
          </p:cNvGraphicFramePr>
          <p:nvPr>
            <p:extLst>
              <p:ext uri="{D42A27DB-BD31-4B8C-83A1-F6EECF244321}">
                <p14:modId xmlns:p14="http://schemas.microsoft.com/office/powerpoint/2010/main" val="1365144918"/>
              </p:ext>
            </p:extLst>
          </p:nvPr>
        </p:nvGraphicFramePr>
        <p:xfrm>
          <a:off x="263352" y="427966"/>
          <a:ext cx="11522535" cy="6124596"/>
        </p:xfrm>
        <a:graphic>
          <a:graphicData uri="http://schemas.openxmlformats.org/drawingml/2006/table">
            <a:tbl>
              <a:tblPr>
                <a:tableStyleId>{5C22544A-7EE6-4342-B048-85BDC9FD1C3A}</a:tableStyleId>
              </a:tblPr>
              <a:tblGrid>
                <a:gridCol w="1101001">
                  <a:extLst>
                    <a:ext uri="{9D8B030D-6E8A-4147-A177-3AD203B41FA5}">
                      <a16:colId xmlns:a16="http://schemas.microsoft.com/office/drawing/2014/main" val="3060597661"/>
                    </a:ext>
                  </a:extLst>
                </a:gridCol>
                <a:gridCol w="2086489">
                  <a:extLst>
                    <a:ext uri="{9D8B030D-6E8A-4147-A177-3AD203B41FA5}">
                      <a16:colId xmlns:a16="http://schemas.microsoft.com/office/drawing/2014/main" val="1409572734"/>
                    </a:ext>
                  </a:extLst>
                </a:gridCol>
                <a:gridCol w="2083761">
                  <a:extLst>
                    <a:ext uri="{9D8B030D-6E8A-4147-A177-3AD203B41FA5}">
                      <a16:colId xmlns:a16="http://schemas.microsoft.com/office/drawing/2014/main" val="4031733165"/>
                    </a:ext>
                  </a:extLst>
                </a:gridCol>
                <a:gridCol w="2362358">
                  <a:extLst>
                    <a:ext uri="{9D8B030D-6E8A-4147-A177-3AD203B41FA5}">
                      <a16:colId xmlns:a16="http://schemas.microsoft.com/office/drawing/2014/main" val="2694714333"/>
                    </a:ext>
                  </a:extLst>
                </a:gridCol>
                <a:gridCol w="2128603">
                  <a:extLst>
                    <a:ext uri="{9D8B030D-6E8A-4147-A177-3AD203B41FA5}">
                      <a16:colId xmlns:a16="http://schemas.microsoft.com/office/drawing/2014/main" val="118769429"/>
                    </a:ext>
                  </a:extLst>
                </a:gridCol>
                <a:gridCol w="1760323">
                  <a:extLst>
                    <a:ext uri="{9D8B030D-6E8A-4147-A177-3AD203B41FA5}">
                      <a16:colId xmlns:a16="http://schemas.microsoft.com/office/drawing/2014/main" val="110536649"/>
                    </a:ext>
                  </a:extLst>
                </a:gridCol>
              </a:tblGrid>
              <a:tr h="692288">
                <a:tc>
                  <a:txBody>
                    <a:bodyPr/>
                    <a:lstStyle/>
                    <a:p>
                      <a:pPr algn="l" fontAlgn="b"/>
                      <a:endParaRPr lang="hu-HU" sz="1000" b="0"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400" b="1" u="none" strike="noStrike" dirty="0">
                          <a:solidFill>
                            <a:srgbClr val="000000"/>
                          </a:solidFill>
                          <a:effectLst/>
                        </a:rPr>
                        <a:t>Gázimport nagysága a teljes importhoz képest (%)</a:t>
                      </a:r>
                      <a:endParaRPr lang="hu-HU" sz="14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400" b="1" u="none" strike="noStrike" dirty="0">
                          <a:solidFill>
                            <a:srgbClr val="000000"/>
                          </a:solidFill>
                          <a:effectLst/>
                        </a:rPr>
                        <a:t>Gáz energiaellátás/teljes ellátáshoz képest (%)</a:t>
                      </a:r>
                      <a:endParaRPr lang="hu-HU" sz="14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400" b="1" u="none" strike="noStrike" dirty="0">
                          <a:solidFill>
                            <a:srgbClr val="000000"/>
                          </a:solidFill>
                          <a:effectLst/>
                        </a:rPr>
                        <a:t>Oroszországból importál gáz aránya az összes gázimporthoz képest (%)</a:t>
                      </a:r>
                      <a:endParaRPr lang="hu-HU" sz="14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400" b="1" u="none" strike="noStrike" dirty="0">
                          <a:solidFill>
                            <a:srgbClr val="000000"/>
                          </a:solidFill>
                          <a:effectLst/>
                        </a:rPr>
                        <a:t>Sérülékenységi index</a:t>
                      </a:r>
                      <a:endParaRPr lang="hu-HU" sz="14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400" b="1" u="none" strike="noStrike" dirty="0">
                          <a:solidFill>
                            <a:srgbClr val="000000"/>
                          </a:solidFill>
                          <a:effectLst/>
                        </a:rPr>
                        <a:t>Ellenzi-e az orosz gázt érintő szankciókat</a:t>
                      </a:r>
                      <a:endParaRPr lang="hu-HU" sz="14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91932061"/>
                  </a:ext>
                </a:extLst>
              </a:tr>
              <a:tr h="187399">
                <a:tc>
                  <a:txBody>
                    <a:bodyPr/>
                    <a:lstStyle/>
                    <a:p>
                      <a:pPr algn="l" fontAlgn="b"/>
                      <a:r>
                        <a:rPr lang="hu-HU" sz="1200" b="1" u="none" strike="noStrike" dirty="0">
                          <a:solidFill>
                            <a:srgbClr val="000000"/>
                          </a:solidFill>
                          <a:effectLst/>
                        </a:rPr>
                        <a:t>Magyarország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45,1</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33,6</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95,0</a:t>
                      </a:r>
                    </a:p>
                  </a:txBody>
                  <a:tcPr marL="7298" marR="7298" marT="7298" marB="0" anchor="ctr">
                    <a:solidFill>
                      <a:srgbClr val="E9EBF5"/>
                    </a:solidFill>
                  </a:tcPr>
                </a:tc>
                <a:tc>
                  <a:txBody>
                    <a:bodyPr/>
                    <a:lstStyle/>
                    <a:p>
                      <a:pPr algn="ctr" fontAlgn="b"/>
                      <a:r>
                        <a:rPr lang="hu-HU" sz="1200" b="1" u="none" strike="noStrike" dirty="0">
                          <a:solidFill>
                            <a:schemeClr val="bg1">
                              <a:lumMod val="95000"/>
                            </a:schemeClr>
                          </a:solidFill>
                          <a:effectLst/>
                        </a:rPr>
                        <a:t>57,9</a:t>
                      </a:r>
                      <a:endParaRPr lang="hu-HU" sz="1200" b="1" i="0" u="none" strike="noStrike" dirty="0">
                        <a:solidFill>
                          <a:schemeClr val="bg1">
                            <a:lumMod val="95000"/>
                          </a:schemeClr>
                        </a:solidFill>
                        <a:effectLst/>
                        <a:latin typeface="Calibri" panose="020F0502020204030204" pitchFamily="34" charset="0"/>
                      </a:endParaRPr>
                    </a:p>
                  </a:txBody>
                  <a:tcPr marL="7298" marR="7298" marT="7298" marB="0" anchor="ctr">
                    <a:solidFill>
                      <a:srgbClr val="FF0000"/>
                    </a:solidFill>
                  </a:tcPr>
                </a:tc>
                <a:tc>
                  <a:txBody>
                    <a:bodyPr/>
                    <a:lstStyle/>
                    <a:p>
                      <a:pPr algn="ctr" fontAlgn="b"/>
                      <a:r>
                        <a:rPr lang="hu-HU" sz="1400" b="1" u="none" strike="noStrike" dirty="0">
                          <a:solidFill>
                            <a:srgbClr val="C00000"/>
                          </a:solidFill>
                          <a:effectLst/>
                        </a:rPr>
                        <a:t>X</a:t>
                      </a:r>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3450487838"/>
                  </a:ext>
                </a:extLst>
              </a:tr>
              <a:tr h="187399">
                <a:tc>
                  <a:txBody>
                    <a:bodyPr/>
                    <a:lstStyle/>
                    <a:p>
                      <a:pPr algn="l" fontAlgn="b"/>
                      <a:r>
                        <a:rPr lang="hu-HU" sz="1200" b="1" u="none" strike="noStrike" dirty="0">
                          <a:solidFill>
                            <a:srgbClr val="000000"/>
                          </a:solidFill>
                          <a:effectLst/>
                        </a:rPr>
                        <a:t>Cseh Köztársaság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29,6</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18,1</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100,0</a:t>
                      </a:r>
                    </a:p>
                  </a:txBody>
                  <a:tcPr marL="7298" marR="7298" marT="7298" marB="0" anchor="ctr">
                    <a:solidFill>
                      <a:srgbClr val="E9EBF5"/>
                    </a:solidFill>
                  </a:tcPr>
                </a:tc>
                <a:tc>
                  <a:txBody>
                    <a:bodyPr/>
                    <a:lstStyle/>
                    <a:p>
                      <a:pPr algn="ctr" fontAlgn="b"/>
                      <a:r>
                        <a:rPr lang="hu-HU" sz="1200" b="1" u="none" strike="noStrike" dirty="0">
                          <a:solidFill>
                            <a:schemeClr val="bg1">
                              <a:lumMod val="95000"/>
                            </a:schemeClr>
                          </a:solidFill>
                          <a:effectLst/>
                        </a:rPr>
                        <a:t>49,2</a:t>
                      </a:r>
                      <a:endParaRPr lang="hu-HU" sz="1200" b="1" i="0" u="none" strike="noStrike" dirty="0">
                        <a:solidFill>
                          <a:schemeClr val="bg1">
                            <a:lumMod val="95000"/>
                          </a:schemeClr>
                        </a:solidFill>
                        <a:effectLst/>
                        <a:latin typeface="Calibri" panose="020F0502020204030204" pitchFamily="34" charset="0"/>
                      </a:endParaRPr>
                    </a:p>
                  </a:txBody>
                  <a:tcPr marL="7298" marR="7298" marT="7298" marB="0" anchor="ctr">
                    <a:solidFill>
                      <a:srgbClr val="FF0000"/>
                    </a:solidFill>
                  </a:tcPr>
                </a:tc>
                <a:tc>
                  <a:txBody>
                    <a:bodyPr/>
                    <a:lstStyle/>
                    <a:p>
                      <a:pPr algn="ctr" fontAlgn="b"/>
                      <a:r>
                        <a:rPr lang="hu-HU" sz="1400" b="1" u="none" strike="noStrike" dirty="0">
                          <a:solidFill>
                            <a:srgbClr val="C00000"/>
                          </a:solidFill>
                          <a:effectLst/>
                        </a:rPr>
                        <a:t>X</a:t>
                      </a:r>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3131679405"/>
                  </a:ext>
                </a:extLst>
              </a:tr>
              <a:tr h="187399">
                <a:tc>
                  <a:txBody>
                    <a:bodyPr/>
                    <a:lstStyle/>
                    <a:p>
                      <a:pPr algn="l" fontAlgn="b"/>
                      <a:r>
                        <a:rPr lang="hu-HU" sz="1200" b="1" u="none" strike="noStrike" dirty="0">
                          <a:solidFill>
                            <a:srgbClr val="000000"/>
                          </a:solidFill>
                          <a:effectLst/>
                        </a:rPr>
                        <a:t>Lettország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23,1</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21,2</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100,0</a:t>
                      </a:r>
                    </a:p>
                  </a:txBody>
                  <a:tcPr marL="7298" marR="7298" marT="7298" marB="0" anchor="ctr">
                    <a:solidFill>
                      <a:srgbClr val="E9EBF5"/>
                    </a:solidFill>
                  </a:tcPr>
                </a:tc>
                <a:tc>
                  <a:txBody>
                    <a:bodyPr/>
                    <a:lstStyle/>
                    <a:p>
                      <a:pPr algn="ctr" fontAlgn="b"/>
                      <a:r>
                        <a:rPr lang="hu-HU" sz="1200" b="1" u="none" strike="noStrike" dirty="0">
                          <a:solidFill>
                            <a:schemeClr val="bg1">
                              <a:lumMod val="95000"/>
                            </a:schemeClr>
                          </a:solidFill>
                          <a:effectLst/>
                        </a:rPr>
                        <a:t>48,1</a:t>
                      </a:r>
                      <a:endParaRPr lang="hu-HU" sz="1200" b="1" i="0" u="none" strike="noStrike" dirty="0">
                        <a:solidFill>
                          <a:schemeClr val="bg1">
                            <a:lumMod val="95000"/>
                          </a:schemeClr>
                        </a:solidFill>
                        <a:effectLst/>
                        <a:latin typeface="Calibri" panose="020F0502020204030204" pitchFamily="34" charset="0"/>
                      </a:endParaRPr>
                    </a:p>
                  </a:txBody>
                  <a:tcPr marL="7298" marR="7298" marT="7298" marB="0" anchor="ctr">
                    <a:solidFill>
                      <a:srgbClr val="FF0000"/>
                    </a:solidFill>
                  </a:tcPr>
                </a:tc>
                <a:tc>
                  <a:txBody>
                    <a:bodyPr/>
                    <a:lstStyle/>
                    <a:p>
                      <a:pPr algn="ctr" fontAlgn="b"/>
                      <a:r>
                        <a:rPr lang="hu-HU" sz="1400" b="1" u="none" strike="noStrike" dirty="0">
                          <a:solidFill>
                            <a:srgbClr val="C00000"/>
                          </a:solidFill>
                          <a:effectLst/>
                        </a:rPr>
                        <a:t>X</a:t>
                      </a:r>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3835651920"/>
                  </a:ext>
                </a:extLst>
              </a:tr>
              <a:tr h="187399">
                <a:tc>
                  <a:txBody>
                    <a:bodyPr/>
                    <a:lstStyle/>
                    <a:p>
                      <a:pPr algn="l" fontAlgn="b"/>
                      <a:r>
                        <a:rPr lang="hu-HU" sz="1200" b="1" u="none" strike="noStrike" dirty="0">
                          <a:solidFill>
                            <a:srgbClr val="000000"/>
                          </a:solidFill>
                          <a:effectLst/>
                        </a:rPr>
                        <a:t>Szlovákia</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25,4</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24,9</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85,4</a:t>
                      </a:r>
                    </a:p>
                  </a:txBody>
                  <a:tcPr marL="7298" marR="7298" marT="7298" marB="0" anchor="ctr">
                    <a:solidFill>
                      <a:srgbClr val="E9EBF5"/>
                    </a:solidFill>
                  </a:tcPr>
                </a:tc>
                <a:tc>
                  <a:txBody>
                    <a:bodyPr/>
                    <a:lstStyle/>
                    <a:p>
                      <a:pPr algn="ctr" fontAlgn="b"/>
                      <a:r>
                        <a:rPr lang="hu-HU" sz="1200" b="1" u="none" strike="noStrike" dirty="0">
                          <a:solidFill>
                            <a:schemeClr val="bg1">
                              <a:lumMod val="95000"/>
                            </a:schemeClr>
                          </a:solidFill>
                          <a:effectLst/>
                        </a:rPr>
                        <a:t>45,2</a:t>
                      </a:r>
                      <a:endParaRPr lang="hu-HU" sz="1200" b="1" i="0" u="none" strike="noStrike" dirty="0">
                        <a:solidFill>
                          <a:schemeClr val="bg1">
                            <a:lumMod val="95000"/>
                          </a:schemeClr>
                        </a:solidFill>
                        <a:effectLst/>
                        <a:latin typeface="Calibri" panose="020F0502020204030204" pitchFamily="34" charset="0"/>
                      </a:endParaRPr>
                    </a:p>
                  </a:txBody>
                  <a:tcPr marL="7298" marR="7298" marT="7298" marB="0" anchor="ctr">
                    <a:solidFill>
                      <a:srgbClr val="FF0000"/>
                    </a:solidFill>
                  </a:tcPr>
                </a:tc>
                <a:tc>
                  <a:txBody>
                    <a:bodyPr/>
                    <a:lstStyle/>
                    <a:p>
                      <a:pPr algn="ctr" fontAlgn="b"/>
                      <a:r>
                        <a:rPr lang="hu-HU" sz="1400" b="1" u="none" strike="noStrike" dirty="0">
                          <a:solidFill>
                            <a:srgbClr val="C00000"/>
                          </a:solidFill>
                          <a:effectLst/>
                        </a:rPr>
                        <a:t>X</a:t>
                      </a:r>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399998221"/>
                  </a:ext>
                </a:extLst>
              </a:tr>
              <a:tr h="187399">
                <a:tc>
                  <a:txBody>
                    <a:bodyPr/>
                    <a:lstStyle/>
                    <a:p>
                      <a:pPr algn="l" fontAlgn="b"/>
                      <a:r>
                        <a:rPr lang="hu-HU" sz="1200" b="1" u="none" strike="noStrike" dirty="0">
                          <a:solidFill>
                            <a:srgbClr val="000000"/>
                          </a:solidFill>
                          <a:effectLst/>
                        </a:rPr>
                        <a:t>Olaszország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41,5</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41,6</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43,3</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42,1</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2">
                        <a:lumMod val="75000"/>
                      </a:schemeClr>
                    </a:solidFill>
                  </a:tcPr>
                </a:tc>
                <a:tc>
                  <a:txBody>
                    <a:bodyPr/>
                    <a:lstStyle/>
                    <a:p>
                      <a:pPr algn="ctr" fontAlgn="b"/>
                      <a:r>
                        <a:rPr lang="hu-HU" sz="1400" b="1" u="none" strike="noStrike" dirty="0">
                          <a:solidFill>
                            <a:srgbClr val="C00000"/>
                          </a:solidFill>
                          <a:effectLst/>
                        </a:rPr>
                        <a:t>X</a:t>
                      </a:r>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2313690898"/>
                  </a:ext>
                </a:extLst>
              </a:tr>
              <a:tr h="187399">
                <a:tc>
                  <a:txBody>
                    <a:bodyPr/>
                    <a:lstStyle/>
                    <a:p>
                      <a:pPr algn="l" fontAlgn="b"/>
                      <a:r>
                        <a:rPr lang="hu-HU" sz="1200" b="1" u="none" strike="noStrike" dirty="0">
                          <a:solidFill>
                            <a:srgbClr val="000000"/>
                          </a:solidFill>
                          <a:effectLst/>
                        </a:rPr>
                        <a:t>Németország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31,0</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a:solidFill>
                            <a:srgbClr val="000000"/>
                          </a:solidFill>
                          <a:effectLst/>
                        </a:rPr>
                        <a:t>26,6</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65,2</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40,9</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2">
                        <a:lumMod val="75000"/>
                      </a:schemeClr>
                    </a:solidFill>
                  </a:tcPr>
                </a:tc>
                <a:tc>
                  <a:txBody>
                    <a:bodyPr/>
                    <a:lstStyle/>
                    <a:p>
                      <a:pPr algn="ctr" fontAlgn="b"/>
                      <a:r>
                        <a:rPr lang="hu-HU" sz="1400" b="1" u="none" strike="noStrike" dirty="0">
                          <a:solidFill>
                            <a:srgbClr val="C00000"/>
                          </a:solidFill>
                          <a:effectLst/>
                        </a:rPr>
                        <a:t>X</a:t>
                      </a:r>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2620087348"/>
                  </a:ext>
                </a:extLst>
              </a:tr>
              <a:tr h="187399">
                <a:tc>
                  <a:txBody>
                    <a:bodyPr/>
                    <a:lstStyle/>
                    <a:p>
                      <a:pPr algn="l" fontAlgn="b"/>
                      <a:r>
                        <a:rPr lang="hu-HU" sz="1200" b="1" u="none" strike="noStrike" dirty="0">
                          <a:solidFill>
                            <a:srgbClr val="000000"/>
                          </a:solidFill>
                          <a:effectLst/>
                        </a:rPr>
                        <a:t>Bulgária</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23,2</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14,2</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75,2</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37,5</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2"/>
                    </a:solidFill>
                  </a:tcPr>
                </a:tc>
                <a:tc>
                  <a:txBody>
                    <a:bodyPr/>
                    <a:lstStyle/>
                    <a:p>
                      <a:pPr algn="ctr" fontAlgn="b"/>
                      <a:r>
                        <a:rPr lang="hu-HU" sz="1400" b="1" u="none" strike="noStrike" dirty="0">
                          <a:solidFill>
                            <a:srgbClr val="C00000"/>
                          </a:solidFill>
                          <a:effectLst/>
                        </a:rPr>
                        <a:t>X</a:t>
                      </a:r>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2638727755"/>
                  </a:ext>
                </a:extLst>
              </a:tr>
              <a:tr h="187399">
                <a:tc>
                  <a:txBody>
                    <a:bodyPr/>
                    <a:lstStyle/>
                    <a:p>
                      <a:pPr algn="l" fontAlgn="b"/>
                      <a:r>
                        <a:rPr lang="hu-HU" sz="1200" b="1" u="none" strike="noStrike" dirty="0">
                          <a:solidFill>
                            <a:srgbClr val="000000"/>
                          </a:solidFill>
                          <a:effectLst/>
                        </a:rPr>
                        <a:t>Lengyelország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24,7</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a:solidFill>
                            <a:srgbClr val="000000"/>
                          </a:solidFill>
                          <a:effectLst/>
                        </a:rPr>
                        <a:t>17,0</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54,9</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32,2</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2"/>
                    </a:solidFill>
                  </a:tcPr>
                </a:tc>
                <a:tc>
                  <a:txBody>
                    <a:bodyPr/>
                    <a:lstStyle/>
                    <a:p>
                      <a:pPr algn="ctr" fontAlgn="b"/>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180748132"/>
                  </a:ext>
                </a:extLst>
              </a:tr>
              <a:tr h="187399">
                <a:tc>
                  <a:txBody>
                    <a:bodyPr/>
                    <a:lstStyle/>
                    <a:p>
                      <a:pPr algn="l" fontAlgn="b"/>
                      <a:r>
                        <a:rPr lang="hu-HU" sz="1200" b="1" u="none" strike="noStrike" dirty="0">
                          <a:solidFill>
                            <a:srgbClr val="000000"/>
                          </a:solidFill>
                          <a:effectLst/>
                        </a:rPr>
                        <a:t>Hollandia</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a:solidFill>
                            <a:srgbClr val="000000"/>
                          </a:solidFill>
                          <a:effectLst/>
                        </a:rPr>
                        <a:t>23,5</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45,1</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26,3</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31,6</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2">
                        <a:lumMod val="60000"/>
                        <a:lumOff val="40000"/>
                      </a:schemeClr>
                    </a:solidFill>
                  </a:tcPr>
                </a:tc>
                <a:tc>
                  <a:txBody>
                    <a:bodyPr/>
                    <a:lstStyle/>
                    <a:p>
                      <a:pPr algn="ctr" fontAlgn="b"/>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216392149"/>
                  </a:ext>
                </a:extLst>
              </a:tr>
              <a:tr h="187399">
                <a:tc>
                  <a:txBody>
                    <a:bodyPr/>
                    <a:lstStyle/>
                    <a:p>
                      <a:pPr algn="l" fontAlgn="b"/>
                      <a:r>
                        <a:rPr lang="hu-HU" sz="1200" b="1" u="none" strike="noStrike" dirty="0">
                          <a:solidFill>
                            <a:srgbClr val="000000"/>
                          </a:solidFill>
                          <a:effectLst/>
                        </a:rPr>
                        <a:t>Románia</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12,2</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30,1</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44,8</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29,0</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2">
                        <a:lumMod val="60000"/>
                        <a:lumOff val="40000"/>
                      </a:schemeClr>
                    </a:solidFill>
                  </a:tcPr>
                </a:tc>
                <a:tc>
                  <a:txBody>
                    <a:bodyPr/>
                    <a:lstStyle/>
                    <a:p>
                      <a:pPr algn="ctr" fontAlgn="b"/>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58880126"/>
                  </a:ext>
                </a:extLst>
              </a:tr>
              <a:tr h="187399">
                <a:tc>
                  <a:txBody>
                    <a:bodyPr/>
                    <a:lstStyle/>
                    <a:p>
                      <a:pPr algn="l" fontAlgn="b"/>
                      <a:r>
                        <a:rPr lang="hu-HU" sz="1200" b="1" u="none" strike="noStrike" dirty="0">
                          <a:solidFill>
                            <a:srgbClr val="000000"/>
                          </a:solidFill>
                          <a:effectLst/>
                        </a:rPr>
                        <a:t>Litvánia</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a:solidFill>
                            <a:srgbClr val="000000"/>
                          </a:solidFill>
                          <a:effectLst/>
                        </a:rPr>
                        <a:t>18,6</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a:solidFill>
                            <a:srgbClr val="000000"/>
                          </a:solidFill>
                          <a:effectLst/>
                        </a:rPr>
                        <a:t>26,0</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41,8</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28,8</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2">
                        <a:lumMod val="40000"/>
                        <a:lumOff val="60000"/>
                      </a:schemeClr>
                    </a:solidFill>
                  </a:tcPr>
                </a:tc>
                <a:tc>
                  <a:txBody>
                    <a:bodyPr/>
                    <a:lstStyle/>
                    <a:p>
                      <a:pPr algn="ctr" fontAlgn="b"/>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977035620"/>
                  </a:ext>
                </a:extLst>
              </a:tr>
              <a:tr h="187399">
                <a:tc>
                  <a:txBody>
                    <a:bodyPr/>
                    <a:lstStyle/>
                    <a:p>
                      <a:pPr algn="l" fontAlgn="b"/>
                      <a:r>
                        <a:rPr lang="hu-HU" sz="1200" b="1" u="none" strike="noStrike" dirty="0">
                          <a:solidFill>
                            <a:srgbClr val="000000"/>
                          </a:solidFill>
                          <a:effectLst/>
                        </a:rPr>
                        <a:t>Finnország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a:solidFill>
                            <a:srgbClr val="000000"/>
                          </a:solidFill>
                          <a:effectLst/>
                        </a:rPr>
                        <a:t>9,1</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6,6</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67,4</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27,7</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2">
                        <a:lumMod val="40000"/>
                        <a:lumOff val="60000"/>
                      </a:schemeClr>
                    </a:solidFill>
                  </a:tcPr>
                </a:tc>
                <a:tc>
                  <a:txBody>
                    <a:bodyPr/>
                    <a:lstStyle/>
                    <a:p>
                      <a:pPr algn="ctr" fontAlgn="b"/>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890092864"/>
                  </a:ext>
                </a:extLst>
              </a:tr>
              <a:tr h="187399">
                <a:tc>
                  <a:txBody>
                    <a:bodyPr/>
                    <a:lstStyle/>
                    <a:p>
                      <a:pPr algn="l" fontAlgn="b"/>
                      <a:r>
                        <a:rPr lang="hu-HU" sz="1200" b="1" u="none" strike="noStrike" dirty="0">
                          <a:solidFill>
                            <a:srgbClr val="000000"/>
                          </a:solidFill>
                          <a:effectLst/>
                        </a:rPr>
                        <a:t>Görögország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13,3</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24,0</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a:solidFill>
                            <a:srgbClr val="000000"/>
                          </a:solidFill>
                          <a:effectLst/>
                          <a:latin typeface="+mn-lt"/>
                          <a:ea typeface="+mn-ea"/>
                          <a:cs typeface="+mn-cs"/>
                        </a:rPr>
                        <a:t>39,0</a:t>
                      </a:r>
                    </a:p>
                  </a:txBody>
                  <a:tcPr marL="7298" marR="7298" marT="7298" marB="0" anchor="ctr">
                    <a:solidFill>
                      <a:srgbClr val="E9EBF5"/>
                    </a:solidFill>
                  </a:tcPr>
                </a:tc>
                <a:tc>
                  <a:txBody>
                    <a:bodyPr/>
                    <a:lstStyle/>
                    <a:p>
                      <a:pPr algn="ctr" fontAlgn="b"/>
                      <a:r>
                        <a:rPr lang="hu-HU" sz="1200" b="1" u="none" strike="noStrike">
                          <a:solidFill>
                            <a:srgbClr val="000000"/>
                          </a:solidFill>
                          <a:effectLst/>
                        </a:rPr>
                        <a:t>25,4</a:t>
                      </a:r>
                      <a:endParaRPr lang="hu-HU" sz="1200" b="1" i="0" u="none" strike="noStrike">
                        <a:solidFill>
                          <a:srgbClr val="000000"/>
                        </a:solidFill>
                        <a:effectLst/>
                        <a:latin typeface="Calibri" panose="020F0502020204030204" pitchFamily="34" charset="0"/>
                      </a:endParaRPr>
                    </a:p>
                  </a:txBody>
                  <a:tcPr marL="7298" marR="7298" marT="7298" marB="0" anchor="ctr">
                    <a:solidFill>
                      <a:schemeClr val="accent6">
                        <a:lumMod val="40000"/>
                        <a:lumOff val="60000"/>
                      </a:schemeClr>
                    </a:solidFill>
                  </a:tcPr>
                </a:tc>
                <a:tc>
                  <a:txBody>
                    <a:bodyPr/>
                    <a:lstStyle/>
                    <a:p>
                      <a:pPr algn="ctr" fontAlgn="b"/>
                      <a:r>
                        <a:rPr lang="hu-HU" sz="1400" b="1" u="none" strike="noStrike" dirty="0">
                          <a:solidFill>
                            <a:srgbClr val="C00000"/>
                          </a:solidFill>
                          <a:effectLst/>
                        </a:rPr>
                        <a:t>X</a:t>
                      </a:r>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86812967"/>
                  </a:ext>
                </a:extLst>
              </a:tr>
              <a:tr h="187399">
                <a:tc>
                  <a:txBody>
                    <a:bodyPr/>
                    <a:lstStyle/>
                    <a:p>
                      <a:pPr algn="l" fontAlgn="b"/>
                      <a:r>
                        <a:rPr lang="hu-HU" sz="1200" b="1" u="none" strike="noStrike" dirty="0">
                          <a:solidFill>
                            <a:srgbClr val="000000"/>
                          </a:solidFill>
                          <a:effectLst/>
                        </a:rPr>
                        <a:t>Észtország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a:solidFill>
                            <a:srgbClr val="000000"/>
                          </a:solidFill>
                          <a:effectLst/>
                        </a:rPr>
                        <a:t>11,2</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7,8</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46,2</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21,8</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lumMod val="40000"/>
                        <a:lumOff val="60000"/>
                      </a:schemeClr>
                    </a:solidFill>
                  </a:tcPr>
                </a:tc>
                <a:tc>
                  <a:txBody>
                    <a:bodyPr/>
                    <a:lstStyle/>
                    <a:p>
                      <a:pPr algn="ctr" fontAlgn="b"/>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3003326435"/>
                  </a:ext>
                </a:extLst>
              </a:tr>
              <a:tr h="187399">
                <a:tc>
                  <a:txBody>
                    <a:bodyPr/>
                    <a:lstStyle/>
                    <a:p>
                      <a:pPr algn="l" fontAlgn="b"/>
                      <a:r>
                        <a:rPr lang="hu-HU" sz="1200" b="1" u="none" strike="noStrike" dirty="0">
                          <a:solidFill>
                            <a:srgbClr val="000000"/>
                          </a:solidFill>
                          <a:effectLst/>
                        </a:rPr>
                        <a:t>Franciaország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32,3</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15,8</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16,8</a:t>
                      </a:r>
                    </a:p>
                  </a:txBody>
                  <a:tcPr marL="7298" marR="7298" marT="7298" marB="0" anchor="ctr">
                    <a:solidFill>
                      <a:srgbClr val="E9EBF5"/>
                    </a:solidFill>
                  </a:tcPr>
                </a:tc>
                <a:tc>
                  <a:txBody>
                    <a:bodyPr/>
                    <a:lstStyle/>
                    <a:p>
                      <a:pPr algn="ctr" fontAlgn="b"/>
                      <a:r>
                        <a:rPr lang="hu-HU" sz="1200" b="1" u="none" strike="noStrike">
                          <a:solidFill>
                            <a:srgbClr val="000000"/>
                          </a:solidFill>
                          <a:effectLst/>
                        </a:rPr>
                        <a:t>21,6</a:t>
                      </a:r>
                      <a:endParaRPr lang="hu-HU" sz="1200" b="1" i="0" u="none" strike="noStrike">
                        <a:solidFill>
                          <a:srgbClr val="000000"/>
                        </a:solidFill>
                        <a:effectLst/>
                        <a:latin typeface="Calibri" panose="020F0502020204030204" pitchFamily="34" charset="0"/>
                      </a:endParaRPr>
                    </a:p>
                  </a:txBody>
                  <a:tcPr marL="7298" marR="7298" marT="7298" marB="0" anchor="ctr">
                    <a:solidFill>
                      <a:schemeClr val="accent6">
                        <a:lumMod val="40000"/>
                        <a:lumOff val="60000"/>
                      </a:schemeClr>
                    </a:solidFill>
                  </a:tcPr>
                </a:tc>
                <a:tc>
                  <a:txBody>
                    <a:bodyPr/>
                    <a:lstStyle/>
                    <a:p>
                      <a:pPr algn="ctr" fontAlgn="b"/>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953189851"/>
                  </a:ext>
                </a:extLst>
              </a:tr>
              <a:tr h="187399">
                <a:tc>
                  <a:txBody>
                    <a:bodyPr/>
                    <a:lstStyle/>
                    <a:p>
                      <a:pPr algn="l" fontAlgn="b"/>
                      <a:r>
                        <a:rPr lang="hu-HU" sz="1200" b="1" u="none" strike="noStrike" dirty="0">
                          <a:solidFill>
                            <a:srgbClr val="000000"/>
                          </a:solidFill>
                          <a:effectLst/>
                        </a:rPr>
                        <a:t>Ausztria</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a:solidFill>
                            <a:srgbClr val="000000"/>
                          </a:solidFill>
                          <a:effectLst/>
                        </a:rPr>
                        <a:t>41,9</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22,8</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0,0</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21,6</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lumMod val="40000"/>
                        <a:lumOff val="60000"/>
                      </a:schemeClr>
                    </a:solidFill>
                  </a:tcPr>
                </a:tc>
                <a:tc>
                  <a:txBody>
                    <a:bodyPr/>
                    <a:lstStyle/>
                    <a:p>
                      <a:pPr algn="ctr" fontAlgn="b"/>
                      <a:r>
                        <a:rPr lang="hu-HU" sz="1400" b="1" u="none" strike="noStrike" dirty="0">
                          <a:solidFill>
                            <a:srgbClr val="C00000"/>
                          </a:solidFill>
                          <a:effectLst/>
                        </a:rPr>
                        <a:t>X</a:t>
                      </a:r>
                      <a:endParaRPr lang="hu-HU" sz="1400" b="1" i="0" u="none" strike="noStrike" dirty="0">
                        <a:solidFill>
                          <a:srgbClr val="C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467219435"/>
                  </a:ext>
                </a:extLst>
              </a:tr>
              <a:tr h="187399">
                <a:tc>
                  <a:txBody>
                    <a:bodyPr/>
                    <a:lstStyle/>
                    <a:p>
                      <a:pPr algn="l" fontAlgn="b"/>
                      <a:r>
                        <a:rPr lang="hu-HU" sz="1200" b="1" u="none" strike="noStrike" dirty="0">
                          <a:solidFill>
                            <a:srgbClr val="000000"/>
                          </a:solidFill>
                          <a:effectLst/>
                        </a:rPr>
                        <a:t>Luxemburg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a:solidFill>
                            <a:srgbClr val="000000"/>
                          </a:solidFill>
                          <a:effectLst/>
                        </a:rPr>
                        <a:t>16,4</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18,2</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27,2</a:t>
                      </a:r>
                    </a:p>
                  </a:txBody>
                  <a:tcPr marL="7298" marR="7298" marT="7298" marB="0" anchor="ctr">
                    <a:solidFill>
                      <a:srgbClr val="E9EBF5"/>
                    </a:solidFill>
                  </a:tcPr>
                </a:tc>
                <a:tc>
                  <a:txBody>
                    <a:bodyPr/>
                    <a:lstStyle/>
                    <a:p>
                      <a:pPr algn="ctr" fontAlgn="b"/>
                      <a:r>
                        <a:rPr lang="hu-HU" sz="1200" b="1" u="none" strike="noStrike">
                          <a:solidFill>
                            <a:srgbClr val="000000"/>
                          </a:solidFill>
                          <a:effectLst/>
                        </a:rPr>
                        <a:t>20,6</a:t>
                      </a:r>
                      <a:endParaRPr lang="hu-HU" sz="1200" b="1" i="0" u="none" strike="noStrike">
                        <a:solidFill>
                          <a:srgbClr val="000000"/>
                        </a:solidFill>
                        <a:effectLst/>
                        <a:latin typeface="Calibri" panose="020F0502020204030204" pitchFamily="34" charset="0"/>
                      </a:endParaRPr>
                    </a:p>
                  </a:txBody>
                  <a:tcPr marL="7298" marR="7298" marT="7298" marB="0" anchor="ctr">
                    <a:solidFill>
                      <a:schemeClr val="accent6">
                        <a:lumMod val="60000"/>
                        <a:lumOff val="40000"/>
                      </a:schemeClr>
                    </a:solidFill>
                  </a:tcPr>
                </a:tc>
                <a:tc>
                  <a:txBody>
                    <a:bodyPr/>
                    <a:lstStyle/>
                    <a:p>
                      <a:pPr algn="ctr" fontAlgn="b"/>
                      <a:endParaRPr lang="hu-HU" sz="12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4180599883"/>
                  </a:ext>
                </a:extLst>
              </a:tr>
              <a:tr h="187399">
                <a:tc>
                  <a:txBody>
                    <a:bodyPr/>
                    <a:lstStyle/>
                    <a:p>
                      <a:pPr algn="l" fontAlgn="b"/>
                      <a:r>
                        <a:rPr lang="hu-HU" sz="1200" b="1" u="none" strike="noStrike" dirty="0">
                          <a:solidFill>
                            <a:srgbClr val="000000"/>
                          </a:solidFill>
                          <a:effectLst/>
                        </a:rPr>
                        <a:t>Spanyolország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25,9</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25,3</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kern="1200" dirty="0">
                          <a:solidFill>
                            <a:srgbClr val="000000"/>
                          </a:solidFill>
                          <a:effectLst/>
                          <a:latin typeface="+mn-lt"/>
                          <a:ea typeface="+mn-ea"/>
                          <a:cs typeface="+mn-cs"/>
                        </a:rPr>
                        <a:t>10,4</a:t>
                      </a: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20,5</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lumMod val="60000"/>
                        <a:lumOff val="40000"/>
                      </a:schemeClr>
                    </a:solidFill>
                  </a:tcPr>
                </a:tc>
                <a:tc>
                  <a:txBody>
                    <a:bodyPr/>
                    <a:lstStyle/>
                    <a:p>
                      <a:pPr algn="ctr" fontAlgn="b"/>
                      <a:endParaRPr lang="hu-HU" sz="12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534897903"/>
                  </a:ext>
                </a:extLst>
              </a:tr>
              <a:tr h="187399">
                <a:tc>
                  <a:txBody>
                    <a:bodyPr/>
                    <a:lstStyle/>
                    <a:p>
                      <a:pPr algn="l" fontAlgn="b"/>
                      <a:r>
                        <a:rPr lang="hu-HU" sz="1200" b="1" u="none" strike="noStrike" dirty="0">
                          <a:solidFill>
                            <a:srgbClr val="000000"/>
                          </a:solidFill>
                          <a:effectLst/>
                        </a:rPr>
                        <a:t>Belgium</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23,4</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30,2</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6,5</a:t>
                      </a:r>
                      <a:endParaRPr lang="hu-HU" sz="1200" b="1" i="0" u="none" strike="noStrike" dirty="0">
                        <a:solidFill>
                          <a:srgbClr val="000000"/>
                        </a:solidFill>
                        <a:effectLst/>
                        <a:latin typeface="Calibri" panose="020F0502020204030204" pitchFamily="34" charset="0"/>
                      </a:endParaRP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20,0</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lumMod val="60000"/>
                        <a:lumOff val="40000"/>
                      </a:schemeClr>
                    </a:solidFill>
                  </a:tcPr>
                </a:tc>
                <a:tc>
                  <a:txBody>
                    <a:bodyPr/>
                    <a:lstStyle/>
                    <a:p>
                      <a:pPr algn="ctr" fontAlgn="b"/>
                      <a:endParaRPr lang="hu-HU" sz="12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976747136"/>
                  </a:ext>
                </a:extLst>
              </a:tr>
              <a:tr h="187399">
                <a:tc>
                  <a:txBody>
                    <a:bodyPr/>
                    <a:lstStyle/>
                    <a:p>
                      <a:pPr algn="l" fontAlgn="b"/>
                      <a:r>
                        <a:rPr lang="hu-HU" sz="1200" b="1" u="none" strike="noStrike" dirty="0">
                          <a:solidFill>
                            <a:srgbClr val="000000"/>
                          </a:solidFill>
                          <a:effectLst/>
                        </a:rPr>
                        <a:t>Portugália</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24,9</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24,9</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9,7</a:t>
                      </a:r>
                      <a:endParaRPr lang="hu-HU" sz="1200" b="1" i="0" u="none" strike="noStrike" dirty="0">
                        <a:solidFill>
                          <a:srgbClr val="000000"/>
                        </a:solidFill>
                        <a:effectLst/>
                        <a:latin typeface="Calibri" panose="020F0502020204030204" pitchFamily="34" charset="0"/>
                      </a:endParaRP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19,8</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lumMod val="60000"/>
                        <a:lumOff val="40000"/>
                      </a:schemeClr>
                    </a:solidFill>
                  </a:tcPr>
                </a:tc>
                <a:tc>
                  <a:txBody>
                    <a:bodyPr/>
                    <a:lstStyle/>
                    <a:p>
                      <a:pPr algn="ctr" fontAlgn="b"/>
                      <a:endParaRPr lang="hu-HU" sz="12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654891375"/>
                  </a:ext>
                </a:extLst>
              </a:tr>
              <a:tr h="187399">
                <a:tc>
                  <a:txBody>
                    <a:bodyPr/>
                    <a:lstStyle/>
                    <a:p>
                      <a:pPr algn="l" fontAlgn="b"/>
                      <a:r>
                        <a:rPr lang="hu-HU" sz="1200" b="1" u="none" strike="noStrike" dirty="0">
                          <a:solidFill>
                            <a:srgbClr val="000000"/>
                          </a:solidFill>
                          <a:effectLst/>
                        </a:rPr>
                        <a:t>Írország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a:solidFill>
                            <a:srgbClr val="000000"/>
                          </a:solidFill>
                          <a:effectLst/>
                        </a:rPr>
                        <a:t>25,0</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34,2</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0,0</a:t>
                      </a:r>
                      <a:endParaRPr lang="hu-HU" sz="1200" b="1" i="0" u="none" strike="noStrike" dirty="0">
                        <a:solidFill>
                          <a:srgbClr val="000000"/>
                        </a:solidFill>
                        <a:effectLst/>
                        <a:latin typeface="Calibri" panose="020F0502020204030204" pitchFamily="34" charset="0"/>
                      </a:endParaRP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19,7</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solidFill>
                  </a:tcPr>
                </a:tc>
                <a:tc>
                  <a:txBody>
                    <a:bodyPr/>
                    <a:lstStyle/>
                    <a:p>
                      <a:pPr algn="ctr" fontAlgn="b"/>
                      <a:endParaRPr lang="hu-HU" sz="12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240003640"/>
                  </a:ext>
                </a:extLst>
              </a:tr>
              <a:tr h="187399">
                <a:tc>
                  <a:txBody>
                    <a:bodyPr/>
                    <a:lstStyle/>
                    <a:p>
                      <a:pPr algn="l" fontAlgn="b"/>
                      <a:r>
                        <a:rPr lang="hu-HU" sz="1200" b="1" u="none" strike="noStrike" dirty="0">
                          <a:solidFill>
                            <a:srgbClr val="000000"/>
                          </a:solidFill>
                          <a:effectLst/>
                        </a:rPr>
                        <a:t>Málta</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10,0</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45,3</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0,0</a:t>
                      </a:r>
                      <a:endParaRPr lang="hu-HU" sz="1200" b="1" i="0" u="none" strike="noStrike" dirty="0">
                        <a:solidFill>
                          <a:srgbClr val="000000"/>
                        </a:solidFill>
                        <a:effectLst/>
                        <a:latin typeface="Calibri" panose="020F0502020204030204" pitchFamily="34" charset="0"/>
                      </a:endParaRP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18,4</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solidFill>
                  </a:tcPr>
                </a:tc>
                <a:tc>
                  <a:txBody>
                    <a:bodyPr/>
                    <a:lstStyle/>
                    <a:p>
                      <a:pPr algn="ctr" fontAlgn="b"/>
                      <a:endParaRPr lang="hu-HU" sz="12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1830011492"/>
                  </a:ext>
                </a:extLst>
              </a:tr>
              <a:tr h="187399">
                <a:tc>
                  <a:txBody>
                    <a:bodyPr/>
                    <a:lstStyle/>
                    <a:p>
                      <a:pPr algn="l" fontAlgn="b"/>
                      <a:r>
                        <a:rPr lang="hu-HU" sz="1200" b="1" u="none" strike="noStrike" dirty="0">
                          <a:solidFill>
                            <a:srgbClr val="000000"/>
                          </a:solidFill>
                          <a:effectLst/>
                        </a:rPr>
                        <a:t>Horvátország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23,3</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30,6</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0,0</a:t>
                      </a:r>
                      <a:endParaRPr lang="hu-HU" sz="1200" b="1" i="0" u="none" strike="noStrike" dirty="0">
                        <a:solidFill>
                          <a:srgbClr val="000000"/>
                        </a:solidFill>
                        <a:effectLst/>
                        <a:latin typeface="Calibri" panose="020F0502020204030204" pitchFamily="34" charset="0"/>
                      </a:endParaRP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18,0</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solidFill>
                  </a:tcPr>
                </a:tc>
                <a:tc>
                  <a:txBody>
                    <a:bodyPr/>
                    <a:lstStyle/>
                    <a:p>
                      <a:pPr algn="ctr" fontAlgn="b"/>
                      <a:endParaRPr lang="hu-HU" sz="12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679636026"/>
                  </a:ext>
                </a:extLst>
              </a:tr>
              <a:tr h="187399">
                <a:tc>
                  <a:txBody>
                    <a:bodyPr/>
                    <a:lstStyle/>
                    <a:p>
                      <a:pPr algn="l" fontAlgn="b"/>
                      <a:r>
                        <a:rPr lang="hu-HU" sz="1200" b="1" u="none" strike="noStrike" dirty="0">
                          <a:solidFill>
                            <a:srgbClr val="000000"/>
                          </a:solidFill>
                          <a:effectLst/>
                        </a:rPr>
                        <a:t>Szlovénia</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a:solidFill>
                            <a:srgbClr val="000000"/>
                          </a:solidFill>
                          <a:effectLst/>
                        </a:rPr>
                        <a:t>12,9</a:t>
                      </a:r>
                      <a:endParaRPr lang="hu-HU" sz="1200" b="1" i="0" u="none" strike="noStrike">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11,7</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8,7</a:t>
                      </a:r>
                      <a:endParaRPr lang="hu-HU" sz="1200" b="1" i="0" u="none" strike="noStrike" dirty="0">
                        <a:solidFill>
                          <a:srgbClr val="000000"/>
                        </a:solidFill>
                        <a:effectLst/>
                        <a:latin typeface="Calibri" panose="020F0502020204030204" pitchFamily="34" charset="0"/>
                      </a:endParaRP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11,1</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lumMod val="75000"/>
                      </a:schemeClr>
                    </a:solidFill>
                  </a:tcPr>
                </a:tc>
                <a:tc>
                  <a:txBody>
                    <a:bodyPr/>
                    <a:lstStyle/>
                    <a:p>
                      <a:pPr algn="ctr" fontAlgn="b"/>
                      <a:endParaRPr lang="hu-HU" sz="12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2823410214"/>
                  </a:ext>
                </a:extLst>
              </a:tr>
              <a:tr h="187399">
                <a:tc>
                  <a:txBody>
                    <a:bodyPr/>
                    <a:lstStyle/>
                    <a:p>
                      <a:pPr algn="l" fontAlgn="b"/>
                      <a:r>
                        <a:rPr lang="hu-HU" sz="1200" b="1" u="none" strike="noStrike" dirty="0">
                          <a:solidFill>
                            <a:srgbClr val="000000"/>
                          </a:solidFill>
                          <a:effectLst/>
                        </a:rPr>
                        <a:t>Dánia</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12,2</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13,6</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0,0</a:t>
                      </a:r>
                      <a:endParaRPr lang="hu-HU" sz="1200" b="1" i="0" u="none" strike="noStrike" dirty="0">
                        <a:solidFill>
                          <a:srgbClr val="000000"/>
                        </a:solidFill>
                        <a:effectLst/>
                        <a:latin typeface="Calibri" panose="020F0502020204030204" pitchFamily="34" charset="0"/>
                      </a:endParaRP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8,6</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lumMod val="75000"/>
                      </a:schemeClr>
                    </a:solidFill>
                  </a:tcPr>
                </a:tc>
                <a:tc>
                  <a:txBody>
                    <a:bodyPr/>
                    <a:lstStyle/>
                    <a:p>
                      <a:pPr algn="ctr" fontAlgn="b"/>
                      <a:endParaRPr lang="hu-HU" sz="12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3106927120"/>
                  </a:ext>
                </a:extLst>
              </a:tr>
              <a:tr h="187399">
                <a:tc>
                  <a:txBody>
                    <a:bodyPr/>
                    <a:lstStyle/>
                    <a:p>
                      <a:pPr algn="l" fontAlgn="b"/>
                      <a:r>
                        <a:rPr lang="hu-HU" sz="1200" b="1" u="none" strike="noStrike" dirty="0">
                          <a:solidFill>
                            <a:srgbClr val="000000"/>
                          </a:solidFill>
                          <a:effectLst/>
                        </a:rPr>
                        <a:t>Svédország</a:t>
                      </a:r>
                      <a:endParaRPr lang="hu-HU" sz="1200" b="1"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hu-HU" sz="1200" b="1" u="none" strike="noStrike" dirty="0">
                          <a:solidFill>
                            <a:srgbClr val="000000"/>
                          </a:solidFill>
                          <a:effectLst/>
                        </a:rPr>
                        <a:t>3,9</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2,8</a:t>
                      </a:r>
                      <a:endParaRPr lang="hu-HU" sz="1200" b="1" i="0" u="none" strike="noStrike" dirty="0">
                        <a:solidFill>
                          <a:srgbClr val="000000"/>
                        </a:solidFill>
                        <a:effectLst/>
                        <a:latin typeface="Calibri" panose="020F0502020204030204" pitchFamily="34" charset="0"/>
                      </a:endParaRPr>
                    </a:p>
                  </a:txBody>
                  <a:tcPr marL="7298" marR="7298" marT="7298" marB="0" anchor="ctr"/>
                </a:tc>
                <a:tc>
                  <a:txBody>
                    <a:bodyPr/>
                    <a:lstStyle/>
                    <a:p>
                      <a:pPr algn="ctr" fontAlgn="b"/>
                      <a:r>
                        <a:rPr lang="hu-HU" sz="1200" b="1" u="none" strike="noStrike" dirty="0">
                          <a:solidFill>
                            <a:srgbClr val="000000"/>
                          </a:solidFill>
                          <a:effectLst/>
                        </a:rPr>
                        <a:t>12,7</a:t>
                      </a:r>
                      <a:endParaRPr lang="hu-HU" sz="1200" b="1" i="0" u="none" strike="noStrike" dirty="0">
                        <a:solidFill>
                          <a:srgbClr val="000000"/>
                        </a:solidFill>
                        <a:effectLst/>
                        <a:latin typeface="Calibri" panose="020F0502020204030204" pitchFamily="34" charset="0"/>
                      </a:endParaRPr>
                    </a:p>
                  </a:txBody>
                  <a:tcPr marL="7298" marR="7298" marT="7298" marB="0" anchor="ctr">
                    <a:solidFill>
                      <a:srgbClr val="E9EBF5"/>
                    </a:solidFill>
                  </a:tcPr>
                </a:tc>
                <a:tc>
                  <a:txBody>
                    <a:bodyPr/>
                    <a:lstStyle/>
                    <a:p>
                      <a:pPr algn="ctr" fontAlgn="b"/>
                      <a:r>
                        <a:rPr lang="hu-HU" sz="1200" b="1" u="none" strike="noStrike" dirty="0">
                          <a:solidFill>
                            <a:srgbClr val="000000"/>
                          </a:solidFill>
                          <a:effectLst/>
                        </a:rPr>
                        <a:t>6,5</a:t>
                      </a:r>
                      <a:endParaRPr lang="hu-HU" sz="1200" b="1" i="0" u="none" strike="noStrike" dirty="0">
                        <a:solidFill>
                          <a:srgbClr val="000000"/>
                        </a:solidFill>
                        <a:effectLst/>
                        <a:latin typeface="Calibri" panose="020F0502020204030204" pitchFamily="34" charset="0"/>
                      </a:endParaRPr>
                    </a:p>
                  </a:txBody>
                  <a:tcPr marL="7298" marR="7298" marT="7298" marB="0" anchor="ctr">
                    <a:solidFill>
                      <a:schemeClr val="accent6">
                        <a:lumMod val="75000"/>
                      </a:schemeClr>
                    </a:solidFill>
                  </a:tcPr>
                </a:tc>
                <a:tc>
                  <a:txBody>
                    <a:bodyPr/>
                    <a:lstStyle/>
                    <a:p>
                      <a:pPr algn="ctr" fontAlgn="b"/>
                      <a:endParaRPr lang="hu-HU" sz="1200" b="1" i="0" u="none" strike="noStrike" dirty="0">
                        <a:solidFill>
                          <a:srgbClr val="000000"/>
                        </a:solidFill>
                        <a:effectLst/>
                        <a:latin typeface="Calibri" panose="020F0502020204030204" pitchFamily="34" charset="0"/>
                      </a:endParaRPr>
                    </a:p>
                  </a:txBody>
                  <a:tcPr marL="7298" marR="7298" marT="7298" marB="0" anchor="ctr"/>
                </a:tc>
                <a:extLst>
                  <a:ext uri="{0D108BD9-81ED-4DB2-BD59-A6C34878D82A}">
                    <a16:rowId xmlns:a16="http://schemas.microsoft.com/office/drawing/2014/main" val="2756774392"/>
                  </a:ext>
                </a:extLst>
              </a:tr>
            </a:tbl>
          </a:graphicData>
        </a:graphic>
      </p:graphicFrame>
      <p:sp>
        <p:nvSpPr>
          <p:cNvPr id="5" name="Szövegdoboz 4">
            <a:extLst>
              <a:ext uri="{FF2B5EF4-FFF2-40B4-BE49-F238E27FC236}">
                <a16:creationId xmlns:a16="http://schemas.microsoft.com/office/drawing/2014/main" id="{4B45A94F-D411-45B4-A8BD-73F76DC58EE3}"/>
              </a:ext>
            </a:extLst>
          </p:cNvPr>
          <p:cNvSpPr txBox="1"/>
          <p:nvPr/>
        </p:nvSpPr>
        <p:spPr>
          <a:xfrm>
            <a:off x="35471" y="6592741"/>
            <a:ext cx="3377848" cy="230832"/>
          </a:xfrm>
          <a:prstGeom prst="rect">
            <a:avLst/>
          </a:prstGeom>
          <a:noFill/>
        </p:spPr>
        <p:txBody>
          <a:bodyPr wrap="none" rtlCol="0">
            <a:spAutoFit/>
          </a:bodyPr>
          <a:lstStyle/>
          <a:p>
            <a:r>
              <a:rPr lang="hu-HU" sz="900" dirty="0"/>
              <a:t>Forrás: </a:t>
            </a:r>
            <a:r>
              <a:rPr lang="hu-HU" sz="900" dirty="0" err="1"/>
              <a:t>the</a:t>
            </a:r>
            <a:r>
              <a:rPr lang="hu-HU" sz="900" dirty="0"/>
              <a:t> Economist alapján mandiner.hu, KT Titkárság szerkesztés</a:t>
            </a:r>
          </a:p>
        </p:txBody>
      </p:sp>
      <p:sp>
        <p:nvSpPr>
          <p:cNvPr id="2" name="Szövegdoboz 1">
            <a:extLst>
              <a:ext uri="{FF2B5EF4-FFF2-40B4-BE49-F238E27FC236}">
                <a16:creationId xmlns:a16="http://schemas.microsoft.com/office/drawing/2014/main" id="{8C97CB52-3339-44BD-A023-D62DE52B0A53}"/>
              </a:ext>
            </a:extLst>
          </p:cNvPr>
          <p:cNvSpPr txBox="1"/>
          <p:nvPr/>
        </p:nvSpPr>
        <p:spPr>
          <a:xfrm>
            <a:off x="406113" y="27856"/>
            <a:ext cx="11161240" cy="400110"/>
          </a:xfrm>
          <a:prstGeom prst="rect">
            <a:avLst/>
          </a:prstGeom>
          <a:noFill/>
        </p:spPr>
        <p:txBody>
          <a:bodyPr wrap="square" rtlCol="0">
            <a:spAutoFit/>
          </a:bodyPr>
          <a:lstStyle/>
          <a:p>
            <a:pPr algn="ctr"/>
            <a:r>
              <a:rPr lang="hu-HU" sz="2000" b="1" dirty="0">
                <a:solidFill>
                  <a:srgbClr val="002060"/>
                </a:solidFill>
              </a:rPr>
              <a:t>Az Európai Unió országainak orosz gázfüggősége 2022 I. </a:t>
            </a:r>
            <a:r>
              <a:rPr lang="hu-HU" sz="2000" b="1" dirty="0">
                <a:solidFill>
                  <a:srgbClr val="002060"/>
                </a:solidFill>
                <a:latin typeface="Arial" panose="020B0604020202020204" pitchFamily="34" charset="0"/>
                <a:cs typeface="Arial" panose="020B0604020202020204" pitchFamily="34" charset="0"/>
              </a:rPr>
              <a:t>negyedévében</a:t>
            </a:r>
          </a:p>
        </p:txBody>
      </p:sp>
    </p:spTree>
    <p:extLst>
      <p:ext uri="{BB962C8B-B14F-4D97-AF65-F5344CB8AC3E}">
        <p14:creationId xmlns:p14="http://schemas.microsoft.com/office/powerpoint/2010/main" val="188450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1344" y="0"/>
            <a:ext cx="11809312" cy="1146192"/>
          </a:xfrm>
          <a:prstGeom prst="rect">
            <a:avLst/>
          </a:prstGeom>
        </p:spPr>
        <p:txBody>
          <a:bodyPr vert="horz" lIns="0" tIns="0" rIns="0" bIns="0" rtlCol="0" anchor="ctr" anchorCtr="0">
            <a:noAutofit/>
          </a:bodyPr>
          <a:lstStyle>
            <a:lvl1pPr algn="l" defTabSz="1218987" rtl="0" eaLnBrk="1" latinLnBrk="0" hangingPunct="1">
              <a:spcBef>
                <a:spcPct val="0"/>
              </a:spcBef>
              <a:buNone/>
              <a:defRPr sz="2000" b="1" kern="1200">
                <a:solidFill>
                  <a:schemeClr val="bg1"/>
                </a:solidFill>
                <a:latin typeface="Arial" pitchFamily="34" charset="0"/>
                <a:ea typeface="+mj-ea"/>
                <a:cs typeface="Arial" pitchFamily="34" charset="0"/>
              </a:defRPr>
            </a:lvl1pPr>
          </a:lstStyle>
          <a:p>
            <a:pPr defTabSz="914400"/>
            <a:r>
              <a:rPr lang="hu-HU" dirty="0">
                <a:solidFill>
                  <a:srgbClr val="002060"/>
                </a:solidFill>
              </a:rPr>
              <a:t>Súlypontváltás zajlik a világgazdaságban: az E7 országok (Kína, India, Brazília, Oroszország, Indonézia, Mexikó, Törökország) gazdasági súlya 2050-re kétszerese lesz a G7 országokénak, ezen belül Európa részesedése a világ GDP-jéből a felére, 15 százalékra csökken </a:t>
            </a:r>
          </a:p>
        </p:txBody>
      </p:sp>
      <p:graphicFrame>
        <p:nvGraphicFramePr>
          <p:cNvPr id="7" name="Diagram 7">
            <a:extLst>
              <a:ext uri="{FF2B5EF4-FFF2-40B4-BE49-F238E27FC236}">
                <a16:creationId xmlns:a16="http://schemas.microsoft.com/office/drawing/2014/main" id="{5BC91BD8-E65B-4143-BA43-101E842DD2AD}"/>
              </a:ext>
            </a:extLst>
          </p:cNvPr>
          <p:cNvGraphicFramePr/>
          <p:nvPr>
            <p:extLst>
              <p:ext uri="{D42A27DB-BD31-4B8C-83A1-F6EECF244321}">
                <p14:modId xmlns:p14="http://schemas.microsoft.com/office/powerpoint/2010/main" val="661957496"/>
              </p:ext>
            </p:extLst>
          </p:nvPr>
        </p:nvGraphicFramePr>
        <p:xfrm>
          <a:off x="236753" y="2237381"/>
          <a:ext cx="6755447" cy="2110932"/>
        </p:xfrm>
        <a:graphic>
          <a:graphicData uri="http://schemas.openxmlformats.org/drawingml/2006/chart">
            <c:chart xmlns:c="http://schemas.openxmlformats.org/drawingml/2006/chart" xmlns:r="http://schemas.openxmlformats.org/officeDocument/2006/relationships" r:id="rId3"/>
          </a:graphicData>
        </a:graphic>
      </p:graphicFrame>
      <p:sp>
        <p:nvSpPr>
          <p:cNvPr id="8" name="Téglalap 8">
            <a:extLst>
              <a:ext uri="{FF2B5EF4-FFF2-40B4-BE49-F238E27FC236}">
                <a16:creationId xmlns:a16="http://schemas.microsoft.com/office/drawing/2014/main" id="{F2BD855B-EFEB-2843-B68E-DEE0E82F7798}"/>
              </a:ext>
            </a:extLst>
          </p:cNvPr>
          <p:cNvSpPr/>
          <p:nvPr/>
        </p:nvSpPr>
        <p:spPr>
          <a:xfrm>
            <a:off x="191344" y="2209421"/>
            <a:ext cx="4896544" cy="631807"/>
          </a:xfrm>
          <a:prstGeom prst="rect">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914240"/>
            <a:r>
              <a:rPr lang="hu-HU" sz="1800" b="1" kern="0" dirty="0">
                <a:solidFill>
                  <a:srgbClr val="FF0000"/>
                </a:solidFill>
                <a:latin typeface="Calibri"/>
                <a:cs typeface="Arial" panose="020B0604020202020204" pitchFamily="34" charset="0"/>
              </a:rPr>
              <a:t>Gazdasági hatalomváltás: az E7 és a G7 országok GDP-je (ezer milliárd dollár, folyóáron)</a:t>
            </a:r>
            <a:r>
              <a:rPr lang="hu-HU" sz="1800" b="1" kern="0" baseline="30000" dirty="0">
                <a:solidFill>
                  <a:srgbClr val="FF0000"/>
                </a:solidFill>
                <a:latin typeface="Calibri"/>
                <a:cs typeface="Arial" panose="020B0604020202020204" pitchFamily="34" charset="0"/>
              </a:rPr>
              <a:t>1</a:t>
            </a:r>
            <a:endParaRPr lang="hu-HU" sz="1800" b="1" kern="0" dirty="0">
              <a:solidFill>
                <a:srgbClr val="FF0000"/>
              </a:solidFill>
              <a:latin typeface="Calibri"/>
              <a:cs typeface="Arial" panose="020B0604020202020204" pitchFamily="34" charset="0"/>
            </a:endParaRPr>
          </a:p>
        </p:txBody>
      </p:sp>
      <p:sp>
        <p:nvSpPr>
          <p:cNvPr id="9" name="Háromszög 10">
            <a:extLst>
              <a:ext uri="{FF2B5EF4-FFF2-40B4-BE49-F238E27FC236}">
                <a16:creationId xmlns:a16="http://schemas.microsoft.com/office/drawing/2014/main" id="{FA22170E-C94A-AD4B-98B4-4DB2BEEE2A8E}"/>
              </a:ext>
            </a:extLst>
          </p:cNvPr>
          <p:cNvSpPr/>
          <p:nvPr/>
        </p:nvSpPr>
        <p:spPr>
          <a:xfrm rot="16200000" flipV="1">
            <a:off x="5765416" y="3128863"/>
            <a:ext cx="1985515" cy="468052"/>
          </a:xfrm>
          <a:prstGeom prst="triangle">
            <a:avLst>
              <a:gd name="adj" fmla="val 44984"/>
            </a:avLst>
          </a:prstGeom>
          <a:solidFill>
            <a:schemeClr val="tx2">
              <a:lumMod val="60000"/>
              <a:lumOff val="4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hu-HU" kern="0">
              <a:solidFill>
                <a:prstClr val="white"/>
              </a:solidFill>
              <a:latin typeface="Calibri"/>
            </a:endParaRPr>
          </a:p>
        </p:txBody>
      </p:sp>
      <p:sp>
        <p:nvSpPr>
          <p:cNvPr id="10" name="Téglalap 11">
            <a:extLst>
              <a:ext uri="{FF2B5EF4-FFF2-40B4-BE49-F238E27FC236}">
                <a16:creationId xmlns:a16="http://schemas.microsoft.com/office/drawing/2014/main" id="{2FFB3E6F-69E9-2D4C-A686-FFF4319E3FED}"/>
              </a:ext>
            </a:extLst>
          </p:cNvPr>
          <p:cNvSpPr/>
          <p:nvPr/>
        </p:nvSpPr>
        <p:spPr>
          <a:xfrm>
            <a:off x="6992200" y="2220643"/>
            <a:ext cx="5199800" cy="3152761"/>
          </a:xfrm>
          <a:prstGeom prst="rect">
            <a:avLst/>
          </a:prstGeom>
          <a:solidFill>
            <a:srgbClr val="474B78">
              <a:lumMod val="75000"/>
            </a:srgbClr>
          </a:solidFill>
          <a:ln w="25400" cap="flat" cmpd="sng" algn="ctr">
            <a:noFill/>
            <a:prstDash val="solid"/>
          </a:ln>
          <a:effectLst/>
        </p:spPr>
        <p:txBody>
          <a:bodyPr rtlCol="0" anchor="t"/>
          <a:lstStyle/>
          <a:p>
            <a:pPr marL="214313" indent="-214313" defTabSz="914240">
              <a:spcAft>
                <a:spcPts val="225"/>
              </a:spcAft>
              <a:buFont typeface="Wingdings" pitchFamily="2" charset="2"/>
              <a:buChar char="§"/>
            </a:pPr>
            <a:r>
              <a:rPr lang="hu-HU" sz="1800" b="1" kern="0" dirty="0">
                <a:solidFill>
                  <a:schemeClr val="bg1"/>
                </a:solidFill>
                <a:latin typeface="Calibri"/>
                <a:cs typeface="Arial" panose="020B0604020202020204" pitchFamily="34" charset="0"/>
              </a:rPr>
              <a:t>A </a:t>
            </a:r>
            <a:r>
              <a:rPr lang="hu-HU" sz="1800" b="1" kern="0" dirty="0" err="1">
                <a:solidFill>
                  <a:schemeClr val="bg1"/>
                </a:solidFill>
                <a:latin typeface="Calibri"/>
                <a:cs typeface="Arial" panose="020B0604020202020204" pitchFamily="34" charset="0"/>
              </a:rPr>
              <a:t>szabadkereskedelmet</a:t>
            </a:r>
            <a:r>
              <a:rPr lang="hu-HU" sz="1800" b="1" kern="0" dirty="0">
                <a:solidFill>
                  <a:schemeClr val="bg1"/>
                </a:solidFill>
                <a:latin typeface="Calibri"/>
                <a:cs typeface="Arial" panose="020B0604020202020204" pitchFamily="34" charset="0"/>
              </a:rPr>
              <a:t> hirdető fejlett nyugati országok egyre jobban védik saját piacaikat (pl. USA védővámok)</a:t>
            </a:r>
          </a:p>
          <a:p>
            <a:pPr marL="214313" indent="-214313" defTabSz="914240">
              <a:spcAft>
                <a:spcPts val="225"/>
              </a:spcAft>
              <a:buFont typeface="Wingdings" pitchFamily="2" charset="2"/>
              <a:buChar char="§"/>
            </a:pPr>
            <a:r>
              <a:rPr lang="hu-HU" sz="1800" b="1" kern="0" dirty="0">
                <a:solidFill>
                  <a:schemeClr val="bg1"/>
                </a:solidFill>
                <a:latin typeface="Calibri"/>
                <a:cs typeface="Arial" panose="020B0604020202020204" pitchFamily="34" charset="0"/>
              </a:rPr>
              <a:t>Kína és a többi fejlődő ország a szabadkereskedelem legfőbb támogatójává válik</a:t>
            </a:r>
          </a:p>
          <a:p>
            <a:pPr marL="214313" indent="-214313" defTabSz="914240">
              <a:spcAft>
                <a:spcPts val="225"/>
              </a:spcAft>
              <a:buFont typeface="Wingdings" pitchFamily="2" charset="2"/>
              <a:buChar char="§"/>
            </a:pPr>
            <a:r>
              <a:rPr lang="hu-HU" sz="1800" b="1" kern="0" dirty="0">
                <a:solidFill>
                  <a:schemeClr val="bg1"/>
                </a:solidFill>
                <a:latin typeface="Calibri"/>
                <a:cs typeface="Arial" panose="020B0604020202020204" pitchFamily="34" charset="0"/>
              </a:rPr>
              <a:t>A szabadkereskedelmi egyezmények környezetvédelmi és fogyasztóvédelmi szabályozások helyett hatalmi-gazdasági logika mentén születnek a jövőben is</a:t>
            </a:r>
          </a:p>
          <a:p>
            <a:pPr marL="214313" indent="-214313" defTabSz="914240">
              <a:spcAft>
                <a:spcPts val="225"/>
              </a:spcAft>
              <a:buFont typeface="Wingdings" pitchFamily="2" charset="2"/>
              <a:buChar char="§"/>
            </a:pPr>
            <a:r>
              <a:rPr lang="hu-HU" sz="1800" b="1" kern="0" dirty="0">
                <a:solidFill>
                  <a:schemeClr val="bg1"/>
                </a:solidFill>
                <a:latin typeface="Calibri"/>
                <a:cs typeface="Arial" panose="020B0604020202020204" pitchFamily="34" charset="0"/>
              </a:rPr>
              <a:t>A belőlük származó előnyöket a tőkeerős transznacionális cégek fölözik le  </a:t>
            </a:r>
          </a:p>
        </p:txBody>
      </p:sp>
      <p:sp>
        <p:nvSpPr>
          <p:cNvPr id="12" name="Téglalap 16">
            <a:extLst>
              <a:ext uri="{FF2B5EF4-FFF2-40B4-BE49-F238E27FC236}">
                <a16:creationId xmlns:a16="http://schemas.microsoft.com/office/drawing/2014/main" id="{F61249E9-8167-8549-A3CF-14A5C6B723B2}"/>
              </a:ext>
            </a:extLst>
          </p:cNvPr>
          <p:cNvSpPr/>
          <p:nvPr/>
        </p:nvSpPr>
        <p:spPr>
          <a:xfrm>
            <a:off x="186923" y="1116922"/>
            <a:ext cx="2171061" cy="1103392"/>
          </a:xfrm>
          <a:prstGeom prst="rect">
            <a:avLst/>
          </a:prstGeom>
          <a:solidFill>
            <a:srgbClr val="B647C5">
              <a:alpha val="69000"/>
            </a:srgbClr>
          </a:solidFill>
          <a:ln w="25400" cap="flat" cmpd="sng" algn="ctr">
            <a:solidFill>
              <a:srgbClr val="474B78">
                <a:lumMod val="75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r>
              <a:rPr lang="hu-HU" sz="1800" b="1" kern="0" dirty="0">
                <a:solidFill>
                  <a:prstClr val="white"/>
                </a:solidFill>
                <a:latin typeface="Calibri"/>
                <a:cs typeface="Arial" panose="020B0604020202020204" pitchFamily="34" charset="0"/>
              </a:rPr>
              <a:t>Világkereskedelmi helyzetkép</a:t>
            </a:r>
          </a:p>
        </p:txBody>
      </p:sp>
      <p:sp>
        <p:nvSpPr>
          <p:cNvPr id="13" name="Téglalap 17">
            <a:extLst>
              <a:ext uri="{FF2B5EF4-FFF2-40B4-BE49-F238E27FC236}">
                <a16:creationId xmlns:a16="http://schemas.microsoft.com/office/drawing/2014/main" id="{CC7B29B8-9BD8-BB43-9794-E4135254E67B}"/>
              </a:ext>
            </a:extLst>
          </p:cNvPr>
          <p:cNvSpPr/>
          <p:nvPr/>
        </p:nvSpPr>
        <p:spPr>
          <a:xfrm>
            <a:off x="2362405" y="1094281"/>
            <a:ext cx="9784186" cy="1115139"/>
          </a:xfrm>
          <a:prstGeom prst="rect">
            <a:avLst/>
          </a:prstGeom>
          <a:solidFill>
            <a:srgbClr val="C00000"/>
          </a:solidFill>
          <a:ln w="25400" cap="flat" cmpd="sng" algn="ctr">
            <a:solidFill>
              <a:schemeClr val="tx1"/>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128588" indent="-128588" defTabSz="914240">
              <a:buFont typeface="Wingdings" pitchFamily="2" charset="2"/>
              <a:buChar char="§"/>
            </a:pPr>
            <a:r>
              <a:rPr lang="hu-HU" sz="1400" b="1" kern="0" dirty="0">
                <a:solidFill>
                  <a:schemeClr val="bg1"/>
                </a:solidFill>
                <a:latin typeface="Arial" panose="020B0604020202020204" pitchFamily="34" charset="0"/>
                <a:cs typeface="Arial" panose="020B0604020202020204" pitchFamily="34" charset="0"/>
              </a:rPr>
              <a:t>Az orosz-ukrán háború és szankciós következményei érdemében nem befolyásolják a trendet, de gyorsítják Európa leértékelődését, beleértve az orosz gazdasági részesedés mérséklődését is</a:t>
            </a:r>
          </a:p>
          <a:p>
            <a:pPr marL="128588" indent="-128588" defTabSz="914240">
              <a:buFont typeface="Wingdings" pitchFamily="2" charset="2"/>
              <a:buChar char="§"/>
            </a:pPr>
            <a:r>
              <a:rPr lang="hu-HU" sz="1400" b="1" kern="0" dirty="0">
                <a:solidFill>
                  <a:schemeClr val="bg1"/>
                </a:solidFill>
                <a:latin typeface="Arial" panose="020B0604020202020204" pitchFamily="34" charset="0"/>
                <a:cs typeface="Arial" panose="020B0604020202020204" pitchFamily="34" charset="0"/>
              </a:rPr>
              <a:t>A világexport 80 százalékát ma mintegy 600 multinacionális vállalat adja, ők dominálják a piacokat, a versenyt, a gazdaságpolitikai és a kereskedelmi szabályokat, tekintettel kell rájuk lenni a nemzeti gazdaságpolitikáknak, míg ma ezek a vállalatok nagyrészt nyugati országokban nőttek fel, helyüket az E7 országok óriásvállalatai vehetik át</a:t>
            </a:r>
          </a:p>
          <a:p>
            <a:pPr marL="128588" indent="-128588" defTabSz="914240">
              <a:buFont typeface="Wingdings" pitchFamily="2" charset="2"/>
              <a:buChar char="§"/>
            </a:pPr>
            <a:endParaRPr lang="hu-HU" sz="1400" kern="0" dirty="0">
              <a:solidFill>
                <a:srgbClr val="FF0000"/>
              </a:solidFill>
              <a:latin typeface="Calibri"/>
              <a:cs typeface="Arial" panose="020B0604020202020204" pitchFamily="34" charset="0"/>
            </a:endParaRPr>
          </a:p>
        </p:txBody>
      </p:sp>
      <p:sp>
        <p:nvSpPr>
          <p:cNvPr id="14" name="Téglalap 13">
            <a:extLst>
              <a:ext uri="{FF2B5EF4-FFF2-40B4-BE49-F238E27FC236}">
                <a16:creationId xmlns:a16="http://schemas.microsoft.com/office/drawing/2014/main" id="{3E90C055-19DE-CF48-AB30-B07C8A143D17}"/>
              </a:ext>
            </a:extLst>
          </p:cNvPr>
          <p:cNvSpPr/>
          <p:nvPr/>
        </p:nvSpPr>
        <p:spPr>
          <a:xfrm>
            <a:off x="186924" y="5424056"/>
            <a:ext cx="12013230" cy="1121879"/>
          </a:xfrm>
          <a:prstGeom prst="rect">
            <a:avLst/>
          </a:prstGeom>
          <a:solidFill>
            <a:srgbClr val="474B78">
              <a:lumMod val="75000"/>
            </a:srgbClr>
          </a:solidFill>
          <a:ln w="25400" cap="flat" cmpd="sng" algn="ctr">
            <a:noFill/>
            <a:prstDash val="solid"/>
          </a:ln>
          <a:effectLst/>
        </p:spPr>
        <p:txBody>
          <a:bodyPr rtlCol="0" anchor="ctr" anchorCtr="0"/>
          <a:lstStyle/>
          <a:p>
            <a:pPr defTabSz="914240"/>
            <a:r>
              <a:rPr lang="hu-HU" sz="1700" b="1" kern="0" dirty="0">
                <a:solidFill>
                  <a:prstClr val="white"/>
                </a:solidFill>
                <a:latin typeface="Arial" panose="020B0604020202020204" pitchFamily="34" charset="0"/>
                <a:cs typeface="Arial" panose="020B0604020202020204" pitchFamily="34" charset="0"/>
              </a:rPr>
              <a:t>Mi a teendő, hogy elviselhető legyen a világ:  háború-mentességre és helyi és globális szinten is felelős gazdaság-politikára, szigorú fogyasztóvédelmi, környezetvédelmi szabályokat és az emberhez méltó munkakörülményeket szem előtt tartó kritikus infrastruktúra- és gazdaságfejlesztésre, valamint méltányos szempontokat érvényesítő nemzetközi gazdasági szerződésekre és kereskedelemi megállapodásokra kell törekedni.</a:t>
            </a:r>
            <a:r>
              <a:rPr lang="hu-HU" sz="1600" b="1" kern="0" dirty="0">
                <a:solidFill>
                  <a:prstClr val="white"/>
                </a:solidFill>
                <a:latin typeface="Arial" panose="020B0604020202020204" pitchFamily="34" charset="0"/>
                <a:cs typeface="Arial" panose="020B0604020202020204" pitchFamily="34" charset="0"/>
              </a:rPr>
              <a:t> </a:t>
            </a:r>
          </a:p>
        </p:txBody>
      </p:sp>
      <p:sp>
        <p:nvSpPr>
          <p:cNvPr id="15" name="Footer Placeholder 3"/>
          <p:cNvSpPr txBox="1">
            <a:spLocks/>
          </p:cNvSpPr>
          <p:nvPr/>
        </p:nvSpPr>
        <p:spPr>
          <a:xfrm>
            <a:off x="119336" y="6544643"/>
            <a:ext cx="8928992" cy="344190"/>
          </a:xfrm>
          <a:prstGeom prst="rect">
            <a:avLst/>
          </a:prstGeom>
        </p:spPr>
        <p:txBody>
          <a:bodyPr vert="horz" lIns="0" tIns="0" rIns="0" bIns="0" rtlCol="0" anchor="ctr"/>
          <a:lstStyle>
            <a:defPPr>
              <a:defRPr lang="hu-HU"/>
            </a:defPPr>
            <a:lvl1pPr marL="0" algn="l" defTabSz="1218987" rtl="0" eaLnBrk="1" latinLnBrk="0" hangingPunct="1">
              <a:defRPr sz="1200" kern="1200">
                <a:solidFill>
                  <a:schemeClr val="tx1">
                    <a:lumMod val="50000"/>
                    <a:lumOff val="50000"/>
                  </a:schemeClr>
                </a:solidFill>
                <a:latin typeface="Arial" pitchFamily="34" charset="0"/>
                <a:ea typeface="+mn-ea"/>
                <a:cs typeface="Arial" pitchFamily="34"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hu-HU" sz="800" dirty="0">
                <a:solidFill>
                  <a:prstClr val="black">
                    <a:lumMod val="65000"/>
                    <a:lumOff val="35000"/>
                  </a:prstClr>
                </a:solidFill>
                <a:latin typeface="Century Gothic" panose="020B0502020202020204" pitchFamily="34" charset="0"/>
              </a:rPr>
              <a:t>Forrás: Szigeti Ádám, ELKH, 1 </a:t>
            </a:r>
            <a:r>
              <a:rPr lang="hu-HU" sz="800" dirty="0" err="1">
                <a:solidFill>
                  <a:prstClr val="black">
                    <a:lumMod val="65000"/>
                    <a:lumOff val="35000"/>
                  </a:prstClr>
                </a:solidFill>
                <a:latin typeface="Century Gothic" panose="020B0502020202020204" pitchFamily="34" charset="0"/>
              </a:rPr>
              <a:t>PricewaterhouseCoopers</a:t>
            </a:r>
            <a:r>
              <a:rPr lang="hu-HU" sz="800" dirty="0">
                <a:solidFill>
                  <a:prstClr val="black">
                    <a:lumMod val="65000"/>
                    <a:lumOff val="35000"/>
                  </a:prstClr>
                </a:solidFill>
                <a:latin typeface="Century Gothic" panose="020B0502020202020204" pitchFamily="34" charset="0"/>
              </a:rPr>
              <a:t>, Main </a:t>
            </a:r>
            <a:r>
              <a:rPr lang="hu-HU" sz="800" dirty="0" err="1">
                <a:solidFill>
                  <a:prstClr val="black">
                    <a:lumMod val="65000"/>
                    <a:lumOff val="35000"/>
                  </a:prstClr>
                </a:solidFill>
                <a:latin typeface="Century Gothic" panose="020B0502020202020204" pitchFamily="34" charset="0"/>
              </a:rPr>
              <a:t>Repo</a:t>
            </a:r>
            <a:r>
              <a:rPr lang="hu-HU" sz="800" dirty="0">
                <a:solidFill>
                  <a:prstClr val="black">
                    <a:lumMod val="65000"/>
                    <a:lumOff val="35000"/>
                  </a:prstClr>
                </a:solidFill>
                <a:latin typeface="Century Gothic" panose="020B0502020202020204" pitchFamily="34" charset="0"/>
              </a:rPr>
              <a:t>/</a:t>
            </a:r>
            <a:r>
              <a:rPr lang="hu-HU" sz="800" dirty="0" err="1">
                <a:solidFill>
                  <a:prstClr val="black">
                    <a:lumMod val="65000"/>
                    <a:lumOff val="35000"/>
                  </a:prstClr>
                </a:solidFill>
                <a:latin typeface="Century Gothic" panose="020B0502020202020204" pitchFamily="34" charset="0"/>
              </a:rPr>
              <a:t>rt</a:t>
            </a:r>
            <a:r>
              <a:rPr lang="hu-HU" sz="800" dirty="0">
                <a:solidFill>
                  <a:prstClr val="black">
                    <a:lumMod val="65000"/>
                    <a:lumOff val="35000"/>
                  </a:prstClr>
                </a:solidFill>
                <a:latin typeface="Century Gothic" panose="020B0502020202020204" pitchFamily="34" charset="0"/>
              </a:rPr>
              <a:t> World Bank, 2012/ KT titkárság/Saját szerkesztés</a:t>
            </a:r>
          </a:p>
        </p:txBody>
      </p:sp>
      <p:sp>
        <p:nvSpPr>
          <p:cNvPr id="2" name="Szövegdoboz 1"/>
          <p:cNvSpPr txBox="1"/>
          <p:nvPr/>
        </p:nvSpPr>
        <p:spPr>
          <a:xfrm>
            <a:off x="191344" y="4460248"/>
            <a:ext cx="6800856" cy="877163"/>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hu-HU" sz="1700" b="1" dirty="0">
                <a:solidFill>
                  <a:schemeClr val="bg1"/>
                </a:solidFill>
              </a:rPr>
              <a:t>A koronavírus-járvány és az orosz-ukrán háború ebben is átrendezést, a fejlődő országok javára felgyorsulást hozhat. Még nem tartunk a forduló-pontnál, ez 2030-ra lett volna várható a háború előtti várakozások szerint.</a:t>
            </a:r>
          </a:p>
        </p:txBody>
      </p:sp>
      <p:sp>
        <p:nvSpPr>
          <p:cNvPr id="3" name="Dia számának helye 2"/>
          <p:cNvSpPr>
            <a:spLocks noGrp="1"/>
          </p:cNvSpPr>
          <p:nvPr>
            <p:ph type="sldNum" sz="quarter" idx="12"/>
          </p:nvPr>
        </p:nvSpPr>
        <p:spPr/>
        <p:txBody>
          <a:bodyPr/>
          <a:lstStyle/>
          <a:p>
            <a:fld id="{30614E6E-4804-43E4-B35D-268B65585BDA}" type="slidenum">
              <a:rPr lang="hu-HU" smtClean="0">
                <a:solidFill>
                  <a:prstClr val="black">
                    <a:tint val="75000"/>
                  </a:prstClr>
                </a:solidFill>
              </a:rPr>
              <a:pPr/>
              <a:t>7</a:t>
            </a:fld>
            <a:endParaRPr lang="hu-HU" dirty="0">
              <a:solidFill>
                <a:prstClr val="black">
                  <a:tint val="75000"/>
                </a:prstClr>
              </a:solidFill>
            </a:endParaRPr>
          </a:p>
        </p:txBody>
      </p:sp>
    </p:spTree>
    <p:extLst>
      <p:ext uri="{BB962C8B-B14F-4D97-AF65-F5344CB8AC3E}">
        <p14:creationId xmlns:p14="http://schemas.microsoft.com/office/powerpoint/2010/main" val="276389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9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fld id="{30614E6E-4804-43E4-B35D-268B65585BDA}" type="slidenum">
              <a:rPr lang="hu-HU" smtClean="0">
                <a:solidFill>
                  <a:prstClr val="black">
                    <a:tint val="75000"/>
                  </a:prstClr>
                </a:solidFill>
              </a:rPr>
              <a:pPr/>
              <a:t>8</a:t>
            </a:fld>
            <a:endParaRPr lang="hu-HU" dirty="0">
              <a:solidFill>
                <a:prstClr val="black">
                  <a:tint val="75000"/>
                </a:prstClr>
              </a:solidFill>
            </a:endParaRPr>
          </a:p>
        </p:txBody>
      </p:sp>
      <p:grpSp>
        <p:nvGrpSpPr>
          <p:cNvPr id="66" name="Csoportba foglalás 65"/>
          <p:cNvGrpSpPr/>
          <p:nvPr/>
        </p:nvGrpSpPr>
        <p:grpSpPr>
          <a:xfrm>
            <a:off x="96867" y="1141272"/>
            <a:ext cx="7402527" cy="5213002"/>
            <a:chOff x="2423592" y="663581"/>
            <a:chExt cx="7505700" cy="6057900"/>
          </a:xfrm>
        </p:grpSpPr>
        <p:grpSp>
          <p:nvGrpSpPr>
            <p:cNvPr id="46" name="Csoportba foglalás 45"/>
            <p:cNvGrpSpPr/>
            <p:nvPr/>
          </p:nvGrpSpPr>
          <p:grpSpPr>
            <a:xfrm>
              <a:off x="2423592" y="663581"/>
              <a:ext cx="7505700" cy="6057900"/>
              <a:chOff x="2423592" y="663581"/>
              <a:chExt cx="7505700" cy="6057900"/>
            </a:xfrm>
          </p:grpSpPr>
          <p:grpSp>
            <p:nvGrpSpPr>
              <p:cNvPr id="43" name="Csoportba foglalás 42"/>
              <p:cNvGrpSpPr/>
              <p:nvPr/>
            </p:nvGrpSpPr>
            <p:grpSpPr>
              <a:xfrm>
                <a:off x="2423592" y="663581"/>
                <a:ext cx="7505700" cy="6057900"/>
                <a:chOff x="2343150" y="539452"/>
                <a:chExt cx="7505700" cy="6057900"/>
              </a:xfrm>
            </p:grpSpPr>
            <p:pic>
              <p:nvPicPr>
                <p:cNvPr id="4" name="Kép 3"/>
                <p:cNvPicPr>
                  <a:picLocks noChangeAspect="1"/>
                </p:cNvPicPr>
                <p:nvPr/>
              </p:nvPicPr>
              <p:blipFill>
                <a:blip r:embed="rId3"/>
                <a:stretch>
                  <a:fillRect/>
                </a:stretch>
              </p:blipFill>
              <p:spPr>
                <a:xfrm>
                  <a:off x="2343150" y="539452"/>
                  <a:ext cx="7505700" cy="6057900"/>
                </a:xfrm>
                <a:prstGeom prst="rect">
                  <a:avLst/>
                </a:prstGeom>
                <a:effectLst>
                  <a:softEdge rad="38100"/>
                </a:effectLst>
              </p:spPr>
            </p:pic>
            <p:pic>
              <p:nvPicPr>
                <p:cNvPr id="19" name="Kép 18"/>
                <p:cNvPicPr>
                  <a:picLocks noChangeAspect="1"/>
                </p:cNvPicPr>
                <p:nvPr/>
              </p:nvPicPr>
              <p:blipFill>
                <a:blip r:embed="rId4"/>
                <a:stretch>
                  <a:fillRect/>
                </a:stretch>
              </p:blipFill>
              <p:spPr>
                <a:xfrm>
                  <a:off x="7104112" y="1556792"/>
                  <a:ext cx="619125" cy="285750"/>
                </a:xfrm>
                <a:prstGeom prst="rect">
                  <a:avLst/>
                </a:prstGeom>
              </p:spPr>
            </p:pic>
            <p:pic>
              <p:nvPicPr>
                <p:cNvPr id="20" name="Kép 19"/>
                <p:cNvPicPr>
                  <a:picLocks noChangeAspect="1"/>
                </p:cNvPicPr>
                <p:nvPr/>
              </p:nvPicPr>
              <p:blipFill>
                <a:blip r:embed="rId4"/>
                <a:stretch>
                  <a:fillRect/>
                </a:stretch>
              </p:blipFill>
              <p:spPr>
                <a:xfrm>
                  <a:off x="7080640" y="3425527"/>
                  <a:ext cx="619125" cy="285750"/>
                </a:xfrm>
                <a:prstGeom prst="rect">
                  <a:avLst/>
                </a:prstGeom>
              </p:spPr>
            </p:pic>
            <p:pic>
              <p:nvPicPr>
                <p:cNvPr id="21" name="Kép 20"/>
                <p:cNvPicPr>
                  <a:picLocks noChangeAspect="1"/>
                </p:cNvPicPr>
                <p:nvPr/>
              </p:nvPicPr>
              <p:blipFill>
                <a:blip r:embed="rId4"/>
                <a:stretch>
                  <a:fillRect/>
                </a:stretch>
              </p:blipFill>
              <p:spPr>
                <a:xfrm>
                  <a:off x="7104112" y="2523491"/>
                  <a:ext cx="619125" cy="285750"/>
                </a:xfrm>
                <a:prstGeom prst="rect">
                  <a:avLst/>
                </a:prstGeom>
              </p:spPr>
            </p:pic>
            <p:pic>
              <p:nvPicPr>
                <p:cNvPr id="22" name="Kép 21"/>
                <p:cNvPicPr>
                  <a:picLocks noChangeAspect="1"/>
                </p:cNvPicPr>
                <p:nvPr/>
              </p:nvPicPr>
              <p:blipFill>
                <a:blip r:embed="rId4"/>
                <a:stretch>
                  <a:fillRect/>
                </a:stretch>
              </p:blipFill>
              <p:spPr>
                <a:xfrm>
                  <a:off x="7104112" y="2113612"/>
                  <a:ext cx="619125" cy="285750"/>
                </a:xfrm>
                <a:prstGeom prst="rect">
                  <a:avLst/>
                </a:prstGeom>
              </p:spPr>
            </p:pic>
            <p:pic>
              <p:nvPicPr>
                <p:cNvPr id="23" name="Kép 22"/>
                <p:cNvPicPr>
                  <a:picLocks noChangeAspect="1"/>
                </p:cNvPicPr>
                <p:nvPr/>
              </p:nvPicPr>
              <p:blipFill>
                <a:blip r:embed="rId5"/>
                <a:stretch>
                  <a:fillRect/>
                </a:stretch>
              </p:blipFill>
              <p:spPr>
                <a:xfrm>
                  <a:off x="4439816" y="2996952"/>
                  <a:ext cx="447675" cy="314325"/>
                </a:xfrm>
                <a:prstGeom prst="rect">
                  <a:avLst/>
                </a:prstGeom>
              </p:spPr>
            </p:pic>
            <p:pic>
              <p:nvPicPr>
                <p:cNvPr id="24" name="Kép 23"/>
                <p:cNvPicPr>
                  <a:picLocks noChangeAspect="1"/>
                </p:cNvPicPr>
                <p:nvPr/>
              </p:nvPicPr>
              <p:blipFill>
                <a:blip r:embed="rId5"/>
                <a:stretch>
                  <a:fillRect/>
                </a:stretch>
              </p:blipFill>
              <p:spPr>
                <a:xfrm>
                  <a:off x="4583832" y="4077072"/>
                  <a:ext cx="447675" cy="314325"/>
                </a:xfrm>
                <a:prstGeom prst="rect">
                  <a:avLst/>
                </a:prstGeom>
              </p:spPr>
            </p:pic>
            <p:pic>
              <p:nvPicPr>
                <p:cNvPr id="25" name="Kép 24"/>
                <p:cNvPicPr>
                  <a:picLocks noChangeAspect="1"/>
                </p:cNvPicPr>
                <p:nvPr/>
              </p:nvPicPr>
              <p:blipFill>
                <a:blip r:embed="rId5"/>
                <a:stretch>
                  <a:fillRect/>
                </a:stretch>
              </p:blipFill>
              <p:spPr>
                <a:xfrm>
                  <a:off x="4594350" y="1792776"/>
                  <a:ext cx="648072" cy="156682"/>
                </a:xfrm>
                <a:prstGeom prst="rect">
                  <a:avLst/>
                </a:prstGeom>
              </p:spPr>
            </p:pic>
            <p:pic>
              <p:nvPicPr>
                <p:cNvPr id="26" name="Kép 25"/>
                <p:cNvPicPr>
                  <a:picLocks noChangeAspect="1"/>
                </p:cNvPicPr>
                <p:nvPr/>
              </p:nvPicPr>
              <p:blipFill>
                <a:blip r:embed="rId5"/>
                <a:stretch>
                  <a:fillRect/>
                </a:stretch>
              </p:blipFill>
              <p:spPr>
                <a:xfrm>
                  <a:off x="4682486" y="1842543"/>
                  <a:ext cx="349022" cy="245058"/>
                </a:xfrm>
                <a:prstGeom prst="rect">
                  <a:avLst/>
                </a:prstGeom>
              </p:spPr>
            </p:pic>
            <p:pic>
              <p:nvPicPr>
                <p:cNvPr id="27" name="Kép 26"/>
                <p:cNvPicPr>
                  <a:picLocks noChangeAspect="1"/>
                </p:cNvPicPr>
                <p:nvPr/>
              </p:nvPicPr>
              <p:blipFill>
                <a:blip r:embed="rId6"/>
                <a:stretch>
                  <a:fillRect/>
                </a:stretch>
              </p:blipFill>
              <p:spPr>
                <a:xfrm>
                  <a:off x="4663881" y="2296125"/>
                  <a:ext cx="351999" cy="144000"/>
                </a:xfrm>
                <a:prstGeom prst="rect">
                  <a:avLst/>
                </a:prstGeom>
              </p:spPr>
            </p:pic>
            <p:pic>
              <p:nvPicPr>
                <p:cNvPr id="28" name="Kép 27"/>
                <p:cNvPicPr>
                  <a:picLocks noChangeAspect="1"/>
                </p:cNvPicPr>
                <p:nvPr/>
              </p:nvPicPr>
              <p:blipFill>
                <a:blip r:embed="rId6"/>
                <a:stretch>
                  <a:fillRect/>
                </a:stretch>
              </p:blipFill>
              <p:spPr>
                <a:xfrm>
                  <a:off x="4921591" y="2313680"/>
                  <a:ext cx="351999" cy="144000"/>
                </a:xfrm>
                <a:prstGeom prst="rect">
                  <a:avLst/>
                </a:prstGeom>
              </p:spPr>
            </p:pic>
            <p:pic>
              <p:nvPicPr>
                <p:cNvPr id="29" name="Kép 28"/>
                <p:cNvPicPr>
                  <a:picLocks noChangeAspect="1"/>
                </p:cNvPicPr>
                <p:nvPr/>
              </p:nvPicPr>
              <p:blipFill>
                <a:blip r:embed="rId7"/>
                <a:stretch>
                  <a:fillRect/>
                </a:stretch>
              </p:blipFill>
              <p:spPr>
                <a:xfrm>
                  <a:off x="4604726" y="2425989"/>
                  <a:ext cx="590550" cy="76200"/>
                </a:xfrm>
                <a:prstGeom prst="rect">
                  <a:avLst/>
                </a:prstGeom>
              </p:spPr>
            </p:pic>
            <p:pic>
              <p:nvPicPr>
                <p:cNvPr id="30" name="Kép 29"/>
                <p:cNvPicPr>
                  <a:picLocks noChangeAspect="1"/>
                </p:cNvPicPr>
                <p:nvPr/>
              </p:nvPicPr>
              <p:blipFill>
                <a:blip r:embed="rId8"/>
                <a:stretch>
                  <a:fillRect/>
                </a:stretch>
              </p:blipFill>
              <p:spPr>
                <a:xfrm>
                  <a:off x="4583832" y="5760487"/>
                  <a:ext cx="584429" cy="286485"/>
                </a:xfrm>
                <a:prstGeom prst="rect">
                  <a:avLst/>
                </a:prstGeom>
              </p:spPr>
            </p:pic>
            <p:pic>
              <p:nvPicPr>
                <p:cNvPr id="31" name="Kép 30"/>
                <p:cNvPicPr>
                  <a:picLocks noChangeAspect="1"/>
                </p:cNvPicPr>
                <p:nvPr/>
              </p:nvPicPr>
              <p:blipFill>
                <a:blip r:embed="rId9"/>
                <a:stretch>
                  <a:fillRect/>
                </a:stretch>
              </p:blipFill>
              <p:spPr>
                <a:xfrm>
                  <a:off x="4199062" y="5715259"/>
                  <a:ext cx="790575" cy="142875"/>
                </a:xfrm>
                <a:prstGeom prst="rect">
                  <a:avLst/>
                </a:prstGeom>
              </p:spPr>
            </p:pic>
            <p:pic>
              <p:nvPicPr>
                <p:cNvPr id="32" name="Kép 31"/>
                <p:cNvPicPr>
                  <a:picLocks noChangeAspect="1"/>
                </p:cNvPicPr>
                <p:nvPr/>
              </p:nvPicPr>
              <p:blipFill>
                <a:blip r:embed="rId10"/>
                <a:stretch>
                  <a:fillRect/>
                </a:stretch>
              </p:blipFill>
              <p:spPr>
                <a:xfrm>
                  <a:off x="4603254" y="5186908"/>
                  <a:ext cx="628650" cy="114300"/>
                </a:xfrm>
                <a:prstGeom prst="rect">
                  <a:avLst/>
                </a:prstGeom>
              </p:spPr>
            </p:pic>
            <p:pic>
              <p:nvPicPr>
                <p:cNvPr id="33" name="Kép 32"/>
                <p:cNvPicPr>
                  <a:picLocks noChangeAspect="1"/>
                </p:cNvPicPr>
                <p:nvPr/>
              </p:nvPicPr>
              <p:blipFill>
                <a:blip r:embed="rId11"/>
                <a:stretch>
                  <a:fillRect/>
                </a:stretch>
              </p:blipFill>
              <p:spPr>
                <a:xfrm>
                  <a:off x="4633158" y="5298811"/>
                  <a:ext cx="485775" cy="95250"/>
                </a:xfrm>
                <a:prstGeom prst="rect">
                  <a:avLst/>
                </a:prstGeom>
              </p:spPr>
            </p:pic>
            <p:pic>
              <p:nvPicPr>
                <p:cNvPr id="34" name="Kép 33"/>
                <p:cNvPicPr>
                  <a:picLocks noChangeAspect="1"/>
                </p:cNvPicPr>
                <p:nvPr/>
              </p:nvPicPr>
              <p:blipFill>
                <a:blip r:embed="rId12"/>
                <a:stretch>
                  <a:fillRect/>
                </a:stretch>
              </p:blipFill>
              <p:spPr>
                <a:xfrm>
                  <a:off x="4578265" y="4960006"/>
                  <a:ext cx="695325" cy="152400"/>
                </a:xfrm>
                <a:prstGeom prst="rect">
                  <a:avLst/>
                </a:prstGeom>
              </p:spPr>
            </p:pic>
            <p:pic>
              <p:nvPicPr>
                <p:cNvPr id="35" name="Kép 34"/>
                <p:cNvPicPr>
                  <a:picLocks noChangeAspect="1"/>
                </p:cNvPicPr>
                <p:nvPr/>
              </p:nvPicPr>
              <p:blipFill>
                <a:blip r:embed="rId13"/>
                <a:stretch>
                  <a:fillRect/>
                </a:stretch>
              </p:blipFill>
              <p:spPr>
                <a:xfrm>
                  <a:off x="4509744" y="4953642"/>
                  <a:ext cx="457200" cy="221480"/>
                </a:xfrm>
                <a:prstGeom prst="rect">
                  <a:avLst/>
                </a:prstGeom>
              </p:spPr>
            </p:pic>
            <p:pic>
              <p:nvPicPr>
                <p:cNvPr id="36" name="Kép 35"/>
                <p:cNvPicPr>
                  <a:picLocks noChangeAspect="1"/>
                </p:cNvPicPr>
                <p:nvPr/>
              </p:nvPicPr>
              <p:blipFill>
                <a:blip r:embed="rId14"/>
                <a:stretch>
                  <a:fillRect/>
                </a:stretch>
              </p:blipFill>
              <p:spPr>
                <a:xfrm flipV="1">
                  <a:off x="5063554" y="4999627"/>
                  <a:ext cx="175999" cy="184380"/>
                </a:xfrm>
                <a:prstGeom prst="rect">
                  <a:avLst/>
                </a:prstGeom>
              </p:spPr>
            </p:pic>
            <p:pic>
              <p:nvPicPr>
                <p:cNvPr id="37" name="Kép 36"/>
                <p:cNvPicPr>
                  <a:picLocks noChangeAspect="1"/>
                </p:cNvPicPr>
                <p:nvPr/>
              </p:nvPicPr>
              <p:blipFill>
                <a:blip r:embed="rId15"/>
                <a:stretch>
                  <a:fillRect/>
                </a:stretch>
              </p:blipFill>
              <p:spPr>
                <a:xfrm>
                  <a:off x="7132687" y="5394061"/>
                  <a:ext cx="590550" cy="238125"/>
                </a:xfrm>
                <a:prstGeom prst="rect">
                  <a:avLst/>
                </a:prstGeom>
              </p:spPr>
            </p:pic>
            <p:pic>
              <p:nvPicPr>
                <p:cNvPr id="38" name="Kép 37"/>
                <p:cNvPicPr>
                  <a:picLocks noChangeAspect="1"/>
                </p:cNvPicPr>
                <p:nvPr/>
              </p:nvPicPr>
              <p:blipFill>
                <a:blip r:embed="rId16"/>
                <a:stretch>
                  <a:fillRect/>
                </a:stretch>
              </p:blipFill>
              <p:spPr>
                <a:xfrm>
                  <a:off x="7121029" y="4959287"/>
                  <a:ext cx="847725" cy="219075"/>
                </a:xfrm>
                <a:prstGeom prst="rect">
                  <a:avLst/>
                </a:prstGeom>
              </p:spPr>
            </p:pic>
            <p:pic>
              <p:nvPicPr>
                <p:cNvPr id="39" name="Kép 38"/>
                <p:cNvPicPr>
                  <a:picLocks noChangeAspect="1"/>
                </p:cNvPicPr>
                <p:nvPr/>
              </p:nvPicPr>
              <p:blipFill>
                <a:blip r:embed="rId17"/>
                <a:stretch>
                  <a:fillRect/>
                </a:stretch>
              </p:blipFill>
              <p:spPr>
                <a:xfrm>
                  <a:off x="5303912" y="5408347"/>
                  <a:ext cx="864096" cy="234693"/>
                </a:xfrm>
                <a:prstGeom prst="rect">
                  <a:avLst/>
                </a:prstGeom>
              </p:spPr>
            </p:pic>
            <p:pic>
              <p:nvPicPr>
                <p:cNvPr id="40" name="Kép 39"/>
                <p:cNvPicPr>
                  <a:picLocks noChangeAspect="1"/>
                </p:cNvPicPr>
                <p:nvPr/>
              </p:nvPicPr>
              <p:blipFill>
                <a:blip r:embed="rId17"/>
                <a:stretch>
                  <a:fillRect/>
                </a:stretch>
              </p:blipFill>
              <p:spPr>
                <a:xfrm>
                  <a:off x="5231905" y="5177739"/>
                  <a:ext cx="1006876" cy="273472"/>
                </a:xfrm>
                <a:prstGeom prst="rect">
                  <a:avLst/>
                </a:prstGeom>
              </p:spPr>
            </p:pic>
            <p:pic>
              <p:nvPicPr>
                <p:cNvPr id="41" name="Kép 40"/>
                <p:cNvPicPr>
                  <a:picLocks noChangeAspect="1"/>
                </p:cNvPicPr>
                <p:nvPr/>
              </p:nvPicPr>
              <p:blipFill>
                <a:blip r:embed="rId18"/>
                <a:stretch>
                  <a:fillRect/>
                </a:stretch>
              </p:blipFill>
              <p:spPr>
                <a:xfrm>
                  <a:off x="5061646" y="4361874"/>
                  <a:ext cx="1178370" cy="413674"/>
                </a:xfrm>
                <a:prstGeom prst="rect">
                  <a:avLst/>
                </a:prstGeom>
              </p:spPr>
            </p:pic>
          </p:grpSp>
          <p:pic>
            <p:nvPicPr>
              <p:cNvPr id="44" name="Kép 43"/>
              <p:cNvPicPr>
                <a:picLocks noChangeAspect="1"/>
              </p:cNvPicPr>
              <p:nvPr/>
            </p:nvPicPr>
            <p:blipFill>
              <a:blip r:embed="rId19"/>
              <a:stretch>
                <a:fillRect/>
              </a:stretch>
            </p:blipFill>
            <p:spPr>
              <a:xfrm>
                <a:off x="2485673" y="682785"/>
                <a:ext cx="2755459" cy="585299"/>
              </a:xfrm>
              <a:prstGeom prst="rect">
                <a:avLst/>
              </a:prstGeom>
            </p:spPr>
          </p:pic>
          <p:pic>
            <p:nvPicPr>
              <p:cNvPr id="45" name="Kép 44"/>
              <p:cNvPicPr>
                <a:picLocks noChangeAspect="1"/>
              </p:cNvPicPr>
              <p:nvPr/>
            </p:nvPicPr>
            <p:blipFill>
              <a:blip r:embed="rId19"/>
              <a:stretch>
                <a:fillRect/>
              </a:stretch>
            </p:blipFill>
            <p:spPr>
              <a:xfrm>
                <a:off x="6960097" y="700764"/>
                <a:ext cx="2736304" cy="764458"/>
              </a:xfrm>
              <a:prstGeom prst="rect">
                <a:avLst/>
              </a:prstGeom>
            </p:spPr>
          </p:pic>
        </p:grpSp>
        <p:sp>
          <p:nvSpPr>
            <p:cNvPr id="47" name="Szövegdoboz 46"/>
            <p:cNvSpPr txBox="1"/>
            <p:nvPr/>
          </p:nvSpPr>
          <p:spPr>
            <a:xfrm>
              <a:off x="7140782" y="1806369"/>
              <a:ext cx="807126" cy="359009"/>
            </a:xfrm>
            <a:prstGeom prst="rect">
              <a:avLst/>
            </a:prstGeom>
            <a:noFill/>
          </p:spPr>
          <p:txBody>
            <a:bodyPr wrap="square" rtlCol="0">
              <a:spAutoFit/>
            </a:bodyPr>
            <a:lstStyle/>
            <a:p>
              <a:r>
                <a:rPr lang="hu-HU" dirty="0">
                  <a:solidFill>
                    <a:prstClr val="black"/>
                  </a:solidFill>
                </a:rPr>
                <a:t>Egyéb</a:t>
              </a:r>
            </a:p>
          </p:txBody>
        </p:sp>
        <p:sp>
          <p:nvSpPr>
            <p:cNvPr id="48" name="Szövegdoboz 47"/>
            <p:cNvSpPr txBox="1"/>
            <p:nvPr/>
          </p:nvSpPr>
          <p:spPr>
            <a:xfrm>
              <a:off x="7140782" y="2205895"/>
              <a:ext cx="847725" cy="359009"/>
            </a:xfrm>
            <a:prstGeom prst="rect">
              <a:avLst/>
            </a:prstGeom>
            <a:noFill/>
          </p:spPr>
          <p:txBody>
            <a:bodyPr wrap="square" rtlCol="0">
              <a:spAutoFit/>
            </a:bodyPr>
            <a:lstStyle/>
            <a:p>
              <a:r>
                <a:rPr lang="hu-HU" dirty="0">
                  <a:solidFill>
                    <a:prstClr val="black"/>
                  </a:solidFill>
                </a:rPr>
                <a:t>Japán</a:t>
              </a:r>
            </a:p>
          </p:txBody>
        </p:sp>
        <p:sp>
          <p:nvSpPr>
            <p:cNvPr id="49" name="Szövegdoboz 48"/>
            <p:cNvSpPr txBox="1"/>
            <p:nvPr/>
          </p:nvSpPr>
          <p:spPr>
            <a:xfrm>
              <a:off x="7140782" y="2550118"/>
              <a:ext cx="685246" cy="359009"/>
            </a:xfrm>
            <a:prstGeom prst="rect">
              <a:avLst/>
            </a:prstGeom>
            <a:noFill/>
          </p:spPr>
          <p:txBody>
            <a:bodyPr wrap="square" rtlCol="0">
              <a:spAutoFit/>
            </a:bodyPr>
            <a:lstStyle/>
            <a:p>
              <a:r>
                <a:rPr lang="hu-HU" dirty="0">
                  <a:solidFill>
                    <a:prstClr val="black"/>
                  </a:solidFill>
                </a:rPr>
                <a:t>EU</a:t>
              </a:r>
            </a:p>
          </p:txBody>
        </p:sp>
        <p:sp>
          <p:nvSpPr>
            <p:cNvPr id="50" name="Szövegdoboz 49"/>
            <p:cNvSpPr txBox="1"/>
            <p:nvPr/>
          </p:nvSpPr>
          <p:spPr>
            <a:xfrm>
              <a:off x="7144519" y="3476397"/>
              <a:ext cx="604258" cy="359009"/>
            </a:xfrm>
            <a:prstGeom prst="rect">
              <a:avLst/>
            </a:prstGeom>
            <a:noFill/>
          </p:spPr>
          <p:txBody>
            <a:bodyPr wrap="square" rtlCol="0">
              <a:spAutoFit/>
            </a:bodyPr>
            <a:lstStyle/>
            <a:p>
              <a:r>
                <a:rPr lang="hu-HU" dirty="0">
                  <a:solidFill>
                    <a:prstClr val="black"/>
                  </a:solidFill>
                </a:rPr>
                <a:t>USA</a:t>
              </a:r>
            </a:p>
          </p:txBody>
        </p:sp>
        <p:sp>
          <p:nvSpPr>
            <p:cNvPr id="51" name="Szövegdoboz 50"/>
            <p:cNvSpPr txBox="1"/>
            <p:nvPr/>
          </p:nvSpPr>
          <p:spPr>
            <a:xfrm>
              <a:off x="7140782" y="5013176"/>
              <a:ext cx="1448047" cy="359009"/>
            </a:xfrm>
            <a:prstGeom prst="rect">
              <a:avLst/>
            </a:prstGeom>
            <a:noFill/>
          </p:spPr>
          <p:txBody>
            <a:bodyPr wrap="square" rtlCol="0">
              <a:spAutoFit/>
            </a:bodyPr>
            <a:lstStyle/>
            <a:p>
              <a:r>
                <a:rPr lang="hu-HU" dirty="0">
                  <a:solidFill>
                    <a:prstClr val="black"/>
                  </a:solidFill>
                </a:rPr>
                <a:t>Oroszország</a:t>
              </a:r>
            </a:p>
          </p:txBody>
        </p:sp>
        <p:sp>
          <p:nvSpPr>
            <p:cNvPr id="52" name="Szövegdoboz 51"/>
            <p:cNvSpPr txBox="1"/>
            <p:nvPr/>
          </p:nvSpPr>
          <p:spPr>
            <a:xfrm>
              <a:off x="7155718" y="5368187"/>
              <a:ext cx="832789" cy="391286"/>
            </a:xfrm>
            <a:prstGeom prst="rect">
              <a:avLst/>
            </a:prstGeom>
            <a:noFill/>
          </p:spPr>
          <p:txBody>
            <a:bodyPr wrap="square" rtlCol="0">
              <a:spAutoFit/>
            </a:bodyPr>
            <a:lstStyle/>
            <a:p>
              <a:r>
                <a:rPr lang="hu-HU" dirty="0">
                  <a:solidFill>
                    <a:prstClr val="black"/>
                  </a:solidFill>
                </a:rPr>
                <a:t>Kína</a:t>
              </a:r>
            </a:p>
          </p:txBody>
        </p:sp>
        <p:sp>
          <p:nvSpPr>
            <p:cNvPr id="53" name="Szövegdoboz 52"/>
            <p:cNvSpPr txBox="1"/>
            <p:nvPr/>
          </p:nvSpPr>
          <p:spPr>
            <a:xfrm>
              <a:off x="4943872" y="1806608"/>
              <a:ext cx="807126" cy="359009"/>
            </a:xfrm>
            <a:prstGeom prst="rect">
              <a:avLst/>
            </a:prstGeom>
            <a:noFill/>
          </p:spPr>
          <p:txBody>
            <a:bodyPr wrap="square" rtlCol="0">
              <a:spAutoFit/>
            </a:bodyPr>
            <a:lstStyle/>
            <a:p>
              <a:r>
                <a:rPr lang="hu-HU" dirty="0">
                  <a:solidFill>
                    <a:prstClr val="black"/>
                  </a:solidFill>
                </a:rPr>
                <a:t>Egyéb</a:t>
              </a:r>
            </a:p>
          </p:txBody>
        </p:sp>
        <p:sp>
          <p:nvSpPr>
            <p:cNvPr id="54" name="Szövegdoboz 53"/>
            <p:cNvSpPr txBox="1"/>
            <p:nvPr/>
          </p:nvSpPr>
          <p:spPr>
            <a:xfrm>
              <a:off x="4943872" y="2204864"/>
              <a:ext cx="847725" cy="359009"/>
            </a:xfrm>
            <a:prstGeom prst="rect">
              <a:avLst/>
            </a:prstGeom>
            <a:noFill/>
          </p:spPr>
          <p:txBody>
            <a:bodyPr wrap="square" rtlCol="0">
              <a:spAutoFit/>
            </a:bodyPr>
            <a:lstStyle/>
            <a:p>
              <a:r>
                <a:rPr lang="hu-HU" dirty="0">
                  <a:solidFill>
                    <a:prstClr val="black"/>
                  </a:solidFill>
                </a:rPr>
                <a:t>Japán</a:t>
              </a:r>
            </a:p>
          </p:txBody>
        </p:sp>
        <p:sp>
          <p:nvSpPr>
            <p:cNvPr id="55" name="Szövegdoboz 54"/>
            <p:cNvSpPr txBox="1"/>
            <p:nvPr/>
          </p:nvSpPr>
          <p:spPr>
            <a:xfrm>
              <a:off x="4967933" y="2998706"/>
              <a:ext cx="685246" cy="359009"/>
            </a:xfrm>
            <a:prstGeom prst="rect">
              <a:avLst/>
            </a:prstGeom>
            <a:noFill/>
          </p:spPr>
          <p:txBody>
            <a:bodyPr wrap="square" rtlCol="0">
              <a:spAutoFit/>
            </a:bodyPr>
            <a:lstStyle/>
            <a:p>
              <a:r>
                <a:rPr lang="hu-HU" dirty="0">
                  <a:solidFill>
                    <a:prstClr val="black"/>
                  </a:solidFill>
                </a:rPr>
                <a:t>EU</a:t>
              </a:r>
            </a:p>
          </p:txBody>
        </p:sp>
        <p:sp>
          <p:nvSpPr>
            <p:cNvPr id="56" name="Szövegdoboz 55"/>
            <p:cNvSpPr txBox="1"/>
            <p:nvPr/>
          </p:nvSpPr>
          <p:spPr>
            <a:xfrm>
              <a:off x="4973589" y="3940138"/>
              <a:ext cx="604258" cy="359009"/>
            </a:xfrm>
            <a:prstGeom prst="rect">
              <a:avLst/>
            </a:prstGeom>
            <a:noFill/>
          </p:spPr>
          <p:txBody>
            <a:bodyPr wrap="square" rtlCol="0">
              <a:spAutoFit/>
            </a:bodyPr>
            <a:lstStyle/>
            <a:p>
              <a:r>
                <a:rPr lang="hu-HU" dirty="0">
                  <a:solidFill>
                    <a:prstClr val="black"/>
                  </a:solidFill>
                </a:rPr>
                <a:t>USA</a:t>
              </a:r>
            </a:p>
          </p:txBody>
        </p:sp>
        <p:sp>
          <p:nvSpPr>
            <p:cNvPr id="57" name="Szövegdoboz 56"/>
            <p:cNvSpPr txBox="1"/>
            <p:nvPr/>
          </p:nvSpPr>
          <p:spPr>
            <a:xfrm>
              <a:off x="4921841" y="4954207"/>
              <a:ext cx="1448047" cy="359009"/>
            </a:xfrm>
            <a:prstGeom prst="rect">
              <a:avLst/>
            </a:prstGeom>
            <a:noFill/>
          </p:spPr>
          <p:txBody>
            <a:bodyPr wrap="square" rtlCol="0">
              <a:spAutoFit/>
            </a:bodyPr>
            <a:lstStyle/>
            <a:p>
              <a:r>
                <a:rPr lang="hu-HU" dirty="0">
                  <a:solidFill>
                    <a:prstClr val="black"/>
                  </a:solidFill>
                </a:rPr>
                <a:t>Oroszország</a:t>
              </a:r>
            </a:p>
          </p:txBody>
        </p:sp>
        <p:sp>
          <p:nvSpPr>
            <p:cNvPr id="58" name="Szövegdoboz 57"/>
            <p:cNvSpPr txBox="1"/>
            <p:nvPr/>
          </p:nvSpPr>
          <p:spPr>
            <a:xfrm>
              <a:off x="4950921" y="5229200"/>
              <a:ext cx="800076" cy="391286"/>
            </a:xfrm>
            <a:prstGeom prst="rect">
              <a:avLst/>
            </a:prstGeom>
            <a:noFill/>
          </p:spPr>
          <p:txBody>
            <a:bodyPr wrap="square" rtlCol="0">
              <a:spAutoFit/>
            </a:bodyPr>
            <a:lstStyle/>
            <a:p>
              <a:r>
                <a:rPr lang="hu-HU" dirty="0">
                  <a:solidFill>
                    <a:prstClr val="black"/>
                  </a:solidFill>
                </a:rPr>
                <a:t>Kína</a:t>
              </a:r>
            </a:p>
          </p:txBody>
        </p:sp>
        <p:sp>
          <p:nvSpPr>
            <p:cNvPr id="59" name="Szövegdoboz 58"/>
            <p:cNvSpPr txBox="1"/>
            <p:nvPr/>
          </p:nvSpPr>
          <p:spPr>
            <a:xfrm>
              <a:off x="5000842" y="5950311"/>
              <a:ext cx="807126" cy="359009"/>
            </a:xfrm>
            <a:prstGeom prst="rect">
              <a:avLst/>
            </a:prstGeom>
            <a:noFill/>
          </p:spPr>
          <p:txBody>
            <a:bodyPr wrap="square" rtlCol="0">
              <a:spAutoFit/>
            </a:bodyPr>
            <a:lstStyle/>
            <a:p>
              <a:r>
                <a:rPr lang="hu-HU" dirty="0">
                  <a:solidFill>
                    <a:prstClr val="black"/>
                  </a:solidFill>
                </a:rPr>
                <a:t>Egyéb</a:t>
              </a:r>
            </a:p>
          </p:txBody>
        </p:sp>
        <p:sp>
          <p:nvSpPr>
            <p:cNvPr id="60" name="Szövegdoboz 59"/>
            <p:cNvSpPr txBox="1"/>
            <p:nvPr/>
          </p:nvSpPr>
          <p:spPr>
            <a:xfrm>
              <a:off x="4713600" y="4515526"/>
              <a:ext cx="1742439" cy="570260"/>
            </a:xfrm>
            <a:prstGeom prst="rect">
              <a:avLst/>
            </a:prstGeom>
            <a:noFill/>
          </p:spPr>
          <p:txBody>
            <a:bodyPr wrap="square" rtlCol="0">
              <a:spAutoFit/>
            </a:bodyPr>
            <a:lstStyle/>
            <a:p>
              <a:pPr algn="r"/>
              <a:r>
                <a:rPr lang="hu-HU" sz="2800" b="1" dirty="0">
                  <a:solidFill>
                    <a:prstClr val="white"/>
                  </a:solidFill>
                </a:rPr>
                <a:t>NYUGAT</a:t>
              </a:r>
              <a:endParaRPr lang="hu-HU" b="1" dirty="0">
                <a:solidFill>
                  <a:prstClr val="white"/>
                </a:solidFill>
              </a:endParaRPr>
            </a:p>
          </p:txBody>
        </p:sp>
        <p:sp>
          <p:nvSpPr>
            <p:cNvPr id="61" name="Szövegdoboz 60"/>
            <p:cNvSpPr txBox="1"/>
            <p:nvPr/>
          </p:nvSpPr>
          <p:spPr>
            <a:xfrm>
              <a:off x="5199375" y="5450976"/>
              <a:ext cx="1256665" cy="523220"/>
            </a:xfrm>
            <a:prstGeom prst="rect">
              <a:avLst/>
            </a:prstGeom>
            <a:noFill/>
          </p:spPr>
          <p:txBody>
            <a:bodyPr wrap="square" rtlCol="0">
              <a:spAutoFit/>
            </a:bodyPr>
            <a:lstStyle/>
            <a:p>
              <a:pPr algn="r"/>
              <a:r>
                <a:rPr lang="hu-HU" sz="2800" b="1" dirty="0">
                  <a:solidFill>
                    <a:prstClr val="white"/>
                  </a:solidFill>
                </a:rPr>
                <a:t>KELET</a:t>
              </a:r>
              <a:endParaRPr lang="hu-HU" b="1" dirty="0">
                <a:solidFill>
                  <a:prstClr val="white"/>
                </a:solidFill>
              </a:endParaRPr>
            </a:p>
          </p:txBody>
        </p:sp>
        <p:sp>
          <p:nvSpPr>
            <p:cNvPr id="62" name="Szövegdoboz 61"/>
            <p:cNvSpPr txBox="1"/>
            <p:nvPr/>
          </p:nvSpPr>
          <p:spPr>
            <a:xfrm>
              <a:off x="2525089" y="839749"/>
              <a:ext cx="2091099" cy="400110"/>
            </a:xfrm>
            <a:prstGeom prst="rect">
              <a:avLst/>
            </a:prstGeom>
            <a:noFill/>
          </p:spPr>
          <p:txBody>
            <a:bodyPr wrap="square" rtlCol="0">
              <a:spAutoFit/>
            </a:bodyPr>
            <a:lstStyle/>
            <a:p>
              <a:r>
                <a:rPr lang="hu-HU" sz="2000" dirty="0">
                  <a:solidFill>
                    <a:prstClr val="black"/>
                  </a:solidFill>
                  <a:latin typeface="Arial Rounded MT Bold" panose="020F0704030504030204" pitchFamily="34" charset="0"/>
                </a:rPr>
                <a:t>GDP (trillió $)</a:t>
              </a:r>
            </a:p>
          </p:txBody>
        </p:sp>
        <p:sp>
          <p:nvSpPr>
            <p:cNvPr id="63" name="Szövegdoboz 62"/>
            <p:cNvSpPr txBox="1"/>
            <p:nvPr/>
          </p:nvSpPr>
          <p:spPr>
            <a:xfrm>
              <a:off x="6942433" y="738411"/>
              <a:ext cx="2753968" cy="707886"/>
            </a:xfrm>
            <a:prstGeom prst="rect">
              <a:avLst/>
            </a:prstGeom>
            <a:noFill/>
          </p:spPr>
          <p:txBody>
            <a:bodyPr wrap="square" rtlCol="0">
              <a:spAutoFit/>
            </a:bodyPr>
            <a:lstStyle/>
            <a:p>
              <a:r>
                <a:rPr lang="hu-HU" sz="2000" dirty="0">
                  <a:solidFill>
                    <a:prstClr val="black"/>
                  </a:solidFill>
                  <a:latin typeface="Arial Rounded MT Bold" panose="020F0704030504030204" pitchFamily="34" charset="0"/>
                </a:rPr>
                <a:t>Bruttó hazai kiadás K+F, 2019 (trillió $)</a:t>
              </a:r>
            </a:p>
          </p:txBody>
        </p:sp>
      </p:grpSp>
      <p:sp>
        <p:nvSpPr>
          <p:cNvPr id="67" name="Szövegdoboz 66"/>
          <p:cNvSpPr txBox="1"/>
          <p:nvPr/>
        </p:nvSpPr>
        <p:spPr>
          <a:xfrm>
            <a:off x="504235" y="12760144"/>
            <a:ext cx="10801200" cy="359009"/>
          </a:xfrm>
          <a:prstGeom prst="rect">
            <a:avLst/>
          </a:prstGeom>
          <a:noFill/>
        </p:spPr>
        <p:txBody>
          <a:bodyPr wrap="square" rtlCol="0">
            <a:spAutoFit/>
          </a:bodyPr>
          <a:lstStyle/>
          <a:p>
            <a:endParaRPr lang="hu-HU" dirty="0">
              <a:solidFill>
                <a:prstClr val="black"/>
              </a:solidFill>
            </a:endParaRPr>
          </a:p>
        </p:txBody>
      </p:sp>
      <p:sp>
        <p:nvSpPr>
          <p:cNvPr id="68" name="Rectangle 2"/>
          <p:cNvSpPr>
            <a:spLocks noChangeArrowheads="1"/>
          </p:cNvSpPr>
          <p:nvPr/>
        </p:nvSpPr>
        <p:spPr bwMode="auto">
          <a:xfrm>
            <a:off x="96867" y="63093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hu-HU" altLang="hu-HU" sz="1000" dirty="0">
                <a:solidFill>
                  <a:prstClr val="black"/>
                </a:solidFill>
                <a:latin typeface="Arial Unicode MS" panose="020B0604020202020204" pitchFamily="34" charset="-128"/>
              </a:rPr>
              <a:t>Megjegyzés: A GDP helyi valutáról dollárra, piaci árfolyamon átszámítva. A kutatásra és fejlesztésre fordított kiadások 2019-re vonatkoznak, helyi valutáról dollárra vásárlóerő-paritáson átváltva.</a:t>
            </a:r>
            <a:r>
              <a:rPr lang="hu-HU" altLang="hu-HU" sz="900" dirty="0">
                <a:solidFill>
                  <a:prstClr val="black"/>
                </a:solidFill>
              </a:rPr>
              <a:t> </a:t>
            </a:r>
            <a:endParaRPr lang="hu-HU" altLang="hu-HU" sz="1800" dirty="0">
              <a:solidFill>
                <a:prstClr val="black"/>
              </a:solidFill>
              <a:latin typeface="Arial" panose="020B0604020202020204" pitchFamily="34" charset="0"/>
            </a:endParaRPr>
          </a:p>
        </p:txBody>
      </p:sp>
      <p:sp>
        <p:nvSpPr>
          <p:cNvPr id="71" name="Szövegdoboz 70"/>
          <p:cNvSpPr txBox="1"/>
          <p:nvPr/>
        </p:nvSpPr>
        <p:spPr>
          <a:xfrm>
            <a:off x="7481271" y="1141272"/>
            <a:ext cx="4701531" cy="954107"/>
          </a:xfrm>
          <a:prstGeom prst="rect">
            <a:avLst/>
          </a:prstGeom>
          <a:noFill/>
        </p:spPr>
        <p:txBody>
          <a:bodyPr wrap="square" rtlCol="0">
            <a:spAutoFit/>
          </a:bodyPr>
          <a:lstStyle/>
          <a:p>
            <a:r>
              <a:rPr lang="hu-HU" altLang="hu-HU" sz="1400" b="1" dirty="0">
                <a:solidFill>
                  <a:prstClr val="black"/>
                </a:solidFill>
              </a:rPr>
              <a:t>USA + szövetségesei Európában és Ázsiában együtt </a:t>
            </a:r>
          </a:p>
          <a:p>
            <a:pPr marL="285750" indent="-285750">
              <a:buFontTx/>
              <a:buChar char="-"/>
            </a:pPr>
            <a:r>
              <a:rPr lang="hu-HU" altLang="hu-HU" sz="1400" b="1" dirty="0">
                <a:solidFill>
                  <a:prstClr val="black"/>
                </a:solidFill>
              </a:rPr>
              <a:t>sokkal több gazdasági teljesítményt generálnak, </a:t>
            </a:r>
          </a:p>
          <a:p>
            <a:pPr marL="285750" indent="-285750">
              <a:buFontTx/>
              <a:buChar char="-"/>
            </a:pPr>
            <a:r>
              <a:rPr lang="hu-HU" altLang="hu-HU" sz="1400" b="1" dirty="0">
                <a:solidFill>
                  <a:prstClr val="black"/>
                </a:solidFill>
              </a:rPr>
              <a:t>sokkal többet költenek kutatásra és fejlesztésre, </a:t>
            </a:r>
          </a:p>
          <a:p>
            <a:r>
              <a:rPr lang="hu-HU" altLang="hu-HU" sz="1400" b="1" dirty="0">
                <a:solidFill>
                  <a:prstClr val="black"/>
                </a:solidFill>
              </a:rPr>
              <a:t>mint Kína, Oroszország és a hozzájuk csatlakozó országok. </a:t>
            </a:r>
          </a:p>
        </p:txBody>
      </p:sp>
      <p:sp>
        <p:nvSpPr>
          <p:cNvPr id="75" name="Szövegdoboz 74"/>
          <p:cNvSpPr txBox="1"/>
          <p:nvPr/>
        </p:nvSpPr>
        <p:spPr>
          <a:xfrm>
            <a:off x="145149" y="3356992"/>
            <a:ext cx="1710757" cy="2646878"/>
          </a:xfrm>
          <a:prstGeom prst="rect">
            <a:avLst/>
          </a:prstGeom>
          <a:noFill/>
        </p:spPr>
        <p:txBody>
          <a:bodyPr wrap="square" rtlCol="0">
            <a:spAutoFit/>
          </a:bodyPr>
          <a:lstStyle/>
          <a:p>
            <a:r>
              <a:rPr lang="hu-HU" sz="1400" b="1" dirty="0">
                <a:solidFill>
                  <a:srgbClr val="002060"/>
                </a:solidFill>
              </a:rPr>
              <a:t>Tavaly a világ GDP-jét nézve, </a:t>
            </a:r>
            <a:r>
              <a:rPr lang="hu-HU" sz="1400" b="1" dirty="0">
                <a:solidFill>
                  <a:srgbClr val="002060"/>
                </a:solidFill>
                <a:sym typeface="Wingdings" panose="05000000000000000000" pitchFamily="2" charset="2"/>
              </a:rPr>
              <a:t>USA önmagában 24%-ot tett ki, szövetségeseivel  ~ 59%</a:t>
            </a:r>
            <a:endParaRPr lang="hu-HU" sz="1400" b="1" dirty="0">
              <a:solidFill>
                <a:srgbClr val="002060"/>
              </a:solidFill>
            </a:endParaRPr>
          </a:p>
          <a:p>
            <a:endParaRPr lang="hu-HU" sz="1400" b="1" dirty="0">
              <a:solidFill>
                <a:prstClr val="black"/>
              </a:solidFill>
            </a:endParaRPr>
          </a:p>
          <a:p>
            <a:r>
              <a:rPr lang="hu-HU" sz="1400" b="1" dirty="0">
                <a:solidFill>
                  <a:srgbClr val="C00000"/>
                </a:solidFill>
              </a:rPr>
              <a:t>Kína a világ GDP-jének 18%-át adta, </a:t>
            </a:r>
            <a:r>
              <a:rPr lang="hu-HU" sz="1400" b="1">
                <a:solidFill>
                  <a:srgbClr val="C00000"/>
                </a:solidFill>
              </a:rPr>
              <a:t>Oroszországgal együtt </a:t>
            </a:r>
            <a:r>
              <a:rPr lang="hu-HU" sz="1400" b="1">
                <a:solidFill>
                  <a:srgbClr val="C00000"/>
                </a:solidFill>
                <a:sym typeface="Wingdings" panose="05000000000000000000" pitchFamily="2" charset="2"/>
              </a:rPr>
              <a:t> ~ </a:t>
            </a:r>
            <a:r>
              <a:rPr lang="hu-HU" sz="1400" b="1" dirty="0">
                <a:solidFill>
                  <a:srgbClr val="C00000"/>
                </a:solidFill>
                <a:sym typeface="Wingdings" panose="05000000000000000000" pitchFamily="2" charset="2"/>
              </a:rPr>
              <a:t>20%</a:t>
            </a:r>
          </a:p>
          <a:p>
            <a:endParaRPr lang="hu-HU" sz="1200" dirty="0">
              <a:solidFill>
                <a:prstClr val="black"/>
              </a:solidFill>
              <a:sym typeface="Wingdings" panose="05000000000000000000" pitchFamily="2" charset="2"/>
            </a:endParaRPr>
          </a:p>
        </p:txBody>
      </p:sp>
      <p:sp>
        <p:nvSpPr>
          <p:cNvPr id="77" name="Szövegdoboz 76"/>
          <p:cNvSpPr txBox="1"/>
          <p:nvPr/>
        </p:nvSpPr>
        <p:spPr>
          <a:xfrm>
            <a:off x="7499394" y="2276872"/>
            <a:ext cx="4702755" cy="954107"/>
          </a:xfrm>
          <a:prstGeom prst="rect">
            <a:avLst/>
          </a:prstGeom>
          <a:noFill/>
        </p:spPr>
        <p:txBody>
          <a:bodyPr wrap="square" rtlCol="0">
            <a:spAutoFit/>
          </a:bodyPr>
          <a:lstStyle/>
          <a:p>
            <a:r>
              <a:rPr lang="hu-HU" sz="1400" b="1" dirty="0">
                <a:solidFill>
                  <a:prstClr val="black"/>
                </a:solidFill>
              </a:rPr>
              <a:t>Tiszta tudományban – pl. űrutazás, atomenergia – Oroszország és Kína megállja a helyét </a:t>
            </a:r>
            <a:r>
              <a:rPr lang="hu-HU" sz="1400" b="1" dirty="0">
                <a:solidFill>
                  <a:prstClr val="black"/>
                </a:solidFill>
                <a:sym typeface="Wingdings" panose="05000000000000000000" pitchFamily="2" charset="2"/>
              </a:rPr>
              <a:t> k</a:t>
            </a:r>
            <a:r>
              <a:rPr lang="hu-HU" sz="1400" b="1" dirty="0">
                <a:solidFill>
                  <a:prstClr val="black"/>
                </a:solidFill>
              </a:rPr>
              <a:t>ereskedelmi technológia terén a nyugati cégek vezetnek – pl. kereskedelmi repülés, biotechnológia, félvezetők, szoftverek.</a:t>
            </a:r>
          </a:p>
        </p:txBody>
      </p:sp>
      <p:sp>
        <p:nvSpPr>
          <p:cNvPr id="80" name="Szövegdoboz 79"/>
          <p:cNvSpPr txBox="1"/>
          <p:nvPr/>
        </p:nvSpPr>
        <p:spPr>
          <a:xfrm>
            <a:off x="7488044" y="3429000"/>
            <a:ext cx="4702755" cy="1169551"/>
          </a:xfrm>
          <a:prstGeom prst="rect">
            <a:avLst/>
          </a:prstGeom>
          <a:noFill/>
        </p:spPr>
        <p:txBody>
          <a:bodyPr wrap="square" rtlCol="0">
            <a:spAutoFit/>
          </a:bodyPr>
          <a:lstStyle/>
          <a:p>
            <a:r>
              <a:rPr lang="hu-HU" sz="1400" b="1" dirty="0">
                <a:solidFill>
                  <a:prstClr val="black"/>
                </a:solidFill>
              </a:rPr>
              <a:t>Kelet központi szerepe a világgazdaságban: </a:t>
            </a:r>
          </a:p>
          <a:p>
            <a:pPr marL="285750" indent="-285750">
              <a:buFontTx/>
              <a:buChar char="-"/>
            </a:pPr>
            <a:r>
              <a:rPr lang="hu-HU" sz="1400" b="1" dirty="0">
                <a:solidFill>
                  <a:prstClr val="black"/>
                </a:solidFill>
              </a:rPr>
              <a:t>Oroszország olaj, gáz, palládium, nikkel kulcsfontosságú szállítója. </a:t>
            </a:r>
          </a:p>
          <a:p>
            <a:pPr marL="285750" indent="-285750">
              <a:buFontTx/>
              <a:buChar char="-"/>
            </a:pPr>
            <a:r>
              <a:rPr lang="hu-HU" sz="1400" b="1" dirty="0">
                <a:solidFill>
                  <a:prstClr val="black"/>
                </a:solidFill>
              </a:rPr>
              <a:t>Kína uralja számtalan áru gyártását, </a:t>
            </a:r>
            <a:r>
              <a:rPr lang="hu-HU" sz="1400" b="1" dirty="0" err="1">
                <a:solidFill>
                  <a:prstClr val="black"/>
                </a:solidFill>
              </a:rPr>
              <a:t>pl</a:t>
            </a:r>
            <a:r>
              <a:rPr lang="hu-HU" sz="1400" b="1" dirty="0">
                <a:solidFill>
                  <a:prstClr val="black"/>
                </a:solidFill>
              </a:rPr>
              <a:t> személyi védőfelszerelések</a:t>
            </a:r>
          </a:p>
        </p:txBody>
      </p:sp>
      <p:sp>
        <p:nvSpPr>
          <p:cNvPr id="83" name="Rectangle 7"/>
          <p:cNvSpPr>
            <a:spLocks noChangeArrowheads="1"/>
          </p:cNvSpPr>
          <p:nvPr/>
        </p:nvSpPr>
        <p:spPr bwMode="auto">
          <a:xfrm>
            <a:off x="7463707" y="4732781"/>
            <a:ext cx="470275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hu-HU" altLang="hu-HU" sz="1400" b="1" dirty="0">
                <a:solidFill>
                  <a:prstClr val="black"/>
                </a:solidFill>
              </a:rPr>
              <a:t>Ezek az erősségek nagymértékben tükrözik a komparatív előnyöket:</a:t>
            </a:r>
          </a:p>
          <a:p>
            <a:pPr defTabSz="914400" eaLnBrk="0" fontAlgn="base" hangingPunct="0">
              <a:spcBef>
                <a:spcPct val="0"/>
              </a:spcBef>
              <a:spcAft>
                <a:spcPct val="0"/>
              </a:spcAft>
            </a:pPr>
            <a:r>
              <a:rPr lang="hu-HU" altLang="hu-HU" sz="1400" b="1" dirty="0">
                <a:solidFill>
                  <a:prstClr val="black"/>
                </a:solidFill>
              </a:rPr>
              <a:t>Oroszország </a:t>
            </a:r>
            <a:r>
              <a:rPr lang="hu-HU" altLang="hu-HU" sz="1400" b="1" dirty="0">
                <a:solidFill>
                  <a:prstClr val="black"/>
                </a:solidFill>
                <a:sym typeface="Wingdings" panose="05000000000000000000" pitchFamily="2" charset="2"/>
              </a:rPr>
              <a:t> </a:t>
            </a:r>
            <a:r>
              <a:rPr lang="hu-HU" altLang="hu-HU" sz="1400" b="1" dirty="0">
                <a:solidFill>
                  <a:prstClr val="black"/>
                </a:solidFill>
              </a:rPr>
              <a:t>geológia </a:t>
            </a:r>
          </a:p>
          <a:p>
            <a:pPr defTabSz="914400" eaLnBrk="0" fontAlgn="base" hangingPunct="0">
              <a:spcBef>
                <a:spcPct val="0"/>
              </a:spcBef>
              <a:spcAft>
                <a:spcPct val="0"/>
              </a:spcAft>
            </a:pPr>
            <a:r>
              <a:rPr lang="hu-HU" altLang="hu-HU" sz="1400" b="1" dirty="0">
                <a:solidFill>
                  <a:prstClr val="black"/>
                </a:solidFill>
              </a:rPr>
              <a:t>Kína </a:t>
            </a:r>
            <a:r>
              <a:rPr lang="hu-HU" altLang="hu-HU" sz="1400" b="1" dirty="0">
                <a:solidFill>
                  <a:prstClr val="black"/>
                </a:solidFill>
                <a:sym typeface="Wingdings" panose="05000000000000000000" pitchFamily="2" charset="2"/>
              </a:rPr>
              <a:t> </a:t>
            </a:r>
            <a:r>
              <a:rPr lang="hu-HU" altLang="hu-HU" sz="1400" b="1" dirty="0">
                <a:solidFill>
                  <a:prstClr val="black"/>
                </a:solidFill>
              </a:rPr>
              <a:t>gyári munkaerő </a:t>
            </a:r>
          </a:p>
          <a:p>
            <a:pPr defTabSz="914400" eaLnBrk="0" fontAlgn="base" hangingPunct="0">
              <a:spcBef>
                <a:spcPct val="0"/>
              </a:spcBef>
              <a:spcAft>
                <a:spcPct val="0"/>
              </a:spcAft>
            </a:pPr>
            <a:r>
              <a:rPr lang="hu-HU" altLang="hu-HU" sz="1400" b="1" dirty="0">
                <a:solidFill>
                  <a:prstClr val="black"/>
                </a:solidFill>
              </a:rPr>
              <a:t>Nyugat </a:t>
            </a:r>
            <a:r>
              <a:rPr lang="hu-HU" altLang="hu-HU" sz="1400" b="1" dirty="0">
                <a:solidFill>
                  <a:prstClr val="black"/>
                </a:solidFill>
                <a:sym typeface="Wingdings" panose="05000000000000000000" pitchFamily="2" charset="2"/>
              </a:rPr>
              <a:t> a</a:t>
            </a:r>
            <a:r>
              <a:rPr lang="hu-HU" altLang="hu-HU" sz="1400" b="1" dirty="0">
                <a:solidFill>
                  <a:prstClr val="black"/>
                </a:solidFill>
              </a:rPr>
              <a:t> tudásban rejlik </a:t>
            </a:r>
          </a:p>
        </p:txBody>
      </p:sp>
      <p:sp>
        <p:nvSpPr>
          <p:cNvPr id="84" name="Szövegdoboz 83"/>
          <p:cNvSpPr txBox="1"/>
          <p:nvPr/>
        </p:nvSpPr>
        <p:spPr>
          <a:xfrm>
            <a:off x="96866" y="-37651"/>
            <a:ext cx="11937039" cy="1261884"/>
          </a:xfrm>
          <a:prstGeom prst="rect">
            <a:avLst/>
          </a:prstGeom>
          <a:noFill/>
        </p:spPr>
        <p:txBody>
          <a:bodyPr wrap="square" rtlCol="0">
            <a:spAutoFit/>
          </a:bodyPr>
          <a:lstStyle/>
          <a:p>
            <a:r>
              <a:rPr lang="hu-HU" sz="1900" b="1" dirty="0">
                <a:solidFill>
                  <a:srgbClr val="002060"/>
                </a:solidFill>
                <a:latin typeface="Arial" panose="020B0604020202020204" pitchFamily="34" charset="0"/>
                <a:cs typeface="Arial" panose="020B0604020202020204" pitchFamily="34" charset="0"/>
              </a:rPr>
              <a:t>Most, a háború árnyékában, a 1990-2020 közötti tendenciákat előrevetítve azért vannak akik a G7 esélyeket kedvezőbben látják mint a PWC és a WB, igaz az E7 csoportból csak Kínát és Oroszországot veszik figyelembe. A Wall Street Journal szerint a Nyugat így még akár meg is nyerheti a globális hatalmi harcot…</a:t>
            </a:r>
          </a:p>
        </p:txBody>
      </p:sp>
      <p:sp>
        <p:nvSpPr>
          <p:cNvPr id="64" name="Szövegdoboz 1"/>
          <p:cNvSpPr txBox="1"/>
          <p:nvPr/>
        </p:nvSpPr>
        <p:spPr>
          <a:xfrm>
            <a:off x="96867" y="6639805"/>
            <a:ext cx="6297361" cy="182638"/>
          </a:xfrm>
          <a:prstGeom prst="rect">
            <a:avLst/>
          </a:prstGeom>
        </p:spPr>
        <p:txBody>
          <a:bodyPr wrap="square" lIns="91429" tIns="45715" rIns="91429" bIns="4571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u-HU" sz="800" dirty="0">
                <a:solidFill>
                  <a:prstClr val="black">
                    <a:lumMod val="65000"/>
                    <a:lumOff val="35000"/>
                  </a:prstClr>
                </a:solidFill>
                <a:latin typeface="Century Gothic" panose="020B0502020202020204" pitchFamily="34" charset="0"/>
                <a:cs typeface="Arial" pitchFamily="34" charset="0"/>
              </a:rPr>
              <a:t>Forrás: Wall Street Journal, </a:t>
            </a:r>
            <a:r>
              <a:rPr lang="hu-HU" sz="800" dirty="0" err="1">
                <a:solidFill>
                  <a:prstClr val="black">
                    <a:lumMod val="65000"/>
                    <a:lumOff val="35000"/>
                  </a:prstClr>
                </a:solidFill>
                <a:latin typeface="Century Gothic" panose="020B0502020202020204" pitchFamily="34" charset="0"/>
                <a:cs typeface="Arial" pitchFamily="34" charset="0"/>
              </a:rPr>
              <a:t>Greg</a:t>
            </a:r>
            <a:r>
              <a:rPr lang="hu-HU" sz="800" dirty="0">
                <a:solidFill>
                  <a:prstClr val="black">
                    <a:lumMod val="65000"/>
                    <a:lumOff val="35000"/>
                  </a:prstClr>
                </a:solidFill>
                <a:latin typeface="Century Gothic" panose="020B0502020202020204" pitchFamily="34" charset="0"/>
                <a:cs typeface="Arial" pitchFamily="34" charset="0"/>
              </a:rPr>
              <a:t> </a:t>
            </a:r>
            <a:r>
              <a:rPr lang="hu-HU" sz="800" dirty="0" err="1">
                <a:solidFill>
                  <a:prstClr val="black">
                    <a:lumMod val="65000"/>
                    <a:lumOff val="35000"/>
                  </a:prstClr>
                </a:solidFill>
                <a:latin typeface="Century Gothic" panose="020B0502020202020204" pitchFamily="34" charset="0"/>
                <a:cs typeface="Arial" pitchFamily="34" charset="0"/>
              </a:rPr>
              <a:t>Ip</a:t>
            </a:r>
            <a:r>
              <a:rPr lang="hu-HU" sz="800" dirty="0">
                <a:solidFill>
                  <a:prstClr val="black">
                    <a:lumMod val="65000"/>
                    <a:lumOff val="35000"/>
                  </a:prstClr>
                </a:solidFill>
                <a:latin typeface="Century Gothic" panose="020B0502020202020204" pitchFamily="34" charset="0"/>
                <a:cs typeface="Arial" pitchFamily="34" charset="0"/>
              </a:rPr>
              <a:t>, 2022. március 18.</a:t>
            </a:r>
          </a:p>
        </p:txBody>
      </p:sp>
    </p:spTree>
    <p:extLst>
      <p:ext uri="{BB962C8B-B14F-4D97-AF65-F5344CB8AC3E}">
        <p14:creationId xmlns:p14="http://schemas.microsoft.com/office/powerpoint/2010/main" val="186476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1">
                <a:lumMod val="75000"/>
              </a:schemeClr>
            </a:gs>
            <a:gs pos="50000">
              <a:schemeClr val="bg1">
                <a:lumMod val="95000"/>
              </a:schemeClr>
            </a:gs>
            <a:gs pos="94000">
              <a:schemeClr val="bg1">
                <a:lumMod val="8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pic>
        <p:nvPicPr>
          <p:cNvPr id="1026" name="Kép 1043" descr="USA-Kína_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10" y="1416106"/>
            <a:ext cx="57340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Kép 1045" descr="USA-Kína_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2" y="3535363"/>
            <a:ext cx="5724525" cy="3143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30306" y="2504"/>
            <a:ext cx="1176169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lang="hu-HU" altLang="hu-HU" sz="2400" b="1" dirty="0">
                <a:solidFill>
                  <a:srgbClr val="002060"/>
                </a:solidFill>
                <a:latin typeface="Arial" panose="020B0604020202020204" pitchFamily="34" charset="0"/>
                <a:ea typeface="Calibri" panose="020F0502020204030204" pitchFamily="34" charset="0"/>
                <a:cs typeface="Arial" panose="020B0604020202020204" pitchFamily="34" charset="0"/>
              </a:rPr>
              <a:t>Kína gazdasági előretörését mutatja minden statisztika</a:t>
            </a:r>
          </a:p>
          <a:p>
            <a:pPr marL="0" marR="0" lvl="0" indent="0" algn="just" defTabSz="914400" rtl="0" eaLnBrk="0" fontAlgn="base" latinLnBrk="0" hangingPunct="0">
              <a:lnSpc>
                <a:spcPct val="100000"/>
              </a:lnSpc>
              <a:spcBef>
                <a:spcPct val="0"/>
              </a:spcBef>
              <a:spcAft>
                <a:spcPct val="0"/>
              </a:spcAft>
              <a:buClrTx/>
              <a:buSzTx/>
              <a:tabLst/>
            </a:pPr>
            <a:r>
              <a:rPr kumimoji="0" lang="hu-HU" altLang="hu-HU" sz="2400" b="1" i="0" u="none" strike="noStrike" cap="none" normalizeH="0" baseline="0" dirty="0">
                <a:ln>
                  <a:noFill/>
                </a:ln>
                <a:solidFill>
                  <a:srgbClr val="002060"/>
                </a:solidFill>
                <a:effectLst/>
                <a:ea typeface="Calibri" panose="020F0502020204030204" pitchFamily="34" charset="0"/>
                <a:cs typeface="Times New Roman" panose="02020603050405020304" pitchFamily="18" charset="0"/>
              </a:rPr>
              <a:t>Mely országok számára volt fontosabb kereskedelmi partner Kína, mint az USA  </a:t>
            </a:r>
            <a:endParaRPr kumimoji="0" lang="hu-HU" altLang="hu-HU" sz="3600" b="0" i="0" u="none" strike="noStrike" cap="none" normalizeH="0" baseline="0" dirty="0">
              <a:ln>
                <a:noFill/>
              </a:ln>
              <a:solidFill>
                <a:srgbClr val="002060"/>
              </a:solidFill>
              <a:effectLst/>
            </a:endParaRPr>
          </a:p>
        </p:txBody>
      </p:sp>
      <p:sp>
        <p:nvSpPr>
          <p:cNvPr id="6" name="Szövegdoboz 5"/>
          <p:cNvSpPr txBox="1"/>
          <p:nvPr/>
        </p:nvSpPr>
        <p:spPr>
          <a:xfrm>
            <a:off x="77527" y="6572671"/>
            <a:ext cx="7194641" cy="384721"/>
          </a:xfrm>
          <a:prstGeom prst="rect">
            <a:avLst/>
          </a:prstGeom>
          <a:noFill/>
        </p:spPr>
        <p:txBody>
          <a:bodyPr wrap="square" rtlCol="0">
            <a:spAutoFit/>
          </a:bodyPr>
          <a:lstStyle/>
          <a:p>
            <a:r>
              <a:rPr lang="hu-HU" sz="800" dirty="0">
                <a:solidFill>
                  <a:prstClr val="black">
                    <a:lumMod val="65000"/>
                    <a:lumOff val="35000"/>
                  </a:prstClr>
                </a:solidFill>
                <a:latin typeface="Century Gothic" panose="020B0502020202020204" pitchFamily="34" charset="0"/>
                <a:cs typeface="Arial" pitchFamily="34" charset="0"/>
              </a:rPr>
              <a:t>Forrás: The Economist alapján </a:t>
            </a:r>
            <a:r>
              <a:rPr lang="hu-HU" sz="800" dirty="0" err="1">
                <a:solidFill>
                  <a:prstClr val="black">
                    <a:lumMod val="65000"/>
                    <a:lumOff val="35000"/>
                  </a:prstClr>
                </a:solidFill>
                <a:latin typeface="Century Gothic" panose="020B0502020202020204" pitchFamily="34" charset="0"/>
                <a:cs typeface="Arial" pitchFamily="34" charset="0"/>
              </a:rPr>
              <a:t>Kopint-Tárki</a:t>
            </a:r>
            <a:r>
              <a:rPr lang="hu-HU" sz="800" dirty="0">
                <a:solidFill>
                  <a:prstClr val="black">
                    <a:lumMod val="65000"/>
                    <a:lumOff val="35000"/>
                  </a:prstClr>
                </a:solidFill>
                <a:latin typeface="Century Gothic" panose="020B0502020202020204" pitchFamily="34" charset="0"/>
                <a:cs typeface="Arial" pitchFamily="34" charset="0"/>
              </a:rPr>
              <a:t>, KT Titkárság szerkesztés</a:t>
            </a:r>
          </a:p>
          <a:p>
            <a:endParaRPr lang="en-GB" sz="1100" dirty="0"/>
          </a:p>
        </p:txBody>
      </p:sp>
      <p:sp>
        <p:nvSpPr>
          <p:cNvPr id="7" name="Szövegdoboz 6"/>
          <p:cNvSpPr txBox="1"/>
          <p:nvPr/>
        </p:nvSpPr>
        <p:spPr>
          <a:xfrm>
            <a:off x="2865063" y="876794"/>
            <a:ext cx="806631" cy="461665"/>
          </a:xfrm>
          <a:prstGeom prst="rect">
            <a:avLst/>
          </a:prstGeom>
          <a:noFill/>
        </p:spPr>
        <p:txBody>
          <a:bodyPr wrap="none" rtlCol="0">
            <a:spAutoFit/>
          </a:bodyPr>
          <a:lstStyle/>
          <a:p>
            <a:r>
              <a:rPr lang="hu-HU" sz="2400" b="1" dirty="0">
                <a:solidFill>
                  <a:srgbClr val="002060"/>
                </a:solidFill>
              </a:rPr>
              <a:t>2000</a:t>
            </a:r>
            <a:endParaRPr lang="en-GB" b="1" dirty="0">
              <a:solidFill>
                <a:srgbClr val="002060"/>
              </a:solidFill>
            </a:endParaRPr>
          </a:p>
        </p:txBody>
      </p:sp>
      <p:sp>
        <p:nvSpPr>
          <p:cNvPr id="10" name="Szövegdoboz 9"/>
          <p:cNvSpPr txBox="1"/>
          <p:nvPr/>
        </p:nvSpPr>
        <p:spPr>
          <a:xfrm>
            <a:off x="8636652" y="2950588"/>
            <a:ext cx="806631" cy="461665"/>
          </a:xfrm>
          <a:prstGeom prst="rect">
            <a:avLst/>
          </a:prstGeom>
          <a:noFill/>
        </p:spPr>
        <p:txBody>
          <a:bodyPr wrap="none" rtlCol="0">
            <a:spAutoFit/>
          </a:bodyPr>
          <a:lstStyle/>
          <a:p>
            <a:r>
              <a:rPr lang="hu-HU" sz="2400" b="1" dirty="0">
                <a:solidFill>
                  <a:srgbClr val="C00000"/>
                </a:solidFill>
              </a:rPr>
              <a:t>2020</a:t>
            </a:r>
            <a:endParaRPr lang="en-GB" b="1" dirty="0">
              <a:solidFill>
                <a:srgbClr val="C00000"/>
              </a:solidFill>
            </a:endParaRPr>
          </a:p>
        </p:txBody>
      </p:sp>
      <p:sp>
        <p:nvSpPr>
          <p:cNvPr id="2" name="Dia számának helye 1"/>
          <p:cNvSpPr>
            <a:spLocks noGrp="1"/>
          </p:cNvSpPr>
          <p:nvPr>
            <p:ph type="sldNum" sz="quarter" idx="12"/>
          </p:nvPr>
        </p:nvSpPr>
        <p:spPr/>
        <p:txBody>
          <a:bodyPr/>
          <a:lstStyle/>
          <a:p>
            <a:fld id="{30614E6E-4804-43E4-B35D-268B65585BDA}" type="slidenum">
              <a:rPr lang="hu-HU" smtClean="0">
                <a:solidFill>
                  <a:prstClr val="black">
                    <a:tint val="75000"/>
                  </a:prstClr>
                </a:solidFill>
              </a:rPr>
              <a:pPr/>
              <a:t>9</a:t>
            </a:fld>
            <a:endParaRPr lang="hu-HU" dirty="0">
              <a:solidFill>
                <a:prstClr val="black">
                  <a:tint val="75000"/>
                </a:prstClr>
              </a:solidFill>
            </a:endParaRPr>
          </a:p>
        </p:txBody>
      </p:sp>
    </p:spTree>
    <p:extLst>
      <p:ext uri="{BB962C8B-B14F-4D97-AF65-F5344CB8AC3E}">
        <p14:creationId xmlns:p14="http://schemas.microsoft.com/office/powerpoint/2010/main" val="1281927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wBcUPv69H9xO2rxpFE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wBcUPv69H9xO2rxpFEJA"/>
</p:tagLst>
</file>

<file path=ppt/theme/theme1.xml><?xml version="1.0" encoding="utf-8"?>
<a:theme xmlns:a="http://schemas.openxmlformats.org/drawingml/2006/main" name="5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jüveg">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jüveg">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26185</TotalTime>
  <Words>3519</Words>
  <Application>Microsoft Office PowerPoint</Application>
  <PresentationFormat>Szélesvásznú</PresentationFormat>
  <Paragraphs>446</Paragraphs>
  <Slides>30</Slides>
  <Notes>11</Notes>
  <HiddenSlides>0</HiddenSlides>
  <MMClips>0</MMClips>
  <ScaleCrop>false</ScaleCrop>
  <HeadingPairs>
    <vt:vector size="8" baseType="variant">
      <vt:variant>
        <vt:lpstr>Használt betűtípusok</vt:lpstr>
      </vt:variant>
      <vt:variant>
        <vt:i4>9</vt:i4>
      </vt:variant>
      <vt:variant>
        <vt:lpstr>Téma</vt:lpstr>
      </vt:variant>
      <vt:variant>
        <vt:i4>3</vt:i4>
      </vt:variant>
      <vt:variant>
        <vt:lpstr>Beágyazott OLE kiszolgálók</vt:lpstr>
      </vt:variant>
      <vt:variant>
        <vt:i4>1</vt:i4>
      </vt:variant>
      <vt:variant>
        <vt:lpstr>Diacímek</vt:lpstr>
      </vt:variant>
      <vt:variant>
        <vt:i4>30</vt:i4>
      </vt:variant>
    </vt:vector>
  </HeadingPairs>
  <TitlesOfParts>
    <vt:vector size="43" baseType="lpstr">
      <vt:lpstr>Agency FB</vt:lpstr>
      <vt:lpstr>Arial</vt:lpstr>
      <vt:lpstr>Arial Rounded MT Bold</vt:lpstr>
      <vt:lpstr>Arial Unicode MS</vt:lpstr>
      <vt:lpstr>Calibri</vt:lpstr>
      <vt:lpstr>Calibri Light</vt:lpstr>
      <vt:lpstr>Century Gothic</vt:lpstr>
      <vt:lpstr>Segoe UI Light</vt:lpstr>
      <vt:lpstr>Wingdings</vt:lpstr>
      <vt:lpstr>5_Office-téma</vt:lpstr>
      <vt:lpstr>4_Office-téma</vt:lpstr>
      <vt:lpstr>6_Office-téma</vt:lpstr>
      <vt:lpstr>think-cell Slide</vt:lpstr>
      <vt:lpstr>KÜLSŐ ÉS BELSŐ STABILITÁS, A FENNTARTHATÓSÁG ÉS A TÁRSADALMI - GAZDASÁGI FEJLŐDÉS KULCSA  VÁLSÁGKEZELÉS ÉS ÚJRAINDÍTÁS  ÉS….ÚJRA VÁLSÁGKEZELÉS </vt:lpstr>
      <vt:lpstr>PowerPoint-bemutató</vt:lpstr>
      <vt:lpstr>A közép-európai országok Oroszországba irányuló exportja hullámzó volt, legdinamikusabban 1999 és 2008 között növekedett A KKE régió országainak együttes exportvolumene Oroszországba (mrd USD)</vt:lpstr>
      <vt:lpstr> Hazánk a közép-európai országok között az Oroszországba irányuló export súlya tekintetében napjainkban a középmezőnyben foglal helyet   Az Oroszországba irányuló export súlya és az exporton belül a hozzáadott érték súlya a GDP-hez képest a KKE régió országaiban (%) </vt:lpstr>
      <vt:lpstr>A közép-európai országok Oroszországból származó importja csökkenő tendenciájú. Az oda irányuló exportjuk volumene az utóbbi években jobbára stagnál A KKE régió országainak orosz export-importjának és az importon belül az olaj- és gázimportjának súlya a GDP arányában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Az ipari termelés visszapattanása rámutat a 2008-as és a 2020-as válság és válságkezelés különb-ségeire. A háború okozta növekvő kockázatok...</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Az orosz-ukrán konfliktus gazdasági árával kapcsolatos néhány konkrétum, az előzőeken túl, a teljesség igénye nélkül</vt:lpstr>
      <vt:lpstr>Tisztelt Hallgatóság! Azzal köszönöm meg a megtisztelő figyelmet, hogy arra emlékeztessem önöket:  - az ilyen konfliktusok - miközben teljesen lekötik a figyelmet -, elviszik a zöld átalakulásra, a fenntarthatóságra, a fejlődésre, a jobb életre fordítható erőforrásokat, és a végén a gyerekeink, unokáink világa kerül végletes veszélybe! - a 2010-2020 közötti fejlődés, teljesítmény, konzervatív gazdaságpolitika adta a sikeres járvány elleni védekezés és az újraindítás sikerét, megteremtve jónéhány társadalmi adósság orvoslásának lehetőségét! - bízzunk abban, hogy az új, elszomorító világhelyzetben, ha veszteségekkel és megpróbáltatásokkal is, de folytatni tudjuk mindazt, ami egy új, kedvező pályát nyitott meg az ország számára! - ehhez a pénzügyi stabilitás őrzésére, a gazdálkodó szervezetek munkájára és azok ösztönző támogatására, egyirányba húzó gazdaságpolitikára és nem utolsósorban (társadalmi) békére van szükség!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„Gazdasági és költségvetési stabilitás, mint a fenntartható fejlődés kulcsa”   VÁLSÁGKEZELÉS ÉS ÚJRAINDÍTÁS</dc:title>
  <dc:creator>Dr. Kovács Árpád</dc:creator>
  <cp:lastModifiedBy>Árpád Kovács</cp:lastModifiedBy>
  <cp:revision>86</cp:revision>
  <cp:lastPrinted>2022-01-18T09:23:53Z</cp:lastPrinted>
  <dcterms:created xsi:type="dcterms:W3CDTF">2019-10-10T12:41:38Z</dcterms:created>
  <dcterms:modified xsi:type="dcterms:W3CDTF">2022-03-28T16:25:08Z</dcterms:modified>
</cp:coreProperties>
</file>