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  <p:sldMasterId id="2147483865" r:id="rId2"/>
    <p:sldMasterId id="2147483838" r:id="rId3"/>
    <p:sldMasterId id="2147483879" r:id="rId4"/>
  </p:sldMasterIdLst>
  <p:notesMasterIdLst>
    <p:notesMasterId r:id="rId15"/>
  </p:notesMasterIdLst>
  <p:sldIdLst>
    <p:sldId id="3598" r:id="rId5"/>
    <p:sldId id="3602" r:id="rId6"/>
    <p:sldId id="3594" r:id="rId7"/>
    <p:sldId id="3603" r:id="rId8"/>
    <p:sldId id="3263" r:id="rId9"/>
    <p:sldId id="3604" r:id="rId10"/>
    <p:sldId id="3605" r:id="rId11"/>
    <p:sldId id="3606" r:id="rId12"/>
    <p:sldId id="3607" r:id="rId13"/>
    <p:sldId id="3608" r:id="rId14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ffline" id="{2AE14B64-8956-45F6-B6E7-E710EDE6F70A}">
          <p14:sldIdLst>
            <p14:sldId id="3598"/>
            <p14:sldId id="3602"/>
            <p14:sldId id="3594"/>
            <p14:sldId id="3603"/>
            <p14:sldId id="3263"/>
            <p14:sldId id="3604"/>
            <p14:sldId id="3605"/>
            <p14:sldId id="3606"/>
            <p14:sldId id="3607"/>
            <p14:sldId id="3608"/>
          </p14:sldIdLst>
        </p14:section>
        <p14:section name="Online" id="{7DD79BAA-22E8-4BFE-BDAA-E004F281DD5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6BD3"/>
    <a:srgbClr val="0C2148"/>
    <a:srgbClr val="FCE9A7"/>
    <a:srgbClr val="B98A64"/>
    <a:srgbClr val="FBE7A6"/>
    <a:srgbClr val="DFAF7A"/>
    <a:srgbClr val="AFC2E3"/>
    <a:srgbClr val="6387C9"/>
    <a:srgbClr val="2A4578"/>
    <a:srgbClr val="1C35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47" autoAdjust="0"/>
  </p:normalViewPr>
  <p:slideViewPr>
    <p:cSldViewPr snapToGrid="0" showGuides="1">
      <p:cViewPr varScale="1">
        <p:scale>
          <a:sx n="107" d="100"/>
          <a:sy n="107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19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D6EB8-4C9C-4810-815B-519C06A4D84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791CF3E-E679-48B3-892F-AEF30105F41D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hu-HU" sz="1800" b="0" dirty="0">
              <a:effectLst/>
              <a:latin typeface="+mn-lt"/>
              <a:ea typeface="+mn-ea"/>
              <a:cs typeface="+mn-cs"/>
            </a:rPr>
            <a:t>A GDP a 20. század egyik jelentős szellemi eredménye</a:t>
          </a:r>
        </a:p>
      </dgm:t>
    </dgm:pt>
    <dgm:pt modelId="{640D9D70-1011-4744-8C51-82CC27B06881}" type="parTrans" cxnId="{6DBA5EAC-EF40-4341-8314-BA4FC5FBEE3C}">
      <dgm:prSet/>
      <dgm:spPr/>
      <dgm:t>
        <a:bodyPr/>
        <a:lstStyle/>
        <a:p>
          <a:endParaRPr lang="hu-HU"/>
        </a:p>
      </dgm:t>
    </dgm:pt>
    <dgm:pt modelId="{EB0D910A-2218-46B1-9E93-0D388D8E1CF5}" type="sibTrans" cxnId="{6DBA5EAC-EF40-4341-8314-BA4FC5FBEE3C}">
      <dgm:prSet/>
      <dgm:spPr/>
      <dgm:t>
        <a:bodyPr/>
        <a:lstStyle/>
        <a:p>
          <a:endParaRPr lang="hu-HU"/>
        </a:p>
      </dgm:t>
    </dgm:pt>
    <dgm:pt modelId="{AC449E17-83AB-43B0-8EBB-320B60296F87}">
      <dgm:prSet phldrT="[Szöveg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u-HU" sz="1800" b="1" dirty="0"/>
            <a:t>A közgazdasági gondolkodás </a:t>
          </a:r>
          <a:r>
            <a:rPr lang="hu-HU" sz="1800" b="1" dirty="0" err="1"/>
            <a:t>keynes</a:t>
          </a:r>
          <a:r>
            <a:rPr lang="hu-HU" sz="1800" b="1" dirty="0"/>
            <a:t>-i reformja szükségessé tette a mérés reformját</a:t>
          </a:r>
        </a:p>
      </dgm:t>
    </dgm:pt>
    <dgm:pt modelId="{02FBDBC8-6019-48BE-AF83-A64A1ED571EB}" type="parTrans" cxnId="{086CA53B-746E-4DCD-BF0B-1847940E49B3}">
      <dgm:prSet/>
      <dgm:spPr/>
      <dgm:t>
        <a:bodyPr/>
        <a:lstStyle/>
        <a:p>
          <a:endParaRPr lang="hu-HU"/>
        </a:p>
      </dgm:t>
    </dgm:pt>
    <dgm:pt modelId="{5EAA956C-6131-4943-A932-3B90B0BF2462}" type="sibTrans" cxnId="{086CA53B-746E-4DCD-BF0B-1847940E49B3}">
      <dgm:prSet/>
      <dgm:spPr/>
      <dgm:t>
        <a:bodyPr/>
        <a:lstStyle/>
        <a:p>
          <a:endParaRPr lang="hu-HU"/>
        </a:p>
      </dgm:t>
    </dgm:pt>
    <dgm:pt modelId="{534D0F8C-97FE-4801-816E-3AE3DECB4F8E}">
      <dgm:prSet phldrT="[Szöveg]"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hu-HU" sz="1600" b="0" dirty="0"/>
            <a:t>Simon </a:t>
          </a:r>
          <a:r>
            <a:rPr lang="hu-HU" sz="1600" b="0" dirty="0" err="1"/>
            <a:t>Kuznetset</a:t>
          </a:r>
          <a:r>
            <a:rPr lang="hu-HU" sz="1600" b="0" dirty="0"/>
            <a:t> az amerikai kormányzat bízta meg egy mutató kifejlesztésével. 1937-ben mutatta be az első eredményt az 1929-1935-ös évekre.</a:t>
          </a:r>
        </a:p>
      </dgm:t>
    </dgm:pt>
    <dgm:pt modelId="{FFCBB8AF-9D59-498A-9355-294853BBC920}" type="parTrans" cxnId="{86D5CCD1-5F37-4D65-A9BE-8AEEC37D6766}">
      <dgm:prSet/>
      <dgm:spPr/>
      <dgm:t>
        <a:bodyPr/>
        <a:lstStyle/>
        <a:p>
          <a:endParaRPr lang="hu-HU"/>
        </a:p>
      </dgm:t>
    </dgm:pt>
    <dgm:pt modelId="{2FB2BD12-9CC1-453E-805D-5E59CA66DC07}" type="sibTrans" cxnId="{86D5CCD1-5F37-4D65-A9BE-8AEEC37D6766}">
      <dgm:prSet/>
      <dgm:spPr/>
      <dgm:t>
        <a:bodyPr/>
        <a:lstStyle/>
        <a:p>
          <a:endParaRPr lang="hu-HU"/>
        </a:p>
      </dgm:t>
    </dgm:pt>
    <dgm:pt modelId="{4E6E64CC-2157-4BE7-BDDA-C9A19D322C34}">
      <dgm:prSet phldrT="[Szöveg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u-HU" sz="1800" b="1" dirty="0"/>
            <a:t>Az ipari tömegtermelés korában született és leginkább ennek mérésére alkalmas</a:t>
          </a:r>
        </a:p>
      </dgm:t>
    </dgm:pt>
    <dgm:pt modelId="{25B2ABD8-3054-4AC1-A4F5-E7EA42C58C27}" type="parTrans" cxnId="{318FDA9C-348D-4908-8BBC-4D05900A16B6}">
      <dgm:prSet/>
      <dgm:spPr/>
      <dgm:t>
        <a:bodyPr/>
        <a:lstStyle/>
        <a:p>
          <a:endParaRPr lang="hu-HU"/>
        </a:p>
      </dgm:t>
    </dgm:pt>
    <dgm:pt modelId="{626FC115-56FB-45F5-B8FF-E9753881DE0F}" type="sibTrans" cxnId="{318FDA9C-348D-4908-8BBC-4D05900A16B6}">
      <dgm:prSet/>
      <dgm:spPr/>
      <dgm:t>
        <a:bodyPr/>
        <a:lstStyle/>
        <a:p>
          <a:endParaRPr lang="hu-HU"/>
        </a:p>
      </dgm:t>
    </dgm:pt>
    <dgm:pt modelId="{3C5AECB7-117E-4D46-9E5E-BB5BDE5F6661}">
      <dgm:prSet phldrT="[Szöveg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u-HU" sz="1800" b="0" dirty="0"/>
            <a:t>Globálisan az 1990-es években terjedt el, amikor a volt szocialista országok is áttértek a használatára, beleértve Kínát 1993-ban</a:t>
          </a:r>
        </a:p>
      </dgm:t>
    </dgm:pt>
    <dgm:pt modelId="{D5E01B77-C3E4-4020-93A4-03443C3B7D14}" type="parTrans" cxnId="{74582EB6-1859-475B-9B55-F184433E1D8D}">
      <dgm:prSet/>
      <dgm:spPr/>
      <dgm:t>
        <a:bodyPr/>
        <a:lstStyle/>
        <a:p>
          <a:endParaRPr lang="hu-HU"/>
        </a:p>
      </dgm:t>
    </dgm:pt>
    <dgm:pt modelId="{FCDEF72C-8F6E-4878-A380-864F72407908}" type="sibTrans" cxnId="{74582EB6-1859-475B-9B55-F184433E1D8D}">
      <dgm:prSet/>
      <dgm:spPr/>
      <dgm:t>
        <a:bodyPr/>
        <a:lstStyle/>
        <a:p>
          <a:endParaRPr lang="hu-HU"/>
        </a:p>
      </dgm:t>
    </dgm:pt>
    <dgm:pt modelId="{97E75C4D-6D62-4724-8D17-B8BBF36355D5}" type="pres">
      <dgm:prSet presAssocID="{404D6EB8-4C9C-4810-815B-519C06A4D84D}" presName="Name0" presStyleCnt="0">
        <dgm:presLayoutVars>
          <dgm:chMax val="7"/>
          <dgm:chPref val="7"/>
          <dgm:dir/>
        </dgm:presLayoutVars>
      </dgm:prSet>
      <dgm:spPr/>
    </dgm:pt>
    <dgm:pt modelId="{EDB9E65C-2BBC-4FC1-AE38-CF14A32C4E89}" type="pres">
      <dgm:prSet presAssocID="{404D6EB8-4C9C-4810-815B-519C06A4D84D}" presName="Name1" presStyleCnt="0"/>
      <dgm:spPr/>
    </dgm:pt>
    <dgm:pt modelId="{E28B34B5-5849-4946-8EB5-5A086FB73502}" type="pres">
      <dgm:prSet presAssocID="{404D6EB8-4C9C-4810-815B-519C06A4D84D}" presName="cycle" presStyleCnt="0"/>
      <dgm:spPr/>
    </dgm:pt>
    <dgm:pt modelId="{335B7BDB-9CF7-436C-A422-7F94E090F155}" type="pres">
      <dgm:prSet presAssocID="{404D6EB8-4C9C-4810-815B-519C06A4D84D}" presName="srcNode" presStyleLbl="node1" presStyleIdx="0" presStyleCnt="5"/>
      <dgm:spPr/>
    </dgm:pt>
    <dgm:pt modelId="{36A982A0-9279-44FC-9DB1-2B8874EDDFC8}" type="pres">
      <dgm:prSet presAssocID="{404D6EB8-4C9C-4810-815B-519C06A4D84D}" presName="conn" presStyleLbl="parChTrans1D2" presStyleIdx="0" presStyleCnt="1"/>
      <dgm:spPr/>
    </dgm:pt>
    <dgm:pt modelId="{A4B29D6C-3B54-4FC4-8E90-371438C17627}" type="pres">
      <dgm:prSet presAssocID="{404D6EB8-4C9C-4810-815B-519C06A4D84D}" presName="extraNode" presStyleLbl="node1" presStyleIdx="0" presStyleCnt="5"/>
      <dgm:spPr/>
    </dgm:pt>
    <dgm:pt modelId="{33C5C0BC-155A-4EB6-8151-CB05B0588EFE}" type="pres">
      <dgm:prSet presAssocID="{404D6EB8-4C9C-4810-815B-519C06A4D84D}" presName="dstNode" presStyleLbl="node1" presStyleIdx="0" presStyleCnt="5"/>
      <dgm:spPr/>
    </dgm:pt>
    <dgm:pt modelId="{5A4CBE21-48E2-4E29-9C64-469DCCD7C73C}" type="pres">
      <dgm:prSet presAssocID="{D791CF3E-E679-48B3-892F-AEF30105F41D}" presName="text_1" presStyleLbl="node1" presStyleIdx="0" presStyleCnt="5" custScaleY="117581">
        <dgm:presLayoutVars>
          <dgm:bulletEnabled val="1"/>
        </dgm:presLayoutVars>
      </dgm:prSet>
      <dgm:spPr/>
    </dgm:pt>
    <dgm:pt modelId="{435EF834-1988-4F8B-A8C7-0B41E734CEAA}" type="pres">
      <dgm:prSet presAssocID="{D791CF3E-E679-48B3-892F-AEF30105F41D}" presName="accent_1" presStyleCnt="0"/>
      <dgm:spPr/>
    </dgm:pt>
    <dgm:pt modelId="{D0157B8C-A207-4CDC-BA42-2FFB0F5F5BA7}" type="pres">
      <dgm:prSet presAssocID="{D791CF3E-E679-48B3-892F-AEF30105F41D}" presName="accentRepeatNode" presStyleLbl="solidFgAcc1" presStyleIdx="0" presStyleCnt="5"/>
      <dgm:spPr/>
    </dgm:pt>
    <dgm:pt modelId="{B4AC0E1C-9AA0-47E3-8F9C-103BF696FA89}" type="pres">
      <dgm:prSet presAssocID="{AC449E17-83AB-43B0-8EBB-320B60296F87}" presName="text_2" presStyleLbl="node1" presStyleIdx="1" presStyleCnt="5" custScaleY="117581">
        <dgm:presLayoutVars>
          <dgm:bulletEnabled val="1"/>
        </dgm:presLayoutVars>
      </dgm:prSet>
      <dgm:spPr/>
    </dgm:pt>
    <dgm:pt modelId="{F92F8E1D-9F50-4C29-AD2E-603D653CD329}" type="pres">
      <dgm:prSet presAssocID="{AC449E17-83AB-43B0-8EBB-320B60296F87}" presName="accent_2" presStyleCnt="0"/>
      <dgm:spPr/>
    </dgm:pt>
    <dgm:pt modelId="{EC367905-2F05-4522-967A-5FB6F97822CD}" type="pres">
      <dgm:prSet presAssocID="{AC449E17-83AB-43B0-8EBB-320B60296F87}" presName="accentRepeatNode" presStyleLbl="solidFgAcc1" presStyleIdx="1" presStyleCnt="5"/>
      <dgm:spPr/>
    </dgm:pt>
    <dgm:pt modelId="{71796D75-A1D9-40ED-9C89-B16A012574BA}" type="pres">
      <dgm:prSet presAssocID="{534D0F8C-97FE-4801-816E-3AE3DECB4F8E}" presName="text_3" presStyleLbl="node1" presStyleIdx="2" presStyleCnt="5" custScaleY="125281">
        <dgm:presLayoutVars>
          <dgm:bulletEnabled val="1"/>
        </dgm:presLayoutVars>
      </dgm:prSet>
      <dgm:spPr/>
    </dgm:pt>
    <dgm:pt modelId="{5374911D-7B94-41B2-BD34-C4FEB7082568}" type="pres">
      <dgm:prSet presAssocID="{534D0F8C-97FE-4801-816E-3AE3DECB4F8E}" presName="accent_3" presStyleCnt="0"/>
      <dgm:spPr/>
    </dgm:pt>
    <dgm:pt modelId="{6881B963-E97E-4BA3-A493-3F8E0965BC7D}" type="pres">
      <dgm:prSet presAssocID="{534D0F8C-97FE-4801-816E-3AE3DECB4F8E}" presName="accentRepeatNode" presStyleLbl="solidFgAcc1" presStyleIdx="2" presStyleCnt="5"/>
      <dgm:spPr/>
    </dgm:pt>
    <dgm:pt modelId="{82A4AB43-5A56-4F5D-A8DC-C2AC687297B1}" type="pres">
      <dgm:prSet presAssocID="{4E6E64CC-2157-4BE7-BDDA-C9A19D322C34}" presName="text_4" presStyleLbl="node1" presStyleIdx="3" presStyleCnt="5" custScaleY="117581">
        <dgm:presLayoutVars>
          <dgm:bulletEnabled val="1"/>
        </dgm:presLayoutVars>
      </dgm:prSet>
      <dgm:spPr/>
    </dgm:pt>
    <dgm:pt modelId="{F76C7E4E-C756-49D3-9320-9EC78CC37C7C}" type="pres">
      <dgm:prSet presAssocID="{4E6E64CC-2157-4BE7-BDDA-C9A19D322C34}" presName="accent_4" presStyleCnt="0"/>
      <dgm:spPr/>
    </dgm:pt>
    <dgm:pt modelId="{9614191D-0CEB-41A0-82E9-5F96CF961321}" type="pres">
      <dgm:prSet presAssocID="{4E6E64CC-2157-4BE7-BDDA-C9A19D322C34}" presName="accentRepeatNode" presStyleLbl="solidFgAcc1" presStyleIdx="3" presStyleCnt="5"/>
      <dgm:spPr/>
    </dgm:pt>
    <dgm:pt modelId="{56F4B268-FB5C-47DE-820B-9B4CCC3035FD}" type="pres">
      <dgm:prSet presAssocID="{3C5AECB7-117E-4D46-9E5E-BB5BDE5F6661}" presName="text_5" presStyleLbl="node1" presStyleIdx="4" presStyleCnt="5" custScaleY="117581">
        <dgm:presLayoutVars>
          <dgm:bulletEnabled val="1"/>
        </dgm:presLayoutVars>
      </dgm:prSet>
      <dgm:spPr/>
    </dgm:pt>
    <dgm:pt modelId="{BF7D5F1A-A068-41D2-BA68-E0C35758D55B}" type="pres">
      <dgm:prSet presAssocID="{3C5AECB7-117E-4D46-9E5E-BB5BDE5F6661}" presName="accent_5" presStyleCnt="0"/>
      <dgm:spPr/>
    </dgm:pt>
    <dgm:pt modelId="{C8582316-E4D8-4944-88F7-D65CC13E8DEE}" type="pres">
      <dgm:prSet presAssocID="{3C5AECB7-117E-4D46-9E5E-BB5BDE5F6661}" presName="accentRepeatNode" presStyleLbl="solidFgAcc1" presStyleIdx="4" presStyleCnt="5"/>
      <dgm:spPr/>
    </dgm:pt>
  </dgm:ptLst>
  <dgm:cxnLst>
    <dgm:cxn modelId="{086CA53B-746E-4DCD-BF0B-1847940E49B3}" srcId="{404D6EB8-4C9C-4810-815B-519C06A4D84D}" destId="{AC449E17-83AB-43B0-8EBB-320B60296F87}" srcOrd="1" destOrd="0" parTransId="{02FBDBC8-6019-48BE-AF83-A64A1ED571EB}" sibTransId="{5EAA956C-6131-4943-A932-3B90B0BF2462}"/>
    <dgm:cxn modelId="{1E431D5C-646E-42E0-8277-D9DB497F052A}" type="presOf" srcId="{AC449E17-83AB-43B0-8EBB-320B60296F87}" destId="{B4AC0E1C-9AA0-47E3-8F9C-103BF696FA89}" srcOrd="0" destOrd="0" presId="urn:microsoft.com/office/officeart/2008/layout/VerticalCurvedList"/>
    <dgm:cxn modelId="{F10B5D4B-E9B0-4307-A20E-F528056460F7}" type="presOf" srcId="{404D6EB8-4C9C-4810-815B-519C06A4D84D}" destId="{97E75C4D-6D62-4724-8D17-B8BBF36355D5}" srcOrd="0" destOrd="0" presId="urn:microsoft.com/office/officeart/2008/layout/VerticalCurvedList"/>
    <dgm:cxn modelId="{318FDA9C-348D-4908-8BBC-4D05900A16B6}" srcId="{404D6EB8-4C9C-4810-815B-519C06A4D84D}" destId="{4E6E64CC-2157-4BE7-BDDA-C9A19D322C34}" srcOrd="3" destOrd="0" parTransId="{25B2ABD8-3054-4AC1-A4F5-E7EA42C58C27}" sibTransId="{626FC115-56FB-45F5-B8FF-E9753881DE0F}"/>
    <dgm:cxn modelId="{6DBA5EAC-EF40-4341-8314-BA4FC5FBEE3C}" srcId="{404D6EB8-4C9C-4810-815B-519C06A4D84D}" destId="{D791CF3E-E679-48B3-892F-AEF30105F41D}" srcOrd="0" destOrd="0" parTransId="{640D9D70-1011-4744-8C51-82CC27B06881}" sibTransId="{EB0D910A-2218-46B1-9E93-0D388D8E1CF5}"/>
    <dgm:cxn modelId="{74582EB6-1859-475B-9B55-F184433E1D8D}" srcId="{404D6EB8-4C9C-4810-815B-519C06A4D84D}" destId="{3C5AECB7-117E-4D46-9E5E-BB5BDE5F6661}" srcOrd="4" destOrd="0" parTransId="{D5E01B77-C3E4-4020-93A4-03443C3B7D14}" sibTransId="{FCDEF72C-8F6E-4878-A380-864F72407908}"/>
    <dgm:cxn modelId="{6B27D9C1-3AEC-430E-8ADA-EA89B39DA665}" type="presOf" srcId="{EB0D910A-2218-46B1-9E93-0D388D8E1CF5}" destId="{36A982A0-9279-44FC-9DB1-2B8874EDDFC8}" srcOrd="0" destOrd="0" presId="urn:microsoft.com/office/officeart/2008/layout/VerticalCurvedList"/>
    <dgm:cxn modelId="{BC10E7C9-70BB-4CC7-823E-1333B77C5E82}" type="presOf" srcId="{3C5AECB7-117E-4D46-9E5E-BB5BDE5F6661}" destId="{56F4B268-FB5C-47DE-820B-9B4CCC3035FD}" srcOrd="0" destOrd="0" presId="urn:microsoft.com/office/officeart/2008/layout/VerticalCurvedList"/>
    <dgm:cxn modelId="{86D5CCD1-5F37-4D65-A9BE-8AEEC37D6766}" srcId="{404D6EB8-4C9C-4810-815B-519C06A4D84D}" destId="{534D0F8C-97FE-4801-816E-3AE3DECB4F8E}" srcOrd="2" destOrd="0" parTransId="{FFCBB8AF-9D59-498A-9355-294853BBC920}" sibTransId="{2FB2BD12-9CC1-453E-805D-5E59CA66DC07}"/>
    <dgm:cxn modelId="{D2278DE6-F8DD-4831-A8FE-1B6087A3E415}" type="presOf" srcId="{D791CF3E-E679-48B3-892F-AEF30105F41D}" destId="{5A4CBE21-48E2-4E29-9C64-469DCCD7C73C}" srcOrd="0" destOrd="0" presId="urn:microsoft.com/office/officeart/2008/layout/VerticalCurvedList"/>
    <dgm:cxn modelId="{F080F6E6-10C6-447F-B998-5A0043EDD940}" type="presOf" srcId="{4E6E64CC-2157-4BE7-BDDA-C9A19D322C34}" destId="{82A4AB43-5A56-4F5D-A8DC-C2AC687297B1}" srcOrd="0" destOrd="0" presId="urn:microsoft.com/office/officeart/2008/layout/VerticalCurvedList"/>
    <dgm:cxn modelId="{FE26CFFD-E0E4-412E-AF61-50E3263857BB}" type="presOf" srcId="{534D0F8C-97FE-4801-816E-3AE3DECB4F8E}" destId="{71796D75-A1D9-40ED-9C89-B16A012574BA}" srcOrd="0" destOrd="0" presId="urn:microsoft.com/office/officeart/2008/layout/VerticalCurvedList"/>
    <dgm:cxn modelId="{85AC16D2-B6AC-48CD-B3EE-A668B1D3D53D}" type="presParOf" srcId="{97E75C4D-6D62-4724-8D17-B8BBF36355D5}" destId="{EDB9E65C-2BBC-4FC1-AE38-CF14A32C4E89}" srcOrd="0" destOrd="0" presId="urn:microsoft.com/office/officeart/2008/layout/VerticalCurvedList"/>
    <dgm:cxn modelId="{F45251D4-8717-4363-B059-4F9A19053AA8}" type="presParOf" srcId="{EDB9E65C-2BBC-4FC1-AE38-CF14A32C4E89}" destId="{E28B34B5-5849-4946-8EB5-5A086FB73502}" srcOrd="0" destOrd="0" presId="urn:microsoft.com/office/officeart/2008/layout/VerticalCurvedList"/>
    <dgm:cxn modelId="{6B1BD051-0003-4820-9258-C048889D9B83}" type="presParOf" srcId="{E28B34B5-5849-4946-8EB5-5A086FB73502}" destId="{335B7BDB-9CF7-436C-A422-7F94E090F155}" srcOrd="0" destOrd="0" presId="urn:microsoft.com/office/officeart/2008/layout/VerticalCurvedList"/>
    <dgm:cxn modelId="{B0DC44D9-AD4A-4A6F-B121-FBAB2374CF27}" type="presParOf" srcId="{E28B34B5-5849-4946-8EB5-5A086FB73502}" destId="{36A982A0-9279-44FC-9DB1-2B8874EDDFC8}" srcOrd="1" destOrd="0" presId="urn:microsoft.com/office/officeart/2008/layout/VerticalCurvedList"/>
    <dgm:cxn modelId="{20BE48BC-ABA4-43AE-BC50-97285A5BACB2}" type="presParOf" srcId="{E28B34B5-5849-4946-8EB5-5A086FB73502}" destId="{A4B29D6C-3B54-4FC4-8E90-371438C17627}" srcOrd="2" destOrd="0" presId="urn:microsoft.com/office/officeart/2008/layout/VerticalCurvedList"/>
    <dgm:cxn modelId="{42B47DFE-469F-468A-9DB7-3B21AAA67A8D}" type="presParOf" srcId="{E28B34B5-5849-4946-8EB5-5A086FB73502}" destId="{33C5C0BC-155A-4EB6-8151-CB05B0588EFE}" srcOrd="3" destOrd="0" presId="urn:microsoft.com/office/officeart/2008/layout/VerticalCurvedList"/>
    <dgm:cxn modelId="{AA1EED45-F8A6-4516-A7CC-D5EF5D029FD6}" type="presParOf" srcId="{EDB9E65C-2BBC-4FC1-AE38-CF14A32C4E89}" destId="{5A4CBE21-48E2-4E29-9C64-469DCCD7C73C}" srcOrd="1" destOrd="0" presId="urn:microsoft.com/office/officeart/2008/layout/VerticalCurvedList"/>
    <dgm:cxn modelId="{010B636F-4043-4A29-88ED-B1D871E1EC11}" type="presParOf" srcId="{EDB9E65C-2BBC-4FC1-AE38-CF14A32C4E89}" destId="{435EF834-1988-4F8B-A8C7-0B41E734CEAA}" srcOrd="2" destOrd="0" presId="urn:microsoft.com/office/officeart/2008/layout/VerticalCurvedList"/>
    <dgm:cxn modelId="{7BFE3F1B-F2DE-472A-8383-5AD15276AB7A}" type="presParOf" srcId="{435EF834-1988-4F8B-A8C7-0B41E734CEAA}" destId="{D0157B8C-A207-4CDC-BA42-2FFB0F5F5BA7}" srcOrd="0" destOrd="0" presId="urn:microsoft.com/office/officeart/2008/layout/VerticalCurvedList"/>
    <dgm:cxn modelId="{3A6C2BB3-3AC3-4455-B267-804E7779B0BE}" type="presParOf" srcId="{EDB9E65C-2BBC-4FC1-AE38-CF14A32C4E89}" destId="{B4AC0E1C-9AA0-47E3-8F9C-103BF696FA89}" srcOrd="3" destOrd="0" presId="urn:microsoft.com/office/officeart/2008/layout/VerticalCurvedList"/>
    <dgm:cxn modelId="{662F699E-1F72-4400-9FDA-2035AED9E746}" type="presParOf" srcId="{EDB9E65C-2BBC-4FC1-AE38-CF14A32C4E89}" destId="{F92F8E1D-9F50-4C29-AD2E-603D653CD329}" srcOrd="4" destOrd="0" presId="urn:microsoft.com/office/officeart/2008/layout/VerticalCurvedList"/>
    <dgm:cxn modelId="{9348836E-FDE6-4C82-9F73-215EF0D94DEB}" type="presParOf" srcId="{F92F8E1D-9F50-4C29-AD2E-603D653CD329}" destId="{EC367905-2F05-4522-967A-5FB6F97822CD}" srcOrd="0" destOrd="0" presId="urn:microsoft.com/office/officeart/2008/layout/VerticalCurvedList"/>
    <dgm:cxn modelId="{D62FA07C-17EA-4AD6-AF6E-C5B5D2519C42}" type="presParOf" srcId="{EDB9E65C-2BBC-4FC1-AE38-CF14A32C4E89}" destId="{71796D75-A1D9-40ED-9C89-B16A012574BA}" srcOrd="5" destOrd="0" presId="urn:microsoft.com/office/officeart/2008/layout/VerticalCurvedList"/>
    <dgm:cxn modelId="{2C054667-0E0A-44A7-85A2-B4C5FB6E9ACB}" type="presParOf" srcId="{EDB9E65C-2BBC-4FC1-AE38-CF14A32C4E89}" destId="{5374911D-7B94-41B2-BD34-C4FEB7082568}" srcOrd="6" destOrd="0" presId="urn:microsoft.com/office/officeart/2008/layout/VerticalCurvedList"/>
    <dgm:cxn modelId="{D89E565B-A47C-4AF6-B513-B64A1F12D94A}" type="presParOf" srcId="{5374911D-7B94-41B2-BD34-C4FEB7082568}" destId="{6881B963-E97E-4BA3-A493-3F8E0965BC7D}" srcOrd="0" destOrd="0" presId="urn:microsoft.com/office/officeart/2008/layout/VerticalCurvedList"/>
    <dgm:cxn modelId="{F44B9CBA-442A-40E1-AEF2-749AD32CFFA2}" type="presParOf" srcId="{EDB9E65C-2BBC-4FC1-AE38-CF14A32C4E89}" destId="{82A4AB43-5A56-4F5D-A8DC-C2AC687297B1}" srcOrd="7" destOrd="0" presId="urn:microsoft.com/office/officeart/2008/layout/VerticalCurvedList"/>
    <dgm:cxn modelId="{DD171584-AE7D-4684-9FAD-5B1F9CBC462F}" type="presParOf" srcId="{EDB9E65C-2BBC-4FC1-AE38-CF14A32C4E89}" destId="{F76C7E4E-C756-49D3-9320-9EC78CC37C7C}" srcOrd="8" destOrd="0" presId="urn:microsoft.com/office/officeart/2008/layout/VerticalCurvedList"/>
    <dgm:cxn modelId="{6893F162-5658-45BD-805F-DD1EB3F75AAA}" type="presParOf" srcId="{F76C7E4E-C756-49D3-9320-9EC78CC37C7C}" destId="{9614191D-0CEB-41A0-82E9-5F96CF961321}" srcOrd="0" destOrd="0" presId="urn:microsoft.com/office/officeart/2008/layout/VerticalCurvedList"/>
    <dgm:cxn modelId="{849C9755-3E9F-43ED-A6CF-9B9A48C54035}" type="presParOf" srcId="{EDB9E65C-2BBC-4FC1-AE38-CF14A32C4E89}" destId="{56F4B268-FB5C-47DE-820B-9B4CCC3035FD}" srcOrd="9" destOrd="0" presId="urn:microsoft.com/office/officeart/2008/layout/VerticalCurvedList"/>
    <dgm:cxn modelId="{FD87E8A6-EE16-4CFC-980B-FAC859CEDF88}" type="presParOf" srcId="{EDB9E65C-2BBC-4FC1-AE38-CF14A32C4E89}" destId="{BF7D5F1A-A068-41D2-BA68-E0C35758D55B}" srcOrd="10" destOrd="0" presId="urn:microsoft.com/office/officeart/2008/layout/VerticalCurvedList"/>
    <dgm:cxn modelId="{B5064351-C631-4C9B-97BD-C2B33DE824AD}" type="presParOf" srcId="{BF7D5F1A-A068-41D2-BA68-E0C35758D55B}" destId="{C8582316-E4D8-4944-88F7-D65CC13E8D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982A0-9279-44FC-9DB1-2B8874EDDFC8}">
      <dsp:nvSpPr>
        <dsp:cNvPr id="0" name=""/>
        <dsp:cNvSpPr/>
      </dsp:nvSpPr>
      <dsp:spPr>
        <a:xfrm>
          <a:off x="-6624356" y="-1013024"/>
          <a:ext cx="7884333" cy="7884333"/>
        </a:xfrm>
        <a:prstGeom prst="blockArc">
          <a:avLst>
            <a:gd name="adj1" fmla="val 18900000"/>
            <a:gd name="adj2" fmla="val 2700000"/>
            <a:gd name="adj3" fmla="val 27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CBE21-48E2-4E29-9C64-469DCCD7C73C}">
      <dsp:nvSpPr>
        <dsp:cNvPr id="0" name=""/>
        <dsp:cNvSpPr/>
      </dsp:nvSpPr>
      <dsp:spPr>
        <a:xfrm>
          <a:off x="550340" y="301633"/>
          <a:ext cx="5753659" cy="861304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14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effectLst/>
              <a:latin typeface="+mn-lt"/>
              <a:ea typeface="+mn-ea"/>
              <a:cs typeface="+mn-cs"/>
            </a:rPr>
            <a:t>A GDP a 20. század egyik jelentős szellemi eredménye</a:t>
          </a:r>
        </a:p>
      </dsp:txBody>
      <dsp:txXfrm>
        <a:off x="550340" y="301633"/>
        <a:ext cx="5753659" cy="861304"/>
      </dsp:txXfrm>
    </dsp:sp>
    <dsp:sp modelId="{D0157B8C-A207-4CDC-BA42-2FFB0F5F5BA7}">
      <dsp:nvSpPr>
        <dsp:cNvPr id="0" name=""/>
        <dsp:cNvSpPr/>
      </dsp:nvSpPr>
      <dsp:spPr>
        <a:xfrm>
          <a:off x="92516" y="274460"/>
          <a:ext cx="915649" cy="915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C0E1C-9AA0-47E3-8F9C-103BF696FA89}">
      <dsp:nvSpPr>
        <dsp:cNvPr id="0" name=""/>
        <dsp:cNvSpPr/>
      </dsp:nvSpPr>
      <dsp:spPr>
        <a:xfrm>
          <a:off x="1075243" y="1400061"/>
          <a:ext cx="5228757" cy="861304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14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u-HU" sz="1800" b="1" kern="1200" dirty="0"/>
            <a:t>A közgazdasági gondolkodás </a:t>
          </a:r>
          <a:r>
            <a:rPr lang="hu-HU" sz="1800" b="1" kern="1200" dirty="0" err="1"/>
            <a:t>keynes</a:t>
          </a:r>
          <a:r>
            <a:rPr lang="hu-HU" sz="1800" b="1" kern="1200" dirty="0"/>
            <a:t>-i reformja szükségessé tette a mérés reformját</a:t>
          </a:r>
        </a:p>
      </dsp:txBody>
      <dsp:txXfrm>
        <a:off x="1075243" y="1400061"/>
        <a:ext cx="5228757" cy="861304"/>
      </dsp:txXfrm>
    </dsp:sp>
    <dsp:sp modelId="{EC367905-2F05-4522-967A-5FB6F97822CD}">
      <dsp:nvSpPr>
        <dsp:cNvPr id="0" name=""/>
        <dsp:cNvSpPr/>
      </dsp:nvSpPr>
      <dsp:spPr>
        <a:xfrm>
          <a:off x="617418" y="1372888"/>
          <a:ext cx="915649" cy="915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96D75-A1D9-40ED-9C89-B16A012574BA}">
      <dsp:nvSpPr>
        <dsp:cNvPr id="0" name=""/>
        <dsp:cNvSpPr/>
      </dsp:nvSpPr>
      <dsp:spPr>
        <a:xfrm>
          <a:off x="1236346" y="2470287"/>
          <a:ext cx="5067654" cy="917708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143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u-HU" sz="1600" b="0" kern="1200" dirty="0"/>
            <a:t>Simon </a:t>
          </a:r>
          <a:r>
            <a:rPr lang="hu-HU" sz="1600" b="0" kern="1200" dirty="0" err="1"/>
            <a:t>Kuznetset</a:t>
          </a:r>
          <a:r>
            <a:rPr lang="hu-HU" sz="1600" b="0" kern="1200" dirty="0"/>
            <a:t> az amerikai kormányzat bízta meg egy mutató kifejlesztésével. 1937-ben mutatta be az első eredményt az 1929-1935-ös évekre.</a:t>
          </a:r>
        </a:p>
      </dsp:txBody>
      <dsp:txXfrm>
        <a:off x="1236346" y="2470287"/>
        <a:ext cx="5067654" cy="917708"/>
      </dsp:txXfrm>
    </dsp:sp>
    <dsp:sp modelId="{6881B963-E97E-4BA3-A493-3F8E0965BC7D}">
      <dsp:nvSpPr>
        <dsp:cNvPr id="0" name=""/>
        <dsp:cNvSpPr/>
      </dsp:nvSpPr>
      <dsp:spPr>
        <a:xfrm>
          <a:off x="778521" y="2471317"/>
          <a:ext cx="915649" cy="915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4AB43-5A56-4F5D-A8DC-C2AC687297B1}">
      <dsp:nvSpPr>
        <dsp:cNvPr id="0" name=""/>
        <dsp:cNvSpPr/>
      </dsp:nvSpPr>
      <dsp:spPr>
        <a:xfrm>
          <a:off x="1075243" y="3596918"/>
          <a:ext cx="5228757" cy="861304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14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u-HU" sz="1800" b="1" kern="1200" dirty="0"/>
            <a:t>Az ipari tömegtermelés korában született és leginkább ennek mérésére alkalmas</a:t>
          </a:r>
        </a:p>
      </dsp:txBody>
      <dsp:txXfrm>
        <a:off x="1075243" y="3596918"/>
        <a:ext cx="5228757" cy="861304"/>
      </dsp:txXfrm>
    </dsp:sp>
    <dsp:sp modelId="{9614191D-0CEB-41A0-82E9-5F96CF961321}">
      <dsp:nvSpPr>
        <dsp:cNvPr id="0" name=""/>
        <dsp:cNvSpPr/>
      </dsp:nvSpPr>
      <dsp:spPr>
        <a:xfrm>
          <a:off x="617418" y="3569745"/>
          <a:ext cx="915649" cy="915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4B268-FB5C-47DE-820B-9B4CCC3035FD}">
      <dsp:nvSpPr>
        <dsp:cNvPr id="0" name=""/>
        <dsp:cNvSpPr/>
      </dsp:nvSpPr>
      <dsp:spPr>
        <a:xfrm>
          <a:off x="550340" y="4695346"/>
          <a:ext cx="5753659" cy="861304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14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u-HU" sz="1800" b="0" kern="1200" dirty="0"/>
            <a:t>Globálisan az 1990-es években terjedt el, amikor a volt szocialista országok is áttértek a használatára, beleértve Kínát 1993-ban</a:t>
          </a:r>
        </a:p>
      </dsp:txBody>
      <dsp:txXfrm>
        <a:off x="550340" y="4695346"/>
        <a:ext cx="5753659" cy="861304"/>
      </dsp:txXfrm>
    </dsp:sp>
    <dsp:sp modelId="{C8582316-E4D8-4944-88F7-D65CC13E8DEE}">
      <dsp:nvSpPr>
        <dsp:cNvPr id="0" name=""/>
        <dsp:cNvSpPr/>
      </dsp:nvSpPr>
      <dsp:spPr>
        <a:xfrm>
          <a:off x="92516" y="4668173"/>
          <a:ext cx="915649" cy="915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9F8C8-8E7B-4298-B15C-7F2E506C5B72}" type="datetimeFigureOut">
              <a:rPr lang="hu-HU" smtClean="0"/>
              <a:t>2026.02.16.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0B600-8CE6-48DE-9ED3-EBEFE078EB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500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41" userDrawn="1">
          <p15:clr>
            <a:srgbClr val="F26B43"/>
          </p15:clr>
        </p15:guide>
        <p15:guide id="2" pos="3126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1939">
              <a:defRPr/>
            </a:pPr>
            <a:endParaRPr lang="en-US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0B600-8CE6-48DE-9ED3-EBEFE078EB2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367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E30A8-9299-5672-3F0B-C3CE6CB09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5EBC5-736B-D85A-3D64-6BD85049B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8CEC73-B481-BC6F-FF83-16D3A697C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1939">
              <a:defRPr/>
            </a:pPr>
            <a:endParaRPr lang="en-US" sz="14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B280D-0E9C-8E6E-6069-DB493F4CE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0B600-8CE6-48DE-9ED3-EBEFE078EB2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60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B4C01-C7D1-9843-B5F9-3D68E154F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B2C4EC-8719-2EE9-C9FF-1425AC07FA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85CDA3-27A2-9E3E-FF42-7ABE382B5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1939">
              <a:defRPr/>
            </a:pPr>
            <a:endParaRPr lang="en-US" sz="14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DC3C9-64E8-1B2E-B780-0DC67EC9EF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0B600-8CE6-48DE-9ED3-EBEFE078EB2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84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723"/>
              </a:spcAft>
            </a:pPr>
            <a:endParaRPr lang="en-US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0B600-8CE6-48DE-9ED3-EBEFE078EB2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008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20DB7-1151-E10F-E2D7-CDE858C58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B39ED9-9271-2617-373D-C19B388FA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D3F5F0-5A50-52FC-B285-02766710D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1939">
              <a:defRPr/>
            </a:pPr>
            <a:endParaRPr lang="en-US" sz="14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E0422-B7DD-5A20-50EF-BF4F6B2743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0B600-8CE6-48DE-9ED3-EBEFE078EB2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925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Fenntartható Növekedési Index </a:t>
            </a:r>
            <a:r>
              <a:rPr lang="hu-HU" b="1" dirty="0"/>
              <a:t>4+1 pillér összesen 64 mutatójából képzett kompozit mutató </a:t>
            </a:r>
            <a:r>
              <a:rPr lang="hu-HU" dirty="0"/>
              <a:t>segítségével értékeli az európai uniós országok fenntarthatóságát. </a:t>
            </a:r>
          </a:p>
          <a:p>
            <a:r>
              <a:rPr lang="hu-HU" dirty="0"/>
              <a:t>A kompozit mutató segítségével az MNB célja az, hogy a gazdaság fejlettségét mérő </a:t>
            </a:r>
            <a:r>
              <a:rPr lang="hu-HU" b="1" dirty="0"/>
              <a:t>egy főre eső GDP-t korrigálva </a:t>
            </a:r>
            <a:r>
              <a:rPr lang="hu-HU" dirty="0"/>
              <a:t>egy olyan rangsort hozzon létre az európai uniós országok esetében, amely a fenntarthatósági szempontokat is figyelembe veszi. Az MNB 4 fő területet azonosított, amelyek alapvetően meghatározzák a fenntartható jólétet: </a:t>
            </a:r>
            <a:r>
              <a:rPr lang="hu-HU" b="1" dirty="0"/>
              <a:t>gazdaság, pénzügy, társadalom és környezet.</a:t>
            </a:r>
            <a:r>
              <a:rPr lang="hu-HU" dirty="0"/>
              <a:t> A négy kulcsterületen a társadalmon kívül (15 mutató) 16-16 mutató került kiválasztásra, így összesen 63 mutató épült be a modellbe. Az egyes fenntarthatósági területeken képzett alindexek egészítik ki az egy főre jutó GDP-t, amely egymaga képviseli a fejlettség pillért. A főindex értéke megegyezik a vizsgált 5 terület </a:t>
            </a:r>
            <a:r>
              <a:rPr lang="hu-HU" b="1" dirty="0"/>
              <a:t>egyenlő súlyozással vett számtani átlagával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0B600-8CE6-48DE-9ED3-EBEFE078EB2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259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F6661-8AF3-2AFB-0B71-9000B57C0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6AD274-5A0D-1A8D-C404-E81B00DCC0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004EBF-89AF-5934-F340-6B129F2BD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1939">
              <a:defRPr/>
            </a:pPr>
            <a:endParaRPr lang="en-US" sz="14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1BE03-9946-3DA2-A4C9-9930A6FFB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0B600-8CE6-48DE-9ED3-EBEFE078EB2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641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392C4-182F-C646-D047-1ACD63EB6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620225-10FD-B296-8978-6B4FCA049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51F4F1-8D25-C5CA-9004-156543CA4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1939">
              <a:defRPr/>
            </a:pPr>
            <a:endParaRPr lang="en-US" sz="14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7A2E5-3708-6B89-0FD9-FC5941E258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0B600-8CE6-48DE-9ED3-EBEFE078EB2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78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A7CC5-246C-7997-F9B3-A1E82DF4B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DA98AE-CA45-0620-990A-0A23674CE6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38C8E4-F570-CBC9-E7BC-186D04DE4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1939">
              <a:defRPr/>
            </a:pPr>
            <a:endParaRPr lang="en-US" sz="14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BBAF5-CB1B-1DC1-A7D1-6F5E4BEA13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0B600-8CE6-48DE-9ED3-EBEFE078EB2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556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2AF2A-5390-5AFA-C611-9D6181F87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615E01-E888-AC25-81BE-6372C8619B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B19F08-3E0E-BCEB-0D51-8B152F895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81939">
              <a:defRPr/>
            </a:pPr>
            <a:endParaRPr lang="en-US" sz="14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16001-C883-9F11-0F35-05D471093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0B600-8CE6-48DE-9ED3-EBEFE078EB2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18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2FE20934-5498-D11D-4889-76676CA4F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7" name="Téglalap 10">
            <a:extLst>
              <a:ext uri="{FF2B5EF4-FFF2-40B4-BE49-F238E27FC236}">
                <a16:creationId xmlns:a16="http://schemas.microsoft.com/office/drawing/2014/main" id="{8486039D-ACCB-013F-97F0-CEDADF8B0254}"/>
              </a:ext>
            </a:extLst>
          </p:cNvPr>
          <p:cNvSpPr/>
          <p:nvPr userDrawn="1"/>
        </p:nvSpPr>
        <p:spPr>
          <a:xfrm rot="10800000" flipV="1">
            <a:off x="-2" y="-1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9000">
                <a:srgbClr val="112F66">
                  <a:alpha val="95000"/>
                </a:srgbClr>
              </a:gs>
              <a:gs pos="36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4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7" name="Picture 16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C290BC4D-4510-C3C5-AACD-3E5080F65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4"/>
          <a:stretch/>
        </p:blipFill>
        <p:spPr>
          <a:xfrm>
            <a:off x="799610" y="469661"/>
            <a:ext cx="3161935" cy="1657320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672" y="2727184"/>
            <a:ext cx="8364659" cy="1657320"/>
          </a:xfrm>
          <a:noFill/>
        </p:spPr>
        <p:txBody>
          <a:bodyPr wrap="square" tIns="108000" bIns="108000" rtlCol="0" anchor="ctr">
            <a:normAutofit/>
          </a:bodyPr>
          <a:lstStyle>
            <a:lvl1pPr algn="ctr">
              <a:lnSpc>
                <a:spcPct val="100000"/>
              </a:lnSpc>
              <a:defRPr lang="hu-HU" sz="4400" b="1" cap="all" spc="3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szerkesztése</a:t>
            </a:r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0303" y="1347128"/>
            <a:ext cx="4932217" cy="313932"/>
          </a:xfrm>
          <a:noFill/>
        </p:spPr>
        <p:txBody>
          <a:bodyPr wrap="square" rtlCol="0">
            <a:spAutoFit/>
          </a:bodyPr>
          <a:lstStyle>
            <a:lvl1pPr algn="r">
              <a:defRPr lang="hu-HU" sz="1600" spc="15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 err="1"/>
              <a:t>tiltusa</a:t>
            </a:r>
            <a:endParaRPr lang="hu-HU" dirty="0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0304" y="1016400"/>
            <a:ext cx="493221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b="1" spc="150" baseline="0" dirty="0" smtClean="0">
                <a:gradFill flip="none" rotWithShape="1">
                  <a:gsLst>
                    <a:gs pos="23000">
                      <a:srgbClr val="F9E4A3"/>
                    </a:gs>
                    <a:gs pos="0">
                      <a:srgbClr val="BF9966"/>
                    </a:gs>
                    <a:gs pos="100000">
                      <a:srgbClr val="FAE6A5"/>
                    </a:gs>
                    <a:gs pos="59000">
                      <a:srgbClr val="C0946B"/>
                    </a:gs>
                  </a:gsLst>
                  <a:lin ang="10800000" scaled="1"/>
                  <a:tileRect/>
                </a:gradFill>
                <a:latin typeface="+mn-lt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8B20F-4B1E-F72A-8D93-7B184B6FE49A}"/>
              </a:ext>
            </a:extLst>
          </p:cNvPr>
          <p:cNvCxnSpPr>
            <a:cxnSpLocks/>
          </p:cNvCxnSpPr>
          <p:nvPr userDrawn="1"/>
        </p:nvCxnSpPr>
        <p:spPr>
          <a:xfrm flipH="1">
            <a:off x="5057069" y="4396079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zöveg helye 13">
            <a:extLst>
              <a:ext uri="{FF2B5EF4-FFF2-40B4-BE49-F238E27FC236}">
                <a16:creationId xmlns:a16="http://schemas.microsoft.com/office/drawing/2014/main" id="{4C2C3B34-8A77-D319-ABA3-888E97A68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893" y="4599861"/>
            <a:ext cx="4932217" cy="369332"/>
          </a:xfrm>
          <a:noFill/>
        </p:spPr>
        <p:txBody>
          <a:bodyPr wrap="square" rtlCol="0">
            <a:spAutoFit/>
          </a:bodyPr>
          <a:lstStyle>
            <a:lvl1pPr algn="ctr">
              <a:defRPr lang="hu-HU" sz="2000" spc="15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2024</a:t>
            </a:r>
          </a:p>
        </p:txBody>
      </p:sp>
    </p:spTree>
    <p:extLst>
      <p:ext uri="{BB962C8B-B14F-4D97-AF65-F5344CB8AC3E}">
        <p14:creationId xmlns:p14="http://schemas.microsoft.com/office/powerpoint/2010/main" val="29745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43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statues&#10;&#10;Description automatically generated">
            <a:extLst>
              <a:ext uri="{FF2B5EF4-FFF2-40B4-BE49-F238E27FC236}">
                <a16:creationId xmlns:a16="http://schemas.microsoft.com/office/drawing/2014/main" id="{279B1A64-054F-24CF-6BB1-7874507C2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20884" r="20905" b="367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C1E4D">
                  <a:alpha val="0"/>
                </a:srgbClr>
              </a:gs>
              <a:gs pos="42000">
                <a:srgbClr val="1C1E4D">
                  <a:alpha val="91000"/>
                </a:srgbClr>
              </a:gs>
              <a:gs pos="0">
                <a:srgbClr val="1C1E4D"/>
              </a:gs>
              <a:gs pos="68000">
                <a:srgbClr val="1C1E4D">
                  <a:alpha val="4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7" name="Picture 6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9CF8829A-F917-1327-4F55-69D3257735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53" y="1655673"/>
            <a:ext cx="4629388" cy="3546657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675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7632-2CCF-42D5-AFCD-F3B76AD0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67FE3-9F05-414A-93AE-3613DC30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65954-AFF9-4C0F-A633-5769F22D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3DDEE-C414-438C-8C56-66A70433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A921-9F26-4A3C-9FFA-70F73EEE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97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2FE20934-5498-D11D-4889-76676CA4F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pic>
        <p:nvPicPr>
          <p:cNvPr id="4" name="Picture 3" descr="A blue and black text with a circle and a blue circle with a coat of arms and a shield with a coat of arms and a building with a shield and a coat of arms and a building&#10;&#10;Description automatically generated">
            <a:extLst>
              <a:ext uri="{FF2B5EF4-FFF2-40B4-BE49-F238E27FC236}">
                <a16:creationId xmlns:a16="http://schemas.microsoft.com/office/drawing/2014/main" id="{1E9943B4-337B-1DD1-DD28-AE4523286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3"/>
          <a:stretch/>
        </p:blipFill>
        <p:spPr>
          <a:xfrm>
            <a:off x="799610" y="469662"/>
            <a:ext cx="3161935" cy="1572784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672" y="2727184"/>
            <a:ext cx="8364659" cy="1657320"/>
          </a:xfrm>
          <a:noFill/>
        </p:spPr>
        <p:txBody>
          <a:bodyPr wrap="square" tIns="108000" bIns="108000" rtlCol="0" anchor="ctr">
            <a:normAutofit/>
          </a:bodyPr>
          <a:lstStyle>
            <a:lvl1pPr algn="ctr">
              <a:lnSpc>
                <a:spcPct val="100000"/>
              </a:lnSpc>
              <a:defRPr lang="hu-HU" sz="4400" b="1" cap="all" spc="300" baseline="0">
                <a:solidFill>
                  <a:srgbClr val="0C2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szerkesztése</a:t>
            </a:r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0303" y="1347128"/>
            <a:ext cx="4932217" cy="313932"/>
          </a:xfrm>
          <a:noFill/>
        </p:spPr>
        <p:txBody>
          <a:bodyPr wrap="square" rtlCol="0">
            <a:spAutoFit/>
          </a:bodyPr>
          <a:lstStyle>
            <a:lvl1pPr algn="r">
              <a:defRPr lang="hu-HU" sz="1600" spc="150" baseline="0" dirty="0" smtClean="0">
                <a:solidFill>
                  <a:srgbClr val="0C214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 err="1"/>
              <a:t>tiltusa</a:t>
            </a:r>
            <a:endParaRPr lang="hu-HU" dirty="0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0304" y="1016400"/>
            <a:ext cx="493221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b="1" spc="150" baseline="0" dirty="0" smtClean="0">
                <a:solidFill>
                  <a:srgbClr val="0C2148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8B20F-4B1E-F72A-8D93-7B184B6FE49A}"/>
              </a:ext>
            </a:extLst>
          </p:cNvPr>
          <p:cNvCxnSpPr>
            <a:cxnSpLocks/>
          </p:cNvCxnSpPr>
          <p:nvPr userDrawn="1"/>
        </p:nvCxnSpPr>
        <p:spPr>
          <a:xfrm flipH="1">
            <a:off x="5057069" y="4396079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zöveg helye 13">
            <a:extLst>
              <a:ext uri="{FF2B5EF4-FFF2-40B4-BE49-F238E27FC236}">
                <a16:creationId xmlns:a16="http://schemas.microsoft.com/office/drawing/2014/main" id="{4C2C3B34-8A77-D319-ABA3-888E97A68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893" y="4599861"/>
            <a:ext cx="4932217" cy="369332"/>
          </a:xfrm>
          <a:noFill/>
        </p:spPr>
        <p:txBody>
          <a:bodyPr wrap="square" rtlCol="0">
            <a:spAutoFit/>
          </a:bodyPr>
          <a:lstStyle>
            <a:lvl1pPr algn="ctr">
              <a:defRPr lang="hu-HU" sz="2000" spc="150" baseline="0" dirty="0" smtClean="0">
                <a:solidFill>
                  <a:srgbClr val="0C214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2024</a:t>
            </a:r>
          </a:p>
        </p:txBody>
      </p:sp>
    </p:spTree>
    <p:extLst>
      <p:ext uri="{BB962C8B-B14F-4D97-AF65-F5344CB8AC3E}">
        <p14:creationId xmlns:p14="http://schemas.microsoft.com/office/powerpoint/2010/main" val="2157490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2FE20934-5498-D11D-4889-76676CA4F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12" name="Téglalap 10">
            <a:extLst>
              <a:ext uri="{FF2B5EF4-FFF2-40B4-BE49-F238E27FC236}">
                <a16:creationId xmlns:a16="http://schemas.microsoft.com/office/drawing/2014/main" id="{059A6E58-7481-D973-B676-BA47AB21142B}"/>
              </a:ext>
            </a:extLst>
          </p:cNvPr>
          <p:cNvSpPr/>
          <p:nvPr userDrawn="1"/>
        </p:nvSpPr>
        <p:spPr>
          <a:xfrm rot="10800000" flipV="1">
            <a:off x="10280418" y="634626"/>
            <a:ext cx="1330135" cy="1330135"/>
          </a:xfrm>
          <a:prstGeom prst="ellipse">
            <a:avLst/>
          </a:prstGeom>
          <a:solidFill>
            <a:srgbClr val="2C477B"/>
          </a:solidFill>
          <a:ln w="25400">
            <a:gradFill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672" y="2727182"/>
            <a:ext cx="8364659" cy="1657320"/>
          </a:xfrm>
          <a:noFill/>
        </p:spPr>
        <p:txBody>
          <a:bodyPr wrap="square" tIns="108000" bIns="108000" rtlCol="0" anchor="ctr">
            <a:normAutofit/>
          </a:bodyPr>
          <a:lstStyle>
            <a:lvl1pPr algn="ctr">
              <a:lnSpc>
                <a:spcPct val="100000"/>
              </a:lnSpc>
              <a:defRPr lang="hu-HU" sz="4400" b="1" cap="all" spc="300" baseline="0">
                <a:solidFill>
                  <a:srgbClr val="0C2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szerkesztése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8B20F-4B1E-F72A-8D93-7B184B6FE49A}"/>
              </a:ext>
            </a:extLst>
          </p:cNvPr>
          <p:cNvCxnSpPr>
            <a:cxnSpLocks/>
          </p:cNvCxnSpPr>
          <p:nvPr userDrawn="1"/>
        </p:nvCxnSpPr>
        <p:spPr>
          <a:xfrm flipH="1">
            <a:off x="5057069" y="4396077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zöveg helye 13">
            <a:extLst>
              <a:ext uri="{FF2B5EF4-FFF2-40B4-BE49-F238E27FC236}">
                <a16:creationId xmlns:a16="http://schemas.microsoft.com/office/drawing/2014/main" id="{4C2C3B34-8A77-D319-ABA3-888E97A68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893" y="4599859"/>
            <a:ext cx="4932217" cy="369332"/>
          </a:xfrm>
          <a:noFill/>
        </p:spPr>
        <p:txBody>
          <a:bodyPr wrap="square" rtlCol="0">
            <a:spAutoFit/>
          </a:bodyPr>
          <a:lstStyle>
            <a:lvl1pPr algn="ctr">
              <a:defRPr lang="hu-HU" sz="2000" spc="150" baseline="0" dirty="0" smtClean="0">
                <a:solidFill>
                  <a:srgbClr val="0C214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2024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9354471-F010-5ABB-1818-94122E32E7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97483" y="651691"/>
            <a:ext cx="1296000" cy="1296000"/>
          </a:xfrm>
          <a:prstGeom prst="ellipse">
            <a:avLst/>
          </a:prstGeom>
          <a:solidFill>
            <a:schemeClr val="bg1"/>
          </a:solidFill>
          <a:ln w="22225">
            <a:gradFill>
              <a:gsLst>
                <a:gs pos="0">
                  <a:srgbClr val="DFAF7A"/>
                </a:gs>
                <a:gs pos="37000">
                  <a:srgbClr val="FBE7A6"/>
                </a:gs>
                <a:gs pos="75000">
                  <a:srgbClr val="B98A64"/>
                </a:gs>
                <a:gs pos="100000">
                  <a:srgbClr val="FCE9A7"/>
                </a:gs>
              </a:gsLst>
              <a:lin ang="5400000" scaled="1"/>
            </a:gra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hu-HU" dirty="0"/>
          </a:p>
        </p:txBody>
      </p:sp>
      <p:sp>
        <p:nvSpPr>
          <p:cNvPr id="10" name="Szöveg helye 13">
            <a:extLst>
              <a:ext uri="{FF2B5EF4-FFF2-40B4-BE49-F238E27FC236}">
                <a16:creationId xmlns:a16="http://schemas.microsoft.com/office/drawing/2014/main" id="{A23D7EB2-EE09-A6DA-563F-E0142E2198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4677" y="1358703"/>
            <a:ext cx="4932217" cy="313932"/>
          </a:xfrm>
          <a:noFill/>
        </p:spPr>
        <p:txBody>
          <a:bodyPr wrap="square" rtlCol="0">
            <a:spAutoFit/>
          </a:bodyPr>
          <a:lstStyle>
            <a:lvl1pPr algn="r">
              <a:defRPr lang="hu-HU" sz="1600" spc="150" baseline="0" dirty="0" smtClean="0">
                <a:solidFill>
                  <a:srgbClr val="0C214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 err="1"/>
              <a:t>tiltusa</a:t>
            </a:r>
            <a:endParaRPr lang="hu-HU" dirty="0"/>
          </a:p>
        </p:txBody>
      </p:sp>
      <p:sp>
        <p:nvSpPr>
          <p:cNvPr id="11" name="Szöveg helye 13">
            <a:extLst>
              <a:ext uri="{FF2B5EF4-FFF2-40B4-BE49-F238E27FC236}">
                <a16:creationId xmlns:a16="http://schemas.microsoft.com/office/drawing/2014/main" id="{F8C76370-05C6-BB71-8FE9-F98BC36596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678" y="1027975"/>
            <a:ext cx="493221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b="1" spc="150" baseline="0" dirty="0" smtClean="0">
                <a:solidFill>
                  <a:srgbClr val="0C2148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</a:t>
            </a:r>
          </a:p>
        </p:txBody>
      </p:sp>
      <p:pic>
        <p:nvPicPr>
          <p:cNvPr id="4" name="Picture 3" descr="A blue and black text with a circle and a blue circle with a coat of arms and a shield with a coat of arms and a building with a shield and a coat of arms and a building&#10;&#10;Description automatically generated">
            <a:extLst>
              <a:ext uri="{FF2B5EF4-FFF2-40B4-BE49-F238E27FC236}">
                <a16:creationId xmlns:a16="http://schemas.microsoft.com/office/drawing/2014/main" id="{EFD5EC51-1147-30CC-821B-BF8302416E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3"/>
          <a:stretch/>
        </p:blipFill>
        <p:spPr>
          <a:xfrm>
            <a:off x="799610" y="469662"/>
            <a:ext cx="3161935" cy="1572784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908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C2F85589-932B-F00D-3476-97D3AEB25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22" b="8754"/>
          <a:stretch/>
        </p:blipFill>
        <p:spPr>
          <a:xfrm>
            <a:off x="0" y="0"/>
            <a:ext cx="12192000" cy="1014799"/>
          </a:xfrm>
          <a:prstGeom prst="rect">
            <a:avLst/>
          </a:prstGeom>
        </p:spPr>
      </p:pic>
      <p:sp>
        <p:nvSpPr>
          <p:cNvPr id="10" name="Téglalap 10">
            <a:extLst>
              <a:ext uri="{FF2B5EF4-FFF2-40B4-BE49-F238E27FC236}">
                <a16:creationId xmlns:a16="http://schemas.microsoft.com/office/drawing/2014/main" id="{5ABB70FC-A333-8554-8C8C-79E9C608422A}"/>
              </a:ext>
            </a:extLst>
          </p:cNvPr>
          <p:cNvSpPr/>
          <p:nvPr userDrawn="1"/>
        </p:nvSpPr>
        <p:spPr>
          <a:xfrm rot="10800000" flipV="1">
            <a:off x="0" y="0"/>
            <a:ext cx="12192001" cy="1018719"/>
          </a:xfrm>
          <a:prstGeom prst="roundRect">
            <a:avLst>
              <a:gd name="adj" fmla="val 0"/>
            </a:avLst>
          </a:prstGeom>
          <a:gradFill flip="none" rotWithShape="1">
            <a:gsLst>
              <a:gs pos="18000">
                <a:schemeClr val="bg1">
                  <a:alpha val="76000"/>
                </a:schemeClr>
              </a:gs>
              <a:gs pos="0">
                <a:schemeClr val="bg1"/>
              </a:gs>
              <a:gs pos="100000">
                <a:schemeClr val="bg1">
                  <a:alpha val="71000"/>
                </a:schemeClr>
              </a:gs>
              <a:gs pos="60000">
                <a:schemeClr val="bg1"/>
              </a:gs>
            </a:gsLst>
            <a:lin ang="24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200" cap="all" spc="80" baseline="0">
                <a:solidFill>
                  <a:srgbClr val="0C2148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27402" y="6314438"/>
            <a:ext cx="3000409" cy="371538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2617" y="1130556"/>
            <a:ext cx="11260964" cy="499664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pic>
        <p:nvPicPr>
          <p:cNvPr id="2" name="Picture 1" descr="A blue and black text with a circle and a blue circle with a coat of arms and a shield with a coat of arms and a building with a shield and a coat of arms and a building&#10;&#10;Description automatically generated">
            <a:extLst>
              <a:ext uri="{FF2B5EF4-FFF2-40B4-BE49-F238E27FC236}">
                <a16:creationId xmlns:a16="http://schemas.microsoft.com/office/drawing/2014/main" id="{CCAB89D2-FF12-2944-A430-C556560B5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3"/>
          <a:stretch/>
        </p:blipFill>
        <p:spPr>
          <a:xfrm>
            <a:off x="10514277" y="126995"/>
            <a:ext cx="1622573" cy="807086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3F0E7D-536A-06B7-2C4D-888D7AD91411}"/>
              </a:ext>
            </a:extLst>
          </p:cNvPr>
          <p:cNvCxnSpPr>
            <a:cxnSpLocks/>
          </p:cNvCxnSpPr>
          <p:nvPr userDrawn="1"/>
        </p:nvCxnSpPr>
        <p:spPr>
          <a:xfrm flipH="1">
            <a:off x="452616" y="1010881"/>
            <a:ext cx="801107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750043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statues&#10;&#10;Description automatically generated">
            <a:extLst>
              <a:ext uri="{FF2B5EF4-FFF2-40B4-BE49-F238E27FC236}">
                <a16:creationId xmlns:a16="http://schemas.microsoft.com/office/drawing/2014/main" id="{D1CDD90C-DEFC-FBCF-D4A9-A35C13218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705" r="17183" b="32790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C178785-7FA3-287D-6F63-E98CEA241737}"/>
              </a:ext>
            </a:extLst>
          </p:cNvPr>
          <p:cNvSpPr txBox="1">
            <a:spLocks/>
          </p:cNvSpPr>
          <p:nvPr userDrawn="1"/>
        </p:nvSpPr>
        <p:spPr>
          <a:xfrm>
            <a:off x="452616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80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80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8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E8AA16-134D-713E-438F-342298B95BB3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4497" y="4629284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497" y="2192004"/>
            <a:ext cx="4991161" cy="2268891"/>
          </a:xfrm>
          <a:noFill/>
        </p:spPr>
        <p:txBody>
          <a:bodyPr wrap="square" rtlCol="0" anchor="b">
            <a:spAutoFit/>
          </a:bodyPr>
          <a:lstStyle>
            <a:lvl1pPr>
              <a:lnSpc>
                <a:spcPct val="110000"/>
              </a:lnSpc>
              <a:defRPr lang="hu-HU" sz="4400" b="1" cap="all" spc="300" baseline="0">
                <a:solidFill>
                  <a:srgbClr val="0C2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  <a:endParaRPr lang="hu-HU" dirty="0"/>
          </a:p>
        </p:txBody>
      </p:sp>
      <p:pic>
        <p:nvPicPr>
          <p:cNvPr id="4" name="Picture 3" descr="A blue and black text with a circle and a blue circle with a coat of arms and a shield with a coat of arms and a building with a shield and a coat of arms and a building&#10;&#10;Description automatically generated">
            <a:extLst>
              <a:ext uri="{FF2B5EF4-FFF2-40B4-BE49-F238E27FC236}">
                <a16:creationId xmlns:a16="http://schemas.microsoft.com/office/drawing/2014/main" id="{A2A772C2-3E48-2514-3C0E-F4BD2EBAE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006"/>
          <a:stretch/>
        </p:blipFill>
        <p:spPr>
          <a:xfrm>
            <a:off x="8915345" y="498176"/>
            <a:ext cx="2613169" cy="2062156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969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age of statues&#10;&#10;Description automatically generated">
            <a:extLst>
              <a:ext uri="{FF2B5EF4-FFF2-40B4-BE49-F238E27FC236}">
                <a16:creationId xmlns:a16="http://schemas.microsoft.com/office/drawing/2014/main" id="{8C821733-E811-385A-74E8-1B4F522D6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pic>
        <p:nvPicPr>
          <p:cNvPr id="8" name="Picture 7" descr="A blue and black text with a circle and a blue circle with a coat of arms and a shield with a coat of arms and a building with a shield and a coat of arms and a building&#10;&#10;Description automatically generated">
            <a:extLst>
              <a:ext uri="{FF2B5EF4-FFF2-40B4-BE49-F238E27FC236}">
                <a16:creationId xmlns:a16="http://schemas.microsoft.com/office/drawing/2014/main" id="{6564FC8D-C43D-C620-7E77-0030AE6DE5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006"/>
          <a:stretch/>
        </p:blipFill>
        <p:spPr>
          <a:xfrm>
            <a:off x="8394221" y="473090"/>
            <a:ext cx="3161935" cy="2495209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55D6F0-2074-341C-2849-140DC42DB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27801" t="17161" b="20610"/>
          <a:stretch/>
        </p:blipFill>
        <p:spPr>
          <a:xfrm>
            <a:off x="0" y="0"/>
            <a:ext cx="7969901" cy="6873217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497" y="2192004"/>
            <a:ext cx="4991161" cy="2268891"/>
          </a:xfrm>
          <a:noFill/>
        </p:spPr>
        <p:txBody>
          <a:bodyPr wrap="square" rtlCol="0" anchor="b" anchorCtr="0">
            <a:spAutoFit/>
          </a:bodyPr>
          <a:lstStyle>
            <a:lvl1pPr>
              <a:lnSpc>
                <a:spcPct val="110000"/>
              </a:lnSpc>
              <a:defRPr lang="hu-HU" sz="4400" b="1" cap="all" spc="300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  <a:endParaRPr lang="hu-H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D6476E-D753-5F2D-96D7-B8AB9FB8A4C3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4497" y="4629284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705151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05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statues&#10;&#10;Description automatically generated">
            <a:extLst>
              <a:ext uri="{FF2B5EF4-FFF2-40B4-BE49-F238E27FC236}">
                <a16:creationId xmlns:a16="http://schemas.microsoft.com/office/drawing/2014/main" id="{279B1A64-054F-24CF-6BB1-7874507C2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20884" r="20905" b="367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2000">
                <a:schemeClr val="bg1">
                  <a:alpha val="91000"/>
                </a:schemeClr>
              </a:gs>
              <a:gs pos="0">
                <a:schemeClr val="bg1"/>
              </a:gs>
              <a:gs pos="68000">
                <a:schemeClr val="bg1">
                  <a:alpha val="6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2" name="Picture 1" descr="A blue and black text with a circle and a blue circle with a coat of arms and a shield with a coat of arms and a building with a shield and a coat of arms and a building&#10;&#10;Description automatically generated">
            <a:extLst>
              <a:ext uri="{FF2B5EF4-FFF2-40B4-BE49-F238E27FC236}">
                <a16:creationId xmlns:a16="http://schemas.microsoft.com/office/drawing/2014/main" id="{EE046191-65E7-DCB7-F4A9-F44BADC6C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388"/>
          <a:stretch/>
        </p:blipFill>
        <p:spPr>
          <a:xfrm>
            <a:off x="1153853" y="1655670"/>
            <a:ext cx="4629390" cy="3666761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8651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2FE20934-5498-D11D-4889-76676CA4F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12" name="Téglalap 10">
            <a:extLst>
              <a:ext uri="{FF2B5EF4-FFF2-40B4-BE49-F238E27FC236}">
                <a16:creationId xmlns:a16="http://schemas.microsoft.com/office/drawing/2014/main" id="{059A6E58-7481-D973-B676-BA47AB21142B}"/>
              </a:ext>
            </a:extLst>
          </p:cNvPr>
          <p:cNvSpPr/>
          <p:nvPr userDrawn="1"/>
        </p:nvSpPr>
        <p:spPr>
          <a:xfrm rot="10800000" flipV="1">
            <a:off x="10280418" y="634626"/>
            <a:ext cx="1330135" cy="1330135"/>
          </a:xfrm>
          <a:prstGeom prst="ellipse">
            <a:avLst/>
          </a:prstGeom>
          <a:solidFill>
            <a:srgbClr val="2C477B"/>
          </a:solidFill>
          <a:ln w="25400">
            <a:gradFill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3" name="Téglalap 10">
            <a:extLst>
              <a:ext uri="{FF2B5EF4-FFF2-40B4-BE49-F238E27FC236}">
                <a16:creationId xmlns:a16="http://schemas.microsoft.com/office/drawing/2014/main" id="{46A46F63-0A5A-FA98-78AF-76E638834A90}"/>
              </a:ext>
            </a:extLst>
          </p:cNvPr>
          <p:cNvSpPr/>
          <p:nvPr userDrawn="1"/>
        </p:nvSpPr>
        <p:spPr>
          <a:xfrm rot="10800000" flipV="1">
            <a:off x="0" y="-1"/>
            <a:ext cx="12191998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9000">
                <a:srgbClr val="112F66">
                  <a:alpha val="95000"/>
                </a:srgbClr>
              </a:gs>
              <a:gs pos="36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4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7" name="Picture 16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C290BC4D-4510-C3C5-AACD-3E5080F65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4"/>
          <a:stretch/>
        </p:blipFill>
        <p:spPr>
          <a:xfrm>
            <a:off x="799610" y="469661"/>
            <a:ext cx="3161935" cy="1657320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672" y="2727182"/>
            <a:ext cx="8364659" cy="1657320"/>
          </a:xfrm>
          <a:noFill/>
        </p:spPr>
        <p:txBody>
          <a:bodyPr wrap="square" tIns="108000" bIns="108000" rtlCol="0" anchor="ctr">
            <a:normAutofit/>
          </a:bodyPr>
          <a:lstStyle>
            <a:lvl1pPr algn="ctr">
              <a:lnSpc>
                <a:spcPct val="100000"/>
              </a:lnSpc>
              <a:defRPr lang="hu-HU" sz="4400" b="1" cap="all" spc="3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szerkesztése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8B20F-4B1E-F72A-8D93-7B184B6FE49A}"/>
              </a:ext>
            </a:extLst>
          </p:cNvPr>
          <p:cNvCxnSpPr>
            <a:cxnSpLocks/>
          </p:cNvCxnSpPr>
          <p:nvPr userDrawn="1"/>
        </p:nvCxnSpPr>
        <p:spPr>
          <a:xfrm flipH="1">
            <a:off x="5057069" y="4396077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zöveg helye 13">
            <a:extLst>
              <a:ext uri="{FF2B5EF4-FFF2-40B4-BE49-F238E27FC236}">
                <a16:creationId xmlns:a16="http://schemas.microsoft.com/office/drawing/2014/main" id="{4C2C3B34-8A77-D319-ABA3-888E97A68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893" y="4599859"/>
            <a:ext cx="4932217" cy="369332"/>
          </a:xfrm>
          <a:noFill/>
        </p:spPr>
        <p:txBody>
          <a:bodyPr wrap="square" rtlCol="0">
            <a:spAutoFit/>
          </a:bodyPr>
          <a:lstStyle>
            <a:lvl1pPr algn="ctr">
              <a:defRPr lang="hu-HU" sz="2000" spc="15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2024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9354471-F010-5ABB-1818-94122E32E7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97483" y="651691"/>
            <a:ext cx="1296000" cy="1296000"/>
          </a:xfrm>
          <a:prstGeom prst="ellipse">
            <a:avLst/>
          </a:prstGeom>
          <a:ln w="22225">
            <a:gradFill>
              <a:gsLst>
                <a:gs pos="0">
                  <a:srgbClr val="DFAF7A"/>
                </a:gs>
                <a:gs pos="37000">
                  <a:srgbClr val="FBE7A6"/>
                </a:gs>
                <a:gs pos="75000">
                  <a:srgbClr val="B98A64"/>
                </a:gs>
                <a:gs pos="100000">
                  <a:srgbClr val="FCE9A7"/>
                </a:gs>
              </a:gsLst>
              <a:lin ang="5400000" scaled="1"/>
            </a:gra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hu-HU" dirty="0"/>
          </a:p>
        </p:txBody>
      </p:sp>
      <p:sp>
        <p:nvSpPr>
          <p:cNvPr id="10" name="Szöveg helye 13">
            <a:extLst>
              <a:ext uri="{FF2B5EF4-FFF2-40B4-BE49-F238E27FC236}">
                <a16:creationId xmlns:a16="http://schemas.microsoft.com/office/drawing/2014/main" id="{A23D7EB2-EE09-A6DA-563F-E0142E2198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4677" y="1358703"/>
            <a:ext cx="4932217" cy="313932"/>
          </a:xfrm>
          <a:noFill/>
        </p:spPr>
        <p:txBody>
          <a:bodyPr wrap="square" rtlCol="0">
            <a:spAutoFit/>
          </a:bodyPr>
          <a:lstStyle>
            <a:lvl1pPr algn="r">
              <a:defRPr lang="hu-HU" sz="1600" spc="15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 err="1"/>
              <a:t>tiltusa</a:t>
            </a:r>
            <a:endParaRPr lang="hu-HU" dirty="0"/>
          </a:p>
        </p:txBody>
      </p:sp>
      <p:sp>
        <p:nvSpPr>
          <p:cNvPr id="11" name="Szöveg helye 13">
            <a:extLst>
              <a:ext uri="{FF2B5EF4-FFF2-40B4-BE49-F238E27FC236}">
                <a16:creationId xmlns:a16="http://schemas.microsoft.com/office/drawing/2014/main" id="{F8C76370-05C6-BB71-8FE9-F98BC36596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678" y="1027975"/>
            <a:ext cx="493221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b="1" spc="150" baseline="0" dirty="0" smtClean="0">
                <a:gradFill flip="none" rotWithShape="1">
                  <a:gsLst>
                    <a:gs pos="23000">
                      <a:srgbClr val="F9E4A3"/>
                    </a:gs>
                    <a:gs pos="0">
                      <a:srgbClr val="BF9966"/>
                    </a:gs>
                    <a:gs pos="100000">
                      <a:srgbClr val="FAE6A5"/>
                    </a:gs>
                    <a:gs pos="59000">
                      <a:srgbClr val="C0946B"/>
                    </a:gs>
                  </a:gsLst>
                  <a:lin ang="10800000" scaled="1"/>
                  <a:tileRect/>
                </a:gradFill>
                <a:latin typeface="+mn-lt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</a:t>
            </a:r>
          </a:p>
        </p:txBody>
      </p:sp>
    </p:spTree>
    <p:extLst>
      <p:ext uri="{BB962C8B-B14F-4D97-AF65-F5344CB8AC3E}">
        <p14:creationId xmlns:p14="http://schemas.microsoft.com/office/powerpoint/2010/main" val="101829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7632-2CCF-42D5-AFCD-F3B76AD0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67FE3-9F05-414A-93AE-3613DC30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65954-AFF9-4C0F-A633-5769F22D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3DDEE-C414-438C-8C56-66A70433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A921-9F26-4A3C-9FFA-70F73EEE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99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lage of statues&#10;&#10;Description automatically generated">
            <a:extLst>
              <a:ext uri="{FF2B5EF4-FFF2-40B4-BE49-F238E27FC236}">
                <a16:creationId xmlns:a16="http://schemas.microsoft.com/office/drawing/2014/main" id="{0FFB9D8C-24D1-CBB2-D923-BCD461200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705" r="17183" b="32790"/>
          <a:stretch/>
        </p:blipFill>
        <p:spPr>
          <a:xfrm>
            <a:off x="3" y="1"/>
            <a:ext cx="12192000" cy="6873217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D828E68D-EA7A-829D-A4AE-85D33E761DE9}"/>
              </a:ext>
            </a:extLst>
          </p:cNvPr>
          <p:cNvSpPr/>
          <p:nvPr userDrawn="1"/>
        </p:nvSpPr>
        <p:spPr>
          <a:xfrm rot="10800000" flipV="1">
            <a:off x="1" y="0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7000">
                <a:srgbClr val="133675">
                  <a:alpha val="75000"/>
                </a:srgbClr>
              </a:gs>
              <a:gs pos="0">
                <a:srgbClr val="2B2F77"/>
              </a:gs>
              <a:gs pos="75000">
                <a:srgbClr val="0F2A5B"/>
              </a:gs>
              <a:gs pos="100000">
                <a:schemeClr val="tx2"/>
              </a:gs>
            </a:gsLst>
            <a:lin ang="1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2" name="Picture 11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94CCF242-D952-F0DC-78EA-D2DA9F421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232"/>
          <a:stretch/>
        </p:blipFill>
        <p:spPr>
          <a:xfrm>
            <a:off x="9143482" y="447323"/>
            <a:ext cx="2613169" cy="206671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19D1779-F6DD-8E20-A911-683889DF3F90}"/>
              </a:ext>
            </a:extLst>
          </p:cNvPr>
          <p:cNvSpPr/>
          <p:nvPr userDrawn="1"/>
        </p:nvSpPr>
        <p:spPr>
          <a:xfrm>
            <a:off x="290948" y="4050146"/>
            <a:ext cx="2466109" cy="2466109"/>
          </a:xfrm>
          <a:prstGeom prst="roundRect">
            <a:avLst>
              <a:gd name="adj" fmla="val 4581"/>
            </a:avLst>
          </a:prstGeom>
          <a:solidFill>
            <a:srgbClr val="1C3566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033" y="739197"/>
            <a:ext cx="8364659" cy="1572326"/>
          </a:xfrm>
          <a:noFill/>
        </p:spPr>
        <p:txBody>
          <a:bodyPr wrap="square" tIns="108000" bIns="108000" rtlCol="0" anchor="b">
            <a:normAutofit/>
          </a:bodyPr>
          <a:lstStyle>
            <a:lvl1pPr algn="l">
              <a:lnSpc>
                <a:spcPct val="100000"/>
              </a:lnSpc>
              <a:defRPr lang="hu-HU" sz="4400" b="1" cap="all" spc="3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szerkesztése</a:t>
            </a:r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7998" y="6099577"/>
            <a:ext cx="4932217" cy="313932"/>
          </a:xfrm>
          <a:noFill/>
        </p:spPr>
        <p:txBody>
          <a:bodyPr wrap="square" rtlCol="0">
            <a:spAutoFit/>
          </a:bodyPr>
          <a:lstStyle>
            <a:lvl1pPr algn="l">
              <a:defRPr lang="hu-HU" sz="1600" spc="15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 err="1"/>
              <a:t>tiltusa</a:t>
            </a:r>
            <a:endParaRPr lang="hu-HU" dirty="0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5768849"/>
            <a:ext cx="4932217" cy="369332"/>
          </a:xfrm>
          <a:noFill/>
        </p:spPr>
        <p:txBody>
          <a:bodyPr wrap="square" rtlCol="0">
            <a:spAutoFit/>
          </a:bodyPr>
          <a:lstStyle>
            <a:lvl1pPr algn="l">
              <a:defRPr lang="hu-HU" sz="2000" b="1" spc="150" baseline="0" dirty="0" smtClean="0">
                <a:gradFill flip="none" rotWithShape="1">
                  <a:gsLst>
                    <a:gs pos="23000">
                      <a:srgbClr val="F9E4A3"/>
                    </a:gs>
                    <a:gs pos="0">
                      <a:srgbClr val="BF9966"/>
                    </a:gs>
                    <a:gs pos="100000">
                      <a:srgbClr val="FAE6A5"/>
                    </a:gs>
                    <a:gs pos="59000">
                      <a:srgbClr val="C0946B"/>
                    </a:gs>
                  </a:gsLst>
                  <a:lin ang="10800000" scaled="1"/>
                  <a:tileRect/>
                </a:gradFill>
                <a:latin typeface="+mn-lt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8B20F-4B1E-F72A-8D93-7B184B6FE49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5349" y="2314962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zöveg helye 13">
            <a:extLst>
              <a:ext uri="{FF2B5EF4-FFF2-40B4-BE49-F238E27FC236}">
                <a16:creationId xmlns:a16="http://schemas.microsoft.com/office/drawing/2014/main" id="{4C2C3B34-8A77-D319-ABA3-888E97A68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2033" y="2432702"/>
            <a:ext cx="4932217" cy="369332"/>
          </a:xfrm>
          <a:noFill/>
        </p:spPr>
        <p:txBody>
          <a:bodyPr wrap="square" rtlCol="0">
            <a:spAutoFit/>
          </a:bodyPr>
          <a:lstStyle>
            <a:lvl1pPr algn="l">
              <a:defRPr lang="hu-HU" sz="2000" spc="15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2024</a:t>
            </a:r>
          </a:p>
        </p:txBody>
      </p:sp>
    </p:spTree>
    <p:extLst>
      <p:ext uri="{BB962C8B-B14F-4D97-AF65-F5344CB8AC3E}">
        <p14:creationId xmlns:p14="http://schemas.microsoft.com/office/powerpoint/2010/main" val="2637550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389" y="279209"/>
            <a:ext cx="864029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200" cap="all" spc="80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77389" y="1130556"/>
            <a:ext cx="8640292" cy="4996643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66E3FA-4247-7807-3A26-BEDF4266CF58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1214" y="904981"/>
            <a:ext cx="801107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8DEEC3B7-41CA-03F1-A356-3029B7FD7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7390" y="6323656"/>
            <a:ext cx="8103264" cy="371538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3" name="Szöveg helye 16">
            <a:extLst>
              <a:ext uri="{FF2B5EF4-FFF2-40B4-BE49-F238E27FC236}">
                <a16:creationId xmlns:a16="http://schemas.microsoft.com/office/drawing/2014/main" id="{3E037C21-22F7-D060-056D-D71959EAAC3A}"/>
              </a:ext>
            </a:extLst>
          </p:cNvPr>
          <p:cNvSpPr txBox="1">
            <a:spLocks/>
          </p:cNvSpPr>
          <p:nvPr userDrawn="1"/>
        </p:nvSpPr>
        <p:spPr>
          <a:xfrm>
            <a:off x="11379195" y="6341860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| </a:t>
            </a:r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15" name="Picture 14" descr="A collage of statues&#10;&#10;Description automatically generated">
            <a:extLst>
              <a:ext uri="{FF2B5EF4-FFF2-40B4-BE49-F238E27FC236}">
                <a16:creationId xmlns:a16="http://schemas.microsoft.com/office/drawing/2014/main" id="{3567903B-E280-F34D-5ADE-762DAE6E8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18" b="47276"/>
          <a:stretch/>
        </p:blipFill>
        <p:spPr>
          <a:xfrm>
            <a:off x="1" y="0"/>
            <a:ext cx="3048000" cy="6873216"/>
          </a:xfrm>
          <a:prstGeom prst="rect">
            <a:avLst/>
          </a:prstGeom>
        </p:spPr>
      </p:pic>
      <p:sp>
        <p:nvSpPr>
          <p:cNvPr id="17" name="Téglalap 10">
            <a:extLst>
              <a:ext uri="{FF2B5EF4-FFF2-40B4-BE49-F238E27FC236}">
                <a16:creationId xmlns:a16="http://schemas.microsoft.com/office/drawing/2014/main" id="{CE154188-D6EC-78AB-A3D9-3B3876E3F81D}"/>
              </a:ext>
            </a:extLst>
          </p:cNvPr>
          <p:cNvSpPr/>
          <p:nvPr userDrawn="1"/>
        </p:nvSpPr>
        <p:spPr>
          <a:xfrm rot="10800000" flipV="1">
            <a:off x="-1" y="-1"/>
            <a:ext cx="3048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8000">
                <a:srgbClr val="133675">
                  <a:alpha val="84000"/>
                </a:srgbClr>
              </a:gs>
              <a:gs pos="9000">
                <a:srgbClr val="2B2F77"/>
              </a:gs>
              <a:gs pos="100000">
                <a:schemeClr val="tx2"/>
              </a:gs>
            </a:gsLst>
            <a:lin ang="7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8" name="Picture 17" descr="A black and white logo&#10;&#10;Description automatically generated">
            <a:extLst>
              <a:ext uri="{FF2B5EF4-FFF2-40B4-BE49-F238E27FC236}">
                <a16:creationId xmlns:a16="http://schemas.microsoft.com/office/drawing/2014/main" id="{38D5F91C-EC4E-2E41-63C3-CC2188B38C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0" y="467296"/>
            <a:ext cx="1833917" cy="108717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C741F4-5BD1-6FF7-262C-36478DB79AE3}"/>
              </a:ext>
            </a:extLst>
          </p:cNvPr>
          <p:cNvSpPr txBox="1"/>
          <p:nvPr userDrawn="1"/>
        </p:nvSpPr>
        <p:spPr>
          <a:xfrm>
            <a:off x="245323" y="3105834"/>
            <a:ext cx="255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rgbClr val="AFC2E3"/>
                </a:solidFill>
              </a:rPr>
              <a:t>Kérdések</a:t>
            </a:r>
          </a:p>
          <a:p>
            <a:pPr algn="ctr"/>
            <a:r>
              <a:rPr lang="hu-HU" sz="1800" dirty="0">
                <a:solidFill>
                  <a:srgbClr val="AFC2E3"/>
                </a:solidFill>
              </a:rPr>
              <a:t>sajto@mnb.hu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2C21203-CD5E-CAFF-3071-8688D06ED44E}"/>
              </a:ext>
            </a:extLst>
          </p:cNvPr>
          <p:cNvSpPr/>
          <p:nvPr userDrawn="1"/>
        </p:nvSpPr>
        <p:spPr>
          <a:xfrm>
            <a:off x="290948" y="4050146"/>
            <a:ext cx="2466109" cy="2466109"/>
          </a:xfrm>
          <a:prstGeom prst="roundRect">
            <a:avLst>
              <a:gd name="adj" fmla="val 4581"/>
            </a:avLst>
          </a:prstGeom>
          <a:solidFill>
            <a:srgbClr val="1C3566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45055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statues&#10;&#10;Description automatically generated">
            <a:extLst>
              <a:ext uri="{FF2B5EF4-FFF2-40B4-BE49-F238E27FC236}">
                <a16:creationId xmlns:a16="http://schemas.microsoft.com/office/drawing/2014/main" id="{D1CDD90C-DEFC-FBCF-D4A9-A35C13218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705" r="17183" b="32790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C178785-7FA3-287D-6F63-E98CEA241737}"/>
              </a:ext>
            </a:extLst>
          </p:cNvPr>
          <p:cNvSpPr txBox="1">
            <a:spLocks/>
          </p:cNvSpPr>
          <p:nvPr userDrawn="1"/>
        </p:nvSpPr>
        <p:spPr>
          <a:xfrm>
            <a:off x="452616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80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80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8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5" name="Téglalap 10">
            <a:extLst>
              <a:ext uri="{FF2B5EF4-FFF2-40B4-BE49-F238E27FC236}">
                <a16:creationId xmlns:a16="http://schemas.microsoft.com/office/drawing/2014/main" id="{16B4161F-95D0-4E47-BD30-7E61CEDB7962}"/>
              </a:ext>
            </a:extLst>
          </p:cNvPr>
          <p:cNvSpPr/>
          <p:nvPr userDrawn="1"/>
        </p:nvSpPr>
        <p:spPr>
          <a:xfrm rot="10800000" flipV="1">
            <a:off x="-2" y="-1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5000">
                <a:srgbClr val="133675">
                  <a:alpha val="75000"/>
                </a:srgbClr>
              </a:gs>
              <a:gs pos="0">
                <a:srgbClr val="2B2F77"/>
              </a:gs>
              <a:gs pos="57000">
                <a:srgbClr val="0F2A5B"/>
              </a:gs>
              <a:gs pos="100000">
                <a:schemeClr val="tx2"/>
              </a:gs>
            </a:gsLst>
            <a:lin ang="1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677" y="2797097"/>
            <a:ext cx="5932148" cy="1263808"/>
          </a:xfrm>
          <a:noFill/>
        </p:spPr>
        <p:txBody>
          <a:bodyPr wrap="square" rtlCol="0" anchor="t" anchorCtr="0">
            <a:spAutoFit/>
          </a:bodyPr>
          <a:lstStyle>
            <a:lvl1pPr>
              <a:lnSpc>
                <a:spcPct val="110000"/>
              </a:lnSpc>
              <a:defRPr lang="hu-HU" sz="3600" b="1" cap="all" spc="3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E63FDB-FFA9-FB3D-265B-00C562C27A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6678" y="2210907"/>
            <a:ext cx="3529012" cy="404598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hu-HU" sz="2000" b="1" cap="all" spc="300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 defTabSz="457200">
              <a:lnSpc>
                <a:spcPct val="110000"/>
              </a:lnSpc>
              <a:spcBef>
                <a:spcPct val="0"/>
              </a:spcBef>
            </a:pPr>
            <a:r>
              <a:rPr lang="hu-HU" dirty="0"/>
              <a:t>Fejezet X</a:t>
            </a:r>
          </a:p>
        </p:txBody>
      </p:sp>
      <p:pic>
        <p:nvPicPr>
          <p:cNvPr id="10" name="Picture 9" descr="A collage of statues&#10;&#10;Description automatically generated">
            <a:extLst>
              <a:ext uri="{FF2B5EF4-FFF2-40B4-BE49-F238E27FC236}">
                <a16:creationId xmlns:a16="http://schemas.microsoft.com/office/drawing/2014/main" id="{BADCE178-988B-6C45-085C-77FBB972D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18" b="47276"/>
          <a:stretch/>
        </p:blipFill>
        <p:spPr>
          <a:xfrm>
            <a:off x="1" y="0"/>
            <a:ext cx="3048000" cy="6873216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90FC2019-6BFF-609F-DADC-60543AD50476}"/>
              </a:ext>
            </a:extLst>
          </p:cNvPr>
          <p:cNvSpPr/>
          <p:nvPr userDrawn="1"/>
        </p:nvSpPr>
        <p:spPr>
          <a:xfrm rot="10800000" flipV="1">
            <a:off x="-1" y="-1"/>
            <a:ext cx="3048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8000">
                <a:srgbClr val="133675">
                  <a:alpha val="84000"/>
                </a:srgbClr>
              </a:gs>
              <a:gs pos="9000">
                <a:srgbClr val="2B2F77"/>
              </a:gs>
              <a:gs pos="100000">
                <a:schemeClr val="tx2"/>
              </a:gs>
            </a:gsLst>
            <a:lin ang="7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736DBC08-872A-CB6B-CB01-40EDCA6A09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0" y="467296"/>
            <a:ext cx="1833917" cy="108717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F5D97E8-52BC-D7C5-F6EA-ADA2D787C3CC}"/>
              </a:ext>
            </a:extLst>
          </p:cNvPr>
          <p:cNvSpPr/>
          <p:nvPr userDrawn="1"/>
        </p:nvSpPr>
        <p:spPr>
          <a:xfrm>
            <a:off x="290948" y="4050146"/>
            <a:ext cx="2466109" cy="2466109"/>
          </a:xfrm>
          <a:prstGeom prst="roundRect">
            <a:avLst>
              <a:gd name="adj" fmla="val 4581"/>
            </a:avLst>
          </a:prstGeom>
          <a:solidFill>
            <a:srgbClr val="1C3566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002F24-C6DE-DDDE-9122-9A72A6E4675E}"/>
              </a:ext>
            </a:extLst>
          </p:cNvPr>
          <p:cNvSpPr txBox="1"/>
          <p:nvPr userDrawn="1"/>
        </p:nvSpPr>
        <p:spPr>
          <a:xfrm>
            <a:off x="245323" y="3105834"/>
            <a:ext cx="255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rgbClr val="AFC2E3"/>
                </a:solidFill>
              </a:rPr>
              <a:t>Kérdések</a:t>
            </a:r>
          </a:p>
          <a:p>
            <a:pPr algn="ctr"/>
            <a:r>
              <a:rPr lang="hu-HU" sz="1800" dirty="0">
                <a:solidFill>
                  <a:srgbClr val="AFC2E3"/>
                </a:solidFill>
              </a:rPr>
              <a:t>sajto@mnb.hu</a:t>
            </a:r>
          </a:p>
        </p:txBody>
      </p:sp>
    </p:spTree>
    <p:extLst>
      <p:ext uri="{BB962C8B-B14F-4D97-AF65-F5344CB8AC3E}">
        <p14:creationId xmlns:p14="http://schemas.microsoft.com/office/powerpoint/2010/main" val="4121664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statues&#10;&#10;Description automatically generated">
            <a:extLst>
              <a:ext uri="{FF2B5EF4-FFF2-40B4-BE49-F238E27FC236}">
                <a16:creationId xmlns:a16="http://schemas.microsoft.com/office/drawing/2014/main" id="{D1CDD90C-DEFC-FBCF-D4A9-A35C13218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705" r="17183" b="32790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C178785-7FA3-287D-6F63-E98CEA241737}"/>
              </a:ext>
            </a:extLst>
          </p:cNvPr>
          <p:cNvSpPr txBox="1">
            <a:spLocks/>
          </p:cNvSpPr>
          <p:nvPr userDrawn="1"/>
        </p:nvSpPr>
        <p:spPr>
          <a:xfrm>
            <a:off x="452616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80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80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8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5" name="Téglalap 10">
            <a:extLst>
              <a:ext uri="{FF2B5EF4-FFF2-40B4-BE49-F238E27FC236}">
                <a16:creationId xmlns:a16="http://schemas.microsoft.com/office/drawing/2014/main" id="{16B4161F-95D0-4E47-BD30-7E61CEDB7962}"/>
              </a:ext>
            </a:extLst>
          </p:cNvPr>
          <p:cNvSpPr/>
          <p:nvPr userDrawn="1"/>
        </p:nvSpPr>
        <p:spPr>
          <a:xfrm rot="10800000" flipV="1">
            <a:off x="-2" y="-1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7000">
                <a:srgbClr val="133675">
                  <a:alpha val="75000"/>
                </a:srgbClr>
              </a:gs>
              <a:gs pos="0">
                <a:srgbClr val="2B2F77"/>
              </a:gs>
              <a:gs pos="75000">
                <a:srgbClr val="0F2A5B"/>
              </a:gs>
              <a:gs pos="100000">
                <a:schemeClr val="tx2"/>
              </a:gs>
            </a:gsLst>
            <a:lin ang="1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16" y="1371911"/>
            <a:ext cx="6883208" cy="1263808"/>
          </a:xfrm>
          <a:noFill/>
        </p:spPr>
        <p:txBody>
          <a:bodyPr wrap="square" rtlCol="0" anchor="t" anchorCtr="0">
            <a:spAutoFit/>
          </a:bodyPr>
          <a:lstStyle>
            <a:lvl1pPr>
              <a:lnSpc>
                <a:spcPct val="110000"/>
              </a:lnSpc>
              <a:defRPr lang="hu-HU" sz="3600" b="1" cap="all" spc="3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  <a:endParaRPr lang="hu-HU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FC0C668D-1304-6166-FF24-2535E2A5C4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68" y="490444"/>
            <a:ext cx="1833917" cy="108717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E63FDB-FFA9-FB3D-265B-00C562C27A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617" y="785721"/>
            <a:ext cx="3529012" cy="404598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hu-HU" sz="2000" b="1" cap="all" spc="300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 defTabSz="457200">
              <a:lnSpc>
                <a:spcPct val="110000"/>
              </a:lnSpc>
              <a:spcBef>
                <a:spcPct val="0"/>
              </a:spcBef>
            </a:pPr>
            <a:r>
              <a:rPr lang="hu-HU" dirty="0"/>
              <a:t>Fejezet X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11A6AC-9714-57DD-BA8D-C2CC7F6781BF}"/>
              </a:ext>
            </a:extLst>
          </p:cNvPr>
          <p:cNvSpPr/>
          <p:nvPr userDrawn="1"/>
        </p:nvSpPr>
        <p:spPr>
          <a:xfrm>
            <a:off x="290948" y="4050146"/>
            <a:ext cx="2466109" cy="2466109"/>
          </a:xfrm>
          <a:prstGeom prst="roundRect">
            <a:avLst>
              <a:gd name="adj" fmla="val 4581"/>
            </a:avLst>
          </a:prstGeom>
          <a:solidFill>
            <a:srgbClr val="1C3566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147740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statues&#10;&#10;Description automatically generated">
            <a:extLst>
              <a:ext uri="{FF2B5EF4-FFF2-40B4-BE49-F238E27FC236}">
                <a16:creationId xmlns:a16="http://schemas.microsoft.com/office/drawing/2014/main" id="{279B1A64-054F-24CF-6BB1-7874507C2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20884" r="20905" b="367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rgbClr val="1C1E4D">
                  <a:alpha val="0"/>
                </a:srgbClr>
              </a:gs>
              <a:gs pos="50000">
                <a:srgbClr val="1C1E4D">
                  <a:alpha val="91000"/>
                </a:srgbClr>
              </a:gs>
              <a:gs pos="11000">
                <a:srgbClr val="1C1E4D"/>
              </a:gs>
              <a:gs pos="80000">
                <a:srgbClr val="1C1E4D">
                  <a:alpha val="4800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7" name="Picture 6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9CF8829A-F917-1327-4F55-69D3257735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07" y="1134813"/>
            <a:ext cx="4629388" cy="3546657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BBF09D-9D2F-FB2E-5006-8508F83A90B6}"/>
              </a:ext>
            </a:extLst>
          </p:cNvPr>
          <p:cNvSpPr/>
          <p:nvPr userDrawn="1"/>
        </p:nvSpPr>
        <p:spPr>
          <a:xfrm>
            <a:off x="290948" y="4050146"/>
            <a:ext cx="2466109" cy="2466109"/>
          </a:xfrm>
          <a:prstGeom prst="roundRect">
            <a:avLst>
              <a:gd name="adj" fmla="val 4581"/>
            </a:avLst>
          </a:prstGeom>
          <a:solidFill>
            <a:srgbClr val="1C3566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2217717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10">
            <a:extLst>
              <a:ext uri="{FF2B5EF4-FFF2-40B4-BE49-F238E27FC236}">
                <a16:creationId xmlns:a16="http://schemas.microsoft.com/office/drawing/2014/main" id="{E7C93744-0EBE-2D74-6D20-443935E9AF22}"/>
              </a:ext>
            </a:extLst>
          </p:cNvPr>
          <p:cNvSpPr/>
          <p:nvPr userDrawn="1"/>
        </p:nvSpPr>
        <p:spPr>
          <a:xfrm rot="10800000" flipV="1">
            <a:off x="-2" y="-1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7000">
                <a:srgbClr val="133675"/>
              </a:gs>
              <a:gs pos="0">
                <a:srgbClr val="2B2F77"/>
              </a:gs>
              <a:gs pos="75000">
                <a:srgbClr val="0F2A5B"/>
              </a:gs>
              <a:gs pos="100000">
                <a:schemeClr val="tx2"/>
              </a:gs>
            </a:gsLst>
            <a:lin ang="1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F966D8-CBBE-5BA1-5FD4-F9B93CCADFC0}"/>
              </a:ext>
            </a:extLst>
          </p:cNvPr>
          <p:cNvSpPr/>
          <p:nvPr userDrawn="1"/>
        </p:nvSpPr>
        <p:spPr>
          <a:xfrm>
            <a:off x="290948" y="4050146"/>
            <a:ext cx="2466109" cy="2466109"/>
          </a:xfrm>
          <a:prstGeom prst="roundRect">
            <a:avLst>
              <a:gd name="adj" fmla="val 4581"/>
            </a:avLst>
          </a:prstGeom>
          <a:solidFill>
            <a:srgbClr val="1C3566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3035150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2F4DB9-7E08-CD21-7919-FC8E90912F9B}"/>
              </a:ext>
            </a:extLst>
          </p:cNvPr>
          <p:cNvSpPr/>
          <p:nvPr userDrawn="1"/>
        </p:nvSpPr>
        <p:spPr>
          <a:xfrm>
            <a:off x="290948" y="4050146"/>
            <a:ext cx="2466109" cy="2466109"/>
          </a:xfrm>
          <a:prstGeom prst="roundRect">
            <a:avLst>
              <a:gd name="adj" fmla="val 4581"/>
            </a:avLst>
          </a:prstGeom>
          <a:solidFill>
            <a:srgbClr val="1C3566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243385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7632-2CCF-42D5-AFCD-F3B76AD0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67FE3-9F05-414A-93AE-3613DC30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65954-AFF9-4C0F-A633-5769F22D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3DDEE-C414-438C-8C56-66A70433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A921-9F26-4A3C-9FFA-70F73EEE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70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73FA-FF86-04FD-5632-F3D36FBCE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CBDBE-4972-D2B9-78B3-85A273F2E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24F30-0590-626E-7ED6-4BDFEF96D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FBF1-1255-50F1-E9DE-37E24A69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A0B1E-2DF6-CA89-7356-EBEE6710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2A8D-F6C5-4800-A3BD-8C2A1AC415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004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lage of statues&#10;&#10;Description automatically generated">
            <a:extLst>
              <a:ext uri="{FF2B5EF4-FFF2-40B4-BE49-F238E27FC236}">
                <a16:creationId xmlns:a16="http://schemas.microsoft.com/office/drawing/2014/main" id="{1339120D-3C4C-99F7-9B5B-325C47E4F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7" name="Téglalap 10">
            <a:extLst>
              <a:ext uri="{FF2B5EF4-FFF2-40B4-BE49-F238E27FC236}">
                <a16:creationId xmlns:a16="http://schemas.microsoft.com/office/drawing/2014/main" id="{AEF5581E-25AC-B1B9-47A4-A6AA9DC0DC83}"/>
              </a:ext>
            </a:extLst>
          </p:cNvPr>
          <p:cNvSpPr/>
          <p:nvPr userDrawn="1"/>
        </p:nvSpPr>
        <p:spPr>
          <a:xfrm rot="10800000" flipV="1">
            <a:off x="0" y="-1"/>
            <a:ext cx="12191998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36000">
                <a:srgbClr val="133675">
                  <a:alpha val="91000"/>
                </a:srgbClr>
              </a:gs>
              <a:gs pos="3000">
                <a:srgbClr val="2B2F77"/>
              </a:gs>
              <a:gs pos="60000">
                <a:srgbClr val="0F2A5A">
                  <a:alpha val="98000"/>
                </a:srgbClr>
              </a:gs>
              <a:gs pos="100000">
                <a:schemeClr val="tx2"/>
              </a:gs>
            </a:gsLst>
            <a:lin ang="4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200" cap="all" spc="8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27402" y="6314438"/>
            <a:ext cx="3000409" cy="371538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2617" y="1130556"/>
            <a:ext cx="11260964" cy="499664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6" name="Szöveg helye 16">
            <a:extLst>
              <a:ext uri="{FF2B5EF4-FFF2-40B4-BE49-F238E27FC236}">
                <a16:creationId xmlns:a16="http://schemas.microsoft.com/office/drawing/2014/main" id="{7635EC16-4B86-EA00-2DDE-FE4685470561}"/>
              </a:ext>
            </a:extLst>
          </p:cNvPr>
          <p:cNvSpPr txBox="1">
            <a:spLocks/>
          </p:cNvSpPr>
          <p:nvPr userDrawn="1"/>
        </p:nvSpPr>
        <p:spPr>
          <a:xfrm>
            <a:off x="452616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80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80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8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66E3FA-4247-7807-3A26-BEDF4266CF58}"/>
              </a:ext>
            </a:extLst>
          </p:cNvPr>
          <p:cNvCxnSpPr>
            <a:cxnSpLocks/>
          </p:cNvCxnSpPr>
          <p:nvPr userDrawn="1"/>
        </p:nvCxnSpPr>
        <p:spPr>
          <a:xfrm flipH="1">
            <a:off x="452616" y="1010881"/>
            <a:ext cx="801107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E76482CF-3E61-881D-01EF-D4FF8AB80B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61" y="125795"/>
            <a:ext cx="1300951" cy="77122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425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BCF3-A973-654D-B35B-29C7B22B7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D13A9-07D6-A35C-CF36-E0BA08ED6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46625-8BC5-85B0-045E-FD9DA728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D2C97-E79B-66AB-A292-059183C7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1F45C-B025-38C7-4AFF-06FA8EEBF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2A8D-F6C5-4800-A3BD-8C2A1AC415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0114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C603-1278-347B-3F8F-2D055582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F9221-BB84-E937-56B4-9B0AC6ACE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39CEA-3BE9-8BCF-78D9-88F61C7A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271C9-1DE6-FF4C-6EE1-8A4AB897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60B9F-D140-0CD9-2DE8-308E8607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2A8D-F6C5-4800-A3BD-8C2A1AC415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7078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7AB2D-1589-5EB7-5477-41E3875E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AA821-97E7-334F-2FFB-31B1370CB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5AFC9-8A31-4614-AAE7-5024199A2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33E1C-0D02-5A11-E4BA-607E160D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471B6-1D2D-CAD1-79F9-9EBC595B5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44D8E-2BFE-0FB2-511B-39EE80D6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2A8D-F6C5-4800-A3BD-8C2A1AC415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8422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FDBA3-4665-755E-200A-A5CB5CBE2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BA941-4155-5BD8-C1CD-CA109B371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2706E-65C3-E6A3-7C6F-EF36296CB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33636F-B431-6270-956F-69A63618F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E6A95-05F8-F8C6-F113-15F304A63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4EDB2-770B-FFED-D9BD-17DC2ACF2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8B4A74-67DB-9573-8EAF-61CFBAFF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D6A03-1B43-06AE-3314-4890D4617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2A8D-F6C5-4800-A3BD-8C2A1AC415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0505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93C4-EA0D-F6FF-F071-C666E656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821B2-CAC9-3354-72FF-80ED175A1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79F56-5248-1A53-86D6-58573F4BD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274F6-36FC-E3C6-5298-8B9F36AF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2A8D-F6C5-4800-A3BD-8C2A1AC415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7541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8A15D-672D-E181-FC7C-F21875FA4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4C1C6-874C-22AB-8AA2-9BAC249A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01CD5-A03E-49EF-AA0F-9A41DBBE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2A8D-F6C5-4800-A3BD-8C2A1AC415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632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4F72-8EF2-E4BB-C152-40E4B2E4A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5F22C-6AF3-8A97-8302-8F2AC3552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471EB-1562-CD68-D205-2CBC54B27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DA75C-1EC6-AD01-8654-4BCD4E76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4CAC6-8F68-56F4-60FA-2DF82A8D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FFD5F-8638-154B-0ED4-43627D3E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2A8D-F6C5-4800-A3BD-8C2A1AC415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306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DC392-6DF4-34FB-AA66-248227A7C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7BF050-C5FD-80B1-4BC0-939BC82F75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7F7D1-49AB-8237-7096-CC5327AD2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27C19-F333-9FEE-DD61-EE9BF66D7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7FF41-51B4-0542-EACB-D37E165D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37D16-89B3-9BC6-4BCE-F5867445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2A8D-F6C5-4800-A3BD-8C2A1AC415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4280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A3657-0773-738D-C5F8-D5E926F3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D05DC-BE30-AE52-85A2-BA1FE79B7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1A0D5-E41C-03E3-C1FE-AB90530F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A9AA5-52A5-0368-02D6-E2AF957E1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8CAFD-0611-BB01-D250-3EBABF45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2A8D-F6C5-4800-A3BD-8C2A1AC415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2542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E0D0B-5DF2-A2D6-72D6-CC561979B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D8133-615B-7AF3-AC6C-913C76739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95AF2-3753-952C-C7C8-FFA49465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89E0E-0E18-A592-764F-6A7F5655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BEC03-D088-2FF5-A68B-93A72B1C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2A8D-F6C5-4800-A3BD-8C2A1AC415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490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10">
            <a:extLst>
              <a:ext uri="{FF2B5EF4-FFF2-40B4-BE49-F238E27FC236}">
                <a16:creationId xmlns:a16="http://schemas.microsoft.com/office/drawing/2014/main" id="{AEF5581E-25AC-B1B9-47A4-A6AA9DC0DC83}"/>
              </a:ext>
            </a:extLst>
          </p:cNvPr>
          <p:cNvSpPr/>
          <p:nvPr userDrawn="1"/>
        </p:nvSpPr>
        <p:spPr>
          <a:xfrm rot="10800000" flipV="1">
            <a:off x="-2" y="-1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9000">
                <a:srgbClr val="112F66"/>
              </a:gs>
              <a:gs pos="31000">
                <a:srgbClr val="133675"/>
              </a:gs>
              <a:gs pos="0">
                <a:srgbClr val="2B2F77"/>
              </a:gs>
              <a:gs pos="100000">
                <a:schemeClr val="tx2"/>
              </a:gs>
            </a:gsLst>
            <a:lin ang="4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200" cap="all" spc="8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27402" y="6314438"/>
            <a:ext cx="3000409" cy="371538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2617" y="1130556"/>
            <a:ext cx="11260964" cy="499664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6" name="Szöveg helye 16">
            <a:extLst>
              <a:ext uri="{FF2B5EF4-FFF2-40B4-BE49-F238E27FC236}">
                <a16:creationId xmlns:a16="http://schemas.microsoft.com/office/drawing/2014/main" id="{7635EC16-4B86-EA00-2DDE-FE4685470561}"/>
              </a:ext>
            </a:extLst>
          </p:cNvPr>
          <p:cNvSpPr txBox="1">
            <a:spLocks/>
          </p:cNvSpPr>
          <p:nvPr userDrawn="1"/>
        </p:nvSpPr>
        <p:spPr>
          <a:xfrm>
            <a:off x="452616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80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80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8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66E3FA-4247-7807-3A26-BEDF4266CF58}"/>
              </a:ext>
            </a:extLst>
          </p:cNvPr>
          <p:cNvCxnSpPr>
            <a:cxnSpLocks/>
          </p:cNvCxnSpPr>
          <p:nvPr userDrawn="1"/>
        </p:nvCxnSpPr>
        <p:spPr>
          <a:xfrm flipH="1">
            <a:off x="452616" y="1010881"/>
            <a:ext cx="801107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E6CAADFD-1CB3-E857-B9AE-6E89581485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61" y="125795"/>
            <a:ext cx="1300951" cy="77122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116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C2F85589-932B-F00D-3476-97D3AEB25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705" r="17183" b="32790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42A84D5A-4CEF-FD1B-19A2-E00D7AECB0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859" y="125794"/>
            <a:ext cx="1300951" cy="77122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8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2616" y="1130554"/>
            <a:ext cx="11260964" cy="499664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6" name="Szöveg helye 16">
            <a:extLst>
              <a:ext uri="{FF2B5EF4-FFF2-40B4-BE49-F238E27FC236}">
                <a16:creationId xmlns:a16="http://schemas.microsoft.com/office/drawing/2014/main" id="{7635EC16-4B86-EA00-2DDE-FE4685470561}"/>
              </a:ext>
            </a:extLst>
          </p:cNvPr>
          <p:cNvSpPr txBox="1">
            <a:spLocks/>
          </p:cNvSpPr>
          <p:nvPr userDrawn="1"/>
        </p:nvSpPr>
        <p:spPr>
          <a:xfrm>
            <a:off x="452616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80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80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8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66E3FA-4247-7807-3A26-BEDF4266CF58}"/>
              </a:ext>
            </a:extLst>
          </p:cNvPr>
          <p:cNvCxnSpPr>
            <a:cxnSpLocks/>
          </p:cNvCxnSpPr>
          <p:nvPr userDrawn="1"/>
        </p:nvCxnSpPr>
        <p:spPr>
          <a:xfrm flipH="1">
            <a:off x="452615" y="1010881"/>
            <a:ext cx="801107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635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214425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C2F85589-932B-F00D-3476-97D3AEB25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22" b="8754"/>
          <a:stretch/>
        </p:blipFill>
        <p:spPr>
          <a:xfrm>
            <a:off x="0" y="0"/>
            <a:ext cx="12192000" cy="1014799"/>
          </a:xfrm>
          <a:prstGeom prst="rect">
            <a:avLst/>
          </a:prstGeom>
        </p:spPr>
      </p:pic>
      <p:sp>
        <p:nvSpPr>
          <p:cNvPr id="10" name="Téglalap 10">
            <a:extLst>
              <a:ext uri="{FF2B5EF4-FFF2-40B4-BE49-F238E27FC236}">
                <a16:creationId xmlns:a16="http://schemas.microsoft.com/office/drawing/2014/main" id="{5ABB70FC-A333-8554-8C8C-79E9C608422A}"/>
              </a:ext>
            </a:extLst>
          </p:cNvPr>
          <p:cNvSpPr/>
          <p:nvPr userDrawn="1"/>
        </p:nvSpPr>
        <p:spPr>
          <a:xfrm rot="10800000" flipV="1">
            <a:off x="0" y="0"/>
            <a:ext cx="12192001" cy="1018719"/>
          </a:xfrm>
          <a:prstGeom prst="roundRect">
            <a:avLst>
              <a:gd name="adj" fmla="val 0"/>
            </a:avLst>
          </a:prstGeom>
          <a:gradFill flip="none" rotWithShape="1">
            <a:gsLst>
              <a:gs pos="18000">
                <a:srgbClr val="133675">
                  <a:alpha val="78000"/>
                </a:srgbClr>
              </a:gs>
              <a:gs pos="0">
                <a:srgbClr val="2B2F77"/>
              </a:gs>
              <a:gs pos="79000">
                <a:schemeClr val="tx2"/>
              </a:gs>
            </a:gsLst>
            <a:lin ang="24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200" cap="all" spc="8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27402" y="6314438"/>
            <a:ext cx="3000409" cy="371538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2617" y="1130556"/>
            <a:ext cx="11260964" cy="499664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3F0E7D-536A-06B7-2C4D-888D7AD91411}"/>
              </a:ext>
            </a:extLst>
          </p:cNvPr>
          <p:cNvCxnSpPr>
            <a:cxnSpLocks/>
          </p:cNvCxnSpPr>
          <p:nvPr userDrawn="1"/>
        </p:nvCxnSpPr>
        <p:spPr>
          <a:xfrm flipH="1">
            <a:off x="452616" y="1010881"/>
            <a:ext cx="801107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3F42290B-117C-7901-FB83-D4178DF0C1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61" y="125795"/>
            <a:ext cx="1300951" cy="77122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603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statues&#10;&#10;Description automatically generated">
            <a:extLst>
              <a:ext uri="{FF2B5EF4-FFF2-40B4-BE49-F238E27FC236}">
                <a16:creationId xmlns:a16="http://schemas.microsoft.com/office/drawing/2014/main" id="{84D9A9C6-8E88-6A5D-B549-7DCDDEC3B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0" b="28484"/>
          <a:stretch/>
        </p:blipFill>
        <p:spPr>
          <a:xfrm>
            <a:off x="-12903" y="-3918"/>
            <a:ext cx="12192000" cy="68619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E6FC25-D392-5F1B-E870-D89696C3D1BB}"/>
              </a:ext>
            </a:extLst>
          </p:cNvPr>
          <p:cNvSpPr/>
          <p:nvPr userDrawn="1"/>
        </p:nvSpPr>
        <p:spPr>
          <a:xfrm>
            <a:off x="1" y="0"/>
            <a:ext cx="12179096" cy="6858000"/>
          </a:xfrm>
          <a:prstGeom prst="rect">
            <a:avLst/>
          </a:prstGeom>
          <a:gradFill>
            <a:gsLst>
              <a:gs pos="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C2F85589-932B-F00D-3476-97D3AEB25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22" b="8754"/>
          <a:stretch/>
        </p:blipFill>
        <p:spPr>
          <a:xfrm>
            <a:off x="0" y="0"/>
            <a:ext cx="12192000" cy="1014799"/>
          </a:xfrm>
          <a:prstGeom prst="rect">
            <a:avLst/>
          </a:prstGeom>
        </p:spPr>
      </p:pic>
      <p:sp>
        <p:nvSpPr>
          <p:cNvPr id="2" name="Téglalap 10">
            <a:extLst>
              <a:ext uri="{FF2B5EF4-FFF2-40B4-BE49-F238E27FC236}">
                <a16:creationId xmlns:a16="http://schemas.microsoft.com/office/drawing/2014/main" id="{D5152E5A-7379-C188-7BB4-0940DAB2FA33}"/>
              </a:ext>
            </a:extLst>
          </p:cNvPr>
          <p:cNvSpPr/>
          <p:nvPr userDrawn="1"/>
        </p:nvSpPr>
        <p:spPr>
          <a:xfrm rot="10800000" flipV="1">
            <a:off x="0" y="0"/>
            <a:ext cx="12192001" cy="1018719"/>
          </a:xfrm>
          <a:prstGeom prst="roundRect">
            <a:avLst>
              <a:gd name="adj" fmla="val 0"/>
            </a:avLst>
          </a:prstGeom>
          <a:gradFill flip="none" rotWithShape="1">
            <a:gsLst>
              <a:gs pos="18000">
                <a:srgbClr val="133675">
                  <a:alpha val="78000"/>
                </a:srgbClr>
              </a:gs>
              <a:gs pos="0">
                <a:srgbClr val="2B2F77"/>
              </a:gs>
              <a:gs pos="79000">
                <a:schemeClr val="tx2"/>
              </a:gs>
            </a:gsLst>
            <a:lin ang="24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hu-HU" sz="3200" cap="all" spc="8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27402" y="6314438"/>
            <a:ext cx="3000409" cy="371538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2617" y="1130556"/>
            <a:ext cx="11260964" cy="499664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3F0E7D-536A-06B7-2C4D-888D7AD91411}"/>
              </a:ext>
            </a:extLst>
          </p:cNvPr>
          <p:cNvCxnSpPr>
            <a:cxnSpLocks/>
          </p:cNvCxnSpPr>
          <p:nvPr userDrawn="1"/>
        </p:nvCxnSpPr>
        <p:spPr>
          <a:xfrm flipH="1">
            <a:off x="452616" y="1010881"/>
            <a:ext cx="801107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46C5F8B2-BF1D-00EF-6553-F98B9730B0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61" y="125795"/>
            <a:ext cx="1300951" cy="77122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2232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statues&#10;&#10;Description automatically generated">
            <a:extLst>
              <a:ext uri="{FF2B5EF4-FFF2-40B4-BE49-F238E27FC236}">
                <a16:creationId xmlns:a16="http://schemas.microsoft.com/office/drawing/2014/main" id="{D1CDD90C-DEFC-FBCF-D4A9-A35C13218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705" r="17183" b="32790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C178785-7FA3-287D-6F63-E98CEA241737}"/>
              </a:ext>
            </a:extLst>
          </p:cNvPr>
          <p:cNvSpPr txBox="1">
            <a:spLocks/>
          </p:cNvSpPr>
          <p:nvPr userDrawn="1"/>
        </p:nvSpPr>
        <p:spPr>
          <a:xfrm>
            <a:off x="452616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80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80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8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5" name="Téglalap 10">
            <a:extLst>
              <a:ext uri="{FF2B5EF4-FFF2-40B4-BE49-F238E27FC236}">
                <a16:creationId xmlns:a16="http://schemas.microsoft.com/office/drawing/2014/main" id="{16B4161F-95D0-4E47-BD30-7E61CEDB7962}"/>
              </a:ext>
            </a:extLst>
          </p:cNvPr>
          <p:cNvSpPr/>
          <p:nvPr userDrawn="1"/>
        </p:nvSpPr>
        <p:spPr>
          <a:xfrm rot="10800000" flipV="1">
            <a:off x="-2" y="-1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8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270000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E8AA16-134D-713E-438F-342298B95BB3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4497" y="4629284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497" y="2192004"/>
            <a:ext cx="4991161" cy="2268891"/>
          </a:xfrm>
          <a:noFill/>
        </p:spPr>
        <p:txBody>
          <a:bodyPr wrap="square" rtlCol="0" anchor="b">
            <a:spAutoFit/>
          </a:bodyPr>
          <a:lstStyle>
            <a:lvl1pPr>
              <a:lnSpc>
                <a:spcPct val="110000"/>
              </a:lnSpc>
              <a:defRPr lang="hu-HU" sz="4400" b="1" cap="all" spc="3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  <a:endParaRPr lang="hu-HU" dirty="0"/>
          </a:p>
        </p:txBody>
      </p:sp>
      <p:pic>
        <p:nvPicPr>
          <p:cNvPr id="14" name="Picture 13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99433C7D-B23C-7EDD-067D-ACF5D1221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232"/>
          <a:stretch/>
        </p:blipFill>
        <p:spPr>
          <a:xfrm>
            <a:off x="8915346" y="495898"/>
            <a:ext cx="2613169" cy="206671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120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age of statues&#10;&#10;Description automatically generated">
            <a:extLst>
              <a:ext uri="{FF2B5EF4-FFF2-40B4-BE49-F238E27FC236}">
                <a16:creationId xmlns:a16="http://schemas.microsoft.com/office/drawing/2014/main" id="{8C821733-E811-385A-74E8-1B4F522D6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4" name="Téglalap 10">
            <a:extLst>
              <a:ext uri="{FF2B5EF4-FFF2-40B4-BE49-F238E27FC236}">
                <a16:creationId xmlns:a16="http://schemas.microsoft.com/office/drawing/2014/main" id="{09682D4A-B45A-D2B0-F139-AA2126CCB2BB}"/>
              </a:ext>
            </a:extLst>
          </p:cNvPr>
          <p:cNvSpPr/>
          <p:nvPr userDrawn="1"/>
        </p:nvSpPr>
        <p:spPr>
          <a:xfrm rot="10800000" flipV="1">
            <a:off x="0" y="0"/>
            <a:ext cx="12192000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34000">
                <a:srgbClr val="133675">
                  <a:alpha val="84000"/>
                </a:srgbClr>
              </a:gs>
              <a:gs pos="0">
                <a:srgbClr val="1C1E4D"/>
              </a:gs>
              <a:gs pos="100000">
                <a:schemeClr val="tx2"/>
              </a:gs>
            </a:gsLst>
            <a:lin ang="270000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5" name="Picture 4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E618D3E0-D5D5-05B6-A9EE-CC5B40D20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232"/>
          <a:stretch/>
        </p:blipFill>
        <p:spPr>
          <a:xfrm>
            <a:off x="8394221" y="467577"/>
            <a:ext cx="3161935" cy="2500722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55D6F0-2074-341C-2849-140DC42DB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801" t="17161" b="20610"/>
          <a:stretch/>
        </p:blipFill>
        <p:spPr>
          <a:xfrm>
            <a:off x="0" y="0"/>
            <a:ext cx="7969901" cy="6873217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497" y="2192004"/>
            <a:ext cx="4991161" cy="2268891"/>
          </a:xfrm>
          <a:noFill/>
        </p:spPr>
        <p:txBody>
          <a:bodyPr wrap="square" rtlCol="0" anchor="b" anchorCtr="0">
            <a:spAutoFit/>
          </a:bodyPr>
          <a:lstStyle>
            <a:lvl1pPr>
              <a:lnSpc>
                <a:spcPct val="110000"/>
              </a:lnSpc>
              <a:defRPr lang="hu-HU" sz="4400" b="1" cap="all" spc="300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  <a:endParaRPr lang="hu-H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D6476E-D753-5F2D-96D7-B8AB9FB8A4C3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4497" y="4629284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361218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10">
            <a:extLst>
              <a:ext uri="{FF2B5EF4-FFF2-40B4-BE49-F238E27FC236}">
                <a16:creationId xmlns:a16="http://schemas.microsoft.com/office/drawing/2014/main" id="{DCA2B9DC-ED90-9FAB-F357-1C80B55538D0}"/>
              </a:ext>
            </a:extLst>
          </p:cNvPr>
          <p:cNvSpPr/>
          <p:nvPr userDrawn="1"/>
        </p:nvSpPr>
        <p:spPr>
          <a:xfrm rot="10800000" flipV="1">
            <a:off x="0" y="0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8000">
                <a:srgbClr val="133675"/>
              </a:gs>
              <a:gs pos="0">
                <a:srgbClr val="2B2F77"/>
              </a:gs>
              <a:gs pos="100000">
                <a:schemeClr val="tx2"/>
              </a:gs>
            </a:gsLst>
            <a:lin ang="270000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411927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22131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5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64" r:id="rId4"/>
    <p:sldLayoutId id="2147483855" r:id="rId5"/>
    <p:sldLayoutId id="2147483856" r:id="rId6"/>
    <p:sldLayoutId id="2147483858" r:id="rId7"/>
    <p:sldLayoutId id="2147483857" r:id="rId8"/>
    <p:sldLayoutId id="2147483863" r:id="rId9"/>
    <p:sldLayoutId id="2147483859" r:id="rId10"/>
    <p:sldLayoutId id="2147483860" r:id="rId11"/>
    <p:sldLayoutId id="2147483861" r:id="rId12"/>
  </p:sldLayoutIdLs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22131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3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70" r:id="rId3"/>
    <p:sldLayoutId id="2147483872" r:id="rId4"/>
    <p:sldLayoutId id="2147483873" r:id="rId5"/>
    <p:sldLayoutId id="2147483875" r:id="rId6"/>
    <p:sldLayoutId id="2147483876" r:id="rId7"/>
    <p:sldLayoutId id="2147483877" r:id="rId8"/>
  </p:sldLayoutIdLs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1" r:id="rId2"/>
    <p:sldLayoutId id="2147483845" r:id="rId3"/>
    <p:sldLayoutId id="2147483850" r:id="rId4"/>
    <p:sldLayoutId id="2147483847" r:id="rId5"/>
    <p:sldLayoutId id="2147483846" r:id="rId6"/>
    <p:sldLayoutId id="2147483862" r:id="rId7"/>
    <p:sldLayoutId id="2147483848" r:id="rId8"/>
  </p:sldLayoutIdLs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1D819-006D-5505-912E-30823F07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74AB0-A20B-330E-5E27-EC4976A63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8FD59-77D9-EAB3-6316-9124B9F13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1215B-8372-C903-9860-86617526E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E9239-8625-067B-1FCC-5C33283CC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DB2A8D-F6C5-4800-A3BD-8C2A1AC415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060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png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 helye 16">
            <a:extLst>
              <a:ext uri="{FF2B5EF4-FFF2-40B4-BE49-F238E27FC236}">
                <a16:creationId xmlns:a16="http://schemas.microsoft.com/office/drawing/2014/main" id="{7E0CC731-97AA-1BDC-4EB4-E1B07568860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1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8E6E658-073C-3417-559C-28BBBAD9A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1783"/>
            <a:ext cx="10515600" cy="301443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hu-HU" sz="3200" dirty="0">
                <a:solidFill>
                  <a:schemeClr val="tx1"/>
                </a:solidFill>
              </a:rPr>
              <a:t>MIÉRT AKARUNK FENNTARTHATÓ NÖVEKEDÉSI INDEXET ÉS HOGYAN JAVASOLJUK AZT?</a:t>
            </a:r>
            <a:br>
              <a:rPr lang="hu-HU" sz="3200" dirty="0">
                <a:solidFill>
                  <a:schemeClr val="tx1"/>
                </a:solidFill>
              </a:rPr>
            </a:br>
            <a:br>
              <a:rPr lang="hu-HU" sz="3200" cap="all" dirty="0">
                <a:solidFill>
                  <a:schemeClr val="tx1"/>
                </a:solidFill>
              </a:rPr>
            </a:br>
            <a:r>
              <a:rPr lang="hu-HU" sz="3200" dirty="0">
                <a:solidFill>
                  <a:schemeClr val="tx1"/>
                </a:solidFill>
              </a:rPr>
              <a:t>Prof. Dr. Báger Gusztáv </a:t>
            </a:r>
          </a:p>
        </p:txBody>
      </p:sp>
    </p:spTree>
    <p:extLst>
      <p:ext uri="{BB962C8B-B14F-4D97-AF65-F5344CB8AC3E}">
        <p14:creationId xmlns:p14="http://schemas.microsoft.com/office/powerpoint/2010/main" val="291767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E6E4B0-65E5-3169-36C7-CA9B4C660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 helye 16">
            <a:extLst>
              <a:ext uri="{FF2B5EF4-FFF2-40B4-BE49-F238E27FC236}">
                <a16:creationId xmlns:a16="http://schemas.microsoft.com/office/drawing/2014/main" id="{A69B0119-F677-5937-E1D4-ED5014533C2A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10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1DC5F-117C-8C43-362B-C9053A454379}"/>
              </a:ext>
            </a:extLst>
          </p:cNvPr>
          <p:cNvSpPr txBox="1">
            <a:spLocks/>
          </p:cNvSpPr>
          <p:nvPr/>
        </p:nvSpPr>
        <p:spPr>
          <a:xfrm>
            <a:off x="749301" y="23366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Köszönöm a megtisztelő figyelmet</a:t>
            </a:r>
          </a:p>
        </p:txBody>
      </p:sp>
    </p:spTree>
    <p:extLst>
      <p:ext uri="{BB962C8B-B14F-4D97-AF65-F5344CB8AC3E}">
        <p14:creationId xmlns:p14="http://schemas.microsoft.com/office/powerpoint/2010/main" val="40971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8DF3CF-F975-53E8-0ED9-C6E75F397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989C-8937-8DE2-3694-36E4D34A7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4" y="657204"/>
            <a:ext cx="11400457" cy="463237"/>
          </a:xfrm>
        </p:spPr>
        <p:txBody>
          <a:bodyPr>
            <a:noAutofit/>
          </a:bodyPr>
          <a:lstStyle/>
          <a:p>
            <a:pPr algn="just"/>
            <a:r>
              <a:rPr lang="hu-HU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GDP az 1930-1940-es évek eredménye és máig magán hordozza születése nyomait</a:t>
            </a:r>
          </a:p>
        </p:txBody>
      </p:sp>
      <p:pic>
        <p:nvPicPr>
          <p:cNvPr id="3" name="Kép 6" descr="A képen gyár, épület, több látható&#10;&#10;Automatikusan generált leírás">
            <a:extLst>
              <a:ext uri="{FF2B5EF4-FFF2-40B4-BE49-F238E27FC236}">
                <a16:creationId xmlns:a16="http://schemas.microsoft.com/office/drawing/2014/main" id="{A7411B9D-3058-7574-26A0-018E699CC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1362096"/>
            <a:ext cx="4999037" cy="4838699"/>
          </a:xfrm>
          <a:prstGeom prst="rect">
            <a:avLst/>
          </a:prstGeom>
        </p:spPr>
      </p:pic>
      <p:graphicFrame>
        <p:nvGraphicFramePr>
          <p:cNvPr id="6" name="Tartalom helye 4">
            <a:extLst>
              <a:ext uri="{FF2B5EF4-FFF2-40B4-BE49-F238E27FC236}">
                <a16:creationId xmlns:a16="http://schemas.microsoft.com/office/drawing/2014/main" id="{59A3B3E5-0105-3477-6D4E-213A2492617D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588164" y="896477"/>
          <a:ext cx="6387526" cy="5858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46FC44F2-AF7D-42F5-902D-3EE5A65C2D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04" y="5758873"/>
            <a:ext cx="540000" cy="540000"/>
          </a:xfrm>
          <a:prstGeom prst="rect">
            <a:avLst/>
          </a:prstGeom>
        </p:spPr>
      </p:pic>
      <p:pic>
        <p:nvPicPr>
          <p:cNvPr id="8" name="Picture 16" descr="Icon&#10;&#10;Description automatically generated">
            <a:extLst>
              <a:ext uri="{FF2B5EF4-FFF2-40B4-BE49-F238E27FC236}">
                <a16:creationId xmlns:a16="http://schemas.microsoft.com/office/drawing/2014/main" id="{020DF34A-3F7B-6F70-209D-6FBBB2F433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55" y="3516042"/>
            <a:ext cx="612000" cy="612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DC16F87-17BD-03C0-73A6-143367111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81" y="465005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49AB4C88-F9D8-8E51-8CE1-5EACCC676D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591" y="2447953"/>
            <a:ext cx="612000" cy="612000"/>
          </a:xfrm>
          <a:prstGeom prst="rect">
            <a:avLst/>
          </a:prstGeom>
        </p:spPr>
      </p:pic>
      <p:pic>
        <p:nvPicPr>
          <p:cNvPr id="11" name="Picture 18" descr="Icon&#10;&#10;Description automatically generated">
            <a:extLst>
              <a:ext uri="{FF2B5EF4-FFF2-40B4-BE49-F238E27FC236}">
                <a16:creationId xmlns:a16="http://schemas.microsoft.com/office/drawing/2014/main" id="{0415B605-A36F-B168-B4DC-05A666A721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281" y="1348486"/>
            <a:ext cx="540000" cy="540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65C19D7-4B01-4AF8-7A71-CE2D83887A73}"/>
              </a:ext>
            </a:extLst>
          </p:cNvPr>
          <p:cNvSpPr txBox="1">
            <a:spLocks/>
          </p:cNvSpPr>
          <p:nvPr/>
        </p:nvSpPr>
        <p:spPr>
          <a:xfrm>
            <a:off x="8964366" y="6486462"/>
            <a:ext cx="3000409" cy="3715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Forrás | MNB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A0DC77-0CBA-36B0-C394-DDB20ECCEC61}"/>
              </a:ext>
            </a:extLst>
          </p:cNvPr>
          <p:cNvSpPr txBox="1">
            <a:spLocks/>
          </p:cNvSpPr>
          <p:nvPr/>
        </p:nvSpPr>
        <p:spPr>
          <a:xfrm>
            <a:off x="611481" y="255459"/>
            <a:ext cx="10515600" cy="369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200" kern="1200" cap="all" spc="8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tx1"/>
                </a:solidFill>
              </a:rPr>
              <a:t>JÖVŐKÉP ÉS KONCEPCIÓ</a:t>
            </a:r>
          </a:p>
        </p:txBody>
      </p:sp>
      <p:sp>
        <p:nvSpPr>
          <p:cNvPr id="13" name="Szöveg helye 16">
            <a:extLst>
              <a:ext uri="{FF2B5EF4-FFF2-40B4-BE49-F238E27FC236}">
                <a16:creationId xmlns:a16="http://schemas.microsoft.com/office/drawing/2014/main" id="{15107B58-98EE-521E-E78E-F5A409B531A2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2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2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127F-CFAD-E599-60FC-836FCA7A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GDP NEM ALKALMAS A MODERN GAZDASÁG, a fenntarthatóság és a „JÓLLÉT” átfogó mérésére 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43DED00-BB00-C821-0557-63F61C557C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hu-HU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0789DD0-4285-08E3-7AFB-16EB48A6D165}"/>
              </a:ext>
            </a:extLst>
          </p:cNvPr>
          <p:cNvSpPr txBox="1">
            <a:spLocks/>
          </p:cNvSpPr>
          <p:nvPr/>
        </p:nvSpPr>
        <p:spPr>
          <a:xfrm>
            <a:off x="6551297" y="1178965"/>
            <a:ext cx="3084174" cy="5047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100" b="0" i="0" u="none" strike="noStrike" kern="1200" cap="none" spc="0" normalizeH="0" baseline="0" noProof="0" dirty="0">
              <a:ln>
                <a:noFill/>
              </a:ln>
              <a:solidFill>
                <a:srgbClr val="0C21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6F899D2-5408-0928-53B9-348F287F7045}"/>
              </a:ext>
            </a:extLst>
          </p:cNvPr>
          <p:cNvSpPr txBox="1">
            <a:spLocks/>
          </p:cNvSpPr>
          <p:nvPr/>
        </p:nvSpPr>
        <p:spPr>
          <a:xfrm>
            <a:off x="7344880" y="1155683"/>
            <a:ext cx="2791238" cy="4157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1800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Környezetünk állapota</a:t>
            </a:r>
          </a:p>
          <a:p>
            <a:pPr marL="342900" marR="0" lvl="0" indent="-1800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Egészségünk</a:t>
            </a:r>
          </a:p>
          <a:p>
            <a:pPr marL="342900" marR="0" lvl="0" indent="-1800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Családi állapot</a:t>
            </a:r>
          </a:p>
          <a:p>
            <a:pPr marL="342900" marR="0" lvl="0" indent="-1800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Lelki egészség</a:t>
            </a:r>
          </a:p>
          <a:p>
            <a:pPr marL="342900" marR="0" lvl="0" indent="-1800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Szabadság</a:t>
            </a:r>
          </a:p>
          <a:p>
            <a:pPr marL="342900" marR="0" lvl="0" indent="-1800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Önmegvalósítás</a:t>
            </a:r>
          </a:p>
          <a:p>
            <a:pPr marL="342900" marR="0" lvl="0" indent="-1800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Boldogság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3796ECF-71C4-5635-3A60-6AEEEC3F7369}"/>
              </a:ext>
            </a:extLst>
          </p:cNvPr>
          <p:cNvSpPr txBox="1">
            <a:spLocks/>
          </p:cNvSpPr>
          <p:nvPr/>
        </p:nvSpPr>
        <p:spPr>
          <a:xfrm>
            <a:off x="4553641" y="1195129"/>
            <a:ext cx="2791238" cy="4061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48A0A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48A0A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48A0A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1800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8A0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Digitális szolgáltatások</a:t>
            </a:r>
          </a:p>
          <a:p>
            <a:pPr marL="342900" marR="0" lvl="0" indent="-1800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8A0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Sharing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8A0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8A0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economy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48A0A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1800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8A0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Platform gazdaság</a:t>
            </a:r>
          </a:p>
          <a:p>
            <a:pPr marL="342900" marR="0" lvl="0" indent="-1800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8A0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Innováció</a:t>
            </a:r>
          </a:p>
          <a:p>
            <a:pPr marL="342900" marR="0" lvl="0" indent="-1800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8A0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Jövedelemeloszlás</a:t>
            </a:r>
          </a:p>
          <a:p>
            <a:pPr marL="342900" marR="0" lvl="0" indent="-1800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8A0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Háztartási munka</a:t>
            </a:r>
          </a:p>
          <a:p>
            <a:pPr marL="342900" marR="0" lvl="0" indent="-1800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8A0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Ingyenes munka</a:t>
            </a:r>
          </a:p>
          <a:p>
            <a:pPr marL="342900" marR="0" lvl="0" indent="-1800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48A0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Hasznosság</a:t>
            </a:r>
          </a:p>
          <a:p>
            <a:pPr marL="342900" marR="0" lvl="0" indent="-3429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48A0A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3253D11-EA0D-0DF9-B85E-1AD4245DFEFC}"/>
              </a:ext>
            </a:extLst>
          </p:cNvPr>
          <p:cNvSpPr/>
          <p:nvPr/>
        </p:nvSpPr>
        <p:spPr>
          <a:xfrm>
            <a:off x="2991945" y="4846961"/>
            <a:ext cx="759925" cy="712492"/>
          </a:xfrm>
          <a:prstGeom prst="downArrow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DA2BF835-4C94-0791-19C5-151702516710}"/>
              </a:ext>
            </a:extLst>
          </p:cNvPr>
          <p:cNvSpPr/>
          <p:nvPr/>
        </p:nvSpPr>
        <p:spPr>
          <a:xfrm>
            <a:off x="8377302" y="4861535"/>
            <a:ext cx="714375" cy="7319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52">
            <a:extLst>
              <a:ext uri="{FF2B5EF4-FFF2-40B4-BE49-F238E27FC236}">
                <a16:creationId xmlns:a16="http://schemas.microsoft.com/office/drawing/2014/main" id="{FEEA60CD-4B1D-05BA-0563-E0F2B6892937}"/>
              </a:ext>
            </a:extLst>
          </p:cNvPr>
          <p:cNvGrpSpPr/>
          <p:nvPr/>
        </p:nvGrpSpPr>
        <p:grpSpPr>
          <a:xfrm>
            <a:off x="1701366" y="1037441"/>
            <a:ext cx="2461846" cy="973878"/>
            <a:chOff x="-911093" y="3114724"/>
            <a:chExt cx="2740599" cy="1644880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24" name="Rectangle: Rounded Corners 53">
              <a:extLst>
                <a:ext uri="{FF2B5EF4-FFF2-40B4-BE49-F238E27FC236}">
                  <a16:creationId xmlns:a16="http://schemas.microsoft.com/office/drawing/2014/main" id="{544053ED-6ECB-8AF0-0018-306861A148CC}"/>
                </a:ext>
              </a:extLst>
            </p:cNvPr>
            <p:cNvSpPr/>
            <p:nvPr/>
          </p:nvSpPr>
          <p:spPr>
            <a:xfrm>
              <a:off x="-911093" y="3114724"/>
              <a:ext cx="2740599" cy="1644880"/>
            </a:xfrm>
            <a:prstGeom prst="roundRect">
              <a:avLst>
                <a:gd name="adj" fmla="val 10000"/>
              </a:avLst>
            </a:prstGeom>
            <a:grpFill/>
            <a:ln w="127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miter lim="800000"/>
            </a:ln>
            <a:effectLst>
              <a:outerShdw blurRad="63500" dist="50800" dir="5400000" sx="102000" sy="102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F8D8F89A-E000-4C04-9545-237528B343D0}"/>
                </a:ext>
              </a:extLst>
            </p:cNvPr>
            <p:cNvSpPr txBox="1"/>
            <p:nvPr/>
          </p:nvSpPr>
          <p:spPr>
            <a:xfrm>
              <a:off x="-862916" y="3162900"/>
              <a:ext cx="2644245" cy="1548526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Mit mér a GDP?</a:t>
              </a:r>
            </a:p>
          </p:txBody>
        </p:sp>
      </p:grpSp>
      <p:grpSp>
        <p:nvGrpSpPr>
          <p:cNvPr id="26" name="Group 52">
            <a:extLst>
              <a:ext uri="{FF2B5EF4-FFF2-40B4-BE49-F238E27FC236}">
                <a16:creationId xmlns:a16="http://schemas.microsoft.com/office/drawing/2014/main" id="{546FB441-5E90-CC86-4108-28728DB99F11}"/>
              </a:ext>
            </a:extLst>
          </p:cNvPr>
          <p:cNvGrpSpPr/>
          <p:nvPr/>
        </p:nvGrpSpPr>
        <p:grpSpPr>
          <a:xfrm>
            <a:off x="4652206" y="1035989"/>
            <a:ext cx="2461846" cy="973878"/>
            <a:chOff x="-911093" y="3114724"/>
            <a:chExt cx="2740599" cy="164488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7" name="Rectangle: Rounded Corners 53">
              <a:extLst>
                <a:ext uri="{FF2B5EF4-FFF2-40B4-BE49-F238E27FC236}">
                  <a16:creationId xmlns:a16="http://schemas.microsoft.com/office/drawing/2014/main" id="{DBFF87FA-9230-9712-3CD3-E46158F4BC3B}"/>
                </a:ext>
              </a:extLst>
            </p:cNvPr>
            <p:cNvSpPr/>
            <p:nvPr/>
          </p:nvSpPr>
          <p:spPr>
            <a:xfrm>
              <a:off x="-911093" y="3114724"/>
              <a:ext cx="2740599" cy="1644880"/>
            </a:xfrm>
            <a:prstGeom prst="roundRect">
              <a:avLst>
                <a:gd name="adj" fmla="val 1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63500" dist="50800" dir="5400000" sx="102000" sy="102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35C2099F-F5FC-A882-B255-BA4C96A436CF}"/>
                </a:ext>
              </a:extLst>
            </p:cNvPr>
            <p:cNvSpPr txBox="1"/>
            <p:nvPr/>
          </p:nvSpPr>
          <p:spPr>
            <a:xfrm>
              <a:off x="-862916" y="3162900"/>
              <a:ext cx="2644246" cy="15485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Mit nem mér jól?</a:t>
              </a:r>
            </a:p>
          </p:txBody>
        </p:sp>
      </p:grpSp>
      <p:grpSp>
        <p:nvGrpSpPr>
          <p:cNvPr id="29" name="Group 52">
            <a:extLst>
              <a:ext uri="{FF2B5EF4-FFF2-40B4-BE49-F238E27FC236}">
                <a16:creationId xmlns:a16="http://schemas.microsoft.com/office/drawing/2014/main" id="{F156F297-BBB9-1C3A-E41D-BD7B973BBE17}"/>
              </a:ext>
            </a:extLst>
          </p:cNvPr>
          <p:cNvGrpSpPr/>
          <p:nvPr/>
        </p:nvGrpSpPr>
        <p:grpSpPr>
          <a:xfrm>
            <a:off x="7450614" y="1051414"/>
            <a:ext cx="2461846" cy="973878"/>
            <a:chOff x="-911093" y="3114724"/>
            <a:chExt cx="2740599" cy="1644880"/>
          </a:xfrm>
          <a:solidFill>
            <a:srgbClr val="FF0000"/>
          </a:solidFill>
        </p:grpSpPr>
        <p:sp>
          <p:nvSpPr>
            <p:cNvPr id="30" name="Rectangle: Rounded Corners 53">
              <a:extLst>
                <a:ext uri="{FF2B5EF4-FFF2-40B4-BE49-F238E27FC236}">
                  <a16:creationId xmlns:a16="http://schemas.microsoft.com/office/drawing/2014/main" id="{4259C344-F4B3-42F6-EE76-6BAB6506C686}"/>
                </a:ext>
              </a:extLst>
            </p:cNvPr>
            <p:cNvSpPr/>
            <p:nvPr/>
          </p:nvSpPr>
          <p:spPr>
            <a:xfrm>
              <a:off x="-911093" y="3114724"/>
              <a:ext cx="2740599" cy="1644880"/>
            </a:xfrm>
            <a:prstGeom prst="roundRect">
              <a:avLst>
                <a:gd name="adj" fmla="val 1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63500" dist="50800" dir="5400000" sx="102000" sy="102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id="{867269F9-4D95-C8FA-C5A9-CA9EC59F7644}"/>
                </a:ext>
              </a:extLst>
            </p:cNvPr>
            <p:cNvSpPr txBox="1"/>
            <p:nvPr/>
          </p:nvSpPr>
          <p:spPr>
            <a:xfrm>
              <a:off x="-862916" y="3162900"/>
              <a:ext cx="2644245" cy="15485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Mit nem mér egyáltalán?</a:t>
              </a:r>
            </a:p>
          </p:txBody>
        </p:sp>
      </p:grpSp>
      <p:grpSp>
        <p:nvGrpSpPr>
          <p:cNvPr id="32" name="Group 49">
            <a:extLst>
              <a:ext uri="{FF2B5EF4-FFF2-40B4-BE49-F238E27FC236}">
                <a16:creationId xmlns:a16="http://schemas.microsoft.com/office/drawing/2014/main" id="{CBC2DA1A-7368-2003-241A-75F0F263AEE2}"/>
              </a:ext>
            </a:extLst>
          </p:cNvPr>
          <p:cNvGrpSpPr/>
          <p:nvPr/>
        </p:nvGrpSpPr>
        <p:grpSpPr>
          <a:xfrm>
            <a:off x="1839005" y="5571137"/>
            <a:ext cx="2388848" cy="895399"/>
            <a:chOff x="-2272498" y="-1252402"/>
            <a:chExt cx="2680297" cy="1628500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33" name="Rectangle: Rounded Corners 50">
              <a:extLst>
                <a:ext uri="{FF2B5EF4-FFF2-40B4-BE49-F238E27FC236}">
                  <a16:creationId xmlns:a16="http://schemas.microsoft.com/office/drawing/2014/main" id="{9A168540-CE69-C8AA-A48B-9BC78BD6EFDB}"/>
                </a:ext>
              </a:extLst>
            </p:cNvPr>
            <p:cNvSpPr/>
            <p:nvPr/>
          </p:nvSpPr>
          <p:spPr>
            <a:xfrm>
              <a:off x="-2272498" y="-1252402"/>
              <a:ext cx="2680297" cy="1628500"/>
            </a:xfrm>
            <a:prstGeom prst="roundRect">
              <a:avLst>
                <a:gd name="adj" fmla="val 10000"/>
              </a:avLst>
            </a:prstGeom>
            <a:grpFill/>
            <a:ln w="127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498E6C8D-3928-F982-DB8A-DE577BBE451F}"/>
                </a:ext>
              </a:extLst>
            </p:cNvPr>
            <p:cNvSpPr txBox="1"/>
            <p:nvPr/>
          </p:nvSpPr>
          <p:spPr>
            <a:xfrm>
              <a:off x="-2224802" y="-1204705"/>
              <a:ext cx="2584903" cy="1533106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8580" rIns="68580" bIns="68580" numCol="1" spcCol="1270" anchor="ctr" anchorCtr="0">
              <a:noAutofit/>
            </a:bodyPr>
            <a:lstStyle/>
            <a:p>
              <a:pPr marL="0" marR="0" lvl="0" indent="0" algn="ctr" defTabSz="68574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Anyagi gazdagság, jólét</a:t>
              </a:r>
            </a:p>
          </p:txBody>
        </p:sp>
      </p:grpSp>
      <p:grpSp>
        <p:nvGrpSpPr>
          <p:cNvPr id="35" name="Group 49">
            <a:extLst>
              <a:ext uri="{FF2B5EF4-FFF2-40B4-BE49-F238E27FC236}">
                <a16:creationId xmlns:a16="http://schemas.microsoft.com/office/drawing/2014/main" id="{6D69D4F4-1355-F22B-21FB-A1DD6B9BAE72}"/>
              </a:ext>
            </a:extLst>
          </p:cNvPr>
          <p:cNvGrpSpPr/>
          <p:nvPr/>
        </p:nvGrpSpPr>
        <p:grpSpPr>
          <a:xfrm>
            <a:off x="7538406" y="5627814"/>
            <a:ext cx="2392170" cy="838722"/>
            <a:chOff x="-2272498" y="-1252402"/>
            <a:chExt cx="2680297" cy="1628500"/>
          </a:xfrm>
          <a:solidFill>
            <a:schemeClr val="accent2"/>
          </a:solidFill>
        </p:grpSpPr>
        <p:sp>
          <p:nvSpPr>
            <p:cNvPr id="36" name="Rectangle: Rounded Corners 50">
              <a:extLst>
                <a:ext uri="{FF2B5EF4-FFF2-40B4-BE49-F238E27FC236}">
                  <a16:creationId xmlns:a16="http://schemas.microsoft.com/office/drawing/2014/main" id="{684130DB-AAFA-388A-C5C4-30329E9C5BF2}"/>
                </a:ext>
              </a:extLst>
            </p:cNvPr>
            <p:cNvSpPr/>
            <p:nvPr/>
          </p:nvSpPr>
          <p:spPr>
            <a:xfrm>
              <a:off x="-2272498" y="-1252402"/>
              <a:ext cx="2680297" cy="1628500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ln w="12700" cap="flat" cmpd="sng" algn="ctr">
              <a:solidFill>
                <a:schemeClr val="accent6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: Rounded Corners 4">
              <a:extLst>
                <a:ext uri="{FF2B5EF4-FFF2-40B4-BE49-F238E27FC236}">
                  <a16:creationId xmlns:a16="http://schemas.microsoft.com/office/drawing/2014/main" id="{357BD6CD-73C2-E418-A7BA-1C3C6DA6F7D8}"/>
                </a:ext>
              </a:extLst>
            </p:cNvPr>
            <p:cNvSpPr txBox="1"/>
            <p:nvPr/>
          </p:nvSpPr>
          <p:spPr>
            <a:xfrm>
              <a:off x="-2224802" y="-1204705"/>
              <a:ext cx="2584903" cy="153310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8580" rIns="68580" bIns="68580" numCol="1" spcCol="1270" anchor="ctr" anchorCtr="0">
              <a:noAutofit/>
            </a:bodyPr>
            <a:lstStyle/>
            <a:p>
              <a:pPr marL="0" marR="0" lvl="0" indent="0" algn="ctr" defTabSz="68574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Fenntarthatóság, jóllét</a:t>
              </a:r>
            </a:p>
            <a:p>
              <a:pPr marL="0" marR="0" lvl="0" indent="0" algn="ctr" defTabSz="685749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well-being</a:t>
              </a:r>
              <a:endPara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8" name="Picture 2" descr="Gauge icon Icons PNG - Free PNG and Icons Downloads">
            <a:extLst>
              <a:ext uri="{FF2B5EF4-FFF2-40B4-BE49-F238E27FC236}">
                <a16:creationId xmlns:a16="http://schemas.microsoft.com/office/drawing/2014/main" id="{54167D02-245E-2DC7-86C0-806BF707E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83" y="4824974"/>
            <a:ext cx="723457" cy="7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4">
            <a:extLst>
              <a:ext uri="{FF2B5EF4-FFF2-40B4-BE49-F238E27FC236}">
                <a16:creationId xmlns:a16="http://schemas.microsoft.com/office/drawing/2014/main" id="{6F981E7E-B25D-568F-DEB1-7CDC75F3821C}"/>
              </a:ext>
            </a:extLst>
          </p:cNvPr>
          <p:cNvSpPr/>
          <p:nvPr/>
        </p:nvSpPr>
        <p:spPr>
          <a:xfrm rot="5400000">
            <a:off x="1590706" y="2270626"/>
            <a:ext cx="2656603" cy="2488407"/>
          </a:xfrm>
          <a:prstGeom prst="roundRect">
            <a:avLst/>
          </a:prstGeom>
          <a:noFill/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C21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: Rounded Corners 4">
            <a:extLst>
              <a:ext uri="{FF2B5EF4-FFF2-40B4-BE49-F238E27FC236}">
                <a16:creationId xmlns:a16="http://schemas.microsoft.com/office/drawing/2014/main" id="{D281EFEA-9AAA-6E55-F631-B6AB0F24E01F}"/>
              </a:ext>
            </a:extLst>
          </p:cNvPr>
          <p:cNvSpPr/>
          <p:nvPr/>
        </p:nvSpPr>
        <p:spPr>
          <a:xfrm rot="5400000">
            <a:off x="7367791" y="2288042"/>
            <a:ext cx="2646182" cy="24431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C21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Kép 32" descr="A képen növény látható&#10;&#10;Automatikusan generált leírás">
            <a:extLst>
              <a:ext uri="{FF2B5EF4-FFF2-40B4-BE49-F238E27FC236}">
                <a16:creationId xmlns:a16="http://schemas.microsoft.com/office/drawing/2014/main" id="{FE06BBFC-9B69-41A2-D6E4-8119E1007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23" y="4814333"/>
            <a:ext cx="992434" cy="731920"/>
          </a:xfrm>
          <a:prstGeom prst="rect">
            <a:avLst/>
          </a:prstGeom>
          <a:noFill/>
        </p:spPr>
      </p:pic>
      <p:sp>
        <p:nvSpPr>
          <p:cNvPr id="42" name="Arrow: Bent-Up 41">
            <a:extLst>
              <a:ext uri="{FF2B5EF4-FFF2-40B4-BE49-F238E27FC236}">
                <a16:creationId xmlns:a16="http://schemas.microsoft.com/office/drawing/2014/main" id="{2BB017B4-28CB-F562-7399-BD933D2347A9}"/>
              </a:ext>
            </a:extLst>
          </p:cNvPr>
          <p:cNvSpPr/>
          <p:nvPr/>
        </p:nvSpPr>
        <p:spPr>
          <a:xfrm rot="16200000" flipH="1" flipV="1">
            <a:off x="5890492" y="5017867"/>
            <a:ext cx="995296" cy="1649999"/>
          </a:xfrm>
          <a:prstGeom prst="bentUpArrow">
            <a:avLst>
              <a:gd name="adj1" fmla="val 32656"/>
              <a:gd name="adj2" fmla="val 36963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: Rounded Corners 4">
            <a:extLst>
              <a:ext uri="{FF2B5EF4-FFF2-40B4-BE49-F238E27FC236}">
                <a16:creationId xmlns:a16="http://schemas.microsoft.com/office/drawing/2014/main" id="{2591D55C-C0F1-0FA5-3674-B2EBF53516CF}"/>
              </a:ext>
            </a:extLst>
          </p:cNvPr>
          <p:cNvSpPr/>
          <p:nvPr/>
        </p:nvSpPr>
        <p:spPr>
          <a:xfrm rot="5400000">
            <a:off x="4541546" y="2302342"/>
            <a:ext cx="2656603" cy="2488407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C21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9E993A4-A1D9-CE47-7ACD-87799DA1FCB7}"/>
              </a:ext>
            </a:extLst>
          </p:cNvPr>
          <p:cNvSpPr txBox="1">
            <a:spLocks/>
          </p:cNvSpPr>
          <p:nvPr/>
        </p:nvSpPr>
        <p:spPr>
          <a:xfrm>
            <a:off x="1622023" y="1178965"/>
            <a:ext cx="2541189" cy="3695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0C21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0C21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0C21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1800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Kibocsátás értéke</a:t>
            </a:r>
          </a:p>
          <a:p>
            <a:pPr marL="342900" marR="0" lvl="0" indent="-1800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Felhasznált inputok értéke</a:t>
            </a:r>
          </a:p>
          <a:p>
            <a:pPr marL="342900" marR="0" lvl="0" indent="-1800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Hozzáadott érték</a:t>
            </a:r>
          </a:p>
          <a:p>
            <a:pPr marL="342900" marR="0" lvl="0" indent="-1800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Árak változása</a:t>
            </a:r>
          </a:p>
          <a:p>
            <a:pPr marL="342900" marR="0" lvl="0" indent="-1800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Reálérték</a:t>
            </a:r>
          </a:p>
          <a:p>
            <a:pPr marL="342900" marR="0" lvl="0" indent="-180000" algn="l" defTabSz="68574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C21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Termelési, jövedelmi és felhasználási oldal</a:t>
            </a:r>
          </a:p>
        </p:txBody>
      </p:sp>
      <p:sp>
        <p:nvSpPr>
          <p:cNvPr id="10" name="Szöveg helye 16">
            <a:extLst>
              <a:ext uri="{FF2B5EF4-FFF2-40B4-BE49-F238E27FC236}">
                <a16:creationId xmlns:a16="http://schemas.microsoft.com/office/drawing/2014/main" id="{F6CB15E8-49BC-687D-AF3E-A957A9B8B05E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3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34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FEF298-8674-8784-E9E9-CD58497F2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 helye 16">
            <a:extLst>
              <a:ext uri="{FF2B5EF4-FFF2-40B4-BE49-F238E27FC236}">
                <a16:creationId xmlns:a16="http://schemas.microsoft.com/office/drawing/2014/main" id="{0D4475A7-0F38-80A8-9B54-BCA9B5C63095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4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9EB15B-6736-614A-03AE-5A82E874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0300"/>
            <a:ext cx="11036475" cy="804914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Célunk a gazdasági jólét és a fenntarthatóság </a:t>
            </a:r>
            <a:r>
              <a:rPr lang="hu-HU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egyetlen index</a:t>
            </a:r>
            <a:r>
              <a:rPr lang="hu-HU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 történő megjelenítése</a:t>
            </a:r>
            <a:endParaRPr lang="hu-HU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4A5480-E915-4014-7345-A59A8C1036D0}"/>
              </a:ext>
            </a:extLst>
          </p:cNvPr>
          <p:cNvSpPr txBox="1"/>
          <p:nvPr/>
        </p:nvSpPr>
        <p:spPr>
          <a:xfrm>
            <a:off x="1043796" y="1083923"/>
            <a:ext cx="9885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fenntarthatóság 4 pillérét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a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gazdasági fejlettség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hagyományos mérőszámát (egy főre jutó GDP) vesszük figyelembe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Kép 10" descr="A képen szöveg, képernyőkép, embléma, Betűtípu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6F24F31-1742-D4C6-6D78-5DC3A09CC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932602"/>
            <a:ext cx="7335404" cy="4919149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E9FB840-311D-DD30-826D-9425697F1553}"/>
              </a:ext>
            </a:extLst>
          </p:cNvPr>
          <p:cNvSpPr txBox="1">
            <a:spLocks/>
          </p:cNvSpPr>
          <p:nvPr/>
        </p:nvSpPr>
        <p:spPr>
          <a:xfrm>
            <a:off x="9053939" y="6480213"/>
            <a:ext cx="3000409" cy="3715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251920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127F-CFAD-E599-60FC-836FCA7A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04561"/>
            <a:ext cx="9837278" cy="612000"/>
          </a:xfrm>
        </p:spPr>
        <p:txBody>
          <a:bodyPr/>
          <a:lstStyle/>
          <a:p>
            <a:r>
              <a:rPr lang="hu-HU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MNB Fenntartható Növekedési Indexet 5 pillér és 64 mutató alkotja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A522917-6979-3414-E5AC-5F1ADDFED13D}"/>
              </a:ext>
            </a:extLst>
          </p:cNvPr>
          <p:cNvSpPr txBox="1">
            <a:spLocks/>
          </p:cNvSpPr>
          <p:nvPr/>
        </p:nvSpPr>
        <p:spPr>
          <a:xfrm>
            <a:off x="1657350" y="6054869"/>
            <a:ext cx="10070460" cy="3715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3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Fenntartható Növekedési Index felépítése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23AD11-CFE0-173B-91CB-1743E7A02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362" y="1041033"/>
            <a:ext cx="8837276" cy="4921162"/>
          </a:xfrm>
          <a:prstGeom prst="rect">
            <a:avLst/>
          </a:prstGeom>
        </p:spPr>
      </p:pic>
      <p:sp>
        <p:nvSpPr>
          <p:cNvPr id="7" name="Szöveg helye 16">
            <a:extLst>
              <a:ext uri="{FF2B5EF4-FFF2-40B4-BE49-F238E27FC236}">
                <a16:creationId xmlns:a16="http://schemas.microsoft.com/office/drawing/2014/main" id="{CC60451B-5436-1993-04D3-B875118AA77E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5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5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432BC-5F22-BAB0-0956-EFA6FA815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 helye 16">
            <a:extLst>
              <a:ext uri="{FF2B5EF4-FFF2-40B4-BE49-F238E27FC236}">
                <a16:creationId xmlns:a16="http://schemas.microsoft.com/office/drawing/2014/main" id="{A4C97F7A-59A9-A149-889F-A10514DCFC1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6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1DC5F-117C-8C43-362B-C9053A454379}"/>
              </a:ext>
            </a:extLst>
          </p:cNvPr>
          <p:cNvSpPr txBox="1">
            <a:spLocks/>
          </p:cNvSpPr>
          <p:nvPr/>
        </p:nvSpPr>
        <p:spPr>
          <a:xfrm>
            <a:off x="838199" y="6934"/>
            <a:ext cx="10515600" cy="665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dirty="0"/>
              <a:t>EREDMÉNYEK ÉS ÉRTELMEZÉS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487330-6E1B-61B6-CDCF-72F4CA528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71" y="560951"/>
            <a:ext cx="11385299" cy="804914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eredmények megmutatják a Fenntartható Növekedési Index relatív szintjét az egy főre jutó GDP relatív szintjéhez képest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DE45E87-6BF7-D6EC-E691-751AB80FF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432604"/>
            <a:ext cx="11216150" cy="4947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1B4FF-DD55-2ED3-5262-3A4182CE51C9}"/>
              </a:ext>
            </a:extLst>
          </p:cNvPr>
          <p:cNvSpPr txBox="1">
            <a:spLocks/>
          </p:cNvSpPr>
          <p:nvPr/>
        </p:nvSpPr>
        <p:spPr>
          <a:xfrm>
            <a:off x="1676399" y="6413473"/>
            <a:ext cx="8190561" cy="3715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3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Fenntartható Növekedési Index és az egy főre jutó GDP 2022-ben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D2D9109-86D5-FB38-EC10-B5BED90528B4}"/>
              </a:ext>
            </a:extLst>
          </p:cNvPr>
          <p:cNvSpPr txBox="1">
            <a:spLocks/>
          </p:cNvSpPr>
          <p:nvPr/>
        </p:nvSpPr>
        <p:spPr>
          <a:xfrm>
            <a:off x="9866960" y="6480211"/>
            <a:ext cx="2187389" cy="3715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Forrás | Eurostat, MNB</a:t>
            </a:r>
          </a:p>
        </p:txBody>
      </p:sp>
    </p:spTree>
    <p:extLst>
      <p:ext uri="{BB962C8B-B14F-4D97-AF65-F5344CB8AC3E}">
        <p14:creationId xmlns:p14="http://schemas.microsoft.com/office/powerpoint/2010/main" val="286580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630AC0-5E7D-E6D2-6518-149734735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 helye 16">
            <a:extLst>
              <a:ext uri="{FF2B5EF4-FFF2-40B4-BE49-F238E27FC236}">
                <a16:creationId xmlns:a16="http://schemas.microsoft.com/office/drawing/2014/main" id="{A1740C13-CEC8-126A-5491-9EC84BCDC7F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7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5930D1-817B-A8F0-064A-1715A4A6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300"/>
            <a:ext cx="10515600" cy="804914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index minden dimenzióban megmutatja az egyes országok relatív helyzetét az átlaghoz képest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DACDDB4-FB98-2FF0-2CB0-3D1A20CA3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06" y="1104314"/>
            <a:ext cx="11197388" cy="481859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5426FC-0EC4-34FD-51B3-4888C96B9C8D}"/>
              </a:ext>
            </a:extLst>
          </p:cNvPr>
          <p:cNvSpPr txBox="1">
            <a:spLocks/>
          </p:cNvSpPr>
          <p:nvPr/>
        </p:nvSpPr>
        <p:spPr>
          <a:xfrm>
            <a:off x="2893512" y="6108675"/>
            <a:ext cx="9160836" cy="3715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3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Fenntartható Növekedési Index pillérek szerinti felbontása 2022-ben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DC9D079-5267-6CB2-564F-057EBEEF1670}"/>
              </a:ext>
            </a:extLst>
          </p:cNvPr>
          <p:cNvSpPr txBox="1">
            <a:spLocks/>
          </p:cNvSpPr>
          <p:nvPr/>
        </p:nvSpPr>
        <p:spPr>
          <a:xfrm>
            <a:off x="9053939" y="6480213"/>
            <a:ext cx="3000409" cy="3715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2466627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DA1660-13A4-2782-8AF5-87693F90A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 helye 16">
            <a:extLst>
              <a:ext uri="{FF2B5EF4-FFF2-40B4-BE49-F238E27FC236}">
                <a16:creationId xmlns:a16="http://schemas.microsoft.com/office/drawing/2014/main" id="{D24CDB4B-03FD-F304-938D-63E9DAE60C33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8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9EB15B-6736-614A-03AE-5A82E874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300"/>
            <a:ext cx="11353797" cy="804914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Hogyan értelmezzük az eredményeket? Szlovénia egyes területeken felülmúlja az uniós átlagot, de máshol elmarad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B0EE268-DF2B-0370-5B76-9DE04375F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6693"/>
            <a:ext cx="12192000" cy="506050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047DD42-DE78-A2E7-C88D-C1F926E4C097}"/>
              </a:ext>
            </a:extLst>
          </p:cNvPr>
          <p:cNvSpPr txBox="1">
            <a:spLocks/>
          </p:cNvSpPr>
          <p:nvPr/>
        </p:nvSpPr>
        <p:spPr>
          <a:xfrm>
            <a:off x="1371600" y="6108675"/>
            <a:ext cx="10682748" cy="3715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3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Fenntartható Növekedési Index pillérek szerinti felbontása Szlovénia esetében (2022)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E9FB840-311D-DD30-826D-9425697F1553}"/>
              </a:ext>
            </a:extLst>
          </p:cNvPr>
          <p:cNvSpPr txBox="1">
            <a:spLocks/>
          </p:cNvSpPr>
          <p:nvPr/>
        </p:nvSpPr>
        <p:spPr>
          <a:xfrm>
            <a:off x="9053939" y="6480213"/>
            <a:ext cx="3000409" cy="3715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231279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B69D0-AACC-4CB3-CE7C-B5BFA5D5B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 helye 16">
            <a:extLst>
              <a:ext uri="{FF2B5EF4-FFF2-40B4-BE49-F238E27FC236}">
                <a16:creationId xmlns:a16="http://schemas.microsoft.com/office/drawing/2014/main" id="{47F7B11F-2CA1-98D3-128D-E70973D65300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9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262B8E-661B-F9E3-9D68-385588D4A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300"/>
            <a:ext cx="10515600" cy="804914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Összefoglaló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B86EBAE3-6D53-DF55-065F-558012ECF313}"/>
              </a:ext>
            </a:extLst>
          </p:cNvPr>
          <p:cNvSpPr txBox="1"/>
          <p:nvPr/>
        </p:nvSpPr>
        <p:spPr>
          <a:xfrm>
            <a:off x="838201" y="1385500"/>
            <a:ext cx="10791824" cy="501675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Célunk, hogy a gazdasági jólétet és a fenntarthatóságot egyetlen indexbe foglaljuk.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fenntarthatóság 4 pillérét (gazdasági, társadalmi, környezeti és pénzügyi) és a gazdasági fejlődés hagyományos mérőszámát (egy főre jutó GDP) vesszük figyelembe.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Ezért a Fenntartható Növekedési Index egy összetett index. Moduláris, bővíthető. Jelenleg összesen 32 mutatót használunk.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fő kihívás: a különböző mutatók közös nevezőre hozása. Az eredeti mértékegység helyett relatív pontokat számolunk minden egyes ország számára minden egyes mutatóra.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Ezért az eredmények az egyes országok relatív helyzetét mutatják egy csoportban, a fent említett 4+1 pillérben elért teljesítményük alapján. Azt is megmutatja, hogy honnan erednek a különbségek.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eredmények nem mutatják az abszolút szintet. Például a legjobban teljesítő országok mindig 100 pontot kapnak, függetlenül abszolút teljesítményüktől.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kompatibilis mutatók széles körét igényli. De egyébként a számítás egyszerű és könnyen elvégezhető Excelben.</a:t>
            </a:r>
          </a:p>
        </p:txBody>
      </p:sp>
    </p:spTree>
    <p:extLst>
      <p:ext uri="{BB962C8B-B14F-4D97-AF65-F5344CB8AC3E}">
        <p14:creationId xmlns:p14="http://schemas.microsoft.com/office/powerpoint/2010/main" val="4273610822"/>
      </p:ext>
    </p:extLst>
  </p:cSld>
  <p:clrMapOvr>
    <a:masterClrMapping/>
  </p:clrMapOvr>
</p:sld>
</file>

<file path=ppt/theme/theme1.xml><?xml version="1.0" encoding="utf-8"?>
<a:theme xmlns:a="http://schemas.openxmlformats.org/drawingml/2006/main" name="MNB100 téma 16_9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100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D29DC6-E3DA-459D-9E7E-06BFF4C00D84}" vid="{7987B2EE-B720-4D5D-A5C9-6FF00E2CF375}"/>
    </a:ext>
  </a:extLst>
</a:theme>
</file>

<file path=ppt/theme/theme2.xml><?xml version="1.0" encoding="utf-8"?>
<a:theme xmlns:a="http://schemas.openxmlformats.org/drawingml/2006/main" name="nyomtatásbarát MNB100 téma 16_9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100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D29DC6-E3DA-459D-9E7E-06BFF4C00D84}" vid="{8F99DE19-A2CA-4A3D-82B8-BC561D89E672}"/>
    </a:ext>
  </a:extLst>
</a:theme>
</file>

<file path=ppt/theme/theme3.xml><?xml version="1.0" encoding="utf-8"?>
<a:theme xmlns:a="http://schemas.openxmlformats.org/drawingml/2006/main" name="Stream_MNB100 téma 16_9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D29DC6-E3DA-459D-9E7E-06BFF4C00D84}" vid="{AB3116A1-8368-43F8-9CC5-987C83B8CA3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2303</TotalTime>
  <Words>655</Words>
  <Application>Microsoft Office PowerPoint</Application>
  <PresentationFormat>Szélesvásznú</PresentationFormat>
  <Paragraphs>91</Paragraphs>
  <Slides>10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Cambria</vt:lpstr>
      <vt:lpstr>MNB100 téma 16_9</vt:lpstr>
      <vt:lpstr>nyomtatásbarát MNB100 téma 16_9</vt:lpstr>
      <vt:lpstr>Stream_MNB100 téma 16_9</vt:lpstr>
      <vt:lpstr>Office Theme</vt:lpstr>
      <vt:lpstr>MIÉRT AKARUNK FENNTARTHATÓ NÖVEKEDÉSI INDEXET ÉS HOGYAN JAVASOLJUK AZT?  Prof. Dr. Báger Gusztáv </vt:lpstr>
      <vt:lpstr>A GDP az 1930-1940-es évek eredménye és máig magán hordozza születése nyomait</vt:lpstr>
      <vt:lpstr>A GDP NEM ALKALMAS A MODERN GAZDASÁG, a fenntarthatóság és a „JÓLLÉT” átfogó mérésére </vt:lpstr>
      <vt:lpstr>Célunk a gazdasági jólét és a fenntarthatóság egyetlen indexben történő megjelenítése</vt:lpstr>
      <vt:lpstr>Az MNB Fenntartható Növekedési Indexet 5 pillér és 64 mutató alkotja</vt:lpstr>
      <vt:lpstr>Az eredmények megmutatják a Fenntartható Növekedési Index relatív szintjét az egy főre jutó GDP relatív szintjéhez képest</vt:lpstr>
      <vt:lpstr>Az index minden dimenzióban megmutatja az egyes országok relatív helyzetét az átlaghoz képest</vt:lpstr>
      <vt:lpstr>Hogyan értelmezzük az eredményeket? Szlovénia egyes területeken felülmúlja az uniós átlagot, de máshol elmarad</vt:lpstr>
      <vt:lpstr>Összefoglaló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Nagy Ágnes</dc:creator>
  <cp:lastModifiedBy>dr. Szabó Ildikó</cp:lastModifiedBy>
  <cp:revision>123</cp:revision>
  <cp:lastPrinted>2025-10-28T17:54:46Z</cp:lastPrinted>
  <dcterms:created xsi:type="dcterms:W3CDTF">2025-06-18T10:29:12Z</dcterms:created>
  <dcterms:modified xsi:type="dcterms:W3CDTF">2026-02-16T17:14:09Z</dcterms:modified>
</cp:coreProperties>
</file>