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4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8" r:id="rId6"/>
    <p:sldId id="261" r:id="rId7"/>
    <p:sldId id="272" r:id="rId8"/>
    <p:sldId id="266" r:id="rId9"/>
    <p:sldId id="274" r:id="rId10"/>
    <p:sldId id="26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F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/>
    <p:restoredTop sz="86351"/>
  </p:normalViewPr>
  <p:slideViewPr>
    <p:cSldViewPr snapToGrid="0">
      <p:cViewPr varScale="1">
        <p:scale>
          <a:sx n="109" d="100"/>
          <a:sy n="109" d="100"/>
        </p:scale>
        <p:origin x="288" y="176"/>
      </p:cViewPr>
      <p:guideLst/>
    </p:cSldViewPr>
  </p:slideViewPr>
  <p:outlineViewPr>
    <p:cViewPr>
      <p:scale>
        <a:sx n="33" d="100"/>
        <a:sy n="33" d="100"/>
      </p:scale>
      <p:origin x="0" y="-6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9A015-0271-446B-973A-69294356AF6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66B2F-8CDD-431C-AE86-CEF3AD022F5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Éttermek</a:t>
          </a:r>
          <a:endParaRPr lang="en-US" sz="1800">
            <a:solidFill>
              <a:schemeClr val="accent2">
                <a:lumMod val="75000"/>
              </a:schemeClr>
            </a:solidFill>
          </a:endParaRPr>
        </a:p>
      </dgm:t>
    </dgm:pt>
    <dgm:pt modelId="{A26D9937-581A-4C21-9A81-C8296927C072}" type="parTrans" cxnId="{2DA410DE-0279-48ED-AAF1-4F96B847DC51}">
      <dgm:prSet/>
      <dgm:spPr/>
      <dgm:t>
        <a:bodyPr/>
        <a:lstStyle/>
        <a:p>
          <a:endParaRPr lang="en-US" sz="2400"/>
        </a:p>
      </dgm:t>
    </dgm:pt>
    <dgm:pt modelId="{D60679B0-5CF4-4D3B-A88D-C3B4ADFEF5FD}" type="sibTrans" cxnId="{2DA410DE-0279-48ED-AAF1-4F96B847DC51}">
      <dgm:prSet/>
      <dgm:spPr/>
      <dgm:t>
        <a:bodyPr/>
        <a:lstStyle/>
        <a:p>
          <a:endParaRPr lang="en-US" sz="2400"/>
        </a:p>
      </dgm:t>
    </dgm:pt>
    <dgm:pt modelId="{5A948F4F-6A84-4FF6-8A67-E30E102E15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Know-how</a:t>
          </a:r>
        </a:p>
        <a:p>
          <a:pPr>
            <a:lnSpc>
              <a:spcPct val="100000"/>
            </a:lnSpc>
          </a:pPr>
          <a:r>
            <a:rPr lang="en-GB" sz="1400" dirty="0" err="1"/>
            <a:t>Fejlett</a:t>
          </a:r>
          <a:r>
            <a:rPr lang="en-GB" sz="1400" dirty="0"/>
            <a:t> Fast-food T</a:t>
          </a:r>
          <a:r>
            <a:rPr lang="en-US" sz="1400" dirty="0" err="1"/>
            <a:t>echnológia</a:t>
          </a:r>
          <a:endParaRPr lang="en-US" sz="1400" dirty="0"/>
        </a:p>
      </dgm:t>
    </dgm:pt>
    <dgm:pt modelId="{FEB32B35-2D52-4057-9E0A-C3D65AE9660E}" type="parTrans" cxnId="{E593B472-1A3B-440B-BB1F-AAFFFA3714F6}">
      <dgm:prSet/>
      <dgm:spPr/>
      <dgm:t>
        <a:bodyPr/>
        <a:lstStyle/>
        <a:p>
          <a:endParaRPr lang="en-US" sz="2400"/>
        </a:p>
      </dgm:t>
    </dgm:pt>
    <dgm:pt modelId="{A190D517-A4F8-4CA1-B3F9-F1D25F55397A}" type="sibTrans" cxnId="{E593B472-1A3B-440B-BB1F-AAFFFA3714F6}">
      <dgm:prSet/>
      <dgm:spPr/>
      <dgm:t>
        <a:bodyPr/>
        <a:lstStyle/>
        <a:p>
          <a:endParaRPr lang="en-US" sz="2400"/>
        </a:p>
      </dgm:t>
    </dgm:pt>
    <dgm:pt modelId="{A833DE97-1915-4A9F-81DD-01DC31B2E7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Design</a:t>
          </a:r>
        </a:p>
        <a:p>
          <a:pPr>
            <a:lnSpc>
              <a:spcPct val="100000"/>
            </a:lnSpc>
          </a:pPr>
          <a:r>
            <a:rPr lang="en-US" sz="1400"/>
            <a:t>HR</a:t>
          </a:r>
        </a:p>
      </dgm:t>
    </dgm:pt>
    <dgm:pt modelId="{831EC442-DB65-4A44-8744-288250FA0161}" type="parTrans" cxnId="{EAE3A7DF-82FD-48F3-905C-C4C516DA8007}">
      <dgm:prSet/>
      <dgm:spPr/>
      <dgm:t>
        <a:bodyPr/>
        <a:lstStyle/>
        <a:p>
          <a:endParaRPr lang="en-US" sz="2400"/>
        </a:p>
      </dgm:t>
    </dgm:pt>
    <dgm:pt modelId="{B0312AA3-2C5E-48EB-B6F2-33D9F9560A67}" type="sibTrans" cxnId="{EAE3A7DF-82FD-48F3-905C-C4C516DA8007}">
      <dgm:prSet/>
      <dgm:spPr/>
      <dgm:t>
        <a:bodyPr/>
        <a:lstStyle/>
        <a:p>
          <a:endParaRPr lang="en-US" sz="2400"/>
        </a:p>
      </dgm:t>
    </dgm:pt>
    <dgm:pt modelId="{3CAB04E2-E96F-4E79-90F6-8E43370D1E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Helyszínek</a:t>
          </a:r>
        </a:p>
        <a:p>
          <a:pPr>
            <a:lnSpc>
              <a:spcPct val="100000"/>
            </a:lnSpc>
          </a:pPr>
          <a:r>
            <a:rPr lang="en-US" sz="1400"/>
            <a:t>Típusok</a:t>
          </a:r>
        </a:p>
      </dgm:t>
    </dgm:pt>
    <dgm:pt modelId="{1584E50C-C674-4F7F-A45A-BAF69C62E209}" type="parTrans" cxnId="{0B83967A-64E8-45C7-8C2C-38C0159AF989}">
      <dgm:prSet/>
      <dgm:spPr/>
      <dgm:t>
        <a:bodyPr/>
        <a:lstStyle/>
        <a:p>
          <a:endParaRPr lang="en-US" sz="2400"/>
        </a:p>
      </dgm:t>
    </dgm:pt>
    <dgm:pt modelId="{C365ABB3-2AF2-4AAF-88C4-4A7CFB2F3D46}" type="sibTrans" cxnId="{0B83967A-64E8-45C7-8C2C-38C0159AF989}">
      <dgm:prSet/>
      <dgm:spPr/>
      <dgm:t>
        <a:bodyPr/>
        <a:lstStyle/>
        <a:p>
          <a:endParaRPr lang="en-US" sz="2400"/>
        </a:p>
      </dgm:t>
    </dgm:pt>
    <dgm:pt modelId="{303EF2DA-F4B4-4BA8-8CBE-26C635782A8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>
              <a:solidFill>
                <a:schemeClr val="accent2">
                  <a:lumMod val="75000"/>
                </a:schemeClr>
              </a:solidFill>
            </a:rPr>
            <a:t> Greens Factory – 365 </a:t>
          </a: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napos</a:t>
          </a:r>
          <a:r>
            <a:rPr lang="en-US" sz="18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termelés</a:t>
          </a:r>
          <a:endParaRPr lang="en-US" sz="1800">
            <a:solidFill>
              <a:schemeClr val="accent2">
                <a:lumMod val="75000"/>
              </a:schemeClr>
            </a:solidFill>
          </a:endParaRPr>
        </a:p>
      </dgm:t>
    </dgm:pt>
    <dgm:pt modelId="{2C32A450-CA78-46A4-8A22-3A3CBEA569C7}" type="parTrans" cxnId="{CF196ABA-6A43-4802-B44C-55EE43CEE21F}">
      <dgm:prSet/>
      <dgm:spPr/>
      <dgm:t>
        <a:bodyPr/>
        <a:lstStyle/>
        <a:p>
          <a:endParaRPr lang="en-US" sz="2400"/>
        </a:p>
      </dgm:t>
    </dgm:pt>
    <dgm:pt modelId="{65722032-5526-4EB9-B2A3-21F1E88F3D9D}" type="sibTrans" cxnId="{CF196ABA-6A43-4802-B44C-55EE43CEE21F}">
      <dgm:prSet/>
      <dgm:spPr/>
      <dgm:t>
        <a:bodyPr/>
        <a:lstStyle/>
        <a:p>
          <a:endParaRPr lang="en-US" sz="2400"/>
        </a:p>
      </dgm:t>
    </dgm:pt>
    <dgm:pt modelId="{6B37A3A0-4BB8-49F5-8A90-05189A30E25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  <a:p>
          <a:pPr>
            <a:lnSpc>
              <a:spcPct val="100000"/>
            </a:lnSpc>
          </a:pPr>
          <a:r>
            <a:rPr lang="en-US" sz="1400" dirty="0"/>
            <a:t>High-tech </a:t>
          </a:r>
          <a:r>
            <a:rPr lang="en-US" sz="1400" dirty="0" err="1"/>
            <a:t>Zöld</a:t>
          </a:r>
          <a:r>
            <a:rPr lang="en-US" sz="1400" dirty="0"/>
            <a:t> </a:t>
          </a:r>
          <a:r>
            <a:rPr lang="en-US" sz="1400" dirty="0" err="1"/>
            <a:t>Vertikális</a:t>
          </a:r>
          <a:r>
            <a:rPr lang="en-US" sz="1400" dirty="0"/>
            <a:t> Farm</a:t>
          </a:r>
          <a:r>
            <a:rPr lang="hu-HU" sz="1400" dirty="0"/>
            <a:t>
Ökológiai lábnyom
Zöld energia</a:t>
          </a:r>
        </a:p>
        <a:p>
          <a:pPr>
            <a:lnSpc>
              <a:spcPct val="100000"/>
            </a:lnSpc>
          </a:pPr>
          <a:r>
            <a:rPr lang="hu-HU" sz="1400" dirty="0"/>
            <a:t>Klímafüggetlen</a:t>
          </a:r>
        </a:p>
        <a:p>
          <a:pPr>
            <a:lnSpc>
              <a:spcPct val="100000"/>
            </a:lnSpc>
          </a:pPr>
          <a:r>
            <a:rPr lang="hu-HU" sz="1400" dirty="0" err="1"/>
            <a:t>Just</a:t>
          </a:r>
          <a:r>
            <a:rPr lang="hu-HU" sz="1400" dirty="0"/>
            <a:t>-in-</a:t>
          </a:r>
          <a:r>
            <a:rPr lang="hu-HU" sz="1400" dirty="0" err="1"/>
            <a:t>time</a:t>
          </a:r>
          <a:r>
            <a:rPr lang="hu-HU" sz="1400" dirty="0"/>
            <a:t>, minden évszakban</a:t>
          </a:r>
        </a:p>
        <a:p>
          <a:pPr>
            <a:lnSpc>
              <a:spcPct val="100000"/>
            </a:lnSpc>
          </a:pPr>
          <a:r>
            <a:rPr lang="hu-HU" sz="1400" dirty="0"/>
            <a:t>Méretgazdaságosság</a:t>
          </a:r>
          <a:endParaRPr lang="en-US" sz="1400" dirty="0"/>
        </a:p>
      </dgm:t>
    </dgm:pt>
    <dgm:pt modelId="{6047C006-11C8-4377-8B86-94D07D35CBF2}" type="parTrans" cxnId="{83AE6366-550F-4F02-903D-B7043CCA1743}">
      <dgm:prSet/>
      <dgm:spPr/>
      <dgm:t>
        <a:bodyPr/>
        <a:lstStyle/>
        <a:p>
          <a:endParaRPr lang="en-US" sz="2400"/>
        </a:p>
      </dgm:t>
    </dgm:pt>
    <dgm:pt modelId="{F4BE6119-7B72-42C8-AF4E-8F4D5C4AEA0F}" type="sibTrans" cxnId="{83AE6366-550F-4F02-903D-B7043CCA1743}">
      <dgm:prSet/>
      <dgm:spPr/>
      <dgm:t>
        <a:bodyPr/>
        <a:lstStyle/>
        <a:p>
          <a:endParaRPr lang="en-US" sz="2400"/>
        </a:p>
      </dgm:t>
    </dgm:pt>
    <dgm:pt modelId="{6236BC9A-98AC-4664-B8AF-258E58755CE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Klaszter</a:t>
          </a:r>
          <a:r>
            <a:rPr lang="en-US" sz="18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err="1">
              <a:solidFill>
                <a:schemeClr val="accent2">
                  <a:lumMod val="75000"/>
                </a:schemeClr>
              </a:solidFill>
            </a:rPr>
            <a:t>Logisztika</a:t>
          </a:r>
          <a:endParaRPr lang="en-US" sz="1800">
            <a:solidFill>
              <a:schemeClr val="accent2">
                <a:lumMod val="75000"/>
              </a:schemeClr>
            </a:solidFill>
          </a:endParaRPr>
        </a:p>
      </dgm:t>
    </dgm:pt>
    <dgm:pt modelId="{EFB18D0B-F2B8-4B1E-AD93-A4EAB5938C6B}" type="parTrans" cxnId="{059E3BAF-577E-4E89-8186-E7E39B03F7C0}">
      <dgm:prSet/>
      <dgm:spPr/>
      <dgm:t>
        <a:bodyPr/>
        <a:lstStyle/>
        <a:p>
          <a:endParaRPr lang="en-US" sz="2400"/>
        </a:p>
      </dgm:t>
    </dgm:pt>
    <dgm:pt modelId="{4A7F9132-7452-49FD-BEE0-FFF34369C0F0}" type="sibTrans" cxnId="{059E3BAF-577E-4E89-8186-E7E39B03F7C0}">
      <dgm:prSet/>
      <dgm:spPr/>
      <dgm:t>
        <a:bodyPr/>
        <a:lstStyle/>
        <a:p>
          <a:endParaRPr lang="en-US" sz="2400"/>
        </a:p>
      </dgm:t>
    </dgm:pt>
    <dgm:pt modelId="{8943A235-EAC0-4AD3-968D-8D328975F7D4}">
      <dgm:prSet custT="1"/>
      <dgm:spPr/>
      <dgm:t>
        <a:bodyPr/>
        <a:lstStyle/>
        <a:p>
          <a:pPr>
            <a:lnSpc>
              <a:spcPct val="100000"/>
            </a:lnSpc>
          </a:pPr>
          <a:endParaRPr lang="hu-HU" sz="1400" dirty="0"/>
        </a:p>
        <a:p>
          <a:pPr>
            <a:lnSpc>
              <a:spcPct val="100000"/>
            </a:lnSpc>
          </a:pPr>
          <a:r>
            <a:rPr lang="hu-HU" sz="1400" dirty="0"/>
            <a:t>Saját ellátási lánc</a:t>
          </a:r>
        </a:p>
        <a:p>
          <a:pPr>
            <a:lnSpc>
              <a:spcPct val="100000"/>
            </a:lnSpc>
          </a:pPr>
          <a:r>
            <a:rPr lang="hu-HU" sz="1400" dirty="0"/>
            <a:t>Közvetlen szállítás
Higiénés sztenderdek
Kontrollált hőmérséklet
Gyorsan a farmtól a fogyasztóig – egy órás táv</a:t>
          </a:r>
          <a:endParaRPr lang="en-US" sz="1400" dirty="0"/>
        </a:p>
      </dgm:t>
    </dgm:pt>
    <dgm:pt modelId="{C9D49C8F-5FC8-4746-9FC7-0F3320B3C931}" type="parTrans" cxnId="{379DC1B2-F568-4F8B-BCD8-A7CB361C0BB9}">
      <dgm:prSet/>
      <dgm:spPr/>
      <dgm:t>
        <a:bodyPr/>
        <a:lstStyle/>
        <a:p>
          <a:endParaRPr lang="en-US" sz="2400"/>
        </a:p>
      </dgm:t>
    </dgm:pt>
    <dgm:pt modelId="{505962BC-F95E-44CD-BC54-60F34C09278C}" type="sibTrans" cxnId="{379DC1B2-F568-4F8B-BCD8-A7CB361C0BB9}">
      <dgm:prSet/>
      <dgm:spPr/>
      <dgm:t>
        <a:bodyPr/>
        <a:lstStyle/>
        <a:p>
          <a:endParaRPr lang="en-US" sz="2400"/>
        </a:p>
      </dgm:t>
    </dgm:pt>
    <dgm:pt modelId="{50D4EBCD-EB1B-DE4A-9B7A-A6F6C9DA3E2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CA9F8D36-3285-B64D-A8EA-C938B60D382C}" type="parTrans" cxnId="{575B2753-2EBA-2F4C-B17B-410D2C2A0602}">
      <dgm:prSet/>
      <dgm:spPr/>
      <dgm:t>
        <a:bodyPr/>
        <a:lstStyle/>
        <a:p>
          <a:endParaRPr lang="en-GB"/>
        </a:p>
      </dgm:t>
    </dgm:pt>
    <dgm:pt modelId="{2C2FD41B-32CA-AF46-BE07-43996012695B}" type="sibTrans" cxnId="{575B2753-2EBA-2F4C-B17B-410D2C2A0602}">
      <dgm:prSet/>
      <dgm:spPr/>
      <dgm:t>
        <a:bodyPr/>
        <a:lstStyle/>
        <a:p>
          <a:endParaRPr lang="en-GB"/>
        </a:p>
      </dgm:t>
    </dgm:pt>
    <dgm:pt modelId="{D13E23CE-242E-406D-86B9-A21ED5F82CE3}" type="pres">
      <dgm:prSet presAssocID="{6169A015-0271-446B-973A-69294356AF60}" presName="root" presStyleCnt="0">
        <dgm:presLayoutVars>
          <dgm:dir/>
          <dgm:resizeHandles val="exact"/>
        </dgm:presLayoutVars>
      </dgm:prSet>
      <dgm:spPr/>
    </dgm:pt>
    <dgm:pt modelId="{12AB739B-65E7-4DB0-A8D7-658A77D27088}" type="pres">
      <dgm:prSet presAssocID="{6D466B2F-8CDD-431C-AE86-CEF3AD022F5C}" presName="compNode" presStyleCnt="0"/>
      <dgm:spPr/>
    </dgm:pt>
    <dgm:pt modelId="{B03A01B4-FB20-4C42-9060-39199801DAA6}" type="pres">
      <dgm:prSet presAssocID="{6D466B2F-8CDD-431C-AE86-CEF3AD022F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éf"/>
        </a:ext>
      </dgm:extLst>
    </dgm:pt>
    <dgm:pt modelId="{6316ECB3-508D-49C6-8092-5F1A091A3C98}" type="pres">
      <dgm:prSet presAssocID="{6D466B2F-8CDD-431C-AE86-CEF3AD022F5C}" presName="iconSpace" presStyleCnt="0"/>
      <dgm:spPr/>
    </dgm:pt>
    <dgm:pt modelId="{CA6A4B07-B6C6-4183-89FD-14D7739B440A}" type="pres">
      <dgm:prSet presAssocID="{6D466B2F-8CDD-431C-AE86-CEF3AD022F5C}" presName="parTx" presStyleLbl="revTx" presStyleIdx="0" presStyleCnt="6">
        <dgm:presLayoutVars>
          <dgm:chMax val="0"/>
          <dgm:chPref val="0"/>
        </dgm:presLayoutVars>
      </dgm:prSet>
      <dgm:spPr/>
    </dgm:pt>
    <dgm:pt modelId="{F36B12DF-5D78-4C9F-B065-CA45A1BD61E2}" type="pres">
      <dgm:prSet presAssocID="{6D466B2F-8CDD-431C-AE86-CEF3AD022F5C}" presName="txSpace" presStyleCnt="0"/>
      <dgm:spPr/>
    </dgm:pt>
    <dgm:pt modelId="{1A572182-F7E4-4A29-B782-29B3B2A2729D}" type="pres">
      <dgm:prSet presAssocID="{6D466B2F-8CDD-431C-AE86-CEF3AD022F5C}" presName="desTx" presStyleLbl="revTx" presStyleIdx="1" presStyleCnt="6">
        <dgm:presLayoutVars/>
      </dgm:prSet>
      <dgm:spPr/>
    </dgm:pt>
    <dgm:pt modelId="{32B2E804-C9D6-44D0-9488-3BD9B4A836CD}" type="pres">
      <dgm:prSet presAssocID="{D60679B0-5CF4-4D3B-A88D-C3B4ADFEF5FD}" presName="sibTrans" presStyleCnt="0"/>
      <dgm:spPr/>
    </dgm:pt>
    <dgm:pt modelId="{1EF99C88-45E1-4171-99A3-AF6823F35CD9}" type="pres">
      <dgm:prSet presAssocID="{303EF2DA-F4B4-4BA8-8CBE-26C635782A81}" presName="compNode" presStyleCnt="0"/>
      <dgm:spPr/>
    </dgm:pt>
    <dgm:pt modelId="{5A60DA23-CBA0-4894-86CB-463DD3838C8A}" type="pres">
      <dgm:prSet presAssocID="{303EF2DA-F4B4-4BA8-8CBE-26C635782A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úza egyszínű kitöltéssel"/>
        </a:ext>
      </dgm:extLst>
    </dgm:pt>
    <dgm:pt modelId="{28930B26-CB82-4575-AAC5-91FA37042125}" type="pres">
      <dgm:prSet presAssocID="{303EF2DA-F4B4-4BA8-8CBE-26C635782A81}" presName="iconSpace" presStyleCnt="0"/>
      <dgm:spPr/>
    </dgm:pt>
    <dgm:pt modelId="{545A8931-8F7A-46B6-8BBD-BAEFF1392368}" type="pres">
      <dgm:prSet presAssocID="{303EF2DA-F4B4-4BA8-8CBE-26C635782A81}" presName="parTx" presStyleLbl="revTx" presStyleIdx="2" presStyleCnt="6" custScaleX="116037" custLinFactNeighborX="7854">
        <dgm:presLayoutVars>
          <dgm:chMax val="0"/>
          <dgm:chPref val="0"/>
        </dgm:presLayoutVars>
      </dgm:prSet>
      <dgm:spPr/>
    </dgm:pt>
    <dgm:pt modelId="{1830BC65-EF8E-48B1-AD50-1C9CAC95CD10}" type="pres">
      <dgm:prSet presAssocID="{303EF2DA-F4B4-4BA8-8CBE-26C635782A81}" presName="txSpace" presStyleCnt="0"/>
      <dgm:spPr/>
    </dgm:pt>
    <dgm:pt modelId="{E23BCCB2-1567-4788-BA09-4D33F4770343}" type="pres">
      <dgm:prSet presAssocID="{303EF2DA-F4B4-4BA8-8CBE-26C635782A81}" presName="desTx" presStyleLbl="revTx" presStyleIdx="3" presStyleCnt="6">
        <dgm:presLayoutVars/>
      </dgm:prSet>
      <dgm:spPr/>
    </dgm:pt>
    <dgm:pt modelId="{1DC5574C-6BFD-4348-8194-7DEA59B412B2}" type="pres">
      <dgm:prSet presAssocID="{65722032-5526-4EB9-B2A3-21F1E88F3D9D}" presName="sibTrans" presStyleCnt="0"/>
      <dgm:spPr/>
    </dgm:pt>
    <dgm:pt modelId="{7A495659-4FE2-4791-8225-9B8FAC1CB475}" type="pres">
      <dgm:prSet presAssocID="{6236BC9A-98AC-4664-B8AF-258E58755CE2}" presName="compNode" presStyleCnt="0"/>
      <dgm:spPr/>
    </dgm:pt>
    <dgm:pt modelId="{05DF18BD-3070-4E75-8210-7C4D4EFB1E7D}" type="pres">
      <dgm:prSet presAssocID="{6236BC9A-98AC-4664-B8AF-258E58755C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8DA9EB2B-23FF-43DE-80C7-B551A1255AA3}" type="pres">
      <dgm:prSet presAssocID="{6236BC9A-98AC-4664-B8AF-258E58755CE2}" presName="iconSpace" presStyleCnt="0"/>
      <dgm:spPr/>
    </dgm:pt>
    <dgm:pt modelId="{9AD2051E-36E5-4AD0-AAFA-FB3057B67B93}" type="pres">
      <dgm:prSet presAssocID="{6236BC9A-98AC-4664-B8AF-258E58755CE2}" presName="parTx" presStyleLbl="revTx" presStyleIdx="4" presStyleCnt="6">
        <dgm:presLayoutVars>
          <dgm:chMax val="0"/>
          <dgm:chPref val="0"/>
        </dgm:presLayoutVars>
      </dgm:prSet>
      <dgm:spPr/>
    </dgm:pt>
    <dgm:pt modelId="{C665127F-6F68-48C6-BAF8-00928CA0D19B}" type="pres">
      <dgm:prSet presAssocID="{6236BC9A-98AC-4664-B8AF-258E58755CE2}" presName="txSpace" presStyleCnt="0"/>
      <dgm:spPr/>
    </dgm:pt>
    <dgm:pt modelId="{65A0F49C-D035-42BE-A42B-BB2881D6CC0C}" type="pres">
      <dgm:prSet presAssocID="{6236BC9A-98AC-4664-B8AF-258E58755CE2}" presName="desTx" presStyleLbl="revTx" presStyleIdx="5" presStyleCnt="6">
        <dgm:presLayoutVars/>
      </dgm:prSet>
      <dgm:spPr/>
    </dgm:pt>
  </dgm:ptLst>
  <dgm:cxnLst>
    <dgm:cxn modelId="{8D92AB01-794B-4395-A195-513C8B456A85}" type="presOf" srcId="{5A948F4F-6A84-4FF6-8A67-E30E102E1509}" destId="{1A572182-F7E4-4A29-B782-29B3B2A2729D}" srcOrd="0" destOrd="1" presId="urn:microsoft.com/office/officeart/2018/2/layout/IconLabelDescriptionList"/>
    <dgm:cxn modelId="{BBAA371A-91E7-4F7B-8BDD-6F36D3D8F5FB}" type="presOf" srcId="{6236BC9A-98AC-4664-B8AF-258E58755CE2}" destId="{9AD2051E-36E5-4AD0-AAFA-FB3057B67B93}" srcOrd="0" destOrd="0" presId="urn:microsoft.com/office/officeart/2018/2/layout/IconLabelDescriptionList"/>
    <dgm:cxn modelId="{74479E26-DA63-4ACF-B8CA-EF545216F607}" type="presOf" srcId="{3CAB04E2-E96F-4E79-90F6-8E43370D1E7D}" destId="{1A572182-F7E4-4A29-B782-29B3B2A2729D}" srcOrd="0" destOrd="3" presId="urn:microsoft.com/office/officeart/2018/2/layout/IconLabelDescriptionList"/>
    <dgm:cxn modelId="{AA0DC63A-F6B0-B346-8DB6-65114D81B7E7}" type="presOf" srcId="{50D4EBCD-EB1B-DE4A-9B7A-A6F6C9DA3E2B}" destId="{1A572182-F7E4-4A29-B782-29B3B2A2729D}" srcOrd="0" destOrd="0" presId="urn:microsoft.com/office/officeart/2018/2/layout/IconLabelDescriptionList"/>
    <dgm:cxn modelId="{5882104E-8D9D-40AF-B504-B490DB11A0FA}" type="presOf" srcId="{A833DE97-1915-4A9F-81DD-01DC31B2E7DF}" destId="{1A572182-F7E4-4A29-B782-29B3B2A2729D}" srcOrd="0" destOrd="2" presId="urn:microsoft.com/office/officeart/2018/2/layout/IconLabelDescriptionList"/>
    <dgm:cxn modelId="{575B2753-2EBA-2F4C-B17B-410D2C2A0602}" srcId="{6D466B2F-8CDD-431C-AE86-CEF3AD022F5C}" destId="{50D4EBCD-EB1B-DE4A-9B7A-A6F6C9DA3E2B}" srcOrd="0" destOrd="0" parTransId="{CA9F8D36-3285-B64D-A8EA-C938B60D382C}" sibTransId="{2C2FD41B-32CA-AF46-BE07-43996012695B}"/>
    <dgm:cxn modelId="{83AE6366-550F-4F02-903D-B7043CCA1743}" srcId="{303EF2DA-F4B4-4BA8-8CBE-26C635782A81}" destId="{6B37A3A0-4BB8-49F5-8A90-05189A30E257}" srcOrd="0" destOrd="0" parTransId="{6047C006-11C8-4377-8B86-94D07D35CBF2}" sibTransId="{F4BE6119-7B72-42C8-AF4E-8F4D5C4AEA0F}"/>
    <dgm:cxn modelId="{13F25672-D786-4939-BFB4-CAFC578C31A1}" type="presOf" srcId="{6D466B2F-8CDD-431C-AE86-CEF3AD022F5C}" destId="{CA6A4B07-B6C6-4183-89FD-14D7739B440A}" srcOrd="0" destOrd="0" presId="urn:microsoft.com/office/officeart/2018/2/layout/IconLabelDescriptionList"/>
    <dgm:cxn modelId="{E593B472-1A3B-440B-BB1F-AAFFFA3714F6}" srcId="{6D466B2F-8CDD-431C-AE86-CEF3AD022F5C}" destId="{5A948F4F-6A84-4FF6-8A67-E30E102E1509}" srcOrd="1" destOrd="0" parTransId="{FEB32B35-2D52-4057-9E0A-C3D65AE9660E}" sibTransId="{A190D517-A4F8-4CA1-B3F9-F1D25F55397A}"/>
    <dgm:cxn modelId="{AA903378-9124-4B51-9D11-B4F95BCB878B}" type="presOf" srcId="{303EF2DA-F4B4-4BA8-8CBE-26C635782A81}" destId="{545A8931-8F7A-46B6-8BBD-BAEFF1392368}" srcOrd="0" destOrd="0" presId="urn:microsoft.com/office/officeart/2018/2/layout/IconLabelDescriptionList"/>
    <dgm:cxn modelId="{0B83967A-64E8-45C7-8C2C-38C0159AF989}" srcId="{6D466B2F-8CDD-431C-AE86-CEF3AD022F5C}" destId="{3CAB04E2-E96F-4E79-90F6-8E43370D1E7D}" srcOrd="3" destOrd="0" parTransId="{1584E50C-C674-4F7F-A45A-BAF69C62E209}" sibTransId="{C365ABB3-2AF2-4AAF-88C4-4A7CFB2F3D46}"/>
    <dgm:cxn modelId="{1F5E957E-2A63-4CFD-BC16-0D4511E5822C}" type="presOf" srcId="{8943A235-EAC0-4AD3-968D-8D328975F7D4}" destId="{65A0F49C-D035-42BE-A42B-BB2881D6CC0C}" srcOrd="0" destOrd="0" presId="urn:microsoft.com/office/officeart/2018/2/layout/IconLabelDescriptionList"/>
    <dgm:cxn modelId="{63958587-0EAA-4B51-B766-9CCBA633F3B7}" type="presOf" srcId="{6B37A3A0-4BB8-49F5-8A90-05189A30E257}" destId="{E23BCCB2-1567-4788-BA09-4D33F4770343}" srcOrd="0" destOrd="0" presId="urn:microsoft.com/office/officeart/2018/2/layout/IconLabelDescriptionList"/>
    <dgm:cxn modelId="{059E3BAF-577E-4E89-8186-E7E39B03F7C0}" srcId="{6169A015-0271-446B-973A-69294356AF60}" destId="{6236BC9A-98AC-4664-B8AF-258E58755CE2}" srcOrd="2" destOrd="0" parTransId="{EFB18D0B-F2B8-4B1E-AD93-A4EAB5938C6B}" sibTransId="{4A7F9132-7452-49FD-BEE0-FFF34369C0F0}"/>
    <dgm:cxn modelId="{379DC1B2-F568-4F8B-BCD8-A7CB361C0BB9}" srcId="{6236BC9A-98AC-4664-B8AF-258E58755CE2}" destId="{8943A235-EAC0-4AD3-968D-8D328975F7D4}" srcOrd="0" destOrd="0" parTransId="{C9D49C8F-5FC8-4746-9FC7-0F3320B3C931}" sibTransId="{505962BC-F95E-44CD-BC54-60F34C09278C}"/>
    <dgm:cxn modelId="{CF196ABA-6A43-4802-B44C-55EE43CEE21F}" srcId="{6169A015-0271-446B-973A-69294356AF60}" destId="{303EF2DA-F4B4-4BA8-8CBE-26C635782A81}" srcOrd="1" destOrd="0" parTransId="{2C32A450-CA78-46A4-8A22-3A3CBEA569C7}" sibTransId="{65722032-5526-4EB9-B2A3-21F1E88F3D9D}"/>
    <dgm:cxn modelId="{2DA410DE-0279-48ED-AAF1-4F96B847DC51}" srcId="{6169A015-0271-446B-973A-69294356AF60}" destId="{6D466B2F-8CDD-431C-AE86-CEF3AD022F5C}" srcOrd="0" destOrd="0" parTransId="{A26D9937-581A-4C21-9A81-C8296927C072}" sibTransId="{D60679B0-5CF4-4D3B-A88D-C3B4ADFEF5FD}"/>
    <dgm:cxn modelId="{EAE3A7DF-82FD-48F3-905C-C4C516DA8007}" srcId="{6D466B2F-8CDD-431C-AE86-CEF3AD022F5C}" destId="{A833DE97-1915-4A9F-81DD-01DC31B2E7DF}" srcOrd="2" destOrd="0" parTransId="{831EC442-DB65-4A44-8744-288250FA0161}" sibTransId="{B0312AA3-2C5E-48EB-B6F2-33D9F9560A67}"/>
    <dgm:cxn modelId="{5FC545F4-44C0-4B07-9CAC-8AFA2418EF4E}" type="presOf" srcId="{6169A015-0271-446B-973A-69294356AF60}" destId="{D13E23CE-242E-406D-86B9-A21ED5F82CE3}" srcOrd="0" destOrd="0" presId="urn:microsoft.com/office/officeart/2018/2/layout/IconLabelDescriptionList"/>
    <dgm:cxn modelId="{557633E2-CFBB-4690-BA12-796BEA4C8159}" type="presParOf" srcId="{D13E23CE-242E-406D-86B9-A21ED5F82CE3}" destId="{12AB739B-65E7-4DB0-A8D7-658A77D27088}" srcOrd="0" destOrd="0" presId="urn:microsoft.com/office/officeart/2018/2/layout/IconLabelDescriptionList"/>
    <dgm:cxn modelId="{EDC57A94-95D7-4DC6-B0D6-82FDF410FD1A}" type="presParOf" srcId="{12AB739B-65E7-4DB0-A8D7-658A77D27088}" destId="{B03A01B4-FB20-4C42-9060-39199801DAA6}" srcOrd="0" destOrd="0" presId="urn:microsoft.com/office/officeart/2018/2/layout/IconLabelDescriptionList"/>
    <dgm:cxn modelId="{89C1DB06-031D-4BC3-A56C-3EEE5D398A6D}" type="presParOf" srcId="{12AB739B-65E7-4DB0-A8D7-658A77D27088}" destId="{6316ECB3-508D-49C6-8092-5F1A091A3C98}" srcOrd="1" destOrd="0" presId="urn:microsoft.com/office/officeart/2018/2/layout/IconLabelDescriptionList"/>
    <dgm:cxn modelId="{B0711BB2-93E3-4733-87C7-B2E3501247AE}" type="presParOf" srcId="{12AB739B-65E7-4DB0-A8D7-658A77D27088}" destId="{CA6A4B07-B6C6-4183-89FD-14D7739B440A}" srcOrd="2" destOrd="0" presId="urn:microsoft.com/office/officeart/2018/2/layout/IconLabelDescriptionList"/>
    <dgm:cxn modelId="{DDC77929-DC91-4613-BAA6-E157542F09BA}" type="presParOf" srcId="{12AB739B-65E7-4DB0-A8D7-658A77D27088}" destId="{F36B12DF-5D78-4C9F-B065-CA45A1BD61E2}" srcOrd="3" destOrd="0" presId="urn:microsoft.com/office/officeart/2018/2/layout/IconLabelDescriptionList"/>
    <dgm:cxn modelId="{5BEE0ADB-1CDE-4146-8FC9-FACC7AAE245F}" type="presParOf" srcId="{12AB739B-65E7-4DB0-A8D7-658A77D27088}" destId="{1A572182-F7E4-4A29-B782-29B3B2A2729D}" srcOrd="4" destOrd="0" presId="urn:microsoft.com/office/officeart/2018/2/layout/IconLabelDescriptionList"/>
    <dgm:cxn modelId="{15F0FDD7-935A-44DF-9875-E3016EA2573B}" type="presParOf" srcId="{D13E23CE-242E-406D-86B9-A21ED5F82CE3}" destId="{32B2E804-C9D6-44D0-9488-3BD9B4A836CD}" srcOrd="1" destOrd="0" presId="urn:microsoft.com/office/officeart/2018/2/layout/IconLabelDescriptionList"/>
    <dgm:cxn modelId="{324C0810-9381-4AED-8A37-09969C7DFDB7}" type="presParOf" srcId="{D13E23CE-242E-406D-86B9-A21ED5F82CE3}" destId="{1EF99C88-45E1-4171-99A3-AF6823F35CD9}" srcOrd="2" destOrd="0" presId="urn:microsoft.com/office/officeart/2018/2/layout/IconLabelDescriptionList"/>
    <dgm:cxn modelId="{B5016E6C-57CE-4F25-B7EA-33AAFD2CF26F}" type="presParOf" srcId="{1EF99C88-45E1-4171-99A3-AF6823F35CD9}" destId="{5A60DA23-CBA0-4894-86CB-463DD3838C8A}" srcOrd="0" destOrd="0" presId="urn:microsoft.com/office/officeart/2018/2/layout/IconLabelDescriptionList"/>
    <dgm:cxn modelId="{39B913B3-E5FA-4A9E-B573-5C1654344DDF}" type="presParOf" srcId="{1EF99C88-45E1-4171-99A3-AF6823F35CD9}" destId="{28930B26-CB82-4575-AAC5-91FA37042125}" srcOrd="1" destOrd="0" presId="urn:microsoft.com/office/officeart/2018/2/layout/IconLabelDescriptionList"/>
    <dgm:cxn modelId="{BFCA739C-8415-459C-969F-93D3FB44CBF7}" type="presParOf" srcId="{1EF99C88-45E1-4171-99A3-AF6823F35CD9}" destId="{545A8931-8F7A-46B6-8BBD-BAEFF1392368}" srcOrd="2" destOrd="0" presId="urn:microsoft.com/office/officeart/2018/2/layout/IconLabelDescriptionList"/>
    <dgm:cxn modelId="{F7BE6285-6EA9-4DC0-8028-621B6F9D7471}" type="presParOf" srcId="{1EF99C88-45E1-4171-99A3-AF6823F35CD9}" destId="{1830BC65-EF8E-48B1-AD50-1C9CAC95CD10}" srcOrd="3" destOrd="0" presId="urn:microsoft.com/office/officeart/2018/2/layout/IconLabelDescriptionList"/>
    <dgm:cxn modelId="{B60C324C-C3EC-4697-AEF4-0DC8EE83B00A}" type="presParOf" srcId="{1EF99C88-45E1-4171-99A3-AF6823F35CD9}" destId="{E23BCCB2-1567-4788-BA09-4D33F4770343}" srcOrd="4" destOrd="0" presId="urn:microsoft.com/office/officeart/2018/2/layout/IconLabelDescriptionList"/>
    <dgm:cxn modelId="{9A4F7DBB-13BD-4973-88F3-6123A67958D0}" type="presParOf" srcId="{D13E23CE-242E-406D-86B9-A21ED5F82CE3}" destId="{1DC5574C-6BFD-4348-8194-7DEA59B412B2}" srcOrd="3" destOrd="0" presId="urn:microsoft.com/office/officeart/2018/2/layout/IconLabelDescriptionList"/>
    <dgm:cxn modelId="{A34D1F77-9B06-4D03-9975-A8C4689A2EA5}" type="presParOf" srcId="{D13E23CE-242E-406D-86B9-A21ED5F82CE3}" destId="{7A495659-4FE2-4791-8225-9B8FAC1CB475}" srcOrd="4" destOrd="0" presId="urn:microsoft.com/office/officeart/2018/2/layout/IconLabelDescriptionList"/>
    <dgm:cxn modelId="{5B6E8F13-3680-4120-AFC6-FD915221CAC8}" type="presParOf" srcId="{7A495659-4FE2-4791-8225-9B8FAC1CB475}" destId="{05DF18BD-3070-4E75-8210-7C4D4EFB1E7D}" srcOrd="0" destOrd="0" presId="urn:microsoft.com/office/officeart/2018/2/layout/IconLabelDescriptionList"/>
    <dgm:cxn modelId="{8DF51082-1161-41EA-8FC3-8B188B0FD256}" type="presParOf" srcId="{7A495659-4FE2-4791-8225-9B8FAC1CB475}" destId="{8DA9EB2B-23FF-43DE-80C7-B551A1255AA3}" srcOrd="1" destOrd="0" presId="urn:microsoft.com/office/officeart/2018/2/layout/IconLabelDescriptionList"/>
    <dgm:cxn modelId="{AFCED47E-4D3B-4824-83AC-234E15818E28}" type="presParOf" srcId="{7A495659-4FE2-4791-8225-9B8FAC1CB475}" destId="{9AD2051E-36E5-4AD0-AAFA-FB3057B67B93}" srcOrd="2" destOrd="0" presId="urn:microsoft.com/office/officeart/2018/2/layout/IconLabelDescriptionList"/>
    <dgm:cxn modelId="{EB925A95-10D5-461D-A866-ED8919BB4967}" type="presParOf" srcId="{7A495659-4FE2-4791-8225-9B8FAC1CB475}" destId="{C665127F-6F68-48C6-BAF8-00928CA0D19B}" srcOrd="3" destOrd="0" presId="urn:microsoft.com/office/officeart/2018/2/layout/IconLabelDescriptionList"/>
    <dgm:cxn modelId="{051CFDDE-2802-4EE3-99D0-43857B908EAB}" type="presParOf" srcId="{7A495659-4FE2-4791-8225-9B8FAC1CB475}" destId="{65A0F49C-D035-42BE-A42B-BB2881D6CC0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A01B4-FB20-4C42-9060-39199801DAA6}">
      <dsp:nvSpPr>
        <dsp:cNvPr id="0" name=""/>
        <dsp:cNvSpPr/>
      </dsp:nvSpPr>
      <dsp:spPr>
        <a:xfrm>
          <a:off x="8780" y="49387"/>
          <a:ext cx="887155" cy="887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A4B07-B6C6-4183-89FD-14D7739B440A}">
      <dsp:nvSpPr>
        <dsp:cNvPr id="0" name=""/>
        <dsp:cNvSpPr/>
      </dsp:nvSpPr>
      <dsp:spPr>
        <a:xfrm>
          <a:off x="8780" y="1094733"/>
          <a:ext cx="2534729" cy="57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 kern="12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Éttermek</a:t>
          </a:r>
          <a:endParaRPr lang="en-US" sz="1800" kern="1200">
            <a:solidFill>
              <a:schemeClr val="accent2">
                <a:lumMod val="75000"/>
              </a:schemeClr>
            </a:solidFill>
          </a:endParaRPr>
        </a:p>
      </dsp:txBody>
      <dsp:txXfrm>
        <a:off x="8780" y="1094733"/>
        <a:ext cx="2534729" cy="572004"/>
      </dsp:txXfrm>
    </dsp:sp>
    <dsp:sp modelId="{1A572182-F7E4-4A29-B782-29B3B2A2729D}">
      <dsp:nvSpPr>
        <dsp:cNvPr id="0" name=""/>
        <dsp:cNvSpPr/>
      </dsp:nvSpPr>
      <dsp:spPr>
        <a:xfrm>
          <a:off x="8780" y="1740314"/>
          <a:ext cx="2534729" cy="198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Know-how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Fejlett</a:t>
          </a:r>
          <a:r>
            <a:rPr lang="en-GB" sz="1400" kern="1200" dirty="0"/>
            <a:t> Fast-food T</a:t>
          </a:r>
          <a:r>
            <a:rPr lang="en-US" sz="1400" kern="1200" dirty="0" err="1"/>
            <a:t>echnológia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Design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Helyszínek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Típusok</a:t>
          </a:r>
        </a:p>
      </dsp:txBody>
      <dsp:txXfrm>
        <a:off x="8780" y="1740314"/>
        <a:ext cx="2534729" cy="1987920"/>
      </dsp:txXfrm>
    </dsp:sp>
    <dsp:sp modelId="{5A60DA23-CBA0-4894-86CB-463DD3838C8A}">
      <dsp:nvSpPr>
        <dsp:cNvPr id="0" name=""/>
        <dsp:cNvSpPr/>
      </dsp:nvSpPr>
      <dsp:spPr>
        <a:xfrm>
          <a:off x="3190335" y="12186"/>
          <a:ext cx="887155" cy="8871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A8931-8F7A-46B6-8BBD-BAEFF1392368}">
      <dsp:nvSpPr>
        <dsp:cNvPr id="0" name=""/>
        <dsp:cNvSpPr/>
      </dsp:nvSpPr>
      <dsp:spPr>
        <a:xfrm>
          <a:off x="3186165" y="1057531"/>
          <a:ext cx="2941224" cy="57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 kern="1200">
              <a:solidFill>
                <a:schemeClr val="accent2">
                  <a:lumMod val="75000"/>
                </a:schemeClr>
              </a:solidFill>
            </a:rPr>
            <a:t> Greens Factory – 365 </a:t>
          </a: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napos</a:t>
          </a:r>
          <a:r>
            <a:rPr lang="en-US" sz="1800" kern="12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termelés</a:t>
          </a:r>
          <a:endParaRPr lang="en-US" sz="1800" kern="1200">
            <a:solidFill>
              <a:schemeClr val="accent2">
                <a:lumMod val="75000"/>
              </a:schemeClr>
            </a:solidFill>
          </a:endParaRPr>
        </a:p>
      </dsp:txBody>
      <dsp:txXfrm>
        <a:off x="3186165" y="1057531"/>
        <a:ext cx="2941224" cy="572004"/>
      </dsp:txXfrm>
    </dsp:sp>
    <dsp:sp modelId="{E23BCCB2-1567-4788-BA09-4D33F4770343}">
      <dsp:nvSpPr>
        <dsp:cNvPr id="0" name=""/>
        <dsp:cNvSpPr/>
      </dsp:nvSpPr>
      <dsp:spPr>
        <a:xfrm>
          <a:off x="3190335" y="1703113"/>
          <a:ext cx="2534729" cy="206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High-tech </a:t>
          </a:r>
          <a:r>
            <a:rPr lang="en-US" sz="1400" kern="1200" dirty="0" err="1"/>
            <a:t>Zöld</a:t>
          </a:r>
          <a:r>
            <a:rPr lang="en-US" sz="1400" kern="1200" dirty="0"/>
            <a:t> </a:t>
          </a:r>
          <a:r>
            <a:rPr lang="en-US" sz="1400" kern="1200" dirty="0" err="1"/>
            <a:t>Vertikális</a:t>
          </a:r>
          <a:r>
            <a:rPr lang="en-US" sz="1400" kern="1200" dirty="0"/>
            <a:t> Farm</a:t>
          </a:r>
          <a:r>
            <a:rPr lang="hu-HU" sz="1400" kern="1200" dirty="0"/>
            <a:t>
Ökológiai lábnyom
Zöld energia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Klímafüggetlen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 err="1"/>
            <a:t>Just</a:t>
          </a:r>
          <a:r>
            <a:rPr lang="hu-HU" sz="1400" kern="1200" dirty="0"/>
            <a:t>-in-</a:t>
          </a:r>
          <a:r>
            <a:rPr lang="hu-HU" sz="1400" kern="1200" dirty="0" err="1"/>
            <a:t>time</a:t>
          </a:r>
          <a:r>
            <a:rPr lang="hu-HU" sz="1400" kern="1200" dirty="0"/>
            <a:t>, minden évszakban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Méretgazdaságosság</a:t>
          </a:r>
          <a:endParaRPr lang="en-US" sz="1400" kern="1200" dirty="0"/>
        </a:p>
      </dsp:txBody>
      <dsp:txXfrm>
        <a:off x="3190335" y="1703113"/>
        <a:ext cx="2534729" cy="2062322"/>
      </dsp:txXfrm>
    </dsp:sp>
    <dsp:sp modelId="{05DF18BD-3070-4E75-8210-7C4D4EFB1E7D}">
      <dsp:nvSpPr>
        <dsp:cNvPr id="0" name=""/>
        <dsp:cNvSpPr/>
      </dsp:nvSpPr>
      <dsp:spPr>
        <a:xfrm>
          <a:off x="6371889" y="49387"/>
          <a:ext cx="887155" cy="8871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051E-36E5-4AD0-AAFA-FB3057B67B93}">
      <dsp:nvSpPr>
        <dsp:cNvPr id="0" name=""/>
        <dsp:cNvSpPr/>
      </dsp:nvSpPr>
      <dsp:spPr>
        <a:xfrm>
          <a:off x="6371889" y="1094733"/>
          <a:ext cx="2534729" cy="57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Freshland</a:t>
          </a:r>
          <a:r>
            <a:rPr lang="en-US" sz="1800" kern="12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Klaszter</a:t>
          </a:r>
          <a:r>
            <a:rPr lang="en-US" sz="1800" kern="120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err="1">
              <a:solidFill>
                <a:schemeClr val="accent2">
                  <a:lumMod val="75000"/>
                </a:schemeClr>
              </a:solidFill>
            </a:rPr>
            <a:t>Logisztika</a:t>
          </a:r>
          <a:endParaRPr lang="en-US" sz="1800" kern="1200">
            <a:solidFill>
              <a:schemeClr val="accent2">
                <a:lumMod val="75000"/>
              </a:schemeClr>
            </a:solidFill>
          </a:endParaRPr>
        </a:p>
      </dsp:txBody>
      <dsp:txXfrm>
        <a:off x="6371889" y="1094733"/>
        <a:ext cx="2534729" cy="572004"/>
      </dsp:txXfrm>
    </dsp:sp>
    <dsp:sp modelId="{65A0F49C-D035-42BE-A42B-BB2881D6CC0C}">
      <dsp:nvSpPr>
        <dsp:cNvPr id="0" name=""/>
        <dsp:cNvSpPr/>
      </dsp:nvSpPr>
      <dsp:spPr>
        <a:xfrm>
          <a:off x="6371889" y="1740314"/>
          <a:ext cx="2534729" cy="198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Saját ellátási lánc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Közvetlen szállítás
Higiénés sztenderdek
Kontrollált hőmérséklet
Gyorsan a farmtól a fogyasztóig – egy órás táv</a:t>
          </a:r>
          <a:endParaRPr lang="en-US" sz="1400" kern="1200" dirty="0"/>
        </a:p>
      </dsp:txBody>
      <dsp:txXfrm>
        <a:off x="6371889" y="1740314"/>
        <a:ext cx="2534729" cy="198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E0B3-54D6-2E42-88C1-F2ACABD8D22F}" type="datetimeFigureOut">
              <a:rPr lang="en-HU" smtClean="0"/>
              <a:t>2026. 03. 01.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A292-B866-5E49-B8A5-0D884C7BFCFF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6997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A292-B866-5E49-B8A5-0D884C7BFCFF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6048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A292-B866-5E49-B8A5-0D884C7BFCFF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5842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A292-B866-5E49-B8A5-0D884C7BFCFF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6109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A292-B866-5E49-B8A5-0D884C7BFCFF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2140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EA292-B866-5E49-B8A5-0D884C7BFCFF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8507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2205-201C-E34B-9A6F-B6F649A04F4C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596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BA94-1356-2341-B3D7-6BD9EFFDB278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7404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B4DF-2E62-5E40-938E-2260EBC78B5F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085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E14B-2E88-D54C-8DAD-15A7FDEB3E18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3880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BDC-7D3E-B149-BD75-6BEA07037AE2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A2D-B286-A442-BE56-B47826EFC475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1894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F6D6-CF23-824C-BA98-D73403C82292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0908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230-E45F-E443-A601-8EB915D5121D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3700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0F6C-63B3-7544-829C-3AC334BA9991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853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1F28-622A-E448-8B88-E8844223F823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7868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2B04-0A04-E24C-9D22-05F4C7D0E124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110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1736-E1A3-7847-95AE-7B4A1A3B0FD8}" type="datetime1">
              <a:rPr lang="hu-HU" smtClean="0"/>
              <a:t>2026. 03. 01.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4257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52FB-6DA9-2D4F-BD69-CC02FD7DFAEF}" type="datetime1">
              <a:rPr lang="hu-HU" smtClean="0"/>
              <a:t>2026. 03. 01.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950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390-E6A4-D840-AAE5-EA25D3B05900}" type="datetime1">
              <a:rPr lang="hu-HU" smtClean="0"/>
              <a:t>2026. 03. 01.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6788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46C4-2C79-024A-A480-3E8443557A11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023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C2B7-FFA8-9742-B741-1E294AB2410F}" type="datetime1">
              <a:rPr lang="hu-HU" smtClean="0"/>
              <a:t>2026. 03. 01.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980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4781-D0FB-C94C-9980-15A68597BC80}" type="datetime1">
              <a:rPr lang="hu-HU" smtClean="0"/>
              <a:t>2026. 03. 01.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404D9B-2F1C-FB46-9CE0-7F15C451D2A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96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ngatlan.com/345361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B7778-6184-45D3-0A11-9A5C94AED3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7769" b="7769"/>
          <a:stretch/>
        </p:blipFill>
        <p:spPr>
          <a:xfrm>
            <a:off x="0" y="3930"/>
            <a:ext cx="12191980" cy="6857999"/>
          </a:xfrm>
          <a:prstGeom prst="rect">
            <a:avLst/>
          </a:prstGeom>
        </p:spPr>
      </p:pic>
      <p:pic>
        <p:nvPicPr>
          <p:cNvPr id="8" name="Kép 7" descr="A képen Betűtípus, Grafika, képernyőkép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F67F87E-73B9-1D0F-85C5-2B805565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0" y="-1431182"/>
            <a:ext cx="7772400" cy="5498903"/>
          </a:xfrm>
          <a:prstGeom prst="rect">
            <a:avLst/>
          </a:prstGeom>
        </p:spPr>
      </p:pic>
      <p:pic>
        <p:nvPicPr>
          <p:cNvPr id="13" name="Kép 12" descr="A képen szöveg, Betűtípus, Grafika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968B892-7592-39C6-7C61-6AD3C0F3B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072" y="4067720"/>
            <a:ext cx="3608640" cy="128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66F1-C113-0EFD-1BC1-CCE8C4807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2251770"/>
            <a:ext cx="9144000" cy="1098395"/>
          </a:xfrm>
        </p:spPr>
        <p:txBody>
          <a:bodyPr>
            <a:normAutofit fontScale="90000"/>
          </a:bodyPr>
          <a:lstStyle/>
          <a:p>
            <a:pPr algn="ctr"/>
            <a:br>
              <a:rPr lang="en-HU">
                <a:solidFill>
                  <a:srgbClr val="FFFFFF"/>
                </a:solidFill>
              </a:rPr>
            </a:br>
            <a:r>
              <a:rPr lang="hu-HU" sz="6700" b="1" dirty="0">
                <a:solidFill>
                  <a:schemeClr val="tx1">
                    <a:lumMod val="85000"/>
                  </a:schemeClr>
                </a:solidFill>
              </a:rPr>
              <a:t>A zöld étteremhálózat</a:t>
            </a:r>
            <a:endParaRPr lang="en-HU" b="1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8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7C22-2CF5-AD41-EB58-ED945559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U"/>
              <a:t>Az elinduláshoz szükséges tőkeigény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2CA5-6B1A-1C49-6042-5B9C85B6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U" dirty="0"/>
              <a:t>1. fázis</a:t>
            </a:r>
          </a:p>
          <a:p>
            <a:pPr lvl="1"/>
            <a:r>
              <a:rPr lang="en-HU" dirty="0"/>
              <a:t>Ground Zero Étterem EUR 2M – 8 hónapon belül</a:t>
            </a:r>
          </a:p>
          <a:p>
            <a:r>
              <a:rPr lang="en-HU" dirty="0"/>
              <a:t>Növekedési lépcső</a:t>
            </a:r>
          </a:p>
          <a:p>
            <a:pPr lvl="1"/>
            <a:r>
              <a:rPr lang="en-HU" dirty="0"/>
              <a:t>A Ground Zero mellett induló Franchise modell</a:t>
            </a:r>
          </a:p>
          <a:p>
            <a:r>
              <a:rPr lang="en-HU" dirty="0"/>
              <a:t>További tőkebevonás mellett akár</a:t>
            </a:r>
          </a:p>
          <a:p>
            <a:r>
              <a:rPr lang="en-HU" dirty="0"/>
              <a:t>Jelzálog alapú étteremhálózat építés banki partnerrel</a:t>
            </a:r>
          </a:p>
          <a:p>
            <a:pPr marL="0" indent="0">
              <a:buNone/>
            </a:pPr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6BB9F-997D-10B1-F060-C08692E7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9449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EC30-8B4C-7126-EC75-83E98B9B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U"/>
              <a:t>Pénzügyi sarokszámok – 5 évre előre</a:t>
            </a:r>
            <a:br>
              <a:rPr lang="en-HU"/>
            </a:br>
            <a:r>
              <a:rPr lang="en-HU" sz="2400"/>
              <a:t>Konzervatív becslés alapján megtérülési pont a 48. hónapban</a:t>
            </a:r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437EA-BFDA-981B-DF7F-3DE4674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11</a:t>
            </a:fld>
            <a:endParaRPr lang="en-HU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A6A54BF-2EF2-610F-2FE6-B568ECA40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79110"/>
              </p:ext>
            </p:extLst>
          </p:nvPr>
        </p:nvGraphicFramePr>
        <p:xfrm>
          <a:off x="2199861" y="2120348"/>
          <a:ext cx="9660835" cy="340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54">
                  <a:extLst>
                    <a:ext uri="{9D8B030D-6E8A-4147-A177-3AD203B41FA5}">
                      <a16:colId xmlns:a16="http://schemas.microsoft.com/office/drawing/2014/main" val="3985480669"/>
                    </a:ext>
                  </a:extLst>
                </a:gridCol>
                <a:gridCol w="968636">
                  <a:extLst>
                    <a:ext uri="{9D8B030D-6E8A-4147-A177-3AD203B41FA5}">
                      <a16:colId xmlns:a16="http://schemas.microsoft.com/office/drawing/2014/main" val="2689637338"/>
                    </a:ext>
                  </a:extLst>
                </a:gridCol>
                <a:gridCol w="1097927">
                  <a:extLst>
                    <a:ext uri="{9D8B030D-6E8A-4147-A177-3AD203B41FA5}">
                      <a16:colId xmlns:a16="http://schemas.microsoft.com/office/drawing/2014/main" val="2505445426"/>
                    </a:ext>
                  </a:extLst>
                </a:gridCol>
                <a:gridCol w="1086658">
                  <a:extLst>
                    <a:ext uri="{9D8B030D-6E8A-4147-A177-3AD203B41FA5}">
                      <a16:colId xmlns:a16="http://schemas.microsoft.com/office/drawing/2014/main" val="2315527344"/>
                    </a:ext>
                  </a:extLst>
                </a:gridCol>
                <a:gridCol w="1049926">
                  <a:extLst>
                    <a:ext uri="{9D8B030D-6E8A-4147-A177-3AD203B41FA5}">
                      <a16:colId xmlns:a16="http://schemas.microsoft.com/office/drawing/2014/main" val="4116920696"/>
                    </a:ext>
                  </a:extLst>
                </a:gridCol>
                <a:gridCol w="916510">
                  <a:extLst>
                    <a:ext uri="{9D8B030D-6E8A-4147-A177-3AD203B41FA5}">
                      <a16:colId xmlns:a16="http://schemas.microsoft.com/office/drawing/2014/main" val="3629282432"/>
                    </a:ext>
                  </a:extLst>
                </a:gridCol>
                <a:gridCol w="1129109">
                  <a:extLst>
                    <a:ext uri="{9D8B030D-6E8A-4147-A177-3AD203B41FA5}">
                      <a16:colId xmlns:a16="http://schemas.microsoft.com/office/drawing/2014/main" val="782997920"/>
                    </a:ext>
                  </a:extLst>
                </a:gridCol>
                <a:gridCol w="1846515">
                  <a:extLst>
                    <a:ext uri="{9D8B030D-6E8A-4147-A177-3AD203B41FA5}">
                      <a16:colId xmlns:a16="http://schemas.microsoft.com/office/drawing/2014/main" val="3582027747"/>
                    </a:ext>
                  </a:extLst>
                </a:gridCol>
              </a:tblGrid>
              <a:tr h="642515">
                <a:tc>
                  <a:txBody>
                    <a:bodyPr/>
                    <a:lstStyle/>
                    <a:p>
                      <a:pPr algn="l" fontAlgn="b"/>
                      <a:r>
                        <a:rPr lang="en-HU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Year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1281567"/>
                  </a:ext>
                </a:extLst>
              </a:tr>
              <a:tr h="642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CAPEX (</a:t>
                      </a:r>
                      <a:r>
                        <a:rPr lang="en-GB" sz="1800" b="1" i="0" u="none" strike="noStrike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beruházás</a:t>
                      </a:r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2 279 001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1 959 481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2 499 114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1 367 544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H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H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8 105 140 EUR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290868"/>
                  </a:ext>
                </a:extLst>
              </a:tr>
              <a:tr h="642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Revenues</a:t>
                      </a:r>
                    </a:p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800" b="1" i="0" u="none" strike="noStrike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árbevétel</a:t>
                      </a:r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H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1 417 403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4 732 504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13 557 720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17 908 007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20 594 208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58 209 842 EUR</a:t>
                      </a:r>
                      <a:endParaRPr lang="en-HU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1957475"/>
                  </a:ext>
                </a:extLst>
              </a:tr>
              <a:tr h="642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OPEX</a:t>
                      </a:r>
                    </a:p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800" b="1" i="0" u="none" strike="noStrike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költségek</a:t>
                      </a:r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H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1 278 309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3 238 616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8 492 200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10 948 945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12 317 968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36 276 037 EUR</a:t>
                      </a:r>
                      <a:endParaRPr lang="en-HU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528085"/>
                  </a:ext>
                </a:extLst>
              </a:tr>
              <a:tr h="6502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Net Income (taxes paid)</a:t>
                      </a:r>
                    </a:p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800" b="1" i="0" u="none" strike="noStrike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eredmény</a:t>
                      </a:r>
                      <a:r>
                        <a:rPr lang="en-GB" sz="18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H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119 957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1 359 438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4 609 624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6 332 746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7 531 378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19 953 143 EUR</a:t>
                      </a:r>
                      <a:endParaRPr lang="en-HU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4718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D7BD16-F7A3-351F-0A1E-1F3806363F64}"/>
              </a:ext>
            </a:extLst>
          </p:cNvPr>
          <p:cNvSpPr txBox="1"/>
          <p:nvPr/>
        </p:nvSpPr>
        <p:spPr>
          <a:xfrm>
            <a:off x="5545015" y="6049224"/>
            <a:ext cx="3657600" cy="46166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U" sz="2400" b="1" dirty="0">
                <a:solidFill>
                  <a:schemeClr val="accent2">
                    <a:lumMod val="50000"/>
                  </a:schemeClr>
                </a:solidFill>
              </a:rPr>
              <a:t>IRR kb. 20% p.a.</a:t>
            </a:r>
          </a:p>
        </p:txBody>
      </p:sp>
    </p:spTree>
    <p:extLst>
      <p:ext uri="{BB962C8B-B14F-4D97-AF65-F5344CB8AC3E}">
        <p14:creationId xmlns:p14="http://schemas.microsoft.com/office/powerpoint/2010/main" val="20905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8818-AC89-A8D1-1731-59FF78FB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Összefoglaló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B33C-A4B4-8F9B-7AD4-46835005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52" y="1404730"/>
            <a:ext cx="5651297" cy="3109673"/>
          </a:xfrm>
        </p:spPr>
        <p:txBody>
          <a:bodyPr>
            <a:noAutofit/>
          </a:bodyPr>
          <a:lstStyle/>
          <a:p>
            <a:pPr marL="0" marR="0" indent="0" algn="l" rtl="0">
              <a:buNone/>
            </a:pPr>
            <a:r>
              <a:rPr lang="en-US" sz="1600" b="1" u="none" strike="noStrike" baseline="0" dirty="0" err="1">
                <a:latin typeface="+mj-lt"/>
              </a:rPr>
              <a:t>Koncepció</a:t>
            </a:r>
            <a:endParaRPr lang="en-US" sz="1600" b="0" u="none" strike="noStrike" baseline="0">
              <a:latin typeface="+mj-lt"/>
            </a:endParaRPr>
          </a:p>
          <a:p>
            <a:pPr lvl="1">
              <a:buFont typeface="Symbol" pitchFamily="2" charset="2"/>
              <a:buChar char="·"/>
            </a:pPr>
            <a:r>
              <a:rPr lang="en-US" b="0" u="none" strike="noStrike" baseline="0" err="1">
                <a:latin typeface="+mj-lt"/>
              </a:rPr>
              <a:t>Friss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Salátabár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lánc</a:t>
            </a:r>
            <a:r>
              <a:rPr lang="en-US" b="0" u="none" strike="noStrike" baseline="0">
                <a:latin typeface="+mj-lt"/>
              </a:rPr>
              <a:t> – </a:t>
            </a:r>
            <a:r>
              <a:rPr lang="en-US" b="0" u="none" strike="noStrike" baseline="0" err="1">
                <a:latin typeface="+mj-lt"/>
              </a:rPr>
              <a:t>Prémium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gyors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laza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élmény</a:t>
            </a:r>
            <a:endParaRPr lang="en-US" b="0" u="none" strike="noStrike" baseline="0">
              <a:latin typeface="+mj-lt"/>
            </a:endParaRPr>
          </a:p>
          <a:p>
            <a:pPr lvl="1">
              <a:buFont typeface="Symbol" pitchFamily="2" charset="2"/>
              <a:buChar char="·"/>
            </a:pPr>
            <a:r>
              <a:rPr lang="en-US" b="0" u="none" strike="noStrike" baseline="0" err="1">
                <a:latin typeface="+mj-lt"/>
              </a:rPr>
              <a:t>Egyél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jól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élj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jól</a:t>
            </a:r>
            <a:r>
              <a:rPr lang="en-US" b="0" u="none" strike="noStrike" baseline="0">
                <a:latin typeface="+mj-lt"/>
              </a:rPr>
              <a:t>! – </a:t>
            </a:r>
            <a:r>
              <a:rPr lang="en-US" b="0" u="none" strike="noStrike" baseline="0" err="1">
                <a:latin typeface="+mj-lt"/>
              </a:rPr>
              <a:t>Személyre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szabott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zöld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és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tápanyagban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kiegyensúlyozott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ételek</a:t>
            </a:r>
            <a:endParaRPr lang="en-US" b="0" u="none" strike="noStrike" baseline="0">
              <a:latin typeface="+mj-lt"/>
            </a:endParaRPr>
          </a:p>
          <a:p>
            <a:pPr lvl="1">
              <a:buFont typeface="Symbol" pitchFamily="2" charset="2"/>
              <a:buChar char="·"/>
            </a:pPr>
            <a:r>
              <a:rPr lang="en-US" b="0" u="none" strike="noStrike" baseline="0" err="1">
                <a:latin typeface="+mj-lt"/>
              </a:rPr>
              <a:t>Kulcsfontosságú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zöld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alapanyagok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saját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termelése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melyeket</a:t>
            </a:r>
            <a:r>
              <a:rPr lang="en-US" b="0" u="none" strike="noStrike" baseline="0">
                <a:latin typeface="+mj-lt"/>
              </a:rPr>
              <a:t> a </a:t>
            </a:r>
            <a:r>
              <a:rPr lang="en-US" b="0" u="none" strike="noStrike" baseline="0" err="1">
                <a:latin typeface="+mj-lt"/>
              </a:rPr>
              <a:t>Freshland</a:t>
            </a:r>
            <a:r>
              <a:rPr lang="en-US" b="0" u="none" strike="noStrike" baseline="0">
                <a:latin typeface="+mj-lt"/>
              </a:rPr>
              <a:t> Greens Factory high-tech </a:t>
            </a:r>
            <a:r>
              <a:rPr lang="en-US" b="0" u="none" strike="noStrike" baseline="0" err="1">
                <a:latin typeface="+mj-lt"/>
              </a:rPr>
              <a:t>klasztergazdaságaiban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állítunk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elő</a:t>
            </a:r>
            <a:endParaRPr lang="en-US" b="0" u="none" strike="noStrike" baseline="0">
              <a:latin typeface="+mj-lt"/>
            </a:endParaRPr>
          </a:p>
          <a:p>
            <a:pPr lvl="2">
              <a:buFont typeface="Symbol" pitchFamily="2" charset="2"/>
              <a:buChar char="·"/>
            </a:pPr>
            <a:r>
              <a:rPr lang="en-US" b="0" u="none" strike="noStrike" baseline="0" err="1">
                <a:latin typeface="+mj-lt"/>
              </a:rPr>
              <a:t>Innovatív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vertikális</a:t>
            </a:r>
            <a:r>
              <a:rPr lang="en-US" b="0" u="none" strike="noStrike" baseline="0">
                <a:latin typeface="+mj-lt"/>
              </a:rPr>
              <a:t>, </a:t>
            </a:r>
            <a:r>
              <a:rPr lang="en-US" b="0" u="none" strike="noStrike" baseline="0" err="1">
                <a:latin typeface="+mj-lt"/>
              </a:rPr>
              <a:t>hidrofonikus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laboratóriumi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technológiát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alkalmaznak</a:t>
            </a:r>
            <a:endParaRPr lang="en-US" b="0" u="none" strike="noStrike" baseline="0">
              <a:latin typeface="+mj-lt"/>
            </a:endParaRPr>
          </a:p>
          <a:p>
            <a:pPr lvl="2">
              <a:buFont typeface="Symbol" pitchFamily="2" charset="2"/>
              <a:buChar char="·"/>
            </a:pPr>
            <a:r>
              <a:rPr lang="en-US" b="0" u="none" strike="noStrike" baseline="0" err="1">
                <a:latin typeface="+mj-lt"/>
              </a:rPr>
              <a:t>Éttermek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az</a:t>
            </a:r>
            <a:r>
              <a:rPr lang="en-US" b="0" u="none" strike="noStrike" baseline="0">
                <a:latin typeface="+mj-lt"/>
              </a:rPr>
              <a:t> FGF </a:t>
            </a:r>
            <a:r>
              <a:rPr lang="en-US" b="0" u="none" strike="noStrike" baseline="0" err="1">
                <a:latin typeface="+mj-lt"/>
              </a:rPr>
              <a:t>egy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órás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sugarú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körzetében</a:t>
            </a:r>
            <a:endParaRPr lang="en-US" b="0" u="none" strike="noStrike" baseline="0">
              <a:latin typeface="+mj-lt"/>
            </a:endParaRPr>
          </a:p>
          <a:p>
            <a:pPr lvl="1">
              <a:buFont typeface="Symbol" pitchFamily="2" charset="2"/>
              <a:buChar char="·"/>
            </a:pPr>
            <a:r>
              <a:rPr lang="en-US" b="0" u="none" strike="noStrike" baseline="0">
                <a:latin typeface="+mj-lt"/>
              </a:rPr>
              <a:t>Az </a:t>
            </a:r>
            <a:r>
              <a:rPr lang="en-US" b="0" u="none" strike="noStrike" baseline="0" err="1">
                <a:latin typeface="+mj-lt"/>
              </a:rPr>
              <a:t>egészséges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ételek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világának</a:t>
            </a:r>
            <a:r>
              <a:rPr lang="en-US" b="0" u="none" strike="noStrike" baseline="0">
                <a:latin typeface="+mj-lt"/>
              </a:rPr>
              <a:t> McDonald's-a</a:t>
            </a:r>
          </a:p>
          <a:p>
            <a:pPr lvl="1">
              <a:buFont typeface="Symbol" pitchFamily="2" charset="2"/>
              <a:buChar char="·"/>
            </a:pPr>
            <a:r>
              <a:rPr lang="en-US" b="0" u="none" strike="noStrike" baseline="0">
                <a:latin typeface="+mj-lt"/>
              </a:rPr>
              <a:t>Franchise-</a:t>
            </a:r>
            <a:r>
              <a:rPr lang="en-US" b="0" u="none" strike="noStrike" baseline="0" err="1">
                <a:latin typeface="+mj-lt"/>
              </a:rPr>
              <a:t>alapú</a:t>
            </a:r>
            <a:r>
              <a:rPr lang="en-US" b="0" u="none" strike="noStrike" baseline="0">
                <a:latin typeface="+mj-lt"/>
              </a:rPr>
              <a:t> </a:t>
            </a:r>
            <a:r>
              <a:rPr lang="en-US" b="0" u="none" strike="noStrike" baseline="0" err="1">
                <a:latin typeface="+mj-lt"/>
              </a:rPr>
              <a:t>növekedés</a:t>
            </a:r>
            <a:endParaRPr lang="en-US">
              <a:latin typeface="+mj-lt"/>
            </a:endParaRPr>
          </a:p>
        </p:txBody>
      </p:sp>
      <p:pic>
        <p:nvPicPr>
          <p:cNvPr id="7" name="Kép 6" descr="A képen fal, fedett pályás, bútorok, íróaszt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FE420DE-E56D-6033-6B20-FA255DA7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50" y="1546958"/>
            <a:ext cx="4237135" cy="280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C2672-B66A-8657-FAB4-DFFCAE96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741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D8E3-0352-7A25-B278-28937564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Az alapítók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7725-B8F8-F3C9-668A-7E2DA642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17" y="1597418"/>
            <a:ext cx="8088307" cy="1091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U">
                <a:solidFill>
                  <a:schemeClr val="accent2">
                    <a:lumMod val="50000"/>
                  </a:schemeClr>
                </a:solidFill>
              </a:rPr>
              <a:t>Ádám Ákos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HU" sz="1200" b="1" i="1">
                <a:solidFill>
                  <a:schemeClr val="accent2">
                    <a:lumMod val="50000"/>
                  </a:schemeClr>
                </a:solidFill>
              </a:rPr>
              <a:t>HORECA and Technológia </a:t>
            </a:r>
            <a:r>
              <a:rPr lang="hu-HU" sz="1200" i="1"/>
              <a:t>- </a:t>
            </a:r>
            <a:r>
              <a:rPr lang="en-GB" sz="1200" i="1" err="1"/>
              <a:t>mérnök</a:t>
            </a:r>
            <a:r>
              <a:rPr lang="en-GB" sz="1200" i="1"/>
              <a:t>, 20 </a:t>
            </a:r>
            <a:r>
              <a:rPr lang="en-GB" sz="1200" i="1" err="1"/>
              <a:t>éve</a:t>
            </a:r>
            <a:r>
              <a:rPr lang="en-GB" sz="1200" i="1"/>
              <a:t> </a:t>
            </a:r>
            <a:r>
              <a:rPr lang="en-GB" sz="1200" i="1" err="1"/>
              <a:t>gyár</a:t>
            </a:r>
            <a:r>
              <a:rPr lang="en-GB" sz="1200" i="1"/>
              <a:t>- </a:t>
            </a:r>
            <a:r>
              <a:rPr lang="en-GB" sz="1200" i="1" err="1"/>
              <a:t>és</a:t>
            </a:r>
            <a:r>
              <a:rPr lang="en-GB" sz="1200" i="1"/>
              <a:t> </a:t>
            </a:r>
            <a:r>
              <a:rPr lang="en-GB" sz="1200" i="1" err="1"/>
              <a:t>kereskedelmi</a:t>
            </a:r>
            <a:r>
              <a:rPr lang="en-GB" sz="1200" i="1"/>
              <a:t> </a:t>
            </a:r>
            <a:r>
              <a:rPr lang="en-GB" sz="1200" i="1" err="1"/>
              <a:t>ingatlanbefektetéseket</a:t>
            </a:r>
            <a:r>
              <a:rPr lang="en-GB" sz="1200" i="1"/>
              <a:t> </a:t>
            </a:r>
            <a:r>
              <a:rPr lang="en-GB" sz="1200" i="1" err="1"/>
              <a:t>irányít</a:t>
            </a:r>
            <a:r>
              <a:rPr lang="en-GB" sz="1200" i="1"/>
              <a:t>, </a:t>
            </a:r>
            <a:r>
              <a:rPr lang="en-GB" sz="1200" i="1" err="1"/>
              <a:t>az</a:t>
            </a:r>
            <a:r>
              <a:rPr lang="en-GB" sz="1200" i="1"/>
              <a:t> </a:t>
            </a:r>
            <a:r>
              <a:rPr lang="en-GB" sz="1200" i="1" err="1"/>
              <a:t>elmúlt</a:t>
            </a:r>
            <a:r>
              <a:rPr lang="en-GB" sz="1200" i="1"/>
              <a:t> 10 </a:t>
            </a:r>
            <a:r>
              <a:rPr lang="en-GB" sz="1200" i="1" err="1"/>
              <a:t>évben</a:t>
            </a:r>
            <a:r>
              <a:rPr lang="en-GB" sz="1200" i="1"/>
              <a:t> </a:t>
            </a:r>
            <a:r>
              <a:rPr lang="en-GB" sz="1200" i="1" err="1"/>
              <a:t>kifejezetten</a:t>
            </a:r>
            <a:r>
              <a:rPr lang="en-GB" sz="1200" i="1"/>
              <a:t> a HORECA </a:t>
            </a:r>
            <a:r>
              <a:rPr lang="en-GB" sz="1200" i="1" err="1"/>
              <a:t>és</a:t>
            </a:r>
            <a:r>
              <a:rPr lang="en-GB" sz="1200" i="1"/>
              <a:t> a </a:t>
            </a:r>
            <a:r>
              <a:rPr lang="en-GB" sz="1200" i="1" err="1"/>
              <a:t>megújuló</a:t>
            </a:r>
            <a:r>
              <a:rPr lang="en-GB" sz="1200" i="1"/>
              <a:t> </a:t>
            </a:r>
            <a:r>
              <a:rPr lang="en-GB" sz="1200" i="1" err="1"/>
              <a:t>energia</a:t>
            </a:r>
            <a:r>
              <a:rPr lang="en-GB" sz="1200" i="1"/>
              <a:t> </a:t>
            </a:r>
            <a:r>
              <a:rPr lang="en-GB" sz="1200" i="1" err="1"/>
              <a:t>szektorban</a:t>
            </a:r>
            <a:r>
              <a:rPr lang="en-GB" sz="1200" i="1"/>
              <a:t> </a:t>
            </a:r>
            <a:r>
              <a:rPr lang="en-GB" sz="1200" i="1" err="1"/>
              <a:t>tevékenykedik</a:t>
            </a:r>
            <a:r>
              <a:rPr lang="en-GB" sz="1200" i="1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i="1" err="1"/>
              <a:t>Vezetői</a:t>
            </a:r>
            <a:r>
              <a:rPr lang="en-GB" sz="1200" i="1"/>
              <a:t> </a:t>
            </a:r>
            <a:r>
              <a:rPr lang="en-GB" sz="1200" i="1" err="1"/>
              <a:t>és</a:t>
            </a:r>
            <a:r>
              <a:rPr lang="en-GB" sz="1200" i="1"/>
              <a:t> </a:t>
            </a:r>
            <a:r>
              <a:rPr lang="en-GB" sz="1200" i="1" err="1"/>
              <a:t>operatív</a:t>
            </a:r>
            <a:r>
              <a:rPr lang="en-GB" sz="1200" i="1"/>
              <a:t> </a:t>
            </a:r>
            <a:r>
              <a:rPr lang="en-GB" sz="1200" i="1" err="1"/>
              <a:t>feladatok</a:t>
            </a:r>
            <a:r>
              <a:rPr lang="en-GB" sz="1200" i="1"/>
              <a:t> - </a:t>
            </a:r>
            <a:r>
              <a:rPr lang="en-GB" sz="1200" i="1" err="1"/>
              <a:t>alapított</a:t>
            </a:r>
            <a:r>
              <a:rPr lang="en-GB" sz="1200" i="1"/>
              <a:t> </a:t>
            </a:r>
            <a:r>
              <a:rPr lang="en-GB" sz="1200" i="1" err="1"/>
              <a:t>és</a:t>
            </a:r>
            <a:r>
              <a:rPr lang="en-GB" sz="1200" i="1"/>
              <a:t> </a:t>
            </a:r>
            <a:r>
              <a:rPr lang="en-GB" sz="1200" i="1" err="1"/>
              <a:t>felépített</a:t>
            </a:r>
            <a:r>
              <a:rPr lang="en-GB" sz="1200" i="1"/>
              <a:t> </a:t>
            </a:r>
            <a:r>
              <a:rPr lang="en-GB" sz="1200" i="1" err="1"/>
              <a:t>vállalatokat</a:t>
            </a:r>
            <a:r>
              <a:rPr lang="en-GB" sz="1200" i="1"/>
              <a:t>, </a:t>
            </a:r>
            <a:r>
              <a:rPr lang="en-GB" sz="1200" i="1" err="1"/>
              <a:t>kiváló</a:t>
            </a:r>
            <a:r>
              <a:rPr lang="en-GB" sz="1200" i="1"/>
              <a:t> </a:t>
            </a:r>
            <a:r>
              <a:rPr lang="en-GB" sz="1200" i="1" err="1"/>
              <a:t>projekt</a:t>
            </a:r>
            <a:r>
              <a:rPr lang="en-GB" sz="1200" i="1"/>
              <a:t> </a:t>
            </a:r>
            <a:r>
              <a:rPr lang="en-GB" sz="1200" i="1" err="1"/>
              <a:t>megvalósítása</a:t>
            </a:r>
            <a:r>
              <a:rPr lang="en-GB" sz="1200" i="1"/>
              <a:t> </a:t>
            </a:r>
            <a:r>
              <a:rPr lang="en-GB" sz="1200" i="1" err="1"/>
              <a:t>és</a:t>
            </a:r>
            <a:r>
              <a:rPr lang="en-GB" sz="1200" i="1"/>
              <a:t> </a:t>
            </a:r>
            <a:r>
              <a:rPr lang="en-GB" sz="1200" i="1" err="1"/>
              <a:t>operatív</a:t>
            </a:r>
            <a:r>
              <a:rPr lang="en-GB" sz="1200" i="1"/>
              <a:t> </a:t>
            </a:r>
            <a:r>
              <a:rPr lang="en-GB" sz="1200" i="1" err="1"/>
              <a:t>irányítása</a:t>
            </a:r>
            <a:endParaRPr lang="en-HU" sz="1200"/>
          </a:p>
          <a:p>
            <a:pPr marL="0" indent="0">
              <a:buNone/>
            </a:pPr>
            <a:endParaRPr lang="en-HU" sz="1200"/>
          </a:p>
          <a:p>
            <a:endParaRPr lang="en-HU" sz="120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B5BFD3-99E4-BA7F-FED1-7B3FCFD49C36}"/>
              </a:ext>
            </a:extLst>
          </p:cNvPr>
          <p:cNvSpPr txBox="1"/>
          <p:nvPr/>
        </p:nvSpPr>
        <p:spPr>
          <a:xfrm>
            <a:off x="3814959" y="2854309"/>
            <a:ext cx="8090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HU">
                <a:solidFill>
                  <a:schemeClr val="accent2">
                    <a:lumMod val="50000"/>
                  </a:schemeClr>
                </a:solidFill>
              </a:rPr>
              <a:t>Gyömbér Ákos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Pénzügy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okleveles könyvvizsgáló, adótanácsadó és belső ellenőr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Vezetői feladatok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 – hazai és nemzetközi vállalatok, valamint non-profit szervezetek</a:t>
            </a:r>
            <a:endParaRPr lang="hu-HU" sz="1200" b="1" i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Adminisztráció –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szakmai szerepkörök számviteli, komplex adózási- és pénzügyi adminisztratív rendszerek fejlesztésében és működtetésében</a:t>
            </a:r>
            <a:endParaRPr lang="hu-HU" sz="1200" i="1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D4A45A-3329-D2D5-61C1-AD52FA9B9DD5}"/>
              </a:ext>
            </a:extLst>
          </p:cNvPr>
          <p:cNvSpPr txBox="1"/>
          <p:nvPr/>
        </p:nvSpPr>
        <p:spPr>
          <a:xfrm>
            <a:off x="3817317" y="4127419"/>
            <a:ext cx="8090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HU">
                <a:solidFill>
                  <a:schemeClr val="accent2">
                    <a:lumMod val="50000"/>
                  </a:schemeClr>
                </a:solidFill>
              </a:rPr>
              <a:t>Radványi László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Logisztika és ellátási lánc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Több mint 30 évnyi tapasztalat a szállítás, a disztribúció és a működési optimalizálás területén multinacionális környezetekben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Vezetés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Nagy teljesítményű csapatok felépítése és vezetése. Összetett, teljes körű műveletek kezelése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Vállalti </a:t>
            </a:r>
            <a:r>
              <a:rPr lang="hu-HU" sz="1200" b="1" i="1" err="1">
                <a:solidFill>
                  <a:schemeClr val="accent2">
                    <a:lumMod val="50000"/>
                  </a:schemeClr>
                </a:solidFill>
              </a:rPr>
              <a:t>restrukturálás</a:t>
            </a:r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Hatékonyság, digitális </a:t>
            </a:r>
            <a:r>
              <a:rPr lang="hu-HU" sz="1200" i="1" err="1">
                <a:solidFill>
                  <a:schemeClr val="accent2">
                    <a:lumMod val="50000"/>
                  </a:schemeClr>
                </a:solidFill>
              </a:rPr>
              <a:t>transzformációß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 és teljesítménystabilitás előmozdítása</a:t>
            </a:r>
            <a:endParaRPr lang="hu-HU" sz="1400" i="1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D26E852-080A-5A79-78FB-7A3B6058DDA5}"/>
              </a:ext>
            </a:extLst>
          </p:cNvPr>
          <p:cNvSpPr txBox="1"/>
          <p:nvPr/>
        </p:nvSpPr>
        <p:spPr>
          <a:xfrm>
            <a:off x="3817317" y="5525720"/>
            <a:ext cx="8090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HU">
                <a:solidFill>
                  <a:schemeClr val="accent2">
                    <a:lumMod val="50000"/>
                  </a:schemeClr>
                </a:solidFill>
              </a:rPr>
              <a:t>Szentgyörgyi András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Üzletfejlesztés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Különböző vállalkozásokat alapított, regionális üzleti szervezeteket épített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Vezetés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Vezetői pozíciók nemzetközi környezetben (Európa, Észak-Amerika, Dél-Amerika, Afrika)</a:t>
            </a:r>
          </a:p>
          <a:p>
            <a:r>
              <a:rPr lang="hu-HU" sz="1200" b="1" i="1">
                <a:solidFill>
                  <a:schemeClr val="accent2">
                    <a:lumMod val="50000"/>
                  </a:schemeClr>
                </a:solidFill>
              </a:rPr>
              <a:t>Pénzügyi piacok 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– Globális szerepkörök befektetésekben, tőkebevonás vállalatok számára, banki és </a:t>
            </a:r>
            <a:r>
              <a:rPr lang="hu-HU" sz="1200" i="1" err="1">
                <a:solidFill>
                  <a:schemeClr val="accent2">
                    <a:lumMod val="50000"/>
                  </a:schemeClr>
                </a:solidFill>
              </a:rPr>
              <a:t>fintech</a:t>
            </a:r>
            <a:r>
              <a:rPr lang="hu-HU" sz="1200" i="1">
                <a:solidFill>
                  <a:schemeClr val="accent2">
                    <a:lumMod val="50000"/>
                  </a:schemeClr>
                </a:solidFill>
              </a:rPr>
              <a:t> szakértelem</a:t>
            </a:r>
            <a:endParaRPr lang="hu-HU" sz="1200" i="1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337DA80-55F5-5E0B-294D-C32DB934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84" y="343036"/>
            <a:ext cx="2815936" cy="15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A képen Emberi arc, Emberi szakáll, személy, Homlo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B9E563A-FCB3-7890-4586-C4C75CFB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728" y="1631285"/>
            <a:ext cx="976448" cy="976448"/>
          </a:xfrm>
          <a:prstGeom prst="rect">
            <a:avLst/>
          </a:prstGeom>
          <a:ln w="28575">
            <a:solidFill>
              <a:srgbClr val="379F48"/>
            </a:solidFill>
          </a:ln>
        </p:spPr>
      </p:pic>
      <p:pic>
        <p:nvPicPr>
          <p:cNvPr id="11" name="Kép 10" descr="A képen Emberi arc, mosoly, ember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1D35F68-3552-108B-2491-12545CA9F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728" y="4190223"/>
            <a:ext cx="976448" cy="976448"/>
          </a:xfrm>
          <a:prstGeom prst="rect">
            <a:avLst/>
          </a:prstGeom>
          <a:ln w="28575">
            <a:solidFill>
              <a:srgbClr val="379F48"/>
            </a:solidFill>
          </a:ln>
        </p:spPr>
      </p:pic>
      <p:pic>
        <p:nvPicPr>
          <p:cNvPr id="13" name="Kép 12" descr="A képen Emberi arc, személy, Homlok, Ál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707AC79-6D98-AD02-23DE-4D44F8F3E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728" y="2910754"/>
            <a:ext cx="976448" cy="976448"/>
          </a:xfrm>
          <a:prstGeom prst="rect">
            <a:avLst/>
          </a:prstGeom>
          <a:ln w="28575">
            <a:solidFill>
              <a:srgbClr val="379F48"/>
            </a:solidFill>
          </a:ln>
        </p:spPr>
      </p:pic>
      <p:pic>
        <p:nvPicPr>
          <p:cNvPr id="15" name="Kép 14" descr="A képen Emberi arc, személy, Homlok, Ál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0E31E64-B27E-C4CA-6939-C38793291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728" y="5525720"/>
            <a:ext cx="976448" cy="976448"/>
          </a:xfrm>
          <a:prstGeom prst="rect">
            <a:avLst/>
          </a:prstGeom>
          <a:ln w="28575">
            <a:solidFill>
              <a:srgbClr val="379F48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067AA-65BB-24B6-299C-811EBD44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25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50EA-C576-BD26-931E-E21E84A3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Előszó – Igen, komoly múltunk van!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ECD6-09D4-CE8F-B051-49F0B225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827" y="1413164"/>
            <a:ext cx="9249785" cy="4498058"/>
          </a:xfrm>
        </p:spPr>
        <p:txBody>
          <a:bodyPr>
            <a:noAutofit/>
          </a:bodyPr>
          <a:lstStyle/>
          <a:p>
            <a:r>
              <a:rPr lang="en-HU" sz="1400" b="1" dirty="0"/>
              <a:t>A Freshland sztori 2018-ban kezdődött</a:t>
            </a:r>
          </a:p>
          <a:p>
            <a:pPr lvl="1"/>
            <a:r>
              <a:rPr lang="en-HU" sz="1400" dirty="0"/>
              <a:t>Teljes know-how és komoly tapasztalat (márkanév, operciós modell, franchise modell. </a:t>
            </a:r>
            <a:r>
              <a:rPr lang="hu-HU" sz="1400" dirty="0"/>
              <a:t>cég</a:t>
            </a:r>
            <a:r>
              <a:rPr lang="en-HU" sz="1400" dirty="0"/>
              <a:t>, Freshland app és honlap)</a:t>
            </a:r>
          </a:p>
          <a:p>
            <a:pPr lvl="1"/>
            <a:r>
              <a:rPr lang="en-GB" sz="1400" dirty="0" err="1"/>
              <a:t>Széleskörű</a:t>
            </a:r>
            <a:r>
              <a:rPr lang="en-GB" sz="1400" dirty="0"/>
              <a:t> </a:t>
            </a:r>
            <a:r>
              <a:rPr lang="en-GB" sz="1400" dirty="0" err="1"/>
              <a:t>tapasztalattal</a:t>
            </a:r>
            <a:r>
              <a:rPr lang="en-GB" sz="1400" dirty="0"/>
              <a:t> </a:t>
            </a:r>
            <a:r>
              <a:rPr lang="hu-HU" sz="1400" dirty="0"/>
              <a:t>rendelkező</a:t>
            </a:r>
            <a:r>
              <a:rPr lang="en-HU" sz="1400" dirty="0"/>
              <a:t> alapító csapat, HORECA és minden lényeges területen</a:t>
            </a:r>
          </a:p>
          <a:p>
            <a:pPr lvl="1"/>
            <a:endParaRPr lang="en-HU" sz="1400" dirty="0"/>
          </a:p>
          <a:p>
            <a:r>
              <a:rPr lang="en-HU" sz="1400" b="1" dirty="0"/>
              <a:t>A legfontosabb leckék</a:t>
            </a:r>
            <a:endParaRPr lang="en-GB" sz="1400" b="1" dirty="0"/>
          </a:p>
          <a:p>
            <a:pPr lvl="1"/>
            <a:r>
              <a:rPr lang="en-HU" sz="1400" dirty="0"/>
              <a:t>Ellátási lánc problémák (klímaválság, változó minőség, szezonalitás)</a:t>
            </a:r>
          </a:p>
          <a:p>
            <a:pPr lvl="1"/>
            <a:r>
              <a:rPr lang="en-HU" sz="1400" dirty="0"/>
              <a:t>A bérleti konstrukció csapdája (COVID alatt)</a:t>
            </a:r>
          </a:p>
          <a:p>
            <a:pPr lvl="1"/>
            <a:r>
              <a:rPr lang="en-HU" sz="1400" dirty="0"/>
              <a:t>Turbulens gazdasági helyzet (COVID, energia válság, pénzügyi válság)</a:t>
            </a:r>
          </a:p>
          <a:p>
            <a:pPr lvl="1"/>
            <a:endParaRPr lang="en-HU" sz="1400" dirty="0"/>
          </a:p>
          <a:p>
            <a:r>
              <a:rPr lang="hu-HU" sz="1400" b="1" dirty="0"/>
              <a:t>...és a megoldások</a:t>
            </a:r>
            <a:endParaRPr lang="en-HU" sz="1400" b="1" dirty="0"/>
          </a:p>
          <a:p>
            <a:pPr lvl="1"/>
            <a:r>
              <a:rPr lang="en-HU" sz="1400" dirty="0"/>
              <a:t>Saját termelési kapacitás – Freshland Greens Factory - az év 365 napján magas minőségű termelés (‘proof of concept’ agrotech partner: Csillagváros Kft, közös K+F)</a:t>
            </a:r>
          </a:p>
          <a:p>
            <a:pPr lvl="1"/>
            <a:r>
              <a:rPr lang="en-HU" sz="1400" dirty="0"/>
              <a:t>Saját éttermek és franchise</a:t>
            </a:r>
          </a:p>
          <a:p>
            <a:pPr lvl="1"/>
            <a:r>
              <a:rPr lang="en-HU" sz="1400" dirty="0"/>
              <a:t>Feléledő gazdaság (megújuló energia, száguldó fast food, zöld fogyasztás emelkedő) </a:t>
            </a:r>
          </a:p>
          <a:p>
            <a:pPr lvl="1"/>
            <a:r>
              <a:rPr lang="en-HU" sz="1400" dirty="0"/>
              <a:t>A csapat is erősített – stratégia, üzlezfejlesztés, menedzsment, tőkepiacok</a:t>
            </a:r>
          </a:p>
          <a:p>
            <a:pPr marL="457200" lvl="1" indent="0">
              <a:buNone/>
            </a:pPr>
            <a:endParaRPr lang="en-HU" sz="1400" dirty="0">
              <a:highlight>
                <a:srgbClr val="FFFF00"/>
              </a:highlight>
            </a:endParaRPr>
          </a:p>
          <a:p>
            <a:pPr lvl="1"/>
            <a:endParaRPr lang="en-H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2C25-2E5A-A855-7A63-3576B027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831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A93E-3D19-7C69-1FA2-05C97EC5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Piacelemzés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822C-E342-D50D-D777-22F5BE77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18" y="1297079"/>
            <a:ext cx="5135932" cy="3777622"/>
          </a:xfrm>
        </p:spPr>
        <p:txBody>
          <a:bodyPr>
            <a:noAutofit/>
          </a:bodyPr>
          <a:lstStyle/>
          <a:p>
            <a:r>
              <a:rPr lang="hu-HU" sz="1400" dirty="0">
                <a:cs typeface="Calibri" panose="020F0502020204030204" pitchFamily="34" charset="0"/>
              </a:rPr>
              <a:t>Versenytársak</a:t>
            </a:r>
          </a:p>
          <a:p>
            <a:pPr lvl="1" algn="just">
              <a:lnSpc>
                <a:spcPct val="170000"/>
              </a:lnSpc>
            </a:pPr>
            <a:r>
              <a:rPr lang="en-US" sz="1400" dirty="0" err="1">
                <a:cs typeface="Calibri" panose="020F0502020204030204" pitchFamily="34" charset="0"/>
              </a:rPr>
              <a:t>Budapesten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dinamikusan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fejlődik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az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étterempiac</a:t>
            </a:r>
            <a:r>
              <a:rPr lang="en-US" sz="1400" dirty="0">
                <a:cs typeface="Calibri" panose="020F0502020204030204" pitchFamily="34" charset="0"/>
              </a:rPr>
              <a:t>, </a:t>
            </a:r>
            <a:r>
              <a:rPr lang="en-US" sz="1400" dirty="0" err="1">
                <a:cs typeface="Calibri" panose="020F0502020204030204" pitchFamily="34" charset="0"/>
              </a:rPr>
              <a:t>feltörekvő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versenytársakkal</a:t>
            </a:r>
            <a:r>
              <a:rPr lang="en-US" sz="1400" dirty="0">
                <a:cs typeface="Calibri" panose="020F0502020204030204" pitchFamily="34" charset="0"/>
              </a:rPr>
              <a:t>, </a:t>
            </a:r>
            <a:r>
              <a:rPr lang="en-US" sz="1400" dirty="0" err="1">
                <a:cs typeface="Calibri" panose="020F0502020204030204" pitchFamily="34" charset="0"/>
              </a:rPr>
              <a:t>ugyanakkor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kiváló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lehetőséget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mutatkozik</a:t>
            </a:r>
            <a:r>
              <a:rPr lang="en-US" sz="1400" dirty="0">
                <a:cs typeface="Calibri" panose="020F0502020204030204" pitchFamily="34" charset="0"/>
              </a:rPr>
              <a:t> a </a:t>
            </a:r>
            <a:r>
              <a:rPr lang="en-US" sz="1400" dirty="0" err="1">
                <a:cs typeface="Calibri" panose="020F0502020204030204" pitchFamily="34" charset="0"/>
              </a:rPr>
              <a:t>skálázható</a:t>
            </a:r>
            <a:r>
              <a:rPr lang="en-US" sz="1400" dirty="0">
                <a:cs typeface="Calibri" panose="020F0502020204030204" pitchFamily="34" charset="0"/>
              </a:rPr>
              <a:t> franchise-</a:t>
            </a:r>
            <a:r>
              <a:rPr lang="en-US" sz="1400" dirty="0" err="1">
                <a:cs typeface="Calibri" panose="020F0502020204030204" pitchFamily="34" charset="0"/>
              </a:rPr>
              <a:t>növekedésre</a:t>
            </a:r>
            <a:r>
              <a:rPr lang="en-US" sz="1400" dirty="0">
                <a:cs typeface="Calibri" panose="020F0502020204030204" pitchFamily="34" charset="0"/>
              </a:rPr>
              <a:t>. </a:t>
            </a:r>
            <a:r>
              <a:rPr lang="en-US" sz="1400" dirty="0" err="1">
                <a:cs typeface="Calibri" panose="020F0502020204030204" pitchFamily="34" charset="0"/>
              </a:rPr>
              <a:t>Regionális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szinten</a:t>
            </a:r>
            <a:r>
              <a:rPr lang="en-US" sz="1400" dirty="0">
                <a:cs typeface="Calibri" panose="020F0502020204030204" pitchFamily="34" charset="0"/>
              </a:rPr>
              <a:t> a Salad Box </a:t>
            </a:r>
            <a:r>
              <a:rPr lang="en-US" sz="1400" dirty="0" err="1">
                <a:cs typeface="Calibri" panose="020F0502020204030204" pitchFamily="34" charset="0"/>
              </a:rPr>
              <a:t>továbbra</a:t>
            </a:r>
            <a:r>
              <a:rPr lang="en-US" sz="1400" dirty="0">
                <a:cs typeface="Calibri" panose="020F0502020204030204" pitchFamily="34" charset="0"/>
              </a:rPr>
              <a:t> is a </a:t>
            </a:r>
            <a:r>
              <a:rPr lang="en-US" sz="1400" dirty="0" err="1">
                <a:cs typeface="Calibri" panose="020F0502020204030204" pitchFamily="34" charset="0"/>
              </a:rPr>
              <a:t>vezető</a:t>
            </a:r>
            <a:r>
              <a:rPr lang="en-US" sz="1400" dirty="0">
                <a:cs typeface="Calibri" panose="020F0502020204030204" pitchFamily="34" charset="0"/>
              </a:rPr>
              <a:t> franchise-</a:t>
            </a:r>
            <a:r>
              <a:rPr lang="en-US" sz="1400" dirty="0" err="1">
                <a:cs typeface="Calibri" panose="020F0502020204030204" pitchFamily="34" charset="0"/>
              </a:rPr>
              <a:t>modell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Közép-Kelet-Európában</a:t>
            </a:r>
            <a:r>
              <a:rPr lang="en-US" sz="1400" dirty="0">
                <a:cs typeface="Calibri" panose="020F0502020204030204" pitchFamily="34" charset="0"/>
              </a:rPr>
              <a:t>, </a:t>
            </a:r>
            <a:r>
              <a:rPr lang="en-US" sz="1400" dirty="0" err="1">
                <a:cs typeface="Calibri" panose="020F0502020204030204" pitchFamily="34" charset="0"/>
              </a:rPr>
              <a:t>míg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az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alternatív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koncepciók</a:t>
            </a:r>
            <a:r>
              <a:rPr lang="en-US" sz="1400" dirty="0">
                <a:cs typeface="Calibri" panose="020F0502020204030204" pitchFamily="34" charset="0"/>
              </a:rPr>
              <a:t> (Salad Jungle, Puzzle Salads, Street Good) </a:t>
            </a:r>
            <a:r>
              <a:rPr lang="en-US" sz="1400" dirty="0" err="1">
                <a:cs typeface="Calibri" panose="020F0502020204030204" pitchFamily="34" charset="0"/>
              </a:rPr>
              <a:t>belépési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pontokat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kínálnak</a:t>
            </a:r>
            <a:r>
              <a:rPr lang="en-US" sz="1400" dirty="0">
                <a:cs typeface="Calibri" panose="020F0502020204030204" pitchFamily="34" charset="0"/>
              </a:rPr>
              <a:t> a </a:t>
            </a:r>
            <a:r>
              <a:rPr lang="en-US" sz="1400" dirty="0" err="1">
                <a:cs typeface="Calibri" panose="020F0502020204030204" pitchFamily="34" charset="0"/>
              </a:rPr>
              <a:t>helyi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r>
              <a:rPr lang="en-US" sz="1400" dirty="0" err="1">
                <a:cs typeface="Calibri" panose="020F0502020204030204" pitchFamily="34" charset="0"/>
              </a:rPr>
              <a:t>adaptációhoz</a:t>
            </a:r>
            <a:r>
              <a:rPr lang="en-US" sz="1400" dirty="0">
                <a:cs typeface="Calibri" panose="020F0502020204030204" pitchFamily="34" charset="0"/>
              </a:rPr>
              <a:t>..</a:t>
            </a:r>
          </a:p>
          <a:p>
            <a:pPr marL="457200" lvl="1" indent="0">
              <a:buNone/>
            </a:pPr>
            <a:endParaRPr lang="hu-HU" sz="1400" dirty="0">
              <a:cs typeface="Calibri" panose="020F0502020204030204" pitchFamily="34" charset="0"/>
            </a:endParaRPr>
          </a:p>
          <a:p>
            <a:r>
              <a:rPr lang="en-GB" sz="1400" dirty="0" err="1">
                <a:cs typeface="Calibri" panose="020F0502020204030204" pitchFamily="34" charset="0"/>
              </a:rPr>
              <a:t>Vásárlói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trendek</a:t>
            </a:r>
            <a:endParaRPr lang="en-GB" sz="1400" dirty="0">
              <a:cs typeface="Calibri" panose="020F0502020204030204" pitchFamily="34" charset="0"/>
            </a:endParaRPr>
          </a:p>
          <a:p>
            <a:pPr lvl="1"/>
            <a:r>
              <a:rPr lang="en-GB" sz="1200" dirty="0" err="1">
                <a:cs typeface="Calibri" panose="020F0502020204030204" pitchFamily="34" charset="0"/>
              </a:rPr>
              <a:t>Egészségesebb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életmód</a:t>
            </a:r>
            <a:endParaRPr lang="en-GB" sz="1200" dirty="0">
              <a:cs typeface="Calibri" panose="020F0502020204030204" pitchFamily="34" charset="0"/>
            </a:endParaRPr>
          </a:p>
          <a:p>
            <a:pPr lvl="1"/>
            <a:r>
              <a:rPr lang="en-GB" sz="1200" dirty="0" err="1">
                <a:cs typeface="Calibri" panose="020F0502020204030204" pitchFamily="34" charset="0"/>
              </a:rPr>
              <a:t>Párkapcsolati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hatás</a:t>
            </a:r>
            <a:r>
              <a:rPr lang="en-GB" sz="1200" dirty="0">
                <a:cs typeface="Calibri" panose="020F0502020204030204" pitchFamily="34" charset="0"/>
              </a:rPr>
              <a:t> (a </a:t>
            </a:r>
            <a:r>
              <a:rPr lang="en-GB" sz="1200" dirty="0" err="1">
                <a:cs typeface="Calibri" panose="020F0502020204030204" pitchFamily="34" charset="0"/>
              </a:rPr>
              <a:t>nő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visz</a:t>
            </a:r>
            <a:r>
              <a:rPr lang="en-GB" sz="1200" dirty="0">
                <a:cs typeface="Calibri" panose="020F0502020204030204" pitchFamily="34" charset="0"/>
              </a:rPr>
              <a:t>, a </a:t>
            </a:r>
            <a:r>
              <a:rPr lang="en-GB" sz="1200" dirty="0" err="1">
                <a:cs typeface="Calibri" panose="020F0502020204030204" pitchFamily="34" charset="0"/>
              </a:rPr>
              <a:t>férfi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követ</a:t>
            </a:r>
            <a:r>
              <a:rPr lang="en-GB" sz="1200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GB" sz="1200" dirty="0" err="1">
                <a:cs typeface="Calibri" panose="020F0502020204030204" pitchFamily="34" charset="0"/>
              </a:rPr>
              <a:t>Erős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influenszer</a:t>
            </a:r>
            <a:r>
              <a:rPr lang="en-GB" sz="1200" dirty="0">
                <a:cs typeface="Calibri" panose="020F0502020204030204" pitchFamily="34" charset="0"/>
              </a:rPr>
              <a:t> </a:t>
            </a:r>
            <a:r>
              <a:rPr lang="en-GB" sz="1200" dirty="0" err="1">
                <a:cs typeface="Calibri" panose="020F0502020204030204" pitchFamily="34" charset="0"/>
              </a:rPr>
              <a:t>kultúra</a:t>
            </a:r>
            <a:endParaRPr lang="en-HU" sz="1200" dirty="0">
              <a:cs typeface="Calibri" panose="020F0502020204030204" pitchFamily="34" charset="0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54483D34-18F6-0C5B-B17A-C69533164303}"/>
              </a:ext>
            </a:extLst>
          </p:cNvPr>
          <p:cNvGrpSpPr/>
          <p:nvPr/>
        </p:nvGrpSpPr>
        <p:grpSpPr>
          <a:xfrm>
            <a:off x="1138805" y="1905000"/>
            <a:ext cx="5438291" cy="3307149"/>
            <a:chOff x="1138805" y="1905000"/>
            <a:chExt cx="5438291" cy="3307149"/>
          </a:xfrm>
        </p:grpSpPr>
        <p:pic>
          <p:nvPicPr>
            <p:cNvPr id="5" name="Kép 4" descr="A képen szöveg, képernyőkép, diagram, tervezés látható&#10;&#10;Előfordulhat, hogy az AI által létrehozott tartalom helytelen.">
              <a:extLst>
                <a:ext uri="{FF2B5EF4-FFF2-40B4-BE49-F238E27FC236}">
                  <a16:creationId xmlns:a16="http://schemas.microsoft.com/office/drawing/2014/main" id="{3017F679-CD96-C87C-F288-1CF5F80BB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805" y="1905000"/>
              <a:ext cx="5438291" cy="3307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Lekerekített téglalap 5">
              <a:extLst>
                <a:ext uri="{FF2B5EF4-FFF2-40B4-BE49-F238E27FC236}">
                  <a16:creationId xmlns:a16="http://schemas.microsoft.com/office/drawing/2014/main" id="{1E6D0582-6933-FD1F-021D-C9BD4B195E36}"/>
                </a:ext>
              </a:extLst>
            </p:cNvPr>
            <p:cNvSpPr/>
            <p:nvPr/>
          </p:nvSpPr>
          <p:spPr>
            <a:xfrm>
              <a:off x="4869710" y="4869712"/>
              <a:ext cx="1360968" cy="2049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900"/>
                <a:t>Fast food concept</a:t>
              </a:r>
            </a:p>
          </p:txBody>
        </p:sp>
        <p:sp>
          <p:nvSpPr>
            <p:cNvPr id="7" name="Lekerekített téglalap 6">
              <a:extLst>
                <a:ext uri="{FF2B5EF4-FFF2-40B4-BE49-F238E27FC236}">
                  <a16:creationId xmlns:a16="http://schemas.microsoft.com/office/drawing/2014/main" id="{1467B190-829B-5940-23D4-A605BCDB0E96}"/>
                </a:ext>
              </a:extLst>
            </p:cNvPr>
            <p:cNvSpPr/>
            <p:nvPr/>
          </p:nvSpPr>
          <p:spPr>
            <a:xfrm>
              <a:off x="1690929" y="4869712"/>
              <a:ext cx="1803992" cy="1692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900"/>
                <a:t>Classic restaurant concept</a:t>
              </a:r>
            </a:p>
          </p:txBody>
        </p:sp>
        <p:sp>
          <p:nvSpPr>
            <p:cNvPr id="8" name="Lekerekített téglalap 7">
              <a:extLst>
                <a:ext uri="{FF2B5EF4-FFF2-40B4-BE49-F238E27FC236}">
                  <a16:creationId xmlns:a16="http://schemas.microsoft.com/office/drawing/2014/main" id="{C1ADDAD6-91B1-9BD8-F206-E6114DA880E2}"/>
                </a:ext>
              </a:extLst>
            </p:cNvPr>
            <p:cNvSpPr/>
            <p:nvPr/>
          </p:nvSpPr>
          <p:spPr>
            <a:xfrm rot="16200000">
              <a:off x="827920" y="4006989"/>
              <a:ext cx="1360968" cy="2049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hu-HU" sz="900"/>
                <a:t>Less healthy</a:t>
              </a:r>
            </a:p>
          </p:txBody>
        </p:sp>
        <p:sp>
          <p:nvSpPr>
            <p:cNvPr id="9" name="Lekerekített téglalap 8">
              <a:extLst>
                <a:ext uri="{FF2B5EF4-FFF2-40B4-BE49-F238E27FC236}">
                  <a16:creationId xmlns:a16="http://schemas.microsoft.com/office/drawing/2014/main" id="{65E4E592-DD84-1B88-7F8B-62AC2EFB6B10}"/>
                </a:ext>
              </a:extLst>
            </p:cNvPr>
            <p:cNvSpPr/>
            <p:nvPr/>
          </p:nvSpPr>
          <p:spPr>
            <a:xfrm rot="16200000">
              <a:off x="996798" y="2612195"/>
              <a:ext cx="970754" cy="1766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900"/>
                <a:t>Healthy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31F45-7ABD-F614-4F83-196F000B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6866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4BED-87EC-636F-96AB-673B9AC4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Tervezett étterem típusok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077B-76E4-0932-C1C6-ECA7A277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1430215"/>
            <a:ext cx="5736772" cy="4803675"/>
          </a:xfrm>
        </p:spPr>
        <p:txBody>
          <a:bodyPr>
            <a:normAutofit/>
          </a:bodyPr>
          <a:lstStyle/>
          <a:p>
            <a:r>
              <a:rPr lang="en-HU" b="1" dirty="0">
                <a:solidFill>
                  <a:schemeClr val="accent2">
                    <a:lumMod val="50000"/>
                  </a:schemeClr>
                </a:solidFill>
              </a:rPr>
              <a:t>‘Grand’ </a:t>
            </a:r>
            <a:r>
              <a:rPr lang="en-HU" dirty="0">
                <a:solidFill>
                  <a:schemeClr val="accent2">
                    <a:lumMod val="50000"/>
                  </a:schemeClr>
                </a:solidFill>
              </a:rPr>
              <a:t>komplett egység</a:t>
            </a:r>
            <a:r>
              <a:rPr lang="en-H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HU" dirty="0"/>
              <a:t>(</a:t>
            </a:r>
            <a:r>
              <a:rPr lang="en-HU" dirty="0">
                <a:solidFill>
                  <a:schemeClr val="accent2">
                    <a:lumMod val="50000"/>
                  </a:schemeClr>
                </a:solidFill>
              </a:rPr>
              <a:t>Ground zero típus</a:t>
            </a:r>
            <a:r>
              <a:rPr lang="en-HU" dirty="0"/>
              <a:t>) – Termelés</a:t>
            </a:r>
            <a:r>
              <a:rPr lang="hu-HU" dirty="0"/>
              <a:t> - Elkészítés – Értékesítés</a:t>
            </a:r>
          </a:p>
          <a:p>
            <a:pPr lvl="1"/>
            <a:r>
              <a:rPr lang="en-HU" dirty="0"/>
              <a:t>Saját mintaétterem</a:t>
            </a:r>
          </a:p>
          <a:p>
            <a:pPr lvl="1"/>
            <a:r>
              <a:rPr lang="en-HU" dirty="0"/>
              <a:t>Üzleti- és irodaparkok célkeresztben</a:t>
            </a:r>
          </a:p>
          <a:p>
            <a:pPr lvl="1"/>
            <a:r>
              <a:rPr lang="en-GB" dirty="0" err="1"/>
              <a:t>Helyszín</a:t>
            </a:r>
            <a:r>
              <a:rPr lang="en-GB" dirty="0"/>
              <a:t>: </a:t>
            </a:r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https://ingatlan.com/34536183</a:t>
            </a:r>
            <a:r>
              <a:rPr lang="en-GB" sz="1600" dirty="0"/>
              <a:t> Budapest III. </a:t>
            </a:r>
            <a:r>
              <a:rPr lang="en-GB" sz="1600" dirty="0" err="1"/>
              <a:t>kerület</a:t>
            </a:r>
            <a:r>
              <a:rPr lang="en-GB" sz="1600" dirty="0"/>
              <a:t>, </a:t>
            </a:r>
            <a:r>
              <a:rPr lang="en-GB" sz="1600" dirty="0" err="1"/>
              <a:t>Vihar</a:t>
            </a:r>
            <a:r>
              <a:rPr lang="en-GB" sz="1600" dirty="0"/>
              <a:t> </a:t>
            </a:r>
            <a:r>
              <a:rPr lang="en-GB" sz="1600" dirty="0" err="1"/>
              <a:t>utca</a:t>
            </a:r>
            <a:r>
              <a:rPr lang="en-GB" sz="1600" dirty="0"/>
              <a:t> 18.</a:t>
            </a:r>
            <a:endParaRPr lang="hu-HU" dirty="0"/>
          </a:p>
          <a:p>
            <a:r>
              <a:rPr lang="en-HU" b="1" dirty="0">
                <a:solidFill>
                  <a:schemeClr val="accent2">
                    <a:lumMod val="50000"/>
                  </a:schemeClr>
                </a:solidFill>
              </a:rPr>
              <a:t>‘Midi’ </a:t>
            </a:r>
            <a:r>
              <a:rPr lang="en-HU" dirty="0"/>
              <a:t>– </a:t>
            </a:r>
            <a:r>
              <a:rPr lang="hu-HU" dirty="0" err="1"/>
              <a:t>Freshland</a:t>
            </a:r>
            <a:r>
              <a:rPr lang="hu-HU" dirty="0"/>
              <a:t> </a:t>
            </a:r>
            <a:r>
              <a:rPr lang="hu-HU" dirty="0" err="1"/>
              <a:t>Greens</a:t>
            </a:r>
            <a:r>
              <a:rPr lang="hu-HU" dirty="0"/>
              <a:t> </a:t>
            </a:r>
            <a:r>
              <a:rPr lang="hu-HU" dirty="0" err="1"/>
              <a:t>Factory</a:t>
            </a:r>
            <a:r>
              <a:rPr lang="hu-HU" dirty="0"/>
              <a:t> alapon</a:t>
            </a:r>
          </a:p>
          <a:p>
            <a:pPr lvl="1"/>
            <a:r>
              <a:rPr lang="hu-HU" dirty="0"/>
              <a:t>1FGF / kb. 10 kiszolgált étterem</a:t>
            </a:r>
          </a:p>
          <a:p>
            <a:pPr lvl="1"/>
            <a:r>
              <a:rPr lang="en-HU" dirty="0"/>
              <a:t>Saját és franchise üzletek</a:t>
            </a:r>
          </a:p>
          <a:p>
            <a:pPr lvl="1"/>
            <a:r>
              <a:rPr lang="en-HU" dirty="0"/>
              <a:t>Meglévő gyorséttermek közelében</a:t>
            </a:r>
            <a:endParaRPr lang="hu-HU" dirty="0"/>
          </a:p>
          <a:p>
            <a:r>
              <a:rPr lang="en-HU" b="1" dirty="0">
                <a:solidFill>
                  <a:schemeClr val="accent2">
                    <a:lumMod val="50000"/>
                  </a:schemeClr>
                </a:solidFill>
              </a:rPr>
              <a:t>‘Mini’ </a:t>
            </a:r>
            <a:r>
              <a:rPr lang="en-HU" dirty="0">
                <a:solidFill>
                  <a:schemeClr val="accent2">
                    <a:lumMod val="50000"/>
                  </a:schemeClr>
                </a:solidFill>
              </a:rPr>
              <a:t>- elsősorban kiszállításra, (büfé jelleg)</a:t>
            </a:r>
            <a:endParaRPr lang="en-HU" dirty="0"/>
          </a:p>
          <a:p>
            <a:pPr lvl="1"/>
            <a:r>
              <a:rPr lang="hu-HU" dirty="0"/>
              <a:t>Elviteles és futáros</a:t>
            </a:r>
            <a:endParaRPr lang="en-HU" dirty="0"/>
          </a:p>
          <a:p>
            <a:endParaRPr lang="en-HU" sz="2000" dirty="0">
              <a:highlight>
                <a:srgbClr val="FFFF00"/>
              </a:highlight>
            </a:endParaRPr>
          </a:p>
        </p:txBody>
      </p:sp>
      <p:pic>
        <p:nvPicPr>
          <p:cNvPr id="5" name="Kép 4" descr="A képen Méretarányos model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1A71457-D6B7-246D-E28B-082A3592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75" y="2029692"/>
            <a:ext cx="4944839" cy="329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7A58-670B-A81C-C97B-593FA938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3831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0124-93BB-F066-756C-D9A590DC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Operatív tervek</a:t>
            </a:r>
            <a:br>
              <a:rPr lang="en-HU"/>
            </a:br>
            <a:r>
              <a:rPr lang="hu-HU" sz="2000"/>
              <a:t>T</a:t>
            </a:r>
            <a:r>
              <a:rPr lang="en-HU" sz="2000"/>
              <a:t>eljes termelési vertikum saját kézben – üzleti – üzemi – szakmai tapasztalatok  </a:t>
            </a:r>
            <a:endParaRPr lang="en-HU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06268-B03D-3DC4-7426-9CFC23C6F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33078"/>
              </p:ext>
            </p:extLst>
          </p:nvPr>
        </p:nvGraphicFramePr>
        <p:xfrm>
          <a:off x="2592925" y="2049475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EC67-7920-587D-0594-86956882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231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42FC-F8BE-29E1-DE1C-CB8FD429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Piacralépés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BCAF-5C73-BD2C-7A50-82463DC9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289" y="1390929"/>
            <a:ext cx="9461323" cy="4520293"/>
          </a:xfrm>
        </p:spPr>
        <p:txBody>
          <a:bodyPr/>
          <a:lstStyle/>
          <a:p>
            <a:r>
              <a:rPr lang="en-HU" dirty="0">
                <a:solidFill>
                  <a:schemeClr val="accent2">
                    <a:lumMod val="50000"/>
                  </a:schemeClr>
                </a:solidFill>
              </a:rPr>
              <a:t>Freshland Ground Zero </a:t>
            </a:r>
            <a:r>
              <a:rPr lang="en-HU" dirty="0"/>
              <a:t>hatás</a:t>
            </a:r>
          </a:p>
          <a:p>
            <a:r>
              <a:rPr lang="en-HU" dirty="0"/>
              <a:t>Skálázás – Saját és Franchise</a:t>
            </a:r>
          </a:p>
          <a:p>
            <a:r>
              <a:rPr lang="en-HU" dirty="0"/>
              <a:t>Marketing</a:t>
            </a:r>
          </a:p>
          <a:p>
            <a:r>
              <a:rPr lang="en-HU" dirty="0"/>
              <a:t>Brand építés</a:t>
            </a:r>
          </a:p>
          <a:p>
            <a:r>
              <a:rPr lang="en-HU" dirty="0"/>
              <a:t>Social media hatás</a:t>
            </a:r>
          </a:p>
          <a:p>
            <a:endParaRPr lang="en-HU" dirty="0"/>
          </a:p>
          <a:p>
            <a:r>
              <a:rPr lang="en-HU" dirty="0"/>
              <a:t>Növekedési terv</a:t>
            </a:r>
          </a:p>
          <a:p>
            <a:pPr lvl="1"/>
            <a:r>
              <a:rPr lang="en-HU"/>
              <a:t>8 hónap alatt Ground Zero</a:t>
            </a:r>
            <a:endParaRPr lang="en-HU" dirty="0"/>
          </a:p>
          <a:p>
            <a:pPr lvl="1"/>
            <a:r>
              <a:rPr lang="en-GB" dirty="0"/>
              <a:t>R</a:t>
            </a:r>
            <a:r>
              <a:rPr lang="en-HU" dirty="0"/>
              <a:t>egionális</a:t>
            </a:r>
          </a:p>
          <a:p>
            <a:pPr lvl="1"/>
            <a:r>
              <a:rPr lang="en-HU" dirty="0"/>
              <a:t>Klaszteres</a:t>
            </a:r>
          </a:p>
          <a:p>
            <a:pPr lvl="1"/>
            <a:r>
              <a:rPr lang="en-HU" dirty="0"/>
              <a:t>Akcelerátor Franchise model</a:t>
            </a:r>
          </a:p>
          <a:p>
            <a:endParaRPr lang="en-HU" dirty="0"/>
          </a:p>
        </p:txBody>
      </p:sp>
      <p:pic>
        <p:nvPicPr>
          <p:cNvPr id="7" name="Kép 6" descr="A képen szöveg, kör, CD, Adattároló eszkö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7E973DE-1752-E1F4-1788-52FEAC1E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33" y="1264555"/>
            <a:ext cx="5597979" cy="452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289D929F-B2AA-C59C-BCD5-ACD28273923E}"/>
              </a:ext>
            </a:extLst>
          </p:cNvPr>
          <p:cNvSpPr/>
          <p:nvPr/>
        </p:nvSpPr>
        <p:spPr>
          <a:xfrm>
            <a:off x="7946571" y="2852057"/>
            <a:ext cx="1502229" cy="13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A képen Betűtípus, Grafika, képernyőkép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CA6FA60-AC52-0958-F69F-C1931AFA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04" y="2430199"/>
            <a:ext cx="3094036" cy="21890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43F48-7215-39B5-5089-080957F4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3285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D5E4F1-2481-4DB4-DC18-E4A8094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59" y="624110"/>
            <a:ext cx="3807875" cy="768755"/>
          </a:xfrm>
        </p:spPr>
        <p:txBody>
          <a:bodyPr>
            <a:normAutofit/>
          </a:bodyPr>
          <a:lstStyle/>
          <a:p>
            <a:r>
              <a:rPr lang="hu-HU"/>
              <a:t>Növekedési terv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B46635-91F2-FAFA-7E87-CA99E9FEFD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699782"/>
            <a:ext cx="5688418" cy="642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latin typeface="+mj-lt"/>
              </a:rPr>
              <a:t>1. </a:t>
            </a:r>
            <a:r>
              <a:rPr lang="en-US" sz="1600" b="1" dirty="0" err="1">
                <a:latin typeface="+mj-lt"/>
              </a:rPr>
              <a:t>fázis</a:t>
            </a:r>
            <a:endParaRPr lang="en-US" sz="1600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A) Ground Zero </a:t>
            </a:r>
            <a:r>
              <a:rPr lang="en-US" b="1" dirty="0" err="1">
                <a:latin typeface="+mj-lt"/>
              </a:rPr>
              <a:t>étterem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– </a:t>
            </a:r>
            <a:r>
              <a:rPr lang="en-US" dirty="0" err="1">
                <a:latin typeface="+mj-lt"/>
              </a:rPr>
              <a:t>saját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mutatott</a:t>
            </a:r>
            <a:r>
              <a:rPr lang="en-US" dirty="0">
                <a:latin typeface="+mj-lt"/>
              </a:rPr>
              <a:t> FGF-</a:t>
            </a:r>
            <a:r>
              <a:rPr lang="en-US" dirty="0" err="1">
                <a:latin typeface="+mj-lt"/>
              </a:rPr>
              <a:t>fel</a:t>
            </a:r>
            <a:r>
              <a:rPr lang="en-US" dirty="0">
                <a:latin typeface="+mj-lt"/>
              </a:rPr>
              <a:t> – a </a:t>
            </a:r>
            <a:r>
              <a:rPr lang="en-US" dirty="0" err="1">
                <a:latin typeface="+mj-lt"/>
              </a:rPr>
              <a:t>márka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megismertetése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promóciója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köztudatba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vitele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már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8 </a:t>
            </a:r>
            <a:r>
              <a:rPr lang="en-US" b="1" dirty="0" err="1">
                <a:latin typeface="+mj-lt"/>
              </a:rPr>
              <a:t>hónap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alatt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megvalósítható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r>
              <a:rPr lang="en-US" b="1" dirty="0">
                <a:latin typeface="+mj-lt"/>
              </a:rPr>
              <a:t>B)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Közép-Észak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Régió</a:t>
            </a:r>
            <a:r>
              <a:rPr lang="en-US" dirty="0">
                <a:latin typeface="+mj-lt"/>
              </a:rPr>
              <a:t>* </a:t>
            </a:r>
            <a:r>
              <a:rPr lang="en-US" dirty="0" err="1">
                <a:latin typeface="+mj-lt"/>
              </a:rPr>
              <a:t>további</a:t>
            </a:r>
            <a:r>
              <a:rPr lang="en-US" dirty="0">
                <a:latin typeface="+mj-lt"/>
              </a:rPr>
              <a:t> 9-10 </a:t>
            </a:r>
            <a:r>
              <a:rPr lang="en-US" dirty="0" err="1">
                <a:latin typeface="+mj-lt"/>
              </a:rPr>
              <a:t>étterem</a:t>
            </a:r>
            <a:r>
              <a:rPr lang="en-US" dirty="0">
                <a:latin typeface="+mj-lt"/>
              </a:rPr>
              <a:t> Budapest </a:t>
            </a:r>
            <a:r>
              <a:rPr lang="en-US" dirty="0" err="1">
                <a:latin typeface="+mj-lt"/>
              </a:rPr>
              <a:t>egy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órás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körében</a:t>
            </a:r>
            <a:r>
              <a:rPr lang="en-US" dirty="0">
                <a:latin typeface="+mj-lt"/>
              </a:rPr>
              <a:t> + </a:t>
            </a:r>
            <a:r>
              <a:rPr lang="en-US" dirty="0" err="1">
                <a:latin typeface="+mj-lt"/>
              </a:rPr>
              <a:t>központi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Freshland</a:t>
            </a:r>
            <a:r>
              <a:rPr lang="en-US" dirty="0">
                <a:latin typeface="+mj-lt"/>
              </a:rPr>
              <a:t> Greens Factory</a:t>
            </a: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2. </a:t>
            </a:r>
            <a:r>
              <a:rPr lang="en-US" sz="1600" b="1" dirty="0" err="1">
                <a:latin typeface="+mj-lt"/>
              </a:rPr>
              <a:t>fázis</a:t>
            </a:r>
            <a:endParaRPr lang="en-US" sz="1600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A) </a:t>
            </a:r>
            <a:r>
              <a:rPr lang="en-US" b="1" dirty="0" err="1">
                <a:latin typeface="+mj-lt"/>
              </a:rPr>
              <a:t>Tovább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régiók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felépítése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az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Észak-Nyugati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Régióval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kezdve</a:t>
            </a:r>
            <a:endParaRPr lang="en-US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B) </a:t>
            </a:r>
            <a:r>
              <a:rPr lang="en-US" dirty="0" err="1">
                <a:latin typeface="+mj-lt"/>
              </a:rPr>
              <a:t>További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két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régió</a:t>
            </a:r>
            <a:r>
              <a:rPr lang="en-US" dirty="0">
                <a:latin typeface="+mj-lt"/>
              </a:rPr>
              <a:t> (</a:t>
            </a:r>
            <a:r>
              <a:rPr lang="en-US" b="1" dirty="0" err="1">
                <a:latin typeface="+mj-lt"/>
              </a:rPr>
              <a:t>Észak-Kelet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és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Dél-Kelet</a:t>
            </a:r>
            <a:r>
              <a:rPr lang="en-US" dirty="0">
                <a:latin typeface="+mj-lt"/>
              </a:rPr>
              <a:t>)</a:t>
            </a:r>
            <a:endParaRPr lang="en-US" sz="1600" b="1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err="1">
                <a:latin typeface="+mj-lt"/>
              </a:rPr>
              <a:t>Növekedés</a:t>
            </a:r>
            <a:endParaRPr lang="en-US" sz="1600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Franchise </a:t>
            </a:r>
            <a:r>
              <a:rPr lang="en-US" b="1" dirty="0" err="1">
                <a:latin typeface="+mj-lt"/>
              </a:rPr>
              <a:t>modell</a:t>
            </a:r>
            <a:r>
              <a:rPr lang="en-US" b="1" dirty="0">
                <a:latin typeface="+mj-lt"/>
              </a:rPr>
              <a:t> – </a:t>
            </a:r>
            <a:r>
              <a:rPr lang="en-US" b="1" dirty="0" err="1">
                <a:latin typeface="+mj-lt"/>
              </a:rPr>
              <a:t>az</a:t>
            </a:r>
            <a:r>
              <a:rPr lang="en-US" b="1" dirty="0">
                <a:latin typeface="+mj-lt"/>
              </a:rPr>
              <a:t> 1.A-t </a:t>
            </a:r>
            <a:r>
              <a:rPr lang="en-US" b="1" dirty="0" err="1">
                <a:latin typeface="+mj-lt"/>
              </a:rPr>
              <a:t>követően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azonnal</a:t>
            </a:r>
            <a:endParaRPr lang="en-US" b="1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EU </a:t>
            </a:r>
            <a:r>
              <a:rPr lang="en-US" dirty="0" err="1">
                <a:latin typeface="+mj-lt"/>
              </a:rPr>
              <a:t>és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tovább</a:t>
            </a:r>
            <a:r>
              <a:rPr lang="en-US" dirty="0">
                <a:latin typeface="+mj-lt"/>
              </a:rPr>
              <a:t> (pl. </a:t>
            </a:r>
            <a:r>
              <a:rPr lang="en-US" dirty="0" err="1">
                <a:latin typeface="+mj-lt"/>
              </a:rPr>
              <a:t>Szerbia</a:t>
            </a:r>
            <a:r>
              <a:rPr lang="en-US" dirty="0">
                <a:latin typeface="+mj-lt"/>
              </a:rPr>
              <a:t>)</a:t>
            </a:r>
          </a:p>
          <a:p>
            <a:pPr lvl="1"/>
            <a:r>
              <a:rPr lang="en-US" dirty="0">
                <a:latin typeface="+mj-lt"/>
              </a:rPr>
              <a:t>A </a:t>
            </a:r>
            <a:r>
              <a:rPr lang="en-US" dirty="0" err="1">
                <a:latin typeface="+mj-lt"/>
              </a:rPr>
              <a:t>Freshland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beszállító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salátázó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étteremláncokba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 </a:t>
            </a:r>
            <a:r>
              <a:rPr lang="en-US" dirty="0" err="1">
                <a:latin typeface="+mj-lt"/>
              </a:rPr>
              <a:t>Freshland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saláta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márka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beszállítása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kiskereskedelmi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láncokba</a:t>
            </a:r>
            <a:endParaRPr lang="hu-HU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8" name="Kép 7" descr="A képen képernyőkép, Méretarányos model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08AFE19-5F57-155E-B16F-4C329E7F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73" y="1407988"/>
            <a:ext cx="5261282" cy="350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B4678-68F6-ACBD-ABFA-27FD57EE7265}"/>
              </a:ext>
            </a:extLst>
          </p:cNvPr>
          <p:cNvSpPr txBox="1"/>
          <p:nvPr/>
        </p:nvSpPr>
        <p:spPr>
          <a:xfrm>
            <a:off x="982009" y="5296123"/>
            <a:ext cx="5261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Minden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régió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EU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határokon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átnyúló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hogy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elegendő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népességet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érjenek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méretezési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célokhoz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Bécstől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Pozsonyon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át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Temesvárig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2">
                    <a:lumMod val="50000"/>
                  </a:schemeClr>
                </a:solidFill>
              </a:rPr>
              <a:t>gondolkodunk</a:t>
            </a: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HU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A7BC2-788B-E3E8-54C3-76B259F5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4D9B-2F1C-FB46-9CE0-7F15C451D2AA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2440333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3726</TotalTime>
  <Words>961</Words>
  <Application>Microsoft Macintosh PowerPoint</Application>
  <PresentationFormat>Widescreen</PresentationFormat>
  <Paragraphs>174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Wingdings 3</vt:lpstr>
      <vt:lpstr>Szálak</vt:lpstr>
      <vt:lpstr> A zöld étteremhálózat</vt:lpstr>
      <vt:lpstr>Összefoglaló</vt:lpstr>
      <vt:lpstr>Az alapítók</vt:lpstr>
      <vt:lpstr>Előszó – Igen, komoly múltunk van!</vt:lpstr>
      <vt:lpstr>Piacelemzés</vt:lpstr>
      <vt:lpstr>Tervezett étterem típusok</vt:lpstr>
      <vt:lpstr>Operatív tervek Teljes termelési vertikum saját kézben – üzleti – üzemi – szakmai tapasztalatok  </vt:lpstr>
      <vt:lpstr>Piacralépés</vt:lpstr>
      <vt:lpstr>Növekedési terv</vt:lpstr>
      <vt:lpstr>Az elinduláshoz szükséges tőkeigény</vt:lpstr>
      <vt:lpstr>Pénzügyi sarokszámok – 5 évre előre Konzervatív becslés alapján megtérülési pont a 48. hónapban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Freshland  the green restaurant</dc:title>
  <dc:creator>Andras Szentgyorgyi</dc:creator>
  <cp:lastModifiedBy>Andras Szentgyorgyi</cp:lastModifiedBy>
  <cp:revision>45</cp:revision>
  <dcterms:created xsi:type="dcterms:W3CDTF">2026-01-07T16:58:58Z</dcterms:created>
  <dcterms:modified xsi:type="dcterms:W3CDTF">2026-03-01T20:27:22Z</dcterms:modified>
</cp:coreProperties>
</file>