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09" r:id="rId3"/>
    <p:sldId id="310" r:id="rId4"/>
    <p:sldId id="257" r:id="rId5"/>
    <p:sldId id="276" r:id="rId6"/>
    <p:sldId id="277" r:id="rId7"/>
    <p:sldId id="279" r:id="rId8"/>
    <p:sldId id="280" r:id="rId9"/>
    <p:sldId id="283" r:id="rId10"/>
    <p:sldId id="290" r:id="rId11"/>
    <p:sldId id="284" r:id="rId12"/>
    <p:sldId id="285" r:id="rId13"/>
    <p:sldId id="286" r:id="rId14"/>
    <p:sldId id="291" r:id="rId15"/>
    <p:sldId id="292" r:id="rId16"/>
    <p:sldId id="293" r:id="rId17"/>
    <p:sldId id="294" r:id="rId18"/>
    <p:sldId id="295" r:id="rId19"/>
    <p:sldId id="298" r:id="rId20"/>
    <p:sldId id="296" r:id="rId21"/>
    <p:sldId id="297" r:id="rId22"/>
    <p:sldId id="299" r:id="rId23"/>
    <p:sldId id="30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47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50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96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3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23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78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0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12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7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30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8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42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98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46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8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38BC-FF4A-4FE2-9C92-411DB1F80436}" type="datetimeFigureOut">
              <a:rPr lang="hu-HU" smtClean="0"/>
              <a:pPr/>
              <a:t>2026. 03. 04.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85E6D3-F58D-472B-8903-9DEDE58249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04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polyfeszt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projektcsj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-at.eu/sk/" TargetMode="External"/><Relationship Id="rId7" Type="http://schemas.openxmlformats.org/officeDocument/2006/relationships/hyperlink" Target="https://www.interreg-central.eu/" TargetMode="External"/><Relationship Id="rId2" Type="http://schemas.openxmlformats.org/officeDocument/2006/relationships/hyperlink" Target="http://skhu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acarpatia-spf.eu/" TargetMode="External"/><Relationship Id="rId5" Type="http://schemas.openxmlformats.org/officeDocument/2006/relationships/hyperlink" Target="http://spf-west.eu/" TargetMode="External"/><Relationship Id="rId4" Type="http://schemas.openxmlformats.org/officeDocument/2006/relationships/hyperlink" Target="https://www.sk-cz.eu/s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sk/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42720" y="967409"/>
            <a:ext cx="7168407" cy="3909391"/>
          </a:xfrm>
        </p:spPr>
        <p:txBody>
          <a:bodyPr>
            <a:normAutofit fontScale="90000"/>
          </a:bodyPr>
          <a:lstStyle/>
          <a:p>
            <a:pPr algn="ctr"/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r>
              <a:rPr lang="hu-HU" dirty="0"/>
              <a:t>Jó példák civilek és önkormányzatok nemzetközi együttműködésére</a:t>
            </a:r>
            <a:r>
              <a:rPr lang="hu-HU" b="1" dirty="0"/>
              <a:t>!</a:t>
            </a:r>
            <a:br>
              <a:rPr lang="hu-HU" b="1" dirty="0"/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Kép 23" descr="A képen szöveg, aláírás, rajz, papírsárkány látható&#10;&#10;Automatikusan generált leírás">
            <a:extLst>
              <a:ext uri="{FF2B5EF4-FFF2-40B4-BE49-F238E27FC236}">
                <a16:creationId xmlns:a16="http://schemas.microsoft.com/office/drawing/2014/main" id="{0797C616-68E1-4917-91E1-B981F9FE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8" y="4478965"/>
            <a:ext cx="2419350" cy="1885950"/>
          </a:xfrm>
          <a:prstGeom prst="rect">
            <a:avLst/>
          </a:prstGeom>
        </p:spPr>
      </p:pic>
      <p:pic>
        <p:nvPicPr>
          <p:cNvPr id="8" name="Kép 7" descr="A képen LEGO, játék látható&#10;&#10;Automatikusan generált leírás">
            <a:extLst>
              <a:ext uri="{FF2B5EF4-FFF2-40B4-BE49-F238E27FC236}">
                <a16:creationId xmlns:a16="http://schemas.microsoft.com/office/drawing/2014/main" id="{CEF16D4C-3BFB-417B-BC9F-6B0E0CDF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57" y="4015409"/>
            <a:ext cx="3010733" cy="24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F1284595-C772-4CE1-8AA7-A59A75A520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4" y="3833661"/>
            <a:ext cx="3724457" cy="243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73B2B1A-0DCA-4970-9F33-D2B4374C4E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69" y="3833662"/>
            <a:ext cx="3724457" cy="2437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A1D68F5-A1CB-4302-9E1F-58BCBCB7A17B}"/>
              </a:ext>
            </a:extLst>
          </p:cNvPr>
          <p:cNvSpPr txBox="1"/>
          <p:nvPr/>
        </p:nvSpPr>
        <p:spPr>
          <a:xfrm>
            <a:off x="1013601" y="715993"/>
            <a:ext cx="8509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European </a:t>
            </a:r>
            <a:r>
              <a:rPr lang="hu-HU" b="1" dirty="0" err="1"/>
              <a:t>Prize</a:t>
            </a:r>
            <a:r>
              <a:rPr lang="hu-HU" b="1" dirty="0"/>
              <a:t> – nemzetközi együttműködések elismerése az Európa Tanács által kiírt pályázat segítségével</a:t>
            </a:r>
          </a:p>
          <a:p>
            <a:r>
              <a:rPr lang="hu-HU" b="1" dirty="0"/>
              <a:t>Fokozatai:</a:t>
            </a:r>
          </a:p>
          <a:p>
            <a:pPr marL="342900" indent="-342900">
              <a:buAutoNum type="arabicPeriod"/>
            </a:pPr>
            <a:r>
              <a:rPr lang="hu-HU" b="1" dirty="0"/>
              <a:t>Európa diploma</a:t>
            </a:r>
          </a:p>
          <a:p>
            <a:pPr marL="342900" indent="-342900">
              <a:buAutoNum type="arabicPeriod"/>
            </a:pPr>
            <a:r>
              <a:rPr lang="hu-HU" b="1" dirty="0"/>
              <a:t>Becsület zászló</a:t>
            </a:r>
          </a:p>
          <a:p>
            <a:pPr marL="342900" indent="-342900">
              <a:buAutoNum type="arabicPeriod"/>
            </a:pPr>
            <a:r>
              <a:rPr lang="hu-HU" b="1" dirty="0"/>
              <a:t>Becsület plakett</a:t>
            </a:r>
          </a:p>
          <a:p>
            <a:pPr marL="342900" indent="-342900">
              <a:buAutoNum type="arabicPeriod"/>
            </a:pPr>
            <a:r>
              <a:rPr lang="hu-HU" b="1" dirty="0"/>
              <a:t>Európa díj</a:t>
            </a:r>
          </a:p>
          <a:p>
            <a:endParaRPr lang="hu-HU" b="1" dirty="0"/>
          </a:p>
          <a:p>
            <a:r>
              <a:rPr lang="hu-HU" b="1" dirty="0" err="1"/>
              <a:t>Szőgyén</a:t>
            </a:r>
            <a:r>
              <a:rPr lang="hu-HU" b="1" dirty="0"/>
              <a:t> község a nemzetközi kapcsolatok terén kifejtett tevékenységéért és az Európai Unió szellemiségének terjesztéséért 2014-ben Strasbourgban Európa Diplomát kapott.</a:t>
            </a:r>
          </a:p>
        </p:txBody>
      </p:sp>
    </p:spTree>
    <p:extLst>
      <p:ext uri="{BB962C8B-B14F-4D97-AF65-F5344CB8AC3E}">
        <p14:creationId xmlns:p14="http://schemas.microsoft.com/office/powerpoint/2010/main" val="275648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588983" y="1259175"/>
            <a:ext cx="99987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/>
              <a:t>2. </a:t>
            </a:r>
            <a:r>
              <a:rPr lang="hu-HU" sz="2400" b="1" u="sng" dirty="0" err="1"/>
              <a:t>Obec</a:t>
            </a:r>
            <a:r>
              <a:rPr lang="hu-HU" sz="2400" b="1" u="sng" dirty="0"/>
              <a:t> </a:t>
            </a:r>
            <a:r>
              <a:rPr lang="hu-HU" sz="2400" b="1" u="sng" dirty="0" err="1"/>
              <a:t>Svätý</a:t>
            </a:r>
            <a:r>
              <a:rPr lang="hu-HU" sz="2400" b="1" u="sng" dirty="0"/>
              <a:t> Peter - </a:t>
            </a:r>
            <a:r>
              <a:rPr lang="hu-HU" sz="2400" b="1" u="sng" dirty="0" err="1"/>
              <a:t>Komáromszentpéter</a:t>
            </a:r>
            <a:r>
              <a:rPr lang="hu-HU" sz="2400" b="1" u="sng" dirty="0"/>
              <a:t>  község pályázata</a:t>
            </a:r>
          </a:p>
          <a:p>
            <a:endParaRPr lang="hu-HU" b="1" dirty="0"/>
          </a:p>
          <a:p>
            <a:r>
              <a:rPr lang="hu-HU" b="1" dirty="0" err="1"/>
              <a:t>Town</a:t>
            </a:r>
            <a:r>
              <a:rPr lang="hu-HU" b="1" dirty="0"/>
              <a:t> </a:t>
            </a:r>
            <a:r>
              <a:rPr lang="hu-HU" b="1" dirty="0" err="1"/>
              <a:t>Twinnig</a:t>
            </a:r>
            <a:r>
              <a:rPr lang="hu-HU" b="1" dirty="0"/>
              <a:t>  - Városok együttműködése</a:t>
            </a:r>
            <a:br>
              <a:rPr lang="hu-HU" b="1" u="sng" dirty="0"/>
            </a:br>
            <a:br>
              <a:rPr lang="hu-HU" b="1" dirty="0"/>
            </a:br>
            <a:r>
              <a:rPr lang="hu-HU" sz="2000" b="1" dirty="0"/>
              <a:t>„Európai dimenziók a társadalmi szerepvállalásban</a:t>
            </a:r>
            <a:r>
              <a:rPr lang="hu-HU" sz="2000" dirty="0"/>
              <a:t>”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Projektpartnerek és a projektben résztvevők száma:</a:t>
            </a:r>
          </a:p>
          <a:p>
            <a:pPr marL="0" indent="0">
              <a:buNone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Obec</a:t>
            </a:r>
            <a:r>
              <a:rPr lang="hu-HU" dirty="0"/>
              <a:t> </a:t>
            </a:r>
            <a:r>
              <a:rPr lang="hu-HU" dirty="0" err="1"/>
              <a:t>Svätý</a:t>
            </a:r>
            <a:r>
              <a:rPr lang="hu-HU" dirty="0"/>
              <a:t> Peter – </a:t>
            </a:r>
            <a:r>
              <a:rPr lang="hu-HU" dirty="0" err="1"/>
              <a:t>Komáromszentpéter</a:t>
            </a:r>
            <a:r>
              <a:rPr lang="hu-HU" dirty="0"/>
              <a:t> község – Szlovákia</a:t>
            </a:r>
          </a:p>
          <a:p>
            <a:pPr marL="342900" indent="-342900">
              <a:buAutoNum type="arabicPeriod"/>
            </a:pPr>
            <a:r>
              <a:rPr lang="hu-HU" dirty="0"/>
              <a:t>Hernád Község Önkormányzata – Magyarország – 85 fő</a:t>
            </a:r>
          </a:p>
          <a:p>
            <a:pPr marL="0" indent="0">
              <a:buNone/>
            </a:pPr>
            <a:r>
              <a:rPr lang="hu-HU" dirty="0"/>
              <a:t>3. Dunaegyháza községi önkormányzat – Magyarország – 40 fő</a:t>
            </a:r>
          </a:p>
          <a:p>
            <a:pPr marL="0" indent="0">
              <a:buNone/>
            </a:pPr>
            <a:r>
              <a:rPr lang="hu-HU" dirty="0"/>
              <a:t>4. Matica </a:t>
            </a:r>
            <a:r>
              <a:rPr lang="hu-HU" dirty="0" err="1"/>
              <a:t>Slovenská</a:t>
            </a:r>
            <a:r>
              <a:rPr lang="hu-HU" dirty="0"/>
              <a:t> v </a:t>
            </a:r>
            <a:r>
              <a:rPr lang="hu-HU" dirty="0" err="1"/>
              <a:t>Srbsku</a:t>
            </a:r>
            <a:r>
              <a:rPr lang="hu-HU" dirty="0"/>
              <a:t> – Szerbiai szlovákok Matica szervezete – 21 fő</a:t>
            </a:r>
          </a:p>
          <a:p>
            <a:pPr marL="0" indent="0">
              <a:buNone/>
            </a:pPr>
            <a:r>
              <a:rPr lang="hu-HU" dirty="0"/>
              <a:t>5. </a:t>
            </a:r>
            <a:r>
              <a:rPr lang="it-IT" dirty="0"/>
              <a:t>Uniunea Democratica a Slovacilor si</a:t>
            </a:r>
            <a:r>
              <a:rPr lang="hu-HU" dirty="0"/>
              <a:t> C</a:t>
            </a:r>
            <a:r>
              <a:rPr lang="it-IT" dirty="0"/>
              <a:t>ehilor din Romania</a:t>
            </a:r>
            <a:r>
              <a:rPr lang="hu-HU" dirty="0"/>
              <a:t> - A szlovákok és a csehek demokratikus szövetsége Romániában – 30 fő</a:t>
            </a:r>
          </a:p>
          <a:p>
            <a:pPr marL="0" indent="0">
              <a:buNone/>
            </a:pPr>
            <a:r>
              <a:rPr lang="hu-HU" dirty="0"/>
              <a:t>6. </a:t>
            </a:r>
            <a:r>
              <a:rPr lang="hu-HU" dirty="0" err="1"/>
              <a:t>Obec</a:t>
            </a:r>
            <a:r>
              <a:rPr lang="hu-HU" dirty="0"/>
              <a:t> </a:t>
            </a:r>
            <a:r>
              <a:rPr lang="hu-HU" dirty="0" err="1"/>
              <a:t>Dolni</a:t>
            </a:r>
            <a:r>
              <a:rPr lang="hu-HU" dirty="0"/>
              <a:t> </a:t>
            </a:r>
            <a:r>
              <a:rPr lang="hu-HU" dirty="0" err="1"/>
              <a:t>Bojanovice</a:t>
            </a:r>
            <a:r>
              <a:rPr lang="hu-HU" dirty="0"/>
              <a:t> – Csehország – 5 fő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405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2271321"/>
            <a:ext cx="999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6E44C0D-C6A2-4716-8EF1-B88E7AF1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12" y="1259685"/>
            <a:ext cx="7713119" cy="43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2271321"/>
            <a:ext cx="999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686652B-A89D-41EF-99DE-36F48AE8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23" y="1411775"/>
            <a:ext cx="7067606" cy="44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905052"/>
            <a:ext cx="8988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/>
              <a:t>Szímő</a:t>
            </a:r>
            <a:r>
              <a:rPr lang="hu-HU" sz="2400" b="1" dirty="0"/>
              <a:t> Község - </a:t>
            </a:r>
            <a:r>
              <a:rPr lang="hu-HU" sz="2400" b="1" dirty="0" err="1"/>
              <a:t>Town</a:t>
            </a:r>
            <a:r>
              <a:rPr lang="hu-HU" sz="2400" b="1" dirty="0"/>
              <a:t> </a:t>
            </a:r>
            <a:r>
              <a:rPr lang="hu-HU" sz="2400" b="1" dirty="0" err="1"/>
              <a:t>Twinnig</a:t>
            </a:r>
            <a:r>
              <a:rPr lang="hu-HU" sz="2400" b="1" dirty="0"/>
              <a:t>  - Városok együttműködése</a:t>
            </a:r>
          </a:p>
          <a:p>
            <a:endParaRPr lang="hu-HU" sz="2400" b="1" dirty="0"/>
          </a:p>
          <a:p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BUBBLEU című projektsorozat</a:t>
            </a:r>
          </a:p>
          <a:p>
            <a:endParaRPr lang="hu-H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Projektpartnerek:</a:t>
            </a:r>
          </a:p>
          <a:p>
            <a:pPr marL="342900" indent="-342900">
              <a:buFontTx/>
              <a:buChar char="-"/>
            </a:pP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Kyjovské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Slovácko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  CZ</a:t>
            </a:r>
          </a:p>
          <a:p>
            <a:pPr marL="342900" indent="-342900">
              <a:buFontTx/>
              <a:buChar char="-"/>
            </a:pP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Mosonszolnok Község Önkormányzata HU</a:t>
            </a:r>
          </a:p>
          <a:p>
            <a:pPr marL="342900" indent="-342900">
              <a:buFontTx/>
              <a:buChar char="-"/>
            </a:pP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Tab Község Önkormányzata HU</a:t>
            </a:r>
          </a:p>
          <a:p>
            <a:pPr marL="342900" indent="-342900">
              <a:buFontTx/>
              <a:buChar char="-"/>
            </a:pP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Népkör Magyar Művelődési Központ – Szabadka  - SRB</a:t>
            </a:r>
          </a:p>
          <a:p>
            <a:pPr marL="342900" indent="-342900">
              <a:buFontTx/>
              <a:buChar char="-"/>
            </a:pP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Orasul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Baile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Times New Roman" panose="02020603050405020304" pitchFamily="18" charset="0"/>
              </a:rPr>
              <a:t>Tusnad</a:t>
            </a:r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 - RO</a:t>
            </a:r>
          </a:p>
          <a:p>
            <a:pPr marL="342900" indent="-342900">
              <a:buFontTx/>
              <a:buChar char="-"/>
            </a:pPr>
            <a:r>
              <a:rPr lang="sr-Latn-CS" dirty="0">
                <a:latin typeface="Calibri" panose="020F0502020204030204" pitchFamily="34" charset="0"/>
                <a:cs typeface="Times New Roman" panose="02020603050405020304" pitchFamily="18" charset="0"/>
              </a:rPr>
              <a:t>Spolek Otaart PL</a:t>
            </a:r>
          </a:p>
          <a:p>
            <a:pPr marL="342900" indent="-342900">
              <a:buFontTx/>
              <a:buChar char="-"/>
            </a:pPr>
            <a:r>
              <a:rPr lang="sr-Latn-CS" dirty="0">
                <a:latin typeface="Calibri" panose="020F0502020204030204" pitchFamily="34" charset="0"/>
                <a:cs typeface="Times New Roman" panose="02020603050405020304" pitchFamily="18" charset="0"/>
              </a:rPr>
              <a:t>0bec Tešedíkovo SK</a:t>
            </a:r>
          </a:p>
          <a:p>
            <a:pPr marL="342900" indent="-342900">
              <a:buFontTx/>
              <a:buChar char="-"/>
            </a:pP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Základná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ZPCCH –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Zemné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SK</a:t>
            </a:r>
          </a:p>
          <a:p>
            <a:endParaRPr lang="sr-Latn-C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6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930548" y="1201126"/>
            <a:ext cx="99987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/>
              <a:t>Szímő</a:t>
            </a:r>
            <a:r>
              <a:rPr lang="hu-HU" sz="2400" b="1" dirty="0"/>
              <a:t> Község - </a:t>
            </a:r>
            <a:r>
              <a:rPr lang="hu-HU" sz="2400" b="1" dirty="0" err="1"/>
              <a:t>Town</a:t>
            </a:r>
            <a:r>
              <a:rPr lang="hu-HU" sz="2400" b="1" dirty="0"/>
              <a:t> </a:t>
            </a:r>
            <a:r>
              <a:rPr lang="hu-HU" sz="2400" b="1" dirty="0" err="1"/>
              <a:t>Twinnig</a:t>
            </a:r>
            <a:r>
              <a:rPr lang="hu-HU" sz="2400" b="1" dirty="0"/>
              <a:t>  - Városok együttműködése</a:t>
            </a:r>
          </a:p>
          <a:p>
            <a:endParaRPr lang="hu-HU" sz="2400" b="1" dirty="0"/>
          </a:p>
          <a:p>
            <a:r>
              <a:rPr lang="hu-HU" sz="2400" b="1" dirty="0"/>
              <a:t>BUBBLEU</a:t>
            </a:r>
          </a:p>
          <a:p>
            <a:endParaRPr lang="hu-HU" sz="2400" b="1" dirty="0"/>
          </a:p>
          <a:p>
            <a:endParaRPr lang="sr-Latn-C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F7A91AA-F8F7-49EA-B6D9-05522080C8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6" y="3428999"/>
            <a:ext cx="3705509" cy="282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EDE5CF8-E8AC-468D-8E38-2FDB7EC5AC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45" y="1908474"/>
            <a:ext cx="3152775" cy="222885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C49569F-EB7C-43E9-B267-F19D6C35E3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30" y="3623862"/>
            <a:ext cx="3768090" cy="282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7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150879" y="948267"/>
            <a:ext cx="99987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/>
              <a:t>Szímő</a:t>
            </a:r>
            <a:r>
              <a:rPr lang="hu-HU" sz="2400" b="1" dirty="0"/>
              <a:t> Község – SKHU </a:t>
            </a:r>
            <a:r>
              <a:rPr lang="hu-HU" sz="2400" b="1" dirty="0" err="1"/>
              <a:t>Interreg</a:t>
            </a:r>
            <a:r>
              <a:rPr lang="hu-HU" sz="2400" b="1" dirty="0"/>
              <a:t> – Kisprojekt Alap</a:t>
            </a:r>
          </a:p>
          <a:p>
            <a:endParaRPr lang="hu-H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Szímő</a:t>
            </a:r>
            <a:r>
              <a:rPr lang="hu-H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község több projektet valósított meg a Kisprojekt alap támogatásával, melyben partnere Mosonszolnok község – testvértelepülésük.</a:t>
            </a:r>
          </a:p>
          <a:p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			1. Szakmaiság, kultúra, sport – együttműködés</a:t>
            </a:r>
          </a:p>
          <a:p>
            <a:pPr lvl="3"/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			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Szímő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és Mosonszolnok községek között</a:t>
            </a:r>
          </a:p>
          <a:p>
            <a:pPr lvl="3"/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			2. 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Kultúra, turizmus és egészség – </a:t>
            </a:r>
          </a:p>
          <a:p>
            <a:pPr lvl="3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együttműködés Mosonszolnok és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Szímő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között</a:t>
            </a:r>
          </a:p>
          <a:p>
            <a:pPr lvl="3"/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3. Fröccsnapok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Szímőn</a:t>
            </a: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C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9CF1C32-6633-4E10-8BD3-C728821C6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1" y="3415494"/>
            <a:ext cx="3274354" cy="2494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34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669228" y="1236761"/>
            <a:ext cx="99987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/>
              <a:t>Szímő</a:t>
            </a:r>
            <a:r>
              <a:rPr lang="hu-HU" sz="2000" b="1" dirty="0"/>
              <a:t> Község nemzetközi kapcsolatok terén kifejtett tevékenységéért és az Európai Unió szellemiségének terjesztéséért 2018-ban Strasbourgban Európa Diplomát kapott, 2019-ben pedig </a:t>
            </a:r>
            <a:r>
              <a:rPr lang="hu-HU" sz="2000" b="1" dirty="0" err="1"/>
              <a:t>Szímőn</a:t>
            </a:r>
            <a:r>
              <a:rPr lang="hu-HU" sz="2000" b="1" dirty="0"/>
              <a:t> vehette át az Becsület Zászlót, ami az elismerés második fokozata.</a:t>
            </a:r>
          </a:p>
          <a:p>
            <a:endParaRPr lang="hu-HU" sz="2000" b="1" dirty="0">
              <a:cs typeface="Times New Roman" panose="02020603050405020304" pitchFamily="18" charset="0"/>
            </a:endParaRPr>
          </a:p>
          <a:p>
            <a:endParaRPr lang="sr-Latn-CS" sz="2000" b="1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37EEDAD-D57B-4040-90E0-DC9D75E7B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6245" y="2284864"/>
            <a:ext cx="2857321" cy="381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A képen beltéri, fal, padló látható&#10;&#10;Automatikusan generált leírás">
            <a:extLst>
              <a:ext uri="{FF2B5EF4-FFF2-40B4-BE49-F238E27FC236}">
                <a16:creationId xmlns:a16="http://schemas.microsoft.com/office/drawing/2014/main" id="{27EAD1AF-930B-4257-A303-EC2D365C8B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9547" y="3414958"/>
            <a:ext cx="3518962" cy="245272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36F4336-2147-4888-9923-9A89D1E012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0" y="2892171"/>
            <a:ext cx="2290576" cy="329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97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1259175"/>
            <a:ext cx="999877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 err="1">
                <a:solidFill>
                  <a:schemeClr val="accent5"/>
                </a:solidFill>
              </a:rPr>
              <a:t>Interreg</a:t>
            </a:r>
            <a:r>
              <a:rPr lang="hu-HU" sz="2000" b="1" u="sng" dirty="0">
                <a:solidFill>
                  <a:schemeClr val="accent5"/>
                </a:solidFill>
              </a:rPr>
              <a:t> SKHU – </a:t>
            </a:r>
            <a:r>
              <a:rPr lang="hu-HU" sz="2000" b="1" u="sng" dirty="0" err="1">
                <a:solidFill>
                  <a:schemeClr val="accent5"/>
                </a:solidFill>
              </a:rPr>
              <a:t>Kisporjekt</a:t>
            </a:r>
            <a:r>
              <a:rPr lang="hu-HU" sz="2000" b="1" u="sng" dirty="0">
                <a:solidFill>
                  <a:schemeClr val="accent5"/>
                </a:solidFill>
              </a:rPr>
              <a:t> Alap projektjei</a:t>
            </a:r>
          </a:p>
          <a:p>
            <a:endParaRPr lang="hu-HU" sz="2000" b="1" dirty="0"/>
          </a:p>
          <a:p>
            <a:pPr marL="457200" indent="-457200">
              <a:buAutoNum type="arabicPeriod"/>
            </a:pPr>
            <a:r>
              <a:rPr lang="hu-HU" sz="2000" b="1" dirty="0"/>
              <a:t>I4-FEST </a:t>
            </a:r>
          </a:p>
          <a:p>
            <a:r>
              <a:rPr lang="hu-HU" sz="2000" b="1" dirty="0"/>
              <a:t>Projektpartnerek:</a:t>
            </a:r>
          </a:p>
          <a:p>
            <a:r>
              <a:rPr lang="hu-HU" sz="2000" b="1" dirty="0"/>
              <a:t>Dunakanyar Ipoly Börzsöny Területfejlesztési Nonprofit Kft.</a:t>
            </a:r>
          </a:p>
          <a:p>
            <a:r>
              <a:rPr lang="hu-HU" sz="2000" b="1" dirty="0" err="1"/>
              <a:t>Obec</a:t>
            </a:r>
            <a:r>
              <a:rPr lang="hu-HU" sz="2000" b="1" dirty="0"/>
              <a:t> </a:t>
            </a:r>
            <a:r>
              <a:rPr lang="hu-HU" sz="2000" b="1" dirty="0" err="1"/>
              <a:t>Chľaba</a:t>
            </a:r>
            <a:endParaRPr lang="hu-HU" sz="2000" b="1" dirty="0"/>
          </a:p>
          <a:p>
            <a:r>
              <a:rPr lang="hu-HU" sz="2000" b="1" dirty="0" err="1"/>
              <a:t>Obec</a:t>
            </a:r>
            <a:r>
              <a:rPr lang="hu-HU" sz="2000" b="1" dirty="0"/>
              <a:t> </a:t>
            </a:r>
            <a:r>
              <a:rPr lang="hu-HU" sz="2000" b="1" dirty="0" err="1"/>
              <a:t>Vyškovce</a:t>
            </a:r>
            <a:r>
              <a:rPr lang="hu-HU" sz="2000" b="1" dirty="0"/>
              <a:t> </a:t>
            </a:r>
            <a:r>
              <a:rPr lang="hu-HU" sz="2000" b="1" dirty="0" err="1"/>
              <a:t>nad</a:t>
            </a:r>
            <a:r>
              <a:rPr lang="hu-HU" sz="2000" b="1" dirty="0"/>
              <a:t> </a:t>
            </a:r>
            <a:r>
              <a:rPr lang="hu-HU" sz="2000" b="1" dirty="0" err="1"/>
              <a:t>Ipľom</a:t>
            </a:r>
            <a:endParaRPr lang="hu-HU" sz="2000" b="1" dirty="0"/>
          </a:p>
          <a:p>
            <a:r>
              <a:rPr lang="hu-HU" sz="2000" b="1" dirty="0"/>
              <a:t>Letkés Község Önkormányzata</a:t>
            </a:r>
          </a:p>
          <a:p>
            <a:endParaRPr lang="hu-HU" sz="2000" b="1" dirty="0"/>
          </a:p>
          <a:p>
            <a:r>
              <a:rPr lang="hu-HU" sz="2000" dirty="0">
                <a:cs typeface="Times New Roman" panose="02020603050405020304" pitchFamily="18" charset="0"/>
              </a:rPr>
              <a:t>A projekt célja volt az Ipoly mente turizmusának és 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látogatottságának fellendítése többnapos 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fesztiválrendezvény megszervezésével.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ép 5" descr="A képen fa, sport, személy, táncos látható&#10;&#10;Automatikusan generált leírás">
            <a:extLst>
              <a:ext uri="{FF2B5EF4-FFF2-40B4-BE49-F238E27FC236}">
                <a16:creationId xmlns:a16="http://schemas.microsoft.com/office/drawing/2014/main" id="{5446CAF2-179D-48A1-A42D-8AAAD55DC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34" y="1849116"/>
            <a:ext cx="3642349" cy="2111591"/>
          </a:xfrm>
          <a:prstGeom prst="rect">
            <a:avLst/>
          </a:prstGeom>
        </p:spPr>
      </p:pic>
      <p:pic>
        <p:nvPicPr>
          <p:cNvPr id="17" name="Kép 16" descr="A képen kültéri, éjjel látható&#10;&#10;Automatikusan generált leírás">
            <a:extLst>
              <a:ext uri="{FF2B5EF4-FFF2-40B4-BE49-F238E27FC236}">
                <a16:creationId xmlns:a16="http://schemas.microsoft.com/office/drawing/2014/main" id="{AD574AFC-58F8-4249-950A-AD9FE5B3E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4449656"/>
            <a:ext cx="4023853" cy="22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897832" y="865842"/>
            <a:ext cx="9998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b="1" dirty="0"/>
          </a:p>
          <a:p>
            <a:r>
              <a:rPr lang="hu-HU" sz="2400" b="1" dirty="0"/>
              <a:t>2. Ipolyfeszt</a:t>
            </a:r>
          </a:p>
          <a:p>
            <a:endParaRPr lang="hu-HU" sz="2000" b="1" dirty="0"/>
          </a:p>
          <a:p>
            <a:r>
              <a:rPr lang="hu-HU" sz="2000" b="1" dirty="0"/>
              <a:t>Projektpartnerek:</a:t>
            </a:r>
          </a:p>
          <a:p>
            <a:endParaRPr lang="hu-HU" sz="2000" b="1" dirty="0"/>
          </a:p>
          <a:p>
            <a:r>
              <a:rPr lang="hu-HU" sz="2000" b="1" dirty="0"/>
              <a:t>Dunakanyari Védegylet Alapítvány</a:t>
            </a:r>
          </a:p>
          <a:p>
            <a:r>
              <a:rPr lang="hu-HU" sz="2000" b="1" dirty="0" err="1"/>
              <a:t>Zalaba</a:t>
            </a:r>
            <a:r>
              <a:rPr lang="hu-HU" sz="2000" b="1" dirty="0"/>
              <a:t> Község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A projekt célja az Ipoly mente turizmusának és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 látogatottságának fellendítése többnapos 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fesztiválrendezvény megszervezésével egyszerre </a:t>
            </a:r>
          </a:p>
          <a:p>
            <a:r>
              <a:rPr lang="hu-HU" sz="2000" dirty="0">
                <a:cs typeface="Times New Roman" panose="02020603050405020304" pitchFamily="18" charset="0"/>
              </a:rPr>
              <a:t>12 településen magyar és szlovák oldalon.</a:t>
            </a:r>
          </a:p>
          <a:p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településeken összesen 174 program valósult meg.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www.ipolyfeszt.hu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A képen kültéri látható&#10;&#10;Automatikusan generált leírás">
            <a:extLst>
              <a:ext uri="{FF2B5EF4-FFF2-40B4-BE49-F238E27FC236}">
                <a16:creationId xmlns:a16="http://schemas.microsoft.com/office/drawing/2014/main" id="{AD3666EF-BF4F-44C9-A184-712214A3F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58" y="1826303"/>
            <a:ext cx="3513407" cy="2342271"/>
          </a:xfrm>
          <a:prstGeom prst="rect">
            <a:avLst/>
          </a:prstGeom>
        </p:spPr>
      </p:pic>
      <p:pic>
        <p:nvPicPr>
          <p:cNvPr id="16" name="Kép 15" descr="A képen személy, sport látható&#10;&#10;Automatikusan generált leírás">
            <a:extLst>
              <a:ext uri="{FF2B5EF4-FFF2-40B4-BE49-F238E27FC236}">
                <a16:creationId xmlns:a16="http://schemas.microsoft.com/office/drawing/2014/main" id="{33878794-998E-4C05-A58F-5971F0167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64" y="4701737"/>
            <a:ext cx="4364893" cy="19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668E3-DDF9-CC87-C363-53BDDD4E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titka a sikeres pályázatnak?</a:t>
            </a:r>
            <a:endParaRPr lang="sk-SK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56A637-AC29-24BA-D8D2-89CE0AA3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0565"/>
            <a:ext cx="8596668" cy="466079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Figyelmesen olvassuk el a pályázati felhívást!</a:t>
            </a:r>
          </a:p>
          <a:p>
            <a:r>
              <a:rPr lang="hu-HU" dirty="0"/>
              <a:t>Vizsgáljuk meg a pályázók körét, hogy szervezetünk benyújthatja-e a pályázatot</a:t>
            </a:r>
          </a:p>
          <a:p>
            <a:r>
              <a:rPr lang="hu-HU" dirty="0"/>
              <a:t>Vizsgáljuk meg a kizáró okokat</a:t>
            </a:r>
          </a:p>
          <a:p>
            <a:r>
              <a:rPr lang="hu-HU" dirty="0"/>
              <a:t>Számoljuk ki, hogy a teljes keretösszegbe körülbelül hány nyertes pályázat férhet bele a maximális megpályázható összeggel, érdemes-e benyújtani a pályázatot, mennyi esély lehet annak sikerességére</a:t>
            </a:r>
          </a:p>
          <a:p>
            <a:r>
              <a:rPr lang="hu-HU" dirty="0"/>
              <a:t>Vizsgáljuk meg az értékelési szempontokat, tudjuk-e teljesíteni a maximális pontszámot, vagy legalább a sikeres pályázat értékhatárát</a:t>
            </a:r>
          </a:p>
          <a:p>
            <a:r>
              <a:rPr lang="hu-HU" dirty="0"/>
              <a:t>Indikátorok, mutatók teljesítése megvalósítható-e</a:t>
            </a:r>
          </a:p>
          <a:p>
            <a:r>
              <a:rPr lang="hu-HU" dirty="0"/>
              <a:t>Jegyezzük fel a benyújtás határidejét (határidős, vagy folyamatos benyújtás)</a:t>
            </a:r>
          </a:p>
          <a:p>
            <a:r>
              <a:rPr lang="hu-HU" dirty="0"/>
              <a:t>Vizsgáljuk meg, hogy mi az a beruházás, rendezvény, környezetvédelmi tevékenység, ami megfelel a pályázati felhívásnak</a:t>
            </a:r>
          </a:p>
          <a:p>
            <a:r>
              <a:rPr lang="hu-HU" dirty="0"/>
              <a:t>Milyen tervezett tevékenységet tudunk a településen, vagy civil szervezetünkkel megvalósítani a pályázati felhívásnak megfelelően?</a:t>
            </a:r>
          </a:p>
          <a:p>
            <a:r>
              <a:rPr lang="hu-HU" dirty="0"/>
              <a:t>Van-e pénzügyi tartalékunk a pályázat megvalósítására? (elő és utófinanszírozás, önrész bebiztosítása)</a:t>
            </a:r>
          </a:p>
          <a:p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67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871327" y="1014776"/>
            <a:ext cx="643062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Határtalanul</a:t>
            </a:r>
          </a:p>
          <a:p>
            <a:endParaRPr lang="hu-H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</a:t>
            </a:r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Veľké</a:t>
            </a:r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Ludince</a:t>
            </a:r>
            <a:endParaRPr lang="hu-H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Pilisszentkereszt Község Önkormányzata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két település a hagyományos kulturális rendezvények mellett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mindkét településen konferenciát szervezett a kisebbségi nyelvoktatásról Magyarok szlovákul címmel. 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További aktivitás volt még az önkormányzatok tapasztalatcseréje, képviselő testületek találkozója.</a:t>
            </a: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19395552-E21F-402C-AF73-9D4F706F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54" y="948267"/>
            <a:ext cx="3193366" cy="50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1476190"/>
            <a:ext cx="999877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b="1" dirty="0"/>
          </a:p>
          <a:p>
            <a:endParaRPr lang="hu-HU" sz="2000" b="1" dirty="0"/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Jó sofőr, biztos célba érés</a:t>
            </a:r>
          </a:p>
          <a:p>
            <a:endParaRPr lang="hu-H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 AUTOCROS RACING TEAM</a:t>
            </a:r>
          </a:p>
          <a:p>
            <a:r>
              <a:rPr lang="hu-H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M&amp;B Motorsport egyesület</a:t>
            </a:r>
          </a:p>
          <a:p>
            <a:endParaRPr lang="hu-H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projektpartnerek általános iskolás diákok és hátrányos helyzetű</a:t>
            </a:r>
          </a:p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Diákok részére tanítottak biztonságos </a:t>
            </a:r>
            <a:r>
              <a:rPr lang="hu-H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közlekedést, valamint a gyerekek</a:t>
            </a:r>
          </a:p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Lehetőséget kaptak kipróbálni a vezetést oktató járműveken (személygépkocsin</a:t>
            </a:r>
          </a:p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 speciális </a:t>
            </a:r>
            <a:r>
              <a:rPr lang="hu-H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crosscar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autón is.</a:t>
            </a:r>
            <a:endParaRPr lang="hu-H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Kép 16" descr="A képen szöveg, kültéri, vörös, szállítás látható&#10;&#10;Automatikusan generált leírás">
            <a:extLst>
              <a:ext uri="{FF2B5EF4-FFF2-40B4-BE49-F238E27FC236}">
                <a16:creationId xmlns:a16="http://schemas.microsoft.com/office/drawing/2014/main" id="{D7815C22-A13D-4CD8-B4A6-826FD6608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14" y="606999"/>
            <a:ext cx="3412943" cy="2273873"/>
          </a:xfrm>
          <a:prstGeom prst="rect">
            <a:avLst/>
          </a:prstGeom>
        </p:spPr>
      </p:pic>
      <p:pic>
        <p:nvPicPr>
          <p:cNvPr id="19" name="Kép 18" descr="A képen fű, égbolt, kültéri, sima látható&#10;&#10;Automatikusan generált leírás">
            <a:extLst>
              <a:ext uri="{FF2B5EF4-FFF2-40B4-BE49-F238E27FC236}">
                <a16:creationId xmlns:a16="http://schemas.microsoft.com/office/drawing/2014/main" id="{1B775B60-419C-45A1-9008-6CE8FB9AD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44" y="2217092"/>
            <a:ext cx="3198056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91116F-9523-4A1E-8E77-19B3701F56FE}"/>
              </a:ext>
            </a:extLst>
          </p:cNvPr>
          <p:cNvSpPr txBox="1"/>
          <p:nvPr/>
        </p:nvSpPr>
        <p:spPr>
          <a:xfrm>
            <a:off x="1096614" y="1597312"/>
            <a:ext cx="999877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IPOLYCOOP</a:t>
            </a:r>
          </a:p>
          <a:p>
            <a:endParaRPr lang="hu-H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Malé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Ludince</a:t>
            </a:r>
            <a:endParaRPr lang="hu-H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Ipolydamásd Község Önkormányzata</a:t>
            </a:r>
          </a:p>
          <a:p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Zalaba</a:t>
            </a:r>
            <a:endParaRPr lang="hu-H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projekt célja az Ipoly mente turizmusának és látogatottságának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fellendítése, települések közti tapasztalatcsere, kulturális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rendezvények és szakmai konferenciák szervezése, turisztikai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szakemberek bevonásával, jó gyakorlatok cseréje a két kistérség között.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B5841E-D89D-408C-83CE-CC67DEF12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20" y="2345853"/>
            <a:ext cx="2539200" cy="3382593"/>
          </a:xfrm>
          <a:prstGeom prst="rect">
            <a:avLst/>
          </a:prstGeom>
        </p:spPr>
      </p:pic>
      <p:pic>
        <p:nvPicPr>
          <p:cNvPr id="7" name="Kép 6" descr="A képen szöveg, padló, személy, csoport látható&#10;&#10;Automatikusan generált leírás">
            <a:extLst>
              <a:ext uri="{FF2B5EF4-FFF2-40B4-BE49-F238E27FC236}">
                <a16:creationId xmlns:a16="http://schemas.microsoft.com/office/drawing/2014/main" id="{CA31AF11-059D-42C2-8243-8CC7043E7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1" y="644040"/>
            <a:ext cx="3599407" cy="27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2C5B1F-E611-98E1-1591-0088770F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498603"/>
            <a:ext cx="4083127" cy="2806869"/>
          </a:xfrm>
        </p:spPr>
        <p:txBody>
          <a:bodyPr>
            <a:normAutofit fontScale="90000"/>
          </a:bodyPr>
          <a:lstStyle/>
          <a:p>
            <a:br>
              <a:rPr lang="hu-H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GASTROCOOP</a:t>
            </a:r>
            <a:b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Határmenti együttműködés a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gasztroturizmus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építéséért</a:t>
            </a:r>
            <a:b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Občianske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združenie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-OÁZA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Komoča</a:t>
            </a:r>
            <a:b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Halászi Község Önkormányzata</a:t>
            </a: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Magyar Tannyelvű Magán Szakközépiskola - </a:t>
            </a:r>
            <a:r>
              <a:rPr lang="hu-HU" sz="2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Gúta</a:t>
            </a:r>
            <a:br>
              <a:rPr lang="hu-H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4A060DC-5111-8ABF-28A6-FAF83BF85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01" y="367705"/>
            <a:ext cx="3543366" cy="2362244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18872859-E1A9-C9F0-E799-EA759BDE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316" y="4305473"/>
            <a:ext cx="4083126" cy="2039726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projekt aktivitásai: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"Régiók ízei" konferencia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"Régiók ízei" - gasztronómiai rendezvény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Gasztronómiai felfedezőtúra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Egészségnap a szakközépiskolában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Hagyományőrző rendezvény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B709046-D282-8192-3ADF-4D89BB088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2767010"/>
            <a:ext cx="3543366" cy="236224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6E1BFFF-5D0D-E5B4-B496-22BF3FB14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04" y="4083133"/>
            <a:ext cx="3828792" cy="25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9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6AB1D055-02AC-4F14-A254-4B8058AA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01" y="1074413"/>
            <a:ext cx="10836965" cy="5273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figyelmet.</a:t>
            </a:r>
          </a:p>
          <a:p>
            <a:pPr marL="0" indent="0" algn="ctr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Csókás Judit 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pályázatíró, projektmenedzser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tel: +421 944 518 705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e-mail: </a:t>
            </a:r>
            <a:r>
              <a:rPr lang="hu-HU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projektcsj@gmail.com</a:t>
            </a:r>
            <a:endParaRPr lang="hu-HU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beltéri, játék, csoport, személyek látható&#10;&#10;Automatikusan generált leírás">
            <a:extLst>
              <a:ext uri="{FF2B5EF4-FFF2-40B4-BE49-F238E27FC236}">
                <a16:creationId xmlns:a16="http://schemas.microsoft.com/office/drawing/2014/main" id="{2FA847BA-E9A7-4385-AED5-0C71C5AE4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2" y="3114753"/>
            <a:ext cx="2908853" cy="290885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7737E9-C1C0-4F98-8E52-EFE25359A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47148"/>
            <a:ext cx="7911548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D2529-C514-699C-6AB6-71A6C3DF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Jó példák nemzetközi együttműködésekre</a:t>
            </a:r>
            <a:endParaRPr lang="sk-SK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001569-D426-C13C-866E-5293811E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5059"/>
            <a:ext cx="8596668" cy="5145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b="1" dirty="0"/>
              <a:t>Önkormányzatok közötti nemzetközi együttműködések </a:t>
            </a:r>
            <a:r>
              <a:rPr lang="hu-HU" sz="1800" dirty="0"/>
              <a:t>elsősorban testvértelepülési kapcsolatok kialakításával indulnak el, amelyeknek a dél-szlovákiai régióban alapul szolgált azokkal a településekkel való testvérkapcsolat kialakítása, ahová az adott település lakosságát 1947-ben kitelepítették.</a:t>
            </a:r>
          </a:p>
          <a:p>
            <a:pPr algn="just"/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Néhány önkormányzat egy, mások több testvértelepüléssel rendelkeznek ennek a történelmi emléknek köszönhetően.</a:t>
            </a:r>
          </a:p>
          <a:p>
            <a:pPr algn="just"/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Az EU-hoz való csatlakozással és a pályázati lehetőségek kibővülésével az önkormányzatok bővítették kapcsolataikat elsősorban a V4 országok irányába, majd pedig Románia (Erdély), Szerbia (Vajdaság) felé, később a nyugat-európai országok felé is.</a:t>
            </a:r>
          </a:p>
          <a:p>
            <a:pPr marL="0" indent="0" algn="just">
              <a:buNone/>
            </a:pPr>
            <a:r>
              <a:rPr lang="hu-HU" sz="1800" b="1" dirty="0"/>
              <a:t>A civil szervezetek nemzetközi kapcsolatai régiónkban </a:t>
            </a:r>
            <a:r>
              <a:rPr lang="hu-HU" sz="1800" dirty="0"/>
              <a:t>elsősorban az önkormányzatok segítségével indultak be, de az új pályázati lehetőségek kinyitották az európai kapcsolatok létesítésének lehetőségét különféle nemzetközi programokon, pályázatokon keresztül a nonprofit szektor számára is.</a:t>
            </a:r>
          </a:p>
          <a:p>
            <a:pPr marL="0" indent="0" algn="just">
              <a:buNone/>
            </a:pPr>
            <a:endParaRPr lang="hu-HU" sz="1800" dirty="0"/>
          </a:p>
          <a:p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966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7832" y="1214002"/>
            <a:ext cx="9144000" cy="3471333"/>
          </a:xfrm>
        </p:spPr>
        <p:txBody>
          <a:bodyPr>
            <a:normAutofit/>
          </a:bodyPr>
          <a:lstStyle/>
          <a:p>
            <a:pPr algn="l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együttműködések sok esetben pályázati támogatások segítségével valósulnak meg a civil szervezetek és az önkormányzatok között.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Európai Unió programozási időszakokra osztja a pályázati felhívások kiírását és a pályázatok megvalósítását.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jelenlegi programozási időszak: 2021-2027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pályázatok kiírása és megvalósítása már folyamatban van.</a:t>
            </a: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épület, kültéri, kék, ülő látható&#10;&#10;Automatikusan generált leírás">
            <a:extLst>
              <a:ext uri="{FF2B5EF4-FFF2-40B4-BE49-F238E27FC236}">
                <a16:creationId xmlns:a16="http://schemas.microsoft.com/office/drawing/2014/main" id="{D0697486-E040-4466-BFD4-560419F73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13" y="4685335"/>
            <a:ext cx="2676756" cy="18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CEC7C20-03D6-4B02-84F8-C09D1BAB457E}"/>
              </a:ext>
            </a:extLst>
          </p:cNvPr>
          <p:cNvSpPr txBox="1"/>
          <p:nvPr/>
        </p:nvSpPr>
        <p:spPr>
          <a:xfrm>
            <a:off x="807566" y="397401"/>
            <a:ext cx="1028782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Pályázati lehetőségek nemzetközi együttműködések támogatására: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Bethlen Gábor Alapkezelő Zrt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. – testvértelepülések együttműködése – önkormányzatok részére</a:t>
            </a: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Határmenti együttműködések támogatása INTERREG programok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segítségével, ahol önkormányzatok és civil szervezetek is pályázhatnak</a:t>
            </a:r>
          </a:p>
          <a:p>
            <a:pPr marL="285750" indent="-285750">
              <a:buFontTx/>
              <a:buChar char="-"/>
            </a:pPr>
            <a:r>
              <a:rPr lang="hu-HU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Interreg</a:t>
            </a:r>
            <a:r>
              <a:rPr lang="hu-H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VI-A Szlovákia-Magyarország Együttműködési Program  </a:t>
            </a:r>
            <a:r>
              <a:rPr lang="hu-HU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hlinkClick r:id="rId2"/>
              </a:rPr>
              <a:t>http://skhu.eu/</a:t>
            </a:r>
            <a:endParaRPr lang="hu-HU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Interreg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Slovakia-Austria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	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hlinkClick r:id="rId3"/>
              </a:rPr>
              <a:t>https://www.sk-at.eu/sk/</a:t>
            </a:r>
            <a:endParaRPr lang="hu-HU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Program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spolupráce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Interreg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   V-A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Slovenská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republika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–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Česká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</a:rPr>
              <a:t>republika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	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hlinkClick r:id="rId4"/>
              </a:rPr>
              <a:t>https://www.sk-cz.eu/sk/</a:t>
            </a:r>
            <a:endParaRPr lang="hu-HU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 Kisprojekt Alap az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Interreg</a:t>
            </a:r>
            <a:r>
              <a:rPr lang="hu-H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V-A Szlovákia-Magyarország Együttműködési Program a 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</a:rPr>
              <a:t>keleti és a nyugati határtérségben  	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hlinkClick r:id="rId5"/>
              </a:rPr>
              <a:t>http://spf-west.eu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hlinkClick r:id="rId6"/>
              </a:rPr>
              <a:t>http://www.viacarpatia-spf.eu/</a:t>
            </a:r>
            <a:endParaRPr lang="hu-HU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u-HU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Közép-európai </a:t>
            </a:r>
            <a:r>
              <a:rPr lang="hu-HU" dirty="0" err="1">
                <a:solidFill>
                  <a:srgbClr val="333333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hu-HU" dirty="0">
                <a:solidFill>
                  <a:srgbClr val="333333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program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	 </a:t>
            </a:r>
            <a:r>
              <a:rPr lang="hu-HU" b="1" dirty="0">
                <a:solidFill>
                  <a:srgbClr val="333333"/>
                </a:solidFill>
                <a:latin typeface="Helvetica" panose="020B0604020202020204" pitchFamily="34" charset="0"/>
                <a:cs typeface="Arial" panose="020B0604020202020204" pitchFamily="34" charset="0"/>
                <a:hlinkClick r:id="rId7"/>
              </a:rPr>
              <a:t>https://www.interreg-central.eu/</a:t>
            </a: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0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CEC7C20-03D6-4B02-84F8-C09D1BAB457E}"/>
              </a:ext>
            </a:extLst>
          </p:cNvPr>
          <p:cNvSpPr txBox="1"/>
          <p:nvPr/>
        </p:nvSpPr>
        <p:spPr>
          <a:xfrm>
            <a:off x="807039" y="435835"/>
            <a:ext cx="1057792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Brüsszeli pályázati lehetőségek: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Citizens, Equality, Rights and Values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- Polgárok, egyenlőség, jogok és értékek program (régi EACEA – Európa a polgárokért program)</a:t>
            </a:r>
          </a:p>
          <a:p>
            <a:pPr algn="just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polgárok elkötelezettségének és részvételének előmozdítása az Unió demokratikus életében, valamint a különböző tagállamok polgárai közötti csereprogramok előmozdítása, továbbá a közös európai történelem tudatosítása.</a:t>
            </a:r>
          </a:p>
          <a:p>
            <a:pPr algn="just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Lump Sum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– átalánydíjas, egyösszegű kifizetéses projektek.</a:t>
            </a:r>
          </a:p>
          <a:p>
            <a:pPr algn="just"/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Néhány pályázati lehetőség:</a:t>
            </a:r>
          </a:p>
          <a:p>
            <a:pPr marL="742950" lvl="1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Európai emlékezet program </a:t>
            </a:r>
          </a:p>
          <a:p>
            <a:pPr marL="742950" lvl="1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Testvértelepülések együttműködése – 2026.09.19.</a:t>
            </a:r>
          </a:p>
          <a:p>
            <a:pPr marL="742950" lvl="1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Városok hálózata </a:t>
            </a:r>
          </a:p>
          <a:p>
            <a:pPr marL="742950" lvl="1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Polgári szerepvállalás és részvétel </a:t>
            </a:r>
          </a:p>
          <a:p>
            <a:pPr marL="742950" lvl="1" indent="-285750">
              <a:buFontTx/>
              <a:buChar char="-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https://ec.europa.eu/info/funding-tenders/opportunities/portal/screen/home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4. Erasmus és Erasmus+ program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Nemzetközi oktatási programok, iskolák és pedagógusok együttműködése, tapasztalatcsere</a:t>
            </a:r>
          </a:p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https://www.erasmusplus.sk/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565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CEC7C20-03D6-4B02-84F8-C09D1BAB457E}"/>
              </a:ext>
            </a:extLst>
          </p:cNvPr>
          <p:cNvSpPr txBox="1"/>
          <p:nvPr/>
        </p:nvSpPr>
        <p:spPr>
          <a:xfrm>
            <a:off x="749995" y="948267"/>
            <a:ext cx="1084093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Jó példák nemzetközi együttműködésekre:</a:t>
            </a:r>
          </a:p>
          <a:p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Szőgyén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község és testvértelepülései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HU – Tata, 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HU – Bajót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HU - Mórahalom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PL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Pinczow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CZ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Byst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řice nad Olší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További együttműködést alakított ki a község Szováta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várossal a Erdélyből, Magyarkanizsával a Vajdaságból.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Interreg projektek Tatával: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Tata – </a:t>
            </a:r>
            <a:r>
              <a:rPr lang="hu-HU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Szőgyén</a:t>
            </a:r>
            <a:r>
              <a:rPr lang="hu-H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kapcsolatok </a:t>
            </a:r>
          </a:p>
          <a:p>
            <a:pPr marL="285750" indent="-285750">
              <a:buFontTx/>
              <a:buChar char="-"/>
            </a:pPr>
            <a:r>
              <a:rPr lang="cs-CZ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Tata és Szőgyén közötti kapcsolat kibővítése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CYCLOCOOP – megvalósítás alatt, a Kisprojekt Alap támogatásával</a:t>
            </a:r>
          </a:p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További interreg projektek valósultak meg és jelenleg is vannak folyamatban az ETT-k segítségével (Ister Granum és PonsDanubii) és egyéb projektpartnerekkel közösen is. (Tájház bővítése, helyi televízió, távmunkaház kialakítása, stb.)</a:t>
            </a:r>
            <a:endParaRPr lang="cs-CZ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C730823-1A97-4A0A-98AE-C9C2AB53B2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4" y="1098411"/>
            <a:ext cx="5432612" cy="298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CEC7C20-03D6-4B02-84F8-C09D1BAB457E}"/>
              </a:ext>
            </a:extLst>
          </p:cNvPr>
          <p:cNvSpPr txBox="1"/>
          <p:nvPr/>
        </p:nvSpPr>
        <p:spPr>
          <a:xfrm>
            <a:off x="805696" y="1103488"/>
            <a:ext cx="108409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Szőgyén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község nemzetközi projektjei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Európa a polgárokért program keretében a fent említett települések részvételével 2013 óta szinte minden évben megvalósult egy-egy projekt a testvérvárosok együttműködése program keretében.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 descr="A képen személy, ülő, beltéri, személyek látható&#10;&#10;Automatikusan generált leírás">
            <a:extLst>
              <a:ext uri="{FF2B5EF4-FFF2-40B4-BE49-F238E27FC236}">
                <a16:creationId xmlns:a16="http://schemas.microsoft.com/office/drawing/2014/main" id="{42F334AE-111B-40A8-AA7C-7F38EE82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75" y="3688811"/>
            <a:ext cx="3028657" cy="2271493"/>
          </a:xfrm>
          <a:prstGeom prst="rect">
            <a:avLst/>
          </a:prstGeom>
        </p:spPr>
      </p:pic>
      <p:pic>
        <p:nvPicPr>
          <p:cNvPr id="6" name="Kép 5" descr="A képen személy, fű, kültéri, táncos látható&#10;&#10;Automatikusan generált leírás">
            <a:extLst>
              <a:ext uri="{FF2B5EF4-FFF2-40B4-BE49-F238E27FC236}">
                <a16:creationId xmlns:a16="http://schemas.microsoft.com/office/drawing/2014/main" id="{8462F5E6-F170-4353-BEF4-070F53F51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5" y="3723109"/>
            <a:ext cx="3384998" cy="2256666"/>
          </a:xfrm>
          <a:prstGeom prst="rect">
            <a:avLst/>
          </a:prstGeom>
        </p:spPr>
      </p:pic>
      <p:pic>
        <p:nvPicPr>
          <p:cNvPr id="10" name="Kép 9" descr="A képen személy, kültéri, fa, személyek látható&#10;&#10;Automatikusan generált leírás">
            <a:extLst>
              <a:ext uri="{FF2B5EF4-FFF2-40B4-BE49-F238E27FC236}">
                <a16:creationId xmlns:a16="http://schemas.microsoft.com/office/drawing/2014/main" id="{BFF2AD85-9E3C-42B2-A8C4-C9365A8C4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12" y="2717543"/>
            <a:ext cx="3028657" cy="2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6614" y="2011681"/>
            <a:ext cx="9144000" cy="3898052"/>
          </a:xfrm>
        </p:spPr>
        <p:txBody>
          <a:bodyPr>
            <a:normAutofit/>
          </a:bodyPr>
          <a:lstStyle/>
          <a:p>
            <a:pPr algn="l"/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4B6DC6C-F7C5-4124-AAA6-66ACDACBDB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73" y="958850"/>
            <a:ext cx="1647825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FECDCC2-5D03-44BF-B0A9-7F3AF933CB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90" y="1136125"/>
            <a:ext cx="3667125" cy="244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B532B04-25B3-4B4B-89EF-8B92BDA3E0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62" y="1136125"/>
            <a:ext cx="3536005" cy="244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DDD78DE-C7C3-481A-84AE-A405A43EA2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50" y="3842647"/>
            <a:ext cx="3409125" cy="244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Kép 17" descr="A képen beltéri, padló, szekrény, fal látható&#10;&#10;Automatikusan generált leírás">
            <a:extLst>
              <a:ext uri="{FF2B5EF4-FFF2-40B4-BE49-F238E27FC236}">
                <a16:creationId xmlns:a16="http://schemas.microsoft.com/office/drawing/2014/main" id="{834AD13F-C37F-4E3B-957E-6E90607A8FD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3" y="3842647"/>
            <a:ext cx="3409125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2266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815</TotalTime>
  <Words>1454</Words>
  <Application>Microsoft Office PowerPoint</Application>
  <PresentationFormat>Szélesvásznú</PresentationFormat>
  <Paragraphs>229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Times New Roman</vt:lpstr>
      <vt:lpstr>Trebuchet MS</vt:lpstr>
      <vt:lpstr>Wingdings 3</vt:lpstr>
      <vt:lpstr>Dimenzió</vt:lpstr>
      <vt:lpstr>    Jó példák civilek és önkormányzatok nemzetközi együttműködésére! </vt:lpstr>
      <vt:lpstr>Mi a titka a sikeres pályázatnak?</vt:lpstr>
      <vt:lpstr>Jó példák nemzetközi együttműködésekre</vt:lpstr>
      <vt:lpstr>Az együttműködések sok esetben pályázati támogatások segítségével valósulnak meg a civil szervezetek és az önkormányzatok között.  Az Európai Unió programozási időszakokra osztja a pályázati felhívások kiírását és a pályázatok megvalósítását.  A jelenlegi programozási időszak: 2021-2027  A pályázatok kiírása és megvalósítása már folyamatban van.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PowerPoint-bemutató</vt:lpstr>
      <vt:lpstr>     </vt:lpstr>
      <vt:lpstr>     </vt:lpstr>
      <vt:lpstr>     </vt:lpstr>
      <vt:lpstr>     </vt:lpstr>
      <vt:lpstr>     </vt:lpstr>
      <vt:lpstr>     </vt:lpstr>
      <vt:lpstr>PowerPoint-bemutató</vt:lpstr>
      <vt:lpstr>  6. GASTROCOOP Határmenti együttműködés a gasztroturizmus építéséért  Občianske združenie-OÁZA Komoča Halászi Község Önkormányzata  Magyar Tannyelvű Magán Szakközépiskola - Gúta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ECOTOP 2</dc:title>
  <dc:creator>reni</dc:creator>
  <cp:lastModifiedBy>Judit Csókás</cp:lastModifiedBy>
  <cp:revision>81</cp:revision>
  <dcterms:created xsi:type="dcterms:W3CDTF">2017-06-23T08:13:57Z</dcterms:created>
  <dcterms:modified xsi:type="dcterms:W3CDTF">2026-03-04T23:03:32Z</dcterms:modified>
</cp:coreProperties>
</file>