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40" r:id="rId2"/>
    <p:sldMasterId id="2147483866" r:id="rId3"/>
    <p:sldMasterId id="2147486634" r:id="rId4"/>
  </p:sldMasterIdLst>
  <p:notesMasterIdLst>
    <p:notesMasterId r:id="rId63"/>
  </p:notesMasterIdLst>
  <p:sldIdLst>
    <p:sldId id="516" r:id="rId5"/>
    <p:sldId id="1738" r:id="rId6"/>
    <p:sldId id="1737" r:id="rId7"/>
    <p:sldId id="620" r:id="rId8"/>
    <p:sldId id="1832" r:id="rId9"/>
    <p:sldId id="284" r:id="rId10"/>
    <p:sldId id="275" r:id="rId11"/>
    <p:sldId id="280" r:id="rId12"/>
    <p:sldId id="278" r:id="rId13"/>
    <p:sldId id="257" r:id="rId14"/>
    <p:sldId id="685" r:id="rId15"/>
    <p:sldId id="691" r:id="rId16"/>
    <p:sldId id="716" r:id="rId17"/>
    <p:sldId id="693" r:id="rId18"/>
    <p:sldId id="694" r:id="rId19"/>
    <p:sldId id="698" r:id="rId20"/>
    <p:sldId id="695" r:id="rId21"/>
    <p:sldId id="715" r:id="rId22"/>
    <p:sldId id="642" r:id="rId23"/>
    <p:sldId id="718" r:id="rId24"/>
    <p:sldId id="301" r:id="rId25"/>
    <p:sldId id="675" r:id="rId26"/>
    <p:sldId id="415" r:id="rId27"/>
    <p:sldId id="1735" r:id="rId28"/>
    <p:sldId id="1736" r:id="rId29"/>
    <p:sldId id="882" r:id="rId30"/>
    <p:sldId id="383" r:id="rId31"/>
    <p:sldId id="1818" r:id="rId32"/>
    <p:sldId id="743" r:id="rId33"/>
    <p:sldId id="289" r:id="rId34"/>
    <p:sldId id="1819" r:id="rId35"/>
    <p:sldId id="1828" r:id="rId36"/>
    <p:sldId id="669" r:id="rId37"/>
    <p:sldId id="1762" r:id="rId38"/>
    <p:sldId id="1730" r:id="rId39"/>
    <p:sldId id="1831" r:id="rId40"/>
    <p:sldId id="850" r:id="rId41"/>
    <p:sldId id="1731" r:id="rId42"/>
    <p:sldId id="961" r:id="rId43"/>
    <p:sldId id="883" r:id="rId44"/>
    <p:sldId id="922" r:id="rId45"/>
    <p:sldId id="1721" r:id="rId46"/>
    <p:sldId id="1830" r:id="rId47"/>
    <p:sldId id="886" r:id="rId48"/>
    <p:sldId id="1714" r:id="rId49"/>
    <p:sldId id="1733" r:id="rId50"/>
    <p:sldId id="1798" r:id="rId51"/>
    <p:sldId id="1814" r:id="rId52"/>
    <p:sldId id="1775" r:id="rId53"/>
    <p:sldId id="1778" r:id="rId54"/>
    <p:sldId id="1800" r:id="rId55"/>
    <p:sldId id="1802" r:id="rId56"/>
    <p:sldId id="1670" r:id="rId57"/>
    <p:sldId id="1777" r:id="rId58"/>
    <p:sldId id="1783" r:id="rId59"/>
    <p:sldId id="517" r:id="rId60"/>
    <p:sldId id="1786" r:id="rId61"/>
    <p:sldId id="464" r:id="rId62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87567" autoAdjust="0"/>
  </p:normalViewPr>
  <p:slideViewPr>
    <p:cSldViewPr>
      <p:cViewPr varScale="1">
        <p:scale>
          <a:sx n="113" d="100"/>
          <a:sy n="113" d="100"/>
        </p:scale>
        <p:origin x="159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C4BFEC8-E904-475E-88F7-530E58105CF1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0E9D76D-A6AB-4EA8-89DA-43D590913DD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CEF35A-DA7F-4843-9584-4770432028D3}" type="slidenum">
              <a:rPr lang="hu-HU" altLang="hu-HU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hu-HU" altLang="hu-H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alt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E9D76D-A6AB-4EA8-89DA-43D590913DD7}" type="slidenum">
              <a:rPr lang="hu-HU" smtClean="0"/>
              <a:pPr>
                <a:defRPr/>
              </a:pPr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4737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84213"/>
            <a:ext cx="4575175" cy="34305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>
              <a:latin typeface="Arial" charset="0"/>
              <a:cs typeface="Arial" charset="0"/>
            </a:endParaRPr>
          </a:p>
        </p:txBody>
      </p:sp>
      <p:sp>
        <p:nvSpPr>
          <p:cNvPr id="166916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28EEFF9-1F71-47B9-ABD6-8DBF6C2223E0}" type="slidenum">
              <a:rPr lang="hu-HU" altLang="hu-HU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hu-HU" altLang="hu-H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965325" y="730250"/>
            <a:ext cx="2917825" cy="2187575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79768" y="3074992"/>
            <a:ext cx="5438140" cy="5612205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A7A96-E014-4931-ABD9-EB1EE9CC214B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8523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965325" y="730250"/>
            <a:ext cx="2917825" cy="2187575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79768" y="3074992"/>
            <a:ext cx="5438140" cy="5612205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A7A96-E014-4931-ABD9-EB1EE9CC214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571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A7A96-E014-4931-ABD9-EB1EE9CC214B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1257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965325" y="730250"/>
            <a:ext cx="2917825" cy="2187575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79768" y="3074992"/>
            <a:ext cx="5438140" cy="5612205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A7A96-E014-4931-ABD9-EB1EE9CC214B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7206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Google Shape;85;g371cf9e6aae_0_2:notes">
            <a:extLst>
              <a:ext uri="{FF2B5EF4-FFF2-40B4-BE49-F238E27FC236}">
                <a16:creationId xmlns:a16="http://schemas.microsoft.com/office/drawing/2014/main" id="{1A2E13C1-33A5-63D1-91A9-34DB5A028EF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Google Shape;86;g371cf9e6aae_0_2:notes">
            <a:extLst>
              <a:ext uri="{FF2B5EF4-FFF2-40B4-BE49-F238E27FC236}">
                <a16:creationId xmlns:a16="http://schemas.microsoft.com/office/drawing/2014/main" id="{26EA52DF-E2F6-5B1F-B1BE-58763EF798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/>
          </a:p>
        </p:txBody>
      </p:sp>
      <p:sp>
        <p:nvSpPr>
          <p:cNvPr id="63492" name="Google Shape;87;g371cf9e6aae_0_2:notes">
            <a:extLst>
              <a:ext uri="{FF2B5EF4-FFF2-40B4-BE49-F238E27FC236}">
                <a16:creationId xmlns:a16="http://schemas.microsoft.com/office/drawing/2014/main" id="{E07F9F32-3257-9DEA-0AF0-38B50A41C0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0000"/>
              </a:buClr>
              <a:buSzPts val="1200"/>
              <a:buFont typeface="Calibri" panose="020F0502020204030204" pitchFamily="34" charset="0"/>
              <a:buNone/>
            </a:pPr>
            <a:fld id="{C72AA591-D921-4599-AFE6-AA9A21F0E8F3}" type="slidenum">
              <a:rPr lang="en-US" altLang="hu-HU" smtClean="0"/>
              <a:pPr>
                <a:buClr>
                  <a:srgbClr val="000000"/>
                </a:buClr>
                <a:buSzPts val="1200"/>
                <a:buFont typeface="Calibri" panose="020F0502020204030204" pitchFamily="34" charset="0"/>
                <a:buNone/>
              </a:pPr>
              <a:t>10</a:t>
            </a:fld>
            <a:endParaRPr lang="hu-HU" altLang="hu-HU" sz="14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E9D76D-A6AB-4EA8-89DA-43D590913DD7}" type="slidenum">
              <a:rPr lang="hu-HU" smtClean="0"/>
              <a:pPr>
                <a:defRPr/>
              </a:pPr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5397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>
              <a:latin typeface="Arial" charset="0"/>
              <a:cs typeface="Arial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2895BA-5223-4514-864E-5AAB26ABAB3A}" type="slidenum">
              <a:rPr lang="hu-HU" altLang="hu-HU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hu-HU" altLang="hu-H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159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485C69-EE19-48F6-AD77-DDA45DF21A3F}" type="slidenum">
              <a:rPr lang="hu-HU" smtClean="0"/>
              <a:pPr>
                <a:defRPr/>
              </a:pPr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6513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DEF83-0569-423A-A4CF-84A18EDA15EC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5C1A0-A425-4FD0-98FA-A9FF35D4A02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34AFA-6FC2-41C6-BF3C-EEA7FEB6B531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DB370-8063-4969-AD52-9244A53E85B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83C65-5D84-44AA-8255-C1153688373E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3A634-6A4F-4057-8D89-6E65365E631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rt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id="{9D873471-A18D-4518-9C23-42879BCAB511}"/>
              </a:ext>
            </a:extLst>
          </p:cNvPr>
          <p:cNvSpPr/>
          <p:nvPr userDrawn="1"/>
        </p:nvSpPr>
        <p:spPr>
          <a:xfrm>
            <a:off x="7235825" y="6237288"/>
            <a:ext cx="1296988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hu-HU">
              <a:solidFill>
                <a:prstClr val="white"/>
              </a:solidFill>
            </a:endParaRPr>
          </a:p>
        </p:txBody>
      </p:sp>
      <p:sp>
        <p:nvSpPr>
          <p:cNvPr id="12" name="SmartArt-Platzhalter 11"/>
          <p:cNvSpPr>
            <a:spLocks noGrp="1"/>
          </p:cNvSpPr>
          <p:nvPr>
            <p:ph type="dgm" sz="quarter" idx="17"/>
          </p:nvPr>
        </p:nvSpPr>
        <p:spPr bwMode="auto"/>
        <p:txBody>
          <a:bodyPr/>
          <a:lstStyle>
            <a:lvl1pPr>
              <a:buClr>
                <a:schemeClr val="accent6">
                  <a:lumMod val="50000"/>
                </a:schemeClr>
              </a:buClr>
              <a:buFont typeface="Wingdings" pitchFamily="2" charset="2"/>
              <a:buChar char="§"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3"/>
          </p:nvPr>
        </p:nvSpPr>
        <p:spPr bwMode="auto">
          <a:xfrm>
            <a:off x="457203" y="1099341"/>
            <a:ext cx="8229599" cy="456409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CEAC71FD-5A37-4A24-9798-CED5D3CF0D1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 bwMode="auto">
          <a:xfrm>
            <a:off x="842963" y="6173788"/>
            <a:ext cx="6205537" cy="365125"/>
          </a:xfrm>
        </p:spPr>
        <p:txBody>
          <a:bodyPr lIns="0" tIns="0" rIns="0" bIns="0"/>
          <a:lstStyle>
            <a:lvl1pPr marL="0" algn="l" defTabSz="914290" rtl="0" eaLnBrk="1" latinLnBrk="0" hangingPunct="1">
              <a:defRPr lang="en-US" sz="1200" kern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To edit footnote click on Insert / Header &amp; Footer</a:t>
            </a:r>
          </a:p>
        </p:txBody>
      </p:sp>
      <p:sp>
        <p:nvSpPr>
          <p:cNvPr id="7" name="Foliennummernplatzhalter 8">
            <a:extLst>
              <a:ext uri="{FF2B5EF4-FFF2-40B4-BE49-F238E27FC236}">
                <a16:creationId xmlns:a16="http://schemas.microsoft.com/office/drawing/2014/main" id="{B0E6BFCA-93B3-43EF-AA6B-DC1DE702AA8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 bwMode="auto">
          <a:xfrm>
            <a:off x="457200" y="6173788"/>
            <a:ext cx="3857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35930-95C0-462E-B269-D8D1D3B4CEEE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15239965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301" y="274637"/>
            <a:ext cx="8053499" cy="1143000"/>
          </a:xfrm>
        </p:spPr>
        <p:txBody>
          <a:bodyPr/>
          <a:lstStyle>
            <a:lvl1pPr algn="l">
              <a:defRPr b="1">
                <a:solidFill>
                  <a:srgbClr val="006DB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A96CE-3327-471D-ACB1-B46A98D3A02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hape 25"/>
          <p:cNvSpPr/>
          <p:nvPr userDrawn="1"/>
        </p:nvSpPr>
        <p:spPr>
          <a:xfrm>
            <a:off x="9089700" y="1"/>
            <a:ext cx="54300" cy="6857999"/>
          </a:xfrm>
          <a:prstGeom prst="rect">
            <a:avLst/>
          </a:prstGeom>
          <a:solidFill>
            <a:srgbClr val="006DB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hape 50"/>
          <p:cNvSpPr/>
          <p:nvPr userDrawn="1"/>
        </p:nvSpPr>
        <p:spPr>
          <a:xfrm>
            <a:off x="579000" y="415967"/>
            <a:ext cx="54300" cy="900799"/>
          </a:xfrm>
          <a:prstGeom prst="rect">
            <a:avLst/>
          </a:prstGeom>
          <a:solidFill>
            <a:srgbClr val="006DB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8" name="Content Placeholder 9"/>
          <p:cNvSpPr>
            <a:spLocks noGrp="1"/>
          </p:cNvSpPr>
          <p:nvPr>
            <p:ph sz="quarter" idx="11" hasCustomPrompt="1"/>
          </p:nvPr>
        </p:nvSpPr>
        <p:spPr>
          <a:xfrm>
            <a:off x="611960" y="1988840"/>
            <a:ext cx="3600000" cy="3840427"/>
          </a:xfrm>
        </p:spPr>
        <p:txBody>
          <a:bodyPr vert="horz" lIns="91440" tIns="45720" rIns="91440" bIns="45720" rtlCol="0">
            <a:noAutofit/>
          </a:bodyPr>
          <a:lstStyle>
            <a:lvl1pPr marL="0" indent="180975">
              <a:buClr>
                <a:srgbClr val="CEE102"/>
              </a:buClr>
              <a:defRPr lang="nl-NL" sz="2000" dirty="0">
                <a:solidFill>
                  <a:srgbClr val="006DB6"/>
                </a:solidFill>
              </a:defRPr>
            </a:lvl1pPr>
          </a:lstStyle>
          <a:p>
            <a:pPr marL="0" lvl="0" indent="0"/>
            <a:r>
              <a:rPr lang="en-US" dirty="0"/>
              <a:t> Click to edit Master</a:t>
            </a:r>
            <a:endParaRPr lang="nl-NL" dirty="0"/>
          </a:p>
        </p:txBody>
      </p:sp>
      <p:sp>
        <p:nvSpPr>
          <p:cNvPr id="9" name="Content Placeholder 9"/>
          <p:cNvSpPr>
            <a:spLocks noGrp="1"/>
          </p:cNvSpPr>
          <p:nvPr>
            <p:ph sz="quarter" idx="12" hasCustomPrompt="1"/>
          </p:nvPr>
        </p:nvSpPr>
        <p:spPr>
          <a:xfrm>
            <a:off x="5075688" y="1988840"/>
            <a:ext cx="3600000" cy="3840427"/>
          </a:xfrm>
        </p:spPr>
        <p:txBody>
          <a:bodyPr vert="horz" lIns="91440" tIns="45720" rIns="91440" bIns="45720" rtlCol="0">
            <a:noAutofit/>
          </a:bodyPr>
          <a:lstStyle>
            <a:lvl1pPr marL="0" indent="180975">
              <a:buClr>
                <a:srgbClr val="CEE102"/>
              </a:buClr>
              <a:buNone/>
              <a:defRPr lang="nl-NL" sz="2000" dirty="0">
                <a:solidFill>
                  <a:srgbClr val="006DB6"/>
                </a:solidFill>
              </a:defRPr>
            </a:lvl1pPr>
          </a:lstStyle>
          <a:p>
            <a:pPr marL="0" lvl="0" indent="0"/>
            <a:r>
              <a:rPr lang="en-US" dirty="0"/>
              <a:t> Click to edit Master</a:t>
            </a:r>
            <a:endParaRPr lang="nl-NL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3280558" y="6213309"/>
            <a:ext cx="2582884" cy="576395"/>
            <a:chOff x="2627784" y="4456630"/>
            <a:chExt cx="3581591" cy="648000"/>
          </a:xfrm>
        </p:grpSpPr>
        <p:pic>
          <p:nvPicPr>
            <p:cNvPr id="12" name="Picture 11" descr="F:\ADMINISTRATION &amp; SUPPORT SERVICES\6. Forms and Templates\Logos\LOGO ECORYS\ECORYS_Logo_Transparant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4592558"/>
              <a:ext cx="909087" cy="413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origine_logotype_1000px_eng (002)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1832" y="4466863"/>
              <a:ext cx="1249034" cy="627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logo_RED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685"/>
            <a:stretch>
              <a:fillRect/>
            </a:stretch>
          </p:blipFill>
          <p:spPr bwMode="auto">
            <a:xfrm>
              <a:off x="5580112" y="4456630"/>
              <a:ext cx="629263" cy="6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2786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6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50B40-FF8D-48E1-8154-A79DA738BAEA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B2B81-3A81-4661-96F2-BFE2292B970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5" y="275054"/>
            <a:ext cx="7059127" cy="1142747"/>
          </a:xfrm>
        </p:spPr>
        <p:txBody>
          <a:bodyPr/>
          <a:lstStyle/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200000"/>
              <a:buFontTx/>
              <a:buBlip>
                <a:blip r:embed="rId2"/>
              </a:buBlip>
              <a:defRPr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E1A19-06EF-4A1A-97DD-43EF3BDFCD22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159A6-9D58-4BB7-817A-78AFDCC647D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681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D1D02-606F-43A8-A56D-73625003212A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08450-3790-4F69-A757-FC7D1C8E014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5" y="275054"/>
            <a:ext cx="7059127" cy="1142747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8" name="Tartalom helye 2"/>
          <p:cNvSpPr>
            <a:spLocks noGrp="1"/>
          </p:cNvSpPr>
          <p:nvPr>
            <p:ph sz="half" idx="13"/>
          </p:nvPr>
        </p:nvSpPr>
        <p:spPr>
          <a:xfrm>
            <a:off x="4636008" y="1591257"/>
            <a:ext cx="4038600" cy="4525963"/>
          </a:xfrm>
        </p:spPr>
        <p:txBody>
          <a:bodyPr/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23060-2669-4F7C-8991-D8418F8E3D61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85B9D-5D3B-48A3-84FA-7E9EBD44096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5" y="275054"/>
            <a:ext cx="7059127" cy="1142747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815" indent="0">
              <a:buNone/>
              <a:defRPr sz="2000" b="1"/>
            </a:lvl2pPr>
            <a:lvl3pPr marL="913629" indent="0">
              <a:buNone/>
              <a:defRPr sz="1800" b="1"/>
            </a:lvl3pPr>
            <a:lvl4pPr marL="1370445" indent="0">
              <a:buNone/>
              <a:defRPr sz="1600" b="1"/>
            </a:lvl4pPr>
            <a:lvl5pPr marL="1827253" indent="0">
              <a:buNone/>
              <a:defRPr sz="1600" b="1"/>
            </a:lvl5pPr>
            <a:lvl6pPr marL="2284069" indent="0">
              <a:buNone/>
              <a:defRPr sz="1600" b="1"/>
            </a:lvl6pPr>
            <a:lvl7pPr marL="2740886" indent="0">
              <a:buNone/>
              <a:defRPr sz="1600" b="1"/>
            </a:lvl7pPr>
            <a:lvl8pPr marL="3197700" indent="0">
              <a:buNone/>
              <a:defRPr sz="1600" b="1"/>
            </a:lvl8pPr>
            <a:lvl9pPr marL="3654513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300"/>
            </a:lvl3pPr>
            <a:lvl4pPr>
              <a:defRPr sz="12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Szöveg helye 2"/>
          <p:cNvSpPr>
            <a:spLocks noGrp="1"/>
          </p:cNvSpPr>
          <p:nvPr>
            <p:ph type="body" idx="13"/>
          </p:nvPr>
        </p:nvSpPr>
        <p:spPr>
          <a:xfrm>
            <a:off x="4628267" y="1526163"/>
            <a:ext cx="4040188" cy="63976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815" indent="0">
              <a:buNone/>
              <a:defRPr sz="2000" b="1"/>
            </a:lvl2pPr>
            <a:lvl3pPr marL="913629" indent="0">
              <a:buNone/>
              <a:defRPr sz="1800" b="1"/>
            </a:lvl3pPr>
            <a:lvl4pPr marL="1370445" indent="0">
              <a:buNone/>
              <a:defRPr sz="1600" b="1"/>
            </a:lvl4pPr>
            <a:lvl5pPr marL="1827253" indent="0">
              <a:buNone/>
              <a:defRPr sz="1600" b="1"/>
            </a:lvl5pPr>
            <a:lvl6pPr marL="2284069" indent="0">
              <a:buNone/>
              <a:defRPr sz="1600" b="1"/>
            </a:lvl6pPr>
            <a:lvl7pPr marL="2740886" indent="0">
              <a:buNone/>
              <a:defRPr sz="1600" b="1"/>
            </a:lvl7pPr>
            <a:lvl8pPr marL="3197700" indent="0">
              <a:buNone/>
              <a:defRPr sz="1600" b="1"/>
            </a:lvl8pPr>
            <a:lvl9pPr marL="3654513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artalom helye 3"/>
          <p:cNvSpPr>
            <a:spLocks noGrp="1"/>
          </p:cNvSpPr>
          <p:nvPr>
            <p:ph sz="half" idx="14"/>
          </p:nvPr>
        </p:nvSpPr>
        <p:spPr>
          <a:xfrm>
            <a:off x="4628267" y="2165925"/>
            <a:ext cx="4040188" cy="3951288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300"/>
            </a:lvl3pPr>
            <a:lvl4pPr>
              <a:defRPr sz="12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F7026-BE1A-4F74-ADDC-E4C3DC70F43C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CA75E-4E92-45C9-9947-FE5D5FA3107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5054"/>
            <a:ext cx="7123134" cy="1142747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9F635-9AE5-4407-97C5-390DC42FFBE5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D6703-1DFB-4024-A32D-7F559D5B6ED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1447C-AD0A-4923-9407-A30326238794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C0BE9-7AFD-40AB-9B10-95B0D4B7571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81D32-E2E3-4B0F-90FD-9781CEA7089D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23BD3-4B59-4C21-8D49-E442C18A715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4" y="1435107"/>
            <a:ext cx="3008313" cy="4691063"/>
          </a:xfrm>
        </p:spPr>
        <p:txBody>
          <a:bodyPr/>
          <a:lstStyle>
            <a:lvl1pPr marL="0" indent="0">
              <a:buNone/>
              <a:defRPr sz="1600"/>
            </a:lvl1pPr>
            <a:lvl2pPr marL="456815" indent="0">
              <a:buNone/>
              <a:defRPr sz="1200"/>
            </a:lvl2pPr>
            <a:lvl3pPr marL="913629" indent="0">
              <a:buNone/>
              <a:defRPr sz="1000"/>
            </a:lvl3pPr>
            <a:lvl4pPr marL="1370445" indent="0">
              <a:buNone/>
              <a:defRPr sz="900"/>
            </a:lvl4pPr>
            <a:lvl5pPr marL="1827253" indent="0">
              <a:buNone/>
              <a:defRPr sz="900"/>
            </a:lvl5pPr>
            <a:lvl6pPr marL="2284069" indent="0">
              <a:buNone/>
              <a:defRPr sz="900"/>
            </a:lvl6pPr>
            <a:lvl7pPr marL="2740886" indent="0">
              <a:buNone/>
              <a:defRPr sz="900"/>
            </a:lvl7pPr>
            <a:lvl8pPr marL="3197700" indent="0">
              <a:buNone/>
              <a:defRPr sz="900"/>
            </a:lvl8pPr>
            <a:lvl9pPr marL="3654513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E3570-AD12-4849-8A6A-F30530DAB06A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FBB63-0147-4C9D-BE18-186C0FB5F8D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15" indent="0">
              <a:buNone/>
              <a:defRPr sz="2800"/>
            </a:lvl2pPr>
            <a:lvl3pPr marL="913629" indent="0">
              <a:buNone/>
              <a:defRPr sz="2400"/>
            </a:lvl3pPr>
            <a:lvl4pPr marL="1370445" indent="0">
              <a:buNone/>
              <a:defRPr sz="2000"/>
            </a:lvl4pPr>
            <a:lvl5pPr marL="1827253" indent="0">
              <a:buNone/>
              <a:defRPr sz="2000"/>
            </a:lvl5pPr>
            <a:lvl6pPr marL="2284069" indent="0">
              <a:buNone/>
              <a:defRPr sz="2000"/>
            </a:lvl6pPr>
            <a:lvl7pPr marL="2740886" indent="0">
              <a:buNone/>
              <a:defRPr sz="2000"/>
            </a:lvl7pPr>
            <a:lvl8pPr marL="3197700" indent="0">
              <a:buNone/>
              <a:defRPr sz="2000"/>
            </a:lvl8pPr>
            <a:lvl9pPr marL="3654513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5" indent="0">
              <a:buNone/>
              <a:defRPr sz="1200"/>
            </a:lvl2pPr>
            <a:lvl3pPr marL="913629" indent="0">
              <a:buNone/>
              <a:defRPr sz="1000"/>
            </a:lvl3pPr>
            <a:lvl4pPr marL="1370445" indent="0">
              <a:buNone/>
              <a:defRPr sz="900"/>
            </a:lvl4pPr>
            <a:lvl5pPr marL="1827253" indent="0">
              <a:buNone/>
              <a:defRPr sz="900"/>
            </a:lvl5pPr>
            <a:lvl6pPr marL="2284069" indent="0">
              <a:buNone/>
              <a:defRPr sz="900"/>
            </a:lvl6pPr>
            <a:lvl7pPr marL="2740886" indent="0">
              <a:buNone/>
              <a:defRPr sz="900"/>
            </a:lvl7pPr>
            <a:lvl8pPr marL="3197700" indent="0">
              <a:buNone/>
              <a:defRPr sz="900"/>
            </a:lvl8pPr>
            <a:lvl9pPr marL="3654513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FE8A2-9B09-4950-BC68-40D7E23CA6FE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465B4-DEB1-4F43-82E4-2FD1B1BCE46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5054"/>
            <a:ext cx="7123134" cy="114274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8568D-F43B-4BF7-9F4C-E1394ABDA73F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26DE5-B993-42E4-AA76-16CE3A70B2E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1" y="274638"/>
            <a:ext cx="950934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34AB5-133B-4B2E-ACCD-E22DD7B33C9F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669DF-C185-470A-A0E7-7AF295792BD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 userDrawn="1"/>
        </p:nvSpPr>
        <p:spPr>
          <a:xfrm>
            <a:off x="7235825" y="6237288"/>
            <a:ext cx="1296988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682" rIns="91363" bIns="45682" anchor="ctr"/>
          <a:lstStyle/>
          <a:p>
            <a:pPr algn="ctr">
              <a:defRPr/>
            </a:pPr>
            <a:endParaRPr lang="hu-HU">
              <a:solidFill>
                <a:prstClr val="white"/>
              </a:solidFill>
            </a:endParaRPr>
          </a:p>
        </p:txBody>
      </p:sp>
      <p:sp>
        <p:nvSpPr>
          <p:cNvPr id="12" name="SmartArt-Platzhalter 11"/>
          <p:cNvSpPr>
            <a:spLocks noGrp="1"/>
          </p:cNvSpPr>
          <p:nvPr>
            <p:ph type="dgm" sz="quarter" idx="17"/>
          </p:nvPr>
        </p:nvSpPr>
        <p:spPr bwMode="auto"/>
        <p:txBody>
          <a:bodyPr/>
          <a:lstStyle>
            <a:lvl1pPr>
              <a:buClr>
                <a:schemeClr val="accent6">
                  <a:lumMod val="50000"/>
                </a:schemeClr>
              </a:buClr>
              <a:buFont typeface="Wingdings" pitchFamily="2" charset="2"/>
              <a:buChar char="§"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3"/>
          </p:nvPr>
        </p:nvSpPr>
        <p:spPr bwMode="auto">
          <a:xfrm>
            <a:off x="457209" y="1099341"/>
            <a:ext cx="8229599" cy="456409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18"/>
          </p:nvPr>
        </p:nvSpPr>
        <p:spPr bwMode="auto">
          <a:xfrm>
            <a:off x="842963" y="6173788"/>
            <a:ext cx="6205537" cy="365125"/>
          </a:xfrm>
        </p:spPr>
        <p:txBody>
          <a:bodyPr lIns="0" tIns="0" rIns="0" bIns="0"/>
          <a:lstStyle>
            <a:lvl1pPr marL="0" algn="l" defTabSz="913629" rtl="0" eaLnBrk="1" latinLnBrk="0" hangingPunct="1">
              <a:defRPr lang="en-US" sz="1200" kern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To edit footnote click on Insert / Header &amp; Footer</a:t>
            </a:r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19"/>
          </p:nvPr>
        </p:nvSpPr>
        <p:spPr bwMode="auto">
          <a:xfrm>
            <a:off x="457200" y="6173788"/>
            <a:ext cx="3857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F2376-055E-4DB4-BE81-FDA109F7633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Var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 userDrawn="1"/>
        </p:nvSpPr>
        <p:spPr>
          <a:xfrm>
            <a:off x="7235825" y="6237288"/>
            <a:ext cx="1296988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682" rIns="91363" bIns="45682" anchor="ctr"/>
          <a:lstStyle/>
          <a:p>
            <a:pPr algn="ctr">
              <a:defRPr/>
            </a:pPr>
            <a:endParaRPr lang="hu-HU">
              <a:solidFill>
                <a:prstClr val="white"/>
              </a:solidFill>
            </a:endParaRPr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4"/>
          </p:nvPr>
        </p:nvSpPr>
        <p:spPr bwMode="auto">
          <a:xfrm>
            <a:off x="7" y="3686869"/>
            <a:ext cx="9143999" cy="2131210"/>
          </a:xfr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8000">
                <a:schemeClr val="accent6">
                  <a:lumMod val="7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0"/>
          </a:gradFill>
          <a:ln w="19050">
            <a:solidFill>
              <a:schemeClr val="bg1"/>
            </a:solidFill>
          </a:ln>
          <a:effectLst>
            <a:outerShdw blurRad="101600" algn="ctr" rotWithShape="0">
              <a:prstClr val="black">
                <a:alpha val="50000"/>
              </a:prstClr>
            </a:outerShdw>
            <a:reflection blurRad="6350" stA="52000" endA="300" endPos="35000" dir="5400000" sy="-100000" algn="bl" rotWithShape="0"/>
          </a:effectLst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 bwMode="auto">
          <a:xfrm>
            <a:off x="457209" y="1099341"/>
            <a:ext cx="8229599" cy="456409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endParaRPr lang="de-D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 bwMode="auto">
          <a:xfrm>
            <a:off x="457208" y="1555751"/>
            <a:ext cx="8229599" cy="1962953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7"/>
          </p:nvPr>
        </p:nvSpPr>
        <p:spPr bwMode="auto"/>
        <p:txBody>
          <a:bodyPr lIns="0" tIns="0" rIns="0" bIns="0"/>
          <a:lstStyle>
            <a:lvl1pPr marL="0" algn="l" defTabSz="913629" rtl="0" eaLnBrk="1" latinLnBrk="0" hangingPunct="1">
              <a:defRPr lang="en-US" sz="1200" kern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To edit footnote click on Insert / Header &amp; Footer</a:t>
            </a:r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084DA71B-1B94-4C78-AB0F-8DFD13F68BC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2257E-85B1-439C-A197-41373B2CDDFB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D1CCA-DDDF-4B6E-BFD8-8CA408DE131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5050"/>
            <a:ext cx="7059127" cy="1142747"/>
          </a:xfrm>
        </p:spPr>
        <p:txBody>
          <a:bodyPr/>
          <a:lstStyle/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200000"/>
              <a:buFontTx/>
              <a:buBlip>
                <a:blip r:embed="rId2"/>
              </a:buBlip>
              <a:defRPr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17A44-A6F6-4CA5-AC9E-4C749BFD5F3F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4BD45-85E4-4BFA-B897-456E8288879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1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19E48-17C6-48A5-AA4D-3396B1DEF5BF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9042C-ABBF-447C-BDE5-47C1D734077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B8873-A878-4922-9309-7444C8634C81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CBAA1-4A52-40AA-9C5B-0D23D482B37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5050"/>
            <a:ext cx="7059127" cy="1142747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8" name="Tartalom helye 2"/>
          <p:cNvSpPr>
            <a:spLocks noGrp="1"/>
          </p:cNvSpPr>
          <p:nvPr>
            <p:ph sz="half" idx="13"/>
          </p:nvPr>
        </p:nvSpPr>
        <p:spPr>
          <a:xfrm>
            <a:off x="4636008" y="1591251"/>
            <a:ext cx="4038600" cy="4525963"/>
          </a:xfrm>
        </p:spPr>
        <p:txBody>
          <a:bodyPr/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01312-3B89-4AFD-A598-E2EAE0673000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96DBF-39BF-4B84-AAB7-E1A6D9AF4D8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5050"/>
            <a:ext cx="7059127" cy="1142747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79" indent="0">
              <a:buNone/>
              <a:defRPr sz="1600" b="1"/>
            </a:lvl5pPr>
            <a:lvl6pPr marL="2285724" indent="0">
              <a:buNone/>
              <a:defRPr sz="1600" b="1"/>
            </a:lvl6pPr>
            <a:lvl7pPr marL="2742870" indent="0">
              <a:buNone/>
              <a:defRPr sz="1600" b="1"/>
            </a:lvl7pPr>
            <a:lvl8pPr marL="3200014" indent="0">
              <a:buNone/>
              <a:defRPr sz="1600" b="1"/>
            </a:lvl8pPr>
            <a:lvl9pPr marL="3657159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300"/>
            </a:lvl3pPr>
            <a:lvl4pPr>
              <a:defRPr sz="12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Szöveg helye 2"/>
          <p:cNvSpPr>
            <a:spLocks noGrp="1"/>
          </p:cNvSpPr>
          <p:nvPr>
            <p:ph type="body" idx="13"/>
          </p:nvPr>
        </p:nvSpPr>
        <p:spPr>
          <a:xfrm>
            <a:off x="4628267" y="1526163"/>
            <a:ext cx="4040188" cy="63976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79" indent="0">
              <a:buNone/>
              <a:defRPr sz="1600" b="1"/>
            </a:lvl5pPr>
            <a:lvl6pPr marL="2285724" indent="0">
              <a:buNone/>
              <a:defRPr sz="1600" b="1"/>
            </a:lvl6pPr>
            <a:lvl7pPr marL="2742870" indent="0">
              <a:buNone/>
              <a:defRPr sz="1600" b="1"/>
            </a:lvl7pPr>
            <a:lvl8pPr marL="3200014" indent="0">
              <a:buNone/>
              <a:defRPr sz="1600" b="1"/>
            </a:lvl8pPr>
            <a:lvl9pPr marL="3657159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artalom helye 3"/>
          <p:cNvSpPr>
            <a:spLocks noGrp="1"/>
          </p:cNvSpPr>
          <p:nvPr>
            <p:ph sz="half" idx="14"/>
          </p:nvPr>
        </p:nvSpPr>
        <p:spPr>
          <a:xfrm>
            <a:off x="4628267" y="2165925"/>
            <a:ext cx="4040188" cy="3951288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300"/>
            </a:lvl3pPr>
            <a:lvl4pPr>
              <a:defRPr sz="12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6FECE-8BE5-444F-92F0-663AACCFF734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21D72-006C-4846-A629-17E501616D1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5050"/>
            <a:ext cx="7123134" cy="1142747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E2E78-B245-4E06-A396-B1DF39EAF297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24BB0-E856-404A-AFD6-5E3F68E221D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68686-343C-4AA8-AC27-BA46E16D3D05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7534E-87F3-450D-AE64-CF13F393628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6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79" indent="0">
              <a:buNone/>
              <a:defRPr sz="900"/>
            </a:lvl5pPr>
            <a:lvl6pPr marL="2285724" indent="0">
              <a:buNone/>
              <a:defRPr sz="900"/>
            </a:lvl6pPr>
            <a:lvl7pPr marL="2742870" indent="0">
              <a:buNone/>
              <a:defRPr sz="900"/>
            </a:lvl7pPr>
            <a:lvl8pPr marL="3200014" indent="0">
              <a:buNone/>
              <a:defRPr sz="900"/>
            </a:lvl8pPr>
            <a:lvl9pPr marL="3657159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8E3C8-EC7E-46AA-B3F0-43198C6AA38B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8AC7C-ED75-4C81-81CC-9F7239FD3B3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79" indent="0">
              <a:buNone/>
              <a:defRPr sz="2000"/>
            </a:lvl5pPr>
            <a:lvl6pPr marL="2285724" indent="0">
              <a:buNone/>
              <a:defRPr sz="2000"/>
            </a:lvl6pPr>
            <a:lvl7pPr marL="2742870" indent="0">
              <a:buNone/>
              <a:defRPr sz="2000"/>
            </a:lvl7pPr>
            <a:lvl8pPr marL="3200014" indent="0">
              <a:buNone/>
              <a:defRPr sz="2000"/>
            </a:lvl8pPr>
            <a:lvl9pPr marL="3657159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79" indent="0">
              <a:buNone/>
              <a:defRPr sz="900"/>
            </a:lvl5pPr>
            <a:lvl6pPr marL="2285724" indent="0">
              <a:buNone/>
              <a:defRPr sz="900"/>
            </a:lvl6pPr>
            <a:lvl7pPr marL="2742870" indent="0">
              <a:buNone/>
              <a:defRPr sz="900"/>
            </a:lvl7pPr>
            <a:lvl8pPr marL="3200014" indent="0">
              <a:buNone/>
              <a:defRPr sz="900"/>
            </a:lvl8pPr>
            <a:lvl9pPr marL="3657159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309F1-5EE7-45A0-8D28-9B7CD9E2B686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1B773-88E6-4929-BADD-0DAFF9D6551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5050"/>
            <a:ext cx="7123134" cy="114274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FBB96-E4F5-40F5-BEAC-FC116696F506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6CBA6-90DA-4248-A2BC-629D8245AED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1" y="274638"/>
            <a:ext cx="950934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D49D3-FBB3-4B4B-A0F8-1BA9336510EA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A7BBE-E7DB-4F81-ACF0-62BBBED0FE0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Var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 userDrawn="1"/>
        </p:nvSpPr>
        <p:spPr>
          <a:xfrm>
            <a:off x="7235825" y="6237288"/>
            <a:ext cx="1296988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hu-HU">
              <a:solidFill>
                <a:prstClr val="white"/>
              </a:solidFill>
            </a:endParaRPr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4"/>
          </p:nvPr>
        </p:nvSpPr>
        <p:spPr bwMode="auto">
          <a:xfrm>
            <a:off x="1" y="3686869"/>
            <a:ext cx="9143999" cy="2131210"/>
          </a:xfr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8000">
                <a:schemeClr val="accent6">
                  <a:lumMod val="7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0"/>
          </a:gradFill>
          <a:ln w="19050">
            <a:solidFill>
              <a:schemeClr val="bg1"/>
            </a:solidFill>
          </a:ln>
          <a:effectLst>
            <a:outerShdw blurRad="101600" algn="ctr" rotWithShape="0">
              <a:prstClr val="black">
                <a:alpha val="50000"/>
              </a:prstClr>
            </a:outerShdw>
            <a:reflection blurRad="6350" stA="52000" endA="300" endPos="35000" dir="5400000" sy="-100000" algn="bl" rotWithShape="0"/>
          </a:effectLst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 bwMode="auto">
          <a:xfrm>
            <a:off x="457203" y="1099341"/>
            <a:ext cx="8229599" cy="456409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endParaRPr lang="de-D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 bwMode="auto">
          <a:xfrm>
            <a:off x="457202" y="1555751"/>
            <a:ext cx="8229599" cy="1962953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7"/>
          </p:nvPr>
        </p:nvSpPr>
        <p:spPr bwMode="auto"/>
        <p:txBody>
          <a:bodyPr lIns="0" tIns="0" rIns="0" bIns="0"/>
          <a:lstStyle>
            <a:lvl1pPr marL="0" algn="l" defTabSz="914290" rtl="0" eaLnBrk="1" latinLnBrk="0" hangingPunct="1">
              <a:defRPr lang="en-US" sz="1200" kern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To edit footnote click on Insert / Header &amp; Footer</a:t>
            </a:r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A577E550-E3F6-45B5-97A9-01267309E66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512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7AB2C0B-CB04-4A88-B2AC-45695CAB539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60786-6114-4A9D-8AC0-074E89097C89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6C8A4-FC08-4324-9696-3A1C282DBCC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241F31C-4521-4E21-B64B-79AEF91023E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35FB1FE-2A91-48E3-9BB0-79D50CC516F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92BDDC4-AF59-4C90-AFE4-EAA74626F31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EDB4A0D-D97A-48E8-864B-3EB47742428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41E9E8E-05DC-4EC8-ADF3-92265A2082B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7F5BC64-5AAB-4021-AA49-5325149321F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16005B7-412F-49C4-BEE2-B56AD44BD53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31B039E-275A-4AC4-BB06-29562E1B361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02ED13C-20DA-4DAE-8E4F-BDEAB7A61D4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EF9C3CF-C945-47C4-BB6E-FEB3066C905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219DA-37D8-4FA0-9AAF-962662359037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197D9-199B-4BC4-BF74-4408B9F9BC7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587E9-8E29-4F3C-9763-FB596767D388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81BF7-F45E-4408-8B26-324BED86F4F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F6B4F-52E2-42B7-A8B3-50A92505D16A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7696B-74A5-458A-B017-65B575C344A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3F2AD-3DBE-4AF9-BE2F-DCCDCBA50328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BDCAC-A728-4E06-84B6-B373647C96E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8C3B3-A4FB-4EF0-A35B-CA9A5E5D66EA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3F736-F6FC-4C18-8BB0-C40C3ADDEAF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DEA769D-3C13-4289-BF44-8081529FEBC2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99C535-F51D-40CB-B155-0D9AD73896F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98" r:id="rId1"/>
    <p:sldLayoutId id="2147487999" r:id="rId2"/>
    <p:sldLayoutId id="2147488000" r:id="rId3"/>
    <p:sldLayoutId id="2147488001" r:id="rId4"/>
    <p:sldLayoutId id="2147488002" r:id="rId5"/>
    <p:sldLayoutId id="2147488003" r:id="rId6"/>
    <p:sldLayoutId id="2147488004" r:id="rId7"/>
    <p:sldLayoutId id="2147488005" r:id="rId8"/>
    <p:sldLayoutId id="2147488006" r:id="rId9"/>
    <p:sldLayoutId id="2147488007" r:id="rId10"/>
    <p:sldLayoutId id="2147488008" r:id="rId11"/>
    <p:sldLayoutId id="2147488289" r:id="rId12"/>
    <p:sldLayoutId id="214748829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0596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3" tIns="45682" rIns="91363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3075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3" tIns="45682" rIns="91363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363" tIns="45682" rIns="91363" bIns="45682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BD6804-F0E8-49AB-AC4F-3A0B90BEC49F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363" tIns="45682" rIns="91363" bIns="45682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363" tIns="45682" rIns="91363" bIns="45682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110E94-F531-4086-874F-3DDC29DA5FB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pic>
        <p:nvPicPr>
          <p:cNvPr id="3079" name="Kép 6" descr="provice_Logo_szlogennelkul.jpg"/>
          <p:cNvPicPr>
            <a:picLocks noChangeAspect="1"/>
          </p:cNvPicPr>
          <p:nvPr/>
        </p:nvPicPr>
        <p:blipFill>
          <a:blip r:embed="rId16"/>
          <a:srcRect r="18840"/>
          <a:stretch>
            <a:fillRect/>
          </a:stretch>
        </p:blipFill>
        <p:spPr bwMode="auto">
          <a:xfrm>
            <a:off x="7580313" y="120650"/>
            <a:ext cx="14478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8020" r:id="rId1"/>
    <p:sldLayoutId id="2147488021" r:id="rId2"/>
    <p:sldLayoutId id="2147488022" r:id="rId3"/>
    <p:sldLayoutId id="2147488023" r:id="rId4"/>
    <p:sldLayoutId id="2147488024" r:id="rId5"/>
    <p:sldLayoutId id="2147488025" r:id="rId6"/>
    <p:sldLayoutId id="2147488026" r:id="rId7"/>
    <p:sldLayoutId id="2147488027" r:id="rId8"/>
    <p:sldLayoutId id="2147488028" r:id="rId9"/>
    <p:sldLayoutId id="2147488029" r:id="rId10"/>
    <p:sldLayoutId id="2147488030" r:id="rId11"/>
    <p:sldLayoutId id="2147488262" r:id="rId12"/>
    <p:sldLayoutId id="214748826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cs typeface="Arial" charset="0"/>
        </a:defRPr>
      </a:lvl5pPr>
      <a:lvl6pPr marL="45681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362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044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725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1597025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3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2479" indent="-228407" algn="l" defTabSz="9136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94" indent="-228407" algn="l" defTabSz="9136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08" indent="-228407" algn="l" defTabSz="9136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22" indent="-228407" algn="l" defTabSz="9136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36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5" algn="l" defTabSz="9136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9" algn="l" defTabSz="9136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5" algn="l" defTabSz="9136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3" algn="l" defTabSz="9136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69" algn="l" defTabSz="9136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86" algn="l" defTabSz="9136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00" algn="l" defTabSz="9136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13" algn="l" defTabSz="9136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0596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4099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F77775-9DBF-42F3-A89E-655D460131B7}" type="datetimeFigureOut">
              <a:rPr lang="hu-HU"/>
              <a:pPr>
                <a:defRPr/>
              </a:pPr>
              <a:t>2026. 03. 03.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FD9079-9179-4DBA-992D-971351B060C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pic>
        <p:nvPicPr>
          <p:cNvPr id="4103" name="Kép 6" descr="provice_Logo_szlogennelkul.jpg"/>
          <p:cNvPicPr>
            <a:picLocks noChangeAspect="1"/>
          </p:cNvPicPr>
          <p:nvPr/>
        </p:nvPicPr>
        <p:blipFill>
          <a:blip r:embed="rId15"/>
          <a:srcRect r="18840"/>
          <a:stretch>
            <a:fillRect/>
          </a:stretch>
        </p:blipFill>
        <p:spPr bwMode="auto">
          <a:xfrm>
            <a:off x="7580313" y="120650"/>
            <a:ext cx="14478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8031" r:id="rId1"/>
    <p:sldLayoutId id="2147488032" r:id="rId2"/>
    <p:sldLayoutId id="2147488033" r:id="rId3"/>
    <p:sldLayoutId id="2147488034" r:id="rId4"/>
    <p:sldLayoutId id="2147488035" r:id="rId5"/>
    <p:sldLayoutId id="2147488036" r:id="rId6"/>
    <p:sldLayoutId id="2147488037" r:id="rId7"/>
    <p:sldLayoutId id="2147488038" r:id="rId8"/>
    <p:sldLayoutId id="2147488039" r:id="rId9"/>
    <p:sldLayoutId id="2147488040" r:id="rId10"/>
    <p:sldLayoutId id="2147488041" r:id="rId11"/>
    <p:sldLayoutId id="214748826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cs typeface="Arial" charset="0"/>
        </a:defRPr>
      </a:lvl5pPr>
      <a:lvl6pPr marL="45714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29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3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57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3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297" indent="-228572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2" indent="-228572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7" indent="-228572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1" indent="-228572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9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4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4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59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151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fld id="{2B8642F7-A483-4268-9D47-3ABBBAB9A7F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8274" r:id="rId1"/>
    <p:sldLayoutId id="2147488275" r:id="rId2"/>
    <p:sldLayoutId id="2147488276" r:id="rId3"/>
    <p:sldLayoutId id="2147488277" r:id="rId4"/>
    <p:sldLayoutId id="2147488278" r:id="rId5"/>
    <p:sldLayoutId id="2147488279" r:id="rId6"/>
    <p:sldLayoutId id="2147488280" r:id="rId7"/>
    <p:sldLayoutId id="2147488281" r:id="rId8"/>
    <p:sldLayoutId id="2147488282" r:id="rId9"/>
    <p:sldLayoutId id="2147488283" r:id="rId10"/>
    <p:sldLayoutId id="21474882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emf"/><Relationship Id="rId7" Type="http://schemas.openxmlformats.org/officeDocument/2006/relationships/image" Target="../media/image87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emf"/><Relationship Id="rId4" Type="http://schemas.openxmlformats.org/officeDocument/2006/relationships/image" Target="../media/image10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emf"/><Relationship Id="rId4" Type="http://schemas.openxmlformats.org/officeDocument/2006/relationships/image" Target="../media/image11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png"/><Relationship Id="rId7" Type="http://schemas.openxmlformats.org/officeDocument/2006/relationships/image" Target="../media/image130.jpeg"/><Relationship Id="rId12" Type="http://schemas.openxmlformats.org/officeDocument/2006/relationships/image" Target="../media/image135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11" Type="http://schemas.openxmlformats.org/officeDocument/2006/relationships/image" Target="../media/image134.jpeg"/><Relationship Id="rId5" Type="http://schemas.openxmlformats.org/officeDocument/2006/relationships/image" Target="../media/image128.png"/><Relationship Id="rId10" Type="http://schemas.openxmlformats.org/officeDocument/2006/relationships/image" Target="../media/image133.jpeg"/><Relationship Id="rId4" Type="http://schemas.openxmlformats.org/officeDocument/2006/relationships/image" Target="../media/image127.png"/><Relationship Id="rId9" Type="http://schemas.openxmlformats.org/officeDocument/2006/relationships/image" Target="../media/image13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7.jpg"/><Relationship Id="rId7" Type="http://schemas.openxmlformats.org/officeDocument/2006/relationships/image" Target="../media/image140.jpe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jpeg"/><Relationship Id="rId4" Type="http://schemas.openxmlformats.org/officeDocument/2006/relationships/image" Target="../media/image1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jpeg"/><Relationship Id="rId7" Type="http://schemas.openxmlformats.org/officeDocument/2006/relationships/image" Target="../media/image163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7.jpeg"/><Relationship Id="rId4" Type="http://schemas.openxmlformats.org/officeDocument/2006/relationships/image" Target="../media/image17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web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8.jpg"/><Relationship Id="rId5" Type="http://schemas.openxmlformats.org/officeDocument/2006/relationships/image" Target="../media/image187.jpg"/><Relationship Id="rId4" Type="http://schemas.openxmlformats.org/officeDocument/2006/relationships/image" Target="../media/image186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mailto:mocsolad@t-online.hu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p.toosz.hu/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&#246;osz.hu/szolgaltatasaink/onkormanyzati-forro-drot-tanacsado-szolgalat/" TargetMode="External"/><Relationship Id="rId5" Type="http://schemas.openxmlformats.org/officeDocument/2006/relationships/hyperlink" Target="http://www.legjobbonkormanyzatigyakorlatok.hu/" TargetMode="External"/><Relationship Id="rId4" Type="http://schemas.openxmlformats.org/officeDocument/2006/relationships/hyperlink" Target="http://www.toosz.h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endParaRPr lang="hu-HU" sz="2800">
              <a:solidFill>
                <a:schemeClr val="tx1"/>
              </a:solidFill>
            </a:endParaRPr>
          </a:p>
        </p:txBody>
      </p:sp>
      <p:pic>
        <p:nvPicPr>
          <p:cNvPr id="50179" name="Picture 4" descr="Alsomocsolad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0"/>
            <a:ext cx="8229600" cy="60960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hu-HU" sz="4400" i="1" dirty="0"/>
          </a:p>
          <a:p>
            <a:pPr algn="ctr" eaLnBrk="1" hangingPunct="1">
              <a:buNone/>
              <a:defRPr/>
            </a:pPr>
            <a:r>
              <a:rPr lang="hu-HU" sz="4800" dirty="0">
                <a:effectLst/>
              </a:rPr>
              <a:t> Innovatív Önkormányzatok Klub céljai, Alsómocsolád a vállalkozó falu.</a:t>
            </a:r>
            <a:r>
              <a:rPr lang="hu-HU" sz="4800" b="1" dirty="0">
                <a:latin typeface="Arial" charset="0"/>
              </a:rPr>
              <a:t> </a:t>
            </a:r>
            <a:endParaRPr lang="hu-HU" sz="4800" dirty="0">
              <a:latin typeface="Arial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hu-HU" sz="2400" dirty="0">
              <a:latin typeface="Arial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hu-HU" sz="2400" dirty="0">
              <a:latin typeface="Arial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hu-HU" sz="2400" dirty="0">
              <a:latin typeface="Arial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u-HU" sz="4000" b="1" dirty="0">
                <a:latin typeface="Arial" charset="0"/>
              </a:rPr>
              <a:t>Dicső László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u-HU" sz="2800" dirty="0">
                <a:latin typeface="Arial" charset="0"/>
              </a:rPr>
              <a:t>Polgármester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u-HU" sz="2800" dirty="0">
                <a:latin typeface="Arial" charset="0"/>
              </a:rPr>
              <a:t>TÖOSZ Társelnöke</a:t>
            </a:r>
          </a:p>
          <a:p>
            <a:pPr algn="ctr" eaLnBrk="1" hangingPunct="1">
              <a:buClr>
                <a:srgbClr val="FFCC66"/>
              </a:buClr>
              <a:buFont typeface="Wingdings" pitchFamily="2" charset="2"/>
              <a:buNone/>
              <a:defRPr/>
            </a:pPr>
            <a:r>
              <a:rPr lang="hu-HU" sz="1600" b="1" dirty="0">
                <a:solidFill>
                  <a:srgbClr val="FFFFFF"/>
                </a:solidFill>
                <a:latin typeface="Arial" charset="0"/>
              </a:rPr>
              <a:t>Nagyvenyim, 2026. 03. 05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hu-HU" b="1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Google Shape;89;g371cf9e6aae_0_2">
            <a:extLst>
              <a:ext uri="{FF2B5EF4-FFF2-40B4-BE49-F238E27FC236}">
                <a16:creationId xmlns:a16="http://schemas.microsoft.com/office/drawing/2014/main" id="{8E2E4E7D-94D8-C658-963D-027B74F6A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88640"/>
            <a:ext cx="6172200" cy="1008112"/>
          </a:xfrm>
        </p:spPr>
        <p:txBody>
          <a:bodyPr vert="horz" wrap="square" lIns="68569" tIns="34275" rIns="68569" bIns="34275" numCol="1" anchor="ctr" anchorCtr="0" compatLnSpc="1">
            <a:prstTxWarp prst="textNoShape">
              <a:avLst/>
            </a:prstTxWarp>
          </a:bodyPr>
          <a:lstStyle/>
          <a:p>
            <a:r>
              <a:rPr lang="hu-HU" altLang="hu-HU" sz="285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ELISMERTÉK A MUNKÁNKAT</a:t>
            </a:r>
            <a:endParaRPr lang="hu-HU" altLang="hu-HU" sz="2850" dirty="0">
              <a:solidFill>
                <a:schemeClr val="accent1"/>
              </a:solidFill>
            </a:endParaRPr>
          </a:p>
        </p:txBody>
      </p:sp>
      <p:sp>
        <p:nvSpPr>
          <p:cNvPr id="90" name="Google Shape;90;g371cf9e6aae_0_2">
            <a:extLst>
              <a:ext uri="{FF2B5EF4-FFF2-40B4-BE49-F238E27FC236}">
                <a16:creationId xmlns:a16="http://schemas.microsoft.com/office/drawing/2014/main" id="{6671E482-B14B-FB3D-B4FF-ACB085FBA5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08472" y="1268761"/>
            <a:ext cx="6249629" cy="1512167"/>
          </a:xfrm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just">
              <a:buNone/>
              <a:defRPr/>
            </a:pPr>
            <a:r>
              <a:rPr lang="hu-HU" sz="2700" dirty="0">
                <a:solidFill>
                  <a:schemeClr val="accent1"/>
                </a:solidFill>
                <a:highlight>
                  <a:schemeClr val="l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Alsómocsolád Község Önkormányzata 2025-ben is elnyerte az Európai Kiváló Kormányzás Védjegyet, az ELoGE-t.</a:t>
            </a:r>
            <a:endParaRPr sz="2700" dirty="0">
              <a:solidFill>
                <a:schemeClr val="accent1"/>
              </a:solidFill>
              <a:highlight>
                <a:schemeClr val="lt1"/>
              </a:highlight>
              <a:latin typeface="Times New Roman" panose="02020603050405020304" pitchFamily="18" charset="0"/>
              <a:ea typeface="Georgia"/>
              <a:cs typeface="Times New Roman" panose="02020603050405020304" pitchFamily="18" charset="0"/>
              <a:sym typeface="Georgia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2DA926E-1874-77F4-A9E5-0D083C300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573016"/>
            <a:ext cx="3290555" cy="1842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Nem érhető el leírás a fényképhez.">
            <a:extLst>
              <a:ext uri="{FF2B5EF4-FFF2-40B4-BE49-F238E27FC236}">
                <a16:creationId xmlns:a16="http://schemas.microsoft.com/office/drawing/2014/main" id="{22E3A6CE-F3FF-325B-940E-60ACCD210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38990"/>
            <a:ext cx="4581128" cy="343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ím 1">
            <a:extLst>
              <a:ext uri="{FF2B5EF4-FFF2-40B4-BE49-F238E27FC236}">
                <a16:creationId xmlns:a16="http://schemas.microsoft.com/office/drawing/2014/main" id="{B345C127-D5CE-4F7C-88EF-2194547F4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274638"/>
            <a:ext cx="7777162" cy="1143000"/>
          </a:xfrm>
        </p:spPr>
        <p:txBody>
          <a:bodyPr/>
          <a:lstStyle/>
          <a:p>
            <a:br>
              <a:rPr lang="hu-HU" alt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altLang="hu-HU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Urb:Icon</a:t>
            </a:r>
            <a:r>
              <a:rPr lang="hu-HU" altLang="hu-H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Nemzetközi </a:t>
            </a:r>
            <a:br>
              <a:rPr lang="hu-HU" altLang="hu-H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altLang="hu-H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településfejlesztési és </a:t>
            </a:r>
            <a:br>
              <a:rPr lang="hu-HU" altLang="hu-H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altLang="hu-H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projektvásár</a:t>
            </a:r>
            <a:br>
              <a:rPr lang="hu-HU" altLang="hu-H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altLang="hu-HU" sz="3200" b="1" dirty="0">
                <a:solidFill>
                  <a:schemeClr val="accent1"/>
                </a:solidFill>
              </a:rPr>
              <a:t>2013. április 10-13.</a:t>
            </a:r>
          </a:p>
        </p:txBody>
      </p:sp>
      <p:sp>
        <p:nvSpPr>
          <p:cNvPr id="54275" name="Tartalom helye 2">
            <a:extLst>
              <a:ext uri="{FF2B5EF4-FFF2-40B4-BE49-F238E27FC236}">
                <a16:creationId xmlns:a16="http://schemas.microsoft.com/office/drawing/2014/main" id="{2F6D3ECD-976B-476A-8D17-3D9580EDD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323975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endParaRPr lang="hu-HU" alt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u-HU" altLang="hu-HU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TÖOSZ </a:t>
            </a:r>
            <a:r>
              <a:rPr lang="hu-HU" altLang="hu-HU" sz="2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PéldÁtadó</a:t>
            </a:r>
            <a:r>
              <a:rPr lang="hu-HU" altLang="hu-HU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Önkormányzati gyakorlatok című pályázatán, Önkormányzatunk lehetőséget nyert a 2013. évi </a:t>
            </a:r>
            <a:r>
              <a:rPr lang="hu-HU" altLang="hu-HU" sz="2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Urb:Icon</a:t>
            </a:r>
            <a:r>
              <a:rPr lang="hu-HU" altLang="hu-HU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kiállításon való részvételre, ahol bemutathatta a nyertes jó gyakorlaton túl, Alsómocsolád Község múltbeli fejlesztéseit és jelenét</a:t>
            </a:r>
            <a:r>
              <a:rPr lang="hu-HU" alt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4276" name="Picture 2" descr="C:\Users\Alsómocsolád Ph\AppData\Local\Microsoft\Windows\Temporary Internet Files\Content.Outlook\E0P1OGUW\1.jpg">
            <a:extLst>
              <a:ext uri="{FF2B5EF4-FFF2-40B4-BE49-F238E27FC236}">
                <a16:creationId xmlns:a16="http://schemas.microsoft.com/office/drawing/2014/main" id="{64F65FCE-5376-48CA-BBAA-814824689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3035300"/>
            <a:ext cx="2074863" cy="1557338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7" name="Picture 3" descr="G:\P2150306.JPG">
            <a:extLst>
              <a:ext uri="{FF2B5EF4-FFF2-40B4-BE49-F238E27FC236}">
                <a16:creationId xmlns:a16="http://schemas.microsoft.com/office/drawing/2014/main" id="{B5B7AA4D-E350-4ECA-9BAB-1FEF8A65C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030538"/>
            <a:ext cx="2047875" cy="1535112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8" name="Picture 4" descr="G:\P2130013.JPG">
            <a:extLst>
              <a:ext uri="{FF2B5EF4-FFF2-40B4-BE49-F238E27FC236}">
                <a16:creationId xmlns:a16="http://schemas.microsoft.com/office/drawing/2014/main" id="{57749A39-8872-4641-9460-28B7ACAA3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8" y="3408363"/>
            <a:ext cx="4087812" cy="3065462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9" name="Picture 5" descr="G:\P2130053.JPG">
            <a:extLst>
              <a:ext uri="{FF2B5EF4-FFF2-40B4-BE49-F238E27FC236}">
                <a16:creationId xmlns:a16="http://schemas.microsoft.com/office/drawing/2014/main" id="{F46DB2A5-6A8D-45DB-8EAE-64859EC68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4941888"/>
            <a:ext cx="2208212" cy="1655762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0" name="Picture 6" descr="G:\P2130044.JPG">
            <a:extLst>
              <a:ext uri="{FF2B5EF4-FFF2-40B4-BE49-F238E27FC236}">
                <a16:creationId xmlns:a16="http://schemas.microsoft.com/office/drawing/2014/main" id="{18C2927F-A4AF-4EF4-86AC-DAD72EC99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5006975"/>
            <a:ext cx="2144712" cy="160655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1" name="Picture 9" descr="tooszlogokicsi">
            <a:extLst>
              <a:ext uri="{FF2B5EF4-FFF2-40B4-BE49-F238E27FC236}">
                <a16:creationId xmlns:a16="http://schemas.microsoft.com/office/drawing/2014/main" id="{0EB75CCB-E317-477A-A523-5D5498907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60350"/>
            <a:ext cx="1719263" cy="1181100"/>
          </a:xfrm>
          <a:prstGeom prst="rect">
            <a:avLst/>
          </a:prstGeom>
          <a:noFill/>
          <a:ln w="254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224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ím 1">
            <a:extLst>
              <a:ext uri="{FF2B5EF4-FFF2-40B4-BE49-F238E27FC236}">
                <a16:creationId xmlns:a16="http://schemas.microsoft.com/office/drawing/2014/main" id="{50315A0F-27B6-41DB-823A-227F0680E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     </a:t>
            </a:r>
            <a:br>
              <a:rPr lang="hu-HU" altLang="hu-HU" dirty="0"/>
            </a:br>
            <a:r>
              <a:rPr lang="hu-HU" altLang="hu-HU" dirty="0"/>
              <a:t>    </a:t>
            </a:r>
            <a:r>
              <a:rPr lang="hu-HU" altLang="hu-HU" dirty="0">
                <a:solidFill>
                  <a:schemeClr val="accent1"/>
                </a:solidFill>
              </a:rPr>
              <a:t>Innovatív Önkormányzatok Klubja</a:t>
            </a:r>
            <a:br>
              <a:rPr lang="hu-HU" altLang="hu-HU" dirty="0"/>
            </a:br>
            <a:endParaRPr lang="hu-HU" altLang="hu-HU" dirty="0"/>
          </a:p>
        </p:txBody>
      </p:sp>
      <p:pic>
        <p:nvPicPr>
          <p:cNvPr id="55299" name="Tartalom helye 3" descr="C:\Users\Pc\AppData\Local\Temp\Rar$DRa0.038\Lacinak Urbicon és Magunk Kenyerén 2013\Urbicon5.jpg">
            <a:extLst>
              <a:ext uri="{FF2B5EF4-FFF2-40B4-BE49-F238E27FC236}">
                <a16:creationId xmlns:a16="http://schemas.microsoft.com/office/drawing/2014/main" id="{97E6F260-6CFA-40B0-AE8D-7182DC03BD7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628775"/>
            <a:ext cx="5400675" cy="3384550"/>
          </a:xfrm>
        </p:spPr>
      </p:pic>
      <p:pic>
        <p:nvPicPr>
          <p:cNvPr id="55300" name="Kép 4" descr="http://keyframe.nava.hu/service/gallery/keyframe/2007/10/15/m1-12368/m1-12368-07080100.jpg">
            <a:extLst>
              <a:ext uri="{FF2B5EF4-FFF2-40B4-BE49-F238E27FC236}">
                <a16:creationId xmlns:a16="http://schemas.microsoft.com/office/drawing/2014/main" id="{550694EC-E2A4-4156-9215-41274661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989138"/>
            <a:ext cx="34925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9" descr="tooszlogokicsi">
            <a:extLst>
              <a:ext uri="{FF2B5EF4-FFF2-40B4-BE49-F238E27FC236}">
                <a16:creationId xmlns:a16="http://schemas.microsoft.com/office/drawing/2014/main" id="{0FC78A49-8586-4A06-808F-89CF971DB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777875"/>
            <a:ext cx="1719263" cy="1181100"/>
          </a:xfrm>
          <a:prstGeom prst="rect">
            <a:avLst/>
          </a:prstGeom>
          <a:noFill/>
          <a:ln w="254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663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8CDCA2-9469-4DCF-83E8-0F2909F12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hu-HU" dirty="0">
                <a:solidFill>
                  <a:schemeClr val="accent1"/>
                </a:solidFill>
              </a:rPr>
              <a:t>Filozófia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7616594-76BC-4408-A4D8-DF8D45585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accent1"/>
                </a:solidFill>
              </a:rPr>
              <a:t>Innovatív Önkormányzatokat tömörít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accent1"/>
                </a:solidFill>
              </a:rPr>
              <a:t>Bekapcsolódik új kezdeményezésekbe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accent1"/>
                </a:solidFill>
              </a:rPr>
              <a:t>Bekapcsolódik országos és nemzetközi programokba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accent1"/>
                </a:solidFill>
              </a:rPr>
              <a:t>Válaszokat keres a problémákra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accent1"/>
                </a:solidFill>
              </a:rPr>
              <a:t>Jó gyakorlatokat mutat be, jó példával jár elől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accent1"/>
                </a:solidFill>
              </a:rPr>
              <a:t>Egymástól tanulunk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accent1"/>
                </a:solidFill>
              </a:rPr>
              <a:t>Szemléletmódot közvetít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accent1"/>
                </a:solidFill>
              </a:rPr>
              <a:t>Felhívja a figyelmet: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dirty="0">
                <a:solidFill>
                  <a:schemeClr val="accent1"/>
                </a:solidFill>
              </a:rPr>
              <a:t> az új trendekre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dirty="0">
                <a:solidFill>
                  <a:schemeClr val="accent1"/>
                </a:solidFill>
              </a:rPr>
              <a:t>A modern vezetési eszközökre</a:t>
            </a:r>
          </a:p>
          <a:p>
            <a:pPr marL="457200" lvl="1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52103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Cím 1">
            <a:extLst>
              <a:ext uri="{FF2B5EF4-FFF2-40B4-BE49-F238E27FC236}">
                <a16:creationId xmlns:a16="http://schemas.microsoft.com/office/drawing/2014/main" id="{61509EBB-C054-45CD-B088-58AE6998C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>
                <a:solidFill>
                  <a:schemeClr val="accent1"/>
                </a:solidFill>
              </a:rPr>
              <a:t>    Alakuló Ülés</a:t>
            </a:r>
            <a:br>
              <a:rPr lang="hu-HU" altLang="hu-HU" dirty="0">
                <a:solidFill>
                  <a:schemeClr val="accent1"/>
                </a:solidFill>
              </a:rPr>
            </a:br>
            <a:r>
              <a:rPr lang="hu-HU" altLang="hu-HU" dirty="0">
                <a:solidFill>
                  <a:schemeClr val="accent1"/>
                </a:solidFill>
              </a:rPr>
              <a:t> Alsómocsoládon 2013 május 1</a:t>
            </a:r>
          </a:p>
        </p:txBody>
      </p:sp>
      <p:pic>
        <p:nvPicPr>
          <p:cNvPr id="57347" name="Picture 2">
            <a:extLst>
              <a:ext uri="{FF2B5EF4-FFF2-40B4-BE49-F238E27FC236}">
                <a16:creationId xmlns:a16="http://schemas.microsoft.com/office/drawing/2014/main" id="{E7FBD2D6-9426-4B52-BBD2-525274FDFF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73238"/>
            <a:ext cx="4281487" cy="320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7348" name="Objektum 3">
            <a:extLst>
              <a:ext uri="{FF2B5EF4-FFF2-40B4-BE49-F238E27FC236}">
                <a16:creationId xmlns:a16="http://schemas.microsoft.com/office/drawing/2014/main" id="{5B9D9B24-3FF1-4966-9A71-8B1E0B4EF8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35600" y="1387475"/>
          <a:ext cx="3384550" cy="446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763431" imgH="8695615" progId="Word.Document.8">
                  <p:embed/>
                </p:oleObj>
              </mc:Choice>
              <mc:Fallback>
                <p:oleObj name="Document" r:id="rId3" imgW="5763431" imgH="8695615" progId="Word.Document.8">
                  <p:embed/>
                  <p:pic>
                    <p:nvPicPr>
                      <p:cNvPr id="57348" name="Objektum 3">
                        <a:extLst>
                          <a:ext uri="{FF2B5EF4-FFF2-40B4-BE49-F238E27FC236}">
                            <a16:creationId xmlns:a16="http://schemas.microsoft.com/office/drawing/2014/main" id="{5B9D9B24-3FF1-4966-9A71-8B1E0B4EF8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1387475"/>
                        <a:ext cx="3384550" cy="446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49" name="Picture 3">
            <a:extLst>
              <a:ext uri="{FF2B5EF4-FFF2-40B4-BE49-F238E27FC236}">
                <a16:creationId xmlns:a16="http://schemas.microsoft.com/office/drawing/2014/main" id="{D4B42179-8B36-4D4A-8071-AFA64DBDA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335588"/>
            <a:ext cx="2019776" cy="1405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Cím 1">
            <a:extLst>
              <a:ext uri="{FF2B5EF4-FFF2-40B4-BE49-F238E27FC236}">
                <a16:creationId xmlns:a16="http://schemas.microsoft.com/office/drawing/2014/main" id="{ACDED139-C4F8-4962-9C06-6C5CA02B4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61443" name="Picture 2" descr="D:\2013\Innovatív polgármesteri klub\4k.jpg">
            <a:extLst>
              <a:ext uri="{FF2B5EF4-FFF2-40B4-BE49-F238E27FC236}">
                <a16:creationId xmlns:a16="http://schemas.microsoft.com/office/drawing/2014/main" id="{9F3715C4-42AB-4499-A250-9F7C60C26A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773238"/>
            <a:ext cx="4427538" cy="2951162"/>
          </a:xfrm>
          <a:noFill/>
        </p:spPr>
      </p:pic>
      <p:pic>
        <p:nvPicPr>
          <p:cNvPr id="61444" name="Kép 3" descr="D:\2013\Innovatív Önkormányzatok Klubja\0825.jpg">
            <a:extLst>
              <a:ext uri="{FF2B5EF4-FFF2-40B4-BE49-F238E27FC236}">
                <a16:creationId xmlns:a16="http://schemas.microsoft.com/office/drawing/2014/main" id="{78F9300F-0C73-47B7-A3CF-A3DE6485D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33375"/>
            <a:ext cx="43195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Kép 4" descr="D:\2015\Társadalmi Innováció\4478.jpg">
            <a:extLst>
              <a:ext uri="{FF2B5EF4-FFF2-40B4-BE49-F238E27FC236}">
                <a16:creationId xmlns:a16="http://schemas.microsoft.com/office/drawing/2014/main" id="{6CA24186-BAD8-4242-9A86-730699301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3068638"/>
            <a:ext cx="395287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698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F4907E9-3ABF-43AA-8E16-F644080225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285875"/>
          </a:xfrm>
          <a:solidFill>
            <a:schemeClr val="tx2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hu-HU" sz="3200" dirty="0">
                <a:solidFill>
                  <a:srgbClr val="FFFF99"/>
                </a:solidFill>
              </a:rPr>
              <a:t>                Legjobb Önkormányzati Gyakorlatok Program</a:t>
            </a:r>
            <a:br>
              <a:rPr lang="hu-HU" sz="3200" dirty="0">
                <a:solidFill>
                  <a:srgbClr val="FFFF99"/>
                </a:solidFill>
              </a:rPr>
            </a:br>
            <a:endParaRPr lang="hu-HU" sz="3200" dirty="0">
              <a:solidFill>
                <a:srgbClr val="FFFF99"/>
              </a:solidFill>
            </a:endParaRPr>
          </a:p>
        </p:txBody>
      </p:sp>
      <p:sp>
        <p:nvSpPr>
          <p:cNvPr id="59395" name="Alcím 2">
            <a:extLst>
              <a:ext uri="{FF2B5EF4-FFF2-40B4-BE49-F238E27FC236}">
                <a16:creationId xmlns:a16="http://schemas.microsoft.com/office/drawing/2014/main" id="{99CB353C-5562-4EBA-9117-4F11057A2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285875"/>
            <a:ext cx="9144000" cy="5572125"/>
          </a:xfrm>
          <a:solidFill>
            <a:srgbClr val="FFFF99"/>
          </a:solidFill>
        </p:spPr>
        <p:txBody>
          <a:bodyPr/>
          <a:lstStyle/>
          <a:p>
            <a:r>
              <a:rPr lang="hu-HU" altLang="hu-H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Territoria</a:t>
            </a:r>
            <a:r>
              <a:rPr lang="hu-HU" altLang="hu-H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Innovációs Díj </a:t>
            </a:r>
          </a:p>
          <a:p>
            <a:endParaRPr lang="hu-HU" altLang="hu-H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ctr"/>
            <a:r>
              <a:rPr lang="hu-HU" altLang="hu-H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2013-ban a Francia-Magyar Kezdeményezések (INFH), a Helyi Obszervatórium (LRMI) és a TÖOSZ által létrehozott </a:t>
            </a:r>
            <a:r>
              <a:rPr lang="hu-HU" altLang="hu-H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Magyar </a:t>
            </a:r>
            <a:r>
              <a:rPr lang="hu-HU" altLang="hu-H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Territoria</a:t>
            </a:r>
            <a:r>
              <a:rPr lang="hu-HU" altLang="hu-H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Innovációs Díj </a:t>
            </a:r>
            <a:r>
              <a:rPr lang="hu-HU" altLang="hu-H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Szervező Bizottsága csatlakozott a Legjobb Önkormányzati Gyakorlatok pályázati rendszeréhez. A Magyar </a:t>
            </a:r>
            <a:r>
              <a:rPr lang="hu-HU" altLang="hu-H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Territoria</a:t>
            </a:r>
            <a:r>
              <a:rPr lang="hu-HU" altLang="hu-H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Innovációs Díj Szervező bizottsága és a LÖGY Irányító Bizottsága megállapodása alapján a rövid listára kerülő pályázatok – a LÖGY- kategóriáktól függetlenül – automatikusan versenyeznek az innovációs külön díjért. </a:t>
            </a:r>
          </a:p>
          <a:p>
            <a:pPr algn="just"/>
            <a:r>
              <a:rPr lang="hu-HU" altLang="hu-H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Magyar </a:t>
            </a:r>
            <a:r>
              <a:rPr lang="hu-HU" altLang="hu-H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Territoria</a:t>
            </a:r>
            <a:r>
              <a:rPr lang="hu-HU" altLang="hu-H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Innovációs Díj három kategóriában: </a:t>
            </a:r>
            <a:r>
              <a:rPr lang="hu-HU" altLang="hu-H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személyek, közösségek, önkormányzatok és külön elismerés</a:t>
            </a:r>
            <a:r>
              <a:rPr lang="hu-HU" altLang="hu-H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került odaítélésre. Az elbírálás legfőbb szempontjai: a projekt </a:t>
            </a:r>
            <a:r>
              <a:rPr lang="hu-HU" altLang="hu-H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innovativitása</a:t>
            </a:r>
            <a:r>
              <a:rPr lang="hu-HU" altLang="hu-H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megismételhetősége és a közpénzek takarékos felhasználása volt.</a:t>
            </a:r>
          </a:p>
          <a:p>
            <a:pPr algn="just"/>
            <a:r>
              <a:rPr lang="hu-HU" altLang="hu-H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hu-HU" altLang="hu-H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bizottság döntése alapján díjazott lett:</a:t>
            </a:r>
          </a:p>
          <a:p>
            <a:pPr algn="just"/>
            <a:r>
              <a:rPr lang="hu-HU" altLang="hu-H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személy</a:t>
            </a:r>
            <a:r>
              <a:rPr lang="hu-HU" altLang="hu-H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kategóriában</a:t>
            </a:r>
            <a:r>
              <a:rPr lang="hu-HU" altLang="hu-H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Seres Mária, Mátraverebély polgármestere</a:t>
            </a:r>
            <a:r>
              <a:rPr lang="hu-HU" altLang="hu-H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hu-HU" altLang="hu-H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közösség </a:t>
            </a:r>
            <a:r>
              <a:rPr lang="hu-HU" altLang="hu-H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kategóriában: </a:t>
            </a:r>
            <a:r>
              <a:rPr lang="hu-HU" altLang="hu-H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Hernádszentandrás község</a:t>
            </a:r>
            <a:r>
              <a:rPr lang="hu-HU" altLang="hu-H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hu-HU" altLang="hu-H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önkormányzat</a:t>
            </a:r>
            <a:r>
              <a:rPr lang="hu-HU" altLang="hu-H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kategóriában: </a:t>
            </a:r>
            <a:r>
              <a:rPr lang="hu-HU" altLang="hu-H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Hidvégardó önkormányzata</a:t>
            </a:r>
            <a:r>
              <a:rPr lang="hu-HU" altLang="hu-H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hu-HU" altLang="hu-H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külön elismerésben </a:t>
            </a:r>
            <a:r>
              <a:rPr lang="hu-HU" altLang="hu-H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részesült: </a:t>
            </a:r>
            <a:r>
              <a:rPr lang="hu-HU" altLang="hu-H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Alsómocsolád és Hajdúdorog önkormányzata</a:t>
            </a:r>
          </a:p>
        </p:txBody>
      </p:sp>
      <p:pic>
        <p:nvPicPr>
          <p:cNvPr id="59396" name="Picture 11" descr="\\Mars\common\TÖOSZ\TÖOSZ-emblémák\legkisebb kislogo sarga.jpg">
            <a:extLst>
              <a:ext uri="{FF2B5EF4-FFF2-40B4-BE49-F238E27FC236}">
                <a16:creationId xmlns:a16="http://schemas.microsoft.com/office/drawing/2014/main" id="{6890EC99-0D78-404D-875C-31CF56873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500188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402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ím 1">
            <a:extLst>
              <a:ext uri="{FF2B5EF4-FFF2-40B4-BE49-F238E27FC236}">
                <a16:creationId xmlns:a16="http://schemas.microsoft.com/office/drawing/2014/main" id="{D1B5FA30-65A6-4AC1-89CD-B3914F0E0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60420" name="Kép 4" descr="http://pozitivnap.hu/cache/d/3/3/c/7/d33c7bcdb40f4ed88d083830e45fdd9f446a076a.jpg">
            <a:extLst>
              <a:ext uri="{FF2B5EF4-FFF2-40B4-BE49-F238E27FC236}">
                <a16:creationId xmlns:a16="http://schemas.microsoft.com/office/drawing/2014/main" id="{0200FD8D-1E0E-46E3-858C-C28C0D57D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3" y="260350"/>
            <a:ext cx="5608637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Kép 5" descr="http://bioszentandras.honlapom.hu/pages/bioszentandras/contents/startpage/doc/bio.jpg">
            <a:extLst>
              <a:ext uri="{FF2B5EF4-FFF2-40B4-BE49-F238E27FC236}">
                <a16:creationId xmlns:a16="http://schemas.microsoft.com/office/drawing/2014/main" id="{DCE6AF66-E399-440B-BC35-A698898B9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" y="268899"/>
            <a:ext cx="3572081" cy="382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06DD12BD-D24D-8926-34E7-552353446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55776" y="2857128"/>
            <a:ext cx="6373989" cy="39847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accent1"/>
                </a:solidFill>
              </a:rPr>
              <a:t>Innovációs Díj Tallinn 2016</a:t>
            </a:r>
          </a:p>
        </p:txBody>
      </p:sp>
      <p:pic>
        <p:nvPicPr>
          <p:cNvPr id="52227" name="Tartalom helye 3" descr="https://scontent-ams3-1.xx.fbcdn.net/hphotos-xtf1/v/t1.0-9/12654431_957122634342616_8789582081687221048_n.jpg?oh=397cd4e4266679c0dbcd78d38e161043&amp;oe=573FA6B8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24525" y="1196975"/>
            <a:ext cx="3279775" cy="4525963"/>
          </a:xfrm>
        </p:spPr>
      </p:pic>
      <p:pic>
        <p:nvPicPr>
          <p:cNvPr id="52228" name="Kép 4" descr="https://scontent-ams3-1.xx.fbcdn.net/hphotos-xpf1/v/t1.0-9/12573838_957122511009295_339328092810002568_n.jpg?oh=cd0234823e2d9716eb485157ae6359d7&amp;oe=573103E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038" y="1195388"/>
            <a:ext cx="5545137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Kép 5" descr="Képtalálat a következőre: „Quality Innovation of the year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9613" y="4265613"/>
            <a:ext cx="36353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ím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6186502" cy="1714512"/>
          </a:xfrm>
        </p:spPr>
        <p:txBody>
          <a:bodyPr/>
          <a:lstStyle/>
          <a:p>
            <a:r>
              <a:rPr lang="hu-HU" altLang="hu-HU" dirty="0"/>
              <a:t>„Magunk kenyerén”</a:t>
            </a:r>
            <a:br>
              <a:rPr lang="hu-HU" altLang="hu-HU" dirty="0"/>
            </a:br>
            <a:r>
              <a:rPr lang="hu-HU" altLang="hu-HU" sz="3600" dirty="0"/>
              <a:t>Mezőgazdaság élénkítő  programelem</a:t>
            </a:r>
          </a:p>
        </p:txBody>
      </p:sp>
      <p:pic>
        <p:nvPicPr>
          <p:cNvPr id="41987" name="Picture 2" descr="https://encrypted-tbn0.gstatic.com/images?q=tbn:ANd9GcScabhcjq-l7G-eifaTJt2eelKIJOKqRu8SS9tO1rMFP6Nm0ABGb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80175" y="4665663"/>
            <a:ext cx="2525713" cy="1901825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88" name="AutoShape 8" descr="data:image/jpeg;base64,/9j/4AAQSkZJRgABAQAAAQABAAD/2wCEAAkGBwgHBgkIBwgKCgkLDRYPDQwMDRsUFRAWIB0iIiAdHx8kKDQsJCYxJx8fLT0tMTU3Ojo6Iys/RD84QzQ5OjcBCgoKDQwNGg8PGjclHyU3Nzc3Nzc3Nzc3Nzc3Nzc3Nzc3Nzc3Nzc3Nzc3Nzc3Nzc3Nzc3Nzc3Nzc3Nzc3Nzc3N//AABEIAFsAeQMBIgACEQEDEQH/xAAcAAABBQEBAQAAAAAAAAAAAAACAQMEBQYABwj/xAA9EAABAwIDBAcFBgQHAAAAAAABAgMRAAQSITEFQVGRBhMiYXGBoRQyQlKxByNiwdHwFVOSojNDVYKU4fL/xAAYAQADAQEAAAAAAAAAAAAAAAAAAQMCBP/EACARAAIDAQACAgMAAAAAAAAAAAABAhEhAxIioeEEE3H/2gAMAwEAAhEDEQA/AMzPA0oWdDnXAzuFLhO5KT4V0HMIVJ0MCkhJ0WmiKSfeR6UJSnh6UaB2nxUQWR8SudB2RuruzqAaQBY5+I0UTvpuB4UumihTAIpA1xUMo4KmuxrGiq7rVb8PKlYCdngRXFI3LjypcYOqU0sYtMPOmA3hV/M9K4Yh8U+FOdUriKQtqGlFAcFL8fGm8Z4Ci7Q1FM4+4UgJGDgpPOl6pe4jyVSYEd4oepT/ADPWgB1KHtxJ86uei7Aubq5DzDLqkNYmutJwlU74/OqEsqghLywDqEuETRWpes3S6w64FkROMn0qM49XLHSOnnLhGDtXL4PWbbo3sva2zG27uwt7S9U2CXbOQEq9JHiK8vv2HrG8ftLlsB1lZQrhI3jurY/Z/tu8evHGLk4k5lKtw7qqPtBaDXSu890BYQvmgT6g04N3TJ9KatGcxJOqY8KIFkjPEKDD+JPOkg8KqSCwoJyVzFdg8/OhidK6FDcaBhYFUJbXrFdnwNSGbS6ebW42yerQnEpajhSB4nLyowCPhPynlSgK4Gl8hQmaYhxOPjzpqVcBzpCc9CaYxK+WlYEgHvHOlidTRYOHaoYIOhFAHFHAj+quLaxvA86TfPV+cmlAndFAGz+zy3X7QHgNVEGdI/cVWfaA/wBf0rvSPgwI5JE+s1rfs5snhadY8hSBmEyKx6NmXfSPbt2+nElpx5S1ObonIDviKmn7NlWvVIoJTMEGalM7NvXyAza3SsWkNKM+lerbF2JsnZWFVvbpW8BAcUJXO8zuNaGzZOSlSCd5M0n0BczxdPRTbIkvM+zpHxPEJz7hqeVXGzegG0H1JU/dJbaOpwmfIT+VemXTbanUrOak6EjMeFP24bICchWHORtc0Zez6GbL2Uwq5ukuXRRnE5k7v3NZzpyGbWwthbNssquHCpSWxlhSNO8SRn+x6TewpAYBOFWau+vHend8q76QPMwpbVqA0ncAdT6n0pQtysJ0o0UJdUTmrlQ4+OdNfdg9lAJ7jNKUuET1gbHDCK6LIDwU38QPlTPWM99IlMf5qlnuFM9r5RzosCSnrRrhHhIpwLUPePJVIXDupOsUNZPKmIIu5b+dHavJNy1ixFIWJE1CculIVJbketMLvcLwUgZcjNZchpH0X0aDf8PThIwxJ75qivkWexmW7HZ7eBCZgz73GeNZjYPTcW+y0IeSoYUxmDU1nblptEw8MSTwOnfzFQOjC82Y6VrxCREa6GtIg/cgAZ7gDpWYsTZ20rafXmqClRBzqTc9ILdjEpx9CR3kCk2MulW/W5KVGcxNPtWvV5IwZ7xrWYT0pskKxG5bImJxin0dNdkt5O3iMUe6gKX9AayOy0N9aqvTa9a31qM1Jx9oeVeE7Xf9pubq8S4lxDtw4pK0nIAkkZf9UW2ru5udr3t02ss9c+pSe0MknTXPKqt1KSRKGyYklOU+UxU3+x4sOmMuEde/36CZcbDag8+2XCZASlQju0pVntRhB7wcjTKnrhOPqlBtJVMJSJHnSqcCs3G1T8RG+q8nNZIj+U+U6lDGPh1IHbGXcab61r5fUUKSxvUoCfiBNBjZ+cf0V0WcROCifhIrq4Ab1GlgfN6VvQBKErEKiot2wlBbEanUcKlEGciOVAsrSkkhMDfSatAjYbB2JbP2wUtBSImQSKp3mbe2uFezur1iDKfyFL0de2oyMITcqZXxUYj8qjbRL1rdrYDzi0iCO3MdxqEY2yreFtbqdfELuHBOvbIn1qUNhslRWM51k4jzmqG1v3G4++WFDcpsEfrWhsdq277aAVnGMlJS3I/UUnBoakmR3diT7hWg8U4wPSpdrZqZCk48c7lf+afU6CQG1IE6FKs/rT9qtSlQ6pf90etYNFSrZqQ8XHCFGZwmP0qj2xi6xWK2bTBjsqra3IkiFSDxMVkdvEqucJQJGi4MkcM8uVbgrZmeIz5bdGcjwIFLhy+8S1zipWH8Q5UuAfMKt4kmyCpAOiwBwxUz1Svm/uFWRZSflpn2dP4aPEVkgTvNJNNPKKfdMVHU85PvmtWBOmBuoFOLGXVyPEVEStZ1UedO2susha1KKs88RrLltDrLNH0X2lfqQ5ahxPUgYMCkyQO5VVu0key3rrCQVJSciddKb6NurbcWUKIMgVP2+kJu2yNVtBSjxMmsc3puS9SsCgoZpINIUzuPjSLMDKhC1DQmqkxYI+KpbG1L63/wrx0d2Mn60ym/u0e7cODzoxta9nCXgofibSfqKTGiwT0lvyyWnENOGZCynMciBUK8vV3bgcdSMQEQCY+tMrcU6cSwmfwoCfpTZpKKWoG2w8Y+Qc66UncedBuq+6JtNOLuy6wy7ARHWtJXHvaSDWrFVlHhnQnlTOD9xW+catwt6LKyETEWjeUf7asf4fYf6fZ/8ZH6UvIfif/Z"/>
          <p:cNvSpPr>
            <a:spLocks noChangeAspect="1" noChangeArrowheads="1"/>
          </p:cNvSpPr>
          <p:nvPr/>
        </p:nvSpPr>
        <p:spPr bwMode="auto">
          <a:xfrm>
            <a:off x="155575" y="-411163"/>
            <a:ext cx="1152525" cy="86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989" name="AutoShape 10" descr="data:image/jpeg;base64,/9j/4AAQSkZJRgABAQAAAQABAAD/2wCEAAkGBwgHBgkIBwgKCgkLDRYPDQwMDRsUFRAWIB0iIiAdHx8kKDQsJCYxJx8fLT0tMTU3Ojo6Iys/RD84QzQ5OjcBCgoKDQwNGg8PGjclHyU3Nzc3Nzc3Nzc3Nzc3Nzc3Nzc3Nzc3Nzc3Nzc3Nzc3Nzc3Nzc3Nzc3Nzc3Nzc3Nzc3N//AABEIAFsAeQMBIgACEQEDEQH/xAAcAAABBQEBAQAAAAAAAAAAAAACAQMEBQYABwj/xAA9EAABAwIDBAcFBgQHAAAAAAABAgMRAAQSITEFQVGRBhMiYXGBoRQyQlKxByNiwdHwFVOSojNDVYKU4fL/xAAYAQADAQEAAAAAAAAAAAAAAAAAAQMCBP/EACARAAIDAQACAgMAAAAAAAAAAAABAhEhAxIioeEEE3H/2gAMAwEAAhEDEQA/AMzPA0oWdDnXAzuFLhO5KT4V0HMIVJ0MCkhJ0WmiKSfeR6UJSnh6UaB2nxUQWR8SudB2RuruzqAaQBY5+I0UTvpuB4UumihTAIpA1xUMo4KmuxrGiq7rVb8PKlYCdngRXFI3LjypcYOqU0sYtMPOmA3hV/M9K4Yh8U+FOdUriKQtqGlFAcFL8fGm8Z4Ci7Q1FM4+4UgJGDgpPOl6pe4jyVSYEd4oepT/ADPWgB1KHtxJ86uei7Aubq5DzDLqkNYmutJwlU74/OqEsqghLywDqEuETRWpes3S6w64FkROMn0qM49XLHSOnnLhGDtXL4PWbbo3sva2zG27uwt7S9U2CXbOQEq9JHiK8vv2HrG8ftLlsB1lZQrhI3jurY/Z/tu8evHGLk4k5lKtw7qqPtBaDXSu890BYQvmgT6g04N3TJ9KatGcxJOqY8KIFkjPEKDD+JPOkg8KqSCwoJyVzFdg8/OhidK6FDcaBhYFUJbXrFdnwNSGbS6ebW42yerQnEpajhSB4nLyowCPhPynlSgK4Gl8hQmaYhxOPjzpqVcBzpCc9CaYxK+WlYEgHvHOlidTRYOHaoYIOhFAHFHAj+quLaxvA86TfPV+cmlAndFAGz+zy3X7QHgNVEGdI/cVWfaA/wBf0rvSPgwI5JE+s1rfs5snhadY8hSBmEyKx6NmXfSPbt2+nElpx5S1ObonIDviKmn7NlWvVIoJTMEGalM7NvXyAza3SsWkNKM+lerbF2JsnZWFVvbpW8BAcUJXO8zuNaGzZOSlSCd5M0n0BczxdPRTbIkvM+zpHxPEJz7hqeVXGzegG0H1JU/dJbaOpwmfIT+VemXTbanUrOak6EjMeFP24bICchWHORtc0Zez6GbL2Uwq5ukuXRRnE5k7v3NZzpyGbWwthbNssquHCpSWxlhSNO8SRn+x6TewpAYBOFWau+vHend8q76QPMwpbVqA0ncAdT6n0pQtysJ0o0UJdUTmrlQ4+OdNfdg9lAJ7jNKUuET1gbHDCK6LIDwU38QPlTPWM99IlMf5qlnuFM9r5RzosCSnrRrhHhIpwLUPePJVIXDupOsUNZPKmIIu5b+dHavJNy1ixFIWJE1CculIVJbketMLvcLwUgZcjNZchpH0X0aDf8PThIwxJ75qivkWexmW7HZ7eBCZgz73GeNZjYPTcW+y0IeSoYUxmDU1nblptEw8MSTwOnfzFQOjC82Y6VrxCREa6GtIg/cgAZ7gDpWYsTZ20rafXmqClRBzqTc9ILdjEpx9CR3kCk2MulW/W5KVGcxNPtWvV5IwZ7xrWYT0pskKxG5bImJxin0dNdkt5O3iMUe6gKX9AayOy0N9aqvTa9a31qM1Jx9oeVeE7Xf9pubq8S4lxDtw4pK0nIAkkZf9UW2ru5udr3t02ss9c+pSe0MknTXPKqt1KSRKGyYklOU+UxU3+x4sOmMuEde/36CZcbDag8+2XCZASlQju0pVntRhB7wcjTKnrhOPqlBtJVMJSJHnSqcCs3G1T8RG+q8nNZIj+U+U6lDGPh1IHbGXcab61r5fUUKSxvUoCfiBNBjZ+cf0V0WcROCifhIrq4Ab1GlgfN6VvQBKErEKiot2wlBbEanUcKlEGciOVAsrSkkhMDfSatAjYbB2JbP2wUtBSImQSKp3mbe2uFezur1iDKfyFL0de2oyMITcqZXxUYj8qjbRL1rdrYDzi0iCO3MdxqEY2yreFtbqdfELuHBOvbIn1qUNhslRWM51k4jzmqG1v3G4++WFDcpsEfrWhsdq277aAVnGMlJS3I/UUnBoakmR3diT7hWg8U4wPSpdrZqZCk48c7lf+afU6CQG1IE6FKs/rT9qtSlQ6pf90etYNFSrZqQ8XHCFGZwmP0qj2xi6xWK2bTBjsqra3IkiFSDxMVkdvEqucJQJGi4MkcM8uVbgrZmeIz5bdGcjwIFLhy+8S1zipWH8Q5UuAfMKt4kmyCpAOiwBwxUz1Svm/uFWRZSflpn2dP4aPEVkgTvNJNNPKKfdMVHU85PvmtWBOmBuoFOLGXVyPEVEStZ1UedO2susha1KKs88RrLltDrLNH0X2lfqQ5ahxPUgYMCkyQO5VVu0key3rrCQVJSciddKb6NurbcWUKIMgVP2+kJu2yNVtBSjxMmsc3puS9SsCgoZpINIUzuPjSLMDKhC1DQmqkxYI+KpbG1L63/wrx0d2Mn60ym/u0e7cODzoxta9nCXgofibSfqKTGiwT0lvyyWnENOGZCynMciBUK8vV3bgcdSMQEQCY+tMrcU6cSwmfwoCfpTZpKKWoG2w8Y+Qc66UncedBuq+6JtNOLuy6wy7ARHWtJXHvaSDWrFVlHhnQnlTOD9xW+catwt6LKyETEWjeUf7asf4fYf6fZ/8ZH6UvIfif/Z"/>
          <p:cNvSpPr>
            <a:spLocks noChangeAspect="1" noChangeArrowheads="1"/>
          </p:cNvSpPr>
          <p:nvPr/>
        </p:nvSpPr>
        <p:spPr bwMode="auto">
          <a:xfrm>
            <a:off x="307975" y="-258763"/>
            <a:ext cx="1152525" cy="86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990" name="AutoShape 12" descr="data:image/jpeg;base64,/9j/4AAQSkZJRgABAQAAAQABAAD/2wCEAAkGBwgHBgkIBwgKCgkLDRYPDQwMDRsUFRAWIB0iIiAdHx8kKDQsJCYxJx8fLT0tMTU3Ojo6Iys/RD84QzQ5OjcBCgoKDQwNGg8PGjclHyU3Nzc3Nzc3Nzc3Nzc3Nzc3Nzc3Nzc3Nzc3Nzc3Nzc3Nzc3Nzc3Nzc3Nzc3Nzc3Nzc3N//AABEIAFsAeQMBIgACEQEDEQH/xAAcAAABBQEBAQAAAAAAAAAAAAACAQMEBQYABwj/xAA9EAABAwIDBAcFBgQHAAAAAAABAgMRAAQSITEFQVGRBhMiYXGBoRQyQlKxByNiwdHwFVOSojNDVYKU4fL/xAAYAQADAQEAAAAAAAAAAAAAAAAAAQMCBP/EACARAAIDAQACAgMAAAAAAAAAAAABAhEhAxIioeEEE3H/2gAMAwEAAhEDEQA/AMzPA0oWdDnXAzuFLhO5KT4V0HMIVJ0MCkhJ0WmiKSfeR6UJSnh6UaB2nxUQWR8SudB2RuruzqAaQBY5+I0UTvpuB4UumihTAIpA1xUMo4KmuxrGiq7rVb8PKlYCdngRXFI3LjypcYOqU0sYtMPOmA3hV/M9K4Yh8U+FOdUriKQtqGlFAcFL8fGm8Z4Ci7Q1FM4+4UgJGDgpPOl6pe4jyVSYEd4oepT/ADPWgB1KHtxJ86uei7Aubq5DzDLqkNYmutJwlU74/OqEsqghLywDqEuETRWpes3S6w64FkROMn0qM49XLHSOnnLhGDtXL4PWbbo3sva2zG27uwt7S9U2CXbOQEq9JHiK8vv2HrG8ftLlsB1lZQrhI3jurY/Z/tu8evHGLk4k5lKtw7qqPtBaDXSu890BYQvmgT6g04N3TJ9KatGcxJOqY8KIFkjPEKDD+JPOkg8KqSCwoJyVzFdg8/OhidK6FDcaBhYFUJbXrFdnwNSGbS6ebW42yerQnEpajhSB4nLyowCPhPynlSgK4Gl8hQmaYhxOPjzpqVcBzpCc9CaYxK+WlYEgHvHOlidTRYOHaoYIOhFAHFHAj+quLaxvA86TfPV+cmlAndFAGz+zy3X7QHgNVEGdI/cVWfaA/wBf0rvSPgwI5JE+s1rfs5snhadY8hSBmEyKx6NmXfSPbt2+nElpx5S1ObonIDviKmn7NlWvVIoJTMEGalM7NvXyAza3SsWkNKM+lerbF2JsnZWFVvbpW8BAcUJXO8zuNaGzZOSlSCd5M0n0BczxdPRTbIkvM+zpHxPEJz7hqeVXGzegG0H1JU/dJbaOpwmfIT+VemXTbanUrOak6EjMeFP24bICchWHORtc0Zez6GbL2Uwq5ukuXRRnE5k7v3NZzpyGbWwthbNssquHCpSWxlhSNO8SRn+x6TewpAYBOFWau+vHend8q76QPMwpbVqA0ncAdT6n0pQtysJ0o0UJdUTmrlQ4+OdNfdg9lAJ7jNKUuET1gbHDCK6LIDwU38QPlTPWM99IlMf5qlnuFM9r5RzosCSnrRrhHhIpwLUPePJVIXDupOsUNZPKmIIu5b+dHavJNy1ixFIWJE1CculIVJbketMLvcLwUgZcjNZchpH0X0aDf8PThIwxJ75qivkWexmW7HZ7eBCZgz73GeNZjYPTcW+y0IeSoYUxmDU1nblptEw8MSTwOnfzFQOjC82Y6VrxCREa6GtIg/cgAZ7gDpWYsTZ20rafXmqClRBzqTc9ILdjEpx9CR3kCk2MulW/W5KVGcxNPtWvV5IwZ7xrWYT0pskKxG5bImJxin0dNdkt5O3iMUe6gKX9AayOy0N9aqvTa9a31qM1Jx9oeVeE7Xf9pubq8S4lxDtw4pK0nIAkkZf9UW2ru5udr3t02ss9c+pSe0MknTXPKqt1KSRKGyYklOU+UxU3+x4sOmMuEde/36CZcbDag8+2XCZASlQju0pVntRhB7wcjTKnrhOPqlBtJVMJSJHnSqcCs3G1T8RG+q8nNZIj+U+U6lDGPh1IHbGXcab61r5fUUKSxvUoCfiBNBjZ+cf0V0WcROCifhIrq4Ab1GlgfN6VvQBKErEKiot2wlBbEanUcKlEGciOVAsrSkkhMDfSatAjYbB2JbP2wUtBSImQSKp3mbe2uFezur1iDKfyFL0de2oyMITcqZXxUYj8qjbRL1rdrYDzi0iCO3MdxqEY2yreFtbqdfELuHBOvbIn1qUNhslRWM51k4jzmqG1v3G4++WFDcpsEfrWhsdq277aAVnGMlJS3I/UUnBoakmR3diT7hWg8U4wPSpdrZqZCk48c7lf+afU6CQG1IE6FKs/rT9qtSlQ6pf90etYNFSrZqQ8XHCFGZwmP0qj2xi6xWK2bTBjsqra3IkiFSDxMVkdvEqucJQJGi4MkcM8uVbgrZmeIz5bdGcjwIFLhy+8S1zipWH8Q5UuAfMKt4kmyCpAOiwBwxUz1Svm/uFWRZSflpn2dP4aPEVkgTvNJNNPKKfdMVHU85PvmtWBOmBuoFOLGXVyPEVEStZ1UedO2susha1KKs88RrLltDrLNH0X2lfqQ5ahxPUgYMCkyQO5VVu0key3rrCQVJSciddKb6NurbcWUKIMgVP2+kJu2yNVtBSjxMmsc3puS9SsCgoZpINIUzuPjSLMDKhC1DQmqkxYI+KpbG1L63/wrx0d2Mn60ym/u0e7cODzoxta9nCXgofibSfqKTGiwT0lvyyWnENOGZCynMciBUK8vV3bgcdSMQEQCY+tMrcU6cSwmfwoCfpTZpKKWoG2w8Y+Qc66UncedBuq+6JtNOLuy6wy7ARHWtJXHvaSDWrFVlHhnQnlTOD9xW+catwt6LKyETEWjeUf7asf4fYf6fZ/8ZH6UvIfif/Z"/>
          <p:cNvSpPr>
            <a:spLocks noChangeAspect="1" noChangeArrowheads="1"/>
          </p:cNvSpPr>
          <p:nvPr/>
        </p:nvSpPr>
        <p:spPr bwMode="auto">
          <a:xfrm>
            <a:off x="460375" y="-106363"/>
            <a:ext cx="1152525" cy="86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991" name="AutoShape 14" descr="data:image/jpeg;base64,/9j/4AAQSkZJRgABAQAAAQABAAD/2wCEAAkGBwgHBgkIBwgKCgkLDRYPDQwMDRsUFRAWIB0iIiAdHx8kKDQsJCYxJx8fLT0tMTU3Ojo6Iys/RD84QzQ5OjcBCgoKDQwNGg8PGjclHyU3Nzc3Nzc3Nzc3Nzc3Nzc3Nzc3Nzc3Nzc3Nzc3Nzc3Nzc3Nzc3Nzc3Nzc3Nzc3Nzc3N//AABEIAFsAeQMBIgACEQEDEQH/xAAcAAABBQEBAQAAAAAAAAAAAAACAQMEBQYABwj/xAA9EAABAwIDBAcFBgQHAAAAAAABAgMRAAQSITEFQVGRBhMiYXGBoRQyQlKxByNiwdHwFVOSojNDVYKU4fL/xAAYAQADAQEAAAAAAAAAAAAAAAAAAQMCBP/EACARAAIDAQACAgMAAAAAAAAAAAABAhEhAxIioeEEE3H/2gAMAwEAAhEDEQA/AMzPA0oWdDnXAzuFLhO5KT4V0HMIVJ0MCkhJ0WmiKSfeR6UJSnh6UaB2nxUQWR8SudB2RuruzqAaQBY5+I0UTvpuB4UumihTAIpA1xUMo4KmuxrGiq7rVb8PKlYCdngRXFI3LjypcYOqU0sYtMPOmA3hV/M9K4Yh8U+FOdUriKQtqGlFAcFL8fGm8Z4Ci7Q1FM4+4UgJGDgpPOl6pe4jyVSYEd4oepT/ADPWgB1KHtxJ86uei7Aubq5DzDLqkNYmutJwlU74/OqEsqghLywDqEuETRWpes3S6w64FkROMn0qM49XLHSOnnLhGDtXL4PWbbo3sva2zG27uwt7S9U2CXbOQEq9JHiK8vv2HrG8ftLlsB1lZQrhI3jurY/Z/tu8evHGLk4k5lKtw7qqPtBaDXSu890BYQvmgT6g04N3TJ9KatGcxJOqY8KIFkjPEKDD+JPOkg8KqSCwoJyVzFdg8/OhidK6FDcaBhYFUJbXrFdnwNSGbS6ebW42yerQnEpajhSB4nLyowCPhPynlSgK4Gl8hQmaYhxOPjzpqVcBzpCc9CaYxK+WlYEgHvHOlidTRYOHaoYIOhFAHFHAj+quLaxvA86TfPV+cmlAndFAGz+zy3X7QHgNVEGdI/cVWfaA/wBf0rvSPgwI5JE+s1rfs5snhadY8hSBmEyKx6NmXfSPbt2+nElpx5S1ObonIDviKmn7NlWvVIoJTMEGalM7NvXyAza3SsWkNKM+lerbF2JsnZWFVvbpW8BAcUJXO8zuNaGzZOSlSCd5M0n0BczxdPRTbIkvM+zpHxPEJz7hqeVXGzegG0H1JU/dJbaOpwmfIT+VemXTbanUrOak6EjMeFP24bICchWHORtc0Zez6GbL2Uwq5ukuXRRnE5k7v3NZzpyGbWwthbNssquHCpSWxlhSNO8SRn+x6TewpAYBOFWau+vHend8q76QPMwpbVqA0ncAdT6n0pQtysJ0o0UJdUTmrlQ4+OdNfdg9lAJ7jNKUuET1gbHDCK6LIDwU38QPlTPWM99IlMf5qlnuFM9r5RzosCSnrRrhHhIpwLUPePJVIXDupOsUNZPKmIIu5b+dHavJNy1ixFIWJE1CculIVJbketMLvcLwUgZcjNZchpH0X0aDf8PThIwxJ75qivkWexmW7HZ7eBCZgz73GeNZjYPTcW+y0IeSoYUxmDU1nblptEw8MSTwOnfzFQOjC82Y6VrxCREa6GtIg/cgAZ7gDpWYsTZ20rafXmqClRBzqTc9ILdjEpx9CR3kCk2MulW/W5KVGcxNPtWvV5IwZ7xrWYT0pskKxG5bImJxin0dNdkt5O3iMUe6gKX9AayOy0N9aqvTa9a31qM1Jx9oeVeE7Xf9pubq8S4lxDtw4pK0nIAkkZf9UW2ru5udr3t02ss9c+pSe0MknTXPKqt1KSRKGyYklOU+UxU3+x4sOmMuEde/36CZcbDag8+2XCZASlQju0pVntRhB7wcjTKnrhOPqlBtJVMJSJHnSqcCs3G1T8RG+q8nNZIj+U+U6lDGPh1IHbGXcab61r5fUUKSxvUoCfiBNBjZ+cf0V0WcROCifhIrq4Ab1GlgfN6VvQBKErEKiot2wlBbEanUcKlEGciOVAsrSkkhMDfSatAjYbB2JbP2wUtBSImQSKp3mbe2uFezur1iDKfyFL0de2oyMITcqZXxUYj8qjbRL1rdrYDzi0iCO3MdxqEY2yreFtbqdfELuHBOvbIn1qUNhslRWM51k4jzmqG1v3G4++WFDcpsEfrWhsdq277aAVnGMlJS3I/UUnBoakmR3diT7hWg8U4wPSpdrZqZCk48c7lf+afU6CQG1IE6FKs/rT9qtSlQ6pf90etYNFSrZqQ8XHCFGZwmP0qj2xi6xWK2bTBjsqra3IkiFSDxMVkdvEqucJQJGi4MkcM8uVbgrZmeIz5bdGcjwIFLhy+8S1zipWH8Q5UuAfMKt4kmyCpAOiwBwxUz1Svm/uFWRZSflpn2dP4aPEVkgTvNJNNPKKfdMVHU85PvmtWBOmBuoFOLGXVyPEVEStZ1UedO2susha1KKs88RrLltDrLNH0X2lfqQ5ahxPUgYMCkyQO5VVu0key3rrCQVJSciddKb6NurbcWUKIMgVP2+kJu2yNVtBSjxMmsc3puS9SsCgoZpINIUzuPjSLMDKhC1DQmqkxYI+KpbG1L63/wrx0d2Mn60ym/u0e7cODzoxta9nCXgofibSfqKTGiwT0lvyyWnENOGZCynMciBUK8vV3bgcdSMQEQCY+tMrcU6cSwmfwoCfpTZpKKWoG2w8Y+Qc66UncedBuq+6JtNOLuy6wy7ARHWtJXHvaSDWrFVlHhnQnlTOD9xW+catwt6LKyETEWjeUf7asf4fYf6fZ/8ZH6UvIfif/Z"/>
          <p:cNvSpPr>
            <a:spLocks noChangeAspect="1" noChangeArrowheads="1"/>
          </p:cNvSpPr>
          <p:nvPr/>
        </p:nvSpPr>
        <p:spPr bwMode="auto">
          <a:xfrm>
            <a:off x="612775" y="46038"/>
            <a:ext cx="11525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41992" name="Picture 6" descr="F:\Ancsika\Magunk kenyerén\5000 Rigac hátold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0175" y="327025"/>
            <a:ext cx="2525713" cy="194945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3" name="Picture 5" descr="\\Dlink\Volume_1\2013 év anyagai\Képek\Július\Falunapi megbeszélés - '13.06\P62600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80175" y="2519363"/>
            <a:ext cx="2551113" cy="1914525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4" name="Picture 5" descr="F:\Képek\Május\Majális - '13.05.01\P502005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4786322"/>
            <a:ext cx="2455863" cy="1768475"/>
          </a:xfrm>
          <a:prstGeom prst="rect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1995" name="Picture 7" descr="\\Dlink\Volume_1\2013 év anyagai\Képek\Állatos fotók\2013-05-28 2013.05.28\2013.05.28 22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7325" y="4048125"/>
            <a:ext cx="3346450" cy="2509838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6" name="Picture 5" descr="DSCN27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1928802"/>
            <a:ext cx="2590799" cy="1943099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7" name="Picture 6" descr="P704031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8"/>
          <a:srcRect/>
          <a:stretch>
            <a:fillRect/>
          </a:stretch>
        </p:blipFill>
        <p:spPr>
          <a:xfrm>
            <a:off x="3643306" y="2500306"/>
            <a:ext cx="2686050" cy="2014537"/>
          </a:xfrm>
          <a:noFill/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2271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E3966D3-6C72-4D19-93B5-B70968A11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96330"/>
            <a:ext cx="8229600" cy="1613968"/>
          </a:xfrm>
        </p:spPr>
        <p:txBody>
          <a:bodyPr/>
          <a:lstStyle/>
          <a:p>
            <a:r>
              <a:rPr lang="hu-HU" dirty="0">
                <a:solidFill>
                  <a:schemeClr val="accent1"/>
                </a:solidFill>
              </a:rPr>
              <a:t>Rendszerváltás</a:t>
            </a:r>
          </a:p>
        </p:txBody>
      </p:sp>
      <p:pic>
        <p:nvPicPr>
          <p:cNvPr id="4" name="Kép 3" descr="Képtalálat a következőre: „rendszerváltás”">
            <a:extLst>
              <a:ext uri="{FF2B5EF4-FFF2-40B4-BE49-F238E27FC236}">
                <a16:creationId xmlns:a16="http://schemas.microsoft.com/office/drawing/2014/main" id="{489A4F10-39C8-495E-8FD2-362CF9B120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04" y="59799"/>
            <a:ext cx="2780531" cy="2285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 descr="Képtalálat a következőre: „rendszerváltás”">
            <a:extLst>
              <a:ext uri="{FF2B5EF4-FFF2-40B4-BE49-F238E27FC236}">
                <a16:creationId xmlns:a16="http://schemas.microsoft.com/office/drawing/2014/main" id="{85F9B83A-AEB4-4710-9BBF-6A91AE31A03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437" y="6464"/>
            <a:ext cx="2780531" cy="2141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 descr="Kapcsolódó kép">
            <a:extLst>
              <a:ext uri="{FF2B5EF4-FFF2-40B4-BE49-F238E27FC236}">
                <a16:creationId xmlns:a16="http://schemas.microsoft.com/office/drawing/2014/main" id="{D2E5202D-1146-4A33-8F38-EA40937B3F0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18886"/>
            <a:ext cx="5602952" cy="4032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 descr="Képtalálat a következőre: „rendszerváltás”">
            <a:extLst>
              <a:ext uri="{FF2B5EF4-FFF2-40B4-BE49-F238E27FC236}">
                <a16:creationId xmlns:a16="http://schemas.microsoft.com/office/drawing/2014/main" id="{9A45C67F-83A2-4A92-8EE8-0874A3C4953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1" y="2601729"/>
            <a:ext cx="455295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 descr="Kapcsolódó kép">
            <a:extLst>
              <a:ext uri="{FF2B5EF4-FFF2-40B4-BE49-F238E27FC236}">
                <a16:creationId xmlns:a16="http://schemas.microsoft.com/office/drawing/2014/main" id="{DA725159-5458-490A-8C73-A2B7638954C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62" y="920566"/>
            <a:ext cx="3533775" cy="3362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9B9007CA-73E0-B790-3C0C-180D08A1C469}"/>
              </a:ext>
            </a:extLst>
          </p:cNvPr>
          <p:cNvSpPr txBox="1"/>
          <p:nvPr/>
        </p:nvSpPr>
        <p:spPr>
          <a:xfrm>
            <a:off x="4427984" y="4143856"/>
            <a:ext cx="50034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200" dirty="0">
                <a:solidFill>
                  <a:schemeClr val="bg2"/>
                </a:solidFill>
              </a:rPr>
              <a:t>Nyolc ciklus </a:t>
            </a:r>
          </a:p>
          <a:p>
            <a:r>
              <a:rPr lang="hu-HU" sz="3200" dirty="0">
                <a:solidFill>
                  <a:schemeClr val="bg2"/>
                </a:solidFill>
              </a:rPr>
              <a:t>36 év </a:t>
            </a:r>
          </a:p>
          <a:p>
            <a:r>
              <a:rPr lang="hu-HU" sz="3200" dirty="0">
                <a:solidFill>
                  <a:schemeClr val="bg2"/>
                </a:solidFill>
              </a:rPr>
              <a:t>12 430 nap </a:t>
            </a:r>
          </a:p>
          <a:p>
            <a:r>
              <a:rPr lang="hu-HU" sz="3200" dirty="0">
                <a:solidFill>
                  <a:schemeClr val="bg2"/>
                </a:solidFill>
              </a:rPr>
              <a:t>298 320 óra </a:t>
            </a:r>
          </a:p>
          <a:p>
            <a:r>
              <a:rPr lang="hu-HU" sz="3200" dirty="0">
                <a:solidFill>
                  <a:schemeClr val="bg2"/>
                </a:solidFill>
              </a:rPr>
              <a:t>17 899200 perc</a:t>
            </a:r>
          </a:p>
        </p:txBody>
      </p:sp>
    </p:spTree>
    <p:extLst>
      <p:ext uri="{BB962C8B-B14F-4D97-AF65-F5344CB8AC3E}">
        <p14:creationId xmlns:p14="http://schemas.microsoft.com/office/powerpoint/2010/main" val="177181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-1"/>
            <a:ext cx="8022331" cy="2392193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hu-HU" b="1" dirty="0">
                <a:latin typeface="+mn-lt"/>
              </a:rPr>
            </a:br>
            <a:r>
              <a:rPr lang="hu-HU" sz="4000" b="1" dirty="0">
                <a:solidFill>
                  <a:schemeClr val="accent1"/>
                </a:solidFill>
              </a:rPr>
              <a:t>Bekapcsolódunk új kezdeményezésekbe</a:t>
            </a:r>
            <a:br>
              <a:rPr lang="hu-HU" dirty="0">
                <a:solidFill>
                  <a:schemeClr val="accent1"/>
                </a:solidFill>
              </a:rPr>
            </a:br>
            <a:r>
              <a:rPr lang="hu-HU" dirty="0">
                <a:solidFill>
                  <a:schemeClr val="accent1"/>
                </a:solidFill>
                <a:latin typeface="+mn-lt"/>
              </a:rPr>
              <a:t>M</a:t>
            </a:r>
            <a:r>
              <a:rPr lang="hu-HU" altLang="hu-HU" dirty="0">
                <a:solidFill>
                  <a:schemeClr val="accent1"/>
                </a:solidFill>
              </a:rPr>
              <a:t>egalakult a Digitális Jövő Települési Hálózata</a:t>
            </a:r>
            <a:br>
              <a:rPr lang="hu-HU" altLang="hu-HU" dirty="0"/>
            </a:br>
            <a:br>
              <a:rPr lang="hu-HU" b="1" dirty="0">
                <a:latin typeface="+mn-lt"/>
              </a:rPr>
            </a:br>
            <a:r>
              <a:rPr lang="hu-HU" b="1" dirty="0">
                <a:latin typeface="+mn-lt"/>
              </a:rPr>
              <a:t> </a:t>
            </a:r>
            <a:endParaRPr lang="hu-HU" dirty="0">
              <a:latin typeface="+mn-lt"/>
            </a:endParaRPr>
          </a:p>
        </p:txBody>
      </p:sp>
      <p:sp>
        <p:nvSpPr>
          <p:cNvPr id="10245" name="Téglalap 5"/>
          <p:cNvSpPr>
            <a:spLocks noChangeArrowheads="1"/>
          </p:cNvSpPr>
          <p:nvPr/>
        </p:nvSpPr>
        <p:spPr bwMode="auto">
          <a:xfrm>
            <a:off x="251520" y="1772817"/>
            <a:ext cx="82089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hu-HU" altLang="hu-HU" sz="2800" dirty="0">
                <a:solidFill>
                  <a:schemeClr val="accent1"/>
                </a:solidFill>
              </a:rPr>
              <a:t>létrejött egy szellemi műhely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altLang="hu-HU" sz="2800" dirty="0">
                <a:solidFill>
                  <a:schemeClr val="accent1"/>
                </a:solidFill>
              </a:rPr>
              <a:t>megalakult a Digitális Jövő Települési Hálózata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altLang="hu-HU" sz="2800" dirty="0">
                <a:solidFill>
                  <a:schemeClr val="accent1"/>
                </a:solidFill>
              </a:rPr>
              <a:t>keressük az új utakat és együttműködő partnereinket</a:t>
            </a:r>
          </a:p>
        </p:txBody>
      </p:sp>
      <p:pic>
        <p:nvPicPr>
          <p:cNvPr id="10246" name="Picture 2" descr="http://xn--tosz-5qa.hu/uploads/news/id127/7874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157812"/>
            <a:ext cx="5377930" cy="3583405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776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5077917-A10A-42ED-98E5-26E6E75AB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7483"/>
            <a:ext cx="8712968" cy="1474795"/>
          </a:xfrm>
        </p:spPr>
        <p:txBody>
          <a:bodyPr>
            <a:noAutofit/>
          </a:bodyPr>
          <a:lstStyle/>
          <a:p>
            <a:r>
              <a:rPr lang="hu-HU" sz="2000" b="1" dirty="0">
                <a:solidFill>
                  <a:schemeClr val="accent1"/>
                </a:solidFill>
              </a:rPr>
              <a:t>Bekapcsolódunk országos programokba</a:t>
            </a:r>
            <a:br>
              <a:rPr lang="hu-HU" sz="1900" dirty="0">
                <a:solidFill>
                  <a:schemeClr val="accent1"/>
                </a:solidFill>
              </a:rPr>
            </a:br>
            <a:r>
              <a:rPr lang="hu-HU" sz="1900" dirty="0">
                <a:solidFill>
                  <a:schemeClr val="accent1"/>
                </a:solidFill>
              </a:rPr>
              <a:t>A környezeti változások hatással vannak az önkormányzatok működésére, ami szükségessé teszi a folyamatos </a:t>
            </a:r>
            <a:r>
              <a:rPr lang="hu-HU" sz="1900" u="sng" dirty="0">
                <a:solidFill>
                  <a:schemeClr val="accent1"/>
                </a:solidFill>
              </a:rPr>
              <a:t>alkalmazkodást</a:t>
            </a:r>
            <a:r>
              <a:rPr lang="hu-HU" sz="1900" dirty="0">
                <a:solidFill>
                  <a:schemeClr val="accent1"/>
                </a:solidFill>
              </a:rPr>
              <a:t> és az új ismeretek elsajátítását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DE9F88F-D77D-495D-8583-3FCA8E998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04649"/>
            <a:ext cx="8686800" cy="46781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2400" b="1" dirty="0">
                <a:solidFill>
                  <a:schemeClr val="accent1"/>
                </a:solidFill>
              </a:rPr>
              <a:t>A tudástranszfer ehhez a változáshoz járulhat hozzá</a:t>
            </a:r>
          </a:p>
        </p:txBody>
      </p: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6B92DB8B-CD36-4118-920C-5F7473916CE8}"/>
              </a:ext>
            </a:extLst>
          </p:cNvPr>
          <p:cNvGrpSpPr/>
          <p:nvPr/>
        </p:nvGrpSpPr>
        <p:grpSpPr>
          <a:xfrm>
            <a:off x="3869871" y="2289294"/>
            <a:ext cx="5292079" cy="4568706"/>
            <a:chOff x="1835696" y="1340768"/>
            <a:chExt cx="5184575" cy="4476795"/>
          </a:xfrm>
        </p:grpSpPr>
        <p:sp>
          <p:nvSpPr>
            <p:cNvPr id="4" name="Háromszög 3">
              <a:extLst>
                <a:ext uri="{FF2B5EF4-FFF2-40B4-BE49-F238E27FC236}">
                  <a16:creationId xmlns:a16="http://schemas.microsoft.com/office/drawing/2014/main" id="{5C72F334-9FBD-48CF-87DD-5988A60C26DE}"/>
                </a:ext>
              </a:extLst>
            </p:cNvPr>
            <p:cNvSpPr/>
            <p:nvPr/>
          </p:nvSpPr>
          <p:spPr>
            <a:xfrm>
              <a:off x="3131840" y="1340768"/>
              <a:ext cx="2592288" cy="2234731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" name="Háromszög 4">
              <a:extLst>
                <a:ext uri="{FF2B5EF4-FFF2-40B4-BE49-F238E27FC236}">
                  <a16:creationId xmlns:a16="http://schemas.microsoft.com/office/drawing/2014/main" id="{F03D59AA-ACCC-4D70-BCBD-BB5B999B24A8}"/>
                </a:ext>
              </a:extLst>
            </p:cNvPr>
            <p:cNvSpPr/>
            <p:nvPr/>
          </p:nvSpPr>
          <p:spPr>
            <a:xfrm>
              <a:off x="1835696" y="3582832"/>
              <a:ext cx="2592288" cy="2234731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Háromszög 5">
              <a:extLst>
                <a:ext uri="{FF2B5EF4-FFF2-40B4-BE49-F238E27FC236}">
                  <a16:creationId xmlns:a16="http://schemas.microsoft.com/office/drawing/2014/main" id="{9C2D8429-8122-4E51-B6F6-ADE35FCC9AB1}"/>
                </a:ext>
              </a:extLst>
            </p:cNvPr>
            <p:cNvSpPr/>
            <p:nvPr/>
          </p:nvSpPr>
          <p:spPr>
            <a:xfrm>
              <a:off x="4427983" y="3575500"/>
              <a:ext cx="2592288" cy="2234731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Háromszög 6">
              <a:extLst>
                <a:ext uri="{FF2B5EF4-FFF2-40B4-BE49-F238E27FC236}">
                  <a16:creationId xmlns:a16="http://schemas.microsoft.com/office/drawing/2014/main" id="{7C4F2A88-5ACC-44F2-85A1-296609EA6D35}"/>
                </a:ext>
              </a:extLst>
            </p:cNvPr>
            <p:cNvSpPr/>
            <p:nvPr/>
          </p:nvSpPr>
          <p:spPr>
            <a:xfrm rot="10800000">
              <a:off x="3131840" y="3575499"/>
              <a:ext cx="2592288" cy="223473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4B9D2B16-79B5-4013-B1D4-61612659A156}"/>
                </a:ext>
              </a:extLst>
            </p:cNvPr>
            <p:cNvSpPr/>
            <p:nvPr/>
          </p:nvSpPr>
          <p:spPr>
            <a:xfrm>
              <a:off x="3664923" y="3995772"/>
              <a:ext cx="15261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dirty="0">
                  <a:solidFill>
                    <a:schemeClr val="bg1"/>
                  </a:solidFill>
                </a:rPr>
                <a:t>tudástranszfer</a:t>
              </a:r>
            </a:p>
          </p:txBody>
        </p:sp>
        <p:sp>
          <p:nvSpPr>
            <p:cNvPr id="11" name="Téglalap 10">
              <a:extLst>
                <a:ext uri="{FF2B5EF4-FFF2-40B4-BE49-F238E27FC236}">
                  <a16:creationId xmlns:a16="http://schemas.microsoft.com/office/drawing/2014/main" id="{01718339-4FD5-48AC-8A13-51CDD9E84E8A}"/>
                </a:ext>
              </a:extLst>
            </p:cNvPr>
            <p:cNvSpPr/>
            <p:nvPr/>
          </p:nvSpPr>
          <p:spPr>
            <a:xfrm>
              <a:off x="5010303" y="4653136"/>
              <a:ext cx="146196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u-HU" dirty="0">
                  <a:solidFill>
                    <a:schemeClr val="bg1"/>
                  </a:solidFill>
                </a:rPr>
                <a:t>szervezeti kompetencia-fejlesztés</a:t>
              </a:r>
            </a:p>
          </p:txBody>
        </p:sp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045BA331-E6C7-4DE4-A026-9ECC114B1649}"/>
                </a:ext>
              </a:extLst>
            </p:cNvPr>
            <p:cNvSpPr/>
            <p:nvPr/>
          </p:nvSpPr>
          <p:spPr>
            <a:xfrm>
              <a:off x="3563888" y="2494637"/>
              <a:ext cx="171266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u-HU" dirty="0">
                  <a:solidFill>
                    <a:schemeClr val="bg1"/>
                  </a:solidFill>
                </a:rPr>
                <a:t>tudás, kompetencia </a:t>
              </a:r>
            </a:p>
          </p:txBody>
        </p:sp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0324AFA3-2287-48C0-87B0-0A5783AC9AF8}"/>
                </a:ext>
              </a:extLst>
            </p:cNvPr>
            <p:cNvSpPr/>
            <p:nvPr/>
          </p:nvSpPr>
          <p:spPr>
            <a:xfrm>
              <a:off x="2383701" y="4725144"/>
              <a:ext cx="152612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u-HU" dirty="0">
                  <a:solidFill>
                    <a:schemeClr val="bg1"/>
                  </a:solidFill>
                </a:rPr>
                <a:t>szervezeti tanulás </a:t>
              </a:r>
            </a:p>
          </p:txBody>
        </p:sp>
      </p:grpSp>
      <p:sp>
        <p:nvSpPr>
          <p:cNvPr id="8" name="Téglalap 7">
            <a:extLst>
              <a:ext uri="{FF2B5EF4-FFF2-40B4-BE49-F238E27FC236}">
                <a16:creationId xmlns:a16="http://schemas.microsoft.com/office/drawing/2014/main" id="{2A33ADB4-27B4-489D-BA7F-FB84C2648AC0}"/>
              </a:ext>
            </a:extLst>
          </p:cNvPr>
          <p:cNvSpPr/>
          <p:nvPr/>
        </p:nvSpPr>
        <p:spPr>
          <a:xfrm>
            <a:off x="0" y="1841531"/>
            <a:ext cx="68699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800" b="1" dirty="0"/>
              <a:t>"Nem a legerősebb marad életben, nem is a legokosabb, hanem az, aki a legfogékonyabb a változásokra.„</a:t>
            </a:r>
            <a:br>
              <a:rPr lang="hu-HU" altLang="hu-HU" sz="2400" b="1" dirty="0"/>
            </a:br>
            <a:br>
              <a:rPr lang="hu-HU" altLang="hu-HU" sz="2400" b="1" dirty="0"/>
            </a:br>
            <a:r>
              <a:rPr lang="hu-HU" altLang="hu-HU" sz="2400" b="1" i="1" dirty="0"/>
              <a:t>/Charles Darwin/</a:t>
            </a:r>
            <a:endParaRPr lang="hu-HU" sz="2400" b="1" dirty="0"/>
          </a:p>
        </p:txBody>
      </p:sp>
      <p:pic>
        <p:nvPicPr>
          <p:cNvPr id="15" name="Picture 2" descr="Related image">
            <a:extLst>
              <a:ext uri="{FF2B5EF4-FFF2-40B4-BE49-F238E27FC236}">
                <a16:creationId xmlns:a16="http://schemas.microsoft.com/office/drawing/2014/main" id="{BF437045-AAB1-404C-98BE-5B8B376AF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6390" y="3965189"/>
            <a:ext cx="1775374" cy="27496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6936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E101ED2-4111-45A7-A3DB-879EFB21E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376"/>
            <a:ext cx="8229600" cy="1081376"/>
          </a:xfrm>
        </p:spPr>
        <p:txBody>
          <a:bodyPr/>
          <a:lstStyle/>
          <a:p>
            <a:pPr algn="r"/>
            <a:r>
              <a:rPr lang="hu-HU" sz="2800" b="1" dirty="0">
                <a:solidFill>
                  <a:schemeClr val="accent1"/>
                </a:solidFill>
              </a:rPr>
              <a:t>Bekapcsolódunk országos programokba</a:t>
            </a:r>
            <a:br>
              <a:rPr lang="hu-HU" sz="2800" dirty="0">
                <a:solidFill>
                  <a:schemeClr val="accent1"/>
                </a:solidFill>
              </a:rPr>
            </a:br>
            <a:r>
              <a:rPr lang="hu-HU" sz="2800" dirty="0">
                <a:solidFill>
                  <a:schemeClr val="accent1"/>
                </a:solidFill>
              </a:rPr>
              <a:t>Magyar Falu program</a:t>
            </a:r>
          </a:p>
        </p:txBody>
      </p:sp>
      <p:graphicFrame>
        <p:nvGraphicFramePr>
          <p:cNvPr id="4" name="Objektum 3">
            <a:extLst>
              <a:ext uri="{FF2B5EF4-FFF2-40B4-BE49-F238E27FC236}">
                <a16:creationId xmlns:a16="http://schemas.microsoft.com/office/drawing/2014/main" id="{755A5E77-0B47-4DFE-86B7-F0C8AB21CD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60032" y="1109752"/>
          <a:ext cx="4104456" cy="5719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113" imgH="7896128" progId="AcroExch.Document.DC">
                  <p:embed/>
                </p:oleObj>
              </mc:Choice>
              <mc:Fallback>
                <p:oleObj name="Acrobat Document" r:id="rId2" imgW="5667113" imgH="7896128" progId="AcroExch.Document.DC">
                  <p:embed/>
                  <p:pic>
                    <p:nvPicPr>
                      <p:cNvPr id="4" name="Objektum 3">
                        <a:extLst>
                          <a:ext uri="{FF2B5EF4-FFF2-40B4-BE49-F238E27FC236}">
                            <a16:creationId xmlns:a16="http://schemas.microsoft.com/office/drawing/2014/main" id="{755A5E77-0B47-4DFE-86B7-F0C8AB21CD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60032" y="1109752"/>
                        <a:ext cx="4104456" cy="57198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ép 4" descr="http://xn--tosz-5qa.hu/uploads/news/id345/modernfalvak.jpg">
            <a:extLst>
              <a:ext uri="{FF2B5EF4-FFF2-40B4-BE49-F238E27FC236}">
                <a16:creationId xmlns:a16="http://schemas.microsoft.com/office/drawing/2014/main" id="{C6B62940-24D9-45C4-801D-BC12ADF0086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6" y="1102856"/>
            <a:ext cx="4536524" cy="2238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 descr="http://xn--tosz-5qa.hu/uploads/news/id359/P2120276kv.jpg">
            <a:extLst>
              <a:ext uri="{FF2B5EF4-FFF2-40B4-BE49-F238E27FC236}">
                <a16:creationId xmlns:a16="http://schemas.microsoft.com/office/drawing/2014/main" id="{CC2F2C37-00E3-404E-A34C-358691BB0DC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1" y="3341122"/>
            <a:ext cx="4536524" cy="2083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 descr="http://xn--tosz-5qa.hu/uploads/images/Gallery/2018.07.18.ModernFalvakWorkshop/P2120308.JPG">
            <a:extLst>
              <a:ext uri="{FF2B5EF4-FFF2-40B4-BE49-F238E27FC236}">
                <a16:creationId xmlns:a16="http://schemas.microsoft.com/office/drawing/2014/main" id="{C8B2C491-D1C8-4CC2-A525-1E0043FD4A9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4772850"/>
            <a:ext cx="2304296" cy="2083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9101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300" y="136525"/>
            <a:ext cx="8187172" cy="1276251"/>
          </a:xfrm>
        </p:spPr>
        <p:txBody>
          <a:bodyPr>
            <a:normAutofit fontScale="90000"/>
          </a:bodyPr>
          <a:lstStyle/>
          <a:p>
            <a:br>
              <a:rPr lang="hu-HU" sz="3600" dirty="0"/>
            </a:br>
            <a:br>
              <a:rPr lang="hu-HU" sz="3600" dirty="0"/>
            </a:br>
            <a:br>
              <a:rPr lang="hu-HU" sz="3600" dirty="0"/>
            </a:br>
            <a:br>
              <a:rPr lang="hu-HU" sz="3600" dirty="0"/>
            </a:br>
            <a:br>
              <a:rPr lang="hu-HU" sz="3600" dirty="0"/>
            </a:br>
            <a:r>
              <a:rPr lang="hu-HU" sz="3600" dirty="0" err="1"/>
              <a:t>Smart</a:t>
            </a:r>
            <a:r>
              <a:rPr lang="hu-HU" sz="3600" dirty="0"/>
              <a:t> </a:t>
            </a:r>
            <a:r>
              <a:rPr lang="hu-HU" sz="3600" dirty="0" err="1"/>
              <a:t>Villages</a:t>
            </a:r>
            <a:r>
              <a:rPr lang="hu-HU" sz="3600" dirty="0"/>
              <a:t> Pilot </a:t>
            </a:r>
            <a:br>
              <a:rPr lang="hu-HU" sz="3600" dirty="0"/>
            </a:br>
            <a:r>
              <a:rPr lang="hu-HU" sz="3600" dirty="0"/>
              <a:t>projekt Brüsszel</a:t>
            </a:r>
            <a:br>
              <a:rPr lang="hu-HU" sz="3600" dirty="0"/>
            </a:br>
            <a:br>
              <a:rPr lang="hu-HU" sz="3600" dirty="0"/>
            </a:br>
            <a:br>
              <a:rPr lang="hu-HU" sz="3600" dirty="0"/>
            </a:br>
            <a:br>
              <a:rPr lang="hu-HU" sz="3600" dirty="0"/>
            </a:br>
            <a:br>
              <a:rPr lang="hu-HU" sz="3600" dirty="0"/>
            </a:br>
            <a:r>
              <a:rPr lang="hu-HU" sz="3600" dirty="0"/>
              <a:t>Munkadefiníció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A96CE-3327-471D-ACB1-B46A98D3A02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4"/>
          <p:cNvGrpSpPr/>
          <p:nvPr/>
        </p:nvGrpSpPr>
        <p:grpSpPr>
          <a:xfrm>
            <a:off x="1403647" y="2468122"/>
            <a:ext cx="7674165" cy="4128984"/>
            <a:chOff x="604471" y="910895"/>
            <a:chExt cx="7436984" cy="4754179"/>
          </a:xfrm>
        </p:grpSpPr>
        <p:sp>
          <p:nvSpPr>
            <p:cNvPr id="8" name="Text Box 18"/>
            <p:cNvSpPr txBox="1">
              <a:spLocks noChangeArrowheads="1"/>
            </p:cNvSpPr>
            <p:nvPr/>
          </p:nvSpPr>
          <p:spPr bwMode="gray">
            <a:xfrm>
              <a:off x="1155223" y="910895"/>
              <a:ext cx="6799349" cy="41958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CEE102"/>
                </a:buClr>
              </a:pPr>
              <a:endParaRPr lang="hu-HU" sz="1600" dirty="0"/>
            </a:p>
            <a:p>
              <a:pPr algn="ctr">
                <a:spcBef>
                  <a:spcPct val="20000"/>
                </a:spcBef>
                <a:buClr>
                  <a:srgbClr val="CEE102"/>
                </a:buClr>
              </a:pPr>
              <a:endParaRPr lang="hu-HU" sz="1600" dirty="0"/>
            </a:p>
            <a:p>
              <a:pPr algn="ctr">
                <a:spcBef>
                  <a:spcPct val="20000"/>
                </a:spcBef>
                <a:buClr>
                  <a:srgbClr val="CEE102"/>
                </a:buClr>
              </a:pPr>
              <a:endParaRPr lang="hu-HU" sz="1600" dirty="0"/>
            </a:p>
            <a:p>
              <a:pPr algn="ctr">
                <a:spcBef>
                  <a:spcPct val="20000"/>
                </a:spcBef>
                <a:buClr>
                  <a:srgbClr val="CEE102"/>
                </a:buClr>
              </a:pPr>
              <a:endParaRPr lang="hu-HU" sz="1600" dirty="0"/>
            </a:p>
            <a:p>
              <a:pPr algn="ctr">
                <a:spcBef>
                  <a:spcPct val="20000"/>
                </a:spcBef>
                <a:buClr>
                  <a:srgbClr val="CEE102"/>
                </a:buClr>
              </a:pPr>
              <a:r>
                <a:rPr lang="hu-HU" sz="1600" dirty="0"/>
                <a:t>„Az okos falvak olyan vidéki közösségek, </a:t>
              </a:r>
              <a:r>
                <a:rPr lang="hu-HU" sz="1600" b="1" dirty="0"/>
                <a:t>amelyek innovatív megoldásokat </a:t>
              </a:r>
              <a:r>
                <a:rPr lang="hu-HU" sz="1600" dirty="0"/>
                <a:t>dolgoznak ki helyi problémáik kezelésére. Már meglévő helyi erősségekre és lehetőségekre építve kezdenek neki területük fenntartható fejlesztésének. A gazdasági, szociális és környezeti </a:t>
              </a:r>
              <a:r>
                <a:rPr lang="hu-HU" sz="1600" b="1" dirty="0"/>
                <a:t>stratégiáik </a:t>
              </a:r>
              <a:r>
                <a:rPr lang="hu-HU" sz="1600" dirty="0"/>
                <a:t>kidolgozásában és kivitelezésében </a:t>
              </a:r>
              <a:r>
                <a:rPr lang="hu-HU" sz="1600" b="1" dirty="0"/>
                <a:t>részvételi megközelítést </a:t>
              </a:r>
              <a:r>
                <a:rPr lang="hu-HU" sz="1600" dirty="0"/>
                <a:t>alkalmaznak, </a:t>
              </a:r>
              <a:r>
                <a:rPr lang="hu-HU" sz="1600" b="1" dirty="0"/>
                <a:t>előmozdítják az innovációt</a:t>
              </a:r>
              <a:r>
                <a:rPr lang="hu-HU" sz="1600" dirty="0"/>
                <a:t>, és hasznosítják a digitális technológiákban rejlő lehetőségeket. Az okos falvak társulnak és </a:t>
              </a:r>
              <a:r>
                <a:rPr lang="hu-HU" sz="1600" b="1" dirty="0"/>
                <a:t>együttműködnek más vidéki </a:t>
              </a:r>
              <a:r>
                <a:rPr lang="hu-HU" sz="1600" dirty="0"/>
                <a:t>vagy városi közösségekkel és szereplőkkel. Az okos falu stratégiák épülhetnek már meglévő kezdeményezésekre, és különböző köz- és magánforrásokból nyerhetnek támogatásokat."</a:t>
              </a:r>
              <a:endParaRPr lang="fr-FR" sz="1600" dirty="0"/>
            </a:p>
          </p:txBody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604471" y="2242974"/>
              <a:ext cx="561416" cy="487398"/>
            </a:xfrm>
            <a:custGeom>
              <a:avLst/>
              <a:gdLst/>
              <a:ahLst/>
              <a:cxnLst>
                <a:cxn ang="0">
                  <a:pos x="122" y="230"/>
                </a:cxn>
                <a:cxn ang="0">
                  <a:pos x="0" y="230"/>
                </a:cxn>
                <a:cxn ang="0">
                  <a:pos x="0" y="136"/>
                </a:cxn>
                <a:cxn ang="0">
                  <a:pos x="21" y="54"/>
                </a:cxn>
                <a:cxn ang="0">
                  <a:pos x="96" y="0"/>
                </a:cxn>
                <a:cxn ang="0">
                  <a:pos x="122" y="50"/>
                </a:cxn>
                <a:cxn ang="0">
                  <a:pos x="77" y="81"/>
                </a:cxn>
                <a:cxn ang="0">
                  <a:pos x="64" y="116"/>
                </a:cxn>
                <a:cxn ang="0">
                  <a:pos x="122" y="116"/>
                </a:cxn>
                <a:cxn ang="0">
                  <a:pos x="122" y="230"/>
                </a:cxn>
                <a:cxn ang="0">
                  <a:pos x="265" y="230"/>
                </a:cxn>
                <a:cxn ang="0">
                  <a:pos x="142" y="230"/>
                </a:cxn>
                <a:cxn ang="0">
                  <a:pos x="142" y="136"/>
                </a:cxn>
                <a:cxn ang="0">
                  <a:pos x="164" y="54"/>
                </a:cxn>
                <a:cxn ang="0">
                  <a:pos x="239" y="0"/>
                </a:cxn>
                <a:cxn ang="0">
                  <a:pos x="265" y="50"/>
                </a:cxn>
                <a:cxn ang="0">
                  <a:pos x="220" y="81"/>
                </a:cxn>
                <a:cxn ang="0">
                  <a:pos x="206" y="116"/>
                </a:cxn>
                <a:cxn ang="0">
                  <a:pos x="265" y="116"/>
                </a:cxn>
                <a:cxn ang="0">
                  <a:pos x="265" y="230"/>
                </a:cxn>
              </a:cxnLst>
              <a:rect l="0" t="0" r="r" b="b"/>
              <a:pathLst>
                <a:path w="265" h="230">
                  <a:moveTo>
                    <a:pt x="122" y="230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01"/>
                    <a:pt x="7" y="74"/>
                    <a:pt x="21" y="54"/>
                  </a:cubicBezTo>
                  <a:cubicBezTo>
                    <a:pt x="36" y="33"/>
                    <a:pt x="61" y="16"/>
                    <a:pt x="96" y="0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01" y="61"/>
                    <a:pt x="86" y="71"/>
                    <a:pt x="77" y="81"/>
                  </a:cubicBezTo>
                  <a:cubicBezTo>
                    <a:pt x="69" y="91"/>
                    <a:pt x="65" y="103"/>
                    <a:pt x="64" y="116"/>
                  </a:cubicBezTo>
                  <a:cubicBezTo>
                    <a:pt x="122" y="116"/>
                    <a:pt x="122" y="116"/>
                    <a:pt x="122" y="116"/>
                  </a:cubicBezTo>
                  <a:lnTo>
                    <a:pt x="122" y="230"/>
                  </a:lnTo>
                  <a:close/>
                  <a:moveTo>
                    <a:pt x="265" y="230"/>
                  </a:moveTo>
                  <a:cubicBezTo>
                    <a:pt x="142" y="230"/>
                    <a:pt x="142" y="230"/>
                    <a:pt x="142" y="230"/>
                  </a:cubicBezTo>
                  <a:cubicBezTo>
                    <a:pt x="142" y="136"/>
                    <a:pt x="142" y="136"/>
                    <a:pt x="142" y="136"/>
                  </a:cubicBezTo>
                  <a:cubicBezTo>
                    <a:pt x="142" y="101"/>
                    <a:pt x="150" y="74"/>
                    <a:pt x="164" y="54"/>
                  </a:cubicBezTo>
                  <a:cubicBezTo>
                    <a:pt x="179" y="33"/>
                    <a:pt x="203" y="16"/>
                    <a:pt x="239" y="0"/>
                  </a:cubicBezTo>
                  <a:cubicBezTo>
                    <a:pt x="265" y="50"/>
                    <a:pt x="265" y="50"/>
                    <a:pt x="265" y="50"/>
                  </a:cubicBezTo>
                  <a:cubicBezTo>
                    <a:pt x="243" y="61"/>
                    <a:pt x="228" y="71"/>
                    <a:pt x="220" y="81"/>
                  </a:cubicBezTo>
                  <a:cubicBezTo>
                    <a:pt x="212" y="91"/>
                    <a:pt x="207" y="103"/>
                    <a:pt x="206" y="116"/>
                  </a:cubicBezTo>
                  <a:cubicBezTo>
                    <a:pt x="265" y="116"/>
                    <a:pt x="265" y="116"/>
                    <a:pt x="265" y="116"/>
                  </a:cubicBezTo>
                  <a:lnTo>
                    <a:pt x="265" y="230"/>
                  </a:lnTo>
                  <a:close/>
                </a:path>
              </a:pathLst>
            </a:custGeom>
            <a:solidFill>
              <a:srgbClr val="C0D46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050" noProof="1"/>
            </a:p>
          </p:txBody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 rot="10800000">
              <a:off x="7480039" y="5177676"/>
              <a:ext cx="561416" cy="487398"/>
            </a:xfrm>
            <a:custGeom>
              <a:avLst/>
              <a:gdLst/>
              <a:ahLst/>
              <a:cxnLst>
                <a:cxn ang="0">
                  <a:pos x="122" y="230"/>
                </a:cxn>
                <a:cxn ang="0">
                  <a:pos x="0" y="230"/>
                </a:cxn>
                <a:cxn ang="0">
                  <a:pos x="0" y="136"/>
                </a:cxn>
                <a:cxn ang="0">
                  <a:pos x="21" y="54"/>
                </a:cxn>
                <a:cxn ang="0">
                  <a:pos x="96" y="0"/>
                </a:cxn>
                <a:cxn ang="0">
                  <a:pos x="122" y="50"/>
                </a:cxn>
                <a:cxn ang="0">
                  <a:pos x="77" y="81"/>
                </a:cxn>
                <a:cxn ang="0">
                  <a:pos x="64" y="116"/>
                </a:cxn>
                <a:cxn ang="0">
                  <a:pos x="122" y="116"/>
                </a:cxn>
                <a:cxn ang="0">
                  <a:pos x="122" y="230"/>
                </a:cxn>
                <a:cxn ang="0">
                  <a:pos x="265" y="230"/>
                </a:cxn>
                <a:cxn ang="0">
                  <a:pos x="142" y="230"/>
                </a:cxn>
                <a:cxn ang="0">
                  <a:pos x="142" y="136"/>
                </a:cxn>
                <a:cxn ang="0">
                  <a:pos x="164" y="54"/>
                </a:cxn>
                <a:cxn ang="0">
                  <a:pos x="239" y="0"/>
                </a:cxn>
                <a:cxn ang="0">
                  <a:pos x="265" y="50"/>
                </a:cxn>
                <a:cxn ang="0">
                  <a:pos x="220" y="81"/>
                </a:cxn>
                <a:cxn ang="0">
                  <a:pos x="206" y="116"/>
                </a:cxn>
                <a:cxn ang="0">
                  <a:pos x="265" y="116"/>
                </a:cxn>
                <a:cxn ang="0">
                  <a:pos x="265" y="230"/>
                </a:cxn>
              </a:cxnLst>
              <a:rect l="0" t="0" r="r" b="b"/>
              <a:pathLst>
                <a:path w="265" h="230">
                  <a:moveTo>
                    <a:pt x="122" y="230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01"/>
                    <a:pt x="7" y="74"/>
                    <a:pt x="21" y="54"/>
                  </a:cubicBezTo>
                  <a:cubicBezTo>
                    <a:pt x="36" y="33"/>
                    <a:pt x="61" y="16"/>
                    <a:pt x="96" y="0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01" y="61"/>
                    <a:pt x="86" y="71"/>
                    <a:pt x="77" y="81"/>
                  </a:cubicBezTo>
                  <a:cubicBezTo>
                    <a:pt x="69" y="91"/>
                    <a:pt x="65" y="103"/>
                    <a:pt x="64" y="116"/>
                  </a:cubicBezTo>
                  <a:cubicBezTo>
                    <a:pt x="122" y="116"/>
                    <a:pt x="122" y="116"/>
                    <a:pt x="122" y="116"/>
                  </a:cubicBezTo>
                  <a:lnTo>
                    <a:pt x="122" y="230"/>
                  </a:lnTo>
                  <a:close/>
                  <a:moveTo>
                    <a:pt x="265" y="230"/>
                  </a:moveTo>
                  <a:cubicBezTo>
                    <a:pt x="142" y="230"/>
                    <a:pt x="142" y="230"/>
                    <a:pt x="142" y="230"/>
                  </a:cubicBezTo>
                  <a:cubicBezTo>
                    <a:pt x="142" y="136"/>
                    <a:pt x="142" y="136"/>
                    <a:pt x="142" y="136"/>
                  </a:cubicBezTo>
                  <a:cubicBezTo>
                    <a:pt x="142" y="101"/>
                    <a:pt x="150" y="74"/>
                    <a:pt x="164" y="54"/>
                  </a:cubicBezTo>
                  <a:cubicBezTo>
                    <a:pt x="179" y="33"/>
                    <a:pt x="203" y="16"/>
                    <a:pt x="239" y="0"/>
                  </a:cubicBezTo>
                  <a:cubicBezTo>
                    <a:pt x="265" y="50"/>
                    <a:pt x="265" y="50"/>
                    <a:pt x="265" y="50"/>
                  </a:cubicBezTo>
                  <a:cubicBezTo>
                    <a:pt x="243" y="61"/>
                    <a:pt x="228" y="71"/>
                    <a:pt x="220" y="81"/>
                  </a:cubicBezTo>
                  <a:cubicBezTo>
                    <a:pt x="212" y="91"/>
                    <a:pt x="207" y="103"/>
                    <a:pt x="206" y="116"/>
                  </a:cubicBezTo>
                  <a:cubicBezTo>
                    <a:pt x="265" y="116"/>
                    <a:pt x="265" y="116"/>
                    <a:pt x="265" y="116"/>
                  </a:cubicBezTo>
                  <a:lnTo>
                    <a:pt x="265" y="230"/>
                  </a:lnTo>
                  <a:close/>
                </a:path>
              </a:pathLst>
            </a:custGeom>
            <a:solidFill>
              <a:srgbClr val="C0D46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050" noProof="1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50000" b="41871"/>
          <a:stretch/>
        </p:blipFill>
        <p:spPr>
          <a:xfrm>
            <a:off x="783506" y="4149080"/>
            <a:ext cx="1199462" cy="1510952"/>
          </a:xfrm>
          <a:prstGeom prst="rect">
            <a:avLst/>
          </a:prstGeom>
        </p:spPr>
      </p:pic>
      <p:pic>
        <p:nvPicPr>
          <p:cNvPr id="3" name="Tartalom helye 3">
            <a:extLst>
              <a:ext uri="{FF2B5EF4-FFF2-40B4-BE49-F238E27FC236}">
                <a16:creationId xmlns:a16="http://schemas.microsoft.com/office/drawing/2014/main" id="{ECE269D1-58B6-4B46-9CE0-38EF95590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25" y="1249927"/>
            <a:ext cx="2604114" cy="2076110"/>
          </a:xfrm>
          <a:prstGeom prst="rect">
            <a:avLst/>
          </a:prstGeom>
        </p:spPr>
      </p:pic>
      <p:pic>
        <p:nvPicPr>
          <p:cNvPr id="4" name="Kép 2">
            <a:extLst>
              <a:ext uri="{FF2B5EF4-FFF2-40B4-BE49-F238E27FC236}">
                <a16:creationId xmlns:a16="http://schemas.microsoft.com/office/drawing/2014/main" id="{E982B733-0C6E-D06C-9A86-AF9EAC36E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472" y="46612"/>
            <a:ext cx="4656000" cy="349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970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9B22A1C-D8AE-BAA2-D804-C75C8C7F0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accent1"/>
                </a:solidFill>
              </a:rPr>
              <a:t>Gerjen Klub találkozó 2025 Február</a:t>
            </a:r>
          </a:p>
        </p:txBody>
      </p:sp>
      <p:pic>
        <p:nvPicPr>
          <p:cNvPr id="3" name="Tartalom helye 8">
            <a:extLst>
              <a:ext uri="{FF2B5EF4-FFF2-40B4-BE49-F238E27FC236}">
                <a16:creationId xmlns:a16="http://schemas.microsoft.com/office/drawing/2014/main" id="{BB4E7D61-7F24-3C59-37D1-4F56728867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7637"/>
            <a:ext cx="3600450" cy="2700337"/>
          </a:xfrm>
          <a:prstGeom prst="rect">
            <a:avLst/>
          </a:prstGeom>
        </p:spPr>
      </p:pic>
      <p:pic>
        <p:nvPicPr>
          <p:cNvPr id="4" name="Tartalom helye 10">
            <a:extLst>
              <a:ext uri="{FF2B5EF4-FFF2-40B4-BE49-F238E27FC236}">
                <a16:creationId xmlns:a16="http://schemas.microsoft.com/office/drawing/2014/main" id="{CDAA2F27-8494-7213-42B3-86732DB652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434653"/>
            <a:ext cx="3600450" cy="270033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79B8C19-F45A-AE3A-88F5-E4229F6D6A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37" y="2551800"/>
            <a:ext cx="2088232" cy="156617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4CFB4EB-9E0E-D14D-F68E-2440E0545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54" y="4243205"/>
            <a:ext cx="3347864" cy="251089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CA2A3076-C311-243B-67F7-9630713347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683" y="4243205"/>
            <a:ext cx="3600450" cy="183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20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147E7FA-E97D-48B7-828D-6139F67CE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accent1"/>
                </a:solidFill>
              </a:rPr>
              <a:t>Megyei Programok</a:t>
            </a:r>
          </a:p>
        </p:txBody>
      </p:sp>
      <p:pic>
        <p:nvPicPr>
          <p:cNvPr id="3" name="Google Shape;54;p13" descr="Beautify this slide">
            <a:extLst>
              <a:ext uri="{FF2B5EF4-FFF2-40B4-BE49-F238E27FC236}">
                <a16:creationId xmlns:a16="http://schemas.microsoft.com/office/drawing/2014/main" id="{ABBB20C8-F5F7-F974-A0FF-014ED5F2FBE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093456"/>
            <a:ext cx="4716015" cy="3127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40;p31" descr="Beautify this slide">
            <a:extLst>
              <a:ext uri="{FF2B5EF4-FFF2-40B4-BE49-F238E27FC236}">
                <a16:creationId xmlns:a16="http://schemas.microsoft.com/office/drawing/2014/main" id="{7F72C391-D8FA-81D5-80A5-A1BD549E6F2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4741" y="3672980"/>
            <a:ext cx="4716015" cy="2551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FC154BA-7716-C2CD-4690-759A30517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81624"/>
            <a:ext cx="4644008" cy="259135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FFEC560-B8B1-3871-A2D6-4674F696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002" y="4221088"/>
            <a:ext cx="3480312" cy="19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97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986DD3-72E7-4E6A-889D-E2BFFE2A8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8444491" cy="936104"/>
          </a:xfrm>
        </p:spPr>
        <p:txBody>
          <a:bodyPr/>
          <a:lstStyle/>
          <a:p>
            <a:pPr algn="ctr"/>
            <a:r>
              <a:rPr lang="hu-HU" dirty="0">
                <a:solidFill>
                  <a:schemeClr val="accent1"/>
                </a:solidFill>
              </a:rPr>
              <a:t>Alsómocsolád 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E9003DD0-2745-4628-A1FE-58904D4C6A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508" y="2112395"/>
            <a:ext cx="5054022" cy="3145809"/>
          </a:xfrm>
          <a:prstGeom prst="rect">
            <a:avLst/>
          </a:prstGeom>
        </p:spPr>
      </p:pic>
      <p:pic>
        <p:nvPicPr>
          <p:cNvPr id="5" name="Kép 3">
            <a:extLst>
              <a:ext uri="{FF2B5EF4-FFF2-40B4-BE49-F238E27FC236}">
                <a16:creationId xmlns:a16="http://schemas.microsoft.com/office/drawing/2014/main" id="{0D88E963-872E-4219-88DD-939830EEC4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125745"/>
            <a:ext cx="4357870" cy="4723096"/>
          </a:xfrm>
          <a:prstGeom prst="rect">
            <a:avLst/>
          </a:prstGeom>
        </p:spPr>
      </p:pic>
      <p:pic>
        <p:nvPicPr>
          <p:cNvPr id="6" name="Kép 4">
            <a:extLst>
              <a:ext uri="{FF2B5EF4-FFF2-40B4-BE49-F238E27FC236}">
                <a16:creationId xmlns:a16="http://schemas.microsoft.com/office/drawing/2014/main" id="{B9A59B7A-B111-485C-96CC-D43F9121C9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917" y="16129"/>
            <a:ext cx="2556214" cy="1917639"/>
          </a:xfrm>
          <a:prstGeom prst="rect">
            <a:avLst/>
          </a:prstGeom>
        </p:spPr>
      </p:pic>
      <p:pic>
        <p:nvPicPr>
          <p:cNvPr id="7" name="Kép 8">
            <a:extLst>
              <a:ext uri="{FF2B5EF4-FFF2-40B4-BE49-F238E27FC236}">
                <a16:creationId xmlns:a16="http://schemas.microsoft.com/office/drawing/2014/main" id="{D57CED79-72AB-4FE5-BF0F-A41881083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8" y="0"/>
            <a:ext cx="2331678" cy="245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933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b="1" dirty="0">
                <a:solidFill>
                  <a:schemeClr val="accent1"/>
                </a:solidFill>
              </a:rPr>
              <a:t>A gyökerek</a:t>
            </a:r>
          </a:p>
        </p:txBody>
      </p:sp>
      <p:pic>
        <p:nvPicPr>
          <p:cNvPr id="563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33753" y="116632"/>
            <a:ext cx="2154686" cy="2010374"/>
          </a:xfrm>
          <a:noFill/>
        </p:spPr>
      </p:pic>
      <p:sp>
        <p:nvSpPr>
          <p:cNvPr id="4" name="Téglalap 3"/>
          <p:cNvSpPr/>
          <p:nvPr/>
        </p:nvSpPr>
        <p:spPr>
          <a:xfrm>
            <a:off x="250825" y="1700213"/>
            <a:ext cx="4608513" cy="32686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hu-HU" dirty="0">
                <a:solidFill>
                  <a:prstClr val="black"/>
                </a:solidFill>
                <a:cs typeface="Arial" charset="0"/>
              </a:rPr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hu-HU" sz="2000" dirty="0">
                <a:solidFill>
                  <a:prstClr val="black"/>
                </a:solidFill>
                <a:cs typeface="Arial" charset="0"/>
              </a:rPr>
              <a:t>i.e. 79.	 római kori ezüstérem kincs</a:t>
            </a:r>
          </a:p>
          <a:p>
            <a:pPr>
              <a:lnSpc>
                <a:spcPct val="80000"/>
              </a:lnSpc>
              <a:defRPr/>
            </a:pPr>
            <a:endParaRPr lang="hu-HU" sz="2000" dirty="0">
              <a:solidFill>
                <a:prstClr val="black"/>
              </a:solidFill>
              <a:cs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hu-HU" sz="2000" dirty="0">
              <a:solidFill>
                <a:prstClr val="black"/>
              </a:solidFill>
              <a:cs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hu-HU" sz="2000" dirty="0">
              <a:solidFill>
                <a:prstClr val="black"/>
              </a:solidFill>
              <a:cs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hu-HU" sz="2000" dirty="0">
              <a:solidFill>
                <a:prstClr val="black"/>
              </a:solidFill>
              <a:cs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hu-HU" sz="2000" dirty="0">
              <a:solidFill>
                <a:prstClr val="black"/>
              </a:solidFill>
              <a:cs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hu-HU" sz="2000" dirty="0">
              <a:solidFill>
                <a:prstClr val="black"/>
              </a:solidFill>
              <a:cs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hu-HU" sz="2000" dirty="0">
              <a:solidFill>
                <a:prstClr val="black"/>
              </a:solidFill>
              <a:cs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hu-HU" sz="2000" dirty="0">
              <a:solidFill>
                <a:prstClr val="black"/>
              </a:solidFill>
              <a:cs typeface="Arial" charset="0"/>
            </a:endParaRPr>
          </a:p>
          <a:p>
            <a:pPr marL="457200" indent="-457200">
              <a:lnSpc>
                <a:spcPct val="80000"/>
              </a:lnSpc>
              <a:buFontTx/>
              <a:buAutoNum type="arabicPeriod" startAt="1294"/>
              <a:defRPr/>
            </a:pPr>
            <a:r>
              <a:rPr lang="hu-HU" sz="2000" dirty="0">
                <a:solidFill>
                  <a:prstClr val="black"/>
                </a:solidFill>
                <a:cs typeface="Arial" charset="0"/>
              </a:rPr>
              <a:t>első írásos emlék Veszprémi Apátság jobbágyfaluja</a:t>
            </a:r>
          </a:p>
          <a:p>
            <a:pPr>
              <a:lnSpc>
                <a:spcPct val="80000"/>
              </a:lnSpc>
              <a:defRPr/>
            </a:pPr>
            <a:r>
              <a:rPr lang="hu-HU" sz="2000" dirty="0">
                <a:solidFill>
                  <a:prstClr val="black"/>
                </a:solidFill>
                <a:cs typeface="Arial" charset="0"/>
              </a:rPr>
              <a:t>                 „</a:t>
            </a:r>
            <a:r>
              <a:rPr lang="hu-HU" sz="2000" dirty="0" err="1">
                <a:solidFill>
                  <a:prstClr val="black"/>
                </a:solidFill>
                <a:cs typeface="Arial" charset="0"/>
              </a:rPr>
              <a:t>Mocholay</a:t>
            </a:r>
            <a:r>
              <a:rPr lang="hu-HU" sz="2000" dirty="0">
                <a:solidFill>
                  <a:prstClr val="black"/>
                </a:solidFill>
                <a:cs typeface="Arial" charset="0"/>
              </a:rPr>
              <a:t>”</a:t>
            </a:r>
          </a:p>
        </p:txBody>
      </p:sp>
      <p:pic>
        <p:nvPicPr>
          <p:cNvPr id="6" name="Kép 5" descr="https://static-cdn.hungaricana.hu/tile/thumb/charters/olpic/200200/DF_200051/DF_200051_orig_r.ecw/">
            <a:extLst>
              <a:ext uri="{FF2B5EF4-FFF2-40B4-BE49-F238E27FC236}">
                <a16:creationId xmlns:a16="http://schemas.microsoft.com/office/drawing/2014/main" id="{39D5D904-C7AB-44D0-AA0D-2A3990AA4B0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99543"/>
            <a:ext cx="4211960" cy="2531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http://upload.wikimedia.org/wikipedia/commons/b/b2/Denarius_Mark_Anthony-32BC-legIII.jpg">
            <a:extLst>
              <a:ext uri="{FF2B5EF4-FFF2-40B4-BE49-F238E27FC236}">
                <a16:creationId xmlns:a16="http://schemas.microsoft.com/office/drawing/2014/main" id="{D31463C7-516B-430B-9B71-41424ADED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552" y="2348880"/>
            <a:ext cx="35242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Kép 8">
            <a:extLst>
              <a:ext uri="{FF2B5EF4-FFF2-40B4-BE49-F238E27FC236}">
                <a16:creationId xmlns:a16="http://schemas.microsoft.com/office/drawing/2014/main" id="{438ECAB2-D664-4ECF-B693-7497A360E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4542081"/>
            <a:ext cx="2151818" cy="226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066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hu-HU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Hegyháti Járás</a:t>
            </a:r>
          </a:p>
        </p:txBody>
      </p:sp>
      <p:pic>
        <p:nvPicPr>
          <p:cNvPr id="57347" name="Picture 2" descr="orszégban régió régióban kistérsé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555875" y="3814763"/>
            <a:ext cx="4395788" cy="2994025"/>
          </a:xfrm>
        </p:spPr>
      </p:pic>
      <p:cxnSp>
        <p:nvCxnSpPr>
          <p:cNvPr id="7" name="Egyenes összekötő nyíllal 6"/>
          <p:cNvCxnSpPr/>
          <p:nvPr/>
        </p:nvCxnSpPr>
        <p:spPr>
          <a:xfrm flipH="1">
            <a:off x="3967956" y="1692276"/>
            <a:ext cx="1665288" cy="442595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49" name="Szövegdoboz 7"/>
          <p:cNvSpPr txBox="1">
            <a:spLocks noChangeArrowheads="1"/>
          </p:cNvSpPr>
          <p:nvPr/>
        </p:nvSpPr>
        <p:spPr bwMode="auto">
          <a:xfrm>
            <a:off x="319088" y="1557338"/>
            <a:ext cx="4181475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2000" b="1" dirty="0">
                <a:solidFill>
                  <a:srgbClr val="7F7F7F"/>
                </a:solidFill>
                <a:latin typeface="Calibri" pitchFamily="34" charset="0"/>
                <a:cs typeface="Arial" charset="0"/>
              </a:rPr>
              <a:t>A Leghátrányosabb helyzetű járások egyike:</a:t>
            </a:r>
          </a:p>
          <a:p>
            <a:r>
              <a:rPr lang="hu-HU" altLang="hu-HU" sz="2000" b="1" dirty="0">
                <a:solidFill>
                  <a:srgbClr val="7F7F7F"/>
                </a:solidFill>
                <a:latin typeface="Calibri" pitchFamily="34" charset="0"/>
                <a:cs typeface="Arial" charset="0"/>
              </a:rPr>
              <a:t>11 zsáktelepülés</a:t>
            </a:r>
          </a:p>
          <a:p>
            <a:r>
              <a:rPr lang="hu-HU" altLang="hu-HU" sz="2000" b="1" dirty="0">
                <a:solidFill>
                  <a:srgbClr val="7F7F7F"/>
                </a:solidFill>
                <a:latin typeface="Calibri" pitchFamily="34" charset="0"/>
                <a:cs typeface="Arial" charset="0"/>
              </a:rPr>
              <a:t>2,  5000 fő alatti város</a:t>
            </a:r>
          </a:p>
          <a:p>
            <a:r>
              <a:rPr lang="hu-HU" altLang="hu-HU" sz="2000" b="1" dirty="0">
                <a:solidFill>
                  <a:srgbClr val="7F7F7F"/>
                </a:solidFill>
                <a:latin typeface="Calibri" pitchFamily="34" charset="0"/>
                <a:cs typeface="Arial" charset="0"/>
              </a:rPr>
              <a:t>22,  500 fő alatti törpefalu</a:t>
            </a:r>
          </a:p>
          <a:p>
            <a:endParaRPr lang="hu-HU" altLang="hu-HU" b="1" dirty="0">
              <a:solidFill>
                <a:srgbClr val="77933C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57350" name="Picture 2" descr="E:\Arculatelem tár\logo\logo_bitmap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51700" y="3357563"/>
            <a:ext cx="1511300" cy="31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9" y="0"/>
            <a:ext cx="4287837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38280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itle 2">
            <a:extLst>
              <a:ext uri="{FF2B5EF4-FFF2-40B4-BE49-F238E27FC236}">
                <a16:creationId xmlns:a16="http://schemas.microsoft.com/office/drawing/2014/main" id="{437A6E78-EF27-48FA-9577-C4D1E9C74C3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42962" y="-45389"/>
            <a:ext cx="7329437" cy="769441"/>
          </a:xfrm>
        </p:spPr>
        <p:txBody>
          <a:bodyPr wrap="square">
            <a:spAutoFit/>
          </a:bodyPr>
          <a:lstStyle/>
          <a:p>
            <a:r>
              <a:rPr lang="hu-HU" altLang="hu-HU" b="1" noProof="1">
                <a:solidFill>
                  <a:schemeClr val="accent6"/>
                </a:solidFill>
              </a:rPr>
              <a:t>Térségi együttműködés</a:t>
            </a:r>
            <a:endParaRPr lang="hu-HU" altLang="hu-HU" noProof="1">
              <a:solidFill>
                <a:schemeClr val="accent6"/>
              </a:solidFill>
            </a:endParaRPr>
          </a:p>
        </p:txBody>
      </p:sp>
      <p:sp>
        <p:nvSpPr>
          <p:cNvPr id="20485" name="Text Placeholder 3">
            <a:extLst>
              <a:ext uri="{FF2B5EF4-FFF2-40B4-BE49-F238E27FC236}">
                <a16:creationId xmlns:a16="http://schemas.microsoft.com/office/drawing/2014/main" id="{E1C448CB-F7D5-495A-833F-CC22DD21B4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" y="1139978"/>
            <a:ext cx="9049806" cy="523220"/>
          </a:xfrm>
        </p:spPr>
        <p:txBody>
          <a:bodyPr wrap="square">
            <a:spAutoFit/>
          </a:bodyPr>
          <a:lstStyle/>
          <a:p>
            <a:r>
              <a:rPr lang="hu-HU" altLang="hu-HU" sz="2800" noProof="1">
                <a:solidFill>
                  <a:schemeClr val="accent6"/>
                </a:solidFill>
              </a:rPr>
              <a:t>Alakulás 2014</a:t>
            </a:r>
          </a:p>
        </p:txBody>
      </p:sp>
      <p:sp>
        <p:nvSpPr>
          <p:cNvPr id="20486" name="Foliennummernplatzhalter 16">
            <a:extLst>
              <a:ext uri="{FF2B5EF4-FFF2-40B4-BE49-F238E27FC236}">
                <a16:creationId xmlns:a16="http://schemas.microsoft.com/office/drawing/2014/main" id="{6A640E17-0BA3-40CE-BE6F-A1D91ABBD013}"/>
              </a:ext>
            </a:extLst>
          </p:cNvPr>
          <p:cNvSpPr>
            <a:spLocks noGrp="1" noChangeArrowheads="1"/>
          </p:cNvSpPr>
          <p:nvPr>
            <p:ph type="sldNum" sz="quarter" idx="19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D1417F7-84D4-4322-8BAC-250D2ACA32C6}" type="slidenum">
              <a:rPr lang="de-DE" altLang="hu-HU" sz="900">
                <a:solidFill>
                  <a:srgbClr val="898989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de-DE" altLang="hu-HU" sz="9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FAEA86F-AA79-4535-BF5F-070C250E8929}"/>
              </a:ext>
            </a:extLst>
          </p:cNvPr>
          <p:cNvSpPr txBox="1"/>
          <p:nvPr/>
        </p:nvSpPr>
        <p:spPr bwMode="gray">
          <a:xfrm>
            <a:off x="2668696" y="3354488"/>
            <a:ext cx="1343926" cy="623231"/>
          </a:xfrm>
          <a:prstGeom prst="rect">
            <a:avLst/>
          </a:prstGeom>
          <a:noFill/>
        </p:spPr>
        <p:txBody>
          <a:bodyPr wrap="none" lIns="68564" tIns="34282" rIns="68564" bIns="34282">
            <a:spAutoFit/>
            <a:scene3d>
              <a:camera prst="perspectiveRelaxed"/>
              <a:lightRig rig="threePt" dir="t"/>
            </a:scene3d>
          </a:bodyPr>
          <a:lstStyle/>
          <a:p>
            <a:pPr algn="ctr">
              <a:defRPr/>
            </a:pPr>
            <a:r>
              <a:rPr lang="hu-HU" b="1" noProof="1">
                <a:solidFill>
                  <a:prstClr val="white"/>
                </a:solidFill>
                <a:latin typeface="Arial" charset="0"/>
                <a:cs typeface="Arial" charset="0"/>
              </a:rPr>
              <a:t>Integrátori </a:t>
            </a:r>
          </a:p>
          <a:p>
            <a:pPr algn="ctr">
              <a:defRPr/>
            </a:pPr>
            <a:r>
              <a:rPr lang="hu-HU" b="1" noProof="1">
                <a:solidFill>
                  <a:prstClr val="white"/>
                </a:solidFill>
                <a:latin typeface="Arial" charset="0"/>
                <a:cs typeface="Arial" charset="0"/>
              </a:rPr>
              <a:t>szervezet</a:t>
            </a:r>
          </a:p>
        </p:txBody>
      </p:sp>
      <p:graphicFrame>
        <p:nvGraphicFramePr>
          <p:cNvPr id="17" name="Tartalom helye 4">
            <a:extLst>
              <a:ext uri="{FF2B5EF4-FFF2-40B4-BE49-F238E27FC236}">
                <a16:creationId xmlns:a16="http://schemas.microsoft.com/office/drawing/2014/main" id="{E5B26931-2295-4618-801F-7AEC01BDD1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71627" y="7339"/>
          <a:ext cx="1381463" cy="1036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096000" imgH="4571685" progId="AcroExch.Document.DC">
                  <p:embed/>
                </p:oleObj>
              </mc:Choice>
              <mc:Fallback>
                <p:oleObj name="Acrobat Document" r:id="rId2" imgW="6096000" imgH="4571685" progId="AcroExch.Document.DC">
                  <p:embed/>
                  <p:pic>
                    <p:nvPicPr>
                      <p:cNvPr id="17" name="Tartalom helye 4">
                        <a:extLst>
                          <a:ext uri="{FF2B5EF4-FFF2-40B4-BE49-F238E27FC236}">
                            <a16:creationId xmlns:a16="http://schemas.microsoft.com/office/drawing/2014/main" id="{E5B26931-2295-4618-801F-7AEC01BDD1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771627" y="7339"/>
                        <a:ext cx="1381463" cy="10360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Kép 18">
            <a:extLst>
              <a:ext uri="{FF2B5EF4-FFF2-40B4-BE49-F238E27FC236}">
                <a16:creationId xmlns:a16="http://schemas.microsoft.com/office/drawing/2014/main" id="{E3B6C5D5-AC13-4A62-AF4D-BB84921BF93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977046" y="3357543"/>
            <a:ext cx="4143620" cy="3509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7C6E747-ED03-407B-86E3-325F449897A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061076" y="1017145"/>
            <a:ext cx="2013109" cy="2159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Egyenes összekötő nyíllal 2">
            <a:extLst>
              <a:ext uri="{FF2B5EF4-FFF2-40B4-BE49-F238E27FC236}">
                <a16:creationId xmlns:a16="http://schemas.microsoft.com/office/drawing/2014/main" id="{FD26D175-A88D-41C5-BFA9-17479A93AC44}"/>
              </a:ext>
            </a:extLst>
          </p:cNvPr>
          <p:cNvCxnSpPr>
            <a:cxnSpLocks/>
          </p:cNvCxnSpPr>
          <p:nvPr/>
        </p:nvCxnSpPr>
        <p:spPr>
          <a:xfrm flipH="1">
            <a:off x="7668344" y="2395632"/>
            <a:ext cx="478361" cy="17684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4" name="Kép 13">
            <a:extLst>
              <a:ext uri="{FF2B5EF4-FFF2-40B4-BE49-F238E27FC236}">
                <a16:creationId xmlns:a16="http://schemas.microsoft.com/office/drawing/2014/main" id="{3390A2E2-583D-4368-8709-9061C6D413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93"/>
            <a:ext cx="1084853" cy="1084853"/>
          </a:xfrm>
          <a:prstGeom prst="rect">
            <a:avLst/>
          </a:prstGeom>
        </p:spPr>
      </p:pic>
      <p:sp>
        <p:nvSpPr>
          <p:cNvPr id="20" name="Szövegdoboz 19">
            <a:extLst>
              <a:ext uri="{FF2B5EF4-FFF2-40B4-BE49-F238E27FC236}">
                <a16:creationId xmlns:a16="http://schemas.microsoft.com/office/drawing/2014/main" id="{F95893E4-1E1C-4388-A530-B6A2BF57647C}"/>
              </a:ext>
            </a:extLst>
          </p:cNvPr>
          <p:cNvSpPr txBox="1"/>
          <p:nvPr/>
        </p:nvSpPr>
        <p:spPr>
          <a:xfrm>
            <a:off x="107505" y="1628875"/>
            <a:ext cx="3312368" cy="1990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   </a:t>
            </a:r>
            <a:r>
              <a:rPr lang="hu-HU" sz="1800" b="1" i="0" u="none" strike="noStrike" dirty="0">
                <a:solidFill>
                  <a:schemeClr val="accent6"/>
                </a:solidFill>
                <a:effectLst/>
                <a:latin typeface="Calibri" panose="020F0502020204030204" pitchFamily="34" charset="0"/>
              </a:rPr>
              <a:t>3176 helyben élő</a:t>
            </a:r>
            <a:endParaRPr lang="hu-HU" sz="1800" b="1" i="0" u="none" strike="noStrike" dirty="0">
              <a:solidFill>
                <a:schemeClr val="accent6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b="0" i="0" u="none" strike="noStrike" dirty="0">
                <a:solidFill>
                  <a:schemeClr val="accent6"/>
                </a:solidFill>
                <a:effectLst/>
                <a:latin typeface="Calibri" panose="020F0502020204030204" pitchFamily="34" charset="0"/>
              </a:rPr>
              <a:t>Alsómocsolád        304 lakos</a:t>
            </a:r>
            <a:endParaRPr lang="hu-HU" sz="1800" b="0" i="0" u="none" strike="noStrike" dirty="0">
              <a:solidFill>
                <a:schemeClr val="accent6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b="0" i="0" u="none" strike="noStrike" dirty="0">
                <a:solidFill>
                  <a:schemeClr val="accent6"/>
                </a:solidFill>
                <a:effectLst/>
                <a:latin typeface="Calibri" panose="020F0502020204030204" pitchFamily="34" charset="0"/>
              </a:rPr>
              <a:t>Mágocs kisváros  2290 lakos</a:t>
            </a:r>
            <a:endParaRPr lang="hu-HU" sz="1800" b="0" i="0" u="none" strike="noStrike" dirty="0">
              <a:solidFill>
                <a:schemeClr val="accent6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b="0" i="0" u="none" strike="noStrike" dirty="0">
                <a:solidFill>
                  <a:schemeClr val="accent6"/>
                </a:solidFill>
                <a:effectLst/>
                <a:latin typeface="Calibri" panose="020F0502020204030204" pitchFamily="34" charset="0"/>
              </a:rPr>
              <a:t>Mekényes             274 lakos</a:t>
            </a:r>
            <a:endParaRPr lang="hu-HU" sz="1800" b="0" i="0" u="none" strike="noStrike" dirty="0">
              <a:solidFill>
                <a:schemeClr val="accent6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800" b="0" i="0" u="none" strike="noStrike" dirty="0">
                <a:solidFill>
                  <a:schemeClr val="accent6"/>
                </a:solidFill>
                <a:effectLst/>
                <a:latin typeface="Calibri" panose="020F0502020204030204" pitchFamily="34" charset="0"/>
              </a:rPr>
              <a:t>Nagyhajmás         308 lakos</a:t>
            </a:r>
            <a:endParaRPr lang="hu-HU" sz="1800" b="0" i="0" u="none" strike="noStrike" dirty="0">
              <a:solidFill>
                <a:schemeClr val="accent6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1FBDBF75-839C-4E3D-A4B1-66FA63E870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34" y="4427072"/>
            <a:ext cx="4920545" cy="2026264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AAD97715-D265-4892-869E-F73C30CF4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75385" y="701031"/>
            <a:ext cx="1607413" cy="3689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7" name="Egyenes összekötő nyíllal 26">
            <a:extLst>
              <a:ext uri="{FF2B5EF4-FFF2-40B4-BE49-F238E27FC236}">
                <a16:creationId xmlns:a16="http://schemas.microsoft.com/office/drawing/2014/main" id="{FC46FC4A-64BD-49B0-B047-2B602D8330D6}"/>
              </a:ext>
            </a:extLst>
          </p:cNvPr>
          <p:cNvCxnSpPr>
            <a:cxnSpLocks/>
          </p:cNvCxnSpPr>
          <p:nvPr/>
        </p:nvCxnSpPr>
        <p:spPr>
          <a:xfrm>
            <a:off x="7282571" y="1424729"/>
            <a:ext cx="978111" cy="936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3" name="Tartalom helye 3">
            <a:extLst>
              <a:ext uri="{FF2B5EF4-FFF2-40B4-BE49-F238E27FC236}">
                <a16:creationId xmlns:a16="http://schemas.microsoft.com/office/drawing/2014/main" id="{4E288A53-EAF1-4343-899E-63015B12BE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08" y="701031"/>
            <a:ext cx="2377642" cy="3329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607295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rtalom helye 4">
            <a:extLst>
              <a:ext uri="{FF2B5EF4-FFF2-40B4-BE49-F238E27FC236}">
                <a16:creationId xmlns:a16="http://schemas.microsoft.com/office/drawing/2014/main" id="{D78D48E1-B213-F1FB-63F6-D299C1901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-1"/>
            <a:ext cx="8388424" cy="5704129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AF2EEE15-A8E3-D1FB-840F-4154F0965F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94" y="2668170"/>
            <a:ext cx="3131841" cy="417578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B1C6DD0-9A7E-5C36-5C80-9C56375EC4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9" y="15239"/>
            <a:ext cx="1619672" cy="2159563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7128EE43-A0FD-EF32-75AD-736DADC07F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520" y="4040352"/>
            <a:ext cx="3738141" cy="2803606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3CC1A3E8-4356-56A5-FB51-12F865060C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042"/>
            <a:ext cx="1731689" cy="1298767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8002430C-E114-5471-9CFD-5FBA0BA72C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5661" y="4040410"/>
            <a:ext cx="901700" cy="2803606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DA37FA63-271B-9AAE-7699-967B2B0E44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3447" y="4041637"/>
            <a:ext cx="1384073" cy="280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93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ím 1"/>
          <p:cNvSpPr>
            <a:spLocks noGrp="1"/>
          </p:cNvSpPr>
          <p:nvPr>
            <p:ph type="title"/>
          </p:nvPr>
        </p:nvSpPr>
        <p:spPr>
          <a:xfrm>
            <a:off x="457200" y="63294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u-HU" sz="4000" dirty="0">
                <a:solidFill>
                  <a:srgbClr val="0070C0"/>
                </a:solidFill>
              </a:rPr>
              <a:t>Bejegyezték az Európa Park Szövetség Egyesületet 27 taggal</a:t>
            </a:r>
          </a:p>
        </p:txBody>
      </p:sp>
      <p:pic>
        <p:nvPicPr>
          <p:cNvPr id="15363" name="Picture 2" descr="C:\2010\Európa park\EU-Park kiadvány térkép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33842" y="1166018"/>
            <a:ext cx="6400800" cy="4525963"/>
          </a:xfrm>
          <a:noFill/>
        </p:spPr>
      </p:pic>
      <p:pic>
        <p:nvPicPr>
          <p:cNvPr id="2" name="Kép 1" descr="Faluház élő.jpg">
            <a:extLst>
              <a:ext uri="{FF2B5EF4-FFF2-40B4-BE49-F238E27FC236}">
                <a16:creationId xmlns:a16="http://schemas.microsoft.com/office/drawing/2014/main" id="{A01A7BE5-19CD-F3A1-48CA-E6A18EDF721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5171046"/>
            <a:ext cx="2780868" cy="169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Kép 2" descr="Európa térIII.JPG">
            <a:extLst>
              <a:ext uri="{FF2B5EF4-FFF2-40B4-BE49-F238E27FC236}">
                <a16:creationId xmlns:a16="http://schemas.microsoft.com/office/drawing/2014/main" id="{8A4489FF-181A-8337-F482-6FCD997503C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2601" y="4956641"/>
            <a:ext cx="2818049" cy="1913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708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649A11-9668-4A30-A67D-BB4AB6F55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1229"/>
          </a:xfrm>
        </p:spPr>
        <p:txBody>
          <a:bodyPr/>
          <a:lstStyle/>
          <a:p>
            <a:r>
              <a:rPr lang="hu-HU" dirty="0">
                <a:solidFill>
                  <a:schemeClr val="accent1"/>
                </a:solidFill>
              </a:rPr>
              <a:t>Natúr parkok között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4A2FF708-AB43-4C5C-9DD4-B443F04D7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1760" y="1628800"/>
            <a:ext cx="6869170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15EDD63-2712-4EAB-BCF0-839501623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156458"/>
            <a:ext cx="1828800" cy="2079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0FAF848B-EEB8-413D-AA8E-E94BC658A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405" y="5015113"/>
            <a:ext cx="1714500" cy="1665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0C0224D2-B7A3-488F-A07E-7386FFBADC35}"/>
              </a:ext>
            </a:extLst>
          </p:cNvPr>
          <p:cNvSpPr txBox="1"/>
          <p:nvPr/>
        </p:nvSpPr>
        <p:spPr>
          <a:xfrm>
            <a:off x="179512" y="791536"/>
            <a:ext cx="896448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0" i="0" u="none" strike="noStrike" baseline="0" dirty="0">
                <a:latin typeface="Book Antiqua" panose="02040602050305030304" pitchFamily="18" charset="0"/>
              </a:rPr>
              <a:t>A </a:t>
            </a:r>
            <a:r>
              <a:rPr lang="hu-HU" sz="1800" b="1" i="1" u="none" strike="noStrike" baseline="0" dirty="0">
                <a:latin typeface="Book Antiqua" panose="02040602050305030304" pitchFamily="18" charset="0"/>
              </a:rPr>
              <a:t>natúrpark</a:t>
            </a:r>
            <a:r>
              <a:rPr lang="hu-HU" sz="1800" b="0" i="1" u="none" strike="noStrike" baseline="0" dirty="0">
                <a:latin typeface="Book Antiqua" panose="02040602050305030304" pitchFamily="18" charset="0"/>
              </a:rPr>
              <a:t> </a:t>
            </a:r>
            <a:r>
              <a:rPr lang="hu-HU" sz="1800" b="0" i="0" u="none" strike="noStrike" baseline="0" dirty="0">
                <a:latin typeface="Book Antiqua" panose="02040602050305030304" pitchFamily="18" charset="0"/>
              </a:rPr>
              <a:t>a természeti és kulturális örökséget középpontba helyező, a helyi közösségek (önkormányzatok, társadalmi szervezetek, gazdálkodó szervezetek és az érintett lakosság) összefogása eredményeként létrejövő, táji léptékű (több települési közösségre kiterjedő) terület- és vidékfejlesztési együttműködés. </a:t>
            </a:r>
          </a:p>
          <a:p>
            <a:r>
              <a:rPr lang="hu-HU" sz="1800" b="1" i="0" u="none" strike="noStrike" baseline="0" dirty="0">
                <a:latin typeface="Book Antiqua" panose="02040602050305030304" pitchFamily="18" charset="0"/>
              </a:rPr>
              <a:t>A természeti-táji örökség megőrzése </a:t>
            </a:r>
            <a:r>
              <a:rPr lang="hu-HU" sz="1800" b="0" i="0" u="none" strike="noStrike" baseline="0" dirty="0">
                <a:latin typeface="Book Antiqua" panose="02040602050305030304" pitchFamily="18" charset="0"/>
              </a:rPr>
              <a:t>	</a:t>
            </a:r>
          </a:p>
          <a:p>
            <a:r>
              <a:rPr lang="hu-HU" sz="1800" b="1" i="0" u="none" strike="noStrike" baseline="0" dirty="0">
                <a:latin typeface="Book Antiqua" panose="02040602050305030304" pitchFamily="18" charset="0"/>
              </a:rPr>
              <a:t>Környezeti nevelés, szemléletformálás </a:t>
            </a:r>
            <a:r>
              <a:rPr lang="hu-HU" sz="1800" b="0" i="0" u="none" strike="noStrike" baseline="0" dirty="0">
                <a:latin typeface="Book Antiqua" panose="02040602050305030304" pitchFamily="18" charset="0"/>
              </a:rPr>
              <a:t>	</a:t>
            </a:r>
          </a:p>
          <a:p>
            <a:r>
              <a:rPr lang="hu-HU" sz="1800" b="1" i="0" u="none" strike="noStrike" baseline="0" dirty="0">
                <a:latin typeface="Book Antiqua" panose="02040602050305030304" pitchFamily="18" charset="0"/>
              </a:rPr>
              <a:t>Vidékfejlesztés </a:t>
            </a:r>
            <a:r>
              <a:rPr lang="hu-HU" sz="1800" b="0" i="0" u="none" strike="noStrike" baseline="0" dirty="0">
                <a:latin typeface="Book Antiqua" panose="02040602050305030304" pitchFamily="18" charset="0"/>
              </a:rPr>
              <a:t>	</a:t>
            </a:r>
          </a:p>
          <a:p>
            <a:r>
              <a:rPr lang="hu-HU" sz="1800" b="1" i="0" u="none" strike="noStrike" baseline="0" dirty="0">
                <a:latin typeface="Book Antiqua" panose="02040602050305030304" pitchFamily="18" charset="0"/>
              </a:rPr>
              <a:t>Turizmus és rekreáció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	</a:t>
            </a:r>
          </a:p>
          <a:p>
            <a:endParaRPr lang="hu-HU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2E47AE8-084F-42B2-BCDD-B40BDE25F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20072" y="5037949"/>
            <a:ext cx="3923928" cy="1820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22247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82EC83B7-2275-D8F0-BA66-DC4CB56266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77" y="0"/>
            <a:ext cx="4130824" cy="3098118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B5273E6B-4E80-6226-931C-1524F79BB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525" y="3098119"/>
            <a:ext cx="6854475" cy="385564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B321531-3622-A4DF-7AD6-FBB8B6E67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013176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9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ím 1">
            <a:extLst>
              <a:ext uri="{FF2B5EF4-FFF2-40B4-BE49-F238E27FC236}">
                <a16:creationId xmlns:a16="http://schemas.microsoft.com/office/drawing/2014/main" id="{750AC362-7389-39F0-94AB-9089E23F2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4060" y="118580"/>
            <a:ext cx="9238060" cy="1760227"/>
          </a:xfrm>
        </p:spPr>
        <p:txBody>
          <a:bodyPr/>
          <a:lstStyle/>
          <a:p>
            <a:pPr eaLnBrk="1" hangingPunct="1"/>
            <a:r>
              <a:rPr lang="hu-HU" altLang="hu-HU" sz="225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ÜNNEPELTÜK A FALVAK ÉLHETŐSÉGÉÉRT TEVÉKENYKEDŐ FALUGONDNOKOKAT ÉS FALUFEJLESZTŐKET</a:t>
            </a:r>
            <a:endParaRPr lang="hu-HU" altLang="hu-HU" sz="2250" b="1" dirty="0">
              <a:solidFill>
                <a:srgbClr val="000099"/>
              </a:solidFill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0C4FBEF3-B59C-FCF6-D27E-24FF8F2E4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878807"/>
            <a:ext cx="6468839" cy="4860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8872577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1C40ED4-E695-BD51-F853-D13EA2E76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hu-HU" dirty="0">
                <a:solidFill>
                  <a:schemeClr val="accent1"/>
                </a:solidFill>
              </a:rPr>
              <a:t>Akadálymentesség a honlapon</a:t>
            </a:r>
          </a:p>
        </p:txBody>
      </p:sp>
      <p:pic>
        <p:nvPicPr>
          <p:cNvPr id="4" name="Picture 2" descr="C:\Users\Marietta\Desktop\Honlap.jpg">
            <a:extLst>
              <a:ext uri="{FF2B5EF4-FFF2-40B4-BE49-F238E27FC236}">
                <a16:creationId xmlns:a16="http://schemas.microsoft.com/office/drawing/2014/main" id="{32E132E9-FA19-284B-CC42-025CFADB88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065" y="1417639"/>
            <a:ext cx="5803936" cy="542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B1A4766-FCAE-E63D-232C-32F43EE786D5}"/>
              </a:ext>
            </a:extLst>
          </p:cNvPr>
          <p:cNvSpPr txBox="1"/>
          <p:nvPr/>
        </p:nvSpPr>
        <p:spPr>
          <a:xfrm>
            <a:off x="179513" y="2417019"/>
            <a:ext cx="316055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Reszponzív weboldal = optimális megjelenés: könnyű olvashatóság, egyszerű navigáció.</a:t>
            </a:r>
          </a:p>
          <a:p>
            <a:endParaRPr lang="hu-HU" dirty="0"/>
          </a:p>
          <a:p>
            <a:r>
              <a:rPr lang="hu-HU" dirty="0"/>
              <a:t>A képek és grafikai megoldások erősítik a vizuális kommunikációt és segítik a jobb átláthatóságot.</a:t>
            </a:r>
          </a:p>
        </p:txBody>
      </p:sp>
      <p:pic>
        <p:nvPicPr>
          <p:cNvPr id="9218" name="Picture 2" descr="KLIKKENTER - A magyar weboldalkezelő rendszer">
            <a:extLst>
              <a:ext uri="{FF2B5EF4-FFF2-40B4-BE49-F238E27FC236}">
                <a16:creationId xmlns:a16="http://schemas.microsoft.com/office/drawing/2014/main" id="{DCCA64C1-469F-F34F-22FD-EE58A1FE5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04" y="855170"/>
            <a:ext cx="3606944" cy="112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3057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A250BC0-1AB8-4564-BC87-EC450F292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Tartalom helye 3">
            <a:extLst>
              <a:ext uri="{FF2B5EF4-FFF2-40B4-BE49-F238E27FC236}">
                <a16:creationId xmlns:a16="http://schemas.microsoft.com/office/drawing/2014/main" id="{2F0B0E73-DE05-4F94-A302-AB65D99C6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102641" y="2730275"/>
            <a:ext cx="7071141" cy="3977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Tartalom helye 3">
            <a:extLst>
              <a:ext uri="{FF2B5EF4-FFF2-40B4-BE49-F238E27FC236}">
                <a16:creationId xmlns:a16="http://schemas.microsoft.com/office/drawing/2014/main" id="{E9A8BB6F-4A65-452E-8720-CF7C8B063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0" y="84501"/>
            <a:ext cx="4703597" cy="2645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9CB9FFAA-B751-49BC-A811-3FF0640C9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0"/>
            <a:ext cx="5004048" cy="2814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93618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ím 1">
            <a:extLst>
              <a:ext uri="{FF2B5EF4-FFF2-40B4-BE49-F238E27FC236}">
                <a16:creationId xmlns:a16="http://schemas.microsoft.com/office/drawing/2014/main" id="{C1D14C65-82B4-4E32-BF82-1F5D825FC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altLang="hu-HU" dirty="0"/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B604B257-6647-59E1-9C95-86284FFA9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8778" y="641432"/>
            <a:ext cx="4525963" cy="3394472"/>
          </a:xfr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505E89BF-5C63-8CAE-A96B-6C15A973D6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91158" y="351808"/>
            <a:ext cx="2564573" cy="192343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C3FDDF56-6FC8-D931-8A55-22DD077C2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1788" y="2279517"/>
            <a:ext cx="3197809" cy="4558971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7C0CD6C6-E297-99A8-B2A6-2FF048BFCA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0251" y="4828740"/>
            <a:ext cx="2319155" cy="1739366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4372AFBE-79A6-305D-40E9-AA4FA8CB2C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9560" y="4813743"/>
            <a:ext cx="2319157" cy="1739368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EAD7CDFF-253A-4222-B375-0CD8B1C50E1A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2" y="31236"/>
            <a:ext cx="2693432" cy="4693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678E1B8-14DA-4529-B951-47E7FCCE5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404E60F9-1A9A-49E5-A97B-C2F48D401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466" y="-25857"/>
            <a:ext cx="4934534" cy="6883857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9C8F6EF-CA42-4816-A473-3B685585D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952"/>
            <a:ext cx="4205315" cy="1599848"/>
          </a:xfrm>
          <a:prstGeom prst="rect">
            <a:avLst/>
          </a:prstGeom>
        </p:spPr>
      </p:pic>
      <p:pic>
        <p:nvPicPr>
          <p:cNvPr id="8" name="Kép 7" descr="Képtalálat a következőre: „jövő-szövő alsómocsolád”">
            <a:extLst>
              <a:ext uri="{FF2B5EF4-FFF2-40B4-BE49-F238E27FC236}">
                <a16:creationId xmlns:a16="http://schemas.microsoft.com/office/drawing/2014/main" id="{E3C5E3DB-4211-4D45-8AA5-D192EA97838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652" y="3497690"/>
            <a:ext cx="2902638" cy="231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 descr="Képtalálat a következőre: „jövő-szövő alsómocsolád”">
            <a:extLst>
              <a:ext uri="{FF2B5EF4-FFF2-40B4-BE49-F238E27FC236}">
                <a16:creationId xmlns:a16="http://schemas.microsoft.com/office/drawing/2014/main" id="{04AA9E08-B2DD-4640-B928-F552CC19D28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18133"/>
            <a:ext cx="3384376" cy="17635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44629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AAD7D9-C7CE-4132-A901-25CD9F307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r>
              <a:rPr lang="hu-HU" dirty="0">
                <a:solidFill>
                  <a:schemeClr val="accent1"/>
                </a:solidFill>
              </a:rPr>
              <a:t>Okos tükör</a:t>
            </a:r>
          </a:p>
        </p:txBody>
      </p:sp>
      <p:pic>
        <p:nvPicPr>
          <p:cNvPr id="10" name="Tartalom helye 9">
            <a:extLst>
              <a:ext uri="{FF2B5EF4-FFF2-40B4-BE49-F238E27FC236}">
                <a16:creationId xmlns:a16="http://schemas.microsoft.com/office/drawing/2014/main" id="{6244A80B-B32F-449F-851F-8ACE06070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3529" y="3667705"/>
            <a:ext cx="2896941" cy="3020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3542344F-404E-4B31-83F0-52F902E16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739347"/>
            <a:ext cx="6107553" cy="2876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BBB62ECF-6727-4D81-9BDE-4DC010950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074"/>
            <a:ext cx="2782490" cy="4148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3B79C04D-7109-4C3D-8B9C-942BA9C91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3615555"/>
            <a:ext cx="2149464" cy="3358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85176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Kép 2">
            <a:extLst>
              <a:ext uri="{FF2B5EF4-FFF2-40B4-BE49-F238E27FC236}">
                <a16:creationId xmlns:a16="http://schemas.microsoft.com/office/drawing/2014/main" id="{BDB2D717-ACEC-4C99-E22E-028C3017B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16" y="3548063"/>
            <a:ext cx="3213497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Kép 4">
            <a:extLst>
              <a:ext uri="{FF2B5EF4-FFF2-40B4-BE49-F238E27FC236}">
                <a16:creationId xmlns:a16="http://schemas.microsoft.com/office/drawing/2014/main" id="{F6F1E0A0-16A8-A3D7-F72B-6AFDC9D57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578" y="348853"/>
            <a:ext cx="4137422" cy="379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Kép 5">
            <a:extLst>
              <a:ext uri="{FF2B5EF4-FFF2-40B4-BE49-F238E27FC236}">
                <a16:creationId xmlns:a16="http://schemas.microsoft.com/office/drawing/2014/main" id="{BE7214CB-552A-E28E-48B1-383200EF6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2" y="3239691"/>
            <a:ext cx="4139804" cy="276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Kép 6">
            <a:extLst>
              <a:ext uri="{FF2B5EF4-FFF2-40B4-BE49-F238E27FC236}">
                <a16:creationId xmlns:a16="http://schemas.microsoft.com/office/drawing/2014/main" id="{92C4209A-2428-9504-72E1-A3898AFB5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0113"/>
            <a:ext cx="4976813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Kép 3">
            <a:extLst>
              <a:ext uri="{FF2B5EF4-FFF2-40B4-BE49-F238E27FC236}">
                <a16:creationId xmlns:a16="http://schemas.microsoft.com/office/drawing/2014/main" id="{114AFC54-EDFB-89B0-C957-A1AEB99CD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2413397"/>
            <a:ext cx="1743075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748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br>
              <a:rPr lang="hu-HU" altLang="hu-HU" dirty="0"/>
            </a:br>
            <a:br>
              <a:rPr lang="hu-HU" altLang="hu-HU" dirty="0"/>
            </a:br>
            <a:br>
              <a:rPr lang="hu-HU" altLang="hu-HU" dirty="0"/>
            </a:br>
            <a:br>
              <a:rPr lang="hu-HU" altLang="hu-HU" dirty="0"/>
            </a:br>
            <a:br>
              <a:rPr lang="hu-HU" altLang="hu-HU" dirty="0"/>
            </a:br>
            <a:r>
              <a:rPr lang="hu-HU" altLang="hu-HU" dirty="0">
                <a:solidFill>
                  <a:schemeClr val="accent1"/>
                </a:solidFill>
              </a:rPr>
              <a:t>"… a változások csak akkor következnek be, amikor valami olyat teszünk, ami abszolút nem illik bele az általunk megszokott világba.„    </a:t>
            </a:r>
            <a:br>
              <a:rPr lang="hu-HU" altLang="hu-HU" dirty="0">
                <a:solidFill>
                  <a:schemeClr val="accent1"/>
                </a:solidFill>
              </a:rPr>
            </a:br>
            <a:r>
              <a:rPr lang="hu-HU" altLang="hu-HU" dirty="0">
                <a:solidFill>
                  <a:schemeClr val="accent1"/>
                </a:solidFill>
              </a:rPr>
              <a:t> /Paulo </a:t>
            </a:r>
            <a:r>
              <a:rPr lang="hu-HU" altLang="hu-HU" dirty="0" err="1">
                <a:solidFill>
                  <a:schemeClr val="accent1"/>
                </a:solidFill>
              </a:rPr>
              <a:t>Coelho</a:t>
            </a:r>
            <a:r>
              <a:rPr lang="hu-HU" altLang="hu-HU" dirty="0">
                <a:solidFill>
                  <a:schemeClr val="accent1"/>
                </a:solidFill>
              </a:rPr>
              <a:t>/</a:t>
            </a:r>
            <a:br>
              <a:rPr lang="hu-HU" altLang="hu-HU" dirty="0"/>
            </a:br>
            <a:endParaRPr lang="hu-HU" altLang="hu-HU" dirty="0"/>
          </a:p>
        </p:txBody>
      </p:sp>
      <p:pic>
        <p:nvPicPr>
          <p:cNvPr id="962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219700" y="2852738"/>
            <a:ext cx="3346450" cy="3886200"/>
          </a:xfrm>
          <a:noFill/>
        </p:spPr>
      </p:pic>
    </p:spTree>
    <p:extLst>
      <p:ext uri="{BB962C8B-B14F-4D97-AF65-F5344CB8AC3E}">
        <p14:creationId xmlns:p14="http://schemas.microsoft.com/office/powerpoint/2010/main" val="333049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40436" cy="1356516"/>
          </a:xfrm>
        </p:spPr>
        <p:txBody>
          <a:bodyPr>
            <a:normAutofit fontScale="90000"/>
          </a:bodyPr>
          <a:lstStyle/>
          <a:p>
            <a:pPr algn="ctr"/>
            <a:r>
              <a:rPr lang="hu-HU" altLang="hu-HU" dirty="0"/>
              <a:t>       </a:t>
            </a:r>
            <a:r>
              <a:rPr lang="hu-HU" altLang="hu-HU" b="1" dirty="0">
                <a:solidFill>
                  <a:schemeClr val="accent1"/>
                </a:solidFill>
              </a:rPr>
              <a:t>Elköteleződés a turizmus mellett.</a:t>
            </a:r>
            <a:br>
              <a:rPr lang="hu-HU" altLang="hu-HU" dirty="0"/>
            </a:br>
            <a:endParaRPr lang="hu-HU" altLang="hu-HU" sz="2000" dirty="0">
              <a:solidFill>
                <a:srgbClr val="FF0000"/>
              </a:solidFill>
            </a:endParaRPr>
          </a:p>
        </p:txBody>
      </p:sp>
      <p:pic>
        <p:nvPicPr>
          <p:cNvPr id="68611" name="Tartalom helye 3" descr="http://lakossag.szechenyi2020.hu/img/tiles/thumbs/e0210000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4510" y="1387040"/>
            <a:ext cx="6346825" cy="3625850"/>
          </a:xfrm>
        </p:spPr>
      </p:pic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9808" y="2636309"/>
            <a:ext cx="2998788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75" y="4527550"/>
            <a:ext cx="3864376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8400" y="5026655"/>
            <a:ext cx="2434624" cy="182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617" name="AutoShape 10" descr="data:image/jpeg;base64,/9j/4AAQSkZJRgABAQAAAQABAAD/2wCEAAkGBxQTEhUUExQWFBUXGBoYGRgXGB4eHRseHhgdJB0cICIcHSgiHyAlISIbIjElJSkrMC4uISA1ODMuNystLysBCgoKDg0OFBAPGC0kHBwrNy8vLCwsLS8sLDAsNywsLzcvNywyLC8sLDQtLCwwNTcuLCwsLDcrLCwuLCs2KzcrLf/AABEIAIwAkAMBIgACEQEDEQH/xAAbAAACAwEBAQAAAAAAAAAAAAAFBgAEBwMCAf/EAEgQAAIBAgQEBAIGBgYHCQAAAAECAwQRAAUSIQYTMUEiUWFxFDIHI0KBkaFSgpKisdEVQ1NiwfAWJHKyw9ThMzRzg4SjpLPC/8QAGQEBAQEBAQEAAAAAAAAAAAAAAAEDBQQC/8QALBEBAAEDAgMFCQEAAAAAAAAAAAECAxESIQQTMRRBgZGhBSJRUmFywfDxFf/aAAwDAQACEQMRAD8A3HExMTATExMLf0iZg8GXVMsUgjkVDobbr6X7+WAZMU83zJKeGSeS+iNSzaRc2HXYYSsm4nnr6KqWkilQxwhIKh9ua+ghrX3uCOu/XtjPeCs5gy2QTy02ZoSmipLr9TrJ3dgwuT5A79et8A7Zf9KMlVVxU0FHJGsyuUln2JsjEMEAsV1AC+rAXg3i2pqWiqqzNIKeMSFTS6AGcjax3uBvsd8dZ+LaSPPaiqqJgscECRRWu2stYnSB12OFzIIn+JqpabKTXpNIJIHlXQsYYsxF2Gk7kbXFreuIq/nfE1VDX5nRxO7S1MsMUGtzpi1A6iLmy7MOn+GNe4UyFaKmSBSXKi7u25dj1Y3/AMgWwg1n0cyVtVVy1SLGtRBHoYNdo5gFvYeXUddxh24KhrY6cR1xjeVPCJEYnWvYtcCzfxwBqsqFjjeRtlRSx9gLnCrwhmmZTR08s8VOYplDkozI8YIuAVIIbsNiMW/pGgmky+eOnjaSSQBLJbVpJGsi5AuFvtfACjraOipqiqpoaiBokEfIlEqKXb5AsbeEsTYXXzxUNNNxXSPUvSrOvPRtJQmxJsCQt9mtcXtg3jH6agmmpJMsWlLVEco5tWzppSWTTI0w3D6t9go6i18NuZcSVTVLx0MKVEdKP9Y1NpLuekUZ6a1W7G+26jbAOeJgfkWbx1cCTxElH7EWIINipHYg3BGCGAmJiYmAmJiY8TShVLMbKoJJ8gBucBwzSuWCKSVgzLGpYhFLMQB2A64yyi4rSupamfM5IYqCYiGGIHVIrA/Ncb6hcN07A7Dro+QZ/DV0y1UbWiYMbttYKTe/la2MYqaKE1H9L5dSNPTxTlZIWj2Y/wBrCB1HpbY9vKDnRVDUlStNmlZLHBQgS06xCwn3uhuNztbY+ovtu0ScP12bRtItXJT0lUQXgnjvJGFPROg0nqOl9uuNBq8ipqp4KiaANJGLpzBuuoAkEdLj1vY3wYxQAy7gyihfmLTxmSyjWyhm8KgDr6AdMHhiE4+4CYmJiYCY5zQK4AZQwBBAIvYg3B37g46YmAXswyORWq56R9FRURIvj+QMgbS+wuDZiO42GF7IOIo6GmWm+DrBUIDeIRM5lkO5cSKNDajuWJ2vvbGhY8uLggGxt18vXfAZtl9dPSxx0EJiOZVLy1EgJulOJHLMx87XsFHX2w58N5pLMrrUQtDNEdLix0MbXDRsfmUjfzHQ74TaDhxIoqmLMAUaN/iRmStpZiSbPqa5SRRsU3W1trG2DOU1VVXypOpeloozqjBFpak/pMCPBH5Dq2AccTExMBMK/HeYV8EcclFAlSqkmeM31sttggH3k9TsNjip9JubVMEMS0vMR3fxTJHrWNUFzrvsAem/kcKvD9HmecRmsauajiYkQRxL2Btdt/8APp0wC3wFxZNEtTR0lA1XE0jOkTuFaNG6owIOq38/PGucBGf4YCekjogp0xwo2ohR3Y9Nz/nfGfcO5EK6smp8wuldROjippzoaaMn7dup6eIWNm9DfWM2zeGmVXncRqzhATe1z0ue3ucRZXsZ19JHHMlLItPTFRJbVI5F9N/lUDpc9ST0FvPZ+pqtJNWhg2k6TbsbYyLNOCKmprp5HZEjaY3bVdtItawt10264+a5xGz7txEzuTM3zyoqW1TzO/peyj2UbDBThXjSoonHiaWH7UbEnbzS/Q/kfzDbkvAVOSrkVCFHkVlkCjmi9gbDonW1tyDvjqeAEl5olJjHOLQmNrkJoUENqXqSNR9ene+OZ+LbNM7YaZTTrIiuhurAMD5gi4xW/pWPmrFqu7LqFulvfALL5fhaSKCNizDUqM+5CKx8Rtb0AxyoqorpIh1FGVfD0JYG5BPQgAkj1GHarfN5OfexnH0efTtk344VNYiEBjuegAJPvZQTb1xVqM7iRQzEjUSoFvEbEDp17j8RjhCLAvJYM27EnYeQv5KNvxxnxnGRYpjG8z3LTTldXNIu8irbs/hP4NY4sxyBhdSGB7g3GAsFaGewU2IJVj9q1tVu9tx7470rBJrdFkUkjtqUjcepB39hjGxx9Vd2LdyjEz/VqoxGYW8zyyKoUJNGsihlcKwuNSm4P3YtDH3AXiqSdYS0EsUAFzJLKpbQgBJZQCAW99sdNmuZpnEFOFM8qRa2CrrYAsSdgB1P3YvYzSKCOD4SWCNqutrCdE9cSCiquonTbwC1rKoF9rnvhw4SztqqFmdVSSOR4XCNqTUjWJU91P8A0wHzi3PqejhDVRIilbkk2JA1A9bb2sDjPMkps3yxOTQxQ5jRsS0D8xQVB8zqFx32uOtiOmG36Qa+oAWmp8v+PEqtrDkCNRsBcna537jphEyjh/OcsgeVKikpodVzDPIWjS52GpgdPW2zb9zgp2+j3heogkqKyudWq6krqVPljVeij8vwHXclqzTLknQK46MGUkA2YdDY7HEyWWRoImm0GRkUvy/kuRvp3O3lvi7ghKlEkcpLXhYeFNIsrC99X6LX8jew8rk4sNmVmLOApI8Y+ySB8yk97dVO+wtfe7VLEGBDAEHqCLjCpxNk5jgkaLdCpBRj8t9rqT1Hofu8sci9Z4qzXVdtVa6Z60z3fbP74y0iqJ6uWY56vJZqd4Xk2ssj6Adxe+qxG18c8xz4WIgu5/SN1H6pI3PkbWHX0wHOPmPBV7VuTHu0xE+bQayyMzlQhtqUEkf1aDYAX7jcAHvqPnhoqKD6kxRWTaym17Hz9/Xf78AuBpAOdHaxuJL+YYEfkQfxw146nsyxTTb5uc1V7zP48GVc74I0Y5bMH1L2kuSWU22kB6m3mOq+1sWamgWaIXkeNgyksHuQVIut3uLHp6g7YK8T0wEZn6NEpJ/vL3X37j19zjMoK2RSxDW1/OpAZCP0SrbEAbeeOl2eLs6oiMww53KnFXSWhZtTSuq8pxEwdW1FdVlv4gPUjbe4x8qbyBo5OXpC6mkJIC77XHmd9r9j54RqbNpIweUEjJ21DWxHsJHZV9gLYY8oWSpRCo1kgMeyKSBck73b8T7DGFzgKZmKrkdPP0ffaKas6V7M+I51ic0kQmKBVHNJVmb/AGdidQtbpc38sMmY0K1ELwyi6SIUcA9mFjbFPLcjWN+Yx1yWte1gPYf4knv0ucFhjdY6Mr/pGGlqEaoqamuaiV0jVKYqsewUtI4UKzWFr3thy4UrpXuPgfhILFkJeMlmJufDGTa9ybk4G8Wwq04eukSDLodL6Sw/1iUnYMOpVLCy/aJ72xy4Wjy96jVl1S0WneSmUsEYEHflSAFN97oAPPAXONcszCRlko65KREQ6w6KwJv8xLAgbbYzzNKbNcxhkpBmOXVim2pY3UPsbj5U88fOIeJHzWqpKGe1NA1RLHMI5A2spbSpYdD12P6Q8hgt9JfBNFRURq6RfhJ4CpjdHa5Nxsbk3Pr1+6+IrU4QsMKhiFVEAJJsAAAOpx4jzaBuk0R9nX+eKkLvPRKzRo7yQqxjk2RmKA6W2Nhf0OEKvysx3M2UZOo7kzIv+9CMVGnCrjP20/aH88Us+IemmCkE6GtY+QvjJYKiidrJleXyEf2E6t+arbBdckUgEZFJY946xV/4qnEneMK6cweeJrHngTmWTr0TKqmE+bVTP+S1YxQoqGAH6+KrHpGZf+cbHE/xafn9Gms88Mz6aqOx+YMp/C4/NRh8dwNyQB64yKJMqHbNEPmPiT+aFrYsB8nI8VbXJ6SSVK//AGKBjp8LY5FvRnL4mcyZ+O85j5HKSRGZ2AIVgTpG52HbYD78IGoYsTVOWHaKSsnP9ysi/wAZr/ljpFlusXSjrreb5jEo/KQnHvt3tEYw89yzrnOVRcO/DPGFHHTxRM7q6rZhyJrX778ux9wcZ9WBFNim/l8fVSH8IIW/jjylCz7xwzH/AMuvcf8AuTx/wxLl3XjZbVnRndtNPntO6lhKoUdS3h/3rY5ZTxHT1MkkdPIJeWAWdN03J8IceEsLbgdMZF/o/MbE0UhI6EUUBP8A8mWTD79G9BNHzzKKtQxTStQYdP2r6FhNl7XGw6Wxk1es1WNs5pxU20Cnc0wf5TLrHMtfbWE029L2x54/WNZaExgCs+KjEWn5jHqHOBt9jRe99une2PHF9eJ5nojlzVyxJHKxSREZC5bSVLMpB8J3U3xW4TWmgnW2W1sE0ng5swMth5cwyNpX2sMBb464cyz4e1SEpVebWJo10FZWv4ywFrm3Vtune2FPNuFKang+Mr8wmzCCHeOJnujt9lepvf8Ahe+2NTz6ijmgkSWFahdJPKYA6iNwN+hv0PY4wun+j2tqpVempFy+EMHVJ5S4B7NoIbf0ItiK2jg6rnnooZKpOXK6XZRtsemw6bW264zeo4XoKaUrNmlPFKh6NHA0i+VzPrYbWw/8GcOT0glNRWS1ckpUkv8AKpUH5Bc2Bv06bDHjjFJFCmJqamRiebUyhSydAoRWGlmO+7Gwt0OKhepYaTRrbOKgx2vrEixJb0KIq/hgfImWvcxrmdd6rJUaP2mdFI9QThjyXKcrRhIZYqqbrzZ5Vka/muo2T9UDDFmOe01PEJJZo1jOwIN9R8lC3LH0AOAyqq+HAuuURf8AqJpJj+EaynEoqsX+rgoqXvcZXOf35BEPxw05lxlUSD6mP4OI/wBdURs8hHmkEYJ/bK+3bAymeidtc0WY5nJ5zU8mj9WNwkY/DEVwXOqhwRS1s9QQN/gqKFYx7ySgp+BOKked1Qa01TJHa3iaCeoJ+6GJIQfvcYdk4qmAtFlNZbtcQoPw5uOq8Q1x6ZVL+tUQj/8AWKhTpajLWOqqrqic9xLTtEn7IgUYvxw8OyN4Wo1Y9kcRH90qcGps/rVF3ywgDqTUw2/M4Ew8a09RqQ0PPcbcuEJOb+TMBy1+97+mIq7TcHUhB+Fq6iO/9nUlx+Dlr4FZpwBMvj+IhnA7VAaK/u9OyAe5U4EZ3lR1BjlkVGpNyYIZJZbevw5jRT7Mx9MfK4UTqqLXsuki0GaRO0Rb05yqw/Vb7jgPlFPloVviKIgqdIkhqnlhZ+yczmDQT0GsKPXGkcIZekVONNOaUuSzRmTmEHoCW1EdANgcCeHc3hqA1DUU8UTNGbIml4Jo+jGNlFiBcXUgEXGGtYNEeiOy6V0ptcCwsvuBtioSs6zRstrzK6CeKssPqlJmjEK91HzxgMTtuCe9xhyy7MIp41lhdZI2Fwym4OFF+C6uSaOebM5ObGjIpihjUAPbVYMG62G/XbBfhbhRKJpnWWWVpiC5ci1xfxBVAUE33IGAYcTExwrYWdCqSGMn7SgEj21Aj8sB2JtuccGWKZLEJKh87Mpt+IwnZ5lvJlGpWref4IVncsqSgE3ZflEZHiJC3XT/AHhY1lkkdKYqOMNLJYvIVAGkG5MslrBdTXAUbnewspsCNVcJVD1Bi5NK9vmkejhSnW/TStmkmcDsWVcOGTcDU0Iu4M8pXTzZOqi3SMLYRD0QDBPP8ihq0CzIGK3KElhpYi1wVIP54RKrK56LQiVWYSTMLrHTqZUt03NSWRB+sDgGl+AKA9ICp81lkX+D4rzcC0qAsJ6uEDuKyVQPxe2BDxZnKAzzR0ukfam1O/uilYlPqdXqDgIGiVwcwpqiubzarhnQe0WtEX2C4Kt19dBHcU2ZZjOwNiIXWUA+ReYcsexa+OVFxLMoPNziKFuyTciZvvEKp/E4J1XEGTFbyUwuLBY6iDQo9FMwEQH+yccf9KHAHwsOXwxkbMrmZvuSnj39r4gX6ypM0mtzHmJvsr01cIh+qBJH+WHbKs8rUjFsrXQNgKeQLb2SVIzgA+dzSD6ysr7eVLlzQr+1KpP7wxSlrKK/1kOa1H/jVS2/BqkfwwDJm30hSx7ClMB7/F60C+peJJEA92GIczrahEJnypElOlCC8wYnsL6AT6YC5bmlKjKafKrMT4S06XJv5hmvhzy/huEN8UaRIJyp1QqwMZYG6s2kaS4I2e1xc4Ip8L8EvTVHPadB4SDFTw8mJiftMgZgWHntg9LxFTKxVpkFjpJ+yD5FvlB9L48Zg0k9K4p3WOZlF7ndSQCVJFyjWuAbEjrY485HUQPH8MIhCY1CtTuBdV6dNw6nfxC4PvigyDj7gJwiAICEJMQkkERJv9WGOkA91G4HoBg3gJiYmJgAnEVO6hqiBOZOiaE1bhFZgXZV+01gDa41aVFxjrw/TwpCGhbmc3xmRj45WtuzG3Xta3hAAAAFsFsB84y6VpYZ4OXriEi6JLhWWTTfdQSrAqLGx7jvcAO4eqqmQQTGQyCUsJoyqhYWAa4FhqurDQQSb9dsGsylhaKRZPGhGllS7E37WXe5wvSZc6vFTyP/AN6klnnMd1B0Kn1S73Cm63N7kK3nizn+TQQU8k8EcdPJAjSI8ahPlF9Labala1iD5+eAF5n9GlNIyGKOGGOx1gwiSRj2s0jEL96nAukpo6aMlsiFlF2dvhdgOp2AA+7DrleemWplgMZQRojBifmJ+dbW20nSL33uelsEJMwiEqwl1ErqWVL7lR1NvLAJkvFUqQ3TK5IoyNmLQBN+htzFwjzTxSScyop1b+6i0UY+9tbP+9jaKzkSfUy8p7/1b6Tfy8J/liv/AEBRoL/DU6gbk8pBb93AZPHV0kjiOnppkdjYJFmWi59lc4O5fwhWmQfPTJ3ZqpZHA9PqDc+5GNAyuema4p2ha3URFTb304r0HEKSsNKShGBKSlfA4HWxBJG241AX7XwHrIciWmDkSSzPIQWeZyxNhYW7KPQAYu01cjvJGp8cZAcEWI1C4O/UHex6bHywDyqiarhSomlmUyqJESKVo1jVhdV8BGo2tctfe/QYpMsyzSFSZqikCm4sDPBJc6GtYcwFW0nYXA6ajgOWcUixVbqkb86ccyB4jobULCVXYbaB4HswYeJrAnqROSzTBY63lzALtUQlopFYgBgACSA3S6tuOoxZppvi2SRUkjjjYPHI3hL3BDDQRqCWPVrXPba+DuA8QxKqhVAVVAAAFgAOgA7DHvExMBMTExMBMTExMBRzXLVmVQWZGRtSOvzI1iLi4t0JBB2IOB8uTSyW+KqObGpDctItAbTuNfiYsL2OkWB736YPYmARoas0xpJZEPNniqLx/aaWR45FjF+/zDfoAT2xxq4ZInqJS456RIrygbLJO4BK3+zEipYH9InucPjIDYkAkbi46bdsV2y2IiVSgKzX5gO4a6hTf7gBgKUfDFIIuVyEZe5YXcn9IufEX76r3vhfoGNRJTU87cyNfij49+cYJURC/wClYMWPYmx7Y+mSVKgUS1EvKtYMSpkA8tZW/Ta5ufW++GKqyKIwxxqDGIbGJkNmQgWuDv2ve9wbm98BYlyyEukpjUPH8rgWIB2IuOoPkdumFqrJo4XamqdSQOENO4VhuR9SpsHDEEBbk9RsRgjl+X85g80skvLa6q2kKGHRiEUXI7XuAdwL4Ky5VA0omaKMyrsJCg1D2Nr4ATSUdVSryoEingH/AGYeQxtGvZDZGDqOx2IG2/XBDJ8uaMySSsrzSkFyosoCiyot99K79epJPe2CWJgJiYmJgJiYmJ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pic>
        <p:nvPicPr>
          <p:cNvPr id="68618" name="Kép 10" descr="http://palyazatok.org/wp-content/2011/12/erdeiiskola_log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0349"/>
            <a:ext cx="1449388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F598B95-7571-4E05-97D9-7F152EA2E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542" y="1427071"/>
            <a:ext cx="1941513" cy="2937978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Alsómocsolád Ph\AppData\Local\Microsoft\Windows\Temporary Internet Files\Content.Outlook\E0P1OGUW\DSCF1025.jpg">
            <a:extLst>
              <a:ext uri="{FF2B5EF4-FFF2-40B4-BE49-F238E27FC236}">
                <a16:creationId xmlns:a16="http://schemas.microsoft.com/office/drawing/2014/main" id="{ED8EFD5B-86D1-4D16-B54A-DB231E486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176" y="1427072"/>
            <a:ext cx="2095552" cy="3103298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4" descr="\\Dlink\volume_1\2013 év anyagai\Képek\Május\Rita képei pletna\DSCN1171.JPG">
            <a:extLst>
              <a:ext uri="{FF2B5EF4-FFF2-40B4-BE49-F238E27FC236}">
                <a16:creationId xmlns:a16="http://schemas.microsoft.com/office/drawing/2014/main" id="{DA5552BA-1ECD-419A-B283-2A1D9EBC2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15451" y="4591051"/>
            <a:ext cx="3000375" cy="2252662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4" name="Picture 8" descr="Címlap">
            <a:extLst>
              <a:ext uri="{FF2B5EF4-FFF2-40B4-BE49-F238E27FC236}">
                <a16:creationId xmlns:a16="http://schemas.microsoft.com/office/drawing/2014/main" id="{4CA15449-9905-48EF-9665-C816774D8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02761" y="4249472"/>
            <a:ext cx="2389163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http://turizmus.alsomocsolad.hu/sites/default/files/styles/large/public/field/image/tanosveny.JPG">
            <a:extLst>
              <a:ext uri="{FF2B5EF4-FFF2-40B4-BE49-F238E27FC236}">
                <a16:creationId xmlns:a16="http://schemas.microsoft.com/office/drawing/2014/main" id="{C3C26568-ACC5-4EAF-B52A-2C507BD13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933514" y="1392955"/>
            <a:ext cx="2210486" cy="165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Tartalom helye 3" descr="D:\2015\Falunap\AlsoÌmocsolaÌd_taÌbla_120x120_ende.jpeg">
            <a:extLst>
              <a:ext uri="{FF2B5EF4-FFF2-40B4-BE49-F238E27FC236}">
                <a16:creationId xmlns:a16="http://schemas.microsoft.com/office/drawing/2014/main" id="{90C2A36A-65F4-4EE7-A08F-8B580BF77281}"/>
              </a:ext>
            </a:extLst>
          </p:cNvPr>
          <p:cNvPicPr>
            <a:picLocks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665" y="3429000"/>
            <a:ext cx="2104061" cy="147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51861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4DF1285-5DC8-4898-8FC0-D1482A7E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hu-HU" b="1" dirty="0">
                <a:solidFill>
                  <a:schemeClr val="accent1"/>
                </a:solidFill>
              </a:rPr>
              <a:t>Mozgáslehetőségek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FABF344-32BC-4DEA-8880-C503BD4145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42" y="908720"/>
            <a:ext cx="1537317" cy="279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E1D1F44-968B-4964-B7C3-9291403514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" y="838635"/>
            <a:ext cx="3851920" cy="2565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\\Telehaz4\ancsidoksi\Képek\Képek honlapra\Erdei tornapálya.jpg">
            <a:extLst>
              <a:ext uri="{FF2B5EF4-FFF2-40B4-BE49-F238E27FC236}">
                <a16:creationId xmlns:a16="http://schemas.microsoft.com/office/drawing/2014/main" id="{9767A5B8-4681-4701-AC50-C23CF555D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53399"/>
            <a:ext cx="4617213" cy="2902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F5A83C31-6562-45F1-88FD-B8C8204833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9" y="3560387"/>
            <a:ext cx="2226001" cy="1482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6" descr="http://turizmus.alsomocsolad.hu/sites/default/files/styles/large/public/field/image/tanosveny.JPG">
            <a:extLst>
              <a:ext uri="{FF2B5EF4-FFF2-40B4-BE49-F238E27FC236}">
                <a16:creationId xmlns:a16="http://schemas.microsoft.com/office/drawing/2014/main" id="{2485B276-EDE9-4AFE-A7CB-26F6E9867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54074" y="4947401"/>
            <a:ext cx="2564336" cy="1924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694F50DD-CCE0-4659-AE54-BACE1C781B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2" y="1264463"/>
            <a:ext cx="3113944" cy="2233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2C3E65FE-7F64-408D-B0B7-D9E25EAA58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298" y="3442715"/>
            <a:ext cx="1954725" cy="1466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99752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3" descr="C:\Users\Am5\Documents\Három Lábon a Hegyháton 2012\Faluséta jelzések\P9050011.JPG">
            <a:extLst>
              <a:ext uri="{FF2B5EF4-FFF2-40B4-BE49-F238E27FC236}">
                <a16:creationId xmlns:a16="http://schemas.microsoft.com/office/drawing/2014/main" id="{82C01423-44D9-495C-B13F-5677393DE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175" y="3688073"/>
            <a:ext cx="1405162" cy="1873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5" name="Picture 7" descr="C:\Users\Am5\Documents\Pályázatok\2011\LEADER\Alapítvány mesekönyv, leporelló\kek_turautvonal_kepek\qr_kek_19_turul.png">
            <a:extLst>
              <a:ext uri="{FF2B5EF4-FFF2-40B4-BE49-F238E27FC236}">
                <a16:creationId xmlns:a16="http://schemas.microsoft.com/office/drawing/2014/main" id="{64CFD6C4-4CC2-423B-8102-57784C909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359862"/>
            <a:ext cx="1512167" cy="1510316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5" name="Cím 1">
            <a:extLst>
              <a:ext uri="{FF2B5EF4-FFF2-40B4-BE49-F238E27FC236}">
                <a16:creationId xmlns:a16="http://schemas.microsoft.com/office/drawing/2014/main" id="{FEBC4D43-22A6-4362-8E09-C10E5D987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1"/>
            <a:ext cx="6182444" cy="542599"/>
          </a:xfrm>
        </p:spPr>
        <p:txBody>
          <a:bodyPr/>
          <a:lstStyle/>
          <a:p>
            <a:pPr>
              <a:defRPr/>
            </a:pPr>
            <a:r>
              <a:rPr lang="hu-HU" altLang="hu-HU" sz="495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Faluséta</a:t>
            </a:r>
          </a:p>
        </p:txBody>
      </p:sp>
      <p:sp>
        <p:nvSpPr>
          <p:cNvPr id="33797" name="Téglalap 8">
            <a:extLst>
              <a:ext uri="{FF2B5EF4-FFF2-40B4-BE49-F238E27FC236}">
                <a16:creationId xmlns:a16="http://schemas.microsoft.com/office/drawing/2014/main" id="{F9C48750-5C63-41C8-8B2B-4EC058F3C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1456" y="2978944"/>
            <a:ext cx="3781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hu-HU" altLang="hu-HU" sz="1800" b="1">
              <a:solidFill>
                <a:srgbClr val="000000"/>
              </a:solidFill>
            </a:endParaRPr>
          </a:p>
        </p:txBody>
      </p:sp>
      <p:sp>
        <p:nvSpPr>
          <p:cNvPr id="33798" name="Rectangle 6">
            <a:extLst>
              <a:ext uri="{FF2B5EF4-FFF2-40B4-BE49-F238E27FC236}">
                <a16:creationId xmlns:a16="http://schemas.microsoft.com/office/drawing/2014/main" id="{2DB43F8D-7AA4-4E13-BB0C-C3BB1A62547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195735" y="3898898"/>
            <a:ext cx="1728192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hu-HU" altLang="hu-H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 felfestett jelek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hu-HU" altLang="hu-H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 igényes leporelló:</a:t>
            </a:r>
          </a:p>
          <a:p>
            <a:pPr lvl="1" algn="just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hu-HU" altLang="hu-H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tájérték képen</a:t>
            </a:r>
          </a:p>
          <a:p>
            <a:pPr lvl="1" algn="just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hu-HU" altLang="hu-H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QR kód</a:t>
            </a:r>
            <a:endParaRPr lang="hu-HU" altLang="hu-HU" sz="1200" dirty="0">
              <a:solidFill>
                <a:srgbClr val="000000"/>
              </a:solidFill>
            </a:endParaRPr>
          </a:p>
          <a:p>
            <a:pPr lvl="2" algn="just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hu-HU" altLang="hu-H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tájérték leírás</a:t>
            </a:r>
          </a:p>
        </p:txBody>
      </p:sp>
      <p:pic>
        <p:nvPicPr>
          <p:cNvPr id="78858" name="Picture 8" descr="C:\Users\Am5\Documents\Három Lábon a Hegyháton 2012\Előadások\Kiadványaink\Leporelló.jpg">
            <a:extLst>
              <a:ext uri="{FF2B5EF4-FFF2-40B4-BE49-F238E27FC236}">
                <a16:creationId xmlns:a16="http://schemas.microsoft.com/office/drawing/2014/main" id="{041BAA55-E31B-4093-841B-5B09F3743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322" y="616950"/>
            <a:ext cx="9031678" cy="3101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60CD4366-7F17-4B69-A7BA-5570323CF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1456" y="3688073"/>
            <a:ext cx="5048886" cy="3204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92251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zövegdoboz 3">
            <a:extLst>
              <a:ext uri="{FF2B5EF4-FFF2-40B4-BE49-F238E27FC236}">
                <a16:creationId xmlns:a16="http://schemas.microsoft.com/office/drawing/2014/main" id="{80FA56AC-A908-97FC-35CA-1B0D35E13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1547" y="3292078"/>
            <a:ext cx="343257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1350"/>
          </a:p>
        </p:txBody>
      </p:sp>
      <p:pic>
        <p:nvPicPr>
          <p:cNvPr id="66563" name="Kép 2">
            <a:extLst>
              <a:ext uri="{FF2B5EF4-FFF2-40B4-BE49-F238E27FC236}">
                <a16:creationId xmlns:a16="http://schemas.microsoft.com/office/drawing/2014/main" id="{29A9DBEB-DDE6-0C14-7CF4-BDA2BAAAC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1" y="4120753"/>
            <a:ext cx="1879997" cy="187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Kép 7">
            <a:extLst>
              <a:ext uri="{FF2B5EF4-FFF2-40B4-BE49-F238E27FC236}">
                <a16:creationId xmlns:a16="http://schemas.microsoft.com/office/drawing/2014/main" id="{D15CDF26-C20C-A5B8-82E1-2B4253251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857250"/>
            <a:ext cx="4506516" cy="338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Kép 9">
            <a:extLst>
              <a:ext uri="{FF2B5EF4-FFF2-40B4-BE49-F238E27FC236}">
                <a16:creationId xmlns:a16="http://schemas.microsoft.com/office/drawing/2014/main" id="{B86CE5BE-359E-3CA3-1B8D-EDBD7EDB6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948" y="2824162"/>
            <a:ext cx="4235053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Nem érhető el leírás a fényképhez.">
            <a:extLst>
              <a:ext uri="{FF2B5EF4-FFF2-40B4-BE49-F238E27FC236}">
                <a16:creationId xmlns:a16="http://schemas.microsoft.com/office/drawing/2014/main" id="{0871C68D-EF4B-0672-E312-4C8EF4902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08550" y="857250"/>
            <a:ext cx="4235450" cy="2185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6481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4491DC4-7DE3-4B4F-B0DD-43D8BC89C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962" y="116632"/>
            <a:ext cx="4700075" cy="936104"/>
          </a:xfrm>
        </p:spPr>
        <p:txBody>
          <a:bodyPr>
            <a:noAutofit/>
          </a:bodyPr>
          <a:lstStyle/>
          <a:p>
            <a:pPr algn="ctr"/>
            <a:br>
              <a:rPr lang="hu-HU" i="1" dirty="0">
                <a:latin typeface="+mj-lt"/>
                <a:cs typeface="Times New Roman" pitchFamily="18" charset="0"/>
              </a:rPr>
            </a:br>
            <a:r>
              <a:rPr lang="hu-HU" i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„Ablak a világra”</a:t>
            </a:r>
            <a:br>
              <a:rPr lang="hu-HU" dirty="0">
                <a:latin typeface="+mj-lt"/>
                <a:cs typeface="Times New Roman" pitchFamily="18" charset="0"/>
              </a:rPr>
            </a:br>
            <a:endParaRPr lang="hu-HU" dirty="0">
              <a:latin typeface="+mj-lt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603862DB-8AA8-411A-AE35-6038F548C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11130"/>
            <a:ext cx="4211959" cy="315847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F71F06D-1AF9-46A9-B1C2-A38FB5CB6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064608"/>
            <a:ext cx="6732240" cy="379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6DFC37D-0133-4D8B-90D1-2CFF73FE0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247368"/>
            <a:ext cx="4932041" cy="3291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4EBB7C12-11DD-491B-A4E1-C44F221506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8" y="3814231"/>
            <a:ext cx="4051936" cy="3043768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185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Cím 1">
            <a:extLst>
              <a:ext uri="{FF2B5EF4-FFF2-40B4-BE49-F238E27FC236}">
                <a16:creationId xmlns:a16="http://schemas.microsoft.com/office/drawing/2014/main" id="{EE7C22BC-B5CA-4F6A-85EF-635FC356D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48762"/>
          </a:xfrm>
        </p:spPr>
        <p:txBody>
          <a:bodyPr/>
          <a:lstStyle/>
          <a:p>
            <a:pPr algn="ctr"/>
            <a:r>
              <a:rPr lang="hu-HU" altLang="hu-H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Megtettük az első lépéseket egy települési energiaközösség létrehozására</a:t>
            </a:r>
          </a:p>
        </p:txBody>
      </p:sp>
      <p:sp>
        <p:nvSpPr>
          <p:cNvPr id="57347" name="Tartalom helye 2">
            <a:extLst>
              <a:ext uri="{FF2B5EF4-FFF2-40B4-BE49-F238E27FC236}">
                <a16:creationId xmlns:a16="http://schemas.microsoft.com/office/drawing/2014/main" id="{E69E63B6-0834-448A-B589-9DE9C6A15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017" y="1844825"/>
            <a:ext cx="5707856" cy="163656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hu-HU" altLang="hu-HU" dirty="0">
                <a:solidFill>
                  <a:schemeClr val="accent1"/>
                </a:solidFill>
              </a:rPr>
              <a:t> </a:t>
            </a:r>
            <a:r>
              <a:rPr lang="hu-HU" altLang="hu-H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felmérés az </a:t>
            </a:r>
            <a:r>
              <a:rPr lang="hu-HU" altLang="hu-HU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alsómocsoládi</a:t>
            </a:r>
            <a:r>
              <a:rPr lang="hu-HU" altLang="hu-H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háztartások körében,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altLang="hu-H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energia tanulmány,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altLang="hu-H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szolár potenciál mérés.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BA2A564-BBFE-4BE9-99BA-7BE501F91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569" y="2226469"/>
            <a:ext cx="3481431" cy="2300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7F31810-933E-4816-84B1-13855CE70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875" y="4279487"/>
            <a:ext cx="3667998" cy="2437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F88563B3-3074-4D5D-AD30-23BB8AB7BC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709"/>
          <a:stretch/>
        </p:blipFill>
        <p:spPr>
          <a:xfrm>
            <a:off x="3707206" y="2815938"/>
            <a:ext cx="2125667" cy="824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BE6991B0-ED8C-4FD9-8B0E-E1BA61D67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252" y="4541731"/>
            <a:ext cx="1698770" cy="2339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4F1E4652-7227-DF41-186C-4B6EAC918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472" y="2217121"/>
            <a:ext cx="2207352" cy="1655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E478146-BD5D-0E6C-14FB-3FB5C0BA9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834" y="1825386"/>
            <a:ext cx="2886869" cy="2165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8FD8548-63B1-2B19-8277-A8E6B50CC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296" y="4127384"/>
            <a:ext cx="1977704" cy="1483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8" name="Cím 1">
            <a:extLst>
              <a:ext uri="{FF2B5EF4-FFF2-40B4-BE49-F238E27FC236}">
                <a16:creationId xmlns:a16="http://schemas.microsoft.com/office/drawing/2014/main" id="{1BABADF4-4F0F-1CBA-5516-615C5ABBFECC}"/>
              </a:ext>
            </a:extLst>
          </p:cNvPr>
          <p:cNvSpPr txBox="1">
            <a:spLocks/>
          </p:cNvSpPr>
          <p:nvPr/>
        </p:nvSpPr>
        <p:spPr bwMode="auto">
          <a:xfrm>
            <a:off x="21527" y="126253"/>
            <a:ext cx="9178529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85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LÉPÉSEKET TESZÜNK AZ ENERGIATUDATOSSÁG ÉS OKOS MEGOLDÁSOK TERÉN</a:t>
            </a:r>
          </a:p>
        </p:txBody>
      </p:sp>
      <p:pic>
        <p:nvPicPr>
          <p:cNvPr id="56324" name="Picture 4" descr="LED-csere program - Szentendrei Médiaközpont">
            <a:extLst>
              <a:ext uri="{FF2B5EF4-FFF2-40B4-BE49-F238E27FC236}">
                <a16:creationId xmlns:a16="http://schemas.microsoft.com/office/drawing/2014/main" id="{47B21E4A-4E85-60C7-A717-91B3D449E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7510" y="2104290"/>
            <a:ext cx="1607344" cy="1607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8" name="Picture 8" descr="Lehet, hogy egy kép erről: 1 személy, világítás és szöveg">
            <a:extLst>
              <a:ext uri="{FF2B5EF4-FFF2-40B4-BE49-F238E27FC236}">
                <a16:creationId xmlns:a16="http://schemas.microsoft.com/office/drawing/2014/main" id="{01524FDF-854B-3871-6D15-748B115F8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512" y="1825386"/>
            <a:ext cx="1700951" cy="2406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071DFBA-F8D0-15B8-7B11-389E062C3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27" y="4509372"/>
            <a:ext cx="2828633" cy="1491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1F9954D3-078F-DDDB-63C6-2DA9BF6233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284" y="4220298"/>
            <a:ext cx="3836438" cy="1992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36935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4FB4F04-2946-4ACC-B2EF-3501BD77B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06182C6-E89F-4ABA-AAA7-C3E291A57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543" y="18755"/>
            <a:ext cx="4834457" cy="6839245"/>
          </a:xfr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469057A9-FA25-4D34-A903-7C3A72F0D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3800196" cy="50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272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Kép 2">
            <a:extLst>
              <a:ext uri="{FF2B5EF4-FFF2-40B4-BE49-F238E27FC236}">
                <a16:creationId xmlns:a16="http://schemas.microsoft.com/office/drawing/2014/main" id="{37E63741-2168-76D3-8866-038B2804B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641" y="857250"/>
            <a:ext cx="363735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Kép 4">
            <a:extLst>
              <a:ext uri="{FF2B5EF4-FFF2-40B4-BE49-F238E27FC236}">
                <a16:creationId xmlns:a16="http://schemas.microsoft.com/office/drawing/2014/main" id="{29B60E2C-08F6-AA8E-0C5F-901E472B82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" y="857250"/>
            <a:ext cx="5518547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1350"/>
          </a:p>
        </p:txBody>
      </p:sp>
      <p:pic>
        <p:nvPicPr>
          <p:cNvPr id="83972" name="Kép 6">
            <a:extLst>
              <a:ext uri="{FF2B5EF4-FFF2-40B4-BE49-F238E27FC236}">
                <a16:creationId xmlns:a16="http://schemas.microsoft.com/office/drawing/2014/main" id="{1736DF59-FC4E-21B5-46FC-378A95C78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154" y="3962400"/>
            <a:ext cx="1516856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Kép 8">
            <a:extLst>
              <a:ext uri="{FF2B5EF4-FFF2-40B4-BE49-F238E27FC236}">
                <a16:creationId xmlns:a16="http://schemas.microsoft.com/office/drawing/2014/main" id="{C775D8B7-D056-3BCB-0443-53E949DAE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228" y="3962400"/>
            <a:ext cx="1528763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Kép 4">
            <a:extLst>
              <a:ext uri="{FF2B5EF4-FFF2-40B4-BE49-F238E27FC236}">
                <a16:creationId xmlns:a16="http://schemas.microsoft.com/office/drawing/2014/main" id="{ACB3B86E-64E4-23C3-610D-09A486CA5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57250"/>
            <a:ext cx="5518547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7380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ím 1">
            <a:extLst>
              <a:ext uri="{FF2B5EF4-FFF2-40B4-BE49-F238E27FC236}">
                <a16:creationId xmlns:a16="http://schemas.microsoft.com/office/drawing/2014/main" id="{501E06D1-1903-F13D-C689-628FF2A1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764704"/>
          </a:xfrm>
        </p:spPr>
        <p:txBody>
          <a:bodyPr/>
          <a:lstStyle/>
          <a:p>
            <a:pPr eaLnBrk="1" hangingPunct="1"/>
            <a:r>
              <a:rPr lang="hu-HU" altLang="hu-HU" sz="285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KARDIO-ÖSVÉNY</a:t>
            </a:r>
          </a:p>
        </p:txBody>
      </p:sp>
      <p:sp>
        <p:nvSpPr>
          <p:cNvPr id="52227" name="Szövegdoboz 3">
            <a:extLst>
              <a:ext uri="{FF2B5EF4-FFF2-40B4-BE49-F238E27FC236}">
                <a16:creationId xmlns:a16="http://schemas.microsoft.com/office/drawing/2014/main" id="{CBC30D2E-C257-7388-3BD5-159277BB9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7335" y="4365104"/>
            <a:ext cx="788670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hu-HU" altLang="hu-HU" sz="1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Alsómocsoládon, az Észak-Hegyhát gyöngyszemén bővült tovább a Budapesti Szent Ferenc Kórház szív- és érrendszeri megelőzésért létrehozott </a:t>
            </a:r>
            <a:r>
              <a:rPr lang="hu-HU" altLang="hu-HU" sz="1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kardiotanösvény</a:t>
            </a:r>
            <a:r>
              <a:rPr lang="hu-HU" altLang="hu-HU" sz="1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-programja.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hu-HU" altLang="hu-HU" sz="15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hu-HU" altLang="hu-HU" sz="1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program célja a most Alsómocsoládon átadott tanösvényen is az, hogy egy kellemes túrára invitálja a lakosságot, amelynek teljesítését követően visszajelzést kaphatnak egészségi állapotukról.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hu-HU" altLang="hu-HU" sz="15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hu-HU" altLang="hu-HU" sz="1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program kijelölt ellenőrzőpontokon pulzusmérésre szólít fel, a mért egészségügyi adatokat pedig utólag egészségügyi szakemberek értékelik ki.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DE85DA6-2F9A-9B04-1093-127F47CF8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191" y="522303"/>
            <a:ext cx="2908592" cy="2182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C8B0528-FF0A-A11A-734E-30320BA72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075" y="2499579"/>
            <a:ext cx="3150871" cy="1772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66E5B253-AAC9-C0E0-3BC2-8105B846D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54" y="706062"/>
            <a:ext cx="5305821" cy="3587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7412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8AD2D3-6441-078D-D995-51CADFC1E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/>
          <a:lstStyle/>
          <a:p>
            <a:endParaRPr lang="hu-HU" dirty="0">
              <a:solidFill>
                <a:schemeClr val="accent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CDE8A27-77FF-EBAF-FEFA-52A57DB3A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0"/>
            <a:ext cx="6408712" cy="68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95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Cím 1">
            <a:extLst>
              <a:ext uri="{FF2B5EF4-FFF2-40B4-BE49-F238E27FC236}">
                <a16:creationId xmlns:a16="http://schemas.microsoft.com/office/drawing/2014/main" id="{1083EEC3-575F-6E09-859A-DFCF89FDC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11" y="159901"/>
            <a:ext cx="7886700" cy="584597"/>
          </a:xfrm>
        </p:spPr>
        <p:txBody>
          <a:bodyPr/>
          <a:lstStyle/>
          <a:p>
            <a:pPr algn="ctr"/>
            <a:r>
              <a:rPr lang="hu-HU" altLang="hu-H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Egészség Stúdió</a:t>
            </a:r>
            <a:endParaRPr lang="hu-HU" altLang="hu-HU" sz="2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133CD26-4E73-5705-49C7-1A0F6523E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261" y="3591246"/>
            <a:ext cx="4846739" cy="2283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593AADA-DAF1-DC6E-B973-2598D18F6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24" y="1601232"/>
            <a:ext cx="4846740" cy="1990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6805" name="AutoShape 2" descr="jade masszázságy | jade köves masszázságy infok | masszázs ágy kínálat">
            <a:extLst>
              <a:ext uri="{FF2B5EF4-FFF2-40B4-BE49-F238E27FC236}">
                <a16:creationId xmlns:a16="http://schemas.microsoft.com/office/drawing/2014/main" id="{E4F4C591-EC5F-B332-5AD5-831C3CFB8C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350"/>
          </a:p>
        </p:txBody>
      </p:sp>
      <p:pic>
        <p:nvPicPr>
          <p:cNvPr id="76806" name="Picture 5">
            <a:extLst>
              <a:ext uri="{FF2B5EF4-FFF2-40B4-BE49-F238E27FC236}">
                <a16:creationId xmlns:a16="http://schemas.microsoft.com/office/drawing/2014/main" id="{C726E2AC-6125-958B-5A20-70B09115B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t="-659" r="16811" b="-2"/>
          <a:stretch>
            <a:fillRect/>
          </a:stretch>
        </p:blipFill>
        <p:spPr bwMode="auto">
          <a:xfrm>
            <a:off x="5586413" y="983456"/>
            <a:ext cx="3442097" cy="276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6807" name="Picture 6" descr="Testi-lelki egészség - TMKK">
            <a:extLst>
              <a:ext uri="{FF2B5EF4-FFF2-40B4-BE49-F238E27FC236}">
                <a16:creationId xmlns:a16="http://schemas.microsoft.com/office/drawing/2014/main" id="{1205CF5D-6F4F-D508-016C-B0E9ECC22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817" y="3664744"/>
            <a:ext cx="236339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404C125-C2CD-8BD1-35F3-3C2F0CD37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8504" cy="428099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D5FFEB6-D0B7-7101-1439-ACFE7A7A26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481382"/>
            <a:ext cx="5076056" cy="238574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CE17A2B-FDEA-9E38-550D-8D4C0C1E66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513"/>
            <a:ext cx="4524755" cy="212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881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95654A-B350-4DC8-B979-A8141C06C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accent1"/>
                </a:solidFill>
              </a:rPr>
              <a:t>Idősügyi mentálhigiénés központ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9920732D-6578-45B1-9256-8E2B8EF29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83" y="2313104"/>
            <a:ext cx="6034617" cy="4525963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B9C602C-27F1-4491-B219-B72E8CE54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9" y="2996951"/>
            <a:ext cx="3086393" cy="230425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1C99475D-0041-4356-81D2-E8DBF316A3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0" y="1163398"/>
            <a:ext cx="3003623" cy="168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645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ABF9904B-49C3-548D-14EB-57D214C85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277" y="4235035"/>
            <a:ext cx="3454025" cy="1765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99528927-23D7-9C46-E03D-FA475E03E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424" y="1368321"/>
            <a:ext cx="2356879" cy="1366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2708" name="Cím 1">
            <a:extLst>
              <a:ext uri="{FF2B5EF4-FFF2-40B4-BE49-F238E27FC236}">
                <a16:creationId xmlns:a16="http://schemas.microsoft.com/office/drawing/2014/main" id="{CE37ECD1-3E12-CEE2-C9D1-5AD04D5FD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92" y="286970"/>
            <a:ext cx="8963025" cy="994172"/>
          </a:xfrm>
        </p:spPr>
        <p:txBody>
          <a:bodyPr/>
          <a:lstStyle/>
          <a:p>
            <a:r>
              <a:rPr lang="hu-HU" altLang="hu-HU" sz="3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Oltalom Lakrész - a demenciával élők életminőségéért</a:t>
            </a:r>
            <a:br>
              <a:rPr lang="hu-HU" altLang="hu-H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altLang="hu-HU" dirty="0"/>
          </a:p>
        </p:txBody>
      </p:sp>
      <p:sp>
        <p:nvSpPr>
          <p:cNvPr id="72709" name="Szövegdoboz 14">
            <a:extLst>
              <a:ext uri="{FF2B5EF4-FFF2-40B4-BE49-F238E27FC236}">
                <a16:creationId xmlns:a16="http://schemas.microsoft.com/office/drawing/2014/main" id="{C5947713-5511-8C9C-22F4-46197206D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5985" y="1248967"/>
            <a:ext cx="7008020" cy="4841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2001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5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hu-HU" altLang="hu-HU" sz="1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Magyországon hiányzik egy olyan speciális forrásközpont, ahol elméletben és gyakorlatban megismerhető a kognitív fogyatékossággal és demenciával küzdő emberek és családtagjaik, valamint az ellátásukban résztvevő szakemberek számára a demencia barát környezet kialakításának módszertana, az otthon, biztonságban eltöltött időt meghosszabbító segítő termékek, technológiák eszközrendszere.</a:t>
            </a:r>
            <a:endParaRPr lang="hu-HU" altLang="hu-HU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hu-HU" altLang="hu-HU" sz="1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Cél az Intézmények, ellátó láncok, családok tehermentesítése, a szélesebb körű, differenciáltabb, az igényekhez rugalmasabban alkalmazkodó ellátási rendszer alapjainak megteremtése, amiben az idősek biztonságban, magas életminőségben hosszabb időt tölthetnek családtagjaik körében, illetve egyedül élők esetében otthonaikban.</a:t>
            </a:r>
          </a:p>
          <a:p>
            <a:pPr algn="just">
              <a:lnSpc>
                <a:spcPct val="105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hu-HU" altLang="hu-HU" sz="1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Gyakorlati „élő” bemutató tér:</a:t>
            </a:r>
          </a:p>
          <a:p>
            <a:pPr lvl="1" algn="just">
              <a:lnSpc>
                <a:spcPct val="105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u-HU" altLang="hu-HU" sz="112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demencia-barát megoldások, </a:t>
            </a:r>
          </a:p>
          <a:p>
            <a:pPr lvl="1" algn="just">
              <a:lnSpc>
                <a:spcPct val="105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u-HU" altLang="hu-HU" sz="112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belsőépítészeti, térhasználati megoldások,</a:t>
            </a:r>
          </a:p>
          <a:p>
            <a:pPr lvl="1" algn="just">
              <a:lnSpc>
                <a:spcPct val="105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u-HU" altLang="hu-HU" sz="112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kiszolgáló infrastruktúra, </a:t>
            </a:r>
          </a:p>
          <a:p>
            <a:pPr lvl="1" algn="just">
              <a:lnSpc>
                <a:spcPct val="105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u-HU" altLang="hu-HU" sz="112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okos megoldások,</a:t>
            </a:r>
          </a:p>
          <a:p>
            <a:pPr lvl="1" algn="just">
              <a:lnSpc>
                <a:spcPct val="105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u-HU" altLang="hu-HU" sz="112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Népfőiskola és közösségfejlesztési program,</a:t>
            </a:r>
          </a:p>
          <a:p>
            <a:pPr lvl="1" algn="just">
              <a:lnSpc>
                <a:spcPct val="105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u-HU" altLang="hu-HU" sz="112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tesztpályát a területben érintett magyar fejlesztők számára,</a:t>
            </a:r>
            <a:endParaRPr lang="hu-HU" altLang="hu-HU" sz="1125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5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u-HU" altLang="hu-HU" sz="112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teszteredmények összegzésével, országos tudásbázis létrehozása. </a:t>
            </a:r>
          </a:p>
          <a:p>
            <a:pPr algn="just">
              <a:lnSpc>
                <a:spcPct val="105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hu-HU" altLang="hu-HU" sz="1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Célcsoport:</a:t>
            </a:r>
          </a:p>
          <a:p>
            <a:pPr lvl="1" algn="just">
              <a:lnSpc>
                <a:spcPct val="105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u-HU" altLang="hu-HU" sz="112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magánemberek, </a:t>
            </a:r>
          </a:p>
          <a:p>
            <a:pPr lvl="1" algn="just">
              <a:lnSpc>
                <a:spcPct val="105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u-HU" altLang="hu-HU" sz="112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egészségügyi és szociális ellátórendszer,</a:t>
            </a:r>
          </a:p>
          <a:p>
            <a:pPr lvl="1" algn="just">
              <a:lnSpc>
                <a:spcPct val="105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u-HU" altLang="hu-HU" sz="112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fejlesztők.</a:t>
            </a:r>
            <a:endParaRPr lang="hu-HU" altLang="hu-HU" sz="1125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2AFF868E-B742-FC6F-4DF0-67982AF43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986" y="2747776"/>
            <a:ext cx="2346925" cy="1564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6D3696BE-9B4A-2DE6-A415-45A444234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5282" y="2472413"/>
            <a:ext cx="1455874" cy="1939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DA367BB-53CC-B305-0985-051833B575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216" t="2397" r="6860" b="29694"/>
          <a:stretch/>
        </p:blipFill>
        <p:spPr>
          <a:xfrm>
            <a:off x="6469000" y="2646130"/>
            <a:ext cx="1266088" cy="1765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75518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Cím 1">
            <a:extLst>
              <a:ext uri="{FF2B5EF4-FFF2-40B4-BE49-F238E27FC236}">
                <a16:creationId xmlns:a16="http://schemas.microsoft.com/office/drawing/2014/main" id="{890B9352-1349-762B-B1D5-0B5B7268D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01" y="116632"/>
            <a:ext cx="8814197" cy="994172"/>
          </a:xfrm>
        </p:spPr>
        <p:txBody>
          <a:bodyPr/>
          <a:lstStyle/>
          <a:p>
            <a:pPr algn="ctr"/>
            <a:r>
              <a:rPr lang="hu-HU" altLang="hu-HU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Telomer</a:t>
            </a:r>
            <a:r>
              <a:rPr lang="hu-HU" altLang="hu-H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Apartmann</a:t>
            </a:r>
            <a:br>
              <a:rPr lang="hu-HU" altLang="hu-H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altLang="hu-H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hu-HU" altLang="hu-HU" sz="27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 hely, ahol boldogan, egészségesen élhetsz -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42D375B-83D8-F507-90CD-8C61C766F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439" y="1851422"/>
            <a:ext cx="2161804" cy="1643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268DBC95-1376-38F6-2377-7BC841FE6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188225"/>
            <a:ext cx="4382885" cy="3287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262B18A-7474-A702-9057-4CA2E8246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547" y="3745161"/>
            <a:ext cx="2890007" cy="2167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D9B58739-6797-6F9B-3013-75B791043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2715" y="1873367"/>
            <a:ext cx="2161804" cy="1621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E15CD76F-6886-BF00-E83A-1F1349B8F2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760"/>
          <a:stretch/>
        </p:blipFill>
        <p:spPr>
          <a:xfrm>
            <a:off x="4485439" y="3606742"/>
            <a:ext cx="1466550" cy="1767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82662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F80C9763-621B-2C52-62EE-84FF51C86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1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166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hu-HU" altLang="hu-HU" sz="5400" b="1" dirty="0">
                <a:solidFill>
                  <a:schemeClr val="accent1"/>
                </a:solidFill>
              </a:rPr>
              <a:t>Mese szerint az élet.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692150"/>
            <a:ext cx="8229600" cy="5434013"/>
          </a:xfrm>
        </p:spPr>
        <p:txBody>
          <a:bodyPr/>
          <a:lstStyle/>
          <a:p>
            <a:pPr>
              <a:defRPr/>
            </a:pPr>
            <a:endParaRPr lang="hu-HU" sz="1800" b="1" dirty="0"/>
          </a:p>
          <a:p>
            <a:pPr marL="0" indent="0" algn="ctr">
              <a:buFont typeface="Arial" charset="0"/>
              <a:buNone/>
              <a:defRPr/>
            </a:pPr>
            <a:r>
              <a:rPr lang="hu-HU" sz="2400" dirty="0"/>
              <a:t>Gondolat, a szó és a tett egységet alkot  (hitelesség)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hu-HU" sz="2400" dirty="0"/>
              <a:t>	A cselekvés elsődlegessége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hu-HU" sz="2400" b="1" dirty="0"/>
              <a:t>Minden lehetséges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hu-HU" sz="2400" dirty="0"/>
              <a:t>	Megtalálja a megfelelő eszközt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hu-HU" sz="2400" dirty="0"/>
              <a:t>	</a:t>
            </a:r>
            <a:r>
              <a:rPr lang="hu-HU" sz="2400" b="1" dirty="0"/>
              <a:t>Az élők és az élet tisztelete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hu-HU" sz="2400" dirty="0"/>
              <a:t>	Mindennel, ami él, beszélni tudjak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hu-HU" sz="2400" dirty="0"/>
              <a:t>	</a:t>
            </a:r>
            <a:r>
              <a:rPr lang="hu-HU" sz="2400" b="1" dirty="0"/>
              <a:t>Az ősök tisztelete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hu-HU" sz="2400" dirty="0"/>
              <a:t>	Szellemi kincseink megőrzése és tovább éltetése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hu-HU" sz="2400" dirty="0"/>
              <a:t>	</a:t>
            </a:r>
            <a:r>
              <a:rPr lang="hu-HU" sz="2400" b="1" dirty="0"/>
              <a:t>Életfordulók megélése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hu-HU" sz="2400" dirty="0"/>
              <a:t>	A fejlődés szükségességéről való tudás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hu-HU" sz="2400" dirty="0"/>
              <a:t>	Jónak lenni és maradni minden körülmények között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hu-HU" sz="2400" dirty="0"/>
              <a:t>	</a:t>
            </a:r>
            <a:r>
              <a:rPr lang="hu-HU" sz="2400" b="1" dirty="0"/>
              <a:t>A jóság minőségében élni</a:t>
            </a:r>
          </a:p>
          <a:p>
            <a:pPr>
              <a:defRPr/>
            </a:pPr>
            <a:endParaRPr lang="hu-HU" dirty="0"/>
          </a:p>
        </p:txBody>
      </p:sp>
      <p:pic>
        <p:nvPicPr>
          <p:cNvPr id="4" name="Picture 4" descr="C:\Users\Am5\Documents\Három Lábon a Hegyháton 2012\Előadások\Kiadványaink\P9050049.JPG">
            <a:extLst>
              <a:ext uri="{FF2B5EF4-FFF2-40B4-BE49-F238E27FC236}">
                <a16:creationId xmlns:a16="http://schemas.microsoft.com/office/drawing/2014/main" id="{D7D4CF53-53CC-410B-8AEF-910F01767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1412776"/>
            <a:ext cx="2817878" cy="2113409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63856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87480133-E1C8-D124-63B8-1617076B9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82" y="0"/>
            <a:ext cx="9260846" cy="5878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A20CC99C-B837-8B5D-5006-7FB34DFA74C6}"/>
              </a:ext>
            </a:extLst>
          </p:cNvPr>
          <p:cNvSpPr txBox="1"/>
          <p:nvPr/>
        </p:nvSpPr>
        <p:spPr>
          <a:xfrm>
            <a:off x="251519" y="0"/>
            <a:ext cx="8950903" cy="16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4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Várok mindenkit szeretettel Alsómocsoládon egy látogatásra!!!</a:t>
            </a:r>
          </a:p>
        </p:txBody>
      </p:sp>
    </p:spTree>
    <p:extLst>
      <p:ext uri="{BB962C8B-B14F-4D97-AF65-F5344CB8AC3E}">
        <p14:creationId xmlns:p14="http://schemas.microsoft.com/office/powerpoint/2010/main" val="36825896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 eaLnBrk="1" hangingPunct="1"/>
            <a:r>
              <a:rPr lang="hu-HU" altLang="hu-HU" dirty="0"/>
              <a:t>	</a:t>
            </a:r>
            <a:r>
              <a:rPr lang="hu-HU" altLang="hu-HU" sz="5400" dirty="0">
                <a:solidFill>
                  <a:schemeClr val="accent1"/>
                </a:solidFill>
                <a:latin typeface="Arial" charset="0"/>
                <a:cs typeface="Arial" charset="0"/>
              </a:rPr>
              <a:t>Köszönöm a figyelmet!</a:t>
            </a:r>
          </a:p>
        </p:txBody>
      </p:sp>
      <p:sp>
        <p:nvSpPr>
          <p:cNvPr id="151555" name="Élőláb helye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altLang="hu-HU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364163" y="1628775"/>
            <a:ext cx="3779837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auto" hangingPunct="0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defRPr/>
            </a:pPr>
            <a:r>
              <a:rPr lang="hu-HU" sz="2800" kern="0" dirty="0">
                <a:solidFill>
                  <a:schemeClr val="accent1"/>
                </a:solidFill>
                <a:latin typeface="Calibri"/>
                <a:cs typeface="Arial" charset="0"/>
              </a:rPr>
              <a:t>Dicső László</a:t>
            </a:r>
          </a:p>
          <a:p>
            <a:pPr marL="342900" indent="-342900" eaLnBrk="0" fontAlgn="auto" hangingPunct="0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defRPr/>
            </a:pPr>
            <a:r>
              <a:rPr lang="hu-HU" sz="2400" kern="0" dirty="0">
                <a:solidFill>
                  <a:schemeClr val="accent1"/>
                </a:solidFill>
                <a:latin typeface="Calibri"/>
                <a:cs typeface="Arial" charset="0"/>
              </a:rPr>
              <a:t>Polgármester</a:t>
            </a:r>
          </a:p>
          <a:p>
            <a:pPr marL="342900" indent="-342900" eaLnBrk="0" fontAlgn="auto" hangingPunct="0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defRPr/>
            </a:pPr>
            <a:r>
              <a:rPr lang="hu-HU" sz="2000" kern="0" dirty="0">
                <a:solidFill>
                  <a:schemeClr val="accent1"/>
                </a:solidFill>
                <a:latin typeface="Calibri"/>
                <a:cs typeface="Arial" charset="0"/>
              </a:rPr>
              <a:t>7345 Alsómocsolád, Rákóczi u. 21</a:t>
            </a:r>
          </a:p>
          <a:p>
            <a:pPr marL="342900" indent="-342900" eaLnBrk="0" fontAlgn="auto" hangingPunct="0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defRPr/>
            </a:pPr>
            <a:r>
              <a:rPr lang="hu-HU" sz="2000" kern="0" dirty="0">
                <a:solidFill>
                  <a:schemeClr val="accent1"/>
                </a:solidFill>
                <a:latin typeface="Calibri"/>
                <a:cs typeface="Arial" charset="0"/>
              </a:rPr>
              <a:t>Tel: +36-72/451-748</a:t>
            </a:r>
          </a:p>
          <a:p>
            <a:pPr marL="342900" indent="-342900" eaLnBrk="0" fontAlgn="auto" hangingPunct="0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defRPr/>
            </a:pPr>
            <a:r>
              <a:rPr lang="hu-HU" sz="2000" kern="0" dirty="0">
                <a:solidFill>
                  <a:schemeClr val="accent1"/>
                </a:solidFill>
                <a:latin typeface="Calibri"/>
                <a:cs typeface="Arial" charset="0"/>
              </a:rPr>
              <a:t>Mobil: +36-30/916-4231</a:t>
            </a:r>
          </a:p>
          <a:p>
            <a:pPr marL="342900" indent="-342900" eaLnBrk="0" fontAlgn="auto" hangingPunct="0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defRPr/>
            </a:pPr>
            <a:r>
              <a:rPr lang="hu-HU" sz="2000" kern="0" dirty="0">
                <a:solidFill>
                  <a:schemeClr val="accent1"/>
                </a:solidFill>
                <a:latin typeface="Calibri"/>
                <a:cs typeface="Arial" charset="0"/>
              </a:rPr>
              <a:t>E-mail: </a:t>
            </a:r>
            <a:r>
              <a:rPr lang="hu-HU" sz="2000" kern="0" dirty="0" err="1">
                <a:solidFill>
                  <a:srgbClr val="0000FF"/>
                </a:solidFill>
                <a:latin typeface="Calibri"/>
                <a:cs typeface="Arial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mocsolad</a:t>
            </a:r>
            <a:r>
              <a:rPr lang="hu-HU" sz="2000" kern="0" dirty="0">
                <a:solidFill>
                  <a:srgbClr val="0000FF"/>
                </a:solidFill>
                <a:latin typeface="Calibri"/>
                <a:cs typeface="Arial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hu-HU" sz="2000" kern="0" dirty="0" err="1">
                <a:solidFill>
                  <a:schemeClr val="accent1"/>
                </a:solidFill>
                <a:latin typeface="Calibri"/>
                <a:cs typeface="Arial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t-online.hu</a:t>
            </a:r>
            <a:endParaRPr lang="hu-HU" sz="2000" kern="0" dirty="0">
              <a:solidFill>
                <a:schemeClr val="accent1"/>
              </a:solidFill>
              <a:latin typeface="Calibri"/>
              <a:cs typeface="Arial" charset="0"/>
            </a:endParaRPr>
          </a:p>
          <a:p>
            <a:pPr marL="342900" indent="-342900" eaLnBrk="0" fontAlgn="auto" hangingPunct="0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defRPr/>
            </a:pPr>
            <a:r>
              <a:rPr lang="hu-HU" sz="2000" kern="0" dirty="0">
                <a:solidFill>
                  <a:schemeClr val="accent1"/>
                </a:solidFill>
                <a:latin typeface="Calibri"/>
                <a:cs typeface="Arial" charset="0"/>
              </a:rPr>
              <a:t>WEB: </a:t>
            </a:r>
            <a:r>
              <a:rPr lang="hu-HU" sz="2000" kern="0" dirty="0" err="1">
                <a:solidFill>
                  <a:schemeClr val="accent1"/>
                </a:solidFill>
                <a:latin typeface="Calibri"/>
                <a:cs typeface="Arial" charset="0"/>
              </a:rPr>
              <a:t>www.alsomocsolad.hu</a:t>
            </a:r>
            <a:endParaRPr lang="hu-HU" sz="2000" kern="0" dirty="0">
              <a:solidFill>
                <a:schemeClr val="accent1"/>
              </a:solidFill>
              <a:latin typeface="Calibri"/>
              <a:cs typeface="Arial" charset="0"/>
            </a:endParaRPr>
          </a:p>
          <a:p>
            <a:pPr marL="342900" indent="-342900" algn="ctr" eaLnBrk="0" fontAlgn="auto" hangingPunct="0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 typeface="Wingdings" pitchFamily="2" charset="2"/>
              <a:buNone/>
              <a:defRPr/>
            </a:pPr>
            <a:endParaRPr lang="hu-HU" sz="2800" kern="0" dirty="0">
              <a:solidFill>
                <a:srgbClr val="0000CC"/>
              </a:solidFill>
              <a:latin typeface="Calibri"/>
              <a:cs typeface="Arial" charset="0"/>
            </a:endParaRPr>
          </a:p>
        </p:txBody>
      </p:sp>
      <p:pic>
        <p:nvPicPr>
          <p:cNvPr id="151557" name="photo_17200474" descr="http://mw2.google.com/mw-panoramio/photos/medium/1720047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988" y="1412875"/>
            <a:ext cx="496887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20782" y="953262"/>
            <a:ext cx="8544331" cy="1253163"/>
          </a:xfrm>
        </p:spPr>
        <p:txBody>
          <a:bodyPr>
            <a:noAutofit/>
          </a:bodyPr>
          <a:lstStyle/>
          <a:p>
            <a:r>
              <a:rPr lang="hu-HU" sz="2700" b="1" dirty="0">
                <a:solidFill>
                  <a:srgbClr val="0070C0"/>
                </a:solidFill>
                <a:latin typeface="+mn-lt"/>
              </a:rPr>
              <a:t>Települési Önkormányzatok Országos Szövetsége (TÖOSZ)</a:t>
            </a:r>
            <a:br>
              <a:rPr lang="hu-HU" sz="2700" b="1" dirty="0">
                <a:solidFill>
                  <a:srgbClr val="0070C0"/>
                </a:solidFill>
                <a:latin typeface="+mn-lt"/>
              </a:rPr>
            </a:br>
            <a:endParaRPr lang="en-GB" sz="2700" b="1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770664" y="3176259"/>
            <a:ext cx="4994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5696"/>
                </a:solidFill>
              </a:rPr>
              <a:t>A TÖOSZ tevékenységének alapelve: </a:t>
            </a:r>
          </a:p>
          <a:p>
            <a:pPr marL="2021681"/>
            <a:r>
              <a:rPr lang="hu-HU" b="1" i="1" dirty="0">
                <a:solidFill>
                  <a:srgbClr val="005696"/>
                </a:solidFill>
              </a:rPr>
              <a:t>Szakszerűség és szolidaritás</a:t>
            </a:r>
            <a:r>
              <a:rPr lang="hu-HU" b="1" dirty="0">
                <a:solidFill>
                  <a:srgbClr val="005696"/>
                </a:solidFill>
              </a:rPr>
              <a:t>.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2748927" y="2046125"/>
            <a:ext cx="59147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5696"/>
                </a:solidFill>
              </a:rPr>
              <a:t>Két fő tevékenységi terület: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005696"/>
                </a:solidFill>
              </a:rPr>
              <a:t>érdekképviselet és érdekvédelem,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005696"/>
                </a:solidFill>
              </a:rPr>
              <a:t>szolgáltatások nyújtása a helyi önkormányzatok számára.</a:t>
            </a:r>
          </a:p>
          <a:p>
            <a:endParaRPr lang="hu-HU" b="1" dirty="0">
              <a:solidFill>
                <a:srgbClr val="005696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80419" y="3807754"/>
            <a:ext cx="8388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1989-ben 152 helyi önkormányzat alapította.</a:t>
            </a:r>
          </a:p>
          <a:p>
            <a:pPr marL="2693194"/>
            <a:endParaRPr lang="hu-HU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hu-HU" b="1" dirty="0">
                <a:solidFill>
                  <a:schemeClr val="accent5">
                    <a:lumMod val="75000"/>
                  </a:schemeClr>
                </a:solidFill>
              </a:rPr>
              <a:t>Jelenleg a tagönkormányzatok száma </a:t>
            </a:r>
            <a:r>
              <a:rPr lang="hu-HU" b="1" dirty="0">
                <a:solidFill>
                  <a:srgbClr val="FF0000"/>
                </a:solidFill>
              </a:rPr>
              <a:t>1738.</a:t>
            </a:r>
          </a:p>
          <a:p>
            <a:endParaRPr lang="hu-HU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hu-HU" b="1" dirty="0">
                <a:solidFill>
                  <a:schemeClr val="accent5">
                    <a:lumMod val="75000"/>
                  </a:schemeClr>
                </a:solidFill>
              </a:rPr>
              <a:t>A legnagyobb magyar önkormányzati érdekképviseleti országos szövetség, amelynek tagsága a 3178 települési önkormányzat 54,59%-át képviseli.</a:t>
            </a:r>
          </a:p>
        </p:txBody>
      </p:sp>
      <p:pic>
        <p:nvPicPr>
          <p:cNvPr id="5" name="Kép 4" descr="A képen személy, ruházat, fedett pályás, öltöny látható&#10;&#10;Automatikusan generált leírás">
            <a:extLst>
              <a:ext uri="{FF2B5EF4-FFF2-40B4-BE49-F238E27FC236}">
                <a16:creationId xmlns:a16="http://schemas.microsoft.com/office/drawing/2014/main" id="{DDDBDA38-9D3F-FA8C-D60A-8CA5F21905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72" y="2071241"/>
            <a:ext cx="2151993" cy="143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2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70718" y="1062990"/>
            <a:ext cx="8544331" cy="492333"/>
          </a:xfrm>
        </p:spPr>
        <p:txBody>
          <a:bodyPr>
            <a:noAutofit/>
          </a:bodyPr>
          <a:lstStyle/>
          <a:p>
            <a:r>
              <a:rPr lang="hu-HU" sz="2700" b="1" dirty="0">
                <a:solidFill>
                  <a:srgbClr val="0070C0"/>
                </a:solidFill>
                <a:latin typeface="+mn-lt"/>
              </a:rPr>
              <a:t>A TÖOSZ szervezeti felépítése</a:t>
            </a:r>
            <a:endParaRPr lang="en-GB" sz="2700" b="1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346158" y="1931533"/>
            <a:ext cx="4598469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accent5">
                    <a:lumMod val="75000"/>
                  </a:schemeClr>
                </a:solidFill>
              </a:rPr>
              <a:t>Küldöttgyűlés (150 fő)</a:t>
            </a:r>
            <a:endParaRPr lang="en-GB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061185" y="2416543"/>
            <a:ext cx="3342373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accent5">
                    <a:lumMod val="75000"/>
                  </a:schemeClr>
                </a:solidFill>
              </a:rPr>
              <a:t>Elnökség (25 fő)</a:t>
            </a:r>
            <a:endParaRPr lang="en-GB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551546" y="2416543"/>
            <a:ext cx="4270008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accent5">
                    <a:lumMod val="75000"/>
                  </a:schemeClr>
                </a:solidFill>
              </a:rPr>
              <a:t>Felügyelő Bizottság (5 fő)</a:t>
            </a:r>
            <a:endParaRPr lang="en-GB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061185" y="2922392"/>
            <a:ext cx="466344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accent5">
                    <a:lumMod val="75000"/>
                  </a:schemeClr>
                </a:solidFill>
              </a:rPr>
              <a:t>Kibővített elnökség (39 fő)</a:t>
            </a: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916807" y="3890416"/>
            <a:ext cx="2107931" cy="20313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5">
                    <a:lumMod val="75000"/>
                  </a:schemeClr>
                </a:solidFill>
              </a:rPr>
              <a:t>Vármegyei tagozatok (19)</a:t>
            </a:r>
            <a:endParaRPr lang="hu-HU" b="1" i="1" dirty="0">
              <a:solidFill>
                <a:schemeClr val="accent5">
                  <a:lumMod val="75000"/>
                </a:schemeClr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accent5">
                    <a:lumMod val="75000"/>
                  </a:schemeClr>
                </a:solidFill>
              </a:rPr>
              <a:t>tagozatvezető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accent5">
                    <a:lumMod val="75000"/>
                  </a:schemeClr>
                </a:solidFill>
              </a:rPr>
              <a:t>tagozatvezető-helyettes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accent5">
                    <a:lumMod val="75000"/>
                  </a:schemeClr>
                </a:solidFill>
              </a:rPr>
              <a:t>vármegyei tagok</a:t>
            </a:r>
            <a:endParaRPr lang="en-GB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5601902" y="3445831"/>
            <a:ext cx="3330211" cy="17543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5">
                    <a:lumMod val="75000"/>
                  </a:schemeClr>
                </a:solidFill>
              </a:rPr>
              <a:t>TÖOSZ Titkárság (6 fő)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accent5">
                    <a:lumMod val="75000"/>
                  </a:schemeClr>
                </a:solidFill>
              </a:rPr>
              <a:t>főtitkár</a:t>
            </a:r>
            <a:endParaRPr lang="en-GB" b="1" i="1" dirty="0">
              <a:solidFill>
                <a:schemeClr val="accent5">
                  <a:lumMod val="75000"/>
                </a:schemeClr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accent5">
                    <a:lumMod val="75000"/>
                  </a:schemeClr>
                </a:solidFill>
              </a:rPr>
              <a:t>nemzetközi titkár ( 2 fő)</a:t>
            </a:r>
            <a:endParaRPr lang="en-GB" b="1" i="1" dirty="0">
              <a:solidFill>
                <a:schemeClr val="accent5">
                  <a:lumMod val="75000"/>
                </a:schemeClr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accent5">
                    <a:lumMod val="75000"/>
                  </a:schemeClr>
                </a:solidFill>
              </a:rPr>
              <a:t>elnökségi titkár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accent5">
                    <a:lumMod val="75000"/>
                  </a:schemeClr>
                </a:solidFill>
              </a:rPr>
              <a:t>kommunikációs titkár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accent5">
                    <a:lumMod val="75000"/>
                  </a:schemeClr>
                </a:solidFill>
              </a:rPr>
              <a:t>pénzügyi titkár</a:t>
            </a:r>
            <a:endParaRPr lang="en-US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3454267" y="3913250"/>
            <a:ext cx="189858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accent5">
                    <a:lumMod val="75000"/>
                  </a:schemeClr>
                </a:solidFill>
              </a:rPr>
              <a:t>Tanácsnokok (12 fő) </a:t>
            </a:r>
            <a:endParaRPr lang="en-GB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3454267" y="4566737"/>
            <a:ext cx="1898582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accent5">
                    <a:lumMod val="75000"/>
                  </a:schemeClr>
                </a:solidFill>
              </a:rPr>
              <a:t>Hálózatok (5)</a:t>
            </a:r>
            <a:endParaRPr lang="hu-H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454268" y="5344661"/>
            <a:ext cx="193949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accent5">
                    <a:lumMod val="75000"/>
                  </a:schemeClr>
                </a:solidFill>
              </a:rPr>
              <a:t>Regionális tagozatok (3)</a:t>
            </a:r>
            <a:endParaRPr lang="en-GB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4" name="Egyenes összekötő 13"/>
          <p:cNvCxnSpPr/>
          <p:nvPr/>
        </p:nvCxnSpPr>
        <p:spPr>
          <a:xfrm>
            <a:off x="5911114" y="2208532"/>
            <a:ext cx="0" cy="21764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>
            <a:off x="3024738" y="2208532"/>
            <a:ext cx="0" cy="21764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3024738" y="2683906"/>
            <a:ext cx="0" cy="21764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 flipH="1">
            <a:off x="2966988" y="3193250"/>
            <a:ext cx="1" cy="33816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/>
          <p:cNvCxnSpPr/>
          <p:nvPr/>
        </p:nvCxnSpPr>
        <p:spPr>
          <a:xfrm flipV="1">
            <a:off x="2042962" y="3543483"/>
            <a:ext cx="3566162" cy="1443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 flipH="1">
            <a:off x="2042961" y="3543483"/>
            <a:ext cx="4" cy="34693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>
          <a:xfrm>
            <a:off x="3205213" y="3531413"/>
            <a:ext cx="14438" cy="205562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/>
          <p:cNvCxnSpPr/>
          <p:nvPr/>
        </p:nvCxnSpPr>
        <p:spPr>
          <a:xfrm>
            <a:off x="3212432" y="4155624"/>
            <a:ext cx="241835" cy="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21"/>
          <p:cNvCxnSpPr/>
          <p:nvPr/>
        </p:nvCxnSpPr>
        <p:spPr>
          <a:xfrm>
            <a:off x="3205213" y="4809110"/>
            <a:ext cx="241835" cy="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/>
          <p:cNvCxnSpPr/>
          <p:nvPr/>
        </p:nvCxnSpPr>
        <p:spPr>
          <a:xfrm>
            <a:off x="3219651" y="5587034"/>
            <a:ext cx="261566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383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/>
          <p:cNvSpPr>
            <a:spLocks noGrp="1"/>
          </p:cNvSpPr>
          <p:nvPr>
            <p:ph type="ctrTitle"/>
          </p:nvPr>
        </p:nvSpPr>
        <p:spPr>
          <a:xfrm>
            <a:off x="270718" y="1062990"/>
            <a:ext cx="8544331" cy="492333"/>
          </a:xfrm>
        </p:spPr>
        <p:txBody>
          <a:bodyPr>
            <a:noAutofit/>
          </a:bodyPr>
          <a:lstStyle/>
          <a:p>
            <a:r>
              <a:rPr lang="hu-HU" sz="2700" b="1" dirty="0">
                <a:solidFill>
                  <a:srgbClr val="0070C0"/>
                </a:solidFill>
                <a:latin typeface="+mn-lt"/>
              </a:rPr>
              <a:t>TÖOSZ-tagság egyeztetési fórumokban</a:t>
            </a:r>
            <a:endParaRPr lang="en-GB" sz="2700" b="1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0" name="Tartalom helye 5"/>
          <p:cNvSpPr txBox="1">
            <a:spLocks/>
          </p:cNvSpPr>
          <p:nvPr/>
        </p:nvSpPr>
        <p:spPr>
          <a:xfrm>
            <a:off x="270718" y="1692374"/>
            <a:ext cx="4190592" cy="396067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1735" indent="-257175" algn="l">
              <a:lnSpc>
                <a:spcPct val="124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Operatív Programok Monitoring Bizottságai (DIMOP, Plusz, EFOP Plusz, GINOP Plusz, IKOP Plusz, KEHOP Plusz, MAHOP Plusz, Nemzeti KAP, Partnerségi Megállapodás, RRF, TOP Plusz, VOP Plusz)</a:t>
            </a:r>
          </a:p>
          <a:p>
            <a:pPr marL="541735" indent="-257175" algn="l">
              <a:lnSpc>
                <a:spcPct val="124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Állami  Beruházási Érdekegyeztető Tanács</a:t>
            </a:r>
          </a:p>
          <a:p>
            <a:pPr marL="541735" indent="-257175" algn="l">
              <a:lnSpc>
                <a:spcPct val="124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Országos Statisztikai Tanács</a:t>
            </a:r>
          </a:p>
          <a:p>
            <a:pPr marL="541735" indent="-257175" algn="l">
              <a:lnSpc>
                <a:spcPct val="124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Gondoskodáspolitikai Tudományos Tanács</a:t>
            </a:r>
          </a:p>
          <a:p>
            <a:pPr marL="541735" indent="-257175" algn="l">
              <a:lnSpc>
                <a:spcPct val="124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Országos Közszolgálati Érdekegyeztető Tanács (OKÉT) </a:t>
            </a:r>
          </a:p>
          <a:p>
            <a:pPr marL="541735" indent="-257175" algn="l">
              <a:lnSpc>
                <a:spcPct val="124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Közalkalmazottak Országos Munkaügyi Tanácsa (KOMT) </a:t>
            </a:r>
          </a:p>
          <a:p>
            <a:pPr>
              <a:lnSpc>
                <a:spcPct val="134000"/>
              </a:lnSpc>
              <a:spcBef>
                <a:spcPts val="450"/>
              </a:spcBef>
            </a:pPr>
            <a:endParaRPr lang="hu-HU" sz="788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4004110" y="5329887"/>
            <a:ext cx="5096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50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TÖOSZ 51 egyeztetési fórumban képviselteti magát.</a:t>
            </a:r>
            <a:r>
              <a:rPr lang="hu-HU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u-HU" altLang="hu-HU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562375" y="1692374"/>
            <a:ext cx="4439652" cy="3841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735" indent="-257175">
              <a:lnSpc>
                <a:spcPct val="114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hu-HU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Közszolgálati Érdekegyeztető Fórum (KÉF) </a:t>
            </a:r>
          </a:p>
          <a:p>
            <a:pPr marL="541735" indent="-257175">
              <a:lnSpc>
                <a:spcPct val="114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hu-HU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Köznevelési Tudományos Tanács </a:t>
            </a:r>
          </a:p>
          <a:p>
            <a:pPr marL="541735" indent="-257175">
              <a:lnSpc>
                <a:spcPct val="114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hu-HU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Roma Koordinációs Tanács</a:t>
            </a:r>
          </a:p>
          <a:p>
            <a:pPr marL="541735" indent="-257175">
              <a:lnSpc>
                <a:spcPct val="114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hu-HU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Szociális Ágazati Érdekegyeztető Tanács  (SZÁÉT) </a:t>
            </a:r>
          </a:p>
          <a:p>
            <a:pPr marL="541735" indent="-257175">
              <a:lnSpc>
                <a:spcPct val="114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hu-HU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Várossá Nyilvánítási Kezdeményezések Értékelő Bizottsága</a:t>
            </a:r>
          </a:p>
          <a:p>
            <a:pPr marL="541735" indent="-257175">
              <a:lnSpc>
                <a:spcPct val="114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hu-HU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szakmai, ágazati tanácsok </a:t>
            </a:r>
          </a:p>
          <a:p>
            <a:pPr marL="541735" indent="-257175">
              <a:lnSpc>
                <a:spcPct val="114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hu-HU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koordinációs tanácsok</a:t>
            </a:r>
            <a:endParaRPr lang="en-GB" sz="15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1735" indent="-257175">
              <a:lnSpc>
                <a:spcPct val="114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hu-HU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stratégiai bizottságok</a:t>
            </a:r>
            <a:endParaRPr lang="en-GB" sz="15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1735" indent="-257175">
              <a:lnSpc>
                <a:spcPct val="114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hu-HU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megyei tervezési bizottságok</a:t>
            </a:r>
          </a:p>
          <a:p>
            <a:pPr marL="541735" indent="-257175">
              <a:lnSpc>
                <a:spcPct val="114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hu-HU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stb.</a:t>
            </a:r>
            <a:endParaRPr lang="en-GB" sz="15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05978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70718" y="1062990"/>
            <a:ext cx="8544331" cy="492333"/>
          </a:xfrm>
        </p:spPr>
        <p:txBody>
          <a:bodyPr>
            <a:noAutofit/>
          </a:bodyPr>
          <a:lstStyle/>
          <a:p>
            <a:r>
              <a:rPr lang="hu-HU" sz="2700" b="1" dirty="0">
                <a:solidFill>
                  <a:srgbClr val="0070C0"/>
                </a:solidFill>
                <a:latin typeface="+mn-lt"/>
              </a:rPr>
              <a:t>A TÖOSZ szolgáltatásai</a:t>
            </a:r>
            <a:endParaRPr lang="en-GB" sz="2700" b="1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5" name="Tartalom helye 2"/>
          <p:cNvSpPr txBox="1">
            <a:spLocks/>
          </p:cNvSpPr>
          <p:nvPr/>
        </p:nvSpPr>
        <p:spPr>
          <a:xfrm>
            <a:off x="401373" y="1810150"/>
            <a:ext cx="8015920" cy="3941546"/>
          </a:xfrm>
          <a:prstGeom prst="rect">
            <a:avLst/>
          </a:prstGeom>
        </p:spPr>
        <p:txBody>
          <a:bodyPr vert="horz" lIns="68580" tIns="34290" rIns="68580" bIns="3429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l">
              <a:lnSpc>
                <a:spcPct val="134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hu-HU" sz="1875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Önkormányzati Információs és Koordinációs Központ </a:t>
            </a:r>
          </a:p>
          <a:p>
            <a:pPr marL="257175" indent="-257175" algn="l">
              <a:lnSpc>
                <a:spcPct val="134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hu-HU" sz="1875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eHírlevél</a:t>
            </a:r>
            <a:endParaRPr lang="hu-HU" sz="1875" b="1" i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 algn="l">
              <a:lnSpc>
                <a:spcPct val="134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hu-HU" sz="1875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TÖOSZ Online Platform (</a:t>
            </a:r>
            <a:r>
              <a:rPr lang="hu-HU" sz="1875" b="1" u="sng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www.top.toosz.hu</a:t>
            </a:r>
            <a:r>
              <a:rPr lang="hu-HU" sz="1875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hu-HU" sz="1875" b="1" i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 algn="l">
              <a:lnSpc>
                <a:spcPct val="134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hu-HU" sz="1875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honlap (</a:t>
            </a:r>
            <a:r>
              <a:rPr lang="hu-HU" sz="1875" b="1" u="sng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www.toosz.hu</a:t>
            </a:r>
            <a:r>
              <a:rPr lang="hu-HU" sz="1875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257175" indent="-257175" algn="l">
              <a:lnSpc>
                <a:spcPct val="134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hu-HU" sz="1875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ÖNkormányzat</a:t>
            </a:r>
            <a:r>
              <a:rPr lang="hu-HU" sz="1875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negyedéves szakmai folyóirat</a:t>
            </a:r>
            <a:endParaRPr lang="hu-HU" sz="1875" b="1" i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 algn="l">
              <a:lnSpc>
                <a:spcPct val="134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hu-HU" sz="1875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Polgármester Akadémia</a:t>
            </a:r>
            <a:endParaRPr lang="hu-HU" sz="1875" b="1" i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 algn="l">
              <a:lnSpc>
                <a:spcPct val="134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hu-HU" sz="1875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Legjobb Önkormányzati Gyakorlatok </a:t>
            </a:r>
            <a:r>
              <a:rPr lang="hu-HU" sz="1875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1875" b="1" u="sng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www.legjobbonkormanyzatigyakorlatok.hu</a:t>
            </a:r>
            <a:r>
              <a:rPr lang="hu-HU" sz="1875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257175" indent="-257175" algn="l">
              <a:lnSpc>
                <a:spcPct val="134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hu-HU" sz="1875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Önkormányzati Forró Drót (</a:t>
            </a:r>
            <a:r>
              <a:rPr lang="hu-HU" sz="1875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https://xn--tosz-5qa.hu/szolgaltatasaink/onkormanyzati-forro-drot-tanacsado-szolgalat/</a:t>
            </a:r>
            <a:r>
              <a:rPr lang="hu-HU" sz="1875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hu-HU" sz="1875" b="1" i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 algn="l">
              <a:lnSpc>
                <a:spcPct val="134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hu-HU" sz="1875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nemzetközi kapcsolatok</a:t>
            </a:r>
            <a:endParaRPr lang="hu-HU" sz="1875" b="1" i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 algn="l">
              <a:lnSpc>
                <a:spcPct val="134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hu-HU" sz="1875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konferenciák, tanulmányutak</a:t>
            </a:r>
            <a:endParaRPr lang="hu-HU" sz="1875" b="1" i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 algn="l">
              <a:lnSpc>
                <a:spcPct val="134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hu-HU" sz="1875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szakmai kiadványok </a:t>
            </a:r>
          </a:p>
          <a:p>
            <a:pPr marL="257175" indent="-257175" algn="l">
              <a:lnSpc>
                <a:spcPct val="134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hu-HU" sz="1875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önkormányzati szakkönyvtár</a:t>
            </a:r>
            <a:endParaRPr lang="hu-HU" sz="1875" b="1" i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 algn="l">
              <a:lnSpc>
                <a:spcPct val="134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hu-HU" sz="1875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gazdasági szereplők ajánlatainak véleményezése</a:t>
            </a:r>
            <a:endParaRPr lang="hu-HU" sz="1875" b="1" i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 algn="l">
              <a:lnSpc>
                <a:spcPct val="134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hu-HU" sz="1875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általános önkormányzati problémát megjelenítő egyedi ügyben való eljárás</a:t>
            </a:r>
            <a:endParaRPr lang="hu-HU" sz="1875" b="1" i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hu-HU" sz="1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5091261" y="4336256"/>
            <a:ext cx="4052740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accent5">
                    <a:lumMod val="75000"/>
                  </a:schemeClr>
                </a:solidFill>
              </a:rPr>
              <a:t>Szolgáltatásaink TÖOSZ-tagoknak ingyenes vagy kedvezményes díjazású</a:t>
            </a:r>
            <a:endParaRPr lang="en-GB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139" y="1369794"/>
            <a:ext cx="1436657" cy="208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0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9"/>
</p:tagLst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ovice_prezentacio_sabl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lasszikus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ovice_prezentacio_sabl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lasszikus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Nyílás">
  <a:themeElements>
    <a:clrScheme name="Nyílás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Nyílá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yílás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ílás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ílás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ílás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ílás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ílás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ílás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ílás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yílás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u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2D2D2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2A79D0"/>
    </a:accent6>
    <a:hlink>
      <a:srgbClr val="C00000"/>
    </a:hlink>
    <a:folHlink>
      <a:srgbClr val="528028"/>
    </a:folHlink>
  </a:clrScheme>
</a:themeOverride>
</file>

<file path=ppt/theme/themeOverride2.xml><?xml version="1.0" encoding="utf-8"?>
<a:themeOverride xmlns:a="http://schemas.openxmlformats.org/drawingml/2006/main">
  <a:clrScheme name="Blu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2D2D2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2A79D0"/>
    </a:accent6>
    <a:hlink>
      <a:srgbClr val="C00000"/>
    </a:hlink>
    <a:folHlink>
      <a:srgbClr val="52802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17897</TotalTime>
  <Words>1514</Words>
  <Application>Microsoft Office PowerPoint</Application>
  <PresentationFormat>Diavetítés a képernyőre (4:3 oldalarány)</PresentationFormat>
  <Paragraphs>245</Paragraphs>
  <Slides>58</Slides>
  <Notes>11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4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58</vt:i4>
      </vt:variant>
    </vt:vector>
  </HeadingPairs>
  <TitlesOfParts>
    <vt:vector size="70" baseType="lpstr">
      <vt:lpstr>Arial</vt:lpstr>
      <vt:lpstr>Book Antiqua</vt:lpstr>
      <vt:lpstr>Calibri</vt:lpstr>
      <vt:lpstr>Tahoma</vt:lpstr>
      <vt:lpstr>Times New Roman</vt:lpstr>
      <vt:lpstr>Wingdings</vt:lpstr>
      <vt:lpstr>Office-téma</vt:lpstr>
      <vt:lpstr>1_Provice_prezentacio_sablon</vt:lpstr>
      <vt:lpstr>Provice_prezentacio_sablon</vt:lpstr>
      <vt:lpstr>Nyílás</vt:lpstr>
      <vt:lpstr>Document</vt:lpstr>
      <vt:lpstr>Acrobat Document</vt:lpstr>
      <vt:lpstr>PowerPoint-bemutató</vt:lpstr>
      <vt:lpstr>Rendszerváltás</vt:lpstr>
      <vt:lpstr>PowerPoint-bemutató</vt:lpstr>
      <vt:lpstr>     "… a változások csak akkor következnek be, amikor valami olyat teszünk, ami abszolút nem illik bele az általunk megszokott világba.„      /Paulo Coelho/ </vt:lpstr>
      <vt:lpstr>PowerPoint-bemutató</vt:lpstr>
      <vt:lpstr>Települési Önkormányzatok Országos Szövetsége (TÖOSZ) </vt:lpstr>
      <vt:lpstr>A TÖOSZ szervezeti felépítése</vt:lpstr>
      <vt:lpstr>TÖOSZ-tagság egyeztetési fórumokban</vt:lpstr>
      <vt:lpstr>A TÖOSZ szolgáltatásai</vt:lpstr>
      <vt:lpstr>ELISMERTÉK A MUNKÁNKAT</vt:lpstr>
      <vt:lpstr> Urb:Icon- Nemzetközi  településfejlesztési és  projektvásár 2013. április 10-13.</vt:lpstr>
      <vt:lpstr>          Innovatív Önkormányzatok Klubja </vt:lpstr>
      <vt:lpstr>Filozófia</vt:lpstr>
      <vt:lpstr>    Alakuló Ülés  Alsómocsoládon 2013 május 1</vt:lpstr>
      <vt:lpstr>PowerPoint-bemutató</vt:lpstr>
      <vt:lpstr>                Legjobb Önkormányzati Gyakorlatok Program </vt:lpstr>
      <vt:lpstr>PowerPoint-bemutató</vt:lpstr>
      <vt:lpstr>Innovációs Díj Tallinn 2016</vt:lpstr>
      <vt:lpstr>„Magunk kenyerén” Mezőgazdaság élénkítő  programelem</vt:lpstr>
      <vt:lpstr> Bekapcsolódunk új kezdeményezésekbe Megalakult a Digitális Jövő Települési Hálózata   </vt:lpstr>
      <vt:lpstr>Bekapcsolódunk országos programokba A környezeti változások hatással vannak az önkormányzatok működésére, ami szükségessé teszi a folyamatos alkalmazkodást és az új ismeretek elsajátítását</vt:lpstr>
      <vt:lpstr>Bekapcsolódunk országos programokba Magyar Falu program</vt:lpstr>
      <vt:lpstr>     Smart Villages Pilot  projekt Brüsszel     Munkadefiníció</vt:lpstr>
      <vt:lpstr>Gerjen Klub találkozó 2025 Február</vt:lpstr>
      <vt:lpstr>Megyei Programok</vt:lpstr>
      <vt:lpstr>Alsómocsolád </vt:lpstr>
      <vt:lpstr>A gyökerek</vt:lpstr>
      <vt:lpstr>Hegyháti Járás</vt:lpstr>
      <vt:lpstr>Térségi együttműködés</vt:lpstr>
      <vt:lpstr>Bejegyezték az Európa Park Szövetség Egyesületet 27 taggal</vt:lpstr>
      <vt:lpstr>Natúr parkok között</vt:lpstr>
      <vt:lpstr>PowerPoint-bemutató</vt:lpstr>
      <vt:lpstr>ÜNNEPELTÜK A FALVAK ÉLHETŐSÉGÉÉRT TEVÉKENYKEDŐ FALUGONDNOKOKAT ÉS FALUFEJLESZTŐKET</vt:lpstr>
      <vt:lpstr>Akadálymentesség a honlapon</vt:lpstr>
      <vt:lpstr>PowerPoint-bemutató</vt:lpstr>
      <vt:lpstr>PowerPoint-bemutató</vt:lpstr>
      <vt:lpstr>PowerPoint-bemutató</vt:lpstr>
      <vt:lpstr>Okos tükör</vt:lpstr>
      <vt:lpstr>PowerPoint-bemutató</vt:lpstr>
      <vt:lpstr>       Elköteleződés a turizmus mellett. </vt:lpstr>
      <vt:lpstr>Mozgáslehetőségek</vt:lpstr>
      <vt:lpstr>Faluséta</vt:lpstr>
      <vt:lpstr>PowerPoint-bemutató</vt:lpstr>
      <vt:lpstr> „Ablak a világra” </vt:lpstr>
      <vt:lpstr>Megtettük az első lépéseket egy települési energiaközösség létrehozására</vt:lpstr>
      <vt:lpstr>PowerPoint-bemutató</vt:lpstr>
      <vt:lpstr>PowerPoint-bemutató</vt:lpstr>
      <vt:lpstr>PowerPoint-bemutató</vt:lpstr>
      <vt:lpstr>KARDIO-ÖSVÉNY</vt:lpstr>
      <vt:lpstr>Egészség Stúdió</vt:lpstr>
      <vt:lpstr>PowerPoint-bemutató</vt:lpstr>
      <vt:lpstr>Idősügyi mentálhigiénés központ</vt:lpstr>
      <vt:lpstr>Oltalom Lakrész - a demenciával élők életminőségéért </vt:lpstr>
      <vt:lpstr>Telomer Apartmann - egy hely, ahol boldogan, egészségesen élhetsz -</vt:lpstr>
      <vt:lpstr>PowerPoint-bemutató</vt:lpstr>
      <vt:lpstr>Mese szerint az élet.</vt:lpstr>
      <vt:lpstr>PowerPoint-bemutató</vt:lpstr>
      <vt:lpstr> Köszönöm a figyelmet!</vt:lpstr>
    </vt:vector>
  </TitlesOfParts>
  <Company>Alsómocsolád Község Önkormányzata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Alsó</dc:title>
  <dc:creator>Dicső László</dc:creator>
  <cp:lastModifiedBy>Dicső László</cp:lastModifiedBy>
  <cp:revision>635</cp:revision>
  <dcterms:created xsi:type="dcterms:W3CDTF">2012-04-09T07:28:10Z</dcterms:created>
  <dcterms:modified xsi:type="dcterms:W3CDTF">2026-03-03T12:51:04Z</dcterms:modified>
</cp:coreProperties>
</file>