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9" r:id="rId1"/>
  </p:sldMasterIdLst>
  <p:sldIdLst>
    <p:sldId id="269" r:id="rId2"/>
    <p:sldId id="277" r:id="rId3"/>
    <p:sldId id="275" r:id="rId4"/>
    <p:sldId id="278" r:id="rId5"/>
    <p:sldId id="290" r:id="rId6"/>
    <p:sldId id="258" r:id="rId7"/>
    <p:sldId id="266" r:id="rId8"/>
    <p:sldId id="281" r:id="rId9"/>
    <p:sldId id="270" r:id="rId10"/>
    <p:sldId id="280" r:id="rId11"/>
    <p:sldId id="288" r:id="rId12"/>
    <p:sldId id="289" r:id="rId13"/>
    <p:sldId id="260" r:id="rId14"/>
    <p:sldId id="284" r:id="rId15"/>
    <p:sldId id="285" r:id="rId16"/>
    <p:sldId id="286" r:id="rId17"/>
    <p:sldId id="287" r:id="rId18"/>
    <p:sldId id="282" r:id="rId19"/>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11BE6F04-4F1C-4D6E-8518-9FC13D646138}">
          <p14:sldIdLst>
            <p14:sldId id="269"/>
            <p14:sldId id="277"/>
            <p14:sldId id="275"/>
            <p14:sldId id="278"/>
            <p14:sldId id="290"/>
            <p14:sldId id="258"/>
            <p14:sldId id="266"/>
            <p14:sldId id="281"/>
            <p14:sldId id="270"/>
            <p14:sldId id="280"/>
            <p14:sldId id="288"/>
            <p14:sldId id="289"/>
            <p14:sldId id="260"/>
            <p14:sldId id="284"/>
            <p14:sldId id="285"/>
            <p14:sldId id="286"/>
            <p14:sldId id="287"/>
            <p14:sldId id="2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showGuides="1">
      <p:cViewPr varScale="1">
        <p:scale>
          <a:sx n="81" d="100"/>
          <a:sy n="81" d="100"/>
        </p:scale>
        <p:origin x="91"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5F098-6415-4995-93A3-DF7816DF0D7A}" type="doc">
      <dgm:prSet loTypeId="urn:microsoft.com/office/officeart/2005/8/layout/hProcess3" loCatId="process" qsTypeId="urn:microsoft.com/office/officeart/2005/8/quickstyle/simple1" qsCatId="simple" csTypeId="urn:microsoft.com/office/officeart/2005/8/colors/accent1_2" csCatId="accent1" phldr="1"/>
      <dgm:spPr/>
    </dgm:pt>
    <dgm:pt modelId="{163A49D5-D8AA-4CFA-A9D0-73CBAEAF5395}" type="pres">
      <dgm:prSet presAssocID="{16F5F098-6415-4995-93A3-DF7816DF0D7A}" presName="Name0" presStyleCnt="0">
        <dgm:presLayoutVars>
          <dgm:dir/>
          <dgm:animLvl val="lvl"/>
          <dgm:resizeHandles val="exact"/>
        </dgm:presLayoutVars>
      </dgm:prSet>
      <dgm:spPr/>
    </dgm:pt>
    <dgm:pt modelId="{8541D900-D5BD-4971-8086-9D5957DE7829}" type="pres">
      <dgm:prSet presAssocID="{16F5F098-6415-4995-93A3-DF7816DF0D7A}" presName="dummy" presStyleCnt="0"/>
      <dgm:spPr/>
    </dgm:pt>
    <dgm:pt modelId="{81CDD0F2-E19D-47CF-BDD6-AB0AF3680630}" type="pres">
      <dgm:prSet presAssocID="{16F5F098-6415-4995-93A3-DF7816DF0D7A}" presName="linH" presStyleCnt="0"/>
      <dgm:spPr/>
    </dgm:pt>
    <dgm:pt modelId="{C5241D29-6D04-45AD-A9BF-9E4B261C6631}" type="pres">
      <dgm:prSet presAssocID="{16F5F098-6415-4995-93A3-DF7816DF0D7A}" presName="padding1" presStyleCnt="0"/>
      <dgm:spPr/>
    </dgm:pt>
    <dgm:pt modelId="{46B58975-88E5-43EF-BB23-41796DD616A9}" type="pres">
      <dgm:prSet presAssocID="{16F5F098-6415-4995-93A3-DF7816DF0D7A}" presName="padding2" presStyleCnt="0"/>
      <dgm:spPr/>
    </dgm:pt>
    <dgm:pt modelId="{1319A4C0-6F20-4EC0-8EA0-02A239C42C77}" type="pres">
      <dgm:prSet presAssocID="{16F5F098-6415-4995-93A3-DF7816DF0D7A}" presName="negArrow" presStyleCnt="0"/>
      <dgm:spPr/>
    </dgm:pt>
    <dgm:pt modelId="{2D2F8685-8F98-41EE-9260-C349AE0E6E5F}" type="pres">
      <dgm:prSet presAssocID="{16F5F098-6415-4995-93A3-DF7816DF0D7A}" presName="backgroundArrow" presStyleLbl="node1" presStyleIdx="0" presStyleCnt="1" custLinFactNeighborX="15819" custLinFactNeighborY="3446"/>
      <dgm:spPr>
        <a:solidFill>
          <a:schemeClr val="accent1">
            <a:lumMod val="75000"/>
          </a:schemeClr>
        </a:solidFill>
      </dgm:spPr>
    </dgm:pt>
  </dgm:ptLst>
  <dgm:cxnLst>
    <dgm:cxn modelId="{8BC00545-AB7D-4D32-B4ED-0BA4A3CCC4FB}" type="presOf" srcId="{16F5F098-6415-4995-93A3-DF7816DF0D7A}" destId="{163A49D5-D8AA-4CFA-A9D0-73CBAEAF5395}" srcOrd="0" destOrd="0" presId="urn:microsoft.com/office/officeart/2005/8/layout/hProcess3"/>
    <dgm:cxn modelId="{C997D57A-07EE-438F-9C0B-BED85D38DE18}" type="presParOf" srcId="{163A49D5-D8AA-4CFA-A9D0-73CBAEAF5395}" destId="{8541D900-D5BD-4971-8086-9D5957DE7829}" srcOrd="0" destOrd="0" presId="urn:microsoft.com/office/officeart/2005/8/layout/hProcess3"/>
    <dgm:cxn modelId="{64D37685-AA85-437D-AB79-57D3A05DD5BE}" type="presParOf" srcId="{163A49D5-D8AA-4CFA-A9D0-73CBAEAF5395}" destId="{81CDD0F2-E19D-47CF-BDD6-AB0AF3680630}" srcOrd="1" destOrd="0" presId="urn:microsoft.com/office/officeart/2005/8/layout/hProcess3"/>
    <dgm:cxn modelId="{56F0832F-4E7C-44B0-BA98-B1F1D1643DAA}" type="presParOf" srcId="{81CDD0F2-E19D-47CF-BDD6-AB0AF3680630}" destId="{C5241D29-6D04-45AD-A9BF-9E4B261C6631}" srcOrd="0" destOrd="0" presId="urn:microsoft.com/office/officeart/2005/8/layout/hProcess3"/>
    <dgm:cxn modelId="{BDA486AD-7C46-4280-B8B6-561D57A22226}" type="presParOf" srcId="{81CDD0F2-E19D-47CF-BDD6-AB0AF3680630}" destId="{46B58975-88E5-43EF-BB23-41796DD616A9}" srcOrd="1" destOrd="0" presId="urn:microsoft.com/office/officeart/2005/8/layout/hProcess3"/>
    <dgm:cxn modelId="{622FE7ED-DBF1-4D50-8354-FF3F23115A8B}" type="presParOf" srcId="{81CDD0F2-E19D-47CF-BDD6-AB0AF3680630}" destId="{1319A4C0-6F20-4EC0-8EA0-02A239C42C77}" srcOrd="2" destOrd="0" presId="urn:microsoft.com/office/officeart/2005/8/layout/hProcess3"/>
    <dgm:cxn modelId="{734E1C6D-8BF4-444A-8333-B346F8F563EF}" type="presParOf" srcId="{81CDD0F2-E19D-47CF-BDD6-AB0AF3680630}" destId="{2D2F8685-8F98-41EE-9260-C349AE0E6E5F}" srcOrd="3"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8685-8F98-41EE-9260-C349AE0E6E5F}">
      <dsp:nvSpPr>
        <dsp:cNvPr id="0" name=""/>
        <dsp:cNvSpPr/>
      </dsp:nvSpPr>
      <dsp:spPr>
        <a:xfrm>
          <a:off x="0" y="33958"/>
          <a:ext cx="1879600" cy="1440000"/>
        </a:xfrm>
        <a:prstGeom prst="rightArrow">
          <a:avLst/>
        </a:prstGeom>
        <a:solidFill>
          <a:schemeClr val="accent1">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67939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32227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74E697-50BB-4906-90F5-FB5C01BF8B2F}" type="slidenum">
              <a:rPr lang="hu-HU" smtClean="0"/>
              <a:t>‹#›</a:t>
            </a:fld>
            <a:endParaRPr lang="hu-H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919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269958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74E697-50BB-4906-90F5-FB5C01BF8B2F}" type="slidenum">
              <a:rPr lang="hu-HU" smtClean="0"/>
              <a:t>‹#›</a:t>
            </a:fld>
            <a:endParaRPr lang="hu-H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5939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4203095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864716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51168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37561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44FF1AE-F6BC-4A7E-86C0-EE794D8DB37A}" type="datetimeFigureOut">
              <a:rPr lang="hu-HU" smtClean="0"/>
              <a:t>2026. 03. 05.</a:t>
            </a:fld>
            <a:endParaRPr lang="hu-HU"/>
          </a:p>
        </p:txBody>
      </p:sp>
      <p:sp>
        <p:nvSpPr>
          <p:cNvPr id="5" name="Footer Placeholder 4"/>
          <p:cNvSpPr>
            <a:spLocks noGrp="1"/>
          </p:cNvSpPr>
          <p:nvPr>
            <p:ph type="ftr" sz="quarter" idx="11"/>
          </p:nvPr>
        </p:nvSpPr>
        <p:spPr/>
        <p:txBody>
          <a:bodyPr/>
          <a:lstStyle/>
          <a:p>
            <a:endParaRPr lang="hu-H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246087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126773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44FF1AE-F6BC-4A7E-86C0-EE794D8DB37A}" type="datetimeFigureOut">
              <a:rPr lang="hu-HU" smtClean="0"/>
              <a:t>2026. 03. 05.</a:t>
            </a:fld>
            <a:endParaRPr lang="hu-HU"/>
          </a:p>
        </p:txBody>
      </p:sp>
      <p:sp>
        <p:nvSpPr>
          <p:cNvPr id="8" name="Footer Placeholder 7"/>
          <p:cNvSpPr>
            <a:spLocks noGrp="1"/>
          </p:cNvSpPr>
          <p:nvPr>
            <p:ph type="ftr" sz="quarter" idx="11"/>
          </p:nvPr>
        </p:nvSpPr>
        <p:spPr/>
        <p:txBody>
          <a:bodyPr/>
          <a:lstStyle/>
          <a:p>
            <a:endParaRPr lang="hu-H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128306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C44FF1AE-F6BC-4A7E-86C0-EE794D8DB37A}" type="datetimeFigureOut">
              <a:rPr lang="hu-HU" smtClean="0"/>
              <a:t>2026. 03. 05.</a:t>
            </a:fld>
            <a:endParaRPr lang="hu-HU"/>
          </a:p>
        </p:txBody>
      </p:sp>
      <p:sp>
        <p:nvSpPr>
          <p:cNvPr id="4" name="Footer Placeholder 3"/>
          <p:cNvSpPr>
            <a:spLocks noGrp="1"/>
          </p:cNvSpPr>
          <p:nvPr>
            <p:ph type="ftr" sz="quarter" idx="11"/>
          </p:nvPr>
        </p:nvSpPr>
        <p:spPr/>
        <p:txBody>
          <a:bodyPr/>
          <a:lstStyle/>
          <a:p>
            <a:endParaRPr lang="hu-H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94556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FF1AE-F6BC-4A7E-86C0-EE794D8DB37A}" type="datetimeFigureOut">
              <a:rPr lang="hu-HU" smtClean="0"/>
              <a:t>2026. 03. 05.</a:t>
            </a:fld>
            <a:endParaRPr lang="hu-HU"/>
          </a:p>
        </p:txBody>
      </p:sp>
      <p:sp>
        <p:nvSpPr>
          <p:cNvPr id="3" name="Footer Placeholder 2"/>
          <p:cNvSpPr>
            <a:spLocks noGrp="1"/>
          </p:cNvSpPr>
          <p:nvPr>
            <p:ph type="ftr" sz="quarter" idx="11"/>
          </p:nvPr>
        </p:nvSpPr>
        <p:spPr/>
        <p:txBody>
          <a:bodyPr/>
          <a:lstStyle/>
          <a:p>
            <a:endParaRPr lang="hu-H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414988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3633332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fld id="{C44FF1AE-F6BC-4A7E-86C0-EE794D8DB37A}" type="datetimeFigureOut">
              <a:rPr lang="hu-HU" smtClean="0"/>
              <a:t>2026. 03. 05.</a:t>
            </a:fld>
            <a:endParaRPr lang="hu-HU"/>
          </a:p>
        </p:txBody>
      </p:sp>
      <p:sp>
        <p:nvSpPr>
          <p:cNvPr id="6" name="Footer Placeholder 5"/>
          <p:cNvSpPr>
            <a:spLocks noGrp="1"/>
          </p:cNvSpPr>
          <p:nvPr>
            <p:ph type="ftr" sz="quarter" idx="11"/>
          </p:nvPr>
        </p:nvSpPr>
        <p:spPr/>
        <p:txBody>
          <a:bodyPr/>
          <a:lstStyle/>
          <a:p>
            <a:endParaRPr lang="hu-H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C74E697-50BB-4906-90F5-FB5C01BF8B2F}" type="slidenum">
              <a:rPr lang="hu-HU" smtClean="0"/>
              <a:t>‹#›</a:t>
            </a:fld>
            <a:endParaRPr lang="hu-HU"/>
          </a:p>
        </p:txBody>
      </p:sp>
    </p:spTree>
    <p:extLst>
      <p:ext uri="{BB962C8B-B14F-4D97-AF65-F5344CB8AC3E}">
        <p14:creationId xmlns:p14="http://schemas.microsoft.com/office/powerpoint/2010/main" val="162307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44FF1AE-F6BC-4A7E-86C0-EE794D8DB37A}" type="datetimeFigureOut">
              <a:rPr lang="hu-HU" smtClean="0"/>
              <a:t>2026. 03. 05.</a:t>
            </a:fld>
            <a:endParaRPr lang="hu-H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C74E697-50BB-4906-90F5-FB5C01BF8B2F}" type="slidenum">
              <a:rPr lang="hu-HU" smtClean="0"/>
              <a:t>‹#›</a:t>
            </a:fld>
            <a:endParaRPr lang="hu-HU"/>
          </a:p>
        </p:txBody>
      </p:sp>
    </p:spTree>
    <p:extLst>
      <p:ext uri="{BB962C8B-B14F-4D97-AF65-F5344CB8AC3E}">
        <p14:creationId xmlns:p14="http://schemas.microsoft.com/office/powerpoint/2010/main" val="404914129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Europ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Europ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E7E35B-D9A9-4963-B236-6A9A3A05B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3AE7ECD9-6B32-4943-BDE6-98F83E45C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E1C57C1E-EE6F-46AA-AE45-A9073E559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hu-HU"/>
          </a:p>
        </p:txBody>
      </p:sp>
      <p:sp>
        <p:nvSpPr>
          <p:cNvPr id="5" name="Cím 4">
            <a:extLst>
              <a:ext uri="{FF2B5EF4-FFF2-40B4-BE49-F238E27FC236}">
                <a16:creationId xmlns:a16="http://schemas.microsoft.com/office/drawing/2014/main" id="{59177E45-04E5-49C9-A259-933D4CF1B27F}"/>
              </a:ext>
            </a:extLst>
          </p:cNvPr>
          <p:cNvSpPr>
            <a:spLocks noGrp="1"/>
          </p:cNvSpPr>
          <p:nvPr>
            <p:ph type="ctrTitle"/>
          </p:nvPr>
        </p:nvSpPr>
        <p:spPr>
          <a:xfrm>
            <a:off x="0" y="381837"/>
            <a:ext cx="4491613" cy="4528830"/>
          </a:xfrm>
        </p:spPr>
        <p:txBody>
          <a:bodyPr>
            <a:normAutofit fontScale="90000"/>
          </a:bodyPr>
          <a:lstStyle/>
          <a:p>
            <a:pPr algn="ctr">
              <a:lnSpc>
                <a:spcPct val="90000"/>
              </a:lnSpc>
            </a:pPr>
            <a:r>
              <a:rPr lang="hu-HU" sz="2800" dirty="0">
                <a:solidFill>
                  <a:srgbClr val="FEFFFF"/>
                </a:solidFill>
                <a:latin typeface="Arial Black" panose="020B0A04020102020204" pitchFamily="34" charset="0"/>
              </a:rPr>
              <a:t>VIDÉK GO!</a:t>
            </a:r>
            <a:br>
              <a:rPr lang="hu-HU" sz="2800" dirty="0">
                <a:solidFill>
                  <a:srgbClr val="FEFFFF"/>
                </a:solidFill>
                <a:latin typeface="Arial Black" panose="020B0A04020102020204" pitchFamily="34" charset="0"/>
              </a:rPr>
            </a:br>
            <a:r>
              <a:rPr lang="hu-HU" sz="2800" dirty="0">
                <a:solidFill>
                  <a:srgbClr val="FEFFFF"/>
                </a:solidFill>
                <a:latin typeface="Arial Black" panose="020B0A04020102020204" pitchFamily="34" charset="0"/>
              </a:rPr>
              <a:t> </a:t>
            </a:r>
            <a:r>
              <a:rPr lang="hu-HU" sz="1600" dirty="0">
                <a:solidFill>
                  <a:srgbClr val="FEFFFF"/>
                </a:solidFill>
                <a:latin typeface="Arial Black" panose="020B0A04020102020204" pitchFamily="34" charset="0"/>
              </a:rPr>
              <a:t>2026.03.05</a:t>
            </a:r>
            <a:br>
              <a:rPr lang="hu-HU" sz="1000" dirty="0">
                <a:solidFill>
                  <a:srgbClr val="FEFFFF"/>
                </a:solidFill>
                <a:latin typeface="Arial Black" panose="020B0A04020102020204" pitchFamily="34" charset="0"/>
              </a:rPr>
            </a:br>
            <a:br>
              <a:rPr lang="hu-HU" sz="1000" dirty="0">
                <a:solidFill>
                  <a:srgbClr val="FEFFFF"/>
                </a:solidFill>
                <a:latin typeface="Arial Black" panose="020B0A04020102020204" pitchFamily="34" charset="0"/>
              </a:rPr>
            </a:br>
            <a:r>
              <a:rPr lang="hu-HU" sz="2200" b="1" kern="50" dirty="0">
                <a:solidFill>
                  <a:srgbClr val="FEFFFF"/>
                </a:solidFill>
                <a:latin typeface="Arial" panose="020B0604020202020204" pitchFamily="34" charset="0"/>
                <a:ea typeface="SimSun" panose="02010600030101010101" pitchFamily="2" charset="-122"/>
                <a:cs typeface="Arial" panose="020B0604020202020204" pitchFamily="34" charset="0"/>
              </a:rPr>
              <a:t>„földrengések, lavinák és szélviharok”</a:t>
            </a:r>
            <a:br>
              <a:rPr lang="hu-HU" sz="2200" b="1" kern="50" dirty="0">
                <a:solidFill>
                  <a:srgbClr val="FEFFFF"/>
                </a:solidFill>
                <a:effectLst/>
                <a:latin typeface="Arial" panose="020B0604020202020204" pitchFamily="34" charset="0"/>
                <a:ea typeface="SimSun" panose="02010600030101010101" pitchFamily="2" charset="-122"/>
                <a:cs typeface="Arial" panose="020B0604020202020204" pitchFamily="34" charset="0"/>
              </a:rPr>
            </a:br>
            <a:br>
              <a:rPr lang="hu-HU" sz="2200" b="1" kern="50" dirty="0">
                <a:solidFill>
                  <a:srgbClr val="FEFFFF"/>
                </a:solidFill>
                <a:latin typeface="Arial" panose="020B0604020202020204" pitchFamily="34" charset="0"/>
                <a:ea typeface="SimSun" panose="02010600030101010101" pitchFamily="2" charset="-122"/>
                <a:cs typeface="Arial" panose="020B0604020202020204" pitchFamily="34" charset="0"/>
              </a:rPr>
            </a:br>
            <a: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t>nem csituló külső konfliktusok, forrongásban és dinamikus átalakulásban a világ, átrendeződő erőterek, a háborúk lezárásának vágya és reménye..</a:t>
            </a: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t>változásban lévő államigazgatási környezet helyi nehézségekkel megtűzdelve</a:t>
            </a: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br>
              <a:rPr lang="hu-HU" sz="1600" kern="50" dirty="0">
                <a:solidFill>
                  <a:srgbClr val="FEFFFF"/>
                </a:solidFill>
                <a:latin typeface="Arial Black" panose="020B0A04020102020204" pitchFamily="34" charset="0"/>
                <a:ea typeface="SimSun" panose="02010600030101010101" pitchFamily="2" charset="-122"/>
                <a:cs typeface="Arial" panose="020B0604020202020204" pitchFamily="34" charset="0"/>
              </a:rPr>
            </a:br>
            <a: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t> átalakuló állami irányítás és gazdaságpolitika, új szemléletmód az önkormányzati alrendszerben </a:t>
            </a: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t>tovább nehezedő önkormányzati  forrásellátás és az agglomerációs szemlélet megjelenése a fejlesztéspolitikában VJP</a:t>
            </a:r>
            <a:br>
              <a:rPr lang="hu-HU" sz="1600" kern="50" dirty="0">
                <a:solidFill>
                  <a:srgbClr val="FEFFFF"/>
                </a:solidFill>
                <a:latin typeface="Arial" panose="020B0604020202020204" pitchFamily="34" charset="0"/>
                <a:ea typeface="SimSun" panose="02010600030101010101" pitchFamily="2" charset="-122"/>
                <a:cs typeface="Arial" panose="020B0604020202020204" pitchFamily="34" charset="0"/>
              </a:rPr>
            </a:br>
            <a:endParaRPr lang="hu-HU" sz="1600" dirty="0">
              <a:solidFill>
                <a:srgbClr val="FEFFFF"/>
              </a:solidFill>
              <a:latin typeface="Arial" panose="020B0604020202020204" pitchFamily="34" charset="0"/>
              <a:cs typeface="Arial" panose="020B0604020202020204" pitchFamily="34" charset="0"/>
            </a:endParaRPr>
          </a:p>
        </p:txBody>
      </p:sp>
      <p:pic>
        <p:nvPicPr>
          <p:cNvPr id="7" name="Tartalom helye 4" descr="A képen kültéri, égbolt, fű, természet látható&#10;&#10;Ez egy automatikusan létrehozott leírás.">
            <a:extLst>
              <a:ext uri="{FF2B5EF4-FFF2-40B4-BE49-F238E27FC236}">
                <a16:creationId xmlns:a16="http://schemas.microsoft.com/office/drawing/2014/main" id="{9E26F0DB-04CF-4E18-B7E0-BF03FC7A2430}"/>
              </a:ext>
            </a:extLst>
          </p:cNvPr>
          <p:cNvPicPr>
            <a:picLocks noChangeAspect="1"/>
          </p:cNvPicPr>
          <p:nvPr/>
        </p:nvPicPr>
        <p:blipFill rotWithShape="1">
          <a:blip r:embed="rId2">
            <a:extLst>
              <a:ext uri="{28A0092B-C50C-407E-A947-70E740481C1C}">
                <a14:useLocalDpi xmlns:a14="http://schemas.microsoft.com/office/drawing/2010/main" val="0"/>
              </a:ext>
            </a:extLst>
          </a:blip>
          <a:srcRect l="34339" r="34589"/>
          <a:stretch/>
        </p:blipFill>
        <p:spPr>
          <a:xfrm>
            <a:off x="4639732" y="10"/>
            <a:ext cx="3788327" cy="6857990"/>
          </a:xfrm>
          <a:prstGeom prst="rect">
            <a:avLst/>
          </a:prstGeom>
        </p:spPr>
      </p:pic>
      <p:sp>
        <p:nvSpPr>
          <p:cNvPr id="21" name="Freeform 5">
            <a:extLst>
              <a:ext uri="{FF2B5EF4-FFF2-40B4-BE49-F238E27FC236}">
                <a16:creationId xmlns:a16="http://schemas.microsoft.com/office/drawing/2014/main" id="{4064D3F3-30A9-422E-9E54-0D81A025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10" name="Kép 9">
            <a:extLst>
              <a:ext uri="{FF2B5EF4-FFF2-40B4-BE49-F238E27FC236}">
                <a16:creationId xmlns:a16="http://schemas.microsoft.com/office/drawing/2014/main" id="{7106AE41-B1D9-4F1B-B1EB-60C9216B055E}"/>
              </a:ext>
            </a:extLst>
          </p:cNvPr>
          <p:cNvPicPr>
            <a:picLocks noChangeAspect="1"/>
          </p:cNvPicPr>
          <p:nvPr/>
        </p:nvPicPr>
        <p:blipFill>
          <a:blip r:embed="rId3">
            <a:extLst>
              <a:ext uri="{28A0092B-C50C-407E-A947-70E740481C1C}">
                <a14:useLocalDpi xmlns:a14="http://schemas.microsoft.com/office/drawing/2010/main" val="0"/>
              </a:ext>
            </a:extLst>
          </a:blip>
          <a:srcRect l="17001" r="17386"/>
          <a:stretch/>
        </p:blipFill>
        <p:spPr>
          <a:xfrm>
            <a:off x="8420438" y="-1"/>
            <a:ext cx="3768513" cy="6858000"/>
          </a:xfrm>
          <a:prstGeom prst="rect">
            <a:avLst/>
          </a:prstGeom>
          <a:solidFill>
            <a:schemeClr val="accent2"/>
          </a:solidFill>
        </p:spPr>
      </p:pic>
      <p:cxnSp>
        <p:nvCxnSpPr>
          <p:cNvPr id="23" name="Straight Connector 22">
            <a:extLst>
              <a:ext uri="{FF2B5EF4-FFF2-40B4-BE49-F238E27FC236}">
                <a16:creationId xmlns:a16="http://schemas.microsoft.com/office/drawing/2014/main" id="{9F6B13D4-91C2-4535-99B8-0191C73E7D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3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descr="A képen fű, kültéri, mező, ház látható&#10;&#10;Automatikusan generált leírás">
            <a:extLst>
              <a:ext uri="{FF2B5EF4-FFF2-40B4-BE49-F238E27FC236}">
                <a16:creationId xmlns:a16="http://schemas.microsoft.com/office/drawing/2014/main" id="{347FB62D-AAD1-4C2C-B9B6-03E3563D093F}"/>
              </a:ext>
            </a:extLst>
          </p:cNvPr>
          <p:cNvPicPr>
            <a:picLocks noChangeAspect="1"/>
          </p:cNvPicPr>
          <p:nvPr/>
        </p:nvPicPr>
        <p:blipFill rotWithShape="1">
          <a:blip r:embed="rId2">
            <a:extLst>
              <a:ext uri="{28A0092B-C50C-407E-A947-70E740481C1C}">
                <a14:useLocalDpi xmlns:a14="http://schemas.microsoft.com/office/drawing/2010/main" val="0"/>
              </a:ext>
            </a:extLst>
          </a:blip>
          <a:srcRect t="28733" r="3333" b="3298"/>
          <a:stretch/>
        </p:blipFill>
        <p:spPr>
          <a:xfrm>
            <a:off x="0" y="-9832"/>
            <a:ext cx="5289392" cy="4197211"/>
          </a:xfrm>
          <a:prstGeom prst="rect">
            <a:avLst/>
          </a:prstGeom>
        </p:spPr>
      </p:pic>
      <p:pic>
        <p:nvPicPr>
          <p:cNvPr id="4" name="Kép 3">
            <a:extLst>
              <a:ext uri="{FF2B5EF4-FFF2-40B4-BE49-F238E27FC236}">
                <a16:creationId xmlns:a16="http://schemas.microsoft.com/office/drawing/2014/main" id="{1C83AA91-DCDD-41F1-A314-726FBE1A9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6998" y="2361679"/>
            <a:ext cx="6665842" cy="3151698"/>
          </a:xfrm>
          <a:prstGeom prst="rect">
            <a:avLst/>
          </a:prstGeom>
        </p:spPr>
      </p:pic>
      <p:pic>
        <p:nvPicPr>
          <p:cNvPr id="7" name="Kép 6">
            <a:extLst>
              <a:ext uri="{FF2B5EF4-FFF2-40B4-BE49-F238E27FC236}">
                <a16:creationId xmlns:a16="http://schemas.microsoft.com/office/drawing/2014/main" id="{FFF7014F-12C0-45BE-8057-EA8F91C32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861" y="-9832"/>
            <a:ext cx="6944139" cy="3286066"/>
          </a:xfrm>
          <a:prstGeom prst="rect">
            <a:avLst/>
          </a:prstGeom>
        </p:spPr>
      </p:pic>
      <p:sp>
        <p:nvSpPr>
          <p:cNvPr id="8" name="Szövegdoboz 7">
            <a:extLst>
              <a:ext uri="{FF2B5EF4-FFF2-40B4-BE49-F238E27FC236}">
                <a16:creationId xmlns:a16="http://schemas.microsoft.com/office/drawing/2014/main" id="{3A531263-4F26-420C-881D-3428813BF970}"/>
              </a:ext>
            </a:extLst>
          </p:cNvPr>
          <p:cNvSpPr txBox="1"/>
          <p:nvPr/>
        </p:nvSpPr>
        <p:spPr>
          <a:xfrm>
            <a:off x="1027408" y="5740492"/>
            <a:ext cx="9584629" cy="584775"/>
          </a:xfrm>
          <a:prstGeom prst="rect">
            <a:avLst/>
          </a:prstGeom>
          <a:noFill/>
        </p:spPr>
        <p:txBody>
          <a:bodyPr wrap="square" rtlCol="0">
            <a:spAutoFit/>
          </a:bodyPr>
          <a:lstStyle/>
          <a:p>
            <a:pPr algn="ctr"/>
            <a:r>
              <a:rPr lang="hu-HU" sz="3200" b="1" cap="all" dirty="0">
                <a:solidFill>
                  <a:schemeClr val="accent5">
                    <a:lumMod val="50000"/>
                  </a:schemeClr>
                </a:solidFill>
                <a:latin typeface="Arial Black" panose="020B0A04020102020204" pitchFamily="34" charset="0"/>
                <a:ea typeface="+mj-ea"/>
                <a:cs typeface="+mj-cs"/>
              </a:rPr>
              <a:t>Kreatív településfejlesztés</a:t>
            </a:r>
            <a:endParaRPr lang="hu-HU" sz="3200" dirty="0">
              <a:solidFill>
                <a:schemeClr val="accent5">
                  <a:lumMod val="50000"/>
                </a:schemeClr>
              </a:solidFill>
            </a:endParaRPr>
          </a:p>
        </p:txBody>
      </p:sp>
    </p:spTree>
    <p:extLst>
      <p:ext uri="{BB962C8B-B14F-4D97-AF65-F5344CB8AC3E}">
        <p14:creationId xmlns:p14="http://schemas.microsoft.com/office/powerpoint/2010/main" val="996595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351418" y="1233055"/>
            <a:ext cx="6301508" cy="4890653"/>
          </a:xfrm>
        </p:spPr>
        <p:txBody>
          <a:bodyPr anchor="t">
            <a:noAutofit/>
          </a:bodyPr>
          <a:lstStyle/>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Helyi közösségi folyamatok kezdeményezése, EGYÜTTMŰKÖDÉSEK</a:t>
            </a:r>
          </a:p>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Települési társadalom kohéziójának megerősödése</a:t>
            </a:r>
          </a:p>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Helyi kultúra, szabadidős tevékenység fejlődése</a:t>
            </a:r>
          </a:p>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Hagyományok megtartása és továbbvitele</a:t>
            </a:r>
          </a:p>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A kultúrközösségek közötti kommunikáció erősödése</a:t>
            </a:r>
          </a:p>
          <a:p>
            <a:pPr marL="285750" indent="-285750">
              <a:lnSpc>
                <a:spcPct val="100000"/>
              </a:lnSpc>
              <a:spcBef>
                <a:spcPts val="1200"/>
              </a:spcBef>
              <a:buFont typeface="Wingdings" panose="05000000000000000000" pitchFamily="2" charset="2"/>
              <a:buChar char="Ø"/>
            </a:pPr>
            <a:r>
              <a:rPr lang="hu-HU" sz="2000" dirty="0">
                <a:latin typeface="Arial Black" panose="020B0A04020102020204" pitchFamily="34" charset="0"/>
              </a:rPr>
              <a:t>Vidéki közösségi élet megerősödése a fiatal generációknak is teret adva</a:t>
            </a:r>
            <a:endParaRPr lang="en-US" sz="2000" b="1" dirty="0">
              <a:latin typeface="Arial" panose="020B0604020202020204" pitchFamily="34" charset="0"/>
              <a:cs typeface="Arial" panose="020B0604020202020204" pitchFamily="34" charset="0"/>
            </a:endParaRPr>
          </a:p>
        </p:txBody>
      </p:sp>
      <p:pic>
        <p:nvPicPr>
          <p:cNvPr id="5" name="Kép 4" descr="A képen fa, kültéri, épület, fű látható&#10;&#10;Automatikusan generált leírás">
            <a:extLst>
              <a:ext uri="{FF2B5EF4-FFF2-40B4-BE49-F238E27FC236}">
                <a16:creationId xmlns:a16="http://schemas.microsoft.com/office/drawing/2014/main" id="{F9ECFCF7-3AEA-4530-A1EC-B17A84829FF8}"/>
              </a:ext>
            </a:extLst>
          </p:cNvPr>
          <p:cNvPicPr>
            <a:picLocks noChangeAspect="1"/>
          </p:cNvPicPr>
          <p:nvPr/>
        </p:nvPicPr>
        <p:blipFill rotWithShape="1">
          <a:blip r:embed="rId2">
            <a:extLst>
              <a:ext uri="{28A0092B-C50C-407E-A947-70E740481C1C}">
                <a14:useLocalDpi xmlns:a14="http://schemas.microsoft.com/office/drawing/2010/main" val="0"/>
              </a:ext>
            </a:extLst>
          </a:blip>
          <a:srcRect r="12850" b="3"/>
          <a:stretch/>
        </p:blipFill>
        <p:spPr>
          <a:xfrm flipH="1">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8" name="Tartalom helye 3" descr="C:\Users\Polgármester\Documents\Művelődési ház projekt\P1100179_2.jpg">
            <a:extLst>
              <a:ext uri="{FF2B5EF4-FFF2-40B4-BE49-F238E27FC236}">
                <a16:creationId xmlns:a16="http://schemas.microsoft.com/office/drawing/2014/main" id="{100F87AF-E318-4909-8FCF-0874DD6D2FE7}"/>
              </a:ext>
            </a:extLst>
          </p:cNvPr>
          <p:cNvPicPr>
            <a:picLocks/>
          </p:cNvPicPr>
          <p:nvPr/>
        </p:nvPicPr>
        <p:blipFill rotWithShape="1">
          <a:blip r:embed="rId3"/>
          <a:srcRect l="5662" r="29905" b="3"/>
          <a:stretch/>
        </p:blipFill>
        <p:spPr bwMode="auto">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p:spPr>
      </p:pic>
      <p:sp>
        <p:nvSpPr>
          <p:cNvPr id="4" name="Cím 3">
            <a:extLst>
              <a:ext uri="{FF2B5EF4-FFF2-40B4-BE49-F238E27FC236}">
                <a16:creationId xmlns:a16="http://schemas.microsoft.com/office/drawing/2014/main" id="{DB8E772A-BD41-45AA-9C8C-821A4ECDDDAF}"/>
              </a:ext>
            </a:extLst>
          </p:cNvPr>
          <p:cNvSpPr>
            <a:spLocks noGrp="1"/>
          </p:cNvSpPr>
          <p:nvPr>
            <p:ph type="title"/>
          </p:nvPr>
        </p:nvSpPr>
        <p:spPr>
          <a:xfrm>
            <a:off x="1351418" y="221333"/>
            <a:ext cx="6301508" cy="512958"/>
          </a:xfrm>
        </p:spPr>
        <p:txBody>
          <a:bodyPr>
            <a:normAutofit fontScale="90000"/>
          </a:bodyPr>
          <a:lstStyle/>
          <a:p>
            <a:r>
              <a:rPr lang="hu-HU" dirty="0">
                <a:latin typeface="Arial Black" panose="020B0A04020102020204" pitchFamily="34" charset="0"/>
              </a:rPr>
              <a:t>Kreatív településfejlesztés</a:t>
            </a:r>
          </a:p>
        </p:txBody>
      </p:sp>
    </p:spTree>
    <p:extLst>
      <p:ext uri="{BB962C8B-B14F-4D97-AF65-F5344CB8AC3E}">
        <p14:creationId xmlns:p14="http://schemas.microsoft.com/office/powerpoint/2010/main" val="356325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231BB2A-2C4E-E6D5-25C3-97EAF1EC0A81}"/>
              </a:ext>
            </a:extLst>
          </p:cNvPr>
          <p:cNvSpPr>
            <a:spLocks noGrp="1"/>
          </p:cNvSpPr>
          <p:nvPr>
            <p:ph type="title"/>
          </p:nvPr>
        </p:nvSpPr>
        <p:spPr>
          <a:xfrm>
            <a:off x="617220" y="143692"/>
            <a:ext cx="10465463" cy="1136468"/>
          </a:xfrm>
        </p:spPr>
        <p:txBody>
          <a:bodyPr>
            <a:normAutofit/>
          </a:bodyPr>
          <a:lstStyle/>
          <a:p>
            <a:r>
              <a:rPr lang="hu-HU" dirty="0">
                <a:latin typeface="Arial Black" panose="020B0A04020102020204" pitchFamily="34" charset="0"/>
              </a:rPr>
              <a:t>LEADER TÉRSÉGI EGYÜTTMŰKÖDÉSEK</a:t>
            </a:r>
          </a:p>
        </p:txBody>
      </p:sp>
      <p:sp>
        <p:nvSpPr>
          <p:cNvPr id="6" name="Tartalom helye 2">
            <a:extLst>
              <a:ext uri="{FF2B5EF4-FFF2-40B4-BE49-F238E27FC236}">
                <a16:creationId xmlns:a16="http://schemas.microsoft.com/office/drawing/2014/main" id="{F1DFEF99-D358-9BAD-09E4-395A957CA2D2}"/>
              </a:ext>
            </a:extLst>
          </p:cNvPr>
          <p:cNvSpPr>
            <a:spLocks noGrp="1"/>
          </p:cNvSpPr>
          <p:nvPr>
            <p:ph sz="half" idx="2"/>
          </p:nvPr>
        </p:nvSpPr>
        <p:spPr>
          <a:xfrm>
            <a:off x="1245870" y="1920241"/>
            <a:ext cx="10161270" cy="3874770"/>
          </a:xfrm>
        </p:spPr>
        <p:txBody>
          <a:bodyPr>
            <a:normAutofit/>
          </a:bodyPr>
          <a:lstStyle/>
          <a:p>
            <a:pPr algn="just">
              <a:buFont typeface="Wingdings" panose="05000000000000000000" pitchFamily="2" charset="2"/>
              <a:buChar char="Ø"/>
            </a:pPr>
            <a:r>
              <a:rPr lang="hu-HU" sz="2800" b="1" dirty="0">
                <a:latin typeface="OpenSans"/>
              </a:rPr>
              <a:t>Nagyvenyim Nagyközség Önkormányzata és intézményei – NTFE</a:t>
            </a:r>
          </a:p>
          <a:p>
            <a:pPr algn="just">
              <a:buFont typeface="Wingdings" panose="05000000000000000000" pitchFamily="2" charset="2"/>
              <a:buChar char="Ø"/>
            </a:pPr>
            <a:r>
              <a:rPr lang="hu-HU" sz="2800" b="1" dirty="0">
                <a:latin typeface="OpenSans"/>
              </a:rPr>
              <a:t>Mezőföldi Híd Térségfejlesztő Egyesület – NTFE</a:t>
            </a:r>
          </a:p>
          <a:p>
            <a:pPr algn="just">
              <a:buFont typeface="Wingdings" panose="05000000000000000000" pitchFamily="2" charset="2"/>
              <a:buChar char="Ø"/>
            </a:pPr>
            <a:r>
              <a:rPr lang="hu-HU" sz="2800" b="1" dirty="0">
                <a:latin typeface="OpenSans"/>
              </a:rPr>
              <a:t>Helyi, térségi civil szervezetek (Erdőjárók, polgárőrök, NSK,…) – NTFE</a:t>
            </a:r>
          </a:p>
          <a:p>
            <a:pPr algn="just">
              <a:buFont typeface="Wingdings" panose="05000000000000000000" pitchFamily="2" charset="2"/>
              <a:buChar char="Ø"/>
            </a:pPr>
            <a:r>
              <a:rPr lang="hu-HU" sz="2800" b="1" dirty="0">
                <a:latin typeface="OpenSans"/>
              </a:rPr>
              <a:t>Helyi, térségi vállalkozások (</a:t>
            </a:r>
            <a:r>
              <a:rPr lang="hu-HU" sz="2800" b="1" dirty="0">
                <a:solidFill>
                  <a:schemeClr val="accent5">
                    <a:lumMod val="50000"/>
                  </a:schemeClr>
                </a:solidFill>
                <a:latin typeface="OpenSans"/>
              </a:rPr>
              <a:t>Prés-2000 Kft, </a:t>
            </a:r>
            <a:r>
              <a:rPr lang="hu-HU" sz="2800" b="1" dirty="0">
                <a:latin typeface="OpenSans"/>
              </a:rPr>
              <a:t>Faragó kert, </a:t>
            </a:r>
            <a:r>
              <a:rPr lang="hu-HU" sz="2800" b="1" dirty="0" err="1">
                <a:latin typeface="OpenSans"/>
              </a:rPr>
              <a:t>Etol</a:t>
            </a:r>
            <a:r>
              <a:rPr lang="hu-HU" sz="2800" b="1" dirty="0">
                <a:latin typeface="OpenSans"/>
              </a:rPr>
              <a:t>, …) – NTFE (a Pirospontos egyesület)…</a:t>
            </a:r>
          </a:p>
          <a:p>
            <a:pPr marL="0" indent="0">
              <a:buNone/>
            </a:pPr>
            <a:endParaRPr lang="hu-HU" dirty="0"/>
          </a:p>
        </p:txBody>
      </p:sp>
    </p:spTree>
    <p:extLst>
      <p:ext uri="{BB962C8B-B14F-4D97-AF65-F5344CB8AC3E}">
        <p14:creationId xmlns:p14="http://schemas.microsoft.com/office/powerpoint/2010/main" val="132564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19D1A42-14A9-4A2E-863D-940214B60F34}"/>
              </a:ext>
            </a:extLst>
          </p:cNvPr>
          <p:cNvSpPr>
            <a:spLocks noGrp="1"/>
          </p:cNvSpPr>
          <p:nvPr>
            <p:ph type="title"/>
          </p:nvPr>
        </p:nvSpPr>
        <p:spPr>
          <a:xfrm>
            <a:off x="294304" y="158620"/>
            <a:ext cx="11335533" cy="419877"/>
          </a:xfrm>
          <a:solidFill>
            <a:schemeClr val="accent1">
              <a:lumMod val="20000"/>
              <a:lumOff val="80000"/>
            </a:schemeClr>
          </a:solidFill>
        </p:spPr>
        <p:txBody>
          <a:bodyPr>
            <a:normAutofit fontScale="90000"/>
          </a:bodyPr>
          <a:lstStyle/>
          <a:p>
            <a:pPr algn="ctr"/>
            <a:r>
              <a:rPr lang="hu-HU" sz="2400" b="1" dirty="0">
                <a:solidFill>
                  <a:schemeClr val="tx1"/>
                </a:solidFill>
                <a:latin typeface="Arial Black" panose="020B0A04020102020204" pitchFamily="34" charset="0"/>
                <a:cs typeface="Arial" panose="020B0604020202020204" pitchFamily="34" charset="0"/>
              </a:rPr>
              <a:t>Az önkormányzati költségvetés alakulása 2025/2026</a:t>
            </a:r>
          </a:p>
        </p:txBody>
      </p:sp>
      <p:graphicFrame>
        <p:nvGraphicFramePr>
          <p:cNvPr id="16" name="Táblázat 15">
            <a:extLst>
              <a:ext uri="{FF2B5EF4-FFF2-40B4-BE49-F238E27FC236}">
                <a16:creationId xmlns:a16="http://schemas.microsoft.com/office/drawing/2014/main" id="{0E064209-CA70-0F57-ED25-AE4FC489F964}"/>
              </a:ext>
            </a:extLst>
          </p:cNvPr>
          <p:cNvGraphicFramePr>
            <a:graphicFrameLocks noGrp="1"/>
          </p:cNvGraphicFramePr>
          <p:nvPr/>
        </p:nvGraphicFramePr>
        <p:xfrm>
          <a:off x="1492898" y="923731"/>
          <a:ext cx="10167117" cy="5640543"/>
        </p:xfrm>
        <a:graphic>
          <a:graphicData uri="http://schemas.openxmlformats.org/drawingml/2006/table">
            <a:tbl>
              <a:tblPr>
                <a:tableStyleId>{5C22544A-7EE6-4342-B048-85BDC9FD1C3A}</a:tableStyleId>
              </a:tblPr>
              <a:tblGrid>
                <a:gridCol w="257525">
                  <a:extLst>
                    <a:ext uri="{9D8B030D-6E8A-4147-A177-3AD203B41FA5}">
                      <a16:colId xmlns:a16="http://schemas.microsoft.com/office/drawing/2014/main" val="2457141381"/>
                    </a:ext>
                  </a:extLst>
                </a:gridCol>
                <a:gridCol w="953175">
                  <a:extLst>
                    <a:ext uri="{9D8B030D-6E8A-4147-A177-3AD203B41FA5}">
                      <a16:colId xmlns:a16="http://schemas.microsoft.com/office/drawing/2014/main" val="1789466772"/>
                    </a:ext>
                  </a:extLst>
                </a:gridCol>
                <a:gridCol w="629686">
                  <a:extLst>
                    <a:ext uri="{9D8B030D-6E8A-4147-A177-3AD203B41FA5}">
                      <a16:colId xmlns:a16="http://schemas.microsoft.com/office/drawing/2014/main" val="726308193"/>
                    </a:ext>
                  </a:extLst>
                </a:gridCol>
                <a:gridCol w="379636">
                  <a:extLst>
                    <a:ext uri="{9D8B030D-6E8A-4147-A177-3AD203B41FA5}">
                      <a16:colId xmlns:a16="http://schemas.microsoft.com/office/drawing/2014/main" val="423242236"/>
                    </a:ext>
                  </a:extLst>
                </a:gridCol>
                <a:gridCol w="1277934">
                  <a:extLst>
                    <a:ext uri="{9D8B030D-6E8A-4147-A177-3AD203B41FA5}">
                      <a16:colId xmlns:a16="http://schemas.microsoft.com/office/drawing/2014/main" val="4082887884"/>
                    </a:ext>
                  </a:extLst>
                </a:gridCol>
                <a:gridCol w="457692">
                  <a:extLst>
                    <a:ext uri="{9D8B030D-6E8A-4147-A177-3AD203B41FA5}">
                      <a16:colId xmlns:a16="http://schemas.microsoft.com/office/drawing/2014/main" val="567415969"/>
                    </a:ext>
                  </a:extLst>
                </a:gridCol>
                <a:gridCol w="31246">
                  <a:extLst>
                    <a:ext uri="{9D8B030D-6E8A-4147-A177-3AD203B41FA5}">
                      <a16:colId xmlns:a16="http://schemas.microsoft.com/office/drawing/2014/main" val="3139168505"/>
                    </a:ext>
                  </a:extLst>
                </a:gridCol>
                <a:gridCol w="37092">
                  <a:extLst>
                    <a:ext uri="{9D8B030D-6E8A-4147-A177-3AD203B41FA5}">
                      <a16:colId xmlns:a16="http://schemas.microsoft.com/office/drawing/2014/main" val="1859954223"/>
                    </a:ext>
                  </a:extLst>
                </a:gridCol>
                <a:gridCol w="995883">
                  <a:extLst>
                    <a:ext uri="{9D8B030D-6E8A-4147-A177-3AD203B41FA5}">
                      <a16:colId xmlns:a16="http://schemas.microsoft.com/office/drawing/2014/main" val="2337159509"/>
                    </a:ext>
                  </a:extLst>
                </a:gridCol>
                <a:gridCol w="251927">
                  <a:extLst>
                    <a:ext uri="{9D8B030D-6E8A-4147-A177-3AD203B41FA5}">
                      <a16:colId xmlns:a16="http://schemas.microsoft.com/office/drawing/2014/main" val="3089759776"/>
                    </a:ext>
                  </a:extLst>
                </a:gridCol>
                <a:gridCol w="3595059">
                  <a:extLst>
                    <a:ext uri="{9D8B030D-6E8A-4147-A177-3AD203B41FA5}">
                      <a16:colId xmlns:a16="http://schemas.microsoft.com/office/drawing/2014/main" val="3788801362"/>
                    </a:ext>
                  </a:extLst>
                </a:gridCol>
                <a:gridCol w="40892">
                  <a:extLst>
                    <a:ext uri="{9D8B030D-6E8A-4147-A177-3AD203B41FA5}">
                      <a16:colId xmlns:a16="http://schemas.microsoft.com/office/drawing/2014/main" val="976734168"/>
                    </a:ext>
                  </a:extLst>
                </a:gridCol>
                <a:gridCol w="1057347">
                  <a:extLst>
                    <a:ext uri="{9D8B030D-6E8A-4147-A177-3AD203B41FA5}">
                      <a16:colId xmlns:a16="http://schemas.microsoft.com/office/drawing/2014/main" val="326765928"/>
                    </a:ext>
                  </a:extLst>
                </a:gridCol>
                <a:gridCol w="202023">
                  <a:extLst>
                    <a:ext uri="{9D8B030D-6E8A-4147-A177-3AD203B41FA5}">
                      <a16:colId xmlns:a16="http://schemas.microsoft.com/office/drawing/2014/main" val="3398562650"/>
                    </a:ext>
                  </a:extLst>
                </a:gridCol>
              </a:tblGrid>
              <a:tr h="358103">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8">
                  <a:txBody>
                    <a:bodyPr/>
                    <a:lstStyle/>
                    <a:p>
                      <a:pPr algn="l" fontAlgn="b"/>
                      <a:r>
                        <a:rPr lang="hu-HU" sz="1200" b="1" u="none" strike="noStrike" dirty="0">
                          <a:effectLst/>
                          <a:latin typeface="Arial" panose="020B0604020202020204" pitchFamily="34" charset="0"/>
                          <a:cs typeface="Arial" panose="020B0604020202020204" pitchFamily="34" charset="0"/>
                        </a:rPr>
                        <a:t>Az önkormányzat 2025. évi költségvetésének fő tényadatai</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lnL w="12700" cmpd="sng">
                      <a:noFill/>
                    </a:lnL>
                  </a:tcPr>
                </a:tc>
                <a:tc hMerge="1">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algn="l" fontAlgn="b"/>
                      <a:r>
                        <a:rPr lang="hu-HU" sz="1200" b="1" u="none" strike="noStrike" dirty="0">
                          <a:effectLst/>
                          <a:latin typeface="Arial" panose="020B0604020202020204" pitchFamily="34" charset="0"/>
                          <a:cs typeface="Arial" panose="020B0604020202020204" pitchFamily="34" charset="0"/>
                        </a:rPr>
                        <a:t>Az önkormányzat 2026. évi költségvetésének fő tervszámadatai</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1998816"/>
                  </a:ext>
                </a:extLst>
              </a:tr>
              <a:tr h="202512">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endParaRPr lang="hu-HU" sz="1200" b="1"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9329790"/>
                  </a:ext>
                </a:extLst>
              </a:tr>
              <a:tr h="245794">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5">
                  <a:txBody>
                    <a:bodyPr/>
                    <a:lstStyle/>
                    <a:p>
                      <a:pPr algn="l" fontAlgn="b"/>
                      <a:r>
                        <a:rPr lang="hu-HU" sz="1200" u="none" strike="noStrike" dirty="0">
                          <a:effectLst/>
                          <a:latin typeface="Arial" panose="020B0604020202020204" pitchFamily="34" charset="0"/>
                          <a:cs typeface="Arial" panose="020B0604020202020204" pitchFamily="34" charset="0"/>
                        </a:rPr>
                        <a:t>Óvodai és bölcsődei ellátás működtetése</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240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a:effectLst/>
                          <a:latin typeface="Arial" panose="020B0604020202020204" pitchFamily="34" charset="0"/>
                          <a:cs typeface="Arial" panose="020B0604020202020204" pitchFamily="34" charset="0"/>
                        </a:rPr>
                        <a:t>Óvodai és bölcsődei ellátás működtetése</a:t>
                      </a:r>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279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21520635"/>
                  </a:ext>
                </a:extLst>
              </a:tr>
              <a:tr h="18123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5">
                  <a:txBody>
                    <a:bodyPr/>
                    <a:lstStyle/>
                    <a:p>
                      <a:pPr algn="l" fontAlgn="b"/>
                      <a:r>
                        <a:rPr lang="hu-HU" sz="1200" u="none" strike="noStrike" dirty="0">
                          <a:effectLst/>
                          <a:latin typeface="Arial" panose="020B0604020202020204" pitchFamily="34" charset="0"/>
                          <a:cs typeface="Arial" panose="020B0604020202020204" pitchFamily="34" charset="0"/>
                        </a:rPr>
                        <a:t>Polgármesteri Hivatal</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122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a:effectLst/>
                          <a:latin typeface="Arial" panose="020B0604020202020204" pitchFamily="34" charset="0"/>
                          <a:cs typeface="Arial" panose="020B0604020202020204" pitchFamily="34" charset="0"/>
                        </a:rPr>
                        <a:t>Polgármesteri Hivatal</a:t>
                      </a:r>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166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4302180"/>
                  </a:ext>
                </a:extLst>
              </a:tr>
              <a:tr h="18123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5">
                  <a:txBody>
                    <a:bodyPr/>
                    <a:lstStyle/>
                    <a:p>
                      <a:pPr algn="l" fontAlgn="b"/>
                      <a:r>
                        <a:rPr lang="hu-HU" sz="1200" u="none" strike="noStrike" dirty="0">
                          <a:effectLst/>
                          <a:latin typeface="Arial" panose="020B0604020202020204" pitchFamily="34" charset="0"/>
                          <a:cs typeface="Arial" panose="020B0604020202020204" pitchFamily="34" charset="0"/>
                        </a:rPr>
                        <a:t>Közművelődés, kultúra</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  100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a:effectLst/>
                          <a:latin typeface="Arial" panose="020B0604020202020204" pitchFamily="34" charset="0"/>
                          <a:cs typeface="Arial" panose="020B0604020202020204" pitchFamily="34" charset="0"/>
                        </a:rPr>
                        <a:t>Közművelődés, kultúra</a:t>
                      </a:r>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  141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1266512"/>
                  </a:ext>
                </a:extLst>
              </a:tr>
              <a:tr h="18123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l" fontAlgn="b"/>
                      <a:r>
                        <a:rPr lang="hu-HU" sz="1200" u="none" strike="noStrike" dirty="0">
                          <a:solidFill>
                            <a:srgbClr val="C00000"/>
                          </a:solidFill>
                          <a:effectLst/>
                          <a:latin typeface="Arial" panose="020B0604020202020204" pitchFamily="34" charset="0"/>
                          <a:cs typeface="Arial" panose="020B0604020202020204" pitchFamily="34" charset="0"/>
                        </a:rPr>
                        <a:t>Önkormányzati feladatok</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r>
                        <a:rPr lang="hu-HU" sz="1200" u="none" strike="noStrike">
                          <a:solidFill>
                            <a:srgbClr val="C00000"/>
                          </a:solidFill>
                          <a:effectLst/>
                          <a:latin typeface="Arial" panose="020B0604020202020204" pitchFamily="34" charset="0"/>
                          <a:cs typeface="Arial" panose="020B0604020202020204" pitchFamily="34" charset="0"/>
                        </a:rPr>
                        <a:t> </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u-HU" sz="1200" u="none" strike="noStrike" dirty="0">
                          <a:solidFill>
                            <a:srgbClr val="C00000"/>
                          </a:solidFill>
                          <a:effectLst/>
                          <a:latin typeface="Arial" panose="020B0604020202020204" pitchFamily="34" charset="0"/>
                          <a:cs typeface="Arial" panose="020B0604020202020204" pitchFamily="34" charset="0"/>
                        </a:rPr>
                        <a:t>228 M Ft</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hu-HU" sz="1200" u="none" strike="noStrike" dirty="0">
                          <a:solidFill>
                            <a:srgbClr val="C00000"/>
                          </a:solidFill>
                          <a:effectLst/>
                          <a:latin typeface="Arial" panose="020B0604020202020204" pitchFamily="34" charset="0"/>
                          <a:cs typeface="Arial" panose="020B0604020202020204" pitchFamily="34" charset="0"/>
                        </a:rPr>
                        <a:t>Önkormányzati feladatok</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hu-HU" sz="1200" u="none" strike="noStrike" dirty="0">
                          <a:solidFill>
                            <a:srgbClr val="C00000"/>
                          </a:solidFill>
                          <a:effectLst/>
                          <a:latin typeface="Arial" panose="020B0604020202020204" pitchFamily="34" charset="0"/>
                          <a:cs typeface="Arial" panose="020B0604020202020204" pitchFamily="34" charset="0"/>
                        </a:rPr>
                        <a:t> </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u-HU" sz="1200" u="none" strike="noStrike" dirty="0">
                          <a:solidFill>
                            <a:srgbClr val="C00000"/>
                          </a:solidFill>
                          <a:effectLst/>
                          <a:latin typeface="Arial" panose="020B0604020202020204" pitchFamily="34" charset="0"/>
                          <a:cs typeface="Arial" panose="020B0604020202020204" pitchFamily="34" charset="0"/>
                        </a:rPr>
                        <a:t>315 M Ft</a:t>
                      </a:r>
                      <a:endParaRPr lang="hu-HU" sz="1200" b="0" i="0"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2420426"/>
                  </a:ext>
                </a:extLst>
              </a:tr>
              <a:tr h="181232">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l" fontAlgn="b"/>
                      <a:r>
                        <a:rPr lang="hu-HU" sz="1200" b="1" u="none" strike="noStrike" dirty="0">
                          <a:effectLst/>
                          <a:latin typeface="Arial" panose="020B0604020202020204" pitchFamily="34" charset="0"/>
                          <a:cs typeface="Arial" panose="020B0604020202020204" pitchFamily="34" charset="0"/>
                        </a:rPr>
                        <a:t>Működési költségek összesen</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u-HU" sz="1200" b="1" u="none" strike="noStrike" dirty="0">
                          <a:effectLst/>
                          <a:latin typeface="Arial" panose="020B0604020202020204" pitchFamily="34" charset="0"/>
                          <a:cs typeface="Arial" panose="020B0604020202020204" pitchFamily="34" charset="0"/>
                        </a:rPr>
                        <a:t>690 M Ft</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hu-HU" sz="1200" b="1" u="none" strike="noStrike" dirty="0">
                          <a:effectLst/>
                          <a:latin typeface="Arial" panose="020B0604020202020204" pitchFamily="34" charset="0"/>
                          <a:cs typeface="Arial" panose="020B0604020202020204" pitchFamily="34" charset="0"/>
                        </a:rPr>
                        <a:t>Működési költségek összesen</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u-HU" sz="1200" b="1" u="none" strike="noStrike" dirty="0">
                          <a:effectLst/>
                          <a:latin typeface="Arial" panose="020B0604020202020204" pitchFamily="34" charset="0"/>
                          <a:cs typeface="Arial" panose="020B0604020202020204" pitchFamily="34" charset="0"/>
                        </a:rPr>
                        <a:t>901 M Ft</a:t>
                      </a:r>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9122062"/>
                  </a:ext>
                </a:extLst>
              </a:tr>
              <a:tr h="202512">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hu-HU"/>
                    </a:p>
                  </a:txBody>
                  <a:tcPr>
                    <a:lnL w="12700" cmpd="sng">
                      <a:noFill/>
                    </a:lnL>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287410"/>
                  </a:ext>
                </a:extLst>
              </a:tr>
              <a:tr h="358103">
                <a:tc>
                  <a:txBody>
                    <a:bodyPr/>
                    <a:lstStyle/>
                    <a:p>
                      <a:pPr algn="l" fontAlgn="b"/>
                      <a:endParaRPr lang="hu-HU" sz="1200" b="1"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7">
                  <a:txBody>
                    <a:bodyPr/>
                    <a:lstStyle/>
                    <a:p>
                      <a:pPr algn="l" fontAlgn="b"/>
                      <a:r>
                        <a:rPr lang="hu-HU" sz="1200" i="1" u="sng" strike="noStrike" dirty="0">
                          <a:effectLst/>
                          <a:latin typeface="Arial" panose="020B0604020202020204" pitchFamily="34" charset="0"/>
                          <a:cs typeface="Arial" panose="020B0604020202020204" pitchFamily="34" charset="0"/>
                        </a:rPr>
                        <a:t>Működéshez kapott normatívák 435 M Ft </a:t>
                      </a:r>
                      <a:r>
                        <a:rPr lang="hu-HU" sz="1200" b="1" i="1" u="sng" strike="noStrike" dirty="0">
                          <a:effectLst/>
                          <a:latin typeface="Arial" panose="020B0604020202020204" pitchFamily="34" charset="0"/>
                          <a:cs typeface="Arial" panose="020B0604020202020204" pitchFamily="34" charset="0"/>
                        </a:rPr>
                        <a:t>(63 %)</a:t>
                      </a:r>
                      <a:endParaRPr lang="hu-HU" sz="1200" b="1"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endParaRPr lang="hu-HU"/>
                    </a:p>
                  </a:txBody>
                  <a:tcPr/>
                </a:tc>
                <a:tc hMerge="1">
                  <a:txBody>
                    <a:bodyPr/>
                    <a:lstStyle/>
                    <a:p>
                      <a:endParaRPr lang="hu-HU"/>
                    </a:p>
                  </a:txBody>
                  <a:tcPr>
                    <a:lnL w="12700" cmpd="sng">
                      <a:noFill/>
                    </a:lnL>
                  </a:tcPr>
                </a:tc>
                <a:tc hMerge="1">
                  <a:txBody>
                    <a:bodyPr/>
                    <a:lstStyle/>
                    <a:p>
                      <a:pPr algn="l" fontAlgn="b"/>
                      <a:endParaRPr lang="hu-HU" sz="1200" b="1"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1"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1" u="sng"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i="1" u="sng" strike="noStrike" dirty="0">
                          <a:effectLst/>
                          <a:latin typeface="Arial" panose="020B0604020202020204" pitchFamily="34" charset="0"/>
                          <a:cs typeface="Arial" panose="020B0604020202020204" pitchFamily="34" charset="0"/>
                        </a:rPr>
                        <a:t>Működéshez kapott normatívák 522 M Ft </a:t>
                      </a:r>
                      <a:r>
                        <a:rPr lang="hu-HU" sz="1200" b="1" i="1" u="sng" strike="noStrike" dirty="0">
                          <a:effectLst/>
                          <a:latin typeface="Arial" panose="020B0604020202020204" pitchFamily="34" charset="0"/>
                          <a:cs typeface="Arial" panose="020B0604020202020204" pitchFamily="34" charset="0"/>
                        </a:rPr>
                        <a:t>(58 %)</a:t>
                      </a:r>
                      <a:endParaRPr lang="hu-HU" sz="1200" b="1"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1" u="sng"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5750564"/>
                  </a:ext>
                </a:extLst>
              </a:tr>
              <a:tr h="181232">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252834"/>
                  </a:ext>
                </a:extLst>
              </a:tr>
              <a:tr h="18123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Pályázati teljesített kiadások</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35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a:effectLst/>
                          <a:latin typeface="Arial" panose="020B0604020202020204" pitchFamily="34" charset="0"/>
                          <a:cs typeface="Arial" panose="020B0604020202020204" pitchFamily="34" charset="0"/>
                        </a:rPr>
                        <a:t>Pályázati tervezett kiadások</a:t>
                      </a:r>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969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3995831"/>
                  </a:ext>
                </a:extLst>
              </a:tr>
              <a:tr h="202512">
                <a:tc>
                  <a:txBody>
                    <a:bodyPr/>
                    <a:lstStyle/>
                    <a:p>
                      <a:pPr algn="l" fontAlgn="b"/>
                      <a:endParaRPr lang="hu-HU" sz="1200" b="0" i="0" u="none" strike="noStrike">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319660"/>
                  </a:ext>
                </a:extLst>
              </a:tr>
              <a:tr h="181232">
                <a:tc>
                  <a:txBody>
                    <a:bodyPr/>
                    <a:lstStyle/>
                    <a:p>
                      <a:pPr algn="l" fontAlgn="b"/>
                      <a:endParaRPr lang="hu-HU" sz="1200" b="1" i="1"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b="1" u="none" strike="noStrike" dirty="0">
                          <a:solidFill>
                            <a:srgbClr val="C00000"/>
                          </a:solidFill>
                          <a:effectLst/>
                          <a:latin typeface="Arial" panose="020B0604020202020204" pitchFamily="34" charset="0"/>
                          <a:cs typeface="Arial" panose="020B0604020202020204" pitchFamily="34" charset="0"/>
                        </a:rPr>
                        <a:t>Önkormányzati kiadások részletezése:</a:t>
                      </a:r>
                      <a:endParaRPr lang="hu-HU" sz="1200" b="1" i="1"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1" i="1"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1" i="1"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1"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b="1" u="none" strike="noStrike" dirty="0">
                          <a:solidFill>
                            <a:srgbClr val="C00000"/>
                          </a:solidFill>
                          <a:effectLst/>
                          <a:latin typeface="Arial" panose="020B0604020202020204" pitchFamily="34" charset="0"/>
                          <a:cs typeface="Arial" panose="020B0604020202020204" pitchFamily="34" charset="0"/>
                        </a:rPr>
                        <a:t>Önkormányzati kiadások részletezése:</a:t>
                      </a:r>
                      <a:endParaRPr lang="hu-HU" sz="1200" b="1" i="1" u="none" strike="noStrike" dirty="0">
                        <a:solidFill>
                          <a:srgbClr val="C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1"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75837378"/>
                  </a:ext>
                </a:extLst>
              </a:tr>
              <a:tr h="202512">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8533397"/>
                  </a:ext>
                </a:extLst>
              </a:tr>
              <a:tr h="18123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Gyermekétkeztetés iskolában</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45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Gyermekétkeztetés iskolában</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44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78539863"/>
                  </a:ext>
                </a:extLst>
              </a:tr>
              <a:tr h="226260">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Családsegítés, gyermekjólét, tanyagondnok</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36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Családsegítés, gyermekjólét, tanyagondnok</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38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3229565"/>
                  </a:ext>
                </a:extLst>
              </a:tr>
              <a:tr h="214769">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pPr algn="l" fontAlgn="b"/>
                      <a:r>
                        <a:rPr lang="hu-HU" sz="1200" u="none" strike="noStrike" dirty="0">
                          <a:effectLst/>
                          <a:latin typeface="Arial" panose="020B0604020202020204" pitchFamily="34" charset="0"/>
                          <a:cs typeface="Arial" panose="020B0604020202020204" pitchFamily="34" charset="0"/>
                        </a:rPr>
                        <a:t>Szociális ellátások, </a:t>
                      </a:r>
                      <a:r>
                        <a:rPr lang="hu-HU" sz="1200" u="none" strike="noStrike" dirty="0" err="1">
                          <a:effectLst/>
                          <a:latin typeface="Arial" panose="020B0604020202020204" pitchFamily="34" charset="0"/>
                          <a:cs typeface="Arial" panose="020B0604020202020204" pitchFamily="34" charset="0"/>
                        </a:rPr>
                        <a:t>Bursa</a:t>
                      </a:r>
                      <a:r>
                        <a:rPr lang="hu-HU" sz="1200" u="none" strike="noStrike" dirty="0">
                          <a:effectLst/>
                          <a:latin typeface="Arial" panose="020B0604020202020204" pitchFamily="34" charset="0"/>
                          <a:cs typeface="Arial" panose="020B0604020202020204" pitchFamily="34" charset="0"/>
                        </a:rPr>
                        <a:t> Hungarica</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Szociális ellátások, </a:t>
                      </a:r>
                      <a:r>
                        <a:rPr lang="hu-HU" sz="1200" u="none" strike="noStrike" dirty="0" err="1">
                          <a:effectLst/>
                          <a:latin typeface="Arial" panose="020B0604020202020204" pitchFamily="34" charset="0"/>
                          <a:cs typeface="Arial" panose="020B0604020202020204" pitchFamily="34" charset="0"/>
                        </a:rPr>
                        <a:t>Bursa</a:t>
                      </a:r>
                      <a:r>
                        <a:rPr lang="hu-HU" sz="1200" u="none" strike="noStrike" dirty="0">
                          <a:effectLst/>
                          <a:latin typeface="Arial" panose="020B0604020202020204" pitchFamily="34" charset="0"/>
                          <a:cs typeface="Arial" panose="020B0604020202020204" pitchFamily="34" charset="0"/>
                        </a:rPr>
                        <a:t> Hungarica</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0237714"/>
                  </a:ext>
                </a:extLst>
              </a:tr>
              <a:tr h="202512">
                <a:tc>
                  <a:txBody>
                    <a:bodyPr/>
                    <a:lstStyle/>
                    <a:p>
                      <a:pPr algn="l" fontAlgn="b"/>
                      <a:endParaRPr lang="hu-HU" sz="1200" b="0" i="0" u="none" strike="noStrike" dirty="0">
                        <a:solidFill>
                          <a:srgbClr val="000000"/>
                        </a:solidFill>
                        <a:effectLst/>
                        <a:latin typeface="Calibri" panose="020F050202020403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4">
                  <a:txBody>
                    <a:bodyPr/>
                    <a:lstStyle/>
                    <a:p>
                      <a:pPr algn="l" fontAlgn="b"/>
                      <a:r>
                        <a:rPr lang="hu-HU" sz="1200" u="none" strike="noStrike" dirty="0">
                          <a:effectLst/>
                          <a:latin typeface="Arial" panose="020B0604020202020204" pitchFamily="34" charset="0"/>
                          <a:cs typeface="Arial" panose="020B0604020202020204" pitchFamily="34" charset="0"/>
                        </a:rPr>
                        <a:t>Civilek támogatás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Civilek támogatás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67800059"/>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Kommunikáció, tájékoztatás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Kommunikáció, tájékoztatás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3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133497"/>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Igazgatási tevékenység</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65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Igazgatási tevékenység</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87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2571315"/>
                  </a:ext>
                </a:extLst>
              </a:tr>
              <a:tr h="29756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Háziorvosok, fogorvosok, fogászati ügyelet költségei</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20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Háziorvosok, fogorvosok, fogászati ügyelet költségei</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23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4525991"/>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Közfoglalkoztatás, zöldterület kezelés, benne a </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Közfoglalkoztatás, zöldterület kezelés, benne a</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3668281"/>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településüzemeltetés (utak, hó, világítás)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45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településüzemeltetés (utak, hó, világítás)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101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1423468"/>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6">
                  <a:txBody>
                    <a:bodyPr/>
                    <a:lstStyle/>
                    <a:p>
                      <a:pPr algn="l" fontAlgn="b"/>
                      <a:r>
                        <a:rPr lang="hu-HU" sz="1200" u="none" strike="noStrike" dirty="0">
                          <a:effectLst/>
                          <a:latin typeface="Arial" panose="020B0604020202020204" pitchFamily="34" charset="0"/>
                          <a:cs typeface="Arial" panose="020B0604020202020204" pitchFamily="34" charset="0"/>
                        </a:rPr>
                        <a:t>Temetőfenntartás költsége</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9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Temetőfenntartás költsége</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9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1083852"/>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r>
                        <a:rPr lang="hu-HU" sz="1200" u="none" strike="noStrike" dirty="0">
                          <a:effectLst/>
                          <a:latin typeface="Arial" panose="020B0604020202020204" pitchFamily="34" charset="0"/>
                          <a:cs typeface="Arial" panose="020B0604020202020204" pitchFamily="34" charset="0"/>
                        </a:rPr>
                        <a:t>Sport, közművelődés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gridSpan="4">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hu-HU" sz="1200" u="none" strike="noStrike" dirty="0">
                          <a:effectLst/>
                          <a:latin typeface="Arial" panose="020B0604020202020204" pitchFamily="34" charset="0"/>
                          <a:cs typeface="Arial" panose="020B0604020202020204" pitchFamily="34" charset="0"/>
                        </a:rPr>
                        <a:t>Sport, közművelődés</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r>
                        <a:rPr lang="hu-HU" sz="1200" u="none" strike="noStrike" dirty="0">
                          <a:effectLst/>
                          <a:latin typeface="Arial" panose="020B0604020202020204" pitchFamily="34" charset="0"/>
                          <a:cs typeface="Arial" panose="020B0604020202020204" pitchFamily="34" charset="0"/>
                        </a:rPr>
                        <a:t>4 M Ft</a:t>
                      </a:r>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7971420"/>
                  </a:ext>
                </a:extLst>
              </a:tr>
              <a:tr h="202512">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gridSpan="4">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hu-HU"/>
                    </a:p>
                  </a:txBody>
                  <a:tcPr/>
                </a:tc>
                <a:tc hMerge="1">
                  <a:txBody>
                    <a:bodyPr/>
                    <a:lstStyle/>
                    <a:p>
                      <a:endParaRPr lang="hu-HU"/>
                    </a:p>
                  </a:txBody>
                  <a:tcPr/>
                </a:tc>
                <a:tc hMerge="1">
                  <a:txBody>
                    <a:bodyPr/>
                    <a:lstStyle/>
                    <a:p>
                      <a:endParaRPr lang="hu-HU"/>
                    </a:p>
                  </a:txBody>
                  <a:tcPr>
                    <a:lnL w="12700" cmpd="sng">
                      <a:noFill/>
                    </a:lnL>
                    <a:lnT w="12700" cmpd="sng">
                      <a:noFill/>
                    </a:lnT>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fontAlgn="b"/>
                      <a:endParaRPr lang="hu-HU" sz="1200" b="0" i="0" u="none" strike="noStrike" dirty="0">
                        <a:solidFill>
                          <a:srgbClr val="000000"/>
                        </a:solidFill>
                        <a:effectLst/>
                        <a:latin typeface="Arial" panose="020B0604020202020204" pitchFamily="34" charset="0"/>
                        <a:cs typeface="Arial" panose="020B0604020202020204" pitchFamily="34" charset="0"/>
                      </a:endParaRPr>
                    </a:p>
                  </a:txBody>
                  <a:tcPr marL="5846" marR="5846" marT="5846"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0790241"/>
                  </a:ext>
                </a:extLst>
              </a:tr>
            </a:tbl>
          </a:graphicData>
        </a:graphic>
      </p:graphicFrame>
    </p:spTree>
    <p:extLst>
      <p:ext uri="{BB962C8B-B14F-4D97-AF65-F5344CB8AC3E}">
        <p14:creationId xmlns:p14="http://schemas.microsoft.com/office/powerpoint/2010/main" val="962346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5267E-E0F4-13A2-58FE-8BCE67BF3A67}"/>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D1F28AAA-466B-0E6E-9275-FA1D41DD806F}"/>
              </a:ext>
            </a:extLst>
          </p:cNvPr>
          <p:cNvSpPr>
            <a:spLocks noGrp="1"/>
          </p:cNvSpPr>
          <p:nvPr>
            <p:ph type="title"/>
          </p:nvPr>
        </p:nvSpPr>
        <p:spPr>
          <a:xfrm>
            <a:off x="289249" y="774442"/>
            <a:ext cx="5094514" cy="5859624"/>
          </a:xfrm>
        </p:spPr>
        <p:txBody>
          <a:bodyPr vert="horz" lIns="91440" tIns="45720" rIns="91440" bIns="45720" rtlCol="0" anchor="ctr">
            <a:normAutofit/>
          </a:bodyPr>
          <a:lstStyle/>
          <a:p>
            <a:r>
              <a:rPr lang="hu-HU" sz="2600" dirty="0">
                <a:solidFill>
                  <a:schemeClr val="accent1">
                    <a:lumMod val="75000"/>
                  </a:schemeClr>
                </a:solidFill>
              </a:rPr>
              <a:t>MÖGÖTTÜNK SIKEREK ÉS </a:t>
            </a:r>
            <a:br>
              <a:rPr lang="hu-HU" sz="2600" dirty="0">
                <a:solidFill>
                  <a:schemeClr val="accent1">
                    <a:lumMod val="75000"/>
                  </a:schemeClr>
                </a:solidFill>
              </a:rPr>
            </a:br>
            <a:r>
              <a:rPr lang="hu-HU" sz="2600" b="1" dirty="0">
                <a:solidFill>
                  <a:schemeClr val="accent1">
                    <a:lumMod val="75000"/>
                  </a:schemeClr>
                </a:solidFill>
              </a:rPr>
              <a:t>MEGVÉDENDŐ</a:t>
            </a:r>
            <a:r>
              <a:rPr lang="hu-HU" sz="2600" dirty="0">
                <a:solidFill>
                  <a:schemeClr val="accent1">
                    <a:lumMod val="75000"/>
                  </a:schemeClr>
                </a:solidFill>
              </a:rPr>
              <a:t> EREDMÉNYEK…</a:t>
            </a:r>
            <a:br>
              <a:rPr lang="hu-HU" sz="2600" dirty="0">
                <a:solidFill>
                  <a:schemeClr val="accent1">
                    <a:lumMod val="75000"/>
                  </a:schemeClr>
                </a:solidFill>
              </a:rPr>
            </a:br>
            <a:br>
              <a:rPr lang="hu-HU" sz="2600" dirty="0">
                <a:solidFill>
                  <a:schemeClr val="accent1">
                    <a:lumMod val="75000"/>
                  </a:schemeClr>
                </a:solidFill>
              </a:rPr>
            </a:br>
            <a:br>
              <a:rPr lang="hu-HU" sz="2600" dirty="0">
                <a:solidFill>
                  <a:schemeClr val="accent1">
                    <a:lumMod val="75000"/>
                  </a:schemeClr>
                </a:solidFill>
              </a:rPr>
            </a:br>
            <a:r>
              <a:rPr lang="hu-HU" sz="2600" dirty="0">
                <a:solidFill>
                  <a:schemeClr val="accent1">
                    <a:lumMod val="75000"/>
                  </a:schemeClr>
                </a:solidFill>
              </a:rPr>
              <a:t>ELŐTTÜNK </a:t>
            </a:r>
            <a:br>
              <a:rPr lang="hu-HU" sz="2600" dirty="0">
                <a:solidFill>
                  <a:schemeClr val="accent1">
                    <a:lumMod val="75000"/>
                  </a:schemeClr>
                </a:solidFill>
              </a:rPr>
            </a:br>
            <a:r>
              <a:rPr lang="hu-HU" sz="2600" dirty="0">
                <a:solidFill>
                  <a:schemeClr val="accent1">
                    <a:lumMod val="75000"/>
                  </a:schemeClr>
                </a:solidFill>
              </a:rPr>
              <a:t>NEHÉZSÉGEKKEL TELI, VÁLTOZÓ VILÁG </a:t>
            </a:r>
            <a:r>
              <a:rPr lang="hu-HU" sz="2600" b="1" dirty="0">
                <a:solidFill>
                  <a:schemeClr val="accent1">
                    <a:lumMod val="75000"/>
                  </a:schemeClr>
                </a:solidFill>
              </a:rPr>
              <a:t>NAGY KIHÍVÁSOKKAL…</a:t>
            </a:r>
            <a:br>
              <a:rPr lang="hu-HU" sz="2600" dirty="0">
                <a:solidFill>
                  <a:schemeClr val="accent1">
                    <a:lumMod val="75000"/>
                  </a:schemeClr>
                </a:solidFill>
              </a:rPr>
            </a:br>
            <a:br>
              <a:rPr lang="hu-HU" sz="2600" dirty="0">
                <a:solidFill>
                  <a:schemeClr val="accent1">
                    <a:lumMod val="75000"/>
                  </a:schemeClr>
                </a:solidFill>
              </a:rPr>
            </a:br>
            <a:br>
              <a:rPr lang="hu-HU" sz="2600" dirty="0">
                <a:solidFill>
                  <a:schemeClr val="accent1">
                    <a:lumMod val="75000"/>
                  </a:schemeClr>
                </a:solidFill>
              </a:rPr>
            </a:br>
            <a:r>
              <a:rPr lang="hu-HU" sz="2600" b="1" dirty="0">
                <a:solidFill>
                  <a:schemeClr val="accent1">
                    <a:lumMod val="75000"/>
                  </a:schemeClr>
                </a:solidFill>
              </a:rPr>
              <a:t>DE MIT MUTATNAK A SZÁMOK?</a:t>
            </a:r>
            <a:endParaRPr lang="en-US" sz="2600" b="1" dirty="0">
              <a:solidFill>
                <a:schemeClr val="accent1">
                  <a:lumMod val="75000"/>
                </a:schemeClr>
              </a:solidFill>
            </a:endParaRPr>
          </a:p>
        </p:txBody>
      </p:sp>
      <p:sp>
        <p:nvSpPr>
          <p:cNvPr id="80" name="Tartalom helye 2">
            <a:extLst>
              <a:ext uri="{FF2B5EF4-FFF2-40B4-BE49-F238E27FC236}">
                <a16:creationId xmlns:a16="http://schemas.microsoft.com/office/drawing/2014/main" id="{0AAE90B9-445A-3CBD-7B71-B7097A76CB4C}"/>
              </a:ext>
            </a:extLst>
          </p:cNvPr>
          <p:cNvSpPr>
            <a:spLocks noGrp="1"/>
          </p:cNvSpPr>
          <p:nvPr>
            <p:ph sz="half" idx="1"/>
          </p:nvPr>
        </p:nvSpPr>
        <p:spPr>
          <a:xfrm>
            <a:off x="5533053" y="0"/>
            <a:ext cx="6658947" cy="6857999"/>
          </a:xfrm>
        </p:spPr>
        <p:txBody>
          <a:bodyPr vert="horz" lIns="91440" tIns="45720" rIns="91440" bIns="45720" rtlCol="0" anchor="ctr">
            <a:noAutofit/>
          </a:bodyPr>
          <a:lstStyle/>
          <a:p>
            <a:pPr marL="0" indent="0">
              <a:lnSpc>
                <a:spcPct val="100000"/>
              </a:lnSpc>
              <a:spcBef>
                <a:spcPts val="0"/>
              </a:spcBef>
              <a:buNone/>
            </a:pPr>
            <a:r>
              <a:rPr lang="hu-HU" sz="1400" b="1" dirty="0">
                <a:solidFill>
                  <a:schemeClr val="bg2">
                    <a:lumMod val="25000"/>
                  </a:schemeClr>
                </a:solidFill>
                <a:latin typeface="Times New Roman" panose="02020603050405020304" pitchFamily="18" charset="0"/>
                <a:cs typeface="Times New Roman" panose="02020603050405020304" pitchFamily="18" charset="0"/>
              </a:rPr>
              <a:t>Nagyvenyimet az elmúlt évtizedben érzékelhetően nehezedő pénzügyi környezet jellemezte, a település azonban ennek ellenére egy példátlanul sikeres fejlődési időszakát élhette meg. Hogy lehetséges ez?</a:t>
            </a:r>
          </a:p>
          <a:p>
            <a:pPr marL="0" indent="0">
              <a:lnSpc>
                <a:spcPct val="100000"/>
              </a:lnSpc>
              <a:spcBef>
                <a:spcPts val="0"/>
              </a:spcBef>
              <a:buNone/>
            </a:pPr>
            <a:r>
              <a:rPr lang="hu-HU" sz="1400" b="1" dirty="0">
                <a:solidFill>
                  <a:schemeClr val="bg2">
                    <a:lumMod val="25000"/>
                  </a:schemeClr>
                </a:solidFill>
                <a:latin typeface="Times New Roman" panose="02020603050405020304" pitchFamily="18" charset="0"/>
                <a:cs typeface="Times New Roman" panose="02020603050405020304" pitchFamily="18" charset="0"/>
              </a:rPr>
              <a:t> </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A helyzetértékelésen nyugvó stratégiai megközelítésmód</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Indokolt szükségességen és mértékletességen alapuló ütemezettség és moduláris gondolkodás</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Határozott jövőkép, integrált és komplex fejlesztések, egymásra épülő projektek</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Takarékos gazdálkodás és a külső pályázati források sikeres elérése</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Magas szintű és sokrétű belső szakértelem a hivatali apparátusban és a vezetésben</a:t>
            </a:r>
            <a:endParaRPr lang="hu-HU" sz="1400" dirty="0">
              <a:solidFill>
                <a:schemeClr val="accent1">
                  <a:lumMod val="75000"/>
                </a:schemeClr>
              </a:solidFill>
              <a:latin typeface="Times New Roman" panose="02020603050405020304" pitchFamily="18" charset="0"/>
              <a:cs typeface="Times New Roman" panose="02020603050405020304" pitchFamily="18" charset="0"/>
            </a:endParaRPr>
          </a:p>
          <a:p>
            <a:pPr marL="0" indent="0">
              <a:spcBef>
                <a:spcPts val="0"/>
              </a:spcBef>
              <a:buNone/>
            </a:pPr>
            <a:endParaRPr lang="hu-HU" sz="14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spcBef>
                <a:spcPts val="0"/>
              </a:spcBef>
              <a:buNone/>
            </a:pPr>
            <a:r>
              <a:rPr lang="hu-HU" sz="1400" b="1" dirty="0">
                <a:solidFill>
                  <a:schemeClr val="bg2">
                    <a:lumMod val="25000"/>
                  </a:schemeClr>
                </a:solidFill>
                <a:latin typeface="Times New Roman" panose="02020603050405020304" pitchFamily="18" charset="0"/>
                <a:cs typeface="Times New Roman" panose="02020603050405020304" pitchFamily="18" charset="0"/>
              </a:rPr>
              <a:t>A folyamatosan javuló gazdálkodási hatékonyság elérte a határait, </a:t>
            </a:r>
            <a:r>
              <a:rPr lang="hu-HU" sz="1400" b="1" dirty="0" err="1">
                <a:solidFill>
                  <a:schemeClr val="bg2">
                    <a:lumMod val="25000"/>
                  </a:schemeClr>
                </a:solidFill>
                <a:latin typeface="Times New Roman" panose="02020603050405020304" pitchFamily="18" charset="0"/>
                <a:cs typeface="Times New Roman" panose="02020603050405020304" pitchFamily="18" charset="0"/>
              </a:rPr>
              <a:t>Pareto</a:t>
            </a:r>
            <a:r>
              <a:rPr lang="hu-HU" sz="1400" b="1" dirty="0">
                <a:solidFill>
                  <a:schemeClr val="bg2">
                    <a:lumMod val="25000"/>
                  </a:schemeClr>
                </a:solidFill>
                <a:latin typeface="Times New Roman" panose="02020603050405020304" pitchFamily="18" charset="0"/>
                <a:cs typeface="Times New Roman" panose="02020603050405020304" pitchFamily="18" charset="0"/>
              </a:rPr>
              <a:t> beköszönt…</a:t>
            </a:r>
          </a:p>
          <a:p>
            <a:pPr marL="0" indent="0">
              <a:spcBef>
                <a:spcPts val="0"/>
              </a:spcBef>
              <a:buNone/>
            </a:pPr>
            <a:endParaRPr lang="hu-HU" sz="1400" b="1" dirty="0">
              <a:solidFill>
                <a:schemeClr val="bg2">
                  <a:lumMod val="25000"/>
                </a:schemeClr>
              </a:solidFill>
              <a:latin typeface="Times New Roman" panose="02020603050405020304" pitchFamily="18" charset="0"/>
              <a:cs typeface="Times New Roman" panose="02020603050405020304" pitchFamily="18" charset="0"/>
            </a:endParaRP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A működésben megjelenő árszínvonalemelkedés mellett a megvalósult fejlesztések fenntartása is kiadásnövelő hatású (amin tovább ront a lakossági eredetű illegális, illetve garázda magatartás is)</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Amíg az elmúlt 10 év első 8 évében az volt a jellemző, hogy a működési kiadásunk nagyságrendje azonos volt a 25 évvel ezelőttivel, az utóbbi 2 évben a kiadások úgy emelkedtek dinamikusan, hogy annak nem volt jólétnövelő hatása</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A költségnövekedés szintje jelentős eltéréseket mutat az egyes területeken; a legmagasabb növekedés inkább a szabályozórendszer változásainak következménye, mint az önkormányzati döntéseké (a maradék-elv érvényesül)</a:t>
            </a:r>
          </a:p>
          <a:p>
            <a:pPr>
              <a:spcBef>
                <a:spcPts val="0"/>
              </a:spcBef>
              <a:buFont typeface="Wingdings" panose="05000000000000000000" pitchFamily="2" charset="2"/>
              <a:buChar char="Ø"/>
            </a:pPr>
            <a:r>
              <a:rPr lang="hu-HU" sz="1400" b="1" dirty="0">
                <a:solidFill>
                  <a:schemeClr val="accent1">
                    <a:lumMod val="75000"/>
                  </a:schemeClr>
                </a:solidFill>
                <a:latin typeface="Times New Roman" panose="02020603050405020304" pitchFamily="18" charset="0"/>
                <a:cs typeface="Times New Roman" panose="02020603050405020304" pitchFamily="18" charset="0"/>
              </a:rPr>
              <a:t>A kötelezettségeken alapuló kiadások finanszírozhatóságának gátját a bevételek jelentik, a jelentősen csökkenő arányú normatív finanszírozottság csak működési megtakarításokkal, a kiadások többévre történő „porlasztásával” és növekvő saját bevételekkel volt és lesz biztosítható</a:t>
            </a:r>
            <a:endParaRPr lang="hu-HU" sz="14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953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D25A-6B1A-41C9-53E7-52D65B70D95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349EEA97-0B79-6AE7-DCF6-9681D2389A34}"/>
              </a:ext>
            </a:extLst>
          </p:cNvPr>
          <p:cNvSpPr>
            <a:spLocks noGrp="1"/>
          </p:cNvSpPr>
          <p:nvPr>
            <p:ph type="title"/>
          </p:nvPr>
        </p:nvSpPr>
        <p:spPr>
          <a:xfrm>
            <a:off x="289249" y="774442"/>
            <a:ext cx="3937518" cy="5859624"/>
          </a:xfrm>
        </p:spPr>
        <p:txBody>
          <a:bodyPr vert="horz" lIns="91440" tIns="45720" rIns="91440" bIns="45720" rtlCol="0" anchor="ctr">
            <a:normAutofit/>
          </a:bodyPr>
          <a:lstStyle/>
          <a:p>
            <a:pPr algn="ctr"/>
            <a:r>
              <a:rPr lang="hu-HU" sz="2600" b="1" dirty="0">
                <a:solidFill>
                  <a:schemeClr val="accent1">
                    <a:lumMod val="75000"/>
                  </a:schemeClr>
                </a:solidFill>
              </a:rPr>
              <a:t>VAGYIS</a:t>
            </a:r>
            <a:r>
              <a:rPr lang="hu-HU" sz="2800" b="1" dirty="0">
                <a:solidFill>
                  <a:schemeClr val="accent1">
                    <a:lumMod val="75000"/>
                  </a:schemeClr>
                </a:solidFill>
              </a:rPr>
              <a:t> </a:t>
            </a:r>
            <a:r>
              <a:rPr lang="hu-HU" sz="7000" b="1" dirty="0">
                <a:solidFill>
                  <a:schemeClr val="accent1">
                    <a:lumMod val="75000"/>
                  </a:schemeClr>
                </a:solidFill>
              </a:rPr>
              <a:t>?</a:t>
            </a:r>
            <a:br>
              <a:rPr lang="hu-HU" sz="2600" b="1" dirty="0">
                <a:solidFill>
                  <a:schemeClr val="accent1">
                    <a:lumMod val="75000"/>
                  </a:schemeClr>
                </a:solidFill>
              </a:rPr>
            </a:br>
            <a:br>
              <a:rPr lang="hu-HU" sz="2600" b="1" dirty="0">
                <a:solidFill>
                  <a:schemeClr val="accent1">
                    <a:lumMod val="75000"/>
                  </a:schemeClr>
                </a:solidFill>
              </a:rPr>
            </a:br>
            <a:r>
              <a:rPr lang="hu-HU" sz="2600" b="1" dirty="0">
                <a:solidFill>
                  <a:schemeClr val="accent1">
                    <a:lumMod val="75000"/>
                  </a:schemeClr>
                </a:solidFill>
              </a:rPr>
              <a:t>MIT REJT HÁT AZ IDEI TARISZNYA A KONKRÉTUMOKBAN</a:t>
            </a:r>
            <a:br>
              <a:rPr lang="hu-HU" sz="2600" b="1" dirty="0">
                <a:solidFill>
                  <a:schemeClr val="accent1">
                    <a:lumMod val="75000"/>
                  </a:schemeClr>
                </a:solidFill>
              </a:rPr>
            </a:br>
            <a:br>
              <a:rPr lang="hu-HU" sz="2600" b="1" dirty="0">
                <a:solidFill>
                  <a:schemeClr val="accent1">
                    <a:lumMod val="75000"/>
                  </a:schemeClr>
                </a:solidFill>
              </a:rPr>
            </a:br>
            <a:br>
              <a:rPr lang="hu-HU" sz="2600" b="1" dirty="0">
                <a:solidFill>
                  <a:schemeClr val="accent1">
                    <a:lumMod val="75000"/>
                  </a:schemeClr>
                </a:solidFill>
              </a:rPr>
            </a:br>
            <a:endParaRPr lang="en-US" sz="2600" b="1" dirty="0">
              <a:solidFill>
                <a:schemeClr val="accent1">
                  <a:lumMod val="75000"/>
                </a:schemeClr>
              </a:solidFill>
            </a:endParaRPr>
          </a:p>
        </p:txBody>
      </p:sp>
      <p:sp>
        <p:nvSpPr>
          <p:cNvPr id="80" name="Tartalom helye 2">
            <a:extLst>
              <a:ext uri="{FF2B5EF4-FFF2-40B4-BE49-F238E27FC236}">
                <a16:creationId xmlns:a16="http://schemas.microsoft.com/office/drawing/2014/main" id="{4C2CD029-0069-1D90-B419-C7788FEDD0B3}"/>
              </a:ext>
            </a:extLst>
          </p:cNvPr>
          <p:cNvSpPr>
            <a:spLocks noGrp="1"/>
          </p:cNvSpPr>
          <p:nvPr>
            <p:ph sz="half" idx="1"/>
          </p:nvPr>
        </p:nvSpPr>
        <p:spPr>
          <a:xfrm>
            <a:off x="3956181" y="0"/>
            <a:ext cx="8235820" cy="6857999"/>
          </a:xfrm>
        </p:spPr>
        <p:txBody>
          <a:bodyPr vert="horz" lIns="91440" tIns="45720" rIns="91440" bIns="45720" rtlCol="0" anchor="ctr">
            <a:noAutofit/>
          </a:bodyPr>
          <a:lstStyle/>
          <a:p>
            <a:pPr algn="just">
              <a:lnSpc>
                <a:spcPct val="100000"/>
              </a:lnSpc>
              <a:spcBef>
                <a:spcPts val="0"/>
              </a:spcBef>
              <a:buClr>
                <a:schemeClr val="bg2">
                  <a:lumMod val="25000"/>
                </a:schemeClr>
              </a:buClr>
              <a:buFont typeface="Wingdings" panose="05000000000000000000" pitchFamily="2" charset="2"/>
              <a:buChar char="Ø"/>
            </a:pPr>
            <a:r>
              <a:rPr lang="hu-HU" sz="1600" b="1" dirty="0">
                <a:solidFill>
                  <a:schemeClr val="accent1">
                    <a:lumMod val="75000"/>
                  </a:schemeClr>
                </a:solidFill>
                <a:latin typeface="Times New Roman" panose="02020603050405020304" pitchFamily="18" charset="0"/>
                <a:cs typeface="Times New Roman" panose="02020603050405020304" pitchFamily="18" charset="0"/>
              </a:rPr>
              <a:t>A már 8 éve a fejünk felett lebegő új helyi adó bevezetéséről szóló döntés nehéz, de  szükségszerű volt, az volt a nagy eredmény, hogy ezt eddig elkerülhettük.</a:t>
            </a:r>
          </a:p>
          <a:p>
            <a:pPr marL="0" indent="0" algn="just">
              <a:lnSpc>
                <a:spcPct val="100000"/>
              </a:lnSpc>
              <a:spcBef>
                <a:spcPts val="0"/>
              </a:spcBef>
              <a:buClr>
                <a:schemeClr val="bg2">
                  <a:lumMod val="25000"/>
                </a:schemeClr>
              </a:buClr>
              <a:buNone/>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ts val="0"/>
              </a:spcBef>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Ehhez és az elmúlt évek likviditás-biztonságához jelentősen hozzájárult a hivatali apparátus szakértelme, az egyes korábbi, utófinanszírozott beruházások elhúzódó támogatás-beérkezése és a növekvő iparűzési adó-bevétel (ami azonban csupán nominális jellegű és jelenleg csapdahelyzetben van).</a:t>
            </a:r>
          </a:p>
          <a:p>
            <a:pPr marL="0" indent="0" algn="just">
              <a:spcBef>
                <a:spcPts val="0"/>
              </a:spcBef>
              <a:buClr>
                <a:schemeClr val="bg2">
                  <a:lumMod val="25000"/>
                </a:schemeClr>
              </a:buClr>
              <a:buNone/>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Az adó magánszemélyek kommunális adójaként történő meghatározása, úgy a közteherviselési képesség helyi szintje, az adóalanyok száma és aránya, mint a versenyképes járások szabályozórendszere tükrében helyes döntésnek bizonyult.</a:t>
            </a:r>
          </a:p>
          <a:p>
            <a:pPr marL="0" indent="0" algn="just">
              <a:lnSpc>
                <a:spcPct val="100000"/>
              </a:lnSpc>
              <a:spcBef>
                <a:spcPts val="0"/>
              </a:spcBef>
              <a:buClr>
                <a:schemeClr val="bg2">
                  <a:lumMod val="25000"/>
                </a:schemeClr>
              </a:buClr>
              <a:buNone/>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Az adó mértékének megállapítása méltányos (ez a kivethető 45.593.-Ft-os összegnek alig több mint az ¼-ében, évi 12 e Ft-ban, vagyis háztartásonként/családonként havi 1.000.- Ft összegben került megállapításra, mely két részletben teljesíthető). </a:t>
            </a:r>
          </a:p>
          <a:p>
            <a:pPr marL="0" indent="0" algn="just">
              <a:lnSpc>
                <a:spcPct val="100000"/>
              </a:lnSpc>
              <a:spcBef>
                <a:spcPts val="0"/>
              </a:spcBef>
              <a:buClr>
                <a:schemeClr val="bg2">
                  <a:lumMod val="25000"/>
                </a:schemeClr>
              </a:buClr>
              <a:buNone/>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Az adóalanyok számossága és az adótárgyak helyi jellege alapján ez nagyságrendileg 19 M Ft-os sajátbevételt jelentett az első évben, míg ugyanezen bevétel realizálása iparűzési adóként 3,5-5-szörös terhet rótt volna az adóalanyokra, és ez a bevétel a VJP szabályai alapján rögtön elvonásra került volna akként, hogy annak újraelosztási döntésében való jog sem a miénk.</a:t>
            </a:r>
          </a:p>
          <a:p>
            <a:pPr algn="just">
              <a:lnSpc>
                <a:spcPct val="100000"/>
              </a:lnSpc>
              <a:spcBef>
                <a:spcPts val="0"/>
              </a:spcBef>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Viszonyításként a 19 M Ft adóbevétel tükrében: a TOP burkolatrekonstrukció 3,5 évvel ezelőtti összegében 73 M Ft 804 </a:t>
            </a:r>
            <a:r>
              <a:rPr lang="hu-HU" sz="1600" b="1" dirty="0" err="1">
                <a:solidFill>
                  <a:schemeClr val="bg2">
                    <a:lumMod val="25000"/>
                  </a:schemeClr>
                </a:solidFill>
                <a:latin typeface="Times New Roman" panose="02020603050405020304" pitchFamily="18" charset="0"/>
                <a:cs typeface="Times New Roman" panose="02020603050405020304" pitchFamily="18" charset="0"/>
              </a:rPr>
              <a:t>fm</a:t>
            </a:r>
            <a:r>
              <a:rPr lang="hu-HU" sz="1600" b="1" dirty="0">
                <a:solidFill>
                  <a:schemeClr val="bg2">
                    <a:lumMod val="25000"/>
                  </a:schemeClr>
                </a:solidFill>
                <a:latin typeface="Times New Roman" panose="02020603050405020304" pitchFamily="18" charset="0"/>
                <a:cs typeface="Times New Roman" panose="02020603050405020304" pitchFamily="18" charset="0"/>
              </a:rPr>
              <a:t>-t aszfaltozást jelentett. A befolyt összeg akkori áron 170 </a:t>
            </a:r>
            <a:r>
              <a:rPr lang="hu-HU" sz="1600" b="1" dirty="0" err="1">
                <a:solidFill>
                  <a:schemeClr val="bg2">
                    <a:lumMod val="25000"/>
                  </a:schemeClr>
                </a:solidFill>
                <a:latin typeface="Times New Roman" panose="02020603050405020304" pitchFamily="18" charset="0"/>
                <a:cs typeface="Times New Roman" panose="02020603050405020304" pitchFamily="18" charset="0"/>
              </a:rPr>
              <a:t>fm</a:t>
            </a:r>
            <a:r>
              <a:rPr lang="hu-HU" sz="1600" b="1" dirty="0">
                <a:solidFill>
                  <a:schemeClr val="bg2">
                    <a:lumMod val="25000"/>
                  </a:schemeClr>
                </a:solidFill>
                <a:latin typeface="Times New Roman" panose="02020603050405020304" pitchFamily="18" charset="0"/>
                <a:cs typeface="Times New Roman" panose="02020603050405020304" pitchFamily="18" charset="0"/>
              </a:rPr>
              <a:t> utca, ami a pl. a Csaba, Attila utcák 1/5-át jelentik., ez a mai árszínvonalon nem több, mint 100 m belterületi út burkolatrekonstrukciójára elég.</a:t>
            </a:r>
          </a:p>
          <a:p>
            <a:pPr marL="0" indent="0">
              <a:lnSpc>
                <a:spcPct val="100000"/>
              </a:lnSpc>
              <a:spcBef>
                <a:spcPts val="0"/>
              </a:spcBef>
              <a:buClr>
                <a:schemeClr val="bg2">
                  <a:lumMod val="25000"/>
                </a:schemeClr>
              </a:buClr>
              <a:buNone/>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8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85B1-8F8F-6776-E637-457821240FC9}"/>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3C0E22A1-8EE0-5BE4-5ECD-A457C7979C39}"/>
              </a:ext>
            </a:extLst>
          </p:cNvPr>
          <p:cNvSpPr>
            <a:spLocks noGrp="1"/>
          </p:cNvSpPr>
          <p:nvPr>
            <p:ph type="title"/>
          </p:nvPr>
        </p:nvSpPr>
        <p:spPr>
          <a:xfrm>
            <a:off x="289249" y="774442"/>
            <a:ext cx="3666932" cy="5859624"/>
          </a:xfrm>
        </p:spPr>
        <p:txBody>
          <a:bodyPr vert="horz" lIns="91440" tIns="45720" rIns="91440" bIns="45720" rtlCol="0" anchor="ctr">
            <a:normAutofit/>
          </a:bodyPr>
          <a:lstStyle/>
          <a:p>
            <a:pPr algn="ctr"/>
            <a:r>
              <a:rPr lang="hu-HU" sz="2600" b="1" dirty="0">
                <a:solidFill>
                  <a:schemeClr val="accent1">
                    <a:lumMod val="75000"/>
                  </a:schemeClr>
                </a:solidFill>
              </a:rPr>
              <a:t>VAGYIS</a:t>
            </a:r>
            <a:r>
              <a:rPr lang="hu-HU" sz="2800" b="1" dirty="0">
                <a:solidFill>
                  <a:schemeClr val="accent1">
                    <a:lumMod val="75000"/>
                  </a:schemeClr>
                </a:solidFill>
              </a:rPr>
              <a:t> </a:t>
            </a:r>
            <a:r>
              <a:rPr lang="hu-HU" sz="7000" b="1" dirty="0">
                <a:solidFill>
                  <a:schemeClr val="accent1">
                    <a:lumMod val="75000"/>
                  </a:schemeClr>
                </a:solidFill>
              </a:rPr>
              <a:t>?</a:t>
            </a:r>
            <a:br>
              <a:rPr lang="hu-HU" sz="2600" b="1" dirty="0">
                <a:solidFill>
                  <a:schemeClr val="accent1">
                    <a:lumMod val="75000"/>
                  </a:schemeClr>
                </a:solidFill>
              </a:rPr>
            </a:br>
            <a:br>
              <a:rPr lang="hu-HU" sz="2600" b="1" dirty="0">
                <a:solidFill>
                  <a:schemeClr val="accent1">
                    <a:lumMod val="75000"/>
                  </a:schemeClr>
                </a:solidFill>
              </a:rPr>
            </a:br>
            <a:r>
              <a:rPr lang="hu-HU" sz="2600" b="1" dirty="0">
                <a:solidFill>
                  <a:schemeClr val="accent1">
                    <a:lumMod val="75000"/>
                  </a:schemeClr>
                </a:solidFill>
              </a:rPr>
              <a:t>MIT REJT HÁT AZ IDEI TARISZNYA A KONKRÉTUMOKBAN</a:t>
            </a:r>
            <a:br>
              <a:rPr lang="hu-HU" sz="2600" b="1" dirty="0">
                <a:solidFill>
                  <a:schemeClr val="accent1">
                    <a:lumMod val="75000"/>
                  </a:schemeClr>
                </a:solidFill>
              </a:rPr>
            </a:br>
            <a:br>
              <a:rPr lang="hu-HU" sz="2600" b="1" dirty="0">
                <a:solidFill>
                  <a:schemeClr val="accent1">
                    <a:lumMod val="75000"/>
                  </a:schemeClr>
                </a:solidFill>
              </a:rPr>
            </a:br>
            <a:r>
              <a:rPr lang="hu-HU" sz="2600" b="1" dirty="0">
                <a:solidFill>
                  <a:schemeClr val="accent1">
                    <a:lumMod val="75000"/>
                  </a:schemeClr>
                </a:solidFill>
              </a:rPr>
              <a:t>/fókuszpontok 2026:</a:t>
            </a:r>
            <a:br>
              <a:rPr lang="hu-HU" sz="2600" b="1" dirty="0">
                <a:solidFill>
                  <a:schemeClr val="accent1">
                    <a:lumMod val="75000"/>
                  </a:schemeClr>
                </a:solidFill>
              </a:rPr>
            </a:br>
            <a:r>
              <a:rPr lang="hu-HU" sz="2600" b="1" dirty="0">
                <a:solidFill>
                  <a:schemeClr val="accent1">
                    <a:lumMod val="75000"/>
                  </a:schemeClr>
                </a:solidFill>
              </a:rPr>
              <a:t>TOP Plusz MFP, VJP/</a:t>
            </a:r>
            <a:br>
              <a:rPr lang="hu-HU" sz="2600" b="1" dirty="0">
                <a:solidFill>
                  <a:schemeClr val="accent1">
                    <a:lumMod val="75000"/>
                  </a:schemeClr>
                </a:solidFill>
              </a:rPr>
            </a:br>
            <a:br>
              <a:rPr lang="hu-HU" sz="2600" b="1" dirty="0">
                <a:solidFill>
                  <a:schemeClr val="accent1">
                    <a:lumMod val="75000"/>
                  </a:schemeClr>
                </a:solidFill>
              </a:rPr>
            </a:br>
            <a:endParaRPr lang="en-US" sz="2600" b="1" dirty="0">
              <a:solidFill>
                <a:schemeClr val="accent1">
                  <a:lumMod val="75000"/>
                </a:schemeClr>
              </a:solidFill>
            </a:endParaRPr>
          </a:p>
        </p:txBody>
      </p:sp>
      <p:sp>
        <p:nvSpPr>
          <p:cNvPr id="80" name="Tartalom helye 2">
            <a:extLst>
              <a:ext uri="{FF2B5EF4-FFF2-40B4-BE49-F238E27FC236}">
                <a16:creationId xmlns:a16="http://schemas.microsoft.com/office/drawing/2014/main" id="{2B352F9C-A737-6A58-4517-6BD0ED7FCD54}"/>
              </a:ext>
            </a:extLst>
          </p:cNvPr>
          <p:cNvSpPr>
            <a:spLocks noGrp="1"/>
          </p:cNvSpPr>
          <p:nvPr>
            <p:ph sz="half" idx="1"/>
          </p:nvPr>
        </p:nvSpPr>
        <p:spPr>
          <a:xfrm>
            <a:off x="3805084" y="0"/>
            <a:ext cx="8386917" cy="6857999"/>
          </a:xfrm>
        </p:spPr>
        <p:txBody>
          <a:bodyPr vert="horz" lIns="91440" tIns="45720" rIns="91440" bIns="45720" rtlCol="0" anchor="ctr">
            <a:noAutofit/>
          </a:bodyPr>
          <a:lstStyle/>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már korábban megvalósított fejlesztések által létrejött vagyonelemek fenntartási kötelezettsége körébe tartozó karbantartás és állagmegóvás (beleértve a rongálási károk helyreállítását is): teniszpálya, jégpálya, könyvtár és szociális tömb, futókör, kerékpárosbarát településközpont és kerékpárút, temető, óvoda, bölcsőde… </a:t>
            </a: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nem pályázati forrásból létrejött és további fejlesztésükhöz támogatást nem nyert önkormányzati vagyonelemek, infrastruktúra karbantartási és állagmegóvási és </a:t>
            </a:r>
            <a:r>
              <a:rPr lang="hu-HU" sz="1600" b="1" u="sng" dirty="0">
                <a:solidFill>
                  <a:schemeClr val="bg2">
                    <a:lumMod val="25000"/>
                  </a:schemeClr>
                </a:solidFill>
                <a:latin typeface="Times New Roman" panose="02020603050405020304" pitchFamily="18" charset="0"/>
                <a:cs typeface="Times New Roman" panose="02020603050405020304" pitchFamily="18" charset="0"/>
              </a:rPr>
              <a:t>a pénzügyi lehetőségek függvényében</a:t>
            </a:r>
            <a:r>
              <a:rPr lang="hu-HU" sz="1600" b="1" dirty="0">
                <a:solidFill>
                  <a:schemeClr val="bg2">
                    <a:lumMod val="25000"/>
                  </a:schemeClr>
                </a:solidFill>
                <a:latin typeface="Times New Roman" panose="02020603050405020304" pitchFamily="18" charset="0"/>
                <a:cs typeface="Times New Roman" panose="02020603050405020304" pitchFamily="18" charset="0"/>
              </a:rPr>
              <a:t> történő fejlesztési munkái: aszfaltos, szórt burkolatok, földutak </a:t>
            </a:r>
            <a:r>
              <a:rPr lang="hu-HU" sz="1600" b="1" dirty="0" err="1">
                <a:solidFill>
                  <a:schemeClr val="bg2">
                    <a:lumMod val="25000"/>
                  </a:schemeClr>
                </a:solidFill>
                <a:latin typeface="Times New Roman" panose="02020603050405020304" pitchFamily="18" charset="0"/>
                <a:cs typeface="Times New Roman" panose="02020603050405020304" pitchFamily="18" charset="0"/>
              </a:rPr>
              <a:t>kátyúzási</a:t>
            </a:r>
            <a:r>
              <a:rPr lang="hu-HU" sz="1600" b="1" dirty="0">
                <a:solidFill>
                  <a:schemeClr val="bg2">
                    <a:lumMod val="25000"/>
                  </a:schemeClr>
                </a:solidFill>
                <a:latin typeface="Times New Roman" panose="02020603050405020304" pitchFamily="18" charset="0"/>
                <a:cs typeface="Times New Roman" panose="02020603050405020304" pitchFamily="18" charset="0"/>
              </a:rPr>
              <a:t>, kiegyenlítési és tömörítési munkálatai (Petőfi sor belterületi és külterületi szakaszai, temető környéki utak különböző szakaszai), egyes speciális területek aszfaltozási munkái (Kölcsey u.) ezek tervezésében történő releváns előrelépés (</a:t>
            </a:r>
            <a:r>
              <a:rPr lang="hu-HU" sz="1600" b="1" dirty="0">
                <a:solidFill>
                  <a:schemeClr val="accent1">
                    <a:lumMod val="50000"/>
                  </a:schemeClr>
                </a:solidFill>
                <a:latin typeface="Times New Roman" panose="02020603050405020304" pitchFamily="18" charset="0"/>
                <a:cs typeface="Times New Roman" panose="02020603050405020304" pitchFamily="18" charset="0"/>
              </a:rPr>
              <a:t>Bumeráng  ABC környékének rendezése, szerződött feladat</a:t>
            </a:r>
            <a:r>
              <a:rPr lang="hu-HU" sz="1600" b="1" dirty="0">
                <a:solidFill>
                  <a:schemeClr val="bg2">
                    <a:lumMod val="25000"/>
                  </a:schemeClr>
                </a:solidFill>
                <a:latin typeface="Times New Roman" panose="02020603050405020304" pitchFamily="18" charset="0"/>
                <a:cs typeface="Times New Roman" panose="02020603050405020304" pitchFamily="18" charset="0"/>
              </a:rPr>
              <a:t>), felszíni vízkárokat mérséklő kisléptékű beavatkozások a problématerületeken, külterületi lakott településrészek hulladékgyűjtését biztosító szigetek kialakítása a kapcsolódó munkálatokkal (</a:t>
            </a:r>
            <a:r>
              <a:rPr lang="hu-HU" sz="1600" b="1" dirty="0">
                <a:solidFill>
                  <a:schemeClr val="accent1">
                    <a:lumMod val="50000"/>
                  </a:schemeClr>
                </a:solidFill>
                <a:latin typeface="Times New Roman" panose="02020603050405020304" pitchFamily="18" charset="0"/>
                <a:cs typeface="Times New Roman" panose="02020603050405020304" pitchFamily="18" charset="0"/>
              </a:rPr>
              <a:t>Petőfi sor és a temető környéke, szerződött feladat)</a:t>
            </a: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accent1">
                  <a:lumMod val="50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Közterületi játszóterek minősítési megfelelősége érdekében végzett felújítási, karbantartási munkálatok elvégzése</a:t>
            </a: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már korábban benyújtott és most nyertessé vált megvalósítása </a:t>
            </a:r>
            <a:r>
              <a:rPr lang="hu-HU" sz="1600" b="1" dirty="0">
                <a:solidFill>
                  <a:schemeClr val="accent1">
                    <a:lumMod val="50000"/>
                  </a:schemeClr>
                </a:solidFill>
                <a:latin typeface="Times New Roman" panose="02020603050405020304" pitchFamily="18" charset="0"/>
                <a:cs typeface="Times New Roman" panose="02020603050405020304" pitchFamily="18" charset="0"/>
              </a:rPr>
              <a:t>(Fenyves és Álmos vezér utcák burkolatrekonstrukciója MFP, már szerződött feladat)</a:t>
            </a:r>
          </a:p>
          <a:p>
            <a:pPr marL="0" indent="0" algn="just">
              <a:lnSpc>
                <a:spcPct val="100000"/>
              </a:lnSpc>
              <a:spcBef>
                <a:spcPts val="0"/>
              </a:spcBef>
              <a:spcAft>
                <a:spcPts val="600"/>
              </a:spcAft>
              <a:buClr>
                <a:schemeClr val="bg2">
                  <a:lumMod val="25000"/>
                </a:schemeClr>
              </a:buClr>
              <a:buNone/>
            </a:pPr>
            <a:endParaRPr lang="hu-HU" sz="1600" b="1" dirty="0">
              <a:solidFill>
                <a:schemeClr val="accent1">
                  <a:lumMod val="50000"/>
                </a:schemeClr>
              </a:solidFill>
              <a:latin typeface="Times New Roman" panose="02020603050405020304" pitchFamily="18" charset="0"/>
              <a:cs typeface="Times New Roman" panose="02020603050405020304" pitchFamily="18" charset="0"/>
            </a:endParaRPr>
          </a:p>
          <a:p>
            <a:pPr algn="just">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MFP és a BM önkormányzati fejlesztések körében megjelenő új kiírásokon történő indulás (a későbbiekben megnyíló hazai forrásokról még nincsenek pontos információk, ezek a tavasz folyamán lesznek várhatóan ismertek) </a:t>
            </a:r>
          </a:p>
        </p:txBody>
      </p:sp>
    </p:spTree>
    <p:extLst>
      <p:ext uri="{BB962C8B-B14F-4D97-AF65-F5344CB8AC3E}">
        <p14:creationId xmlns:p14="http://schemas.microsoft.com/office/powerpoint/2010/main" val="1694603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CA56C-FDB8-A546-2367-0A64DA8EE9E0}"/>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58A2E3D-A9C7-DD28-F530-392152E872B1}"/>
              </a:ext>
            </a:extLst>
          </p:cNvPr>
          <p:cNvSpPr>
            <a:spLocks noGrp="1"/>
          </p:cNvSpPr>
          <p:nvPr>
            <p:ph type="title"/>
          </p:nvPr>
        </p:nvSpPr>
        <p:spPr>
          <a:xfrm>
            <a:off x="289249" y="774442"/>
            <a:ext cx="3666932" cy="5859624"/>
          </a:xfrm>
        </p:spPr>
        <p:txBody>
          <a:bodyPr vert="horz" lIns="91440" tIns="45720" rIns="91440" bIns="45720" rtlCol="0" anchor="ctr">
            <a:normAutofit/>
          </a:bodyPr>
          <a:lstStyle/>
          <a:p>
            <a:pPr algn="ctr"/>
            <a:r>
              <a:rPr lang="hu-HU" sz="2600" b="1" dirty="0">
                <a:solidFill>
                  <a:schemeClr val="accent1">
                    <a:lumMod val="75000"/>
                  </a:schemeClr>
                </a:solidFill>
              </a:rPr>
              <a:t>VAGYIS</a:t>
            </a:r>
            <a:r>
              <a:rPr lang="hu-HU" sz="2800" b="1" dirty="0">
                <a:solidFill>
                  <a:schemeClr val="accent1">
                    <a:lumMod val="75000"/>
                  </a:schemeClr>
                </a:solidFill>
              </a:rPr>
              <a:t> </a:t>
            </a:r>
            <a:r>
              <a:rPr lang="hu-HU" sz="7000" b="1" dirty="0">
                <a:solidFill>
                  <a:schemeClr val="accent1">
                    <a:lumMod val="75000"/>
                  </a:schemeClr>
                </a:solidFill>
              </a:rPr>
              <a:t>?</a:t>
            </a:r>
            <a:br>
              <a:rPr lang="hu-HU" sz="2600" b="1" dirty="0">
                <a:solidFill>
                  <a:schemeClr val="accent1">
                    <a:lumMod val="75000"/>
                  </a:schemeClr>
                </a:solidFill>
              </a:rPr>
            </a:br>
            <a:br>
              <a:rPr lang="hu-HU" sz="2600" b="1" dirty="0">
                <a:solidFill>
                  <a:schemeClr val="accent1">
                    <a:lumMod val="75000"/>
                  </a:schemeClr>
                </a:solidFill>
              </a:rPr>
            </a:br>
            <a:r>
              <a:rPr lang="hu-HU" sz="2600" b="1" dirty="0">
                <a:solidFill>
                  <a:schemeClr val="accent1">
                    <a:lumMod val="75000"/>
                  </a:schemeClr>
                </a:solidFill>
              </a:rPr>
              <a:t>MIT REJT HÁT AZ IDEI TARISZNYA A KONKRÉTUMOKBAN</a:t>
            </a:r>
            <a:br>
              <a:rPr lang="hu-HU" sz="2600" b="1" dirty="0">
                <a:solidFill>
                  <a:schemeClr val="accent1">
                    <a:lumMod val="75000"/>
                  </a:schemeClr>
                </a:solidFill>
              </a:rPr>
            </a:br>
            <a:br>
              <a:rPr lang="hu-HU" sz="2600" b="1" dirty="0">
                <a:solidFill>
                  <a:schemeClr val="accent1">
                    <a:lumMod val="75000"/>
                  </a:schemeClr>
                </a:solidFill>
              </a:rPr>
            </a:br>
            <a:r>
              <a:rPr lang="hu-HU" sz="2600" b="1" dirty="0">
                <a:solidFill>
                  <a:schemeClr val="accent1">
                    <a:lumMod val="75000"/>
                  </a:schemeClr>
                </a:solidFill>
              </a:rPr>
              <a:t>/fókuszpontok 2026: TOP Plusz, MFP, VJP/</a:t>
            </a:r>
            <a:br>
              <a:rPr lang="hu-HU" sz="2600" b="1" dirty="0">
                <a:solidFill>
                  <a:schemeClr val="accent1">
                    <a:lumMod val="75000"/>
                  </a:schemeClr>
                </a:solidFill>
              </a:rPr>
            </a:br>
            <a:br>
              <a:rPr lang="hu-HU" sz="2600" b="1" dirty="0">
                <a:solidFill>
                  <a:schemeClr val="accent1">
                    <a:lumMod val="75000"/>
                  </a:schemeClr>
                </a:solidFill>
              </a:rPr>
            </a:br>
            <a:endParaRPr lang="en-US" sz="2600" b="1" dirty="0">
              <a:solidFill>
                <a:schemeClr val="accent1">
                  <a:lumMod val="75000"/>
                </a:schemeClr>
              </a:solidFill>
            </a:endParaRPr>
          </a:p>
        </p:txBody>
      </p:sp>
      <p:sp>
        <p:nvSpPr>
          <p:cNvPr id="80" name="Tartalom helye 2">
            <a:extLst>
              <a:ext uri="{FF2B5EF4-FFF2-40B4-BE49-F238E27FC236}">
                <a16:creationId xmlns:a16="http://schemas.microsoft.com/office/drawing/2014/main" id="{E4CA6400-B077-4204-47A0-A51F51BA4E29}"/>
              </a:ext>
            </a:extLst>
          </p:cNvPr>
          <p:cNvSpPr>
            <a:spLocks noGrp="1"/>
          </p:cNvSpPr>
          <p:nvPr>
            <p:ph sz="half" idx="1"/>
          </p:nvPr>
        </p:nvSpPr>
        <p:spPr>
          <a:xfrm>
            <a:off x="3956181" y="223934"/>
            <a:ext cx="8235820" cy="6634065"/>
          </a:xfrm>
        </p:spPr>
        <p:txBody>
          <a:bodyPr vert="horz" lIns="91440" tIns="45720" rIns="91440" bIns="45720" rtlCol="0" anchor="ctr">
            <a:noAutofit/>
          </a:bodyPr>
          <a:lstStyle/>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megvalósítás záró fázisában lévő EU-s fejlesztések lezárása megtörtént: burkolatrekonstrukció Domb, Boróka, Fűzfa, Rózsa utcák</a:t>
            </a: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accent1">
                    <a:lumMod val="50000"/>
                  </a:schemeClr>
                </a:solidFill>
                <a:latin typeface="Times New Roman" panose="02020603050405020304" pitchFamily="18" charset="0"/>
                <a:cs typeface="Times New Roman" panose="02020603050405020304" pitchFamily="18" charset="0"/>
              </a:rPr>
              <a:t>A megvalósítás kezdeti fázisában lévő, EU-s forrású fejlesztések megvalósításában való előrelépés: Élhető települések körében felszíni vízelvezetés újabb üteme, közlekedésfejlesztés a Szőlőhegyen és zebra a Piactérnél, rekreációs fejlesztés a művelődési háznál és a homokbányában, valamint az azbeszttel szennyezett önkormányzati terület helyreállításának megkezdése, hasznosíthatóvá tétele, illetőleg egy gazdaságfejlesztésre alkalmas ipari terület kialakítása</a:t>
            </a:r>
          </a:p>
          <a:p>
            <a:pPr algn="just">
              <a:spcBef>
                <a:spcPts val="0"/>
              </a:spcBef>
              <a:spcAft>
                <a:spcPts val="600"/>
              </a:spcAft>
              <a:buClr>
                <a:schemeClr val="bg2">
                  <a:lumMod val="25000"/>
                </a:schemeClr>
              </a:buClr>
              <a:buFont typeface="Wingdings" panose="05000000000000000000" pitchFamily="2" charset="2"/>
              <a:buChar char="Ø"/>
            </a:pPr>
            <a:r>
              <a:rPr lang="hu-HU" sz="1600" b="1" dirty="0">
                <a:solidFill>
                  <a:schemeClr val="bg2">
                    <a:lumMod val="25000"/>
                  </a:schemeClr>
                </a:solidFill>
                <a:latin typeface="Times New Roman" panose="02020603050405020304" pitchFamily="18" charset="0"/>
                <a:cs typeface="Times New Roman" panose="02020603050405020304" pitchFamily="18" charset="0"/>
              </a:rPr>
              <a:t>A különböző társadalmi csoportok igényein alapuló ellátás-fejlesztési lehetőségek feltárása (pl. a szőlőhegyi részen további pihenőpontok és valamilyen kereskedelmi pont-kialakítás lehetőségének feltérképezése, </a:t>
            </a:r>
            <a:r>
              <a:rPr lang="hu-HU" sz="1600" b="1" dirty="0">
                <a:solidFill>
                  <a:schemeClr val="accent1">
                    <a:lumMod val="50000"/>
                  </a:schemeClr>
                </a:solidFill>
                <a:latin typeface="Times New Roman" panose="02020603050405020304" pitchFamily="18" charset="0"/>
                <a:cs typeface="Times New Roman" panose="02020603050405020304" pitchFamily="18" charset="0"/>
              </a:rPr>
              <a:t>fogászati ellátás-fejlesztés az alapszolgáltatás újraindítását követően a szolgáltatási paletta színesítése, </a:t>
            </a:r>
            <a:r>
              <a:rPr lang="hu-HU" sz="1600" b="1" dirty="0">
                <a:solidFill>
                  <a:schemeClr val="bg2">
                    <a:lumMod val="25000"/>
                  </a:schemeClr>
                </a:solidFill>
                <a:latin typeface="Times New Roman" panose="02020603050405020304" pitchFamily="18" charset="0"/>
                <a:cs typeface="Times New Roman" panose="02020603050405020304" pitchFamily="18" charset="0"/>
              </a:rPr>
              <a:t>a </a:t>
            </a:r>
            <a:r>
              <a:rPr lang="hu-HU" sz="1600" b="1" dirty="0" err="1">
                <a:solidFill>
                  <a:schemeClr val="bg2">
                    <a:lumMod val="25000"/>
                  </a:schemeClr>
                </a:solidFill>
                <a:latin typeface="Times New Roman" panose="02020603050405020304" pitchFamily="18" charset="0"/>
                <a:cs typeface="Times New Roman" panose="02020603050405020304" pitchFamily="18" charset="0"/>
              </a:rPr>
              <a:t>szoc</a:t>
            </a:r>
            <a:r>
              <a:rPr lang="hu-HU" sz="1600" b="1" dirty="0">
                <a:solidFill>
                  <a:schemeClr val="bg2">
                    <a:lumMod val="25000"/>
                  </a:schemeClr>
                </a:solidFill>
                <a:latin typeface="Times New Roman" panose="02020603050405020304" pitchFamily="18" charset="0"/>
                <a:cs typeface="Times New Roman" panose="02020603050405020304" pitchFamily="18" charset="0"/>
              </a:rPr>
              <a:t>. Tv, szerinti alapszolgáltatási kör lehetőségek szerinti bővítése…</a:t>
            </a: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accent1">
                    <a:lumMod val="50000"/>
                  </a:schemeClr>
                </a:solidFill>
                <a:latin typeface="Times New Roman" panose="02020603050405020304" pitchFamily="18" charset="0"/>
                <a:cs typeface="Times New Roman" panose="02020603050405020304" pitchFamily="18" charset="0"/>
              </a:rPr>
              <a:t>A Versenyképes Járások Program nyertes pályázatainak megvalósítása során egy </a:t>
            </a:r>
            <a:r>
              <a:rPr lang="hu-HU" sz="1600" b="1" dirty="0" err="1">
                <a:solidFill>
                  <a:schemeClr val="accent1">
                    <a:lumMod val="50000"/>
                  </a:schemeClr>
                </a:solidFill>
                <a:latin typeface="Times New Roman" panose="02020603050405020304" pitchFamily="18" charset="0"/>
                <a:cs typeface="Times New Roman" panose="02020603050405020304" pitchFamily="18" charset="0"/>
              </a:rPr>
              <a:t>Ct</a:t>
            </a:r>
            <a:r>
              <a:rPr lang="hu-HU" sz="1600" b="1" dirty="0">
                <a:solidFill>
                  <a:schemeClr val="accent1">
                    <a:lumMod val="50000"/>
                  </a:schemeClr>
                </a:solidFill>
                <a:latin typeface="Times New Roman" panose="02020603050405020304" pitchFamily="18" charset="0"/>
                <a:cs typeface="Times New Roman" panose="02020603050405020304" pitchFamily="18" charset="0"/>
              </a:rPr>
              <a:t>-s panoráma röntgen-berendezés telepítése történik a fogászati rendelőhöz.</a:t>
            </a: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accent1">
                    <a:lumMod val="50000"/>
                  </a:schemeClr>
                </a:solidFill>
                <a:latin typeface="Times New Roman" panose="02020603050405020304" pitchFamily="18" charset="0"/>
                <a:cs typeface="Times New Roman" panose="02020603050405020304" pitchFamily="18" charset="0"/>
              </a:rPr>
              <a:t>Köz- ás közlekedésbiztonsági koncepció készül a településen, egy sebességjelző kamera befogadására alkalmas készülékház telepítésével.</a:t>
            </a: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accent1">
                    <a:lumMod val="50000"/>
                  </a:schemeClr>
                </a:solidFill>
                <a:latin typeface="Times New Roman" panose="02020603050405020304" pitchFamily="18" charset="0"/>
                <a:cs typeface="Times New Roman" panose="02020603050405020304" pitchFamily="18" charset="0"/>
              </a:rPr>
              <a:t>Megtörténik az Egészségház ügyeleti szárnyának korszerűsítése felújítása egy vizesblokk kialakításával.</a:t>
            </a:r>
          </a:p>
          <a:p>
            <a:pPr algn="just">
              <a:lnSpc>
                <a:spcPct val="100000"/>
              </a:lnSpc>
              <a:spcBef>
                <a:spcPts val="0"/>
              </a:spcBef>
              <a:spcAft>
                <a:spcPts val="600"/>
              </a:spcAft>
              <a:buClr>
                <a:schemeClr val="bg2">
                  <a:lumMod val="25000"/>
                </a:schemeClr>
              </a:buClr>
              <a:buFont typeface="Wingdings" panose="05000000000000000000" pitchFamily="2" charset="2"/>
              <a:buChar char="Ø"/>
            </a:pPr>
            <a:r>
              <a:rPr lang="hu-HU" sz="1600" b="1" dirty="0">
                <a:solidFill>
                  <a:schemeClr val="accent1">
                    <a:lumMod val="50000"/>
                  </a:schemeClr>
                </a:solidFill>
                <a:latin typeface="Times New Roman" panose="02020603050405020304" pitchFamily="18" charset="0"/>
                <a:cs typeface="Times New Roman" panose="02020603050405020304" pitchFamily="18" charset="0"/>
              </a:rPr>
              <a:t>A TOP Plusz 1.2.3 konstrukcióban elnyert 100 M Ft keretből megvalósulhat Mélykút településrész teljes belterületi úthálózatának szilárd, aszfaltozott burkolattal történő ellátása </a:t>
            </a:r>
          </a:p>
          <a:p>
            <a:pPr algn="just">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accent1">
                  <a:lumMod val="50000"/>
                </a:schemeClr>
              </a:solidFill>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600"/>
              </a:spcAft>
              <a:buClr>
                <a:schemeClr val="bg2">
                  <a:lumMod val="25000"/>
                </a:schemeClr>
              </a:buClr>
              <a:buNone/>
            </a:pPr>
            <a:endParaRPr lang="hu-HU" sz="1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spcAft>
                <a:spcPts val="600"/>
              </a:spcAft>
              <a:buClr>
                <a:schemeClr val="bg2">
                  <a:lumMod val="25000"/>
                </a:schemeClr>
              </a:buClr>
              <a:buFont typeface="Wingdings" panose="05000000000000000000" pitchFamily="2" charset="2"/>
              <a:buChar char="Ø"/>
            </a:pPr>
            <a:endParaRPr lang="hu-HU" sz="1600" b="1"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13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személy, kültéri, sport látható&#10;&#10;A leírás teljesen megbízható">
            <a:extLst>
              <a:ext uri="{FF2B5EF4-FFF2-40B4-BE49-F238E27FC236}">
                <a16:creationId xmlns:a16="http://schemas.microsoft.com/office/drawing/2014/main" id="{D1DE8110-8BE3-4938-A63B-A314F9BFB6BD}"/>
              </a:ext>
            </a:extLst>
          </p:cNvPr>
          <p:cNvPicPr>
            <a:picLocks noChangeAspect="1"/>
          </p:cNvPicPr>
          <p:nvPr/>
        </p:nvPicPr>
        <p:blipFill rotWithShape="1">
          <a:blip r:embed="rId2">
            <a:extLst>
              <a:ext uri="{28A0092B-C50C-407E-A947-70E740481C1C}">
                <a14:useLocalDpi xmlns:a14="http://schemas.microsoft.com/office/drawing/2010/main" val="0"/>
              </a:ext>
            </a:extLst>
          </a:blip>
          <a:srcRect l="32005" r="6881" b="-1"/>
          <a:stretch/>
        </p:blipFill>
        <p:spPr>
          <a:xfrm>
            <a:off x="5913123" y="10"/>
            <a:ext cx="627887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5" name="Cím 4">
            <a:extLst>
              <a:ext uri="{FF2B5EF4-FFF2-40B4-BE49-F238E27FC236}">
                <a16:creationId xmlns:a16="http://schemas.microsoft.com/office/drawing/2014/main" id="{8CCA861F-F2EB-419F-AFC2-E1D548D0A726}"/>
              </a:ext>
            </a:extLst>
          </p:cNvPr>
          <p:cNvSpPr txBox="1">
            <a:spLocks noGrp="1"/>
          </p:cNvSpPr>
          <p:nvPr>
            <p:ph type="title"/>
          </p:nvPr>
        </p:nvSpPr>
        <p:spPr>
          <a:xfrm rot="20608038">
            <a:off x="211016" y="608843"/>
            <a:ext cx="5890684" cy="4401205"/>
          </a:xfrm>
          <a:prstGeom prst="rect">
            <a:avLst/>
          </a:prstGeom>
          <a:noFill/>
        </p:spPr>
        <p:txBody>
          <a:bodyPr wrap="square" rtlCol="0">
            <a:spAutoFit/>
          </a:bodyPr>
          <a:lstStyle/>
          <a:p>
            <a:pPr algn="ctr">
              <a:lnSpc>
                <a:spcPct val="100000"/>
              </a:lnSpc>
              <a:spcBef>
                <a:spcPts val="1200"/>
              </a:spcBef>
            </a:pPr>
            <a:br>
              <a:rPr lang="hu-HU" sz="2200" b="1" dirty="0">
                <a:solidFill>
                  <a:schemeClr val="bg2">
                    <a:lumMod val="25000"/>
                  </a:schemeClr>
                </a:solidFill>
                <a:latin typeface="Arial Black" panose="020B0A04020102020204" pitchFamily="34" charset="0"/>
                <a:cs typeface="Arial" panose="020B0604020202020204" pitchFamily="34" charset="0"/>
              </a:rPr>
            </a:br>
            <a:r>
              <a:rPr lang="hu-HU" sz="2200" b="1" dirty="0">
                <a:solidFill>
                  <a:schemeClr val="bg2">
                    <a:lumMod val="25000"/>
                  </a:schemeClr>
                </a:solidFill>
                <a:latin typeface="Arial Black" panose="020B0A04020102020204" pitchFamily="34" charset="0"/>
                <a:cs typeface="Arial" panose="020B0604020202020204" pitchFamily="34" charset="0"/>
              </a:rPr>
              <a:t>De van, ami nem változik:</a:t>
            </a:r>
            <a:br>
              <a:rPr lang="hu-HU" sz="1600" b="1" dirty="0">
                <a:latin typeface="Arial Black" panose="020B0A04020102020204" pitchFamily="34" charset="0"/>
                <a:cs typeface="Arial" panose="020B0604020202020204" pitchFamily="34" charset="0"/>
              </a:rPr>
            </a:br>
            <a:br>
              <a:rPr lang="hu-HU" sz="1600" b="1" dirty="0">
                <a:solidFill>
                  <a:schemeClr val="accent1">
                    <a:lumMod val="75000"/>
                  </a:schemeClr>
                </a:solidFill>
                <a:latin typeface="Arial Black" panose="020B0A04020102020204" pitchFamily="34" charset="0"/>
                <a:cs typeface="Arial" panose="020B0604020202020204" pitchFamily="34" charset="0"/>
              </a:rPr>
            </a:br>
            <a:r>
              <a:rPr lang="hu-HU" sz="1600" b="1" dirty="0">
                <a:solidFill>
                  <a:schemeClr val="accent1">
                    <a:lumMod val="75000"/>
                  </a:schemeClr>
                </a:solidFill>
                <a:latin typeface="Arial Black" panose="020B0A04020102020204" pitchFamily="34" charset="0"/>
                <a:cs typeface="Arial" panose="020B0604020202020204" pitchFamily="34" charset="0"/>
              </a:rPr>
              <a:t> </a:t>
            </a:r>
            <a:r>
              <a:rPr lang="hu-HU" sz="2200" b="1" dirty="0">
                <a:solidFill>
                  <a:schemeClr val="accent1">
                    <a:lumMod val="75000"/>
                  </a:schemeClr>
                </a:solidFill>
                <a:latin typeface="Arial Black" panose="020B0A04020102020204" pitchFamily="34" charset="0"/>
                <a:cs typeface="Arial" panose="020B0604020202020204" pitchFamily="34" charset="0"/>
              </a:rPr>
              <a:t>Legfőbb vágyunk és mindennapi munkánk célja: </a:t>
            </a:r>
            <a:br>
              <a:rPr lang="hu-HU" sz="2200" b="1" dirty="0">
                <a:latin typeface="Arial Black" panose="020B0A04020102020204" pitchFamily="34" charset="0"/>
                <a:cs typeface="Arial" panose="020B0604020202020204" pitchFamily="34" charset="0"/>
              </a:rPr>
            </a:br>
            <a:br>
              <a:rPr lang="hu-HU" sz="2200" b="1" dirty="0">
                <a:latin typeface="Arial Black" panose="020B0A04020102020204" pitchFamily="34" charset="0"/>
                <a:cs typeface="Arial" panose="020B0604020202020204" pitchFamily="34" charset="0"/>
              </a:rPr>
            </a:br>
            <a:r>
              <a:rPr lang="hu-HU" sz="2200" b="1" dirty="0">
                <a:solidFill>
                  <a:schemeClr val="bg2">
                    <a:lumMod val="25000"/>
                  </a:schemeClr>
                </a:solidFill>
                <a:latin typeface="Arial Black" panose="020B0A04020102020204" pitchFamily="34" charset="0"/>
                <a:cs typeface="Arial" panose="020B0604020202020204" pitchFamily="34" charset="0"/>
              </a:rPr>
              <a:t>A tovább szépülő, fenntartható Nagyvenyim és a helyi kötődésében erősödő, a generációk aktív és értékes együttélését segítő, a közösség érdekében áldozatvállalásra képes és kész helyi társadalom…</a:t>
            </a:r>
            <a:endParaRPr lang="hu-HU" sz="2200" dirty="0">
              <a:solidFill>
                <a:schemeClr val="bg2">
                  <a:lumMod val="25000"/>
                </a:schemeClr>
              </a:solidFill>
              <a:latin typeface="Arial Black" panose="020B0A04020102020204" pitchFamily="34" charset="0"/>
            </a:endParaRPr>
          </a:p>
        </p:txBody>
      </p:sp>
      <p:pic>
        <p:nvPicPr>
          <p:cNvPr id="12" name="Kép 11">
            <a:extLst>
              <a:ext uri="{FF2B5EF4-FFF2-40B4-BE49-F238E27FC236}">
                <a16:creationId xmlns:a16="http://schemas.microsoft.com/office/drawing/2014/main" id="{89C78931-5125-4EE5-84B5-FE9328529637}"/>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567995">
            <a:off x="4941883" y="5243997"/>
            <a:ext cx="1733779" cy="1266450"/>
          </a:xfrm>
          <a:prstGeom prst="rect">
            <a:avLst/>
          </a:prstGeom>
          <a:solidFill>
            <a:schemeClr val="bg1"/>
          </a:solidFill>
        </p:spPr>
      </p:pic>
      <p:sp>
        <p:nvSpPr>
          <p:cNvPr id="7" name="Cím 3">
            <a:extLst>
              <a:ext uri="{FF2B5EF4-FFF2-40B4-BE49-F238E27FC236}">
                <a16:creationId xmlns:a16="http://schemas.microsoft.com/office/drawing/2014/main" id="{32EC7FB3-AEC5-4B21-884F-526701732E57}"/>
              </a:ext>
            </a:extLst>
          </p:cNvPr>
          <p:cNvSpPr txBox="1">
            <a:spLocks/>
          </p:cNvSpPr>
          <p:nvPr/>
        </p:nvSpPr>
        <p:spPr>
          <a:xfrm rot="9755170" flipH="1" flipV="1">
            <a:off x="1043399" y="5323959"/>
            <a:ext cx="6528006" cy="75603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sz="3000" dirty="0">
                <a:solidFill>
                  <a:schemeClr val="tx1"/>
                </a:solidFill>
                <a:latin typeface="Arial Black" panose="020B0A04020102020204" pitchFamily="34" charset="0"/>
              </a:rPr>
              <a:t>KÖSZÖNÖM A FIGYELMET!</a:t>
            </a:r>
          </a:p>
        </p:txBody>
      </p:sp>
    </p:spTree>
    <p:extLst>
      <p:ext uri="{BB962C8B-B14F-4D97-AF65-F5344CB8AC3E}">
        <p14:creationId xmlns:p14="http://schemas.microsoft.com/office/powerpoint/2010/main" val="39535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C7D59E-70BA-456C-A585-881A6A378AC9}"/>
              </a:ext>
            </a:extLst>
          </p:cNvPr>
          <p:cNvSpPr>
            <a:spLocks noGrp="1"/>
          </p:cNvSpPr>
          <p:nvPr>
            <p:ph type="title"/>
          </p:nvPr>
        </p:nvSpPr>
        <p:spPr>
          <a:xfrm>
            <a:off x="838200" y="0"/>
            <a:ext cx="10515600" cy="716438"/>
          </a:xfrm>
        </p:spPr>
        <p:txBody>
          <a:bodyPr>
            <a:normAutofit/>
          </a:bodyPr>
          <a:lstStyle/>
          <a:p>
            <a:r>
              <a:rPr lang="hu-HU" sz="4000" b="1" dirty="0">
                <a:solidFill>
                  <a:srgbClr val="EA8516"/>
                </a:solidFill>
                <a:latin typeface="Times New Roman" panose="02020603050405020304" pitchFamily="18" charset="0"/>
                <a:cs typeface="Times New Roman" panose="02020603050405020304" pitchFamily="18" charset="0"/>
              </a:rPr>
              <a:t>S</a:t>
            </a:r>
            <a:r>
              <a:rPr lang="hu-HU" sz="4000" b="1" dirty="0">
                <a:solidFill>
                  <a:schemeClr val="tx2">
                    <a:lumMod val="60000"/>
                    <a:lumOff val="40000"/>
                  </a:schemeClr>
                </a:solidFill>
                <a:latin typeface="Times New Roman" panose="02020603050405020304" pitchFamily="18" charset="0"/>
                <a:cs typeface="Times New Roman" panose="02020603050405020304" pitchFamily="18" charset="0"/>
              </a:rPr>
              <a:t>O</a:t>
            </a:r>
            <a:r>
              <a:rPr lang="hu-HU" sz="4000" b="1" dirty="0">
                <a:solidFill>
                  <a:srgbClr val="FF0000"/>
                </a:solidFill>
                <a:latin typeface="Times New Roman" panose="02020603050405020304" pitchFamily="18" charset="0"/>
                <a:cs typeface="Times New Roman" panose="02020603050405020304" pitchFamily="18" charset="0"/>
              </a:rPr>
              <a:t>K</a:t>
            </a:r>
            <a:r>
              <a:rPr lang="hu-HU" sz="4000" b="1" dirty="0">
                <a:solidFill>
                  <a:srgbClr val="FFCC00"/>
                </a:solidFill>
                <a:latin typeface="Times New Roman" panose="02020603050405020304" pitchFamily="18" charset="0"/>
                <a:cs typeface="Times New Roman" panose="02020603050405020304" pitchFamily="18" charset="0"/>
              </a:rPr>
              <a:t>S</a:t>
            </a:r>
            <a:r>
              <a:rPr lang="hu-HU" sz="4000" b="1" dirty="0">
                <a:solidFill>
                  <a:schemeClr val="accent3">
                    <a:lumMod val="75000"/>
                  </a:schemeClr>
                </a:solidFill>
                <a:latin typeface="Times New Roman" panose="02020603050405020304" pitchFamily="18" charset="0"/>
                <a:cs typeface="Times New Roman" panose="02020603050405020304" pitchFamily="18" charset="0"/>
              </a:rPr>
              <a:t>Z</a:t>
            </a:r>
            <a:r>
              <a:rPr lang="hu-HU" sz="4000" b="1" dirty="0">
                <a:solidFill>
                  <a:srgbClr val="C00000"/>
                </a:solidFill>
                <a:latin typeface="Times New Roman" panose="02020603050405020304" pitchFamily="18" charset="0"/>
                <a:cs typeface="Times New Roman" panose="02020603050405020304" pitchFamily="18" charset="0"/>
              </a:rPr>
              <a:t>Í</a:t>
            </a:r>
            <a:r>
              <a:rPr lang="hu-HU" sz="4000" b="1" dirty="0">
                <a:solidFill>
                  <a:schemeClr val="accent6">
                    <a:lumMod val="75000"/>
                  </a:schemeClr>
                </a:solidFill>
                <a:latin typeface="Times New Roman" panose="02020603050405020304" pitchFamily="18" charset="0"/>
                <a:cs typeface="Times New Roman" panose="02020603050405020304" pitchFamily="18" charset="0"/>
              </a:rPr>
              <a:t>N</a:t>
            </a:r>
            <a:r>
              <a:rPr lang="hu-HU" sz="4000" b="1" dirty="0">
                <a:solidFill>
                  <a:schemeClr val="bg2">
                    <a:lumMod val="50000"/>
                  </a:schemeClr>
                </a:solidFill>
                <a:latin typeface="Times New Roman" panose="02020603050405020304" pitchFamily="18" charset="0"/>
                <a:cs typeface="Times New Roman" panose="02020603050405020304" pitchFamily="18" charset="0"/>
              </a:rPr>
              <a:t>Ű</a:t>
            </a:r>
            <a:r>
              <a:rPr lang="hu-HU" sz="4000" b="1" dirty="0">
                <a:solidFill>
                  <a:srgbClr val="EA8516"/>
                </a:solidFill>
                <a:latin typeface="Times New Roman" panose="02020603050405020304" pitchFamily="18" charset="0"/>
                <a:cs typeface="Times New Roman" panose="02020603050405020304" pitchFamily="18" charset="0"/>
              </a:rPr>
              <a:t> </a:t>
            </a:r>
            <a:r>
              <a:rPr lang="hu-HU" sz="4000" b="1" dirty="0">
                <a:solidFill>
                  <a:srgbClr val="00B050"/>
                </a:solidFill>
                <a:latin typeface="Times New Roman" panose="02020603050405020304" pitchFamily="18" charset="0"/>
                <a:cs typeface="Times New Roman" panose="02020603050405020304" pitchFamily="18" charset="0"/>
              </a:rPr>
              <a:t>V</a:t>
            </a:r>
            <a:r>
              <a:rPr lang="hu-HU" sz="4000" b="1" dirty="0">
                <a:solidFill>
                  <a:srgbClr val="FFCC00"/>
                </a:solidFill>
                <a:latin typeface="Times New Roman" panose="02020603050405020304" pitchFamily="18" charset="0"/>
                <a:cs typeface="Times New Roman" panose="02020603050405020304" pitchFamily="18" charset="0"/>
              </a:rPr>
              <a:t>I</a:t>
            </a:r>
            <a:r>
              <a:rPr lang="hu-HU" sz="4000" b="1" dirty="0">
                <a:solidFill>
                  <a:srgbClr val="FF0000"/>
                </a:solidFill>
                <a:latin typeface="Times New Roman" panose="02020603050405020304" pitchFamily="18" charset="0"/>
                <a:cs typeface="Times New Roman" panose="02020603050405020304" pitchFamily="18" charset="0"/>
              </a:rPr>
              <a:t>D</a:t>
            </a:r>
            <a:r>
              <a:rPr lang="hu-HU" sz="4000" b="1" dirty="0">
                <a:solidFill>
                  <a:schemeClr val="accent4">
                    <a:lumMod val="75000"/>
                  </a:schemeClr>
                </a:solidFill>
                <a:latin typeface="Times New Roman" panose="02020603050405020304" pitchFamily="18" charset="0"/>
                <a:cs typeface="Times New Roman" panose="02020603050405020304" pitchFamily="18" charset="0"/>
              </a:rPr>
              <a:t>É</a:t>
            </a:r>
            <a:r>
              <a:rPr lang="hu-HU" sz="4000" b="1" dirty="0">
                <a:solidFill>
                  <a:srgbClr val="7030A0"/>
                </a:solidFill>
                <a:latin typeface="Times New Roman" panose="02020603050405020304" pitchFamily="18" charset="0"/>
                <a:cs typeface="Times New Roman" panose="02020603050405020304" pitchFamily="18" charset="0"/>
              </a:rPr>
              <a:t>K</a:t>
            </a:r>
            <a:r>
              <a:rPr lang="hu-HU" sz="4000" b="1" dirty="0">
                <a:solidFill>
                  <a:srgbClr val="EA8516"/>
                </a:solidFill>
                <a:latin typeface="Times New Roman" panose="02020603050405020304" pitchFamily="18" charset="0"/>
                <a:cs typeface="Times New Roman" panose="02020603050405020304" pitchFamily="18" charset="0"/>
              </a:rPr>
              <a:t> – </a:t>
            </a:r>
            <a:r>
              <a:rPr lang="hu-HU" sz="4000" b="1" dirty="0">
                <a:solidFill>
                  <a:schemeClr val="accent1"/>
                </a:solidFill>
                <a:latin typeface="Times New Roman" panose="02020603050405020304" pitchFamily="18" charset="0"/>
                <a:cs typeface="Times New Roman" panose="02020603050405020304" pitchFamily="18" charset="0"/>
              </a:rPr>
              <a:t>EZERARCÚ EURÓPA</a:t>
            </a:r>
          </a:p>
        </p:txBody>
      </p:sp>
      <p:sp>
        <p:nvSpPr>
          <p:cNvPr id="3" name="Tartalom helye 2">
            <a:extLst>
              <a:ext uri="{FF2B5EF4-FFF2-40B4-BE49-F238E27FC236}">
                <a16:creationId xmlns:a16="http://schemas.microsoft.com/office/drawing/2014/main" id="{B218BC70-8A84-431A-8BBB-6EB6683A0421}"/>
              </a:ext>
            </a:extLst>
          </p:cNvPr>
          <p:cNvSpPr>
            <a:spLocks noGrp="1"/>
          </p:cNvSpPr>
          <p:nvPr>
            <p:ph idx="1"/>
          </p:nvPr>
        </p:nvSpPr>
        <p:spPr>
          <a:xfrm>
            <a:off x="1238865" y="1282672"/>
            <a:ext cx="10628670" cy="5425124"/>
          </a:xfrm>
        </p:spPr>
        <p:txBody>
          <a:bodyPr>
            <a:noAutofit/>
          </a:bodyPr>
          <a:lstStyle/>
          <a:p>
            <a:pPr algn="l">
              <a:lnSpc>
                <a:spcPct val="100000"/>
              </a:lnSpc>
            </a:pPr>
            <a:r>
              <a:rPr lang="hu-HU" sz="1700" b="0" i="0" u="none" strike="noStrike" baseline="0" dirty="0">
                <a:latin typeface="Arial" panose="020B0604020202020204" pitchFamily="34" charset="0"/>
                <a:cs typeface="Arial" panose="020B0604020202020204" pitchFamily="34" charset="0"/>
              </a:rPr>
              <a:t>A vidék kulcsszerepet tölt </a:t>
            </a:r>
            <a:r>
              <a:rPr lang="es-ES" sz="1700" b="0" i="0" u="none" strike="noStrike" baseline="0" dirty="0">
                <a:latin typeface="Arial" panose="020B0604020202020204" pitchFamily="34" charset="0"/>
                <a:cs typeface="Arial" panose="020B0604020202020204" pitchFamily="34" charset="0"/>
              </a:rPr>
              <a:t>be Európa fejlôdésében, és a vidéki térség</a:t>
            </a:r>
            <a:r>
              <a:rPr lang="hu-HU" sz="1700" b="0" i="0" u="none" strike="noStrike" baseline="0" dirty="0">
                <a:latin typeface="Arial" panose="020B0604020202020204" pitchFamily="34" charset="0"/>
                <a:cs typeface="Arial" panose="020B0604020202020204" pitchFamily="34" charset="0"/>
              </a:rPr>
              <a:t> érdekében kifejtett politika az egész társadalom javát szolgálja</a:t>
            </a:r>
          </a:p>
          <a:p>
            <a:pPr algn="l">
              <a:lnSpc>
                <a:spcPct val="100000"/>
              </a:lnSpc>
            </a:pPr>
            <a:r>
              <a:rPr lang="hu-HU" sz="1700" dirty="0">
                <a:latin typeface="Arial" panose="020B0604020202020204" pitchFamily="34" charset="0"/>
                <a:cs typeface="Arial" panose="020B0604020202020204" pitchFamily="34" charset="0"/>
              </a:rPr>
              <a:t>T</a:t>
            </a:r>
            <a:r>
              <a:rPr lang="hu-HU" sz="1700" b="0" i="0" u="none" strike="noStrike" baseline="0" dirty="0">
                <a:latin typeface="Arial" panose="020B0604020202020204" pitchFamily="34" charset="0"/>
                <a:cs typeface="Arial" panose="020B0604020202020204" pitchFamily="34" charset="0"/>
              </a:rPr>
              <a:t>ámogatni kell a falvak és vidéki közösségek gazdasági fejlődését, hogy növekedjen a vidéki népesség foglalkoztatása, a helyi lakosok életminősége</a:t>
            </a:r>
          </a:p>
          <a:p>
            <a:pPr algn="l">
              <a:lnSpc>
                <a:spcPct val="100000"/>
              </a:lnSpc>
            </a:pPr>
            <a:r>
              <a:rPr lang="hu-HU" sz="1700" dirty="0">
                <a:latin typeface="Arial" panose="020B0604020202020204" pitchFamily="34" charset="0"/>
                <a:cs typeface="Arial" panose="020B0604020202020204" pitchFamily="34" charset="0"/>
              </a:rPr>
              <a:t>A</a:t>
            </a:r>
            <a:r>
              <a:rPr lang="hu-HU" sz="1700" b="0" i="0" u="none" strike="noStrike" baseline="0" dirty="0">
                <a:latin typeface="Arial" panose="020B0604020202020204" pitchFamily="34" charset="0"/>
                <a:cs typeface="Arial" panose="020B0604020202020204" pitchFamily="34" charset="0"/>
              </a:rPr>
              <a:t> vidéki térségek önálló, egyedi és áttekinthető természeti, kulturális és települési tereknek kell maradniuk, ahol hagyomány és innováció, forma és funkció egyenrangúak</a:t>
            </a:r>
          </a:p>
          <a:p>
            <a:pPr algn="l">
              <a:lnSpc>
                <a:spcPct val="100000"/>
              </a:lnSpc>
            </a:pPr>
            <a:r>
              <a:rPr lang="hu-HU" sz="1700" b="0" i="0" u="none" strike="noStrike" baseline="0" dirty="0">
                <a:latin typeface="Arial" panose="020B0604020202020204" pitchFamily="34" charset="0"/>
                <a:cs typeface="Arial" panose="020B0604020202020204" pitchFamily="34" charset="0"/>
              </a:rPr>
              <a:t>Ennek alapjai a fenntarthatóság, szubszidiaritás és integráció elvei, a civil társadalom aktivitása, helyi, térségi szereplők </a:t>
            </a:r>
            <a:r>
              <a:rPr lang="hu-HU" sz="1700" b="0" i="0" u="none" strike="noStrike" baseline="0" dirty="0" err="1">
                <a:latin typeface="Arial" panose="020B0604020202020204" pitchFamily="34" charset="0"/>
                <a:cs typeface="Arial" panose="020B0604020202020204" pitchFamily="34" charset="0"/>
              </a:rPr>
              <a:t>hálózatosodása</a:t>
            </a:r>
            <a:r>
              <a:rPr lang="hu-HU" sz="1700" b="0" i="0" u="none" strike="noStrike" baseline="0" dirty="0">
                <a:latin typeface="Arial" panose="020B0604020202020204" pitchFamily="34" charset="0"/>
                <a:cs typeface="Arial" panose="020B0604020202020204" pitchFamily="34" charset="0"/>
              </a:rPr>
              <a:t> szükséges feltételek</a:t>
            </a:r>
          </a:p>
          <a:p>
            <a:pPr algn="l">
              <a:lnSpc>
                <a:spcPct val="100000"/>
              </a:lnSpc>
            </a:pPr>
            <a:r>
              <a:rPr lang="hu-HU" sz="1700" dirty="0">
                <a:latin typeface="Arial" panose="020B0604020202020204" pitchFamily="34" charset="0"/>
                <a:cs typeface="Arial" panose="020B0604020202020204" pitchFamily="34" charset="0"/>
              </a:rPr>
              <a:t>A sikeres fejlesztés alapjai az átfogó, innovatív és kreatív cselekvési stratégiák, az egyediségnek megfelelő megoldások</a:t>
            </a:r>
          </a:p>
          <a:p>
            <a:pPr algn="l">
              <a:lnSpc>
                <a:spcPct val="100000"/>
              </a:lnSpc>
            </a:pPr>
            <a:r>
              <a:rPr lang="hu-HU" sz="1700" b="0" i="0" u="none" strike="noStrike" baseline="0" dirty="0">
                <a:latin typeface="Arial" panose="020B0604020202020204" pitchFamily="34" charset="0"/>
                <a:cs typeface="Arial" panose="020B0604020202020204" pitchFamily="34" charset="0"/>
              </a:rPr>
              <a:t>Ehhez interdiszciplináris, sokszínű horizontális és vertikális együttműködés szükséges</a:t>
            </a:r>
          </a:p>
          <a:p>
            <a:pPr algn="l">
              <a:lnSpc>
                <a:spcPct val="100000"/>
              </a:lnSpc>
            </a:pPr>
            <a:r>
              <a:rPr lang="hu-HU" sz="1700" dirty="0">
                <a:latin typeface="Arial" panose="020B0604020202020204" pitchFamily="34" charset="0"/>
                <a:cs typeface="Arial" panose="020B0604020202020204" pitchFamily="34" charset="0"/>
              </a:rPr>
              <a:t>A vidéki térségeknek egyenrangúan kell betölteniük sajátos szerepeiket a nagyvárosok mellett és az agglomerációs térben, egymástól különböző, de egyenértékű, a fejlődés útját közösen járó partnerek együttműködése szükséges</a:t>
            </a:r>
          </a:p>
          <a:p>
            <a:pPr algn="l">
              <a:lnSpc>
                <a:spcPct val="100000"/>
              </a:lnSpc>
            </a:pPr>
            <a:r>
              <a:rPr lang="hu-HU" sz="1700" b="0" i="0" u="none" strike="noStrike" baseline="0" dirty="0">
                <a:latin typeface="Arial" panose="020B0604020202020204" pitchFamily="34" charset="0"/>
                <a:cs typeface="Arial" panose="020B0604020202020204" pitchFamily="34" charset="0"/>
              </a:rPr>
              <a:t>Ehhez a falusiaknak is rendelkezniük kell azokkal a képességekkel, amelyek az életfeltételeik javítását szolgáló elképzeléseik megfogalmazásához, saját erőforrásaik mozgósításához szükségesek.</a:t>
            </a:r>
            <a:endParaRPr lang="hu-HU" sz="1700" dirty="0">
              <a:latin typeface="Arial" panose="020B0604020202020204" pitchFamily="34" charset="0"/>
              <a:cs typeface="Arial" panose="020B0604020202020204" pitchFamily="34" charset="0"/>
            </a:endParaRPr>
          </a:p>
        </p:txBody>
      </p:sp>
      <p:pic>
        <p:nvPicPr>
          <p:cNvPr id="7" name="Kép 6">
            <a:extLst>
              <a:ext uri="{FF2B5EF4-FFF2-40B4-BE49-F238E27FC236}">
                <a16:creationId xmlns:a16="http://schemas.microsoft.com/office/drawing/2014/main" id="{1EF046EB-DBCF-4E0F-A578-0F5AA5D5509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945977" y="150204"/>
            <a:ext cx="1134359" cy="1132468"/>
          </a:xfrm>
          <a:prstGeom prst="rect">
            <a:avLst/>
          </a:prstGeom>
        </p:spPr>
      </p:pic>
    </p:spTree>
    <p:extLst>
      <p:ext uri="{BB962C8B-B14F-4D97-AF65-F5344CB8AC3E}">
        <p14:creationId xmlns:p14="http://schemas.microsoft.com/office/powerpoint/2010/main" val="4201826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C7D59E-70BA-456C-A585-881A6A378AC9}"/>
              </a:ext>
            </a:extLst>
          </p:cNvPr>
          <p:cNvSpPr>
            <a:spLocks noGrp="1"/>
          </p:cNvSpPr>
          <p:nvPr>
            <p:ph type="title"/>
          </p:nvPr>
        </p:nvSpPr>
        <p:spPr>
          <a:xfrm>
            <a:off x="838200" y="0"/>
            <a:ext cx="10515600" cy="716438"/>
          </a:xfrm>
        </p:spPr>
        <p:txBody>
          <a:bodyPr>
            <a:normAutofit/>
          </a:bodyPr>
          <a:lstStyle/>
          <a:p>
            <a:r>
              <a:rPr lang="hu-HU" sz="4000" b="1" dirty="0">
                <a:solidFill>
                  <a:srgbClr val="EA8516"/>
                </a:solidFill>
                <a:latin typeface="Times New Roman" panose="02020603050405020304" pitchFamily="18" charset="0"/>
                <a:cs typeface="Times New Roman" panose="02020603050405020304" pitchFamily="18" charset="0"/>
              </a:rPr>
              <a:t>S</a:t>
            </a:r>
            <a:r>
              <a:rPr lang="hu-HU" sz="4000" b="1" dirty="0">
                <a:solidFill>
                  <a:schemeClr val="tx2">
                    <a:lumMod val="60000"/>
                    <a:lumOff val="40000"/>
                  </a:schemeClr>
                </a:solidFill>
                <a:latin typeface="Times New Roman" panose="02020603050405020304" pitchFamily="18" charset="0"/>
                <a:cs typeface="Times New Roman" panose="02020603050405020304" pitchFamily="18" charset="0"/>
              </a:rPr>
              <a:t>O</a:t>
            </a:r>
            <a:r>
              <a:rPr lang="hu-HU" sz="4000" b="1" dirty="0">
                <a:solidFill>
                  <a:srgbClr val="FF0000"/>
                </a:solidFill>
                <a:latin typeface="Times New Roman" panose="02020603050405020304" pitchFamily="18" charset="0"/>
                <a:cs typeface="Times New Roman" panose="02020603050405020304" pitchFamily="18" charset="0"/>
              </a:rPr>
              <a:t>K</a:t>
            </a:r>
            <a:r>
              <a:rPr lang="hu-HU" sz="4000" b="1" dirty="0">
                <a:solidFill>
                  <a:srgbClr val="FFCC00"/>
                </a:solidFill>
                <a:latin typeface="Times New Roman" panose="02020603050405020304" pitchFamily="18" charset="0"/>
                <a:cs typeface="Times New Roman" panose="02020603050405020304" pitchFamily="18" charset="0"/>
              </a:rPr>
              <a:t>S</a:t>
            </a:r>
            <a:r>
              <a:rPr lang="hu-HU" sz="4000" b="1" dirty="0">
                <a:solidFill>
                  <a:schemeClr val="accent3">
                    <a:lumMod val="75000"/>
                  </a:schemeClr>
                </a:solidFill>
                <a:latin typeface="Times New Roman" panose="02020603050405020304" pitchFamily="18" charset="0"/>
                <a:cs typeface="Times New Roman" panose="02020603050405020304" pitchFamily="18" charset="0"/>
              </a:rPr>
              <a:t>Z</a:t>
            </a:r>
            <a:r>
              <a:rPr lang="hu-HU" sz="4000" b="1" dirty="0">
                <a:solidFill>
                  <a:srgbClr val="C00000"/>
                </a:solidFill>
                <a:latin typeface="Times New Roman" panose="02020603050405020304" pitchFamily="18" charset="0"/>
                <a:cs typeface="Times New Roman" panose="02020603050405020304" pitchFamily="18" charset="0"/>
              </a:rPr>
              <a:t>Í</a:t>
            </a:r>
            <a:r>
              <a:rPr lang="hu-HU" sz="4000" b="1" dirty="0">
                <a:solidFill>
                  <a:schemeClr val="accent6">
                    <a:lumMod val="75000"/>
                  </a:schemeClr>
                </a:solidFill>
                <a:latin typeface="Times New Roman" panose="02020603050405020304" pitchFamily="18" charset="0"/>
                <a:cs typeface="Times New Roman" panose="02020603050405020304" pitchFamily="18" charset="0"/>
              </a:rPr>
              <a:t>N</a:t>
            </a:r>
            <a:r>
              <a:rPr lang="hu-HU" sz="4000" b="1" dirty="0">
                <a:solidFill>
                  <a:schemeClr val="bg2">
                    <a:lumMod val="50000"/>
                  </a:schemeClr>
                </a:solidFill>
                <a:latin typeface="Times New Roman" panose="02020603050405020304" pitchFamily="18" charset="0"/>
                <a:cs typeface="Times New Roman" panose="02020603050405020304" pitchFamily="18" charset="0"/>
              </a:rPr>
              <a:t>Ű</a:t>
            </a:r>
            <a:r>
              <a:rPr lang="hu-HU" sz="4000" b="1" dirty="0">
                <a:solidFill>
                  <a:srgbClr val="EA8516"/>
                </a:solidFill>
                <a:latin typeface="Times New Roman" panose="02020603050405020304" pitchFamily="18" charset="0"/>
                <a:cs typeface="Times New Roman" panose="02020603050405020304" pitchFamily="18" charset="0"/>
              </a:rPr>
              <a:t> </a:t>
            </a:r>
            <a:r>
              <a:rPr lang="hu-HU" sz="4000" b="1" dirty="0">
                <a:solidFill>
                  <a:srgbClr val="00B050"/>
                </a:solidFill>
                <a:latin typeface="Times New Roman" panose="02020603050405020304" pitchFamily="18" charset="0"/>
                <a:cs typeface="Times New Roman" panose="02020603050405020304" pitchFamily="18" charset="0"/>
              </a:rPr>
              <a:t>V</a:t>
            </a:r>
            <a:r>
              <a:rPr lang="hu-HU" sz="4000" b="1" dirty="0">
                <a:solidFill>
                  <a:srgbClr val="FFCC00"/>
                </a:solidFill>
                <a:latin typeface="Times New Roman" panose="02020603050405020304" pitchFamily="18" charset="0"/>
                <a:cs typeface="Times New Roman" panose="02020603050405020304" pitchFamily="18" charset="0"/>
              </a:rPr>
              <a:t>I</a:t>
            </a:r>
            <a:r>
              <a:rPr lang="hu-HU" sz="4000" b="1" dirty="0">
                <a:solidFill>
                  <a:srgbClr val="FF0000"/>
                </a:solidFill>
                <a:latin typeface="Times New Roman" panose="02020603050405020304" pitchFamily="18" charset="0"/>
                <a:cs typeface="Times New Roman" panose="02020603050405020304" pitchFamily="18" charset="0"/>
              </a:rPr>
              <a:t>D</a:t>
            </a:r>
            <a:r>
              <a:rPr lang="hu-HU" sz="4000" b="1" dirty="0">
                <a:solidFill>
                  <a:schemeClr val="accent4">
                    <a:lumMod val="75000"/>
                  </a:schemeClr>
                </a:solidFill>
                <a:latin typeface="Times New Roman" panose="02020603050405020304" pitchFamily="18" charset="0"/>
                <a:cs typeface="Times New Roman" panose="02020603050405020304" pitchFamily="18" charset="0"/>
              </a:rPr>
              <a:t>É</a:t>
            </a:r>
            <a:r>
              <a:rPr lang="hu-HU" sz="4000" b="1" dirty="0">
                <a:solidFill>
                  <a:srgbClr val="7030A0"/>
                </a:solidFill>
                <a:latin typeface="Times New Roman" panose="02020603050405020304" pitchFamily="18" charset="0"/>
                <a:cs typeface="Times New Roman" panose="02020603050405020304" pitchFamily="18" charset="0"/>
              </a:rPr>
              <a:t>K</a:t>
            </a:r>
            <a:r>
              <a:rPr lang="hu-HU" sz="4000" b="1" dirty="0">
                <a:solidFill>
                  <a:srgbClr val="EA8516"/>
                </a:solidFill>
                <a:latin typeface="Times New Roman" panose="02020603050405020304" pitchFamily="18" charset="0"/>
                <a:cs typeface="Times New Roman" panose="02020603050405020304" pitchFamily="18" charset="0"/>
              </a:rPr>
              <a:t> – </a:t>
            </a:r>
            <a:r>
              <a:rPr lang="hu-HU" sz="4000" b="1" dirty="0">
                <a:solidFill>
                  <a:schemeClr val="accent1"/>
                </a:solidFill>
                <a:latin typeface="Times New Roman" panose="02020603050405020304" pitchFamily="18" charset="0"/>
                <a:cs typeface="Times New Roman" panose="02020603050405020304" pitchFamily="18" charset="0"/>
              </a:rPr>
              <a:t>EZERARCÚ EURÓPA</a:t>
            </a:r>
          </a:p>
        </p:txBody>
      </p:sp>
      <p:sp>
        <p:nvSpPr>
          <p:cNvPr id="3" name="Tartalom helye 2">
            <a:extLst>
              <a:ext uri="{FF2B5EF4-FFF2-40B4-BE49-F238E27FC236}">
                <a16:creationId xmlns:a16="http://schemas.microsoft.com/office/drawing/2014/main" id="{B218BC70-8A84-431A-8BBB-6EB6683A0421}"/>
              </a:ext>
            </a:extLst>
          </p:cNvPr>
          <p:cNvSpPr>
            <a:spLocks noGrp="1"/>
          </p:cNvSpPr>
          <p:nvPr>
            <p:ph idx="1"/>
          </p:nvPr>
        </p:nvSpPr>
        <p:spPr>
          <a:xfrm>
            <a:off x="1071716" y="1282672"/>
            <a:ext cx="10117394" cy="5275444"/>
          </a:xfrm>
        </p:spPr>
        <p:txBody>
          <a:bodyPr>
            <a:normAutofit fontScale="85000" lnSpcReduction="10000"/>
          </a:bodyPr>
          <a:lstStyle/>
          <a:p>
            <a:pPr algn="just"/>
            <a:r>
              <a:rPr lang="hu-HU" sz="2000" i="0" u="none" strike="noStrike" baseline="0" dirty="0">
                <a:latin typeface="Arial" panose="020B0604020202020204" pitchFamily="34" charset="0"/>
                <a:cs typeface="Arial" panose="020B0604020202020204" pitchFamily="34" charset="0"/>
              </a:rPr>
              <a:t>Európa területének mintegy négyötöd része vidéki jellegű. Az összeurópai munkahelyeknek több mint a fele itt található, a lakosságnak pedig </a:t>
            </a:r>
            <a:r>
              <a:rPr lang="hu-HU" sz="2000" dirty="0">
                <a:latin typeface="Arial" panose="020B0604020202020204" pitchFamily="34" charset="0"/>
                <a:cs typeface="Arial" panose="020B0604020202020204" pitchFamily="34" charset="0"/>
              </a:rPr>
              <a:t>nagyjából </a:t>
            </a:r>
            <a:r>
              <a:rPr lang="hu-HU" sz="2000" i="0" u="none" strike="noStrike" baseline="0" dirty="0">
                <a:latin typeface="Arial" panose="020B0604020202020204" pitchFamily="34" charset="0"/>
                <a:cs typeface="Arial" panose="020B0604020202020204" pitchFamily="34" charset="0"/>
              </a:rPr>
              <a:t>a fele vidéki térségekben él (még egyelőre)…</a:t>
            </a:r>
          </a:p>
          <a:p>
            <a:pPr algn="just"/>
            <a:r>
              <a:rPr lang="hu-HU" sz="2000" i="0" u="none" strike="noStrike" baseline="0" dirty="0">
                <a:latin typeface="Arial" panose="020B0604020202020204" pitchFamily="34" charset="0"/>
                <a:cs typeface="Arial" panose="020B0604020202020204" pitchFamily="34" charset="0"/>
              </a:rPr>
              <a:t>Sokféle vidéki térségtípus létezik, egymástól nagyon eltérő tulajdonságú életfeltételeket, gazdasági lehetőségeket kínálnak…</a:t>
            </a:r>
          </a:p>
          <a:p>
            <a:pPr algn="just"/>
            <a:r>
              <a:rPr lang="hu-HU" sz="2000" i="0" u="none" strike="noStrike" baseline="0" dirty="0">
                <a:latin typeface="Arial" panose="020B0604020202020204" pitchFamily="34" charset="0"/>
                <a:cs typeface="Arial" panose="020B0604020202020204" pitchFamily="34" charset="0"/>
              </a:rPr>
              <a:t>A természeti, kulturális és történelmi különlegességek, a gazdaság- és társadalompolitikai keretfeltételek, az infrastrukturális ellátottság, valamint a nagyvárosoktól való távolságok mind-mind szerepet játszanak a nagymértékű különbségek kialakulásában….</a:t>
            </a:r>
          </a:p>
          <a:p>
            <a:pPr marL="0" indent="0" algn="just">
              <a:buNone/>
            </a:pPr>
            <a:r>
              <a:rPr lang="hu-HU" sz="2000" dirty="0">
                <a:latin typeface="Arial" panose="020B0604020202020204" pitchFamily="34" charset="0"/>
                <a:cs typeface="Arial" panose="020B0604020202020204" pitchFamily="34" charset="0"/>
              </a:rPr>
              <a:t>	</a:t>
            </a:r>
            <a:r>
              <a:rPr lang="hu-HU" sz="2000" i="0" u="none" strike="noStrike" baseline="0" dirty="0">
                <a:latin typeface="Arial" panose="020B0604020202020204" pitchFamily="34" charset="0"/>
                <a:cs typeface="Arial" panose="020B0604020202020204" pitchFamily="34" charset="0"/>
              </a:rPr>
              <a:t> - Az értékes természeti kincsekkel, a különleges mg. adottságokkal, vagy idegenforgalmi 	nevezetességekkel bíró 	vidéki térségeknek sajátos, egyedi jellegű kihívásokkal 	megküzdeniük…</a:t>
            </a:r>
          </a:p>
          <a:p>
            <a:pPr marL="0" indent="0" algn="just">
              <a:buNone/>
            </a:pPr>
            <a:r>
              <a:rPr lang="hu-HU" sz="2000" i="0" u="none" strike="noStrike" baseline="0" dirty="0">
                <a:latin typeface="Arial" panose="020B0604020202020204" pitchFamily="34" charset="0"/>
                <a:cs typeface="Arial" panose="020B0604020202020204" pitchFamily="34" charset="0"/>
              </a:rPr>
              <a:t>	- A nagyvároskörnyéki térségek agglomerációs övezetekké besűrűsödve fejlődnek, 	melyeket a 	lakosságuk 	lélekszámának gyors növekedése, intenzív 	területhasználat, az eredeti 	tájszerkezet szétesése és az ott élők 	identitástudatának elgyengülése jellemez…</a:t>
            </a:r>
          </a:p>
          <a:p>
            <a:pPr marL="0" indent="0" algn="just">
              <a:buNone/>
            </a:pPr>
            <a:r>
              <a:rPr lang="hu-HU" sz="2000" dirty="0">
                <a:latin typeface="Arial" panose="020B0604020202020204" pitchFamily="34" charset="0"/>
                <a:cs typeface="Arial" panose="020B0604020202020204" pitchFamily="34" charset="0"/>
              </a:rPr>
              <a:t>	- </a:t>
            </a:r>
            <a:r>
              <a:rPr lang="hu-HU" sz="2000" i="0" u="none" strike="noStrike" baseline="0" dirty="0">
                <a:latin typeface="Arial" panose="020B0604020202020204" pitchFamily="34" charset="0"/>
                <a:cs typeface="Arial" panose="020B0604020202020204" pitchFamily="34" charset="0"/>
              </a:rPr>
              <a:t>Ezzel ellentétben pedig, a gyakran rendkívül vonzó táji adottságokkal bíró, ám 	perifériku</a:t>
            </a:r>
            <a:r>
              <a:rPr lang="hu-HU" sz="2000" dirty="0">
                <a:latin typeface="Arial" panose="020B0604020202020204" pitchFamily="34" charset="0"/>
                <a:cs typeface="Arial" panose="020B0604020202020204" pitchFamily="34" charset="0"/>
              </a:rPr>
              <a:t>s 	</a:t>
            </a:r>
            <a:r>
              <a:rPr lang="hu-HU" sz="2000" i="0" u="none" strike="noStrike" baseline="0" dirty="0">
                <a:latin typeface="Arial" panose="020B0604020202020204" pitchFamily="34" charset="0"/>
                <a:cs typeface="Arial" panose="020B0604020202020204" pitchFamily="34" charset="0"/>
              </a:rPr>
              <a:t>fekvésű 	területek kénytelenek szembesülni a népességük 	elvándorlásával, az elöregedéssel a	munkanélküliséggel,  a gazdasági szektorok kiüresedésével… </a:t>
            </a:r>
            <a:endParaRPr lang="hu-HU" dirty="0">
              <a:latin typeface="Arial" panose="020B0604020202020204" pitchFamily="34" charset="0"/>
              <a:cs typeface="Arial" panose="020B0604020202020204" pitchFamily="34" charset="0"/>
            </a:endParaRPr>
          </a:p>
        </p:txBody>
      </p:sp>
      <p:pic>
        <p:nvPicPr>
          <p:cNvPr id="7" name="Kép 6">
            <a:extLst>
              <a:ext uri="{FF2B5EF4-FFF2-40B4-BE49-F238E27FC236}">
                <a16:creationId xmlns:a16="http://schemas.microsoft.com/office/drawing/2014/main" id="{1EF046EB-DBCF-4E0F-A578-0F5AA5D5509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945977" y="150204"/>
            <a:ext cx="1134359" cy="1132468"/>
          </a:xfrm>
          <a:prstGeom prst="rect">
            <a:avLst/>
          </a:prstGeom>
        </p:spPr>
      </p:pic>
    </p:spTree>
    <p:extLst>
      <p:ext uri="{BB962C8B-B14F-4D97-AF65-F5344CB8AC3E}">
        <p14:creationId xmlns:p14="http://schemas.microsoft.com/office/powerpoint/2010/main" val="727456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id="{FB8D7DC6-B146-48E6-89C7-094C50C628E3}"/>
              </a:ext>
            </a:extLst>
          </p:cNvPr>
          <p:cNvSpPr txBox="1"/>
          <p:nvPr/>
        </p:nvSpPr>
        <p:spPr>
          <a:xfrm>
            <a:off x="6095696" y="83975"/>
            <a:ext cx="6096304" cy="3345025"/>
          </a:xfrm>
          <a:prstGeom prst="rect">
            <a:avLst/>
          </a:prstGeom>
        </p:spPr>
        <p:txBody>
          <a:bodyPr vert="horz" lIns="91440" tIns="45720" rIns="91440" bIns="45720" rtlCol="0" anchor="ctr">
            <a:noAutofit/>
          </a:bodyPr>
          <a:lstStyle/>
          <a:p>
            <a:pPr defTabSz="914400">
              <a:lnSpc>
                <a:spcPct val="150000"/>
              </a:lnSpc>
              <a:spcBef>
                <a:spcPct val="0"/>
              </a:spcBef>
            </a:pPr>
            <a:r>
              <a:rPr lang="en-US" sz="1250" b="1" cap="all" dirty="0">
                <a:solidFill>
                  <a:schemeClr val="accent2">
                    <a:lumMod val="50000"/>
                  </a:schemeClr>
                </a:solidFill>
                <a:latin typeface="Arial Black" panose="020B0A04020102020204" pitchFamily="34" charset="0"/>
                <a:ea typeface="+mj-ea"/>
                <a:cs typeface="+mj-cs"/>
              </a:rPr>
              <a:t>2016. A FELKÉSZÜLÉS ÉVE</a:t>
            </a:r>
            <a:br>
              <a:rPr lang="en-US" sz="1250" b="1" cap="all" dirty="0">
                <a:solidFill>
                  <a:schemeClr val="accent2">
                    <a:lumMod val="50000"/>
                  </a:schemeClr>
                </a:solidFill>
                <a:latin typeface="Arial Black" panose="020B0A04020102020204" pitchFamily="34" charset="0"/>
                <a:ea typeface="+mj-ea"/>
                <a:cs typeface="+mj-cs"/>
              </a:rPr>
            </a:br>
            <a:r>
              <a:rPr lang="en-US" sz="1250" b="1" cap="all" dirty="0">
                <a:solidFill>
                  <a:schemeClr val="accent2">
                    <a:lumMod val="50000"/>
                  </a:schemeClr>
                </a:solidFill>
                <a:latin typeface="Arial Black" panose="020B0A04020102020204" pitchFamily="34" charset="0"/>
                <a:ea typeface="+mj-ea"/>
                <a:cs typeface="+mj-cs"/>
              </a:rPr>
              <a:t>2017. A SIKERES PÁLYÁZATOK ÉVE</a:t>
            </a:r>
            <a:br>
              <a:rPr lang="en-US" sz="1250" b="1" cap="all" dirty="0">
                <a:solidFill>
                  <a:schemeClr val="accent2">
                    <a:lumMod val="50000"/>
                  </a:schemeClr>
                </a:solidFill>
                <a:latin typeface="Arial Black" panose="020B0A04020102020204" pitchFamily="34" charset="0"/>
                <a:ea typeface="+mj-ea"/>
                <a:cs typeface="+mj-cs"/>
              </a:rPr>
            </a:br>
            <a:r>
              <a:rPr lang="en-US" sz="1250" b="1" cap="all" dirty="0">
                <a:solidFill>
                  <a:schemeClr val="accent2">
                    <a:lumMod val="50000"/>
                  </a:schemeClr>
                </a:solidFill>
                <a:latin typeface="Arial Black" panose="020B0A04020102020204" pitchFamily="34" charset="0"/>
                <a:ea typeface="+mj-ea"/>
                <a:cs typeface="+mj-cs"/>
              </a:rPr>
              <a:t>2018. AZ ÉPÜLÉS, A „SZÜLETÉS” ÉVE</a:t>
            </a:r>
            <a:br>
              <a:rPr lang="en-US" sz="1250" b="1" cap="all" dirty="0">
                <a:solidFill>
                  <a:schemeClr val="accent2">
                    <a:lumMod val="50000"/>
                  </a:schemeClr>
                </a:solidFill>
                <a:latin typeface="Arial Black" panose="020B0A04020102020204" pitchFamily="34" charset="0"/>
                <a:ea typeface="+mj-ea"/>
                <a:cs typeface="+mj-cs"/>
              </a:rPr>
            </a:br>
            <a:r>
              <a:rPr lang="en-US" sz="1250" b="1" cap="all" dirty="0">
                <a:solidFill>
                  <a:schemeClr val="accent2">
                    <a:lumMod val="50000"/>
                  </a:schemeClr>
                </a:solidFill>
                <a:latin typeface="Arial Black" panose="020B0A04020102020204" pitchFamily="34" charset="0"/>
                <a:ea typeface="+mj-ea"/>
                <a:cs typeface="+mj-cs"/>
              </a:rPr>
              <a:t>2019. A KIBONTAKOZÓ FEJLŐDÉS ÉVE</a:t>
            </a:r>
          </a:p>
          <a:p>
            <a:pPr defTabSz="914400">
              <a:lnSpc>
                <a:spcPct val="150000"/>
              </a:lnSpc>
              <a:spcBef>
                <a:spcPct val="0"/>
              </a:spcBef>
            </a:pPr>
            <a:r>
              <a:rPr lang="en-US" sz="1250" b="1" cap="all" dirty="0">
                <a:solidFill>
                  <a:schemeClr val="accent2">
                    <a:lumMod val="50000"/>
                  </a:schemeClr>
                </a:solidFill>
                <a:latin typeface="Arial Black" panose="020B0A04020102020204" pitchFamily="34" charset="0"/>
                <a:ea typeface="+mj-ea"/>
                <a:cs typeface="+mj-cs"/>
              </a:rPr>
              <a:t>2020. </a:t>
            </a:r>
            <a:r>
              <a:rPr lang="hu-HU" sz="1250" b="1" cap="all" dirty="0">
                <a:solidFill>
                  <a:schemeClr val="accent2">
                    <a:lumMod val="50000"/>
                  </a:schemeClr>
                </a:solidFill>
                <a:latin typeface="Arial Black" panose="020B0A04020102020204" pitchFamily="34" charset="0"/>
                <a:ea typeface="+mj-ea"/>
                <a:cs typeface="+mj-cs"/>
              </a:rPr>
              <a:t>A gyermekekbe való befektetés éve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ea typeface="+mj-ea"/>
                <a:cs typeface="+mj-cs"/>
              </a:rPr>
              <a:t>2021. A jövőben való bizakodás éve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ea typeface="+mj-ea"/>
                <a:cs typeface="+mj-cs"/>
              </a:rPr>
              <a:t>2022. Az </a:t>
            </a:r>
            <a:r>
              <a:rPr lang="hu-HU" sz="1250" b="1" cap="all" dirty="0" err="1">
                <a:solidFill>
                  <a:schemeClr val="accent2">
                    <a:lumMod val="50000"/>
                  </a:schemeClr>
                </a:solidFill>
                <a:latin typeface="Arial Black" panose="020B0A04020102020204" pitchFamily="34" charset="0"/>
                <a:ea typeface="+mj-ea"/>
                <a:cs typeface="+mj-cs"/>
              </a:rPr>
              <a:t>éleződő</a:t>
            </a:r>
            <a:r>
              <a:rPr lang="hu-HU" sz="1250" b="1" cap="all" dirty="0">
                <a:solidFill>
                  <a:schemeClr val="accent2">
                    <a:lumMod val="50000"/>
                  </a:schemeClr>
                </a:solidFill>
                <a:latin typeface="Arial Black" panose="020B0A04020102020204" pitchFamily="34" charset="0"/>
                <a:ea typeface="+mj-ea"/>
                <a:cs typeface="+mj-cs"/>
              </a:rPr>
              <a:t> feszültségek éve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ea typeface="+mj-ea"/>
                <a:cs typeface="+mj-cs"/>
              </a:rPr>
              <a:t>2023. A nehézségek és a pislákoló bizakodás éve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ea typeface="+mj-ea"/>
                <a:cs typeface="+mj-cs"/>
              </a:rPr>
              <a:t>2024. Az ÉRTÉKEK MEGŐRZÉSÉNEK ESZTENDEJE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ea typeface="+mj-ea"/>
                <a:cs typeface="+mj-cs"/>
              </a:rPr>
              <a:t>2025. A megőrizve megújítás és kitekintő összefogás éve</a:t>
            </a:r>
          </a:p>
          <a:p>
            <a:pPr defTabSz="914400">
              <a:lnSpc>
                <a:spcPct val="150000"/>
              </a:lnSpc>
              <a:spcBef>
                <a:spcPct val="0"/>
              </a:spcBef>
            </a:pPr>
            <a:r>
              <a:rPr lang="hu-HU" sz="1250" b="1" cap="all" dirty="0">
                <a:solidFill>
                  <a:schemeClr val="accent2">
                    <a:lumMod val="50000"/>
                  </a:schemeClr>
                </a:solidFill>
                <a:latin typeface="Arial Black" panose="020B0A04020102020204" pitchFamily="34" charset="0"/>
              </a:rPr>
              <a:t>2026. A NEHEZEDŐ idők és önkormányzati MŰKÖDÉS éve</a:t>
            </a:r>
            <a:endParaRPr lang="en-US" sz="1250" cap="all" dirty="0">
              <a:latin typeface="Arial Black" panose="020B0A04020102020204" pitchFamily="34" charset="0"/>
              <a:ea typeface="+mj-ea"/>
              <a:cs typeface="+mj-cs"/>
            </a:endParaRPr>
          </a:p>
        </p:txBody>
      </p:sp>
      <p:pic>
        <p:nvPicPr>
          <p:cNvPr id="5" name="Tartalom helye 4" descr="A képen kültéri, égbolt, fű, természet látható&#10;&#10;Ez egy automatikusan létrehozott leírás.">
            <a:extLst>
              <a:ext uri="{FF2B5EF4-FFF2-40B4-BE49-F238E27FC236}">
                <a16:creationId xmlns:a16="http://schemas.microsoft.com/office/drawing/2014/main" id="{847D973B-101D-42AD-868F-A1A22A9D51D2}"/>
              </a:ext>
            </a:extLst>
          </p:cNvPr>
          <p:cNvPicPr>
            <a:picLocks noChangeAspect="1"/>
          </p:cNvPicPr>
          <p:nvPr/>
        </p:nvPicPr>
        <p:blipFill rotWithShape="1">
          <a:blip r:embed="rId2">
            <a:extLst>
              <a:ext uri="{28A0092B-C50C-407E-A947-70E740481C1C}">
                <a14:useLocalDpi xmlns:a14="http://schemas.microsoft.com/office/drawing/2010/main" val="0"/>
              </a:ext>
            </a:extLst>
          </a:blip>
          <a:srcRect l="25067" r="24935"/>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7" name="Kép 6">
            <a:extLst>
              <a:ext uri="{FF2B5EF4-FFF2-40B4-BE49-F238E27FC236}">
                <a16:creationId xmlns:a16="http://schemas.microsoft.com/office/drawing/2014/main" id="{3FD59AA8-A9D1-4A5F-8CDC-8B9AB73CD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285774" y="3459420"/>
            <a:ext cx="5716148" cy="3345025"/>
          </a:xfrm>
          <a:prstGeom prst="rect">
            <a:avLst/>
          </a:prstGeom>
        </p:spPr>
      </p:pic>
    </p:spTree>
    <p:extLst>
      <p:ext uri="{BB962C8B-B14F-4D97-AF65-F5344CB8AC3E}">
        <p14:creationId xmlns:p14="http://schemas.microsoft.com/office/powerpoint/2010/main" val="199532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5BF5-B2CF-C3FE-39A8-46F878C50C50}"/>
            </a:ext>
          </a:extLst>
        </p:cNvPr>
        <p:cNvGrpSpPr/>
        <p:nvPr/>
      </p:nvGrpSpPr>
      <p:grpSpPr>
        <a:xfrm>
          <a:off x="0" y="0"/>
          <a:ext cx="0" cy="0"/>
          <a:chOff x="0" y="0"/>
          <a:chExt cx="0" cy="0"/>
        </a:xfrm>
      </p:grpSpPr>
      <p:sp>
        <p:nvSpPr>
          <p:cNvPr id="5" name="Cím 4">
            <a:extLst>
              <a:ext uri="{FF2B5EF4-FFF2-40B4-BE49-F238E27FC236}">
                <a16:creationId xmlns:a16="http://schemas.microsoft.com/office/drawing/2014/main" id="{8287DCEA-2340-94BA-99B8-3BF1F8DC7872}"/>
              </a:ext>
            </a:extLst>
          </p:cNvPr>
          <p:cNvSpPr>
            <a:spLocks noGrp="1"/>
          </p:cNvSpPr>
          <p:nvPr>
            <p:ph type="ctrTitle"/>
          </p:nvPr>
        </p:nvSpPr>
        <p:spPr>
          <a:xfrm>
            <a:off x="1127760" y="0"/>
            <a:ext cx="3511972" cy="6857990"/>
          </a:xfrm>
        </p:spPr>
        <p:txBody>
          <a:bodyPr>
            <a:normAutofit fontScale="90000"/>
          </a:bodyPr>
          <a:lstStyle/>
          <a:p>
            <a:pPr algn="ctr">
              <a:lnSpc>
                <a:spcPct val="90000"/>
              </a:lnSpc>
            </a:pPr>
            <a:r>
              <a:rPr lang="hu-HU" sz="2200" dirty="0">
                <a:solidFill>
                  <a:schemeClr val="bg2">
                    <a:lumMod val="25000"/>
                  </a:schemeClr>
                </a:solidFill>
                <a:latin typeface="Arial Black" panose="020B0A04020102020204" pitchFamily="34" charset="0"/>
              </a:rPr>
              <a:t>NAGYVENYIM</a:t>
            </a:r>
            <a:br>
              <a:rPr lang="hu-HU" sz="2200" dirty="0">
                <a:solidFill>
                  <a:schemeClr val="bg2">
                    <a:lumMod val="25000"/>
                  </a:schemeClr>
                </a:solidFill>
                <a:latin typeface="Arial Black" panose="020B0A04020102020204" pitchFamily="34" charset="0"/>
              </a:rPr>
            </a:br>
            <a:r>
              <a:rPr lang="hu-HU" sz="1600" dirty="0">
                <a:solidFill>
                  <a:schemeClr val="bg2">
                    <a:lumMod val="25000"/>
                  </a:schemeClr>
                </a:solidFill>
                <a:latin typeface="Arial Black" panose="020B0A04020102020204" pitchFamily="34" charset="0"/>
              </a:rPr>
              <a:t>EGY KIS TELEPÜLÉS NAGY KIHÍVÁSOKKAL</a:t>
            </a:r>
            <a:br>
              <a:rPr lang="hu-HU" sz="16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Fiatal önállóság (1947.08.01.)</a:t>
            </a: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Történeti múlt – a másodlagosság csapdájában</a:t>
            </a: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(önkormányzati önállóság és a  gazdálkodási potenciál kontrasztja)</a:t>
            </a: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  </a:t>
            </a: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A kiváló földrajzi elhelyezkedés – a logisztikai ágazatban rejlő potenciál és a szabályozási környezet</a:t>
            </a: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Kompakt településgeometria a relatíve gazdag szántók fogságában</a:t>
            </a: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Állami szereplők a közigazgatási területen – az adómentesség ajándéka </a:t>
            </a:r>
            <a:br>
              <a:rPr lang="hu-HU" sz="1800" dirty="0">
                <a:solidFill>
                  <a:schemeClr val="bg2">
                    <a:lumMod val="25000"/>
                  </a:schemeClr>
                </a:solidFill>
                <a:latin typeface="Arial Black" panose="020B0A04020102020204" pitchFamily="34" charset="0"/>
              </a:rPr>
            </a:br>
            <a:br>
              <a:rPr lang="hu-HU" sz="1800" dirty="0">
                <a:solidFill>
                  <a:schemeClr val="bg2">
                    <a:lumMod val="25000"/>
                  </a:schemeClr>
                </a:solidFill>
                <a:latin typeface="Arial Black" panose="020B0A04020102020204" pitchFamily="34" charset="0"/>
              </a:rPr>
            </a:br>
            <a:r>
              <a:rPr lang="hu-HU" sz="1800" dirty="0">
                <a:solidFill>
                  <a:schemeClr val="bg2">
                    <a:lumMod val="25000"/>
                  </a:schemeClr>
                </a:solidFill>
                <a:latin typeface="Arial Black" panose="020B0A04020102020204" pitchFamily="34" charset="0"/>
              </a:rPr>
              <a:t>A szuburbanizációs népességnövekedés kulturális és pénzügyi következményei </a:t>
            </a:r>
            <a:endParaRPr lang="hu-HU" sz="1800" dirty="0">
              <a:solidFill>
                <a:schemeClr val="bg2">
                  <a:lumMod val="25000"/>
                </a:schemeClr>
              </a:solidFill>
              <a:latin typeface="Arial" panose="020B0604020202020204" pitchFamily="34" charset="0"/>
              <a:cs typeface="Arial" panose="020B0604020202020204" pitchFamily="34" charset="0"/>
            </a:endParaRPr>
          </a:p>
        </p:txBody>
      </p:sp>
      <p:pic>
        <p:nvPicPr>
          <p:cNvPr id="7" name="Tartalom helye 4" descr="A képen kültéri, égbolt, fű, természet látható&#10;&#10;Ez egy automatikusan létrehozott leírás.">
            <a:extLst>
              <a:ext uri="{FF2B5EF4-FFF2-40B4-BE49-F238E27FC236}">
                <a16:creationId xmlns:a16="http://schemas.microsoft.com/office/drawing/2014/main" id="{B6869B95-5F5D-3846-358B-B9FE8F115015}"/>
              </a:ext>
            </a:extLst>
          </p:cNvPr>
          <p:cNvPicPr>
            <a:picLocks noChangeAspect="1"/>
          </p:cNvPicPr>
          <p:nvPr/>
        </p:nvPicPr>
        <p:blipFill rotWithShape="1">
          <a:blip r:embed="rId2">
            <a:extLst>
              <a:ext uri="{28A0092B-C50C-407E-A947-70E740481C1C}">
                <a14:useLocalDpi xmlns:a14="http://schemas.microsoft.com/office/drawing/2010/main" val="0"/>
              </a:ext>
            </a:extLst>
          </a:blip>
          <a:srcRect l="34339" r="34589"/>
          <a:stretch/>
        </p:blipFill>
        <p:spPr>
          <a:xfrm>
            <a:off x="4639732" y="10"/>
            <a:ext cx="3788327" cy="6857990"/>
          </a:xfrm>
          <a:prstGeom prst="rect">
            <a:avLst/>
          </a:prstGeom>
        </p:spPr>
      </p:pic>
      <p:pic>
        <p:nvPicPr>
          <p:cNvPr id="10" name="Kép 9">
            <a:extLst>
              <a:ext uri="{FF2B5EF4-FFF2-40B4-BE49-F238E27FC236}">
                <a16:creationId xmlns:a16="http://schemas.microsoft.com/office/drawing/2014/main" id="{7CC450B3-B12D-5104-9CA3-40665016BBDD}"/>
              </a:ext>
            </a:extLst>
          </p:cNvPr>
          <p:cNvPicPr>
            <a:picLocks noChangeAspect="1"/>
          </p:cNvPicPr>
          <p:nvPr/>
        </p:nvPicPr>
        <p:blipFill>
          <a:blip r:embed="rId3">
            <a:extLst>
              <a:ext uri="{28A0092B-C50C-407E-A947-70E740481C1C}">
                <a14:useLocalDpi xmlns:a14="http://schemas.microsoft.com/office/drawing/2010/main" val="0"/>
              </a:ext>
            </a:extLst>
          </a:blip>
          <a:srcRect l="17001" r="17386"/>
          <a:stretch/>
        </p:blipFill>
        <p:spPr>
          <a:xfrm>
            <a:off x="8423487" y="0"/>
            <a:ext cx="3768513" cy="6858000"/>
          </a:xfrm>
          <a:prstGeom prst="rect">
            <a:avLst/>
          </a:prstGeom>
          <a:solidFill>
            <a:schemeClr val="accent2"/>
          </a:solidFill>
        </p:spPr>
      </p:pic>
    </p:spTree>
    <p:extLst>
      <p:ext uri="{BB962C8B-B14F-4D97-AF65-F5344CB8AC3E}">
        <p14:creationId xmlns:p14="http://schemas.microsoft.com/office/powerpoint/2010/main" val="25074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5D6C87-BA85-4B7B-98BB-C50DBBF68184}"/>
              </a:ext>
            </a:extLst>
          </p:cNvPr>
          <p:cNvSpPr>
            <a:spLocks noGrp="1"/>
          </p:cNvSpPr>
          <p:nvPr>
            <p:ph type="title"/>
          </p:nvPr>
        </p:nvSpPr>
        <p:spPr>
          <a:xfrm>
            <a:off x="284447" y="643466"/>
            <a:ext cx="4222239" cy="5528734"/>
          </a:xfrm>
        </p:spPr>
        <p:txBody>
          <a:bodyPr vert="horz" lIns="91440" tIns="45720" rIns="91440" bIns="45720" rtlCol="0" anchor="ctr">
            <a:normAutofit/>
          </a:bodyPr>
          <a:lstStyle/>
          <a:p>
            <a:r>
              <a:rPr lang="hu-HU" sz="4000" dirty="0">
                <a:solidFill>
                  <a:schemeClr val="accent1">
                    <a:lumMod val="75000"/>
                  </a:schemeClr>
                </a:solidFill>
              </a:rPr>
              <a:t>MÖGÖTTÜNK SIKEREK ÉS </a:t>
            </a:r>
            <a:br>
              <a:rPr lang="hu-HU" sz="4000" dirty="0">
                <a:solidFill>
                  <a:schemeClr val="accent1">
                    <a:lumMod val="75000"/>
                  </a:schemeClr>
                </a:solidFill>
              </a:rPr>
            </a:br>
            <a:r>
              <a:rPr lang="hu-HU" sz="4000" b="1" dirty="0">
                <a:solidFill>
                  <a:schemeClr val="accent1">
                    <a:lumMod val="75000"/>
                  </a:schemeClr>
                </a:solidFill>
              </a:rPr>
              <a:t>MEGVÉDENDŐ</a:t>
            </a:r>
            <a:r>
              <a:rPr lang="hu-HU" sz="4000" dirty="0">
                <a:solidFill>
                  <a:schemeClr val="accent1">
                    <a:lumMod val="75000"/>
                  </a:schemeClr>
                </a:solidFill>
              </a:rPr>
              <a:t> EREDMÉNYEK…</a:t>
            </a:r>
            <a:endParaRPr lang="en-US" sz="4000" dirty="0">
              <a:solidFill>
                <a:schemeClr val="accent1">
                  <a:lumMod val="75000"/>
                </a:schemeClr>
              </a:solidFill>
            </a:endParaRPr>
          </a:p>
        </p:txBody>
      </p:sp>
      <p:sp>
        <p:nvSpPr>
          <p:cNvPr id="80" name="Tartalom helye 2">
            <a:extLst>
              <a:ext uri="{FF2B5EF4-FFF2-40B4-BE49-F238E27FC236}">
                <a16:creationId xmlns:a16="http://schemas.microsoft.com/office/drawing/2014/main" id="{44E84E22-C0A9-4034-80B0-6F2106C5F2A8}"/>
              </a:ext>
            </a:extLst>
          </p:cNvPr>
          <p:cNvSpPr>
            <a:spLocks noGrp="1"/>
          </p:cNvSpPr>
          <p:nvPr>
            <p:ph sz="half" idx="1"/>
          </p:nvPr>
        </p:nvSpPr>
        <p:spPr>
          <a:xfrm>
            <a:off x="4506685" y="0"/>
            <a:ext cx="7400867" cy="6857999"/>
          </a:xfrm>
        </p:spPr>
        <p:txBody>
          <a:bodyPr vert="horz" lIns="91440" tIns="45720" rIns="91440" bIns="45720" rtlCol="0" anchor="ctr">
            <a:noAutofit/>
          </a:bodyPr>
          <a:lstStyle/>
          <a:p>
            <a:pPr>
              <a:lnSpc>
                <a:spcPct val="100000"/>
              </a:lnSpc>
              <a:spcBef>
                <a:spcPts val="0"/>
              </a:spcBef>
              <a:buFont typeface="Wingdings" panose="05000000000000000000" pitchFamily="2" charset="2"/>
              <a:buChar char="ü"/>
            </a:pPr>
            <a:endParaRPr lang="hu-HU" sz="1400" b="1"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ü"/>
            </a:pPr>
            <a:endParaRPr lang="hu-HU" sz="1400" b="1" dirty="0">
              <a:solidFill>
                <a:schemeClr val="accent2">
                  <a:lumMod val="50000"/>
                </a:schemeClr>
              </a:solidFill>
              <a:latin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Közigazgatási rendszer fejlesztése (ASP)</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Különféle pályázatok évente a Bethlen Gábor Alapból</a:t>
            </a:r>
          </a:p>
          <a:p>
            <a:pPr>
              <a:lnSpc>
                <a:spcPct val="100000"/>
              </a:lnSpc>
              <a:spcBef>
                <a:spcPts val="0"/>
              </a:spcBef>
              <a:buFont typeface="Wingdings" panose="05000000000000000000" pitchFamily="2" charset="2"/>
              <a:buChar char="ü"/>
            </a:pPr>
            <a:r>
              <a:rPr lang="hu-HU" sz="1400" b="1" dirty="0" err="1">
                <a:solidFill>
                  <a:schemeClr val="accent2">
                    <a:lumMod val="50000"/>
                  </a:schemeClr>
                </a:solidFill>
                <a:latin typeface="Times New Roman" panose="02020603050405020304" pitchFamily="18" charset="0"/>
                <a:cs typeface="Times New Roman" panose="02020603050405020304" pitchFamily="18" charset="0"/>
              </a:rPr>
              <a:t>Csóri</a:t>
            </a:r>
            <a:r>
              <a:rPr lang="hu-HU" sz="1400" b="1" dirty="0">
                <a:solidFill>
                  <a:schemeClr val="accent2">
                    <a:lumMod val="50000"/>
                  </a:schemeClr>
                </a:solidFill>
                <a:latin typeface="Times New Roman" panose="02020603050405020304" pitchFamily="18" charset="0"/>
                <a:cs typeface="Times New Roman" panose="02020603050405020304" pitchFamily="18" charset="0"/>
              </a:rPr>
              <a:t> Sándor pályázatok évente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NEA pályázatok évente a civil szervezeteknek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Könyvtárépítési támogatás és azon túl….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TOP szociális alapellátás pályázat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TOP energetikai pályázat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Tanulási terek infrastrukturális fejlesztése</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Digitális Jóléti Pont kialakítása</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TOP egészségügyi alapellátás pályázat</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TOP közlekedésbiztonsági pályázat</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Mélykúti rendelőfelújítás</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Mélykúti útépítés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Piacfejlesztés</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Belterületi útfejlesztés</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6219-es út felújítása</a:t>
            </a:r>
          </a:p>
          <a:p>
            <a:pPr>
              <a:lnSpc>
                <a:spcPct val="100000"/>
              </a:lnSpc>
              <a:spcBef>
                <a:spcPts val="0"/>
              </a:spcBef>
              <a:buFont typeface="Wingdings" panose="05000000000000000000" pitchFamily="2" charset="2"/>
              <a:buChar char="ü"/>
            </a:pPr>
            <a:r>
              <a:rPr lang="hu-HU" sz="1400" b="1" dirty="0" err="1">
                <a:solidFill>
                  <a:schemeClr val="accent2">
                    <a:lumMod val="50000"/>
                  </a:schemeClr>
                </a:solidFill>
                <a:latin typeface="Times New Roman" panose="02020603050405020304" pitchFamily="18" charset="0"/>
                <a:cs typeface="Times New Roman" panose="02020603050405020304" pitchFamily="18" charset="0"/>
              </a:rPr>
              <a:t>Sportpark</a:t>
            </a:r>
            <a:r>
              <a:rPr lang="hu-HU" sz="1400" b="1" dirty="0">
                <a:solidFill>
                  <a:schemeClr val="accent2">
                    <a:lumMod val="50000"/>
                  </a:schemeClr>
                </a:solidFill>
                <a:latin typeface="Times New Roman" panose="02020603050405020304" pitchFamily="18" charset="0"/>
                <a:cs typeface="Times New Roman" panose="02020603050405020304" pitchFamily="18" charset="0"/>
              </a:rPr>
              <a:t> létesítése</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Helyi identitás fejlesztése a TOP-ban és az MFP-ban</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Suli Fitt Park - Kölyökvár</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Óvodai közétkeztetésfejlesztés</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Tornaszoba építés</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Bölcsődefejlesztés</a:t>
            </a:r>
          </a:p>
          <a:p>
            <a:pPr>
              <a:lnSpc>
                <a:spcPct val="100000"/>
              </a:lnSpc>
              <a:spcBef>
                <a:spcPts val="0"/>
              </a:spcBef>
              <a:buFont typeface="Wingdings" panose="05000000000000000000" pitchFamily="2" charset="2"/>
              <a:buChar char="ü"/>
            </a:pPr>
            <a:r>
              <a:rPr lang="hu-HU" sz="1400" b="1" dirty="0" err="1">
                <a:solidFill>
                  <a:schemeClr val="accent2">
                    <a:lumMod val="50000"/>
                  </a:schemeClr>
                </a:solidFill>
                <a:latin typeface="Times New Roman" panose="02020603050405020304" pitchFamily="18" charset="0"/>
                <a:cs typeface="Times New Roman" panose="02020603050405020304" pitchFamily="18" charset="0"/>
              </a:rPr>
              <a:t>Leader</a:t>
            </a:r>
            <a:r>
              <a:rPr lang="hu-HU" sz="1400" b="1" dirty="0">
                <a:solidFill>
                  <a:schemeClr val="accent2">
                    <a:lumMod val="50000"/>
                  </a:schemeClr>
                </a:solidFill>
                <a:latin typeface="Times New Roman" panose="02020603050405020304" pitchFamily="18" charset="0"/>
                <a:cs typeface="Times New Roman" panose="02020603050405020304" pitchFamily="18" charset="0"/>
              </a:rPr>
              <a:t> térségi együttműködések</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Magyar Falu Program 2019-2024</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Önkormányzati feladatellátás támogatásai 2019-2023</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Iskolatető felújítása, nagyátemelő átalakítása, felszíni vízelvezetés és közterületfejlesztés parkoló- és járdaépítésekkel - Egyedi kormánytámogatásból</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MFP útrekonstrukciók Erdősor, Határvölgyi lakótelep, Bocskai utca,  </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TOP plusz konstrukciók: élhető település, belterületi útfejlesztés folytatása (Domb u. Rózsa u, Boróka u, Fűzfa u),  gazdaságfejlesztés, óvoda energetika…</a:t>
            </a:r>
          </a:p>
          <a:p>
            <a:pPr>
              <a:lnSpc>
                <a:spcPct val="100000"/>
              </a:lnSpc>
              <a:spcBef>
                <a:spcPts val="0"/>
              </a:spcBef>
              <a:buFont typeface="Wingdings" panose="05000000000000000000" pitchFamily="2" charset="2"/>
              <a:buChar char="ü"/>
            </a:pPr>
            <a:r>
              <a:rPr lang="hu-HU" sz="1400" b="1" dirty="0">
                <a:solidFill>
                  <a:schemeClr val="accent2">
                    <a:lumMod val="50000"/>
                  </a:schemeClr>
                </a:solidFill>
                <a:latin typeface="Times New Roman" panose="02020603050405020304" pitchFamily="18" charset="0"/>
                <a:cs typeface="Times New Roman" panose="02020603050405020304" pitchFamily="18" charset="0"/>
              </a:rPr>
              <a:t>Fejlődő intézményrendszer  </a:t>
            </a:r>
          </a:p>
          <a:p>
            <a:pPr>
              <a:lnSpc>
                <a:spcPct val="100000"/>
              </a:lnSpc>
              <a:spcBef>
                <a:spcPts val="0"/>
              </a:spcBef>
              <a:buFont typeface="Wingdings" panose="05000000000000000000" pitchFamily="2" charset="2"/>
              <a:buChar char="ü"/>
            </a:pPr>
            <a:endParaRPr lang="hu-HU" sz="1200" b="1" dirty="0">
              <a:solidFill>
                <a:schemeClr val="accent1">
                  <a:lumMod val="75000"/>
                </a:schemeClr>
              </a:solidFill>
              <a:latin typeface="Times New Roman" panose="02020603050405020304" pitchFamily="18" charset="0"/>
              <a:cs typeface="Times New Roman" panose="02020603050405020304" pitchFamily="18" charset="0"/>
            </a:endParaRPr>
          </a:p>
          <a:p>
            <a:pPr>
              <a:lnSpc>
                <a:spcPct val="100000"/>
              </a:lnSpc>
              <a:spcBef>
                <a:spcPts val="0"/>
              </a:spcBef>
              <a:buFont typeface="Wingdings" panose="05000000000000000000" pitchFamily="2" charset="2"/>
              <a:buChar char="ü"/>
            </a:pPr>
            <a:endParaRPr lang="hu-H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065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1">
            <a:extLst>
              <a:ext uri="{FF2B5EF4-FFF2-40B4-BE49-F238E27FC236}">
                <a16:creationId xmlns:a16="http://schemas.microsoft.com/office/drawing/2014/main" id="{CE23EFFC-53D7-47CB-96FD-C087B08CB294}"/>
              </a:ext>
            </a:extLst>
          </p:cNvPr>
          <p:cNvSpPr>
            <a:spLocks noGrp="1"/>
          </p:cNvSpPr>
          <p:nvPr>
            <p:ph type="title"/>
          </p:nvPr>
        </p:nvSpPr>
        <p:spPr>
          <a:xfrm>
            <a:off x="315686" y="643466"/>
            <a:ext cx="4265644" cy="5528734"/>
          </a:xfrm>
        </p:spPr>
        <p:txBody>
          <a:bodyPr vert="horz" lIns="91440" tIns="45720" rIns="91440" bIns="45720" rtlCol="0" anchor="ctr">
            <a:normAutofit/>
          </a:bodyPr>
          <a:lstStyle/>
          <a:p>
            <a:r>
              <a:rPr lang="hu-HU" sz="4000" dirty="0">
                <a:solidFill>
                  <a:schemeClr val="accent1">
                    <a:lumMod val="75000"/>
                  </a:schemeClr>
                </a:solidFill>
              </a:rPr>
              <a:t>ELŐTTÜNK </a:t>
            </a:r>
            <a:br>
              <a:rPr lang="hu-HU" sz="4000" dirty="0">
                <a:solidFill>
                  <a:schemeClr val="accent1">
                    <a:lumMod val="75000"/>
                  </a:schemeClr>
                </a:solidFill>
              </a:rPr>
            </a:br>
            <a:r>
              <a:rPr lang="hu-HU" sz="4000" dirty="0">
                <a:solidFill>
                  <a:schemeClr val="accent1">
                    <a:lumMod val="75000"/>
                  </a:schemeClr>
                </a:solidFill>
              </a:rPr>
              <a:t>NEHÉZSÉGEKKEL TELI, VÁLTOZÓ VILÁG </a:t>
            </a:r>
            <a:r>
              <a:rPr lang="hu-HU" sz="4000" b="1" dirty="0">
                <a:solidFill>
                  <a:schemeClr val="accent1">
                    <a:lumMod val="75000"/>
                  </a:schemeClr>
                </a:solidFill>
              </a:rPr>
              <a:t>NAGY KIHÍVÁSOKKAL</a:t>
            </a:r>
            <a:endParaRPr lang="en-US" sz="4000" b="1" dirty="0">
              <a:solidFill>
                <a:schemeClr val="accent1">
                  <a:lumMod val="75000"/>
                </a:schemeClr>
              </a:solidFill>
            </a:endParaRPr>
          </a:p>
        </p:txBody>
      </p:sp>
      <p:sp>
        <p:nvSpPr>
          <p:cNvPr id="3" name="Tartalom helye 2">
            <a:extLst>
              <a:ext uri="{FF2B5EF4-FFF2-40B4-BE49-F238E27FC236}">
                <a16:creationId xmlns:a16="http://schemas.microsoft.com/office/drawing/2014/main" id="{45B87F85-76DA-4DE6-B56A-0E78E2B2A844}"/>
              </a:ext>
            </a:extLst>
          </p:cNvPr>
          <p:cNvSpPr>
            <a:spLocks noGrp="1"/>
          </p:cNvSpPr>
          <p:nvPr>
            <p:ph sz="half" idx="1"/>
          </p:nvPr>
        </p:nvSpPr>
        <p:spPr>
          <a:xfrm>
            <a:off x="4581330" y="186612"/>
            <a:ext cx="7389845" cy="6671388"/>
          </a:xfrm>
        </p:spPr>
        <p:txBody>
          <a:bodyPr vert="horz" lIns="91440" tIns="45720" rIns="91440" bIns="45720" rtlCol="0" anchor="ctr">
            <a:noAutofit/>
          </a:bodyPr>
          <a:lstStyle/>
          <a:p>
            <a:pPr>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településfejlődés szuburbanizációs jellegéből következő kettős helyi és kulturális identitás (ehhez kapcsolódóan megjelenő párhuzamos kulturális és irreális településüzemeltetési igények), a hagyományok mellett a fiatalok közösségbe vonásának szükségessége (30!)</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covid okozta stressz elhúzódó hatásai jelentős társadalmi veszteséggel járnak (nemcsak az idősek közt), érezhetően növekvő szolidaritási és összefogási igény</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helyi társadalomban egyszerre van jelen a kohéziós törekvés és a lazuló magatartási normák romboló hatása – közbiztonság és társadalmi együttélés nehézségei felerősödtek, érzékelhetően növekvő társadalmi agresszió </a:t>
            </a:r>
            <a:r>
              <a:rPr lang="hu-HU" sz="1600" b="1" u="sng" dirty="0">
                <a:solidFill>
                  <a:schemeClr val="accent2">
                    <a:lumMod val="50000"/>
                  </a:schemeClr>
                </a:solidFill>
                <a:latin typeface="Times New Roman" panose="02020603050405020304" pitchFamily="18" charset="0"/>
                <a:cs typeface="Times New Roman" panose="02020603050405020304" pitchFamily="18" charset="0"/>
              </a:rPr>
              <a:t>minden</a:t>
            </a:r>
            <a:r>
              <a:rPr lang="hu-HU" sz="1600" b="1" dirty="0">
                <a:solidFill>
                  <a:schemeClr val="accent2">
                    <a:lumMod val="50000"/>
                  </a:schemeClr>
                </a:solidFill>
                <a:latin typeface="Times New Roman" panose="02020603050405020304" pitchFamily="18" charset="0"/>
                <a:cs typeface="Times New Roman" panose="02020603050405020304" pitchFamily="18" charset="0"/>
              </a:rPr>
              <a:t>! korosztályban és a kommunikációs térben</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háborús külső környezet begyűrűző gazdasági hatása (főként az energetikai szolgáltatások területén) szétzilálja a településműködés stabilitását</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Átalakuló hulladékgazdálkodási rendszer – feszültségekkel és új feladatokkal</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Átalakuló víziközmű-tulajdonlás és feladatellátás, nagy munka és új remények</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Átalakuló egészségügyi rendszer: </a:t>
            </a:r>
          </a:p>
          <a:p>
            <a:pPr marL="0" indent="0">
              <a:lnSpc>
                <a:spcPct val="100000"/>
              </a:lnSpc>
              <a:spcBef>
                <a:spcPts val="0"/>
              </a:spcBef>
              <a:buNone/>
            </a:pPr>
            <a:r>
              <a:rPr lang="hu-HU" sz="1600" b="1" dirty="0">
                <a:solidFill>
                  <a:schemeClr val="accent2">
                    <a:lumMod val="50000"/>
                  </a:schemeClr>
                </a:solidFill>
                <a:latin typeface="Times New Roman" panose="02020603050405020304" pitchFamily="18" charset="0"/>
                <a:cs typeface="Times New Roman" panose="02020603050405020304" pitchFamily="18" charset="0"/>
              </a:rPr>
              <a:t>      - a védőnői ellátás kórházi ellátásba vonása - jól működik</a:t>
            </a:r>
          </a:p>
          <a:p>
            <a:pPr marL="0" indent="0">
              <a:lnSpc>
                <a:spcPct val="100000"/>
              </a:lnSpc>
              <a:spcBef>
                <a:spcPts val="0"/>
              </a:spcBef>
              <a:buNone/>
            </a:pPr>
            <a:r>
              <a:rPr lang="hu-HU" sz="1600" b="1" dirty="0">
                <a:solidFill>
                  <a:schemeClr val="accent2">
                    <a:lumMod val="50000"/>
                  </a:schemeClr>
                </a:solidFill>
                <a:latin typeface="Times New Roman" panose="02020603050405020304" pitchFamily="18" charset="0"/>
                <a:cs typeface="Times New Roman" panose="02020603050405020304" pitchFamily="18" charset="0"/>
              </a:rPr>
              <a:t>      - az ügyeleti ellátás központosítása - jelentős a hatékonyságjavulás </a:t>
            </a:r>
          </a:p>
          <a:p>
            <a:pPr marL="0" indent="0">
              <a:lnSpc>
                <a:spcPct val="100000"/>
              </a:lnSpc>
              <a:spcBef>
                <a:spcPts val="0"/>
              </a:spcBef>
              <a:buNone/>
            </a:pPr>
            <a:r>
              <a:rPr lang="hu-HU" sz="1600" b="1" dirty="0">
                <a:solidFill>
                  <a:schemeClr val="accent2">
                    <a:lumMod val="50000"/>
                  </a:schemeClr>
                </a:solidFill>
                <a:latin typeface="Times New Roman" panose="02020603050405020304" pitchFamily="18" charset="0"/>
                <a:cs typeface="Times New Roman" panose="02020603050405020304" pitchFamily="18" charset="0"/>
              </a:rPr>
              <a:t>      - nehézségek a fogászati ellátásban – napjaink egyik legnagyobb kihívása</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Átalakuló központi szabályozás és az új bérstruktúra okozta feszültségek a település intézményrendszerében </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humánerőforrás-ellátásában meglévő (mennyiségi és minőségi, főként a műszaki kompetenciák terén fennálló) hiányok és pótlási igények</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település infrastrukturális állapotában még fennálló régi-új hiányok megoldására szóló igénye (a burkolatrekonstrukcióba és csapadékvíz-rendezésbe még be nem vont területeken, új betelepülés okozta feszültségek)</a:t>
            </a:r>
          </a:p>
          <a:p>
            <a:pPr>
              <a:lnSpc>
                <a:spcPct val="100000"/>
              </a:lnSpc>
              <a:spcBef>
                <a:spcPts val="0"/>
              </a:spcBef>
              <a:buFont typeface="Wingdings" panose="05000000000000000000" pitchFamily="2" charset="2"/>
              <a:buChar char="ü"/>
            </a:pPr>
            <a:r>
              <a:rPr lang="hu-HU" sz="1600" b="1" dirty="0">
                <a:solidFill>
                  <a:schemeClr val="accent2">
                    <a:lumMod val="50000"/>
                  </a:schemeClr>
                </a:solidFill>
                <a:latin typeface="Times New Roman" panose="02020603050405020304" pitchFamily="18" charset="0"/>
                <a:cs typeface="Times New Roman" panose="02020603050405020304" pitchFamily="18" charset="0"/>
              </a:rPr>
              <a:t>A település Mélykút településrészén meglévő infrastrukturális hátrányok rendezésének igénye….</a:t>
            </a:r>
            <a:endParaRPr lang="hu-HU" sz="1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64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779D735-73F1-45AD-A252-EE45E6610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ím 3">
            <a:extLst>
              <a:ext uri="{FF2B5EF4-FFF2-40B4-BE49-F238E27FC236}">
                <a16:creationId xmlns:a16="http://schemas.microsoft.com/office/drawing/2014/main" id="{DB8E772A-BD41-45AA-9C8C-821A4ECDDDAF}"/>
              </a:ext>
            </a:extLst>
          </p:cNvPr>
          <p:cNvSpPr>
            <a:spLocks noGrp="1"/>
          </p:cNvSpPr>
          <p:nvPr>
            <p:ph type="title"/>
          </p:nvPr>
        </p:nvSpPr>
        <p:spPr>
          <a:xfrm>
            <a:off x="182880" y="401216"/>
            <a:ext cx="5588996" cy="1503784"/>
          </a:xfrm>
        </p:spPr>
        <p:txBody>
          <a:bodyPr>
            <a:noAutofit/>
          </a:bodyPr>
          <a:lstStyle/>
          <a:p>
            <a:pPr algn="ctr"/>
            <a:r>
              <a:rPr lang="hu-HU" sz="4000" dirty="0">
                <a:solidFill>
                  <a:schemeClr val="accent1">
                    <a:lumMod val="75000"/>
                  </a:schemeClr>
                </a:solidFill>
              </a:rPr>
              <a:t>A	</a:t>
            </a:r>
            <a:r>
              <a:rPr lang="hu-HU" sz="4000" b="1" dirty="0">
                <a:solidFill>
                  <a:schemeClr val="accent1">
                    <a:lumMod val="75000"/>
                  </a:schemeClr>
                </a:solidFill>
              </a:rPr>
              <a:t>TELEPÜLÉSFEJLESZTÉS</a:t>
            </a:r>
            <a:r>
              <a:rPr lang="hu-HU" sz="4000" dirty="0">
                <a:solidFill>
                  <a:schemeClr val="accent1">
                    <a:lumMod val="75000"/>
                  </a:schemeClr>
                </a:solidFill>
              </a:rPr>
              <a:t> </a:t>
            </a:r>
            <a:br>
              <a:rPr lang="hu-HU" sz="4000" dirty="0">
                <a:solidFill>
                  <a:schemeClr val="accent1">
                    <a:lumMod val="75000"/>
                  </a:schemeClr>
                </a:solidFill>
              </a:rPr>
            </a:br>
            <a:r>
              <a:rPr lang="hu-HU" sz="4000" dirty="0">
                <a:solidFill>
                  <a:schemeClr val="accent1">
                    <a:lumMod val="75000"/>
                  </a:schemeClr>
                </a:solidFill>
              </a:rPr>
              <a:t>RÉGI-ÚJ KIHÍVÁSAI</a:t>
            </a:r>
          </a:p>
        </p:txBody>
      </p:sp>
      <p:sp>
        <p:nvSpPr>
          <p:cNvPr id="21" name="Rectangle 20">
            <a:extLst>
              <a:ext uri="{FF2B5EF4-FFF2-40B4-BE49-F238E27FC236}">
                <a16:creationId xmlns:a16="http://schemas.microsoft.com/office/drawing/2014/main" id="{D5BFA5B0-D20E-4128-B8E2-E0CFDEE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hu-HU"/>
          </a:p>
        </p:txBody>
      </p:sp>
      <p:sp>
        <p:nvSpPr>
          <p:cNvPr id="10" name="Content Placeholder 9"/>
          <p:cNvSpPr>
            <a:spLocks noGrp="1"/>
          </p:cNvSpPr>
          <p:nvPr>
            <p:ph idx="1"/>
          </p:nvPr>
        </p:nvSpPr>
        <p:spPr>
          <a:xfrm>
            <a:off x="649225" y="2133600"/>
            <a:ext cx="5122652" cy="4079294"/>
          </a:xfrm>
        </p:spPr>
        <p:txBody>
          <a:bodyPr>
            <a:normAutofit fontScale="92500" lnSpcReduction="10000"/>
          </a:bodyPr>
          <a:lstStyle/>
          <a:p>
            <a:pPr marL="0" indent="0" algn="ctr">
              <a:lnSpc>
                <a:spcPct val="90000"/>
              </a:lnSpc>
              <a:spcBef>
                <a:spcPts val="1200"/>
              </a:spcBef>
              <a:spcAft>
                <a:spcPts val="1200"/>
              </a:spcAft>
              <a:buNone/>
            </a:pPr>
            <a:r>
              <a:rPr lang="hu-HU" b="1" dirty="0">
                <a:latin typeface="Times New Roman" panose="02020603050405020304" pitchFamily="18" charset="0"/>
                <a:cs typeface="Times New Roman" panose="02020603050405020304" pitchFamily="18" charset="0"/>
              </a:rPr>
              <a:t>Átalakuló lakóközösség, a település infrastrukturális állapotában még fennálló régi hiányosságok mellett megjelenő új fejlesztési igények a </a:t>
            </a:r>
            <a:r>
              <a:rPr lang="hu-HU" b="1" dirty="0" err="1">
                <a:latin typeface="Times New Roman" panose="02020603050405020304" pitchFamily="18" charset="0"/>
                <a:cs typeface="Times New Roman" panose="02020603050405020304" pitchFamily="18" charset="0"/>
              </a:rPr>
              <a:t>vs</a:t>
            </a:r>
            <a:r>
              <a:rPr lang="hu-HU" b="1" dirty="0">
                <a:latin typeface="Times New Roman" panose="02020603050405020304" pitchFamily="18" charset="0"/>
                <a:cs typeface="Times New Roman" panose="02020603050405020304" pitchFamily="18" charset="0"/>
              </a:rPr>
              <a:t>. a saját bevételek, mint önerős beruházási források hiánya…</a:t>
            </a:r>
          </a:p>
          <a:p>
            <a:pPr marL="0" indent="0" algn="ctr">
              <a:lnSpc>
                <a:spcPct val="90000"/>
              </a:lnSpc>
              <a:spcBef>
                <a:spcPts val="1200"/>
              </a:spcBef>
              <a:spcAft>
                <a:spcPts val="1200"/>
              </a:spcAft>
              <a:buNone/>
            </a:pPr>
            <a:endParaRPr lang="hu-HU" b="1" dirty="0">
              <a:latin typeface="Times New Roman" panose="02020603050405020304" pitchFamily="18" charset="0"/>
              <a:cs typeface="Times New Roman" panose="02020603050405020304" pitchFamily="18" charset="0"/>
            </a:endParaRPr>
          </a:p>
          <a:p>
            <a:pPr>
              <a:lnSpc>
                <a:spcPct val="9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Belterületi úthálózatunk és a vonalas infrastruktúrák további fejlesztése, a területi egyenlőtlenségek tompítása</a:t>
            </a:r>
          </a:p>
          <a:p>
            <a:pPr>
              <a:lnSpc>
                <a:spcPct val="9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Közlekedésbiztonsági és közbiztonsági fejlesztések</a:t>
            </a:r>
          </a:p>
          <a:p>
            <a:pPr>
              <a:lnSpc>
                <a:spcPct val="9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Felszíni víz-elvezetési rendszerünk további fejlesztése </a:t>
            </a:r>
          </a:p>
          <a:p>
            <a:pPr>
              <a:lnSpc>
                <a:spcPct val="9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Védendő társadalmi csoportokra fókuszáló figyelem (gyermekek, családok, idősek…)</a:t>
            </a:r>
          </a:p>
          <a:p>
            <a:pPr>
              <a:lnSpc>
                <a:spcPct val="9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Fejlődő falu és fejlődő közösség – a település központi területén és Mélykúton is…</a:t>
            </a:r>
          </a:p>
          <a:p>
            <a:pPr>
              <a:lnSpc>
                <a:spcPct val="90000"/>
              </a:lnSpc>
              <a:spcBef>
                <a:spcPts val="0"/>
              </a:spcBef>
              <a:buFont typeface="Wingdings" panose="05000000000000000000" pitchFamily="2" charset="2"/>
              <a:buChar char="ü"/>
            </a:pPr>
            <a:endParaRPr lang="hu-HU" b="1" dirty="0">
              <a:latin typeface="Times New Roman" panose="02020603050405020304" pitchFamily="18" charset="0"/>
              <a:cs typeface="Times New Roman" panose="02020603050405020304" pitchFamily="18" charset="0"/>
            </a:endParaRPr>
          </a:p>
          <a:p>
            <a:pPr>
              <a:lnSpc>
                <a:spcPct val="90000"/>
              </a:lnSpc>
              <a:spcBef>
                <a:spcPts val="1200"/>
              </a:spcBef>
              <a:buFont typeface="Wingdings" panose="05000000000000000000" pitchFamily="2" charset="2"/>
              <a:buChar char="v"/>
            </a:pPr>
            <a:endParaRPr lang="hu-HU" b="1" dirty="0">
              <a:latin typeface="Times New Roman" panose="02020603050405020304" pitchFamily="18" charset="0"/>
              <a:cs typeface="Times New Roman" panose="02020603050405020304" pitchFamily="18" charset="0"/>
            </a:endParaRPr>
          </a:p>
          <a:p>
            <a:pPr marL="0" indent="0">
              <a:lnSpc>
                <a:spcPct val="90000"/>
              </a:lnSpc>
              <a:spcBef>
                <a:spcPts val="1200"/>
              </a:spcBef>
              <a:buNone/>
            </a:pPr>
            <a:endParaRPr lang="hu-HU" b="1" dirty="0">
              <a:latin typeface="Times New Roman" panose="02020603050405020304" pitchFamily="18" charset="0"/>
              <a:cs typeface="Times New Roman" panose="02020603050405020304" pitchFamily="18" charset="0"/>
            </a:endParaRPr>
          </a:p>
          <a:p>
            <a:pPr marL="0" indent="0">
              <a:lnSpc>
                <a:spcPct val="90000"/>
              </a:lnSpc>
              <a:spcBef>
                <a:spcPts val="1200"/>
              </a:spcBef>
              <a:buNone/>
            </a:pPr>
            <a:endParaRPr lang="en-US" b="1" dirty="0">
              <a:latin typeface="Arial" panose="020B0604020202020204" pitchFamily="34" charset="0"/>
              <a:cs typeface="Arial" panose="020B0604020202020204" pitchFamily="34" charset="0"/>
            </a:endParaRPr>
          </a:p>
        </p:txBody>
      </p:sp>
      <p:pic>
        <p:nvPicPr>
          <p:cNvPr id="14" name="Kép 13">
            <a:extLst>
              <a:ext uri="{FF2B5EF4-FFF2-40B4-BE49-F238E27FC236}">
                <a16:creationId xmlns:a16="http://schemas.microsoft.com/office/drawing/2014/main" id="{1366AEE2-1469-0053-A785-82C013CF8159}"/>
              </a:ext>
            </a:extLst>
          </p:cNvPr>
          <p:cNvPicPr>
            <a:picLocks noChangeAspect="1"/>
          </p:cNvPicPr>
          <p:nvPr/>
        </p:nvPicPr>
        <p:blipFill>
          <a:blip r:embed="rId2"/>
          <a:stretch>
            <a:fillRect/>
          </a:stretch>
        </p:blipFill>
        <p:spPr>
          <a:xfrm>
            <a:off x="6096000" y="1138326"/>
            <a:ext cx="2654598" cy="1990545"/>
          </a:xfrm>
          <a:prstGeom prst="rect">
            <a:avLst/>
          </a:prstGeom>
        </p:spPr>
      </p:pic>
      <p:pic>
        <p:nvPicPr>
          <p:cNvPr id="9" name="Kép 8" descr="A képen kültéri, talaj, út, fa látható&#10;&#10;Automatikusan generált leírás">
            <a:extLst>
              <a:ext uri="{FF2B5EF4-FFF2-40B4-BE49-F238E27FC236}">
                <a16:creationId xmlns:a16="http://schemas.microsoft.com/office/drawing/2014/main" id="{7BCCC1D0-C225-5AE7-BDE4-3BCB66673591}"/>
              </a:ext>
            </a:extLst>
          </p:cNvPr>
          <p:cNvPicPr>
            <a:picLocks noChangeAspect="1"/>
          </p:cNvPicPr>
          <p:nvPr/>
        </p:nvPicPr>
        <p:blipFill rotWithShape="1">
          <a:blip r:embed="rId3">
            <a:extLst>
              <a:ext uri="{28A0092B-C50C-407E-A947-70E740481C1C}">
                <a14:useLocalDpi xmlns:a14="http://schemas.microsoft.com/office/drawing/2010/main" val="0"/>
              </a:ext>
            </a:extLst>
          </a:blip>
          <a:srcRect b="43494"/>
          <a:stretch/>
        </p:blipFill>
        <p:spPr>
          <a:xfrm>
            <a:off x="8901505" y="1138327"/>
            <a:ext cx="2642038" cy="1990546"/>
          </a:xfrm>
          <a:prstGeom prst="rect">
            <a:avLst/>
          </a:prstGeom>
        </p:spPr>
      </p:pic>
      <p:pic>
        <p:nvPicPr>
          <p:cNvPr id="6" name="Kép 5">
            <a:extLst>
              <a:ext uri="{FF2B5EF4-FFF2-40B4-BE49-F238E27FC236}">
                <a16:creationId xmlns:a16="http://schemas.microsoft.com/office/drawing/2014/main" id="{8B68F462-0AC9-B051-3A06-CF61F1F834E8}"/>
              </a:ext>
            </a:extLst>
          </p:cNvPr>
          <p:cNvPicPr>
            <a:picLocks noChangeAspect="1"/>
          </p:cNvPicPr>
          <p:nvPr/>
        </p:nvPicPr>
        <p:blipFill rotWithShape="1">
          <a:blip r:embed="rId4">
            <a:extLst>
              <a:ext uri="{28A0092B-C50C-407E-A947-70E740481C1C}">
                <a14:useLocalDpi xmlns:a14="http://schemas.microsoft.com/office/drawing/2010/main" val="0"/>
              </a:ext>
            </a:extLst>
          </a:blip>
          <a:srcRect l="13527" r="38047" b="1"/>
          <a:stretch/>
        </p:blipFill>
        <p:spPr>
          <a:xfrm>
            <a:off x="6191494" y="3508529"/>
            <a:ext cx="2443692" cy="2384324"/>
          </a:xfrm>
          <a:prstGeom prst="rect">
            <a:avLst/>
          </a:prstGeom>
        </p:spPr>
      </p:pic>
      <p:pic>
        <p:nvPicPr>
          <p:cNvPr id="12" name="Kép 11">
            <a:extLst>
              <a:ext uri="{FF2B5EF4-FFF2-40B4-BE49-F238E27FC236}">
                <a16:creationId xmlns:a16="http://schemas.microsoft.com/office/drawing/2014/main" id="{C812E800-6E17-B7B6-C05B-DDF3182A6355}"/>
              </a:ext>
            </a:extLst>
          </p:cNvPr>
          <p:cNvPicPr>
            <a:picLocks noChangeAspect="1"/>
          </p:cNvPicPr>
          <p:nvPr/>
        </p:nvPicPr>
        <p:blipFill>
          <a:blip r:embed="rId5"/>
          <a:stretch>
            <a:fillRect/>
          </a:stretch>
        </p:blipFill>
        <p:spPr>
          <a:xfrm>
            <a:off x="8930208" y="3508529"/>
            <a:ext cx="2584632" cy="2384324"/>
          </a:xfrm>
          <a:prstGeom prst="rect">
            <a:avLst/>
          </a:prstGeom>
        </p:spPr>
      </p:pic>
      <p:sp>
        <p:nvSpPr>
          <p:cNvPr id="23" name="Freeform 12">
            <a:extLst>
              <a:ext uri="{FF2B5EF4-FFF2-40B4-BE49-F238E27FC236}">
                <a16:creationId xmlns:a16="http://schemas.microsoft.com/office/drawing/2014/main" id="{ADD29E3A-4F37-4DBC-8992-D66DBA53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701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id="{82FF5755-CF12-47B4-A6EE-9F5557416EC3}"/>
              </a:ext>
            </a:extLst>
          </p:cNvPr>
          <p:cNvSpPr>
            <a:spLocks noGrp="1"/>
          </p:cNvSpPr>
          <p:nvPr>
            <p:ph type="title"/>
          </p:nvPr>
        </p:nvSpPr>
        <p:spPr>
          <a:xfrm>
            <a:off x="318449" y="165101"/>
            <a:ext cx="11416351" cy="1270000"/>
          </a:xfrm>
          <a:solidFill>
            <a:schemeClr val="accent5">
              <a:lumMod val="60000"/>
              <a:lumOff val="40000"/>
            </a:schemeClr>
          </a:solidFill>
        </p:spPr>
        <p:txBody>
          <a:bodyPr>
            <a:normAutofit/>
          </a:bodyPr>
          <a:lstStyle/>
          <a:p>
            <a:pPr algn="ctr"/>
            <a:br>
              <a:rPr lang="hu-HU" sz="2800" b="1" dirty="0">
                <a:solidFill>
                  <a:schemeClr val="accent1"/>
                </a:solidFill>
                <a:latin typeface="Arial Black" panose="020B0A04020102020204" pitchFamily="34" charset="0"/>
                <a:cs typeface="Arial" panose="020B0604020202020204" pitchFamily="34" charset="0"/>
              </a:rPr>
            </a:br>
            <a:r>
              <a:rPr lang="hu-HU" sz="2800" b="1" dirty="0">
                <a:solidFill>
                  <a:schemeClr val="bg1"/>
                </a:solidFill>
                <a:latin typeface="Arial Black" panose="020B0A04020102020204" pitchFamily="34" charset="0"/>
                <a:cs typeface="Arial" panose="020B0604020202020204" pitchFamily="34" charset="0"/>
              </a:rPr>
              <a:t>Mi kell hozzá …</a:t>
            </a:r>
          </a:p>
        </p:txBody>
      </p:sp>
      <p:sp>
        <p:nvSpPr>
          <p:cNvPr id="6" name="Tartalom helye 5">
            <a:extLst>
              <a:ext uri="{FF2B5EF4-FFF2-40B4-BE49-F238E27FC236}">
                <a16:creationId xmlns:a16="http://schemas.microsoft.com/office/drawing/2014/main" id="{D47BD6A9-B80A-4C4B-BF55-2BDC695415D2}"/>
              </a:ext>
            </a:extLst>
          </p:cNvPr>
          <p:cNvSpPr>
            <a:spLocks noGrp="1"/>
          </p:cNvSpPr>
          <p:nvPr>
            <p:ph sz="half" idx="1"/>
          </p:nvPr>
        </p:nvSpPr>
        <p:spPr>
          <a:xfrm>
            <a:off x="318449" y="1560537"/>
            <a:ext cx="4629471" cy="4708980"/>
          </a:xfrm>
          <a:solidFill>
            <a:schemeClr val="accent3">
              <a:lumMod val="40000"/>
              <a:lumOff val="60000"/>
            </a:schemeClr>
          </a:solidFill>
        </p:spPr>
        <p:txBody>
          <a:bodyPr>
            <a:normAutofit/>
          </a:bodyPr>
          <a:lstStyle/>
          <a:p>
            <a:pPr marL="0" indent="0" algn="ctr">
              <a:buNone/>
            </a:pPr>
            <a:endParaRPr lang="hu-HU" sz="2400" b="1" dirty="0">
              <a:latin typeface="Arial Black" panose="020B0A04020102020204" pitchFamily="34" charset="0"/>
              <a:cs typeface="Arial" panose="020B0604020202020204" pitchFamily="34" charset="0"/>
            </a:endParaRPr>
          </a:p>
          <a:p>
            <a:pPr marL="0" indent="0" algn="ctr">
              <a:buNone/>
            </a:pPr>
            <a:r>
              <a:rPr lang="hu-HU" sz="2200" b="1" dirty="0">
                <a:latin typeface="Arial Black" panose="020B0A04020102020204" pitchFamily="34" charset="0"/>
                <a:cs typeface="Arial" panose="020B0604020202020204" pitchFamily="34" charset="0"/>
              </a:rPr>
              <a:t>A folyó működésen túlmutató feladatok megoldása csak jó előkészítést követően lehetséges,</a:t>
            </a:r>
          </a:p>
          <a:p>
            <a:pPr marL="0" indent="0" algn="ctr">
              <a:buNone/>
            </a:pPr>
            <a:r>
              <a:rPr lang="hu-HU" sz="2200" b="1" dirty="0">
                <a:latin typeface="Arial Black" panose="020B0A04020102020204" pitchFamily="34" charset="0"/>
                <a:cs typeface="Arial" panose="020B0604020202020204" pitchFamily="34" charset="0"/>
              </a:rPr>
              <a:t>amely jelentős szakértelmet, időfektetést, </a:t>
            </a:r>
          </a:p>
          <a:p>
            <a:pPr marL="0" indent="0" algn="ctr">
              <a:buNone/>
            </a:pPr>
            <a:r>
              <a:rPr lang="hu-HU" sz="2200" b="1" dirty="0">
                <a:latin typeface="Arial Black" panose="020B0A04020102020204" pitchFamily="34" charset="0"/>
                <a:cs typeface="Arial" panose="020B0604020202020204" pitchFamily="34" charset="0"/>
              </a:rPr>
              <a:t>a hatóságokkal való együttműködést és többletforrásokat igényel</a:t>
            </a:r>
          </a:p>
        </p:txBody>
      </p:sp>
      <p:graphicFrame>
        <p:nvGraphicFramePr>
          <p:cNvPr id="11" name="Tartalom helye 10">
            <a:extLst>
              <a:ext uri="{FF2B5EF4-FFF2-40B4-BE49-F238E27FC236}">
                <a16:creationId xmlns:a16="http://schemas.microsoft.com/office/drawing/2014/main" id="{F30E6F60-CB11-4D30-B674-37C5C2DCC780}"/>
              </a:ext>
            </a:extLst>
          </p:cNvPr>
          <p:cNvGraphicFramePr>
            <a:graphicFrameLocks noGrp="1"/>
          </p:cNvGraphicFramePr>
          <p:nvPr>
            <p:ph sz="half" idx="2"/>
            <p:extLst>
              <p:ext uri="{D42A27DB-BD31-4B8C-83A1-F6EECF244321}">
                <p14:modId xmlns:p14="http://schemas.microsoft.com/office/powerpoint/2010/main" val="2621997516"/>
              </p:ext>
            </p:extLst>
          </p:nvPr>
        </p:nvGraphicFramePr>
        <p:xfrm>
          <a:off x="4947920" y="2988859"/>
          <a:ext cx="1879600" cy="1473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zövegdoboz 13">
            <a:extLst>
              <a:ext uri="{FF2B5EF4-FFF2-40B4-BE49-F238E27FC236}">
                <a16:creationId xmlns:a16="http://schemas.microsoft.com/office/drawing/2014/main" id="{9D697EA8-6C21-4944-BC4E-DF515022E448}"/>
              </a:ext>
            </a:extLst>
          </p:cNvPr>
          <p:cNvSpPr txBox="1"/>
          <p:nvPr/>
        </p:nvSpPr>
        <p:spPr>
          <a:xfrm>
            <a:off x="6827520" y="1560537"/>
            <a:ext cx="4907280" cy="4708981"/>
          </a:xfrm>
          <a:prstGeom prst="rect">
            <a:avLst/>
          </a:prstGeom>
          <a:solidFill>
            <a:schemeClr val="bg1">
              <a:lumMod val="75000"/>
            </a:schemeClr>
          </a:solidFill>
        </p:spPr>
        <p:txBody>
          <a:bodyPr wrap="square" rtlCol="0">
            <a:spAutoFit/>
          </a:bodyPr>
          <a:lstStyle/>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Takarékos gazdálkodás</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(Saját bevételek növelése)</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(Megtakarítások növelése)</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Külső pályázati források </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Helyzetértékelésen alapuló stratégiai megközelítés</a:t>
            </a:r>
          </a:p>
          <a:p>
            <a:pPr marL="285750" indent="-285750">
              <a:buFont typeface="Wingdings" panose="05000000000000000000" pitchFamily="2" charset="2"/>
              <a:buChar char="ü"/>
            </a:pPr>
            <a:r>
              <a:rPr lang="hu-HU" sz="2000" b="1" dirty="0">
                <a:latin typeface="Arial Black" panose="020B0A04020102020204" pitchFamily="34" charset="0"/>
              </a:rPr>
              <a:t>Indokolt szükségességen és mértékletességen alapuló ütemezettség és moduláris gondolkodás</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Határozott jövőkép, integrált fejlesztés, egymásra épülő projektek</a:t>
            </a:r>
          </a:p>
          <a:p>
            <a:pPr marL="285750" indent="-285750">
              <a:buFont typeface="Wingdings" panose="05000000000000000000" pitchFamily="2" charset="2"/>
              <a:buChar char="ü"/>
            </a:pPr>
            <a:r>
              <a:rPr lang="hu-HU" sz="2000" b="1" dirty="0">
                <a:latin typeface="Arial Black" panose="020B0A04020102020204" pitchFamily="34" charset="0"/>
                <a:cs typeface="Arial" panose="020B0604020202020204" pitchFamily="34" charset="0"/>
              </a:rPr>
              <a:t>Szükséges magas szintű és sokrétű belső szakértelem</a:t>
            </a:r>
            <a:endParaRPr lang="hu-HU" sz="2000" dirty="0">
              <a:latin typeface="Arial Black" panose="020B0A04020102020204" pitchFamily="34" charset="0"/>
            </a:endParaRPr>
          </a:p>
        </p:txBody>
      </p:sp>
    </p:spTree>
    <p:extLst>
      <p:ext uri="{BB962C8B-B14F-4D97-AF65-F5344CB8AC3E}">
        <p14:creationId xmlns:p14="http://schemas.microsoft.com/office/powerpoint/2010/main" val="3670010704"/>
      </p:ext>
    </p:extLst>
  </p:cSld>
  <p:clrMapOvr>
    <a:masterClrMapping/>
  </p:clrMapOvr>
</p:sld>
</file>

<file path=ppt/theme/theme1.xml><?xml version="1.0" encoding="utf-8"?>
<a:theme xmlns:a="http://schemas.openxmlformats.org/drawingml/2006/main" name="Szálak">
  <a:themeElements>
    <a:clrScheme name="Szálak">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zála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ála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1617</TotalTime>
  <Words>2546</Words>
  <Application>Microsoft Office PowerPoint</Application>
  <PresentationFormat>Szélesvásznú</PresentationFormat>
  <Paragraphs>235</Paragraphs>
  <Slides>18</Slides>
  <Notes>0</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18</vt:i4>
      </vt:variant>
    </vt:vector>
  </HeadingPairs>
  <TitlesOfParts>
    <vt:vector size="27" baseType="lpstr">
      <vt:lpstr>Arial</vt:lpstr>
      <vt:lpstr>Arial Black</vt:lpstr>
      <vt:lpstr>Calibri</vt:lpstr>
      <vt:lpstr>Century Gothic</vt:lpstr>
      <vt:lpstr>OpenSans</vt:lpstr>
      <vt:lpstr>Times New Roman</vt:lpstr>
      <vt:lpstr>Wingdings</vt:lpstr>
      <vt:lpstr>Wingdings 3</vt:lpstr>
      <vt:lpstr>Szálak</vt:lpstr>
      <vt:lpstr>VIDÉK GO!  2026.03.05  „földrengések, lavinák és szélviharok”  nem csituló külső konfliktusok, forrongásban és dinamikus átalakulásban a világ, átrendeződő erőterek, a háborúk lezárásának vágya és reménye..  változásban lévő államigazgatási környezet helyi nehézségekkel megtűzdelve   átalakuló állami irányítás és gazdaságpolitika, új szemléletmód az önkormányzati alrendszerben   tovább nehezedő önkormányzati  forrásellátás és az agglomerációs szemlélet megjelenése a fejlesztéspolitikában VJP </vt:lpstr>
      <vt:lpstr>SOKSZÍNŰ VIDÉK – EZERARCÚ EURÓPA</vt:lpstr>
      <vt:lpstr>SOKSZÍNŰ VIDÉK – EZERARCÚ EURÓPA</vt:lpstr>
      <vt:lpstr>PowerPoint-bemutató</vt:lpstr>
      <vt:lpstr>NAGYVENYIM EGY KIS TELEPÜLÉS NAGY KIHÍVÁSOKKAL  Fiatal önállóság (1947.08.01.)  Történeti múlt – a másodlagosság csapdájában (önkormányzati önállóság és a  gazdálkodási potenciál kontrasztja)    A kiváló földrajzi elhelyezkedés – a logisztikai ágazatban rejlő potenciál és a szabályozási környezet  Kompakt településgeometria a relatíve gazdag szántók fogságában    Állami szereplők a közigazgatási területen – az adómentesség ajándéka   A szuburbanizációs népességnövekedés kulturális és pénzügyi következményei </vt:lpstr>
      <vt:lpstr>MÖGÖTTÜNK SIKEREK ÉS  MEGVÉDENDŐ EREDMÉNYEK…</vt:lpstr>
      <vt:lpstr>ELŐTTÜNK  NEHÉZSÉGEKKEL TELI, VÁLTOZÓ VILÁG NAGY KIHÍVÁSOKKAL</vt:lpstr>
      <vt:lpstr>A TELEPÜLÉSFEJLESZTÉS  RÉGI-ÚJ KIHÍVÁSAI</vt:lpstr>
      <vt:lpstr> Mi kell hozzá …</vt:lpstr>
      <vt:lpstr>PowerPoint-bemutató</vt:lpstr>
      <vt:lpstr>Kreatív településfejlesztés</vt:lpstr>
      <vt:lpstr>LEADER TÉRSÉGI EGYÜTTMŰKÖDÉSEK</vt:lpstr>
      <vt:lpstr>Az önkormányzati költségvetés alakulása 2025/2026</vt:lpstr>
      <vt:lpstr>MÖGÖTTÜNK SIKEREK ÉS  MEGVÉDENDŐ EREDMÉNYEK…   ELŐTTÜNK  NEHÉZSÉGEKKEL TELI, VÁLTOZÓ VILÁG NAGY KIHÍVÁSOKKAL…   DE MIT MUTATNAK A SZÁMOK?</vt:lpstr>
      <vt:lpstr>VAGYIS ?  MIT REJT HÁT AZ IDEI TARISZNYA A KONKRÉTUMOKBAN   </vt:lpstr>
      <vt:lpstr>VAGYIS ?  MIT REJT HÁT AZ IDEI TARISZNYA A KONKRÉTUMOKBAN  /fókuszpontok 2026: TOP Plusz MFP, VJP/  </vt:lpstr>
      <vt:lpstr>VAGYIS ?  MIT REJT HÁT AZ IDEI TARISZNYA A KONKRÉTUMOKBAN  /fókuszpontok 2026: TOP Plusz, MFP, VJP/  </vt:lpstr>
      <vt:lpstr> De van, ami nem változik:   Legfőbb vágyunk és mindennapi munkánk célja:   A tovább szépülő, fenntartható Nagyvenyim és a helyi kötődésében erősödő, a generációk aktív és értékes együttélését segítő, a közösség érdekében áldozatvállalásra képes és kész helyi társadalom…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Katalin Vargáné Kaiser</dc:creator>
  <cp:lastModifiedBy>Nagyvenyim Polgármester</cp:lastModifiedBy>
  <cp:revision>431</cp:revision>
  <cp:lastPrinted>2022-03-23T14:22:17Z</cp:lastPrinted>
  <dcterms:created xsi:type="dcterms:W3CDTF">2022-03-23T10:18:00Z</dcterms:created>
  <dcterms:modified xsi:type="dcterms:W3CDTF">2026-03-05T07:51:21Z</dcterms:modified>
</cp:coreProperties>
</file>