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2" r:id="rId2"/>
    <p:sldMasterId id="2147483676" r:id="rId3"/>
    <p:sldMasterId id="2147483688" r:id="rId4"/>
    <p:sldMasterId id="2147483701" r:id="rId5"/>
    <p:sldMasterId id="2147483713" r:id="rId6"/>
  </p:sldMasterIdLst>
  <p:notesMasterIdLst>
    <p:notesMasterId r:id="rId193"/>
  </p:notesMasterIdLst>
  <p:handoutMasterIdLst>
    <p:handoutMasterId r:id="rId194"/>
  </p:handoutMasterIdLst>
  <p:sldIdLst>
    <p:sldId id="464" r:id="rId7"/>
    <p:sldId id="496" r:id="rId8"/>
    <p:sldId id="612" r:id="rId9"/>
    <p:sldId id="620" r:id="rId10"/>
    <p:sldId id="299" r:id="rId11"/>
    <p:sldId id="419" r:id="rId12"/>
    <p:sldId id="408" r:id="rId13"/>
    <p:sldId id="387" r:id="rId14"/>
    <p:sldId id="389" r:id="rId15"/>
    <p:sldId id="390" r:id="rId16"/>
    <p:sldId id="391" r:id="rId17"/>
    <p:sldId id="393" r:id="rId18"/>
    <p:sldId id="394" r:id="rId19"/>
    <p:sldId id="396" r:id="rId20"/>
    <p:sldId id="397" r:id="rId21"/>
    <p:sldId id="453" r:id="rId22"/>
    <p:sldId id="399" r:id="rId23"/>
    <p:sldId id="467" r:id="rId24"/>
    <p:sldId id="276" r:id="rId25"/>
    <p:sldId id="465" r:id="rId26"/>
    <p:sldId id="409" r:id="rId27"/>
    <p:sldId id="410" r:id="rId28"/>
    <p:sldId id="462" r:id="rId29"/>
    <p:sldId id="402" r:id="rId30"/>
    <p:sldId id="403" r:id="rId31"/>
    <p:sldId id="404" r:id="rId32"/>
    <p:sldId id="301" r:id="rId33"/>
    <p:sldId id="412" r:id="rId34"/>
    <p:sldId id="443" r:id="rId35"/>
    <p:sldId id="444" r:id="rId36"/>
    <p:sldId id="623" r:id="rId37"/>
    <p:sldId id="445" r:id="rId38"/>
    <p:sldId id="447" r:id="rId39"/>
    <p:sldId id="411" r:id="rId40"/>
    <p:sldId id="446" r:id="rId41"/>
    <p:sldId id="414" r:id="rId42"/>
    <p:sldId id="415" r:id="rId43"/>
    <p:sldId id="416" r:id="rId44"/>
    <p:sldId id="305" r:id="rId45"/>
    <p:sldId id="306" r:id="rId46"/>
    <p:sldId id="316" r:id="rId47"/>
    <p:sldId id="317" r:id="rId48"/>
    <p:sldId id="318" r:id="rId49"/>
    <p:sldId id="319" r:id="rId50"/>
    <p:sldId id="320" r:id="rId51"/>
    <p:sldId id="417" r:id="rId52"/>
    <p:sldId id="321" r:id="rId53"/>
    <p:sldId id="322" r:id="rId54"/>
    <p:sldId id="323" r:id="rId55"/>
    <p:sldId id="325" r:id="rId56"/>
    <p:sldId id="331" r:id="rId57"/>
    <p:sldId id="333" r:id="rId58"/>
    <p:sldId id="334" r:id="rId59"/>
    <p:sldId id="335" r:id="rId60"/>
    <p:sldId id="336" r:id="rId61"/>
    <p:sldId id="448" r:id="rId62"/>
    <p:sldId id="449" r:id="rId63"/>
    <p:sldId id="454" r:id="rId64"/>
    <p:sldId id="450" r:id="rId65"/>
    <p:sldId id="460" r:id="rId66"/>
    <p:sldId id="337" r:id="rId67"/>
    <p:sldId id="459" r:id="rId68"/>
    <p:sldId id="341" r:id="rId69"/>
    <p:sldId id="342" r:id="rId70"/>
    <p:sldId id="343" r:id="rId71"/>
    <p:sldId id="345" r:id="rId72"/>
    <p:sldId id="352" r:id="rId73"/>
    <p:sldId id="353" r:id="rId74"/>
    <p:sldId id="354" r:id="rId75"/>
    <p:sldId id="355" r:id="rId76"/>
    <p:sldId id="358" r:id="rId77"/>
    <p:sldId id="451" r:id="rId78"/>
    <p:sldId id="359" r:id="rId79"/>
    <p:sldId id="360" r:id="rId80"/>
    <p:sldId id="364" r:id="rId81"/>
    <p:sldId id="365" r:id="rId82"/>
    <p:sldId id="452" r:id="rId83"/>
    <p:sldId id="366" r:id="rId84"/>
    <p:sldId id="367" r:id="rId85"/>
    <p:sldId id="368" r:id="rId86"/>
    <p:sldId id="369" r:id="rId87"/>
    <p:sldId id="370" r:id="rId88"/>
    <p:sldId id="418" r:id="rId89"/>
    <p:sldId id="463" r:id="rId90"/>
    <p:sldId id="420" r:id="rId91"/>
    <p:sldId id="421" r:id="rId92"/>
    <p:sldId id="422" r:id="rId93"/>
    <p:sldId id="423" r:id="rId94"/>
    <p:sldId id="424" r:id="rId95"/>
    <p:sldId id="428" r:id="rId96"/>
    <p:sldId id="425" r:id="rId97"/>
    <p:sldId id="426" r:id="rId98"/>
    <p:sldId id="427" r:id="rId99"/>
    <p:sldId id="430" r:id="rId100"/>
    <p:sldId id="431" r:id="rId101"/>
    <p:sldId id="432" r:id="rId102"/>
    <p:sldId id="433" r:id="rId103"/>
    <p:sldId id="434" r:id="rId104"/>
    <p:sldId id="435" r:id="rId105"/>
    <p:sldId id="436" r:id="rId106"/>
    <p:sldId id="437" r:id="rId107"/>
    <p:sldId id="438" r:id="rId108"/>
    <p:sldId id="439" r:id="rId109"/>
    <p:sldId id="440" r:id="rId110"/>
    <p:sldId id="441" r:id="rId111"/>
    <p:sldId id="442" r:id="rId112"/>
    <p:sldId id="285" r:id="rId113"/>
    <p:sldId id="261" r:id="rId114"/>
    <p:sldId id="262" r:id="rId115"/>
    <p:sldId id="263" r:id="rId116"/>
    <p:sldId id="264" r:id="rId117"/>
    <p:sldId id="265" r:id="rId118"/>
    <p:sldId id="266" r:id="rId119"/>
    <p:sldId id="267" r:id="rId120"/>
    <p:sldId id="286" r:id="rId121"/>
    <p:sldId id="287" r:id="rId122"/>
    <p:sldId id="288" r:id="rId123"/>
    <p:sldId id="268" r:id="rId124"/>
    <p:sldId id="270" r:id="rId125"/>
    <p:sldId id="280" r:id="rId126"/>
    <p:sldId id="281" r:id="rId127"/>
    <p:sldId id="283" r:id="rId128"/>
    <p:sldId id="282" r:id="rId129"/>
    <p:sldId id="291" r:id="rId130"/>
    <p:sldId id="292" r:id="rId131"/>
    <p:sldId id="293" r:id="rId132"/>
    <p:sldId id="294" r:id="rId133"/>
    <p:sldId id="295" r:id="rId134"/>
    <p:sldId id="296" r:id="rId135"/>
    <p:sldId id="297" r:id="rId136"/>
    <p:sldId id="298" r:id="rId137"/>
    <p:sldId id="455" r:id="rId138"/>
    <p:sldId id="278" r:id="rId139"/>
    <p:sldId id="456" r:id="rId140"/>
    <p:sldId id="457" r:id="rId141"/>
    <p:sldId id="279" r:id="rId142"/>
    <p:sldId id="275" r:id="rId143"/>
    <p:sldId id="458" r:id="rId144"/>
    <p:sldId id="300" r:id="rId145"/>
    <p:sldId id="461" r:id="rId146"/>
    <p:sldId id="582" r:id="rId147"/>
    <p:sldId id="585" r:id="rId148"/>
    <p:sldId id="618" r:id="rId149"/>
    <p:sldId id="597" r:id="rId150"/>
    <p:sldId id="598" r:id="rId151"/>
    <p:sldId id="599" r:id="rId152"/>
    <p:sldId id="588" r:id="rId153"/>
    <p:sldId id="589" r:id="rId154"/>
    <p:sldId id="591" r:id="rId155"/>
    <p:sldId id="611" r:id="rId156"/>
    <p:sldId id="594" r:id="rId157"/>
    <p:sldId id="607" r:id="rId158"/>
    <p:sldId id="616" r:id="rId159"/>
    <p:sldId id="595" r:id="rId160"/>
    <p:sldId id="615" r:id="rId161"/>
    <p:sldId id="601" r:id="rId162"/>
    <p:sldId id="596" r:id="rId163"/>
    <p:sldId id="621" r:id="rId164"/>
    <p:sldId id="256" r:id="rId165"/>
    <p:sldId id="602" r:id="rId166"/>
    <p:sldId id="603" r:id="rId167"/>
    <p:sldId id="604" r:id="rId168"/>
    <p:sldId id="516" r:id="rId169"/>
    <p:sldId id="605" r:id="rId170"/>
    <p:sldId id="606" r:id="rId171"/>
    <p:sldId id="557" r:id="rId172"/>
    <p:sldId id="522" r:id="rId173"/>
    <p:sldId id="553" r:id="rId174"/>
    <p:sldId id="554" r:id="rId175"/>
    <p:sldId id="555" r:id="rId176"/>
    <p:sldId id="561" r:id="rId177"/>
    <p:sldId id="566" r:id="rId178"/>
    <p:sldId id="579" r:id="rId179"/>
    <p:sldId id="580" r:id="rId180"/>
    <p:sldId id="622" r:id="rId181"/>
    <p:sldId id="563" r:id="rId182"/>
    <p:sldId id="564" r:id="rId183"/>
    <p:sldId id="609" r:id="rId184"/>
    <p:sldId id="610" r:id="rId185"/>
    <p:sldId id="624" r:id="rId186"/>
    <p:sldId id="523" r:id="rId187"/>
    <p:sldId id="546" r:id="rId188"/>
    <p:sldId id="613" r:id="rId189"/>
    <p:sldId id="547" r:id="rId190"/>
    <p:sldId id="619" r:id="rId191"/>
    <p:sldId id="429" r:id="rId192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>
          <p15:clr>
            <a:srgbClr val="A4A3A4"/>
          </p15:clr>
        </p15:guide>
        <p15:guide id="2" orient="horz" pos="168">
          <p15:clr>
            <a:srgbClr val="A4A3A4"/>
          </p15:clr>
        </p15:guide>
        <p15:guide id="3" orient="horz" pos="4124">
          <p15:clr>
            <a:srgbClr val="A4A3A4"/>
          </p15:clr>
        </p15:guide>
        <p15:guide id="4" orient="horz" pos="3787">
          <p15:clr>
            <a:srgbClr val="A4A3A4"/>
          </p15:clr>
        </p15:guide>
        <p15:guide id="5" orient="horz" pos="839">
          <p15:clr>
            <a:srgbClr val="A4A3A4"/>
          </p15:clr>
        </p15:guide>
        <p15:guide id="6" orient="horz" pos="3652">
          <p15:clr>
            <a:srgbClr val="A4A3A4"/>
          </p15:clr>
        </p15:guide>
        <p15:guide id="7" pos="2880">
          <p15:clr>
            <a:srgbClr val="A4A3A4"/>
          </p15:clr>
        </p15:guide>
        <p15:guide id="8" pos="930">
          <p15:clr>
            <a:srgbClr val="A4A3A4"/>
          </p15:clr>
        </p15:guide>
        <p15:guide id="9" pos="431">
          <p15:clr>
            <a:srgbClr val="A4A3A4"/>
          </p15:clr>
        </p15:guide>
        <p15:guide id="10" pos="852">
          <p15:clr>
            <a:srgbClr val="A4A3A4"/>
          </p15:clr>
        </p15:guide>
        <p15:guide id="11" pos="3987">
          <p15:clr>
            <a:srgbClr val="A4A3A4"/>
          </p15:clr>
        </p15:guide>
        <p15:guide id="12" pos="4058">
          <p15:clr>
            <a:srgbClr val="A4A3A4"/>
          </p15:clr>
        </p15:guide>
        <p15:guide id="13" pos="53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00"/>
    <a:srgbClr val="CCCC00"/>
    <a:srgbClr val="0066FF"/>
    <a:srgbClr val="FF9900"/>
    <a:srgbClr val="FF3300"/>
    <a:srgbClr val="993366"/>
    <a:srgbClr val="11204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F6328C-F7B6-4301-A0A2-2E68B87858C2}" v="1" dt="2026-03-05T07:55:50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023" y="267"/>
      </p:cViewPr>
      <p:guideLst>
        <p:guide orient="horz" pos="2131"/>
        <p:guide orient="horz" pos="168"/>
        <p:guide orient="horz" pos="4124"/>
        <p:guide orient="horz" pos="3787"/>
        <p:guide orient="horz" pos="839"/>
        <p:guide orient="horz" pos="3652"/>
        <p:guide pos="2880"/>
        <p:guide pos="930"/>
        <p:guide pos="431"/>
        <p:guide pos="852"/>
        <p:guide pos="3987"/>
        <p:guide pos="4058"/>
        <p:guide pos="533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372"/>
    </p:cViewPr>
  </p:sorterViewPr>
  <p:notesViewPr>
    <p:cSldViewPr snapToGrid="0" snapToObjects="1">
      <p:cViewPr varScale="1">
        <p:scale>
          <a:sx n="57" d="100"/>
          <a:sy n="57" d="100"/>
        </p:scale>
        <p:origin x="-1992" y="-84"/>
      </p:cViewPr>
      <p:guideLst>
        <p:guide orient="horz" pos="2881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slide" Target="slides/slide185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slide" Target="slides/slide175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92" Type="http://schemas.openxmlformats.org/officeDocument/2006/relationships/slide" Target="slides/slide186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182" Type="http://schemas.openxmlformats.org/officeDocument/2006/relationships/slide" Target="slides/slide176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5" Type="http://schemas.openxmlformats.org/officeDocument/2006/relationships/slide" Target="slides/slide59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51" Type="http://schemas.openxmlformats.org/officeDocument/2006/relationships/slide" Target="slides/slide145.xml"/><Relationship Id="rId172" Type="http://schemas.openxmlformats.org/officeDocument/2006/relationships/slide" Target="slides/slide166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7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20" Type="http://schemas.openxmlformats.org/officeDocument/2006/relationships/slide" Target="slides/slide114.xml"/><Relationship Id="rId141" Type="http://schemas.openxmlformats.org/officeDocument/2006/relationships/slide" Target="slides/slide135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4" Type="http://schemas.openxmlformats.org/officeDocument/2006/relationships/handoutMaster" Target="handoutMasters/handoutMaster1.xml"/><Relationship Id="rId199" Type="http://schemas.microsoft.com/office/2016/11/relationships/changesInfo" Target="changesInfos/changesInfo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189" Type="http://schemas.openxmlformats.org/officeDocument/2006/relationships/slide" Target="slides/slide18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slide" Target="slides/slide173.xml"/><Relationship Id="rId195" Type="http://schemas.openxmlformats.org/officeDocument/2006/relationships/presProps" Target="presProps.xml"/><Relationship Id="rId190" Type="http://schemas.openxmlformats.org/officeDocument/2006/relationships/slide" Target="slides/slide184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96" Type="http://schemas.openxmlformats.org/officeDocument/2006/relationships/viewProps" Target="viewProps.xml"/><Relationship Id="rId200" Type="http://schemas.microsoft.com/office/2015/10/relationships/revisionInfo" Target="revisionInfo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97" Type="http://schemas.openxmlformats.org/officeDocument/2006/relationships/theme" Target="theme/theme1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87" Type="http://schemas.openxmlformats.org/officeDocument/2006/relationships/slide" Target="slides/slide18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60" Type="http://schemas.openxmlformats.org/officeDocument/2006/relationships/slide" Target="slides/slide54.xml"/><Relationship Id="rId81" Type="http://schemas.openxmlformats.org/officeDocument/2006/relationships/slide" Target="slides/slide75.xml"/><Relationship Id="rId135" Type="http://schemas.openxmlformats.org/officeDocument/2006/relationships/slide" Target="slides/slide129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tableStyles" Target="tableStyles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104" Type="http://schemas.openxmlformats.org/officeDocument/2006/relationships/slide" Target="slides/slide98.xml"/><Relationship Id="rId125" Type="http://schemas.openxmlformats.org/officeDocument/2006/relationships/slide" Target="slides/slide119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53.xml"/><Relationship Id="rId7" Type="http://schemas.openxmlformats.org/officeDocument/2006/relationships/slide" Target="slides/slide174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164.xml"/><Relationship Id="rId5" Type="http://schemas.openxmlformats.org/officeDocument/2006/relationships/slide" Target="slides/slide162.xml"/><Relationship Id="rId4" Type="http://schemas.openxmlformats.org/officeDocument/2006/relationships/slide" Target="slides/slide15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ándor Dr. Némethy" userId="7b19c5dc19515003" providerId="LiveId" clId="{201A1E5A-8815-4664-B5F4-1D57519BEAF4}"/>
    <pc:docChg chg="modSld sldOrd">
      <pc:chgData name="Sándor Dr. Némethy" userId="7b19c5dc19515003" providerId="LiveId" clId="{201A1E5A-8815-4664-B5F4-1D57519BEAF4}" dt="2026-03-05T07:56:13.163" v="2"/>
      <pc:docMkLst>
        <pc:docMk/>
      </pc:docMkLst>
      <pc:sldChg chg="ord">
        <pc:chgData name="Sándor Dr. Némethy" userId="7b19c5dc19515003" providerId="LiveId" clId="{201A1E5A-8815-4664-B5F4-1D57519BEAF4}" dt="2026-03-05T07:56:13.163" v="2"/>
        <pc:sldMkLst>
          <pc:docMk/>
          <pc:sldMk cId="0" sldId="553"/>
        </pc:sldMkLst>
      </pc:sldChg>
      <pc:sldChg chg="modSp">
        <pc:chgData name="Sándor Dr. Némethy" userId="7b19c5dc19515003" providerId="LiveId" clId="{201A1E5A-8815-4664-B5F4-1D57519BEAF4}" dt="2026-03-05T07:55:50.755" v="0"/>
        <pc:sldMkLst>
          <pc:docMk/>
          <pc:sldMk cId="0" sldId="566"/>
        </pc:sldMkLst>
        <pc:graphicFrameChg chg="mod">
          <ac:chgData name="Sándor Dr. Némethy" userId="7b19c5dc19515003" providerId="LiveId" clId="{201A1E5A-8815-4664-B5F4-1D57519BEAF4}" dt="2026-03-05T07:55:50.755" v="0"/>
          <ac:graphicFrameMkLst>
            <pc:docMk/>
            <pc:sldMk cId="0" sldId="566"/>
            <ac:graphicFrameMk id="3" creationId="{558D0B99-985C-0527-D274-F51D68E5BBD4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76281-8B43-4F25-837E-D6F17709FA2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2E89AD42-EEC9-439C-BE00-A55C75F96BF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Tengeri</a:t>
          </a:r>
          <a:endParaRPr kumimoji="0" lang="en-US" altLang="hu-HU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ökoszisztéma</a:t>
          </a:r>
          <a:r>
            <a:rPr kumimoji="0" lang="en-US" altLang="hu-H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en-US" altLang="hu-HU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javak</a:t>
          </a:r>
          <a:endParaRPr kumimoji="0" lang="en-US" altLang="hu-HU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és</a:t>
          </a:r>
          <a:r>
            <a:rPr kumimoji="0" lang="en-US" altLang="hu-H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en-US" altLang="hu-HU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szolgáltatások</a:t>
          </a:r>
          <a:endParaRPr kumimoji="0" lang="en-US" altLang="hu-HU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04B1182C-E836-4B9A-9D89-98A422501F30}" type="parTrans" cxnId="{07500E4C-8882-456B-B081-EF800099E0F9}">
      <dgm:prSet/>
      <dgm:spPr/>
      <dgm:t>
        <a:bodyPr/>
        <a:lstStyle/>
        <a:p>
          <a:endParaRPr lang="hu-HU"/>
        </a:p>
      </dgm:t>
    </dgm:pt>
    <dgm:pt modelId="{6B5A30AC-6732-4FBE-BE61-98FE5F0C95E6}" type="sibTrans" cxnId="{07500E4C-8882-456B-B081-EF800099E0F9}">
      <dgm:prSet/>
      <dgm:spPr/>
      <dgm:t>
        <a:bodyPr/>
        <a:lstStyle/>
        <a:p>
          <a:endParaRPr lang="hu-HU"/>
        </a:p>
      </dgm:t>
    </dgm:pt>
    <dgm:pt modelId="{CCE3FA0F-2640-42B0-A337-66CFC457A54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Piaci áras </a:t>
          </a:r>
          <a:b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</a:b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előnyök</a:t>
          </a:r>
        </a:p>
      </dgm:t>
    </dgm:pt>
    <dgm:pt modelId="{926E7F13-886E-485F-8978-7B3577C58A97}" type="parTrans" cxnId="{2CDBAE0E-F01C-436A-AB78-1E3E9AEE6E8E}">
      <dgm:prSet/>
      <dgm:spPr/>
      <dgm:t>
        <a:bodyPr/>
        <a:lstStyle/>
        <a:p>
          <a:endParaRPr lang="hu-HU"/>
        </a:p>
      </dgm:t>
    </dgm:pt>
    <dgm:pt modelId="{CAF88E0F-12B4-46EA-8627-790A651CB1AC}" type="sibTrans" cxnId="{2CDBAE0E-F01C-436A-AB78-1E3E9AEE6E8E}">
      <dgm:prSet/>
      <dgm:spPr/>
      <dgm:t>
        <a:bodyPr/>
        <a:lstStyle/>
        <a:p>
          <a:endParaRPr lang="hu-HU"/>
        </a:p>
      </dgm:t>
    </dgm:pt>
    <dgm:pt modelId="{B6CEA2D1-3352-4128-A59A-F2800212C0D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Halászat </a:t>
          </a:r>
          <a:b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</a:b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termékek</a:t>
          </a:r>
        </a:p>
      </dgm:t>
    </dgm:pt>
    <dgm:pt modelId="{240632FB-EB3E-4411-84CF-127AF1C1D450}" type="parTrans" cxnId="{056C9140-83AF-479C-850D-B087B5802DB0}">
      <dgm:prSet/>
      <dgm:spPr/>
      <dgm:t>
        <a:bodyPr/>
        <a:lstStyle/>
        <a:p>
          <a:endParaRPr lang="hu-HU"/>
        </a:p>
      </dgm:t>
    </dgm:pt>
    <dgm:pt modelId="{4E1F610F-8467-403F-8664-22C625AB0B14}" type="sibTrans" cxnId="{056C9140-83AF-479C-850D-B087B5802DB0}">
      <dgm:prSet/>
      <dgm:spPr/>
      <dgm:t>
        <a:bodyPr/>
        <a:lstStyle/>
        <a:p>
          <a:endParaRPr lang="hu-HU"/>
        </a:p>
      </dgm:t>
    </dgm:pt>
    <dgm:pt modelId="{09876510-9611-4C01-9606-75165A393FF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Ökoturizmus</a:t>
          </a:r>
        </a:p>
      </dgm:t>
    </dgm:pt>
    <dgm:pt modelId="{F9C68F68-5269-4B30-8319-057427F11444}" type="parTrans" cxnId="{A65C6F68-BD30-4FC9-AC7D-72613336C87C}">
      <dgm:prSet/>
      <dgm:spPr/>
      <dgm:t>
        <a:bodyPr/>
        <a:lstStyle/>
        <a:p>
          <a:endParaRPr lang="hu-HU"/>
        </a:p>
      </dgm:t>
    </dgm:pt>
    <dgm:pt modelId="{C8C153A7-BC3A-4A9A-9FFF-9F7D8645F84C}" type="sibTrans" cxnId="{A65C6F68-BD30-4FC9-AC7D-72613336C87C}">
      <dgm:prSet/>
      <dgm:spPr/>
      <dgm:t>
        <a:bodyPr/>
        <a:lstStyle/>
        <a:p>
          <a:endParaRPr lang="hu-HU"/>
        </a:p>
      </dgm:t>
    </dgm:pt>
    <dgm:pt modelId="{17A32AD6-A2E1-4352-BB2E-5A85F01D828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Nem piaci áron </a:t>
          </a:r>
          <a:b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</a:b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előnyök</a:t>
          </a:r>
        </a:p>
      </dgm:t>
    </dgm:pt>
    <dgm:pt modelId="{748BA0CC-BE7D-4903-9289-2C035F4FB763}" type="parTrans" cxnId="{EE932F33-36D2-440A-842E-00C890CECA3A}">
      <dgm:prSet/>
      <dgm:spPr/>
      <dgm:t>
        <a:bodyPr/>
        <a:lstStyle/>
        <a:p>
          <a:endParaRPr lang="hu-HU"/>
        </a:p>
      </dgm:t>
    </dgm:pt>
    <dgm:pt modelId="{220F1537-5A18-4D58-A495-D25281E3FEAF}" type="sibTrans" cxnId="{EE932F33-36D2-440A-842E-00C890CECA3A}">
      <dgm:prSet/>
      <dgm:spPr/>
      <dgm:t>
        <a:bodyPr/>
        <a:lstStyle/>
        <a:p>
          <a:endParaRPr lang="hu-HU"/>
        </a:p>
      </dgm:t>
    </dgm:pt>
    <dgm:pt modelId="{15ACE27D-0D4E-41B5-895E-8F14C2A6B85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CO2</a:t>
          </a:r>
        </a:p>
      </dgm:t>
    </dgm:pt>
    <dgm:pt modelId="{B0EE2F0B-348B-4FEE-B01B-857B3F88D3EE}" type="parTrans" cxnId="{496995A1-E10A-427D-AC0E-39385918698D}">
      <dgm:prSet/>
      <dgm:spPr/>
      <dgm:t>
        <a:bodyPr/>
        <a:lstStyle/>
        <a:p>
          <a:endParaRPr lang="hu-HU"/>
        </a:p>
      </dgm:t>
    </dgm:pt>
    <dgm:pt modelId="{1DE54D5D-B4A3-47A9-9AE8-713F6C0744CE}" type="sibTrans" cxnId="{496995A1-E10A-427D-AC0E-39385918698D}">
      <dgm:prSet/>
      <dgm:spPr/>
      <dgm:t>
        <a:bodyPr/>
        <a:lstStyle/>
        <a:p>
          <a:endParaRPr lang="hu-HU"/>
        </a:p>
      </dgm:t>
    </dgm:pt>
    <dgm:pt modelId="{06629780-8624-48D1-956E-B0F3640BF8E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Szabadidő</a:t>
          </a:r>
        </a:p>
      </dgm:t>
    </dgm:pt>
    <dgm:pt modelId="{15FAAC44-1B96-4C44-A9D5-C4876240C424}" type="parTrans" cxnId="{4407DBF3-D471-498B-BFAF-A707B3C0BD56}">
      <dgm:prSet/>
      <dgm:spPr/>
      <dgm:t>
        <a:bodyPr/>
        <a:lstStyle/>
        <a:p>
          <a:endParaRPr lang="hu-HU"/>
        </a:p>
      </dgm:t>
    </dgm:pt>
    <dgm:pt modelId="{B0FD4F59-FE79-4E14-9DB4-BFD7FFAF238D}" type="sibTrans" cxnId="{4407DBF3-D471-498B-BFAF-A707B3C0BD56}">
      <dgm:prSet/>
      <dgm:spPr/>
      <dgm:t>
        <a:bodyPr/>
        <a:lstStyle/>
        <a:p>
          <a:endParaRPr lang="hu-HU"/>
        </a:p>
      </dgm:t>
    </dgm:pt>
    <dgm:pt modelId="{9DE723E1-980E-40A8-BEF8-23E0DEE67F6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Nem használati értékek</a:t>
          </a:r>
        </a:p>
      </dgm:t>
    </dgm:pt>
    <dgm:pt modelId="{E1D35F55-B3AE-4BB4-99A1-60FFF8173672}" type="parTrans" cxnId="{B90DA97D-CCC0-463A-A57F-D7403F761820}">
      <dgm:prSet/>
      <dgm:spPr/>
      <dgm:t>
        <a:bodyPr/>
        <a:lstStyle/>
        <a:p>
          <a:endParaRPr lang="hu-HU"/>
        </a:p>
      </dgm:t>
    </dgm:pt>
    <dgm:pt modelId="{87CBC8D5-F348-4B72-94B3-1F536301EFCA}" type="sibTrans" cxnId="{B90DA97D-CCC0-463A-A57F-D7403F761820}">
      <dgm:prSet/>
      <dgm:spPr/>
      <dgm:t>
        <a:bodyPr/>
        <a:lstStyle/>
        <a:p>
          <a:endParaRPr lang="hu-HU"/>
        </a:p>
      </dgm:t>
    </dgm:pt>
    <dgm:pt modelId="{7F917BB7-938C-4135-A4D6-6E4CAF9DD3CE}" type="pres">
      <dgm:prSet presAssocID="{69A76281-8B43-4F25-837E-D6F17709FA2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CDE063-8D91-4524-B4BB-D0B9DF37A17E}" type="pres">
      <dgm:prSet presAssocID="{2E89AD42-EEC9-439C-BE00-A55C75F96BF5}" presName="hierRoot1" presStyleCnt="0">
        <dgm:presLayoutVars>
          <dgm:hierBranch/>
        </dgm:presLayoutVars>
      </dgm:prSet>
      <dgm:spPr/>
    </dgm:pt>
    <dgm:pt modelId="{65EC9E79-B11B-45B6-82BB-B9D33CC843DC}" type="pres">
      <dgm:prSet presAssocID="{2E89AD42-EEC9-439C-BE00-A55C75F96BF5}" presName="rootComposite1" presStyleCnt="0"/>
      <dgm:spPr/>
    </dgm:pt>
    <dgm:pt modelId="{F6DB4B85-1A70-412C-A607-3F6DDA892B01}" type="pres">
      <dgm:prSet presAssocID="{2E89AD42-EEC9-439C-BE00-A55C75F96BF5}" presName="rootText1" presStyleLbl="node0" presStyleIdx="0" presStyleCnt="1" custLinFactNeighborX="3827" custLinFactNeighborY="-56538">
        <dgm:presLayoutVars>
          <dgm:chPref val="3"/>
        </dgm:presLayoutVars>
      </dgm:prSet>
      <dgm:spPr/>
    </dgm:pt>
    <dgm:pt modelId="{AFC3B40A-8F80-43D6-A2D6-6B8BEFF37EB8}" type="pres">
      <dgm:prSet presAssocID="{2E89AD42-EEC9-439C-BE00-A55C75F96BF5}" presName="rootConnector1" presStyleLbl="node1" presStyleIdx="0" presStyleCnt="0"/>
      <dgm:spPr/>
    </dgm:pt>
    <dgm:pt modelId="{27CE3861-9E5C-4779-B792-311DFC5AF645}" type="pres">
      <dgm:prSet presAssocID="{2E89AD42-EEC9-439C-BE00-A55C75F96BF5}" presName="hierChild2" presStyleCnt="0"/>
      <dgm:spPr/>
    </dgm:pt>
    <dgm:pt modelId="{780EF1DB-9109-4E1A-BA4F-C22B7496A1B7}" type="pres">
      <dgm:prSet presAssocID="{926E7F13-886E-485F-8978-7B3577C58A97}" presName="Name35" presStyleLbl="parChTrans1D2" presStyleIdx="0" presStyleCnt="2"/>
      <dgm:spPr/>
    </dgm:pt>
    <dgm:pt modelId="{6A8A5BBA-15E5-420D-8BDE-7C66C1E42D5C}" type="pres">
      <dgm:prSet presAssocID="{CCE3FA0F-2640-42B0-A337-66CFC457A54C}" presName="hierRoot2" presStyleCnt="0">
        <dgm:presLayoutVars>
          <dgm:hierBranch/>
        </dgm:presLayoutVars>
      </dgm:prSet>
      <dgm:spPr/>
    </dgm:pt>
    <dgm:pt modelId="{B2890D0E-5484-4D85-8B91-620F7F5C1304}" type="pres">
      <dgm:prSet presAssocID="{CCE3FA0F-2640-42B0-A337-66CFC457A54C}" presName="rootComposite" presStyleCnt="0"/>
      <dgm:spPr/>
    </dgm:pt>
    <dgm:pt modelId="{3D63443A-CD7D-4126-B0BF-A4E68E516A46}" type="pres">
      <dgm:prSet presAssocID="{CCE3FA0F-2640-42B0-A337-66CFC457A54C}" presName="rootText" presStyleLbl="node2" presStyleIdx="0" presStyleCnt="2">
        <dgm:presLayoutVars>
          <dgm:chPref val="3"/>
        </dgm:presLayoutVars>
      </dgm:prSet>
      <dgm:spPr/>
    </dgm:pt>
    <dgm:pt modelId="{86564A70-263F-4E33-BCB8-6ED7ABA5E8D0}" type="pres">
      <dgm:prSet presAssocID="{CCE3FA0F-2640-42B0-A337-66CFC457A54C}" presName="rootConnector" presStyleLbl="node2" presStyleIdx="0" presStyleCnt="2"/>
      <dgm:spPr/>
    </dgm:pt>
    <dgm:pt modelId="{8ACD768A-7CD2-4318-90CF-E7230A86B952}" type="pres">
      <dgm:prSet presAssocID="{CCE3FA0F-2640-42B0-A337-66CFC457A54C}" presName="hierChild4" presStyleCnt="0"/>
      <dgm:spPr/>
    </dgm:pt>
    <dgm:pt modelId="{380C375E-4178-48E9-850B-040E55D51752}" type="pres">
      <dgm:prSet presAssocID="{240632FB-EB3E-4411-84CF-127AF1C1D450}" presName="Name35" presStyleLbl="parChTrans1D3" presStyleIdx="0" presStyleCnt="5"/>
      <dgm:spPr/>
    </dgm:pt>
    <dgm:pt modelId="{A240D113-3CA4-43FB-8FDE-78D9A93ECADF}" type="pres">
      <dgm:prSet presAssocID="{B6CEA2D1-3352-4128-A59A-F2800212C0DF}" presName="hierRoot2" presStyleCnt="0">
        <dgm:presLayoutVars>
          <dgm:hierBranch val="r"/>
        </dgm:presLayoutVars>
      </dgm:prSet>
      <dgm:spPr/>
    </dgm:pt>
    <dgm:pt modelId="{50EBBC2E-40C6-46DC-8A1C-6530BE4782BE}" type="pres">
      <dgm:prSet presAssocID="{B6CEA2D1-3352-4128-A59A-F2800212C0DF}" presName="rootComposite" presStyleCnt="0"/>
      <dgm:spPr/>
    </dgm:pt>
    <dgm:pt modelId="{7359AC5F-0F94-4D1A-9836-C92F5A1E3A46}" type="pres">
      <dgm:prSet presAssocID="{B6CEA2D1-3352-4128-A59A-F2800212C0DF}" presName="rootText" presStyleLbl="node3" presStyleIdx="0" presStyleCnt="5">
        <dgm:presLayoutVars>
          <dgm:chPref val="3"/>
        </dgm:presLayoutVars>
      </dgm:prSet>
      <dgm:spPr/>
    </dgm:pt>
    <dgm:pt modelId="{748310AC-CDEC-4BE8-AE78-60045333FEB7}" type="pres">
      <dgm:prSet presAssocID="{B6CEA2D1-3352-4128-A59A-F2800212C0DF}" presName="rootConnector" presStyleLbl="node3" presStyleIdx="0" presStyleCnt="5"/>
      <dgm:spPr/>
    </dgm:pt>
    <dgm:pt modelId="{57DA68AA-E985-4CF3-90A7-050D9C9C625C}" type="pres">
      <dgm:prSet presAssocID="{B6CEA2D1-3352-4128-A59A-F2800212C0DF}" presName="hierChild4" presStyleCnt="0"/>
      <dgm:spPr/>
    </dgm:pt>
    <dgm:pt modelId="{8C8B5B54-7647-4639-BDBD-026957C3A872}" type="pres">
      <dgm:prSet presAssocID="{B6CEA2D1-3352-4128-A59A-F2800212C0DF}" presName="hierChild5" presStyleCnt="0"/>
      <dgm:spPr/>
    </dgm:pt>
    <dgm:pt modelId="{3E4ACAEE-F309-4FC8-BBB6-FAC606193352}" type="pres">
      <dgm:prSet presAssocID="{F9C68F68-5269-4B30-8319-057427F11444}" presName="Name35" presStyleLbl="parChTrans1D3" presStyleIdx="1" presStyleCnt="5"/>
      <dgm:spPr/>
    </dgm:pt>
    <dgm:pt modelId="{80B4787F-2EE3-4EA1-8CD5-7520E208E9F8}" type="pres">
      <dgm:prSet presAssocID="{09876510-9611-4C01-9606-75165A393FF4}" presName="hierRoot2" presStyleCnt="0">
        <dgm:presLayoutVars>
          <dgm:hierBranch val="r"/>
        </dgm:presLayoutVars>
      </dgm:prSet>
      <dgm:spPr/>
    </dgm:pt>
    <dgm:pt modelId="{273C48DF-CBA6-41DB-8EA7-51157346A35B}" type="pres">
      <dgm:prSet presAssocID="{09876510-9611-4C01-9606-75165A393FF4}" presName="rootComposite" presStyleCnt="0"/>
      <dgm:spPr/>
    </dgm:pt>
    <dgm:pt modelId="{467D2ABE-14C7-4B6A-A1A9-9AB89D65BADB}" type="pres">
      <dgm:prSet presAssocID="{09876510-9611-4C01-9606-75165A393FF4}" presName="rootText" presStyleLbl="node3" presStyleIdx="1" presStyleCnt="5">
        <dgm:presLayoutVars>
          <dgm:chPref val="3"/>
        </dgm:presLayoutVars>
      </dgm:prSet>
      <dgm:spPr/>
    </dgm:pt>
    <dgm:pt modelId="{24AD22C9-EDA0-48DE-A998-361DFE6DFEFA}" type="pres">
      <dgm:prSet presAssocID="{09876510-9611-4C01-9606-75165A393FF4}" presName="rootConnector" presStyleLbl="node3" presStyleIdx="1" presStyleCnt="5"/>
      <dgm:spPr/>
    </dgm:pt>
    <dgm:pt modelId="{AE9665CA-FEF9-41D5-9D83-594599C22AD0}" type="pres">
      <dgm:prSet presAssocID="{09876510-9611-4C01-9606-75165A393FF4}" presName="hierChild4" presStyleCnt="0"/>
      <dgm:spPr/>
    </dgm:pt>
    <dgm:pt modelId="{60D86011-E095-4166-8B9C-22DAB36761C3}" type="pres">
      <dgm:prSet presAssocID="{09876510-9611-4C01-9606-75165A393FF4}" presName="hierChild5" presStyleCnt="0"/>
      <dgm:spPr/>
    </dgm:pt>
    <dgm:pt modelId="{E5065A3F-D32F-4F0A-B302-B9175931C5E8}" type="pres">
      <dgm:prSet presAssocID="{CCE3FA0F-2640-42B0-A337-66CFC457A54C}" presName="hierChild5" presStyleCnt="0"/>
      <dgm:spPr/>
    </dgm:pt>
    <dgm:pt modelId="{7A1B73A2-6FC0-4770-BFDE-4A0D3EDEADA7}" type="pres">
      <dgm:prSet presAssocID="{748BA0CC-BE7D-4903-9289-2C035F4FB763}" presName="Name35" presStyleLbl="parChTrans1D2" presStyleIdx="1" presStyleCnt="2"/>
      <dgm:spPr/>
    </dgm:pt>
    <dgm:pt modelId="{D715D24D-C7FD-44DA-BD6E-23D1D61A7071}" type="pres">
      <dgm:prSet presAssocID="{17A32AD6-A2E1-4352-BB2E-5A85F01D8285}" presName="hierRoot2" presStyleCnt="0">
        <dgm:presLayoutVars>
          <dgm:hierBranch/>
        </dgm:presLayoutVars>
      </dgm:prSet>
      <dgm:spPr/>
    </dgm:pt>
    <dgm:pt modelId="{3C96B69D-CF3B-4A1A-A29E-4CBC5F639AEB}" type="pres">
      <dgm:prSet presAssocID="{17A32AD6-A2E1-4352-BB2E-5A85F01D8285}" presName="rootComposite" presStyleCnt="0"/>
      <dgm:spPr/>
    </dgm:pt>
    <dgm:pt modelId="{7EC73882-1008-4621-9387-46E3062A39C7}" type="pres">
      <dgm:prSet presAssocID="{17A32AD6-A2E1-4352-BB2E-5A85F01D8285}" presName="rootText" presStyleLbl="node2" presStyleIdx="1" presStyleCnt="2">
        <dgm:presLayoutVars>
          <dgm:chPref val="3"/>
        </dgm:presLayoutVars>
      </dgm:prSet>
      <dgm:spPr/>
    </dgm:pt>
    <dgm:pt modelId="{5AAD261D-DAE4-4863-821E-96D208EB8C78}" type="pres">
      <dgm:prSet presAssocID="{17A32AD6-A2E1-4352-BB2E-5A85F01D8285}" presName="rootConnector" presStyleLbl="node2" presStyleIdx="1" presStyleCnt="2"/>
      <dgm:spPr/>
    </dgm:pt>
    <dgm:pt modelId="{405C45D1-D1ED-4C09-9041-3E2CFAE7D21A}" type="pres">
      <dgm:prSet presAssocID="{17A32AD6-A2E1-4352-BB2E-5A85F01D8285}" presName="hierChild4" presStyleCnt="0"/>
      <dgm:spPr/>
    </dgm:pt>
    <dgm:pt modelId="{6E488D48-9DAC-4B48-87B5-CAC309C180CC}" type="pres">
      <dgm:prSet presAssocID="{B0EE2F0B-348B-4FEE-B01B-857B3F88D3EE}" presName="Name35" presStyleLbl="parChTrans1D3" presStyleIdx="2" presStyleCnt="5"/>
      <dgm:spPr/>
    </dgm:pt>
    <dgm:pt modelId="{D0855DA0-177A-460B-B996-B4CF80A6FDF3}" type="pres">
      <dgm:prSet presAssocID="{15ACE27D-0D4E-41B5-895E-8F14C2A6B856}" presName="hierRoot2" presStyleCnt="0">
        <dgm:presLayoutVars>
          <dgm:hierBranch val="r"/>
        </dgm:presLayoutVars>
      </dgm:prSet>
      <dgm:spPr/>
    </dgm:pt>
    <dgm:pt modelId="{1D2E0519-8328-4330-8524-6A80097457AA}" type="pres">
      <dgm:prSet presAssocID="{15ACE27D-0D4E-41B5-895E-8F14C2A6B856}" presName="rootComposite" presStyleCnt="0"/>
      <dgm:spPr/>
    </dgm:pt>
    <dgm:pt modelId="{D7495F64-911F-4585-B9ED-B8B08C6A2895}" type="pres">
      <dgm:prSet presAssocID="{15ACE27D-0D4E-41B5-895E-8F14C2A6B856}" presName="rootText" presStyleLbl="node3" presStyleIdx="2" presStyleCnt="5">
        <dgm:presLayoutVars>
          <dgm:chPref val="3"/>
        </dgm:presLayoutVars>
      </dgm:prSet>
      <dgm:spPr/>
    </dgm:pt>
    <dgm:pt modelId="{7F0A9CF4-672C-4462-ADB0-8FB6848120D0}" type="pres">
      <dgm:prSet presAssocID="{15ACE27D-0D4E-41B5-895E-8F14C2A6B856}" presName="rootConnector" presStyleLbl="node3" presStyleIdx="2" presStyleCnt="5"/>
      <dgm:spPr/>
    </dgm:pt>
    <dgm:pt modelId="{C720B380-703A-4223-8ED0-894B2014F590}" type="pres">
      <dgm:prSet presAssocID="{15ACE27D-0D4E-41B5-895E-8F14C2A6B856}" presName="hierChild4" presStyleCnt="0"/>
      <dgm:spPr/>
    </dgm:pt>
    <dgm:pt modelId="{A65F563F-9FCC-41EB-8065-8E054E88F7AA}" type="pres">
      <dgm:prSet presAssocID="{15ACE27D-0D4E-41B5-895E-8F14C2A6B856}" presName="hierChild5" presStyleCnt="0"/>
      <dgm:spPr/>
    </dgm:pt>
    <dgm:pt modelId="{30DBDF60-66B5-4EAE-A825-12C4BDC2AF75}" type="pres">
      <dgm:prSet presAssocID="{15FAAC44-1B96-4C44-A9D5-C4876240C424}" presName="Name35" presStyleLbl="parChTrans1D3" presStyleIdx="3" presStyleCnt="5"/>
      <dgm:spPr/>
    </dgm:pt>
    <dgm:pt modelId="{D0637656-3B13-4EE3-AEAD-A57E39D42803}" type="pres">
      <dgm:prSet presAssocID="{06629780-8624-48D1-956E-B0F3640BF8E4}" presName="hierRoot2" presStyleCnt="0">
        <dgm:presLayoutVars>
          <dgm:hierBranch val="r"/>
        </dgm:presLayoutVars>
      </dgm:prSet>
      <dgm:spPr/>
    </dgm:pt>
    <dgm:pt modelId="{0F81BF2C-32F2-4F37-94AD-F25EA1B1C7E6}" type="pres">
      <dgm:prSet presAssocID="{06629780-8624-48D1-956E-B0F3640BF8E4}" presName="rootComposite" presStyleCnt="0"/>
      <dgm:spPr/>
    </dgm:pt>
    <dgm:pt modelId="{207707CD-E85A-4635-A285-3B66027C5784}" type="pres">
      <dgm:prSet presAssocID="{06629780-8624-48D1-956E-B0F3640BF8E4}" presName="rootText" presStyleLbl="node3" presStyleIdx="3" presStyleCnt="5">
        <dgm:presLayoutVars>
          <dgm:chPref val="3"/>
        </dgm:presLayoutVars>
      </dgm:prSet>
      <dgm:spPr/>
    </dgm:pt>
    <dgm:pt modelId="{225E1E6D-0CED-4928-ADDB-5FEAA2BCAF0D}" type="pres">
      <dgm:prSet presAssocID="{06629780-8624-48D1-956E-B0F3640BF8E4}" presName="rootConnector" presStyleLbl="node3" presStyleIdx="3" presStyleCnt="5"/>
      <dgm:spPr/>
    </dgm:pt>
    <dgm:pt modelId="{4604DF17-06EF-4334-8387-F85250F9FF63}" type="pres">
      <dgm:prSet presAssocID="{06629780-8624-48D1-956E-B0F3640BF8E4}" presName="hierChild4" presStyleCnt="0"/>
      <dgm:spPr/>
    </dgm:pt>
    <dgm:pt modelId="{7C7A9494-7293-4A7A-8DAF-C738A196D8CA}" type="pres">
      <dgm:prSet presAssocID="{06629780-8624-48D1-956E-B0F3640BF8E4}" presName="hierChild5" presStyleCnt="0"/>
      <dgm:spPr/>
    </dgm:pt>
    <dgm:pt modelId="{23135546-0ED2-4006-824B-2C1D17FB5271}" type="pres">
      <dgm:prSet presAssocID="{E1D35F55-B3AE-4BB4-99A1-60FFF8173672}" presName="Name35" presStyleLbl="parChTrans1D3" presStyleIdx="4" presStyleCnt="5"/>
      <dgm:spPr/>
    </dgm:pt>
    <dgm:pt modelId="{97711658-2B2C-474D-B830-B35377DD3AAD}" type="pres">
      <dgm:prSet presAssocID="{9DE723E1-980E-40A8-BEF8-23E0DEE67F69}" presName="hierRoot2" presStyleCnt="0">
        <dgm:presLayoutVars>
          <dgm:hierBranch val="r"/>
        </dgm:presLayoutVars>
      </dgm:prSet>
      <dgm:spPr/>
    </dgm:pt>
    <dgm:pt modelId="{38C90685-AEA1-4956-A3EC-756D4378C539}" type="pres">
      <dgm:prSet presAssocID="{9DE723E1-980E-40A8-BEF8-23E0DEE67F69}" presName="rootComposite" presStyleCnt="0"/>
      <dgm:spPr/>
    </dgm:pt>
    <dgm:pt modelId="{FB5F7BFC-2003-4995-9945-F4FA212FAE02}" type="pres">
      <dgm:prSet presAssocID="{9DE723E1-980E-40A8-BEF8-23E0DEE67F69}" presName="rootText" presStyleLbl="node3" presStyleIdx="4" presStyleCnt="5">
        <dgm:presLayoutVars>
          <dgm:chPref val="3"/>
        </dgm:presLayoutVars>
      </dgm:prSet>
      <dgm:spPr/>
    </dgm:pt>
    <dgm:pt modelId="{E6820D1A-1B90-49F2-B885-BA504689DE75}" type="pres">
      <dgm:prSet presAssocID="{9DE723E1-980E-40A8-BEF8-23E0DEE67F69}" presName="rootConnector" presStyleLbl="node3" presStyleIdx="4" presStyleCnt="5"/>
      <dgm:spPr/>
    </dgm:pt>
    <dgm:pt modelId="{240FED84-9CE6-4997-A675-67401C190ABF}" type="pres">
      <dgm:prSet presAssocID="{9DE723E1-980E-40A8-BEF8-23E0DEE67F69}" presName="hierChild4" presStyleCnt="0"/>
      <dgm:spPr/>
    </dgm:pt>
    <dgm:pt modelId="{52514831-52EE-491C-80EE-9983AE21B984}" type="pres">
      <dgm:prSet presAssocID="{9DE723E1-980E-40A8-BEF8-23E0DEE67F69}" presName="hierChild5" presStyleCnt="0"/>
      <dgm:spPr/>
    </dgm:pt>
    <dgm:pt modelId="{256BD9C4-C4C1-4EBF-A742-E458CAA996D3}" type="pres">
      <dgm:prSet presAssocID="{17A32AD6-A2E1-4352-BB2E-5A85F01D8285}" presName="hierChild5" presStyleCnt="0"/>
      <dgm:spPr/>
    </dgm:pt>
    <dgm:pt modelId="{51C786BB-2B99-41D0-B780-F299CDB446DA}" type="pres">
      <dgm:prSet presAssocID="{2E89AD42-EEC9-439C-BE00-A55C75F96BF5}" presName="hierChild3" presStyleCnt="0"/>
      <dgm:spPr/>
    </dgm:pt>
  </dgm:ptLst>
  <dgm:cxnLst>
    <dgm:cxn modelId="{20E7E10A-908B-45FB-9C36-3ABCF694C75D}" type="presOf" srcId="{06629780-8624-48D1-956E-B0F3640BF8E4}" destId="{225E1E6D-0CED-4928-ADDB-5FEAA2BCAF0D}" srcOrd="1" destOrd="0" presId="urn:microsoft.com/office/officeart/2005/8/layout/orgChart1"/>
    <dgm:cxn modelId="{2CDBAE0E-F01C-436A-AB78-1E3E9AEE6E8E}" srcId="{2E89AD42-EEC9-439C-BE00-A55C75F96BF5}" destId="{CCE3FA0F-2640-42B0-A337-66CFC457A54C}" srcOrd="0" destOrd="0" parTransId="{926E7F13-886E-485F-8978-7B3577C58A97}" sibTransId="{CAF88E0F-12B4-46EA-8627-790A651CB1AC}"/>
    <dgm:cxn modelId="{E13B6D2D-5D4C-4C2D-A903-858830B18190}" type="presOf" srcId="{69A76281-8B43-4F25-837E-D6F17709FA2B}" destId="{7F917BB7-938C-4135-A4D6-6E4CAF9DD3CE}" srcOrd="0" destOrd="0" presId="urn:microsoft.com/office/officeart/2005/8/layout/orgChart1"/>
    <dgm:cxn modelId="{EE932F33-36D2-440A-842E-00C890CECA3A}" srcId="{2E89AD42-EEC9-439C-BE00-A55C75F96BF5}" destId="{17A32AD6-A2E1-4352-BB2E-5A85F01D8285}" srcOrd="1" destOrd="0" parTransId="{748BA0CC-BE7D-4903-9289-2C035F4FB763}" sibTransId="{220F1537-5A18-4D58-A495-D25281E3FEAF}"/>
    <dgm:cxn modelId="{A6F52F34-0068-41A2-BB19-9EDB0E86E0DE}" type="presOf" srcId="{15ACE27D-0D4E-41B5-895E-8F14C2A6B856}" destId="{7F0A9CF4-672C-4462-ADB0-8FB6848120D0}" srcOrd="1" destOrd="0" presId="urn:microsoft.com/office/officeart/2005/8/layout/orgChart1"/>
    <dgm:cxn modelId="{056C9140-83AF-479C-850D-B087B5802DB0}" srcId="{CCE3FA0F-2640-42B0-A337-66CFC457A54C}" destId="{B6CEA2D1-3352-4128-A59A-F2800212C0DF}" srcOrd="0" destOrd="0" parTransId="{240632FB-EB3E-4411-84CF-127AF1C1D450}" sibTransId="{4E1F610F-8467-403F-8664-22C625AB0B14}"/>
    <dgm:cxn modelId="{4250BD63-E81D-4C41-8295-2D49AA9E01EA}" type="presOf" srcId="{B0EE2F0B-348B-4FEE-B01B-857B3F88D3EE}" destId="{6E488D48-9DAC-4B48-87B5-CAC309C180CC}" srcOrd="0" destOrd="0" presId="urn:microsoft.com/office/officeart/2005/8/layout/orgChart1"/>
    <dgm:cxn modelId="{63B10467-0B3D-4608-AD03-7CD710781240}" type="presOf" srcId="{CCE3FA0F-2640-42B0-A337-66CFC457A54C}" destId="{3D63443A-CD7D-4126-B0BF-A4E68E516A46}" srcOrd="0" destOrd="0" presId="urn:microsoft.com/office/officeart/2005/8/layout/orgChart1"/>
    <dgm:cxn modelId="{A65C6F68-BD30-4FC9-AC7D-72613336C87C}" srcId="{CCE3FA0F-2640-42B0-A337-66CFC457A54C}" destId="{09876510-9611-4C01-9606-75165A393FF4}" srcOrd="1" destOrd="0" parTransId="{F9C68F68-5269-4B30-8319-057427F11444}" sibTransId="{C8C153A7-BC3A-4A9A-9FFF-9F7D8645F84C}"/>
    <dgm:cxn modelId="{17FF0369-0799-4A6A-89E4-4CC62A3ADA82}" type="presOf" srcId="{748BA0CC-BE7D-4903-9289-2C035F4FB763}" destId="{7A1B73A2-6FC0-4770-BFDE-4A0D3EDEADA7}" srcOrd="0" destOrd="0" presId="urn:microsoft.com/office/officeart/2005/8/layout/orgChart1"/>
    <dgm:cxn modelId="{4B69004B-749A-471F-821F-FE343B179CB1}" type="presOf" srcId="{17A32AD6-A2E1-4352-BB2E-5A85F01D8285}" destId="{5AAD261D-DAE4-4863-821E-96D208EB8C78}" srcOrd="1" destOrd="0" presId="urn:microsoft.com/office/officeart/2005/8/layout/orgChart1"/>
    <dgm:cxn modelId="{07500E4C-8882-456B-B081-EF800099E0F9}" srcId="{69A76281-8B43-4F25-837E-D6F17709FA2B}" destId="{2E89AD42-EEC9-439C-BE00-A55C75F96BF5}" srcOrd="0" destOrd="0" parTransId="{04B1182C-E836-4B9A-9D89-98A422501F30}" sibTransId="{6B5A30AC-6732-4FBE-BE61-98FE5F0C95E6}"/>
    <dgm:cxn modelId="{54A67F56-E1D7-47F1-9D67-1FEF306554AE}" type="presOf" srcId="{B6CEA2D1-3352-4128-A59A-F2800212C0DF}" destId="{748310AC-CDEC-4BE8-AE78-60045333FEB7}" srcOrd="1" destOrd="0" presId="urn:microsoft.com/office/officeart/2005/8/layout/orgChart1"/>
    <dgm:cxn modelId="{B90DA97D-CCC0-463A-A57F-D7403F761820}" srcId="{17A32AD6-A2E1-4352-BB2E-5A85F01D8285}" destId="{9DE723E1-980E-40A8-BEF8-23E0DEE67F69}" srcOrd="2" destOrd="0" parTransId="{E1D35F55-B3AE-4BB4-99A1-60FFF8173672}" sibTransId="{87CBC8D5-F348-4B72-94B3-1F536301EFCA}"/>
    <dgm:cxn modelId="{5D76CE80-1A76-4960-AC80-58EE8738A011}" type="presOf" srcId="{F9C68F68-5269-4B30-8319-057427F11444}" destId="{3E4ACAEE-F309-4FC8-BBB6-FAC606193352}" srcOrd="0" destOrd="0" presId="urn:microsoft.com/office/officeart/2005/8/layout/orgChart1"/>
    <dgm:cxn modelId="{F69AA48A-AB78-4B99-B614-802692F8D5DD}" type="presOf" srcId="{CCE3FA0F-2640-42B0-A337-66CFC457A54C}" destId="{86564A70-263F-4E33-BCB8-6ED7ABA5E8D0}" srcOrd="1" destOrd="0" presId="urn:microsoft.com/office/officeart/2005/8/layout/orgChart1"/>
    <dgm:cxn modelId="{DE100C8D-134B-49F5-A9DC-7CCEE2D02CFD}" type="presOf" srcId="{9DE723E1-980E-40A8-BEF8-23E0DEE67F69}" destId="{FB5F7BFC-2003-4995-9945-F4FA212FAE02}" srcOrd="0" destOrd="0" presId="urn:microsoft.com/office/officeart/2005/8/layout/orgChart1"/>
    <dgm:cxn modelId="{F86B439A-9CB1-477F-80BD-B86C1BD08E1A}" type="presOf" srcId="{15ACE27D-0D4E-41B5-895E-8F14C2A6B856}" destId="{D7495F64-911F-4585-B9ED-B8B08C6A2895}" srcOrd="0" destOrd="0" presId="urn:microsoft.com/office/officeart/2005/8/layout/orgChart1"/>
    <dgm:cxn modelId="{AF5437A0-D0E8-4CCD-8758-BB7CB95F1E6E}" type="presOf" srcId="{09876510-9611-4C01-9606-75165A393FF4}" destId="{24AD22C9-EDA0-48DE-A998-361DFE6DFEFA}" srcOrd="1" destOrd="0" presId="urn:microsoft.com/office/officeart/2005/8/layout/orgChart1"/>
    <dgm:cxn modelId="{496995A1-E10A-427D-AC0E-39385918698D}" srcId="{17A32AD6-A2E1-4352-BB2E-5A85F01D8285}" destId="{15ACE27D-0D4E-41B5-895E-8F14C2A6B856}" srcOrd="0" destOrd="0" parTransId="{B0EE2F0B-348B-4FEE-B01B-857B3F88D3EE}" sibTransId="{1DE54D5D-B4A3-47A9-9AE8-713F6C0744CE}"/>
    <dgm:cxn modelId="{1EF4F8A4-6992-4DC6-97E5-4116404C9BC5}" type="presOf" srcId="{926E7F13-886E-485F-8978-7B3577C58A97}" destId="{780EF1DB-9109-4E1A-BA4F-C22B7496A1B7}" srcOrd="0" destOrd="0" presId="urn:microsoft.com/office/officeart/2005/8/layout/orgChart1"/>
    <dgm:cxn modelId="{6CACC2A8-2894-4E9A-AD0D-3535A634BD01}" type="presOf" srcId="{9DE723E1-980E-40A8-BEF8-23E0DEE67F69}" destId="{E6820D1A-1B90-49F2-B885-BA504689DE75}" srcOrd="1" destOrd="0" presId="urn:microsoft.com/office/officeart/2005/8/layout/orgChart1"/>
    <dgm:cxn modelId="{B91B64AD-D34D-4AA5-87F6-5B48414C86EE}" type="presOf" srcId="{2E89AD42-EEC9-439C-BE00-A55C75F96BF5}" destId="{AFC3B40A-8F80-43D6-A2D6-6B8BEFF37EB8}" srcOrd="1" destOrd="0" presId="urn:microsoft.com/office/officeart/2005/8/layout/orgChart1"/>
    <dgm:cxn modelId="{D4E559AE-99C6-4405-8650-B860E0E3C25C}" type="presOf" srcId="{15FAAC44-1B96-4C44-A9D5-C4876240C424}" destId="{30DBDF60-66B5-4EAE-A825-12C4BDC2AF75}" srcOrd="0" destOrd="0" presId="urn:microsoft.com/office/officeart/2005/8/layout/orgChart1"/>
    <dgm:cxn modelId="{842723BA-D457-4490-A3B3-CDE8B6CF38AD}" type="presOf" srcId="{06629780-8624-48D1-956E-B0F3640BF8E4}" destId="{207707CD-E85A-4635-A285-3B66027C5784}" srcOrd="0" destOrd="0" presId="urn:microsoft.com/office/officeart/2005/8/layout/orgChart1"/>
    <dgm:cxn modelId="{314712C2-6A23-43F2-B6FD-34BBA9618551}" type="presOf" srcId="{240632FB-EB3E-4411-84CF-127AF1C1D450}" destId="{380C375E-4178-48E9-850B-040E55D51752}" srcOrd="0" destOrd="0" presId="urn:microsoft.com/office/officeart/2005/8/layout/orgChart1"/>
    <dgm:cxn modelId="{1F947AD5-987E-4F01-B949-1D216FCAE6F9}" type="presOf" srcId="{B6CEA2D1-3352-4128-A59A-F2800212C0DF}" destId="{7359AC5F-0F94-4D1A-9836-C92F5A1E3A46}" srcOrd="0" destOrd="0" presId="urn:microsoft.com/office/officeart/2005/8/layout/orgChart1"/>
    <dgm:cxn modelId="{89FDB8D6-D77E-4735-A766-F211646F4257}" type="presOf" srcId="{2E89AD42-EEC9-439C-BE00-A55C75F96BF5}" destId="{F6DB4B85-1A70-412C-A607-3F6DDA892B01}" srcOrd="0" destOrd="0" presId="urn:microsoft.com/office/officeart/2005/8/layout/orgChart1"/>
    <dgm:cxn modelId="{193FA7E5-D674-444A-9804-10D2950D9516}" type="presOf" srcId="{09876510-9611-4C01-9606-75165A393FF4}" destId="{467D2ABE-14C7-4B6A-A1A9-9AB89D65BADB}" srcOrd="0" destOrd="0" presId="urn:microsoft.com/office/officeart/2005/8/layout/orgChart1"/>
    <dgm:cxn modelId="{4407DBF3-D471-498B-BFAF-A707B3C0BD56}" srcId="{17A32AD6-A2E1-4352-BB2E-5A85F01D8285}" destId="{06629780-8624-48D1-956E-B0F3640BF8E4}" srcOrd="1" destOrd="0" parTransId="{15FAAC44-1B96-4C44-A9D5-C4876240C424}" sibTransId="{B0FD4F59-FE79-4E14-9DB4-BFD7FFAF238D}"/>
    <dgm:cxn modelId="{8BBC5DFC-5701-4ED1-A0F8-E1AFD620088D}" type="presOf" srcId="{E1D35F55-B3AE-4BB4-99A1-60FFF8173672}" destId="{23135546-0ED2-4006-824B-2C1D17FB5271}" srcOrd="0" destOrd="0" presId="urn:microsoft.com/office/officeart/2005/8/layout/orgChart1"/>
    <dgm:cxn modelId="{2D91F4FD-E477-4F6A-B2EC-F5EDB03FE81E}" type="presOf" srcId="{17A32AD6-A2E1-4352-BB2E-5A85F01D8285}" destId="{7EC73882-1008-4621-9387-46E3062A39C7}" srcOrd="0" destOrd="0" presId="urn:microsoft.com/office/officeart/2005/8/layout/orgChart1"/>
    <dgm:cxn modelId="{E0F67516-8391-4A37-90EA-620F396B034A}" type="presParOf" srcId="{7F917BB7-938C-4135-A4D6-6E4CAF9DD3CE}" destId="{6BCDE063-8D91-4524-B4BB-D0B9DF37A17E}" srcOrd="0" destOrd="0" presId="urn:microsoft.com/office/officeart/2005/8/layout/orgChart1"/>
    <dgm:cxn modelId="{346DC28F-2B3B-4A14-856E-32ED9F873FC7}" type="presParOf" srcId="{6BCDE063-8D91-4524-B4BB-D0B9DF37A17E}" destId="{65EC9E79-B11B-45B6-82BB-B9D33CC843DC}" srcOrd="0" destOrd="0" presId="urn:microsoft.com/office/officeart/2005/8/layout/orgChart1"/>
    <dgm:cxn modelId="{838459E8-F46E-41F2-B7C5-685AD3DD10BE}" type="presParOf" srcId="{65EC9E79-B11B-45B6-82BB-B9D33CC843DC}" destId="{F6DB4B85-1A70-412C-A607-3F6DDA892B01}" srcOrd="0" destOrd="0" presId="urn:microsoft.com/office/officeart/2005/8/layout/orgChart1"/>
    <dgm:cxn modelId="{D59EAC63-3F7F-4136-9CD3-A91F72B24CB5}" type="presParOf" srcId="{65EC9E79-B11B-45B6-82BB-B9D33CC843DC}" destId="{AFC3B40A-8F80-43D6-A2D6-6B8BEFF37EB8}" srcOrd="1" destOrd="0" presId="urn:microsoft.com/office/officeart/2005/8/layout/orgChart1"/>
    <dgm:cxn modelId="{4958EEB1-30FD-4D14-97F5-004D8239A2C3}" type="presParOf" srcId="{6BCDE063-8D91-4524-B4BB-D0B9DF37A17E}" destId="{27CE3861-9E5C-4779-B792-311DFC5AF645}" srcOrd="1" destOrd="0" presId="urn:microsoft.com/office/officeart/2005/8/layout/orgChart1"/>
    <dgm:cxn modelId="{EDAD4814-4BC8-4977-B049-91C2FE5B7FFD}" type="presParOf" srcId="{27CE3861-9E5C-4779-B792-311DFC5AF645}" destId="{780EF1DB-9109-4E1A-BA4F-C22B7496A1B7}" srcOrd="0" destOrd="0" presId="urn:microsoft.com/office/officeart/2005/8/layout/orgChart1"/>
    <dgm:cxn modelId="{82A10E7D-180B-426B-9416-2C69CFFFF60C}" type="presParOf" srcId="{27CE3861-9E5C-4779-B792-311DFC5AF645}" destId="{6A8A5BBA-15E5-420D-8BDE-7C66C1E42D5C}" srcOrd="1" destOrd="0" presId="urn:microsoft.com/office/officeart/2005/8/layout/orgChart1"/>
    <dgm:cxn modelId="{50607193-AB11-425C-91C6-F3A57DD77E4B}" type="presParOf" srcId="{6A8A5BBA-15E5-420D-8BDE-7C66C1E42D5C}" destId="{B2890D0E-5484-4D85-8B91-620F7F5C1304}" srcOrd="0" destOrd="0" presId="urn:microsoft.com/office/officeart/2005/8/layout/orgChart1"/>
    <dgm:cxn modelId="{FA389897-894E-4673-B1BE-489EE3E89FE5}" type="presParOf" srcId="{B2890D0E-5484-4D85-8B91-620F7F5C1304}" destId="{3D63443A-CD7D-4126-B0BF-A4E68E516A46}" srcOrd="0" destOrd="0" presId="urn:microsoft.com/office/officeart/2005/8/layout/orgChart1"/>
    <dgm:cxn modelId="{60B11918-F650-4605-9E16-F736D5979CB0}" type="presParOf" srcId="{B2890D0E-5484-4D85-8B91-620F7F5C1304}" destId="{86564A70-263F-4E33-BCB8-6ED7ABA5E8D0}" srcOrd="1" destOrd="0" presId="urn:microsoft.com/office/officeart/2005/8/layout/orgChart1"/>
    <dgm:cxn modelId="{336C7846-F943-4488-993A-9F146F08E1E6}" type="presParOf" srcId="{6A8A5BBA-15E5-420D-8BDE-7C66C1E42D5C}" destId="{8ACD768A-7CD2-4318-90CF-E7230A86B952}" srcOrd="1" destOrd="0" presId="urn:microsoft.com/office/officeart/2005/8/layout/orgChart1"/>
    <dgm:cxn modelId="{1F07879E-5D4B-4840-910C-B9673D911F62}" type="presParOf" srcId="{8ACD768A-7CD2-4318-90CF-E7230A86B952}" destId="{380C375E-4178-48E9-850B-040E55D51752}" srcOrd="0" destOrd="0" presId="urn:microsoft.com/office/officeart/2005/8/layout/orgChart1"/>
    <dgm:cxn modelId="{4B07386F-AE3E-446B-A67B-E748F4A19C1A}" type="presParOf" srcId="{8ACD768A-7CD2-4318-90CF-E7230A86B952}" destId="{A240D113-3CA4-43FB-8FDE-78D9A93ECADF}" srcOrd="1" destOrd="0" presId="urn:microsoft.com/office/officeart/2005/8/layout/orgChart1"/>
    <dgm:cxn modelId="{A728471C-C109-4EB8-8FFC-275D91EC7347}" type="presParOf" srcId="{A240D113-3CA4-43FB-8FDE-78D9A93ECADF}" destId="{50EBBC2E-40C6-46DC-8A1C-6530BE4782BE}" srcOrd="0" destOrd="0" presId="urn:microsoft.com/office/officeart/2005/8/layout/orgChart1"/>
    <dgm:cxn modelId="{21B37B37-5099-4F83-8C7D-857B975FBD91}" type="presParOf" srcId="{50EBBC2E-40C6-46DC-8A1C-6530BE4782BE}" destId="{7359AC5F-0F94-4D1A-9836-C92F5A1E3A46}" srcOrd="0" destOrd="0" presId="urn:microsoft.com/office/officeart/2005/8/layout/orgChart1"/>
    <dgm:cxn modelId="{088CDA46-FAB8-4C5D-8BE6-FEA4D0AD356C}" type="presParOf" srcId="{50EBBC2E-40C6-46DC-8A1C-6530BE4782BE}" destId="{748310AC-CDEC-4BE8-AE78-60045333FEB7}" srcOrd="1" destOrd="0" presId="urn:microsoft.com/office/officeart/2005/8/layout/orgChart1"/>
    <dgm:cxn modelId="{011FB94A-906C-4D72-A8AC-FD9CA8ACD3E3}" type="presParOf" srcId="{A240D113-3CA4-43FB-8FDE-78D9A93ECADF}" destId="{57DA68AA-E985-4CF3-90A7-050D9C9C625C}" srcOrd="1" destOrd="0" presId="urn:microsoft.com/office/officeart/2005/8/layout/orgChart1"/>
    <dgm:cxn modelId="{AA511F07-7AE1-4462-B7BE-F68A1D83234E}" type="presParOf" srcId="{A240D113-3CA4-43FB-8FDE-78D9A93ECADF}" destId="{8C8B5B54-7647-4639-BDBD-026957C3A872}" srcOrd="2" destOrd="0" presId="urn:microsoft.com/office/officeart/2005/8/layout/orgChart1"/>
    <dgm:cxn modelId="{ADCE94BF-A9D0-47D8-A20D-D0948A44D574}" type="presParOf" srcId="{8ACD768A-7CD2-4318-90CF-E7230A86B952}" destId="{3E4ACAEE-F309-4FC8-BBB6-FAC606193352}" srcOrd="2" destOrd="0" presId="urn:microsoft.com/office/officeart/2005/8/layout/orgChart1"/>
    <dgm:cxn modelId="{7FEB5165-25E7-44B5-9D01-0EEF3F078921}" type="presParOf" srcId="{8ACD768A-7CD2-4318-90CF-E7230A86B952}" destId="{80B4787F-2EE3-4EA1-8CD5-7520E208E9F8}" srcOrd="3" destOrd="0" presId="urn:microsoft.com/office/officeart/2005/8/layout/orgChart1"/>
    <dgm:cxn modelId="{8B62360A-3676-4220-80C6-DAB5D3A6902A}" type="presParOf" srcId="{80B4787F-2EE3-4EA1-8CD5-7520E208E9F8}" destId="{273C48DF-CBA6-41DB-8EA7-51157346A35B}" srcOrd="0" destOrd="0" presId="urn:microsoft.com/office/officeart/2005/8/layout/orgChart1"/>
    <dgm:cxn modelId="{4ADAE766-A53F-471F-9DB3-1961A86952D5}" type="presParOf" srcId="{273C48DF-CBA6-41DB-8EA7-51157346A35B}" destId="{467D2ABE-14C7-4B6A-A1A9-9AB89D65BADB}" srcOrd="0" destOrd="0" presId="urn:microsoft.com/office/officeart/2005/8/layout/orgChart1"/>
    <dgm:cxn modelId="{480E1DCA-167A-4A0E-9188-D610DAAC67DA}" type="presParOf" srcId="{273C48DF-CBA6-41DB-8EA7-51157346A35B}" destId="{24AD22C9-EDA0-48DE-A998-361DFE6DFEFA}" srcOrd="1" destOrd="0" presId="urn:microsoft.com/office/officeart/2005/8/layout/orgChart1"/>
    <dgm:cxn modelId="{EDCA6880-0052-4133-8A60-FCA53792FD91}" type="presParOf" srcId="{80B4787F-2EE3-4EA1-8CD5-7520E208E9F8}" destId="{AE9665CA-FEF9-41D5-9D83-594599C22AD0}" srcOrd="1" destOrd="0" presId="urn:microsoft.com/office/officeart/2005/8/layout/orgChart1"/>
    <dgm:cxn modelId="{89CAFBD1-91B7-4F6F-8B68-F5BBE7600D01}" type="presParOf" srcId="{80B4787F-2EE3-4EA1-8CD5-7520E208E9F8}" destId="{60D86011-E095-4166-8B9C-22DAB36761C3}" srcOrd="2" destOrd="0" presId="urn:microsoft.com/office/officeart/2005/8/layout/orgChart1"/>
    <dgm:cxn modelId="{D8BEEBB3-077C-4E2B-A855-2ECDAA2F095E}" type="presParOf" srcId="{6A8A5BBA-15E5-420D-8BDE-7C66C1E42D5C}" destId="{E5065A3F-D32F-4F0A-B302-B9175931C5E8}" srcOrd="2" destOrd="0" presId="urn:microsoft.com/office/officeart/2005/8/layout/orgChart1"/>
    <dgm:cxn modelId="{6BA4580F-526C-42FD-9F28-5F0547CD30E6}" type="presParOf" srcId="{27CE3861-9E5C-4779-B792-311DFC5AF645}" destId="{7A1B73A2-6FC0-4770-BFDE-4A0D3EDEADA7}" srcOrd="2" destOrd="0" presId="urn:microsoft.com/office/officeart/2005/8/layout/orgChart1"/>
    <dgm:cxn modelId="{46929BEE-96D9-4B01-92D0-158AC7DE65E5}" type="presParOf" srcId="{27CE3861-9E5C-4779-B792-311DFC5AF645}" destId="{D715D24D-C7FD-44DA-BD6E-23D1D61A7071}" srcOrd="3" destOrd="0" presId="urn:microsoft.com/office/officeart/2005/8/layout/orgChart1"/>
    <dgm:cxn modelId="{39FDBB66-64F8-4CFF-9386-9B46A180BD23}" type="presParOf" srcId="{D715D24D-C7FD-44DA-BD6E-23D1D61A7071}" destId="{3C96B69D-CF3B-4A1A-A29E-4CBC5F639AEB}" srcOrd="0" destOrd="0" presId="urn:microsoft.com/office/officeart/2005/8/layout/orgChart1"/>
    <dgm:cxn modelId="{686C15E3-43BE-4B59-A605-6311699BB36E}" type="presParOf" srcId="{3C96B69D-CF3B-4A1A-A29E-4CBC5F639AEB}" destId="{7EC73882-1008-4621-9387-46E3062A39C7}" srcOrd="0" destOrd="0" presId="urn:microsoft.com/office/officeart/2005/8/layout/orgChart1"/>
    <dgm:cxn modelId="{14EE75DE-6278-4335-B9C0-245284FD6005}" type="presParOf" srcId="{3C96B69D-CF3B-4A1A-A29E-4CBC5F639AEB}" destId="{5AAD261D-DAE4-4863-821E-96D208EB8C78}" srcOrd="1" destOrd="0" presId="urn:microsoft.com/office/officeart/2005/8/layout/orgChart1"/>
    <dgm:cxn modelId="{CF6BCBEF-A2E5-4D0C-B7BE-0418EC0D6BF8}" type="presParOf" srcId="{D715D24D-C7FD-44DA-BD6E-23D1D61A7071}" destId="{405C45D1-D1ED-4C09-9041-3E2CFAE7D21A}" srcOrd="1" destOrd="0" presId="urn:microsoft.com/office/officeart/2005/8/layout/orgChart1"/>
    <dgm:cxn modelId="{5851D099-36DD-4757-BE6B-5FF4986C0CBB}" type="presParOf" srcId="{405C45D1-D1ED-4C09-9041-3E2CFAE7D21A}" destId="{6E488D48-9DAC-4B48-87B5-CAC309C180CC}" srcOrd="0" destOrd="0" presId="urn:microsoft.com/office/officeart/2005/8/layout/orgChart1"/>
    <dgm:cxn modelId="{C0C496AC-E160-4F4B-89D6-D4D7A9FA80E7}" type="presParOf" srcId="{405C45D1-D1ED-4C09-9041-3E2CFAE7D21A}" destId="{D0855DA0-177A-460B-B996-B4CF80A6FDF3}" srcOrd="1" destOrd="0" presId="urn:microsoft.com/office/officeart/2005/8/layout/orgChart1"/>
    <dgm:cxn modelId="{87BB136C-D583-4579-97F8-73006651B9D9}" type="presParOf" srcId="{D0855DA0-177A-460B-B996-B4CF80A6FDF3}" destId="{1D2E0519-8328-4330-8524-6A80097457AA}" srcOrd="0" destOrd="0" presId="urn:microsoft.com/office/officeart/2005/8/layout/orgChart1"/>
    <dgm:cxn modelId="{4D324265-AD82-4477-9CEB-AB1279EB2A34}" type="presParOf" srcId="{1D2E0519-8328-4330-8524-6A80097457AA}" destId="{D7495F64-911F-4585-B9ED-B8B08C6A2895}" srcOrd="0" destOrd="0" presId="urn:microsoft.com/office/officeart/2005/8/layout/orgChart1"/>
    <dgm:cxn modelId="{BF3D87F6-4C34-4C5F-8E71-E0D531B801F0}" type="presParOf" srcId="{1D2E0519-8328-4330-8524-6A80097457AA}" destId="{7F0A9CF4-672C-4462-ADB0-8FB6848120D0}" srcOrd="1" destOrd="0" presId="urn:microsoft.com/office/officeart/2005/8/layout/orgChart1"/>
    <dgm:cxn modelId="{2D9268A9-AD12-473A-B9C2-61D9D84125A1}" type="presParOf" srcId="{D0855DA0-177A-460B-B996-B4CF80A6FDF3}" destId="{C720B380-703A-4223-8ED0-894B2014F590}" srcOrd="1" destOrd="0" presId="urn:microsoft.com/office/officeart/2005/8/layout/orgChart1"/>
    <dgm:cxn modelId="{D69B8029-B901-49A3-B89F-280D1BB94FEF}" type="presParOf" srcId="{D0855DA0-177A-460B-B996-B4CF80A6FDF3}" destId="{A65F563F-9FCC-41EB-8065-8E054E88F7AA}" srcOrd="2" destOrd="0" presId="urn:microsoft.com/office/officeart/2005/8/layout/orgChart1"/>
    <dgm:cxn modelId="{BB0D372F-3FB4-4994-8B37-6D2B69CA7FFC}" type="presParOf" srcId="{405C45D1-D1ED-4C09-9041-3E2CFAE7D21A}" destId="{30DBDF60-66B5-4EAE-A825-12C4BDC2AF75}" srcOrd="2" destOrd="0" presId="urn:microsoft.com/office/officeart/2005/8/layout/orgChart1"/>
    <dgm:cxn modelId="{0CD0A7F9-6916-44B6-B7DC-9BBA41008821}" type="presParOf" srcId="{405C45D1-D1ED-4C09-9041-3E2CFAE7D21A}" destId="{D0637656-3B13-4EE3-AEAD-A57E39D42803}" srcOrd="3" destOrd="0" presId="urn:microsoft.com/office/officeart/2005/8/layout/orgChart1"/>
    <dgm:cxn modelId="{1FFE0870-54B6-44F5-9502-057F7DC2707D}" type="presParOf" srcId="{D0637656-3B13-4EE3-AEAD-A57E39D42803}" destId="{0F81BF2C-32F2-4F37-94AD-F25EA1B1C7E6}" srcOrd="0" destOrd="0" presId="urn:microsoft.com/office/officeart/2005/8/layout/orgChart1"/>
    <dgm:cxn modelId="{66731E7A-00CF-4BB5-B298-BF0BC60928DE}" type="presParOf" srcId="{0F81BF2C-32F2-4F37-94AD-F25EA1B1C7E6}" destId="{207707CD-E85A-4635-A285-3B66027C5784}" srcOrd="0" destOrd="0" presId="urn:microsoft.com/office/officeart/2005/8/layout/orgChart1"/>
    <dgm:cxn modelId="{37FDD9FC-AB0B-4FB9-9716-B0E83E35B59F}" type="presParOf" srcId="{0F81BF2C-32F2-4F37-94AD-F25EA1B1C7E6}" destId="{225E1E6D-0CED-4928-ADDB-5FEAA2BCAF0D}" srcOrd="1" destOrd="0" presId="urn:microsoft.com/office/officeart/2005/8/layout/orgChart1"/>
    <dgm:cxn modelId="{E7A11BD2-C15E-4083-87A0-7F95C738420C}" type="presParOf" srcId="{D0637656-3B13-4EE3-AEAD-A57E39D42803}" destId="{4604DF17-06EF-4334-8387-F85250F9FF63}" srcOrd="1" destOrd="0" presId="urn:microsoft.com/office/officeart/2005/8/layout/orgChart1"/>
    <dgm:cxn modelId="{F5C06D15-13A3-4621-BEAB-9C12810E6168}" type="presParOf" srcId="{D0637656-3B13-4EE3-AEAD-A57E39D42803}" destId="{7C7A9494-7293-4A7A-8DAF-C738A196D8CA}" srcOrd="2" destOrd="0" presId="urn:microsoft.com/office/officeart/2005/8/layout/orgChart1"/>
    <dgm:cxn modelId="{31F0CCFA-37B8-48FB-B71D-E7E4B93A23D4}" type="presParOf" srcId="{405C45D1-D1ED-4C09-9041-3E2CFAE7D21A}" destId="{23135546-0ED2-4006-824B-2C1D17FB5271}" srcOrd="4" destOrd="0" presId="urn:microsoft.com/office/officeart/2005/8/layout/orgChart1"/>
    <dgm:cxn modelId="{B93012B0-3494-4FE3-BAD6-9CD046E1DE61}" type="presParOf" srcId="{405C45D1-D1ED-4C09-9041-3E2CFAE7D21A}" destId="{97711658-2B2C-474D-B830-B35377DD3AAD}" srcOrd="5" destOrd="0" presId="urn:microsoft.com/office/officeart/2005/8/layout/orgChart1"/>
    <dgm:cxn modelId="{13905350-0984-41E2-95CA-0D13801FC300}" type="presParOf" srcId="{97711658-2B2C-474D-B830-B35377DD3AAD}" destId="{38C90685-AEA1-4956-A3EC-756D4378C539}" srcOrd="0" destOrd="0" presId="urn:microsoft.com/office/officeart/2005/8/layout/orgChart1"/>
    <dgm:cxn modelId="{17C15645-DCF5-45B7-B1FC-E30B40B78F65}" type="presParOf" srcId="{38C90685-AEA1-4956-A3EC-756D4378C539}" destId="{FB5F7BFC-2003-4995-9945-F4FA212FAE02}" srcOrd="0" destOrd="0" presId="urn:microsoft.com/office/officeart/2005/8/layout/orgChart1"/>
    <dgm:cxn modelId="{29BEA9E5-9220-48AD-87AD-B297D0519AD4}" type="presParOf" srcId="{38C90685-AEA1-4956-A3EC-756D4378C539}" destId="{E6820D1A-1B90-49F2-B885-BA504689DE75}" srcOrd="1" destOrd="0" presId="urn:microsoft.com/office/officeart/2005/8/layout/orgChart1"/>
    <dgm:cxn modelId="{246AC3BB-9501-497B-B77B-14A2236DE32F}" type="presParOf" srcId="{97711658-2B2C-474D-B830-B35377DD3AAD}" destId="{240FED84-9CE6-4997-A675-67401C190ABF}" srcOrd="1" destOrd="0" presId="urn:microsoft.com/office/officeart/2005/8/layout/orgChart1"/>
    <dgm:cxn modelId="{3B8B0F54-9FC3-4C1C-AA9D-926FE1AC03C1}" type="presParOf" srcId="{97711658-2B2C-474D-B830-B35377DD3AAD}" destId="{52514831-52EE-491C-80EE-9983AE21B984}" srcOrd="2" destOrd="0" presId="urn:microsoft.com/office/officeart/2005/8/layout/orgChart1"/>
    <dgm:cxn modelId="{10F4929B-36EB-4131-A36C-46570922F4C8}" type="presParOf" srcId="{D715D24D-C7FD-44DA-BD6E-23D1D61A7071}" destId="{256BD9C4-C4C1-4EBF-A742-E458CAA996D3}" srcOrd="2" destOrd="0" presId="urn:microsoft.com/office/officeart/2005/8/layout/orgChart1"/>
    <dgm:cxn modelId="{B404B234-4986-4F4F-B3DA-BA0B6C21435C}" type="presParOf" srcId="{6BCDE063-8D91-4524-B4BB-D0B9DF37A17E}" destId="{51C786BB-2B99-41D0-B780-F299CDB446D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35546-0ED2-4006-824B-2C1D17FB5271}">
      <dsp:nvSpPr>
        <dsp:cNvPr id="0" name=""/>
        <dsp:cNvSpPr/>
      </dsp:nvSpPr>
      <dsp:spPr>
        <a:xfrm>
          <a:off x="5805020" y="2583376"/>
          <a:ext cx="1700538" cy="295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567"/>
              </a:lnTo>
              <a:lnTo>
                <a:pt x="1700538" y="147567"/>
              </a:lnTo>
              <a:lnTo>
                <a:pt x="1700538" y="2951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BDF60-66B5-4EAE-A825-12C4BDC2AF75}">
      <dsp:nvSpPr>
        <dsp:cNvPr id="0" name=""/>
        <dsp:cNvSpPr/>
      </dsp:nvSpPr>
      <dsp:spPr>
        <a:xfrm>
          <a:off x="5759300" y="2583376"/>
          <a:ext cx="91440" cy="2951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51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88D48-9DAC-4B48-87B5-CAC309C180CC}">
      <dsp:nvSpPr>
        <dsp:cNvPr id="0" name=""/>
        <dsp:cNvSpPr/>
      </dsp:nvSpPr>
      <dsp:spPr>
        <a:xfrm>
          <a:off x="4104481" y="2583376"/>
          <a:ext cx="1700538" cy="295134"/>
        </a:xfrm>
        <a:custGeom>
          <a:avLst/>
          <a:gdLst/>
          <a:ahLst/>
          <a:cxnLst/>
          <a:rect l="0" t="0" r="0" b="0"/>
          <a:pathLst>
            <a:path>
              <a:moveTo>
                <a:pt x="1700538" y="0"/>
              </a:moveTo>
              <a:lnTo>
                <a:pt x="1700538" y="147567"/>
              </a:lnTo>
              <a:lnTo>
                <a:pt x="0" y="147567"/>
              </a:lnTo>
              <a:lnTo>
                <a:pt x="0" y="2951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B73A2-6FC0-4770-BFDE-4A0D3EDEADA7}">
      <dsp:nvSpPr>
        <dsp:cNvPr id="0" name=""/>
        <dsp:cNvSpPr/>
      </dsp:nvSpPr>
      <dsp:spPr>
        <a:xfrm>
          <a:off x="3733131" y="1188245"/>
          <a:ext cx="2071888" cy="692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861"/>
              </a:lnTo>
              <a:lnTo>
                <a:pt x="2071888" y="544861"/>
              </a:lnTo>
              <a:lnTo>
                <a:pt x="2071888" y="6924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ACAEE-F309-4FC8-BBB6-FAC606193352}">
      <dsp:nvSpPr>
        <dsp:cNvPr id="0" name=""/>
        <dsp:cNvSpPr/>
      </dsp:nvSpPr>
      <dsp:spPr>
        <a:xfrm>
          <a:off x="1553673" y="2583376"/>
          <a:ext cx="850269" cy="295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567"/>
              </a:lnTo>
              <a:lnTo>
                <a:pt x="850269" y="147567"/>
              </a:lnTo>
              <a:lnTo>
                <a:pt x="850269" y="2951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0C375E-4178-48E9-850B-040E55D51752}">
      <dsp:nvSpPr>
        <dsp:cNvPr id="0" name=""/>
        <dsp:cNvSpPr/>
      </dsp:nvSpPr>
      <dsp:spPr>
        <a:xfrm>
          <a:off x="703403" y="2583376"/>
          <a:ext cx="850269" cy="295134"/>
        </a:xfrm>
        <a:custGeom>
          <a:avLst/>
          <a:gdLst/>
          <a:ahLst/>
          <a:cxnLst/>
          <a:rect l="0" t="0" r="0" b="0"/>
          <a:pathLst>
            <a:path>
              <a:moveTo>
                <a:pt x="850269" y="0"/>
              </a:moveTo>
              <a:lnTo>
                <a:pt x="850269" y="147567"/>
              </a:lnTo>
              <a:lnTo>
                <a:pt x="0" y="147567"/>
              </a:lnTo>
              <a:lnTo>
                <a:pt x="0" y="2951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EF1DB-9109-4E1A-BA4F-C22B7496A1B7}">
      <dsp:nvSpPr>
        <dsp:cNvPr id="0" name=""/>
        <dsp:cNvSpPr/>
      </dsp:nvSpPr>
      <dsp:spPr>
        <a:xfrm>
          <a:off x="1553673" y="1188245"/>
          <a:ext cx="2179458" cy="692428"/>
        </a:xfrm>
        <a:custGeom>
          <a:avLst/>
          <a:gdLst/>
          <a:ahLst/>
          <a:cxnLst/>
          <a:rect l="0" t="0" r="0" b="0"/>
          <a:pathLst>
            <a:path>
              <a:moveTo>
                <a:pt x="2179458" y="0"/>
              </a:moveTo>
              <a:lnTo>
                <a:pt x="2179458" y="544861"/>
              </a:lnTo>
              <a:lnTo>
                <a:pt x="0" y="544861"/>
              </a:lnTo>
              <a:lnTo>
                <a:pt x="0" y="6924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B4B85-1A70-412C-A607-3F6DDA892B01}">
      <dsp:nvSpPr>
        <dsp:cNvPr id="0" name=""/>
        <dsp:cNvSpPr/>
      </dsp:nvSpPr>
      <dsp:spPr>
        <a:xfrm>
          <a:off x="3030429" y="485543"/>
          <a:ext cx="1405404" cy="7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Tengeri</a:t>
          </a:r>
          <a:endParaRPr kumimoji="0" lang="en-US" altLang="hu-HU" sz="12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ökoszisztéma</a:t>
          </a:r>
          <a:r>
            <a:rPr kumimoji="0" lang="en-US" altLang="hu-HU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en-US" altLang="hu-HU" sz="12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javak</a:t>
          </a:r>
          <a:endParaRPr kumimoji="0" lang="en-US" altLang="hu-HU" sz="12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és</a:t>
          </a:r>
          <a:r>
            <a:rPr kumimoji="0" lang="en-US" altLang="hu-HU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en-US" altLang="hu-HU" sz="12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szolgáltatások</a:t>
          </a:r>
          <a:endParaRPr kumimoji="0" lang="en-US" altLang="hu-HU" sz="12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3030429" y="485543"/>
        <a:ext cx="1405404" cy="702702"/>
      </dsp:txXfrm>
    </dsp:sp>
    <dsp:sp modelId="{3D63443A-CD7D-4126-B0BF-A4E68E516A46}">
      <dsp:nvSpPr>
        <dsp:cNvPr id="0" name=""/>
        <dsp:cNvSpPr/>
      </dsp:nvSpPr>
      <dsp:spPr>
        <a:xfrm>
          <a:off x="850970" y="1880673"/>
          <a:ext cx="1405404" cy="7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Piaci áras </a:t>
          </a:r>
          <a:b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</a:b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előnyök</a:t>
          </a:r>
        </a:p>
      </dsp:txBody>
      <dsp:txXfrm>
        <a:off x="850970" y="1880673"/>
        <a:ext cx="1405404" cy="702702"/>
      </dsp:txXfrm>
    </dsp:sp>
    <dsp:sp modelId="{7359AC5F-0F94-4D1A-9836-C92F5A1E3A46}">
      <dsp:nvSpPr>
        <dsp:cNvPr id="0" name=""/>
        <dsp:cNvSpPr/>
      </dsp:nvSpPr>
      <dsp:spPr>
        <a:xfrm>
          <a:off x="701" y="2878510"/>
          <a:ext cx="1405404" cy="7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Halászat </a:t>
          </a:r>
          <a:b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</a:b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termékek</a:t>
          </a:r>
        </a:p>
      </dsp:txBody>
      <dsp:txXfrm>
        <a:off x="701" y="2878510"/>
        <a:ext cx="1405404" cy="702702"/>
      </dsp:txXfrm>
    </dsp:sp>
    <dsp:sp modelId="{467D2ABE-14C7-4B6A-A1A9-9AB89D65BADB}">
      <dsp:nvSpPr>
        <dsp:cNvPr id="0" name=""/>
        <dsp:cNvSpPr/>
      </dsp:nvSpPr>
      <dsp:spPr>
        <a:xfrm>
          <a:off x="1701240" y="2878510"/>
          <a:ext cx="1405404" cy="7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Ökoturizmus</a:t>
          </a:r>
        </a:p>
      </dsp:txBody>
      <dsp:txXfrm>
        <a:off x="1701240" y="2878510"/>
        <a:ext cx="1405404" cy="702702"/>
      </dsp:txXfrm>
    </dsp:sp>
    <dsp:sp modelId="{7EC73882-1008-4621-9387-46E3062A39C7}">
      <dsp:nvSpPr>
        <dsp:cNvPr id="0" name=""/>
        <dsp:cNvSpPr/>
      </dsp:nvSpPr>
      <dsp:spPr>
        <a:xfrm>
          <a:off x="5102318" y="1880673"/>
          <a:ext cx="1405404" cy="7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Nem piaci áron </a:t>
          </a:r>
          <a:b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</a:b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előnyök</a:t>
          </a:r>
        </a:p>
      </dsp:txBody>
      <dsp:txXfrm>
        <a:off x="5102318" y="1880673"/>
        <a:ext cx="1405404" cy="702702"/>
      </dsp:txXfrm>
    </dsp:sp>
    <dsp:sp modelId="{D7495F64-911F-4585-B9ED-B8B08C6A2895}">
      <dsp:nvSpPr>
        <dsp:cNvPr id="0" name=""/>
        <dsp:cNvSpPr/>
      </dsp:nvSpPr>
      <dsp:spPr>
        <a:xfrm>
          <a:off x="3401779" y="2878510"/>
          <a:ext cx="1405404" cy="7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CO2</a:t>
          </a:r>
        </a:p>
      </dsp:txBody>
      <dsp:txXfrm>
        <a:off x="3401779" y="2878510"/>
        <a:ext cx="1405404" cy="702702"/>
      </dsp:txXfrm>
    </dsp:sp>
    <dsp:sp modelId="{207707CD-E85A-4635-A285-3B66027C5784}">
      <dsp:nvSpPr>
        <dsp:cNvPr id="0" name=""/>
        <dsp:cNvSpPr/>
      </dsp:nvSpPr>
      <dsp:spPr>
        <a:xfrm>
          <a:off x="5102318" y="2878510"/>
          <a:ext cx="1405404" cy="7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Szabadidő</a:t>
          </a:r>
        </a:p>
      </dsp:txBody>
      <dsp:txXfrm>
        <a:off x="5102318" y="2878510"/>
        <a:ext cx="1405404" cy="702702"/>
      </dsp:txXfrm>
    </dsp:sp>
    <dsp:sp modelId="{FB5F7BFC-2003-4995-9945-F4FA212FAE02}">
      <dsp:nvSpPr>
        <dsp:cNvPr id="0" name=""/>
        <dsp:cNvSpPr/>
      </dsp:nvSpPr>
      <dsp:spPr>
        <a:xfrm>
          <a:off x="6802857" y="2878510"/>
          <a:ext cx="1405404" cy="702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hu-HU" sz="12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Nem használati értékek</a:t>
          </a:r>
        </a:p>
      </dsp:txBody>
      <dsp:txXfrm>
        <a:off x="6802857" y="2878510"/>
        <a:ext cx="1405404" cy="702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1CED0CC-DF40-39C2-B0DA-8EFDDEEBF4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t" anchorCtr="0" compatLnSpc="1">
            <a:prstTxWarp prst="textNoShape">
              <a:avLst/>
            </a:prstTxWarp>
          </a:bodyPr>
          <a:lstStyle>
            <a:lvl1pPr algn="l" defTabSz="896938">
              <a:defRPr sz="1100"/>
            </a:lvl1pPr>
          </a:lstStyle>
          <a:p>
            <a:endParaRPr lang="it-IT" altLang="hu-HU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7287AD9-C738-48A3-C000-E8E2F329527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t" anchorCtr="0" compatLnSpc="1">
            <a:prstTxWarp prst="textNoShape">
              <a:avLst/>
            </a:prstTxWarp>
          </a:bodyPr>
          <a:lstStyle>
            <a:lvl1pPr algn="r" defTabSz="896938">
              <a:defRPr sz="1100"/>
            </a:lvl1pPr>
          </a:lstStyle>
          <a:p>
            <a:endParaRPr lang="it-IT" altLang="hu-HU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1E6343EC-F447-70E4-9B52-5D5FFC5C62E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b" anchorCtr="0" compatLnSpc="1">
            <a:prstTxWarp prst="textNoShape">
              <a:avLst/>
            </a:prstTxWarp>
          </a:bodyPr>
          <a:lstStyle>
            <a:lvl1pPr algn="l" defTabSz="896938">
              <a:defRPr sz="1100"/>
            </a:lvl1pPr>
          </a:lstStyle>
          <a:p>
            <a:endParaRPr lang="it-IT" altLang="hu-HU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35BC025E-E827-51EF-1689-CDE2396649F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b" anchorCtr="0" compatLnSpc="1">
            <a:prstTxWarp prst="textNoShape">
              <a:avLst/>
            </a:prstTxWarp>
          </a:bodyPr>
          <a:lstStyle>
            <a:lvl1pPr algn="r" defTabSz="896938">
              <a:defRPr sz="1100"/>
            </a:lvl1pPr>
          </a:lstStyle>
          <a:p>
            <a:fld id="{01D9C939-08AA-4A3C-9C0F-65F49CC52A44}" type="slidenum">
              <a:rPr lang="it-IT" altLang="hu-HU"/>
              <a:pPr/>
              <a:t>‹#›</a:t>
            </a:fld>
            <a:endParaRPr lang="it-IT" alt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A83A414-D7FE-B267-7EBC-22BF1B47081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t" anchorCtr="0" compatLnSpc="1">
            <a:prstTxWarp prst="textNoShape">
              <a:avLst/>
            </a:prstTxWarp>
          </a:bodyPr>
          <a:lstStyle>
            <a:lvl1pPr algn="l" defTabSz="896938">
              <a:defRPr sz="1100"/>
            </a:lvl1pPr>
          </a:lstStyle>
          <a:p>
            <a:endParaRPr lang="it-IT" altLang="hu-HU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20A94E-4BF8-7EB7-1479-5B4D826139A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t" anchorCtr="0" compatLnSpc="1">
            <a:prstTxWarp prst="textNoShape">
              <a:avLst/>
            </a:prstTxWarp>
          </a:bodyPr>
          <a:lstStyle>
            <a:lvl1pPr algn="r" defTabSz="896938">
              <a:defRPr sz="1100"/>
            </a:lvl1pPr>
          </a:lstStyle>
          <a:p>
            <a:endParaRPr lang="it-IT" altLang="hu-HU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9D4F397-9BED-DF5D-8669-A64E2AC03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4213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2456931-32FA-C96B-7312-931C9ED6B0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343400"/>
            <a:ext cx="5026025" cy="411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hu-HU"/>
              <a:t>Fare clic per modificare gli stili del testo del testo dello schema</a:t>
            </a:r>
          </a:p>
          <a:p>
            <a:pPr lvl="1"/>
            <a:r>
              <a:rPr lang="it-IT" altLang="hu-HU"/>
              <a:t>Secondo livello</a:t>
            </a:r>
          </a:p>
          <a:p>
            <a:pPr lvl="2"/>
            <a:r>
              <a:rPr lang="it-IT" altLang="hu-HU"/>
              <a:t>Terzo livello</a:t>
            </a:r>
          </a:p>
          <a:p>
            <a:pPr lvl="3"/>
            <a:r>
              <a:rPr lang="it-IT" altLang="hu-HU"/>
              <a:t>Quarto livello</a:t>
            </a:r>
          </a:p>
          <a:p>
            <a:pPr lvl="4"/>
            <a:r>
              <a:rPr lang="it-IT" altLang="hu-HU"/>
              <a:t>Quinto livello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6213692-5028-DD18-7EA8-5E81993264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b" anchorCtr="0" compatLnSpc="1">
            <a:prstTxWarp prst="textNoShape">
              <a:avLst/>
            </a:prstTxWarp>
          </a:bodyPr>
          <a:lstStyle>
            <a:lvl1pPr algn="l" defTabSz="896938">
              <a:defRPr sz="1100"/>
            </a:lvl1pPr>
          </a:lstStyle>
          <a:p>
            <a:endParaRPr lang="it-IT" altLang="hu-HU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89D9D396-2A87-508D-E74E-49A509A7F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20" tIns="44859" rIns="89720" bIns="44859" numCol="1" anchor="b" anchorCtr="0" compatLnSpc="1">
            <a:prstTxWarp prst="textNoShape">
              <a:avLst/>
            </a:prstTxWarp>
          </a:bodyPr>
          <a:lstStyle>
            <a:lvl1pPr algn="r" defTabSz="896938">
              <a:defRPr sz="1100"/>
            </a:lvl1pPr>
          </a:lstStyle>
          <a:p>
            <a:fld id="{0C4256EB-4072-4292-8802-4CE7FD197E80}" type="slidenum">
              <a:rPr lang="it-IT" altLang="hu-HU"/>
              <a:t>‹#›</a:t>
            </a:fld>
            <a:endParaRPr lang="it-IT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A395562-C1D5-A455-36C3-F8D4C8022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DC78A3-444F-4ED1-902C-3B4BD8A59DA7}" type="slidenum">
              <a:rPr lang="it-IT" altLang="hu-HU"/>
              <a:t>1</a:t>
            </a:fld>
            <a:endParaRPr lang="it-IT" altLang="hu-HU"/>
          </a:p>
        </p:txBody>
      </p:sp>
      <p:sp>
        <p:nvSpPr>
          <p:cNvPr id="344066" name="Rectangle 2">
            <a:extLst>
              <a:ext uri="{FF2B5EF4-FFF2-40B4-BE49-F238E27FC236}">
                <a16:creationId xmlns:a16="http://schemas.microsoft.com/office/drawing/2014/main" id="{F286E173-2CAA-9A4B-4452-1BB9884784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97A80A26-862B-9DBF-3B0A-27804533E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8A9358-B230-4EA3-83FA-7429263C7D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C42CB-4F1D-4FA6-8CB7-F48D77BD39AC}" type="slidenum">
              <a:rPr kumimoji="0" lang="en-US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57C872F8-1036-4412-8D4C-E6BDCA46CF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BFE7A089-8901-42BF-ABB9-73B0CA37C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hu-HU"/>
              <a:t>Paul Mayewski, Maine-i Egyetem jóvoltából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18B9F2-7D24-414B-BAC8-C0E173F672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113A0-C73F-48DD-B15A-949DB880FA3D}" type="slidenum">
              <a:rPr kumimoji="0" lang="en-US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D72189EF-D278-49F7-A745-988B2DE842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20BE9578-FBBC-4570-93DE-5F476A0A7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hu-HU"/>
              <a:t>Paul Mayewski, Maine-i Egyetem jóvoltából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953C4E-0F7E-4584-BCAB-3CE1B09CC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B8A18-01C9-4BFA-9F52-BD3CD74EA8D4}" type="slidenum">
              <a:rPr kumimoji="0" lang="en-US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E7CE905F-D3E9-4598-BB1B-B7319F85F6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61DE51C7-B28E-4CC4-8056-7A843D991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hu-HU"/>
              <a:t>Paul Mayewski, Maine-i Egyetem jóvoltából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 alacsony szélességi fokokon élő civilizációk különösen </a:t>
            </a:r>
            <a:r>
              <a:rPr lang="en-US" baseline="0" dirty="0"/>
              <a:t>érzékenyek voltak a változó éghajlatra.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93FBE-8636-EA4A-A33C-4DA59D9A8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10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Az ókori Egyiptom első dinasztiái a Nílus körül alakultak ki, miután az ókori Egyiptom végét 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93FBE-8636-EA4A-A33C-4DA59D9A8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32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Megjegyzés a majákról, ahol </a:t>
            </a:r>
            <a:r>
              <a:rPr lang="en-US" baseline="0" dirty="0"/>
              <a:t>éltek. Yucatán-félsziget és C. Amerika egyes részei. Az Egyenlítőtől 19 fokkal északra. Az ITCZ változása a szárazság lehetséges oka. A spanyolokat zavarba hozták a nagyszámú elhagyott városok.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93FBE-8636-EA4A-A33C-4DA59D9A8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446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Figyeljük meg a d18O magasabb koncentrációját, ami a tavak nagyobb mértékű vízpárolgásának köszönhető. A </a:t>
            </a:r>
            <a:r>
              <a:rPr lang="en-US" baseline="0" dirty="0"/>
              <a:t>tavak </a:t>
            </a:r>
            <a:r>
              <a:rPr lang="en-US" dirty="0"/>
              <a:t>párolgása miatt a magasabb S%-os szintek a </a:t>
            </a:r>
            <a:r>
              <a:rPr lang="en-US" baseline="0" dirty="0"/>
              <a:t>vízből a tó üledékébe kerülő gipsz kicsapódásához is vezetnek. A szinteket a csigahéjakban is feljegyezték.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93FBE-8636-EA4A-A33C-4DA59D9A8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00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93FBE-8636-EA4A-A33C-4DA59D9A8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010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könyv megemlíti az </a:t>
            </a:r>
            <a:r>
              <a:rPr lang="en-US" baseline="0" dirty="0"/>
              <a:t>anasazikat </a:t>
            </a:r>
            <a:r>
              <a:rPr lang="en-US" dirty="0"/>
              <a:t>is</a:t>
            </a:r>
            <a:r>
              <a:rPr lang="en-US" baseline="0" dirty="0"/>
              <a:t>, az </a:t>
            </a:r>
            <a:r>
              <a:rPr lang="en-US" dirty="0"/>
              <a:t>amerikai őslakosokat, akik a </a:t>
            </a:r>
            <a:r>
              <a:rPr lang="en-US" baseline="0" dirty="0"/>
              <a:t>Colorado dél-koloradói fennsíkon éltek. Gyönyörű barlanglakásokat építettek. Mesa Verde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93FBE-8636-EA4A-A33C-4DA59D9A8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285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Fagyűrűs vizsgálatok. A bizonyítékok azt is mutatják, hogy korábban szárazságban éltek. De az erőforrás stressz is tényező lehetett a végén.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93FBE-8636-EA4A-A33C-4DA59D9A8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0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CD4E85D-1866-42E2-447B-D217F0A5A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ACC54-A87A-4760-979F-E5915CD4E39F}" type="slidenum">
              <a:rPr lang="it-IT" altLang="hu-HU"/>
              <a:t>2</a:t>
            </a:fld>
            <a:endParaRPr lang="it-IT" altLang="hu-HU"/>
          </a:p>
        </p:txBody>
      </p:sp>
      <p:sp>
        <p:nvSpPr>
          <p:cNvPr id="417794" name="Rectangle 2">
            <a:extLst>
              <a:ext uri="{FF2B5EF4-FFF2-40B4-BE49-F238E27FC236}">
                <a16:creationId xmlns:a16="http://schemas.microsoft.com/office/drawing/2014/main" id="{18E4F6FC-D16C-C21B-22F9-92A32724B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>
            <a:extLst>
              <a:ext uri="{FF2B5EF4-FFF2-40B4-BE49-F238E27FC236}">
                <a16:creationId xmlns:a16="http://schemas.microsoft.com/office/drawing/2014/main" id="{E39A30D4-D0F3-9FA2-3F6C-586A76C8F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Húsvét-sziget egy </a:t>
            </a:r>
            <a:r>
              <a:rPr lang="en-US" baseline="0" dirty="0"/>
              <a:t>klasszikus kép egy társadalomról, amely minden erőforrását felhasználja, és végül összeomlik. A maják túl nagyok voltak ahhoz, hogy a szárazság alatt fennmaradjanak. Az anasazik túlszaporodtak a fákon.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93FBE-8636-EA4A-A33C-4DA59D9A88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73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565B1F5-756A-11DA-7737-0777C63D1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91632-0234-43F0-B76B-9D6472CF7783}" type="slidenum">
              <a:rPr lang="it-IT" altLang="hu-HU"/>
              <a:t>141</a:t>
            </a:fld>
            <a:endParaRPr lang="it-IT" altLang="hu-HU"/>
          </a:p>
        </p:txBody>
      </p:sp>
      <p:sp>
        <p:nvSpPr>
          <p:cNvPr id="596994" name="Rectangle 2">
            <a:extLst>
              <a:ext uri="{FF2B5EF4-FFF2-40B4-BE49-F238E27FC236}">
                <a16:creationId xmlns:a16="http://schemas.microsoft.com/office/drawing/2014/main" id="{3D7D37D7-41DD-1965-07A7-39EDE17BE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596995" name="Rectangle 3">
            <a:extLst>
              <a:ext uri="{FF2B5EF4-FFF2-40B4-BE49-F238E27FC236}">
                <a16:creationId xmlns:a16="http://schemas.microsoft.com/office/drawing/2014/main" id="{3C5417B1-D971-88C9-B7A6-B3C8ABC864E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7612" cy="4114800"/>
          </a:xfrm>
          <a:ln/>
        </p:spPr>
        <p:txBody>
          <a:bodyPr wrap="none" lIns="89735" tIns="44867" rIns="89735" bIns="44867" anchor="ctr"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9F84F8A-291D-BD1D-8FCD-5BB907C2F1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0A31E1-BAEE-4828-9F88-FF57BF9535B4}" type="slidenum">
              <a:rPr lang="it-IT" altLang="hu-HU"/>
              <a:t>142</a:t>
            </a:fld>
            <a:endParaRPr lang="it-IT" altLang="hu-HU"/>
          </a:p>
        </p:txBody>
      </p:sp>
      <p:sp>
        <p:nvSpPr>
          <p:cNvPr id="603138" name="Rectangle 2">
            <a:extLst>
              <a:ext uri="{FF2B5EF4-FFF2-40B4-BE49-F238E27FC236}">
                <a16:creationId xmlns:a16="http://schemas.microsoft.com/office/drawing/2014/main" id="{361BE0FF-B3E6-8818-6E77-804EB666A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03139" name="Rectangle 3">
            <a:extLst>
              <a:ext uri="{FF2B5EF4-FFF2-40B4-BE49-F238E27FC236}">
                <a16:creationId xmlns:a16="http://schemas.microsoft.com/office/drawing/2014/main" id="{3E691580-15CD-6B5D-4B29-F15BFBC560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7612" cy="4114800"/>
          </a:xfrm>
          <a:ln/>
        </p:spPr>
        <p:txBody>
          <a:bodyPr wrap="none" lIns="89735" tIns="44867" rIns="89735" bIns="44867" anchor="ctr"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CBD4E6B-AEE7-FC62-EB27-EA7811676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34D44A-8A4F-4317-9D4F-32F9A1F73506}" type="slidenum">
              <a:rPr lang="it-IT" altLang="hu-HU"/>
              <a:t>143</a:t>
            </a:fld>
            <a:endParaRPr lang="it-IT" altLang="hu-HU"/>
          </a:p>
        </p:txBody>
      </p:sp>
      <p:sp>
        <p:nvSpPr>
          <p:cNvPr id="683010" name="Rectangle 2">
            <a:extLst>
              <a:ext uri="{FF2B5EF4-FFF2-40B4-BE49-F238E27FC236}">
                <a16:creationId xmlns:a16="http://schemas.microsoft.com/office/drawing/2014/main" id="{6E2CCECA-6A23-F2ED-8D97-648A5A65CE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1" name="Rectangle 3">
            <a:extLst>
              <a:ext uri="{FF2B5EF4-FFF2-40B4-BE49-F238E27FC236}">
                <a16:creationId xmlns:a16="http://schemas.microsoft.com/office/drawing/2014/main" id="{500C7C4D-FF77-D915-88E7-D223B23697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CDE7E5D-E5B4-C781-757F-AA30AF1C4A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16C0B-E3FF-47B9-8B6B-988D96F08E04}" type="slidenum">
              <a:rPr lang="it-IT" altLang="hu-HU"/>
              <a:t>144</a:t>
            </a:fld>
            <a:endParaRPr lang="it-IT" altLang="hu-HU"/>
          </a:p>
        </p:txBody>
      </p:sp>
      <p:sp>
        <p:nvSpPr>
          <p:cNvPr id="628738" name="Rectangle 2">
            <a:extLst>
              <a:ext uri="{FF2B5EF4-FFF2-40B4-BE49-F238E27FC236}">
                <a16:creationId xmlns:a16="http://schemas.microsoft.com/office/drawing/2014/main" id="{51848611-3FF1-1A28-5359-FD3D30761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8739" name="Rectangle 3">
            <a:extLst>
              <a:ext uri="{FF2B5EF4-FFF2-40B4-BE49-F238E27FC236}">
                <a16:creationId xmlns:a16="http://schemas.microsoft.com/office/drawing/2014/main" id="{210020D1-2487-F8DC-F363-5F4B3CB5A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785CA09-5EAD-F80E-A85A-C9B4605B2B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E0082-C7E4-479B-9CB7-1F247F364AC9}" type="slidenum">
              <a:rPr lang="it-IT" altLang="hu-HU"/>
              <a:t>145</a:t>
            </a:fld>
            <a:endParaRPr lang="it-IT" altLang="hu-HU"/>
          </a:p>
        </p:txBody>
      </p:sp>
      <p:sp>
        <p:nvSpPr>
          <p:cNvPr id="630786" name="Rectangle 2">
            <a:extLst>
              <a:ext uri="{FF2B5EF4-FFF2-40B4-BE49-F238E27FC236}">
                <a16:creationId xmlns:a16="http://schemas.microsoft.com/office/drawing/2014/main" id="{9BAB545B-D62C-D9A4-97D6-A85035F9A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0787" name="Rectangle 3">
            <a:extLst>
              <a:ext uri="{FF2B5EF4-FFF2-40B4-BE49-F238E27FC236}">
                <a16:creationId xmlns:a16="http://schemas.microsoft.com/office/drawing/2014/main" id="{FC94814A-3A30-664A-E0D1-56BACA174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5339F8E-4A64-BCD0-70F4-B991667E8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4E692-0CF2-4CF0-B4D0-618B73B10195}" type="slidenum">
              <a:rPr lang="it-IT" altLang="hu-HU"/>
              <a:t>146</a:t>
            </a:fld>
            <a:endParaRPr lang="it-IT" altLang="hu-HU"/>
          </a:p>
        </p:txBody>
      </p:sp>
      <p:sp>
        <p:nvSpPr>
          <p:cNvPr id="632834" name="Rectangle 2">
            <a:extLst>
              <a:ext uri="{FF2B5EF4-FFF2-40B4-BE49-F238E27FC236}">
                <a16:creationId xmlns:a16="http://schemas.microsoft.com/office/drawing/2014/main" id="{FE433721-EE8B-87BF-0716-66ED9CEBB5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2835" name="Rectangle 3">
            <a:extLst>
              <a:ext uri="{FF2B5EF4-FFF2-40B4-BE49-F238E27FC236}">
                <a16:creationId xmlns:a16="http://schemas.microsoft.com/office/drawing/2014/main" id="{96C89EC2-0BC8-D918-666E-A80814B4C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418275E-B6F7-C48A-0D54-652F8F545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9CB1F4-CCA1-4817-A26B-FC730CA190F7}" type="slidenum">
              <a:rPr lang="it-IT" altLang="hu-HU"/>
              <a:t>147</a:t>
            </a:fld>
            <a:endParaRPr lang="it-IT" altLang="hu-HU"/>
          </a:p>
        </p:txBody>
      </p:sp>
      <p:sp>
        <p:nvSpPr>
          <p:cNvPr id="609282" name="Rectangle 2">
            <a:extLst>
              <a:ext uri="{FF2B5EF4-FFF2-40B4-BE49-F238E27FC236}">
                <a16:creationId xmlns:a16="http://schemas.microsoft.com/office/drawing/2014/main" id="{A41815AF-B95F-7E36-E22D-2E53C1B62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9283" name="Rectangle 3">
            <a:extLst>
              <a:ext uri="{FF2B5EF4-FFF2-40B4-BE49-F238E27FC236}">
                <a16:creationId xmlns:a16="http://schemas.microsoft.com/office/drawing/2014/main" id="{31804C53-9016-034F-966E-A1B25700D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7DE20AE-AF69-BB69-12FE-92D27A934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D1CFB-4784-4F3B-A9D5-515907B9D838}" type="slidenum">
              <a:rPr lang="it-IT" altLang="hu-HU"/>
              <a:t>148</a:t>
            </a:fld>
            <a:endParaRPr lang="it-IT" altLang="hu-HU"/>
          </a:p>
        </p:txBody>
      </p:sp>
      <p:sp>
        <p:nvSpPr>
          <p:cNvPr id="611330" name="Rectangle 2">
            <a:extLst>
              <a:ext uri="{FF2B5EF4-FFF2-40B4-BE49-F238E27FC236}">
                <a16:creationId xmlns:a16="http://schemas.microsoft.com/office/drawing/2014/main" id="{1D6473BA-ABE5-67E8-CCD7-8CBD5939F8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pic>
        <p:nvPicPr>
          <p:cNvPr id="611332" name="Picture 4">
            <a:extLst>
              <a:ext uri="{FF2B5EF4-FFF2-40B4-BE49-F238E27FC236}">
                <a16:creationId xmlns:a16="http://schemas.microsoft.com/office/drawing/2014/main" id="{1F66A105-20EE-0D1B-B70C-AEF5DBA40E7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5445125"/>
            <a:ext cx="5029200" cy="19097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9126A42-DAD5-60AD-E3CD-0241D0FF12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91808-6D94-47B7-B50B-561B02D96413}" type="slidenum">
              <a:rPr lang="it-IT" altLang="hu-HU"/>
              <a:t>149</a:t>
            </a:fld>
            <a:endParaRPr lang="it-IT" altLang="hu-HU"/>
          </a:p>
        </p:txBody>
      </p:sp>
      <p:sp>
        <p:nvSpPr>
          <p:cNvPr id="615426" name="Rectangle 2">
            <a:extLst>
              <a:ext uri="{FF2B5EF4-FFF2-40B4-BE49-F238E27FC236}">
                <a16:creationId xmlns:a16="http://schemas.microsoft.com/office/drawing/2014/main" id="{193E8580-4231-D975-1979-E1985782BF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5427" name="Rectangle 3">
            <a:extLst>
              <a:ext uri="{FF2B5EF4-FFF2-40B4-BE49-F238E27FC236}">
                <a16:creationId xmlns:a16="http://schemas.microsoft.com/office/drawing/2014/main" id="{87A1595C-1347-F65F-8560-C176768EF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DE02E2F-ACE2-AC48-740B-6D0F8C42E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5407E-E51E-4871-AD32-3C2F4D12EE69}" type="slidenum">
              <a:rPr lang="it-IT" altLang="hu-HU"/>
              <a:t>3</a:t>
            </a:fld>
            <a:endParaRPr lang="it-IT" altLang="hu-HU"/>
          </a:p>
        </p:txBody>
      </p:sp>
      <p:sp>
        <p:nvSpPr>
          <p:cNvPr id="665602" name="Rectangle 2">
            <a:extLst>
              <a:ext uri="{FF2B5EF4-FFF2-40B4-BE49-F238E27FC236}">
                <a16:creationId xmlns:a16="http://schemas.microsoft.com/office/drawing/2014/main" id="{1138F29B-2386-704E-A8B2-901D39DF8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>
            <a:extLst>
              <a:ext uri="{FF2B5EF4-FFF2-40B4-BE49-F238E27FC236}">
                <a16:creationId xmlns:a16="http://schemas.microsoft.com/office/drawing/2014/main" id="{76219AA1-35E0-F5E5-C76D-548E6902F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5A5D3A4-6342-7AE7-D0CD-BE0F04C6E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088E2-4B82-4E66-9849-DD30BE14B567}" type="slidenum">
              <a:rPr lang="it-IT" altLang="hu-HU"/>
              <a:t>150</a:t>
            </a:fld>
            <a:endParaRPr lang="it-IT" altLang="hu-HU"/>
          </a:p>
        </p:txBody>
      </p:sp>
      <p:sp>
        <p:nvSpPr>
          <p:cNvPr id="663554" name="Rectangle 2">
            <a:extLst>
              <a:ext uri="{FF2B5EF4-FFF2-40B4-BE49-F238E27FC236}">
                <a16:creationId xmlns:a16="http://schemas.microsoft.com/office/drawing/2014/main" id="{ADFCE106-7876-0016-78AC-D8E02EC56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5" name="Rectangle 3">
            <a:extLst>
              <a:ext uri="{FF2B5EF4-FFF2-40B4-BE49-F238E27FC236}">
                <a16:creationId xmlns:a16="http://schemas.microsoft.com/office/drawing/2014/main" id="{18499D91-7FB9-B70C-B7C8-BEDBF9699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A7E44F3-13AB-D985-2899-6150AAF621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E7A9C-B6FD-48B7-AEF6-A3BF03485877}" type="slidenum">
              <a:rPr lang="it-IT" altLang="hu-HU"/>
              <a:t>151</a:t>
            </a:fld>
            <a:endParaRPr lang="it-IT" altLang="hu-HU"/>
          </a:p>
        </p:txBody>
      </p:sp>
      <p:sp>
        <p:nvSpPr>
          <p:cNvPr id="621570" name="Rectangle 2">
            <a:extLst>
              <a:ext uri="{FF2B5EF4-FFF2-40B4-BE49-F238E27FC236}">
                <a16:creationId xmlns:a16="http://schemas.microsoft.com/office/drawing/2014/main" id="{53B41785-C584-454C-89C2-3CEA59484C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1571" name="Rectangle 3">
            <a:extLst>
              <a:ext uri="{FF2B5EF4-FFF2-40B4-BE49-F238E27FC236}">
                <a16:creationId xmlns:a16="http://schemas.microsoft.com/office/drawing/2014/main" id="{B5637527-B57E-4F47-A3BA-EC5EBC78D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C8930C3-8393-C1EA-9CE7-0B0F785AD7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7C336E-4CC5-4455-96A9-27CC2442C72E}" type="slidenum">
              <a:rPr lang="it-IT" altLang="hu-HU"/>
              <a:t>152</a:t>
            </a:fld>
            <a:endParaRPr lang="it-IT" altLang="hu-HU"/>
          </a:p>
        </p:txBody>
      </p:sp>
      <p:sp>
        <p:nvSpPr>
          <p:cNvPr id="649218" name="Rectangle 2">
            <a:extLst>
              <a:ext uri="{FF2B5EF4-FFF2-40B4-BE49-F238E27FC236}">
                <a16:creationId xmlns:a16="http://schemas.microsoft.com/office/drawing/2014/main" id="{798F086D-A9A2-0268-B771-C209C12D1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9219" name="Rectangle 3">
            <a:extLst>
              <a:ext uri="{FF2B5EF4-FFF2-40B4-BE49-F238E27FC236}">
                <a16:creationId xmlns:a16="http://schemas.microsoft.com/office/drawing/2014/main" id="{413271CC-EC70-CA9A-5FB6-B99A731942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0B96793-6237-2272-B6B6-13ED0307D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C056C-A772-4743-BC3B-91ADBEA3D88F}" type="slidenum">
              <a:rPr lang="it-IT" altLang="hu-HU"/>
              <a:t>153</a:t>
            </a:fld>
            <a:endParaRPr lang="it-IT" altLang="hu-HU"/>
          </a:p>
        </p:txBody>
      </p:sp>
      <p:sp>
        <p:nvSpPr>
          <p:cNvPr id="673794" name="Rectangle 2">
            <a:extLst>
              <a:ext uri="{FF2B5EF4-FFF2-40B4-BE49-F238E27FC236}">
                <a16:creationId xmlns:a16="http://schemas.microsoft.com/office/drawing/2014/main" id="{ACB52A23-EDB2-32CA-2FD9-61A20D3731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3795" name="Rectangle 3">
            <a:extLst>
              <a:ext uri="{FF2B5EF4-FFF2-40B4-BE49-F238E27FC236}">
                <a16:creationId xmlns:a16="http://schemas.microsoft.com/office/drawing/2014/main" id="{C33EACDC-57AB-C4E4-5BA5-F21D32BB85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C4DA189-8B71-2ACD-AFC3-B7A033DD9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99761-A5DE-4AFE-B6AF-5A143B7E74EC}" type="slidenum">
              <a:rPr lang="it-IT" altLang="hu-HU"/>
              <a:t>154</a:t>
            </a:fld>
            <a:endParaRPr lang="it-IT" altLang="hu-HU"/>
          </a:p>
        </p:txBody>
      </p:sp>
      <p:sp>
        <p:nvSpPr>
          <p:cNvPr id="623618" name="Rectangle 2">
            <a:extLst>
              <a:ext uri="{FF2B5EF4-FFF2-40B4-BE49-F238E27FC236}">
                <a16:creationId xmlns:a16="http://schemas.microsoft.com/office/drawing/2014/main" id="{48855ACF-CDBE-D97A-56AC-3D2DB66138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19" name="Rectangle 3">
            <a:extLst>
              <a:ext uri="{FF2B5EF4-FFF2-40B4-BE49-F238E27FC236}">
                <a16:creationId xmlns:a16="http://schemas.microsoft.com/office/drawing/2014/main" id="{F7CA0DAC-04D4-4025-418B-379DC72F4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46E5E3B-6E7D-1FC5-4EAE-091B00A9B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CEFFD-4A38-45EB-9444-B4150F4B8BFB}" type="slidenum">
              <a:rPr lang="it-IT" altLang="hu-HU"/>
              <a:t>155</a:t>
            </a:fld>
            <a:endParaRPr lang="it-IT" altLang="hu-HU"/>
          </a:p>
        </p:txBody>
      </p:sp>
      <p:sp>
        <p:nvSpPr>
          <p:cNvPr id="671746" name="Rectangle 2">
            <a:extLst>
              <a:ext uri="{FF2B5EF4-FFF2-40B4-BE49-F238E27FC236}">
                <a16:creationId xmlns:a16="http://schemas.microsoft.com/office/drawing/2014/main" id="{F0EBB50C-7597-D9D2-1EB7-CB0391522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1747" name="Rectangle 3">
            <a:extLst>
              <a:ext uri="{FF2B5EF4-FFF2-40B4-BE49-F238E27FC236}">
                <a16:creationId xmlns:a16="http://schemas.microsoft.com/office/drawing/2014/main" id="{E1985617-C61A-B57E-D481-6A23D4879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it-IT" altLang="hu-HU"/>
              <a:t>Az emberi jólét és a tengeri teknősök közötti kapcsolat.  A teknősök hozzájárulnak az EGS-hez.  Az emberi környezeti hatások a fajok veszélyeztetettségének egyik forrása.  </a:t>
            </a:r>
          </a:p>
          <a:p>
            <a:r>
              <a:rPr lang="it-IT" altLang="hu-HU"/>
              <a:t>A strandokat fenyegető veszélyek közé tartoznak:</a:t>
            </a:r>
          </a:p>
          <a:p>
            <a:r>
              <a:rPr lang="it-IT" altLang="hu-HU"/>
              <a:t>A nyílt vizeken a következő veszélyek fenyegetnek: </a:t>
            </a:r>
          </a:p>
          <a:p>
            <a:endParaRPr lang="it-IT" altLang="hu-HU"/>
          </a:p>
          <a:p>
            <a:r>
              <a:rPr lang="it-IT" altLang="hu-HU"/>
              <a:t>A gazdasági értékbecslés mindkét áramlásnak pénzben kifejezett értéket tud adni.  A gazdasági értékelés azonban sajátos kihívásokkal jár, különösen a fejlődő országokban.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AFDD50B-43A5-D520-DF6B-B208C3E01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6E192-F56F-406D-ACB6-ED07F1261617}" type="slidenum">
              <a:rPr lang="it-IT" altLang="hu-HU"/>
              <a:t>156</a:t>
            </a:fld>
            <a:endParaRPr lang="it-IT" altLang="hu-HU"/>
          </a:p>
        </p:txBody>
      </p:sp>
      <p:sp>
        <p:nvSpPr>
          <p:cNvPr id="636930" name="Rectangle 2">
            <a:extLst>
              <a:ext uri="{FF2B5EF4-FFF2-40B4-BE49-F238E27FC236}">
                <a16:creationId xmlns:a16="http://schemas.microsoft.com/office/drawing/2014/main" id="{0BC09384-E635-9196-0578-60E84897FF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>
            <a:extLst>
              <a:ext uri="{FF2B5EF4-FFF2-40B4-BE49-F238E27FC236}">
                <a16:creationId xmlns:a16="http://schemas.microsoft.com/office/drawing/2014/main" id="{5216DF5D-1C9F-EE73-ED6C-1C4E042B1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B4943BA-FE98-5F0F-3A02-DD89A77BE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4819E-88A1-4406-93E8-C568EDB11C15}" type="slidenum">
              <a:rPr lang="it-IT" altLang="hu-HU"/>
              <a:t>157</a:t>
            </a:fld>
            <a:endParaRPr lang="it-IT" altLang="hu-HU"/>
          </a:p>
        </p:txBody>
      </p:sp>
      <p:sp>
        <p:nvSpPr>
          <p:cNvPr id="626690" name="Rectangle 2">
            <a:extLst>
              <a:ext uri="{FF2B5EF4-FFF2-40B4-BE49-F238E27FC236}">
                <a16:creationId xmlns:a16="http://schemas.microsoft.com/office/drawing/2014/main" id="{63B6F0E0-6055-965F-F529-CE975EF04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>
            <a:extLst>
              <a:ext uri="{FF2B5EF4-FFF2-40B4-BE49-F238E27FC236}">
                <a16:creationId xmlns:a16="http://schemas.microsoft.com/office/drawing/2014/main" id="{E4282567-F180-E2CC-C63D-E243F6DF33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563ADC8-BE07-96E5-D25D-6992FDDBE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F163B6-F53F-452D-B6A1-0B7E0D471E6E}" type="slidenum">
              <a:rPr lang="it-IT" altLang="hu-HU"/>
              <a:t>160</a:t>
            </a:fld>
            <a:endParaRPr lang="it-IT" altLang="hu-HU"/>
          </a:p>
        </p:txBody>
      </p:sp>
      <p:sp>
        <p:nvSpPr>
          <p:cNvPr id="638978" name="Rectangle 2">
            <a:extLst>
              <a:ext uri="{FF2B5EF4-FFF2-40B4-BE49-F238E27FC236}">
                <a16:creationId xmlns:a16="http://schemas.microsoft.com/office/drawing/2014/main" id="{94F18066-81EC-3AD8-5737-19395462F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>
            <a:extLst>
              <a:ext uri="{FF2B5EF4-FFF2-40B4-BE49-F238E27FC236}">
                <a16:creationId xmlns:a16="http://schemas.microsoft.com/office/drawing/2014/main" id="{E204A36C-6A41-552C-B29E-8601F8583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6BD86AB-9DC6-F0F4-A8EF-0F5CC6708F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63F80E-3A2F-4672-8881-29738A4FEAC1}" type="slidenum">
              <a:rPr lang="it-IT" altLang="hu-HU"/>
              <a:t>161</a:t>
            </a:fld>
            <a:endParaRPr lang="it-IT" altLang="hu-HU"/>
          </a:p>
        </p:txBody>
      </p:sp>
      <p:sp>
        <p:nvSpPr>
          <p:cNvPr id="641026" name="Rectangle 2">
            <a:extLst>
              <a:ext uri="{FF2B5EF4-FFF2-40B4-BE49-F238E27FC236}">
                <a16:creationId xmlns:a16="http://schemas.microsoft.com/office/drawing/2014/main" id="{3F74948C-0EFC-296E-DB27-EBE7F75E90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1027" name="Rectangle 3">
            <a:extLst>
              <a:ext uri="{FF2B5EF4-FFF2-40B4-BE49-F238E27FC236}">
                <a16:creationId xmlns:a16="http://schemas.microsoft.com/office/drawing/2014/main" id="{29DBA35A-DA63-7805-5994-6C4EA905E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AAF442-220F-42EC-B93F-F5A04F8527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8FDF14E-9EC4-BC0D-DC7F-DCA406115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84800E-EA95-4583-B864-19BC4B17EAD7}" type="slidenum">
              <a:rPr lang="it-IT" altLang="hu-HU"/>
              <a:t>162</a:t>
            </a:fld>
            <a:endParaRPr lang="it-IT" altLang="hu-HU"/>
          </a:p>
        </p:txBody>
      </p:sp>
      <p:sp>
        <p:nvSpPr>
          <p:cNvPr id="643074" name="Rectangle 2">
            <a:extLst>
              <a:ext uri="{FF2B5EF4-FFF2-40B4-BE49-F238E27FC236}">
                <a16:creationId xmlns:a16="http://schemas.microsoft.com/office/drawing/2014/main" id="{6988B1FA-C8E6-9911-9858-1C0786278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>
            <a:extLst>
              <a:ext uri="{FF2B5EF4-FFF2-40B4-BE49-F238E27FC236}">
                <a16:creationId xmlns:a16="http://schemas.microsoft.com/office/drawing/2014/main" id="{418A46DC-01AC-B031-4F0E-0C1F6CAFA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B69E64-FA11-901E-F3F0-84209245A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00D0E6-CA44-4812-A2B5-C6E034992886}" type="slidenum">
              <a:rPr lang="it-IT" altLang="hu-HU"/>
              <a:t>163</a:t>
            </a:fld>
            <a:endParaRPr lang="it-IT" altLang="hu-HU"/>
          </a:p>
        </p:txBody>
      </p:sp>
      <p:sp>
        <p:nvSpPr>
          <p:cNvPr id="438274" name="Rectangle 2">
            <a:extLst>
              <a:ext uri="{FF2B5EF4-FFF2-40B4-BE49-F238E27FC236}">
                <a16:creationId xmlns:a16="http://schemas.microsoft.com/office/drawing/2014/main" id="{C5E9E473-DF37-1D89-0F72-9CC4C8075E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>
            <a:extLst>
              <a:ext uri="{FF2B5EF4-FFF2-40B4-BE49-F238E27FC236}">
                <a16:creationId xmlns:a16="http://schemas.microsoft.com/office/drawing/2014/main" id="{FF9F6295-5B6A-E51C-FE95-43B359134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DF199A0-996F-BA91-E142-07D83430B8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386AF-F7A0-4E14-86EB-524CC6ACEB8E}" type="slidenum">
              <a:rPr lang="it-IT" altLang="hu-HU"/>
              <a:t>164</a:t>
            </a:fld>
            <a:endParaRPr lang="it-IT" altLang="hu-HU"/>
          </a:p>
        </p:txBody>
      </p:sp>
      <p:sp>
        <p:nvSpPr>
          <p:cNvPr id="645122" name="Rectangle 2">
            <a:extLst>
              <a:ext uri="{FF2B5EF4-FFF2-40B4-BE49-F238E27FC236}">
                <a16:creationId xmlns:a16="http://schemas.microsoft.com/office/drawing/2014/main" id="{115B8482-0A9B-8852-0FF9-E7E374E39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6E4BA700-CB93-1A8A-D116-DA02DDCA5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E677D48-4D89-C8BA-F0B3-779D0025E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78781-341C-498E-BA21-B5FA53966E53}" type="slidenum">
              <a:rPr lang="it-IT" altLang="hu-HU"/>
              <a:t>165</a:t>
            </a:fld>
            <a:endParaRPr lang="it-IT" altLang="hu-HU"/>
          </a:p>
        </p:txBody>
      </p:sp>
      <p:sp>
        <p:nvSpPr>
          <p:cNvPr id="647170" name="Rectangle 2">
            <a:extLst>
              <a:ext uri="{FF2B5EF4-FFF2-40B4-BE49-F238E27FC236}">
                <a16:creationId xmlns:a16="http://schemas.microsoft.com/office/drawing/2014/main" id="{F898DFF5-6270-72B1-58D7-B569ED572D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>
            <a:extLst>
              <a:ext uri="{FF2B5EF4-FFF2-40B4-BE49-F238E27FC236}">
                <a16:creationId xmlns:a16="http://schemas.microsoft.com/office/drawing/2014/main" id="{109B52A7-1201-AE27-963E-6B1A8E43A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6BA561D-D7CE-E364-9477-F2071E82AF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72CD6-DF80-4C50-A809-B251742575D7}" type="slidenum">
              <a:rPr lang="it-IT" altLang="hu-HU"/>
              <a:t>166</a:t>
            </a:fld>
            <a:endParaRPr lang="it-IT" altLang="hu-HU"/>
          </a:p>
        </p:txBody>
      </p:sp>
      <p:sp>
        <p:nvSpPr>
          <p:cNvPr id="538626" name="Rectangle 2">
            <a:extLst>
              <a:ext uri="{FF2B5EF4-FFF2-40B4-BE49-F238E27FC236}">
                <a16:creationId xmlns:a16="http://schemas.microsoft.com/office/drawing/2014/main" id="{F02C4BE5-8449-F794-D5E3-A2D6B4551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>
            <a:extLst>
              <a:ext uri="{FF2B5EF4-FFF2-40B4-BE49-F238E27FC236}">
                <a16:creationId xmlns:a16="http://schemas.microsoft.com/office/drawing/2014/main" id="{1F91F597-82E6-0C74-F326-546473AC4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D5EDCB-F742-AE88-4666-F85B80FA7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B1F52B-B5EE-4A09-A97D-BD1133160F5F}" type="slidenum">
              <a:rPr lang="it-IT" altLang="hu-HU"/>
              <a:t>167</a:t>
            </a:fld>
            <a:endParaRPr lang="it-IT" altLang="hu-HU"/>
          </a:p>
        </p:txBody>
      </p:sp>
      <p:sp>
        <p:nvSpPr>
          <p:cNvPr id="450562" name="Rectangle 2">
            <a:extLst>
              <a:ext uri="{FF2B5EF4-FFF2-40B4-BE49-F238E27FC236}">
                <a16:creationId xmlns:a16="http://schemas.microsoft.com/office/drawing/2014/main" id="{01DD35C1-FA6C-9141-8433-52C478ECC2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63" name="Rectangle 3">
            <a:extLst>
              <a:ext uri="{FF2B5EF4-FFF2-40B4-BE49-F238E27FC236}">
                <a16:creationId xmlns:a16="http://schemas.microsoft.com/office/drawing/2014/main" id="{455B95E6-6C5B-9CD3-3D50-47F108E3F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398D97B-E670-68E8-4B3B-13C7344F0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F203F-F12D-4D48-85BA-24E41C9BA5C1}" type="slidenum">
              <a:rPr lang="it-IT" altLang="hu-HU"/>
              <a:t>168</a:t>
            </a:fld>
            <a:endParaRPr lang="it-IT" altLang="hu-HU"/>
          </a:p>
        </p:txBody>
      </p:sp>
      <p:sp>
        <p:nvSpPr>
          <p:cNvPr id="528386" name="Rectangle 2">
            <a:extLst>
              <a:ext uri="{FF2B5EF4-FFF2-40B4-BE49-F238E27FC236}">
                <a16:creationId xmlns:a16="http://schemas.microsoft.com/office/drawing/2014/main" id="{86A54778-C54B-DB13-DAC6-C52E781653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8387" name="Rectangle 3">
            <a:extLst>
              <a:ext uri="{FF2B5EF4-FFF2-40B4-BE49-F238E27FC236}">
                <a16:creationId xmlns:a16="http://schemas.microsoft.com/office/drawing/2014/main" id="{17226E55-5FB9-9996-2DF5-AD67D14C3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BF512AD-9918-445B-01B0-D3D1625528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D8F5B-0BE0-4EEA-8F9A-9AD36A71070F}" type="slidenum">
              <a:rPr lang="it-IT" altLang="hu-HU"/>
              <a:t>169</a:t>
            </a:fld>
            <a:endParaRPr lang="it-IT" altLang="hu-HU"/>
          </a:p>
        </p:txBody>
      </p:sp>
      <p:sp>
        <p:nvSpPr>
          <p:cNvPr id="530434" name="Rectangle 2">
            <a:extLst>
              <a:ext uri="{FF2B5EF4-FFF2-40B4-BE49-F238E27FC236}">
                <a16:creationId xmlns:a16="http://schemas.microsoft.com/office/drawing/2014/main" id="{814987DD-3617-F9D7-3C70-CC9AAA1D78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0435" name="Rectangle 3">
            <a:extLst>
              <a:ext uri="{FF2B5EF4-FFF2-40B4-BE49-F238E27FC236}">
                <a16:creationId xmlns:a16="http://schemas.microsoft.com/office/drawing/2014/main" id="{A54543F1-209B-EFAA-DD59-86727836BA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AF37D94-FD4D-79C4-AA7C-8F50CA717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EF0A6-0D56-496D-B4FA-565371CF0ABF}" type="slidenum">
              <a:rPr lang="it-IT" altLang="hu-HU"/>
              <a:t>170</a:t>
            </a:fld>
            <a:endParaRPr lang="it-IT" altLang="hu-HU"/>
          </a:p>
        </p:txBody>
      </p:sp>
      <p:sp>
        <p:nvSpPr>
          <p:cNvPr id="532482" name="Rectangle 2">
            <a:extLst>
              <a:ext uri="{FF2B5EF4-FFF2-40B4-BE49-F238E27FC236}">
                <a16:creationId xmlns:a16="http://schemas.microsoft.com/office/drawing/2014/main" id="{085D4435-FB1B-33FD-C93B-AFD9554C6E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483" name="Rectangle 3">
            <a:extLst>
              <a:ext uri="{FF2B5EF4-FFF2-40B4-BE49-F238E27FC236}">
                <a16:creationId xmlns:a16="http://schemas.microsoft.com/office/drawing/2014/main" id="{BC3351F3-79B5-B1D5-DEC8-71092B059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166E5C-7124-D8F2-D439-BFD36A364C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B4B5F9-A881-4171-A7DB-F368A9B2B429}" type="slidenum">
              <a:rPr lang="it-IT" altLang="hu-HU"/>
              <a:t>171</a:t>
            </a:fld>
            <a:endParaRPr lang="it-IT" altLang="hu-HU"/>
          </a:p>
        </p:txBody>
      </p:sp>
      <p:sp>
        <p:nvSpPr>
          <p:cNvPr id="546818" name="Rectangle 2">
            <a:extLst>
              <a:ext uri="{FF2B5EF4-FFF2-40B4-BE49-F238E27FC236}">
                <a16:creationId xmlns:a16="http://schemas.microsoft.com/office/drawing/2014/main" id="{2ADC674B-F230-405E-4D91-4EE564A5A3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>
            <a:extLst>
              <a:ext uri="{FF2B5EF4-FFF2-40B4-BE49-F238E27FC236}">
                <a16:creationId xmlns:a16="http://schemas.microsoft.com/office/drawing/2014/main" id="{7CCA13CD-1807-4FAA-DD21-B546CCABF5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2FD94D-314F-46B0-A350-57A727549E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4CD5BE-F7A6-F3FD-B8C6-21218184E3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101EF3-3C45-4731-8167-535D0C5AEAB6}" type="slidenum">
              <a:rPr lang="it-IT" altLang="hu-HU"/>
              <a:t>172</a:t>
            </a:fld>
            <a:endParaRPr lang="it-IT" altLang="hu-HU"/>
          </a:p>
        </p:txBody>
      </p:sp>
      <p:sp>
        <p:nvSpPr>
          <p:cNvPr id="558082" name="Rectangle 2">
            <a:extLst>
              <a:ext uri="{FF2B5EF4-FFF2-40B4-BE49-F238E27FC236}">
                <a16:creationId xmlns:a16="http://schemas.microsoft.com/office/drawing/2014/main" id="{44B22B29-A6EB-25AF-A709-6A6CFAD517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8083" name="Rectangle 3">
            <a:extLst>
              <a:ext uri="{FF2B5EF4-FFF2-40B4-BE49-F238E27FC236}">
                <a16:creationId xmlns:a16="http://schemas.microsoft.com/office/drawing/2014/main" id="{02EC9795-370C-3045-3F64-6DF57D7A3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AEDBC6E-A110-DB46-A25E-DD6EB5B8D9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B5252-1F81-4A09-A055-19AFFBE0F913}" type="slidenum">
              <a:rPr lang="it-IT" altLang="hu-HU"/>
              <a:t>173</a:t>
            </a:fld>
            <a:endParaRPr lang="it-IT" altLang="hu-HU"/>
          </a:p>
        </p:txBody>
      </p:sp>
      <p:sp>
        <p:nvSpPr>
          <p:cNvPr id="588802" name="Rectangle 2">
            <a:extLst>
              <a:ext uri="{FF2B5EF4-FFF2-40B4-BE49-F238E27FC236}">
                <a16:creationId xmlns:a16="http://schemas.microsoft.com/office/drawing/2014/main" id="{32B9D264-0A4F-5288-E46E-084B4A0F2F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>
            <a:extLst>
              <a:ext uri="{FF2B5EF4-FFF2-40B4-BE49-F238E27FC236}">
                <a16:creationId xmlns:a16="http://schemas.microsoft.com/office/drawing/2014/main" id="{62533DC7-4277-CA62-9CA8-9E93165BD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BDB57B6-15D2-BD28-B4FD-3A624FAC68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D293E-1A09-4CA0-AEF8-21D5F2B7DA4E}" type="slidenum">
              <a:rPr lang="it-IT" altLang="hu-HU"/>
              <a:t>174</a:t>
            </a:fld>
            <a:endParaRPr lang="it-IT" altLang="hu-HU"/>
          </a:p>
        </p:txBody>
      </p:sp>
      <p:sp>
        <p:nvSpPr>
          <p:cNvPr id="590850" name="Rectangle 2">
            <a:extLst>
              <a:ext uri="{FF2B5EF4-FFF2-40B4-BE49-F238E27FC236}">
                <a16:creationId xmlns:a16="http://schemas.microsoft.com/office/drawing/2014/main" id="{3FFA7B01-8DCF-9741-0B5E-CE16AFB99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>
            <a:extLst>
              <a:ext uri="{FF2B5EF4-FFF2-40B4-BE49-F238E27FC236}">
                <a16:creationId xmlns:a16="http://schemas.microsoft.com/office/drawing/2014/main" id="{57806440-6D88-8A09-45B9-615F69A21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DD1E74-8501-69DD-B030-6BAF544D74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926CF3-6213-4C2F-A6C1-5559F94C6CBA}" type="slidenum">
              <a:rPr lang="it-IT" altLang="hu-HU"/>
              <a:t>176</a:t>
            </a:fld>
            <a:endParaRPr lang="it-IT" altLang="hu-HU"/>
          </a:p>
        </p:txBody>
      </p:sp>
      <p:sp>
        <p:nvSpPr>
          <p:cNvPr id="551938" name="Rectangle 2">
            <a:extLst>
              <a:ext uri="{FF2B5EF4-FFF2-40B4-BE49-F238E27FC236}">
                <a16:creationId xmlns:a16="http://schemas.microsoft.com/office/drawing/2014/main" id="{3CAF9E85-05FE-2A40-10A8-D14019C84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1939" name="Rectangle 3">
            <a:extLst>
              <a:ext uri="{FF2B5EF4-FFF2-40B4-BE49-F238E27FC236}">
                <a16:creationId xmlns:a16="http://schemas.microsoft.com/office/drawing/2014/main" id="{1720B924-9A9A-A5D0-0DCE-7835BC35F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40" tIns="45720" rIns="91440" bIns="45720"/>
          <a:lstStyle/>
          <a:p>
            <a:pPr eaLnBrk="1" hangingPunct="1"/>
            <a:endParaRPr lang="en-GB" altLang="hu-H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4B66B18-F969-6674-5E8F-935E4E7099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3AB08-1534-49A7-BECD-83AB9A2794DF}" type="slidenum">
              <a:rPr lang="it-IT" altLang="hu-HU"/>
              <a:t>177</a:t>
            </a:fld>
            <a:endParaRPr lang="it-IT" altLang="hu-HU"/>
          </a:p>
        </p:txBody>
      </p:sp>
      <p:sp>
        <p:nvSpPr>
          <p:cNvPr id="553986" name="Rectangle 2">
            <a:extLst>
              <a:ext uri="{FF2B5EF4-FFF2-40B4-BE49-F238E27FC236}">
                <a16:creationId xmlns:a16="http://schemas.microsoft.com/office/drawing/2014/main" id="{1FFD6E65-2354-FD73-FF79-58F6807B4A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987" name="Rectangle 3">
            <a:extLst>
              <a:ext uri="{FF2B5EF4-FFF2-40B4-BE49-F238E27FC236}">
                <a16:creationId xmlns:a16="http://schemas.microsoft.com/office/drawing/2014/main" id="{C6A987CE-133A-8A4B-299E-D9CA1D977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40" tIns="45720" rIns="91440" bIns="45720"/>
          <a:lstStyle/>
          <a:p>
            <a:pPr eaLnBrk="1" hangingPunct="1"/>
            <a:endParaRPr lang="en-GB" altLang="hu-H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E8FEF09-94D3-30D8-C4B3-8317C8A09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FA8521-B7DB-44C3-9D68-D5B99E87E6BA}" type="slidenum">
              <a:rPr lang="it-IT" altLang="hu-HU"/>
              <a:t>178</a:t>
            </a:fld>
            <a:endParaRPr lang="it-IT" altLang="hu-HU"/>
          </a:p>
        </p:txBody>
      </p:sp>
      <p:sp>
        <p:nvSpPr>
          <p:cNvPr id="659458" name="Rectangle 2">
            <a:extLst>
              <a:ext uri="{FF2B5EF4-FFF2-40B4-BE49-F238E27FC236}">
                <a16:creationId xmlns:a16="http://schemas.microsoft.com/office/drawing/2014/main" id="{BD3DF62C-0EC5-BBDC-847E-89CC8674C2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9459" name="Rectangle 3">
            <a:extLst>
              <a:ext uri="{FF2B5EF4-FFF2-40B4-BE49-F238E27FC236}">
                <a16:creationId xmlns:a16="http://schemas.microsoft.com/office/drawing/2014/main" id="{CEC0FF55-B40B-F5F0-5E54-CC5DD5CDA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7750192-107F-EEF2-E08C-5CBEC5BC4A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0F4547-EB02-43E4-AE4C-F2E34884E7BF}" type="slidenum">
              <a:rPr lang="it-IT" altLang="hu-HU"/>
              <a:t>179</a:t>
            </a:fld>
            <a:endParaRPr lang="it-IT" altLang="hu-HU"/>
          </a:p>
        </p:txBody>
      </p:sp>
      <p:sp>
        <p:nvSpPr>
          <p:cNvPr id="661506" name="Rectangle 2">
            <a:extLst>
              <a:ext uri="{FF2B5EF4-FFF2-40B4-BE49-F238E27FC236}">
                <a16:creationId xmlns:a16="http://schemas.microsoft.com/office/drawing/2014/main" id="{EABE27F8-AE4E-D270-8430-032E316E57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13A98696-01F0-947A-D509-15BF7193F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529E67D-F9C7-8085-A848-CFEF3EDB0B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183C56-CC15-409A-9B73-335BC576D699}" type="slidenum">
              <a:rPr lang="it-IT" altLang="hu-HU"/>
              <a:t>181</a:t>
            </a:fld>
            <a:endParaRPr lang="it-IT" altLang="hu-HU"/>
          </a:p>
        </p:txBody>
      </p:sp>
      <p:sp>
        <p:nvSpPr>
          <p:cNvPr id="454658" name="Rectangle 2">
            <a:extLst>
              <a:ext uri="{FF2B5EF4-FFF2-40B4-BE49-F238E27FC236}">
                <a16:creationId xmlns:a16="http://schemas.microsoft.com/office/drawing/2014/main" id="{E88FB4DF-890F-A8A8-E89A-D648F9010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4659" name="Rectangle 3">
            <a:extLst>
              <a:ext uri="{FF2B5EF4-FFF2-40B4-BE49-F238E27FC236}">
                <a16:creationId xmlns:a16="http://schemas.microsoft.com/office/drawing/2014/main" id="{3C71841C-15E6-146B-0E0A-9C5CFF309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ACDF12-01C9-4846-D7E4-8FB48691B2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119C19-8209-4867-ADDC-322CD6C0C3B8}" type="slidenum">
              <a:rPr lang="it-IT" altLang="hu-HU"/>
              <a:t>182</a:t>
            </a:fld>
            <a:endParaRPr lang="it-IT" altLang="hu-HU"/>
          </a:p>
        </p:txBody>
      </p:sp>
      <p:sp>
        <p:nvSpPr>
          <p:cNvPr id="502786" name="Rectangle 2">
            <a:extLst>
              <a:ext uri="{FF2B5EF4-FFF2-40B4-BE49-F238E27FC236}">
                <a16:creationId xmlns:a16="http://schemas.microsoft.com/office/drawing/2014/main" id="{499DF11B-8507-D316-5AAA-F9D78BF87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>
            <a:extLst>
              <a:ext uri="{FF2B5EF4-FFF2-40B4-BE49-F238E27FC236}">
                <a16:creationId xmlns:a16="http://schemas.microsoft.com/office/drawing/2014/main" id="{D4DA45D1-25D4-A984-CC61-672AA7F82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712118E-CFB8-5566-DC4A-283B77FBD4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9904D-5DE8-421D-9A94-BA6AE98DC727}" type="slidenum">
              <a:rPr lang="it-IT" altLang="hu-HU"/>
              <a:t>183</a:t>
            </a:fld>
            <a:endParaRPr lang="it-IT" altLang="hu-HU"/>
          </a:p>
        </p:txBody>
      </p:sp>
      <p:sp>
        <p:nvSpPr>
          <p:cNvPr id="667650" name="Rectangle 2">
            <a:extLst>
              <a:ext uri="{FF2B5EF4-FFF2-40B4-BE49-F238E27FC236}">
                <a16:creationId xmlns:a16="http://schemas.microsoft.com/office/drawing/2014/main" id="{0E3EF808-DBF8-1E41-0831-9A32D846B4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>
            <a:extLst>
              <a:ext uri="{FF2B5EF4-FFF2-40B4-BE49-F238E27FC236}">
                <a16:creationId xmlns:a16="http://schemas.microsoft.com/office/drawing/2014/main" id="{F3EBA0B3-9639-9352-9155-6BEED7F9D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B42A8-3414-4DB3-8B4D-04F7376236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1600" dirty="0"/>
              <a:t>A földrendszertudomány a Földet egymással összefüggő jelenségek szinergikus fizikai rendszerének tekinti, amelyet a </a:t>
            </a:r>
            <a:r>
              <a:rPr lang="en-US" altLang="zh-CN" sz="1600" dirty="0" err="1"/>
              <a:t>geoszféra</a:t>
            </a:r>
            <a:r>
              <a:rPr lang="en-US" altLang="zh-CN" sz="1600" dirty="0"/>
              <a:t>, a légkör, a hidroszféra és a bioszféra összetett folyamatai irányítanak.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600" dirty="0"/>
              <a:t>A Földnek mint komplex és dinamikus egységnek a föld, a levegő, a víz és az élet fegyelmi szféráit magában foglaló koncepcióján belül nincs olyan folyamat vagy jelenség, amely a rendszer más elemeitől teljesen elszigetelten történne.</a:t>
            </a: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6C8269F-E25A-FA77-1ECA-1C9504719C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408E9-4FAA-428C-9A4A-136AA957A728}" type="slidenum">
              <a:rPr lang="it-IT" altLang="hu-HU"/>
              <a:t>184</a:t>
            </a:fld>
            <a:endParaRPr lang="it-IT" altLang="hu-HU"/>
          </a:p>
        </p:txBody>
      </p:sp>
      <p:sp>
        <p:nvSpPr>
          <p:cNvPr id="504834" name="Rectangle 2">
            <a:extLst>
              <a:ext uri="{FF2B5EF4-FFF2-40B4-BE49-F238E27FC236}">
                <a16:creationId xmlns:a16="http://schemas.microsoft.com/office/drawing/2014/main" id="{0EB64C59-8E70-B3C0-3185-67E95F7802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>
            <a:extLst>
              <a:ext uri="{FF2B5EF4-FFF2-40B4-BE49-F238E27FC236}">
                <a16:creationId xmlns:a16="http://schemas.microsoft.com/office/drawing/2014/main" id="{2CCF624E-3FC0-D9BA-58D2-3B03AD6B1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681884D-4FF6-5C62-AA35-FD4978441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4AE10A-2711-437B-B200-47A13BC41686}" type="slidenum">
              <a:rPr lang="it-IT" altLang="hu-HU"/>
              <a:t>185</a:t>
            </a:fld>
            <a:endParaRPr lang="it-IT" altLang="hu-HU"/>
          </a:p>
        </p:txBody>
      </p:sp>
      <p:sp>
        <p:nvSpPr>
          <p:cNvPr id="686082" name="Rectangle 2">
            <a:extLst>
              <a:ext uri="{FF2B5EF4-FFF2-40B4-BE49-F238E27FC236}">
                <a16:creationId xmlns:a16="http://schemas.microsoft.com/office/drawing/2014/main" id="{1341E8A6-23F4-D60B-B08D-8215B4579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083" name="Rectangle 3">
            <a:extLst>
              <a:ext uri="{FF2B5EF4-FFF2-40B4-BE49-F238E27FC236}">
                <a16:creationId xmlns:a16="http://schemas.microsoft.com/office/drawing/2014/main" id="{2E9D8813-ACCF-D303-A8B7-6960FACB8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51189-ADF1-438D-AE1E-3CB50DD33C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1100" dirty="0"/>
              <a:t>Az ESSE-program fejlesztésének koncepcionális keretének kialakításához a Bretherton-diagramot választották a Földrendszertudomány kulcsfontosságú területeinek és a rendszer mögöttes dinamikai/fizikai folyamatainak azonosítására. Amint a diagram szemlélteti, a légkör és az óceán a fizikai éghajlati rendszer gyors összetevőit képviseli, és kulcspozíciót foglal el.</a:t>
            </a:r>
          </a:p>
          <a:p>
            <a:pPr eaLnBrk="1" hangingPunct="1">
              <a:spcBef>
                <a:spcPct val="0"/>
              </a:spcBef>
            </a:pPr>
            <a:endParaRPr lang="en-US" altLang="zh-CN" sz="1100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3F5001-31C1-4DC1-B69B-DBF3C4BB65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Univers" charset="0"/>
              </a:rPr>
              <a:t>A Föld rendszere egyetlen, önszabályozó rendszerként viselkedik, amely fizikai, kémiai, biológiai és emberi összetevőkből áll. Az e komponensek közötti kölcsönhatások és visszacsatolások összetettek, és több léptékű időbeli és térbeli változékonyságot mutatnak.</a:t>
            </a:r>
            <a:endParaRPr lang="en-US" altLang="zh-CN" sz="1600" dirty="0"/>
          </a:p>
          <a:p>
            <a:pPr eaLnBrk="1" hangingPunct="1">
              <a:spcBef>
                <a:spcPct val="0"/>
              </a:spcBef>
            </a:pPr>
            <a:r>
              <a:rPr lang="en-US" altLang="zh-CN" sz="1600" dirty="0"/>
              <a:t>A földrendszertudományi megközelítés alapvetően fontos, hogy a kémiai, fizikai, biológiai és dinamikai folyamatok releváns kölcsönhatásait hangsúlyozza, amelyek a mikronoktól a bolygó körüli pályák méretéig terjedő térbeli skálákon, valamint az ezredmásodpercektől az évmilliárdokig terjedő időskálákon játszódnak le.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8AD30-6FEA-403C-8ADC-12B1CF51D3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9758"/>
            <a:ext cx="5131647" cy="4177665"/>
          </a:xfrm>
        </p:spPr>
        <p:txBody>
          <a:bodyPr/>
          <a:lstStyle/>
          <a:p>
            <a:r>
              <a:rPr lang="en-US"/>
              <a:t>2.7. ábra: Precesszió. (a) Egy forgó teteje kúp alakú mozgást végez a padlóra merőleges körül, mert a súlya miatt hajlamos felborulni. (b) A Föld a pályájára merőleges körül precesszál, mert a Nap és a Hold gravitációja hajlamos felfelé csavarni.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7C565FC-9332-15FA-555D-4A94643615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54150" y="3463925"/>
            <a:ext cx="4965700" cy="237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2D5CC"/>
                </a:solidFill>
              </a14:hiddenFill>
            </a:ext>
          </a:extLst>
        </p:spPr>
        <p:txBody>
          <a:bodyPr lIns="0" tIns="0" rIns="0" bIns="0" anchor="b">
            <a:spAutoFit/>
          </a:bodyPr>
          <a:lstStyle>
            <a:lvl1pPr algn="l">
              <a:defRPr sz="3900">
                <a:solidFill>
                  <a:srgbClr val="223F9A"/>
                </a:solidFill>
              </a:defRPr>
            </a:lvl1pPr>
          </a:lstStyle>
          <a:p>
            <a:pPr lvl="0"/>
            <a:r>
              <a:rPr lang="it-IT" altLang="hu-HU" noProof="0"/>
              <a:t>Fare clic per modificare lo stile del titolo dello schema</a:t>
            </a:r>
          </a:p>
        </p:txBody>
      </p:sp>
      <p:sp>
        <p:nvSpPr>
          <p:cNvPr id="66579" name="Line 19">
            <a:extLst>
              <a:ext uri="{FF2B5EF4-FFF2-40B4-BE49-F238E27FC236}">
                <a16:creationId xmlns:a16="http://schemas.microsoft.com/office/drawing/2014/main" id="{002E60F6-B0F2-D6C0-0D74-660EFF17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6363" y="2078038"/>
            <a:ext cx="0" cy="1603375"/>
          </a:xfrm>
          <a:prstGeom prst="line">
            <a:avLst/>
          </a:prstGeom>
          <a:noFill/>
          <a:ln w="19050">
            <a:solidFill>
              <a:srgbClr val="223F9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66588" name="Picture 28">
            <a:extLst>
              <a:ext uri="{FF2B5EF4-FFF2-40B4-BE49-F238E27FC236}">
                <a16:creationId xmlns:a16="http://schemas.microsoft.com/office/drawing/2014/main" id="{5BCEAF97-4E27-FA19-B453-728709042A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07975"/>
            <a:ext cx="2932113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84" name="Rectangle 24">
            <a:extLst>
              <a:ext uri="{FF2B5EF4-FFF2-40B4-BE49-F238E27FC236}">
                <a16:creationId xmlns:a16="http://schemas.microsoft.com/office/drawing/2014/main" id="{7DEBAE25-007D-005E-2052-4B092CBDBC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488" y="288925"/>
            <a:ext cx="3098800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66590" name="Picture 30">
            <a:extLst>
              <a:ext uri="{FF2B5EF4-FFF2-40B4-BE49-F238E27FC236}">
                <a16:creationId xmlns:a16="http://schemas.microsoft.com/office/drawing/2014/main" id="{4303071C-740D-8419-DEFA-C809BD1236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0"/>
            <a:ext cx="118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1E3401-B9EC-750C-51F9-948CC155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E1F8997-6653-3D61-61BD-B29BA4639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434E250-ABCB-AD4E-053A-051499B90D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018D6C-3A36-49B1-B313-A2B7CE842865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7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4D70A13-E601-3CCC-5003-4BD7A6075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5151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EB8B974-E93C-55FE-A41F-00EA9CAB1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5151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ED26E8B-FA4D-30DB-99D6-FB152956D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1CC373-6FD8-4CBA-B3D7-07F0AB323DD0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811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E89401-FA83-B4FF-5138-6AC92BCC6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138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martArt-ábra helye 2">
            <a:extLst>
              <a:ext uri="{FF2B5EF4-FFF2-40B4-BE49-F238E27FC236}">
                <a16:creationId xmlns:a16="http://schemas.microsoft.com/office/drawing/2014/main" id="{AE9CD95E-821E-C161-810A-9BCD2F6CAAF4}"/>
              </a:ext>
            </a:extLst>
          </p:cNvPr>
          <p:cNvSpPr>
            <a:spLocks noGrp="1"/>
          </p:cNvSpPr>
          <p:nvPr>
            <p:ph type="dgm" idx="1"/>
          </p:nvPr>
        </p:nvSpPr>
        <p:spPr>
          <a:xfrm>
            <a:off x="685800" y="1331913"/>
            <a:ext cx="7772400" cy="44196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4F7A72-B542-CD18-27C3-72B8AA11F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3775" y="6151563"/>
            <a:ext cx="384175" cy="395287"/>
          </a:xfrm>
        </p:spPr>
        <p:txBody>
          <a:bodyPr/>
          <a:lstStyle>
            <a:lvl1pPr>
              <a:defRPr/>
            </a:lvl1pPr>
          </a:lstStyle>
          <a:p>
            <a:fld id="{72B3179E-33B0-4C3C-99A4-468959084DAB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1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BED934-2536-24DC-017E-8351E627C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138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292CDF-8C51-F67E-151B-36C5ED1E3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31913"/>
            <a:ext cx="3810000" cy="44196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F91EF5C-9362-3559-2F7E-65585A14B6B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331913"/>
            <a:ext cx="3810000" cy="21336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DBD3596-3CA1-3766-0BA8-C0B9747455D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617913"/>
            <a:ext cx="3810000" cy="21336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EDFC84-F592-BA95-9DF8-BD2D807B5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3775" y="6151563"/>
            <a:ext cx="384175" cy="395287"/>
          </a:xfrm>
        </p:spPr>
        <p:txBody>
          <a:bodyPr/>
          <a:lstStyle>
            <a:lvl1pPr>
              <a:defRPr/>
            </a:lvl1pPr>
          </a:lstStyle>
          <a:p>
            <a:fld id="{30A70BD1-06D2-4D06-82B6-4294BF507AE5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0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A3DE-647B-4386-8D37-86ABE4BAC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4042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6986-9C8F-4DD4-A606-F8F5E2F16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20740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40D64-93B2-4309-9EB1-AFEFA1BFF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8362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01638" y="1501775"/>
            <a:ext cx="3810000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364038" y="1501775"/>
            <a:ext cx="3810000" cy="4594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AEB51-DB44-4B66-890A-8F8F61AD7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37966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13EEC-1F6D-43BC-BC4B-D4945E413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73972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3C660-B47C-4554-A60E-01401337C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4874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6D3E9A-06EE-B800-3C16-7E1E03CE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FE673E-CF43-A26F-743D-C722DDB32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7DDC9E6-44D3-17F8-D532-3FAEBCA52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1F1E8E-0B70-457A-922C-BB1C4DD7296E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16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F4E3E-EF2E-4CC9-92F0-585F0B1E6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90336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886AB-59B6-4C24-9F37-0F280001B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72141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ECCB6-A479-43D1-A3FF-8C8A80D1E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53682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CA07-8B04-4324-92AB-FB0B757BD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4737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230938" y="331788"/>
            <a:ext cx="1943100" cy="57642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01638" y="331788"/>
            <a:ext cx="5676900" cy="57642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04C8E-A4E8-460E-9DAC-B76C0328F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673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1638" y="331788"/>
            <a:ext cx="7772400" cy="896937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01638" y="1501775"/>
            <a:ext cx="7772400" cy="45942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9DB69-8097-4E02-AB1F-34A22B9B6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7603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9740-3396-4244-86DB-63417B63E05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504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9090E0-7D45-728D-3C68-168720E15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D54C9DE-B37D-BE7F-1AD5-5F4B2F094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8376957-B452-985F-1DA3-3B7DEA424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535662-458F-D4F2-6557-DB36149A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F7296A-DD22-5BEF-292B-9F075441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78F39-A9BF-41C8-B877-E3CCAE2476D2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84362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B388AC-8EAA-051B-FC72-F63E5031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ACC823-E807-05E3-E27B-F0AF14594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D07E5A-9B4F-0CE1-189A-D1A30A74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C597E7-0A6C-31B4-83EB-C643B5EEC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78D7AE0-45A7-FBE2-7E0B-F0310915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A1D14-1F91-42C4-A9F4-34ACFCAA2096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0487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E0E7A7-E7FF-C76B-9F63-666B9604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6FE65EE-651D-009D-C281-D8CB7651D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8BF4BCC-D4E5-E520-440D-7153A36F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BA7526D-376F-0AE3-F8FD-A07DAC60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548275D-7107-61F4-25D6-6642C78C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09AC3-9A96-4B5F-87E1-66B6F1734BC2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25905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9D7726-A100-7EA9-4B1C-898763E2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2E4217E-DAE2-9C78-5071-6108CC741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8F25072-C7EF-53FF-CB41-14D9ABFCA1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AEAB47-F0CC-4007-B9CA-1AF4A73C0B0B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99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7D0C60-8C36-E2C2-960A-0A49BFC9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3D55F8-A87F-3890-B2CA-2ACF396F8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4F4FF35-20B0-ECAC-F215-8F1EC80BF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B4FBCC3-8E17-8AA4-AE53-CB03A932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5E014B3-1644-75C9-9E7C-F4077903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702187F-81D0-D02E-C7A9-827682BB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43CE2-481E-4692-8029-EBFFA0AE28A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78921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4E2D70-5C99-85FE-4836-40AAA180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616A7CE-3A8B-94A4-C8B9-BD2119BCF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AB711EC-F5BF-91B6-D52E-72A21C183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6EB26B7-7320-9465-0923-1EEC34F34B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5A6466D-5910-9C9E-9BD0-18DCDCE49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FA8D160-E572-455B-D527-8418E10D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8A82EB9-7CDA-792C-AB0D-9279BAC4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825585F-9EA4-504E-70EA-2E0022BA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4BEAB-7B19-4B4B-BD7C-6738122240A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03589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BE11AB-D60F-B21D-A263-D7098FB0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CBF7563-10D8-1C5F-A2E9-F2289182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65D9577-9624-FCF4-131F-3A9B91D8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346FFC2-A622-8D24-7B23-D7DF4A5A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E7782-9204-4527-A48D-0E83251FC27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69153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E20F45B-DE1B-9CC3-4684-C12EB383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9516DAF-E407-0BA8-072A-0FD224A0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72C79DC-F0D0-93E3-FF8D-6C668609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BCDC5-6985-4481-AE24-797AC0567C9B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350238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536A24-DE79-9D55-D80C-2F72A3D9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085344F-C4D7-5D61-7F09-0CFE0C9E2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E1459E4-BBE3-E047-12D5-67AB9222D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6F37CC7-0FB6-8D30-F3A8-CF8D295D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069C0FB-A026-A885-7BBD-E751546C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3644C4D-0292-2A9B-AEB1-C51BE95D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380FE-BCA8-453E-8AEA-B866743FABFE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29140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926C03-07FA-6AFD-59D3-74CDB154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7B58EEF-F98F-467C-2E09-9E52327E4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81BE0B0-C766-0508-4269-47A50A8C9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70AA3FD-CD12-3B78-3408-498C0B60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485AC05-B7F5-2514-46AC-CA004AAA7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1FE33FB-0E8B-E185-7C08-6BDAA2FE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26AB7-83E7-40F8-A416-ECB23B4E025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87923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7DF1CC-E187-8C36-FB10-B56C0EAF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CB71D8F-BB71-F6A2-3030-09BF0365C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6809CDE-F8C0-97E1-53BB-B2D71229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D51AB5-452E-ADA1-DA8D-FF24A571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8228842-4F92-24EE-2A8E-F9580D85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3A651-90A4-47CF-A01E-579E3DBA03D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620031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F2F56E8-EEC9-0307-4AAC-B078D4F62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92ACA59-3BB1-A0C7-732F-8E29E304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623F02B-7BE6-CBC8-450B-B5EB17D7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CC73073-7CED-1524-0D2E-44B4853A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851CE1-5AB6-9229-C983-D4A364A5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611F6-CC5A-4D22-BE0E-BB587CBAB0D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26948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186CA0-A9B8-4AEF-AEAC-E4DA4F83E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EE3B574-A299-4D44-AFB0-E29CA700D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C117971-C2F2-4356-89EA-06A41F3D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A15FAF-3A40-4E06-80E2-872D86031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20C6675-538A-4CE0-B326-5D80A269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BFA6A-43D9-4EDA-90FD-65B7CE9464E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86103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7D3CFE-869C-4B73-AB4C-5B83DCC6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48F5FB-EA34-441D-A40D-69EFF3C4C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76CF335-451F-46D2-849D-054547411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5E418A-1E90-4550-A60D-E2640860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F318E81-FABF-4731-946D-86310462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8DDEC-60D9-4000-9CE2-187823391D0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02655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0927E4-3855-0787-303F-39BCFDDA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CC0086-70AB-1048-EA17-2F1EFF3F6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31913"/>
            <a:ext cx="3810000" cy="44196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3ACB213-772B-E09F-7A78-D5D686B26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31913"/>
            <a:ext cx="3810000" cy="44196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0A936C3-E3C4-4E69-0F1D-5C5F38A6A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144549-0820-43BB-94DE-13B2732032E1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15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56DE86-3318-42E3-9AB5-698FB39F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B381F8-1664-4D7F-BDE1-05A3E0C19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48EF3AE-BCC5-44E1-9351-015C25880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C4C0EFA-1D58-467A-A637-47003B53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EE5CFD-B7C7-4509-A282-5E4E37FE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F123C-DB26-492D-BFEF-342E92CE383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33085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C89B75-59A9-43DD-9751-6958E1C1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7DAAF6-7B4D-461D-AB91-27E4522BE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A7509EE-26EA-415E-9D30-A0B1A0D9B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C2BFF36-C33B-41D4-9C11-FACAF2BD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2201012-4F98-4376-A2F9-83805628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C70BFCB-91DD-4C10-AF09-4984E326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96E92-EEA7-4304-83BA-127D9720701A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245158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245A20-A0C7-4741-A958-1C849E6F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4C63A4-7131-4B0A-9ACC-61D28098E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A1F7108-50AB-4B7F-AA5C-184CB66DA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A42E2C7-2F53-4057-9784-DC4517D6A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1EEFE4D-2DE3-4B77-92EF-B53AFD721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C9223EB-92B1-4297-B262-7BA78A3C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DCEFD6E-8841-4335-8613-250244245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C36F744-CA73-4D0A-8274-FEC22A4D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AA94C-D833-424A-8F64-14BDD0653051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272484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0AAF1F-FA9D-411F-9180-3439C01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4165E7B-23F5-4CFB-A272-D6D77647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F954474-DC1D-41B3-B935-FC9EFBCF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D688DB9-05FF-4163-9A82-014D72F5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D3D60-7141-4CF7-A8B1-F9B11495207A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21577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01B7DB5-301F-4611-A901-967A6A78E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53BBB37-5AF8-45A9-A2F5-64B0D66C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24585A8-FB98-42ED-97D6-69DD3059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15D04-7995-46F2-A27A-A894BBAD7C9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08623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52002B-0FCB-47DA-84D1-2FB75619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A2572AD-2831-4609-8D93-F6C1280B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CF2DE3E-21CF-4663-A388-7DD3A8FF6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893631-8C21-4C80-9C4B-3A7539E72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6076E43-B223-424E-95BC-DBF78F85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A3BA225-4F39-4B03-B078-31E2ECC7F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1A6C7-FA01-4824-9C4C-D6B3FAAAAF21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42982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E9035-48C5-40DB-997F-A45F326E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EBD964A-3F26-4CBC-AC0C-EA616F137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602E4A5-67D8-4327-A5CB-291D5D433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43A3B3B-E9A4-4BCF-93C9-8A57AC90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CBC010D-8E03-423C-9B1E-7F38F5E2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E95E02A-59FF-4467-8BFB-3127F79B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CE413-23AF-40B5-9DB0-E4F56CA29EA2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03299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77C886-0EC8-4F0A-9588-012BF666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BC7F94D-F284-481C-AA04-B469D4C92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70D27B4-0D04-458C-A0CE-0EEA762B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F3D1D9-A561-4367-BCF9-8FC64229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62F9C45-FE5C-4E38-8611-829B0AC5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E45E2-9B61-4807-9C99-81ED46E71FC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549046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1848100-D2A4-450D-A441-575907911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8D207C9-92D1-4704-B6B3-91A82AC15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FE96F7-0ADC-42E0-BE71-6B2DBB37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EE8A37B-6389-4F3E-ADF1-B637BBE1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A0A83C8-F153-4FAB-9B11-C14ED5F4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66C3F-EE76-422F-A070-954DF852A4A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70824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A7516CF4-D594-4DC6-ABDA-DDA5E1F7D1C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B8D3B3A-EFF1-43D6-9D43-1378413C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8928CF6-DA2B-4A55-A049-E17CA0D1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E39449A-EF09-4ACE-BBC9-957D7587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28A049-7198-44BE-ADFA-358F2D16BC7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7529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60A12B-02DC-5062-240D-E3A95A97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1D52AE2-FC32-1BDB-3775-0DBB262A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739149B-66D5-A4CB-5C54-C87979753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250139C-0B5B-1A43-CB74-31878218B3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135D7D9-E67B-2DE7-04A7-0C2CB164E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4BB283C-A5E3-2850-2A45-0E8A1AD27B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DFE1E4-7FAF-4592-B711-2B089DBB2764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708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A020C3-0F53-40B8-8106-47DE5A4FB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BA0CD4B-30DC-400E-8FC7-FE9DA97D6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E96F2B-0C0F-4B52-9167-91162C4F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A7FBC9-022F-48A9-90A7-7FCD0B8D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3C705B-AD8E-473F-8D93-829231CB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F584E-CAFF-4A12-B0F5-B15671E6177C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8635040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8CB9C8-29F4-47A2-A04D-41562A3A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0D71EC-5E29-4EDA-8906-EE681ECCD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6F3A0D9-43D7-40B7-A8BE-6EBC85E5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6DEDAC7-460F-4287-8A1A-EEAE3841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7DD0647-44BC-41AF-BD95-79E41E1D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7522D-DBAD-4B93-92CE-0D7EADB8BFD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108896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DAF197-2649-4487-9031-349AA4D5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8AA11CB-520D-49E0-AA67-5D5461931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8289C16-632E-49DD-9B3C-64F38A6E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4370589-62E5-445E-9BFF-88B10C95A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9156B55-0092-47CB-9090-948D8B9F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40601-1EE0-4F73-932C-71EC759A7740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561876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F42FCA-6010-4776-8EBC-5CB4D031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45780F-B056-4DA9-A307-B31A011FA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76200"/>
            <a:ext cx="3810000" cy="457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3EDB4A0-5996-42F1-B971-FEA5048EF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76200"/>
            <a:ext cx="3810000" cy="457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6A4A966-1FDD-44B9-AB57-0DA3F5DF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D5E8659-F3FC-475F-B34B-2EEF0BB5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BAC96DE-98C5-4AA8-AFB5-39DD96B4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6032A-6173-466D-9825-C354FC50026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82164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BE0AE6-AAD8-465B-9239-191B80B0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EE90A43-BB62-465B-BA1A-583A6D82F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FE6FF02-F4F7-4676-87AD-0A353AFD5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27BA6E1-C17F-4813-B839-D3E3AEAA4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5D66B22-A6F1-4341-8334-86B8D69AF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35469F2-4899-4BE1-8E25-EC8DFE26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921B08D-8842-4908-93FC-DF99656B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A381332-19D3-497B-BCC0-C8A93916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B613A-2669-481B-916B-0FA6441CD180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23842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04354B-8177-4170-ACD1-CE06BDC0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0F3FAB4-5F87-4C48-8E72-E35AB37E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E71BDE5-BDFF-461E-8FF7-916D8267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2760F5A-1318-495C-866B-E8DBC0D2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C9C48-2BC9-4734-A855-D24F4EAE8AF6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543323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EF34B01-2A2C-4E76-8F86-1BF6C65F4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1F9100F-A380-4D4E-BB7D-83AC62A9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C3DF21C-6A36-4BB1-8D7B-13A8946A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DFEEF-75EA-4295-A36C-7F591047A3F1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86477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E63EFA-263A-444A-B348-691BC377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AB67FB-BD98-4E8E-B16F-BF846C543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7255C76-46D5-4092-B826-8A0FEFF4B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F6101E4-7E99-4216-A19E-9B7994BF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DC15EB0-EECE-4360-B58B-A7100EF2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C272230-72C8-4772-89F8-F2454726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74219-6C00-43D6-9011-813CDAE6C45C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02461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178A6B-E5BB-4599-89B5-E4144233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6E2A250-CDA9-42B7-9F71-EA0463657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98A0214-B630-402F-8B20-E6FE95E0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7CE3A5D-C3DD-4C6E-9CBE-B9C98D1F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B56D0E7-D340-4DA5-A403-4FFAFD1E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A43B2F2-2AE5-48E5-9B91-9EA133F1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88AC6-4973-4D00-8D5E-05412D1C1C6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875019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6CC246-0F8D-4214-A589-76C2C0F80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60B77D0-D175-4F3F-9A91-BF5E0E967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C4AE837-A040-40A0-886D-45199E0C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F518F5-0053-49E8-91FF-FBBA056D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7219324-1119-4A67-8104-8A452CCD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58915-6D08-4669-B51E-22EA303DDB3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3867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CAA4D7-02FB-8A16-CBEF-4FBD619F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78BABD07-6ED0-9079-8E47-A73B31DEC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59F8BA-0C58-481C-802D-131BADAA2E7D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5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7F68D5E-62A7-46E6-9EDF-4C57B343B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905500" y="76200"/>
            <a:ext cx="1943100" cy="32766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3C33A68-8C19-46D2-9CCB-0C92B219B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5676900" cy="32766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E5D0D62-F2A2-4CCD-AF06-DE5AC0A03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33AAEDE-7F53-4B28-9917-EDDB4526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2A6581-D6E2-45EC-A4B2-AAF86DA0A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D34B2-E7B1-4471-AE11-B202A959401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39967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DC399C-91CD-D0A4-F5ED-F98021634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2661EB8-DB13-D4E4-330C-734B14274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1FE053-A51C-A5D0-966E-35FEFBD8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15135EA-4180-8230-ADAF-5BCBB647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8A99975-53A5-B5A2-AB1C-F3DA2DEA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0549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2CBB72-6F82-D4CE-22AA-F28E3BB1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C8E492-4EDE-DDD4-01AB-13753ABC8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66D264-BED6-8EB0-6BB1-90667D4C6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029485-BB81-4376-D8C4-50E70DB9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F4CC450-482C-0F29-FAC2-52095062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874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A0B7F3-33BB-162F-30D9-FD20E7DB9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27C506-1416-3D53-FE41-C07EF9AC7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ADCE38F-72EF-C784-C80E-C7AF05A0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8B9A67-A4F7-D3BE-E560-DF8E7045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031A054-D8FF-584D-8359-643FA7E9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8162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7C9C49-854B-81B7-DA4F-5A2BF912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15F767-667E-ACD5-6F47-1CE67A058E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4883A24-C721-C25A-E7F5-F7ACE06E1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E67A60A-D87F-CA33-FEF4-4D75FBD42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E844438-5D24-AD89-4BF3-E535B6E1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1EBB553-E837-34C1-9D4E-B4FDA6B7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3002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15CF9B-226A-946C-2F38-9B1DB0E7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973C5FB-A725-632E-C24B-EA6709ED7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C516D69-9C62-0754-10E3-E6BA4D53D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777180E-B264-BB7A-7E7D-A2794ECF4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9890A48-A224-ADC3-8C53-E0931BAFB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FCAA92F-D449-7604-B857-82B6AC731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07F7AC2-4750-A68C-F2D9-81673736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410B3E5-9160-1F32-F4AE-8F74EAC3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11225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64EA7D-1D09-A32B-04D3-44DB8B91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917F861-A132-33E5-5381-C274A110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C794BE9-0D8C-5A60-12F9-443B676A6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EBAFA1F-8F40-6CE4-5C58-870E6E14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92688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9DC4557-BB6A-8C2D-1791-F7B2DCF18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243CFBC-DB59-B233-FBF3-2F5640BE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C891944-7A6A-A106-6CE0-6CE91E50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897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6C0231-B300-FE91-9343-E2FB9FA2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21393D3-75B8-E208-7738-EFA9D24F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3A533E6-D8B4-0E60-D168-93FB70C76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72BCA8E-47E1-BD6D-60B4-6775D15C2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B7EFB15-A0F4-2304-5170-504D377B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5F7D0E2-6C89-CA75-7C24-969BFB45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2159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33DA4E-BD44-CB00-B09A-EA32C893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60555B8-E5D5-0362-2C50-DE7F5E1FB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E56511D-6753-59B0-0F2F-EAB9B2764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2E78CE5-839B-9726-646D-67594A64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1F420A4-6107-0733-9B66-375C8276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7762AF7-4BDD-3E40-BA54-2BB9D28B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404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EA7F3808-D7E9-974E-4FB1-B5D5FB821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8F7449-92E7-4420-9185-1B2F0B0821A8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244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D039E0-3FE9-2259-BAF4-B3C9CF079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3F888F1-5B27-9499-9A7E-4F35B363B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693E505-83EC-3019-2E91-345ADE3C2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8AFC71-10E2-CA08-A8CA-73C8F31B3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D95F54-30A6-4F99-031B-2C2E009C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43229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48C35AE-7B4C-3769-A1C9-379DA5A71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6F8DE1C-5A61-C6E9-0991-9E59D5424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A3D7B63-24D0-A0A0-6D46-D0D89C19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38FBCA3-0FDB-7EC0-B9C8-BA18C2BB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FB7E6D-8E69-D4EA-BF99-D3C06162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532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B5D298-4DB5-1639-481D-90DE698D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76ED4B-2166-E45A-B85A-C86632431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5B63A1E-5883-0ABF-5E57-2FE6C00C1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7143BCA-5A5A-DA99-26A7-5300CC575C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FAF036-8D2B-4C3C-B18A-5B4A9A3829C5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9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5DFB1D-EC9F-7AA1-BC63-287F0D24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7DC4821-C29C-1860-4798-E6FADF014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A099FC3-5B1A-C765-72C1-D2B15E418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EA3148F-4F58-C6E8-3160-53836A978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919E4D-88F0-4AEC-A15B-F159FE257F67}" type="slidenum">
              <a:rPr lang="it-IT" altLang="hu-HU"/>
              <a:pPr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8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2955C4F-4AE4-DB02-51D2-69FF3C412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16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hu-HU"/>
              <a:t>Fare clic per modificare lo stile del titolo dello schema (Kattintson a gombra a séma címének módosításához)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985524B-CB9A-FA31-DE7B-FF3E9C963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1913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hu-HU"/>
              <a:t>Fare clic per modificare gli stili del testo del testo dello schema</a:t>
            </a:r>
          </a:p>
          <a:p>
            <a:pPr lvl="1"/>
            <a:r>
              <a:rPr lang="it-IT" altLang="hu-HU"/>
              <a:t>Secondo livello</a:t>
            </a:r>
          </a:p>
          <a:p>
            <a:pPr lvl="2"/>
            <a:r>
              <a:rPr lang="it-IT" altLang="hu-HU"/>
              <a:t>Terzo livello</a:t>
            </a:r>
          </a:p>
          <a:p>
            <a:pPr lvl="3"/>
            <a:r>
              <a:rPr lang="it-IT" altLang="hu-HU"/>
              <a:t>Quarto livello</a:t>
            </a:r>
          </a:p>
          <a:p>
            <a:pPr lvl="4"/>
            <a:r>
              <a:rPr lang="it-IT" altLang="hu-HU"/>
              <a:t>titolo dello schema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ABA8548-E33B-5637-717A-56312EB79D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3775" y="6151563"/>
            <a:ext cx="3841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rgbClr val="A5A985"/>
                </a:solidFill>
                <a:latin typeface="+mn-lt"/>
              </a:defRPr>
            </a:lvl1pPr>
          </a:lstStyle>
          <a:p>
            <a:fld id="{7BC726A8-25C2-483C-B032-8D621C762747}" type="slidenum">
              <a:rPr lang="it-IT" altLang="hu-HU"/>
              <a:t>‹#›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D2B346BB-5AFB-C1B2-DDA8-59095E785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5600"/>
            <a:ext cx="9144000" cy="155575"/>
          </a:xfrm>
          <a:prstGeom prst="rect">
            <a:avLst/>
          </a:prstGeom>
          <a:solidFill>
            <a:srgbClr val="A5A9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GB" altLang="hu-HU" sz="800" b="1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2301E6EA-93A7-549D-FAA3-2E267767BB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6170613"/>
            <a:ext cx="0" cy="376237"/>
          </a:xfrm>
          <a:prstGeom prst="line">
            <a:avLst/>
          </a:prstGeom>
          <a:noFill/>
          <a:ln w="19050">
            <a:solidFill>
              <a:srgbClr val="A5A98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3" name="Rectangle 19">
            <a:extLst>
              <a:ext uri="{FF2B5EF4-FFF2-40B4-BE49-F238E27FC236}">
                <a16:creationId xmlns:a16="http://schemas.microsoft.com/office/drawing/2014/main" id="{D1E8CFF7-7A2B-7129-BA8E-55D1E0C02C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2588" y="5932488"/>
            <a:ext cx="1509712" cy="52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B3688C16-E74A-7043-A5CB-E9260BFE9C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5856288"/>
            <a:ext cx="1874837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333399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ct val="20000"/>
        </a:spcBef>
        <a:spcAft>
          <a:spcPct val="0"/>
        </a:spcAft>
        <a:buChar char="–"/>
        <a:defRPr sz="2800" kern="1200">
          <a:solidFill>
            <a:srgbClr val="333399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333399"/>
          </a:solidFill>
          <a:latin typeface="+mn-lt"/>
          <a:ea typeface="+mn-ea"/>
          <a:cs typeface="+mn-cs"/>
        </a:defRPr>
      </a:lvl3pPr>
      <a:lvl4pPr marL="15621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–"/>
        <a:defRPr sz="2800" kern="1200">
          <a:solidFill>
            <a:srgbClr val="333399"/>
          </a:solidFill>
          <a:latin typeface="+mn-lt"/>
          <a:ea typeface="+mn-ea"/>
          <a:cs typeface="+mn-cs"/>
        </a:defRPr>
      </a:lvl4pPr>
      <a:lvl5pPr marL="19812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3333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331788"/>
            <a:ext cx="777240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Kattintson a Mestercím stílusának szerkesztéséhez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501775"/>
            <a:ext cx="777240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Kattintson a gombra a mester szövegstílusok szerkesztéséhez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2206EF6-6115-4FAC-A801-0A3503E1B700}" type="slidenum">
              <a:rPr lang="en-US"/>
              <a:t>‹#›</a:t>
            </a:fld>
            <a:endParaRPr lang="en-US"/>
          </a:p>
        </p:txBody>
      </p:sp>
      <p:pic>
        <p:nvPicPr>
          <p:cNvPr id="1031" name="Picture 7" descr="FGC 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15200" y="101600"/>
            <a:ext cx="1714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09600" y="6400800"/>
            <a:ext cx="7848600" cy="0"/>
          </a:xfrm>
          <a:prstGeom prst="line">
            <a:avLst/>
          </a:prstGeom>
          <a:noFill/>
          <a:ln w="38100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485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>
    <p:zo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3007F1-AE3B-21B9-6F84-2C998F773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Kattintson a Mestercím stílusának szerkesztéséhez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DC78B3-72BE-F4C4-BE98-DEA9E1BD6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Kattintson a gombra a mester szövegstílusok szerkesztéséhez</a:t>
            </a:r>
          </a:p>
          <a:p>
            <a:pPr lvl="1"/>
            <a:r>
              <a:rPr lang="en-US" altLang="hu-HU"/>
              <a:t>Második szint</a:t>
            </a:r>
          </a:p>
          <a:p>
            <a:pPr lvl="2"/>
            <a:r>
              <a:rPr lang="en-US" altLang="hu-HU"/>
              <a:t>Harmadik szint</a:t>
            </a:r>
          </a:p>
          <a:p>
            <a:pPr lvl="3"/>
            <a:r>
              <a:rPr lang="en-US" altLang="hu-HU"/>
              <a:t>Negyedik szint</a:t>
            </a:r>
          </a:p>
          <a:p>
            <a:pPr lvl="4"/>
            <a:r>
              <a:rPr lang="en-US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5E5449-3699-F5D0-6559-56A55506EA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EF1D8A7-65F4-C23C-3AB7-DA6E215EBA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76C898D-C793-2C63-9B62-7E69668A9A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83FC55-44EC-42A4-B81A-A0F0DAC407D3}" type="slidenum">
              <a:rPr lang="en-US" altLang="hu-HU"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3253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D43C9AA6-9C48-41C2-8BE0-0F1C8298CD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Kattintson a Mestercím stílusának szerkesztéséhez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25547C5F-B06B-4568-8521-521CFB4AE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Kattintson a gombra a mester szövegstílusok szerkesztéséhez</a:t>
            </a:r>
          </a:p>
          <a:p>
            <a:pPr lvl="1"/>
            <a:r>
              <a:rPr lang="en-US" altLang="hu-HU"/>
              <a:t>Második szint</a:t>
            </a:r>
          </a:p>
          <a:p>
            <a:pPr lvl="2"/>
            <a:r>
              <a:rPr lang="en-US" altLang="hu-HU"/>
              <a:t>Harmadik szint</a:t>
            </a:r>
          </a:p>
          <a:p>
            <a:pPr lvl="3"/>
            <a:r>
              <a:rPr lang="en-US" altLang="hu-HU"/>
              <a:t>Negyedik szint</a:t>
            </a:r>
          </a:p>
          <a:p>
            <a:pPr lvl="4"/>
            <a:r>
              <a:rPr lang="en-US" altLang="hu-HU"/>
              <a:t>Ötödik szint</a:t>
            </a:r>
          </a:p>
        </p:txBody>
      </p:sp>
      <p:sp>
        <p:nvSpPr>
          <p:cNvPr id="145412" name="Rectangle 4">
            <a:extLst>
              <a:ext uri="{FF2B5EF4-FFF2-40B4-BE49-F238E27FC236}">
                <a16:creationId xmlns:a16="http://schemas.microsoft.com/office/drawing/2014/main" id="{83C11504-B389-4E16-AD85-96F0099376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 altLang="hu-HU"/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85EF338F-A281-4D66-8195-22A460A146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 altLang="hu-HU"/>
          </a:p>
        </p:txBody>
      </p:sp>
      <p:sp>
        <p:nvSpPr>
          <p:cNvPr id="145414" name="Rectangle 6">
            <a:extLst>
              <a:ext uri="{FF2B5EF4-FFF2-40B4-BE49-F238E27FC236}">
                <a16:creationId xmlns:a16="http://schemas.microsoft.com/office/drawing/2014/main" id="{BCEC4315-ED77-4EAA-8396-1274612CAE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BCD70541-60AD-4452-8E31-BD365FA4BC60}" type="slidenum">
              <a:rPr lang="en-US" altLang="hu-HU"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5209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516FAE4E-976B-4C2B-938F-39E4D9B99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Kattintson a gombra a mester szövegstílusok szerkesztéséhez</a:t>
            </a:r>
          </a:p>
          <a:p>
            <a:pPr lvl="1"/>
            <a:r>
              <a:rPr lang="en-US" altLang="hu-HU"/>
              <a:t>Második szint</a:t>
            </a:r>
          </a:p>
          <a:p>
            <a:pPr lvl="2"/>
            <a:r>
              <a:rPr lang="en-US" altLang="hu-HU"/>
              <a:t>Harmadik szint</a:t>
            </a:r>
          </a:p>
          <a:p>
            <a:pPr lvl="3"/>
            <a:r>
              <a:rPr lang="en-US" altLang="hu-HU"/>
              <a:t>Negyedik szint</a:t>
            </a:r>
          </a:p>
          <a:p>
            <a:pPr lvl="4"/>
            <a:r>
              <a:rPr lang="en-US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C48BC77-8185-4AF1-8262-8683FCC568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8BBCB6-FAD7-43CC-9CFC-9C1F58ABA1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592D32-C576-4849-8119-9C06EBA8E0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B04DC23-B750-4C16-82B6-56191ADF87CE}" type="slidenum">
              <a:rPr lang="en-US" altLang="hu-HU"/>
              <a:t>‹#›</a:t>
            </a:fld>
            <a:endParaRPr lang="en-US" altLang="hu-HU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729DB39-F97A-45AB-8EC3-D3A23F94F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8956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Kattintson a Mestercím stílusának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257947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1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B303F11-F123-44EF-3037-EC8D6E48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25D5B3D-6FE3-9558-8581-52146039C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315A89-889A-848B-2390-9CE172DCB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7A031-75B7-4C96-963E-03A2D30DA875}" type="datetimeFigureOut">
              <a:rPr lang="hu-HU" smtClean="0"/>
              <a:t>2026. 03. 05.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99669B-9ED7-4B06-2DB5-6864A74B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696BBC-D2E2-3C93-924C-6AB83C23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0EAE-B521-4454-A7B7-4F848453FC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859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4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7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9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1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eog.queensu.ca/gilbert/Supplementary%20Reading%20Lecture%20201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w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w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w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38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7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6.bin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http://rst.gsfc.nasa.gov/Sect16/originals/Fig16_10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i.edu/ooi_cgsn/page.do?pid=53279&amp;tid=1621&amp;cid=70208&amp;article=40949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jpg"/><Relationship Id="rId4" Type="http://schemas.openxmlformats.org/officeDocument/2006/relationships/image" Target="../media/image39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1026">
            <a:extLst>
              <a:ext uri="{FF2B5EF4-FFF2-40B4-BE49-F238E27FC236}">
                <a16:creationId xmlns:a16="http://schemas.microsoft.com/office/drawing/2014/main" id="{7E200E3E-64B6-8428-03E9-E845D60D09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73162" y="563349"/>
            <a:ext cx="6578600" cy="677108"/>
          </a:xfrm>
        </p:spPr>
        <p:txBody>
          <a:bodyPr/>
          <a:lstStyle/>
          <a:p>
            <a:pPr algn="ctr"/>
            <a:r>
              <a:rPr lang="hu-HU" altLang="hu-HU" sz="4400" dirty="0"/>
              <a:t>Környezetgazdaságtan</a:t>
            </a:r>
          </a:p>
        </p:txBody>
      </p:sp>
      <p:sp>
        <p:nvSpPr>
          <p:cNvPr id="343043" name="Rectangle 1027">
            <a:extLst>
              <a:ext uri="{FF2B5EF4-FFF2-40B4-BE49-F238E27FC236}">
                <a16:creationId xmlns:a16="http://schemas.microsoft.com/office/drawing/2014/main" id="{AC8ABCC0-F85E-ACDE-6746-48A73CE3F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4979988"/>
            <a:ext cx="60166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2D5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algn="l"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1pPr>
            <a:lvl2pPr algn="l"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2pPr>
            <a:lvl3pPr algn="l"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3pPr>
            <a:lvl4pPr algn="l"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4pPr>
            <a:lvl5pPr algn="l"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223F9A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br>
              <a:rPr lang="en-GB" altLang="hu-HU"/>
            </a:br>
            <a:endParaRPr lang="en-US" altLang="hu-HU" sz="2000"/>
          </a:p>
        </p:txBody>
      </p:sp>
      <p:sp>
        <p:nvSpPr>
          <p:cNvPr id="2" name="Rectangle 1026">
            <a:extLst>
              <a:ext uri="{FF2B5EF4-FFF2-40B4-BE49-F238E27FC236}">
                <a16:creationId xmlns:a16="http://schemas.microsoft.com/office/drawing/2014/main" id="{067AE233-9D41-F0AE-D179-E14942843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6237288"/>
            <a:ext cx="35083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2D5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rgbClr val="223F9A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800" dirty="0"/>
              <a:t>Dr. habil. Némethy Sándor</a:t>
            </a:r>
            <a:endParaRPr lang="it-IT" altLang="hu-HU" sz="18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31BC1A1-BEB5-F6A6-E90D-AD10DE098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0645"/>
            <a:ext cx="9144000" cy="4143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Földi rendszerek tudománya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28662" y="1190624"/>
            <a:ext cx="77724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Földrendszertudomány elsődleges célja a földi rendszerek múltbeli és jövőbeli változásainak tanulmányozása: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Paleoklíma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globális felmelegedés. Stratégiákat dolgoztak ki az éghajlatváltozás kezelésére.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Különös figyelmet fordítanak arra, hogy az emberi tevékenységek hogyan vezetnek a rendszerek közötti kapcsolatokban bekövetkező változásokhoz, valamint az embereknek az ezekre a változásokra adott válaszaira: "Globális változás" kutatás.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szénciklussal, a vízkörforgással, az élelmiszertermeléssel, a biológiai sokféleséggel, a földhasználat változásával, valamint az éghajlatváltozásra és a változékonyságra gyakorolt visszacsatolással foglalkozó témák köre.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el-sphere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7162800" cy="545465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04800" y="5570190"/>
            <a:ext cx="85026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északi szélességi körökre rajzolva ezek azok az útvonalak, amelyeket a Nap a napéjegyenlőségek és napfordulók idején bejár az égbolton. Látod, hogy a nyári útvonal hosszabb (és ezért a nyári nap tovább marad az égen)?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pPr algn="ctr"/>
            <a:r>
              <a:rPr lang="en-US" sz="2800" b="1" dirty="0">
                <a:latin typeface="+mn-lt"/>
              </a:rPr>
              <a:t>Évszakok - összefoglaló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74027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évszakokat NEM a Föld és a Nap különböző távolságai okozzák.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évszakok elsődleges oka a Föld forgásának 23,5 fokos dőlése. 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tengely az ekliptika síkjához képest.  </a:t>
            </a:r>
          </a:p>
        </p:txBody>
      </p:sp>
      <p:pic>
        <p:nvPicPr>
          <p:cNvPr id="23556" name="Picture 4" descr="seas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51868"/>
            <a:ext cx="7848600" cy="2354263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68541" y="5066273"/>
            <a:ext cx="80069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Megjegyzés: a Föld valójában az északi félteke telén, január 4-én van a legközelebb a Naphoz! Ez csökkenti az évszakos eltéréseket a jelen korszakban. 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49412" y="4669398"/>
            <a:ext cx="546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Az évszakok az északi féltekén 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22262" y="6159624"/>
            <a:ext cx="8322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Perihélium: 147,09 ×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km; Aphélium: 152,10 ×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km.</a:t>
            </a:r>
          </a:p>
        </p:txBody>
      </p:sp>
    </p:spTree>
  </p:cSld>
  <p:clrMapOvr>
    <a:masterClrMapping/>
  </p:clrMapOvr>
  <p:transition>
    <p:zo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471488"/>
            <a:ext cx="8305800" cy="591343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ec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2732088" cy="4648200"/>
          </a:xfrm>
          <a:prstGeom prst="rect">
            <a:avLst/>
          </a:prstGeom>
          <a:noFill/>
        </p:spPr>
      </p:pic>
      <p:pic>
        <p:nvPicPr>
          <p:cNvPr id="14339" name="Picture 3" descr="precess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600200"/>
            <a:ext cx="5591175" cy="4329113"/>
          </a:xfrm>
          <a:prstGeom prst="rect">
            <a:avLst/>
          </a:prstGeom>
          <a:noFill/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641725" y="6132513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26,000 éves ciklus</a:t>
            </a:r>
          </a:p>
        </p:txBody>
      </p:sp>
    </p:spTree>
  </p:cSld>
  <p:clrMapOvr>
    <a:masterClrMapping/>
  </p:clrMapOvr>
  <p:transition>
    <p:zo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x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1" y="683582"/>
            <a:ext cx="9138517" cy="429679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ccentri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7200"/>
            <a:ext cx="4953000" cy="4402138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066800" y="5334000"/>
            <a:ext cx="76041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0,00 és 0,06 között változik (jelenleg 0,017).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Periodicitás 100,000 és 400,000 év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Az excentricitási ciklus modulálja a precessziós ciklus amplitúdóját</a:t>
            </a:r>
          </a:p>
        </p:txBody>
      </p:sp>
    </p:spTree>
  </p:cSld>
  <p:clrMapOvr>
    <a:masterClrMapping/>
  </p:clrMapOvr>
  <p:transition>
    <p:zoom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18099" y="445363"/>
            <a:ext cx="719609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Ennek eredményeképpen a Földet érő napsugárzás különböző periodicitással és amplitúdóval oszcillál.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Ez az éghajlat változását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kiváltja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67F4E16-9538-4D3F-90BA-A5E92785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67" y="2465624"/>
            <a:ext cx="8164065" cy="4272527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53C8245C-AE33-4A46-82A1-8FD904CC6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sz="4000"/>
              <a:t>Mi volt a tektonikus időskálájú klímaváltozás fő mozgatórugója?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E80F75B7-58D0-4078-A145-19AD7D781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hu-HU" dirty="0"/>
              <a:t>Légköri CO</a:t>
            </a:r>
            <a:r>
              <a:rPr lang="en-US" altLang="hu-HU" baseline="-25000" dirty="0"/>
              <a:t>2</a:t>
            </a:r>
            <a:r>
              <a:rPr lang="en-US" altLang="hu-HU" dirty="0"/>
              <a:t>-szint</a:t>
            </a:r>
          </a:p>
          <a:p>
            <a:r>
              <a:rPr lang="en-US" altLang="hu-HU" dirty="0"/>
              <a:t>Változott-e a légköri CO</a:t>
            </a:r>
            <a:r>
              <a:rPr lang="en-US" altLang="hu-HU" baseline="-25000" dirty="0"/>
              <a:t>2</a:t>
            </a:r>
            <a:r>
              <a:rPr lang="en-US" altLang="hu-HU" dirty="0"/>
              <a:t>-szint a glaciális/interglaciális ciklusok során?</a:t>
            </a:r>
          </a:p>
          <a:p>
            <a:pPr lvl="1"/>
            <a:r>
              <a:rPr lang="en-US" altLang="hu-HU" dirty="0"/>
              <a:t>IGEN!</a:t>
            </a:r>
          </a:p>
          <a:p>
            <a:r>
              <a:rPr lang="en-US" altLang="hu-HU" dirty="0"/>
              <a:t>Honnan tudjuk, hogy megváltoztak?</a:t>
            </a:r>
          </a:p>
          <a:p>
            <a:pPr lvl="1"/>
            <a:r>
              <a:rPr lang="en-US" altLang="hu-HU" dirty="0"/>
              <a:t>Az antarktiszi jégben rekedt légbuborékok méréseiből</a:t>
            </a:r>
          </a:p>
          <a:p>
            <a:pPr lvl="2"/>
            <a:r>
              <a:rPr lang="en-US" altLang="hu-HU" dirty="0"/>
              <a:t>A feljegyzések több mint 600.000 évre nyúlnak vissza.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bldLvl="2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igure 10-01">
            <a:extLst>
              <a:ext uri="{FF2B5EF4-FFF2-40B4-BE49-F238E27FC236}">
                <a16:creationId xmlns:a16="http://schemas.microsoft.com/office/drawing/2014/main" id="{D779C85A-5777-48B9-895A-01A3DDEA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74800"/>
            <a:ext cx="853122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ure 10-02a">
            <a:extLst>
              <a:ext uri="{FF2B5EF4-FFF2-40B4-BE49-F238E27FC236}">
                <a16:creationId xmlns:a16="http://schemas.microsoft.com/office/drawing/2014/main" id="{7193ABC9-139F-4C4C-AEB5-3C34B217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65100"/>
            <a:ext cx="5100638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églalap 1"/>
          <p:cNvSpPr>
            <a:spLocks noChangeArrowheads="1"/>
          </p:cNvSpPr>
          <p:nvPr/>
        </p:nvSpPr>
        <p:spPr bwMode="auto">
          <a:xfrm>
            <a:off x="684213" y="692150"/>
            <a:ext cx="7559675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Az ESS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számos különböző rendszert vizsgál, amelyek mindegyikét saját jellemzői és alrendszerei határozzák meg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. </a:t>
            </a:r>
            <a:endParaRPr kumimoji="0" lang="hu-HU" altLang="zh-CN" sz="2400" b="0" i="0" u="none" strike="noStrike" kern="1200" cap="none" spc="0" normalizeH="0" baseline="0" noProof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Fizikai rendszerek: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légköri kémia, krioszféra, hidroszféra, energiaátvitel. 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Biológiai rendszerek: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tengeri élet, szárazföldi ökoszisztémák, biogeokémia. 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Emberek: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földhasználat, légköri változások. 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Külső erők: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vulkanizmus, Nap, Naprendszer (pályamechanika, becsapódások).</a:t>
            </a:r>
          </a:p>
        </p:txBody>
      </p:sp>
    </p:spTree>
  </p:cSld>
  <p:clrMapOvr>
    <a:masterClrMapping/>
  </p:clrMapOvr>
  <p:transition>
    <p:zoom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igure 10-02b">
            <a:extLst>
              <a:ext uri="{FF2B5EF4-FFF2-40B4-BE49-F238E27FC236}">
                <a16:creationId xmlns:a16="http://schemas.microsoft.com/office/drawing/2014/main" id="{E2AF5F9F-B40D-4B09-B91E-DDF22AD0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5100"/>
            <a:ext cx="3960813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ure 10-02c">
            <a:extLst>
              <a:ext uri="{FF2B5EF4-FFF2-40B4-BE49-F238E27FC236}">
                <a16:creationId xmlns:a16="http://schemas.microsoft.com/office/drawing/2014/main" id="{EB4A4649-37D8-4348-AFD4-AAB7ACA11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65100"/>
            <a:ext cx="414337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igure 10-03">
            <a:extLst>
              <a:ext uri="{FF2B5EF4-FFF2-40B4-BE49-F238E27FC236}">
                <a16:creationId xmlns:a16="http://schemas.microsoft.com/office/drawing/2014/main" id="{383069A3-E8A3-4B00-8510-2CA921CD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100"/>
            <a:ext cx="5491163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 10-04a">
            <a:extLst>
              <a:ext uri="{FF2B5EF4-FFF2-40B4-BE49-F238E27FC236}">
                <a16:creationId xmlns:a16="http://schemas.microsoft.com/office/drawing/2014/main" id="{48C269E6-7BB9-4A4C-8435-72313220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65100"/>
            <a:ext cx="703897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 10-04b">
            <a:extLst>
              <a:ext uri="{FF2B5EF4-FFF2-40B4-BE49-F238E27FC236}">
                <a16:creationId xmlns:a16="http://schemas.microsoft.com/office/drawing/2014/main" id="{1D81ED74-FDA7-4F77-AEDE-12F598B8F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5100"/>
            <a:ext cx="8434388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figure 11-06">
            <a:extLst>
              <a:ext uri="{FF2B5EF4-FFF2-40B4-BE49-F238E27FC236}">
                <a16:creationId xmlns:a16="http://schemas.microsoft.com/office/drawing/2014/main" id="{BD675772-D381-4029-97F1-D5F06DD01C5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74638"/>
            <a:ext cx="4038600" cy="585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7459" name="Text Box 3">
            <a:extLst>
              <a:ext uri="{FF2B5EF4-FFF2-40B4-BE49-F238E27FC236}">
                <a16:creationId xmlns:a16="http://schemas.microsoft.com/office/drawing/2014/main" id="{D6AF7012-E98E-4499-BF08-52B850C5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685800"/>
            <a:ext cx="3457575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Mit árul el ez az ábra?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Amikor a jég mennyisége alacsony, a CO</a:t>
            </a:r>
            <a:r>
              <a:rPr kumimoji="0" lang="hu-HU" altLang="hu-HU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-szint a legmagasabb (280-300 </a:t>
            </a:r>
            <a:r>
              <a:rPr kumimoji="0" lang="hu-HU" alt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ppmv</a:t>
            </a: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és fordítva (minimum 180-190 </a:t>
            </a:r>
            <a:r>
              <a:rPr kumimoji="0" lang="hu-HU" alt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ppmv</a:t>
            </a: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Úgy tűnik, hogy a CO</a:t>
            </a:r>
            <a:r>
              <a:rPr kumimoji="0" lang="hu-HU" altLang="hu-HU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mennyisége nagyjából a jég mennyiségének változásával párhuzamosan változik.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Mit nem árul el ez a számadat?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Hogyan függ össze a CO</a:t>
            </a:r>
            <a:r>
              <a:rPr kumimoji="0" lang="hu-HU" altLang="hu-HU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-szint a jég térfogatának változásával?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gure 11-07">
            <a:extLst>
              <a:ext uri="{FF2B5EF4-FFF2-40B4-BE49-F238E27FC236}">
                <a16:creationId xmlns:a16="http://schemas.microsoft.com/office/drawing/2014/main" id="{811FC99C-C0A2-42C3-8017-33D371E24F0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79463"/>
            <a:ext cx="8229600" cy="5849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8483" name="Text Box 3">
            <a:extLst>
              <a:ext uri="{FF2B5EF4-FFF2-40B4-BE49-F238E27FC236}">
                <a16:creationId xmlns:a16="http://schemas.microsoft.com/office/drawing/2014/main" id="{92D2A139-AFBE-4379-A1C8-D2012C44F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utolsó teljes ciklus, amely a mérések hibasávjait mutatja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C192DF84-D4C6-46A6-86DA-AF983F590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sz="4000"/>
              <a:t>A légköri CO2 és a jégkorszakok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D549456-4326-401D-8E85-E7504235F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hu-HU" sz="2800"/>
              <a:t>Tevékenység: Miért kapcsolódhatnak ezek egymáshoz?</a:t>
            </a:r>
          </a:p>
          <a:p>
            <a:pPr lvl="1">
              <a:lnSpc>
                <a:spcPct val="90000"/>
              </a:lnSpc>
            </a:pPr>
            <a:r>
              <a:rPr lang="en-US" altLang="hu-HU" sz="2400"/>
              <a:t>Tipp: a szénciklus mely részeire vannak hatással a jégkorszakok?</a:t>
            </a:r>
          </a:p>
          <a:p>
            <a:pPr>
              <a:lnSpc>
                <a:spcPct val="90000"/>
              </a:lnSpc>
            </a:pPr>
            <a:r>
              <a:rPr lang="en-US" altLang="hu-HU" sz="2800"/>
              <a:t>Sok lehetőség:</a:t>
            </a:r>
          </a:p>
          <a:p>
            <a:pPr lvl="1">
              <a:lnSpc>
                <a:spcPct val="90000"/>
              </a:lnSpc>
            </a:pPr>
            <a:r>
              <a:rPr lang="en-US" altLang="hu-HU" sz="2400"/>
              <a:t>A CO2 jobban oldódik a hidegebb óceánban</a:t>
            </a:r>
          </a:p>
          <a:p>
            <a:pPr lvl="1">
              <a:lnSpc>
                <a:spcPct val="90000"/>
              </a:lnSpc>
            </a:pPr>
            <a:r>
              <a:rPr lang="en-US" altLang="hu-HU" sz="2400"/>
              <a:t>Óceáni biológiai tevékenység a jégkori por által megtermékenyítve</a:t>
            </a:r>
          </a:p>
          <a:p>
            <a:pPr lvl="1">
              <a:lnSpc>
                <a:spcPct val="90000"/>
              </a:lnSpc>
            </a:pPr>
            <a:r>
              <a:rPr lang="en-US" altLang="hu-HU" sz="2400"/>
              <a:t>Az óceán pH-értékének változása</a:t>
            </a:r>
          </a:p>
          <a:p>
            <a:pPr>
              <a:lnSpc>
                <a:spcPct val="90000"/>
              </a:lnSpc>
            </a:pPr>
            <a:r>
              <a:rPr lang="en-US" altLang="hu-HU" sz="2800"/>
              <a:t>A CO2 és a jég mennyisége közötti pozitív visszacsatolás lehetősége (265-266. o.)</a:t>
            </a:r>
          </a:p>
          <a:p>
            <a:pPr>
              <a:lnSpc>
                <a:spcPct val="90000"/>
              </a:lnSpc>
            </a:pPr>
            <a:r>
              <a:rPr lang="en-US" altLang="hu-HU" sz="2800"/>
              <a:t>A probléma nem megoldott!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 bldLvl="2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 10-05">
            <a:extLst>
              <a:ext uri="{FF2B5EF4-FFF2-40B4-BE49-F238E27FC236}">
                <a16:creationId xmlns:a16="http://schemas.microsoft.com/office/drawing/2014/main" id="{0E9EACBA-9BA1-4EA6-85A3-078244A4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31225" cy="549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7" name="Text Box 3">
            <a:extLst>
              <a:ext uri="{FF2B5EF4-FFF2-40B4-BE49-F238E27FC236}">
                <a16:creationId xmlns:a16="http://schemas.microsoft.com/office/drawing/2014/main" id="{FF62C29D-CFBD-4547-958E-935AA4E44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228600"/>
            <a:ext cx="9032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Nyomjelző a C globális széntartalékokban való eloszlásában bekövetkező változások vizsgálatára = szénizotópok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 10-07">
            <a:extLst>
              <a:ext uri="{FF2B5EF4-FFF2-40B4-BE49-F238E27FC236}">
                <a16:creationId xmlns:a16="http://schemas.microsoft.com/office/drawing/2014/main" id="{6B41644A-AA50-467B-9E85-419B8B1D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76300"/>
            <a:ext cx="8531225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5" name="Text Box 3">
            <a:extLst>
              <a:ext uri="{FF2B5EF4-FFF2-40B4-BE49-F238E27FC236}">
                <a16:creationId xmlns:a16="http://schemas.microsoft.com/office/drawing/2014/main" id="{52D20728-E00B-4321-92E4-42CC00636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82" y="250825"/>
            <a:ext cx="7787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Melyik C-tároló képes a legnagyobb mértékben felvenni az extra C-t?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3serv.nagoya-u.ac.jp/envgcoe/images/members/project/watanabe_img1_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8" y="0"/>
            <a:ext cx="9183687" cy="688776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ure 10-15">
            <a:extLst>
              <a:ext uri="{FF2B5EF4-FFF2-40B4-BE49-F238E27FC236}">
                <a16:creationId xmlns:a16="http://schemas.microsoft.com/office/drawing/2014/main" id="{28FF992E-7E98-4BCC-8D14-32B28ED2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65100"/>
            <a:ext cx="4338637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Text Box 3">
            <a:extLst>
              <a:ext uri="{FF2B5EF4-FFF2-40B4-BE49-F238E27FC236}">
                <a16:creationId xmlns:a16="http://schemas.microsoft.com/office/drawing/2014/main" id="{07E3EAD6-0981-425F-9E6E-2F9E79017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7525"/>
            <a:ext cx="28638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Bizonyíték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arra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,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hogy</a:t>
            </a:r>
            <a:endParaRPr kumimoji="0" lang="hu-HU" alt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t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ermohalin</a:t>
            </a:r>
            <a:endParaRPr kumimoji="0" lang="hu-HU" alt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eringés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erőssége</a:t>
            </a:r>
            <a:endParaRPr kumimoji="0" lang="hu-HU" alt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egváltozott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az eljegesedési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ciklusok egyértelműek</a:t>
            </a:r>
          </a:p>
        </p:txBody>
      </p:sp>
      <p:sp>
        <p:nvSpPr>
          <p:cNvPr id="136196" name="Text Box 4">
            <a:extLst>
              <a:ext uri="{FF2B5EF4-FFF2-40B4-BE49-F238E27FC236}">
                <a16:creationId xmlns:a16="http://schemas.microsoft.com/office/drawing/2014/main" id="{314FB0D2-C461-47D2-8C3D-2DD7DD16D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30" y="4181475"/>
            <a:ext cx="329443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Nem világos, hogy ez p</a:t>
            </a:r>
            <a:r>
              <a:rPr kumimoji="0" lang="en-US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ontosan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h</a:t>
            </a:r>
            <a:r>
              <a:rPr kumimoji="0" lang="en-US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ogyan</a:t>
            </a:r>
            <a:r>
              <a:rPr kumimoji="0" lang="en-US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befolyásolja</a:t>
            </a:r>
            <a:r>
              <a:rPr kumimoji="0" lang="en-US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ez </a:t>
            </a:r>
            <a:r>
              <a:rPr kumimoji="0" lang="en-US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légkör</a:t>
            </a:r>
            <a:endParaRPr kumimoji="0" lang="en-US" alt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CO</a:t>
            </a:r>
            <a:r>
              <a:rPr kumimoji="0" lang="en-US" altLang="hu-HU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-koncentráció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ját</a:t>
            </a:r>
            <a:endParaRPr kumimoji="0" lang="en-US" alt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/>
      <p:bldP spid="13619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gure 10-16">
            <a:extLst>
              <a:ext uri="{FF2B5EF4-FFF2-40B4-BE49-F238E27FC236}">
                <a16:creationId xmlns:a16="http://schemas.microsoft.com/office/drawing/2014/main" id="{17D87298-5744-4EF4-8DEB-3282594D6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65100"/>
            <a:ext cx="353377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9" name="Text Box 3">
            <a:extLst>
              <a:ext uri="{FF2B5EF4-FFF2-40B4-BE49-F238E27FC236}">
                <a16:creationId xmlns:a16="http://schemas.microsoft.com/office/drawing/2014/main" id="{4BC2AB71-EA61-4F72-8D9E-6001CECB7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47850"/>
            <a:ext cx="338906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Tekintettel a napsütésre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jégmagból származó metán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rekordot hasonlítjuk össze 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jobb oldalon, melyik orbitális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ciklus hajtja a változást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metánban?</a:t>
            </a:r>
          </a:p>
        </p:txBody>
      </p:sp>
      <p:sp>
        <p:nvSpPr>
          <p:cNvPr id="137220" name="Text Box 4">
            <a:extLst>
              <a:ext uri="{FF2B5EF4-FFF2-40B4-BE49-F238E27FC236}">
                <a16:creationId xmlns:a16="http://schemas.microsoft.com/office/drawing/2014/main" id="{668CAE74-173C-4782-98D3-87092A977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81420"/>
            <a:ext cx="36968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Milyen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éghajlati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jelenség</a:t>
            </a:r>
            <a:endParaRPr kumimoji="0" lang="hu-HU" alt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metánkoncentráció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változásának</a:t>
            </a:r>
            <a:endParaRPr kumimoji="0" lang="hu-HU" alt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</a:t>
            </a: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ozgatórugója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5F077004-4557-450E-A96C-CA73855D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2275"/>
            <a:ext cx="30620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Mi a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metán </a:t>
            </a:r>
            <a:r>
              <a:rPr kumimoji="0" lang="en-US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fő</a:t>
            </a:r>
            <a:r>
              <a:rPr kumimoji="0" lang="en-US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forrása</a:t>
            </a:r>
            <a:r>
              <a:rPr kumimoji="0" lang="en-US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</a:t>
            </a:r>
            <a:r>
              <a:rPr kumimoji="0" lang="en-US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természetben</a:t>
            </a:r>
            <a:r>
              <a:rPr kumimoji="0" lang="en-US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/>
      <p:bldP spid="137220" grpId="0"/>
      <p:bldP spid="137221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gure 10-18">
            <a:extLst>
              <a:ext uri="{FF2B5EF4-FFF2-40B4-BE49-F238E27FC236}">
                <a16:creationId xmlns:a16="http://schemas.microsoft.com/office/drawing/2014/main" id="{6B3F16B6-EC57-4E31-8DAA-C441D4A27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5100"/>
            <a:ext cx="4838700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Text Box 3">
            <a:extLst>
              <a:ext uri="{FF2B5EF4-FFF2-40B4-BE49-F238E27FC236}">
                <a16:creationId xmlns:a16="http://schemas.microsoft.com/office/drawing/2014/main" id="{1896395B-2FE7-465D-ACF5-2FB22CD6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4" y="193675"/>
            <a:ext cx="31341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Mi mit hajt?  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Paleoklimatológus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puzzle</a:t>
            </a:r>
          </a:p>
        </p:txBody>
      </p:sp>
      <p:sp>
        <p:nvSpPr>
          <p:cNvPr id="139268" name="Text Box 4">
            <a:extLst>
              <a:ext uri="{FF2B5EF4-FFF2-40B4-BE49-F238E27FC236}">
                <a16:creationId xmlns:a16="http://schemas.microsoft.com/office/drawing/2014/main" id="{FA71730D-7B2D-41F9-B891-3B86A9FA4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565275"/>
            <a:ext cx="38972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grafikon szerint 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jobb oldali, amelyik előbb következik,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metán vagy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jég térfogatának változása?</a:t>
            </a:r>
          </a:p>
        </p:txBody>
      </p:sp>
      <p:sp>
        <p:nvSpPr>
          <p:cNvPr id="139269" name="Text Box 5">
            <a:extLst>
              <a:ext uri="{FF2B5EF4-FFF2-40B4-BE49-F238E27FC236}">
                <a16:creationId xmlns:a16="http://schemas.microsoft.com/office/drawing/2014/main" id="{C8FF6E5C-350D-4112-9153-4507CE881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3317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39270" name="Text Box 6">
            <a:extLst>
              <a:ext uri="{FF2B5EF4-FFF2-40B4-BE49-F238E27FC236}">
                <a16:creationId xmlns:a16="http://schemas.microsoft.com/office/drawing/2014/main" id="{BD319172-86FD-4955-856F-90D06713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3241675"/>
            <a:ext cx="32175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Melyik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volt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előbb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, a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változások</a:t>
            </a:r>
            <a:endParaRPr kumimoji="0" lang="en-US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CO</a:t>
            </a:r>
            <a:r>
              <a:rPr kumimoji="0" lang="en-US" altLang="hu-HU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koncentrációjában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vagy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a 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jég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térfogatában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39271" name="Text Box 7">
            <a:extLst>
              <a:ext uri="{FF2B5EF4-FFF2-40B4-BE49-F238E27FC236}">
                <a16:creationId xmlns:a16="http://schemas.microsoft.com/office/drawing/2014/main" id="{CF64981E-12D9-461E-916C-B2E666C68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232275"/>
            <a:ext cx="394851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Ezen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összefüggések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alapján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Ruddiman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azt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állítja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hogy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a CO</a:t>
            </a:r>
            <a:r>
              <a:rPr kumimoji="0" lang="en-US" altLang="hu-HU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és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metán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is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szerepet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játszhat</a:t>
            </a:r>
            <a:endParaRPr kumimoji="0" lang="en-US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jég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térfogatváltozásának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előidézésében</a:t>
            </a:r>
            <a:endParaRPr kumimoji="0" lang="en-US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és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visszacsatolási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mechanizmusként</a:t>
            </a:r>
            <a:endParaRPr kumimoji="0" lang="en-US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a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jég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térfogatának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változásai</a:t>
            </a:r>
            <a:r>
              <a:rPr kumimoji="0" lang="en-US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esetén</a:t>
            </a:r>
            <a:endParaRPr kumimoji="0" lang="en-US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/>
      <p:bldP spid="139268" grpId="0"/>
      <p:bldP spid="139270" grpId="0"/>
      <p:bldP spid="139271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figure 10-17">
            <a:extLst>
              <a:ext uri="{FF2B5EF4-FFF2-40B4-BE49-F238E27FC236}">
                <a16:creationId xmlns:a16="http://schemas.microsoft.com/office/drawing/2014/main" id="{61CFFE94-9774-4BFF-89FE-C116D1925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5100"/>
            <a:ext cx="6611938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3" name="Text Box 3">
            <a:extLst>
              <a:ext uri="{FF2B5EF4-FFF2-40B4-BE49-F238E27FC236}">
                <a16:creationId xmlns:a16="http://schemas.microsoft.com/office/drawing/2014/main" id="{CD6B4408-645A-4C23-AC3E-C43E70F23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2936875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precesszió</a:t>
            </a:r>
          </a:p>
        </p:txBody>
      </p:sp>
      <p:sp>
        <p:nvSpPr>
          <p:cNvPr id="138244" name="Text Box 4">
            <a:extLst>
              <a:ext uri="{FF2B5EF4-FFF2-40B4-BE49-F238E27FC236}">
                <a16:creationId xmlns:a16="http://schemas.microsoft.com/office/drawing/2014/main" id="{4B1C9796-3F34-4F2D-914C-91A0D39FE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5222875"/>
            <a:ext cx="52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dőlésszög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y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5" y="0"/>
            <a:ext cx="8572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8382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Korai civilizációk és az éghajlatváltozás </a:t>
            </a:r>
          </a:p>
        </p:txBody>
      </p:sp>
    </p:spTree>
    <p:extLst>
      <p:ext uri="{BB962C8B-B14F-4D97-AF65-F5344CB8AC3E}">
        <p14:creationId xmlns:p14="http://schemas.microsoft.com/office/powerpoint/2010/main" val="3571687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746" y="423298"/>
            <a:ext cx="7314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feltételezések szerint az éghajlatváltozás jelentős mértékben hozzájárult a korai civilizációk hanyatlásához. </a:t>
            </a:r>
          </a:p>
        </p:txBody>
      </p:sp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4" y="3210003"/>
            <a:ext cx="3873500" cy="2693905"/>
          </a:xfrm>
          <a:prstGeom prst="rect">
            <a:avLst/>
          </a:prstGeom>
        </p:spPr>
      </p:pic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56" y="3210003"/>
            <a:ext cx="4330700" cy="26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166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660" y="761999"/>
            <a:ext cx="8736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szaharai monszunok változása egybeesett a népek szaharai mozgásával és a korai egyiptomi dinasztiák kialakulásával. </a:t>
            </a:r>
          </a:p>
        </p:txBody>
      </p:sp>
      <p:pic>
        <p:nvPicPr>
          <p:cNvPr id="3" name="Picture 2" descr="ku-x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0"/>
            <a:ext cx="8128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1412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kal_temple_jagu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" y="1632940"/>
            <a:ext cx="5520865" cy="4192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6398" y="432659"/>
            <a:ext cx="68870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maja klasszikus időszak Kr.u. 300-1.000 Kr.u.</a:t>
            </a:r>
          </a:p>
        </p:txBody>
      </p:sp>
      <p:pic>
        <p:nvPicPr>
          <p:cNvPr id="4" name="Picture 3" descr="epcot-mayan-warrior-nora-martinez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47" y="1632940"/>
            <a:ext cx="3064658" cy="46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393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ya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95" y="1445743"/>
            <a:ext cx="5660285" cy="5308659"/>
          </a:xfrm>
          <a:prstGeom prst="rect">
            <a:avLst/>
          </a:prstGeom>
        </p:spPr>
      </p:pic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" y="2009777"/>
            <a:ext cx="3349195" cy="3256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019" y="190883"/>
            <a:ext cx="8908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tómedrekből és cseppkövekből gyűjtött adatok súlyos aszályos eseményekre utalnak a maják hanyatló éveiben.</a:t>
            </a:r>
          </a:p>
        </p:txBody>
      </p:sp>
    </p:spTree>
    <p:extLst>
      <p:ext uri="{BB962C8B-B14F-4D97-AF65-F5344CB8AC3E}">
        <p14:creationId xmlns:p14="http://schemas.microsoft.com/office/powerpoint/2010/main" val="30918279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-x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4" y="0"/>
            <a:ext cx="8097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8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2400" y="457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Miben különbözik az ESS más tudományágaktól?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00075" y="1814512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ESS a fizikai és biológiai rendszerek közötti kapcsolatokkal foglalkozik, nem pedig magukkal a rendszerekkel.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Földrendszertudomány inkább holisztikus, mint redukcionista megközelítéseket alkalmaz.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Földrendszertudomány interdiszciplináris, számos tudományágat magában foglal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Egyetlen tudományág sem tudja teljes mértékben lefedni az ESS hatókörét. </a:t>
            </a:r>
          </a:p>
        </p:txBody>
      </p:sp>
    </p:spTree>
  </p:cSld>
  <p:clrMapOvr>
    <a:masterClrMapping/>
  </p:clrMapOvr>
  <p:transition>
    <p:zoom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0400" y="242656"/>
            <a:ext cx="2590801" cy="334392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Anasazi </a:t>
            </a:r>
          </a:p>
        </p:txBody>
      </p:sp>
      <p:pic>
        <p:nvPicPr>
          <p:cNvPr id="4" name="Content Placeholder 3" descr="100_1mesa_verde09c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793155"/>
            <a:ext cx="8229600" cy="4525963"/>
          </a:xfr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5483A1B9-26F0-453E-B8E5-4563E0F8DCDE}"/>
              </a:ext>
            </a:extLst>
          </p:cNvPr>
          <p:cNvSpPr/>
          <p:nvPr/>
        </p:nvSpPr>
        <p:spPr>
          <a:xfrm>
            <a:off x="346229" y="5418514"/>
            <a:ext cx="8340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Az </a:t>
            </a: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anasaziknak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sikerült dicsőséges városokat építeniük a mai Délnyugat szikláin. Felemelkedésük és bukásuk a Kolumbusz előtti amerikai történelem egyik legnagyobb története. Az Anasazi-korszak valójában kilenc különböző időszakot foglal magában, és több mint 8500 évet ölel fel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4341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sonclimateresul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13" y="4227416"/>
            <a:ext cx="7723632" cy="2188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4164" y="376218"/>
            <a:ext cx="5171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éghajlatváltozás és az anasazik</a:t>
            </a: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3" y="1499540"/>
            <a:ext cx="394785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012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156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erőforrások kimerülése a változó éghajlattal párosulva</a:t>
            </a:r>
          </a:p>
        </p:txBody>
      </p:sp>
      <p:pic>
        <p:nvPicPr>
          <p:cNvPr id="6" name="Picture 5" descr="moai_statues_easter_island_chi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66" y="1922083"/>
            <a:ext cx="53855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873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8373" y="5831150"/>
            <a:ext cx="5897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10.000 évvel ezelőtt kevesebb, mint 50-en maradtak.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373" y="4572000"/>
            <a:ext cx="8430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50 000 évvel ezelőtt több mint 150, ~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50 kg-nál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nagyobb emlős nemzetség létezett.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6023" y="986136"/>
            <a:ext cx="342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Megafauna az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ógörög mega szóból származik, amely "nagy" és az új latin fauna szóból, amely "állatot" jelent.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990600"/>
            <a:ext cx="4824217" cy="30487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838200" y="111443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ember okozta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megafaunák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kihalását?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124200" y="123110"/>
            <a:ext cx="23807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ヒラギノ角ゴ Pro W3"/>
                <a:cs typeface="Times New Roman" pitchFamily="18" charset="0"/>
              </a:rPr>
              <a:t>Ausztrália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638" y="890339"/>
            <a:ext cx="4876800" cy="317976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504980" y="838200"/>
            <a:ext cx="32580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legutóbbi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eljegesedés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során (kb. 50 000 évvel ezelőtt) számos erszényes és nem erszényes kihalt.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538" y="4191000"/>
            <a:ext cx="8135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Közvetlenül az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eljegesedés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előtt az emberek először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Délkelet-Ázsián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keresztül jutottak be Ausztráliába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alacsony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vízállású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tengerek miatt.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538" y="5380672"/>
            <a:ext cx="8135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emberek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vadászataik során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használták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tüzet, a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kutatók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feltételezik,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hogy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az emberek voltak az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elsődleges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oka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kihalásnak.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57039" y="108586"/>
            <a:ext cx="1401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Éghajlat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145" name="Picture 1" descr="Mastadon_Illustration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976" y="752984"/>
            <a:ext cx="62198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57200" y="3712612"/>
            <a:ext cx="7701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észak-amerikai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megafaunák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kihalásának egyik fő magyarázata az éghajlatváltozás.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4722307"/>
            <a:ext cx="51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eljegesedés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erős nyarakat okozott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380672"/>
            <a:ext cx="7701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tudósok kritikusan viszonyultak a klímahipotézishez, mivel sok emlős kihalt több mint 12 500 évvel ezelőtt.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729" y="399872"/>
            <a:ext cx="390844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Overkill hipotézis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121" name="Picture 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3300" y="556737"/>
            <a:ext cx="4102100" cy="35052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9900" y="1143000"/>
            <a:ext cx="4102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az elképzelés, hogy az emberi vadászat okozta a megafauna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kihalását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...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271" y="2409109"/>
            <a:ext cx="4025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vadászat lehetett a vagy az első ember Amerikába érkezésétől kezdve, vagy az új vadászati technológia vagy stratégia első megjelenésétől kezdve.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000" y="3904055"/>
            <a:ext cx="3908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első emberek 12 500 évvel ezelőtt lakták Amerikát. Ázsia felől szárazföldi úton jutottak át Alaszkába.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8000" y="5122002"/>
            <a:ext cx="8348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Nagyjából ugyanebben az időben, 12 500 évvel ezelőtt megjelent egy új technológia, amely lehetővé tette az emberek számára, hogy nagyobb vadakra vadásszanak.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Overkill-hipotézis kritikája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798" y="1189791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olt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ahho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z e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lég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ember, hogy a megafauna kipusztulását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okozza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798" y="1828800"/>
            <a:ext cx="738187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nagy emlősök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szaporodása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lassú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emberek csapatban dolgoztak, hogy az állatokat a halálba kergessék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sziklákról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Nagyon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sok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állat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pusztult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csak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egy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töredékét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használták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élelemre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ruházatra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Sok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húsevő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kihalt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, de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hogyan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?</a:t>
            </a:r>
            <a:endParaRPr kumimoji="0" lang="hu-HU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ヒラギノ角ゴ Pro W3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A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húsevők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által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elfogyasztott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zsákmányállatok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kipusztulásával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a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húsevők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populációja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csökkenne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/>
                <a:cs typeface="Times New Roman" pitchFamily="18" charset="0"/>
              </a:rPr>
              <a:t>.</a:t>
            </a:r>
            <a:endParaRPr kumimoji="0" lang="hu-HU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ヒラギノ角ゴ Pro W3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Hogyan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maradtak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fenn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 a ma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látható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megafaunák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65312" y="2859088"/>
            <a:ext cx="8443035" cy="3560762"/>
            <a:chOff x="274837" y="3297238"/>
            <a:chExt cx="8869163" cy="3560762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274837" y="4369293"/>
              <a:ext cx="4648200" cy="12192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Fekete-tengeri árvíz hipotézis</a:t>
              </a:r>
            </a:p>
          </p:txBody>
        </p:sp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3100" y="3297238"/>
              <a:ext cx="3390900" cy="356076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417250" y="131762"/>
            <a:ext cx="8140084" cy="3607956"/>
            <a:chOff x="0" y="0"/>
            <a:chExt cx="8529284" cy="3880958"/>
          </a:xfrm>
        </p:grpSpPr>
        <p:sp>
          <p:nvSpPr>
            <p:cNvPr id="6" name="Rectangle 5"/>
            <p:cNvSpPr/>
            <p:nvPr/>
          </p:nvSpPr>
          <p:spPr>
            <a:xfrm>
              <a:off x="4487215" y="1020029"/>
              <a:ext cx="4042069" cy="1092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Megpróbálja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megmagyarázni a világméretű özönvizet és a széles körben elterjedt lerakódást.</a:t>
              </a:r>
            </a:p>
          </p:txBody>
        </p:sp>
        <p:pic>
          <p:nvPicPr>
            <p:cNvPr id="21508" name="Picture 4" descr="http://upload.wikimedia.org/wikipedia/commons/f/fd/Diluvial_bars_in_Central_Altay_Mountains_July_2011_by_Alexei_Rudo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1391" y="1020029"/>
              <a:ext cx="3810000" cy="2860929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4572000" cy="62902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Diluviális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hipotézis</a:t>
              </a:r>
            </a:p>
          </p:txBody>
        </p:sp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328" y="139567"/>
            <a:ext cx="4653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Korai antropogén hipotézis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186007"/>
            <a:ext cx="79291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megállapítja, hogy a 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és a CH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ciklikus változása, amelyet a Föld pályájának változása okoz a 350 000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év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alatt, a 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és a CH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csökkenését vetíti előre, de az adatokban található anomáliák a 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8 000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évvel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ezelőtti növekedését, valamint a CH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5000 évvel ezelőtti emelkedését mutatják.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erdőirtás 8000 évvel ezelőtt kezdődött, ami a 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növekedéséhez vezetett.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Indiában és Kínában 5000 évvel ezelőtt kezdődött a nagyüzemi rizstermesztés, amely nagyobb CH-szintet eredményezett .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19" y="4248283"/>
            <a:ext cx="3831167" cy="2298700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54" y="4248283"/>
            <a:ext cx="3530600" cy="229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8010" y="724342"/>
            <a:ext cx="560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William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Ruddiman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javasolta</a:t>
            </a:r>
          </a:p>
        </p:txBody>
      </p:sp>
    </p:spTree>
    <p:extLst>
      <p:ext uri="{BB962C8B-B14F-4D97-AF65-F5344CB8AC3E}">
        <p14:creationId xmlns:p14="http://schemas.microsoft.com/office/powerpoint/2010/main" val="3095978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685800" y="320675"/>
            <a:ext cx="7772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ESS fejlődése - 19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Century</a:t>
            </a: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685800" y="942975"/>
            <a:ext cx="77724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1802: John Playfair kifejti James Hutton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(1788)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életművét - Az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uniformizmus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elvét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és azt a radikális gondolatot, hogy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"a jelen a múlt kulcsa".</a:t>
            </a:r>
            <a:endParaRPr kumimoji="0" lang="hu-HU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1832: Lyell: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geológia alapelvei -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Huttonra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is épül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a földi folyamatok leírására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jog egységessége (a természeti törvények ugyanazok maradtak)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eljárás egységessége (ugyanazok az okok ma is, mint a múltban)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Egységes arány (a változások ugyanolyan ütemben történtek, mint most)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Állapotegyenlőség (a Föld nagyjából ugyanolyan volt a múltban, mint most).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Agassiz et al. 1840 - a gleccserek felelősek a nagy kiterjedésű tájak kialakulásáért.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William Morris Davis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1899 -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leírja a "földrajzi ciklust" és hozzájárul a geomorfológiához.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John Lawton írta 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Science-ben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(2001):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(Science, 292: Issue 5524, v1965, 2001. június 15.).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Forrás: Az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utolsó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kivételével minden pont a következő dokumentumból származ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ik: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/>
              </a:rPr>
              <a:t>http://geog.queensu.ca/gilbert/Supplementary Reading Lecture 201.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pdf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8A2B2A8-84A7-4759-9AF5-9E8AE43CE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440172"/>
            <a:ext cx="8153401" cy="61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0689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078D2A26-7052-FEA2-FD34-8355E80099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1D4F3-ADCC-4E67-8934-AF7F690B90C3}" type="slidenum">
              <a:rPr lang="it-IT" altLang="hu-HU"/>
              <a:t>141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grpSp>
        <p:nvGrpSpPr>
          <p:cNvPr id="595970" name="Group 2">
            <a:extLst>
              <a:ext uri="{FF2B5EF4-FFF2-40B4-BE49-F238E27FC236}">
                <a16:creationId xmlns:a16="http://schemas.microsoft.com/office/drawing/2014/main" id="{CBCC70CC-9248-BF85-DE8B-DAFC383D9BE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717550"/>
            <a:chOff x="0" y="0"/>
            <a:chExt cx="5759" cy="452"/>
          </a:xfrm>
        </p:grpSpPr>
        <p:sp>
          <p:nvSpPr>
            <p:cNvPr id="595971" name="AutoShape 3">
              <a:extLst>
                <a:ext uri="{FF2B5EF4-FFF2-40B4-BE49-F238E27FC236}">
                  <a16:creationId xmlns:a16="http://schemas.microsoft.com/office/drawing/2014/main" id="{9ED10773-C80E-FAC4-4739-5DF80E44A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53"/>
            </a:xfrm>
            <a:prstGeom prst="roundRect">
              <a:avLst>
                <a:gd name="adj" fmla="val 218"/>
              </a:avLst>
            </a:prstGeom>
            <a:solidFill>
              <a:srgbClr val="223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972" name="Text Box 4">
              <a:extLst>
                <a:ext uri="{FF2B5EF4-FFF2-40B4-BE49-F238E27FC236}">
                  <a16:creationId xmlns:a16="http://schemas.microsoft.com/office/drawing/2014/main" id="{AC8A1FD8-4E79-4A68-6038-CC1FF7D4E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216000" bIns="46800" anchor="ctr">
              <a:spAutoFit/>
            </a:bodyPr>
            <a:lstStyle>
              <a:lvl1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r" eaLnBrk="1" hangingPunct="1">
                <a:lnSpc>
                  <a:spcPct val="93000"/>
                </a:lnSpc>
                <a:buClr>
                  <a:srgbClr val="FFFFFF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altLang="hu-HU" sz="2600" b="1">
                  <a:solidFill>
                    <a:srgbClr val="FFFFFF"/>
                  </a:solidFill>
                  <a:latin typeface="Arial" panose="020B0604020202020204" pitchFamily="34" charset="0"/>
                </a:rPr>
                <a:t>Mi is az a gazdasági gondolkodás?</a:t>
              </a:r>
            </a:p>
          </p:txBody>
        </p:sp>
      </p:grpSp>
      <p:sp>
        <p:nvSpPr>
          <p:cNvPr id="595973" name="AutoShape 5">
            <a:extLst>
              <a:ext uri="{FF2B5EF4-FFF2-40B4-BE49-F238E27FC236}">
                <a16:creationId xmlns:a16="http://schemas.microsoft.com/office/drawing/2014/main" id="{FB2499B3-1A89-8D32-8570-1569F94BD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23963"/>
            <a:ext cx="7772400" cy="4679950"/>
          </a:xfrm>
          <a:prstGeom prst="roundRect">
            <a:avLst>
              <a:gd name="adj" fmla="val 3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5974" name="Text Box 6">
            <a:extLst>
              <a:ext uri="{FF2B5EF4-FFF2-40B4-BE49-F238E27FC236}">
                <a16:creationId xmlns:a16="http://schemas.microsoft.com/office/drawing/2014/main" id="{FF66DDDB-F147-531E-D172-F4A1882A4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409205"/>
            <a:ext cx="8358187" cy="431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buClr>
                <a:srgbClr val="11204F"/>
              </a:buClr>
              <a:buSzPct val="100000"/>
            </a:pPr>
            <a:r>
              <a:rPr lang="en-GB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A közgazdaságtan 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társadalomtudomány, az emberi viselkedés áll az elemzés középpontjában, a "választások", az egyéni döntések tanulmányozására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összpontosítunk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.</a:t>
            </a: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algn="just">
              <a:buClr>
                <a:srgbClr val="11204F"/>
              </a:buClr>
              <a:buSzPct val="100000"/>
            </a:pPr>
            <a:endParaRPr lang="en-GB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algn="just">
              <a:buClr>
                <a:srgbClr val="11204F"/>
              </a:buClr>
              <a:buSzPct val="100000"/>
            </a:pPr>
            <a:r>
              <a:rPr lang="en-GB" altLang="hu-HU" sz="2200" u="sng" dirty="0">
                <a:solidFill>
                  <a:srgbClr val="333399"/>
                </a:solidFill>
                <a:latin typeface="Arial" panose="020B0604020202020204" pitchFamily="34" charset="0"/>
              </a:rPr>
              <a:t>Az egyéni gazdasági szükségletek kielégítése érdekében a szűkös erőforrások 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(nem csak a hagyományos áruk) </a:t>
            </a:r>
            <a:r>
              <a:rPr lang="en-GB" altLang="hu-HU" sz="2200" u="sng" dirty="0">
                <a:solidFill>
                  <a:srgbClr val="333399"/>
                </a:solidFill>
                <a:latin typeface="Arial" panose="020B0604020202020204" pitchFamily="34" charset="0"/>
              </a:rPr>
              <a:t>elosztása során választási lehetőségek kerülnek nyilvánosságra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. </a:t>
            </a:r>
          </a:p>
          <a:p>
            <a:pPr lvl="1" algn="just">
              <a:buClr>
                <a:srgbClr val="11204F"/>
              </a:buClr>
              <a:buSzPct val="100000"/>
              <a:buFont typeface="Wingdings" panose="05000000000000000000" pitchFamily="2" charset="2"/>
              <a:buNone/>
            </a:pPr>
            <a:endParaRPr lang="hu-HU" altLang="hu-HU" sz="20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 algn="just">
              <a:buClr>
                <a:srgbClr val="11204F"/>
              </a:buClr>
              <a:buSzPct val="100000"/>
              <a:buFont typeface="Wingdings" panose="05000000000000000000" pitchFamily="2" charset="2"/>
              <a:buNone/>
            </a:pPr>
            <a:endParaRPr lang="hu-HU" altLang="hu-HU" sz="20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algn="just">
              <a:buClr>
                <a:srgbClr val="11204F"/>
              </a:buClr>
              <a:buSzPct val="100000"/>
              <a:buFont typeface="Wingdings" panose="05000000000000000000" pitchFamily="2" charset="2"/>
              <a:buNone/>
            </a:pPr>
            <a:r>
              <a:rPr lang="en-GB" altLang="hu-HU" sz="2000" dirty="0">
                <a:solidFill>
                  <a:srgbClr val="333399"/>
                </a:solidFill>
                <a:latin typeface="Arial" panose="020B0604020202020204" pitchFamily="34" charset="0"/>
              </a:rPr>
              <a:t>A közgazdaságtan nem egyszerűen a nyereségről vagy a </a:t>
            </a:r>
            <a:r>
              <a:rPr lang="en-GB" altLang="hu-HU" sz="2000" dirty="0" err="1">
                <a:solidFill>
                  <a:srgbClr val="333399"/>
                </a:solidFill>
                <a:latin typeface="Arial" panose="020B0604020202020204" pitchFamily="34" charset="0"/>
              </a:rPr>
              <a:t>pénzről</a:t>
            </a:r>
            <a:r>
              <a:rPr lang="hu-HU" altLang="hu-HU" sz="20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GB" altLang="hu-HU" sz="2000" dirty="0" err="1">
                <a:solidFill>
                  <a:srgbClr val="333399"/>
                </a:solidFill>
                <a:latin typeface="Arial" panose="020B0604020202020204" pitchFamily="34" charset="0"/>
              </a:rPr>
              <a:t>szól</a:t>
            </a:r>
            <a:r>
              <a:rPr lang="en-GB" altLang="hu-HU" sz="2000" dirty="0">
                <a:solidFill>
                  <a:srgbClr val="333399"/>
                </a:solidFill>
                <a:latin typeface="Arial" panose="020B0604020202020204" pitchFamily="34" charset="0"/>
              </a:rPr>
              <a:t>.  Mindenhol alkalmazható, ahol korlátokkal kell szembenézni, így döntéseket kell hozni. A közgazdászok </a:t>
            </a:r>
            <a:r>
              <a:rPr lang="en-GB" altLang="hu-HU" sz="2000" dirty="0" err="1">
                <a:solidFill>
                  <a:srgbClr val="333399"/>
                </a:solidFill>
                <a:latin typeface="Arial" panose="020B0604020202020204" pitchFamily="34" charset="0"/>
              </a:rPr>
              <a:t>azt</a:t>
            </a:r>
            <a:r>
              <a:rPr lang="en-GB" altLang="hu-HU" sz="20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000" dirty="0">
                <a:solidFill>
                  <a:srgbClr val="333399"/>
                </a:solidFill>
                <a:latin typeface="Arial" panose="020B0604020202020204" pitchFamily="34" charset="0"/>
              </a:rPr>
              <a:t>is </a:t>
            </a:r>
            <a:r>
              <a:rPr lang="en-GB" altLang="hu-HU" sz="2000" dirty="0" err="1">
                <a:solidFill>
                  <a:srgbClr val="333399"/>
                </a:solidFill>
                <a:latin typeface="Arial" panose="020B0604020202020204" pitchFamily="34" charset="0"/>
              </a:rPr>
              <a:t>tanulmányozzák</a:t>
            </a:r>
            <a:r>
              <a:rPr lang="en-GB" altLang="hu-HU" sz="2000" dirty="0">
                <a:solidFill>
                  <a:srgbClr val="333399"/>
                </a:solidFill>
                <a:latin typeface="Arial" panose="020B0604020202020204" pitchFamily="34" charset="0"/>
              </a:rPr>
              <a:t>, hogy az ösztönzők hogyan befolyásolják az emberek </a:t>
            </a:r>
            <a:r>
              <a:rPr lang="en-GB" altLang="hu-HU" sz="2000" dirty="0" err="1">
                <a:solidFill>
                  <a:srgbClr val="333399"/>
                </a:solidFill>
                <a:latin typeface="Arial" panose="020B0604020202020204" pitchFamily="34" charset="0"/>
              </a:rPr>
              <a:t>viselkedését</a:t>
            </a:r>
            <a:r>
              <a:rPr lang="en-GB" altLang="hu-HU" sz="2000" dirty="0">
                <a:solidFill>
                  <a:srgbClr val="333399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595975" name="Rectangle 7">
            <a:extLst>
              <a:ext uri="{FF2B5EF4-FFF2-40B4-BE49-F238E27FC236}">
                <a16:creationId xmlns:a16="http://schemas.microsoft.com/office/drawing/2014/main" id="{4EE9127C-69B6-BB53-208D-E90C22D0E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4334306"/>
            <a:ext cx="8358187" cy="1551566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5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9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6A5774DB-DF7F-24F8-6CD4-F6A48D1A2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D939E-CCFE-4605-8FD2-E502193A3A81}" type="slidenum">
              <a:rPr lang="it-IT" altLang="hu-HU"/>
              <a:t>142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grpSp>
        <p:nvGrpSpPr>
          <p:cNvPr id="602114" name="Group 2">
            <a:extLst>
              <a:ext uri="{FF2B5EF4-FFF2-40B4-BE49-F238E27FC236}">
                <a16:creationId xmlns:a16="http://schemas.microsoft.com/office/drawing/2014/main" id="{4BBBBB72-B111-66E2-960A-1C349671C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717550"/>
            <a:chOff x="0" y="0"/>
            <a:chExt cx="5759" cy="452"/>
          </a:xfrm>
        </p:grpSpPr>
        <p:sp>
          <p:nvSpPr>
            <p:cNvPr id="602115" name="AutoShape 3">
              <a:extLst>
                <a:ext uri="{FF2B5EF4-FFF2-40B4-BE49-F238E27FC236}">
                  <a16:creationId xmlns:a16="http://schemas.microsoft.com/office/drawing/2014/main" id="{CE7D67DF-EA4B-9D02-C316-80C344C6B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53"/>
            </a:xfrm>
            <a:prstGeom prst="roundRect">
              <a:avLst>
                <a:gd name="adj" fmla="val 218"/>
              </a:avLst>
            </a:prstGeom>
            <a:solidFill>
              <a:srgbClr val="223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02116" name="Text Box 4">
              <a:extLst>
                <a:ext uri="{FF2B5EF4-FFF2-40B4-BE49-F238E27FC236}">
                  <a16:creationId xmlns:a16="http://schemas.microsoft.com/office/drawing/2014/main" id="{6A91B321-D196-C6C3-7364-77087CD6B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216000" bIns="46800" anchor="ctr">
              <a:spAutoFit/>
            </a:bodyPr>
            <a:lstStyle>
              <a:lvl1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r" eaLnBrk="1" hangingPunct="1">
                <a:lnSpc>
                  <a:spcPct val="93000"/>
                </a:lnSpc>
                <a:buClr>
                  <a:srgbClr val="FFFFFF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altLang="hu-HU" sz="2600" b="1">
                  <a:solidFill>
                    <a:srgbClr val="FFFFFF"/>
                  </a:solidFill>
                  <a:latin typeface="Arial" panose="020B0604020202020204" pitchFamily="34" charset="0"/>
                </a:rPr>
                <a:t>Környezeti és természeti erőforrás-gazdaságtan</a:t>
              </a:r>
            </a:p>
          </p:txBody>
        </p:sp>
      </p:grpSp>
      <p:sp>
        <p:nvSpPr>
          <p:cNvPr id="602117" name="AutoShape 5">
            <a:extLst>
              <a:ext uri="{FF2B5EF4-FFF2-40B4-BE49-F238E27FC236}">
                <a16:creationId xmlns:a16="http://schemas.microsoft.com/office/drawing/2014/main" id="{29F902C6-BB05-6CD1-CE03-D38BA2417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23963"/>
            <a:ext cx="7772400" cy="4679950"/>
          </a:xfrm>
          <a:prstGeom prst="roundRect">
            <a:avLst>
              <a:gd name="adj" fmla="val 3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02118" name="Text Box 6">
            <a:extLst>
              <a:ext uri="{FF2B5EF4-FFF2-40B4-BE49-F238E27FC236}">
                <a16:creationId xmlns:a16="http://schemas.microsoft.com/office/drawing/2014/main" id="{66E5F6BF-C91A-8D60-2246-6BA330CB5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" y="1416079"/>
            <a:ext cx="7877175" cy="450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lnSpc>
                <a:spcPct val="93000"/>
              </a:lnSpc>
              <a:buClr>
                <a:srgbClr val="6B5169"/>
              </a:buClr>
              <a:buSzPct val="100000"/>
              <a:buFont typeface="Arial" panose="020B0604020202020204" pitchFamily="34" charset="0"/>
              <a:buNone/>
            </a:pPr>
            <a:r>
              <a:rPr lang="hu-HU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A környezeti és természeti erőforrás-gazdaságtan 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</a:t>
            </a:r>
            <a:r>
              <a:rPr lang="hu-HU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közgazdaságtan elveinek alkalmazása a környezeti és természeti erőforrások fejlesztésének és kezelésének tanulmányozására. </a:t>
            </a:r>
          </a:p>
          <a:p>
            <a:pPr algn="just">
              <a:lnSpc>
                <a:spcPct val="93000"/>
              </a:lnSpc>
              <a:buClr>
                <a:srgbClr val="6B5169"/>
              </a:buClr>
              <a:buSzPct val="100000"/>
              <a:buFont typeface="Arial" panose="020B0604020202020204" pitchFamily="34" charset="0"/>
              <a:buNone/>
            </a:pP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 algn="just">
              <a:lnSpc>
                <a:spcPct val="93000"/>
              </a:lnSpc>
              <a:buClr>
                <a:srgbClr val="333399"/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Környezeti erőforrások - a természet által biztosított erőforrások, amelyek oszthatatlanok, és amelyekre a gazdasági rendszer hatással van (pl. biológiai sokféleség). </a:t>
            </a:r>
          </a:p>
          <a:p>
            <a:pPr lvl="1" algn="just">
              <a:lnSpc>
                <a:spcPct val="93000"/>
              </a:lnSpc>
              <a:buClr>
                <a:srgbClr val="333399"/>
              </a:buClr>
              <a:buSzPct val="100000"/>
              <a:buFont typeface="Wingdings" panose="05000000000000000000" pitchFamily="2" charset="2"/>
              <a:buChar char="§"/>
            </a:pP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 algn="just">
              <a:lnSpc>
                <a:spcPct val="93000"/>
              </a:lnSpc>
              <a:buClr>
                <a:srgbClr val="333399"/>
              </a:buClr>
              <a:buSzPct val="100000"/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Természeti erőforrások - a természet által biztosított erőforrások, amelyek egyre kisebb egységekre oszthatók, és idővel a gazdasági rendszer inputjaiként szolgálnak. (pl. erdők, kőolaj).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2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2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2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2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8" grpId="0" uiExpand="1" build="p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B4C091C9-CC24-3E74-17DC-D31EBA763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36ADA-0201-406A-843E-C0D9E8101C72}" type="slidenum">
              <a:rPr lang="it-IT" altLang="hu-HU"/>
              <a:t>143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81986" name="Rectangle 2">
            <a:extLst>
              <a:ext uri="{FF2B5EF4-FFF2-40B4-BE49-F238E27FC236}">
                <a16:creationId xmlns:a16="http://schemas.microsoft.com/office/drawing/2014/main" id="{A1078DE7-0D72-956D-3C39-770FF4FAD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 sz="2400" dirty="0"/>
              <a:t>Hogyan éljünk vissza a természettel</a:t>
            </a:r>
          </a:p>
        </p:txBody>
      </p:sp>
      <p:pic>
        <p:nvPicPr>
          <p:cNvPr id="681987" name="Picture 3" descr=" Human activity consumes natural resources, keywords:  human activity consumption development nature conservation biodiversity habitat loss ecosystem services extinction wave eco efficiency World Environment Day cartoon">
            <a:extLst>
              <a:ext uri="{FF2B5EF4-FFF2-40B4-BE49-F238E27FC236}">
                <a16:creationId xmlns:a16="http://schemas.microsoft.com/office/drawing/2014/main" id="{AD0568EC-15D5-1712-7418-E113B9228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122363"/>
            <a:ext cx="7885113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62CD8591-2DA1-DC77-8A1A-8D62CCA202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1BB1-9CB6-440F-9EC1-0977AAA559FB}" type="slidenum">
              <a:rPr lang="it-IT" altLang="hu-HU"/>
              <a:t>144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graphicFrame>
        <p:nvGraphicFramePr>
          <p:cNvPr id="627714" name="Object 2">
            <a:extLst>
              <a:ext uri="{FF2B5EF4-FFF2-40B4-BE49-F238E27FC236}">
                <a16:creationId xmlns:a16="http://schemas.microsoft.com/office/drawing/2014/main" id="{33DDFC45-D2E9-83BC-E8C7-159C2B4B5E4E}"/>
              </a:ext>
            </a:extLst>
          </p:cNvPr>
          <p:cNvGraphicFramePr>
            <a:graphicFrameLocks/>
          </p:cNvGraphicFramePr>
          <p:nvPr/>
        </p:nvGraphicFramePr>
        <p:xfrm>
          <a:off x="0" y="1485900"/>
          <a:ext cx="965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3" imgW="8013600" imgH="4356000" progId="Word.Document.8">
                  <p:embed/>
                </p:oleObj>
              </mc:Choice>
              <mc:Fallback>
                <p:oleObj name="Documento" r:id="rId3" imgW="8013600" imgH="4356000" progId="Word.Document.8">
                  <p:embed/>
                  <p:pic>
                    <p:nvPicPr>
                      <p:cNvPr id="627714" name="Object 2">
                        <a:extLst>
                          <a:ext uri="{FF2B5EF4-FFF2-40B4-BE49-F238E27FC236}">
                            <a16:creationId xmlns:a16="http://schemas.microsoft.com/office/drawing/2014/main" id="{33DDFC45-D2E9-83BC-E8C7-159C2B4B5E4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5900"/>
                        <a:ext cx="9652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7715" name="Rectangle 3">
            <a:extLst>
              <a:ext uri="{FF2B5EF4-FFF2-40B4-BE49-F238E27FC236}">
                <a16:creationId xmlns:a16="http://schemas.microsoft.com/office/drawing/2014/main" id="{6482AE5A-3F69-E799-4677-FF395A393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hu-HU" sz="2600" b="1">
                <a:solidFill>
                  <a:schemeClr val="bg1"/>
                </a:solidFill>
                <a:latin typeface="Arial" panose="020B0604020202020204" pitchFamily="34" charset="0"/>
              </a:rPr>
              <a:t>Egy környezeti erőforrás teljes gazdasági értékének meghatározása</a:t>
            </a:r>
          </a:p>
        </p:txBody>
      </p:sp>
      <p:sp>
        <p:nvSpPr>
          <p:cNvPr id="627716" name="Rectangle 4">
            <a:extLst>
              <a:ext uri="{FF2B5EF4-FFF2-40B4-BE49-F238E27FC236}">
                <a16:creationId xmlns:a16="http://schemas.microsoft.com/office/drawing/2014/main" id="{1DB83222-0C0B-EE44-CD74-4C1F7818F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2084388"/>
            <a:ext cx="7059612" cy="368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971184DA-3DA4-6FFA-D513-08C67F4CF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4188-CC24-4C7E-90AB-141A8820FA14}" type="slidenum">
              <a:rPr lang="it-IT" altLang="hu-HU"/>
              <a:t>145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graphicFrame>
        <p:nvGraphicFramePr>
          <p:cNvPr id="629762" name="Object 2">
            <a:extLst>
              <a:ext uri="{FF2B5EF4-FFF2-40B4-BE49-F238E27FC236}">
                <a16:creationId xmlns:a16="http://schemas.microsoft.com/office/drawing/2014/main" id="{59A87509-6505-00DB-DC35-AB373E4240AF}"/>
              </a:ext>
            </a:extLst>
          </p:cNvPr>
          <p:cNvGraphicFramePr>
            <a:graphicFrameLocks/>
          </p:cNvGraphicFramePr>
          <p:nvPr/>
        </p:nvGraphicFramePr>
        <p:xfrm>
          <a:off x="0" y="1485900"/>
          <a:ext cx="965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3" imgW="8013600" imgH="4356000" progId="Word.Document.8">
                  <p:embed/>
                </p:oleObj>
              </mc:Choice>
              <mc:Fallback>
                <p:oleObj name="Documento" r:id="rId3" imgW="8013600" imgH="4356000" progId="Word.Document.8">
                  <p:embed/>
                  <p:pic>
                    <p:nvPicPr>
                      <p:cNvPr id="629762" name="Object 2">
                        <a:extLst>
                          <a:ext uri="{FF2B5EF4-FFF2-40B4-BE49-F238E27FC236}">
                            <a16:creationId xmlns:a16="http://schemas.microsoft.com/office/drawing/2014/main" id="{59A87509-6505-00DB-DC35-AB373E4240A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5900"/>
                        <a:ext cx="9652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9763" name="Rectangle 3">
            <a:extLst>
              <a:ext uri="{FF2B5EF4-FFF2-40B4-BE49-F238E27FC236}">
                <a16:creationId xmlns:a16="http://schemas.microsoft.com/office/drawing/2014/main" id="{B72F4257-F20E-A833-A9C0-81E48DB68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hu-HU" sz="2600" b="1">
                <a:solidFill>
                  <a:schemeClr val="bg1"/>
                </a:solidFill>
                <a:latin typeface="Arial" panose="020B0604020202020204" pitchFamily="34" charset="0"/>
              </a:rPr>
              <a:t>Egy környezeti erőforrás teljes gazdasági értékének meghatározása</a:t>
            </a:r>
          </a:p>
        </p:txBody>
      </p:sp>
      <p:sp>
        <p:nvSpPr>
          <p:cNvPr id="629764" name="Rectangle 4">
            <a:extLst>
              <a:ext uri="{FF2B5EF4-FFF2-40B4-BE49-F238E27FC236}">
                <a16:creationId xmlns:a16="http://schemas.microsoft.com/office/drawing/2014/main" id="{DFF31E4D-42F4-2D00-FFA7-FB9DB1D0B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700" y="2125663"/>
            <a:ext cx="6973888" cy="368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75DD1570-3710-E74A-5B51-1160E459BB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BAF9B-6539-41FF-9151-C9982C06D350}" type="slidenum">
              <a:rPr lang="it-IT" altLang="hu-HU"/>
              <a:t>146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graphicFrame>
        <p:nvGraphicFramePr>
          <p:cNvPr id="631810" name="Object 2">
            <a:extLst>
              <a:ext uri="{FF2B5EF4-FFF2-40B4-BE49-F238E27FC236}">
                <a16:creationId xmlns:a16="http://schemas.microsoft.com/office/drawing/2014/main" id="{152D082E-7FD9-D5E4-5C3F-C9E5C18FCB42}"/>
              </a:ext>
            </a:extLst>
          </p:cNvPr>
          <p:cNvGraphicFramePr>
            <a:graphicFrameLocks/>
          </p:cNvGraphicFramePr>
          <p:nvPr/>
        </p:nvGraphicFramePr>
        <p:xfrm>
          <a:off x="0" y="1485900"/>
          <a:ext cx="965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3" imgW="8013600" imgH="4356000" progId="Word.Document.8">
                  <p:embed/>
                </p:oleObj>
              </mc:Choice>
              <mc:Fallback>
                <p:oleObj name="Documento" r:id="rId3" imgW="8013600" imgH="4356000" progId="Word.Document.8">
                  <p:embed/>
                  <p:pic>
                    <p:nvPicPr>
                      <p:cNvPr id="631810" name="Object 2">
                        <a:extLst>
                          <a:ext uri="{FF2B5EF4-FFF2-40B4-BE49-F238E27FC236}">
                            <a16:creationId xmlns:a16="http://schemas.microsoft.com/office/drawing/2014/main" id="{152D082E-7FD9-D5E4-5C3F-C9E5C18FCB4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5900"/>
                        <a:ext cx="9652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1811" name="Rectangle 3">
            <a:extLst>
              <a:ext uri="{FF2B5EF4-FFF2-40B4-BE49-F238E27FC236}">
                <a16:creationId xmlns:a16="http://schemas.microsoft.com/office/drawing/2014/main" id="{2386B950-371A-F737-2747-EB4B311DB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hu-HU" sz="2600" b="1">
                <a:solidFill>
                  <a:schemeClr val="bg1"/>
                </a:solidFill>
                <a:latin typeface="Arial" panose="020B0604020202020204" pitchFamily="34" charset="0"/>
              </a:rPr>
              <a:t>Egy környezeti erőforrás teljes gazdasági értékének meghatározása</a:t>
            </a:r>
          </a:p>
        </p:txBody>
      </p:sp>
      <p:sp>
        <p:nvSpPr>
          <p:cNvPr id="631812" name="Text Box 4">
            <a:extLst>
              <a:ext uri="{FF2B5EF4-FFF2-40B4-BE49-F238E27FC236}">
                <a16:creationId xmlns:a16="http://schemas.microsoft.com/office/drawing/2014/main" id="{599C3EED-69E8-5D47-01DC-A1DE26106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05000"/>
            <a:ext cx="7772400" cy="3313113"/>
          </a:xfrm>
          <a:prstGeom prst="rect">
            <a:avLst/>
          </a:prstGeom>
          <a:solidFill>
            <a:schemeClr val="bg1"/>
          </a:solidFill>
          <a:ln w="38100">
            <a:solidFill>
              <a:srgbClr val="333399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979613" indent="-228600" algn="l"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436813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894013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351213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08413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lvl="1">
              <a:lnSpc>
                <a:spcPct val="93000"/>
              </a:lnSpc>
              <a:buClr>
                <a:srgbClr val="333399"/>
              </a:buClr>
              <a:buSzPct val="100000"/>
              <a:buFont typeface="Wingdings" panose="05000000000000000000" pitchFamily="2" charset="2"/>
              <a:buNone/>
            </a:pPr>
            <a:endParaRPr lang="en-GB" altLang="hu-HU" sz="220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>
              <a:lnSpc>
                <a:spcPct val="93000"/>
              </a:lnSpc>
              <a:buClr>
                <a:srgbClr val="333399"/>
              </a:buClr>
              <a:buSzPct val="100000"/>
              <a:buFont typeface="Wingdings" panose="05000000000000000000" pitchFamily="2" charset="2"/>
              <a:buNone/>
            </a:pPr>
            <a:r>
              <a:rPr lang="en-GB" altLang="hu-HU" sz="2200">
                <a:solidFill>
                  <a:srgbClr val="333399"/>
                </a:solidFill>
                <a:latin typeface="Arial" panose="020B0604020202020204" pitchFamily="34" charset="0"/>
              </a:rPr>
              <a:t>	</a:t>
            </a:r>
          </a:p>
          <a:p>
            <a:pPr lvl="1">
              <a:lnSpc>
                <a:spcPct val="93000"/>
              </a:lnSpc>
              <a:buClr>
                <a:srgbClr val="333399"/>
              </a:buClr>
              <a:buSzPct val="100000"/>
              <a:buFont typeface="Wingdings" panose="05000000000000000000" pitchFamily="2" charset="2"/>
              <a:buNone/>
            </a:pPr>
            <a:r>
              <a:rPr lang="en-GB" altLang="hu-HU" sz="2200" b="1">
                <a:solidFill>
                  <a:srgbClr val="333399"/>
                </a:solidFill>
                <a:latin typeface="Arial" panose="020B0604020202020204" pitchFamily="34" charset="0"/>
              </a:rPr>
              <a:t>	A környezetgazdászok </a:t>
            </a:r>
            <a:r>
              <a:rPr lang="en-GB" altLang="hu-HU" sz="2200">
                <a:solidFill>
                  <a:srgbClr val="333399"/>
                </a:solidFill>
                <a:latin typeface="Arial" panose="020B0604020202020204" pitchFamily="34" charset="0"/>
              </a:rPr>
              <a:t>	jelentős hozzájárulása a környezeti javak és szolgáltatások értékelésének területén történt, azaz olyan javak keresleti görbéinek mérésére szolgáló módszerek, amelyeknek nincsenek piacai (nem piaci értékelés).</a:t>
            </a:r>
          </a:p>
          <a:p>
            <a:pPr lvl="1">
              <a:buClr>
                <a:srgbClr val="333399"/>
              </a:buClr>
              <a:buSzPct val="100000"/>
              <a:buFont typeface="Wingdings" panose="05000000000000000000" pitchFamily="2" charset="2"/>
              <a:buChar char="§"/>
            </a:pPr>
            <a:endParaRPr lang="en-GB" altLang="hu-HU" sz="220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>
              <a:buClr>
                <a:srgbClr val="333399"/>
              </a:buClr>
              <a:buSzPct val="100000"/>
              <a:buFont typeface="Wingdings" panose="05000000000000000000" pitchFamily="2" charset="2"/>
              <a:buChar char="§"/>
            </a:pPr>
            <a:endParaRPr lang="en-GB" altLang="hu-HU" sz="220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>
              <a:buClr>
                <a:srgbClr val="333399"/>
              </a:buClr>
              <a:buSzPct val="100000"/>
              <a:buFont typeface="Wingdings" panose="05000000000000000000" pitchFamily="2" charset="2"/>
              <a:buNone/>
            </a:pPr>
            <a:endParaRPr lang="en-GB" altLang="hu-HU" sz="2200">
              <a:solidFill>
                <a:srgbClr val="6B516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EC7909B2-6930-19CF-2592-357A465550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4865D-CDA0-459E-9F26-30ED4C6FC996}" type="slidenum">
              <a:rPr lang="it-IT" altLang="hu-HU"/>
              <a:t>147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08258" name="Rectangle 2">
            <a:extLst>
              <a:ext uri="{FF2B5EF4-FFF2-40B4-BE49-F238E27FC236}">
                <a16:creationId xmlns:a16="http://schemas.microsoft.com/office/drawing/2014/main" id="{9DEA3F7E-580B-AAD0-235B-AF69D5D7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954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914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71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828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86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Miért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érdemes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gazdasági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értékelést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végezni</a:t>
            </a:r>
            <a:endParaRPr lang="en-US" altLang="hu-HU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Gazdasági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értékelési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perspektíva</a:t>
            </a:r>
            <a:endParaRPr lang="en-US" altLang="hu-HU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8259" name="Rectangle 3">
            <a:extLst>
              <a:ext uri="{FF2B5EF4-FFF2-40B4-BE49-F238E27FC236}">
                <a16:creationId xmlns:a16="http://schemas.microsoft.com/office/drawing/2014/main" id="{C79CD60C-77F9-F800-8C55-9755437A8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1331913"/>
            <a:ext cx="87979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eriod"/>
            </a:pPr>
            <a:endParaRPr lang="en-US" altLang="hu-HU" sz="3600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AAD2FD0-C1B0-9472-7AFF-49BEF2A22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42" t="18041" r="19906"/>
          <a:stretch/>
        </p:blipFill>
        <p:spPr>
          <a:xfrm>
            <a:off x="2238376" y="1689497"/>
            <a:ext cx="4791074" cy="469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8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8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59" grpId="0" build="p" autoUpdateAnimBg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3327A510-713F-C743-612F-384FE6A13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722D8-80D2-40FE-8806-E14E4E9E1BC0}" type="slidenum">
              <a:rPr lang="it-IT" altLang="hu-HU"/>
              <a:t>148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id="{B5440C66-AD5F-6E3E-7B5F-CC7FF219C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hu-HU" altLang="hu-HU" sz="2800" b="1" dirty="0">
                <a:solidFill>
                  <a:schemeClr val="bg1"/>
                </a:solidFill>
                <a:latin typeface="Arial" panose="020B0604020202020204" pitchFamily="34" charset="0"/>
              </a:rPr>
              <a:t>Miért érdemes gazdasági értékelést végezni</a:t>
            </a:r>
          </a:p>
        </p:txBody>
      </p:sp>
      <p:sp>
        <p:nvSpPr>
          <p:cNvPr id="610307" name="Rectangle 3">
            <a:extLst>
              <a:ext uri="{FF2B5EF4-FFF2-40B4-BE49-F238E27FC236}">
                <a16:creationId xmlns:a16="http://schemas.microsoft.com/office/drawing/2014/main" id="{C5F0E890-0886-0512-E983-BA9F7D2D6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0013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621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9812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438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895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352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10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b="1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Költség-haszon elemzés és környezetvédelmi politikaalkotás</a:t>
            </a:r>
          </a:p>
          <a:p>
            <a:pPr marL="800100" lvl="1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Túlzott szennyezés</a:t>
            </a:r>
          </a:p>
          <a:p>
            <a:pPr marL="800100" lvl="1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természeti környezet védelme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b="1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Jogi igények és természeti erőforrásokkal kapcsolatos kárfelmérés</a:t>
            </a:r>
          </a:p>
          <a:p>
            <a:pPr marL="800100" lvl="1" indent="-342900" eaLnBrk="1" hangingPunct="1">
              <a:lnSpc>
                <a:spcPct val="13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hu-HU" altLang="hu-HU" sz="2200" dirty="0" err="1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Exxon</a:t>
            </a: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u-HU" altLang="hu-HU" sz="2200" dirty="0" err="1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Valdez</a:t>
            </a: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(CERCLA, NOAA)</a:t>
            </a: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b="1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Környezeti számvitel (nemzeti és vállalati szinten)</a:t>
            </a:r>
          </a:p>
          <a:p>
            <a:pPr marL="800100" lvl="1" indent="-342900" eaLnBrk="1" hangingPunct="1">
              <a:lnSpc>
                <a:spcPct val="13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Műholdas nemzeti számviteli rendszer</a:t>
            </a:r>
          </a:p>
          <a:p>
            <a:pPr marL="800100" lvl="1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Vállalati társadalmi felelősségvállalásról szóló jelentések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0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0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0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1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1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10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10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392ED5A6-F9F0-8E6F-53B9-F7FD15402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06EFB-414E-4C60-BBBF-6FB015FEDD08}" type="slidenum">
              <a:rPr lang="it-IT" altLang="hu-HU"/>
              <a:t>149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14402" name="Rectangle 2">
            <a:extLst>
              <a:ext uri="{FF2B5EF4-FFF2-40B4-BE49-F238E27FC236}">
                <a16:creationId xmlns:a16="http://schemas.microsoft.com/office/drawing/2014/main" id="{C52D3DCC-D0B2-BF0B-3603-BDFC4F143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Gazdasági</a:t>
            </a:r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</a:rPr>
              <a:t>értékelési</a:t>
            </a:r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</a:rPr>
              <a:t>perspektíva</a:t>
            </a:r>
            <a:endParaRPr lang="en-GB" altLang="hu-HU" sz="2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4403" name="Rectangle 3">
            <a:extLst>
              <a:ext uri="{FF2B5EF4-FFF2-40B4-BE49-F238E27FC236}">
                <a16:creationId xmlns:a16="http://schemas.microsoft.com/office/drawing/2014/main" id="{52A73083-78E7-E93C-5F96-657423FF7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890588"/>
            <a:ext cx="861695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arenBoth"/>
            </a:pPr>
            <a:r>
              <a:rPr lang="en-GB" altLang="hu-HU" sz="2200">
                <a:solidFill>
                  <a:srgbClr val="333399"/>
                </a:solidFill>
                <a:latin typeface="Arial" panose="020B0604020202020204" pitchFamily="34" charset="0"/>
              </a:rPr>
              <a:t> Instrumentális vs. belső értékelés.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arenBoth"/>
            </a:pPr>
            <a:r>
              <a:rPr lang="en-US" altLang="hu-HU" sz="220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Monetáris vs. fizikai mutatók.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arenBoth"/>
            </a:pPr>
            <a:r>
              <a:rPr lang="en-US" altLang="hu-HU" sz="220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Közvetlen vs. közvetett értékek.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sz="220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GB" altLang="hu-HU" sz="300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405" name="Rectangle 5">
            <a:extLst>
              <a:ext uri="{FF2B5EF4-FFF2-40B4-BE49-F238E27FC236}">
                <a16:creationId xmlns:a16="http://schemas.microsoft.com/office/drawing/2014/main" id="{E97F3642-6F46-9E4D-34BA-439BF74E8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1184275"/>
            <a:ext cx="558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hu-HU" b="1">
                <a:solidFill>
                  <a:srgbClr val="333399"/>
                </a:solidFill>
                <a:latin typeface="Arial" panose="020B0604020202020204" pitchFamily="34" charset="0"/>
              </a:rPr>
              <a:t>Az értékelés alternatív perspektívái</a:t>
            </a:r>
          </a:p>
        </p:txBody>
      </p:sp>
      <p:sp>
        <p:nvSpPr>
          <p:cNvPr id="614407" name="Rectangle 7">
            <a:extLst>
              <a:ext uri="{FF2B5EF4-FFF2-40B4-BE49-F238E27FC236}">
                <a16:creationId xmlns:a16="http://schemas.microsoft.com/office/drawing/2014/main" id="{03017478-5724-43B8-C41F-82BC97CEE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1817688"/>
            <a:ext cx="861695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arenBoth" startAt="4"/>
            </a:pPr>
            <a:r>
              <a:rPr lang="en-US" altLang="hu-HU" sz="220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szintek értéke vs. a szintek változása.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arenBoth" startAt="4"/>
            </a:pPr>
            <a:r>
              <a:rPr lang="en-US" altLang="hu-HU" sz="220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Holisztikus vs. redukcionista megközelítések.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arenBoth" startAt="4"/>
            </a:pPr>
            <a:r>
              <a:rPr lang="en-US" altLang="hu-HU" sz="220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Szakértői és lakossági értékelések</a:t>
            </a:r>
            <a:r>
              <a:rPr lang="en-US" altLang="hu-HU" sz="300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GB" altLang="hu-HU" sz="300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3" grpId="0" build="p" autoUpdateAnimBg="0"/>
      <p:bldP spid="614405" grpId="0"/>
      <p:bldP spid="61440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ESS fejlődése - 20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század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642938" y="1247774"/>
            <a:ext cx="7772400" cy="506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rendszertudomány (vagy rendszerelmélet) megjelenésével a tudósok az egy tudományágat érintő tanulmányok helyett inkább a rendszerek összetevői közötti kölcsönhatásokra összpontosítottak.</a:t>
            </a: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nukleáris fizika fejlődésének köszönhetően a tudósok hatékonyabban tudták mérni a Föld korát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minden időskálán.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1980-as évek: a tudósok megértették, hogy az ember megváltoztatja a fizikai szférát, ezért a globális változásokat úgy próbálják megérteni, mint amelyek integrált emberi és fizikai rendszereket érintenek.  A "Földrendszertudomány" kifejezés használatának kezdete.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1986: Francis P.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Bretherton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(U. of Wisconsin) egy olyan bizottság elnökeként dolgozta ki a "Bretherton-diagramot", amely a modern ESS területén alapvető jelentőségű munkát írt: "Earth System Science: A Closer View.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9D09BC21-5CDA-7FEF-31DA-7DCB86621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33FA5-922B-4B69-B5D0-678987C3150E}" type="slidenum">
              <a:rPr lang="it-IT" altLang="hu-HU"/>
              <a:t>150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62530" name="Rectangle 2">
            <a:extLst>
              <a:ext uri="{FF2B5EF4-FFF2-40B4-BE49-F238E27FC236}">
                <a16:creationId xmlns:a16="http://schemas.microsoft.com/office/drawing/2014/main" id="{F098FD91-71DF-9341-380E-61C996CFF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GB" altLang="hu-HU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Mindent</a:t>
            </a:r>
            <a:r>
              <a:rPr lang="en-GB" altLang="hu-HU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egybevetve</a:t>
            </a:r>
            <a:r>
              <a:rPr lang="en-GB" altLang="hu-HU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62531" name="Rectangle 3">
            <a:extLst>
              <a:ext uri="{FF2B5EF4-FFF2-40B4-BE49-F238E27FC236}">
                <a16:creationId xmlns:a16="http://schemas.microsoft.com/office/drawing/2014/main" id="{58470E55-A23F-F2B9-525D-B7008D8F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1004888"/>
            <a:ext cx="835025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Nyilvánvaló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hogy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fenti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megfontolások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alapján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u="sng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különböző</a:t>
            </a:r>
            <a:r>
              <a:rPr lang="en-GB" altLang="hu-HU" sz="2200" u="sng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u="sng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értékelési</a:t>
            </a:r>
            <a:r>
              <a:rPr lang="en-GB" altLang="hu-HU" sz="2200" u="sng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u="sng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szempontok</a:t>
            </a:r>
            <a:r>
              <a:rPr lang="en-GB" altLang="hu-HU" sz="2200" u="sng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különböztethetők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meg.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Ez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azt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jelenti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hogy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értékre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illetve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értékelésre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vonatkozó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különböző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nézőpontok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valójában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különböző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perspektívákon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alapulhatnak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altLang="hu-HU" sz="2200" dirty="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Ez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nem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jelenti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azt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hogy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egyiknek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igaza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van, a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másiknak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pedig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nincs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altLang="hu-HU" sz="2200" dirty="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Nyilvánvalóan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döntő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fontosságú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hogy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tudjuk</a:t>
            </a:r>
            <a:r>
              <a:rPr lang="en-GB" altLang="hu-HU" sz="2200" i="1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GB" altLang="hu-HU" sz="2200" i="1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melyik</a:t>
            </a:r>
            <a:r>
              <a:rPr lang="en-GB" altLang="hu-HU" sz="2200" i="1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nézőpontot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200" dirty="0" err="1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fogadjuk</a:t>
            </a:r>
            <a:r>
              <a:rPr lang="en-GB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1" grpId="0" build="p" autoUpdateAnimBg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5A99748A-2BB2-CAAE-A6E6-B8E2EBE7B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8C1AD-0C62-4A12-AC77-E1775DE44DB1}" type="slidenum">
              <a:rPr lang="it-IT" altLang="hu-HU"/>
              <a:t>151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20546" name="Rectangle 2">
            <a:extLst>
              <a:ext uri="{FF2B5EF4-FFF2-40B4-BE49-F238E27FC236}">
                <a16:creationId xmlns:a16="http://schemas.microsoft.com/office/drawing/2014/main" id="{3ACEEA18-147F-67B5-6723-6A4E173DC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hu-HU" altLang="hu-HU" sz="2700" b="1" dirty="0">
                <a:solidFill>
                  <a:schemeClr val="bg1"/>
                </a:solidFill>
                <a:latin typeface="Arial" panose="020B0604020202020204" pitchFamily="34" charset="0"/>
              </a:rPr>
              <a:t>Gazdasági perspektíva</a:t>
            </a:r>
          </a:p>
        </p:txBody>
      </p:sp>
      <p:sp>
        <p:nvSpPr>
          <p:cNvPr id="620547" name="Rectangle 3">
            <a:extLst>
              <a:ext uri="{FF2B5EF4-FFF2-40B4-BE49-F238E27FC236}">
                <a16:creationId xmlns:a16="http://schemas.microsoft.com/office/drawing/2014/main" id="{B7950E29-A418-B3F4-35E9-ABDE778DB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057275"/>
            <a:ext cx="7458075" cy="47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621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9812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438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895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352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10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hu-HU" sz="2200" b="1" dirty="0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Instrumentális perspektíva</a:t>
            </a:r>
          </a:p>
          <a:p>
            <a:pPr lvl="4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hu-HU" altLang="hu-HU" sz="2200" dirty="0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Monetáris mutatót biztosít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hu-HU" altLang="hu-HU" sz="2200" dirty="0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 értékelést a környezeti állapot kifejezett, lehetőleg marginális vagy kis mértékű (alternatív szakpolitikai forgatókönyvekként értelmezett) változásain keresztül </a:t>
            </a:r>
            <a:r>
              <a:rPr lang="hu-HU" altLang="hu-HU" sz="2200" dirty="0" err="1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operacionalizálják</a:t>
            </a:r>
            <a:r>
              <a:rPr lang="hu-HU" altLang="hu-HU" sz="2200" dirty="0">
                <a:solidFill>
                  <a:srgbClr val="223F9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2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hu-HU" altLang="hu-HU" sz="2200" dirty="0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hu-HU" altLang="hu-HU" b="1" dirty="0">
                <a:solidFill>
                  <a:srgbClr val="B53A1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Nem egy ökoszisztéma értéke!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hu-HU" altLang="hu-HU" b="1" dirty="0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hu-HU" b="1" dirty="0">
              <a:solidFill>
                <a:srgbClr val="2F278E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0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0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0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0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0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0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47" grpId="0" build="p" bldLvl="3" autoUpdateAnimBg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3D56FBB3-45C3-7AA1-223A-DF124E1FEA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F918D-728B-4163-BE70-A9B1EEF3BF20}" type="slidenum">
              <a:rPr lang="it-IT" altLang="hu-HU"/>
              <a:t>152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id="{BCE2836D-BFBE-31B3-64E5-8C4941932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hu-HU" altLang="hu-HU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Gazdasági értékelési perspektíva</a:t>
            </a:r>
          </a:p>
        </p:txBody>
      </p:sp>
      <p:graphicFrame>
        <p:nvGraphicFramePr>
          <p:cNvPr id="648195" name="Object 3">
            <a:extLst>
              <a:ext uri="{FF2B5EF4-FFF2-40B4-BE49-F238E27FC236}">
                <a16:creationId xmlns:a16="http://schemas.microsoft.com/office/drawing/2014/main" id="{3D9848F8-491E-1742-F3F4-5965C0510E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064363"/>
              </p:ext>
            </p:extLst>
          </p:nvPr>
        </p:nvGraphicFramePr>
        <p:xfrm>
          <a:off x="405853" y="1205707"/>
          <a:ext cx="8332293" cy="445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3" imgW="9057255" imgH="4832688" progId="Word.Document.8">
                  <p:embed/>
                </p:oleObj>
              </mc:Choice>
              <mc:Fallback>
                <p:oleObj name="Documento" r:id="rId3" imgW="9057255" imgH="4832688" progId="Word.Document.8">
                  <p:embed/>
                  <p:pic>
                    <p:nvPicPr>
                      <p:cNvPr id="648195" name="Object 3">
                        <a:extLst>
                          <a:ext uri="{FF2B5EF4-FFF2-40B4-BE49-F238E27FC236}">
                            <a16:creationId xmlns:a16="http://schemas.microsoft.com/office/drawing/2014/main" id="{3D9848F8-491E-1742-F3F4-5965C0510E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853" y="1205707"/>
                        <a:ext cx="8332293" cy="4459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5B909BA-2408-766C-0F3A-B401FCC7A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A2D08-5364-4B4E-96FA-8A1012F7064E}" type="slidenum">
              <a:rPr lang="it-IT" altLang="hu-HU"/>
              <a:t>153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72770" name="Rectangle 2">
            <a:extLst>
              <a:ext uri="{FF2B5EF4-FFF2-40B4-BE49-F238E27FC236}">
                <a16:creationId xmlns:a16="http://schemas.microsoft.com/office/drawing/2014/main" id="{27D42B94-416B-67F5-7F17-A80A1CAC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Gazdasági</a:t>
            </a:r>
            <a:r>
              <a:rPr lang="en-US" altLang="hu-HU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értékelés</a:t>
            </a:r>
            <a:endParaRPr lang="en-US" altLang="hu-HU" sz="2800" dirty="0">
              <a:solidFill>
                <a:schemeClr val="bg1"/>
              </a:solidFill>
            </a:endParaRPr>
          </a:p>
        </p:txBody>
      </p:sp>
      <p:sp>
        <p:nvSpPr>
          <p:cNvPr id="672771" name="Rectangle 3">
            <a:extLst>
              <a:ext uri="{FF2B5EF4-FFF2-40B4-BE49-F238E27FC236}">
                <a16:creationId xmlns:a16="http://schemas.microsoft.com/office/drawing/2014/main" id="{3DC466C4-CAAD-2A03-8AC4-AAF0819B2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1344613"/>
            <a:ext cx="87979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2772" name="Rectangle 4">
            <a:extLst>
              <a:ext uri="{FF2B5EF4-FFF2-40B4-BE49-F238E27FC236}">
                <a16:creationId xmlns:a16="http://schemas.microsoft.com/office/drawing/2014/main" id="{EF8FCC43-9D16-AE3F-DBB2-788515751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8700"/>
            <a:ext cx="87979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72773" name="Picture 5">
            <a:extLst>
              <a:ext uri="{FF2B5EF4-FFF2-40B4-BE49-F238E27FC236}">
                <a16:creationId xmlns:a16="http://schemas.microsoft.com/office/drawing/2014/main" id="{D044FBDE-75D1-19F3-D6EE-57CE1C03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5951538"/>
            <a:ext cx="2398712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74" name="Picture 6">
            <a:extLst>
              <a:ext uri="{FF2B5EF4-FFF2-40B4-BE49-F238E27FC236}">
                <a16:creationId xmlns:a16="http://schemas.microsoft.com/office/drawing/2014/main" id="{9E25DACD-EC53-B872-B62B-A43CECDA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719138"/>
            <a:ext cx="7800975" cy="59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2776" name="Text Box 8">
            <a:extLst>
              <a:ext uri="{FF2B5EF4-FFF2-40B4-BE49-F238E27FC236}">
                <a16:creationId xmlns:a16="http://schemas.microsoft.com/office/drawing/2014/main" id="{FFF18028-D8E1-8540-251A-0E9B550C9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713" y="5435600"/>
            <a:ext cx="436562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hu-HU" sz="800"/>
              <a:t>***</a:t>
            </a: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6F0AB681-4056-0CCE-B5E0-087F2A0F33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5FB42-EFF7-4966-AA11-5363F394199B}" type="slidenum">
              <a:rPr lang="it-IT" altLang="hu-HU"/>
              <a:t>154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22596" name="Rectangle 4">
            <a:extLst>
              <a:ext uri="{FF2B5EF4-FFF2-40B4-BE49-F238E27FC236}">
                <a16:creationId xmlns:a16="http://schemas.microsoft.com/office/drawing/2014/main" id="{ADD61361-BB2F-0236-277F-B5501FD9D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hu-HU" sz="2600" dirty="0"/>
              <a:t>A </a:t>
            </a:r>
            <a:r>
              <a:rPr lang="en-US" altLang="hu-HU" sz="2600" dirty="0" err="1"/>
              <a:t>biológiai</a:t>
            </a:r>
            <a:r>
              <a:rPr lang="en-US" altLang="hu-HU" sz="2600" dirty="0"/>
              <a:t> </a:t>
            </a:r>
            <a:r>
              <a:rPr lang="en-US" altLang="hu-HU" sz="2600" dirty="0" err="1"/>
              <a:t>sokféleség</a:t>
            </a:r>
            <a:r>
              <a:rPr lang="en-US" altLang="hu-HU" sz="2600" dirty="0"/>
              <a:t> mint </a:t>
            </a:r>
            <a:r>
              <a:rPr lang="en-US" altLang="hu-HU" sz="2600" dirty="0" err="1"/>
              <a:t>környezeti</a:t>
            </a:r>
            <a:r>
              <a:rPr lang="en-US" altLang="hu-HU" sz="2600" dirty="0"/>
              <a:t> </a:t>
            </a:r>
            <a:r>
              <a:rPr lang="en-US" altLang="hu-HU" sz="2600" dirty="0" err="1"/>
              <a:t>erőforrás</a:t>
            </a:r>
            <a:endParaRPr lang="it-IT" altLang="hu-HU" sz="2600" dirty="0"/>
          </a:p>
        </p:txBody>
      </p:sp>
      <p:sp>
        <p:nvSpPr>
          <p:cNvPr id="622598" name="Rectangle 6">
            <a:extLst>
              <a:ext uri="{FF2B5EF4-FFF2-40B4-BE49-F238E27FC236}">
                <a16:creationId xmlns:a16="http://schemas.microsoft.com/office/drawing/2014/main" id="{AC56ECA3-DB33-EF66-6A83-BDDA98A8C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1" y="1119188"/>
            <a:ext cx="767715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biológiai sokféleség két okból is figyelmet igényel: 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Először is, az emberiség számára közvetlen és közvetett előnyök széles skáláját nyújtja, amelyek helyi és globális szinten egyaránt jelentkeznek.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altLang="hu-HU" sz="1800" dirty="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Másodszor, számos emberi tevékenység hozzájárul a biológiai sokféleség soha nem látott mértékű csökkenéséhez, ami veszélyezteti az ökoszisztémák stabilitását és folyamatosságát, valamint az emberiség számára nyújtott javakat és szolgáltatásokat. 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altLang="hu-HU" sz="1800" dirty="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33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Következésképpen az utóbbi években nagy figyelmet fordítottak a biológiai sokféleség csökkenésének elemzésére és értékelésére.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GB" altLang="hu-HU" sz="2200" dirty="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2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2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2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2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2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2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8" grpId="0" build="p" autoUpdateAnimBg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62A24D12-9796-3AFD-5C92-CE773F2A1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0713C-A8A4-4CA0-81F1-784593FACA5F}" type="slidenum">
              <a:rPr lang="it-IT" altLang="hu-HU"/>
              <a:t>155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70722" name="Rectangle 2">
            <a:extLst>
              <a:ext uri="{FF2B5EF4-FFF2-40B4-BE49-F238E27FC236}">
                <a16:creationId xmlns:a16="http://schemas.microsoft.com/office/drawing/2014/main" id="{0BA76FE6-0BD5-AD0F-3661-D8982A648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3000" dirty="0" err="1">
                <a:solidFill>
                  <a:schemeClr val="bg1"/>
                </a:solidFill>
                <a:latin typeface="Arial" panose="020B0604020202020204" pitchFamily="34" charset="0"/>
              </a:rPr>
              <a:t>Biológiai</a:t>
            </a:r>
            <a:r>
              <a:rPr lang="en-US" altLang="hu-HU" sz="3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3000" dirty="0" err="1">
                <a:solidFill>
                  <a:schemeClr val="bg1"/>
                </a:solidFill>
                <a:latin typeface="Arial" panose="020B0604020202020204" pitchFamily="34" charset="0"/>
              </a:rPr>
              <a:t>sokféleség</a:t>
            </a:r>
            <a:r>
              <a:rPr lang="en-US" altLang="hu-HU" sz="3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3000" dirty="0" err="1">
                <a:solidFill>
                  <a:schemeClr val="bg1"/>
                </a:solidFill>
                <a:latin typeface="Arial" panose="020B0604020202020204" pitchFamily="34" charset="0"/>
              </a:rPr>
              <a:t>és</a:t>
            </a:r>
            <a:r>
              <a:rPr lang="en-US" altLang="hu-HU" sz="3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3000" dirty="0" err="1">
                <a:solidFill>
                  <a:schemeClr val="bg1"/>
                </a:solidFill>
                <a:latin typeface="Arial" panose="020B0604020202020204" pitchFamily="34" charset="0"/>
              </a:rPr>
              <a:t>emberi</a:t>
            </a:r>
            <a:r>
              <a:rPr lang="en-US" altLang="hu-HU" sz="3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sz="3000" dirty="0" err="1">
                <a:solidFill>
                  <a:schemeClr val="bg1"/>
                </a:solidFill>
                <a:latin typeface="Arial" panose="020B0604020202020204" pitchFamily="34" charset="0"/>
              </a:rPr>
              <a:t>jólét</a:t>
            </a:r>
            <a:endParaRPr lang="en-US" altLang="hu-HU" dirty="0">
              <a:solidFill>
                <a:schemeClr val="bg1"/>
              </a:solidFill>
            </a:endParaRPr>
          </a:p>
        </p:txBody>
      </p:sp>
      <p:sp>
        <p:nvSpPr>
          <p:cNvPr id="670723" name="Rectangle 3">
            <a:extLst>
              <a:ext uri="{FF2B5EF4-FFF2-40B4-BE49-F238E27FC236}">
                <a16:creationId xmlns:a16="http://schemas.microsoft.com/office/drawing/2014/main" id="{E4B1C181-98F2-0953-3CDA-E50A8B29E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1344613"/>
            <a:ext cx="87979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0724" name="Rectangle 4">
            <a:extLst>
              <a:ext uri="{FF2B5EF4-FFF2-40B4-BE49-F238E27FC236}">
                <a16:creationId xmlns:a16="http://schemas.microsoft.com/office/drawing/2014/main" id="{9020EABE-C99E-7B7C-16D1-5704480D0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8700"/>
            <a:ext cx="87979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hu-HU" b="1">
              <a:solidFill>
                <a:srgbClr val="223F9A"/>
              </a:solidFill>
              <a:latin typeface="Arial" panose="020B0604020202020204" pitchFamily="34" charset="0"/>
            </a:endParaRPr>
          </a:p>
        </p:txBody>
      </p:sp>
      <p:pic>
        <p:nvPicPr>
          <p:cNvPr id="670725" name="Picture 5">
            <a:extLst>
              <a:ext uri="{FF2B5EF4-FFF2-40B4-BE49-F238E27FC236}">
                <a16:creationId xmlns:a16="http://schemas.microsoft.com/office/drawing/2014/main" id="{6AA66FCF-0938-27E0-C9AD-58200A56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5951538"/>
            <a:ext cx="2398712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0726" name="Text Box 6">
            <a:extLst>
              <a:ext uri="{FF2B5EF4-FFF2-40B4-BE49-F238E27FC236}">
                <a16:creationId xmlns:a16="http://schemas.microsoft.com/office/drawing/2014/main" id="{56B4E6C7-B2F5-3A8D-0F89-365037E55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1233488"/>
            <a:ext cx="2078037" cy="369332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hu-HU" sz="1800" b="1" i="1" dirty="0">
                <a:solidFill>
                  <a:srgbClr val="223F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EMBERI JÓ</a:t>
            </a:r>
            <a:r>
              <a:rPr lang="hu-HU" altLang="hu-HU" sz="1800" b="1" i="1" dirty="0">
                <a:solidFill>
                  <a:srgbClr val="223F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LÉT</a:t>
            </a:r>
            <a:endParaRPr lang="it-IT" altLang="hu-HU" sz="1800" b="1" i="1" dirty="0">
              <a:solidFill>
                <a:srgbClr val="223F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70727" name="Text Box 7">
            <a:extLst>
              <a:ext uri="{FF2B5EF4-FFF2-40B4-BE49-F238E27FC236}">
                <a16:creationId xmlns:a16="http://schemas.microsoft.com/office/drawing/2014/main" id="{4A0EC0F8-3AA9-85ED-6041-3F03B0B4F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3876675"/>
            <a:ext cx="2078037" cy="646331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hu-HU" sz="1800" b="1" i="1" dirty="0">
                <a:solidFill>
                  <a:srgbClr val="223F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BIODIVERZITÁS ERŐFORRÁSOK</a:t>
            </a:r>
          </a:p>
        </p:txBody>
      </p:sp>
      <p:sp>
        <p:nvSpPr>
          <p:cNvPr id="670728" name="AutoShape 8">
            <a:extLst>
              <a:ext uri="{FF2B5EF4-FFF2-40B4-BE49-F238E27FC236}">
                <a16:creationId xmlns:a16="http://schemas.microsoft.com/office/drawing/2014/main" id="{14F801B7-D382-B58D-3F24-51425FCD1FDD}"/>
              </a:ext>
            </a:extLst>
          </p:cNvPr>
          <p:cNvSpPr>
            <a:spLocks noChangeArrowheads="1"/>
          </p:cNvSpPr>
          <p:nvPr/>
        </p:nvSpPr>
        <p:spPr bwMode="auto">
          <a:xfrm rot="15862159">
            <a:off x="4816475" y="1666875"/>
            <a:ext cx="3698875" cy="1800225"/>
          </a:xfrm>
          <a:prstGeom prst="curvedUpArrow">
            <a:avLst>
              <a:gd name="adj1" fmla="val 41093"/>
              <a:gd name="adj2" fmla="val 82187"/>
              <a:gd name="adj3" fmla="val 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70729" name="AutoShape 9">
            <a:extLst>
              <a:ext uri="{FF2B5EF4-FFF2-40B4-BE49-F238E27FC236}">
                <a16:creationId xmlns:a16="http://schemas.microsoft.com/office/drawing/2014/main" id="{E527130C-77C8-71F5-2AC2-B56698E5A5A2}"/>
              </a:ext>
            </a:extLst>
          </p:cNvPr>
          <p:cNvSpPr>
            <a:spLocks noChangeArrowheads="1"/>
          </p:cNvSpPr>
          <p:nvPr/>
        </p:nvSpPr>
        <p:spPr bwMode="auto">
          <a:xfrm rot="5188978">
            <a:off x="539750" y="2241550"/>
            <a:ext cx="3829050" cy="1809750"/>
          </a:xfrm>
          <a:prstGeom prst="curvedUpArrow">
            <a:avLst>
              <a:gd name="adj1" fmla="val 42316"/>
              <a:gd name="adj2" fmla="val 84632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70730" name="WordArt 10">
            <a:extLst>
              <a:ext uri="{FF2B5EF4-FFF2-40B4-BE49-F238E27FC236}">
                <a16:creationId xmlns:a16="http://schemas.microsoft.com/office/drawing/2014/main" id="{E565A573-5E94-3E3E-CE5D-BC03522F48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-1010461" y="2766236"/>
            <a:ext cx="4008471" cy="361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hu-HU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FENYEGETÉSEK</a:t>
            </a:r>
          </a:p>
        </p:txBody>
      </p:sp>
      <p:sp>
        <p:nvSpPr>
          <p:cNvPr id="670731" name="WordArt 11">
            <a:extLst>
              <a:ext uri="{FF2B5EF4-FFF2-40B4-BE49-F238E27FC236}">
                <a16:creationId xmlns:a16="http://schemas.microsoft.com/office/drawing/2014/main" id="{930EFCF6-8659-BD4F-BE51-F71FC08F24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6269521" y="2728429"/>
            <a:ext cx="3932858" cy="361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hu-HU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SZOLGÁLTATÁSOK</a:t>
            </a:r>
          </a:p>
        </p:txBody>
      </p:sp>
      <p:sp>
        <p:nvSpPr>
          <p:cNvPr id="670732" name="WordArt 12">
            <a:extLst>
              <a:ext uri="{FF2B5EF4-FFF2-40B4-BE49-F238E27FC236}">
                <a16:creationId xmlns:a16="http://schemas.microsoft.com/office/drawing/2014/main" id="{FA423F42-B67F-6676-0AAE-66C3E48CF3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" y="5089592"/>
            <a:ext cx="7286625" cy="495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hu-HU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GAZDASÁGI ÉRTÉKELÉS</a:t>
            </a:r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3">
            <a:extLst>
              <a:ext uri="{FF2B5EF4-FFF2-40B4-BE49-F238E27FC236}">
                <a16:creationId xmlns:a16="http://schemas.microsoft.com/office/drawing/2014/main" id="{C9EA1176-3F28-8D21-18F7-55CEC1606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7ADC5-9B63-4C93-B7B5-2526C2568664}" type="slidenum">
              <a:rPr lang="it-IT" altLang="hu-HU"/>
              <a:t>156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35906" name="Rectangle 2">
            <a:extLst>
              <a:ext uri="{FF2B5EF4-FFF2-40B4-BE49-F238E27FC236}">
                <a16:creationId xmlns:a16="http://schemas.microsoft.com/office/drawing/2014/main" id="{D90C92A0-1500-1DDE-EB24-3647FA529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hu-HU" sz="2600" dirty="0"/>
              <a:t>Az </a:t>
            </a:r>
            <a:r>
              <a:rPr lang="hu-HU" altLang="hu-HU" sz="2600" dirty="0"/>
              <a:t>biodiverzitás szintjeinek</a:t>
            </a:r>
            <a:r>
              <a:rPr lang="it-IT" altLang="hu-HU" sz="2600" dirty="0"/>
              <a:t> összetettsége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2A4A554-90F4-97C9-9FD8-6F380C6DD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062" y="1009519"/>
            <a:ext cx="6619875" cy="5537331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431905FD-DA38-9D8F-D82E-37536B0EB1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1403C-C1BD-4230-825E-806D80FC8363}" type="slidenum">
              <a:rPr lang="it-IT" altLang="hu-HU"/>
              <a:t>157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25667" name="Rectangle 3">
            <a:extLst>
              <a:ext uri="{FF2B5EF4-FFF2-40B4-BE49-F238E27FC236}">
                <a16:creationId xmlns:a16="http://schemas.microsoft.com/office/drawing/2014/main" id="{95B5A8B4-EC78-C1E0-4B08-2987EBE1A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500" dirty="0"/>
              <a:t>A biológiai sokféleség gazdasági értékeinek osztályozása</a:t>
            </a:r>
          </a:p>
        </p:txBody>
      </p:sp>
      <p:pic>
        <p:nvPicPr>
          <p:cNvPr id="1026" name="Picture 2" descr="FOREST EUROPE | Ecosystem Services">
            <a:extLst>
              <a:ext uri="{FF2B5EF4-FFF2-40B4-BE49-F238E27FC236}">
                <a16:creationId xmlns:a16="http://schemas.microsoft.com/office/drawing/2014/main" id="{A4FE1A46-1435-0376-BE24-E9E45837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7" y="1147762"/>
            <a:ext cx="8136707" cy="49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FE8960F9-9CDC-6AC1-EFF9-D016E5FCF5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F7449-92E7-4420-9185-1B2F0B0821A8}" type="slidenum">
              <a:rPr lang="it-IT" altLang="hu-HU" smtClean="0"/>
              <a:pPr/>
              <a:t>158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716EDAC-ADAD-591B-8BAB-26262F78E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5" y="0"/>
            <a:ext cx="8893969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B295C63-E036-4FE3-DBCC-B7585C89FB48}"/>
              </a:ext>
            </a:extLst>
          </p:cNvPr>
          <p:cNvSpPr txBox="1"/>
          <p:nvPr/>
        </p:nvSpPr>
        <p:spPr>
          <a:xfrm>
            <a:off x="432339" y="381000"/>
            <a:ext cx="1497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Iniciatívák</a:t>
            </a:r>
          </a:p>
        </p:txBody>
      </p:sp>
    </p:spTree>
    <p:extLst>
      <p:ext uri="{BB962C8B-B14F-4D97-AF65-F5344CB8AC3E}">
        <p14:creationId xmlns:p14="http://schemas.microsoft.com/office/powerpoint/2010/main" val="213712945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>
            <a:extLst>
              <a:ext uri="{FF2B5EF4-FFF2-40B4-BE49-F238E27FC236}">
                <a16:creationId xmlns:a16="http://schemas.microsoft.com/office/drawing/2014/main" id="{4BD5C762-0881-861C-1CD2-81BBB0476021}"/>
              </a:ext>
            </a:extLst>
          </p:cNvPr>
          <p:cNvSpPr/>
          <p:nvPr/>
        </p:nvSpPr>
        <p:spPr>
          <a:xfrm>
            <a:off x="3273624" y="978695"/>
            <a:ext cx="2571750" cy="5429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200" b="1" cap="small" dirty="0">
                <a:solidFill>
                  <a:prstClr val="black"/>
                </a:solidFill>
                <a:latin typeface="Arial Narrow" panose="020B0606020202030204" pitchFamily="34" charset="0"/>
              </a:rPr>
              <a:t>Klíma - Klímaváltozás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200" b="1" cap="small" dirty="0">
                <a:solidFill>
                  <a:prstClr val="black"/>
                </a:solidFill>
                <a:latin typeface="Arial Narrow" panose="020B0606020202030204" pitchFamily="34" charset="0"/>
              </a:rPr>
              <a:t>Kapcsolódó ökoszisztémák</a:t>
            </a: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A77377A1-1103-0253-751D-8A5130AC5D7E}"/>
              </a:ext>
            </a:extLst>
          </p:cNvPr>
          <p:cNvSpPr/>
          <p:nvPr/>
        </p:nvSpPr>
        <p:spPr>
          <a:xfrm>
            <a:off x="2621760" y="1816302"/>
            <a:ext cx="3900481" cy="16126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 b="1" cap="small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BC7876C8-6044-2DF0-804C-70C1070BE193}"/>
              </a:ext>
            </a:extLst>
          </p:cNvPr>
          <p:cNvSpPr/>
          <p:nvPr/>
        </p:nvSpPr>
        <p:spPr>
          <a:xfrm>
            <a:off x="2600325" y="3521226"/>
            <a:ext cx="3943351" cy="15718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79FB2310-7BAF-AD2A-7354-4E66AC5787F8}"/>
              </a:ext>
            </a:extLst>
          </p:cNvPr>
          <p:cNvSpPr/>
          <p:nvPr/>
        </p:nvSpPr>
        <p:spPr>
          <a:xfrm>
            <a:off x="6900862" y="1814513"/>
            <a:ext cx="1985963" cy="32289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8A676E69-628B-D75E-15B6-A4028F318992}"/>
              </a:ext>
            </a:extLst>
          </p:cNvPr>
          <p:cNvSpPr/>
          <p:nvPr/>
        </p:nvSpPr>
        <p:spPr>
          <a:xfrm>
            <a:off x="257175" y="1814513"/>
            <a:ext cx="2014538" cy="3228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98688C09-56DC-A2A2-E19A-E7062D7D3149}"/>
              </a:ext>
            </a:extLst>
          </p:cNvPr>
          <p:cNvSpPr/>
          <p:nvPr/>
        </p:nvSpPr>
        <p:spPr>
          <a:xfrm>
            <a:off x="2271712" y="2521744"/>
            <a:ext cx="350048" cy="16877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B5A5C12E-B5A5-344A-4731-9AFCF8635910}"/>
              </a:ext>
            </a:extLst>
          </p:cNvPr>
          <p:cNvSpPr/>
          <p:nvPr/>
        </p:nvSpPr>
        <p:spPr>
          <a:xfrm>
            <a:off x="6527604" y="2480667"/>
            <a:ext cx="373259" cy="17145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Nyíl: balra mutató 11">
            <a:extLst>
              <a:ext uri="{FF2B5EF4-FFF2-40B4-BE49-F238E27FC236}">
                <a16:creationId xmlns:a16="http://schemas.microsoft.com/office/drawing/2014/main" id="{C98912DB-F05C-7B08-16FD-C6DE5E4245D8}"/>
              </a:ext>
            </a:extLst>
          </p:cNvPr>
          <p:cNvSpPr/>
          <p:nvPr/>
        </p:nvSpPr>
        <p:spPr>
          <a:xfrm>
            <a:off x="2271713" y="4164807"/>
            <a:ext cx="328613" cy="168773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Nyíl: balra-jobbra mutató 12">
            <a:extLst>
              <a:ext uri="{FF2B5EF4-FFF2-40B4-BE49-F238E27FC236}">
                <a16:creationId xmlns:a16="http://schemas.microsoft.com/office/drawing/2014/main" id="{42531C9B-118A-A97B-F9D6-EF7470693B57}"/>
              </a:ext>
            </a:extLst>
          </p:cNvPr>
          <p:cNvSpPr/>
          <p:nvPr/>
        </p:nvSpPr>
        <p:spPr>
          <a:xfrm>
            <a:off x="6543676" y="4162130"/>
            <a:ext cx="357186" cy="17145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Nyíl: felfelé-lefelé mutató 13">
            <a:extLst>
              <a:ext uri="{FF2B5EF4-FFF2-40B4-BE49-F238E27FC236}">
                <a16:creationId xmlns:a16="http://schemas.microsoft.com/office/drawing/2014/main" id="{88905943-3F16-1B20-95BF-017D1BD94FA2}"/>
              </a:ext>
            </a:extLst>
          </p:cNvPr>
          <p:cNvSpPr/>
          <p:nvPr/>
        </p:nvSpPr>
        <p:spPr>
          <a:xfrm>
            <a:off x="4489847" y="1521619"/>
            <a:ext cx="139304" cy="292895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Nyíl: felfelé-lefelé mutató 14">
            <a:extLst>
              <a:ext uri="{FF2B5EF4-FFF2-40B4-BE49-F238E27FC236}">
                <a16:creationId xmlns:a16="http://schemas.microsoft.com/office/drawing/2014/main" id="{89B1B621-E3EC-C812-E4AC-46D7BC8C3264}"/>
              </a:ext>
            </a:extLst>
          </p:cNvPr>
          <p:cNvSpPr/>
          <p:nvPr/>
        </p:nvSpPr>
        <p:spPr>
          <a:xfrm>
            <a:off x="4502348" y="5086571"/>
            <a:ext cx="139304" cy="292895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86B7E052-CCE5-8CF9-5E30-2802C7F36B8B}"/>
              </a:ext>
            </a:extLst>
          </p:cNvPr>
          <p:cNvSpPr/>
          <p:nvPr/>
        </p:nvSpPr>
        <p:spPr>
          <a:xfrm>
            <a:off x="3568305" y="1899790"/>
            <a:ext cx="2121692" cy="2687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350" b="1" cap="small" dirty="0" err="1">
                <a:solidFill>
                  <a:prstClr val="black"/>
                </a:solidFill>
                <a:latin typeface="Arial Narrow" panose="020B0606020202030204" pitchFamily="34" charset="0"/>
              </a:rPr>
              <a:t>Agroökoszisztéma</a:t>
            </a:r>
            <a:endParaRPr lang="hu-HU" sz="1350" b="1" cap="small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1F81A8F4-6333-EF83-F06A-4D7A458125A3}"/>
              </a:ext>
            </a:extLst>
          </p:cNvPr>
          <p:cNvSpPr/>
          <p:nvPr/>
        </p:nvSpPr>
        <p:spPr>
          <a:xfrm>
            <a:off x="2698553" y="2306762"/>
            <a:ext cx="1844871" cy="10132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350" b="1" dirty="0">
                <a:solidFill>
                  <a:prstClr val="black"/>
                </a:solidFill>
                <a:latin typeface="Arial Narrow" panose="020B0606020202030204" pitchFamily="34" charset="0"/>
              </a:rPr>
              <a:t>Szerkezet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Geomorfológia, </a:t>
            </a:r>
            <a:r>
              <a:rPr lang="hu-HU" sz="975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litológia</a:t>
            </a: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,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talaj, víz, levegő; természetes növénytakaró, háziasított és vad biodiverzitás, </a:t>
            </a:r>
            <a:r>
              <a:rPr lang="hu-HU" sz="975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ökotónok</a:t>
            </a: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, ökoszisztéma </a:t>
            </a:r>
            <a:r>
              <a:rPr lang="hu-HU" sz="975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fragmentáció</a:t>
            </a: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4D93F5B1-B64E-511F-6DEB-F62596800D1A}"/>
              </a:ext>
            </a:extLst>
          </p:cNvPr>
          <p:cNvSpPr/>
          <p:nvPr/>
        </p:nvSpPr>
        <p:spPr>
          <a:xfrm>
            <a:off x="4629150" y="2307431"/>
            <a:ext cx="1844870" cy="10126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350" b="1" dirty="0">
                <a:solidFill>
                  <a:prstClr val="black"/>
                </a:solidFill>
                <a:latin typeface="Arial Narrow" panose="020B0606020202030204" pitchFamily="34" charset="0"/>
              </a:rPr>
              <a:t>Folyamatok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Biogeokémiai</a:t>
            </a: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 ciklusok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Növények/állatok növekedése, Kártevő populációk dinamikája,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Szerves anyagok lebontása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Beporzás, </a:t>
            </a:r>
            <a:r>
              <a:rPr lang="hu-HU" sz="975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mycorrhiza</a:t>
            </a: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 fejlődés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125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AA2B0735-59CB-A87B-D693-3F65D4DD2D31}"/>
              </a:ext>
            </a:extLst>
          </p:cNvPr>
          <p:cNvSpPr/>
          <p:nvPr/>
        </p:nvSpPr>
        <p:spPr>
          <a:xfrm>
            <a:off x="3510261" y="3562328"/>
            <a:ext cx="2121692" cy="268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350" b="1" cap="small" dirty="0">
                <a:solidFill>
                  <a:prstClr val="black"/>
                </a:solidFill>
                <a:latin typeface="Arial Narrow" panose="020B0606020202030204" pitchFamily="34" charset="0"/>
              </a:rPr>
              <a:t>Szociális rendszerek</a:t>
            </a:r>
          </a:p>
        </p:txBody>
      </p:sp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290E09FE-108C-4164-3D21-A05553D666BC}"/>
              </a:ext>
            </a:extLst>
          </p:cNvPr>
          <p:cNvSpPr/>
          <p:nvPr/>
        </p:nvSpPr>
        <p:spPr>
          <a:xfrm>
            <a:off x="2653906" y="3907179"/>
            <a:ext cx="1828799" cy="10997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350" b="1" dirty="0">
                <a:solidFill>
                  <a:prstClr val="black"/>
                </a:solidFill>
                <a:latin typeface="Arial Narrow" panose="020B0606020202030204" pitchFamily="34" charset="0"/>
              </a:rPr>
              <a:t>Szerkezet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Farmerek, iparosok, kereskedők, kutatók, oktatási intézmények, szociális és technikai hálózatok, civil szervezetek, szövetkezetek, elosztó hálózatok, hatóságok </a:t>
            </a:r>
          </a:p>
        </p:txBody>
      </p:sp>
      <p:sp>
        <p:nvSpPr>
          <p:cNvPr id="23" name="Téglalap: lekerekített 22">
            <a:extLst>
              <a:ext uri="{FF2B5EF4-FFF2-40B4-BE49-F238E27FC236}">
                <a16:creationId xmlns:a16="http://schemas.microsoft.com/office/drawing/2014/main" id="{BCE26727-110A-70DB-706B-50B54DECCBB9}"/>
              </a:ext>
            </a:extLst>
          </p:cNvPr>
          <p:cNvSpPr/>
          <p:nvPr/>
        </p:nvSpPr>
        <p:spPr>
          <a:xfrm>
            <a:off x="4536286" y="3907178"/>
            <a:ext cx="1953812" cy="1141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000" bIns="27000"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35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350" b="1" spc="8" dirty="0">
                <a:solidFill>
                  <a:prstClr val="black"/>
                </a:solidFill>
                <a:latin typeface="Arial Narrow" panose="020B0606020202030204" pitchFamily="34" charset="0"/>
              </a:rPr>
              <a:t>Folyamatok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Konzultáció, az erőforrások és termékek minősítése, helyi és regionális (szociális) marketing, a technológiai és irányítási rendszerek </a:t>
            </a:r>
            <a:r>
              <a:rPr lang="hu-HU" sz="975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újratervezése</a:t>
            </a: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, tanulás, paradigmaváltás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975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975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1125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églalap: lekerekített 23">
            <a:extLst>
              <a:ext uri="{FF2B5EF4-FFF2-40B4-BE49-F238E27FC236}">
                <a16:creationId xmlns:a16="http://schemas.microsoft.com/office/drawing/2014/main" id="{D459D34F-75B4-1171-F1D3-A7EBD9EDC2D6}"/>
              </a:ext>
            </a:extLst>
          </p:cNvPr>
          <p:cNvSpPr/>
          <p:nvPr/>
        </p:nvSpPr>
        <p:spPr>
          <a:xfrm>
            <a:off x="514350" y="1864072"/>
            <a:ext cx="1510902" cy="422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350" b="1" cap="small" dirty="0" err="1">
                <a:solidFill>
                  <a:prstClr val="black"/>
                </a:solidFill>
                <a:latin typeface="Arial Narrow" panose="020B0606020202030204" pitchFamily="34" charset="0"/>
              </a:rPr>
              <a:t>Agroökoszisztéma</a:t>
            </a:r>
            <a:r>
              <a:rPr lang="hu-HU" sz="1350" b="1" cap="small" dirty="0">
                <a:solidFill>
                  <a:prstClr val="black"/>
                </a:solidFill>
                <a:latin typeface="Arial Narrow" panose="020B0606020202030204" pitchFamily="34" charset="0"/>
              </a:rPr>
              <a:t> menedzsment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FB20DC2E-FD5F-6557-31A1-DA8AA7DBBCA0}"/>
              </a:ext>
            </a:extLst>
          </p:cNvPr>
          <p:cNvSpPr/>
          <p:nvPr/>
        </p:nvSpPr>
        <p:spPr>
          <a:xfrm>
            <a:off x="3286125" y="5389955"/>
            <a:ext cx="2571750" cy="5429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200" b="1" cap="small" dirty="0">
                <a:solidFill>
                  <a:prstClr val="black"/>
                </a:solidFill>
                <a:latin typeface="Arial Narrow" panose="020B0606020202030204" pitchFamily="34" charset="0"/>
              </a:rPr>
              <a:t>Inkluzív és egyéb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200" b="1" cap="small" dirty="0">
                <a:solidFill>
                  <a:prstClr val="black"/>
                </a:solidFill>
                <a:latin typeface="Arial Narrow" panose="020B0606020202030204" pitchFamily="34" charset="0"/>
              </a:rPr>
              <a:t>Szociális rendszerek</a:t>
            </a:r>
          </a:p>
        </p:txBody>
      </p:sp>
      <p:sp>
        <p:nvSpPr>
          <p:cNvPr id="26" name="Téglalap: lekerekített 25">
            <a:extLst>
              <a:ext uri="{FF2B5EF4-FFF2-40B4-BE49-F238E27FC236}">
                <a16:creationId xmlns:a16="http://schemas.microsoft.com/office/drawing/2014/main" id="{DB8B1524-5106-E9AD-FA2D-2857BD7E8907}"/>
              </a:ext>
            </a:extLst>
          </p:cNvPr>
          <p:cNvSpPr/>
          <p:nvPr/>
        </p:nvSpPr>
        <p:spPr>
          <a:xfrm>
            <a:off x="355403" y="2336006"/>
            <a:ext cx="1855591" cy="26222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125" b="1" dirty="0">
                <a:solidFill>
                  <a:prstClr val="black"/>
                </a:solidFill>
                <a:latin typeface="Arial Narrow" panose="020B0606020202030204" pitchFamily="34" charset="0"/>
              </a:rPr>
              <a:t>Tájtervezés - menedzsment</a:t>
            </a: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125" b="1" dirty="0">
                <a:solidFill>
                  <a:prstClr val="black"/>
                </a:solidFill>
                <a:latin typeface="Arial Narrow" panose="020B0606020202030204" pitchFamily="34" charset="0"/>
              </a:rPr>
              <a:t>Farmrendszerek:</a:t>
            </a: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Termelési struktúrák (hagyományos, organikus), </a:t>
            </a:r>
            <a:r>
              <a:rPr lang="hu-HU" sz="105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állatállomány,haltenyésztés</a:t>
            </a: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hu-HU" sz="105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akvapónia</a:t>
            </a: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hu-HU" sz="105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agroerdészet</a:t>
            </a: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, városi mezőgazdaság, megújuló energiarendszerek – fenntartható energia-mix</a:t>
            </a: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félig-természetes élőhelyek kezelése, </a:t>
            </a:r>
            <a:r>
              <a:rPr lang="hu-HU" sz="105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ökotonok</a:t>
            </a: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 fenntartása / létesítése / regenerációja, vizes élőhelyek, talaj és vízkészletek </a:t>
            </a:r>
            <a:r>
              <a:rPr lang="hu-HU" sz="105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remediációja</a:t>
            </a:r>
            <a:endParaRPr lang="hu-HU" sz="105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D07E3F86-8BF7-9DD3-AB2E-E6D573A4FD4C}"/>
              </a:ext>
            </a:extLst>
          </p:cNvPr>
          <p:cNvSpPr/>
          <p:nvPr/>
        </p:nvSpPr>
        <p:spPr>
          <a:xfrm>
            <a:off x="7118748" y="1936403"/>
            <a:ext cx="1510902" cy="4223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350" b="1" cap="small" dirty="0">
                <a:solidFill>
                  <a:prstClr val="black"/>
                </a:solidFill>
                <a:latin typeface="Arial Narrow" panose="020B0606020202030204" pitchFamily="34" charset="0"/>
              </a:rPr>
              <a:t>Ökoszisztéma szolgáltatások</a:t>
            </a:r>
          </a:p>
        </p:txBody>
      </p:sp>
      <p:sp>
        <p:nvSpPr>
          <p:cNvPr id="28" name="Téglalap: lekerekített 27">
            <a:extLst>
              <a:ext uri="{FF2B5EF4-FFF2-40B4-BE49-F238E27FC236}">
                <a16:creationId xmlns:a16="http://schemas.microsoft.com/office/drawing/2014/main" id="{E11DF2A8-00A1-ADCB-98BC-5700CF55C4FE}"/>
              </a:ext>
            </a:extLst>
          </p:cNvPr>
          <p:cNvSpPr/>
          <p:nvPr/>
        </p:nvSpPr>
        <p:spPr>
          <a:xfrm>
            <a:off x="6977656" y="2424793"/>
            <a:ext cx="1855591" cy="25101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Támogató: tápanyagok körforgalma, vízciklus, megújuló energiaforrások</a:t>
            </a: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Ellátó: minőségi és mennyiségi mezőgazdasági termelés, biomassza</a:t>
            </a: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Szabályozó: beporzás, kártevő kontroll, víztisztítás, a talajminőség fenntartása</a:t>
            </a: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Kulturális: a vad </a:t>
            </a:r>
            <a:r>
              <a:rPr lang="hu-HU" sz="105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endémikus</a:t>
            </a: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 biodiverzitás értéke, tájfajták, esztétikus </a:t>
            </a:r>
            <a:r>
              <a:rPr lang="hu-HU" sz="105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kultúrtájak</a:t>
            </a:r>
            <a:r>
              <a:rPr lang="hu-HU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, spirituális értékek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224E5AC-DD98-E03E-D804-3CF651812A5E}"/>
              </a:ext>
            </a:extLst>
          </p:cNvPr>
          <p:cNvSpPr txBox="1"/>
          <p:nvPr/>
        </p:nvSpPr>
        <p:spPr>
          <a:xfrm>
            <a:off x="3090910" y="214472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Agroökoszisztémák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82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87EBC85-835A-4214-905F-D416BE86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2440F41-7C52-4131-A04A-DE2DC645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3" y="688032"/>
            <a:ext cx="8603550" cy="5639031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EC375AE1-2D9D-4019-8C2E-ED34AA9828DC}"/>
              </a:ext>
            </a:extLst>
          </p:cNvPr>
          <p:cNvSpPr/>
          <p:nvPr/>
        </p:nvSpPr>
        <p:spPr>
          <a:xfrm>
            <a:off x="2968835" y="226367"/>
            <a:ext cx="3206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Bretherton diagram</a:t>
            </a:r>
          </a:p>
        </p:txBody>
      </p:sp>
    </p:spTree>
    <p:extLst>
      <p:ext uri="{BB962C8B-B14F-4D97-AF65-F5344CB8AC3E}">
        <p14:creationId xmlns:p14="http://schemas.microsoft.com/office/powerpoint/2010/main" val="4103538352"/>
      </p:ext>
    </p:extLst>
  </p:cSld>
  <p:clrMapOvr>
    <a:masterClrMapping/>
  </p:clrMapOvr>
  <p:transition>
    <p:zoom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CAB0FEB4-E490-D1A0-78E4-4932FAD9EB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2EA20-6ED7-4871-AC8A-F925D3231991}" type="slidenum">
              <a:rPr lang="it-IT" altLang="hu-HU"/>
              <a:t>160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graphicFrame>
        <p:nvGraphicFramePr>
          <p:cNvPr id="637954" name="Object 2">
            <a:extLst>
              <a:ext uri="{FF2B5EF4-FFF2-40B4-BE49-F238E27FC236}">
                <a16:creationId xmlns:a16="http://schemas.microsoft.com/office/drawing/2014/main" id="{1639D089-D838-D310-EF9D-8BA2A847EB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00" y="1728788"/>
          <a:ext cx="9525000" cy="169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98040" imgH="1287000" progId="Word.Document.8">
                  <p:embed/>
                </p:oleObj>
              </mc:Choice>
              <mc:Fallback>
                <p:oleObj name="Document" r:id="rId3" imgW="6098040" imgH="1287000" progId="Word.Document.8">
                  <p:embed/>
                  <p:pic>
                    <p:nvPicPr>
                      <p:cNvPr id="637954" name="Object 2">
                        <a:extLst>
                          <a:ext uri="{FF2B5EF4-FFF2-40B4-BE49-F238E27FC236}">
                            <a16:creationId xmlns:a16="http://schemas.microsoft.com/office/drawing/2014/main" id="{1639D089-D838-D310-EF9D-8BA2A847E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1728788"/>
                        <a:ext cx="9525000" cy="169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7955" name="Object 3">
            <a:extLst>
              <a:ext uri="{FF2B5EF4-FFF2-40B4-BE49-F238E27FC236}">
                <a16:creationId xmlns:a16="http://schemas.microsoft.com/office/drawing/2014/main" id="{16449E74-1F9F-718F-11E4-05389E1FBA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01600" y="2952750"/>
          <a:ext cx="9677400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098040" imgH="1287000" progId="Word.Document.8">
                  <p:embed/>
                </p:oleObj>
              </mc:Choice>
              <mc:Fallback>
                <p:oleObj name="Document" r:id="rId5" imgW="6098040" imgH="1287000" progId="Word.Document.8">
                  <p:embed/>
                  <p:pic>
                    <p:nvPicPr>
                      <p:cNvPr id="637955" name="Object 3">
                        <a:extLst>
                          <a:ext uri="{FF2B5EF4-FFF2-40B4-BE49-F238E27FC236}">
                            <a16:creationId xmlns:a16="http://schemas.microsoft.com/office/drawing/2014/main" id="{16449E74-1F9F-718F-11E4-05389E1FBA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1600" y="2952750"/>
                        <a:ext cx="9677400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7956" name="Object 4">
            <a:extLst>
              <a:ext uri="{FF2B5EF4-FFF2-40B4-BE49-F238E27FC236}">
                <a16:creationId xmlns:a16="http://schemas.microsoft.com/office/drawing/2014/main" id="{69B17E65-00F4-BB33-72B6-A006381312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30200" y="4160838"/>
          <a:ext cx="9982200" cy="162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6098040" imgH="1179000" progId="Word.Document.8">
                  <p:embed/>
                </p:oleObj>
              </mc:Choice>
              <mc:Fallback>
                <p:oleObj name="Document" r:id="rId7" imgW="6098040" imgH="1179000" progId="Word.Document.8">
                  <p:embed/>
                  <p:pic>
                    <p:nvPicPr>
                      <p:cNvPr id="637956" name="Object 4">
                        <a:extLst>
                          <a:ext uri="{FF2B5EF4-FFF2-40B4-BE49-F238E27FC236}">
                            <a16:creationId xmlns:a16="http://schemas.microsoft.com/office/drawing/2014/main" id="{69B17E65-00F4-BB33-72B6-A006381312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0200" y="4160838"/>
                        <a:ext cx="9982200" cy="162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7957" name="Object 5">
            <a:extLst>
              <a:ext uri="{FF2B5EF4-FFF2-40B4-BE49-F238E27FC236}">
                <a16:creationId xmlns:a16="http://schemas.microsoft.com/office/drawing/2014/main" id="{1BC670F7-2A2B-4EC1-185A-22B791D165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711200" y="5248275"/>
          <a:ext cx="10515600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6098040" imgH="1179000" progId="Word.Document.8">
                  <p:embed/>
                </p:oleObj>
              </mc:Choice>
              <mc:Fallback>
                <p:oleObj name="Document" r:id="rId9" imgW="6098040" imgH="1179000" progId="Word.Document.8">
                  <p:embed/>
                  <p:pic>
                    <p:nvPicPr>
                      <p:cNvPr id="637957" name="Object 5">
                        <a:extLst>
                          <a:ext uri="{FF2B5EF4-FFF2-40B4-BE49-F238E27FC236}">
                            <a16:creationId xmlns:a16="http://schemas.microsoft.com/office/drawing/2014/main" id="{1BC670F7-2A2B-4EC1-185A-22B791D165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11200" y="5248275"/>
                        <a:ext cx="10515600" cy="160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7958" name="Object 6">
            <a:extLst>
              <a:ext uri="{FF2B5EF4-FFF2-40B4-BE49-F238E27FC236}">
                <a16:creationId xmlns:a16="http://schemas.microsoft.com/office/drawing/2014/main" id="{707E46C7-C486-08BC-CE5D-E4870CE181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000" y="723900"/>
          <a:ext cx="9144000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6098040" imgH="963360" progId="Word.Document.8">
                  <p:embed/>
                </p:oleObj>
              </mc:Choice>
              <mc:Fallback>
                <p:oleObj name="Document" r:id="rId11" imgW="6098040" imgH="963360" progId="Word.Document.8">
                  <p:embed/>
                  <p:pic>
                    <p:nvPicPr>
                      <p:cNvPr id="637958" name="Object 6">
                        <a:extLst>
                          <a:ext uri="{FF2B5EF4-FFF2-40B4-BE49-F238E27FC236}">
                            <a16:creationId xmlns:a16="http://schemas.microsoft.com/office/drawing/2014/main" id="{707E46C7-C486-08BC-CE5D-E4870CE181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723900"/>
                        <a:ext cx="9144000" cy="167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7959" name="Rectangle 7">
            <a:extLst>
              <a:ext uri="{FF2B5EF4-FFF2-40B4-BE49-F238E27FC236}">
                <a16:creationId xmlns:a16="http://schemas.microsoft.com/office/drawing/2014/main" id="{9CC5B218-BFB0-9BC3-33B1-1F711F58D3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796919"/>
          </a:xfrm>
        </p:spPr>
        <p:txBody>
          <a:bodyPr/>
          <a:lstStyle/>
          <a:p>
            <a:pPr algn="ctr"/>
            <a:r>
              <a:rPr lang="en-US" altLang="hu-HU" sz="2400" dirty="0" err="1"/>
              <a:t>Alkalmazhatóság</a:t>
            </a:r>
            <a:endParaRPr lang="en-US" altLang="hu-HU" sz="2400" dirty="0"/>
          </a:p>
        </p:txBody>
      </p:sp>
      <p:sp>
        <p:nvSpPr>
          <p:cNvPr id="637960" name="Line 8">
            <a:extLst>
              <a:ext uri="{FF2B5EF4-FFF2-40B4-BE49-F238E27FC236}">
                <a16:creationId xmlns:a16="http://schemas.microsoft.com/office/drawing/2014/main" id="{1B276DBF-E6F3-B93C-8F29-043CE5FBB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763" y="1614488"/>
            <a:ext cx="8243887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37961" name="Line 9">
            <a:extLst>
              <a:ext uri="{FF2B5EF4-FFF2-40B4-BE49-F238E27FC236}">
                <a16:creationId xmlns:a16="http://schemas.microsoft.com/office/drawing/2014/main" id="{F4CDE8B3-3356-B678-3D02-86C5D797B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425" y="2967038"/>
            <a:ext cx="8243888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37962" name="Line 10">
            <a:extLst>
              <a:ext uri="{FF2B5EF4-FFF2-40B4-BE49-F238E27FC236}">
                <a16:creationId xmlns:a16="http://schemas.microsoft.com/office/drawing/2014/main" id="{696F067B-24F9-C001-AA4A-292D278BB0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3" y="4248150"/>
            <a:ext cx="8243887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37963" name="Line 11">
            <a:extLst>
              <a:ext uri="{FF2B5EF4-FFF2-40B4-BE49-F238E27FC236}">
                <a16:creationId xmlns:a16="http://schemas.microsoft.com/office/drawing/2014/main" id="{F6499695-3B28-C7A5-6CB0-D2CDFC43F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338" y="5300663"/>
            <a:ext cx="8243887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37964" name="Rectangle 12">
            <a:extLst>
              <a:ext uri="{FF2B5EF4-FFF2-40B4-BE49-F238E27FC236}">
                <a16:creationId xmlns:a16="http://schemas.microsoft.com/office/drawing/2014/main" id="{40A54466-EF2D-CCFC-D5EF-0D0F43CB9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25" y="796918"/>
            <a:ext cx="2459038" cy="58023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7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7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7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7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E1B2464B-6EBB-1FDE-796E-BB5B3631D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64359-0FCB-4FEB-A3CC-340FB8573884}" type="slidenum">
              <a:rPr lang="it-IT" altLang="hu-HU"/>
              <a:t>161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grpSp>
        <p:nvGrpSpPr>
          <p:cNvPr id="640002" name="Group 2">
            <a:extLst>
              <a:ext uri="{FF2B5EF4-FFF2-40B4-BE49-F238E27FC236}">
                <a16:creationId xmlns:a16="http://schemas.microsoft.com/office/drawing/2014/main" id="{EDF1E0DD-CC09-6EDD-31C1-FD8EB5845D6F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206500"/>
            <a:ext cx="6553200" cy="4343400"/>
            <a:chOff x="0" y="0"/>
            <a:chExt cx="3987" cy="2592"/>
          </a:xfrm>
        </p:grpSpPr>
        <p:sp>
          <p:nvSpPr>
            <p:cNvPr id="640003" name="Rectangle 3">
              <a:extLst>
                <a:ext uri="{FF2B5EF4-FFF2-40B4-BE49-F238E27FC236}">
                  <a16:creationId xmlns:a16="http://schemas.microsoft.com/office/drawing/2014/main" id="{780934A5-CA3C-5E0D-E068-046B4FFFF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576"/>
              <a:ext cx="979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/>
              <a:r>
                <a:rPr lang="en-GB" altLang="hu-HU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Genetikai és faji sokféleség</a:t>
              </a:r>
            </a:p>
            <a:p>
              <a:pPr algn="r"/>
              <a:r>
                <a:rPr lang="en-GB" altLang="hu-HU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altLang="hu-HU" sz="1500" b="1">
                  <a:latin typeface="Times New Roman" panose="02020603050405020304" pitchFamily="18" charset="0"/>
                  <a:cs typeface="Times New Roman" panose="02020603050405020304" pitchFamily="18" charset="0"/>
                  <a:sym typeface="Arial Special G2" pitchFamily="34" charset="2"/>
                </a:rPr>
                <a:t>2=&gt;5</a:t>
              </a:r>
              <a:r>
                <a:rPr lang="en-GB" altLang="hu-HU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04" name="Rectangle 4">
              <a:extLst>
                <a:ext uri="{FF2B5EF4-FFF2-40B4-BE49-F238E27FC236}">
                  <a16:creationId xmlns:a16="http://schemas.microsoft.com/office/drawing/2014/main" id="{9FE2814B-C1C6-2483-EC18-BC1BAC3B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" y="576"/>
              <a:ext cx="864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r>
                <a:rPr lang="en-GB" altLang="hu-HU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Biológiai kutatás 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05" name="Rectangle 5">
              <a:extLst>
                <a:ext uri="{FF2B5EF4-FFF2-40B4-BE49-F238E27FC236}">
                  <a16:creationId xmlns:a16="http://schemas.microsoft.com/office/drawing/2014/main" id="{371CC3C0-F452-9B09-CD39-F435CF525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" y="576"/>
              <a:ext cx="864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/>
              <a:r>
                <a:rPr lang="en-GB" altLang="hu-HU"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From:</a:t>
              </a:r>
            </a:p>
            <a:p>
              <a:pPr algn="r"/>
              <a:r>
                <a:rPr lang="en-GB" altLang="hu-HU"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175,000 $ To:</a:t>
              </a:r>
            </a:p>
            <a:p>
              <a:pPr algn="r"/>
              <a:r>
                <a:rPr lang="en-GB" altLang="hu-HU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3,2 millió dollár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06" name="Rectangle 6">
              <a:extLst>
                <a:ext uri="{FF2B5EF4-FFF2-40B4-BE49-F238E27FC236}">
                  <a16:creationId xmlns:a16="http://schemas.microsoft.com/office/drawing/2014/main" id="{B504F597-80EA-4D3E-5FA7-99BCFD7BF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576"/>
              <a:ext cx="936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/>
              <a:r>
                <a:rPr lang="en-US" altLang="hu-HU"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Piaci szerződések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07" name="Rectangle 7">
              <a:extLst>
                <a:ext uri="{FF2B5EF4-FFF2-40B4-BE49-F238E27FC236}">
                  <a16:creationId xmlns:a16="http://schemas.microsoft.com/office/drawing/2014/main" id="{E54F3661-23E1-BF44-163F-9A076CA95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440"/>
              <a:ext cx="979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/>
              <a:r>
                <a:rPr lang="en-GB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r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08" name="Rectangle 8">
              <a:extLst>
                <a:ext uri="{FF2B5EF4-FFF2-40B4-BE49-F238E27FC236}">
                  <a16:creationId xmlns:a16="http://schemas.microsoft.com/office/drawing/2014/main" id="{5FC565AB-092F-9F76-8A48-3F9EAE304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" y="1440"/>
              <a:ext cx="86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r>
                <a:rPr lang="en-GB" altLang="hu-HU"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Egyetlen faj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09" name="Rectangle 9">
              <a:extLst>
                <a:ext uri="{FF2B5EF4-FFF2-40B4-BE49-F238E27FC236}">
                  <a16:creationId xmlns:a16="http://schemas.microsoft.com/office/drawing/2014/main" id="{32E34133-17CE-3221-E9DA-CA08EB289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" y="1440"/>
              <a:ext cx="86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/>
              <a:r>
                <a:rPr lang="en-GB" altLang="hu-HU"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dollártól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hu-HU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To: $126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10" name="Rectangle 10">
              <a:extLst>
                <a:ext uri="{FF2B5EF4-FFF2-40B4-BE49-F238E27FC236}">
                  <a16:creationId xmlns:a16="http://schemas.microsoft.com/office/drawing/2014/main" id="{970F0207-8FA6-8D75-A8F5-F1E6AA23C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1440"/>
              <a:ext cx="93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81200" algn="l"/>
                </a:tabLs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r"/>
              <a:r>
                <a:rPr lang="en-GB" altLang="hu-HU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Függőleges értékelés</a:t>
              </a:r>
              <a:endParaRPr lang="en-GB" altLang="hu-HU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11" name="Rectangle 11">
              <a:extLst>
                <a:ext uri="{FF2B5EF4-FFF2-40B4-BE49-F238E27FC236}">
                  <a16:creationId xmlns:a16="http://schemas.microsoft.com/office/drawing/2014/main" id="{F3230187-EA0A-06CC-05D4-035C62691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2016"/>
              <a:ext cx="979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/>
              <a:r>
                <a:rPr lang="en-GB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r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12" name="Rectangle 12">
              <a:extLst>
                <a:ext uri="{FF2B5EF4-FFF2-40B4-BE49-F238E27FC236}">
                  <a16:creationId xmlns:a16="http://schemas.microsoft.com/office/drawing/2014/main" id="{BC1F7E8D-95D4-5A22-77CF-BB330DB84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" y="2016"/>
              <a:ext cx="86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r>
                <a:rPr lang="en-GB" altLang="hu-HU"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Több faj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13" name="Rectangle 13">
              <a:extLst>
                <a:ext uri="{FF2B5EF4-FFF2-40B4-BE49-F238E27FC236}">
                  <a16:creationId xmlns:a16="http://schemas.microsoft.com/office/drawing/2014/main" id="{DD10B7B7-F9DB-1A4F-0844-7F02886D4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" y="2016"/>
              <a:ext cx="86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/>
              <a:r>
                <a:rPr lang="en-GB" altLang="hu-HU"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Ettől: $18-tól: $194-ig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GB" altLang="hu-HU" b="1">
                <a:latin typeface="Times New Roman" panose="02020603050405020304" pitchFamily="18" charset="0"/>
              </a:endParaRPr>
            </a:p>
          </p:txBody>
        </p:sp>
        <p:sp>
          <p:nvSpPr>
            <p:cNvPr id="640014" name="Rectangle 14">
              <a:extLst>
                <a:ext uri="{FF2B5EF4-FFF2-40B4-BE49-F238E27FC236}">
                  <a16:creationId xmlns:a16="http://schemas.microsoft.com/office/drawing/2014/main" id="{19633133-C999-887E-BD68-77DDAAB69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2016"/>
              <a:ext cx="93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/>
              <a:r>
                <a:rPr lang="en-GB" altLang="hu-HU"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Függőleges értékelés</a:t>
              </a:r>
              <a:endParaRPr lang="en-GB" altLang="hu-HU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GB" altLang="hu-HU" b="1">
                <a:latin typeface="Times New Roman" panose="02020603050405020304" pitchFamily="18" charset="0"/>
              </a:endParaRPr>
            </a:p>
          </p:txBody>
        </p:sp>
        <p:grpSp>
          <p:nvGrpSpPr>
            <p:cNvPr id="640015" name="Group 15">
              <a:extLst>
                <a:ext uri="{FF2B5EF4-FFF2-40B4-BE49-F238E27FC236}">
                  <a16:creationId xmlns:a16="http://schemas.microsoft.com/office/drawing/2014/main" id="{74FF6E61-ACC7-52E3-7B18-B25E904A9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065" cy="576"/>
              <a:chOff x="0" y="0"/>
              <a:chExt cx="1065" cy="576"/>
            </a:xfrm>
          </p:grpSpPr>
          <p:sp>
            <p:nvSpPr>
              <p:cNvPr id="640016" name="Rectangle 16">
                <a:extLst>
                  <a:ext uri="{FF2B5EF4-FFF2-40B4-BE49-F238E27FC236}">
                    <a16:creationId xmlns:a16="http://schemas.microsoft.com/office/drawing/2014/main" id="{F2790BFC-E853-AA14-A659-6A0B98E40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" y="0"/>
                <a:ext cx="979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 altLang="hu-HU" sz="1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Az élet sokféleségének szintje</a:t>
                </a:r>
                <a:endParaRPr lang="en-GB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altLang="hu-HU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0017" name="Rectangle 17">
                <a:extLst>
                  <a:ext uri="{FF2B5EF4-FFF2-40B4-BE49-F238E27FC236}">
                    <a16:creationId xmlns:a16="http://schemas.microsoft.com/office/drawing/2014/main" id="{D3974B14-B7F8-C65A-99CB-DF15A16F2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65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hu-HU"/>
              </a:p>
            </p:txBody>
          </p:sp>
        </p:grpSp>
        <p:grpSp>
          <p:nvGrpSpPr>
            <p:cNvPr id="640018" name="Group 18">
              <a:extLst>
                <a:ext uri="{FF2B5EF4-FFF2-40B4-BE49-F238E27FC236}">
                  <a16:creationId xmlns:a16="http://schemas.microsoft.com/office/drawing/2014/main" id="{5059F558-4D27-89C9-14B5-B109418FC1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5" y="0"/>
              <a:ext cx="950" cy="576"/>
              <a:chOff x="1065" y="0"/>
              <a:chExt cx="950" cy="576"/>
            </a:xfrm>
          </p:grpSpPr>
          <p:sp>
            <p:nvSpPr>
              <p:cNvPr id="640019" name="Rectangle 19">
                <a:extLst>
                  <a:ext uri="{FF2B5EF4-FFF2-40B4-BE49-F238E27FC236}">
                    <a16:creationId xmlns:a16="http://schemas.microsoft.com/office/drawing/2014/main" id="{0C6D8E56-2F92-9D67-7A9F-2925CA0FA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" y="0"/>
                <a:ext cx="864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/>
                <a:r>
                  <a:rPr lang="en-GB" altLang="hu-HU" sz="1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Biodiverzitás értéktípus</a:t>
                </a:r>
                <a:endParaRPr lang="en-GB" altLang="hu-HU" sz="1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en-GB" altLang="hu-HU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0020" name="Rectangle 20">
                <a:extLst>
                  <a:ext uri="{FF2B5EF4-FFF2-40B4-BE49-F238E27FC236}">
                    <a16:creationId xmlns:a16="http://schemas.microsoft.com/office/drawing/2014/main" id="{68910052-9DB1-0EE3-57CC-10DE0728E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" y="0"/>
                <a:ext cx="950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hu-HU"/>
              </a:p>
            </p:txBody>
          </p:sp>
        </p:grpSp>
        <p:grpSp>
          <p:nvGrpSpPr>
            <p:cNvPr id="640021" name="Group 21">
              <a:extLst>
                <a:ext uri="{FF2B5EF4-FFF2-40B4-BE49-F238E27FC236}">
                  <a16:creationId xmlns:a16="http://schemas.microsoft.com/office/drawing/2014/main" id="{BF87AA09-0C93-617A-5157-8DE529A7E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5" y="0"/>
              <a:ext cx="950" cy="576"/>
              <a:chOff x="2015" y="0"/>
              <a:chExt cx="950" cy="576"/>
            </a:xfrm>
          </p:grpSpPr>
          <p:sp>
            <p:nvSpPr>
              <p:cNvPr id="640022" name="Rectangle 22">
                <a:extLst>
                  <a:ext uri="{FF2B5EF4-FFF2-40B4-BE49-F238E27FC236}">
                    <a16:creationId xmlns:a16="http://schemas.microsoft.com/office/drawing/2014/main" id="{53EFD0D4-E4A3-4C0C-9624-CA6AD6E0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8" y="0"/>
                <a:ext cx="864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/>
                <a:r>
                  <a:rPr lang="en-GB" altLang="hu-HU" sz="1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Értéktartományok </a:t>
                </a:r>
                <a:endParaRPr lang="en-GB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en-GB" altLang="hu-HU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0023" name="Rectangle 23">
                <a:extLst>
                  <a:ext uri="{FF2B5EF4-FFF2-40B4-BE49-F238E27FC236}">
                    <a16:creationId xmlns:a16="http://schemas.microsoft.com/office/drawing/2014/main" id="{71EE69CB-D59D-202B-E602-860CA4926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" y="0"/>
                <a:ext cx="950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hu-HU"/>
              </a:p>
            </p:txBody>
          </p:sp>
        </p:grpSp>
        <p:grpSp>
          <p:nvGrpSpPr>
            <p:cNvPr id="640024" name="Group 24">
              <a:extLst>
                <a:ext uri="{FF2B5EF4-FFF2-40B4-BE49-F238E27FC236}">
                  <a16:creationId xmlns:a16="http://schemas.microsoft.com/office/drawing/2014/main" id="{766B1306-9285-C2F1-BE89-8F1AAC0911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5" y="0"/>
              <a:ext cx="1022" cy="576"/>
              <a:chOff x="2965" y="0"/>
              <a:chExt cx="1022" cy="576"/>
            </a:xfrm>
          </p:grpSpPr>
          <p:sp>
            <p:nvSpPr>
              <p:cNvPr id="640025" name="Rectangle 25">
                <a:extLst>
                  <a:ext uri="{FF2B5EF4-FFF2-40B4-BE49-F238E27FC236}">
                    <a16:creationId xmlns:a16="http://schemas.microsoft.com/office/drawing/2014/main" id="{8B392596-DDE8-E7F7-C3D9-74348F73D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0"/>
                <a:ext cx="936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/>
                <a:r>
                  <a:rPr lang="en-GB" altLang="hu-HU" sz="1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Kiválasztott módszer(ek)</a:t>
                </a:r>
                <a:endParaRPr lang="en-GB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en-GB" altLang="hu-HU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0026" name="Rectangle 26">
                <a:extLst>
                  <a:ext uri="{FF2B5EF4-FFF2-40B4-BE49-F238E27FC236}">
                    <a16:creationId xmlns:a16="http://schemas.microsoft.com/office/drawing/2014/main" id="{733F4C2D-B624-0426-8AE6-6E7450180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" y="0"/>
                <a:ext cx="1022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hu-HU"/>
              </a:p>
            </p:txBody>
          </p:sp>
        </p:grpSp>
      </p:grpSp>
      <p:sp>
        <p:nvSpPr>
          <p:cNvPr id="640028" name="Rectangle 28">
            <a:extLst>
              <a:ext uri="{FF2B5EF4-FFF2-40B4-BE49-F238E27FC236}">
                <a16:creationId xmlns:a16="http://schemas.microsoft.com/office/drawing/2014/main" id="{0218B114-49F5-4FF8-5927-B12E4368B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algn="ctr"/>
            <a:r>
              <a:rPr lang="hu-HU" altLang="hu-HU" sz="2400" dirty="0"/>
              <a:t>Értékelési tanulmányok áttekintése:</a:t>
            </a:r>
          </a:p>
        </p:txBody>
      </p:sp>
      <p:sp>
        <p:nvSpPr>
          <p:cNvPr id="640029" name="Rectangle 29">
            <a:extLst>
              <a:ext uri="{FF2B5EF4-FFF2-40B4-BE49-F238E27FC236}">
                <a16:creationId xmlns:a16="http://schemas.microsoft.com/office/drawing/2014/main" id="{B05BDF15-6064-AB01-EB31-FB11A4FF5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206500"/>
            <a:ext cx="7596187" cy="44196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2pPr>
            <a:lvl3pPr marL="1143000" indent="-228600" algn="l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3pPr>
            <a:lvl4pPr marL="1562100" indent="-228600" algn="l">
              <a:lnSpc>
                <a:spcPct val="110000"/>
              </a:lnSpc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4pPr>
            <a:lvl5pPr marL="1981200" indent="-228600" algn="l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5pPr>
            <a:lvl6pPr marL="2438400" indent="-2286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6pPr>
            <a:lvl7pPr marL="2895600" indent="-2286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7pPr>
            <a:lvl8pPr marL="3352800" indent="-2286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8pPr>
            <a:lvl9pPr marL="3810000" indent="-2286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hu-HU" altLang="hu-HU" sz="2000" dirty="0"/>
              <a:t>Egyértelmű támogatása annak a meggyőződésnek, hogy a biológiai sokféleség jelentős, pozitív társadalmi értékkel bír.</a:t>
            </a:r>
          </a:p>
          <a:p>
            <a:pPr algn="just" eaLnBrk="1" hangingPunct="1">
              <a:lnSpc>
                <a:spcPct val="100000"/>
              </a:lnSpc>
            </a:pPr>
            <a:endParaRPr lang="hu-HU" altLang="hu-HU" sz="2000" b="1" dirty="0"/>
          </a:p>
          <a:p>
            <a:pPr algn="just" eaLnBrk="1" hangingPunct="1">
              <a:lnSpc>
                <a:spcPct val="100000"/>
              </a:lnSpc>
            </a:pPr>
            <a:r>
              <a:rPr lang="hu-HU" altLang="hu-HU" sz="2000" dirty="0"/>
              <a:t>A biológiai sokféleség mint a biológiai erőforrásoktól elkülönülő fogalom </a:t>
            </a:r>
            <a:r>
              <a:rPr lang="hu-HU" altLang="hu-HU" sz="2000" b="1" dirty="0"/>
              <a:t>egységes </a:t>
            </a:r>
            <a:r>
              <a:rPr lang="hu-HU" altLang="hu-HU" sz="2000" dirty="0"/>
              <a:t>és világos szemléletének hiánya.</a:t>
            </a:r>
          </a:p>
          <a:p>
            <a:pPr algn="just" eaLnBrk="1" hangingPunct="1">
              <a:lnSpc>
                <a:spcPct val="100000"/>
              </a:lnSpc>
            </a:pPr>
            <a:endParaRPr lang="hu-HU" altLang="hu-HU" sz="2000" dirty="0"/>
          </a:p>
          <a:p>
            <a:pPr algn="just" eaLnBrk="1" hangingPunct="1">
              <a:lnSpc>
                <a:spcPct val="100000"/>
              </a:lnSpc>
            </a:pPr>
            <a:r>
              <a:rPr lang="hu-HU" altLang="hu-HU" sz="2000" dirty="0"/>
              <a:t>A rendelkezésre álló eredményeket úgy kell tekinteni, mint amelyek a legjobb esetben is csak alsó határokat adnak a biológiai sokféleség változásának ismeretlen értékére.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29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54DB543E-1245-4021-8112-D63AFA203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DF10F-B9D3-4F27-B93F-4727DE3CE967}" type="slidenum">
              <a:rPr lang="it-IT" altLang="hu-HU"/>
              <a:t>162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42050" name="Rectangle 2">
            <a:extLst>
              <a:ext uri="{FF2B5EF4-FFF2-40B4-BE49-F238E27FC236}">
                <a16:creationId xmlns:a16="http://schemas.microsoft.com/office/drawing/2014/main" id="{30749D8F-4453-9712-11C4-21167817A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76300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hu-HU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Millenniumi</a:t>
            </a:r>
            <a:r>
              <a:rPr lang="en-GB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ökoszisztéma</a:t>
            </a:r>
            <a:r>
              <a:rPr lang="en-GB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hu-HU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felmérés (Millenium Ecosystem Assessment)</a:t>
            </a:r>
            <a:r>
              <a:rPr lang="en-GB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2051" name="Rectangle 3">
            <a:extLst>
              <a:ext uri="{FF2B5EF4-FFF2-40B4-BE49-F238E27FC236}">
                <a16:creationId xmlns:a16="http://schemas.microsoft.com/office/drawing/2014/main" id="{85F5F626-261A-029D-82C2-1B225088E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998537"/>
            <a:ext cx="7940675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621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9812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438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895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352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10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 millenniumi ökoszisztémafelmérést Kofi Annan, az ENSZ főtitkára szorgalmazta 2000-ben. 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 MA célja az volt, hogy felmérje az ökoszisztéma-változás következményeit az emberi jólétre nézve. 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MA több mint 1360 szakértő munkáját vonta be világszerte. 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Eredményeik a </a:t>
            </a:r>
            <a:r>
              <a:rPr lang="hu-HU" altLang="hu-HU" sz="2200" u="sng" dirty="0">
                <a:solidFill>
                  <a:srgbClr val="333399"/>
                </a:solidFill>
                <a:latin typeface="Arial" panose="020B0604020202020204" pitchFamily="34" charset="0"/>
              </a:rPr>
              <a:t>világ ökoszisztémáinak állapotáról és tendenciáiról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, valamint az </a:t>
            </a:r>
            <a:r>
              <a:rPr lang="hu-HU" altLang="hu-HU" sz="2200" u="sng" dirty="0">
                <a:solidFill>
                  <a:srgbClr val="333399"/>
                </a:solidFill>
                <a:latin typeface="Arial" panose="020B0604020202020204" pitchFamily="34" charset="0"/>
              </a:rPr>
              <a:t>általuk nyújtott szolgáltatásokról adnak 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korszerű tudományos értékelést, és </a:t>
            </a:r>
            <a:r>
              <a:rPr lang="hu-HU" altLang="hu-HU" sz="2200" u="sng" dirty="0">
                <a:solidFill>
                  <a:srgbClr val="333399"/>
                </a:solidFill>
                <a:latin typeface="Arial" panose="020B0604020202020204" pitchFamily="34" charset="0"/>
              </a:rPr>
              <a:t>tudományos alapot nyújtanak a 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megőrzésük és </a:t>
            </a:r>
            <a:r>
              <a:rPr lang="hu-HU" altLang="hu-HU" sz="2200" u="sng" dirty="0">
                <a:solidFill>
                  <a:srgbClr val="333399"/>
                </a:solidFill>
                <a:latin typeface="Arial" panose="020B0604020202020204" pitchFamily="34" charset="0"/>
              </a:rPr>
              <a:t>fenntartható használatuk 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érdekében </a:t>
            </a:r>
            <a:r>
              <a:rPr lang="hu-HU" altLang="hu-HU" sz="2200" u="sng" dirty="0">
                <a:solidFill>
                  <a:srgbClr val="333399"/>
                </a:solidFill>
                <a:latin typeface="Arial" panose="020B0604020202020204" pitchFamily="34" charset="0"/>
              </a:rPr>
              <a:t>tett intézkedésekhez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51" grpId="0" build="p" autoUpdateAnimBg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5A52BA8A-84BB-C47E-D945-28DE7B9366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9589-BFDC-4003-A02D-5638388D37D5}" type="slidenum">
              <a:rPr lang="it-IT" altLang="hu-HU"/>
              <a:t>163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437250" name="Rectangle 2">
            <a:extLst>
              <a:ext uri="{FF2B5EF4-FFF2-40B4-BE49-F238E27FC236}">
                <a16:creationId xmlns:a16="http://schemas.microsoft.com/office/drawing/2014/main" id="{4BB348A1-5247-36EB-B19D-70057085B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biológiai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sokféleség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és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emberek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számítanak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!          </a:t>
            </a:r>
            <a:endParaRPr lang="en-GB" altLang="hu-HU" sz="26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7314B9B-9BF7-5D59-1212-3618BC3D1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E1AA66B-89EA-AA1E-0BC8-C72A4963C9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E2EB8-D79B-4A5F-8420-A4F958569C39}" type="slidenum">
              <a:rPr lang="it-IT" altLang="hu-HU"/>
              <a:t>164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44098" name="Rectangle 2">
            <a:extLst>
              <a:ext uri="{FF2B5EF4-FFF2-40B4-BE49-F238E27FC236}">
                <a16:creationId xmlns:a16="http://schemas.microsoft.com/office/drawing/2014/main" id="{71945305-2D2C-3240-91B0-6E9D006AE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Indoklás</a:t>
            </a:r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stilizált</a:t>
            </a:r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tény</a:t>
            </a:r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44099" name="Picture 3">
            <a:extLst>
              <a:ext uri="{FF2B5EF4-FFF2-40B4-BE49-F238E27FC236}">
                <a16:creationId xmlns:a16="http://schemas.microsoft.com/office/drawing/2014/main" id="{3283D5E8-BECC-10D2-22FC-D12F335B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" y="931862"/>
            <a:ext cx="7102475" cy="515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81C6CEA-1D62-8D37-C561-897583D426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692B-2A9F-4A1C-BCB7-377C6091E036}" type="slidenum">
              <a:rPr lang="it-IT" altLang="hu-HU"/>
              <a:t>165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646146" name="Picture 2">
            <a:extLst>
              <a:ext uri="{FF2B5EF4-FFF2-40B4-BE49-F238E27FC236}">
                <a16:creationId xmlns:a16="http://schemas.microsoft.com/office/drawing/2014/main" id="{70419DD7-334A-9D52-8B2C-92B147EF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6" y="872915"/>
            <a:ext cx="7000874" cy="525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6147" name="Rectangle 3">
            <a:extLst>
              <a:ext uri="{FF2B5EF4-FFF2-40B4-BE49-F238E27FC236}">
                <a16:creationId xmlns:a16="http://schemas.microsoft.com/office/drawing/2014/main" id="{4EAF5854-F230-7540-AE8A-FABE85E4A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Indoklás</a:t>
            </a:r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stilizált</a:t>
            </a:r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tény</a:t>
            </a:r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kettő</a:t>
            </a:r>
            <a:endParaRPr lang="en-GB" altLang="hu-HU" sz="26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3DE8EF8-8BE0-C58D-5307-2F8DF0C1FF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A5C42-996B-4C59-A156-6100D44F7081}" type="slidenum">
              <a:rPr lang="it-IT" altLang="hu-HU"/>
              <a:t>166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537606" name="Picture 6">
            <a:extLst>
              <a:ext uri="{FF2B5EF4-FFF2-40B4-BE49-F238E27FC236}">
                <a16:creationId xmlns:a16="http://schemas.microsoft.com/office/drawing/2014/main" id="{2DE86276-406C-4BA3-5066-2A716A2EA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3">
            <a:extLst>
              <a:ext uri="{FF2B5EF4-FFF2-40B4-BE49-F238E27FC236}">
                <a16:creationId xmlns:a16="http://schemas.microsoft.com/office/drawing/2014/main" id="{13ECDD5A-75F6-3F3A-1222-09B5CAB753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DE4C2-753F-4171-8AC6-1B4B3D6F2D92}" type="slidenum">
              <a:rPr lang="it-IT" altLang="hu-HU"/>
              <a:t>167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449538" name="Picture 2">
            <a:extLst>
              <a:ext uri="{FF2B5EF4-FFF2-40B4-BE49-F238E27FC236}">
                <a16:creationId xmlns:a16="http://schemas.microsoft.com/office/drawing/2014/main" id="{E638E4C0-6584-2D73-35A8-BE353C4D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54300"/>
            <a:ext cx="9001126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39" name="Text Box 3">
            <a:extLst>
              <a:ext uri="{FF2B5EF4-FFF2-40B4-BE49-F238E27FC236}">
                <a16:creationId xmlns:a16="http://schemas.microsoft.com/office/drawing/2014/main" id="{A9054EFC-CE75-C8AB-71E8-8180BEBBF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363" y="6235700"/>
            <a:ext cx="339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MEA (2005), adaptálva</a:t>
            </a:r>
            <a:r>
              <a:rPr lang="en-US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hu-HU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551" name="Rectangle 15">
            <a:extLst>
              <a:ext uri="{FF2B5EF4-FFF2-40B4-BE49-F238E27FC236}">
                <a16:creationId xmlns:a16="http://schemas.microsoft.com/office/drawing/2014/main" id="{D99924F2-9E49-45DF-9423-0F3A3C77C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6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MEA: fogalmi keret</a:t>
            </a:r>
            <a:endParaRPr lang="en-GB" altLang="hu-HU" sz="2600" b="1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9552" name="Rectangle 16">
            <a:extLst>
              <a:ext uri="{FF2B5EF4-FFF2-40B4-BE49-F238E27FC236}">
                <a16:creationId xmlns:a16="http://schemas.microsoft.com/office/drawing/2014/main" id="{E263B32A-A3C7-7893-2BDC-6D993DCC3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1000125"/>
            <a:ext cx="6973888" cy="49371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3">
            <a:extLst>
              <a:ext uri="{FF2B5EF4-FFF2-40B4-BE49-F238E27FC236}">
                <a16:creationId xmlns:a16="http://schemas.microsoft.com/office/drawing/2014/main" id="{C9817B30-5E02-4861-F63E-9D414FBC38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B5A08-0E7D-4DDE-8B6B-8D356EAC3FFF}" type="slidenum">
              <a:rPr lang="it-IT" altLang="hu-HU"/>
              <a:t>168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527362" name="Picture 2">
            <a:extLst>
              <a:ext uri="{FF2B5EF4-FFF2-40B4-BE49-F238E27FC236}">
                <a16:creationId xmlns:a16="http://schemas.microsoft.com/office/drawing/2014/main" id="{6CD62C3F-5233-4548-BF46-75A11E85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54300"/>
            <a:ext cx="9001126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7363" name="Text Box 3">
            <a:extLst>
              <a:ext uri="{FF2B5EF4-FFF2-40B4-BE49-F238E27FC236}">
                <a16:creationId xmlns:a16="http://schemas.microsoft.com/office/drawing/2014/main" id="{ECC40C4F-49A0-446C-C90B-A69914E7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363" y="6235700"/>
            <a:ext cx="339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MEA (2005), adaptálva</a:t>
            </a:r>
            <a:r>
              <a:rPr lang="en-US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hu-HU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7364" name="Rectangle 4">
            <a:extLst>
              <a:ext uri="{FF2B5EF4-FFF2-40B4-BE49-F238E27FC236}">
                <a16:creationId xmlns:a16="http://schemas.microsoft.com/office/drawing/2014/main" id="{2109EBC1-EA7E-1753-C3F9-92D1D73A0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466850"/>
            <a:ext cx="1924050" cy="417513"/>
          </a:xfrm>
          <a:prstGeom prst="rect">
            <a:avLst/>
          </a:prstGeom>
          <a:noFill/>
          <a:ln w="5080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zh-CN" sz="1800" b="1">
                <a:solidFill>
                  <a:srgbClr val="0000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Éghajlatváltozás</a:t>
            </a:r>
          </a:p>
        </p:txBody>
      </p:sp>
      <p:sp>
        <p:nvSpPr>
          <p:cNvPr id="527365" name="Line 5">
            <a:extLst>
              <a:ext uri="{FF2B5EF4-FFF2-40B4-BE49-F238E27FC236}">
                <a16:creationId xmlns:a16="http://schemas.microsoft.com/office/drawing/2014/main" id="{889365C6-1086-7945-E7BA-3147C22C4A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4788" y="2043113"/>
            <a:ext cx="1587" cy="1511300"/>
          </a:xfrm>
          <a:prstGeom prst="line">
            <a:avLst/>
          </a:prstGeom>
          <a:noFill/>
          <a:ln w="508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27366" name="Oval 6">
            <a:extLst>
              <a:ext uri="{FF2B5EF4-FFF2-40B4-BE49-F238E27FC236}">
                <a16:creationId xmlns:a16="http://schemas.microsoft.com/office/drawing/2014/main" id="{C8EE5A87-B04A-FFF9-1483-B1CF5D8C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4779963"/>
            <a:ext cx="1800226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7371" name="Line 11">
            <a:extLst>
              <a:ext uri="{FF2B5EF4-FFF2-40B4-BE49-F238E27FC236}">
                <a16:creationId xmlns:a16="http://schemas.microsoft.com/office/drawing/2014/main" id="{013353B3-8765-DE10-696F-7AE491A0C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4030663"/>
            <a:ext cx="7921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7374" name="Rectangle 14">
            <a:extLst>
              <a:ext uri="{FF2B5EF4-FFF2-40B4-BE49-F238E27FC236}">
                <a16:creationId xmlns:a16="http://schemas.microsoft.com/office/drawing/2014/main" id="{E11A2403-33D6-E9E1-68A0-1D624EE48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MEA: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fogalmi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keret</a:t>
            </a:r>
            <a:endParaRPr lang="en-GB" altLang="hu-HU" sz="26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7375" name="Rectangle 15">
            <a:extLst>
              <a:ext uri="{FF2B5EF4-FFF2-40B4-BE49-F238E27FC236}">
                <a16:creationId xmlns:a16="http://schemas.microsoft.com/office/drawing/2014/main" id="{D5303B38-CD65-267F-E713-7B81689F8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2254250"/>
            <a:ext cx="6973888" cy="368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7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7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3">
            <a:extLst>
              <a:ext uri="{FF2B5EF4-FFF2-40B4-BE49-F238E27FC236}">
                <a16:creationId xmlns:a16="http://schemas.microsoft.com/office/drawing/2014/main" id="{70DE7AD0-CA42-F1F4-67AC-60567CC380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6A6AF-F5A0-4881-A46E-6DA908FDB2EE}" type="slidenum">
              <a:rPr lang="it-IT" altLang="hu-HU"/>
              <a:t>169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529410" name="Picture 2">
            <a:extLst>
              <a:ext uri="{FF2B5EF4-FFF2-40B4-BE49-F238E27FC236}">
                <a16:creationId xmlns:a16="http://schemas.microsoft.com/office/drawing/2014/main" id="{57B9A2CF-1283-52A1-F484-F1731D2F8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54300"/>
            <a:ext cx="9001126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9411" name="Text Box 3">
            <a:extLst>
              <a:ext uri="{FF2B5EF4-FFF2-40B4-BE49-F238E27FC236}">
                <a16:creationId xmlns:a16="http://schemas.microsoft.com/office/drawing/2014/main" id="{E680E99A-8EEE-B725-2351-D100ED6D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363" y="6235700"/>
            <a:ext cx="339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MEA (2005), adaptálva</a:t>
            </a:r>
            <a:r>
              <a:rPr lang="en-US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hu-HU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9412" name="Rectangle 4">
            <a:extLst>
              <a:ext uri="{FF2B5EF4-FFF2-40B4-BE49-F238E27FC236}">
                <a16:creationId xmlns:a16="http://schemas.microsoft.com/office/drawing/2014/main" id="{D2C6F54F-40A0-78C5-DEF0-C68D49855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466850"/>
            <a:ext cx="1924050" cy="417513"/>
          </a:xfrm>
          <a:prstGeom prst="rect">
            <a:avLst/>
          </a:prstGeom>
          <a:noFill/>
          <a:ln w="5080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zh-CN" sz="1800" b="1">
                <a:solidFill>
                  <a:srgbClr val="0000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Éghajlatváltozás</a:t>
            </a:r>
          </a:p>
        </p:txBody>
      </p:sp>
      <p:sp>
        <p:nvSpPr>
          <p:cNvPr id="529413" name="Line 5">
            <a:extLst>
              <a:ext uri="{FF2B5EF4-FFF2-40B4-BE49-F238E27FC236}">
                <a16:creationId xmlns:a16="http://schemas.microsoft.com/office/drawing/2014/main" id="{E0A75A19-ADBF-90BF-BEA3-57BB45EE88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4788" y="2043113"/>
            <a:ext cx="1587" cy="1511300"/>
          </a:xfrm>
          <a:prstGeom prst="line">
            <a:avLst/>
          </a:prstGeom>
          <a:noFill/>
          <a:ln w="508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29414" name="Oval 6">
            <a:extLst>
              <a:ext uri="{FF2B5EF4-FFF2-40B4-BE49-F238E27FC236}">
                <a16:creationId xmlns:a16="http://schemas.microsoft.com/office/drawing/2014/main" id="{27334DBF-BA42-7817-9417-9A955AB72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4779963"/>
            <a:ext cx="1800226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9415" name="Oval 7">
            <a:extLst>
              <a:ext uri="{FF2B5EF4-FFF2-40B4-BE49-F238E27FC236}">
                <a16:creationId xmlns:a16="http://schemas.microsoft.com/office/drawing/2014/main" id="{6D6B5611-90C5-B07C-1E31-5E8E88AF6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2428875"/>
            <a:ext cx="1800225" cy="41052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9416" name="Oval 8">
            <a:extLst>
              <a:ext uri="{FF2B5EF4-FFF2-40B4-BE49-F238E27FC236}">
                <a16:creationId xmlns:a16="http://schemas.microsoft.com/office/drawing/2014/main" id="{32A2B062-8AB3-32D9-79C3-7C708B817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4203700"/>
            <a:ext cx="1800225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9417" name="Oval 9">
            <a:extLst>
              <a:ext uri="{FF2B5EF4-FFF2-40B4-BE49-F238E27FC236}">
                <a16:creationId xmlns:a16="http://schemas.microsoft.com/office/drawing/2014/main" id="{ACAD8FAD-4D68-EBE7-3A7D-B1C6E2769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4348163"/>
            <a:ext cx="1800225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9418" name="Line 10">
            <a:extLst>
              <a:ext uri="{FF2B5EF4-FFF2-40B4-BE49-F238E27FC236}">
                <a16:creationId xmlns:a16="http://schemas.microsoft.com/office/drawing/2014/main" id="{72AE1EB3-98DC-4D94-7537-C3D8EC4712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59788" y="3051175"/>
            <a:ext cx="0" cy="1223963"/>
          </a:xfrm>
          <a:prstGeom prst="line">
            <a:avLst/>
          </a:prstGeom>
          <a:noFill/>
          <a:ln w="508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29419" name="Line 11">
            <a:extLst>
              <a:ext uri="{FF2B5EF4-FFF2-40B4-BE49-F238E27FC236}">
                <a16:creationId xmlns:a16="http://schemas.microsoft.com/office/drawing/2014/main" id="{F2AE8F69-4D52-7955-D6BE-1C90BFABC9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4030663"/>
            <a:ext cx="7921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9420" name="Line 12">
            <a:extLst>
              <a:ext uri="{FF2B5EF4-FFF2-40B4-BE49-F238E27FC236}">
                <a16:creationId xmlns:a16="http://schemas.microsoft.com/office/drawing/2014/main" id="{B7994181-58E3-F95A-D831-4847F7022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5" y="3340100"/>
            <a:ext cx="7921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9421" name="Text Box 13">
            <a:extLst>
              <a:ext uri="{FF2B5EF4-FFF2-40B4-BE49-F238E27FC236}">
                <a16:creationId xmlns:a16="http://schemas.microsoft.com/office/drawing/2014/main" id="{BEB5ED72-C6CC-B6B1-6FA3-390477CDB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308225"/>
            <a:ext cx="3321050" cy="692150"/>
          </a:xfrm>
          <a:prstGeom prst="rect">
            <a:avLst/>
          </a:prstGeom>
          <a:noFill/>
          <a:ln w="5080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it-IT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Erdészeti rendszerek</a:t>
            </a:r>
          </a:p>
          <a:p>
            <a:pPr algn="r" eaLnBrk="1" hangingPunct="1"/>
            <a:r>
              <a:rPr lang="it-IT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Tengerparti és tengeri rendszerek</a:t>
            </a:r>
          </a:p>
        </p:txBody>
      </p:sp>
      <p:sp>
        <p:nvSpPr>
          <p:cNvPr id="529422" name="Rectangle 14">
            <a:extLst>
              <a:ext uri="{FF2B5EF4-FFF2-40B4-BE49-F238E27FC236}">
                <a16:creationId xmlns:a16="http://schemas.microsoft.com/office/drawing/2014/main" id="{75DFA2AF-F81A-19D5-BB3A-141500EF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MEA: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fogalmi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keret</a:t>
            </a:r>
            <a:endParaRPr lang="en-GB" altLang="hu-HU" sz="26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9423" name="Rectangle 15">
            <a:extLst>
              <a:ext uri="{FF2B5EF4-FFF2-40B4-BE49-F238E27FC236}">
                <a16:creationId xmlns:a16="http://schemas.microsoft.com/office/drawing/2014/main" id="{AD7373A9-08D3-53F8-8F3C-F88DA43B5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838" y="2043113"/>
            <a:ext cx="6973887" cy="40020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9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9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Bretherton-diagram - leegyszerűsítve</a:t>
            </a:r>
          </a:p>
        </p:txBody>
      </p:sp>
      <p:pic>
        <p:nvPicPr>
          <p:cNvPr id="15363" name="Picture 5" descr="bretherton_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790153"/>
            <a:ext cx="8308595" cy="502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88925" y="6000750"/>
            <a:ext cx="84693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Forrás: Mi a Földrendszertudomány? Donald R. Johnson, Martin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Ruzek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Michael Kalb. Az 1997. évi nemzetközi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földtudományi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és távérzékelési szimpózium jegyzőkönyve. Szingapúr, 1997. augusztus 4-8.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3">
            <a:extLst>
              <a:ext uri="{FF2B5EF4-FFF2-40B4-BE49-F238E27FC236}">
                <a16:creationId xmlns:a16="http://schemas.microsoft.com/office/drawing/2014/main" id="{9126DEC9-F054-65ED-1927-DFAF6E01C9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D800-6D22-48EB-8DAF-EF9DD4E9A76D}" type="slidenum">
              <a:rPr lang="it-IT" altLang="hu-HU"/>
              <a:t>170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531458" name="Picture 2">
            <a:extLst>
              <a:ext uri="{FF2B5EF4-FFF2-40B4-BE49-F238E27FC236}">
                <a16:creationId xmlns:a16="http://schemas.microsoft.com/office/drawing/2014/main" id="{571D77AE-F53F-2C47-FC68-DABC6588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54300"/>
            <a:ext cx="9001126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1459" name="Text Box 3">
            <a:extLst>
              <a:ext uri="{FF2B5EF4-FFF2-40B4-BE49-F238E27FC236}">
                <a16:creationId xmlns:a16="http://schemas.microsoft.com/office/drawing/2014/main" id="{82D8D1BF-2D12-40AB-207B-6010151C1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363" y="6235700"/>
            <a:ext cx="339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MEA (2005), adaptálva</a:t>
            </a:r>
            <a:r>
              <a:rPr lang="en-US" altLang="hu-HU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hu-HU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1460" name="Rectangle 4">
            <a:extLst>
              <a:ext uri="{FF2B5EF4-FFF2-40B4-BE49-F238E27FC236}">
                <a16:creationId xmlns:a16="http://schemas.microsoft.com/office/drawing/2014/main" id="{78E5E3B6-5178-63D4-297E-FB688BA1B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466850"/>
            <a:ext cx="1924050" cy="417513"/>
          </a:xfrm>
          <a:prstGeom prst="rect">
            <a:avLst/>
          </a:prstGeom>
          <a:noFill/>
          <a:ln w="5080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zh-CN" sz="1800" b="1">
                <a:solidFill>
                  <a:srgbClr val="0000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Éghajlatváltozás</a:t>
            </a:r>
          </a:p>
        </p:txBody>
      </p:sp>
      <p:sp>
        <p:nvSpPr>
          <p:cNvPr id="531461" name="Line 5">
            <a:extLst>
              <a:ext uri="{FF2B5EF4-FFF2-40B4-BE49-F238E27FC236}">
                <a16:creationId xmlns:a16="http://schemas.microsoft.com/office/drawing/2014/main" id="{52ECEEC1-7253-68E8-564A-A1B57AE14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4788" y="2043113"/>
            <a:ext cx="1587" cy="1511300"/>
          </a:xfrm>
          <a:prstGeom prst="line">
            <a:avLst/>
          </a:prstGeom>
          <a:noFill/>
          <a:ln w="508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1462" name="Oval 6">
            <a:extLst>
              <a:ext uri="{FF2B5EF4-FFF2-40B4-BE49-F238E27FC236}">
                <a16:creationId xmlns:a16="http://schemas.microsoft.com/office/drawing/2014/main" id="{D8F8A540-2E3A-D311-6DDD-E6C202360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4779963"/>
            <a:ext cx="1800226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1463" name="Oval 7">
            <a:extLst>
              <a:ext uri="{FF2B5EF4-FFF2-40B4-BE49-F238E27FC236}">
                <a16:creationId xmlns:a16="http://schemas.microsoft.com/office/drawing/2014/main" id="{9B52EE01-8261-1E5C-9D53-9045CE39F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2428875"/>
            <a:ext cx="1800225" cy="41052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1464" name="Oval 8">
            <a:extLst>
              <a:ext uri="{FF2B5EF4-FFF2-40B4-BE49-F238E27FC236}">
                <a16:creationId xmlns:a16="http://schemas.microsoft.com/office/drawing/2014/main" id="{31F99599-5BC0-ECED-E118-6244C953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4203700"/>
            <a:ext cx="1800225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1465" name="Oval 9">
            <a:extLst>
              <a:ext uri="{FF2B5EF4-FFF2-40B4-BE49-F238E27FC236}">
                <a16:creationId xmlns:a16="http://schemas.microsoft.com/office/drawing/2014/main" id="{D7E0FE14-584A-BBD8-4B7F-DAA6A86FD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4348163"/>
            <a:ext cx="1800225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31466" name="Line 10">
            <a:extLst>
              <a:ext uri="{FF2B5EF4-FFF2-40B4-BE49-F238E27FC236}">
                <a16:creationId xmlns:a16="http://schemas.microsoft.com/office/drawing/2014/main" id="{21A1078F-E560-EB0B-1A0A-6330DCED79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59788" y="3051175"/>
            <a:ext cx="0" cy="1223963"/>
          </a:xfrm>
          <a:prstGeom prst="line">
            <a:avLst/>
          </a:prstGeom>
          <a:noFill/>
          <a:ln w="508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1467" name="Line 11">
            <a:extLst>
              <a:ext uri="{FF2B5EF4-FFF2-40B4-BE49-F238E27FC236}">
                <a16:creationId xmlns:a16="http://schemas.microsoft.com/office/drawing/2014/main" id="{DF761FB3-3DAA-66B0-56D0-9D57D29B1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4030663"/>
            <a:ext cx="7921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1468" name="Line 12">
            <a:extLst>
              <a:ext uri="{FF2B5EF4-FFF2-40B4-BE49-F238E27FC236}">
                <a16:creationId xmlns:a16="http://schemas.microsoft.com/office/drawing/2014/main" id="{0A50343A-18A7-181B-8B99-33CCAC7CFB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5" y="3340100"/>
            <a:ext cx="7921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31469" name="Text Box 13">
            <a:extLst>
              <a:ext uri="{FF2B5EF4-FFF2-40B4-BE49-F238E27FC236}">
                <a16:creationId xmlns:a16="http://schemas.microsoft.com/office/drawing/2014/main" id="{1B26B518-A7A2-F06F-138E-5578B2538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2268538"/>
            <a:ext cx="4530725" cy="646331"/>
          </a:xfrm>
          <a:prstGeom prst="rect">
            <a:avLst/>
          </a:prstGeom>
          <a:noFill/>
          <a:ln w="50800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it-IT" altLang="hu-HU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Erdészeti rendszerek</a:t>
            </a:r>
          </a:p>
          <a:p>
            <a:pPr algn="r" eaLnBrk="1" hangingPunct="1"/>
            <a:r>
              <a:rPr lang="it-IT" altLang="hu-HU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Tengerparti és tengeri rendszerek</a:t>
            </a:r>
          </a:p>
        </p:txBody>
      </p:sp>
      <p:sp>
        <p:nvSpPr>
          <p:cNvPr id="531470" name="Rectangle 14">
            <a:extLst>
              <a:ext uri="{FF2B5EF4-FFF2-40B4-BE49-F238E27FC236}">
                <a16:creationId xmlns:a16="http://schemas.microsoft.com/office/drawing/2014/main" id="{F4E3F37B-103F-2FCB-C41B-BFF519BB5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MEA: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fogalmi</a:t>
            </a:r>
            <a:r>
              <a:rPr lang="en-US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6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keret</a:t>
            </a:r>
            <a:endParaRPr lang="en-GB" altLang="hu-HU" sz="26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1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1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1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69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976F9526-7010-9FB2-5ED1-1CE3F4921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B1259-9016-4E50-BA50-CEA848D0FA10}" type="slidenum">
              <a:rPr lang="it-IT" altLang="hu-HU"/>
              <a:t>171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545800" name="Picture 8">
            <a:extLst>
              <a:ext uri="{FF2B5EF4-FFF2-40B4-BE49-F238E27FC236}">
                <a16:creationId xmlns:a16="http://schemas.microsoft.com/office/drawing/2014/main" id="{B9F0667C-42D1-5720-D007-879FD7E9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3">
            <a:extLst>
              <a:ext uri="{FF2B5EF4-FFF2-40B4-BE49-F238E27FC236}">
                <a16:creationId xmlns:a16="http://schemas.microsoft.com/office/drawing/2014/main" id="{32546D53-79DC-CE01-A72E-04C2BF6CBF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D6EA4-B299-41C9-B409-ABE621E4B66F}" type="slidenum">
              <a:rPr lang="it-IT" altLang="hu-HU"/>
              <a:t>172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58D0B99-985C-0527-D274-F51D68E5B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460181"/>
              </p:ext>
            </p:extLst>
          </p:nvPr>
        </p:nvGraphicFramePr>
        <p:xfrm>
          <a:off x="539750" y="841375"/>
          <a:ext cx="8208963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57075" name="Rectangle 19">
            <a:extLst>
              <a:ext uri="{FF2B5EF4-FFF2-40B4-BE49-F238E27FC236}">
                <a16:creationId xmlns:a16="http://schemas.microsoft.com/office/drawing/2014/main" id="{88685625-219E-31D5-6D6C-A3846E074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2281238"/>
            <a:ext cx="3671887" cy="3313112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7076" name="Rectangle 20">
            <a:extLst>
              <a:ext uri="{FF2B5EF4-FFF2-40B4-BE49-F238E27FC236}">
                <a16:creationId xmlns:a16="http://schemas.microsoft.com/office/drawing/2014/main" id="{510AF336-AD12-3AB7-D57F-CCF2835DA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2281238"/>
            <a:ext cx="1584325" cy="3313112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7077" name="AutoShape 21">
            <a:extLst>
              <a:ext uri="{FF2B5EF4-FFF2-40B4-BE49-F238E27FC236}">
                <a16:creationId xmlns:a16="http://schemas.microsoft.com/office/drawing/2014/main" id="{7EA5A3D1-F866-956A-94D4-4236834EE537}"/>
              </a:ext>
            </a:extLst>
          </p:cNvPr>
          <p:cNvSpPr>
            <a:spLocks/>
          </p:cNvSpPr>
          <p:nvPr/>
        </p:nvSpPr>
        <p:spPr bwMode="auto">
          <a:xfrm rot="16200000">
            <a:off x="1656556" y="4261644"/>
            <a:ext cx="503238" cy="2736850"/>
          </a:xfrm>
          <a:prstGeom prst="leftBrace">
            <a:avLst>
              <a:gd name="adj1" fmla="val 4532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7078" name="AutoShape 22">
            <a:extLst>
              <a:ext uri="{FF2B5EF4-FFF2-40B4-BE49-F238E27FC236}">
                <a16:creationId xmlns:a16="http://schemas.microsoft.com/office/drawing/2014/main" id="{A512C5EC-2A9E-1A6E-6020-FAA00501EBCD}"/>
              </a:ext>
            </a:extLst>
          </p:cNvPr>
          <p:cNvSpPr>
            <a:spLocks/>
          </p:cNvSpPr>
          <p:nvPr/>
        </p:nvSpPr>
        <p:spPr bwMode="auto">
          <a:xfrm rot="16200000">
            <a:off x="4392613" y="4910137"/>
            <a:ext cx="503238" cy="1439863"/>
          </a:xfrm>
          <a:prstGeom prst="leftBrace">
            <a:avLst>
              <a:gd name="adj1" fmla="val 238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7079" name="AutoShape 23">
            <a:extLst>
              <a:ext uri="{FF2B5EF4-FFF2-40B4-BE49-F238E27FC236}">
                <a16:creationId xmlns:a16="http://schemas.microsoft.com/office/drawing/2014/main" id="{11B92A06-5637-F3AE-FA9A-AF63DB2961B4}"/>
              </a:ext>
            </a:extLst>
          </p:cNvPr>
          <p:cNvSpPr>
            <a:spLocks/>
          </p:cNvSpPr>
          <p:nvPr/>
        </p:nvSpPr>
        <p:spPr bwMode="auto">
          <a:xfrm rot="16200000">
            <a:off x="6912769" y="4117181"/>
            <a:ext cx="574675" cy="3097213"/>
          </a:xfrm>
          <a:prstGeom prst="leftBrace">
            <a:avLst>
              <a:gd name="adj1" fmla="val 449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7080" name="_s1043">
            <a:extLst>
              <a:ext uri="{FF2B5EF4-FFF2-40B4-BE49-F238E27FC236}">
                <a16:creationId xmlns:a16="http://schemas.microsoft.com/office/drawing/2014/main" id="{17493BCF-3C77-03CE-A7B1-975861C35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113463"/>
            <a:ext cx="1116013" cy="460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Provisioning </a:t>
            </a:r>
          </a:p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szolgáltatások</a:t>
            </a:r>
          </a:p>
        </p:txBody>
      </p:sp>
      <p:sp>
        <p:nvSpPr>
          <p:cNvPr id="557081" name="_s1043">
            <a:extLst>
              <a:ext uri="{FF2B5EF4-FFF2-40B4-BE49-F238E27FC236}">
                <a16:creationId xmlns:a16="http://schemas.microsoft.com/office/drawing/2014/main" id="{D7A2DB43-0FAF-08D0-1177-B1DA56ED0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6097588"/>
            <a:ext cx="1116012" cy="4603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Szabályozás</a:t>
            </a:r>
          </a:p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szolgáltatások</a:t>
            </a:r>
          </a:p>
        </p:txBody>
      </p:sp>
      <p:sp>
        <p:nvSpPr>
          <p:cNvPr id="557082" name="_s1043">
            <a:extLst>
              <a:ext uri="{FF2B5EF4-FFF2-40B4-BE49-F238E27FC236}">
                <a16:creationId xmlns:a16="http://schemas.microsoft.com/office/drawing/2014/main" id="{7640F9F7-57B2-00F0-4BA5-3CC856FB4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6026150"/>
            <a:ext cx="1116013" cy="4603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Kulturális</a:t>
            </a:r>
            <a:b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szolgáltatások</a:t>
            </a:r>
          </a:p>
        </p:txBody>
      </p:sp>
      <p:sp>
        <p:nvSpPr>
          <p:cNvPr id="557083" name="Rectangle 27">
            <a:extLst>
              <a:ext uri="{FF2B5EF4-FFF2-40B4-BE49-F238E27FC236}">
                <a16:creationId xmlns:a16="http://schemas.microsoft.com/office/drawing/2014/main" id="{B75D18C1-4729-1585-BFE0-B0D357479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281238"/>
            <a:ext cx="3382963" cy="3313112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7084" name="_s1043">
            <a:extLst>
              <a:ext uri="{FF2B5EF4-FFF2-40B4-BE49-F238E27FC236}">
                <a16:creationId xmlns:a16="http://schemas.microsoft.com/office/drawing/2014/main" id="{1B267F0B-33CD-524C-50F1-34262F38D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6097588"/>
            <a:ext cx="1116013" cy="460375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Piaci ár</a:t>
            </a:r>
            <a:b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elemzés</a:t>
            </a:r>
          </a:p>
        </p:txBody>
      </p:sp>
      <p:sp>
        <p:nvSpPr>
          <p:cNvPr id="557085" name="_s1043">
            <a:extLst>
              <a:ext uri="{FF2B5EF4-FFF2-40B4-BE49-F238E27FC236}">
                <a16:creationId xmlns:a16="http://schemas.microsoft.com/office/drawing/2014/main" id="{54FE3F87-3C4B-B022-020B-8B68B6975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6097588"/>
            <a:ext cx="1116012" cy="460375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Költségek </a:t>
            </a:r>
            <a:b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Értékelések</a:t>
            </a:r>
          </a:p>
        </p:txBody>
      </p:sp>
      <p:sp>
        <p:nvSpPr>
          <p:cNvPr id="557087" name="Rectangle 31">
            <a:extLst>
              <a:ext uri="{FF2B5EF4-FFF2-40B4-BE49-F238E27FC236}">
                <a16:creationId xmlns:a16="http://schemas.microsoft.com/office/drawing/2014/main" id="{ACDCF1E4-AF25-2F77-DF6E-D4841058F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GB" altLang="hu-HU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Egy</a:t>
            </a:r>
            <a:r>
              <a:rPr lang="en-GB" altLang="hu-HU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hu-HU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illusztráció</a:t>
            </a:r>
            <a:r>
              <a:rPr lang="en-GB" altLang="hu-HU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57088" name="_s1043">
            <a:extLst>
              <a:ext uri="{FF2B5EF4-FFF2-40B4-BE49-F238E27FC236}">
                <a16:creationId xmlns:a16="http://schemas.microsoft.com/office/drawing/2014/main" id="{8784C250-E9EC-73D3-4512-D66406C0F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900" y="6026150"/>
            <a:ext cx="1677988" cy="430213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Függőleges értékelés </a:t>
            </a:r>
          </a:p>
          <a:p>
            <a:pPr eaLnBrk="1" hangingPunct="1"/>
            <a:r>
              <a:rPr lang="en-US" altLang="hu-HU" sz="1200" b="1">
                <a:solidFill>
                  <a:srgbClr val="000066"/>
                </a:solidFill>
                <a:latin typeface="Arial" panose="020B0604020202020204" pitchFamily="34" charset="0"/>
              </a:rPr>
              <a:t>módszerek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7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7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7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7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7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57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7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7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7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7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57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7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7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7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7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57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5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5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080" grpId="0" animBg="1"/>
      <p:bldP spid="557081" grpId="0" animBg="1"/>
      <p:bldP spid="557082" grpId="0" animBg="1"/>
      <p:bldP spid="557084" grpId="0" animBg="1"/>
      <p:bldP spid="557085" grpId="0" animBg="1"/>
      <p:bldP spid="557088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3">
            <a:extLst>
              <a:ext uri="{FF2B5EF4-FFF2-40B4-BE49-F238E27FC236}">
                <a16:creationId xmlns:a16="http://schemas.microsoft.com/office/drawing/2014/main" id="{FDB34F57-3BAC-069D-3275-F84E5ECFA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7329E-21B0-412F-B23A-55A00D2A2069}" type="slidenum">
              <a:rPr lang="it-IT" altLang="hu-HU"/>
              <a:t>173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587778" name="Rectangle 2">
            <a:extLst>
              <a:ext uri="{FF2B5EF4-FFF2-40B4-BE49-F238E27FC236}">
                <a16:creationId xmlns:a16="http://schemas.microsoft.com/office/drawing/2014/main" id="{66264972-9E59-50B5-3537-DA61F91E1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 sz="2600" dirty="0"/>
              <a:t>Monetáris értékelési megközelítések</a:t>
            </a:r>
          </a:p>
        </p:txBody>
      </p:sp>
      <p:sp>
        <p:nvSpPr>
          <p:cNvPr id="587779" name="Rectangle 3">
            <a:extLst>
              <a:ext uri="{FF2B5EF4-FFF2-40B4-BE49-F238E27FC236}">
                <a16:creationId xmlns:a16="http://schemas.microsoft.com/office/drawing/2014/main" id="{2E397EC8-E181-28A6-5003-2002C8CB5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altLang="hu-HU" sz="2200" b="1" dirty="0"/>
              <a:t>Piaci </a:t>
            </a:r>
            <a:r>
              <a:rPr lang="hu-HU" altLang="hu-HU" sz="2200" b="1" dirty="0" err="1"/>
              <a:t>árértékelési</a:t>
            </a:r>
            <a:r>
              <a:rPr lang="hu-HU" altLang="hu-HU" sz="2200" b="1" dirty="0"/>
              <a:t> mechanizmusok.</a:t>
            </a:r>
          </a:p>
          <a:p>
            <a:pPr marL="0" indent="0" algn="just">
              <a:buNone/>
            </a:pPr>
            <a:br>
              <a:rPr lang="hu-HU" altLang="hu-HU" sz="2200" dirty="0"/>
            </a:br>
            <a:r>
              <a:rPr lang="hu-HU" altLang="hu-HU" sz="2200" dirty="0"/>
              <a:t>Ezek közé tartozik a </a:t>
            </a:r>
            <a:r>
              <a:rPr lang="hu-HU" altLang="hu-HU" sz="2200" u="sng" dirty="0"/>
              <a:t>szerződések </a:t>
            </a:r>
            <a:r>
              <a:rPr lang="hu-HU" altLang="hu-HU" sz="2200" dirty="0"/>
              <a:t>értéke, ahogyan azt a gyógyszeripar és a kormányzati szervek nemrégiben aláírták, és az </a:t>
            </a:r>
            <a:r>
              <a:rPr lang="hu-HU" altLang="hu-HU" sz="2200" dirty="0" err="1"/>
              <a:t>ökoturisztikai</a:t>
            </a:r>
            <a:r>
              <a:rPr lang="hu-HU" altLang="hu-HU" sz="2200" dirty="0"/>
              <a:t> tevékenységekhez kapcsolódó </a:t>
            </a:r>
            <a:r>
              <a:rPr lang="hu-HU" altLang="hu-HU" sz="2200" u="sng" dirty="0"/>
              <a:t>pénzügyi bevételek </a:t>
            </a:r>
            <a:r>
              <a:rPr lang="hu-HU" altLang="hu-HU" sz="2200" dirty="0"/>
              <a:t>értéke, amelyek a nagy szabadtéri rekreációs igényű természeti területek látogatására összpontosítanak.</a:t>
            </a:r>
          </a:p>
          <a:p>
            <a:endParaRPr lang="en-US" altLang="hu-HU" sz="2200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17B14910-1BCD-4EEB-3527-8221CFAE3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C05F7-8508-49BA-908D-8F1EC30F2639}" type="slidenum">
              <a:rPr lang="it-IT" altLang="hu-HU"/>
              <a:t>174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589826" name="Rectangle 2">
            <a:extLst>
              <a:ext uri="{FF2B5EF4-FFF2-40B4-BE49-F238E27FC236}">
                <a16:creationId xmlns:a16="http://schemas.microsoft.com/office/drawing/2014/main" id="{8EE586C1-FDFA-B8F7-EF91-F00D1089F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b="1" dirty="0" err="1">
                <a:solidFill>
                  <a:schemeClr val="bg1"/>
                </a:solidFill>
                <a:latin typeface="Arial" panose="020B0604020202020204" pitchFamily="34" charset="0"/>
              </a:rPr>
              <a:t>Monetáris</a:t>
            </a:r>
            <a:r>
              <a:rPr lang="en-US" altLang="hu-HU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b="1" dirty="0" err="1">
                <a:solidFill>
                  <a:schemeClr val="bg1"/>
                </a:solidFill>
                <a:latin typeface="Arial" panose="020B0604020202020204" pitchFamily="34" charset="0"/>
              </a:rPr>
              <a:t>értékelési</a:t>
            </a:r>
            <a:r>
              <a:rPr lang="en-US" altLang="hu-HU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hu-HU" b="1" dirty="0" err="1">
                <a:solidFill>
                  <a:schemeClr val="bg1"/>
                </a:solidFill>
                <a:latin typeface="Arial" panose="020B0604020202020204" pitchFamily="34" charset="0"/>
              </a:rPr>
              <a:t>megközelítések</a:t>
            </a:r>
            <a:endParaRPr lang="en-US" altLang="hu-HU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89827" name="Rectangle 3">
            <a:extLst>
              <a:ext uri="{FF2B5EF4-FFF2-40B4-BE49-F238E27FC236}">
                <a16:creationId xmlns:a16="http://schemas.microsoft.com/office/drawing/2014/main" id="{D9C47DED-96BF-DD97-1D1A-BBD32D500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31913"/>
            <a:ext cx="7772400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621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9812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438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895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352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10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Nem piaci értékelési módszerek.</a:t>
            </a:r>
          </a:p>
          <a:p>
            <a:pPr marL="0" indent="0" algn="just" eaLnBrk="1" hangingPunct="1">
              <a:lnSpc>
                <a:spcPct val="110000"/>
              </a:lnSpc>
              <a:spcBef>
                <a:spcPct val="20000"/>
              </a:spcBef>
            </a:pPr>
            <a:b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</a:b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Ezek a közgazdászok által használt speciális eszközökre vonatkoznak, amelyekkel a fogyasztók preferenciáit lehet megismerni a biológiai sokféleséggel kapcsolatos előnyökkel kapcsolatban, beleértve a feltételes értékelési módszereket (CVM = </a:t>
            </a:r>
            <a:r>
              <a:rPr lang="hu-HU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Contingent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Valuation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Method)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EA8F57A-237F-6589-33A0-E007AC3E83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F7449-92E7-4420-9185-1B2F0B0821A8}" type="slidenum">
              <a:rPr lang="it-IT" altLang="hu-HU" smtClean="0"/>
              <a:pPr/>
              <a:t>175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2050" name="Picture 2" descr="Contingent Valuation Method for Nature Valuation - EcoShape">
            <a:extLst>
              <a:ext uri="{FF2B5EF4-FFF2-40B4-BE49-F238E27FC236}">
                <a16:creationId xmlns:a16="http://schemas.microsoft.com/office/drawing/2014/main" id="{8E3B72C1-C28E-6498-CC6E-788653F2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5" y="485775"/>
            <a:ext cx="7866185" cy="5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19615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C5E2D5DD-4064-048F-4A00-372C373A19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11EC4-05BD-4FDA-95C9-757487D968E9}" type="slidenum">
              <a:rPr lang="it-IT" altLang="hu-HU"/>
              <a:t>176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550914" name="Rectangle 2">
            <a:extLst>
              <a:ext uri="{FF2B5EF4-FFF2-40B4-BE49-F238E27FC236}">
                <a16:creationId xmlns:a16="http://schemas.microsoft.com/office/drawing/2014/main" id="{08C51EDC-B7C0-BE2F-8F11-6E1A286795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 rIns="91440"/>
          <a:lstStyle/>
          <a:p>
            <a:pPr algn="ctr"/>
            <a:r>
              <a:rPr lang="en-GB" altLang="hu-HU" sz="2600" dirty="0" err="1"/>
              <a:t>Mik</a:t>
            </a:r>
            <a:r>
              <a:rPr lang="en-GB" altLang="hu-HU" sz="2600" dirty="0"/>
              <a:t> </a:t>
            </a:r>
            <a:r>
              <a:rPr lang="en-GB" altLang="hu-HU" sz="2600" dirty="0" err="1"/>
              <a:t>azok</a:t>
            </a:r>
            <a:r>
              <a:rPr lang="en-GB" altLang="hu-HU" sz="2600" dirty="0"/>
              <a:t> a CVM-ek?</a:t>
            </a:r>
          </a:p>
        </p:txBody>
      </p:sp>
      <p:sp>
        <p:nvSpPr>
          <p:cNvPr id="550915" name="Rectangle 3">
            <a:extLst>
              <a:ext uri="{FF2B5EF4-FFF2-40B4-BE49-F238E27FC236}">
                <a16:creationId xmlns:a16="http://schemas.microsoft.com/office/drawing/2014/main" id="{8D9364DB-CE6A-675C-1173-97AF00AC70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95362" y="2105683"/>
            <a:ext cx="7358063" cy="3816350"/>
          </a:xfrm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hu-HU" altLang="hu-HU" sz="2200" dirty="0"/>
              <a:t>A környezetgazdászok által széles körben alkalmazott értékelési technika (</a:t>
            </a:r>
            <a:r>
              <a:rPr lang="hu-HU" altLang="hu-HU" sz="2200" dirty="0" err="1"/>
              <a:t>Exxon</a:t>
            </a:r>
            <a:r>
              <a:rPr lang="hu-HU" altLang="hu-HU" sz="2200" dirty="0"/>
              <a:t>-ügy)</a:t>
            </a:r>
          </a:p>
          <a:p>
            <a:pPr>
              <a:lnSpc>
                <a:spcPct val="90000"/>
              </a:lnSpc>
            </a:pPr>
            <a:endParaRPr lang="hu-HU" altLang="hu-HU" sz="2200" dirty="0"/>
          </a:p>
          <a:p>
            <a:pPr>
              <a:lnSpc>
                <a:spcPct val="90000"/>
              </a:lnSpc>
            </a:pPr>
            <a:r>
              <a:rPr lang="hu-HU" altLang="hu-HU" sz="2200" dirty="0"/>
              <a:t>Célja egy nem piaci árucikk rejtett keresleti görbéjének nyomon követése.</a:t>
            </a:r>
          </a:p>
          <a:p>
            <a:pPr>
              <a:lnSpc>
                <a:spcPct val="90000"/>
              </a:lnSpc>
            </a:pPr>
            <a:endParaRPr lang="hu-HU" altLang="hu-HU" sz="2200" dirty="0"/>
          </a:p>
          <a:p>
            <a:pPr>
              <a:lnSpc>
                <a:spcPct val="90000"/>
              </a:lnSpc>
            </a:pPr>
            <a:r>
              <a:rPr lang="hu-HU" altLang="hu-HU" sz="2200" dirty="0"/>
              <a:t>A fő eszköz egy célzottan kialakított kérdőív.</a:t>
            </a:r>
          </a:p>
          <a:p>
            <a:pPr>
              <a:lnSpc>
                <a:spcPct val="90000"/>
              </a:lnSpc>
            </a:pPr>
            <a:endParaRPr lang="hu-HU" altLang="hu-HU" sz="2200" dirty="0"/>
          </a:p>
          <a:p>
            <a:pPr>
              <a:lnSpc>
                <a:spcPct val="90000"/>
              </a:lnSpc>
            </a:pPr>
            <a:r>
              <a:rPr lang="hu-HU" altLang="hu-HU" sz="2200" dirty="0"/>
              <a:t>Ez egy nagyon rugalmas fejlesztés</a:t>
            </a:r>
          </a:p>
          <a:p>
            <a:pPr>
              <a:lnSpc>
                <a:spcPct val="90000"/>
              </a:lnSpc>
            </a:pPr>
            <a:endParaRPr lang="en-GB" altLang="hu-HU" sz="22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9A4263C-6490-B138-5C2C-A476EA12F9B7}"/>
              </a:ext>
            </a:extLst>
          </p:cNvPr>
          <p:cNvSpPr txBox="1"/>
          <p:nvPr/>
        </p:nvSpPr>
        <p:spPr>
          <a:xfrm>
            <a:off x="1433513" y="1213506"/>
            <a:ext cx="6276974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GB" dirty="0">
                <a:latin typeface="+mn-lt"/>
              </a:rPr>
              <a:t>o</a:t>
            </a:r>
            <a:r>
              <a:rPr lang="hu-HU" dirty="0" err="1">
                <a:latin typeface="+mn-lt"/>
              </a:rPr>
              <a:t>ntingent</a:t>
            </a:r>
            <a:r>
              <a:rPr lang="en-GB" dirty="0">
                <a:latin typeface="+mn-lt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+mn-lt"/>
              </a:rPr>
              <a:t>V</a:t>
            </a:r>
            <a:r>
              <a:rPr lang="hu-HU" dirty="0" err="1">
                <a:latin typeface="+mn-lt"/>
              </a:rPr>
              <a:t>aluation</a:t>
            </a:r>
            <a:r>
              <a:rPr lang="en-GB" dirty="0">
                <a:latin typeface="+mn-lt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GB" dirty="0">
                <a:latin typeface="+mn-lt"/>
              </a:rPr>
              <a:t>e</a:t>
            </a:r>
            <a:r>
              <a:rPr lang="hu-HU" dirty="0" err="1">
                <a:latin typeface="+mn-lt"/>
              </a:rPr>
              <a:t>thod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ransition spd="slow">
    <p:random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B046467-778C-F124-0147-B37031516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02719-352F-40D2-A0E4-43B92013FB28}" type="slidenum">
              <a:rPr lang="it-IT" altLang="hu-HU"/>
              <a:t>177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D5F1534A-891F-BE59-AE27-648B1DAA49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9144000" cy="933451"/>
          </a:xfrm>
        </p:spPr>
        <p:txBody>
          <a:bodyPr rIns="91440"/>
          <a:lstStyle/>
          <a:p>
            <a:pPr algn="ctr"/>
            <a:r>
              <a:rPr lang="hu-HU" altLang="hu-HU" sz="2400" dirty="0"/>
              <a:t>A CVM-vizsgálatok lehetőségei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40719814-3C90-CD76-9CCA-0DBD92176E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2875" y="1347391"/>
            <a:ext cx="8855075" cy="1716881"/>
          </a:xfrm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hu-HU" altLang="hu-HU" sz="1800" dirty="0"/>
              <a:t>Interjú alapú technika </a:t>
            </a:r>
          </a:p>
          <a:p>
            <a:pPr>
              <a:lnSpc>
                <a:spcPct val="90000"/>
              </a:lnSpc>
            </a:pPr>
            <a:r>
              <a:rPr lang="hu-HU" altLang="hu-HU" sz="1800" dirty="0"/>
              <a:t>Mélyen gyökerezik a társadalomtudományi irodalomban</a:t>
            </a:r>
          </a:p>
          <a:p>
            <a:pPr>
              <a:lnSpc>
                <a:spcPct val="90000"/>
              </a:lnSpc>
            </a:pPr>
            <a:r>
              <a:rPr lang="hu-HU" altLang="hu-HU" sz="1800" dirty="0"/>
              <a:t>Számos információt gyűjt az attitűdökről és preferenciákról.</a:t>
            </a:r>
          </a:p>
          <a:p>
            <a:pPr>
              <a:lnSpc>
                <a:spcPct val="90000"/>
              </a:lnSpc>
            </a:pPr>
            <a:r>
              <a:rPr lang="hu-HU" altLang="hu-HU" sz="1800" dirty="0"/>
              <a:t>Képes "gazdasági intézkedések" hozzárendelésére a nem használati értékekhez.</a:t>
            </a:r>
          </a:p>
          <a:p>
            <a:pPr>
              <a:lnSpc>
                <a:spcPct val="90000"/>
              </a:lnSpc>
            </a:pPr>
            <a:r>
              <a:rPr lang="hu-HU" altLang="hu-HU" sz="1800" dirty="0"/>
              <a:t>Rugalmas más felhasználási módokhoz, pl</a:t>
            </a:r>
            <a:r>
              <a:rPr lang="hu-HU" altLang="hu-HU" sz="1800" i="1" dirty="0"/>
              <a:t>. </a:t>
            </a:r>
            <a:r>
              <a:rPr lang="hu-HU" altLang="hu-HU" sz="1800" dirty="0"/>
              <a:t>gazdálkodási lehetőségekhez képest</a:t>
            </a:r>
          </a:p>
          <a:p>
            <a:pPr>
              <a:lnSpc>
                <a:spcPct val="90000"/>
              </a:lnSpc>
            </a:pPr>
            <a:endParaRPr lang="hu-HU" altLang="hu-HU" sz="2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4A57291-41DA-505E-190C-B5E640CD9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5422"/>
            <a:ext cx="9144000" cy="34825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utoUpdateAnimBg="0"/>
      <p:bldP spid="142339" grpId="0" build="p" autoUpdateAnimBg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2B81A37-9FFC-A34F-9F05-7D83B5FCE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C40AB-21C8-4DFF-B419-9D06BFC8D7CF}" type="slidenum">
              <a:rPr lang="it-IT" altLang="hu-HU"/>
              <a:t>178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658434" name="Picture 2">
            <a:extLst>
              <a:ext uri="{FF2B5EF4-FFF2-40B4-BE49-F238E27FC236}">
                <a16:creationId xmlns:a16="http://schemas.microsoft.com/office/drawing/2014/main" id="{62F39AAC-6C75-886C-78C8-58DF53843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4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8435" name="Text Box 3">
            <a:extLst>
              <a:ext uri="{FF2B5EF4-FFF2-40B4-BE49-F238E27FC236}">
                <a16:creationId xmlns:a16="http://schemas.microsoft.com/office/drawing/2014/main" id="{E7267A45-85DC-61DC-6FB6-9FB3DD0B2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3012242"/>
            <a:ext cx="320992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hu-HU" altLang="hu-HU" sz="1800" dirty="0">
                <a:solidFill>
                  <a:srgbClr val="333399"/>
                </a:solidFill>
                <a:latin typeface="Tahoma" panose="020B0604030504040204" pitchFamily="34" charset="0"/>
              </a:rPr>
              <a:t>A biológiai sokféleség, az ökoszisztémák, az ökoszisztéma-szolgáltatások és az emberi jólét összekapcsolódnak.</a:t>
            </a:r>
          </a:p>
          <a:p>
            <a:pPr algn="l" eaLnBrk="1" hangingPunct="1">
              <a:spcBef>
                <a:spcPct val="50000"/>
              </a:spcBef>
            </a:pPr>
            <a:endParaRPr lang="hu-HU" altLang="hu-HU" sz="1800" dirty="0">
              <a:solidFill>
                <a:srgbClr val="333399"/>
              </a:solidFill>
              <a:latin typeface="Tahom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sz="1800" dirty="0">
                <a:solidFill>
                  <a:srgbClr val="333399"/>
                </a:solidFill>
                <a:latin typeface="Tahoma" panose="020B0604030504040204" pitchFamily="34" charset="0"/>
              </a:rPr>
              <a:t>Ökoszisztéma-szolgáltatások: az ökoszisztémák létfontosságú javakat és szolgáltatásokat nyújtanak.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5FCECCB-0D10-78E3-9F74-1305A8D4B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259963"/>
            <a:ext cx="2438400" cy="25975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29406F9-9A6B-76A7-A9F2-473693EE7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AAE2-7F02-4C4B-B71A-220E580FB3EC}" type="slidenum">
              <a:rPr lang="it-IT" altLang="hu-HU"/>
              <a:t>179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660482" name="Picture 2">
            <a:extLst>
              <a:ext uri="{FF2B5EF4-FFF2-40B4-BE49-F238E27FC236}">
                <a16:creationId xmlns:a16="http://schemas.microsoft.com/office/drawing/2014/main" id="{9CFCBBFD-1C28-2C1E-9658-B1EF92D57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r="-2159"/>
          <a:stretch/>
        </p:blipFill>
        <p:spPr bwMode="auto">
          <a:xfrm>
            <a:off x="0" y="0"/>
            <a:ext cx="4837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0483" name="Text Box 3">
            <a:extLst>
              <a:ext uri="{FF2B5EF4-FFF2-40B4-BE49-F238E27FC236}">
                <a16:creationId xmlns:a16="http://schemas.microsoft.com/office/drawing/2014/main" id="{596CEA41-8DBB-30C2-D5EC-CB7779F0F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2563554"/>
            <a:ext cx="400685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rgbClr val="333399"/>
                </a:solidFill>
                <a:latin typeface="Tahoma" panose="020B0604030504040204" pitchFamily="34" charset="0"/>
              </a:rPr>
              <a:t>Az ökoszisztéma-szolgáltatások hasznosságát gyakran nem veszik figyelembe az ökoszisztémákat érintő fontos döntésekben.</a:t>
            </a:r>
          </a:p>
          <a:p>
            <a:pPr algn="l" eaLnBrk="1" hangingPunct="1">
              <a:spcBef>
                <a:spcPct val="50000"/>
              </a:spcBef>
            </a:pPr>
            <a:endParaRPr lang="hu-HU" altLang="hu-HU" sz="2000" dirty="0">
              <a:solidFill>
                <a:srgbClr val="333399"/>
              </a:solidFill>
              <a:latin typeface="Tahoma" panose="020B060403050404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sz="2000" dirty="0">
                <a:solidFill>
                  <a:srgbClr val="333399"/>
                </a:solidFill>
                <a:latin typeface="Tahoma" panose="020B0604030504040204" pitchFamily="34" charset="0"/>
              </a:rPr>
              <a:t>A döntéshozatali folyamatok torzulásai károsítják az ökoszisztéma-szolgáltatások hasznosítását, ami az emberi társadalmat és a környezetet szegényebbé teszi.</a:t>
            </a:r>
          </a:p>
        </p:txBody>
      </p:sp>
      <p:pic>
        <p:nvPicPr>
          <p:cNvPr id="1026" name="Picture 2" descr="Wellbeing">
            <a:extLst>
              <a:ext uri="{FF2B5EF4-FFF2-40B4-BE49-F238E27FC236}">
                <a16:creationId xmlns:a16="http://schemas.microsoft.com/office/drawing/2014/main" id="{719FB8C2-6A3F-C9A2-42AE-EB4E73C8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27041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>
            <a:extLst>
              <a:ext uri="{FF2B5EF4-FFF2-40B4-BE49-F238E27FC236}">
                <a16:creationId xmlns:a16="http://schemas.microsoft.com/office/drawing/2014/main" id="{8F930F67-7FAE-97F7-A2FD-CAD149DA2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51514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01EC802D-B0D3-CF0D-891A-B32846BEB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76400"/>
            <a:ext cx="30480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hu-H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Az ábra a Föld rendszerét ábrázolja, amely alrendszerekből áll (amelyek viszont alrendszerekből állnak stb.).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hu-H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rendszertudományi gyökerek miatt az alrendszerek és azok kapcsolódásai, összekapcsolódásai és dinamikája egyaránt hangsúlyt kapnak - amikor az egyik rendszer hat, a másik reagál stb.</a:t>
            </a:r>
            <a:endParaRPr kumimoji="0" lang="en-US" altLang="hu-HU" sz="2000" b="0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000" b="0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C6ADAC61-3C5C-F662-2D2D-430493D61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Bretherton-diagram - magyarázat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9D0ED4EB-E625-B39E-1B90-BE8A0FC01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F7449-92E7-4420-9185-1B2F0B0821A8}" type="slidenum">
              <a:rPr lang="it-IT" altLang="hu-HU" smtClean="0"/>
              <a:pPr/>
              <a:t>180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C4DEA89-B1CC-501E-C2A4-3312B6C82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516221"/>
            <a:ext cx="5467350" cy="56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0845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6BEFB360-8B8E-4F43-76F3-661EE5D43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7BD7A-9C95-4CB5-A13D-AAF5E85749D5}" type="slidenum">
              <a:rPr lang="it-IT" altLang="hu-HU"/>
              <a:t>181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453634" name="Rectangle 2">
            <a:extLst>
              <a:ext uri="{FF2B5EF4-FFF2-40B4-BE49-F238E27FC236}">
                <a16:creationId xmlns:a16="http://schemas.microsoft.com/office/drawing/2014/main" id="{B0967E70-0134-D0BE-31B9-6E96933E1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447800"/>
            <a:ext cx="5410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 algn="l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1pPr>
            <a:lvl2pPr marL="914400" indent="-457200" algn="l">
              <a:lnSpc>
                <a:spcPct val="110000"/>
              </a:lnSpc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2pPr>
            <a:lvl3pPr marL="1295400" indent="-381000" algn="l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3pPr>
            <a:lvl4pPr marL="1714500" indent="-342900" algn="l">
              <a:lnSpc>
                <a:spcPct val="110000"/>
              </a:lnSpc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4pPr>
            <a:lvl5pPr marL="2171700" indent="-342900" algn="l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5pPr>
            <a:lvl6pPr marL="2628900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6pPr>
            <a:lvl7pPr marL="3086100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7pPr>
            <a:lvl8pPr marL="3543300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8pPr>
            <a:lvl9pPr marL="4000500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rgbClr val="3333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it-IT" altLang="hu-HU" sz="1600"/>
          </a:p>
        </p:txBody>
      </p:sp>
      <p:sp>
        <p:nvSpPr>
          <p:cNvPr id="453635" name="Rectangle 3">
            <a:extLst>
              <a:ext uri="{FF2B5EF4-FFF2-40B4-BE49-F238E27FC236}">
                <a16:creationId xmlns:a16="http://schemas.microsoft.com/office/drawing/2014/main" id="{E08DB94A-7A37-5893-3304-51E32D5B1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0"/>
            <a:ext cx="480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r"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r"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hu-HU" sz="1100"/>
          </a:p>
        </p:txBody>
      </p:sp>
      <p:sp>
        <p:nvSpPr>
          <p:cNvPr id="453636" name="Line 4">
            <a:extLst>
              <a:ext uri="{FF2B5EF4-FFF2-40B4-BE49-F238E27FC236}">
                <a16:creationId xmlns:a16="http://schemas.microsoft.com/office/drawing/2014/main" id="{03CDCA5D-8120-A4C5-667D-13439F5CA1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3962400"/>
            <a:ext cx="914400" cy="762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37" name="Text Box 5">
            <a:extLst>
              <a:ext uri="{FF2B5EF4-FFF2-40B4-BE49-F238E27FC236}">
                <a16:creationId xmlns:a16="http://schemas.microsoft.com/office/drawing/2014/main" id="{F5A7332A-F86A-D181-B87A-E5F67B39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943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hu-H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638" name="Text Box 6">
            <a:extLst>
              <a:ext uri="{FF2B5EF4-FFF2-40B4-BE49-F238E27FC236}">
                <a16:creationId xmlns:a16="http://schemas.microsoft.com/office/drawing/2014/main" id="{9874D609-3EFE-E61C-F8B4-772325DA4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371600"/>
            <a:ext cx="1905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Ösztönzők</a:t>
            </a:r>
            <a:endParaRPr lang="en-US" alt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639" name="Text Box 7">
            <a:extLst>
              <a:ext uri="{FF2B5EF4-FFF2-40B4-BE49-F238E27FC236}">
                <a16:creationId xmlns:a16="http://schemas.microsoft.com/office/drawing/2014/main" id="{342686CE-5B4B-D519-0EAA-12A58F52B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399" y="2590800"/>
            <a:ext cx="21336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Tevékenységek</a:t>
            </a:r>
            <a:endParaRPr lang="en-US" alt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640" name="Text Box 8">
            <a:extLst>
              <a:ext uri="{FF2B5EF4-FFF2-40B4-BE49-F238E27FC236}">
                <a16:creationId xmlns:a16="http://schemas.microsoft.com/office/drawing/2014/main" id="{741B02A8-2FAA-A3E9-609C-7347C5E71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4924029"/>
            <a:ext cx="2000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Ökológiai</a:t>
            </a:r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termelési</a:t>
            </a:r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függvények</a:t>
            </a:r>
            <a:endParaRPr lang="en-US" alt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641" name="Text Box 9">
            <a:extLst>
              <a:ext uri="{FF2B5EF4-FFF2-40B4-BE49-F238E27FC236}">
                <a16:creationId xmlns:a16="http://schemas.microsoft.com/office/drawing/2014/main" id="{8DDFA572-4EA1-351D-DC71-FEEA7822A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096000"/>
            <a:ext cx="13484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(6)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Értékelés</a:t>
            </a:r>
            <a:endParaRPr lang="en-US" alt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642" name="Line 10">
            <a:extLst>
              <a:ext uri="{FF2B5EF4-FFF2-40B4-BE49-F238E27FC236}">
                <a16:creationId xmlns:a16="http://schemas.microsoft.com/office/drawing/2014/main" id="{C1FA7846-9347-29F6-0ED4-24B58DF9BF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2209800"/>
            <a:ext cx="2286000" cy="3429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43" name="Line 11">
            <a:extLst>
              <a:ext uri="{FF2B5EF4-FFF2-40B4-BE49-F238E27FC236}">
                <a16:creationId xmlns:a16="http://schemas.microsoft.com/office/drawing/2014/main" id="{B6A80BD5-8111-A4E0-CE39-C43601B0AC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1981200"/>
            <a:ext cx="2971800" cy="1828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44" name="Text Box 12">
            <a:extLst>
              <a:ext uri="{FF2B5EF4-FFF2-40B4-BE49-F238E27FC236}">
                <a16:creationId xmlns:a16="http://schemas.microsoft.com/office/drawing/2014/main" id="{159941BF-5CA3-7A89-6BC3-AEE45A877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74669"/>
            <a:ext cx="21336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Nem-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antropocentrikus</a:t>
            </a:r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eaLnBrk="1" hangingPunct="1"/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megközelítések</a:t>
            </a:r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3645" name="Line 13">
            <a:extLst>
              <a:ext uri="{FF2B5EF4-FFF2-40B4-BE49-F238E27FC236}">
                <a16:creationId xmlns:a16="http://schemas.microsoft.com/office/drawing/2014/main" id="{32F99051-8286-8383-66B2-2065ABDF6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18288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46" name="Oval 14">
            <a:extLst>
              <a:ext uri="{FF2B5EF4-FFF2-40B4-BE49-F238E27FC236}">
                <a16:creationId xmlns:a16="http://schemas.microsoft.com/office/drawing/2014/main" id="{051A7D34-4415-8E37-45E7-CA9707581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352800"/>
            <a:ext cx="2133600" cy="1066800"/>
          </a:xfrm>
          <a:prstGeom prst="ellipse">
            <a:avLst/>
          </a:prstGeom>
          <a:solidFill>
            <a:srgbClr val="FFCC00"/>
          </a:solidFill>
          <a:ln w="38100">
            <a:solidFill>
              <a:srgbClr val="34434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Egyéb </a:t>
            </a:r>
          </a:p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megfontolások</a:t>
            </a:r>
          </a:p>
        </p:txBody>
      </p:sp>
      <p:sp>
        <p:nvSpPr>
          <p:cNvPr id="453647" name="Oval 15">
            <a:extLst>
              <a:ext uri="{FF2B5EF4-FFF2-40B4-BE49-F238E27FC236}">
                <a16:creationId xmlns:a16="http://schemas.microsoft.com/office/drawing/2014/main" id="{2921B36A-D5AB-03F2-4F03-167960A42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334000"/>
            <a:ext cx="2209800" cy="11430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34434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Előnyök</a:t>
            </a:r>
          </a:p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költségek</a:t>
            </a:r>
          </a:p>
        </p:txBody>
      </p:sp>
      <p:sp>
        <p:nvSpPr>
          <p:cNvPr id="453648" name="Oval 16">
            <a:extLst>
              <a:ext uri="{FF2B5EF4-FFF2-40B4-BE49-F238E27FC236}">
                <a16:creationId xmlns:a16="http://schemas.microsoft.com/office/drawing/2014/main" id="{33747467-968B-0E0E-6252-53931B99A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295400"/>
            <a:ext cx="2209800" cy="11430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34434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hu-HU" sz="1600" b="1" dirty="0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hu-HU" sz="1600" b="1" dirty="0" err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cégek</a:t>
            </a:r>
            <a:r>
              <a:rPr lang="en-US" altLang="hu-HU" sz="1600" b="1" dirty="0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1600" b="1" dirty="0" err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döntései</a:t>
            </a:r>
            <a:r>
              <a:rPr lang="en-US" altLang="hu-HU" sz="1600" b="1" dirty="0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hu-HU" sz="1600" b="1" dirty="0" err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altLang="hu-HU" sz="1600" b="1" dirty="0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1600" b="1" dirty="0" err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magánszemélyek</a:t>
            </a:r>
            <a:endParaRPr lang="en-US" altLang="hu-HU" sz="1600" b="1" dirty="0">
              <a:solidFill>
                <a:srgbClr val="3443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649" name="Oval 17">
            <a:extLst>
              <a:ext uri="{FF2B5EF4-FFF2-40B4-BE49-F238E27FC236}">
                <a16:creationId xmlns:a16="http://schemas.microsoft.com/office/drawing/2014/main" id="{D5BA27ED-CE57-F9CF-33D5-5011104CE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219200"/>
            <a:ext cx="2209800" cy="11430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34434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Politika </a:t>
            </a:r>
          </a:p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döntések</a:t>
            </a:r>
          </a:p>
        </p:txBody>
      </p:sp>
      <p:sp>
        <p:nvSpPr>
          <p:cNvPr id="453650" name="Oval 18">
            <a:extLst>
              <a:ext uri="{FF2B5EF4-FFF2-40B4-BE49-F238E27FC236}">
                <a16:creationId xmlns:a16="http://schemas.microsoft.com/office/drawing/2014/main" id="{8A50D13C-FC66-8772-8AD2-230E5C4DF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352800"/>
            <a:ext cx="2209800" cy="11430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34434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Ökoszisztémák</a:t>
            </a:r>
          </a:p>
        </p:txBody>
      </p:sp>
      <p:sp>
        <p:nvSpPr>
          <p:cNvPr id="453651" name="Oval 19">
            <a:extLst>
              <a:ext uri="{FF2B5EF4-FFF2-40B4-BE49-F238E27FC236}">
                <a16:creationId xmlns:a16="http://schemas.microsoft.com/office/drawing/2014/main" id="{D9D59153-3A32-A2AF-344F-101A7175D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410200"/>
            <a:ext cx="2209800" cy="11430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34434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Ökoszisztéma </a:t>
            </a:r>
          </a:p>
          <a:p>
            <a:pPr eaLnBrk="1" hangingPunct="1"/>
            <a:r>
              <a:rPr lang="en-US" altLang="hu-HU" sz="1800" b="1">
                <a:solidFill>
                  <a:srgbClr val="344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szolgáltatások</a:t>
            </a:r>
          </a:p>
        </p:txBody>
      </p:sp>
      <p:sp>
        <p:nvSpPr>
          <p:cNvPr id="453652" name="Line 20">
            <a:extLst>
              <a:ext uri="{FF2B5EF4-FFF2-40B4-BE49-F238E27FC236}">
                <a16:creationId xmlns:a16="http://schemas.microsoft.com/office/drawing/2014/main" id="{5085ED64-5027-0EB9-4CA1-408D5EB29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438400"/>
            <a:ext cx="5334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53" name="Line 21">
            <a:extLst>
              <a:ext uri="{FF2B5EF4-FFF2-40B4-BE49-F238E27FC236}">
                <a16:creationId xmlns:a16="http://schemas.microsoft.com/office/drawing/2014/main" id="{5F6C5AAB-136B-0242-DD91-1745E4A87B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4495800"/>
            <a:ext cx="5334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54" name="Line 22">
            <a:extLst>
              <a:ext uri="{FF2B5EF4-FFF2-40B4-BE49-F238E27FC236}">
                <a16:creationId xmlns:a16="http://schemas.microsoft.com/office/drawing/2014/main" id="{D08A3544-5264-0C91-6B38-9CF98D80CF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59436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55" name="Line 23">
            <a:extLst>
              <a:ext uri="{FF2B5EF4-FFF2-40B4-BE49-F238E27FC236}">
                <a16:creationId xmlns:a16="http://schemas.microsoft.com/office/drawing/2014/main" id="{795A5028-FEC7-8D34-82C1-48EC0E9D76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2286000"/>
            <a:ext cx="609600" cy="1066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56" name="Line 24">
            <a:extLst>
              <a:ext uri="{FF2B5EF4-FFF2-40B4-BE49-F238E27FC236}">
                <a16:creationId xmlns:a16="http://schemas.microsoft.com/office/drawing/2014/main" id="{253F02E0-7F55-EA12-9ED8-5C18DF35B3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14600" y="2362200"/>
            <a:ext cx="22860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3657" name="Text Box 25">
            <a:extLst>
              <a:ext uri="{FF2B5EF4-FFF2-40B4-BE49-F238E27FC236}">
                <a16:creationId xmlns:a16="http://schemas.microsoft.com/office/drawing/2014/main" id="{4F72E662-CE22-5C4E-BD3A-0D84FFED2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3694113"/>
            <a:ext cx="1473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(7)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Gazdasági</a:t>
            </a:r>
            <a:endParaRPr lang="en-US" alt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/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hatékonyság</a:t>
            </a:r>
            <a:endParaRPr lang="en-US" alt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658" name="Text Box 26">
            <a:extLst>
              <a:ext uri="{FF2B5EF4-FFF2-40B4-BE49-F238E27FC236}">
                <a16:creationId xmlns:a16="http://schemas.microsoft.com/office/drawing/2014/main" id="{A7A27721-E6EC-B19D-4C7E-7A6F4043E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465513"/>
            <a:ext cx="201048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Biofizikai</a:t>
            </a:r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eaLnBrk="1" hangingPunct="1"/>
            <a:r>
              <a:rPr lang="en-US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kompromisszumok</a:t>
            </a:r>
            <a:endParaRPr lang="en-US" alt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659" name="Text Box 27">
            <a:extLst>
              <a:ext uri="{FF2B5EF4-FFF2-40B4-BE49-F238E27FC236}">
                <a16:creationId xmlns:a16="http://schemas.microsoft.com/office/drawing/2014/main" id="{AEBCA7BB-08FD-9B60-C5E9-4389C32D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4615258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</a:p>
        </p:txBody>
      </p:sp>
      <p:sp>
        <p:nvSpPr>
          <p:cNvPr id="453660" name="Rectangle 28">
            <a:extLst>
              <a:ext uri="{FF2B5EF4-FFF2-40B4-BE49-F238E27FC236}">
                <a16:creationId xmlns:a16="http://schemas.microsoft.com/office/drawing/2014/main" id="{4007CEE7-6D99-4EEF-B572-41D21D06E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ökológia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és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közgazdaságtan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integrálása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b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az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ökoszisztéma-szolgáltatások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értékelésének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kutatási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menetrendje</a:t>
            </a:r>
            <a:endParaRPr lang="en-GB" altLang="hu-HU" sz="20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3661" name="Text Box 29">
            <a:extLst>
              <a:ext uri="{FF2B5EF4-FFF2-40B4-BE49-F238E27FC236}">
                <a16:creationId xmlns:a16="http://schemas.microsoft.com/office/drawing/2014/main" id="{1D7819D7-6435-6269-B396-212C0A24B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50" y="6477000"/>
            <a:ext cx="22904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hu-HU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Polasky, adaptálva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8" grpId="0"/>
      <p:bldP spid="453639" grpId="0"/>
      <p:bldP spid="453640" grpId="0"/>
      <p:bldP spid="453641" grpId="0"/>
      <p:bldP spid="453644" grpId="0"/>
      <p:bldP spid="453657" grpId="0"/>
      <p:bldP spid="453658" grpId="0"/>
      <p:bldP spid="453659" grpId="0"/>
      <p:bldP spid="453661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D1133A4D-17A5-AA89-F689-7F1E7A6D5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3A29-A34C-4D35-BE67-276A952F2AAF}" type="slidenum">
              <a:rPr lang="it-IT" altLang="hu-HU"/>
              <a:t>182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501762" name="Rectangle 2">
            <a:extLst>
              <a:ext uri="{FF2B5EF4-FFF2-40B4-BE49-F238E27FC236}">
                <a16:creationId xmlns:a16="http://schemas.microsoft.com/office/drawing/2014/main" id="{5D196872-046E-3692-5CE4-F4ACC7EE9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9058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Reflexió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és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kihívások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b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feladatok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mainstream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gazdasági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értékeléshez</a:t>
            </a:r>
            <a:endParaRPr lang="en-GB" altLang="hu-HU" sz="20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1763" name="Rectangle 3">
            <a:extLst>
              <a:ext uri="{FF2B5EF4-FFF2-40B4-BE49-F238E27FC236}">
                <a16:creationId xmlns:a16="http://schemas.microsoft.com/office/drawing/2014/main" id="{BFFEE390-5963-0E7F-E9A7-3064CE55B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890588"/>
            <a:ext cx="861695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eriod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emberi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tevékenységek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ökoszisztémákra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gyakorolt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valószínűsíthető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következményeinek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jobb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megértése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eriod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ökoszisztéma-változás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ökoszisztéma-szolgáltatásokra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és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a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biológiai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sokféleségre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gyakorolt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hatásainak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jobb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megértése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eriod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emberi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jólétre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gyakorolt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hatások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értékének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jobb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megértése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eriod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hatások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és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értékek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megértésének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összekapcsolása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az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ösztönzőkkel</a:t>
            </a:r>
            <a:endParaRPr lang="en-US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egyének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,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cégek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és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közösségek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mindennapi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döntései</a:t>
            </a:r>
            <a:endParaRPr lang="en-US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Társadalompolitikai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dirty="0" err="1">
                <a:solidFill>
                  <a:srgbClr val="333399"/>
                </a:solidFill>
                <a:latin typeface="Arial" panose="020B0604020202020204" pitchFamily="34" charset="0"/>
              </a:rPr>
              <a:t>döntések</a:t>
            </a:r>
            <a:endParaRPr lang="en-US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GB" altLang="hu-HU" sz="3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1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3" grpId="0" build="p" autoUpdateAnimBg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DF120024-0F0B-9D03-3ED8-E60BFD9713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D111A-6EE3-4699-BF7A-56D198E2DF08}" type="slidenum">
              <a:rPr lang="it-IT" altLang="hu-HU"/>
              <a:t>183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66626" name="Rectangle 2">
            <a:extLst>
              <a:ext uri="{FF2B5EF4-FFF2-40B4-BE49-F238E27FC236}">
                <a16:creationId xmlns:a16="http://schemas.microsoft.com/office/drawing/2014/main" id="{91CDFDF6-57B0-2205-D2C4-4A8A337E0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9058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Reflexió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és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kihívások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b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feladatok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mainstream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gazdasági</a:t>
            </a:r>
            <a:r>
              <a:rPr lang="en-US" altLang="hu-HU" sz="20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értékeléshez</a:t>
            </a:r>
            <a:endParaRPr lang="en-GB" altLang="hu-HU" sz="2000" b="1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6627" name="Rectangle 3">
            <a:extLst>
              <a:ext uri="{FF2B5EF4-FFF2-40B4-BE49-F238E27FC236}">
                <a16:creationId xmlns:a16="http://schemas.microsoft.com/office/drawing/2014/main" id="{6EB61FDB-353A-50CD-FB5F-A0BEE92FE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890588"/>
            <a:ext cx="8616950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4572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907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09800" indent="-4572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67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24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81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38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eriod" startAt="5"/>
            </a:pPr>
            <a:r>
              <a:rPr lang="en-US" altLang="hu-HU" sz="2200">
                <a:solidFill>
                  <a:srgbClr val="333399"/>
                </a:solidFill>
                <a:latin typeface="Arial" panose="020B0604020202020204" pitchFamily="34" charset="0"/>
              </a:rPr>
              <a:t>Az elosztási célkitűzések beépítése a politikai döntéshozó célfüggvényébe (egyéb megfontolások)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eriod" startAt="5"/>
            </a:pPr>
            <a:r>
              <a:rPr lang="en-US" altLang="hu-HU" sz="2200">
                <a:solidFill>
                  <a:srgbClr val="333399"/>
                </a:solidFill>
                <a:latin typeface="Arial" panose="020B0604020202020204" pitchFamily="34" charset="0"/>
              </a:rPr>
              <a:t>A helyi közösségek szerepe az erőforrások kezelésében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AutoNum type="arabicPeriod" startAt="5"/>
            </a:pPr>
            <a:r>
              <a:rPr lang="en-US" altLang="hu-HU" sz="2200">
                <a:solidFill>
                  <a:srgbClr val="333399"/>
                </a:solidFill>
                <a:latin typeface="Arial" panose="020B0604020202020204" pitchFamily="34" charset="0"/>
              </a:rPr>
              <a:t>Az erőforrás szerepe a jövedelemtermelés szempontjából</a:t>
            </a:r>
            <a:endParaRPr lang="en-GB" altLang="hu-HU" sz="300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627" grpId="0" build="p" autoUpdateAnimBg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4C890281-7385-BBA1-4D88-0E15934B16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CDAA3-F7BF-4EE1-BEE8-226A58130E95}" type="slidenum">
              <a:rPr lang="it-IT" altLang="hu-HU"/>
              <a:t>184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503886" name="Rectangle 78">
            <a:extLst>
              <a:ext uri="{FF2B5EF4-FFF2-40B4-BE49-F238E27FC236}">
                <a16:creationId xmlns:a16="http://schemas.microsoft.com/office/drawing/2014/main" id="{4260FB0C-7719-1F81-14B4-B650F84B0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hu-HU" sz="2400" dirty="0"/>
              <a:t>Folyamatban lévő munka: BioLAC </a:t>
            </a:r>
          </a:p>
        </p:txBody>
      </p:sp>
      <p:graphicFrame>
        <p:nvGraphicFramePr>
          <p:cNvPr id="503910" name="Group 102">
            <a:extLst>
              <a:ext uri="{FF2B5EF4-FFF2-40B4-BE49-F238E27FC236}">
                <a16:creationId xmlns:a16="http://schemas.microsoft.com/office/drawing/2014/main" id="{6AFA70A1-D18E-2660-99A1-BD12F406576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85800" y="1331913"/>
          <a:ext cx="7543800" cy="21336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338464098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47775197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288705264"/>
                    </a:ext>
                  </a:extLst>
                </a:gridCol>
              </a:tblGrid>
              <a:tr h="213360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3pPr>
                      <a:lvl4pPr marL="13335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4pPr>
                      <a:lvl5pPr marL="17526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5pPr>
                      <a:lvl6pPr marL="22098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6pPr>
                      <a:lvl7pPr marL="26670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7pPr>
                      <a:lvl8pPr marL="31242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8pPr>
                      <a:lvl9pPr marL="35814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hu-H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Pozíció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hu-H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papír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3pPr>
                      <a:lvl4pPr marL="13335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4pPr>
                      <a:lvl5pPr marL="17526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5pPr>
                      <a:lvl6pPr marL="22098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6pPr>
                      <a:lvl7pPr marL="26670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7pPr>
                      <a:lvl8pPr marL="31242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8pPr>
                      <a:lvl9pPr marL="35814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hu-H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Módszertani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hu-H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papír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3pPr>
                      <a:lvl4pPr marL="13335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4pPr>
                      <a:lvl5pPr marL="17526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5pPr>
                      <a:lvl6pPr marL="22098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6pPr>
                      <a:lvl7pPr marL="26670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7pPr>
                      <a:lvl8pPr marL="31242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8pPr>
                      <a:lvl9pPr marL="35814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hu-H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Empirikus alkalmazási dokumentumok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780680"/>
                  </a:ext>
                </a:extLst>
              </a:tr>
            </a:tbl>
          </a:graphicData>
        </a:graphic>
      </p:graphicFrame>
      <p:graphicFrame>
        <p:nvGraphicFramePr>
          <p:cNvPr id="503894" name="Group 86">
            <a:extLst>
              <a:ext uri="{FF2B5EF4-FFF2-40B4-BE49-F238E27FC236}">
                <a16:creationId xmlns:a16="http://schemas.microsoft.com/office/drawing/2014/main" id="{65708B7A-85C2-14EE-9FF6-F0208588904E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685800" y="3798888"/>
          <a:ext cx="7543800" cy="608013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3559905456"/>
                    </a:ext>
                  </a:extLst>
                </a:gridCol>
              </a:tblGrid>
              <a:tr h="608013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3pPr>
                      <a:lvl4pPr marL="13335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4pPr>
                      <a:lvl5pPr marL="17526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5pPr>
                      <a:lvl6pPr marL="22098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6pPr>
                      <a:lvl7pPr marL="26670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7pPr>
                      <a:lvl8pPr marL="31242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8pPr>
                      <a:lvl9pPr marL="35814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hu-H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A teknősök mint ökoszisztéma-mérnökök a LAC-ban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297305"/>
                  </a:ext>
                </a:extLst>
              </a:tr>
            </a:tbl>
          </a:graphicData>
        </a:graphic>
      </p:graphicFrame>
      <p:graphicFrame>
        <p:nvGraphicFramePr>
          <p:cNvPr id="503893" name="Group 85">
            <a:extLst>
              <a:ext uri="{FF2B5EF4-FFF2-40B4-BE49-F238E27FC236}">
                <a16:creationId xmlns:a16="http://schemas.microsoft.com/office/drawing/2014/main" id="{DF73CFEB-D122-2E17-EA30-3E99CB0CA2E9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685800" y="4983163"/>
          <a:ext cx="7543800" cy="660400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256004915"/>
                    </a:ext>
                  </a:extLst>
                </a:gridCol>
              </a:tblGrid>
              <a:tr h="66040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3pPr>
                      <a:lvl4pPr marL="13335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4pPr>
                      <a:lvl5pPr marL="1752600" algn="l">
                        <a:lnSpc>
                          <a:spcPct val="110000"/>
                        </a:lnSpc>
                        <a:spcBef>
                          <a:spcPct val="20000"/>
                        </a:spcBef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5pPr>
                      <a:lvl6pPr marL="22098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6pPr>
                      <a:lvl7pPr marL="26670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7pPr>
                      <a:lvl8pPr marL="31242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8pPr>
                      <a:lvl9pPr marL="3581400" fontAlgn="base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2400">
                          <a:solidFill>
                            <a:srgbClr val="333399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hu-H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Szakpolitikai/irányítási meglátások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7048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28674DC5-8556-563E-372C-9AF46B544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259E-6E2B-4564-B8FB-0F59D7FC34C3}" type="slidenum">
              <a:rPr lang="it-IT" altLang="hu-HU"/>
              <a:t>185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85058" name="Rectangle 2">
            <a:extLst>
              <a:ext uri="{FF2B5EF4-FFF2-40B4-BE49-F238E27FC236}">
                <a16:creationId xmlns:a16="http://schemas.microsoft.com/office/drawing/2014/main" id="{94D11F4E-E7CB-FF99-5D56-E9573962B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hu-HU" sz="2600" dirty="0"/>
              <a:t>Motiváció</a:t>
            </a:r>
          </a:p>
        </p:txBody>
      </p:sp>
      <p:pic>
        <p:nvPicPr>
          <p:cNvPr id="685059" name="Picture 3" descr=" ">
            <a:extLst>
              <a:ext uri="{FF2B5EF4-FFF2-40B4-BE49-F238E27FC236}">
                <a16:creationId xmlns:a16="http://schemas.microsoft.com/office/drawing/2014/main" id="{D1267BBA-5B35-16BD-44DB-0EE4C784A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104900"/>
            <a:ext cx="6873875" cy="44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5060" name="Rectangle 4">
            <a:extLst>
              <a:ext uri="{FF2B5EF4-FFF2-40B4-BE49-F238E27FC236}">
                <a16:creationId xmlns:a16="http://schemas.microsoft.com/office/drawing/2014/main" id="{3BAB8F8A-5C1A-1254-0651-2D8B2EEE7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8" y="5851525"/>
            <a:ext cx="3549650" cy="64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it-IT" altLang="hu-HU" sz="1800" dirty="0">
                <a:latin typeface="Arial" panose="020B0604020202020204" pitchFamily="34" charset="0"/>
              </a:rPr>
              <a:t>2009. július 16.</a:t>
            </a:r>
            <a:br>
              <a:rPr lang="it-IT" altLang="hu-HU" sz="1800" dirty="0">
                <a:latin typeface="Arial" panose="020B0604020202020204" pitchFamily="34" charset="0"/>
              </a:rPr>
            </a:br>
            <a:r>
              <a:rPr lang="it-IT" altLang="hu-HU" sz="1800" i="1" dirty="0">
                <a:latin typeface="Arial" panose="020B0604020202020204" pitchFamily="34" charset="0"/>
              </a:rPr>
              <a:t>A The Economist </a:t>
            </a:r>
            <a:r>
              <a:rPr lang="it-IT" altLang="hu-HU" sz="1800" dirty="0">
                <a:latin typeface="Arial" panose="020B0604020202020204" pitchFamily="34" charset="0"/>
              </a:rPr>
              <a:t>nyomtatott kiadásából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480047" y="6007855"/>
            <a:ext cx="248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VÉG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F153726-663C-4745-867E-CA50F9183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9" y="111571"/>
            <a:ext cx="8108361" cy="57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9233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>
            <a:extLst>
              <a:ext uri="{FF2B5EF4-FFF2-40B4-BE49-F238E27FC236}">
                <a16:creationId xmlns:a16="http://schemas.microsoft.com/office/drawing/2014/main" id="{417DA1B0-F600-EB0D-4638-F093C41A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51514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id="{B7BE52D4-7F67-00B7-6178-96E2CC8D8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76400"/>
            <a:ext cx="30480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514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628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43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857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31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771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2291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686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A fizikai éghajlati rendszer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Biogeokémiai ciklusok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hu-H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hu-H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Ezeken az átfogó területeken belül vannak alrendszerek: a légkör, a hidroszféra, a litoszféra és az emberi dimenzió.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hu-H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hu-H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Mivel az egyik rendszer kimenete a másik rendszer bemenete, e kategóriák egyike sem értékelhető elszigetelten.</a:t>
            </a:r>
            <a:endParaRPr kumimoji="0" lang="en-US" altLang="hu-HU" sz="2000" b="0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395B50AB-5647-58D2-A13E-F659AD8AE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Bretherton-diagram - fő összetevők</a:t>
            </a: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81F84240-BF56-0973-BB9F-993722A84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437313"/>
            <a:ext cx="8855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Forrás: </a:t>
            </a:r>
            <a:r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 a Földrendszertudomány? Donald R. Johnson, Martin Ruzek, Michael Kalb. Az 1997. évi nemzetközi földtudományi és távérzékelési szimpózium jegyzőkönyve. Szingapúr, 1997. augusztus 4-8.</a:t>
            </a:r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C2133435-43B7-0FBE-E569-FC44EB3F8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8DD37-100E-4A8F-8A38-7FC49D76135F}" type="slidenum">
              <a:rPr lang="it-IT" altLang="hu-HU"/>
              <a:t>2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380930" name="Rectangle 2">
            <a:extLst>
              <a:ext uri="{FF2B5EF4-FFF2-40B4-BE49-F238E27FC236}">
                <a16:creationId xmlns:a16="http://schemas.microsoft.com/office/drawing/2014/main" id="{065EC928-726A-1F1D-580E-0E92605E0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GB" altLang="hu-HU" sz="2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Tartalomjegyzék</a:t>
            </a:r>
          </a:p>
        </p:txBody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7B34C080-7DCA-599C-20B7-7D50CBB1C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1284288"/>
            <a:ext cx="8283575" cy="52625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621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9812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438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895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352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10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Háttér és motiváció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Földrendszertudomány - rendszerszemléletű gondolkodás - holisztikus megközelítés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Környezetgazdaságtan - transzdiszciplináris megközelítések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Gazdasági gondolkodás és környezetgazdaságtan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Gazdasági értékelési perspektíva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Természeti erőforrások gazdasága - körforgásos gazdaság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hu-HU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A biológiai sokféleség mint környezeti erőforrás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 gazdasági értékelés gazdasági okai 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ökológia és a közgazdaságtan integrálása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Agrárökológia és gazdasági életképesség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80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8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80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80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80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80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80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8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A663C5E4-4C39-4784-9C9D-FBB7A06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9E962D0-C65D-408D-B98D-E69EDDC37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3" y="469135"/>
            <a:ext cx="8474174" cy="591972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4BFB76B-7DAB-449A-9183-AC0557BF22A6}"/>
              </a:ext>
            </a:extLst>
          </p:cNvPr>
          <p:cNvSpPr txBox="1"/>
          <p:nvPr/>
        </p:nvSpPr>
        <p:spPr>
          <a:xfrm>
            <a:off x="334913" y="79898"/>
            <a:ext cx="385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Szociális folyamatok diagram</a:t>
            </a:r>
          </a:p>
        </p:txBody>
      </p:sp>
    </p:spTree>
    <p:extLst>
      <p:ext uri="{BB962C8B-B14F-4D97-AF65-F5344CB8AC3E}">
        <p14:creationId xmlns:p14="http://schemas.microsoft.com/office/powerpoint/2010/main" val="876329499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15924" y="51593"/>
            <a:ext cx="7772400" cy="896937"/>
          </a:xfrm>
          <a:noFill/>
        </p:spPr>
        <p:txBody>
          <a:bodyPr/>
          <a:lstStyle/>
          <a:p>
            <a:pPr algn="ctr" eaLnBrk="1" hangingPunct="1"/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Bretherton 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diagram: Bretherton: Időskálák: Időskálák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15924" y="1116012"/>
            <a:ext cx="8170863" cy="5241926"/>
          </a:xfrm>
          <a:noFill/>
        </p:spPr>
        <p:txBody>
          <a:bodyPr/>
          <a:lstStyle/>
          <a:p>
            <a:pPr marL="114300" indent="-114300" eaLnBrk="1" hangingPunct="1">
              <a:lnSpc>
                <a:spcPct val="80000"/>
              </a:lnSpc>
              <a:buFontTx/>
              <a:buNone/>
            </a:pPr>
            <a:r>
              <a:rPr lang="en-US" sz="2000" b="1" dirty="0"/>
              <a:t>A Föld rendszerében végbemenő folyamatok különböző időbeli skálákon működnek:</a:t>
            </a:r>
            <a:endParaRPr lang="hu-HU" sz="2000" b="1" dirty="0"/>
          </a:p>
          <a:p>
            <a:pPr marL="114300" indent="-114300" eaLnBrk="1" hangingPunct="1">
              <a:lnSpc>
                <a:spcPct val="80000"/>
              </a:lnSpc>
              <a:buFontTx/>
              <a:buNone/>
            </a:pPr>
            <a:endParaRPr lang="en-US" sz="2000" b="1" dirty="0"/>
          </a:p>
          <a:p>
            <a:pPr marL="114300" indent="-114300" eaLnBrk="1" hangingPunct="1">
              <a:lnSpc>
                <a:spcPct val="80000"/>
              </a:lnSpc>
            </a:pPr>
            <a:r>
              <a:rPr lang="en-US" sz="2000" b="1" dirty="0"/>
              <a:t>több millió/milliárd év: a szilárd földi szerkezetek, a légkör stb. fejlődése.</a:t>
            </a:r>
          </a:p>
          <a:p>
            <a:pPr marL="114300" indent="-114300" eaLnBrk="1" hangingPunct="1">
              <a:lnSpc>
                <a:spcPct val="80000"/>
              </a:lnSpc>
            </a:pPr>
            <a:endParaRPr lang="en-US" sz="2000" b="1" dirty="0"/>
          </a:p>
          <a:p>
            <a:pPr marL="114300" indent="-114300" eaLnBrk="1" hangingPunct="1">
              <a:lnSpc>
                <a:spcPct val="80000"/>
              </a:lnSpc>
            </a:pPr>
            <a:r>
              <a:rPr lang="en-US" sz="2000" b="1" dirty="0"/>
              <a:t>több százezer és millió között: éghajlati ingadozások, fajok elterjedése, talajfejlődés stb.</a:t>
            </a:r>
          </a:p>
          <a:p>
            <a:pPr marL="114300" indent="-114300" eaLnBrk="1" hangingPunct="1">
              <a:lnSpc>
                <a:spcPct val="80000"/>
              </a:lnSpc>
            </a:pPr>
            <a:endParaRPr lang="en-US" sz="2000" b="1" dirty="0"/>
          </a:p>
          <a:p>
            <a:pPr marL="114300" indent="-114300" eaLnBrk="1" hangingPunct="1">
              <a:lnSpc>
                <a:spcPct val="80000"/>
              </a:lnSpc>
            </a:pPr>
            <a:r>
              <a:rPr lang="en-US" sz="2000" b="1" dirty="0"/>
              <a:t>évtizedek és évszázadok: fizikai éghajlati rendszer (időjárási minták), néhány biokémiai folyamat, például szén, nitrogén stb.</a:t>
            </a:r>
          </a:p>
          <a:p>
            <a:pPr marL="114300" indent="-114300" eaLnBrk="1" hangingPunct="1">
              <a:lnSpc>
                <a:spcPct val="80000"/>
              </a:lnSpc>
            </a:pPr>
            <a:endParaRPr lang="en-US" sz="2000" b="1" dirty="0"/>
          </a:p>
          <a:p>
            <a:pPr marL="114300" indent="-114300" eaLnBrk="1" hangingPunct="1">
              <a:lnSpc>
                <a:spcPct val="80000"/>
              </a:lnSpc>
            </a:pPr>
            <a:r>
              <a:rPr lang="en-US" sz="2000" b="1" dirty="0"/>
              <a:t>napok/évszakok: A Föld reagál az időjárásra, a növények növekedésére, a bomlásra.</a:t>
            </a:r>
          </a:p>
          <a:p>
            <a:pPr marL="114300" indent="-114300" eaLnBrk="1" hangingPunct="1">
              <a:lnSpc>
                <a:spcPct val="80000"/>
              </a:lnSpc>
            </a:pPr>
            <a:endParaRPr lang="en-US" sz="2000" b="1" dirty="0"/>
          </a:p>
          <a:p>
            <a:pPr marL="114300" indent="-114300" eaLnBrk="1" hangingPunct="1">
              <a:lnSpc>
                <a:spcPct val="80000"/>
              </a:lnSpc>
            </a:pPr>
            <a:r>
              <a:rPr lang="en-US" sz="2000" b="1" dirty="0"/>
              <a:t>nap: felmelegedés és lehűlés, katasztrofális események (vulkánok, földrengések)</a:t>
            </a:r>
            <a:endParaRPr lang="en-US" sz="2000" b="1" dirty="0">
              <a:solidFill>
                <a:srgbClr val="0066FF"/>
              </a:solidFill>
            </a:endParaRPr>
          </a:p>
          <a:p>
            <a:pPr marL="114300" indent="-114300" eaLnBrk="1" hangingPunct="1">
              <a:lnSpc>
                <a:spcPct val="80000"/>
              </a:lnSpc>
            </a:pPr>
            <a:endParaRPr lang="en-US" sz="1800" dirty="0">
              <a:solidFill>
                <a:srgbClr val="0066FF"/>
              </a:solidFill>
            </a:endParaRPr>
          </a:p>
          <a:p>
            <a:pPr marL="114300" indent="-114300" eaLnBrk="1" hangingPunct="1">
              <a:lnSpc>
                <a:spcPct val="80000"/>
              </a:lnSpc>
              <a:buFontTx/>
              <a:buNone/>
            </a:pPr>
            <a:r>
              <a:rPr lang="en-US" sz="1200" b="1" dirty="0"/>
              <a:t>Forrás: Globális változás és közös jövőnk: </a:t>
            </a:r>
            <a:r>
              <a:rPr lang="en-US" sz="1200" dirty="0"/>
              <a:t>Fizikai Tudományok, Matematika és Alkalmazások </a:t>
            </a:r>
            <a:r>
              <a:rPr lang="en-US" sz="1200" b="1" dirty="0"/>
              <a:t>Fórum </a:t>
            </a:r>
            <a:r>
              <a:rPr lang="en-US" sz="1200" dirty="0"/>
              <a:t>Bizottságának </a:t>
            </a:r>
            <a:r>
              <a:rPr lang="en-US" sz="1200" b="1" dirty="0"/>
              <a:t>dokumentumai.</a:t>
            </a:r>
            <a:r>
              <a:rPr lang="en-US" sz="1200" dirty="0"/>
              <a:t> National Academies Press. 1989.</a:t>
            </a:r>
            <a:endParaRPr lang="en-US" sz="1200" dirty="0">
              <a:solidFill>
                <a:srgbClr val="0066FF"/>
              </a:solidFill>
            </a:endParaRPr>
          </a:p>
          <a:p>
            <a:pPr marL="114300" indent="-114300" eaLnBrk="1" hangingPunct="1">
              <a:lnSpc>
                <a:spcPct val="80000"/>
              </a:lnSpc>
              <a:buFontTx/>
              <a:buNone/>
            </a:pPr>
            <a:endParaRPr lang="en-US" sz="18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286000" y="1852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1267" name="Picture 2" descr="This diagram shows how various natural phenomena commonly occur with various combinations of time and size scales.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671511" y="833438"/>
            <a:ext cx="7743825" cy="53404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990600" y="252413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Idő és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tér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földrendszertudományban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" charset="0"/>
              <a:ea typeface="SimSun" pitchFamily="2" charset="-122"/>
              <a:cs typeface="+mn-cs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00025" y="6181725"/>
            <a:ext cx="87439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Mitchell K.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Hobish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, Earth Systems Science, 16. szakasz, Távérzékelés oktatóanyag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1A1AFF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http://rst.gsfc.nasa.gov/Sect16/Sect16_3.html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53B70DF8-B339-4D61-9E11-4B2625A6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3233FE7-34F4-494C-8A2F-FED05C856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62826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7772400" cy="742950"/>
          </a:xfrm>
          <a:noFill/>
        </p:spPr>
        <p:txBody>
          <a:bodyPr/>
          <a:lstStyle/>
          <a:p>
            <a:pPr algn="ctr" eaLnBrk="1" hangingPunct="1"/>
            <a:r>
              <a:rPr lang="en-US" sz="2400" b="1" dirty="0">
                <a:latin typeface="+mn-lt"/>
              </a:rPr>
              <a:t>Alrendszeri példa: Óceáni keringés</a:t>
            </a:r>
          </a:p>
        </p:txBody>
      </p:sp>
      <p:pic>
        <p:nvPicPr>
          <p:cNvPr id="82946" name="Picture 2" descr="http://www-pord.ucsd.edu/~ltalley/sio210/Global_circulation/schmitz_ldt_overtu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877887"/>
            <a:ext cx="7800975" cy="573806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692150"/>
            <a:ext cx="8753475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pcontent.answcdn.com/wikipedia/commons/thumb/4/4c/Thermohaline_Circulation_2.png/400px-Thermohaline_Circulation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5423"/>
            <a:ext cx="9139964" cy="573532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1638" y="331788"/>
            <a:ext cx="7772400" cy="1192212"/>
          </a:xfrm>
        </p:spPr>
        <p:txBody>
          <a:bodyPr/>
          <a:lstStyle/>
          <a:p>
            <a:pPr algn="just">
              <a:defRPr/>
            </a:pPr>
            <a:r>
              <a:rPr lang="en-GB" sz="2400" b="1" dirty="0">
                <a:latin typeface="+mn-lt"/>
              </a:rPr>
              <a:t>A Föld rendszere a természetes körfolyamatok rendszere: tektonikus, kőzetciklus, hidrológiai ciklus és biogeokémiai ciklusok.</a:t>
            </a:r>
          </a:p>
        </p:txBody>
      </p:sp>
      <p:sp>
        <p:nvSpPr>
          <p:cNvPr id="31747" name="Dia számának hely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56076-95CD-4F5D-98A3-F8A58FDB760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15938" y="2327275"/>
            <a:ext cx="4470400" cy="3629025"/>
          </a:xfrm>
          <a:prstGeom prst="rect">
            <a:avLst/>
          </a:prstGeom>
        </p:spPr>
        <p:txBody>
          <a:bodyPr/>
          <a:lstStyle/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geológiai ciklus a következőkből áll: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tektonikus ciklus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kőzetciklus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hidrológiai ciklus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biogeokémiai ciklusok 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303648" y="281451"/>
            <a:ext cx="267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tektonikus ciklus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6D3AE75-F6F5-49DD-A667-49483A0FA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6" y="1642369"/>
            <a:ext cx="8675168" cy="41351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F3E30D4-7F01-43AB-A2F1-AFAC8412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10B523-67E5-46BC-B12D-59672E2A0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7158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49E86702-C1A4-5FDA-D15A-63591256E0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CDB88-8D01-40F1-96B2-788F55E68E77}" type="slidenum">
              <a:rPr lang="it-IT" altLang="hu-HU"/>
              <a:t>3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sp>
        <p:nvSpPr>
          <p:cNvPr id="664578" name="Rectangle 2">
            <a:extLst>
              <a:ext uri="{FF2B5EF4-FFF2-40B4-BE49-F238E27FC236}">
                <a16:creationId xmlns:a16="http://schemas.microsoft.com/office/drawing/2014/main" id="{DFCD21CD-5629-B614-0262-043074C33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19138"/>
          </a:xfrm>
          <a:prstGeom prst="rect">
            <a:avLst/>
          </a:prstGeom>
          <a:solidFill>
            <a:srgbClr val="223F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16000" anchor="ctr"/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GB" altLang="hu-HU" sz="26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Tartalomjegyzék</a:t>
            </a:r>
          </a:p>
        </p:txBody>
      </p:sp>
      <p:sp>
        <p:nvSpPr>
          <p:cNvPr id="664579" name="Rectangle 3">
            <a:extLst>
              <a:ext uri="{FF2B5EF4-FFF2-40B4-BE49-F238E27FC236}">
                <a16:creationId xmlns:a16="http://schemas.microsoft.com/office/drawing/2014/main" id="{E89167C8-8956-AB85-15B3-FB0BFB58A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1219199"/>
            <a:ext cx="8616950" cy="5351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621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9812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438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895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352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10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hu-HU" sz="2200" b="1" dirty="0" err="1">
                <a:solidFill>
                  <a:srgbClr val="333399"/>
                </a:solidFill>
                <a:latin typeface="Arial" panose="020B0604020202020204" pitchFamily="34" charset="0"/>
              </a:rPr>
              <a:t>Millenniumi</a:t>
            </a:r>
            <a:r>
              <a:rPr lang="en-US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200" b="1" dirty="0" err="1">
                <a:solidFill>
                  <a:srgbClr val="333399"/>
                </a:solidFill>
                <a:latin typeface="Arial" panose="020B0604020202020204" pitchFamily="34" charset="0"/>
              </a:rPr>
              <a:t>ökoszisztéma-értékelés</a:t>
            </a:r>
            <a:r>
              <a:rPr lang="hu-HU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 (MEA)</a:t>
            </a:r>
            <a:endParaRPr lang="en-US" altLang="hu-HU" sz="2200" b="1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ökoszisztéma </a:t>
            </a:r>
            <a:r>
              <a:rPr lang="hu-HU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és az </a:t>
            </a: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ökoszisztéma-szolgáltatások megközelítése 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 biológiai sokféleség, az ökoszisztémák, az ökoszisztéma-szolgáltatások és az emberi jólét összekapcsolódnak.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GB" altLang="hu-HU" sz="2200" b="1" dirty="0">
                <a:solidFill>
                  <a:srgbClr val="333399"/>
                </a:solidFill>
                <a:latin typeface="Arial" panose="020B0604020202020204" pitchFamily="34" charset="0"/>
              </a:rPr>
              <a:t>Reflexió és kihívások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ökoszisztéma-szolgáltatások értékelésének kutatási menetrendje</a:t>
            </a:r>
            <a:endParaRPr lang="hu-HU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Feladatok a gazdasági értékelésnek a mindennapi döntésekben való érvényesítéséhez 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hu-HU" sz="2200" dirty="0">
                <a:solidFill>
                  <a:srgbClr val="333399"/>
                </a:solidFill>
                <a:latin typeface="Arial" panose="020B0604020202020204" pitchFamily="34" charset="0"/>
              </a:rPr>
              <a:t>Az ökoszisztéma-szolgáltatások gazdasági értékelése mint a biológiai sokféleség megőrzésének és a szegénység enyhítésének eszköze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GB" altLang="hu-HU" sz="22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6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6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6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6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E3B77A62-74C2-4135-B07F-85EAF4F0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8CE2D0C-DFC2-425D-BE1C-3B8D4A9DC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" y="1402672"/>
            <a:ext cx="9134656" cy="387954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05485AC-FD35-4C0B-BD9E-8B5DEC00349E}"/>
              </a:ext>
            </a:extLst>
          </p:cNvPr>
          <p:cNvSpPr txBox="1"/>
          <p:nvPr/>
        </p:nvSpPr>
        <p:spPr>
          <a:xfrm>
            <a:off x="3515557" y="461639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Lemeztektonika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96585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47974AE-3CB9-4AA3-9082-1E37B626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3D6BA9C-CB81-4168-8859-71289D8B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51" y="417251"/>
            <a:ext cx="9171551" cy="52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65027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8C2101-3249-409B-BB1F-11D2BAB8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331788"/>
            <a:ext cx="7772400" cy="706899"/>
          </a:xfrm>
        </p:spPr>
        <p:txBody>
          <a:bodyPr/>
          <a:lstStyle/>
          <a:p>
            <a:pPr algn="ctr"/>
            <a:r>
              <a:rPr lang="hu-HU" b="1" dirty="0">
                <a:latin typeface="+mn-lt"/>
              </a:rPr>
              <a:t>A Rock </a:t>
            </a:r>
            <a:r>
              <a:rPr lang="hu-HU" b="1" dirty="0" err="1">
                <a:latin typeface="+mn-lt"/>
              </a:rPr>
              <a:t>ciklus</a:t>
            </a:r>
            <a:endParaRPr lang="hu-HU" b="1" dirty="0">
              <a:latin typeface="+mn-lt"/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BABE2E35-EC6B-4E55-8B10-58A1D8B8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3C660-B47C-4554-A60E-01401337C15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D57CA22-3811-490C-961E-EA25CCA05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5" y="122488"/>
            <a:ext cx="8709370" cy="66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44573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EFB5FEF9-5416-49FA-9453-E1585794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957CDA9-FC82-4057-BD6C-F0CAFC864522}"/>
              </a:ext>
            </a:extLst>
          </p:cNvPr>
          <p:cNvSpPr/>
          <p:nvPr/>
        </p:nvSpPr>
        <p:spPr>
          <a:xfrm>
            <a:off x="417250" y="797510"/>
            <a:ext cx="83094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kőzetciklus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James Hutton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(1726-1797), a "geológia atyja" nevéhez fűződik, aki feltárta és dokumentálta a Brit-szigetek táját.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Hutton javasolta az uniformitarianizmus elvét, vagyis azt az elképzelést, hogy a földkéreg mai formáját alakító folyamatok a múltban is lejátszódtak. Ez azt a forradalmi gondolatot hozta, hogy tekintve, hogy a geológiai folyamatok mennyi idő alatt játszódnak le, a Földnek nagyon öregnek kell lennie ahhoz, hogy az összes létező domborzati forma kialakulhasson, nem pedig 6000 évnek, ahogyan azt korábban gondolták, és ahogyan a bibliai értelmezéseken alapult.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Hutton felismerte, hogy a Föld történelmét úgy lehet meghatározni, ha megértjük, hogyan működnek a jelenben az olyan folyamatok, mint az erózió és az üledékképződés.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18736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3C660-B47C-4554-A60E-01401337C15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24930" name="Picture 2" descr="http://environmentalet.hypermart.net/env1100/rockcycle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576" y="359266"/>
            <a:ext cx="7729536" cy="6199874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343087" y="403562"/>
            <a:ext cx="1650019" cy="101566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Biominerals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bioásványok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tengeri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szervezetek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8" name="Egyenes összekötő nyíllal 7"/>
          <p:cNvCxnSpPr/>
          <p:nvPr/>
        </p:nvCxnSpPr>
        <p:spPr bwMode="auto">
          <a:xfrm>
            <a:off x="2014538" y="514350"/>
            <a:ext cx="871537" cy="8858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Egyenes összekötő nyíllal 9"/>
          <p:cNvCxnSpPr/>
          <p:nvPr/>
        </p:nvCxnSpPr>
        <p:spPr bwMode="auto">
          <a:xfrm flipH="1" flipV="1">
            <a:off x="2000250" y="1343025"/>
            <a:ext cx="557213" cy="5286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3F8E3A58-F438-4647-9E5E-7E9A1ACB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3C660-B47C-4554-A60E-01401337C15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4BF27E6-148C-44BA-8A06-2984208E1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"/>
          <a:stretch/>
        </p:blipFill>
        <p:spPr>
          <a:xfrm>
            <a:off x="0" y="0"/>
            <a:ext cx="9140120" cy="628539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4AD640E-8850-4BD8-A347-2E897D9FC3DE}"/>
              </a:ext>
            </a:extLst>
          </p:cNvPr>
          <p:cNvSpPr txBox="1"/>
          <p:nvPr/>
        </p:nvSpPr>
        <p:spPr>
          <a:xfrm>
            <a:off x="1802167" y="133164"/>
            <a:ext cx="45693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víz körforgása / Hidrológiai körforgás</a:t>
            </a:r>
          </a:p>
        </p:txBody>
      </p:sp>
    </p:spTree>
    <p:extLst>
      <p:ext uri="{BB962C8B-B14F-4D97-AF65-F5344CB8AC3E}">
        <p14:creationId xmlns:p14="http://schemas.microsoft.com/office/powerpoint/2010/main" val="3177570492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en-GB" sz="3200" b="1">
                <a:solidFill>
                  <a:schemeClr val="tx1"/>
                </a:solidFill>
                <a:latin typeface="Times New Roman" pitchFamily="18" charset="0"/>
              </a:rPr>
              <a:t>Tározók</a:t>
            </a:r>
            <a:endParaRPr lang="sv-SE" sz="4000">
              <a:solidFill>
                <a:schemeClr val="tx1"/>
              </a:solidFill>
            </a:endParaRPr>
          </a:p>
        </p:txBody>
      </p:sp>
      <p:graphicFrame>
        <p:nvGraphicFramePr>
          <p:cNvPr id="61443" name="Group 3"/>
          <p:cNvGraphicFramePr>
            <a:graphicFrameLocks noGrp="1"/>
          </p:cNvGraphicFramePr>
          <p:nvPr>
            <p:ph sz="half" idx="2"/>
          </p:nvPr>
        </p:nvGraphicFramePr>
        <p:xfrm>
          <a:off x="395288" y="742950"/>
          <a:ext cx="8353425" cy="6013070"/>
        </p:xfrm>
        <a:graphic>
          <a:graphicData uri="http://schemas.openxmlformats.org/drawingml/2006/table">
            <a:tbl>
              <a:tblPr/>
              <a:tblGrid>
                <a:gridCol w="443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Tározók</a:t>
                      </a:r>
                      <a:endParaRPr kumimoji="0" lang="sv-S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km</a:t>
                      </a:r>
                      <a:r>
                        <a:rPr kumimoji="0" lang="en-GB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  <a:endParaRPr kumimoji="0" lang="sv-SE" sz="2000" b="1" i="0" u="none" strike="noStrike" cap="none" normalizeH="0" baseline="3000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 </a:t>
                      </a:r>
                      <a:b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endParaRPr kumimoji="0" lang="sv-S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Atmoszféra</a:t>
                      </a: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12,700</a:t>
                      </a: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.001 </a:t>
                      </a: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Óceán</a:t>
                      </a: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1,230,000,000 </a:t>
                      </a: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97.2 </a:t>
                      </a: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Szárazföldi felszín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tavak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123,000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.009 </a:t>
                      </a: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folyók </a:t>
                      </a:r>
                      <a:b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és patakok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1,200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.0001 </a:t>
                      </a: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Szárazföldi felszín alatti terület </a:t>
                      </a:r>
                      <a:b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(talajvíz)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4,000,000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.31</a:t>
                      </a: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Jég (gleccserek)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28,600,000</a:t>
                      </a:r>
                      <a:endParaRPr kumimoji="0" lang="sv-S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2.15</a:t>
                      </a: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imag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7083" y="404813"/>
            <a:ext cx="577753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174625" y="0"/>
            <a:ext cx="316865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Áramlások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km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/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P: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csapadék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összesen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496,000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szárazföld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111,000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óceán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385,000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E: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párolgás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összesen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496,000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szárazföld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71,000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óceán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425,000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T: 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párolgásba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beleszámított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transzpiráció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növényi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párolgás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R: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felszíni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lefolyás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26,000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SR: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felszín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alatti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lefolyás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folyadék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12,000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jég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2,000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beszivárgás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14,000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források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2,000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319596" y="-95041"/>
            <a:ext cx="8504808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Hasonlítsa össze a teljes emberi felhasználással:  3,000 km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Megjegyzések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Több csapadék hull a szárazföldre, mint amennyi elpárolog vagy elszivárog (40 000 km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/év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felesleges csapadék elfolyik a felszín alatt és a felszín alatti lefolyás formájában.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Kevesebb csapadék hull az óceánra, mint amennyi elpárolog vagy elszivárog (40 000 km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/év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óceánok vizet szállítanak a szárazföldre a légkörön keresztül. 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emberek a felszíni lefolyás 12%-át használják fel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404813"/>
            <a:ext cx="7772400" cy="1152525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C00000"/>
                </a:solidFill>
                <a:latin typeface="Times New Roman" pitchFamily="18" charset="0"/>
              </a:rPr>
              <a:t>Biogeokémiai ciklusok</a:t>
            </a:r>
          </a:p>
        </p:txBody>
      </p:sp>
      <p:pic>
        <p:nvPicPr>
          <p:cNvPr id="33795" name="Picture 5" descr="EARTH FROM SP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916113"/>
            <a:ext cx="47529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E1A1A3C1-E04B-071C-5890-EEC031E425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F7449-92E7-4420-9185-1B2F0B0821A8}" type="slidenum">
              <a:rPr lang="it-IT" altLang="hu-HU" smtClean="0"/>
              <a:t>4</a:t>
            </a:fld>
            <a:endParaRPr lang="it-IT" altLang="hu-HU" sz="1600">
              <a:latin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087D6AE-31C1-F94D-A260-EC5889036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9" y="626832"/>
            <a:ext cx="6848475" cy="56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14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54100"/>
            <a:ext cx="7934325" cy="48323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b="1" dirty="0"/>
              <a:t>A globális szénciklus a Föld rendszerének kulcsfontosságú eleme, amely fontos szerepet játszik a Föld éghajlatának meghatározásában.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b="1" dirty="0"/>
          </a:p>
          <a:p>
            <a:pPr>
              <a:lnSpc>
                <a:spcPct val="80000"/>
              </a:lnSpc>
            </a:pPr>
            <a:r>
              <a:rPr lang="en-GB" sz="2000" b="1" dirty="0"/>
              <a:t>A globális szénciklus összefügg </a:t>
            </a:r>
            <a:r>
              <a:rPr lang="en-GB" sz="1800" b="1" dirty="0"/>
              <a:t>a következőkkel 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GB" sz="1600" b="1" dirty="0"/>
              <a:t>1) a globális hidrológiai ciklus és a bolygó energiaciklusa az "éghajlat" meghatározásához, és 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GB" sz="1600" b="1" dirty="0"/>
              <a:t>2) a nitrogén, foszfor, szilícium-dioxid stb. globális körforgásaival...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GB" sz="1600" b="1" dirty="0"/>
          </a:p>
          <a:p>
            <a:pPr>
              <a:lnSpc>
                <a:spcPct val="80000"/>
              </a:lnSpc>
            </a:pPr>
            <a:r>
              <a:rPr lang="en-GB" sz="2000" b="1" dirty="0"/>
              <a:t>Az N- és a P-ciklus a szénciklus "mozgatórugói". A szénciklus vizsgálata összefüggéseket mutat a Föld rendszerének élő és élettelen összetevői között.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b="1" dirty="0"/>
          </a:p>
          <a:p>
            <a:pPr>
              <a:lnSpc>
                <a:spcPct val="80000"/>
              </a:lnSpc>
            </a:pPr>
            <a:r>
              <a:rPr lang="en-GB" sz="2000" b="1" dirty="0"/>
              <a:t>A társadalmi kérdésekkel való kapcsolatokat - a "fokozott üvegházhatásra" való reagálás - motivációként és a tudomány, a társadalom és a politika közötti kapcsolatok bemutatására használják. </a:t>
            </a:r>
            <a:endParaRPr lang="sv-SE" sz="2000" b="1" dirty="0"/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tx1"/>
                </a:solidFill>
                <a:latin typeface="Times New Roman" pitchFamily="18" charset="0"/>
              </a:rPr>
              <a:t>Biogeokémiai ciklusok</a:t>
            </a:r>
          </a:p>
        </p:txBody>
      </p:sp>
      <p:sp>
        <p:nvSpPr>
          <p:cNvPr id="45059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lnSpc>
                <a:spcPct val="80000"/>
              </a:lnSpc>
              <a:buFontTx/>
              <a:buNone/>
            </a:pPr>
            <a:br>
              <a:rPr lang="en-GB" sz="2000" dirty="0"/>
            </a:br>
            <a:r>
              <a:rPr lang="en-GB" sz="2000" b="1" dirty="0"/>
              <a:t>A körforgás elemei: makro- és mikrotápanyagok</a:t>
            </a:r>
            <a:br>
              <a:rPr lang="en-GB" sz="2000" b="1" dirty="0"/>
            </a:br>
            <a:endParaRPr lang="en-GB" sz="2000" b="1" dirty="0"/>
          </a:p>
          <a:p>
            <a:pPr marL="381000" indent="-381000">
              <a:lnSpc>
                <a:spcPct val="80000"/>
              </a:lnSpc>
            </a:pPr>
            <a:r>
              <a:rPr lang="en-GB" sz="2400" b="1" dirty="0"/>
              <a:t>Makrotápanyagok : viszonylag nagy </a:t>
            </a:r>
            <a:r>
              <a:rPr lang="en-GB" sz="2000" b="1" dirty="0"/>
              <a:t>mennyiségben</a:t>
            </a:r>
            <a:r>
              <a:rPr lang="en-GB" sz="2400" b="1" dirty="0"/>
              <a:t> szükségesek. 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2400" b="1" dirty="0"/>
              <a:t>A "nagy hatos": </a:t>
            </a:r>
          </a:p>
          <a:p>
            <a:pPr marL="381000" indent="-381000">
              <a:lnSpc>
                <a:spcPct val="80000"/>
              </a:lnSpc>
            </a:pPr>
            <a:endParaRPr lang="en-GB" sz="2000" b="1" dirty="0"/>
          </a:p>
          <a:p>
            <a:pPr marL="85725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GB" sz="2400" b="1" dirty="0"/>
              <a:t>Szén </a:t>
            </a:r>
          </a:p>
          <a:p>
            <a:pPr marL="85725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GB" sz="2400" b="1" dirty="0"/>
              <a:t>Hidrogén </a:t>
            </a:r>
          </a:p>
          <a:p>
            <a:pPr marL="85725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GB" sz="2400" b="1" dirty="0"/>
              <a:t>Oxigén </a:t>
            </a:r>
          </a:p>
          <a:p>
            <a:pPr marL="85725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GB" sz="2400" b="1" dirty="0"/>
              <a:t>Nitrogén </a:t>
            </a:r>
          </a:p>
          <a:p>
            <a:pPr marL="85725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GB" sz="2400" b="1" dirty="0"/>
              <a:t>Foszfor </a:t>
            </a:r>
          </a:p>
          <a:p>
            <a:pPr marL="857250" lvl="1" indent="-457200">
              <a:lnSpc>
                <a:spcPct val="80000"/>
              </a:lnSpc>
              <a:buFont typeface="+mj-lt"/>
              <a:buAutoNum type="arabicPeriod"/>
            </a:pPr>
            <a:r>
              <a:rPr lang="en-GB" sz="2400" b="1" dirty="0"/>
              <a:t>Ké</a:t>
            </a:r>
            <a:r>
              <a:rPr lang="en-GB" sz="2400" dirty="0"/>
              <a:t>n </a:t>
            </a:r>
            <a:br>
              <a:rPr lang="en-GB" sz="1600" dirty="0"/>
            </a:br>
            <a:br>
              <a:rPr lang="en-GB" sz="1600" dirty="0"/>
            </a:br>
            <a:endParaRPr lang="sv-SE" sz="1600" dirty="0"/>
          </a:p>
        </p:txBody>
      </p:sp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en-GB" sz="2800" b="1" dirty="0" err="1"/>
              <a:t>Egyéb</a:t>
            </a:r>
            <a:r>
              <a:rPr lang="en-GB" sz="2800" b="1" dirty="0"/>
              <a:t> </a:t>
            </a:r>
            <a:r>
              <a:rPr lang="en-GB" sz="2800" b="1" dirty="0" err="1"/>
              <a:t>makrotápanyagok</a:t>
            </a:r>
            <a:r>
              <a:rPr lang="en-GB" sz="2800" b="1" dirty="0"/>
              <a:t>: </a:t>
            </a:r>
          </a:p>
          <a:p>
            <a:pPr marL="914400" lvl="1" indent="-457200">
              <a:lnSpc>
                <a:spcPct val="90000"/>
              </a:lnSpc>
              <a:buFontTx/>
              <a:buAutoNum type="arabicPeriod"/>
            </a:pPr>
            <a:r>
              <a:rPr lang="en-GB" sz="2400" b="1" dirty="0" err="1"/>
              <a:t>Kálium</a:t>
            </a:r>
            <a:r>
              <a:rPr lang="en-GB" sz="2400" b="1" dirty="0"/>
              <a:t> </a:t>
            </a:r>
          </a:p>
          <a:p>
            <a:pPr marL="914400" lvl="1" indent="-457200">
              <a:lnSpc>
                <a:spcPct val="90000"/>
              </a:lnSpc>
              <a:buFontTx/>
              <a:buAutoNum type="arabicPeriod"/>
            </a:pPr>
            <a:r>
              <a:rPr lang="en-GB" sz="2400" b="1" dirty="0" err="1"/>
              <a:t>Kalcium</a:t>
            </a:r>
            <a:r>
              <a:rPr lang="en-GB" sz="2400" b="1" dirty="0"/>
              <a:t> </a:t>
            </a:r>
          </a:p>
          <a:p>
            <a:pPr marL="914400" lvl="1" indent="-457200">
              <a:lnSpc>
                <a:spcPct val="90000"/>
              </a:lnSpc>
              <a:buFontTx/>
              <a:buAutoNum type="arabicPeriod"/>
            </a:pPr>
            <a:r>
              <a:rPr lang="en-GB" sz="2400" b="1" dirty="0"/>
              <a:t>Vas </a:t>
            </a:r>
          </a:p>
          <a:p>
            <a:pPr marL="914400" lvl="1" indent="-457200">
              <a:lnSpc>
                <a:spcPct val="90000"/>
              </a:lnSpc>
              <a:buFontTx/>
              <a:buAutoNum type="arabicPeriod"/>
            </a:pPr>
            <a:r>
              <a:rPr lang="en-GB" sz="2400" b="1" dirty="0" err="1"/>
              <a:t>Magnézium</a:t>
            </a:r>
            <a:endParaRPr lang="en-GB" sz="2400" b="1" dirty="0"/>
          </a:p>
          <a:p>
            <a:pPr marL="914400" lvl="1" indent="-457200">
              <a:lnSpc>
                <a:spcPct val="90000"/>
              </a:lnSpc>
              <a:buFontTx/>
              <a:buAutoNum type="arabicPeriod"/>
            </a:pPr>
            <a:r>
              <a:rPr lang="en-GB" sz="2400" b="1" dirty="0" err="1"/>
              <a:t>Szilícium-dioxid</a:t>
            </a:r>
            <a:r>
              <a:rPr lang="en-GB" sz="2400" b="1" dirty="0"/>
              <a:t> </a:t>
            </a:r>
            <a:br>
              <a:rPr lang="en-GB" sz="2400" b="1" dirty="0"/>
            </a:br>
            <a:endParaRPr lang="en-GB" sz="2400" b="1" dirty="0"/>
          </a:p>
          <a:p>
            <a:pPr marL="533400" indent="-533400">
              <a:lnSpc>
                <a:spcPct val="90000"/>
              </a:lnSpc>
            </a:pPr>
            <a:r>
              <a:rPr lang="en-GB" sz="2800" b="1" dirty="0" err="1"/>
              <a:t>Mikrotápanyagok</a:t>
            </a:r>
            <a:r>
              <a:rPr lang="en-GB" b="1" dirty="0"/>
              <a:t> </a:t>
            </a:r>
            <a:r>
              <a:rPr lang="en-GB" sz="2400" b="1" dirty="0"/>
              <a:t>(</a:t>
            </a:r>
            <a:r>
              <a:rPr lang="en-GB" sz="2400" b="1" dirty="0" err="1"/>
              <a:t>nagyon</a:t>
            </a:r>
            <a:r>
              <a:rPr lang="en-GB" sz="2400" b="1" dirty="0"/>
              <a:t> </a:t>
            </a:r>
            <a:r>
              <a:rPr lang="en-GB" sz="2400" b="1" dirty="0" err="1"/>
              <a:t>kis</a:t>
            </a:r>
            <a:r>
              <a:rPr lang="en-GB" sz="2400" b="1" dirty="0"/>
              <a:t> </a:t>
            </a:r>
            <a:r>
              <a:rPr lang="en-GB" sz="2400" b="1" dirty="0" err="1"/>
              <a:t>mennyiségben</a:t>
            </a:r>
            <a:r>
              <a:rPr lang="en-GB" sz="2400" b="1" dirty="0"/>
              <a:t> </a:t>
            </a:r>
            <a:r>
              <a:rPr lang="en-GB" sz="2400" b="1" dirty="0" err="1"/>
              <a:t>szükségesek</a:t>
            </a:r>
            <a:r>
              <a:rPr lang="en-GB" sz="2400" b="1" dirty="0"/>
              <a:t>, de </a:t>
            </a:r>
            <a:r>
              <a:rPr lang="en-GB" sz="2400" b="1" dirty="0" err="1"/>
              <a:t>mégis</a:t>
            </a:r>
            <a:r>
              <a:rPr lang="en-GB" sz="2400" b="1" dirty="0"/>
              <a:t> </a:t>
            </a:r>
            <a:r>
              <a:rPr lang="en-GB" sz="2400" b="1" dirty="0" err="1"/>
              <a:t>szükségesek</a:t>
            </a:r>
            <a:r>
              <a:rPr lang="en-GB" sz="2400" b="1" dirty="0"/>
              <a:t>)</a:t>
            </a:r>
            <a:r>
              <a:rPr lang="en-GB" sz="2800" b="1" dirty="0"/>
              <a:t>: </a:t>
            </a:r>
          </a:p>
          <a:p>
            <a:pPr marL="914400" lvl="1" indent="-457200">
              <a:lnSpc>
                <a:spcPct val="90000"/>
              </a:lnSpc>
              <a:buFontTx/>
              <a:buAutoNum type="arabicPeriod"/>
            </a:pPr>
            <a:r>
              <a:rPr lang="en-GB" sz="2400" b="1" dirty="0" err="1"/>
              <a:t>Bór</a:t>
            </a:r>
            <a:r>
              <a:rPr lang="en-GB" sz="2400" b="1" dirty="0"/>
              <a:t> (</a:t>
            </a:r>
            <a:r>
              <a:rPr lang="en-GB" sz="2400" b="1" dirty="0" err="1"/>
              <a:t>zöld</a:t>
            </a:r>
            <a:r>
              <a:rPr lang="en-GB" sz="2400" b="1" dirty="0"/>
              <a:t> </a:t>
            </a:r>
            <a:r>
              <a:rPr lang="en-GB" sz="2400" b="1" dirty="0" err="1"/>
              <a:t>növények</a:t>
            </a:r>
            <a:r>
              <a:rPr lang="en-GB" sz="2400" b="1" dirty="0"/>
              <a:t>) </a:t>
            </a:r>
          </a:p>
          <a:p>
            <a:pPr marL="914400" lvl="1" indent="-457200">
              <a:lnSpc>
                <a:spcPct val="90000"/>
              </a:lnSpc>
              <a:buFontTx/>
              <a:buAutoNum type="arabicPeriod"/>
            </a:pPr>
            <a:r>
              <a:rPr lang="en-GB" sz="2400" b="1" dirty="0" err="1"/>
              <a:t>Réz</a:t>
            </a:r>
            <a:r>
              <a:rPr lang="en-GB" sz="2400" b="1" dirty="0"/>
              <a:t> (</a:t>
            </a:r>
            <a:r>
              <a:rPr lang="en-GB" sz="2400" b="1" dirty="0" err="1"/>
              <a:t>egyes</a:t>
            </a:r>
            <a:r>
              <a:rPr lang="en-GB" sz="2400" b="1" dirty="0"/>
              <a:t> </a:t>
            </a:r>
            <a:r>
              <a:rPr lang="en-GB" sz="2400" b="1" dirty="0" err="1"/>
              <a:t>enzimek</a:t>
            </a:r>
            <a:r>
              <a:rPr lang="en-GB" sz="2400" b="1" dirty="0"/>
              <a:t>)</a:t>
            </a:r>
          </a:p>
          <a:p>
            <a:pPr marL="914400" lvl="1" indent="-457200">
              <a:lnSpc>
                <a:spcPct val="90000"/>
              </a:lnSpc>
              <a:buFontTx/>
              <a:buAutoNum type="arabicPeriod"/>
            </a:pPr>
            <a:r>
              <a:rPr lang="en-GB" sz="2400" b="1" dirty="0" err="1"/>
              <a:t>Molibdén</a:t>
            </a:r>
            <a:r>
              <a:rPr lang="en-GB" sz="2400" b="1" dirty="0"/>
              <a:t> (</a:t>
            </a:r>
            <a:r>
              <a:rPr lang="en-GB" sz="2400" b="1" dirty="0" err="1"/>
              <a:t>nitrogénmegkötő</a:t>
            </a:r>
            <a:r>
              <a:rPr lang="en-GB" sz="2400" b="1" dirty="0"/>
              <a:t> </a:t>
            </a:r>
            <a:r>
              <a:rPr lang="en-GB" sz="2400" b="1" dirty="0" err="1"/>
              <a:t>baktériumok</a:t>
            </a:r>
            <a:r>
              <a:rPr lang="en-GB" sz="2400" b="1" dirty="0"/>
              <a:t>) </a:t>
            </a:r>
            <a:br>
              <a:rPr lang="en-GB" sz="2400" b="1" dirty="0">
                <a:solidFill>
                  <a:srgbClr val="FFFF00"/>
                </a:solidFill>
              </a:rPr>
            </a:br>
            <a:br>
              <a:rPr lang="en-GB" sz="2400" dirty="0">
                <a:solidFill>
                  <a:srgbClr val="FFFF00"/>
                </a:solidFill>
              </a:rPr>
            </a:br>
            <a:endParaRPr lang="sv-SE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GR00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0"/>
            <a:ext cx="5041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tx1"/>
                </a:solidFill>
                <a:latin typeface="Times New Roman" pitchFamily="18" charset="0"/>
              </a:rPr>
              <a:t>A globális szénciklus</a:t>
            </a:r>
          </a:p>
        </p:txBody>
      </p:sp>
      <p:pic>
        <p:nvPicPr>
          <p:cNvPr id="48131" name="Picture 5" descr="figure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916113"/>
            <a:ext cx="4967288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 descr="EARTH FROM SP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724400"/>
            <a:ext cx="1728787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331788"/>
            <a:ext cx="8056562" cy="896937"/>
          </a:xfrm>
        </p:spPr>
        <p:txBody>
          <a:bodyPr/>
          <a:lstStyle/>
          <a:p>
            <a:r>
              <a:rPr lang="hu-HU" sz="3200" b="1" dirty="0">
                <a:solidFill>
                  <a:schemeClr val="tx1"/>
                </a:solidFill>
                <a:latin typeface="Times New Roman" pitchFamily="18" charset="0"/>
              </a:rPr>
              <a:t>Az atmoszféra összetétele is kapcsolódik ehhez a ciklushoz.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pPr>
              <a:buFontTx/>
              <a:buNone/>
            </a:pPr>
            <a:r>
              <a:rPr lang="en-GB" b="1" dirty="0"/>
              <a:t>A</a:t>
            </a:r>
            <a:r>
              <a:rPr lang="hu-HU" b="1" dirty="0"/>
              <a:t> Föld légkörének összetevői</a:t>
            </a:r>
            <a:r>
              <a:rPr lang="en-GB" b="1" dirty="0"/>
              <a:t>: </a:t>
            </a:r>
          </a:p>
          <a:p>
            <a:pPr>
              <a:buFontTx/>
              <a:buNone/>
            </a:pPr>
            <a:endParaRPr lang="en-GB" b="1" dirty="0"/>
          </a:p>
          <a:p>
            <a:pPr>
              <a:buFontTx/>
              <a:buNone/>
            </a:pPr>
            <a:r>
              <a:rPr lang="en-GB" sz="3000" b="1" dirty="0" err="1"/>
              <a:t>Nitrogén</a:t>
            </a:r>
            <a:r>
              <a:rPr lang="en-GB" sz="3000" b="1" dirty="0"/>
              <a:t> = </a:t>
            </a:r>
            <a:r>
              <a:rPr lang="en-GB" sz="2200" b="1" dirty="0"/>
              <a:t>N2 </a:t>
            </a:r>
            <a:r>
              <a:rPr lang="en-GB" sz="3000" b="1" dirty="0"/>
              <a:t>(78%)</a:t>
            </a:r>
          </a:p>
          <a:p>
            <a:pPr>
              <a:buFontTx/>
              <a:buNone/>
            </a:pPr>
            <a:endParaRPr lang="en-GB" sz="3000" b="1" dirty="0"/>
          </a:p>
          <a:p>
            <a:pPr>
              <a:buFontTx/>
              <a:buNone/>
            </a:pPr>
            <a:r>
              <a:rPr lang="en-GB" sz="3000" b="1" dirty="0" err="1"/>
              <a:t>Oxigén</a:t>
            </a:r>
            <a:r>
              <a:rPr lang="en-GB" sz="3000" b="1" dirty="0"/>
              <a:t> = </a:t>
            </a:r>
            <a:r>
              <a:rPr lang="en-GB" sz="2200" b="1" dirty="0"/>
              <a:t>O2 </a:t>
            </a:r>
            <a:r>
              <a:rPr lang="en-GB" sz="3000" b="1" dirty="0"/>
              <a:t>(21%)</a:t>
            </a:r>
          </a:p>
          <a:p>
            <a:pPr>
              <a:buFontTx/>
              <a:buNone/>
            </a:pPr>
            <a:endParaRPr lang="en-GB" sz="3000" b="1" dirty="0"/>
          </a:p>
          <a:p>
            <a:pPr>
              <a:buFontTx/>
              <a:buNone/>
            </a:pPr>
            <a:r>
              <a:rPr lang="en-GB" sz="3000" b="1" dirty="0" err="1"/>
              <a:t>Szén-dioxid</a:t>
            </a:r>
            <a:r>
              <a:rPr lang="en-GB" sz="3000" b="1" dirty="0"/>
              <a:t> = </a:t>
            </a:r>
            <a:r>
              <a:rPr lang="en-GB" sz="2200" b="1" dirty="0"/>
              <a:t>CO2 </a:t>
            </a:r>
            <a:r>
              <a:rPr lang="en-GB" sz="3000" b="1" dirty="0"/>
              <a:t>(&lt;0,1%) (0,0353%) most</a:t>
            </a:r>
          </a:p>
        </p:txBody>
      </p:sp>
    </p:spTree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0050" name="Picture 2" descr="carbon-earth.jpg (9523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2" y="398461"/>
            <a:ext cx="8767602" cy="53022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242888" y="5886451"/>
            <a:ext cx="3052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abiotikus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rész - eddig</a:t>
            </a:r>
          </a:p>
        </p:txBody>
      </p:sp>
    </p:spTree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</a:rPr>
              <a:t>Honnan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s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</a:rPr>
              <a:t>zármazik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a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z O</a:t>
            </a:r>
            <a:r>
              <a:rPr lang="en-GB" sz="2800" b="1" baseline="-25000" dirty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é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s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m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s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</a:rPr>
              <a:t>zabályozza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a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l</a:t>
            </a:r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</a:rPr>
              <a:t>égköri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O</a:t>
            </a:r>
            <a:r>
              <a:rPr lang="en-GB" sz="2800" b="1" baseline="-25000" dirty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800" b="1" dirty="0">
                <a:solidFill>
                  <a:schemeClr val="tx1"/>
                </a:solidFill>
                <a:latin typeface="Times New Roman" pitchFamily="18" charset="0"/>
              </a:rPr>
              <a:t>mennyiségét</a:t>
            </a:r>
            <a:r>
              <a:rPr lang="en-GB" sz="2800" b="1" dirty="0">
                <a:solidFill>
                  <a:schemeClr val="tx1"/>
                </a:solidFill>
                <a:latin typeface="Times New Roman" pitchFamily="18" charset="0"/>
              </a:rPr>
              <a:t>??</a:t>
            </a:r>
            <a:r>
              <a:rPr lang="sv-SE" sz="2800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51831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800" b="1" dirty="0"/>
              <a:t>A növények a fotoszintézis során a </a:t>
            </a:r>
            <a:r>
              <a:rPr lang="en-GB" sz="1400" b="1" dirty="0"/>
              <a:t>CO2-t </a:t>
            </a:r>
            <a:r>
              <a:rPr lang="en-GB" sz="1800" b="1" dirty="0"/>
              <a:t>szénhidráttá (</a:t>
            </a:r>
            <a:r>
              <a:rPr lang="en-GB" sz="1400" b="1" dirty="0"/>
              <a:t>CH2O</a:t>
            </a:r>
            <a:r>
              <a:rPr lang="en-GB" sz="1800" b="1" dirty="0"/>
              <a:t>) alakítják át C-re. </a:t>
            </a:r>
          </a:p>
          <a:p>
            <a:pPr>
              <a:lnSpc>
                <a:spcPct val="80000"/>
              </a:lnSpc>
            </a:pPr>
            <a:endParaRPr lang="en-GB" sz="1800" b="1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2400" b="1" dirty="0"/>
              <a:t>CO</a:t>
            </a:r>
            <a:r>
              <a:rPr lang="en-GB" sz="2400" b="1" baseline="-25000" dirty="0"/>
              <a:t>2</a:t>
            </a:r>
            <a:r>
              <a:rPr lang="en-GB" sz="2400" b="1" dirty="0"/>
              <a:t> + H</a:t>
            </a:r>
            <a:r>
              <a:rPr lang="en-GB" sz="2400" b="1" baseline="-25000" dirty="0"/>
              <a:t>2</a:t>
            </a:r>
            <a:r>
              <a:rPr lang="en-GB" sz="2400" b="1" dirty="0"/>
              <a:t> O + E = CH</a:t>
            </a:r>
            <a:r>
              <a:rPr lang="en-GB" sz="2400" b="1" baseline="-25000" dirty="0"/>
              <a:t>2</a:t>
            </a:r>
            <a:r>
              <a:rPr lang="en-GB" sz="2400" b="1" dirty="0"/>
              <a:t> O + O</a:t>
            </a:r>
            <a:r>
              <a:rPr lang="en-GB" sz="2400" b="1" baseline="-25000" dirty="0"/>
              <a:t>2</a:t>
            </a:r>
            <a:r>
              <a:rPr lang="en-GB" sz="1600" b="1" dirty="0"/>
              <a:t> (ahol az E a fény energiája)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GB" sz="2000" b="1" dirty="0"/>
          </a:p>
          <a:p>
            <a:pPr>
              <a:lnSpc>
                <a:spcPct val="80000"/>
              </a:lnSpc>
            </a:pPr>
            <a:r>
              <a:rPr lang="en-GB" sz="1800" b="1" dirty="0"/>
              <a:t>A fordított folyamat a légzés: szénhidrátokat eszünk és </a:t>
            </a:r>
            <a:r>
              <a:rPr lang="en-GB" sz="1400" b="1" dirty="0"/>
              <a:t>O2-t</a:t>
            </a:r>
            <a:r>
              <a:rPr lang="en-GB" sz="1800" b="1" dirty="0"/>
              <a:t> használunk az energia kinyeréséhez. </a:t>
            </a:r>
          </a:p>
          <a:p>
            <a:pPr>
              <a:lnSpc>
                <a:spcPct val="80000"/>
              </a:lnSpc>
            </a:pPr>
            <a:endParaRPr lang="en-GB" sz="1800" b="1" dirty="0"/>
          </a:p>
          <a:p>
            <a:pPr lvl="2">
              <a:lnSpc>
                <a:spcPct val="80000"/>
              </a:lnSpc>
              <a:buFontTx/>
              <a:buNone/>
            </a:pPr>
            <a:r>
              <a:rPr lang="en-GB" b="1" dirty="0"/>
              <a:t>   CH</a:t>
            </a:r>
            <a:r>
              <a:rPr lang="en-GB" b="1" baseline="-25000" dirty="0"/>
              <a:t>2</a:t>
            </a:r>
            <a:r>
              <a:rPr lang="en-GB" b="1" dirty="0"/>
              <a:t> O + O</a:t>
            </a:r>
            <a:r>
              <a:rPr lang="en-GB" b="1" baseline="-25000" dirty="0"/>
              <a:t>2</a:t>
            </a:r>
            <a:r>
              <a:rPr lang="en-GB" b="1" dirty="0"/>
              <a:t> = CO</a:t>
            </a:r>
            <a:r>
              <a:rPr lang="en-GB" b="1" baseline="-25000" dirty="0"/>
              <a:t>2</a:t>
            </a:r>
            <a:r>
              <a:rPr lang="en-GB" b="1" dirty="0"/>
              <a:t> + H</a:t>
            </a:r>
            <a:r>
              <a:rPr lang="en-GB" b="1" baseline="-25000" dirty="0"/>
              <a:t>2</a:t>
            </a:r>
            <a:r>
              <a:rPr lang="en-GB" b="1" dirty="0"/>
              <a:t> O + 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GB" b="1" dirty="0"/>
          </a:p>
          <a:p>
            <a:pPr>
              <a:lnSpc>
                <a:spcPct val="80000"/>
              </a:lnSpc>
            </a:pPr>
            <a:r>
              <a:rPr lang="en-GB" sz="1800" b="1" dirty="0"/>
              <a:t>A fotoszintézis a szárazföldön és a vízben is fontos.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800" b="1" dirty="0"/>
          </a:p>
          <a:p>
            <a:pPr>
              <a:lnSpc>
                <a:spcPct val="80000"/>
              </a:lnSpc>
            </a:pPr>
            <a:r>
              <a:rPr lang="en-GB" sz="1800" b="1" dirty="0"/>
              <a:t>A világon általában minden olyan kötött szén, amelyet nem az állatok, gombák vagy mikrobák lélegeztetnek be, az üledékbe kerül.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800" b="1" dirty="0"/>
          </a:p>
          <a:p>
            <a:pPr>
              <a:lnSpc>
                <a:spcPct val="80000"/>
              </a:lnSpc>
            </a:pPr>
            <a:r>
              <a:rPr lang="en-GB" sz="1800" b="1" dirty="0"/>
              <a:t>EZ A SZÉN, AMELY ELTEMETÉSRE KERÜL, A LEVEGŐBE TÖRTÉNŐ SZÉNVESZTESÉGET ÉS O</a:t>
            </a:r>
            <a:r>
              <a:rPr lang="en-GB" sz="1800" b="1" baseline="-25000" dirty="0"/>
              <a:t>2</a:t>
            </a:r>
            <a:r>
              <a:rPr lang="en-GB" sz="1800" b="1" dirty="0"/>
              <a:t> NYERESÉGET JELENT. </a:t>
            </a:r>
            <a:endParaRPr lang="sv-SE" sz="1800" b="1" dirty="0"/>
          </a:p>
        </p:txBody>
      </p:sp>
    </p:spTree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7" y="331788"/>
            <a:ext cx="8758237" cy="896937"/>
          </a:xfrm>
        </p:spPr>
        <p:txBody>
          <a:bodyPr/>
          <a:lstStyle/>
          <a:p>
            <a:r>
              <a:rPr lang="en-GB" sz="2300" b="1" dirty="0">
                <a:solidFill>
                  <a:srgbClr val="C00000"/>
                </a:solidFill>
                <a:latin typeface="Times New Roman" pitchFamily="18" charset="0"/>
              </a:rPr>
              <a:t> CO</a:t>
            </a:r>
            <a:r>
              <a:rPr lang="en-GB" sz="2300" b="1" baseline="-25000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en-GB" sz="2300" b="1" dirty="0">
                <a:solidFill>
                  <a:srgbClr val="C00000"/>
                </a:solidFill>
                <a:latin typeface="Times New Roman" pitchFamily="18" charset="0"/>
              </a:rPr>
              <a:t> SZINTÉN AZ IDŐJÁRÁSI FOLYAMAT SORÁN FOGY EL</a:t>
            </a:r>
            <a:r>
              <a:rPr lang="en-GB" sz="2300" dirty="0">
                <a:solidFill>
                  <a:srgbClr val="C00000"/>
                </a:solidFill>
              </a:rPr>
              <a:t>: </a:t>
            </a:r>
            <a:endParaRPr lang="sv-SE" sz="2300" dirty="0">
              <a:solidFill>
                <a:srgbClr val="C0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85225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b="1" dirty="0"/>
              <a:t>A </a:t>
            </a:r>
            <a:r>
              <a:rPr lang="en-GB" sz="2000" b="1" dirty="0" err="1"/>
              <a:t>víz</a:t>
            </a:r>
            <a:r>
              <a:rPr lang="en-GB" sz="2000" b="1" dirty="0"/>
              <a:t> </a:t>
            </a:r>
            <a:r>
              <a:rPr lang="en-GB" sz="1600" b="1" dirty="0"/>
              <a:t>CO2-vel </a:t>
            </a:r>
            <a:r>
              <a:rPr lang="en-GB" sz="2000" b="1" dirty="0" err="1"/>
              <a:t>szénsav</a:t>
            </a:r>
            <a:r>
              <a:rPr lang="en-GB" sz="2000" b="1" dirty="0"/>
              <a:t> </a:t>
            </a:r>
            <a:r>
              <a:rPr lang="en-GB" sz="2000" b="1" dirty="0" err="1"/>
              <a:t>keletkezik</a:t>
            </a:r>
            <a:r>
              <a:rPr lang="en-GB" sz="2000" b="1" dirty="0"/>
              <a:t>: </a:t>
            </a:r>
            <a:r>
              <a:rPr lang="en-GB" sz="2400" b="1" dirty="0"/>
              <a:t>H</a:t>
            </a:r>
            <a:r>
              <a:rPr lang="en-GB" sz="2400" b="1" baseline="-25000" dirty="0"/>
              <a:t>2</a:t>
            </a:r>
            <a:r>
              <a:rPr lang="en-GB" sz="2400" b="1" dirty="0"/>
              <a:t> CO</a:t>
            </a:r>
            <a:r>
              <a:rPr lang="en-GB" sz="2400" b="1" baseline="-25000" dirty="0"/>
              <a:t>3</a:t>
            </a:r>
          </a:p>
          <a:p>
            <a:pPr>
              <a:lnSpc>
                <a:spcPct val="80000"/>
              </a:lnSpc>
            </a:pPr>
            <a:r>
              <a:rPr lang="en-GB" sz="2000" b="1" dirty="0"/>
              <a:t>A </a:t>
            </a:r>
            <a:r>
              <a:rPr lang="en-GB" sz="2000" b="1" dirty="0" err="1"/>
              <a:t>szénsav</a:t>
            </a:r>
            <a:r>
              <a:rPr lang="en-GB" sz="2000" b="1" dirty="0"/>
              <a:t> </a:t>
            </a:r>
            <a:r>
              <a:rPr lang="en-GB" sz="2000" b="1" dirty="0" err="1"/>
              <a:t>kalcium</a:t>
            </a:r>
            <a:r>
              <a:rPr lang="en-GB" sz="2000" b="1" dirty="0"/>
              <a:t>- </a:t>
            </a:r>
            <a:r>
              <a:rPr lang="en-GB" sz="2000" b="1" dirty="0" err="1"/>
              <a:t>és</a:t>
            </a:r>
            <a:r>
              <a:rPr lang="en-GB" sz="2000" b="1" dirty="0"/>
              <a:t> </a:t>
            </a:r>
            <a:r>
              <a:rPr lang="en-GB" sz="2000" b="1" dirty="0" err="1"/>
              <a:t>magnéziumszilikát</a:t>
            </a:r>
            <a:r>
              <a:rPr lang="en-GB" sz="2000" b="1" dirty="0"/>
              <a:t> </a:t>
            </a:r>
            <a:r>
              <a:rPr lang="en-GB" sz="2000" b="1" dirty="0" err="1"/>
              <a:t>kőzetekkel</a:t>
            </a:r>
            <a:r>
              <a:rPr lang="en-GB" sz="2000" b="1" dirty="0"/>
              <a:t> </a:t>
            </a:r>
            <a:r>
              <a:rPr lang="en-GB" sz="2000" b="1" dirty="0" err="1"/>
              <a:t>reagálva</a:t>
            </a:r>
            <a:r>
              <a:rPr lang="en-GB" sz="2000" b="1" dirty="0"/>
              <a:t> </a:t>
            </a:r>
            <a:r>
              <a:rPr lang="en-GB" sz="2000" b="1" dirty="0" err="1"/>
              <a:t>kalcium-karbonátot</a:t>
            </a:r>
            <a:r>
              <a:rPr lang="en-GB" sz="2000" b="1" dirty="0"/>
              <a:t> (</a:t>
            </a:r>
            <a:r>
              <a:rPr lang="en-GB" sz="2400" b="1" dirty="0"/>
              <a:t>CaCO</a:t>
            </a:r>
            <a:r>
              <a:rPr lang="en-GB" sz="2400" b="1" baseline="-25000" dirty="0"/>
              <a:t>3</a:t>
            </a:r>
            <a:r>
              <a:rPr lang="en-GB" sz="2000" b="1" dirty="0"/>
              <a:t> - </a:t>
            </a:r>
            <a:r>
              <a:rPr lang="en-GB" sz="2000" b="1" dirty="0" err="1"/>
              <a:t>mészkő</a:t>
            </a:r>
            <a:r>
              <a:rPr lang="en-GB" sz="2000" b="1" dirty="0"/>
              <a:t>!) </a:t>
            </a:r>
            <a:r>
              <a:rPr lang="en-GB" sz="2000" b="1" dirty="0" err="1"/>
              <a:t>képez</a:t>
            </a:r>
            <a:r>
              <a:rPr lang="en-GB" sz="2000" b="1" dirty="0"/>
              <a:t>. </a:t>
            </a:r>
          </a:p>
          <a:p>
            <a:pPr>
              <a:lnSpc>
                <a:spcPct val="80000"/>
              </a:lnSpc>
            </a:pPr>
            <a:r>
              <a:rPr lang="en-GB" sz="2000" b="1" dirty="0"/>
              <a:t>(</a:t>
            </a:r>
            <a:r>
              <a:rPr lang="en-GB" sz="2000" b="1" dirty="0" err="1"/>
              <a:t>vagy</a:t>
            </a:r>
            <a:r>
              <a:rPr lang="en-GB" sz="2000" b="1" dirty="0"/>
              <a:t> </a:t>
            </a:r>
            <a:r>
              <a:rPr lang="en-GB" sz="2000" b="1" dirty="0" err="1"/>
              <a:t>magnézium-karbonát</a:t>
            </a:r>
            <a:r>
              <a:rPr lang="en-GB" sz="2000" b="1" dirty="0"/>
              <a:t> = </a:t>
            </a:r>
            <a:r>
              <a:rPr lang="en-GB" sz="2400" b="1" dirty="0"/>
              <a:t>MgCO</a:t>
            </a:r>
            <a:r>
              <a:rPr lang="en-GB" sz="2400" b="1" baseline="-25000" dirty="0"/>
              <a:t>3</a:t>
            </a:r>
            <a:r>
              <a:rPr lang="en-GB" sz="2000" b="1" dirty="0"/>
              <a:t> = </a:t>
            </a:r>
            <a:r>
              <a:rPr lang="en-GB" sz="2000" b="1" dirty="0" err="1"/>
              <a:t>Dolomit</a:t>
            </a:r>
            <a:r>
              <a:rPr lang="en-GB" sz="2000" b="1" dirty="0"/>
              <a:t>) </a:t>
            </a:r>
            <a:r>
              <a:rPr lang="en-GB" sz="2000" b="1" dirty="0" err="1"/>
              <a:t>és</a:t>
            </a:r>
            <a:r>
              <a:rPr lang="en-GB" sz="2000" b="1" dirty="0"/>
              <a:t> </a:t>
            </a:r>
          </a:p>
          <a:p>
            <a:pPr>
              <a:lnSpc>
                <a:spcPct val="80000"/>
              </a:lnSpc>
            </a:pPr>
            <a:r>
              <a:rPr lang="en-GB" sz="2000" b="1" dirty="0" err="1"/>
              <a:t>Szilícium-oxid</a:t>
            </a:r>
            <a:r>
              <a:rPr lang="en-GB" sz="2000" b="1" dirty="0"/>
              <a:t> (</a:t>
            </a:r>
            <a:r>
              <a:rPr lang="en-GB" sz="2400" b="1" dirty="0"/>
              <a:t>SiO</a:t>
            </a:r>
            <a:r>
              <a:rPr lang="en-GB" sz="2400" b="1" baseline="-25000" dirty="0"/>
              <a:t>2</a:t>
            </a:r>
            <a:r>
              <a:rPr lang="en-GB" sz="2000" b="1" dirty="0"/>
              <a:t> - </a:t>
            </a:r>
            <a:r>
              <a:rPr lang="en-GB" sz="2000" b="1" dirty="0" err="1"/>
              <a:t>kvarc</a:t>
            </a:r>
            <a:r>
              <a:rPr lang="en-GB" sz="2000" b="1" dirty="0"/>
              <a:t>!). </a:t>
            </a:r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r>
              <a:rPr lang="en-GB" sz="2100" b="1" dirty="0"/>
              <a:t>CO</a:t>
            </a:r>
            <a:r>
              <a:rPr lang="en-GB" sz="2100" b="1" baseline="-25000" dirty="0"/>
              <a:t>2</a:t>
            </a:r>
            <a:r>
              <a:rPr lang="en-GB" sz="2100" b="1" dirty="0"/>
              <a:t> + CaSiO</a:t>
            </a:r>
            <a:r>
              <a:rPr lang="en-GB" sz="2100" b="1" baseline="-25000" dirty="0"/>
              <a:t>3</a:t>
            </a:r>
            <a:r>
              <a:rPr lang="en-GB" sz="2100" b="1" dirty="0"/>
              <a:t> = CaCO</a:t>
            </a:r>
            <a:r>
              <a:rPr lang="en-GB" sz="2100" b="1" baseline="-25000" dirty="0"/>
              <a:t>3</a:t>
            </a:r>
            <a:r>
              <a:rPr lang="en-GB" sz="2100" b="1" dirty="0"/>
              <a:t> + SiO</a:t>
            </a:r>
            <a:r>
              <a:rPr lang="en-GB" sz="2100" b="1" baseline="-25000" dirty="0"/>
              <a:t>2</a:t>
            </a:r>
            <a:r>
              <a:rPr lang="en-GB" sz="2100" b="1" dirty="0"/>
              <a:t> </a:t>
            </a:r>
            <a:r>
              <a:rPr lang="en-GB" sz="2100" b="1" dirty="0" err="1"/>
              <a:t>vagy</a:t>
            </a:r>
            <a:r>
              <a:rPr lang="en-GB" sz="2100" b="1" dirty="0"/>
              <a:t> CO</a:t>
            </a:r>
            <a:r>
              <a:rPr lang="en-GB" sz="2100" b="1" baseline="-25000" dirty="0"/>
              <a:t>2</a:t>
            </a:r>
            <a:r>
              <a:rPr lang="en-GB" sz="2100" b="1" dirty="0"/>
              <a:t> + MgSiO</a:t>
            </a:r>
            <a:r>
              <a:rPr lang="en-GB" sz="2100" b="1" baseline="-25000" dirty="0"/>
              <a:t>3</a:t>
            </a:r>
            <a:r>
              <a:rPr lang="en-GB" sz="2100" b="1" dirty="0"/>
              <a:t> = MgCO</a:t>
            </a:r>
            <a:r>
              <a:rPr lang="en-GB" sz="2100" b="1" baseline="-25000" dirty="0"/>
              <a:t>3</a:t>
            </a:r>
            <a:r>
              <a:rPr lang="en-GB" sz="2100" b="1" dirty="0"/>
              <a:t> + </a:t>
            </a:r>
            <a:r>
              <a:rPr lang="en-GB" sz="2100" b="1" dirty="0" err="1"/>
              <a:t>SiO</a:t>
            </a:r>
            <a:r>
              <a:rPr lang="en-GB" sz="2100" b="1" dirty="0"/>
              <a:t> </a:t>
            </a:r>
            <a:r>
              <a:rPr lang="en-GB" sz="2100" b="1" baseline="-25000" dirty="0"/>
              <a:t>2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100" b="1" dirty="0"/>
          </a:p>
          <a:p>
            <a:pPr>
              <a:lnSpc>
                <a:spcPct val="80000"/>
              </a:lnSpc>
            </a:pPr>
            <a:r>
              <a:rPr lang="en-GB" sz="2000" b="1" dirty="0" err="1"/>
              <a:t>Ezek</a:t>
            </a:r>
            <a:r>
              <a:rPr lang="en-GB" sz="2000" b="1" dirty="0"/>
              <a:t> a </a:t>
            </a:r>
            <a:r>
              <a:rPr lang="en-GB" sz="2000" b="1" dirty="0" err="1"/>
              <a:t>karbonátok</a:t>
            </a:r>
            <a:r>
              <a:rPr lang="en-GB" sz="2000" b="1" dirty="0"/>
              <a:t> </a:t>
            </a:r>
            <a:r>
              <a:rPr lang="en-GB" sz="2000" b="1" dirty="0" err="1"/>
              <a:t>és</a:t>
            </a:r>
            <a:r>
              <a:rPr lang="en-GB" sz="2000" b="1" dirty="0"/>
              <a:t> a </a:t>
            </a:r>
            <a:r>
              <a:rPr lang="en-GB" sz="2000" b="1" dirty="0" err="1"/>
              <a:t>kvarc</a:t>
            </a:r>
            <a:r>
              <a:rPr lang="en-GB" sz="2000" b="1" dirty="0"/>
              <a:t> </a:t>
            </a:r>
            <a:r>
              <a:rPr lang="en-GB" sz="2000" b="1" dirty="0" err="1"/>
              <a:t>üledékként</a:t>
            </a:r>
            <a:r>
              <a:rPr lang="en-GB" sz="2000" b="1" dirty="0"/>
              <a:t> </a:t>
            </a:r>
            <a:r>
              <a:rPr lang="en-GB" sz="2000" b="1" dirty="0" err="1"/>
              <a:t>eltemetődnek</a:t>
            </a:r>
            <a:r>
              <a:rPr lang="en-GB" sz="2000" b="1" dirty="0"/>
              <a:t>, </a:t>
            </a:r>
            <a:r>
              <a:rPr lang="en-GB" sz="2000" b="1" dirty="0" err="1"/>
              <a:t>főként</a:t>
            </a:r>
            <a:r>
              <a:rPr lang="en-GB" sz="2000" b="1" dirty="0"/>
              <a:t> </a:t>
            </a:r>
            <a:r>
              <a:rPr lang="en-GB" sz="2000" b="1" dirty="0" err="1"/>
              <a:t>az</a:t>
            </a:r>
            <a:r>
              <a:rPr lang="en-GB" sz="2000" b="1" dirty="0"/>
              <a:t> </a:t>
            </a:r>
            <a:r>
              <a:rPr lang="en-GB" sz="2000" b="1" dirty="0" err="1"/>
              <a:t>óceán</a:t>
            </a:r>
            <a:r>
              <a:rPr lang="hu-HU" sz="2000" b="1" dirty="0"/>
              <a:t>ok</a:t>
            </a:r>
            <a:r>
              <a:rPr lang="en-GB" sz="2000" b="1" dirty="0"/>
              <a:t> </a:t>
            </a:r>
            <a:r>
              <a:rPr lang="en-GB" sz="2000" b="1" dirty="0" err="1"/>
              <a:t>medencé</a:t>
            </a:r>
            <a:r>
              <a:rPr lang="hu-HU" sz="2000" b="1" dirty="0"/>
              <a:t>i</a:t>
            </a:r>
            <a:r>
              <a:rPr lang="en-GB" sz="2000" b="1" dirty="0"/>
              <a:t>ben.</a:t>
            </a:r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r>
              <a:rPr lang="en-GB" sz="1600" b="1" dirty="0"/>
              <a:t>ÍGY AMIKOR EZEK A KARBONÁTOK </a:t>
            </a:r>
            <a:r>
              <a:rPr lang="hu-HU" sz="1600" b="1" dirty="0"/>
              <a:t>LERAKÓDNAK</a:t>
            </a:r>
            <a:r>
              <a:rPr lang="en-GB" sz="1600" b="1" dirty="0"/>
              <a:t>, AZ A LÉGKÖRBŐL SZÁRMAZÓ SZÉN-DIOXID ELVESZTÉSÉT JELENTI. </a:t>
            </a:r>
            <a:endParaRPr lang="sv-SE" sz="1600" b="1" dirty="0"/>
          </a:p>
        </p:txBody>
      </p:sp>
    </p:spTree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7" y="642938"/>
            <a:ext cx="8213725" cy="871538"/>
          </a:xfrm>
        </p:spPr>
        <p:txBody>
          <a:bodyPr/>
          <a:lstStyle/>
          <a:p>
            <a:r>
              <a:rPr lang="en-GB" sz="2600" b="1" dirty="0">
                <a:solidFill>
                  <a:srgbClr val="C00000"/>
                </a:solidFill>
                <a:latin typeface="Times New Roman" pitchFamily="18" charset="0"/>
              </a:rPr>
              <a:t>De honnan származik egyáltalán a </a:t>
            </a:r>
            <a:r>
              <a:rPr lang="en-GB" sz="2800" b="1" dirty="0">
                <a:solidFill>
                  <a:srgbClr val="C00000"/>
                </a:solidFill>
                <a:latin typeface="+mn-lt"/>
              </a:rPr>
              <a:t>CO ? </a:t>
            </a:r>
            <a:r>
              <a:rPr lang="en-GB" sz="2800" b="1" baseline="-25000" dirty="0">
                <a:solidFill>
                  <a:srgbClr val="C00000"/>
                </a:solidFill>
                <a:latin typeface="+mn-lt"/>
              </a:rPr>
              <a:t>2</a:t>
            </a:r>
            <a:r>
              <a:rPr lang="en-GB" sz="2800" b="1" baseline="-25000" dirty="0"/>
              <a:t> </a:t>
            </a:r>
            <a:br>
              <a:rPr lang="en-GB" b="1" dirty="0">
                <a:solidFill>
                  <a:srgbClr val="FFFF00"/>
                </a:solidFill>
                <a:latin typeface="Times New Roman" pitchFamily="18" charset="0"/>
              </a:rPr>
            </a:br>
            <a:endParaRPr lang="sv-SE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6" y="1373187"/>
            <a:ext cx="7772400" cy="4594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b="1" dirty="0"/>
              <a:t>A lávából és a gázokból származik, amelyek a szétterülő gerinceknél és a </a:t>
            </a:r>
            <a:r>
              <a:rPr lang="en-GB" sz="2400" b="1" dirty="0" err="1"/>
              <a:t>szubdukciós </a:t>
            </a:r>
            <a:r>
              <a:rPr lang="en-GB" sz="2400" b="1" dirty="0"/>
              <a:t>zónáknál törnek fel.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b="1" dirty="0"/>
          </a:p>
          <a:p>
            <a:pPr>
              <a:lnSpc>
                <a:spcPct val="80000"/>
              </a:lnSpc>
            </a:pPr>
            <a:r>
              <a:rPr lang="en-GB" sz="2400" b="1" dirty="0"/>
              <a:t>Valójában a legtöbb CO</a:t>
            </a:r>
            <a:r>
              <a:rPr lang="en-GB" sz="2400" b="1" baseline="-25000" dirty="0"/>
              <a:t>2 </a:t>
            </a:r>
            <a:r>
              <a:rPr lang="en-GB" sz="2400" b="1" dirty="0"/>
              <a:t> a </a:t>
            </a:r>
            <a:r>
              <a:rPr lang="en-GB" sz="2400" b="1" dirty="0" err="1"/>
              <a:t>szubdukciós</a:t>
            </a:r>
            <a:r>
              <a:rPr lang="en-GB" sz="2400" b="1" dirty="0"/>
              <a:t> zónákban éppen azoknak az anyagoknak a metamorfózisából származik, amelyek a </a:t>
            </a:r>
            <a:r>
              <a:rPr lang="en-GB" sz="1800" b="1" dirty="0"/>
              <a:t>CO2-t</a:t>
            </a:r>
            <a:r>
              <a:rPr lang="en-GB" sz="2400" b="1" dirty="0"/>
              <a:t> eleve elhasználták: például a karbonátok reakcióba lépnek a kvarccal</a:t>
            </a:r>
            <a:r>
              <a:rPr lang="hu-HU" sz="2400" b="1" dirty="0"/>
              <a:t>:  </a:t>
            </a:r>
            <a:endParaRPr lang="en-GB" sz="2400" b="1" dirty="0"/>
          </a:p>
          <a:p>
            <a:pPr>
              <a:lnSpc>
                <a:spcPct val="80000"/>
              </a:lnSpc>
              <a:buFontTx/>
              <a:buNone/>
            </a:pPr>
            <a:endParaRPr lang="en-GB" sz="2400" b="1" dirty="0"/>
          </a:p>
          <a:p>
            <a:pPr lvl="4">
              <a:lnSpc>
                <a:spcPct val="80000"/>
              </a:lnSpc>
              <a:buFontTx/>
              <a:buNone/>
            </a:pPr>
            <a:r>
              <a:rPr lang="en-GB" sz="2400" b="1" dirty="0"/>
              <a:t>CaCO</a:t>
            </a:r>
            <a:r>
              <a:rPr lang="en-GB" sz="2400" b="1" baseline="-25000" dirty="0"/>
              <a:t>3</a:t>
            </a:r>
            <a:r>
              <a:rPr lang="en-GB" sz="2400" b="1" dirty="0"/>
              <a:t> + SiO</a:t>
            </a:r>
            <a:r>
              <a:rPr lang="en-GB" sz="2400" b="1" baseline="-25000" dirty="0"/>
              <a:t>2</a:t>
            </a:r>
            <a:r>
              <a:rPr lang="en-GB" sz="2400" b="1" dirty="0"/>
              <a:t> = CO</a:t>
            </a:r>
            <a:r>
              <a:rPr lang="en-GB" sz="2400" b="1" baseline="-25000" dirty="0"/>
              <a:t>2 </a:t>
            </a:r>
            <a:r>
              <a:rPr lang="en-GB" sz="2400" b="1" dirty="0"/>
              <a:t> + CaSiO</a:t>
            </a:r>
            <a:r>
              <a:rPr lang="en-GB" sz="2400" b="1" baseline="-25000" dirty="0"/>
              <a:t>3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b="1" dirty="0"/>
          </a:p>
          <a:p>
            <a:pPr>
              <a:lnSpc>
                <a:spcPct val="80000"/>
              </a:lnSpc>
            </a:pPr>
            <a:r>
              <a:rPr lang="en-GB" sz="2400" b="1" dirty="0"/>
              <a:t>A kalcium-szilikátok (</a:t>
            </a:r>
            <a:r>
              <a:rPr lang="en-GB" sz="1800" b="1" dirty="0"/>
              <a:t>CaSiO3) </a:t>
            </a:r>
            <a:r>
              <a:rPr lang="en-GB" sz="2400" b="1" dirty="0"/>
              <a:t>lávaként jönnek ki, és hozzáadódnak a kontinentális kéreghez, a </a:t>
            </a:r>
            <a:r>
              <a:rPr lang="en-GB" sz="1800" b="1" dirty="0"/>
              <a:t>CO2 pedig </a:t>
            </a:r>
            <a:r>
              <a:rPr lang="en-GB" sz="2400" b="1" dirty="0"/>
              <a:t>robbanékony gázként távozik a vulkánokból!</a:t>
            </a:r>
            <a:endParaRPr lang="sv-SE" sz="2400" b="1" dirty="0"/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1638" y="331789"/>
            <a:ext cx="8184222" cy="868361"/>
          </a:xfrm>
        </p:spPr>
        <p:txBody>
          <a:bodyPr/>
          <a:lstStyle/>
          <a:p>
            <a:pPr algn="ctr">
              <a:defRPr/>
            </a:pPr>
            <a:r>
              <a:rPr lang="hu-HU" sz="28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I.  Az </a:t>
            </a:r>
            <a:r>
              <a:rPr lang="hu-HU" sz="28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alapok</a:t>
            </a:r>
            <a:r>
              <a:rPr lang="hu-HU" sz="28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: Földtudomány, a </a:t>
            </a:r>
            <a:r>
              <a:rPr lang="hu-HU" sz="28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Föld ciklusai</a:t>
            </a:r>
            <a:r>
              <a:rPr lang="hu-HU" sz="28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, </a:t>
            </a:r>
            <a:r>
              <a:rPr lang="hu-HU" sz="28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biogeokémiai ciklusok </a:t>
            </a:r>
            <a:r>
              <a:rPr lang="hu-HU" sz="28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és globális </a:t>
            </a:r>
            <a:r>
              <a:rPr lang="hu-HU" sz="2800" b="1" dirty="0" err="1">
                <a:solidFill>
                  <a:srgbClr val="C00000"/>
                </a:solidFill>
                <a:latin typeface="+mn-lt"/>
                <a:ea typeface="+mj-ea"/>
                <a:cs typeface="+mj-cs"/>
              </a:rPr>
              <a:t>változások.</a:t>
            </a:r>
            <a:endParaRPr lang="hu-H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363" name="Dia számának hely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28F257-7DA1-409E-ABBC-2B3E07FC6A5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6498" name="Picture 2" descr="http://www.tececo.com/images/graphics/sustainability/TheEarthSystemHarrison21Mar07.gif"/>
          <p:cNvPicPr>
            <a:picLocks noChangeAspect="1" noChangeArrowheads="1"/>
          </p:cNvPicPr>
          <p:nvPr/>
        </p:nvPicPr>
        <p:blipFill>
          <a:blip r:embed="rId2" cstate="print"/>
          <a:srcRect t="12791" r="31593"/>
          <a:stretch>
            <a:fillRect/>
          </a:stretch>
        </p:blipFill>
        <p:spPr bwMode="auto">
          <a:xfrm>
            <a:off x="2327274" y="1300162"/>
            <a:ext cx="4402139" cy="4283935"/>
          </a:xfrm>
          <a:prstGeom prst="rect">
            <a:avLst/>
          </a:prstGeom>
          <a:noFill/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00062" y="5653088"/>
            <a:ext cx="8329613" cy="762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"Nehéz elképzelni egy fontosabb tudományágat, mint a Föld Rendszertudomány" </a:t>
            </a:r>
            <a:r>
              <a:rPr kumimoji="0" lang="hu-H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John Lawton a Science magazinban, 2001. június 15-én.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0425" y="260350"/>
            <a:ext cx="3024188" cy="65976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1600" b="1"/>
              <a:t>Áramlások: milliárd/tonna/év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6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Föld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P: fotoszintézis 120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PR: növényi légzés 60 </a:t>
            </a:r>
            <a:br>
              <a:rPr lang="en-GB" sz="1400" b="1"/>
            </a:b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SR: talajlégzés 60 </a:t>
            </a:r>
            <a:br>
              <a:rPr lang="en-GB" sz="1400" b="1"/>
            </a:b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SF: növények a talajhoz 60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FFF: fosszilis tüzelőanyag-képződés 0,0001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FFB: fosszilis tüzelőanyagok égetése 6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DEF: erdőirtás 2 </a:t>
            </a:r>
            <a:br>
              <a:rPr lang="en-GB" sz="1400" b="1"/>
            </a:b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Óceán </a:t>
            </a:r>
            <a:br>
              <a:rPr lang="en-GB" sz="1400" b="1"/>
            </a:b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D: feloldás 107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E: exsolving 103 </a:t>
            </a:r>
            <a:br>
              <a:rPr lang="en-GB" sz="1400" b="1"/>
            </a:b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CP: karbonátképződés 4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W: időjárás 0,6 </a:t>
            </a:r>
            <a:br>
              <a:rPr lang="en-GB" sz="1400" b="1"/>
            </a:b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Vulkánok </a:t>
            </a:r>
            <a:br>
              <a:rPr lang="en-GB" sz="1400" b="1"/>
            </a:br>
            <a:endParaRPr lang="en-GB" sz="1400" b="1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/>
              <a:t>V: 0.1 </a:t>
            </a:r>
            <a:br>
              <a:rPr lang="en-GB" sz="1400" b="1"/>
            </a:br>
            <a:br>
              <a:rPr lang="en-GB" sz="1200"/>
            </a:br>
            <a:endParaRPr lang="sv-SE" sz="1200"/>
          </a:p>
        </p:txBody>
      </p:sp>
      <p:pic>
        <p:nvPicPr>
          <p:cNvPr id="54275" name="Picture 4" descr="imag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5472112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GB" sz="3200" b="1">
                <a:latin typeface="Times New Roman" pitchFamily="18" charset="0"/>
              </a:rPr>
              <a:t>A biológiai szivattyú</a:t>
            </a:r>
          </a:p>
        </p:txBody>
      </p:sp>
      <p:pic>
        <p:nvPicPr>
          <p:cNvPr id="60419" name="Picture 3" descr="\begin{figure}&#10;\centerline{&#10;\psfig {figure=pic/biosketch.eps,height=9cm}&#10;}\end{figure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052513"/>
            <a:ext cx="7561262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24400"/>
            <a:ext cx="8229600" cy="14017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400" b="1"/>
              <a:t>Oxigénprofil egy olyan óceáni helyen, ahol oxigénminimum-zóna (OMZ) található, mint például az Arab-tengerben, a kaliforniai partoknál, Délnyugat-Afrikában és Peruban. A tengerfelszín közelében magas oxigénszintet, a középmélységben lévő OMZ-ben alacsony oxigénszintet, valamint az OMZ alatti vízoszlopban az oxigénszint növekedését mutatja. Az OMZ tipikus mélysége a tengerszint alatti 1 km-es vízmélység, bár e jellemzők pontos mélysége a földrajzi elhelyezkedés és az idő függvényében változik egy adott helyen.</a:t>
            </a:r>
          </a:p>
        </p:txBody>
      </p:sp>
      <p:pic>
        <p:nvPicPr>
          <p:cNvPr id="62467" name="Picture 3" descr="CCC_Fig4_6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333375"/>
            <a:ext cx="37369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tx1"/>
                </a:solidFill>
                <a:latin typeface="+mn-lt"/>
              </a:rPr>
              <a:t>Szénkörforgási</a:t>
            </a:r>
            <a:r>
              <a:rPr lang="en-GB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sv-SE" b="1" dirty="0">
                <a:solidFill>
                  <a:schemeClr val="tx1"/>
                </a:solidFill>
                <a:latin typeface="+mn-lt"/>
              </a:rPr>
              <a:t>folyamatok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Az áramlási folyamatok a </a:t>
            </a:r>
            <a:r>
              <a:rPr lang="hu-HU" b="1" dirty="0"/>
              <a:t>geoszférában</a:t>
            </a:r>
            <a:endParaRPr lang="en-GB" b="1" dirty="0"/>
          </a:p>
          <a:p>
            <a:pPr>
              <a:buFontTx/>
              <a:buNone/>
            </a:pPr>
            <a:endParaRPr lang="en-GB" sz="1200" dirty="0"/>
          </a:p>
          <a:p>
            <a:pPr lvl="1"/>
            <a:r>
              <a:rPr lang="en-GB" dirty="0"/>
              <a:t>Fotoszintézis</a:t>
            </a:r>
          </a:p>
          <a:p>
            <a:pPr lvl="1"/>
            <a:r>
              <a:rPr lang="en-GB" dirty="0"/>
              <a:t>Növényi légzés</a:t>
            </a:r>
          </a:p>
          <a:p>
            <a:pPr lvl="1"/>
            <a:r>
              <a:rPr lang="en-GB" dirty="0"/>
              <a:t>Litter Fall és föld alatti kiegészítés</a:t>
            </a:r>
          </a:p>
          <a:p>
            <a:pPr lvl="1"/>
            <a:r>
              <a:rPr lang="en-GB" dirty="0"/>
              <a:t>Talajlégzés</a:t>
            </a:r>
          </a:p>
          <a:p>
            <a:pPr lvl="1"/>
            <a:r>
              <a:rPr lang="en-GB" dirty="0"/>
              <a:t>Lefolyás</a:t>
            </a:r>
          </a:p>
          <a:p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arbon 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250"/>
            <a:ext cx="9144000" cy="64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GB" b="1">
                <a:solidFill>
                  <a:schemeClr val="tx1"/>
                </a:solidFill>
                <a:latin typeface="Times New Roman" pitchFamily="18" charset="0"/>
              </a:rPr>
              <a:t>Szénkörforgási folyamatok</a:t>
            </a:r>
            <a:endParaRPr lang="sv-SE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r>
              <a:rPr lang="hu-HU" b="1" dirty="0"/>
              <a:t>Á</a:t>
            </a:r>
            <a:r>
              <a:rPr lang="en-GB" b="1" dirty="0" err="1"/>
              <a:t>ramlási</a:t>
            </a:r>
            <a:r>
              <a:rPr lang="en-GB" b="1" dirty="0"/>
              <a:t> </a:t>
            </a:r>
            <a:r>
              <a:rPr lang="en-GB" b="1" dirty="0" err="1"/>
              <a:t>folyamatok</a:t>
            </a:r>
            <a:r>
              <a:rPr lang="en-GB" b="1" dirty="0"/>
              <a:t> </a:t>
            </a:r>
            <a:r>
              <a:rPr lang="en-GB" b="1" dirty="0" err="1"/>
              <a:t>az</a:t>
            </a:r>
            <a:r>
              <a:rPr lang="en-GB" b="1" dirty="0"/>
              <a:t> </a:t>
            </a:r>
            <a:r>
              <a:rPr lang="en-GB" b="1" dirty="0" err="1"/>
              <a:t>óceán</a:t>
            </a:r>
            <a:r>
              <a:rPr lang="hu-HU" b="1" dirty="0"/>
              <a:t>okban</a:t>
            </a:r>
            <a:r>
              <a:rPr lang="en-GB" b="1" dirty="0"/>
              <a:t> </a:t>
            </a:r>
            <a:endParaRPr lang="en-GB" dirty="0"/>
          </a:p>
          <a:p>
            <a:pPr lvl="1"/>
            <a:r>
              <a:rPr lang="en-GB" dirty="0" err="1"/>
              <a:t>Óceán-légkör</a:t>
            </a:r>
            <a:r>
              <a:rPr lang="en-GB" dirty="0"/>
              <a:t> </a:t>
            </a:r>
            <a:r>
              <a:rPr lang="en-GB" dirty="0" err="1"/>
              <a:t>csere</a:t>
            </a:r>
            <a:endParaRPr lang="en-GB" dirty="0"/>
          </a:p>
          <a:p>
            <a:pPr lvl="1"/>
            <a:r>
              <a:rPr lang="en-GB" dirty="0"/>
              <a:t>A </a:t>
            </a:r>
            <a:r>
              <a:rPr lang="en-GB" dirty="0" err="1"/>
              <a:t>tengervíz</a:t>
            </a:r>
            <a:r>
              <a:rPr lang="en-GB" dirty="0"/>
              <a:t> </a:t>
            </a:r>
            <a:r>
              <a:rPr lang="en-GB" dirty="0" err="1"/>
              <a:t>karbonátkémiája</a:t>
            </a:r>
            <a:endParaRPr lang="en-GB" dirty="0"/>
          </a:p>
          <a:p>
            <a:pPr lvl="1"/>
            <a:r>
              <a:rPr lang="en-GB" dirty="0" err="1"/>
              <a:t>Advekció</a:t>
            </a:r>
            <a:r>
              <a:rPr lang="en-GB" dirty="0"/>
              <a:t> -- </a:t>
            </a:r>
            <a:r>
              <a:rPr lang="en-GB" dirty="0" err="1"/>
              <a:t>Felszíni</a:t>
            </a:r>
            <a:r>
              <a:rPr lang="en-GB" dirty="0"/>
              <a:t> </a:t>
            </a:r>
            <a:r>
              <a:rPr lang="en-GB" dirty="0" err="1"/>
              <a:t>áramlatok</a:t>
            </a:r>
            <a:endParaRPr lang="en-GB" dirty="0"/>
          </a:p>
          <a:p>
            <a:pPr lvl="1"/>
            <a:r>
              <a:rPr lang="en-GB" dirty="0" err="1"/>
              <a:t>Tengeri</a:t>
            </a:r>
            <a:r>
              <a:rPr lang="en-GB" dirty="0"/>
              <a:t> </a:t>
            </a:r>
            <a:r>
              <a:rPr lang="en-GB" dirty="0" err="1"/>
              <a:t>biótacsere</a:t>
            </a:r>
            <a:r>
              <a:rPr lang="en-GB" dirty="0"/>
              <a:t> -- A </a:t>
            </a:r>
            <a:r>
              <a:rPr lang="en-GB" dirty="0" err="1"/>
              <a:t>biológiai</a:t>
            </a:r>
            <a:r>
              <a:rPr lang="en-GB" dirty="0"/>
              <a:t> </a:t>
            </a:r>
            <a:r>
              <a:rPr lang="en-GB" dirty="0" err="1"/>
              <a:t>szivattyú</a:t>
            </a:r>
            <a:endParaRPr lang="en-GB" dirty="0"/>
          </a:p>
          <a:p>
            <a:pPr lvl="1"/>
            <a:r>
              <a:rPr lang="en-GB" dirty="0" err="1"/>
              <a:t>Lefelé</a:t>
            </a:r>
            <a:r>
              <a:rPr lang="en-GB" dirty="0"/>
              <a:t> </a:t>
            </a:r>
            <a:r>
              <a:rPr lang="en-GB" dirty="0" err="1"/>
              <a:t>irányuló</a:t>
            </a:r>
            <a:endParaRPr lang="en-GB" dirty="0"/>
          </a:p>
          <a:p>
            <a:pPr lvl="1"/>
            <a:r>
              <a:rPr lang="en-GB" dirty="0" err="1"/>
              <a:t>Feláramlás</a:t>
            </a:r>
            <a:endParaRPr lang="en-GB" dirty="0"/>
          </a:p>
          <a:p>
            <a:pPr lvl="1"/>
            <a:r>
              <a:rPr lang="en-GB" dirty="0" err="1"/>
              <a:t>Üledékképződés</a:t>
            </a:r>
            <a:endParaRPr lang="en-GB" dirty="0"/>
          </a:p>
          <a:p>
            <a:pPr lvl="1"/>
            <a:r>
              <a:rPr lang="en-GB" dirty="0" err="1"/>
              <a:t>Vulkanizmus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metamorfózis</a:t>
            </a:r>
            <a:endParaRPr lang="en-GB" dirty="0"/>
          </a:p>
          <a:p>
            <a:pPr>
              <a:buFontTx/>
              <a:buNone/>
            </a:pPr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16251E92-9748-443B-B3F3-E25039D7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A7DC797-CDC7-4953-86C9-AD4985F25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469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4A52934-AE64-45FC-A66A-659A7AD830C6}"/>
              </a:ext>
            </a:extLst>
          </p:cNvPr>
          <p:cNvSpPr/>
          <p:nvPr/>
        </p:nvSpPr>
        <p:spPr>
          <a:xfrm>
            <a:off x="3462292" y="6443156"/>
            <a:ext cx="57793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http://www.whoi.edu/ooi_cgsn/page.do?pid=53279&amp;tid=1621&amp;cid=70208&amp;article=40949 </a:t>
            </a:r>
          </a:p>
        </p:txBody>
      </p:sp>
    </p:spTree>
    <p:extLst>
      <p:ext uri="{BB962C8B-B14F-4D97-AF65-F5344CB8AC3E}">
        <p14:creationId xmlns:p14="http://schemas.microsoft.com/office/powerpoint/2010/main" val="1897700367"/>
      </p:ext>
    </p:extLst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E17F8C-E361-47AA-A420-B2825AA2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582" y="225257"/>
            <a:ext cx="4241383" cy="457200"/>
          </a:xfrm>
        </p:spPr>
        <p:txBody>
          <a:bodyPr/>
          <a:lstStyle/>
          <a:p>
            <a:r>
              <a:rPr lang="hu-HU" sz="2400" b="1" dirty="0" err="1">
                <a:latin typeface="+mn-lt"/>
              </a:rPr>
              <a:t>Biogén </a:t>
            </a:r>
            <a:r>
              <a:rPr lang="hu-HU" sz="2400" b="1" dirty="0">
                <a:latin typeface="+mn-lt"/>
              </a:rPr>
              <a:t>karbonátképződés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2F722BF1-7357-4C5C-93C4-9805BD25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3C660-B47C-4554-A60E-01401337C15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9550C1A-A730-4943-985A-791A5C1A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0" y="890634"/>
            <a:ext cx="3571875" cy="180975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D3D0EE3-7183-4949-B1C4-A2E133BD4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3" y="2801459"/>
            <a:ext cx="3568377" cy="339515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9E7770D-AC1F-46ED-B39B-40F2FF3AE8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r="5687"/>
          <a:stretch/>
        </p:blipFill>
        <p:spPr>
          <a:xfrm>
            <a:off x="4200472" y="890634"/>
            <a:ext cx="4666986" cy="302516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EDC9640-CC7C-42FE-B362-2E8AE83C0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72" y="3948857"/>
            <a:ext cx="4666986" cy="2909143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426934CB-0F7F-4A52-BFAF-8DA52CF6BDC8}"/>
              </a:ext>
            </a:extLst>
          </p:cNvPr>
          <p:cNvSpPr txBox="1"/>
          <p:nvPr/>
        </p:nvSpPr>
        <p:spPr>
          <a:xfrm>
            <a:off x="1071621" y="6400800"/>
            <a:ext cx="2440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Pleisztocén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Bryozoa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Japán</a:t>
            </a: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BA3B7EFD-BAA7-4358-97EB-976B21C3334A}"/>
              </a:ext>
            </a:extLst>
          </p:cNvPr>
          <p:cNvCxnSpPr>
            <a:stCxn id="12" idx="3"/>
          </p:cNvCxnSpPr>
          <p:nvPr/>
        </p:nvCxnSpPr>
        <p:spPr bwMode="auto">
          <a:xfrm>
            <a:off x="3511713" y="6570077"/>
            <a:ext cx="68875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50475609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1C8C6144-32E9-4441-94A8-128D284C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3697062-EEDD-4C1F-91E2-01FF9D0E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3210" cy="62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40877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F3C3B042-188F-4B59-93EC-146F8175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A0BFEC0-C893-4C14-990B-D7ADF92B4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33968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1637" y="331788"/>
            <a:ext cx="8256587" cy="896937"/>
          </a:xfrm>
        </p:spPr>
        <p:txBody>
          <a:bodyPr/>
          <a:lstStyle/>
          <a:p>
            <a:r>
              <a:rPr lang="en-GB" sz="3200" b="1" dirty="0">
                <a:solidFill>
                  <a:srgbClr val="C00000"/>
                </a:solidFill>
                <a:latin typeface="+mn-lt"/>
              </a:rPr>
              <a:t>Mielőtt a Föld történetével foglalkoznánk, talán </a:t>
            </a:r>
            <a:r>
              <a:rPr lang="hu-HU" sz="3200" b="1" dirty="0" err="1">
                <a:solidFill>
                  <a:srgbClr val="C00000"/>
                </a:solidFill>
                <a:latin typeface="+mn-lt"/>
              </a:rPr>
              <a:t>fel kell frissítenünk a memóriánkat</a:t>
            </a:r>
            <a:r>
              <a:rPr lang="hu-HU" sz="3200" b="1" dirty="0">
                <a:solidFill>
                  <a:srgbClr val="C00000"/>
                </a:solidFill>
                <a:latin typeface="+mn-lt"/>
              </a:rPr>
              <a:t>:</a:t>
            </a:r>
            <a:endParaRPr lang="en-GB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1638" y="1828800"/>
            <a:ext cx="7772400" cy="4267200"/>
          </a:xfrm>
        </p:spPr>
        <p:txBody>
          <a:bodyPr/>
          <a:lstStyle/>
          <a:p>
            <a:pPr algn="just"/>
            <a:r>
              <a:rPr lang="en-GB"/>
              <a:t>A Földrendszer</a:t>
            </a:r>
            <a:r>
              <a:rPr lang="en-GB" dirty="0"/>
              <a:t> összetevői</a:t>
            </a:r>
          </a:p>
          <a:p>
            <a:pPr algn="just"/>
            <a:r>
              <a:rPr lang="en-GB" dirty="0"/>
              <a:t>Ezen összetevők kölcsönhatásai</a:t>
            </a:r>
          </a:p>
          <a:p>
            <a:pPr algn="just"/>
            <a:r>
              <a:rPr lang="en-GB" dirty="0"/>
              <a:t>A Föld körfolyamatai</a:t>
            </a:r>
          </a:p>
          <a:p>
            <a:pPr algn="just"/>
            <a:r>
              <a:rPr lang="en-GB" dirty="0"/>
              <a:t>A Földrendszertudomány mint a múlt és a jelen közötti híd: a múlt a kulcs a jelenhez és a jövőhöz.</a:t>
            </a:r>
          </a:p>
          <a:p>
            <a:pPr algn="just"/>
            <a:r>
              <a:rPr lang="en-GB" dirty="0"/>
              <a:t>A történeti geológia hasznossága </a:t>
            </a:r>
          </a:p>
          <a:p>
            <a:pPr algn="just"/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16986-9C8F-4DD4-A606-F8F5E2F16A0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B2187D7-D22E-492A-93B5-E9AE0F4A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A1BCA4A-54D6-4F91-B3BE-58B1C9D4A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857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vent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9588"/>
            <a:ext cx="91440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C74844-086A-4CE0-B622-FAF7FB8C8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331788"/>
            <a:ext cx="7772400" cy="618123"/>
          </a:xfrm>
        </p:spPr>
        <p:txBody>
          <a:bodyPr/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Fekete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dohányosok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9EE6C906-6391-4202-9A56-EE2F9597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3C660-B47C-4554-A60E-01401337C15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3962F0D-4B37-49D6-8D18-39E9571C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" y="949911"/>
            <a:ext cx="3488924" cy="514337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D677291-8C61-467F-B12D-5E6B5DE1C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91" y="949911"/>
            <a:ext cx="2838450" cy="342678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6E5200A-0F54-4E82-AF69-1575B6E1E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91" y="4483556"/>
            <a:ext cx="2857500" cy="160972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32D5F34-5D38-426B-86CF-31C036FD7B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t="-268" r="-7490" b="268"/>
          <a:stretch/>
        </p:blipFill>
        <p:spPr>
          <a:xfrm>
            <a:off x="6644752" y="949911"/>
            <a:ext cx="2535717" cy="5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86286"/>
      </p:ext>
    </p:extLst>
  </p:cSld>
  <p:clrMapOvr>
    <a:masterClrMapping/>
  </p:clrMapOvr>
  <p:transition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tx1"/>
                </a:solidFill>
                <a:latin typeface="Times New Roman" pitchFamily="18" charset="0"/>
              </a:rPr>
              <a:t>Szénkörforgási folyamatok</a:t>
            </a:r>
            <a:endParaRPr lang="sv-SE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01775"/>
            <a:ext cx="8724900" cy="4594225"/>
          </a:xfrm>
        </p:spPr>
        <p:txBody>
          <a:bodyPr/>
          <a:lstStyle/>
          <a:p>
            <a:r>
              <a:rPr lang="en-GB" b="1" dirty="0"/>
              <a:t>A </a:t>
            </a:r>
            <a:r>
              <a:rPr lang="en-GB" b="1" dirty="0" err="1"/>
              <a:t>szénáramlás</a:t>
            </a:r>
            <a:r>
              <a:rPr lang="en-GB" b="1" dirty="0"/>
              <a:t> </a:t>
            </a:r>
            <a:r>
              <a:rPr lang="en-GB" b="1" dirty="0" err="1"/>
              <a:t>folyamatai</a:t>
            </a:r>
            <a:r>
              <a:rPr lang="en-GB" b="1" dirty="0"/>
              <a:t> </a:t>
            </a:r>
            <a:r>
              <a:rPr lang="en-GB" b="1" dirty="0" err="1"/>
              <a:t>az</a:t>
            </a:r>
            <a:r>
              <a:rPr lang="en-GB" b="1" dirty="0"/>
              <a:t> </a:t>
            </a:r>
            <a:r>
              <a:rPr lang="hu-HU" b="1" dirty="0"/>
              <a:t>antroposzférában</a:t>
            </a:r>
          </a:p>
          <a:p>
            <a:endParaRPr lang="en-GB" dirty="0">
              <a:solidFill>
                <a:srgbClr val="FFFF00"/>
              </a:solidFill>
            </a:endParaRPr>
          </a:p>
          <a:p>
            <a:pPr lvl="1"/>
            <a:r>
              <a:rPr lang="en-GB" dirty="0" err="1"/>
              <a:t>Fosszilis</a:t>
            </a:r>
            <a:r>
              <a:rPr lang="en-GB" dirty="0"/>
              <a:t> </a:t>
            </a:r>
            <a:r>
              <a:rPr lang="en-GB" dirty="0" err="1"/>
              <a:t>tüzelőanyagok</a:t>
            </a:r>
            <a:r>
              <a:rPr lang="en-GB" dirty="0"/>
              <a:t> </a:t>
            </a:r>
            <a:r>
              <a:rPr lang="en-GB" dirty="0" err="1"/>
              <a:t>égetése</a:t>
            </a:r>
            <a:endParaRPr lang="en-GB" dirty="0"/>
          </a:p>
          <a:p>
            <a:pPr lvl="1">
              <a:buFontTx/>
              <a:buNone/>
            </a:pPr>
            <a:endParaRPr lang="en-GB" dirty="0"/>
          </a:p>
          <a:p>
            <a:pPr lvl="1"/>
            <a:r>
              <a:rPr lang="en-GB" dirty="0" err="1"/>
              <a:t>Földhasználati</a:t>
            </a:r>
            <a:r>
              <a:rPr lang="en-GB" dirty="0"/>
              <a:t> </a:t>
            </a:r>
            <a:r>
              <a:rPr lang="en-GB" dirty="0" err="1"/>
              <a:t>változások</a:t>
            </a:r>
            <a:r>
              <a:rPr lang="en-GB" dirty="0"/>
              <a:t> -- </a:t>
            </a:r>
            <a:r>
              <a:rPr lang="en-GB" dirty="0" err="1"/>
              <a:t>erdőégetés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talajpusztulás</a:t>
            </a:r>
            <a:endParaRPr lang="en-GB" dirty="0"/>
          </a:p>
          <a:p>
            <a:pPr>
              <a:buFontTx/>
              <a:buNone/>
            </a:pPr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539750" y="166688"/>
            <a:ext cx="7993063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antropogén hatásokra vonatkozó szénciklus-költségvetés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Források: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Fosszilis tüzelőanyagok égetése és cementgyártás 5,5±0,5 GtC/év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Erdőégetés és talajpusztítás 1,6±1,0 GtC/év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Összesen Emberi eredetű 7,1±1,1 GtC/év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Mosogatók: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Tárolás a légkörben 3,3±0,2 GtC/év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Óceáni felvétel 2,0±0,8 GtC/év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Boreális erdők újranövekedése 0,5±0,5 GtC/év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Hiányzik Elsüllyedés 1,3±1,5 GtC C/év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GtC = Gigatonnányi szén = 109 tonna IPCC, 1996 adataiból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920"/>
            <a:ext cx="8229600" cy="777173"/>
          </a:xfrm>
        </p:spPr>
        <p:txBody>
          <a:bodyPr/>
          <a:lstStyle/>
          <a:p>
            <a:r>
              <a:rPr lang="en-GB" sz="3200" b="1" dirty="0">
                <a:solidFill>
                  <a:schemeClr val="tx1"/>
                </a:solidFill>
                <a:latin typeface="Times New Roman" pitchFamily="18" charset="0"/>
              </a:rPr>
              <a:t>Globális széntartalékok </a:t>
            </a:r>
            <a:r>
              <a:rPr lang="hu-HU" sz="3200" b="1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hu-HU" sz="3200" b="1" dirty="0" err="1">
                <a:solidFill>
                  <a:schemeClr val="tx1"/>
                </a:solidFill>
                <a:latin typeface="Times New Roman" pitchFamily="18" charset="0"/>
              </a:rPr>
              <a:t>közeli becslések</a:t>
            </a:r>
            <a:endParaRPr lang="en-GB" sz="3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166A0E2-A12B-449B-BEE6-7EBDE02E1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39" y="1196975"/>
            <a:ext cx="4559961" cy="566102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E5B26F73-D61E-4CDB-8EC4-61E55DDDA899}"/>
              </a:ext>
            </a:extLst>
          </p:cNvPr>
          <p:cNvSpPr/>
          <p:nvPr/>
        </p:nvSpPr>
        <p:spPr>
          <a:xfrm>
            <a:off x="460428" y="4982924"/>
            <a:ext cx="392217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szénkészletek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GtC-ben) az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óceánban (kék címkék), a tengeri és szárazföldi biomasszában (barnás és zöld címkék), a légkörben (világoskék címke) és az antropogén kibocsátásokban. A tárolók közötti szénáramlásokat a nyilak ábrázolják, a számok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GtC-t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jelentenek. (Forrás: IPCC)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89122EFD-683E-4AF9-889C-80EAA0421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" y="1196975"/>
            <a:ext cx="4522797" cy="3517067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tx1"/>
                </a:solidFill>
                <a:latin typeface="Times New Roman" pitchFamily="18" charset="0"/>
              </a:rPr>
              <a:t>Tartózkodási idő: (év) </a:t>
            </a:r>
            <a:br>
              <a:rPr lang="en-GB" sz="28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GB" sz="2800" i="1" dirty="0">
                <a:solidFill>
                  <a:schemeClr val="tx1"/>
                </a:solidFill>
                <a:latin typeface="Times New Roman" pitchFamily="18" charset="0"/>
              </a:rPr>
              <a:t>(mind a kiáramlások összegéhez viszonyítva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</a:rPr>
              <a:t>) </a:t>
            </a:r>
            <a:br>
              <a:rPr lang="en-GB" sz="2800" dirty="0">
                <a:solidFill>
                  <a:schemeClr val="tx1"/>
                </a:solidFill>
                <a:latin typeface="Times New Roman" pitchFamily="18" charset="0"/>
              </a:rPr>
            </a:br>
            <a:endParaRPr lang="sv-SE" sz="2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1501775"/>
            <a:ext cx="4276894" cy="45942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br>
              <a:rPr lang="en-GB" sz="2400" dirty="0"/>
            </a:br>
            <a:r>
              <a:rPr lang="en-GB" sz="2400" b="1" dirty="0"/>
              <a:t>Szárazföldi növények ~ 5 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Atmoszféra ~ 3 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Talajok ~ 25 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Fosszilis tüzelőanyagok ~ 650 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Óceánok ~ 350 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Karbonátok ~ 150 millió </a:t>
            </a:r>
            <a:br>
              <a:rPr lang="en-GB" sz="2400" b="1" dirty="0"/>
            </a:br>
            <a:br>
              <a:rPr lang="en-GB" sz="2400" b="1" dirty="0">
                <a:solidFill>
                  <a:srgbClr val="FFFF00"/>
                </a:solidFill>
              </a:rPr>
            </a:br>
            <a:endParaRPr lang="sv-SE" sz="2400" b="1" dirty="0">
              <a:solidFill>
                <a:srgbClr val="FFFF00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E7E948F-FC54-4452-B103-BB7938A25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53" y="186431"/>
            <a:ext cx="2698576" cy="5273336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9609B156-5C06-498D-9E41-D24D44629B69}"/>
              </a:ext>
            </a:extLst>
          </p:cNvPr>
          <p:cNvSpPr/>
          <p:nvPr/>
        </p:nvSpPr>
        <p:spPr>
          <a:xfrm>
            <a:off x="4287838" y="560512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talaj szerves szén (SOC) tartózkodási idejének (RT) változása a kilenc modell átlagában. A változás a régió 46 %-ában jelentős, túlnyomórészt negatív változások (csökkenés).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Rawlins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et.al. 2015.</a:t>
            </a:r>
          </a:p>
        </p:txBody>
      </p:sp>
    </p:spTree>
  </p:cSld>
  <p:clrMapOvr>
    <a:masterClrMapping/>
  </p:clrMapOvr>
  <p:transition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GB" sz="4000" b="1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GB" sz="4000" b="1">
                <a:solidFill>
                  <a:schemeClr val="tx1"/>
                </a:solidFill>
                <a:latin typeface="Times New Roman" pitchFamily="18" charset="0"/>
              </a:rPr>
              <a:t>Bevezetés a nitrogénciklusba</a:t>
            </a:r>
            <a:br>
              <a:rPr lang="en-GB" sz="4000" b="1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GB" sz="4000"/>
              <a:t> </a:t>
            </a:r>
            <a:endParaRPr lang="sv-SE" sz="400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3600" b="1">
              <a:solidFill>
                <a:srgbClr val="FFFF00"/>
              </a:solidFill>
            </a:endParaRPr>
          </a:p>
          <a:p>
            <a:r>
              <a:rPr lang="en-GB" sz="3600" b="1"/>
              <a:t>Fontos ciklus, mert</a:t>
            </a:r>
            <a:r>
              <a:rPr lang="en-GB" b="1"/>
              <a:t>: </a:t>
            </a:r>
            <a:br>
              <a:rPr lang="en-GB" b="1">
                <a:solidFill>
                  <a:srgbClr val="FFFF00"/>
                </a:solidFill>
              </a:rPr>
            </a:br>
            <a:endParaRPr lang="en-GB" b="1">
              <a:solidFill>
                <a:srgbClr val="FFFF00"/>
              </a:solidFill>
            </a:endParaRPr>
          </a:p>
          <a:p>
            <a:pPr lvl="1"/>
            <a:r>
              <a:rPr lang="en-GB" sz="3200" b="1"/>
              <a:t>a nitrogén szükséges tápanyag </a:t>
            </a:r>
          </a:p>
          <a:p>
            <a:pPr lvl="1"/>
            <a:r>
              <a:rPr lang="en-GB" sz="3200" b="1"/>
              <a:t>a nitrogén a savas eső része </a:t>
            </a:r>
            <a:br>
              <a:rPr lang="en-GB" sz="3200" b="1"/>
            </a:br>
            <a:br>
              <a:rPr lang="en-GB" b="1">
                <a:solidFill>
                  <a:srgbClr val="FFFF00"/>
                </a:solidFill>
              </a:rPr>
            </a:br>
            <a:endParaRPr lang="sv-SE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GR00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875"/>
            <a:ext cx="7812087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tx1"/>
                </a:solidFill>
                <a:latin typeface="Times New Roman" pitchFamily="18" charset="0"/>
              </a:rPr>
              <a:t>Néhány</a:t>
            </a:r>
            <a:r>
              <a:rPr lang="en-GB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</a:rPr>
              <a:t>alapfogalom</a:t>
            </a:r>
            <a:endParaRPr lang="sv-SE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400" b="1" i="1"/>
              <a:t>Korlátozó tápanyag </a:t>
            </a:r>
            <a:r>
              <a:rPr lang="en-GB" sz="2400" b="1"/>
              <a:t>- A növényi élethez szükséges elem mennyisége hiányos. </a:t>
            </a:r>
            <a:br>
              <a:rPr lang="en-GB" sz="2400" b="1"/>
            </a:br>
            <a:br>
              <a:rPr lang="en-GB" sz="2400" b="1"/>
            </a:br>
            <a:br>
              <a:rPr lang="en-GB" sz="2400" b="1"/>
            </a:br>
            <a:r>
              <a:rPr lang="en-GB" sz="2400" b="1" i="1"/>
              <a:t>Nitrogénkötés </a:t>
            </a:r>
            <a:r>
              <a:rPr lang="en-GB" sz="2400" b="1"/>
              <a:t>- Az N 2 kémiai átalakítása reaktívabb formákká, pl. </a:t>
            </a:r>
          </a:p>
          <a:p>
            <a:pPr>
              <a:lnSpc>
                <a:spcPct val="80000"/>
              </a:lnSpc>
              <a:buFontTx/>
              <a:buNone/>
            </a:pPr>
            <a:br>
              <a:rPr lang="en-GB" sz="2400" b="1"/>
            </a:br>
            <a:r>
              <a:rPr lang="en-GB" sz="2400" b="1"/>
              <a:t>NH</a:t>
            </a:r>
            <a:r>
              <a:rPr lang="en-GB" sz="2400" b="1" baseline="-25000"/>
              <a:t>3 </a:t>
            </a:r>
            <a:r>
              <a:rPr lang="en-GB" sz="2400" b="1"/>
              <a:t> (ammónia) vagy NO</a:t>
            </a:r>
            <a:r>
              <a:rPr lang="en-GB" sz="2400" b="1" baseline="30000"/>
              <a:t>3 -</a:t>
            </a:r>
            <a:r>
              <a:rPr lang="en-GB" sz="2400" b="1"/>
              <a:t> (nitrát) </a:t>
            </a:r>
            <a:br>
              <a:rPr lang="en-GB" sz="2400" b="1"/>
            </a:br>
            <a:br>
              <a:rPr lang="en-GB" sz="2400" b="1"/>
            </a:br>
            <a:br>
              <a:rPr lang="en-GB" sz="2400" b="1"/>
            </a:br>
            <a:r>
              <a:rPr lang="en-GB" sz="2400" b="1" i="1"/>
              <a:t>Denitrifikáció </a:t>
            </a:r>
            <a:r>
              <a:rPr lang="en-GB" sz="2400" b="1"/>
              <a:t>- Kémiai átalakulás nitrátból (NO</a:t>
            </a:r>
            <a:r>
              <a:rPr lang="en-GB" sz="2400" b="1" baseline="30000"/>
              <a:t>3 -</a:t>
            </a:r>
            <a:r>
              <a:rPr lang="en-GB" sz="2400" b="1"/>
              <a:t> ) vissza N-vé </a:t>
            </a:r>
            <a:r>
              <a:rPr lang="en-GB" sz="2400" b="1" baseline="-25000"/>
              <a:t>2</a:t>
            </a:r>
            <a:br>
              <a:rPr lang="en-GB" sz="2400" b="1"/>
            </a:br>
            <a:br>
              <a:rPr lang="en-GB" sz="2400" b="1">
                <a:solidFill>
                  <a:srgbClr val="FFFF00"/>
                </a:solidFill>
              </a:rPr>
            </a:br>
            <a:endParaRPr lang="en-GB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>
                <a:solidFill>
                  <a:srgbClr val="C00000"/>
                </a:solidFill>
                <a:latin typeface="+mn-lt"/>
              </a:rPr>
              <a:t>Földi </a:t>
            </a:r>
            <a:r>
              <a:rPr lang="hu-HU" b="1" dirty="0">
                <a:solidFill>
                  <a:srgbClr val="C00000"/>
                </a:solidFill>
                <a:latin typeface="+mn-lt"/>
              </a:rPr>
              <a:t>szférák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1" y="1495425"/>
            <a:ext cx="2895599" cy="4876800"/>
          </a:xfrm>
          <a:solidFill>
            <a:srgbClr val="92D050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/>
              <a:t>Atmoszféra</a:t>
            </a:r>
            <a:endParaRPr lang="hu-HU" sz="2400" b="1" dirty="0"/>
          </a:p>
          <a:p>
            <a:pPr eaLnBrk="1" hangingPunct="1">
              <a:lnSpc>
                <a:spcPct val="90000"/>
              </a:lnSpc>
            </a:pPr>
            <a:endParaRPr lang="en-US" sz="2400" b="1" dirty="0"/>
          </a:p>
          <a:p>
            <a:pPr eaLnBrk="1" hangingPunct="1">
              <a:lnSpc>
                <a:spcPct val="90000"/>
              </a:lnSpc>
            </a:pPr>
            <a:r>
              <a:rPr lang="en-US" sz="2400" b="1" dirty="0"/>
              <a:t>Litoszféra </a:t>
            </a:r>
            <a:r>
              <a:rPr lang="hu-HU" sz="2400" b="1" dirty="0"/>
              <a:t>és </a:t>
            </a:r>
            <a:r>
              <a:rPr lang="hu-HU" sz="2400" b="1" dirty="0" err="1"/>
              <a:t>pedoszféra</a:t>
            </a:r>
            <a:endParaRPr lang="hu-HU" sz="2400" b="1" dirty="0"/>
          </a:p>
          <a:p>
            <a:pPr eaLnBrk="1" hangingPunct="1">
              <a:lnSpc>
                <a:spcPct val="90000"/>
              </a:lnSpc>
            </a:pPr>
            <a:endParaRPr lang="en-US" sz="2400" b="1" dirty="0"/>
          </a:p>
          <a:p>
            <a:pPr eaLnBrk="1" hangingPunct="1">
              <a:lnSpc>
                <a:spcPct val="90000"/>
              </a:lnSpc>
            </a:pPr>
            <a:r>
              <a:rPr lang="en-US" sz="2400" b="1" dirty="0"/>
              <a:t>Bioszféra</a:t>
            </a:r>
            <a:endParaRPr lang="hu-HU" sz="2400" b="1" dirty="0"/>
          </a:p>
          <a:p>
            <a:pPr eaLnBrk="1" hangingPunct="1">
              <a:lnSpc>
                <a:spcPct val="90000"/>
              </a:lnSpc>
            </a:pPr>
            <a:endParaRPr lang="hu-HU" sz="2400" b="1" dirty="0"/>
          </a:p>
          <a:p>
            <a:pPr eaLnBrk="1" hangingPunct="1">
              <a:lnSpc>
                <a:spcPct val="90000"/>
              </a:lnSpc>
            </a:pPr>
            <a:r>
              <a:rPr lang="en-US" sz="2400" b="1" dirty="0"/>
              <a:t>Hidroszféra</a:t>
            </a:r>
            <a:endParaRPr lang="hu-HU" sz="2400" b="1" dirty="0"/>
          </a:p>
          <a:p>
            <a:pPr eaLnBrk="1" hangingPunct="1">
              <a:lnSpc>
                <a:spcPct val="90000"/>
              </a:lnSpc>
              <a:buNone/>
            </a:pPr>
            <a:endParaRPr lang="en-US" sz="2400" b="1" dirty="0"/>
          </a:p>
          <a:p>
            <a:pPr eaLnBrk="1" hangingPunct="1">
              <a:lnSpc>
                <a:spcPct val="90000"/>
              </a:lnSpc>
            </a:pPr>
            <a:r>
              <a:rPr lang="en-US" sz="2400" b="1" dirty="0" err="1"/>
              <a:t>Krioszféra</a:t>
            </a:r>
            <a:endParaRPr lang="hu-HU" sz="2400" b="1" dirty="0"/>
          </a:p>
          <a:p>
            <a:pPr eaLnBrk="1" hangingPunct="1">
              <a:lnSpc>
                <a:spcPct val="90000"/>
              </a:lnSpc>
            </a:pPr>
            <a:endParaRPr lang="en-US" sz="2400" b="1" dirty="0"/>
          </a:p>
          <a:p>
            <a:pPr eaLnBrk="1" hangingPunct="1">
              <a:lnSpc>
                <a:spcPct val="90000"/>
              </a:lnSpc>
            </a:pPr>
            <a:r>
              <a:rPr lang="en-US" sz="2400" b="1" dirty="0"/>
              <a:t>Antroposzféra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95425"/>
            <a:ext cx="5003799" cy="491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8872" y="0"/>
            <a:ext cx="3686389" cy="68580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GB" sz="1600" b="1" dirty="0"/>
          </a:p>
          <a:p>
            <a:pPr>
              <a:lnSpc>
                <a:spcPct val="80000"/>
              </a:lnSpc>
            </a:pPr>
            <a:endParaRPr lang="en-GB" sz="1600" b="1" dirty="0"/>
          </a:p>
          <a:p>
            <a:pPr>
              <a:lnSpc>
                <a:spcPct val="80000"/>
              </a:lnSpc>
            </a:pPr>
            <a:r>
              <a:rPr lang="en-GB" sz="1800" b="1" dirty="0" err="1"/>
              <a:t>Áramlások</a:t>
            </a:r>
            <a:r>
              <a:rPr lang="en-GB" sz="1800" b="1" dirty="0"/>
              <a:t>: </a:t>
            </a:r>
            <a:r>
              <a:rPr lang="en-GB" sz="1600" b="1" dirty="0"/>
              <a:t>(</a:t>
            </a:r>
            <a:r>
              <a:rPr lang="en-GB" sz="1600" b="1" dirty="0" err="1"/>
              <a:t>millió</a:t>
            </a:r>
            <a:r>
              <a:rPr lang="en-GB" sz="1600" b="1" dirty="0"/>
              <a:t> </a:t>
            </a:r>
            <a:r>
              <a:rPr lang="en-GB" sz="1600" b="1" dirty="0" err="1"/>
              <a:t>tonna</a:t>
            </a:r>
            <a:r>
              <a:rPr lang="en-GB" sz="1600" b="1" dirty="0"/>
              <a:t>/</a:t>
            </a:r>
            <a:r>
              <a:rPr lang="en-GB" sz="1600" b="1" dirty="0" err="1"/>
              <a:t>évben</a:t>
            </a:r>
            <a:r>
              <a:rPr lang="en-GB" sz="1600" b="1" dirty="0"/>
              <a:t> ) </a:t>
            </a:r>
            <a:br>
              <a:rPr lang="en-GB" sz="1600" b="1" dirty="0"/>
            </a:br>
            <a:br>
              <a:rPr lang="en-GB" sz="1600" b="1" dirty="0"/>
            </a:br>
            <a:r>
              <a:rPr lang="en-GB" sz="2000" b="1" dirty="0" err="1"/>
              <a:t>Légköri</a:t>
            </a:r>
            <a:r>
              <a:rPr lang="en-GB" sz="2000" b="1" dirty="0"/>
              <a:t> </a:t>
            </a:r>
            <a:br>
              <a:rPr lang="en-GB" sz="2000" b="1" dirty="0"/>
            </a:br>
            <a:br>
              <a:rPr lang="en-GB" sz="1600" b="1" dirty="0"/>
            </a:br>
            <a:r>
              <a:rPr lang="en-GB" sz="1600" b="1" dirty="0"/>
              <a:t>LF: </a:t>
            </a:r>
            <a:r>
              <a:rPr lang="en-GB" sz="1600" b="1" dirty="0" err="1"/>
              <a:t>szárazföldi</a:t>
            </a:r>
            <a:r>
              <a:rPr lang="en-GB" sz="1600" b="1" dirty="0"/>
              <a:t> </a:t>
            </a:r>
            <a:r>
              <a:rPr lang="en-GB" sz="1600" b="1" dirty="0" err="1"/>
              <a:t>rögzítés</a:t>
            </a:r>
            <a:r>
              <a:rPr lang="en-GB" sz="1600" b="1" dirty="0"/>
              <a:t> 140 </a:t>
            </a:r>
            <a:br>
              <a:rPr lang="en-GB" sz="1600" b="1" dirty="0"/>
            </a:br>
            <a:r>
              <a:rPr lang="en-GB" sz="1600" b="1" dirty="0"/>
              <a:t>LD: </a:t>
            </a:r>
            <a:r>
              <a:rPr lang="en-GB" sz="1600" b="1" dirty="0" err="1"/>
              <a:t>szárazföldi</a:t>
            </a:r>
            <a:r>
              <a:rPr lang="en-GB" sz="1600" b="1" dirty="0"/>
              <a:t> </a:t>
            </a:r>
            <a:r>
              <a:rPr lang="en-GB" sz="1600" b="1" dirty="0" err="1"/>
              <a:t>denitrifikáció</a:t>
            </a:r>
            <a:r>
              <a:rPr lang="en-GB" sz="1600" b="1" dirty="0"/>
              <a:t> 130 </a:t>
            </a:r>
            <a:br>
              <a:rPr lang="en-GB" sz="1600" b="1" dirty="0"/>
            </a:br>
            <a:r>
              <a:rPr lang="en-GB" sz="1600" b="1" dirty="0"/>
              <a:t>OF: </a:t>
            </a:r>
            <a:r>
              <a:rPr lang="en-GB" sz="1600" b="1" dirty="0" err="1"/>
              <a:t>óceáni</a:t>
            </a:r>
            <a:r>
              <a:rPr lang="en-GB" sz="1600" b="1" dirty="0"/>
              <a:t> </a:t>
            </a:r>
            <a:r>
              <a:rPr lang="en-GB" sz="1600" b="1" dirty="0" err="1"/>
              <a:t>megkötés</a:t>
            </a:r>
            <a:r>
              <a:rPr lang="en-GB" sz="1600" b="1" dirty="0"/>
              <a:t> 50 </a:t>
            </a:r>
            <a:br>
              <a:rPr lang="en-GB" sz="1600" b="1" dirty="0"/>
            </a:br>
            <a:r>
              <a:rPr lang="en-GB" sz="1600" b="1" dirty="0"/>
              <a:t>OD: </a:t>
            </a:r>
            <a:r>
              <a:rPr lang="en-GB" sz="1600" b="1" dirty="0" err="1"/>
              <a:t>óceáni</a:t>
            </a:r>
            <a:r>
              <a:rPr lang="en-GB" sz="1600" b="1" dirty="0"/>
              <a:t> </a:t>
            </a:r>
            <a:r>
              <a:rPr lang="en-GB" sz="1600" b="1" dirty="0" err="1"/>
              <a:t>denitrifikáció</a:t>
            </a:r>
            <a:r>
              <a:rPr lang="en-GB" sz="1600" b="1" dirty="0"/>
              <a:t> 110 </a:t>
            </a:r>
            <a:br>
              <a:rPr lang="en-GB" sz="1600" b="1" dirty="0"/>
            </a:br>
            <a:r>
              <a:rPr lang="en-GB" sz="1600" b="1" dirty="0"/>
              <a:t>I: </a:t>
            </a:r>
            <a:r>
              <a:rPr lang="en-GB" sz="1600" b="1" dirty="0" err="1"/>
              <a:t>Ipari</a:t>
            </a:r>
            <a:r>
              <a:rPr lang="en-GB" sz="1600" b="1" dirty="0"/>
              <a:t> </a:t>
            </a:r>
            <a:r>
              <a:rPr lang="en-GB" sz="1600" b="1" dirty="0" err="1"/>
              <a:t>megkötés</a:t>
            </a:r>
            <a:r>
              <a:rPr lang="en-GB" sz="1600" b="1" dirty="0"/>
              <a:t> 100 </a:t>
            </a:r>
            <a:br>
              <a:rPr lang="en-GB" sz="1600" b="1" dirty="0"/>
            </a:br>
            <a:r>
              <a:rPr lang="en-GB" sz="1600" b="1" dirty="0"/>
              <a:t>FFB: </a:t>
            </a:r>
            <a:r>
              <a:rPr lang="en-GB" sz="1600" b="1" dirty="0" err="1"/>
              <a:t>Fosszilis</a:t>
            </a:r>
            <a:r>
              <a:rPr lang="en-GB" sz="1600" b="1" dirty="0"/>
              <a:t> </a:t>
            </a:r>
            <a:r>
              <a:rPr lang="en-GB" sz="1600" b="1" dirty="0" err="1"/>
              <a:t>tüzelőanyagok</a:t>
            </a:r>
            <a:r>
              <a:rPr lang="en-GB" sz="1600" b="1" dirty="0"/>
              <a:t> </a:t>
            </a:r>
            <a:r>
              <a:rPr lang="en-GB" sz="1600" b="1" dirty="0" err="1"/>
              <a:t>égetése</a:t>
            </a:r>
            <a:r>
              <a:rPr lang="en-GB" sz="1600" b="1" dirty="0"/>
              <a:t> 20 </a:t>
            </a:r>
            <a:br>
              <a:rPr lang="en-GB" sz="1600" b="1" dirty="0"/>
            </a:br>
            <a:r>
              <a:rPr lang="en-GB" sz="1600" b="1" dirty="0"/>
              <a:t>BB: </a:t>
            </a:r>
            <a:r>
              <a:rPr lang="en-GB" sz="1600" b="1" dirty="0" err="1"/>
              <a:t>biomassza</a:t>
            </a:r>
            <a:r>
              <a:rPr lang="en-GB" sz="1600" b="1" dirty="0"/>
              <a:t> </a:t>
            </a:r>
            <a:r>
              <a:rPr lang="en-GB" sz="1600" b="1" dirty="0" err="1"/>
              <a:t>elégetése</a:t>
            </a:r>
            <a:r>
              <a:rPr lang="en-GB" sz="1600" b="1" dirty="0"/>
              <a:t> 10 </a:t>
            </a:r>
            <a:br>
              <a:rPr lang="en-GB" sz="1600" b="1" dirty="0"/>
            </a:br>
            <a:r>
              <a:rPr lang="en-GB" sz="1600" b="1" dirty="0"/>
              <a:t>L: </a:t>
            </a:r>
            <a:r>
              <a:rPr lang="en-GB" sz="1600" b="1" dirty="0" err="1"/>
              <a:t>villámlás</a:t>
            </a:r>
            <a:r>
              <a:rPr lang="en-GB" sz="1600" b="1" dirty="0"/>
              <a:t> 20 </a:t>
            </a:r>
            <a:br>
              <a:rPr lang="en-GB" sz="1600" b="1" dirty="0"/>
            </a:br>
            <a:br>
              <a:rPr lang="en-GB" sz="1600" b="1" dirty="0"/>
            </a:br>
            <a:r>
              <a:rPr lang="en-GB" sz="2000" b="1" dirty="0" err="1"/>
              <a:t>Egyéb</a:t>
            </a:r>
            <a:r>
              <a:rPr lang="en-GB" sz="2000" b="1" dirty="0"/>
              <a:t> </a:t>
            </a:r>
            <a:br>
              <a:rPr lang="en-GB" sz="2000" b="1" dirty="0"/>
            </a:br>
            <a:br>
              <a:rPr lang="en-GB" sz="1600" b="1" dirty="0"/>
            </a:br>
            <a:r>
              <a:rPr lang="en-GB" sz="1600" b="1" dirty="0"/>
              <a:t>D: </a:t>
            </a:r>
            <a:r>
              <a:rPr lang="en-GB" sz="1600" b="1" dirty="0" err="1"/>
              <a:t>Bomlás</a:t>
            </a:r>
            <a:r>
              <a:rPr lang="en-GB" sz="1600" b="1" dirty="0"/>
              <a:t> 1200 </a:t>
            </a:r>
            <a:br>
              <a:rPr lang="en-GB" sz="1600" b="1" dirty="0"/>
            </a:br>
            <a:r>
              <a:rPr lang="en-GB" sz="1600" b="1" dirty="0"/>
              <a:t>G: </a:t>
            </a:r>
            <a:r>
              <a:rPr lang="en-GB" sz="1600" b="1" dirty="0" err="1"/>
              <a:t>növekedés</a:t>
            </a:r>
            <a:r>
              <a:rPr lang="en-GB" sz="1600" b="1" dirty="0"/>
              <a:t> 1200 </a:t>
            </a:r>
            <a:br>
              <a:rPr lang="en-GB" sz="1600" b="1" dirty="0"/>
            </a:br>
            <a:r>
              <a:rPr lang="en-GB" sz="1600" b="1" dirty="0"/>
              <a:t>L-O: </a:t>
            </a:r>
            <a:r>
              <a:rPr lang="en-GB" sz="1600" b="1" dirty="0" err="1"/>
              <a:t>Szárazföld-óceán</a:t>
            </a:r>
            <a:r>
              <a:rPr lang="en-GB" sz="1600" b="1" dirty="0"/>
              <a:t> 48 </a:t>
            </a:r>
            <a:br>
              <a:rPr lang="en-GB" sz="1600" b="1" dirty="0"/>
            </a:br>
            <a:r>
              <a:rPr lang="en-GB" sz="1600" b="1" dirty="0"/>
              <a:t>(</a:t>
            </a:r>
            <a:r>
              <a:rPr lang="en-GB" sz="1600" b="1" dirty="0" err="1"/>
              <a:t>Folyók</a:t>
            </a:r>
            <a:r>
              <a:rPr lang="en-GB" sz="1600" b="1" dirty="0"/>
              <a:t> 36) </a:t>
            </a:r>
            <a:br>
              <a:rPr lang="en-GB" sz="1600" b="1" dirty="0"/>
            </a:br>
            <a:r>
              <a:rPr lang="en-GB" sz="1600" b="1" dirty="0"/>
              <a:t>(Por 6) </a:t>
            </a:r>
            <a:br>
              <a:rPr lang="en-GB" sz="1600" b="1" dirty="0"/>
            </a:br>
            <a:r>
              <a:rPr lang="en-GB" sz="1600" b="1" dirty="0"/>
              <a:t>(NOx 6) </a:t>
            </a:r>
            <a:br>
              <a:rPr lang="en-GB" sz="1600" b="1" dirty="0"/>
            </a:br>
            <a:br>
              <a:rPr lang="en-GB" sz="1600" b="1" dirty="0"/>
            </a:br>
            <a:r>
              <a:rPr lang="en-GB" sz="1600" b="1" dirty="0"/>
              <a:t>O-L: </a:t>
            </a:r>
            <a:r>
              <a:rPr lang="en-GB" sz="1600" b="1" dirty="0" err="1"/>
              <a:t>Óceán-szárazföld</a:t>
            </a:r>
            <a:r>
              <a:rPr lang="en-GB" sz="1600" b="1" dirty="0"/>
              <a:t> 15 </a:t>
            </a:r>
            <a:br>
              <a:rPr lang="en-GB" sz="1600" b="1" dirty="0"/>
            </a:br>
            <a:r>
              <a:rPr lang="en-GB" sz="1600" b="1" dirty="0"/>
              <a:t>(</a:t>
            </a:r>
            <a:r>
              <a:rPr lang="en-GB" sz="1600" b="1" dirty="0" err="1"/>
              <a:t>Tengeri</a:t>
            </a:r>
            <a:r>
              <a:rPr lang="en-GB" sz="1600" b="1" dirty="0"/>
              <a:t> </a:t>
            </a:r>
            <a:r>
              <a:rPr lang="en-GB" sz="1600" b="1" dirty="0" err="1"/>
              <a:t>pára</a:t>
            </a:r>
            <a:r>
              <a:rPr lang="en-GB" sz="1600" b="1" dirty="0"/>
              <a:t>) </a:t>
            </a:r>
            <a:br>
              <a:rPr lang="en-GB" sz="1600" b="1" dirty="0"/>
            </a:br>
            <a:br>
              <a:rPr lang="en-GB" sz="1600" b="1" dirty="0"/>
            </a:br>
            <a:r>
              <a:rPr lang="en-GB" sz="1600" b="1" dirty="0" err="1"/>
              <a:t>Temetés</a:t>
            </a:r>
            <a:r>
              <a:rPr lang="en-GB" sz="1600" b="1" dirty="0"/>
              <a:t>: 10 </a:t>
            </a:r>
            <a:br>
              <a:rPr lang="en-GB" sz="1600" b="1" dirty="0"/>
            </a:br>
            <a:endParaRPr lang="en-GB" sz="1600" b="1" dirty="0"/>
          </a:p>
          <a:p>
            <a:pPr>
              <a:lnSpc>
                <a:spcPct val="80000"/>
              </a:lnSpc>
              <a:buFontTx/>
              <a:buNone/>
            </a:pPr>
            <a:br>
              <a:rPr lang="en-GB" sz="1600" dirty="0"/>
            </a:br>
            <a:endParaRPr lang="sv-SE" sz="1600" dirty="0"/>
          </a:p>
        </p:txBody>
      </p:sp>
      <p:pic>
        <p:nvPicPr>
          <p:cNvPr id="81923" name="Picture 4" descr="imag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38" y="0"/>
            <a:ext cx="534013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74638"/>
            <a:ext cx="6911975" cy="706437"/>
          </a:xfrm>
        </p:spPr>
        <p:txBody>
          <a:bodyPr/>
          <a:lstStyle/>
          <a:p>
            <a:r>
              <a:rPr lang="en-GB" sz="4000" b="1">
                <a:solidFill>
                  <a:srgbClr val="660033"/>
                </a:solidFill>
                <a:latin typeface="Times New Roman" pitchFamily="18" charset="0"/>
              </a:rPr>
              <a:t>A nitrogén kémiai </a:t>
            </a:r>
            <a:r>
              <a:rPr lang="en-GB" sz="4000"/>
              <a:t>ciklusa </a:t>
            </a:r>
            <a:endParaRPr lang="sv-SE" sz="4000"/>
          </a:p>
        </p:txBody>
      </p:sp>
      <p:pic>
        <p:nvPicPr>
          <p:cNvPr id="84995" name="Picture 4" descr="imag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484313"/>
            <a:ext cx="56165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1547813" y="5157788"/>
            <a:ext cx="60690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Terminológia: 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 = denitrifikáció, O = oxidáció. 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4508149B-6FA6-44D1-868B-21C3FE76F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3C660-B47C-4554-A60E-01401337C15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6B553C7-0C45-4203-8580-FA717F9C8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70" y="0"/>
            <a:ext cx="8762260" cy="68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32457"/>
      </p:ext>
    </p:extLst>
  </p:cSld>
  <p:clrMapOvr>
    <a:masterClrMapping/>
  </p:clrMapOvr>
  <p:transition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tx1"/>
                </a:solidFill>
                <a:latin typeface="Times New Roman" pitchFamily="18" charset="0"/>
              </a:rPr>
              <a:t>Residence </a:t>
            </a:r>
            <a:r>
              <a:rPr lang="en-GB">
                <a:solidFill>
                  <a:schemeClr val="tx1"/>
                </a:solidFill>
              </a:rPr>
              <a:t>Times 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400" b="1"/>
              <a:t>Nagyobb víztározók: </a:t>
            </a:r>
            <a:br>
              <a:rPr lang="en-GB" sz="2400" b="1"/>
            </a:br>
            <a:br>
              <a:rPr lang="en-GB" sz="1600" b="1"/>
            </a:br>
            <a:r>
              <a:rPr lang="en-GB" sz="2000" b="1"/>
              <a:t>14 millió év.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Szárazföldi növények : ~ 3 év.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Óceánok: ~ 20 000 év.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Talajok: ~ 9 év. </a:t>
            </a:r>
            <a:br>
              <a:rPr lang="en-GB" sz="2000" b="1"/>
            </a:br>
            <a:br>
              <a:rPr lang="en-GB" sz="1600" b="1"/>
            </a:br>
            <a:br>
              <a:rPr lang="en-GB" sz="1600" b="1"/>
            </a:br>
            <a:r>
              <a:rPr lang="en-GB" sz="2400" b="1"/>
              <a:t>Légköri szennyező anyagok: </a:t>
            </a:r>
            <a:br>
              <a:rPr lang="en-GB" sz="2400" b="1"/>
            </a:br>
            <a:br>
              <a:rPr lang="en-GB" sz="1600" b="1"/>
            </a:br>
            <a:r>
              <a:rPr lang="en-GB" sz="2000" b="1"/>
              <a:t>NINCS</a:t>
            </a:r>
            <a:r>
              <a:rPr lang="en-GB" sz="2000" b="1" baseline="-25000"/>
              <a:t>x</a:t>
            </a:r>
            <a:r>
              <a:rPr lang="en-GB" sz="2000" b="1"/>
              <a:t> ~ 4 nap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N</a:t>
            </a:r>
            <a:r>
              <a:rPr lang="en-GB" sz="2000" b="1" baseline="-25000"/>
              <a:t>2</a:t>
            </a:r>
            <a:r>
              <a:rPr lang="en-GB" sz="2000" b="1"/>
              <a:t> O ~ 120 év. </a:t>
            </a:r>
            <a:br>
              <a:rPr lang="en-GB" sz="2000" b="1">
                <a:solidFill>
                  <a:srgbClr val="FFFF00"/>
                </a:solidFill>
              </a:rPr>
            </a:br>
            <a:r>
              <a:rPr lang="en-GB" sz="1600"/>
              <a:t> </a:t>
            </a:r>
            <a:br>
              <a:rPr lang="en-GB" sz="1600"/>
            </a:br>
            <a:endParaRPr lang="sv-SE" sz="160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CEE4C1A-0EE7-4B32-97B1-0984AD3A5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01774"/>
            <a:ext cx="3561974" cy="3940237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74638"/>
            <a:ext cx="7570787" cy="706437"/>
          </a:xfrm>
        </p:spPr>
        <p:txBody>
          <a:bodyPr/>
          <a:lstStyle/>
          <a:p>
            <a:r>
              <a:rPr lang="en-GB" sz="3200" b="1" dirty="0" err="1">
                <a:solidFill>
                  <a:schemeClr val="tx1"/>
                </a:solidFill>
                <a:latin typeface="+mn-lt"/>
              </a:rPr>
              <a:t>Megjegyzések</a:t>
            </a:r>
            <a:r>
              <a:rPr lang="en-GB" sz="3200" b="1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GB" sz="3200" b="1" dirty="0" err="1">
                <a:solidFill>
                  <a:schemeClr val="tx1"/>
                </a:solidFill>
                <a:latin typeface="+mn-lt"/>
              </a:rPr>
              <a:t>tartózkodási</a:t>
            </a:r>
            <a:r>
              <a:rPr lang="en-GB" sz="32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sv-SE" sz="3200" b="1" dirty="0">
                <a:solidFill>
                  <a:schemeClr val="tx1"/>
                </a:solidFill>
                <a:latin typeface="+mn-lt"/>
              </a:rPr>
              <a:t>időkről 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000" b="1"/>
              <a:t>Azok a tárolók, ahol a nitrogén domináns formája az N</a:t>
            </a:r>
            <a:r>
              <a:rPr lang="en-GB" sz="2000" b="1" baseline="-25000"/>
              <a:t>2</a:t>
            </a:r>
            <a:r>
              <a:rPr lang="en-GB" sz="2000" b="1"/>
              <a:t> ( légkör, óceán ), </a:t>
            </a:r>
            <a:r>
              <a:rPr lang="en-GB" sz="2000" b="1" i="1"/>
              <a:t>hosszú </a:t>
            </a:r>
            <a:r>
              <a:rPr lang="en-GB" sz="2000" b="1"/>
              <a:t>tartózkodási idővel rendelkeznek. </a:t>
            </a:r>
            <a:br>
              <a:rPr lang="en-GB" sz="2000" b="1"/>
            </a:br>
            <a:br>
              <a:rPr lang="en-GB" sz="2000" b="1"/>
            </a:br>
            <a:br>
              <a:rPr lang="en-GB" sz="2000" b="1"/>
            </a:br>
            <a:r>
              <a:rPr lang="en-GB" sz="2000" b="1"/>
              <a:t>Azok a tározók, ahol a kötött nitrogén dominál ( talaj, növények ), </a:t>
            </a:r>
            <a:r>
              <a:rPr lang="en-GB" sz="2000" b="1" i="1"/>
              <a:t>rövid </a:t>
            </a:r>
            <a:r>
              <a:rPr lang="en-GB" sz="2000" b="1"/>
              <a:t>tartózkodási idővel rendelkeznek.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A N</a:t>
            </a:r>
            <a:r>
              <a:rPr lang="en-GB" sz="2000" b="1" baseline="-25000"/>
              <a:t>2</a:t>
            </a:r>
            <a:r>
              <a:rPr lang="en-GB" sz="2000" b="1"/>
              <a:t> nagyon stabil, de a kötött nitrogénvegyületek nagyon reaktívak (ezért tudják a növények hasznosítani őket).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pl. egy gyakori műtrágya az </a:t>
            </a:r>
            <a:r>
              <a:rPr lang="en-GB" sz="2000" b="1" i="1"/>
              <a:t>ammónium-nitrát </a:t>
            </a:r>
            <a:r>
              <a:rPr lang="en-GB" sz="2000" b="1"/>
              <a:t>, ami szintén robbanásveszélyes! </a:t>
            </a:r>
            <a:br>
              <a:rPr lang="en-GB" sz="2000" b="1"/>
            </a:br>
            <a:br>
              <a:rPr lang="en-GB" sz="2000" b="1"/>
            </a:br>
            <a:br>
              <a:rPr lang="en-GB" sz="2000" b="1"/>
            </a:br>
            <a:br>
              <a:rPr lang="en-GB" sz="2000" b="1"/>
            </a:br>
            <a:r>
              <a:rPr lang="en-GB" sz="2000" b="1"/>
              <a:t>N</a:t>
            </a:r>
            <a:r>
              <a:rPr lang="en-GB" sz="2000" b="1" baseline="-25000"/>
              <a:t>2</a:t>
            </a:r>
            <a:r>
              <a:rPr lang="en-GB" sz="2000" b="1"/>
              <a:t> O , erős üvegházhatású gáz, nem tűnik el gyorsan! </a:t>
            </a:r>
            <a:br>
              <a:rPr lang="en-GB" sz="2000" b="1"/>
            </a:br>
            <a:br>
              <a:rPr lang="en-GB" sz="2000"/>
            </a:br>
            <a:endParaRPr lang="sv-SE" sz="2000"/>
          </a:p>
        </p:txBody>
      </p:sp>
    </p:spTree>
  </p:cSld>
  <p:clrMapOvr>
    <a:masterClrMapping/>
  </p:clrMapOvr>
  <p:transition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74638"/>
            <a:ext cx="7488237" cy="777875"/>
          </a:xfrm>
        </p:spPr>
        <p:txBody>
          <a:bodyPr/>
          <a:lstStyle/>
          <a:p>
            <a:r>
              <a:rPr lang="en-GB" b="1" dirty="0">
                <a:solidFill>
                  <a:srgbClr val="660033"/>
                </a:solidFill>
                <a:latin typeface="+mn-lt"/>
              </a:rPr>
              <a:t>A </a:t>
            </a:r>
            <a:r>
              <a:rPr lang="sv-SE" b="1" dirty="0">
                <a:latin typeface="+mn-lt"/>
              </a:rPr>
              <a:t>foszforciklus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chemeClr val="accent2"/>
                </a:solidFill>
              </a:rPr>
              <a:t>Fontos, mert:</a:t>
            </a:r>
          </a:p>
          <a:p>
            <a:pPr>
              <a:buFontTx/>
              <a:buNone/>
            </a:pPr>
            <a:endParaRPr lang="en-GB" b="1">
              <a:solidFill>
                <a:schemeClr val="accent2"/>
              </a:solidFill>
            </a:endParaRPr>
          </a:p>
          <a:p>
            <a:pPr lvl="1"/>
            <a:r>
              <a:rPr lang="en-GB" b="1">
                <a:solidFill>
                  <a:schemeClr val="accent2"/>
                </a:solidFill>
              </a:rPr>
              <a:t>A foszfor szükséges, </a:t>
            </a:r>
            <a:r>
              <a:rPr lang="en-GB" b="1" i="1">
                <a:solidFill>
                  <a:schemeClr val="accent2"/>
                </a:solidFill>
              </a:rPr>
              <a:t>korlátozó </a:t>
            </a:r>
            <a:r>
              <a:rPr lang="en-GB" b="1">
                <a:solidFill>
                  <a:schemeClr val="accent2"/>
                </a:solidFill>
              </a:rPr>
              <a:t>tápanyag. </a:t>
            </a:r>
            <a:br>
              <a:rPr lang="en-GB" b="1">
                <a:solidFill>
                  <a:schemeClr val="accent2"/>
                </a:solidFill>
              </a:rPr>
            </a:br>
            <a:endParaRPr lang="en-GB" b="1">
              <a:solidFill>
                <a:schemeClr val="accent2"/>
              </a:solidFill>
            </a:endParaRPr>
          </a:p>
          <a:p>
            <a:pPr lvl="1">
              <a:buFontTx/>
              <a:buNone/>
            </a:pPr>
            <a:endParaRPr lang="en-GB" b="1">
              <a:solidFill>
                <a:schemeClr val="accent2"/>
              </a:solidFill>
            </a:endParaRPr>
          </a:p>
          <a:p>
            <a:pPr lvl="1"/>
            <a:r>
              <a:rPr lang="en-GB" b="1">
                <a:solidFill>
                  <a:schemeClr val="accent2"/>
                </a:solidFill>
              </a:rPr>
              <a:t>A foszfátlefolyás </a:t>
            </a:r>
            <a:r>
              <a:rPr lang="en-GB" i="1"/>
              <a:t>eutrofizálódást </a:t>
            </a:r>
            <a:r>
              <a:rPr lang="en-GB" b="1">
                <a:solidFill>
                  <a:schemeClr val="accent2"/>
                </a:solidFill>
              </a:rPr>
              <a:t>okoz </a:t>
            </a:r>
            <a:br>
              <a:rPr lang="en-GB" i="1"/>
            </a:br>
            <a:br>
              <a:rPr lang="en-GB" i="1"/>
            </a:br>
            <a:endParaRPr lang="sv-SE" i="1"/>
          </a:p>
        </p:txBody>
      </p:sp>
    </p:spTree>
  </p:cSld>
  <p:clrMapOvr>
    <a:masterClrMapping/>
  </p:clrMapOvr>
  <p:transition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7913" y="404813"/>
            <a:ext cx="2735262" cy="57213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800" b="1" dirty="0"/>
              <a:t>Fluxusok</a:t>
            </a:r>
            <a:r>
              <a:rPr lang="en-GB" sz="1400" b="1" dirty="0"/>
              <a:t>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200" b="1" dirty="0"/>
              <a:t>(millió tonna/évben) </a:t>
            </a:r>
            <a:br>
              <a:rPr lang="en-GB" sz="1200" b="1" dirty="0"/>
            </a:br>
            <a:br>
              <a:rPr lang="en-GB" sz="1400" dirty="0"/>
            </a:br>
            <a:br>
              <a:rPr lang="en-GB" sz="1400" dirty="0"/>
            </a:br>
            <a:r>
              <a:rPr lang="en-GB" sz="1400" b="1" dirty="0"/>
              <a:t>M: Bányászat 50 (ember) </a:t>
            </a:r>
          </a:p>
          <a:p>
            <a:pPr>
              <a:lnSpc>
                <a:spcPct val="80000"/>
              </a:lnSpc>
              <a:buFontTx/>
              <a:buNone/>
            </a:pPr>
            <a:br>
              <a:rPr lang="en-GB" sz="1400" b="1" dirty="0"/>
            </a:br>
            <a:r>
              <a:rPr lang="en-GB" sz="1400" b="1" dirty="0"/>
              <a:t>F: megtermékenyítés 50 (ember) </a:t>
            </a:r>
            <a:br>
              <a:rPr lang="en-GB" sz="1400" b="1" dirty="0"/>
            </a:br>
            <a:br>
              <a:rPr lang="en-GB" sz="1400" b="1" dirty="0"/>
            </a:br>
            <a:r>
              <a:rPr lang="en-GB" sz="1400" b="1" dirty="0"/>
              <a:t>W: Időjárás 10 </a:t>
            </a:r>
          </a:p>
          <a:p>
            <a:pPr>
              <a:lnSpc>
                <a:spcPct val="80000"/>
              </a:lnSpc>
              <a:buFontTx/>
              <a:buNone/>
            </a:pPr>
            <a:br>
              <a:rPr lang="en-GB" sz="1400" b="1" dirty="0"/>
            </a:br>
            <a:r>
              <a:rPr lang="en-GB" sz="1400" b="1" dirty="0"/>
              <a:t>R: lefolyás 20 </a:t>
            </a:r>
            <a:br>
              <a:rPr lang="en-GB" sz="1400" b="1" dirty="0"/>
            </a:br>
            <a:endParaRPr lang="en-GB" sz="14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 dirty="0"/>
              <a:t>       B: 13. temetés </a:t>
            </a:r>
            <a:br>
              <a:rPr lang="en-GB" sz="1400" b="1" dirty="0"/>
            </a:br>
            <a:br>
              <a:rPr lang="en-GB" sz="1400" b="1" dirty="0"/>
            </a:br>
            <a:r>
              <a:rPr lang="en-GB" sz="1400" b="1" dirty="0"/>
              <a:t>D: Bomlás 200 </a:t>
            </a:r>
          </a:p>
          <a:p>
            <a:pPr>
              <a:lnSpc>
                <a:spcPct val="80000"/>
              </a:lnSpc>
              <a:buFontTx/>
              <a:buNone/>
            </a:pPr>
            <a:br>
              <a:rPr lang="en-GB" sz="1400" b="1" dirty="0"/>
            </a:br>
            <a:r>
              <a:rPr lang="en-GB" sz="1400" b="1" dirty="0"/>
              <a:t>G: növekedés 200 </a:t>
            </a:r>
            <a:br>
              <a:rPr lang="en-GB" sz="1400" b="1" dirty="0"/>
            </a:br>
            <a:br>
              <a:rPr lang="en-GB" sz="1400" b="1" dirty="0"/>
            </a:br>
            <a:r>
              <a:rPr lang="en-GB" sz="1800" b="1" dirty="0"/>
              <a:t>Egyéb fluxusok</a:t>
            </a:r>
            <a:r>
              <a:rPr lang="en-GB" sz="1400" b="1" dirty="0"/>
              <a:t>: </a:t>
            </a:r>
            <a:br>
              <a:rPr lang="en-GB" sz="1400" b="1" dirty="0"/>
            </a:br>
            <a:endParaRPr lang="en-GB" sz="1400" b="1" dirty="0"/>
          </a:p>
          <a:p>
            <a:pPr>
              <a:lnSpc>
                <a:spcPct val="80000"/>
              </a:lnSpc>
            </a:pPr>
            <a:r>
              <a:rPr lang="en-GB" sz="1400" b="1" dirty="0"/>
              <a:t>Óceánról a szárazföldre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400" b="1" dirty="0"/>
              <a:t>       tengeri spray 0,03 </a:t>
            </a:r>
            <a:br>
              <a:rPr lang="en-GB" sz="1400" b="1" dirty="0"/>
            </a:br>
            <a:endParaRPr lang="en-GB" sz="1400" b="1" dirty="0"/>
          </a:p>
          <a:p>
            <a:pPr>
              <a:lnSpc>
                <a:spcPct val="80000"/>
              </a:lnSpc>
            </a:pPr>
            <a:r>
              <a:rPr lang="en-GB" sz="1400" b="1" dirty="0"/>
              <a:t>Óceán és szárazföld között guanóval 0,01 </a:t>
            </a:r>
            <a:br>
              <a:rPr lang="en-GB" sz="1400" b="1" dirty="0"/>
            </a:br>
            <a:endParaRPr lang="en-GB" sz="1400" b="1" dirty="0"/>
          </a:p>
          <a:p>
            <a:pPr>
              <a:lnSpc>
                <a:spcPct val="80000"/>
              </a:lnSpc>
            </a:pPr>
            <a:r>
              <a:rPr lang="en-GB" sz="1400" b="1" dirty="0"/>
              <a:t>Ipari hulladékok 2 </a:t>
            </a:r>
            <a:br>
              <a:rPr lang="en-GB" sz="1400" b="1" dirty="0"/>
            </a:br>
            <a:br>
              <a:rPr lang="en-GB" sz="1400" b="1" dirty="0"/>
            </a:br>
            <a:r>
              <a:rPr lang="en-GB" sz="1400" dirty="0"/>
              <a:t> </a:t>
            </a:r>
            <a:endParaRPr lang="sv-SE" sz="1400" dirty="0"/>
          </a:p>
        </p:txBody>
      </p:sp>
      <p:pic>
        <p:nvPicPr>
          <p:cNvPr id="92163" name="Picture 5" descr="image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88" y="563562"/>
            <a:ext cx="51847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DACA2EAE-5A98-4A73-B2CE-66F60A61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2C67EBB-74B9-4CB8-9092-F656BA137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43" y="0"/>
            <a:ext cx="9165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3769"/>
      </p:ext>
    </p:extLst>
  </p:cSld>
  <p:clrMapOvr>
    <a:masterClrMapping/>
  </p:clrMapOvr>
  <p:transition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6413" y="401638"/>
            <a:ext cx="5545137" cy="777875"/>
          </a:xfrm>
        </p:spPr>
        <p:txBody>
          <a:bodyPr/>
          <a:lstStyle/>
          <a:p>
            <a:r>
              <a:rPr lang="en-GB" b="1">
                <a:solidFill>
                  <a:srgbClr val="660033"/>
                </a:solidFill>
                <a:latin typeface="Times New Roman" pitchFamily="18" charset="0"/>
              </a:rPr>
              <a:t>Tározók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1501775"/>
            <a:ext cx="8310562" cy="4594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b="1"/>
              <a:t>Tározók: (millió tonnában kifejezve) </a:t>
            </a:r>
            <a:br>
              <a:rPr lang="en-GB" sz="2000" b="1"/>
            </a:br>
            <a:br>
              <a:rPr lang="en-GB" sz="2000" b="1"/>
            </a:br>
            <a:br>
              <a:rPr lang="en-GB" sz="2000" b="1"/>
            </a:br>
            <a:r>
              <a:rPr lang="en-GB" sz="2000" b="1"/>
              <a:t>Földkéreg: 20,000,000,000,000 </a:t>
            </a:r>
            <a:br>
              <a:rPr lang="en-GB" sz="2000" b="1"/>
            </a:br>
            <a:r>
              <a:rPr lang="en-GB" sz="2000" b="1"/>
              <a:t>( kitermelhető: ~20,000)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Óceán: 100,000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Édesvíz: ~100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Szárazföldi növények: ~ 3000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Talajok: ~100,000 </a:t>
            </a:r>
            <a:br>
              <a:rPr lang="en-GB" sz="2000" b="1"/>
            </a:br>
            <a:br>
              <a:rPr lang="en-GB" sz="2000" b="1"/>
            </a:br>
            <a:r>
              <a:rPr lang="en-GB" sz="2000" b="1"/>
              <a:t>Megjegyzendő, hogy a foszfor nagy része kőzetekben van, amelyek nem nyerhetők vissza. </a:t>
            </a:r>
            <a:br>
              <a:rPr lang="en-GB" sz="2000" b="1"/>
            </a:br>
            <a:br>
              <a:rPr lang="en-GB" sz="2000" b="1"/>
            </a:br>
            <a:r>
              <a:rPr lang="en-GB" sz="800"/>
              <a:t> </a:t>
            </a:r>
            <a:endParaRPr lang="sv-SE" sz="800"/>
          </a:p>
          <a:p>
            <a:pPr>
              <a:lnSpc>
                <a:spcPct val="80000"/>
              </a:lnSpc>
            </a:pPr>
            <a:endParaRPr lang="sv-SE" sz="800"/>
          </a:p>
        </p:txBody>
      </p:sp>
    </p:spTree>
  </p:cSld>
  <p:clrMapOvr>
    <a:masterClrMapping/>
  </p:clrMapOvr>
  <p:transition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333375"/>
            <a:ext cx="5832475" cy="777875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  <a:latin typeface="+mn-lt"/>
              </a:rPr>
              <a:t>Megjegyzések a fluxusokról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3" y="1254125"/>
            <a:ext cx="7772400" cy="4594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000" b="1"/>
              <a:t>A foszfornak nincs stabil gázfázisa, ezért a P hozzáadása a talajhoz lassú (alacsony P-mennyiségű eső). </a:t>
            </a:r>
            <a:br>
              <a:rPr lang="hu-HU" sz="2000" b="1"/>
            </a:br>
            <a:br>
              <a:rPr lang="hu-HU" sz="2000" b="1"/>
            </a:br>
            <a:r>
              <a:rPr lang="hu-HU" sz="2000" b="1" dirty="0"/>
              <a:t>-- A növényekben lévő P nagy része az élő és az elhalt növények között ciklikusan cserélődik... az időjárás általi hozzáadás kicsi a növényeken belüli ciklikussághoz képest. </a:t>
            </a:r>
            <a:br>
              <a:rPr lang="hu-HU" sz="2000" b="1" dirty="0"/>
            </a:br>
            <a:br>
              <a:rPr lang="hu-HU" sz="2000" b="1" dirty="0"/>
            </a:br>
            <a:r>
              <a:rPr lang="hu-HU" sz="2000" b="1" dirty="0"/>
              <a:t>-- Az ember jelentősen felgyorsította a P átadását a kőzetekből a növényekbe és a talajba (kb. 5x gyorsabban, mint az időjárás). </a:t>
            </a:r>
            <a:br>
              <a:rPr lang="hu-HU" sz="2000" b="1" dirty="0"/>
            </a:br>
            <a:br>
              <a:rPr lang="hu-HU" sz="2000" b="1" dirty="0"/>
            </a:br>
            <a:r>
              <a:rPr lang="hu-HU" sz="2000" b="1" dirty="0"/>
              <a:t>-- Az óceánból a szárazföldre történő természetes P-átvitel nagyon kicsi... kevesebb, mint 0,03 </a:t>
            </a:r>
            <a:r>
              <a:rPr lang="hu-HU" sz="2000" b="1" dirty="0" err="1"/>
              <a:t>mmt</a:t>
            </a:r>
            <a:r>
              <a:rPr lang="hu-HU" sz="2000" b="1" dirty="0"/>
              <a:t>/év a tengeri permet és 0,01 </a:t>
            </a:r>
            <a:r>
              <a:rPr lang="hu-HU" sz="2000" b="1" dirty="0" err="1"/>
              <a:t>mmt</a:t>
            </a:r>
            <a:r>
              <a:rPr lang="hu-HU" sz="2000" b="1" dirty="0"/>
              <a:t>/év a guanó esetében. </a:t>
            </a:r>
            <a:br>
              <a:rPr lang="hu-HU" sz="2000" b="1" dirty="0"/>
            </a:br>
            <a:br>
              <a:rPr lang="hu-HU" sz="2000" b="1" dirty="0"/>
            </a:br>
            <a:r>
              <a:rPr lang="hu-HU" sz="2000" b="1" dirty="0"/>
              <a:t>-- Az emberi bányászat forrásai a guanó és a nagyon régi (10-15 millió évvel ezelőtt) kőzetek, amelyek a kiszáradt sekély tengerekben keletkeztek (Florida csontvölgye). Az ilyen kőzetek ma nem képződnek gyorsan..... </a:t>
            </a:r>
            <a:br>
              <a:rPr lang="hu-HU" sz="2000" b="1" dirty="0"/>
            </a:br>
            <a:br>
              <a:rPr lang="hu-HU" sz="2000" b="1" dirty="0"/>
            </a:br>
            <a:r>
              <a:rPr lang="hu-HU" sz="2000" b="1" dirty="0"/>
              <a:t>-- A foszfor erősen korlátozó tápanyag, mivel az óceánból nem tud nagyon hatékonyan átkerülni a növényekbe. </a:t>
            </a:r>
            <a:br>
              <a:rPr lang="hu-HU" sz="2000" b="1" dirty="0"/>
            </a:br>
            <a:br>
              <a:rPr lang="hu-HU" sz="2000" b="1" dirty="0">
                <a:solidFill>
                  <a:srgbClr val="FFFF00"/>
                </a:solidFill>
              </a:rPr>
            </a:br>
            <a:endParaRPr lang="hu-H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458200" cy="1143000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latin typeface="+mn-lt"/>
              </a:rPr>
              <a:t>Földrendszertudomány (ESS)</a:t>
            </a:r>
            <a:br>
              <a:rPr lang="hu-HU" sz="3200" b="1" dirty="0">
                <a:latin typeface="+mn-lt"/>
              </a:rPr>
            </a:br>
            <a:endParaRPr lang="en-US" sz="3200" b="1" dirty="0">
              <a:latin typeface="+mn-lt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2087562"/>
            <a:ext cx="4913312" cy="3370263"/>
          </a:xfrm>
        </p:spPr>
        <p:txBody>
          <a:bodyPr/>
          <a:lstStyle/>
          <a:p>
            <a:pPr algn="just" eaLnBrk="1" hangingPunct="1"/>
            <a:r>
              <a:rPr lang="en-US" sz="2800" dirty="0"/>
              <a:t>Az események és a Föld szférái közötti kölcsönhatások tanulmányozása. </a:t>
            </a:r>
          </a:p>
          <a:p>
            <a:pPr algn="just" eaLnBrk="1" hangingPunct="1"/>
            <a:endParaRPr lang="hu-HU" sz="2800" dirty="0"/>
          </a:p>
          <a:p>
            <a:pPr algn="just" eaLnBrk="1" hangingPunct="1"/>
            <a:r>
              <a:rPr lang="en-US" sz="2800" dirty="0"/>
              <a:t>Egy viszonylag új tudomány (1988)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04450" name="Picture 2" descr="http://www.cotf.edu/ete/images/ESS/fi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6275" y="2233613"/>
            <a:ext cx="2619375" cy="27051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260350"/>
            <a:ext cx="4835525" cy="922338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  <a:latin typeface="Times New Roman" pitchFamily="18" charset="0"/>
              </a:rPr>
              <a:t>Tartózkodási idők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400" b="1" dirty="0" err="1"/>
              <a:t>Óceán</a:t>
            </a:r>
            <a:r>
              <a:rPr lang="en-GB" sz="2400" b="1" dirty="0"/>
              <a:t>: </a:t>
            </a:r>
            <a:r>
              <a:rPr lang="en-GB" sz="2000" b="1" dirty="0"/>
              <a:t>100 000 </a:t>
            </a:r>
            <a:r>
              <a:rPr lang="en-GB" sz="2000" b="1" dirty="0" err="1"/>
              <a:t>mmt</a:t>
            </a:r>
            <a:r>
              <a:rPr lang="en-GB" sz="2000" b="1" dirty="0"/>
              <a:t> / 20 </a:t>
            </a:r>
            <a:r>
              <a:rPr lang="en-GB" sz="2000" b="1" dirty="0" err="1"/>
              <a:t>mmt</a:t>
            </a:r>
            <a:r>
              <a:rPr lang="en-GB" sz="2000" b="1" dirty="0"/>
              <a:t>/</a:t>
            </a:r>
            <a:r>
              <a:rPr lang="en-GB" sz="2000" b="1" dirty="0" err="1"/>
              <a:t>év</a:t>
            </a:r>
            <a:r>
              <a:rPr lang="en-GB" sz="2000" b="1" dirty="0"/>
              <a:t> = 5000 </a:t>
            </a:r>
            <a:r>
              <a:rPr lang="en-GB" sz="2000" b="1" dirty="0" err="1"/>
              <a:t>év</a:t>
            </a:r>
            <a:r>
              <a:rPr lang="en-GB" sz="2000" b="1" dirty="0"/>
              <a:t> (a </a:t>
            </a:r>
            <a:r>
              <a:rPr lang="en-GB" sz="2000" b="1" dirty="0" err="1"/>
              <a:t>bemenethez</a:t>
            </a:r>
            <a:r>
              <a:rPr lang="en-GB" sz="2000" b="1" dirty="0"/>
              <a:t> </a:t>
            </a:r>
            <a:r>
              <a:rPr lang="en-GB" sz="2000" b="1" dirty="0" err="1"/>
              <a:t>képest</a:t>
            </a:r>
            <a:r>
              <a:rPr lang="en-GB" sz="2000" b="1" dirty="0"/>
              <a:t>). 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2000" b="1" dirty="0"/>
              <a:t>A </a:t>
            </a:r>
            <a:r>
              <a:rPr lang="en-GB" sz="2000" b="1" dirty="0" err="1"/>
              <a:t>tengeri</a:t>
            </a:r>
            <a:r>
              <a:rPr lang="en-GB" sz="2000" b="1" dirty="0"/>
              <a:t> </a:t>
            </a:r>
            <a:r>
              <a:rPr lang="en-GB" sz="2000" b="1" dirty="0" err="1"/>
              <a:t>élőlények</a:t>
            </a:r>
            <a:r>
              <a:rPr lang="en-GB" sz="2000" b="1" dirty="0"/>
              <a:t> </a:t>
            </a:r>
            <a:r>
              <a:rPr lang="en-GB" sz="2000" b="1" dirty="0" err="1"/>
              <a:t>számára</a:t>
            </a:r>
            <a:r>
              <a:rPr lang="en-GB" sz="2000" b="1" dirty="0"/>
              <a:t> a </a:t>
            </a:r>
            <a:r>
              <a:rPr lang="en-GB" sz="2000" b="1" dirty="0" err="1"/>
              <a:t>rendelkezésre</a:t>
            </a:r>
            <a:r>
              <a:rPr lang="en-GB" sz="2000" b="1" dirty="0"/>
              <a:t> </a:t>
            </a:r>
            <a:r>
              <a:rPr lang="en-GB" sz="2000" b="1" dirty="0" err="1"/>
              <a:t>álló</a:t>
            </a:r>
            <a:r>
              <a:rPr lang="en-GB" sz="2000" b="1" dirty="0"/>
              <a:t> </a:t>
            </a:r>
            <a:r>
              <a:rPr lang="en-GB" sz="2000" b="1" dirty="0" err="1"/>
              <a:t>mennyiséget</a:t>
            </a:r>
            <a:r>
              <a:rPr lang="en-GB" sz="2000" b="1" dirty="0"/>
              <a:t> </a:t>
            </a:r>
            <a:r>
              <a:rPr lang="en-GB" sz="2000" b="1" dirty="0" err="1"/>
              <a:t>korlátozza</a:t>
            </a:r>
            <a:r>
              <a:rPr lang="en-GB" sz="2000" b="1" dirty="0"/>
              <a:t> </a:t>
            </a:r>
            <a:r>
              <a:rPr lang="en-GB" sz="2000" b="1" dirty="0" err="1"/>
              <a:t>az</a:t>
            </a:r>
            <a:r>
              <a:rPr lang="en-GB" sz="2000" b="1" dirty="0"/>
              <a:t> a </a:t>
            </a:r>
            <a:r>
              <a:rPr lang="en-GB" sz="2000" b="1" dirty="0" err="1"/>
              <a:t>tény</a:t>
            </a:r>
            <a:r>
              <a:rPr lang="en-GB" sz="2000" b="1" dirty="0"/>
              <a:t>, </a:t>
            </a:r>
            <a:r>
              <a:rPr lang="en-GB" sz="2000" b="1" dirty="0" err="1"/>
              <a:t>hogy</a:t>
            </a:r>
            <a:r>
              <a:rPr lang="en-GB" sz="2000" b="1" dirty="0"/>
              <a:t> a </a:t>
            </a:r>
            <a:r>
              <a:rPr lang="en-GB" sz="2000" b="1" dirty="0" err="1"/>
              <a:t>legtöbb</a:t>
            </a:r>
            <a:r>
              <a:rPr lang="en-GB" sz="2000" b="1" dirty="0"/>
              <a:t> P </a:t>
            </a:r>
            <a:r>
              <a:rPr lang="en-GB" sz="2000" b="1" dirty="0" err="1"/>
              <a:t>az</a:t>
            </a:r>
            <a:r>
              <a:rPr lang="en-GB" sz="2000" b="1" dirty="0"/>
              <a:t> </a:t>
            </a:r>
            <a:r>
              <a:rPr lang="en-GB" sz="2000" b="1" dirty="0" err="1"/>
              <a:t>óceán</a:t>
            </a:r>
            <a:r>
              <a:rPr lang="en-GB" sz="2000" b="1" dirty="0"/>
              <a:t> </a:t>
            </a:r>
            <a:r>
              <a:rPr lang="en-GB" sz="2000" b="1" dirty="0" err="1"/>
              <a:t>mélyén</a:t>
            </a:r>
            <a:r>
              <a:rPr lang="en-GB" sz="2000" b="1" dirty="0"/>
              <a:t> </a:t>
            </a:r>
            <a:r>
              <a:rPr lang="en-GB" sz="2000" b="1" dirty="0" err="1"/>
              <a:t>található</a:t>
            </a:r>
            <a:r>
              <a:rPr lang="en-GB" sz="2000" b="1" dirty="0"/>
              <a:t>. A </a:t>
            </a:r>
            <a:r>
              <a:rPr lang="en-GB" sz="2000" b="1" dirty="0" err="1"/>
              <a:t>fő</a:t>
            </a:r>
            <a:r>
              <a:rPr lang="en-GB" sz="2000" b="1" dirty="0"/>
              <a:t> </a:t>
            </a:r>
            <a:r>
              <a:rPr lang="en-GB" sz="2000" b="1" dirty="0" err="1"/>
              <a:t>termelékenységi</a:t>
            </a:r>
            <a:r>
              <a:rPr lang="en-GB" sz="2000" b="1" dirty="0"/>
              <a:t> </a:t>
            </a:r>
            <a:r>
              <a:rPr lang="en-GB" sz="2000" b="1" dirty="0" err="1"/>
              <a:t>területek</a:t>
            </a:r>
            <a:r>
              <a:rPr lang="en-GB" sz="2000" b="1" dirty="0"/>
              <a:t> a </a:t>
            </a:r>
            <a:r>
              <a:rPr lang="en-GB" sz="2000" b="1" dirty="0" err="1"/>
              <a:t>feláramlási</a:t>
            </a:r>
            <a:r>
              <a:rPr lang="en-GB" sz="2000" b="1" dirty="0"/>
              <a:t> </a:t>
            </a:r>
            <a:r>
              <a:rPr lang="en-GB" sz="2000" b="1" dirty="0" err="1"/>
              <a:t>zónák</a:t>
            </a:r>
            <a:r>
              <a:rPr lang="en-GB" sz="2000" b="1" dirty="0"/>
              <a:t> </a:t>
            </a:r>
            <a:r>
              <a:rPr lang="en-GB" sz="2000" b="1" dirty="0" err="1"/>
              <a:t>közelében</a:t>
            </a:r>
            <a:r>
              <a:rPr lang="en-GB" sz="2000" b="1" dirty="0"/>
              <a:t> </a:t>
            </a:r>
            <a:r>
              <a:rPr lang="en-GB" sz="2000" b="1" dirty="0" err="1"/>
              <a:t>vannak</a:t>
            </a:r>
            <a:r>
              <a:rPr lang="en-GB" sz="2000" b="1" dirty="0"/>
              <a:t>, </a:t>
            </a:r>
            <a:r>
              <a:rPr lang="en-GB" sz="2000" b="1" dirty="0" err="1"/>
              <a:t>ahol</a:t>
            </a:r>
            <a:r>
              <a:rPr lang="en-GB" sz="2000" b="1" dirty="0"/>
              <a:t> a </a:t>
            </a:r>
            <a:r>
              <a:rPr lang="en-GB" sz="2000" b="1" dirty="0" err="1"/>
              <a:t>mély</a:t>
            </a:r>
            <a:r>
              <a:rPr lang="en-GB" sz="2000" b="1" dirty="0"/>
              <a:t> </a:t>
            </a:r>
            <a:r>
              <a:rPr lang="en-GB" sz="2000" b="1" dirty="0" err="1"/>
              <a:t>víz</a:t>
            </a:r>
            <a:r>
              <a:rPr lang="en-GB" sz="2000" b="1" dirty="0"/>
              <a:t> a </a:t>
            </a:r>
            <a:r>
              <a:rPr lang="en-GB" sz="2000" b="1" dirty="0" err="1"/>
              <a:t>felszínre</a:t>
            </a:r>
            <a:r>
              <a:rPr lang="en-GB" sz="2000" b="1" dirty="0"/>
              <a:t> </a:t>
            </a:r>
            <a:r>
              <a:rPr lang="en-GB" sz="2000" b="1" dirty="0" err="1"/>
              <a:t>kerül</a:t>
            </a:r>
            <a:r>
              <a:rPr lang="en-GB" sz="2000" b="1" dirty="0"/>
              <a:t>. </a:t>
            </a:r>
            <a:br>
              <a:rPr lang="en-GB" sz="2000" b="1" dirty="0"/>
            </a:br>
            <a:br>
              <a:rPr lang="en-GB" sz="2000" b="1" dirty="0"/>
            </a:br>
            <a:endParaRPr lang="en-GB" sz="2000" b="1" dirty="0"/>
          </a:p>
          <a:p>
            <a:pPr>
              <a:lnSpc>
                <a:spcPct val="80000"/>
              </a:lnSpc>
            </a:pPr>
            <a:r>
              <a:rPr lang="en-GB" sz="2400" b="1" dirty="0" err="1"/>
              <a:t>Szárazföldi</a:t>
            </a:r>
            <a:r>
              <a:rPr lang="en-GB" sz="2400" b="1" dirty="0"/>
              <a:t> </a:t>
            </a:r>
            <a:r>
              <a:rPr lang="en-GB" sz="2400" b="1" dirty="0" err="1"/>
              <a:t>lerakódások</a:t>
            </a:r>
            <a:r>
              <a:rPr lang="en-GB" sz="2000" b="1" dirty="0"/>
              <a:t>: </a:t>
            </a:r>
            <a:br>
              <a:rPr lang="en-GB" sz="2000" b="1" dirty="0"/>
            </a:br>
            <a:r>
              <a:rPr lang="en-GB" sz="2000" b="1" dirty="0"/>
              <a:t>Az </a:t>
            </a:r>
            <a:r>
              <a:rPr lang="en-GB" sz="2000" b="1" dirty="0" err="1"/>
              <a:t>Egyesült</a:t>
            </a:r>
            <a:r>
              <a:rPr lang="en-GB" sz="2000" b="1" dirty="0"/>
              <a:t> </a:t>
            </a:r>
            <a:r>
              <a:rPr lang="en-GB" sz="2000" b="1" dirty="0" err="1"/>
              <a:t>Államokban</a:t>
            </a:r>
            <a:r>
              <a:rPr lang="en-GB" sz="2000" b="1" dirty="0"/>
              <a:t> </a:t>
            </a:r>
            <a:r>
              <a:rPr lang="en-GB" sz="2000" b="1" dirty="0" err="1"/>
              <a:t>található</a:t>
            </a:r>
            <a:r>
              <a:rPr lang="en-GB" sz="2000" b="1" dirty="0"/>
              <a:t> </a:t>
            </a:r>
            <a:r>
              <a:rPr lang="en-GB" sz="2000" b="1" dirty="0" err="1"/>
              <a:t>foszfátos</a:t>
            </a:r>
            <a:r>
              <a:rPr lang="en-GB" sz="2000" b="1" dirty="0"/>
              <a:t> </a:t>
            </a:r>
            <a:r>
              <a:rPr lang="en-GB" sz="2000" b="1" dirty="0" err="1"/>
              <a:t>kőzetek</a:t>
            </a:r>
            <a:r>
              <a:rPr lang="en-GB" sz="2000" b="1" dirty="0"/>
              <a:t> </a:t>
            </a:r>
            <a:r>
              <a:rPr lang="en-GB" sz="2000" b="1" dirty="0" err="1"/>
              <a:t>esetében</a:t>
            </a:r>
            <a:r>
              <a:rPr lang="en-GB" sz="2000" b="1" dirty="0"/>
              <a:t>: </a:t>
            </a:r>
            <a:br>
              <a:rPr lang="en-GB" sz="2000" b="1" dirty="0"/>
            </a:br>
            <a:r>
              <a:rPr lang="en-GB" sz="2000" b="1" dirty="0"/>
              <a:t>50 </a:t>
            </a:r>
            <a:r>
              <a:rPr lang="en-GB" sz="2000" b="1" dirty="0" err="1"/>
              <a:t>mmt</a:t>
            </a:r>
            <a:r>
              <a:rPr lang="en-GB" sz="2000" b="1" dirty="0"/>
              <a:t>/</a:t>
            </a:r>
            <a:r>
              <a:rPr lang="en-GB" sz="2000" b="1" dirty="0" err="1"/>
              <a:t>év</a:t>
            </a:r>
            <a:r>
              <a:rPr lang="en-GB" sz="2000" b="1" dirty="0"/>
              <a:t> = 44 </a:t>
            </a:r>
            <a:r>
              <a:rPr lang="en-GB" sz="2000" b="1" dirty="0" err="1"/>
              <a:t>év</a:t>
            </a:r>
            <a:r>
              <a:rPr lang="en-GB" sz="2000" b="1" dirty="0"/>
              <a:t>. 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2000" b="1" dirty="0" err="1"/>
              <a:t>Hosszabb</a:t>
            </a:r>
            <a:r>
              <a:rPr lang="en-GB" sz="2000" b="1" dirty="0"/>
              <a:t>, ha </a:t>
            </a:r>
            <a:r>
              <a:rPr lang="en-GB" sz="2000" b="1" dirty="0" err="1"/>
              <a:t>kevésbé</a:t>
            </a:r>
            <a:r>
              <a:rPr lang="en-GB" sz="2000" b="1" dirty="0"/>
              <a:t> </a:t>
            </a:r>
            <a:r>
              <a:rPr lang="en-GB" sz="2000" b="1" dirty="0" err="1"/>
              <a:t>koncentrált</a:t>
            </a:r>
            <a:r>
              <a:rPr lang="en-GB" sz="2000" b="1" dirty="0"/>
              <a:t> </a:t>
            </a:r>
            <a:r>
              <a:rPr lang="en-GB" sz="2000" b="1" dirty="0" err="1"/>
              <a:t>lelőhelyeket</a:t>
            </a:r>
            <a:r>
              <a:rPr lang="en-GB" sz="2000" b="1" dirty="0"/>
              <a:t> </a:t>
            </a:r>
            <a:r>
              <a:rPr lang="en-GB" sz="2000" b="1" dirty="0" err="1"/>
              <a:t>bányásznak</a:t>
            </a:r>
            <a:r>
              <a:rPr lang="en-GB" sz="2000" b="1" dirty="0"/>
              <a:t> (8,800 </a:t>
            </a:r>
            <a:r>
              <a:rPr lang="en-GB" sz="2000" b="1" dirty="0" err="1"/>
              <a:t>mmt</a:t>
            </a:r>
            <a:r>
              <a:rPr lang="en-GB" sz="2000" b="1" dirty="0"/>
              <a:t> / 50 </a:t>
            </a:r>
            <a:r>
              <a:rPr lang="en-GB" sz="2000" b="1" dirty="0" err="1"/>
              <a:t>mmt</a:t>
            </a:r>
            <a:r>
              <a:rPr lang="en-GB" sz="2000" b="1" dirty="0"/>
              <a:t>/</a:t>
            </a:r>
            <a:r>
              <a:rPr lang="en-GB" sz="2000" b="1" dirty="0" err="1"/>
              <a:t>év</a:t>
            </a:r>
            <a:r>
              <a:rPr lang="en-GB" sz="2000" b="1" dirty="0"/>
              <a:t> = 175 </a:t>
            </a:r>
            <a:r>
              <a:rPr lang="en-GB" sz="2000" b="1" dirty="0" err="1"/>
              <a:t>év</a:t>
            </a:r>
            <a:r>
              <a:rPr lang="en-GB" sz="2000" b="1" dirty="0"/>
              <a:t>)... a </a:t>
            </a:r>
            <a:r>
              <a:rPr lang="en-GB" sz="2000" b="1" dirty="0" err="1"/>
              <a:t>fő</a:t>
            </a:r>
            <a:r>
              <a:rPr lang="en-GB" sz="2000" b="1" dirty="0"/>
              <a:t> </a:t>
            </a:r>
            <a:r>
              <a:rPr lang="en-GB" sz="2000" b="1" dirty="0" err="1"/>
              <a:t>probléma</a:t>
            </a:r>
            <a:r>
              <a:rPr lang="en-GB" sz="2000" b="1" dirty="0"/>
              <a:t> a </a:t>
            </a:r>
            <a:r>
              <a:rPr lang="en-GB" sz="2000" b="1" dirty="0" err="1"/>
              <a:t>bányászati</a:t>
            </a:r>
            <a:r>
              <a:rPr lang="en-GB" sz="2000" b="1" dirty="0"/>
              <a:t> </a:t>
            </a:r>
            <a:r>
              <a:rPr lang="en-GB" sz="2000" b="1" dirty="0" err="1"/>
              <a:t>technikák</a:t>
            </a:r>
            <a:r>
              <a:rPr lang="en-GB" sz="2000" b="1" dirty="0"/>
              <a:t> (a </a:t>
            </a:r>
            <a:r>
              <a:rPr lang="en-GB" sz="2000" b="1" dirty="0" err="1"/>
              <a:t>külszíni</a:t>
            </a:r>
            <a:r>
              <a:rPr lang="en-GB" sz="2000" b="1" dirty="0"/>
              <a:t> </a:t>
            </a:r>
            <a:r>
              <a:rPr lang="en-GB" sz="2000" b="1" dirty="0" err="1"/>
              <a:t>bányászat</a:t>
            </a:r>
            <a:r>
              <a:rPr lang="en-GB" sz="2000" b="1" dirty="0"/>
              <a:t>), a </a:t>
            </a:r>
            <a:r>
              <a:rPr lang="en-GB" sz="2000" b="1" dirty="0" err="1"/>
              <a:t>vizuális</a:t>
            </a:r>
            <a:r>
              <a:rPr lang="en-GB" sz="2000" b="1" dirty="0"/>
              <a:t> </a:t>
            </a:r>
            <a:r>
              <a:rPr lang="en-GB" sz="2000" b="1" dirty="0" err="1"/>
              <a:t>hatások</a:t>
            </a:r>
            <a:r>
              <a:rPr lang="en-GB" sz="2000" b="1" dirty="0"/>
              <a:t> </a:t>
            </a:r>
            <a:r>
              <a:rPr lang="en-GB" sz="2000" b="1" dirty="0" err="1"/>
              <a:t>és</a:t>
            </a:r>
            <a:r>
              <a:rPr lang="en-GB" sz="2000" b="1" dirty="0"/>
              <a:t> a </a:t>
            </a:r>
            <a:r>
              <a:rPr lang="en-GB" sz="2000" b="1" dirty="0" err="1"/>
              <a:t>vízszennyezés</a:t>
            </a:r>
            <a:r>
              <a:rPr lang="en-GB" sz="2000" b="1" dirty="0"/>
              <a:t>. 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2000" dirty="0"/>
              <a:t> </a:t>
            </a:r>
            <a:endParaRPr lang="sv-SE" sz="2000" dirty="0"/>
          </a:p>
        </p:txBody>
      </p:sp>
    </p:spTree>
  </p:cSld>
  <p:clrMapOvr>
    <a:masterClrMapping/>
  </p:clrMapOvr>
  <p:transition>
    <p:zo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4292600"/>
            <a:ext cx="2273300" cy="647700"/>
          </a:xfrm>
        </p:spPr>
        <p:txBody>
          <a:bodyPr/>
          <a:lstStyle/>
          <a:p>
            <a:r>
              <a:rPr lang="en-GB" sz="1800" b="1">
                <a:solidFill>
                  <a:schemeClr val="tx1"/>
                </a:solidFill>
                <a:latin typeface="Times New Roman" pitchFamily="18" charset="0"/>
              </a:rPr>
              <a:t>Az alapfogalmak áttekintése </a:t>
            </a:r>
            <a:br>
              <a:rPr lang="en-GB" sz="1800" b="1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GB" sz="1800" b="1">
                <a:solidFill>
                  <a:schemeClr val="tx1"/>
                </a:solidFill>
                <a:latin typeface="Times New Roman" pitchFamily="18" charset="0"/>
              </a:rPr>
              <a:t>a </a:t>
            </a:r>
            <a:r>
              <a:rPr lang="en-GB" sz="1600">
                <a:solidFill>
                  <a:schemeClr val="tx1"/>
                </a:solidFill>
              </a:rPr>
              <a:t>tápanyag-körforgásban </a:t>
            </a:r>
            <a:endParaRPr lang="sv-SE" sz="1600">
              <a:solidFill>
                <a:schemeClr val="tx1"/>
              </a:solidFill>
            </a:endParaRPr>
          </a:p>
        </p:txBody>
      </p:sp>
      <p:pic>
        <p:nvPicPr>
          <p:cNvPr id="96259" name="Picture 4" descr="GR00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6283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imes New Roman" pitchFamily="18" charset="0"/>
              </a:rPr>
              <a:t>Megjegyzése</a:t>
            </a:r>
            <a:r>
              <a:rPr lang="sv-SE" b="1" dirty="0">
                <a:solidFill>
                  <a:schemeClr val="tx1"/>
                </a:solidFill>
                <a:latin typeface="Times New Roman" pitchFamily="18" charset="0"/>
              </a:rPr>
              <a:t>k </a:t>
            </a:r>
          </a:p>
        </p:txBody>
      </p:sp>
      <p:sp>
        <p:nvSpPr>
          <p:cNvPr id="5" name="Téglalap 4"/>
          <p:cNvSpPr/>
          <p:nvPr/>
        </p:nvSpPr>
        <p:spPr>
          <a:xfrm>
            <a:off x="842963" y="1394586"/>
            <a:ext cx="7315200" cy="481978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légkörben való mozgás általában gyors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talajban való mozgás általában lassú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szárazföldi bioszférából az óceánba történő mozgást (általában a patakok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csatornák lefolyása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révén) vagy a légkörön keresztül történő mozgással (például nitrogénnel és szénnel), vagy az időjárás általi mozgással (például foszforral vagy kalciummal) kell helyettesíteni.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légköri útvonal sokkal gyorsabb!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áramlással történő fokozott szállítás súlyosan megzavarja a gázfázis nélküli elemek körforgását.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1638" y="0"/>
            <a:ext cx="7772400" cy="828675"/>
          </a:xfrm>
        </p:spPr>
        <p:txBody>
          <a:bodyPr/>
          <a:lstStyle/>
          <a:p>
            <a:pPr algn="ctr"/>
            <a:r>
              <a:rPr lang="hu-HU" sz="3200" b="1" dirty="0">
                <a:solidFill>
                  <a:srgbClr val="800000"/>
                </a:solidFill>
                <a:latin typeface="+mn-lt"/>
              </a:rPr>
              <a:t>És </a:t>
            </a:r>
            <a:r>
              <a:rPr lang="hu-HU" sz="3200" b="1" dirty="0" err="1">
                <a:solidFill>
                  <a:srgbClr val="800000"/>
                </a:solidFill>
                <a:latin typeface="+mn-lt"/>
              </a:rPr>
              <a:t>most a Föld </a:t>
            </a:r>
            <a:r>
              <a:rPr lang="hu-HU" sz="3200" b="1" dirty="0">
                <a:solidFill>
                  <a:srgbClr val="800000"/>
                </a:solidFill>
                <a:latin typeface="+mn-lt"/>
              </a:rPr>
              <a:t>történetéről....még</a:t>
            </a:r>
            <a:r>
              <a:rPr lang="hu-HU" sz="3200" b="1" dirty="0" err="1">
                <a:solidFill>
                  <a:srgbClr val="800000"/>
                </a:solidFill>
                <a:latin typeface="+mn-lt"/>
              </a:rPr>
              <a:t> egyszer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B16986-9C8F-4DD4-A606-F8F5E2F16A0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0290" name="Picture 2" descr="https://dr282zn36sxxg.cloudfront.net/datastreams/f-d%3A3332e782ee91511eaec71448abbe69e974b4ecdc9dac6cffdd0b6d51%2BIMAGE%2BIMAGE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474" y="881062"/>
            <a:ext cx="8188325" cy="5782481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85480DB-D198-4BB3-91E8-D7CE4A04C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7157E0C-275D-48CF-B64F-3146121F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2" y="0"/>
            <a:ext cx="7151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04461"/>
      </p:ext>
    </p:extLst>
  </p:cSld>
  <p:clrMapOvr>
    <a:masterClrMapping/>
  </p:clrMapOvr>
  <p:transition>
    <p:zo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2913"/>
            <a:ext cx="7953375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476250"/>
            <a:ext cx="78200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63" y="647700"/>
            <a:ext cx="78390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050" y="685800"/>
            <a:ext cx="6819900" cy="522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733425"/>
            <a:ext cx="72961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8382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Földrendszertudomány a következők tanulmányozása:</a:t>
            </a:r>
          </a:p>
        </p:txBody>
      </p:sp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óceánok, a légkör, az élőlények, a geológiai folyamatok, a szárazföld felszínének dinamikája és az emberi rendszerek közötti kölcsönhatások.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földfelszín közelében működő biológiai, fizikai és emberi rendszereket összekötő folyamatok.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fizikai és biológiai rendszerek közötti kölcsönhatások hogyan hatnak egymásra és hogyan vezetnek változásokhoz.</a:t>
            </a:r>
          </a:p>
        </p:txBody>
      </p:sp>
    </p:spTree>
  </p:cSld>
  <p:clrMapOvr>
    <a:masterClrMapping/>
  </p:clrMapOvr>
  <p:transition>
    <p:zo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218" name="Picture 2" descr="https://upload.wikimedia.org/wikipedia/commons/4/4c/Thermohaline_Circulation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091" y="548739"/>
            <a:ext cx="7612396" cy="477140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528638"/>
            <a:ext cx="757237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581025"/>
            <a:ext cx="7562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F4E3E-EF2E-4CC9-92F0-585F0B1E62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557213"/>
            <a:ext cx="741997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1905000"/>
            <a:ext cx="7915275" cy="2947988"/>
            <a:chOff x="369" y="2079"/>
            <a:chExt cx="4986" cy="1857"/>
          </a:xfrm>
        </p:grpSpPr>
        <p:pic>
          <p:nvPicPr>
            <p:cNvPr id="3075" name="Picture 3" descr="iceages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112" y="336"/>
              <a:ext cx="1500" cy="4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2352" y="3360"/>
              <a:ext cx="1296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Myr ezelőtt</a:t>
              </a:r>
            </a:p>
          </p:txBody>
        </p:sp>
      </p:grp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590800" y="609600"/>
            <a:ext cx="41553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Puzzle: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Jégkorszak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!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92361" y="5314950"/>
            <a:ext cx="86133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~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250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millió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alatt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fordulnak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jégkorszakon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belüli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eljegesedési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ciklusok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40 000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éves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időszakonként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fordulnak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legutóbbi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jégkorszak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~ 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millió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évvel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ezelőtt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kezdődött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még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mindig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tart! </a:t>
            </a:r>
          </a:p>
        </p:txBody>
      </p:sp>
      <p:pic>
        <p:nvPicPr>
          <p:cNvPr id="3080" name="Picture 8" descr="ice 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71738" cy="17589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stglac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698" y="0"/>
            <a:ext cx="6861877" cy="4327525"/>
          </a:xfrm>
          <a:prstGeom prst="rect">
            <a:avLst/>
          </a:prstGeom>
          <a:noFill/>
        </p:spPr>
      </p:pic>
      <p:pic>
        <p:nvPicPr>
          <p:cNvPr id="4099" name="Picture 3" descr="iceage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19600"/>
            <a:ext cx="30480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114800" y="4800600"/>
            <a:ext cx="44246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utolsó jégkorszaki maximum: 18 000 évvel ezelőtt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szárazföld 32%-át jég borítja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tengerszint 120 m-rel alacsonyabb a jelenleginél</a:t>
            </a:r>
          </a:p>
        </p:txBody>
      </p:sp>
    </p:spTree>
  </p:cSld>
  <p:clrMapOvr>
    <a:masterClrMapping/>
  </p:clrMapOvr>
  <p:transition>
    <p:zo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leist_cl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9248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Az </a:t>
            </a:r>
            <a:r>
              <a:rPr lang="en-US" sz="2800" b="1" dirty="0" err="1"/>
              <a:t>eljegesedési</a:t>
            </a:r>
            <a:r>
              <a:rPr lang="hu-HU" sz="2800" b="1" dirty="0"/>
              <a:t> (glaciális)</a:t>
            </a:r>
            <a:r>
              <a:rPr lang="en-US" sz="2800" b="1" dirty="0" err="1"/>
              <a:t>ciklusok</a:t>
            </a:r>
            <a:r>
              <a:rPr lang="en-US" sz="2800" b="1" dirty="0"/>
              <a:t> - mi okozza őket??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r>
              <a:rPr lang="en-US" sz="2400" dirty="0">
                <a:solidFill>
                  <a:srgbClr val="CC3300"/>
                </a:solidFill>
              </a:rPr>
              <a:t>Milankovics-hipotézis: az északi félteke nyári benapozottságának ciklikus változásai miatt következnek be. Ezek a ciklikus éghajlati változások viszont a Föld keringési paramétereinek változásaiból adódnak:</a:t>
            </a:r>
          </a:p>
          <a:p>
            <a:pPr lvl="1"/>
            <a:r>
              <a:rPr lang="en-US" sz="2000" dirty="0"/>
              <a:t>Precesszió (26.000 </a:t>
            </a:r>
            <a:r>
              <a:rPr lang="en-US" sz="2000" dirty="0" err="1"/>
              <a:t>éves </a:t>
            </a:r>
            <a:r>
              <a:rPr lang="en-US" sz="2000" dirty="0"/>
              <a:t>ciklus)</a:t>
            </a:r>
          </a:p>
          <a:p>
            <a:pPr lvl="1"/>
            <a:r>
              <a:rPr lang="en-US" sz="2000" dirty="0"/>
              <a:t>Excentricitás (0,00 és 0,06 között változik 100 000 és 400 000 </a:t>
            </a:r>
            <a:r>
              <a:rPr lang="en-US" sz="2000" dirty="0" err="1"/>
              <a:t>éves </a:t>
            </a:r>
            <a:r>
              <a:rPr lang="en-US" sz="2000" dirty="0"/>
              <a:t>ciklusokkal)</a:t>
            </a:r>
          </a:p>
          <a:p>
            <a:pPr lvl="1"/>
            <a:r>
              <a:rPr lang="en-US" sz="2000" dirty="0"/>
              <a:t>Tengelyferdeség (24,5</a:t>
            </a:r>
            <a:r>
              <a:rPr lang="en-US" sz="2000" baseline="30000" dirty="0"/>
              <a:t>o</a:t>
            </a:r>
            <a:r>
              <a:rPr lang="en-US" sz="2000" dirty="0"/>
              <a:t> és 22,1</a:t>
            </a:r>
            <a:r>
              <a:rPr lang="en-US" sz="2000" baseline="30000" dirty="0"/>
              <a:t>o</a:t>
            </a:r>
            <a:r>
              <a:rPr lang="en-US" sz="2000" dirty="0"/>
              <a:t> között változik 41 000 </a:t>
            </a:r>
            <a:r>
              <a:rPr lang="en-US" sz="2000" dirty="0" err="1"/>
              <a:t>éves </a:t>
            </a:r>
            <a:r>
              <a:rPr lang="en-US" sz="2000" dirty="0"/>
              <a:t>ciklusban).</a:t>
            </a:r>
          </a:p>
        </p:txBody>
      </p:sp>
      <p:pic>
        <p:nvPicPr>
          <p:cNvPr id="7172" name="Picture 4" descr="milankovi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24600" y="2286000"/>
            <a:ext cx="2233613" cy="3276600"/>
          </a:xfrm>
          <a:noFill/>
          <a:ln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791200" y="586740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Milutin Milankovics 1920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7525" y="186431"/>
            <a:ext cx="7720953" cy="4654859"/>
            <a:chOff x="3168" y="2832"/>
            <a:chExt cx="2400" cy="1386"/>
          </a:xfrm>
        </p:grpSpPr>
        <p:pic>
          <p:nvPicPr>
            <p:cNvPr id="20483" name="Picture 3" descr="axistil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68" y="2832"/>
              <a:ext cx="2400" cy="1386"/>
            </a:xfrm>
            <a:prstGeom prst="rect">
              <a:avLst/>
            </a:prstGeom>
            <a:noFill/>
          </p:spPr>
        </p:pic>
        <p:sp>
          <p:nvSpPr>
            <p:cNvPr id="20484" name="Line 4"/>
            <p:cNvSpPr>
              <a:spLocks noChangeShapeType="1"/>
            </p:cNvSpPr>
            <p:nvPr/>
          </p:nvSpPr>
          <p:spPr bwMode="auto">
            <a:xfrm>
              <a:off x="4800" y="3264"/>
              <a:ext cx="672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375525" y="17129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tengely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17524" y="5294313"/>
            <a:ext cx="77209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Ennek eredményeképpen az ekliptika és az égi egyenlítő síkjai 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szöget zár be 23.5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</a:t>
            </a: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41,000 éves ciklusok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877372" y="2589194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Mennyei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Egyenlítő</a:t>
            </a:r>
          </a:p>
        </p:txBody>
      </p:sp>
    </p:spTree>
  </p:cSld>
  <p:clrMapOvr>
    <a:masterClrMapping/>
  </p:clrMapOvr>
  <p:transition>
    <p:zo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800" b="1"/>
              <a:t>A tengely dőlése okozza az évszakokat!!</a:t>
            </a:r>
          </a:p>
        </p:txBody>
      </p:sp>
      <p:pic>
        <p:nvPicPr>
          <p:cNvPr id="21507" name="Picture 3" descr="earth-til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752600"/>
            <a:ext cx="8686800" cy="3500438"/>
          </a:xfrm>
          <a:noFill/>
          <a:ln/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xyz_PPT_Template_11nov01">
  <a:themeElements>
    <a:clrScheme name="xyz_PPT_Template_11nov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xyz_PPT_Template_11nov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xyz_PPT_Template_11nov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yz_PPT_Template_11nov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yz_PPT_Template_11nov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yz_PPT_Template_11nov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yz_PPT_Template_11nov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yz_PPT_Template_11nov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yz_PPT_Template_11nov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9933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server OS X docs:Clienti:XYZ:Templates:xyz_PPT_Template_11nov01.ppt</Template>
  <TotalTime>5261</TotalTime>
  <Words>6872</Words>
  <Application>Microsoft Office PowerPoint</Application>
  <PresentationFormat>Diavetítés a képernyőre (4:3 oldalarány)</PresentationFormat>
  <Paragraphs>962</Paragraphs>
  <Slides>186</Slides>
  <Notes>61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14</vt:i4>
      </vt:variant>
      <vt:variant>
        <vt:lpstr>Téma</vt:lpstr>
      </vt:variant>
      <vt:variant>
        <vt:i4>6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186</vt:i4>
      </vt:variant>
    </vt:vector>
  </HeadingPairs>
  <TitlesOfParts>
    <vt:vector size="208" baseType="lpstr">
      <vt:lpstr>Arial</vt:lpstr>
      <vt:lpstr>Arial Black</vt:lpstr>
      <vt:lpstr>Arial Narrow</vt:lpstr>
      <vt:lpstr>Calibri</vt:lpstr>
      <vt:lpstr>Calibri Light</vt:lpstr>
      <vt:lpstr>Courier New</vt:lpstr>
      <vt:lpstr>Helvetica</vt:lpstr>
      <vt:lpstr>Helvetica</vt:lpstr>
      <vt:lpstr>Tahoma</vt:lpstr>
      <vt:lpstr>Times</vt:lpstr>
      <vt:lpstr>Times New Roman</vt:lpstr>
      <vt:lpstr>Univers</vt:lpstr>
      <vt:lpstr>Verdana</vt:lpstr>
      <vt:lpstr>Wingdings</vt:lpstr>
      <vt:lpstr>xyz_PPT_Template_11nov01</vt:lpstr>
      <vt:lpstr>Default Design</vt:lpstr>
      <vt:lpstr>2_Default Design</vt:lpstr>
      <vt:lpstr>1_Default Design</vt:lpstr>
      <vt:lpstr>Blank Presentation</vt:lpstr>
      <vt:lpstr>Office-téma</vt:lpstr>
      <vt:lpstr>Documento</vt:lpstr>
      <vt:lpstr>Document</vt:lpstr>
      <vt:lpstr>Környezetgazdaságtan</vt:lpstr>
      <vt:lpstr>PowerPoint-bemutató</vt:lpstr>
      <vt:lpstr>PowerPoint-bemutató</vt:lpstr>
      <vt:lpstr>PowerPoint-bemutató</vt:lpstr>
      <vt:lpstr>I.  Az alapok: Földtudomány, a Föld ciklusai, biogeokémiai ciklusok és globális változások.</vt:lpstr>
      <vt:lpstr>Mielőtt a Föld történetével foglalkoznánk, talán fel kell frissítenünk a memóriánkat:</vt:lpstr>
      <vt:lpstr>Földi szférák</vt:lpstr>
      <vt:lpstr>Földrendszertudomány (ESS)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Bretherton diagram: Bretherton: Időskálák: Időskálák</vt:lpstr>
      <vt:lpstr>PowerPoint-bemutató</vt:lpstr>
      <vt:lpstr>PowerPoint-bemutató</vt:lpstr>
      <vt:lpstr>Alrendszeri példa: Óceáni keringés</vt:lpstr>
      <vt:lpstr>PowerPoint-bemutató</vt:lpstr>
      <vt:lpstr>PowerPoint-bemutató</vt:lpstr>
      <vt:lpstr>A Föld rendszere a természetes körfolyamatok rendszere: tektonikus, kőzetciklus, hidrológiai ciklus és biogeokémiai ciklusok.</vt:lpstr>
      <vt:lpstr>PowerPoint-bemutató</vt:lpstr>
      <vt:lpstr>PowerPoint-bemutató</vt:lpstr>
      <vt:lpstr>PowerPoint-bemutató</vt:lpstr>
      <vt:lpstr>PowerPoint-bemutató</vt:lpstr>
      <vt:lpstr>A Rock ciklus</vt:lpstr>
      <vt:lpstr>PowerPoint-bemutató</vt:lpstr>
      <vt:lpstr>PowerPoint-bemutató</vt:lpstr>
      <vt:lpstr>PowerPoint-bemutató</vt:lpstr>
      <vt:lpstr>Tározók</vt:lpstr>
      <vt:lpstr>PowerPoint-bemutató</vt:lpstr>
      <vt:lpstr>PowerPoint-bemutató</vt:lpstr>
      <vt:lpstr>Biogeokémiai ciklusok</vt:lpstr>
      <vt:lpstr>PowerPoint-bemutató</vt:lpstr>
      <vt:lpstr>Biogeokémiai ciklusok</vt:lpstr>
      <vt:lpstr>PowerPoint-bemutató</vt:lpstr>
      <vt:lpstr>PowerPoint-bemutató</vt:lpstr>
      <vt:lpstr>A globális szénciklus</vt:lpstr>
      <vt:lpstr>Az atmoszféra összetétele is kapcsolódik ehhez a ciklushoz.</vt:lpstr>
      <vt:lpstr>PowerPoint-bemutató</vt:lpstr>
      <vt:lpstr>Honnan származik az O2 és mi szabályozza a légköri CO2 mennyiségét??      </vt:lpstr>
      <vt:lpstr> CO2 SZINTÉN AZ IDŐJÁRÁSI FOLYAMAT SORÁN FOGY EL: </vt:lpstr>
      <vt:lpstr>De honnan származik egyáltalán a CO ? 2  </vt:lpstr>
      <vt:lpstr>PowerPoint-bemutató</vt:lpstr>
      <vt:lpstr>A biológiai szivattyú</vt:lpstr>
      <vt:lpstr>PowerPoint-bemutató</vt:lpstr>
      <vt:lpstr>Szénkörforgási folyamatok </vt:lpstr>
      <vt:lpstr>PowerPoint-bemutató</vt:lpstr>
      <vt:lpstr>Szénkörforgási folyamatok</vt:lpstr>
      <vt:lpstr>PowerPoint-bemutató</vt:lpstr>
      <vt:lpstr>Biogén karbonátképződés</vt:lpstr>
      <vt:lpstr>PowerPoint-bemutató</vt:lpstr>
      <vt:lpstr>PowerPoint-bemutató</vt:lpstr>
      <vt:lpstr>PowerPoint-bemutató</vt:lpstr>
      <vt:lpstr>PowerPoint-bemutató</vt:lpstr>
      <vt:lpstr>Fekete dohányosok</vt:lpstr>
      <vt:lpstr>Szénkörforgási folyamatok</vt:lpstr>
      <vt:lpstr>PowerPoint-bemutató</vt:lpstr>
      <vt:lpstr>Globális széntartalékok - közeli becslések</vt:lpstr>
      <vt:lpstr>Tartózkodási idő: (év)  (mind a kiáramlások összegéhez viszonyítva)  </vt:lpstr>
      <vt:lpstr> Bevezetés a nitrogénciklusba  </vt:lpstr>
      <vt:lpstr>PowerPoint-bemutató</vt:lpstr>
      <vt:lpstr>Néhány alapfogalom</vt:lpstr>
      <vt:lpstr>PowerPoint-bemutató</vt:lpstr>
      <vt:lpstr>A nitrogén kémiai ciklusa </vt:lpstr>
      <vt:lpstr>PowerPoint-bemutató</vt:lpstr>
      <vt:lpstr>Residence Times </vt:lpstr>
      <vt:lpstr>Megjegyzések a tartózkodási időkről </vt:lpstr>
      <vt:lpstr>A foszforciklus </vt:lpstr>
      <vt:lpstr>PowerPoint-bemutató</vt:lpstr>
      <vt:lpstr>PowerPoint-bemutató</vt:lpstr>
      <vt:lpstr>Tározók</vt:lpstr>
      <vt:lpstr>Megjegyzések a fluxusokról </vt:lpstr>
      <vt:lpstr>Tartózkodási idők</vt:lpstr>
      <vt:lpstr>Az alapfogalmak áttekintése  a tápanyag-körforgásban </vt:lpstr>
      <vt:lpstr>Megjegyzések </vt:lpstr>
      <vt:lpstr>És most a Föld történetéről....még egyszer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eljegesedési (glaciális)ciklusok - mi okozza őket??</vt:lpstr>
      <vt:lpstr>PowerPoint-bemutató</vt:lpstr>
      <vt:lpstr>A tengely dőlése okozza az évszakokat!!</vt:lpstr>
      <vt:lpstr>PowerPoint-bemutató</vt:lpstr>
      <vt:lpstr>Évszakok - összefoglaló</vt:lpstr>
      <vt:lpstr>PowerPoint-bemutató</vt:lpstr>
      <vt:lpstr>PowerPoint-bemutató</vt:lpstr>
      <vt:lpstr>PowerPoint-bemutató</vt:lpstr>
      <vt:lpstr>PowerPoint-bemutató</vt:lpstr>
      <vt:lpstr>PowerPoint-bemutató</vt:lpstr>
      <vt:lpstr>Mi volt a tektonikus időskálájú klímaváltozás fő mozgatórugója?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légköri CO2 és a jégkorszakok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Anasazi </vt:lpstr>
      <vt:lpstr>PowerPoint-bemutató</vt:lpstr>
      <vt:lpstr>Az erőforrások kimerülése a változó éghajlattal párosulva</vt:lpstr>
      <vt:lpstr>PowerPoint-bemutató</vt:lpstr>
      <vt:lpstr>PowerPoint-bemutató</vt:lpstr>
      <vt:lpstr>PowerPoint-bemutató</vt:lpstr>
      <vt:lpstr>PowerPoint-bemutató</vt:lpstr>
      <vt:lpstr>Az Overkill-hipotézis kritikája</vt:lpstr>
      <vt:lpstr>PowerPoint-bemutató</vt:lpstr>
      <vt:lpstr>PowerPoint-bemutató</vt:lpstr>
      <vt:lpstr>PowerPoint-bemutató</vt:lpstr>
      <vt:lpstr>PowerPoint-bemutató</vt:lpstr>
      <vt:lpstr>PowerPoint-bemutató</vt:lpstr>
      <vt:lpstr>Hogyan éljünk vissza a természettel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biológiai sokféleség mint környezeti erőforrás</vt:lpstr>
      <vt:lpstr>PowerPoint-bemutató</vt:lpstr>
      <vt:lpstr>Az biodiverzitás szintjeinek összetettsége</vt:lpstr>
      <vt:lpstr>A biológiai sokféleség gazdasági értékeinek osztályozása</vt:lpstr>
      <vt:lpstr>PowerPoint-bemutató</vt:lpstr>
      <vt:lpstr>PowerPoint-bemutató</vt:lpstr>
      <vt:lpstr>Alkalmazhatóság</vt:lpstr>
      <vt:lpstr>Értékelési tanulmányok áttekintése: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Monetáris értékelési megközelítések</vt:lpstr>
      <vt:lpstr>PowerPoint-bemutató</vt:lpstr>
      <vt:lpstr>PowerPoint-bemutató</vt:lpstr>
      <vt:lpstr>Mik azok a CVM-ek?</vt:lpstr>
      <vt:lpstr>A CVM-vizsgálatok lehetőségei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Folyamatban lévő munka: BioLAC </vt:lpstr>
      <vt:lpstr>Motiváció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FEEM PPT Template</dc:title>
  <dc:creator>Dr. Némethy Sándor</dc:creator>
  <cp:keywords>, docId:930787C4A6BD26CC264449D7A1361D5E</cp:keywords>
  <cp:lastModifiedBy>Sándor Dr. Némethy</cp:lastModifiedBy>
  <cp:revision>571</cp:revision>
  <cp:lastPrinted>2003-05-03T15:21:42Z</cp:lastPrinted>
  <dcterms:created xsi:type="dcterms:W3CDTF">2001-11-07T15:36:18Z</dcterms:created>
  <dcterms:modified xsi:type="dcterms:W3CDTF">2026-03-05T07:56:22Z</dcterms:modified>
</cp:coreProperties>
</file>