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4" r:id="rId16"/>
    <p:sldId id="272" r:id="rId17"/>
    <p:sldId id="273" r:id="rId18"/>
  </p:sldIdLst>
  <p:sldSz cx="18288000" cy="10287000"/>
  <p:notesSz cx="6858000" cy="9144000"/>
  <p:embeddedFontLst>
    <p:embeddedFont>
      <p:font typeface="Arista Pro" panose="020B0604020202020204" charset="0"/>
      <p:regular r:id="rId19"/>
    </p:embeddedFont>
    <p:embeddedFont>
      <p:font typeface="Open Sans 2 Bold Italics" panose="020B0604020202020204" charset="0"/>
      <p:regular r:id="rId20"/>
    </p:embeddedFont>
    <p:embeddedFont>
      <p:font typeface="Hero Light" panose="020B0604020202020204" charset="-18"/>
      <p:regular r:id="rId21"/>
    </p:embeddedFont>
    <p:embeddedFont>
      <p:font typeface="Inter Bold" panose="020B0604020202020204" charset="0"/>
      <p:regular r:id="rId22"/>
    </p:embeddedFont>
    <p:embeddedFont>
      <p:font typeface="Arista Pro Bold" panose="020B0604020202020204" charset="0"/>
      <p:regular r:id="rId23"/>
    </p:embeddedFont>
    <p:embeddedFont>
      <p:font typeface="Montserrat Light" panose="020B0604020202020204" charset="-18"/>
      <p:regular r:id="rId24"/>
      <p:italic r:id="rId25"/>
    </p:embeddedFont>
    <p:embeddedFont>
      <p:font typeface="Public Sans" panose="020B0604020202020204" charset="-18"/>
      <p:regular r:id="rId26"/>
    </p:embeddedFont>
    <p:embeddedFont>
      <p:font typeface="Telegraf Bold" panose="020B0604020202020204" charset="-18"/>
      <p:regular r:id="rId27"/>
    </p:embeddedFont>
    <p:embeddedFont>
      <p:font typeface="Montserrat Semi-Bold" panose="020B0604020202020204" charset="-18"/>
      <p:regular r:id="rId28"/>
    </p:embeddedFont>
    <p:embeddedFont>
      <p:font typeface="Inter" panose="020B0604020202020204" charset="0"/>
      <p:regular r:id="rId29"/>
    </p:embeddedFont>
    <p:embeddedFont>
      <p:font typeface="Now Light" panose="020B0604020202020204" charset="-18"/>
      <p:regular r:id="rId30"/>
    </p:embeddedFont>
    <p:embeddedFont>
      <p:font typeface="Calibri (MS)" panose="020B0604020202020204" charset="0"/>
      <p:regular r:id="rId31"/>
    </p:embeddedFont>
    <p:embeddedFont>
      <p:font typeface="Arial Nova Bold" panose="020B0604020202020204" charset="0"/>
      <p:regular r:id="rId32"/>
    </p:embeddedFont>
    <p:embeddedFont>
      <p:font typeface="Montserrat" panose="020B0604020202020204" charset="-18"/>
      <p:regular r:id="rId33"/>
      <p:bold r:id="rId34"/>
      <p:italic r:id="rId35"/>
      <p:boldItalic r:id="rId36"/>
    </p:embeddedFont>
    <p:embeddedFont>
      <p:font typeface="Now Bold" panose="020B0604020202020204" charset="-18"/>
      <p:regular r:id="rId37"/>
    </p:embeddedFont>
    <p:embeddedFont>
      <p:font typeface="Agrandir Medium" panose="020B0604020202020204" charset="-18"/>
      <p:regular r:id="rId38"/>
    </p:embeddedFont>
    <p:embeddedFont>
      <p:font typeface="Calibri (MS) Bold" panose="020B0604020202020204" charset="0"/>
      <p:regular r:id="rId39"/>
    </p:embeddedFont>
    <p:embeddedFont>
      <p:font typeface="Public Sans Bold" panose="020B0604020202020204" charset="-18"/>
      <p:regular r:id="rId40"/>
    </p:embeddedFont>
    <p:embeddedFont>
      <p:font typeface="Telegraf" panose="020B0604020202020204" charset="-18"/>
      <p:regular r:id="rId41"/>
    </p:embeddedFont>
    <p:embeddedFont>
      <p:font typeface="Playfair Display Italics" panose="020B0604020202020204" charset="-18"/>
      <p:regular r:id="rId42"/>
    </p:embeddedFont>
    <p:embeddedFont>
      <p:font typeface="Montserrat Bold" panose="020B0604020202020204" charset="-18"/>
      <p:regular r:id="rId43"/>
    </p:embeddedFont>
    <p:embeddedFont>
      <p:font typeface="Now" panose="020B0604020202020204" charset="-18"/>
      <p:regular r:id="rId44"/>
    </p:embeddedFont>
    <p:embeddedFont>
      <p:font typeface="Open Sans 1" panose="020B0604020202020204" charset="0"/>
      <p:regular r:id="rId45"/>
    </p:embeddedFont>
    <p:embeddedFont>
      <p:font typeface="Hero Bold" panose="020B0604020202020204" charset="-18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93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font" Target="fonts/font29.fntdata"/><Relationship Id="rId50" Type="http://schemas.openxmlformats.org/officeDocument/2006/relationships/font" Target="fonts/font3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font" Target="fonts/font28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font" Target="fonts/font3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C099E8-1674-4BFF-B745-14BF556E95F4}" type="doc">
      <dgm:prSet loTypeId="urn:microsoft.com/office/officeart/2005/8/layout/hierarchy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103C3D6-9D3C-4DC0-9013-F9913173A595}">
      <dgm:prSet phldrT="[Szöveg]"/>
      <dgm:spPr/>
      <dgm:t>
        <a:bodyPr/>
        <a:lstStyle/>
        <a:p>
          <a:r>
            <a:rPr lang="hu-HU" b="1"/>
            <a:t>Kék Zóna Projekt hivatalos helyszín</a:t>
          </a:r>
          <a:endParaRPr lang="hu-HU" b="1" dirty="0"/>
        </a:p>
      </dgm:t>
    </dgm:pt>
    <dgm:pt modelId="{1930243C-2C3A-4FFC-97D0-3449F2D685B5}" type="parTrans" cxnId="{670BC546-2A2F-4280-842F-4EAC42E7340F}">
      <dgm:prSet/>
      <dgm:spPr/>
      <dgm:t>
        <a:bodyPr/>
        <a:lstStyle/>
        <a:p>
          <a:endParaRPr lang="hu-HU"/>
        </a:p>
      </dgm:t>
    </dgm:pt>
    <dgm:pt modelId="{E0805C50-67D5-4A3C-B7FC-856FE717DDFF}" type="sibTrans" cxnId="{670BC546-2A2F-4280-842F-4EAC42E7340F}">
      <dgm:prSet/>
      <dgm:spPr/>
      <dgm:t>
        <a:bodyPr/>
        <a:lstStyle/>
        <a:p>
          <a:endParaRPr lang="hu-HU"/>
        </a:p>
      </dgm:t>
    </dgm:pt>
    <dgm:pt modelId="{8EFC293D-CE21-4A6D-8F2D-870D45BCF358}">
      <dgm:prSet phldrT="[Szöveg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u-HU" b="1"/>
            <a:t>Balance Medical Center </a:t>
          </a:r>
          <a:endParaRPr lang="hu-HU" dirty="0"/>
        </a:p>
      </dgm:t>
    </dgm:pt>
    <dgm:pt modelId="{CB238714-7314-4044-8FE4-E48DBE45D1A5}" type="parTrans" cxnId="{666ED2CB-D512-4E1B-89B1-29E84A8014C8}">
      <dgm:prSet/>
      <dgm:spPr/>
      <dgm:t>
        <a:bodyPr/>
        <a:lstStyle/>
        <a:p>
          <a:endParaRPr lang="hu-HU"/>
        </a:p>
      </dgm:t>
    </dgm:pt>
    <dgm:pt modelId="{9DFE078F-4525-48FD-9517-5B949C1CF765}" type="sibTrans" cxnId="{666ED2CB-D512-4E1B-89B1-29E84A8014C8}">
      <dgm:prSet/>
      <dgm:spPr/>
      <dgm:t>
        <a:bodyPr/>
        <a:lstStyle/>
        <a:p>
          <a:endParaRPr lang="hu-HU"/>
        </a:p>
      </dgm:t>
    </dgm:pt>
    <dgm:pt modelId="{AC333CF7-EFB1-49B5-BA3F-D8E1E0A4299E}">
      <dgm:prSet phldrT="[Szöveg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u-HU" b="1"/>
            <a:t>Dento Dental Fogászat</a:t>
          </a:r>
          <a:endParaRPr lang="hu-HU" dirty="0"/>
        </a:p>
      </dgm:t>
    </dgm:pt>
    <dgm:pt modelId="{85AC4303-5BD1-4BD1-AE67-D0C6A862CDD6}" type="parTrans" cxnId="{04A1F36B-BCE3-43EE-BCA4-DAE3AA20176E}">
      <dgm:prSet/>
      <dgm:spPr/>
      <dgm:t>
        <a:bodyPr/>
        <a:lstStyle/>
        <a:p>
          <a:endParaRPr lang="hu-HU"/>
        </a:p>
      </dgm:t>
    </dgm:pt>
    <dgm:pt modelId="{3E4D5D3D-AE31-407F-8EE6-39BAD87216DD}" type="sibTrans" cxnId="{04A1F36B-BCE3-43EE-BCA4-DAE3AA20176E}">
      <dgm:prSet/>
      <dgm:spPr/>
      <dgm:t>
        <a:bodyPr/>
        <a:lstStyle/>
        <a:p>
          <a:endParaRPr lang="hu-HU"/>
        </a:p>
      </dgm:t>
    </dgm:pt>
    <dgm:pt modelId="{3B4D7108-49C8-4047-9E1B-0874BED60E81}">
      <dgm:prSet phldrT="[Szöveg]"/>
      <dgm:spPr/>
      <dgm:t>
        <a:bodyPr/>
        <a:lstStyle/>
        <a:p>
          <a:r>
            <a:rPr lang="hu-HU" b="1" dirty="0"/>
            <a:t>Nomád </a:t>
          </a:r>
          <a:r>
            <a:rPr lang="hu-HU" b="1" dirty="0" err="1"/>
            <a:t>Hotel&amp;Glamping</a:t>
          </a:r>
          <a:endParaRPr lang="hu-HU" dirty="0"/>
        </a:p>
      </dgm:t>
    </dgm:pt>
    <dgm:pt modelId="{A97BC601-F28A-4256-9CE2-A43D9F0F2CE8}" type="parTrans" cxnId="{74C706AE-8B15-422C-B217-82113536DA71}">
      <dgm:prSet/>
      <dgm:spPr/>
      <dgm:t>
        <a:bodyPr/>
        <a:lstStyle/>
        <a:p>
          <a:endParaRPr lang="hu-HU"/>
        </a:p>
      </dgm:t>
    </dgm:pt>
    <dgm:pt modelId="{D008E9A2-449F-4677-B2C5-DFFDB24DEE42}" type="sibTrans" cxnId="{74C706AE-8B15-422C-B217-82113536DA71}">
      <dgm:prSet/>
      <dgm:spPr/>
      <dgm:t>
        <a:bodyPr/>
        <a:lstStyle/>
        <a:p>
          <a:endParaRPr lang="hu-HU"/>
        </a:p>
      </dgm:t>
    </dgm:pt>
    <dgm:pt modelId="{1B0ADDF0-0280-409E-A9B8-0A678ACC2E7F}">
      <dgm:prSet/>
      <dgm:spPr/>
      <dgm:t>
        <a:bodyPr/>
        <a:lstStyle/>
        <a:p>
          <a:r>
            <a:rPr lang="hu-HU" b="1"/>
            <a:t>Trakta Étterem</a:t>
          </a:r>
          <a:endParaRPr lang="hu-HU" b="1" dirty="0"/>
        </a:p>
      </dgm:t>
    </dgm:pt>
    <dgm:pt modelId="{305E825D-0925-41FF-AA0E-F9D073147E74}" type="parTrans" cxnId="{21DCBDC8-0634-45B3-84EC-1AD6F89311DF}">
      <dgm:prSet/>
      <dgm:spPr/>
      <dgm:t>
        <a:bodyPr/>
        <a:lstStyle/>
        <a:p>
          <a:endParaRPr lang="hu-HU"/>
        </a:p>
      </dgm:t>
    </dgm:pt>
    <dgm:pt modelId="{43412433-49CF-4C9E-B433-B860062799A8}" type="sibTrans" cxnId="{21DCBDC8-0634-45B3-84EC-1AD6F89311DF}">
      <dgm:prSet/>
      <dgm:spPr/>
      <dgm:t>
        <a:bodyPr/>
        <a:lstStyle/>
        <a:p>
          <a:endParaRPr lang="hu-HU"/>
        </a:p>
      </dgm:t>
    </dgm:pt>
    <dgm:pt modelId="{F83279F4-F869-4884-A1CC-8BEBE926559B}">
      <dgm:prSet phldrT="[Szöveg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u-HU" b="1"/>
            <a:t>Thermal Hotel Balance Lenti</a:t>
          </a:r>
          <a:endParaRPr lang="hu-HU" dirty="0"/>
        </a:p>
      </dgm:t>
    </dgm:pt>
    <dgm:pt modelId="{690F8F64-8478-4BDF-9737-95C5665B947C}" type="sibTrans" cxnId="{66520FD0-C6E2-4F6D-9FA0-932B59680C1D}">
      <dgm:prSet/>
      <dgm:spPr/>
      <dgm:t>
        <a:bodyPr/>
        <a:lstStyle/>
        <a:p>
          <a:endParaRPr lang="hu-HU"/>
        </a:p>
      </dgm:t>
    </dgm:pt>
    <dgm:pt modelId="{98396FFD-5FC5-4F3E-927E-F388EDF0187A}" type="parTrans" cxnId="{66520FD0-C6E2-4F6D-9FA0-932B59680C1D}">
      <dgm:prSet/>
      <dgm:spPr/>
      <dgm:t>
        <a:bodyPr/>
        <a:lstStyle/>
        <a:p>
          <a:endParaRPr lang="hu-HU"/>
        </a:p>
      </dgm:t>
    </dgm:pt>
    <dgm:pt modelId="{3691E48B-AC33-4B24-84C0-53FF05B6E9C3}" type="pres">
      <dgm:prSet presAssocID="{BDC099E8-1674-4BFF-B745-14BF556E95F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u-HU"/>
        </a:p>
      </dgm:t>
    </dgm:pt>
    <dgm:pt modelId="{7D36A02C-82A1-4F01-AE25-13FB0EDDE214}" type="pres">
      <dgm:prSet presAssocID="{2103C3D6-9D3C-4DC0-9013-F9913173A595}" presName="vertOne" presStyleCnt="0"/>
      <dgm:spPr/>
    </dgm:pt>
    <dgm:pt modelId="{5D0954A2-5147-4973-8329-B5CF3F52F7FA}" type="pres">
      <dgm:prSet presAssocID="{2103C3D6-9D3C-4DC0-9013-F9913173A595}" presName="txOne" presStyleLbl="node0" presStyleIdx="0" presStyleCnt="1" custLinFactNeighborX="2" custLinFactNeighborY="11749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8906E6D4-F9C9-4BA8-A5DC-3EE51C90EB07}" type="pres">
      <dgm:prSet presAssocID="{2103C3D6-9D3C-4DC0-9013-F9913173A595}" presName="parTransOne" presStyleCnt="0"/>
      <dgm:spPr/>
    </dgm:pt>
    <dgm:pt modelId="{5B1AF4C2-778D-4CB4-B29B-B439EC56E626}" type="pres">
      <dgm:prSet presAssocID="{2103C3D6-9D3C-4DC0-9013-F9913173A595}" presName="horzOne" presStyleCnt="0"/>
      <dgm:spPr/>
    </dgm:pt>
    <dgm:pt modelId="{F5BE0BDC-A285-42C3-80B6-E1B84FD02B35}" type="pres">
      <dgm:prSet presAssocID="{8EFC293D-CE21-4A6D-8F2D-870D45BCF358}" presName="vertTwo" presStyleCnt="0"/>
      <dgm:spPr/>
    </dgm:pt>
    <dgm:pt modelId="{A570A34C-A2DC-4833-8EBB-DF3BBC9B4110}" type="pres">
      <dgm:prSet presAssocID="{8EFC293D-CE21-4A6D-8F2D-870D45BCF358}" presName="txTwo" presStyleLbl="node2" presStyleIdx="0" presStyleCnt="2" custLinFactNeighborX="357" custLinFactNeighborY="9113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469365D5-C7BF-4635-8F72-5B74B8D5A871}" type="pres">
      <dgm:prSet presAssocID="{8EFC293D-CE21-4A6D-8F2D-870D45BCF358}" presName="parTransTwo" presStyleCnt="0"/>
      <dgm:spPr/>
    </dgm:pt>
    <dgm:pt modelId="{8A14305B-13F0-48D0-9405-97FD71666785}" type="pres">
      <dgm:prSet presAssocID="{8EFC293D-CE21-4A6D-8F2D-870D45BCF358}" presName="horzTwo" presStyleCnt="0"/>
      <dgm:spPr/>
    </dgm:pt>
    <dgm:pt modelId="{F03B733E-BE7D-47D3-AA17-13215DC2F742}" type="pres">
      <dgm:prSet presAssocID="{AC333CF7-EFB1-49B5-BA3F-D8E1E0A4299E}" presName="vertThree" presStyleCnt="0"/>
      <dgm:spPr/>
    </dgm:pt>
    <dgm:pt modelId="{76F3D7AF-3262-41DA-8D64-7F178053CF7A}" type="pres">
      <dgm:prSet presAssocID="{AC333CF7-EFB1-49B5-BA3F-D8E1E0A4299E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CD86FA4D-A0FE-48CC-B9F9-EEDA1AFF41F7}" type="pres">
      <dgm:prSet presAssocID="{AC333CF7-EFB1-49B5-BA3F-D8E1E0A4299E}" presName="horzThree" presStyleCnt="0"/>
      <dgm:spPr/>
    </dgm:pt>
    <dgm:pt modelId="{43143FFC-73C0-4A40-9589-F590A35361D6}" type="pres">
      <dgm:prSet presAssocID="{3E4D5D3D-AE31-407F-8EE6-39BAD87216DD}" presName="sibSpaceThree" presStyleCnt="0"/>
      <dgm:spPr/>
    </dgm:pt>
    <dgm:pt modelId="{11CFA15C-AAE2-4D42-A990-2BDFD87B3A7E}" type="pres">
      <dgm:prSet presAssocID="{1B0ADDF0-0280-409E-A9B8-0A678ACC2E7F}" presName="vertThree" presStyleCnt="0"/>
      <dgm:spPr/>
    </dgm:pt>
    <dgm:pt modelId="{6CC02ED0-D9D0-482B-89ED-356785D1C499}" type="pres">
      <dgm:prSet presAssocID="{1B0ADDF0-0280-409E-A9B8-0A678ACC2E7F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4BD2BCF5-A1FD-4270-84F6-91C770DC55DC}" type="pres">
      <dgm:prSet presAssocID="{1B0ADDF0-0280-409E-A9B8-0A678ACC2E7F}" presName="horzThree" presStyleCnt="0"/>
      <dgm:spPr/>
    </dgm:pt>
    <dgm:pt modelId="{0189F0A1-5432-4F6E-92D4-1FFC6E9B65DC}" type="pres">
      <dgm:prSet presAssocID="{9DFE078F-4525-48FD-9517-5B949C1CF765}" presName="sibSpaceTwo" presStyleCnt="0"/>
      <dgm:spPr/>
    </dgm:pt>
    <dgm:pt modelId="{BF9528A6-EC00-4353-8102-47010A230AFE}" type="pres">
      <dgm:prSet presAssocID="{3B4D7108-49C8-4047-9E1B-0874BED60E81}" presName="vertTwo" presStyleCnt="0"/>
      <dgm:spPr/>
    </dgm:pt>
    <dgm:pt modelId="{2C59763F-6286-465E-9268-2594D9F5C934}" type="pres">
      <dgm:prSet presAssocID="{3B4D7108-49C8-4047-9E1B-0874BED60E81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06EF2488-A8D4-4F4C-AF87-4573A0269D78}" type="pres">
      <dgm:prSet presAssocID="{3B4D7108-49C8-4047-9E1B-0874BED60E81}" presName="parTransTwo" presStyleCnt="0"/>
      <dgm:spPr/>
    </dgm:pt>
    <dgm:pt modelId="{EE291AA9-1A22-4098-A512-4528167396CD}" type="pres">
      <dgm:prSet presAssocID="{3B4D7108-49C8-4047-9E1B-0874BED60E81}" presName="horzTwo" presStyleCnt="0"/>
      <dgm:spPr/>
    </dgm:pt>
    <dgm:pt modelId="{AD267FF0-05E5-4713-BD9C-F86FA58B78C5}" type="pres">
      <dgm:prSet presAssocID="{F83279F4-F869-4884-A1CC-8BEBE926559B}" presName="vertThree" presStyleCnt="0"/>
      <dgm:spPr/>
    </dgm:pt>
    <dgm:pt modelId="{C08016BB-6EF7-42AC-8811-384464C12FEF}" type="pres">
      <dgm:prSet presAssocID="{F83279F4-F869-4884-A1CC-8BEBE926559B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3399A8B8-35C3-421D-9D2B-A9B1766DA439}" type="pres">
      <dgm:prSet presAssocID="{F83279F4-F869-4884-A1CC-8BEBE926559B}" presName="horzThree" presStyleCnt="0"/>
      <dgm:spPr/>
    </dgm:pt>
  </dgm:ptLst>
  <dgm:cxnLst>
    <dgm:cxn modelId="{21DCBDC8-0634-45B3-84EC-1AD6F89311DF}" srcId="{8EFC293D-CE21-4A6D-8F2D-870D45BCF358}" destId="{1B0ADDF0-0280-409E-A9B8-0A678ACC2E7F}" srcOrd="1" destOrd="0" parTransId="{305E825D-0925-41FF-AA0E-F9D073147E74}" sibTransId="{43412433-49CF-4C9E-B433-B860062799A8}"/>
    <dgm:cxn modelId="{666ED2CB-D512-4E1B-89B1-29E84A8014C8}" srcId="{2103C3D6-9D3C-4DC0-9013-F9913173A595}" destId="{8EFC293D-CE21-4A6D-8F2D-870D45BCF358}" srcOrd="0" destOrd="0" parTransId="{CB238714-7314-4044-8FE4-E48DBE45D1A5}" sibTransId="{9DFE078F-4525-48FD-9517-5B949C1CF765}"/>
    <dgm:cxn modelId="{CB9374A2-A823-4B92-A758-DBC695980EC1}" type="presOf" srcId="{F83279F4-F869-4884-A1CC-8BEBE926559B}" destId="{C08016BB-6EF7-42AC-8811-384464C12FEF}" srcOrd="0" destOrd="0" presId="urn:microsoft.com/office/officeart/2005/8/layout/hierarchy4"/>
    <dgm:cxn modelId="{12445A17-E0AA-486A-9754-ED9DA3123250}" type="presOf" srcId="{BDC099E8-1674-4BFF-B745-14BF556E95F4}" destId="{3691E48B-AC33-4B24-84C0-53FF05B6E9C3}" srcOrd="0" destOrd="0" presId="urn:microsoft.com/office/officeart/2005/8/layout/hierarchy4"/>
    <dgm:cxn modelId="{670BC546-2A2F-4280-842F-4EAC42E7340F}" srcId="{BDC099E8-1674-4BFF-B745-14BF556E95F4}" destId="{2103C3D6-9D3C-4DC0-9013-F9913173A595}" srcOrd="0" destOrd="0" parTransId="{1930243C-2C3A-4FFC-97D0-3449F2D685B5}" sibTransId="{E0805C50-67D5-4A3C-B7FC-856FE717DDFF}"/>
    <dgm:cxn modelId="{B25FFAE4-A824-4F21-9D92-7EB314A33D7A}" type="presOf" srcId="{8EFC293D-CE21-4A6D-8F2D-870D45BCF358}" destId="{A570A34C-A2DC-4833-8EBB-DF3BBC9B4110}" srcOrd="0" destOrd="0" presId="urn:microsoft.com/office/officeart/2005/8/layout/hierarchy4"/>
    <dgm:cxn modelId="{04A1F36B-BCE3-43EE-BCA4-DAE3AA20176E}" srcId="{8EFC293D-CE21-4A6D-8F2D-870D45BCF358}" destId="{AC333CF7-EFB1-49B5-BA3F-D8E1E0A4299E}" srcOrd="0" destOrd="0" parTransId="{85AC4303-5BD1-4BD1-AE67-D0C6A862CDD6}" sibTransId="{3E4D5D3D-AE31-407F-8EE6-39BAD87216DD}"/>
    <dgm:cxn modelId="{66CB04A5-8338-41CF-B3E9-09A64AC9FADA}" type="presOf" srcId="{AC333CF7-EFB1-49B5-BA3F-D8E1E0A4299E}" destId="{76F3D7AF-3262-41DA-8D64-7F178053CF7A}" srcOrd="0" destOrd="0" presId="urn:microsoft.com/office/officeart/2005/8/layout/hierarchy4"/>
    <dgm:cxn modelId="{74C706AE-8B15-422C-B217-82113536DA71}" srcId="{2103C3D6-9D3C-4DC0-9013-F9913173A595}" destId="{3B4D7108-49C8-4047-9E1B-0874BED60E81}" srcOrd="1" destOrd="0" parTransId="{A97BC601-F28A-4256-9CE2-A43D9F0F2CE8}" sibTransId="{D008E9A2-449F-4677-B2C5-DFFDB24DEE42}"/>
    <dgm:cxn modelId="{2721A0BB-FD65-41BA-9DE2-4AFD4282E3A3}" type="presOf" srcId="{1B0ADDF0-0280-409E-A9B8-0A678ACC2E7F}" destId="{6CC02ED0-D9D0-482B-89ED-356785D1C499}" srcOrd="0" destOrd="0" presId="urn:microsoft.com/office/officeart/2005/8/layout/hierarchy4"/>
    <dgm:cxn modelId="{66520FD0-C6E2-4F6D-9FA0-932B59680C1D}" srcId="{3B4D7108-49C8-4047-9E1B-0874BED60E81}" destId="{F83279F4-F869-4884-A1CC-8BEBE926559B}" srcOrd="0" destOrd="0" parTransId="{98396FFD-5FC5-4F3E-927E-F388EDF0187A}" sibTransId="{690F8F64-8478-4BDF-9737-95C5665B947C}"/>
    <dgm:cxn modelId="{E6850366-9DE1-4E79-9E7E-47F1BDD03BC1}" type="presOf" srcId="{2103C3D6-9D3C-4DC0-9013-F9913173A595}" destId="{5D0954A2-5147-4973-8329-B5CF3F52F7FA}" srcOrd="0" destOrd="0" presId="urn:microsoft.com/office/officeart/2005/8/layout/hierarchy4"/>
    <dgm:cxn modelId="{0C2E266E-0019-4CD7-9686-9F8044032863}" type="presOf" srcId="{3B4D7108-49C8-4047-9E1B-0874BED60E81}" destId="{2C59763F-6286-465E-9268-2594D9F5C934}" srcOrd="0" destOrd="0" presId="urn:microsoft.com/office/officeart/2005/8/layout/hierarchy4"/>
    <dgm:cxn modelId="{6822C6CD-A172-42B1-874C-4ECF32AC05E8}" type="presParOf" srcId="{3691E48B-AC33-4B24-84C0-53FF05B6E9C3}" destId="{7D36A02C-82A1-4F01-AE25-13FB0EDDE214}" srcOrd="0" destOrd="0" presId="urn:microsoft.com/office/officeart/2005/8/layout/hierarchy4"/>
    <dgm:cxn modelId="{65D80AD9-23C0-4EAE-B4F4-53A425A1DF35}" type="presParOf" srcId="{7D36A02C-82A1-4F01-AE25-13FB0EDDE214}" destId="{5D0954A2-5147-4973-8329-B5CF3F52F7FA}" srcOrd="0" destOrd="0" presId="urn:microsoft.com/office/officeart/2005/8/layout/hierarchy4"/>
    <dgm:cxn modelId="{35C65144-5734-4A6D-AF54-7B3AEFA99C3C}" type="presParOf" srcId="{7D36A02C-82A1-4F01-AE25-13FB0EDDE214}" destId="{8906E6D4-F9C9-4BA8-A5DC-3EE51C90EB07}" srcOrd="1" destOrd="0" presId="urn:microsoft.com/office/officeart/2005/8/layout/hierarchy4"/>
    <dgm:cxn modelId="{39CD96FB-33A4-47C3-9324-90E418B50126}" type="presParOf" srcId="{7D36A02C-82A1-4F01-AE25-13FB0EDDE214}" destId="{5B1AF4C2-778D-4CB4-B29B-B439EC56E626}" srcOrd="2" destOrd="0" presId="urn:microsoft.com/office/officeart/2005/8/layout/hierarchy4"/>
    <dgm:cxn modelId="{55745550-2712-425E-9FFA-E008AF870295}" type="presParOf" srcId="{5B1AF4C2-778D-4CB4-B29B-B439EC56E626}" destId="{F5BE0BDC-A285-42C3-80B6-E1B84FD02B35}" srcOrd="0" destOrd="0" presId="urn:microsoft.com/office/officeart/2005/8/layout/hierarchy4"/>
    <dgm:cxn modelId="{C424F571-7928-47C7-A5B4-115BF00A4971}" type="presParOf" srcId="{F5BE0BDC-A285-42C3-80B6-E1B84FD02B35}" destId="{A570A34C-A2DC-4833-8EBB-DF3BBC9B4110}" srcOrd="0" destOrd="0" presId="urn:microsoft.com/office/officeart/2005/8/layout/hierarchy4"/>
    <dgm:cxn modelId="{97B43935-D2D7-475B-B2F3-18F593CC9CA2}" type="presParOf" srcId="{F5BE0BDC-A285-42C3-80B6-E1B84FD02B35}" destId="{469365D5-C7BF-4635-8F72-5B74B8D5A871}" srcOrd="1" destOrd="0" presId="urn:microsoft.com/office/officeart/2005/8/layout/hierarchy4"/>
    <dgm:cxn modelId="{C0E898E6-D92B-400D-9A6C-952BC8E1C1D9}" type="presParOf" srcId="{F5BE0BDC-A285-42C3-80B6-E1B84FD02B35}" destId="{8A14305B-13F0-48D0-9405-97FD71666785}" srcOrd="2" destOrd="0" presId="urn:microsoft.com/office/officeart/2005/8/layout/hierarchy4"/>
    <dgm:cxn modelId="{50AB6437-3E32-458E-8182-1414F3549834}" type="presParOf" srcId="{8A14305B-13F0-48D0-9405-97FD71666785}" destId="{F03B733E-BE7D-47D3-AA17-13215DC2F742}" srcOrd="0" destOrd="0" presId="urn:microsoft.com/office/officeart/2005/8/layout/hierarchy4"/>
    <dgm:cxn modelId="{CDC7E601-00C9-4651-8CEA-5D2C67969EC5}" type="presParOf" srcId="{F03B733E-BE7D-47D3-AA17-13215DC2F742}" destId="{76F3D7AF-3262-41DA-8D64-7F178053CF7A}" srcOrd="0" destOrd="0" presId="urn:microsoft.com/office/officeart/2005/8/layout/hierarchy4"/>
    <dgm:cxn modelId="{3DB12B6B-A7F3-4522-A9FF-BA8D4DE556C5}" type="presParOf" srcId="{F03B733E-BE7D-47D3-AA17-13215DC2F742}" destId="{CD86FA4D-A0FE-48CC-B9F9-EEDA1AFF41F7}" srcOrd="1" destOrd="0" presId="urn:microsoft.com/office/officeart/2005/8/layout/hierarchy4"/>
    <dgm:cxn modelId="{24F02569-B604-49F5-98FD-14F82FD7D3F5}" type="presParOf" srcId="{8A14305B-13F0-48D0-9405-97FD71666785}" destId="{43143FFC-73C0-4A40-9589-F590A35361D6}" srcOrd="1" destOrd="0" presId="urn:microsoft.com/office/officeart/2005/8/layout/hierarchy4"/>
    <dgm:cxn modelId="{BBF8762F-7866-4155-8673-AC127F4FE504}" type="presParOf" srcId="{8A14305B-13F0-48D0-9405-97FD71666785}" destId="{11CFA15C-AAE2-4D42-A990-2BDFD87B3A7E}" srcOrd="2" destOrd="0" presId="urn:microsoft.com/office/officeart/2005/8/layout/hierarchy4"/>
    <dgm:cxn modelId="{A2763433-4E77-4244-BACA-299606F15BB6}" type="presParOf" srcId="{11CFA15C-AAE2-4D42-A990-2BDFD87B3A7E}" destId="{6CC02ED0-D9D0-482B-89ED-356785D1C499}" srcOrd="0" destOrd="0" presId="urn:microsoft.com/office/officeart/2005/8/layout/hierarchy4"/>
    <dgm:cxn modelId="{BCFC30A7-4BB1-47B3-B1CF-FBF8C7525B70}" type="presParOf" srcId="{11CFA15C-AAE2-4D42-A990-2BDFD87B3A7E}" destId="{4BD2BCF5-A1FD-4270-84F6-91C770DC55DC}" srcOrd="1" destOrd="0" presId="urn:microsoft.com/office/officeart/2005/8/layout/hierarchy4"/>
    <dgm:cxn modelId="{7CCE2F0E-88E6-4A42-8563-295AD1F3C08D}" type="presParOf" srcId="{5B1AF4C2-778D-4CB4-B29B-B439EC56E626}" destId="{0189F0A1-5432-4F6E-92D4-1FFC6E9B65DC}" srcOrd="1" destOrd="0" presId="urn:microsoft.com/office/officeart/2005/8/layout/hierarchy4"/>
    <dgm:cxn modelId="{C2831D7E-3010-452D-8D34-ACD4B783C3D9}" type="presParOf" srcId="{5B1AF4C2-778D-4CB4-B29B-B439EC56E626}" destId="{BF9528A6-EC00-4353-8102-47010A230AFE}" srcOrd="2" destOrd="0" presId="urn:microsoft.com/office/officeart/2005/8/layout/hierarchy4"/>
    <dgm:cxn modelId="{1A964206-6098-4283-9EE9-41BAA5802B1A}" type="presParOf" srcId="{BF9528A6-EC00-4353-8102-47010A230AFE}" destId="{2C59763F-6286-465E-9268-2594D9F5C934}" srcOrd="0" destOrd="0" presId="urn:microsoft.com/office/officeart/2005/8/layout/hierarchy4"/>
    <dgm:cxn modelId="{75405023-9822-401A-B014-E8C5D02BE07A}" type="presParOf" srcId="{BF9528A6-EC00-4353-8102-47010A230AFE}" destId="{06EF2488-A8D4-4F4C-AF87-4573A0269D78}" srcOrd="1" destOrd="0" presId="urn:microsoft.com/office/officeart/2005/8/layout/hierarchy4"/>
    <dgm:cxn modelId="{7078458C-C9A4-4A69-97D1-98BE1C4844F6}" type="presParOf" srcId="{BF9528A6-EC00-4353-8102-47010A230AFE}" destId="{EE291AA9-1A22-4098-A512-4528167396CD}" srcOrd="2" destOrd="0" presId="urn:microsoft.com/office/officeart/2005/8/layout/hierarchy4"/>
    <dgm:cxn modelId="{F83B94B5-20B9-486A-A685-3C04A5933A85}" type="presParOf" srcId="{EE291AA9-1A22-4098-A512-4528167396CD}" destId="{AD267FF0-05E5-4713-BD9C-F86FA58B78C5}" srcOrd="0" destOrd="0" presId="urn:microsoft.com/office/officeart/2005/8/layout/hierarchy4"/>
    <dgm:cxn modelId="{E483694B-65C1-4E50-9DC1-541CCE52515C}" type="presParOf" srcId="{AD267FF0-05E5-4713-BD9C-F86FA58B78C5}" destId="{C08016BB-6EF7-42AC-8811-384464C12FEF}" srcOrd="0" destOrd="0" presId="urn:microsoft.com/office/officeart/2005/8/layout/hierarchy4"/>
    <dgm:cxn modelId="{71B08EA1-09D9-4529-9132-98B61386C5D8}" type="presParOf" srcId="{AD267FF0-05E5-4713-BD9C-F86FA58B78C5}" destId="{3399A8B8-35C3-421D-9D2B-A9B1766DA43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954A2-5147-4973-8329-B5CF3F52F7FA}">
      <dsp:nvSpPr>
        <dsp:cNvPr id="0" name=""/>
        <dsp:cNvSpPr/>
      </dsp:nvSpPr>
      <dsp:spPr>
        <a:xfrm>
          <a:off x="1176" y="20524"/>
          <a:ext cx="8731207" cy="15139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4500" b="1" kern="1200"/>
            <a:t>Kék Zóna Projekt hivatalos helyszín</a:t>
          </a:r>
          <a:endParaRPr lang="hu-HU" sz="4500" b="1" kern="1200" dirty="0"/>
        </a:p>
      </dsp:txBody>
      <dsp:txXfrm>
        <a:off x="45519" y="64867"/>
        <a:ext cx="8642521" cy="1425294"/>
      </dsp:txXfrm>
    </dsp:sp>
    <dsp:sp modelId="{A570A34C-A2DC-4833-8EBB-DF3BBC9B4110}">
      <dsp:nvSpPr>
        <dsp:cNvPr id="0" name=""/>
        <dsp:cNvSpPr/>
      </dsp:nvSpPr>
      <dsp:spPr>
        <a:xfrm>
          <a:off x="21363" y="1683075"/>
          <a:ext cx="5703495" cy="15139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hu-HU" sz="2700" b="1" kern="1200"/>
            <a:t>Balance Medical Center </a:t>
          </a:r>
          <a:endParaRPr lang="hu-HU" sz="2700" kern="1200" dirty="0"/>
        </a:p>
      </dsp:txBody>
      <dsp:txXfrm>
        <a:off x="65706" y="1727418"/>
        <a:ext cx="5614809" cy="1425294"/>
      </dsp:txXfrm>
    </dsp:sp>
    <dsp:sp modelId="{76F3D7AF-3262-41DA-8D64-7F178053CF7A}">
      <dsp:nvSpPr>
        <dsp:cNvPr id="0" name=""/>
        <dsp:cNvSpPr/>
      </dsp:nvSpPr>
      <dsp:spPr>
        <a:xfrm>
          <a:off x="1002" y="3335742"/>
          <a:ext cx="2793092" cy="15139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hu-HU" sz="2700" b="1" kern="1200"/>
            <a:t>Dento Dental Fogászat</a:t>
          </a:r>
          <a:endParaRPr lang="hu-HU" sz="2700" kern="1200" dirty="0"/>
        </a:p>
      </dsp:txBody>
      <dsp:txXfrm>
        <a:off x="45345" y="3380085"/>
        <a:ext cx="2704406" cy="1425294"/>
      </dsp:txXfrm>
    </dsp:sp>
    <dsp:sp modelId="{6CC02ED0-D9D0-482B-89ED-356785D1C499}">
      <dsp:nvSpPr>
        <dsp:cNvPr id="0" name=""/>
        <dsp:cNvSpPr/>
      </dsp:nvSpPr>
      <dsp:spPr>
        <a:xfrm>
          <a:off x="2911404" y="3335742"/>
          <a:ext cx="2793092" cy="15139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700" b="1" kern="1200"/>
            <a:t>Trakta Étterem</a:t>
          </a:r>
          <a:endParaRPr lang="hu-HU" sz="2700" b="1" kern="1200" dirty="0"/>
        </a:p>
      </dsp:txBody>
      <dsp:txXfrm>
        <a:off x="2955747" y="3380085"/>
        <a:ext cx="2704406" cy="1425294"/>
      </dsp:txXfrm>
    </dsp:sp>
    <dsp:sp modelId="{2C59763F-6286-465E-9268-2594D9F5C934}">
      <dsp:nvSpPr>
        <dsp:cNvPr id="0" name=""/>
        <dsp:cNvSpPr/>
      </dsp:nvSpPr>
      <dsp:spPr>
        <a:xfrm>
          <a:off x="5939117" y="1669169"/>
          <a:ext cx="2793092" cy="15139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700" b="1" kern="1200" dirty="0"/>
            <a:t>Nomád </a:t>
          </a:r>
          <a:r>
            <a:rPr lang="hu-HU" sz="2700" b="1" kern="1200" dirty="0" err="1"/>
            <a:t>Hotel&amp;Glamping</a:t>
          </a:r>
          <a:endParaRPr lang="hu-HU" sz="2700" kern="1200" dirty="0"/>
        </a:p>
      </dsp:txBody>
      <dsp:txXfrm>
        <a:off x="5983460" y="1713512"/>
        <a:ext cx="2704406" cy="1425294"/>
      </dsp:txXfrm>
    </dsp:sp>
    <dsp:sp modelId="{C08016BB-6EF7-42AC-8811-384464C12FEF}">
      <dsp:nvSpPr>
        <dsp:cNvPr id="0" name=""/>
        <dsp:cNvSpPr/>
      </dsp:nvSpPr>
      <dsp:spPr>
        <a:xfrm>
          <a:off x="5939117" y="3335742"/>
          <a:ext cx="2793092" cy="15139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hu-HU" sz="2700" b="1" kern="1200"/>
            <a:t>Thermal Hotel Balance Lenti</a:t>
          </a:r>
          <a:endParaRPr lang="hu-HU" sz="2700" kern="1200" dirty="0"/>
        </a:p>
      </dsp:txBody>
      <dsp:txXfrm>
        <a:off x="5983460" y="3380085"/>
        <a:ext cx="2704406" cy="1425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9.png"/><Relationship Id="rId21" Type="http://schemas.openxmlformats.org/officeDocument/2006/relationships/image" Target="../media/image35.png"/><Relationship Id="rId7" Type="http://schemas.openxmlformats.org/officeDocument/2006/relationships/image" Target="../media/image23.pn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image" Target="../media/image18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3.png"/><Relationship Id="rId5" Type="http://schemas.openxmlformats.org/officeDocument/2006/relationships/image" Target="../media/image21.png"/><Relationship Id="rId15" Type="http://schemas.openxmlformats.org/officeDocument/2006/relationships/image" Target="../media/image29.png"/><Relationship Id="rId10" Type="http://schemas.openxmlformats.org/officeDocument/2006/relationships/image" Target="../media/image2.png"/><Relationship Id="rId19" Type="http://schemas.openxmlformats.org/officeDocument/2006/relationships/image" Target="../media/image33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Relationship Id="rId22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3" Type="http://schemas.microsoft.com/office/2007/relationships/diagramDrawing" Target="../diagrams/drawing1.xml"/><Relationship Id="rId18" Type="http://schemas.openxmlformats.org/officeDocument/2006/relationships/hyperlink" Target="https://scarfocean.hu/" TargetMode="External"/><Relationship Id="rId26" Type="http://schemas.openxmlformats.org/officeDocument/2006/relationships/hyperlink" Target="https://sokszinuvidek.24.hu/viragzo-videkunk/2025/06/22/cukraszda-pekseg-gd-kezmuves-cukraszda-es-pekseg-szo-daniel-szo-gellert-pekaru-legjobb-pekseg/" TargetMode="External"/><Relationship Id="rId3" Type="http://schemas.openxmlformats.org/officeDocument/2006/relationships/image" Target="../media/image38.png"/><Relationship Id="rId21" Type="http://schemas.openxmlformats.org/officeDocument/2006/relationships/hyperlink" Target="https://helloklimax.hu/" TargetMode="External"/><Relationship Id="rId34" Type="http://schemas.openxmlformats.org/officeDocument/2006/relationships/hyperlink" Target="https://www.linkedin.com/in/kiraly-erika-cps/?originalSubdomain=hu" TargetMode="External"/><Relationship Id="rId7" Type="http://schemas.openxmlformats.org/officeDocument/2006/relationships/image" Target="../media/image42.png"/><Relationship Id="rId12" Type="http://schemas.openxmlformats.org/officeDocument/2006/relationships/diagramColors" Target="../diagrams/colors1.xml"/><Relationship Id="rId17" Type="http://schemas.openxmlformats.org/officeDocument/2006/relationships/hyperlink" Target="https://herbclinic.hu/" TargetMode="External"/><Relationship Id="rId25" Type="http://schemas.openxmlformats.org/officeDocument/2006/relationships/hyperlink" Target="https://ujmosoly.hu/" TargetMode="External"/><Relationship Id="rId33" Type="http://schemas.openxmlformats.org/officeDocument/2006/relationships/hyperlink" Target="https://feelm.hu/" TargetMode="External"/><Relationship Id="rId2" Type="http://schemas.openxmlformats.org/officeDocument/2006/relationships/image" Target="../media/image37.png"/><Relationship Id="rId16" Type="http://schemas.openxmlformats.org/officeDocument/2006/relationships/hyperlink" Target="https://www.mosaicheadspa.hu/" TargetMode="External"/><Relationship Id="rId20" Type="http://schemas.openxmlformats.org/officeDocument/2006/relationships/hyperlink" Target="https://www.libri.hu/" TargetMode="External"/><Relationship Id="rId29" Type="http://schemas.openxmlformats.org/officeDocument/2006/relationships/hyperlink" Target="https://honeyqueen.h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diagramQuickStyle" Target="../diagrams/quickStyle1.xml"/><Relationship Id="rId24" Type="http://schemas.openxmlformats.org/officeDocument/2006/relationships/hyperlink" Target="https://eletszepitok.hu/" TargetMode="External"/><Relationship Id="rId32" Type="http://schemas.openxmlformats.org/officeDocument/2006/relationships/hyperlink" Target="https://ndustrialstudios.com/" TargetMode="External"/><Relationship Id="rId5" Type="http://schemas.openxmlformats.org/officeDocument/2006/relationships/image" Target="../media/image40.png"/><Relationship Id="rId15" Type="http://schemas.openxmlformats.org/officeDocument/2006/relationships/hyperlink" Target="https://sparkbypelote.com/" TargetMode="External"/><Relationship Id="rId23" Type="http://schemas.openxmlformats.org/officeDocument/2006/relationships/hyperlink" Target="https://mediteam.hu/" TargetMode="External"/><Relationship Id="rId28" Type="http://schemas.openxmlformats.org/officeDocument/2006/relationships/hyperlink" Target="https://naturcleaning.hu/" TargetMode="External"/><Relationship Id="rId10" Type="http://schemas.openxmlformats.org/officeDocument/2006/relationships/diagramLayout" Target="../diagrams/layout1.xml"/><Relationship Id="rId19" Type="http://schemas.openxmlformats.org/officeDocument/2006/relationships/hyperlink" Target="https://tarna91.hu/" TargetMode="External"/><Relationship Id="rId31" Type="http://schemas.openxmlformats.org/officeDocument/2006/relationships/hyperlink" Target="https://natham-movies.co/" TargetMode="External"/><Relationship Id="rId4" Type="http://schemas.openxmlformats.org/officeDocument/2006/relationships/image" Target="../media/image39.png"/><Relationship Id="rId9" Type="http://schemas.openxmlformats.org/officeDocument/2006/relationships/diagramData" Target="../diagrams/data1.xml"/><Relationship Id="rId14" Type="http://schemas.openxmlformats.org/officeDocument/2006/relationships/hyperlink" Target="https://hondabudaors.hu/" TargetMode="External"/><Relationship Id="rId22" Type="http://schemas.openxmlformats.org/officeDocument/2006/relationships/hyperlink" Target="https://ejam.hu/hu/" TargetMode="External"/><Relationship Id="rId27" Type="http://schemas.openxmlformats.org/officeDocument/2006/relationships/hyperlink" Target="https://makeupforlove.com/" TargetMode="External"/><Relationship Id="rId30" Type="http://schemas.openxmlformats.org/officeDocument/2006/relationships/hyperlink" Target="https://fotolla.hu/" TargetMode="External"/><Relationship Id="rId35" Type="http://schemas.openxmlformats.org/officeDocument/2006/relationships/hyperlink" Target="https://mosolap.hu/shop/" TargetMode="External"/><Relationship Id="rId8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9425" y="2744354"/>
            <a:ext cx="14709150" cy="4282329"/>
            <a:chOff x="0" y="0"/>
            <a:chExt cx="19612200" cy="570977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9082" b="39082"/>
            <a:stretch>
              <a:fillRect/>
            </a:stretch>
          </p:blipFill>
          <p:spPr>
            <a:xfrm>
              <a:off x="0" y="0"/>
              <a:ext cx="19612200" cy="5709772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5528259" y="8169020"/>
            <a:ext cx="1731041" cy="1731041"/>
          </a:xfrm>
          <a:custGeom>
            <a:avLst/>
            <a:gdLst/>
            <a:ahLst/>
            <a:cxnLst/>
            <a:rect l="l" t="t" r="r" b="b"/>
            <a:pathLst>
              <a:path w="1731041" h="1731041">
                <a:moveTo>
                  <a:pt x="0" y="0"/>
                </a:moveTo>
                <a:lnTo>
                  <a:pt x="1731041" y="0"/>
                </a:lnTo>
                <a:lnTo>
                  <a:pt x="1731041" y="1731041"/>
                </a:lnTo>
                <a:lnTo>
                  <a:pt x="0" y="173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45163" y="1480091"/>
            <a:ext cx="16214137" cy="0"/>
          </a:xfrm>
          <a:prstGeom prst="line">
            <a:avLst/>
          </a:prstGeom>
          <a:ln w="19050" cap="flat">
            <a:solidFill>
              <a:srgbClr val="0B366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700" y="7824059"/>
            <a:ext cx="16214137" cy="0"/>
          </a:xfrm>
          <a:prstGeom prst="line">
            <a:avLst/>
          </a:prstGeom>
          <a:ln w="19050" cap="flat">
            <a:solidFill>
              <a:srgbClr val="0B366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2608556" y="4542003"/>
            <a:ext cx="13070889" cy="1746250"/>
            <a:chOff x="0" y="0"/>
            <a:chExt cx="17427852" cy="2328333"/>
          </a:xfrm>
        </p:grpSpPr>
        <p:sp>
          <p:nvSpPr>
            <p:cNvPr id="8" name="TextBox 8"/>
            <p:cNvSpPr txBox="1"/>
            <p:nvPr/>
          </p:nvSpPr>
          <p:spPr>
            <a:xfrm>
              <a:off x="0" y="-200025"/>
              <a:ext cx="17427852" cy="1918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899"/>
                </a:lnSpc>
                <a:spcBef>
                  <a:spcPct val="0"/>
                </a:spcBef>
              </a:pPr>
              <a:r>
                <a:rPr lang="en-US" sz="8499" u="none" strike="noStrike" spc="-399">
                  <a:solidFill>
                    <a:srgbClr val="FFFFFF"/>
                  </a:solidFill>
                  <a:latin typeface="Arista Pro"/>
                  <a:ea typeface="Arista Pro"/>
                  <a:cs typeface="Arista Pro"/>
                  <a:sym typeface="Arista Pro"/>
                </a:rPr>
                <a:t>Kék Zóna Projekt Magyarország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59497" y="1798109"/>
              <a:ext cx="16508857" cy="530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9"/>
                </a:lnSpc>
              </a:pPr>
              <a:r>
                <a:rPr lang="en-US" sz="2999" spc="746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PREZENTÁCIÓ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218889"/>
            <a:ext cx="18288000" cy="5068111"/>
            <a:chOff x="0" y="0"/>
            <a:chExt cx="4816593" cy="13348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334811"/>
            </a:xfrm>
            <a:custGeom>
              <a:avLst/>
              <a:gdLst/>
              <a:ahLst/>
              <a:cxnLst/>
              <a:rect l="l" t="t" r="r" b="b"/>
              <a:pathLst>
                <a:path w="4816592" h="1334811">
                  <a:moveTo>
                    <a:pt x="0" y="0"/>
                  </a:moveTo>
                  <a:lnTo>
                    <a:pt x="4816592" y="0"/>
                  </a:lnTo>
                  <a:lnTo>
                    <a:pt x="4816592" y="1334811"/>
                  </a:lnTo>
                  <a:lnTo>
                    <a:pt x="0" y="1334811"/>
                  </a:lnTo>
                  <a:close/>
                </a:path>
              </a:pathLst>
            </a:custGeom>
            <a:solidFill>
              <a:srgbClr val="31496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816593" cy="1420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17556" y="1506737"/>
            <a:ext cx="3712152" cy="371215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B366C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96532" y="1431348"/>
            <a:ext cx="3712152" cy="371215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B366C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116039" y="4458740"/>
            <a:ext cx="3712152" cy="371215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16954" y="538925"/>
            <a:ext cx="8301537" cy="1103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56"/>
              </a:lnSpc>
            </a:pPr>
            <a:r>
              <a:rPr lang="en-US" sz="8100">
                <a:solidFill>
                  <a:srgbClr val="0B366C"/>
                </a:solidFill>
                <a:latin typeface="Arista Pro"/>
                <a:ea typeface="Arista Pro"/>
                <a:cs typeface="Arista Pro"/>
                <a:sym typeface="Arista Pro"/>
              </a:rPr>
              <a:t>Üzleti modell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41843" y="3014081"/>
            <a:ext cx="2863576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B366C"/>
                </a:solidFill>
                <a:latin typeface="Telegraf Bold"/>
                <a:ea typeface="Telegraf Bold"/>
                <a:cs typeface="Telegraf Bold"/>
                <a:sym typeface="Telegraf Bold"/>
              </a:rPr>
              <a:t>Egészségügyi és Prevenciós Munkacsoport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86008" y="3014081"/>
            <a:ext cx="2863576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b="1" u="none" strike="noStrike">
                <a:solidFill>
                  <a:srgbClr val="0B366C"/>
                </a:solidFill>
                <a:latin typeface="Telegraf Bold"/>
                <a:ea typeface="Telegraf Bold"/>
                <a:cs typeface="Telegraf Bold"/>
                <a:sym typeface="Telegraf Bold"/>
              </a:rPr>
              <a:t>Gazdasági </a:t>
            </a:r>
          </a:p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b="1" u="none" strike="noStrike">
                <a:solidFill>
                  <a:srgbClr val="0B366C"/>
                </a:solidFill>
                <a:latin typeface="Telegraf Bold"/>
                <a:ea typeface="Telegraf Bold"/>
                <a:cs typeface="Telegraf Bold"/>
                <a:sym typeface="Telegraf Bold"/>
              </a:rPr>
              <a:t>Munkacsoport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0675" y="5146428"/>
            <a:ext cx="3974181" cy="665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  <a:spcBef>
                <a:spcPct val="0"/>
              </a:spcBef>
            </a:pPr>
            <a:r>
              <a:rPr lang="en-US" sz="3799" b="1">
                <a:solidFill>
                  <a:srgbClr val="FFFFFF"/>
                </a:solidFill>
                <a:latin typeface="Arista Pro Bold"/>
                <a:ea typeface="Arista Pro Bold"/>
                <a:cs typeface="Arista Pro Bold"/>
                <a:sym typeface="Arista Pro Bold"/>
              </a:rPr>
              <a:t>Munkacsoportok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73590" y="5884286"/>
            <a:ext cx="2839388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Fenntarthatósági Munkacsoport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63637" y="2426960"/>
            <a:ext cx="1905102" cy="67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06"/>
              </a:lnSpc>
              <a:spcBef>
                <a:spcPct val="0"/>
              </a:spcBef>
            </a:pPr>
            <a:r>
              <a:rPr lang="en-US" sz="3900" b="1" u="none" strike="noStrike">
                <a:solidFill>
                  <a:srgbClr val="0B366C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1.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08945" y="2426960"/>
            <a:ext cx="1905102" cy="67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06"/>
              </a:lnSpc>
              <a:spcBef>
                <a:spcPct val="0"/>
              </a:spcBef>
            </a:pPr>
            <a:r>
              <a:rPr lang="en-US" sz="3900" b="1">
                <a:solidFill>
                  <a:srgbClr val="0B366C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2</a:t>
            </a:r>
            <a:r>
              <a:rPr lang="en-US" sz="3900" b="1" u="none" strike="noStrike">
                <a:solidFill>
                  <a:srgbClr val="0B366C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585783" y="5200650"/>
            <a:ext cx="1905102" cy="67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06"/>
              </a:lnSpc>
              <a:spcBef>
                <a:spcPct val="0"/>
              </a:spcBef>
            </a:pPr>
            <a:r>
              <a:rPr lang="en-US" sz="3900" b="1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3</a:t>
            </a:r>
            <a:r>
              <a:rPr lang="en-US" sz="3900" b="1" u="none" strike="noStrike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449800" y="9391650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8F806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11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7873632" y="6016967"/>
            <a:ext cx="3712152" cy="371215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8777157" y="6929537"/>
            <a:ext cx="1905102" cy="67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06"/>
              </a:lnSpc>
              <a:spcBef>
                <a:spcPct val="0"/>
              </a:spcBef>
            </a:pPr>
            <a:r>
              <a:rPr lang="en-US" sz="3900" b="1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4.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334201" y="7636505"/>
            <a:ext cx="2839388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Vállalati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Munkacsoport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0537143" y="4350756"/>
            <a:ext cx="3712152" cy="3712152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5911086" y="5437576"/>
            <a:ext cx="1905102" cy="67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06"/>
              </a:lnSpc>
              <a:spcBef>
                <a:spcPct val="0"/>
              </a:spcBef>
            </a:pPr>
            <a:r>
              <a:rPr lang="en-US" sz="3900" b="1">
                <a:solidFill>
                  <a:srgbClr val="FFFFFF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5.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443942" y="6229604"/>
            <a:ext cx="2839388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Élelmiszeripari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Munkacsoport</a:t>
            </a:r>
          </a:p>
        </p:txBody>
      </p:sp>
      <p:sp>
        <p:nvSpPr>
          <p:cNvPr id="33" name="AutoShape 33"/>
          <p:cNvSpPr/>
          <p:nvPr/>
        </p:nvSpPr>
        <p:spPr>
          <a:xfrm>
            <a:off x="718991" y="1586388"/>
            <a:ext cx="5879625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TextBox 34"/>
          <p:cNvSpPr txBox="1"/>
          <p:nvPr/>
        </p:nvSpPr>
        <p:spPr>
          <a:xfrm>
            <a:off x="1359146" y="7242147"/>
            <a:ext cx="3974181" cy="177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Kék zónás termékek kialakítása - rövid ellátási lánc támogatása - NAK által a biodinamikus gazdálkodókkal és kézműves gyártókkal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227666" y="8734103"/>
            <a:ext cx="3974181" cy="107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Fókuszban a Kék Zónás munkahelyek kialakítása, ESG szempontok integrálása 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060603" y="6140157"/>
            <a:ext cx="3974181" cy="213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Cél - az ökológiai lábnyom csökkentése, karbonsemlegesség elérése - zöldtetők, kék tetők, szivacsvárosok, közösségi kertek kialakításával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930172" y="2060120"/>
            <a:ext cx="4658410" cy="142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B366C"/>
                </a:solidFill>
                <a:latin typeface="Telegraf"/>
                <a:ea typeface="Telegraf"/>
                <a:cs typeface="Telegraf"/>
                <a:sym typeface="Telegraf"/>
              </a:rPr>
              <a:t>Az élettartalom növekedése kapcsán - piaci lehetőségek, fogyasztói igények, trendek követése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59146" y="1883908"/>
            <a:ext cx="4658410" cy="177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B366C"/>
                </a:solidFill>
                <a:latin typeface="Telegraf"/>
                <a:ea typeface="Telegraf"/>
                <a:cs typeface="Telegraf"/>
                <a:sym typeface="Telegraf"/>
              </a:rPr>
              <a:t>Valós terepmunka -  arra összpontosít, hogyan növelhetjük a várható élettartamot a magyarországi kék zónás mintatelepülések alapján.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369135" y="4976557"/>
            <a:ext cx="1624189" cy="0"/>
          </a:xfrm>
          <a:prstGeom prst="line">
            <a:avLst/>
          </a:prstGeom>
          <a:ln w="28575" cap="rnd">
            <a:solidFill>
              <a:srgbClr val="0B366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631213" y="6110518"/>
            <a:ext cx="3874657" cy="45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8"/>
              </a:lnSpc>
            </a:pPr>
            <a:r>
              <a:rPr lang="en-US" sz="2698" b="1">
                <a:solidFill>
                  <a:srgbClr val="0B366C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Szakmai kiválóság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4239068" y="6376281"/>
            <a:ext cx="964372" cy="14288"/>
          </a:xfrm>
          <a:prstGeom prst="line">
            <a:avLst/>
          </a:prstGeom>
          <a:ln w="28575" cap="rnd">
            <a:solidFill>
              <a:srgbClr val="0B366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631213" y="7488639"/>
            <a:ext cx="2037555" cy="45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8"/>
              </a:lnSpc>
            </a:pPr>
            <a:r>
              <a:rPr lang="en-US" sz="2698" b="1">
                <a:solidFill>
                  <a:srgbClr val="0B366C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Publicitás</a:t>
            </a:r>
          </a:p>
        </p:txBody>
      </p:sp>
      <p:sp>
        <p:nvSpPr>
          <p:cNvPr id="6" name="AutoShape 6"/>
          <p:cNvSpPr/>
          <p:nvPr/>
        </p:nvSpPr>
        <p:spPr>
          <a:xfrm>
            <a:off x="3369135" y="7725829"/>
            <a:ext cx="1624189" cy="0"/>
          </a:xfrm>
          <a:prstGeom prst="line">
            <a:avLst/>
          </a:prstGeom>
          <a:ln w="28575" cap="rnd">
            <a:solidFill>
              <a:srgbClr val="0B366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1622900" y="2980003"/>
            <a:ext cx="6525841" cy="4856550"/>
          </a:xfrm>
          <a:custGeom>
            <a:avLst/>
            <a:gdLst/>
            <a:ahLst/>
            <a:cxnLst/>
            <a:rect l="l" t="t" r="r" b="b"/>
            <a:pathLst>
              <a:path w="6525841" h="4856550">
                <a:moveTo>
                  <a:pt x="0" y="0"/>
                </a:moveTo>
                <a:lnTo>
                  <a:pt x="6525841" y="0"/>
                </a:lnTo>
                <a:lnTo>
                  <a:pt x="6525841" y="4856550"/>
                </a:lnTo>
                <a:lnTo>
                  <a:pt x="0" y="48565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" b="-32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947143"/>
            <a:ext cx="12869530" cy="1265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24"/>
              </a:lnSpc>
            </a:pPr>
            <a:r>
              <a:rPr lang="en-US" sz="7160">
                <a:solidFill>
                  <a:srgbClr val="0B366C"/>
                </a:solidFill>
                <a:latin typeface="Arista Pro"/>
                <a:ea typeface="Arista Pro"/>
                <a:cs typeface="Arista Pro"/>
                <a:sym typeface="Arista Pro"/>
              </a:rPr>
              <a:t>Versenyelőny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1213" y="4739366"/>
            <a:ext cx="2450549" cy="45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8"/>
              </a:lnSpc>
            </a:pPr>
            <a:r>
              <a:rPr lang="en-US" sz="2698" b="1">
                <a:solidFill>
                  <a:srgbClr val="0B366C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Bizalom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64823" y="4692306"/>
            <a:ext cx="5797893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B366C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-US" sz="1799" b="1">
                <a:solidFill>
                  <a:srgbClr val="0B366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közös értékrend </a:t>
            </a:r>
            <a:r>
              <a:rPr lang="en-US" sz="1799">
                <a:solidFill>
                  <a:srgbClr val="0B366C"/>
                </a:solidFill>
                <a:latin typeface="Montserrat"/>
                <a:ea typeface="Montserrat"/>
                <a:cs typeface="Montserrat"/>
                <a:sym typeface="Montserrat"/>
              </a:rPr>
              <a:t>miatt a résztvevők valódi meggyőződéssel és hosszú távú elköteleződéssel vesznek részt a projektben.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64823" y="5829994"/>
            <a:ext cx="6058077" cy="156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B366C"/>
                </a:solidFill>
                <a:latin typeface="Montserrat"/>
                <a:ea typeface="Montserrat"/>
                <a:cs typeface="Montserrat"/>
                <a:sym typeface="Montserrat"/>
              </a:rPr>
              <a:t>A projektben a </a:t>
            </a:r>
            <a:r>
              <a:rPr lang="en-US" sz="1799" b="1">
                <a:solidFill>
                  <a:srgbClr val="0B366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szakma legelismertebb képviselői</a:t>
            </a:r>
            <a:r>
              <a:rPr lang="en-US" sz="1799">
                <a:solidFill>
                  <a:srgbClr val="0B366C"/>
                </a:solidFill>
                <a:latin typeface="Montserrat"/>
                <a:ea typeface="Montserrat"/>
                <a:cs typeface="Montserrat"/>
                <a:sym typeface="Montserrat"/>
              </a:rPr>
              <a:t> dolgoznak együtt, ami magas szintű tudást, minőséget és megbízhatóságot biztosít. A polgármesterek napi szinten érdekődnek a csatlakozási lehetőségről.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11731" y="7596332"/>
            <a:ext cx="579789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B366C"/>
                </a:solidFill>
                <a:latin typeface="Montserrat"/>
                <a:ea typeface="Montserrat"/>
                <a:cs typeface="Montserrat"/>
                <a:sym typeface="Montserrat"/>
              </a:rPr>
              <a:t>A projekt jelentős </a:t>
            </a:r>
            <a:r>
              <a:rPr lang="en-US" sz="1799" b="1">
                <a:solidFill>
                  <a:srgbClr val="0B366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sajtónyilvánossága</a:t>
            </a:r>
            <a:r>
              <a:rPr lang="en-US" sz="1799">
                <a:solidFill>
                  <a:srgbClr val="0B366C"/>
                </a:solidFill>
                <a:latin typeface="Montserrat"/>
                <a:ea typeface="Montserrat"/>
                <a:cs typeface="Montserrat"/>
                <a:sym typeface="Montserrat"/>
              </a:rPr>
              <a:t> növeli a láthatóságot, az elérést és az érintettek bizalmát.</a:t>
            </a:r>
          </a:p>
        </p:txBody>
      </p:sp>
      <p:sp>
        <p:nvSpPr>
          <p:cNvPr id="13" name="AutoShape 13"/>
          <p:cNvSpPr/>
          <p:nvPr/>
        </p:nvSpPr>
        <p:spPr>
          <a:xfrm>
            <a:off x="-1024145" y="9719678"/>
            <a:ext cx="20443391" cy="0"/>
          </a:xfrm>
          <a:prstGeom prst="line">
            <a:avLst/>
          </a:prstGeom>
          <a:ln w="28575" cap="flat">
            <a:solidFill>
              <a:srgbClr val="0B366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10858" y="2213062"/>
            <a:ext cx="6633843" cy="14288"/>
          </a:xfrm>
          <a:prstGeom prst="line">
            <a:avLst/>
          </a:prstGeom>
          <a:ln w="9525" cap="flat">
            <a:solidFill>
              <a:srgbClr val="0B366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17449800" y="9391650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8F806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12</a:t>
            </a:r>
          </a:p>
        </p:txBody>
      </p:sp>
      <p:sp>
        <p:nvSpPr>
          <p:cNvPr id="16" name="AutoShape 16"/>
          <p:cNvSpPr/>
          <p:nvPr/>
        </p:nvSpPr>
        <p:spPr>
          <a:xfrm>
            <a:off x="3368923" y="3320134"/>
            <a:ext cx="1624189" cy="0"/>
          </a:xfrm>
          <a:prstGeom prst="line">
            <a:avLst/>
          </a:prstGeom>
          <a:ln w="28575" cap="rnd">
            <a:solidFill>
              <a:srgbClr val="0B366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631213" y="3082943"/>
            <a:ext cx="2450549" cy="45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8"/>
              </a:lnSpc>
            </a:pPr>
            <a:r>
              <a:rPr lang="en-US" sz="2698" b="1">
                <a:solidFill>
                  <a:srgbClr val="0B366C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Úttörőség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64823" y="2580059"/>
            <a:ext cx="5691708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B366C"/>
                </a:solidFill>
                <a:latin typeface="Montserrat"/>
                <a:ea typeface="Montserrat"/>
                <a:cs typeface="Montserrat"/>
                <a:sym typeface="Montserrat"/>
              </a:rPr>
              <a:t> Jókor kapcsolódtunk a longevity és kék zónák témájához: az elsők között kezdtünk róla beszélni, miközben </a:t>
            </a:r>
            <a:r>
              <a:rPr lang="en-US" sz="1799" b="1">
                <a:solidFill>
                  <a:srgbClr val="0B366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egyedüliként</a:t>
            </a:r>
            <a:r>
              <a:rPr lang="en-US" sz="1799">
                <a:solidFill>
                  <a:srgbClr val="0B366C"/>
                </a:solidFill>
                <a:latin typeface="Montserrat"/>
                <a:ea typeface="Montserrat"/>
                <a:cs typeface="Montserrat"/>
                <a:sym typeface="Montserrat"/>
              </a:rPr>
              <a:t> végzünk </a:t>
            </a:r>
            <a:r>
              <a:rPr lang="en-US" sz="1799" b="1">
                <a:solidFill>
                  <a:srgbClr val="0B366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valódi terepmunkát</a:t>
            </a:r>
            <a:r>
              <a:rPr lang="en-US" sz="1799">
                <a:solidFill>
                  <a:srgbClr val="0B366C"/>
                </a:solidFill>
                <a:latin typeface="Montserrat"/>
                <a:ea typeface="Montserrat"/>
                <a:cs typeface="Montserrat"/>
                <a:sym typeface="Montserrat"/>
              </a:rPr>
              <a:t> és </a:t>
            </a:r>
            <a:r>
              <a:rPr lang="en-US" sz="1799" b="1">
                <a:solidFill>
                  <a:srgbClr val="0B366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road show</a:t>
            </a:r>
            <a:r>
              <a:rPr lang="en-US" sz="1799">
                <a:solidFill>
                  <a:srgbClr val="0B366C"/>
                </a:solidFill>
                <a:latin typeface="Montserrat"/>
                <a:ea typeface="Montserrat"/>
                <a:cs typeface="Montserrat"/>
                <a:sym typeface="Montserrat"/>
              </a:rPr>
              <a:t> keretében magyar településeken vizsgáljuk a pozitív példákat és a hazai valóságot.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2681" y="631636"/>
            <a:ext cx="11489851" cy="4007020"/>
            <a:chOff x="0" y="0"/>
            <a:chExt cx="15319802" cy="5342693"/>
          </a:xfrm>
        </p:grpSpPr>
        <p:sp>
          <p:nvSpPr>
            <p:cNvPr id="3" name="TextBox 3"/>
            <p:cNvSpPr txBox="1"/>
            <p:nvPr/>
          </p:nvSpPr>
          <p:spPr>
            <a:xfrm>
              <a:off x="0" y="-38100"/>
              <a:ext cx="15319802" cy="2959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640"/>
                </a:lnSpc>
              </a:pPr>
              <a:r>
                <a:rPr lang="en-US" sz="7200">
                  <a:solidFill>
                    <a:srgbClr val="FFFFFF"/>
                  </a:solidFill>
                  <a:latin typeface="Arista Pro"/>
                  <a:ea typeface="Arista Pro"/>
                  <a:cs typeface="Arista Pro"/>
                  <a:sym typeface="Arista Pro"/>
                </a:rPr>
                <a:t>Marketing és értékesítési stratégia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542257"/>
              <a:ext cx="11188036" cy="1800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8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Kék Zóna tanusító védjegyek, applikáció, Vállalatok - Támogatások, stratégiai partnerségek kialakítása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9842579" y="8513983"/>
            <a:ext cx="307341" cy="242257"/>
          </a:xfrm>
          <a:custGeom>
            <a:avLst/>
            <a:gdLst/>
            <a:ahLst/>
            <a:cxnLst/>
            <a:rect l="l" t="t" r="r" b="b"/>
            <a:pathLst>
              <a:path w="307341" h="242257">
                <a:moveTo>
                  <a:pt x="0" y="0"/>
                </a:moveTo>
                <a:lnTo>
                  <a:pt x="307341" y="0"/>
                </a:lnTo>
                <a:lnTo>
                  <a:pt x="307341" y="242257"/>
                </a:lnTo>
                <a:lnTo>
                  <a:pt x="0" y="242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42579" y="7397192"/>
            <a:ext cx="307341" cy="242257"/>
          </a:xfrm>
          <a:custGeom>
            <a:avLst/>
            <a:gdLst/>
            <a:ahLst/>
            <a:cxnLst/>
            <a:rect l="l" t="t" r="r" b="b"/>
            <a:pathLst>
              <a:path w="307341" h="242257">
                <a:moveTo>
                  <a:pt x="0" y="0"/>
                </a:moveTo>
                <a:lnTo>
                  <a:pt x="307341" y="0"/>
                </a:lnTo>
                <a:lnTo>
                  <a:pt x="307341" y="242257"/>
                </a:lnTo>
                <a:lnTo>
                  <a:pt x="0" y="242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481710" y="6453364"/>
            <a:ext cx="308373" cy="243070"/>
          </a:xfrm>
          <a:custGeom>
            <a:avLst/>
            <a:gdLst/>
            <a:ahLst/>
            <a:cxnLst/>
            <a:rect l="l" t="t" r="r" b="b"/>
            <a:pathLst>
              <a:path w="308373" h="243070">
                <a:moveTo>
                  <a:pt x="0" y="0"/>
                </a:moveTo>
                <a:lnTo>
                  <a:pt x="308372" y="0"/>
                </a:lnTo>
                <a:lnTo>
                  <a:pt x="308372" y="243070"/>
                </a:lnTo>
                <a:lnTo>
                  <a:pt x="0" y="2430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80090" y="6981466"/>
            <a:ext cx="3431567" cy="1054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8"/>
              </a:lnSpc>
            </a:pPr>
            <a:r>
              <a:rPr lang="en-US" sz="217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Stratégiai partnerség &amp; 2x megjelenés KZP eseményen</a:t>
            </a:r>
          </a:p>
        </p:txBody>
      </p:sp>
      <p:sp>
        <p:nvSpPr>
          <p:cNvPr id="9" name="AutoShape 9"/>
          <p:cNvSpPr/>
          <p:nvPr/>
        </p:nvSpPr>
        <p:spPr>
          <a:xfrm flipV="1">
            <a:off x="680090" y="6111829"/>
            <a:ext cx="10303508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680090" y="6995754"/>
            <a:ext cx="10303508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680090" y="8100633"/>
            <a:ext cx="10303508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6482741" y="7450152"/>
            <a:ext cx="307341" cy="242257"/>
          </a:xfrm>
          <a:custGeom>
            <a:avLst/>
            <a:gdLst/>
            <a:ahLst/>
            <a:cxnLst/>
            <a:rect l="l" t="t" r="r" b="b"/>
            <a:pathLst>
              <a:path w="307341" h="242257">
                <a:moveTo>
                  <a:pt x="0" y="0"/>
                </a:moveTo>
                <a:lnTo>
                  <a:pt x="307341" y="0"/>
                </a:lnTo>
                <a:lnTo>
                  <a:pt x="307341" y="242257"/>
                </a:lnTo>
                <a:lnTo>
                  <a:pt x="0" y="242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91692" y="6455750"/>
            <a:ext cx="307341" cy="242257"/>
          </a:xfrm>
          <a:custGeom>
            <a:avLst/>
            <a:gdLst/>
            <a:ahLst/>
            <a:cxnLst/>
            <a:rect l="l" t="t" r="r" b="b"/>
            <a:pathLst>
              <a:path w="307341" h="242257">
                <a:moveTo>
                  <a:pt x="0" y="0"/>
                </a:moveTo>
                <a:lnTo>
                  <a:pt x="307341" y="0"/>
                </a:lnTo>
                <a:lnTo>
                  <a:pt x="307341" y="242257"/>
                </a:lnTo>
                <a:lnTo>
                  <a:pt x="0" y="242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906171" y="6522287"/>
            <a:ext cx="307341" cy="242257"/>
          </a:xfrm>
          <a:custGeom>
            <a:avLst/>
            <a:gdLst/>
            <a:ahLst/>
            <a:cxnLst/>
            <a:rect l="l" t="t" r="r" b="b"/>
            <a:pathLst>
              <a:path w="307341" h="242257">
                <a:moveTo>
                  <a:pt x="0" y="0"/>
                </a:moveTo>
                <a:lnTo>
                  <a:pt x="307341" y="0"/>
                </a:lnTo>
                <a:lnTo>
                  <a:pt x="307341" y="242258"/>
                </a:lnTo>
                <a:lnTo>
                  <a:pt x="0" y="242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95035" y="5431548"/>
            <a:ext cx="3197548" cy="390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58"/>
              </a:lnSpc>
              <a:spcBef>
                <a:spcPct val="0"/>
              </a:spcBef>
            </a:pPr>
            <a:r>
              <a:rPr lang="en-US" sz="2275" u="none" strike="noStrike">
                <a:solidFill>
                  <a:srgbClr val="FFFFFF"/>
                </a:solidFill>
                <a:latin typeface="Arista Pro"/>
                <a:ea typeface="Arista Pro"/>
                <a:cs typeface="Arista Pro"/>
                <a:sym typeface="Arista Pro"/>
              </a:rPr>
              <a:t>PARTNERSÉGI CSOMAGOK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80090" y="6215252"/>
            <a:ext cx="2360228" cy="700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8"/>
              </a:lnSpc>
            </a:pPr>
            <a:r>
              <a:rPr lang="en-US" sz="217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Média megjelenés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0090" y="8234085"/>
            <a:ext cx="1603148" cy="700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8"/>
              </a:lnSpc>
            </a:pPr>
            <a:r>
              <a:rPr lang="en-US" sz="217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Szakértői Támogatás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11657" y="5417731"/>
            <a:ext cx="1467410" cy="37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8"/>
              </a:lnSpc>
            </a:pPr>
            <a:r>
              <a:rPr lang="en-US" sz="2175">
                <a:solidFill>
                  <a:srgbClr val="FFFFFF"/>
                </a:solidFill>
                <a:latin typeface="Arista Pro"/>
                <a:ea typeface="Arista Pro"/>
                <a:cs typeface="Arista Pro"/>
                <a:sym typeface="Arista Pro"/>
              </a:rPr>
              <a:t>BRONZ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794435" y="5422558"/>
            <a:ext cx="1682921" cy="37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8"/>
              </a:lnSpc>
            </a:pPr>
            <a:r>
              <a:rPr lang="en-US" sz="2175">
                <a:solidFill>
                  <a:srgbClr val="FFFFFF"/>
                </a:solidFill>
                <a:latin typeface="Arista Pro"/>
                <a:ea typeface="Arista Pro"/>
                <a:cs typeface="Arista Pro"/>
                <a:sym typeface="Arista Pro"/>
              </a:rPr>
              <a:t>EZÜST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077680" y="5422558"/>
            <a:ext cx="1682921" cy="72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8"/>
              </a:lnSpc>
            </a:pPr>
            <a:r>
              <a:rPr lang="en-US" sz="2175">
                <a:solidFill>
                  <a:srgbClr val="FFFFFF"/>
                </a:solidFill>
                <a:latin typeface="Arista Pro"/>
                <a:ea typeface="Arista Pro"/>
                <a:cs typeface="Arista Pro"/>
                <a:sym typeface="Arista Pro"/>
              </a:rPr>
              <a:t>KIEMELT ARANY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141577" y="9544088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494525" y="5417731"/>
            <a:ext cx="1682921" cy="37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8"/>
              </a:lnSpc>
            </a:pPr>
            <a:r>
              <a:rPr lang="en-US" sz="2175">
                <a:solidFill>
                  <a:srgbClr val="FFFFFF"/>
                </a:solidFill>
                <a:latin typeface="Arista Pro"/>
                <a:ea typeface="Arista Pro"/>
                <a:cs typeface="Arista Pro"/>
                <a:sym typeface="Arista Pro"/>
              </a:rPr>
              <a:t>ARANY</a:t>
            </a:r>
          </a:p>
        </p:txBody>
      </p:sp>
      <p:sp>
        <p:nvSpPr>
          <p:cNvPr id="28" name="Freeform 28"/>
          <p:cNvSpPr/>
          <p:nvPr/>
        </p:nvSpPr>
        <p:spPr>
          <a:xfrm>
            <a:off x="8231531" y="6455750"/>
            <a:ext cx="307341" cy="242257"/>
          </a:xfrm>
          <a:custGeom>
            <a:avLst/>
            <a:gdLst/>
            <a:ahLst/>
            <a:cxnLst/>
            <a:rect l="l" t="t" r="r" b="b"/>
            <a:pathLst>
              <a:path w="307341" h="242257">
                <a:moveTo>
                  <a:pt x="0" y="0"/>
                </a:moveTo>
                <a:lnTo>
                  <a:pt x="307342" y="0"/>
                </a:lnTo>
                <a:lnTo>
                  <a:pt x="307342" y="242257"/>
                </a:lnTo>
                <a:lnTo>
                  <a:pt x="0" y="242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231531" y="7450152"/>
            <a:ext cx="307341" cy="242257"/>
          </a:xfrm>
          <a:custGeom>
            <a:avLst/>
            <a:gdLst/>
            <a:ahLst/>
            <a:cxnLst/>
            <a:rect l="l" t="t" r="r" b="b"/>
            <a:pathLst>
              <a:path w="307341" h="242257">
                <a:moveTo>
                  <a:pt x="0" y="0"/>
                </a:moveTo>
                <a:lnTo>
                  <a:pt x="307342" y="0"/>
                </a:lnTo>
                <a:lnTo>
                  <a:pt x="307342" y="242257"/>
                </a:lnTo>
                <a:lnTo>
                  <a:pt x="0" y="242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8231531" y="8513983"/>
            <a:ext cx="307341" cy="242257"/>
          </a:xfrm>
          <a:custGeom>
            <a:avLst/>
            <a:gdLst/>
            <a:ahLst/>
            <a:cxnLst/>
            <a:rect l="l" t="t" r="r" b="b"/>
            <a:pathLst>
              <a:path w="307341" h="242257">
                <a:moveTo>
                  <a:pt x="0" y="0"/>
                </a:moveTo>
                <a:lnTo>
                  <a:pt x="307342" y="0"/>
                </a:lnTo>
                <a:lnTo>
                  <a:pt x="307342" y="242257"/>
                </a:lnTo>
                <a:lnTo>
                  <a:pt x="0" y="242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1" name="AutoShape 31"/>
          <p:cNvSpPr/>
          <p:nvPr/>
        </p:nvSpPr>
        <p:spPr>
          <a:xfrm>
            <a:off x="642681" y="9086831"/>
            <a:ext cx="10303508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" name="TextBox 32"/>
          <p:cNvSpPr txBox="1"/>
          <p:nvPr/>
        </p:nvSpPr>
        <p:spPr>
          <a:xfrm>
            <a:off x="680090" y="9299768"/>
            <a:ext cx="4165272" cy="700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28"/>
              </a:lnSpc>
            </a:pPr>
            <a:r>
              <a:rPr lang="en-US" sz="217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Személyre szabott megoldások</a:t>
            </a:r>
          </a:p>
        </p:txBody>
      </p:sp>
      <p:sp>
        <p:nvSpPr>
          <p:cNvPr id="33" name="Freeform 33"/>
          <p:cNvSpPr/>
          <p:nvPr/>
        </p:nvSpPr>
        <p:spPr>
          <a:xfrm>
            <a:off x="9842579" y="9361080"/>
            <a:ext cx="307341" cy="242257"/>
          </a:xfrm>
          <a:custGeom>
            <a:avLst/>
            <a:gdLst/>
            <a:ahLst/>
            <a:cxnLst/>
            <a:rect l="l" t="t" r="r" b="b"/>
            <a:pathLst>
              <a:path w="307341" h="242257">
                <a:moveTo>
                  <a:pt x="0" y="0"/>
                </a:moveTo>
                <a:lnTo>
                  <a:pt x="307341" y="0"/>
                </a:lnTo>
                <a:lnTo>
                  <a:pt x="307341" y="242257"/>
                </a:lnTo>
                <a:lnTo>
                  <a:pt x="0" y="242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9" name="Kép 38">
            <a:extLst>
              <a:ext uri="{FF2B5EF4-FFF2-40B4-BE49-F238E27FC236}">
                <a16:creationId xmlns:a16="http://schemas.microsoft.com/office/drawing/2014/main" id="{EB85641E-DC40-DAE0-38D0-E391AF9A94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t="6001" r="4556" b="11919"/>
          <a:stretch/>
        </p:blipFill>
        <p:spPr>
          <a:xfrm>
            <a:off x="11854216" y="909740"/>
            <a:ext cx="6248400" cy="86935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0345" y="688128"/>
            <a:ext cx="16727741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Arista Pro"/>
                <a:ea typeface="Arista Pro"/>
                <a:cs typeface="Arista Pro"/>
                <a:sym typeface="Arista Pro"/>
              </a:rPr>
              <a:t>Eddigi megvalósult  eredmények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60259" y="2116455"/>
            <a:ext cx="15591965" cy="4115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0"/>
              </a:lnSpc>
            </a:pP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Az </a:t>
            </a:r>
            <a:r>
              <a:rPr lang="en-US" sz="3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első</a:t>
            </a:r>
            <a:r>
              <a:rPr lang="en-US" sz="3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évben</a:t>
            </a:r>
            <a:r>
              <a:rPr lang="en-US" sz="3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 </a:t>
            </a:r>
            <a:r>
              <a:rPr lang="en-US" sz="3000" dirty="0" err="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Kft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. a </a:t>
            </a:r>
            <a:r>
              <a:rPr lang="en-US" sz="3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szakmai</a:t>
            </a:r>
            <a:r>
              <a:rPr lang="en-US" sz="3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kapcsolatok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és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a </a:t>
            </a:r>
            <a:r>
              <a:rPr lang="en-US" sz="3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projekt</a:t>
            </a:r>
            <a:r>
              <a:rPr lang="en-US" sz="3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ismertségének</a:t>
            </a:r>
            <a:r>
              <a:rPr lang="en-US" sz="3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növelésére</a:t>
            </a:r>
            <a:r>
              <a:rPr lang="en-US" sz="3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koncentrált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, a </a:t>
            </a:r>
            <a:r>
              <a:rPr lang="en-US" sz="3000" dirty="0" err="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bevételszerzés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30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helyett. 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 </a:t>
            </a:r>
            <a:r>
              <a:rPr lang="en-US" sz="3000" dirty="0" err="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mintatelepüléseken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végzett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terepmunka</a:t>
            </a:r>
            <a:r>
              <a:rPr lang="en-US" sz="3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 a </a:t>
            </a:r>
            <a:r>
              <a:rPr lang="en-US" sz="3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sajtómegjelenések</a:t>
            </a:r>
            <a:r>
              <a:rPr lang="en-US" sz="3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és</a:t>
            </a:r>
            <a:r>
              <a:rPr lang="en-US" sz="3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 </a:t>
            </a:r>
            <a:r>
              <a:rPr lang="en-US" sz="3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stratégiai</a:t>
            </a:r>
            <a:r>
              <a:rPr lang="en-US" sz="3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partnerségek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kialakítása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hosszú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távú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sikerünket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alapozta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meg. </a:t>
            </a:r>
            <a:r>
              <a:rPr lang="en-US" sz="3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2026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-ra </a:t>
            </a:r>
            <a:r>
              <a:rPr lang="en-US" sz="3000" dirty="0" err="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már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jelentős</a:t>
            </a:r>
            <a:r>
              <a:rPr lang="en-US" sz="3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bevételnövekedés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is </a:t>
            </a:r>
            <a:r>
              <a:rPr lang="en-US" sz="3000" dirty="0" err="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várható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az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eddigi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építkezés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eredményeként</a:t>
            </a:r>
            <a:r>
              <a:rPr lang="en-US" sz="3000" dirty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.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7" y="1821603"/>
            <a:ext cx="13615642" cy="1905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7449800" y="9391650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8F806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14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0345" y="688128"/>
            <a:ext cx="16727741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Arista Pro"/>
                <a:ea typeface="Arista Pro"/>
                <a:cs typeface="Arista Pro"/>
                <a:sym typeface="Arista Pro"/>
              </a:rPr>
              <a:t>Eddigi megvalósult  eredmények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7" y="1821603"/>
            <a:ext cx="13615642" cy="1905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0" y="6055644"/>
            <a:ext cx="18288000" cy="4231356"/>
            <a:chOff x="0" y="0"/>
            <a:chExt cx="4816593" cy="11144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1114431"/>
            </a:xfrm>
            <a:custGeom>
              <a:avLst/>
              <a:gdLst/>
              <a:ahLst/>
              <a:cxnLst/>
              <a:rect l="l" t="t" r="r" b="b"/>
              <a:pathLst>
                <a:path w="4816592" h="1114431">
                  <a:moveTo>
                    <a:pt x="0" y="0"/>
                  </a:moveTo>
                  <a:lnTo>
                    <a:pt x="4816592" y="0"/>
                  </a:lnTo>
                  <a:lnTo>
                    <a:pt x="4816592" y="1114431"/>
                  </a:lnTo>
                  <a:lnTo>
                    <a:pt x="0" y="1114431"/>
                  </a:lnTo>
                  <a:close/>
                </a:path>
              </a:pathLst>
            </a:custGeom>
            <a:solidFill>
              <a:srgbClr val="EAE4D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4816593" cy="1200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449800" y="9391650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8F806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15</a:t>
            </a:r>
          </a:p>
        </p:txBody>
      </p:sp>
      <p:sp>
        <p:nvSpPr>
          <p:cNvPr id="12" name="Freeform 12"/>
          <p:cNvSpPr/>
          <p:nvPr/>
        </p:nvSpPr>
        <p:spPr>
          <a:xfrm>
            <a:off x="5582936" y="3094600"/>
            <a:ext cx="2068476" cy="1136686"/>
          </a:xfrm>
          <a:custGeom>
            <a:avLst/>
            <a:gdLst/>
            <a:ahLst/>
            <a:cxnLst/>
            <a:rect l="l" t="t" r="r" b="b"/>
            <a:pathLst>
              <a:path w="2068476" h="1136686">
                <a:moveTo>
                  <a:pt x="0" y="0"/>
                </a:moveTo>
                <a:lnTo>
                  <a:pt x="2068476" y="0"/>
                </a:lnTo>
                <a:lnTo>
                  <a:pt x="2068476" y="1136686"/>
                </a:lnTo>
                <a:lnTo>
                  <a:pt x="0" y="11366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84933" y="4355111"/>
            <a:ext cx="1960624" cy="1155368"/>
          </a:xfrm>
          <a:custGeom>
            <a:avLst/>
            <a:gdLst/>
            <a:ahLst/>
            <a:cxnLst/>
            <a:rect l="l" t="t" r="r" b="b"/>
            <a:pathLst>
              <a:path w="1960624" h="1155368">
                <a:moveTo>
                  <a:pt x="0" y="0"/>
                </a:moveTo>
                <a:lnTo>
                  <a:pt x="1960624" y="0"/>
                </a:lnTo>
                <a:lnTo>
                  <a:pt x="1960624" y="1155368"/>
                </a:lnTo>
                <a:lnTo>
                  <a:pt x="0" y="1155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746714" y="3094600"/>
            <a:ext cx="1908842" cy="2415879"/>
          </a:xfrm>
          <a:custGeom>
            <a:avLst/>
            <a:gdLst/>
            <a:ahLst/>
            <a:cxnLst/>
            <a:rect l="l" t="t" r="r" b="b"/>
            <a:pathLst>
              <a:path w="1908842" h="2415879">
                <a:moveTo>
                  <a:pt x="0" y="0"/>
                </a:moveTo>
                <a:lnTo>
                  <a:pt x="1908842" y="0"/>
                </a:lnTo>
                <a:lnTo>
                  <a:pt x="1908842" y="2415879"/>
                </a:lnTo>
                <a:lnTo>
                  <a:pt x="0" y="2415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79563" y="4667074"/>
            <a:ext cx="1116790" cy="1074245"/>
          </a:xfrm>
          <a:custGeom>
            <a:avLst/>
            <a:gdLst/>
            <a:ahLst/>
            <a:cxnLst/>
            <a:rect l="l" t="t" r="r" b="b"/>
            <a:pathLst>
              <a:path w="1116790" h="1074245">
                <a:moveTo>
                  <a:pt x="0" y="0"/>
                </a:moveTo>
                <a:lnTo>
                  <a:pt x="1116790" y="0"/>
                </a:lnTo>
                <a:lnTo>
                  <a:pt x="1116790" y="1074245"/>
                </a:lnTo>
                <a:lnTo>
                  <a:pt x="0" y="10742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9563" y="2646039"/>
            <a:ext cx="1143364" cy="1189561"/>
          </a:xfrm>
          <a:custGeom>
            <a:avLst/>
            <a:gdLst/>
            <a:ahLst/>
            <a:cxnLst/>
            <a:rect l="l" t="t" r="r" b="b"/>
            <a:pathLst>
              <a:path w="1143364" h="1189561">
                <a:moveTo>
                  <a:pt x="0" y="0"/>
                </a:moveTo>
                <a:lnTo>
                  <a:pt x="1143364" y="0"/>
                </a:lnTo>
                <a:lnTo>
                  <a:pt x="1143364" y="1189561"/>
                </a:lnTo>
                <a:lnTo>
                  <a:pt x="0" y="11895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813749" y="2623399"/>
            <a:ext cx="1037735" cy="1212201"/>
          </a:xfrm>
          <a:custGeom>
            <a:avLst/>
            <a:gdLst/>
            <a:ahLst/>
            <a:cxnLst/>
            <a:rect l="l" t="t" r="r" b="b"/>
            <a:pathLst>
              <a:path w="1037735" h="1212201">
                <a:moveTo>
                  <a:pt x="0" y="0"/>
                </a:moveTo>
                <a:lnTo>
                  <a:pt x="1037735" y="0"/>
                </a:lnTo>
                <a:lnTo>
                  <a:pt x="1037735" y="1212201"/>
                </a:lnTo>
                <a:lnTo>
                  <a:pt x="0" y="12122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041984" y="2646039"/>
            <a:ext cx="846254" cy="1212201"/>
          </a:xfrm>
          <a:custGeom>
            <a:avLst/>
            <a:gdLst/>
            <a:ahLst/>
            <a:cxnLst/>
            <a:rect l="l" t="t" r="r" b="b"/>
            <a:pathLst>
              <a:path w="846254" h="1212201">
                <a:moveTo>
                  <a:pt x="0" y="0"/>
                </a:moveTo>
                <a:lnTo>
                  <a:pt x="846253" y="0"/>
                </a:lnTo>
                <a:lnTo>
                  <a:pt x="846253" y="1212201"/>
                </a:lnTo>
                <a:lnTo>
                  <a:pt x="0" y="12122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813749" y="4648024"/>
            <a:ext cx="1080136" cy="1093295"/>
          </a:xfrm>
          <a:custGeom>
            <a:avLst/>
            <a:gdLst/>
            <a:ahLst/>
            <a:cxnLst/>
            <a:rect l="l" t="t" r="r" b="b"/>
            <a:pathLst>
              <a:path w="1080136" h="1093295">
                <a:moveTo>
                  <a:pt x="0" y="0"/>
                </a:moveTo>
                <a:lnTo>
                  <a:pt x="1080136" y="0"/>
                </a:lnTo>
                <a:lnTo>
                  <a:pt x="1080136" y="1093295"/>
                </a:lnTo>
                <a:lnTo>
                  <a:pt x="0" y="10932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038" r="-2038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5530871" y="1856485"/>
            <a:ext cx="3981706" cy="115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8"/>
              </a:lnSpc>
              <a:spcBef>
                <a:spcPct val="0"/>
              </a:spcBef>
            </a:pPr>
            <a:r>
              <a:rPr lang="en-US" sz="219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Oktatási és Innovációs versenyek &amp; együttműködések - 4: 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0345" y="1866010"/>
            <a:ext cx="4473746" cy="68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98"/>
              </a:lnSpc>
              <a:spcBef>
                <a:spcPct val="0"/>
              </a:spcBef>
            </a:pPr>
            <a:r>
              <a:rPr lang="en-US" sz="199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2025 </a:t>
            </a:r>
            <a:r>
              <a:rPr lang="en-US" sz="1998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Mintatelepülések - Nagykovácsi, Nagyréde, Noszvaj: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70345" y="3969983"/>
            <a:ext cx="4960166" cy="68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98"/>
              </a:lnSpc>
              <a:spcBef>
                <a:spcPct val="0"/>
              </a:spcBef>
            </a:pPr>
            <a:r>
              <a:rPr lang="en-US" sz="199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2026 Projektátadások - Lenti, Kozármisleny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462194" y="2223024"/>
            <a:ext cx="3217598" cy="1289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8"/>
              </a:lnSpc>
              <a:spcBef>
                <a:spcPct val="0"/>
              </a:spcBef>
            </a:pPr>
            <a:r>
              <a:rPr lang="en-US" sz="2498" b="1" u="none" strike="noStrike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Programok</a:t>
            </a:r>
            <a:r>
              <a:rPr lang="en-US" sz="2498" b="1" u="none" strike="noStrike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2498" b="1" u="none" strike="noStrike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előadások</a:t>
            </a:r>
            <a:r>
              <a:rPr lang="en-US" sz="2498" b="1" u="none" strike="noStrike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4 </a:t>
            </a:r>
            <a:r>
              <a:rPr lang="en-US" sz="2498" b="1" u="none" strike="noStrike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hónap</a:t>
            </a:r>
            <a:r>
              <a:rPr lang="en-US" sz="2498" b="1" u="none" strike="noStrike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8" b="1" u="none" strike="noStrike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alatt</a:t>
            </a:r>
            <a:endParaRPr lang="en-US" sz="2498" b="1" u="none" strike="noStrike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13785839" y="4032844"/>
            <a:ext cx="1230359" cy="1230359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3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3407275" y="4409836"/>
            <a:ext cx="1943195" cy="446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8"/>
              </a:lnSpc>
            </a:pPr>
            <a:r>
              <a:rPr lang="en-US" sz="2691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84 </a:t>
            </a:r>
            <a:r>
              <a:rPr lang="en-US" sz="2691" dirty="0" err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db</a:t>
            </a:r>
            <a:endParaRPr lang="en-US" sz="2691" dirty="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" name="AutoShape 32"/>
          <p:cNvSpPr/>
          <p:nvPr/>
        </p:nvSpPr>
        <p:spPr>
          <a:xfrm flipV="1">
            <a:off x="9965119" y="2481995"/>
            <a:ext cx="0" cy="270721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AutoShape 33"/>
          <p:cNvSpPr/>
          <p:nvPr/>
        </p:nvSpPr>
        <p:spPr>
          <a:xfrm flipV="1">
            <a:off x="5089618" y="2466843"/>
            <a:ext cx="0" cy="270721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Freeform 34"/>
          <p:cNvSpPr/>
          <p:nvPr/>
        </p:nvSpPr>
        <p:spPr>
          <a:xfrm>
            <a:off x="292018" y="7250886"/>
            <a:ext cx="1787475" cy="1787475"/>
          </a:xfrm>
          <a:custGeom>
            <a:avLst/>
            <a:gdLst/>
            <a:ahLst/>
            <a:cxnLst/>
            <a:rect l="l" t="t" r="r" b="b"/>
            <a:pathLst>
              <a:path w="1787475" h="1787475">
                <a:moveTo>
                  <a:pt x="0" y="0"/>
                </a:moveTo>
                <a:lnTo>
                  <a:pt x="1787475" y="0"/>
                </a:lnTo>
                <a:lnTo>
                  <a:pt x="1787475" y="1787475"/>
                </a:lnTo>
                <a:lnTo>
                  <a:pt x="0" y="1787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2480089" y="7530150"/>
            <a:ext cx="2058204" cy="1265769"/>
            <a:chOff x="0" y="0"/>
            <a:chExt cx="10339180" cy="635846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0339181" cy="6358462"/>
            </a:xfrm>
            <a:custGeom>
              <a:avLst/>
              <a:gdLst/>
              <a:ahLst/>
              <a:cxnLst/>
              <a:rect l="l" t="t" r="r" b="b"/>
              <a:pathLst>
                <a:path w="10339181" h="6358462">
                  <a:moveTo>
                    <a:pt x="7878456" y="0"/>
                  </a:moveTo>
                  <a:lnTo>
                    <a:pt x="2460725" y="0"/>
                  </a:lnTo>
                  <a:cubicBezTo>
                    <a:pt x="1102157" y="0"/>
                    <a:pt x="0" y="677812"/>
                    <a:pt x="0" y="1513314"/>
                  </a:cubicBezTo>
                  <a:lnTo>
                    <a:pt x="0" y="6358462"/>
                  </a:lnTo>
                  <a:lnTo>
                    <a:pt x="7878456" y="6358462"/>
                  </a:lnTo>
                  <a:cubicBezTo>
                    <a:pt x="9237024" y="6358462"/>
                    <a:pt x="10339181" y="5680650"/>
                    <a:pt x="10339181" y="4845148"/>
                  </a:cubicBezTo>
                  <a:lnTo>
                    <a:pt x="10339181" y="0"/>
                  </a:lnTo>
                  <a:lnTo>
                    <a:pt x="7878456" y="0"/>
                  </a:lnTo>
                  <a:close/>
                </a:path>
              </a:pathLst>
            </a:custGeom>
            <a:blipFill>
              <a:blip r:embed="rId11"/>
              <a:stretch>
                <a:fillRect l="-3380" r="-3380"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>
            <a:off x="4873792" y="6452537"/>
            <a:ext cx="2228631" cy="1476302"/>
            <a:chOff x="0" y="0"/>
            <a:chExt cx="2971508" cy="1968403"/>
          </a:xfrm>
        </p:grpSpPr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12"/>
            <a:srcRect t="380" b="380"/>
            <a:stretch>
              <a:fillRect/>
            </a:stretch>
          </p:blipFill>
          <p:spPr>
            <a:xfrm>
              <a:off x="0" y="0"/>
              <a:ext cx="2971508" cy="1968403"/>
            </a:xfrm>
            <a:prstGeom prst="rect">
              <a:avLst/>
            </a:prstGeom>
          </p:spPr>
        </p:pic>
      </p:grpSp>
      <p:sp>
        <p:nvSpPr>
          <p:cNvPr id="39" name="Freeform 39"/>
          <p:cNvSpPr/>
          <p:nvPr/>
        </p:nvSpPr>
        <p:spPr>
          <a:xfrm>
            <a:off x="7332369" y="8467733"/>
            <a:ext cx="1722373" cy="1044189"/>
          </a:xfrm>
          <a:custGeom>
            <a:avLst/>
            <a:gdLst/>
            <a:ahLst/>
            <a:cxnLst/>
            <a:rect l="l" t="t" r="r" b="b"/>
            <a:pathLst>
              <a:path w="1722373" h="1044189">
                <a:moveTo>
                  <a:pt x="0" y="0"/>
                </a:moveTo>
                <a:lnTo>
                  <a:pt x="1722372" y="0"/>
                </a:lnTo>
                <a:lnTo>
                  <a:pt x="1722372" y="1044189"/>
                </a:lnTo>
                <a:lnTo>
                  <a:pt x="0" y="10441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7381073" y="7058979"/>
            <a:ext cx="1212493" cy="1227220"/>
          </a:xfrm>
          <a:custGeom>
            <a:avLst/>
            <a:gdLst/>
            <a:ahLst/>
            <a:cxnLst/>
            <a:rect l="l" t="t" r="r" b="b"/>
            <a:pathLst>
              <a:path w="1212493" h="1227220">
                <a:moveTo>
                  <a:pt x="0" y="0"/>
                </a:moveTo>
                <a:lnTo>
                  <a:pt x="1212494" y="0"/>
                </a:lnTo>
                <a:lnTo>
                  <a:pt x="1212494" y="1227220"/>
                </a:lnTo>
                <a:lnTo>
                  <a:pt x="0" y="1227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1343638" y="7730865"/>
            <a:ext cx="2027453" cy="1050529"/>
          </a:xfrm>
          <a:custGeom>
            <a:avLst/>
            <a:gdLst/>
            <a:ahLst/>
            <a:cxnLst/>
            <a:rect l="l" t="t" r="r" b="b"/>
            <a:pathLst>
              <a:path w="2027453" h="1050529">
                <a:moveTo>
                  <a:pt x="0" y="0"/>
                </a:moveTo>
                <a:lnTo>
                  <a:pt x="2027453" y="0"/>
                </a:lnTo>
                <a:lnTo>
                  <a:pt x="2027453" y="1050528"/>
                </a:lnTo>
                <a:lnTo>
                  <a:pt x="0" y="105052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1343638" y="8912223"/>
            <a:ext cx="1292475" cy="1210967"/>
          </a:xfrm>
          <a:custGeom>
            <a:avLst/>
            <a:gdLst/>
            <a:ahLst/>
            <a:cxnLst/>
            <a:rect l="l" t="t" r="r" b="b"/>
            <a:pathLst>
              <a:path w="1292475" h="1210967">
                <a:moveTo>
                  <a:pt x="0" y="0"/>
                </a:moveTo>
                <a:lnTo>
                  <a:pt x="1292475" y="0"/>
                </a:lnTo>
                <a:lnTo>
                  <a:pt x="1292475" y="1210968"/>
                </a:lnTo>
                <a:lnTo>
                  <a:pt x="0" y="121096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2798038" y="8912223"/>
            <a:ext cx="1272955" cy="1217609"/>
          </a:xfrm>
          <a:custGeom>
            <a:avLst/>
            <a:gdLst/>
            <a:ahLst/>
            <a:cxnLst/>
            <a:rect l="l" t="t" r="r" b="b"/>
            <a:pathLst>
              <a:path w="1272955" h="1217609">
                <a:moveTo>
                  <a:pt x="0" y="0"/>
                </a:moveTo>
                <a:lnTo>
                  <a:pt x="1272955" y="0"/>
                </a:lnTo>
                <a:lnTo>
                  <a:pt x="1272955" y="1217609"/>
                </a:lnTo>
                <a:lnTo>
                  <a:pt x="0" y="121760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3434515" y="7730865"/>
            <a:ext cx="1007929" cy="1116894"/>
          </a:xfrm>
          <a:custGeom>
            <a:avLst/>
            <a:gdLst/>
            <a:ahLst/>
            <a:cxnLst/>
            <a:rect l="l" t="t" r="r" b="b"/>
            <a:pathLst>
              <a:path w="1007929" h="1116894">
                <a:moveTo>
                  <a:pt x="0" y="0"/>
                </a:moveTo>
                <a:lnTo>
                  <a:pt x="1007929" y="0"/>
                </a:lnTo>
                <a:lnTo>
                  <a:pt x="1007929" y="1116894"/>
                </a:lnTo>
                <a:lnTo>
                  <a:pt x="0" y="11168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4155888" y="9195527"/>
            <a:ext cx="1720621" cy="906650"/>
          </a:xfrm>
          <a:custGeom>
            <a:avLst/>
            <a:gdLst/>
            <a:ahLst/>
            <a:cxnLst/>
            <a:rect l="l" t="t" r="r" b="b"/>
            <a:pathLst>
              <a:path w="1720621" h="906650">
                <a:moveTo>
                  <a:pt x="0" y="0"/>
                </a:moveTo>
                <a:lnTo>
                  <a:pt x="1720621" y="0"/>
                </a:lnTo>
                <a:lnTo>
                  <a:pt x="1720621" y="906651"/>
                </a:lnTo>
                <a:lnTo>
                  <a:pt x="0" y="90665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4509119" y="7730865"/>
            <a:ext cx="1402709" cy="1376971"/>
          </a:xfrm>
          <a:custGeom>
            <a:avLst/>
            <a:gdLst/>
            <a:ahLst/>
            <a:cxnLst/>
            <a:rect l="l" t="t" r="r" b="b"/>
            <a:pathLst>
              <a:path w="1402709" h="1376971">
                <a:moveTo>
                  <a:pt x="0" y="0"/>
                </a:moveTo>
                <a:lnTo>
                  <a:pt x="1402709" y="0"/>
                </a:lnTo>
                <a:lnTo>
                  <a:pt x="1402709" y="1376971"/>
                </a:lnTo>
                <a:lnTo>
                  <a:pt x="0" y="137697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6073753" y="7730865"/>
            <a:ext cx="1335662" cy="1376971"/>
          </a:xfrm>
          <a:custGeom>
            <a:avLst/>
            <a:gdLst/>
            <a:ahLst/>
            <a:cxnLst/>
            <a:rect l="l" t="t" r="r" b="b"/>
            <a:pathLst>
              <a:path w="1335662" h="1376971">
                <a:moveTo>
                  <a:pt x="0" y="0"/>
                </a:moveTo>
                <a:lnTo>
                  <a:pt x="1335661" y="0"/>
                </a:lnTo>
                <a:lnTo>
                  <a:pt x="1335661" y="1376971"/>
                </a:lnTo>
                <a:lnTo>
                  <a:pt x="0" y="137697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48" name="AutoShape 48"/>
          <p:cNvSpPr/>
          <p:nvPr/>
        </p:nvSpPr>
        <p:spPr>
          <a:xfrm flipV="1">
            <a:off x="9991187" y="6976935"/>
            <a:ext cx="0" cy="2707210"/>
          </a:xfrm>
          <a:prstGeom prst="line">
            <a:avLst/>
          </a:prstGeom>
          <a:ln w="9525" cap="flat">
            <a:solidFill>
              <a:srgbClr val="0B366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9" name="Freeform 49"/>
          <p:cNvSpPr/>
          <p:nvPr/>
        </p:nvSpPr>
        <p:spPr>
          <a:xfrm>
            <a:off x="4873792" y="8103473"/>
            <a:ext cx="1629358" cy="1408449"/>
          </a:xfrm>
          <a:custGeom>
            <a:avLst/>
            <a:gdLst/>
            <a:ahLst/>
            <a:cxnLst/>
            <a:rect l="l" t="t" r="r" b="b"/>
            <a:pathLst>
              <a:path w="1629358" h="1408449">
                <a:moveTo>
                  <a:pt x="0" y="0"/>
                </a:moveTo>
                <a:lnTo>
                  <a:pt x="1629358" y="0"/>
                </a:lnTo>
                <a:lnTo>
                  <a:pt x="1629358" y="1408449"/>
                </a:lnTo>
                <a:lnTo>
                  <a:pt x="0" y="140844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36784" t="-13365" r="-37429"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292018" y="9011604"/>
            <a:ext cx="1869910" cy="672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0"/>
              </a:lnSpc>
            </a:pPr>
            <a:r>
              <a:rPr lang="en-US" sz="1967" b="1" i="1" spc="9">
                <a:solidFill>
                  <a:srgbClr val="0B366C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Kék zóna tanúsítványok, védjegyek - 3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2296698" y="9095511"/>
            <a:ext cx="2241595" cy="45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792"/>
              </a:lnSpc>
              <a:spcBef>
                <a:spcPct val="0"/>
              </a:spcBef>
            </a:pPr>
            <a:r>
              <a:rPr lang="en-US" sz="1970" b="1" i="1" spc="9">
                <a:solidFill>
                  <a:srgbClr val="0B366C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2025 - </a:t>
            </a:r>
            <a:r>
              <a:rPr lang="en-US" sz="1970" b="1" i="1" u="none" strike="noStrike" spc="9">
                <a:solidFill>
                  <a:srgbClr val="0B366C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Kék Zónás mintatelepülés - 3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4873792" y="9706428"/>
            <a:ext cx="2243089" cy="45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792"/>
              </a:lnSpc>
              <a:spcBef>
                <a:spcPct val="0"/>
              </a:spcBef>
            </a:pPr>
            <a:r>
              <a:rPr lang="en-US" sz="1970" b="1" i="1" u="none" strike="noStrike" spc="9">
                <a:solidFill>
                  <a:srgbClr val="0B366C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Kék Zóna Konferencia - 2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84919" y="6208044"/>
            <a:ext cx="4412648" cy="85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8"/>
              </a:lnSpc>
              <a:spcBef>
                <a:spcPct val="0"/>
              </a:spcBef>
            </a:pPr>
            <a:r>
              <a:rPr lang="en-US" sz="2498" b="1" u="none" strike="noStrike">
                <a:solidFill>
                  <a:srgbClr val="0B366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Konferenciák és Projektfejlesztések: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7275219" y="9706428"/>
            <a:ext cx="2311156" cy="469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792"/>
              </a:lnSpc>
              <a:spcBef>
                <a:spcPct val="0"/>
              </a:spcBef>
            </a:pPr>
            <a:r>
              <a:rPr lang="en-US" sz="1970" b="1" i="1" u="none" strike="noStrike" spc="9">
                <a:solidFill>
                  <a:srgbClr val="0B366C"/>
                </a:solidFill>
                <a:latin typeface="Open Sans 2 Bold Italics"/>
                <a:ea typeface="Open Sans 2 Bold Italics"/>
                <a:cs typeface="Open Sans 2 Bold Italics"/>
                <a:sym typeface="Open Sans 2 Bold Italics"/>
              </a:rPr>
              <a:t>Stratégiai partnerségek - 2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1343638" y="6295674"/>
            <a:ext cx="5883457" cy="123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8"/>
              </a:lnSpc>
              <a:spcBef>
                <a:spcPct val="0"/>
              </a:spcBef>
            </a:pPr>
            <a:r>
              <a:rPr lang="en-US" sz="2398" b="1">
                <a:solidFill>
                  <a:srgbClr val="0B366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Több mint 36 - Média megjelenés - podcastok, írott sajtó és online média: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7192" y="-47290"/>
            <a:ext cx="18855854" cy="2403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48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Támogatások</a:t>
            </a:r>
            <a:r>
              <a:rPr lang="hu-HU" sz="48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stratégiai partnerségek</a:t>
            </a:r>
            <a:r>
              <a:rPr lang="en-US" sz="48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  <a:r>
              <a:rPr lang="hu-HU" sz="48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</a:t>
            </a:r>
            <a:r>
              <a:rPr lang="en-US" sz="48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év</a:t>
            </a:r>
            <a:r>
              <a:rPr lang="en-US" sz="48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alatt</a:t>
            </a:r>
            <a:r>
              <a:rPr lang="en-US" sz="48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46</a:t>
            </a:r>
            <a:r>
              <a:rPr lang="hu-HU" sz="48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db</a:t>
            </a:r>
            <a:endParaRPr lang="en-US" sz="480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8640"/>
              </a:lnSpc>
            </a:pPr>
            <a:endParaRPr lang="en-US" sz="11500" dirty="0">
              <a:solidFill>
                <a:srgbClr val="FFFFFF"/>
              </a:solidFill>
              <a:latin typeface="Arista Pro"/>
              <a:ea typeface="Arista Pro"/>
              <a:cs typeface="Arista Pro"/>
              <a:sym typeface="Arista Pro"/>
            </a:endParaRPr>
          </a:p>
        </p:txBody>
      </p:sp>
      <p:sp>
        <p:nvSpPr>
          <p:cNvPr id="3" name="AutoShape 3"/>
          <p:cNvSpPr/>
          <p:nvPr/>
        </p:nvSpPr>
        <p:spPr>
          <a:xfrm flipV="1">
            <a:off x="7" y="1821603"/>
            <a:ext cx="13615642" cy="1905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 flipV="1">
            <a:off x="0" y="10287000"/>
            <a:ext cx="18288000" cy="323850"/>
            <a:chOff x="0" y="0"/>
            <a:chExt cx="4816593" cy="11144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1114431"/>
            </a:xfrm>
            <a:custGeom>
              <a:avLst/>
              <a:gdLst/>
              <a:ahLst/>
              <a:cxnLst/>
              <a:rect l="l" t="t" r="r" b="b"/>
              <a:pathLst>
                <a:path w="4816592" h="1114431">
                  <a:moveTo>
                    <a:pt x="0" y="0"/>
                  </a:moveTo>
                  <a:lnTo>
                    <a:pt x="4816592" y="0"/>
                  </a:lnTo>
                  <a:lnTo>
                    <a:pt x="4816592" y="1114431"/>
                  </a:lnTo>
                  <a:lnTo>
                    <a:pt x="0" y="1114431"/>
                  </a:lnTo>
                  <a:close/>
                </a:path>
              </a:pathLst>
            </a:custGeom>
            <a:solidFill>
              <a:srgbClr val="EAE4D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4816593" cy="1200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449800" y="9391650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8F806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15</a:t>
            </a:r>
          </a:p>
        </p:txBody>
      </p:sp>
      <p:sp>
        <p:nvSpPr>
          <p:cNvPr id="8" name="Freeform 8"/>
          <p:cNvSpPr/>
          <p:nvPr/>
        </p:nvSpPr>
        <p:spPr>
          <a:xfrm>
            <a:off x="10381584" y="2397840"/>
            <a:ext cx="1693591" cy="604854"/>
          </a:xfrm>
          <a:custGeom>
            <a:avLst/>
            <a:gdLst/>
            <a:ahLst/>
            <a:cxnLst/>
            <a:rect l="l" t="t" r="r" b="b"/>
            <a:pathLst>
              <a:path w="1693591" h="604854">
                <a:moveTo>
                  <a:pt x="0" y="0"/>
                </a:moveTo>
                <a:lnTo>
                  <a:pt x="1693591" y="0"/>
                </a:lnTo>
                <a:lnTo>
                  <a:pt x="1693591" y="604854"/>
                </a:lnTo>
                <a:lnTo>
                  <a:pt x="0" y="604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381584" y="3094600"/>
            <a:ext cx="1815278" cy="968410"/>
          </a:xfrm>
          <a:custGeom>
            <a:avLst/>
            <a:gdLst/>
            <a:ahLst/>
            <a:cxnLst/>
            <a:rect l="l" t="t" r="r" b="b"/>
            <a:pathLst>
              <a:path w="1815278" h="968410">
                <a:moveTo>
                  <a:pt x="0" y="0"/>
                </a:moveTo>
                <a:lnTo>
                  <a:pt x="1815278" y="0"/>
                </a:lnTo>
                <a:lnTo>
                  <a:pt x="1815278" y="968410"/>
                </a:lnTo>
                <a:lnTo>
                  <a:pt x="0" y="9684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438571" y="3252139"/>
            <a:ext cx="1902761" cy="695995"/>
          </a:xfrm>
          <a:custGeom>
            <a:avLst/>
            <a:gdLst/>
            <a:ahLst/>
            <a:cxnLst/>
            <a:rect l="l" t="t" r="r" b="b"/>
            <a:pathLst>
              <a:path w="1902761" h="695995">
                <a:moveTo>
                  <a:pt x="0" y="0"/>
                </a:moveTo>
                <a:lnTo>
                  <a:pt x="1902760" y="0"/>
                </a:lnTo>
                <a:lnTo>
                  <a:pt x="1902760" y="695995"/>
                </a:lnTo>
                <a:lnTo>
                  <a:pt x="0" y="6959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237734" y="2410008"/>
            <a:ext cx="2103597" cy="750801"/>
          </a:xfrm>
          <a:custGeom>
            <a:avLst/>
            <a:gdLst/>
            <a:ahLst/>
            <a:cxnLst/>
            <a:rect l="l" t="t" r="r" b="b"/>
            <a:pathLst>
              <a:path w="2103597" h="750801">
                <a:moveTo>
                  <a:pt x="0" y="0"/>
                </a:moveTo>
                <a:lnTo>
                  <a:pt x="2103597" y="0"/>
                </a:lnTo>
                <a:lnTo>
                  <a:pt x="2103597" y="750801"/>
                </a:lnTo>
                <a:lnTo>
                  <a:pt x="0" y="7508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513237" y="2448058"/>
            <a:ext cx="1059453" cy="1171442"/>
          </a:xfrm>
          <a:custGeom>
            <a:avLst/>
            <a:gdLst/>
            <a:ahLst/>
            <a:cxnLst/>
            <a:rect l="l" t="t" r="r" b="b"/>
            <a:pathLst>
              <a:path w="953008" h="1075426">
                <a:moveTo>
                  <a:pt x="0" y="0"/>
                </a:moveTo>
                <a:lnTo>
                  <a:pt x="953008" y="0"/>
                </a:lnTo>
                <a:lnTo>
                  <a:pt x="953008" y="1075426"/>
                </a:lnTo>
                <a:lnTo>
                  <a:pt x="0" y="10754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48"/>
            </a:stretch>
          </a:blipFill>
        </p:spPr>
        <p:txBody>
          <a:bodyPr/>
          <a:lstStyle/>
          <a:p>
            <a:endParaRPr lang="hu-HU" dirty="0"/>
          </a:p>
        </p:txBody>
      </p:sp>
      <p:sp>
        <p:nvSpPr>
          <p:cNvPr id="21" name="Freeform 21"/>
          <p:cNvSpPr/>
          <p:nvPr/>
        </p:nvSpPr>
        <p:spPr>
          <a:xfrm>
            <a:off x="15688483" y="3372262"/>
            <a:ext cx="2551844" cy="643248"/>
          </a:xfrm>
          <a:custGeom>
            <a:avLst/>
            <a:gdLst/>
            <a:ahLst/>
            <a:cxnLst/>
            <a:rect l="l" t="t" r="r" b="b"/>
            <a:pathLst>
              <a:path w="2797572" h="810331">
                <a:moveTo>
                  <a:pt x="0" y="0"/>
                </a:moveTo>
                <a:lnTo>
                  <a:pt x="2797572" y="0"/>
                </a:lnTo>
                <a:lnTo>
                  <a:pt x="2797572" y="810331"/>
                </a:lnTo>
                <a:lnTo>
                  <a:pt x="0" y="8103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688483" y="2439770"/>
            <a:ext cx="2370917" cy="750801"/>
          </a:xfrm>
          <a:custGeom>
            <a:avLst/>
            <a:gdLst/>
            <a:ahLst/>
            <a:cxnLst/>
            <a:rect l="l" t="t" r="r" b="b"/>
            <a:pathLst>
              <a:path w="2551845" h="752618">
                <a:moveTo>
                  <a:pt x="0" y="0"/>
                </a:moveTo>
                <a:lnTo>
                  <a:pt x="2551845" y="0"/>
                </a:lnTo>
                <a:lnTo>
                  <a:pt x="2551845" y="752618"/>
                </a:lnTo>
                <a:lnTo>
                  <a:pt x="0" y="7526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2" name="AutoShape 32"/>
          <p:cNvSpPr/>
          <p:nvPr/>
        </p:nvSpPr>
        <p:spPr>
          <a:xfrm flipV="1">
            <a:off x="9965119" y="2481995"/>
            <a:ext cx="0" cy="270721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8" name="AutoShape 48"/>
          <p:cNvSpPr/>
          <p:nvPr/>
        </p:nvSpPr>
        <p:spPr>
          <a:xfrm flipV="1">
            <a:off x="9991187" y="6976935"/>
            <a:ext cx="0" cy="2707210"/>
          </a:xfrm>
          <a:prstGeom prst="line">
            <a:avLst/>
          </a:prstGeom>
          <a:ln w="9525" cap="flat">
            <a:solidFill>
              <a:srgbClr val="0B366C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57" name="Diagram 56">
            <a:extLst>
              <a:ext uri="{FF2B5EF4-FFF2-40B4-BE49-F238E27FC236}">
                <a16:creationId xmlns:a16="http://schemas.microsoft.com/office/drawing/2014/main" id="{F7BE4394-1158-7AB7-2CFD-01C8392A8C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8990306"/>
              </p:ext>
            </p:extLst>
          </p:nvPr>
        </p:nvGraphicFramePr>
        <p:xfrm>
          <a:off x="815443" y="3447792"/>
          <a:ext cx="8733212" cy="4852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2" name="Szövegdoboz 61">
            <a:extLst>
              <a:ext uri="{FF2B5EF4-FFF2-40B4-BE49-F238E27FC236}">
                <a16:creationId xmlns:a16="http://schemas.microsoft.com/office/drawing/2014/main" id="{3515D533-C6D3-78E6-8441-9EEAD0939731}"/>
              </a:ext>
            </a:extLst>
          </p:cNvPr>
          <p:cNvSpPr txBox="1"/>
          <p:nvPr/>
        </p:nvSpPr>
        <p:spPr>
          <a:xfrm>
            <a:off x="10333912" y="1851312"/>
            <a:ext cx="6731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</a:rPr>
              <a:t>Főbb támogatók, együttműködések</a:t>
            </a:r>
          </a:p>
        </p:txBody>
      </p:sp>
      <p:sp>
        <p:nvSpPr>
          <p:cNvPr id="1024" name="Szövegdoboz 1023">
            <a:extLst>
              <a:ext uri="{FF2B5EF4-FFF2-40B4-BE49-F238E27FC236}">
                <a16:creationId xmlns:a16="http://schemas.microsoft.com/office/drawing/2014/main" id="{69A5FAAA-9B98-8253-F6C6-66267F6789D1}"/>
              </a:ext>
            </a:extLst>
          </p:cNvPr>
          <p:cNvSpPr txBox="1"/>
          <p:nvPr/>
        </p:nvSpPr>
        <p:spPr>
          <a:xfrm>
            <a:off x="9780240" y="3229681"/>
            <a:ext cx="7768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/>
              <a:t>ű</a:t>
            </a:r>
          </a:p>
          <a:p>
            <a:pPr algn="ctr"/>
            <a:endParaRPr lang="hu-HU" dirty="0"/>
          </a:p>
        </p:txBody>
      </p:sp>
      <p:sp>
        <p:nvSpPr>
          <p:cNvPr id="1045" name="Rectangle 22">
            <a:extLst>
              <a:ext uri="{FF2B5EF4-FFF2-40B4-BE49-F238E27FC236}">
                <a16:creationId xmlns:a16="http://schemas.microsoft.com/office/drawing/2014/main" id="{86B11554-C515-1A16-2916-D57EEA5B9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3720" y="4964143"/>
            <a:ext cx="7038837" cy="3261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600" b="1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Honda Budaörs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 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14"/>
              </a:rPr>
              <a:t>hondabudaors.hu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• </a:t>
            </a:r>
            <a:r>
              <a:rPr kumimoji="0" lang="hu-HU" altLang="hu-HU" sz="1600" b="1" i="0" u="none" strike="noStrike" cap="none" normalizeH="0" baseline="0" dirty="0" err="1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Spark</a:t>
            </a:r>
            <a:r>
              <a:rPr kumimoji="0" lang="hu-HU" altLang="hu-HU" sz="1600" b="1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 </a:t>
            </a:r>
            <a:r>
              <a:rPr kumimoji="0" lang="hu-HU" altLang="hu-HU" sz="1600" b="1" i="0" u="none" strike="noStrike" cap="none" normalizeH="0" baseline="0" dirty="0" err="1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by</a:t>
            </a:r>
            <a:r>
              <a:rPr kumimoji="0" lang="hu-HU" altLang="hu-HU" sz="1600" b="1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 </a:t>
            </a:r>
            <a:r>
              <a:rPr kumimoji="0" lang="hu-HU" altLang="hu-HU" sz="1600" b="1" i="0" u="none" strike="noStrike" cap="none" normalizeH="0" baseline="0" dirty="0" err="1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Pelote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15"/>
              </a:rPr>
              <a:t>sparkbypelote.com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• </a:t>
            </a:r>
            <a:r>
              <a:rPr kumimoji="0" lang="hu-HU" altLang="hu-HU" sz="1600" b="1" i="0" u="none" strike="noStrike" cap="none" normalizeH="0" baseline="0" dirty="0" err="1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Mosaic</a:t>
            </a:r>
            <a:r>
              <a:rPr kumimoji="0" lang="hu-HU" altLang="hu-HU" sz="1600" b="1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 Head </a:t>
            </a:r>
            <a:r>
              <a:rPr kumimoji="0" lang="hu-HU" altLang="hu-HU" sz="1600" b="1" i="0" u="none" strike="noStrike" cap="none" normalizeH="0" baseline="0" dirty="0" err="1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Spa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 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16"/>
              </a:rPr>
              <a:t>mosaicheadspa.hu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• </a:t>
            </a:r>
            <a:r>
              <a:rPr kumimoji="0" lang="hu-HU" altLang="hu-HU" sz="1600" b="1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Gyógynövényklinika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 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17"/>
              </a:rPr>
              <a:t>herbclinic.hu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• </a:t>
            </a:r>
            <a:r>
              <a:rPr kumimoji="0" lang="hu-HU" altLang="hu-HU" sz="1600" b="1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Sál-óceán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 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18"/>
              </a:rPr>
              <a:t>scarfocean.hu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• </a:t>
            </a:r>
            <a:r>
              <a:rPr kumimoji="0" lang="hu-HU" altLang="hu-HU" sz="1600" b="1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Tarna91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 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19"/>
              </a:rPr>
              <a:t>tarna91.hu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• </a:t>
            </a:r>
            <a:r>
              <a:rPr kumimoji="0" lang="hu-HU" altLang="hu-HU" sz="1600" b="1" i="0" u="none" strike="noStrike" cap="none" normalizeH="0" baseline="0" dirty="0" err="1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Libri</a:t>
            </a:r>
            <a:r>
              <a:rPr kumimoji="0" lang="hu-HU" altLang="hu-HU" sz="1600" b="1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 Könyvesbolt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 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20"/>
              </a:rPr>
              <a:t>libri.hu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• </a:t>
            </a:r>
            <a:r>
              <a:rPr kumimoji="0" lang="hu-HU" altLang="hu-HU" sz="1600" b="1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Szia Klimax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 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21"/>
              </a:rPr>
              <a:t>helloklimax.hu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• </a:t>
            </a:r>
            <a:r>
              <a:rPr kumimoji="0" lang="hu-HU" altLang="hu-HU" sz="1600" b="1" i="0" u="none" strike="noStrike" cap="none" normalizeH="0" baseline="0" dirty="0" err="1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Éjam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 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22"/>
              </a:rPr>
              <a:t>ejam.hu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• </a:t>
            </a:r>
            <a:r>
              <a:rPr kumimoji="0" lang="hu-HU" altLang="hu-HU" sz="1600" b="1" i="0" u="none" strike="noStrike" cap="none" normalizeH="0" baseline="0" dirty="0" err="1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Mediteam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 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23"/>
              </a:rPr>
              <a:t>mediteam.hu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• </a:t>
            </a:r>
            <a:r>
              <a:rPr kumimoji="0" lang="hu-HU" altLang="hu-HU" sz="1600" b="1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Életszépítők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 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24"/>
              </a:rPr>
              <a:t>eletszepitok.hu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• </a:t>
            </a:r>
            <a:r>
              <a:rPr kumimoji="0" lang="hu-HU" altLang="hu-HU" sz="1600" b="1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Új Mosoly Fogászat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 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25"/>
              </a:rPr>
              <a:t>ujmosoly.hu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• </a:t>
            </a:r>
            <a:r>
              <a:rPr kumimoji="0" lang="hu-HU" altLang="hu-HU" sz="1600" b="1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Szó Gellért - GD Kézműves Cukrászda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 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26"/>
              </a:rPr>
              <a:t>Cikk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• </a:t>
            </a:r>
            <a:r>
              <a:rPr kumimoji="0" lang="hu-HU" altLang="hu-HU" sz="1600" b="1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Smink a szerelemért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27"/>
              </a:rPr>
              <a:t>makeupforlove.com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• </a:t>
            </a:r>
            <a:r>
              <a:rPr kumimoji="0" lang="hu-HU" altLang="hu-HU" sz="1600" b="1" i="0" u="none" strike="noStrike" cap="none" normalizeH="0" baseline="0" dirty="0" err="1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Natur</a:t>
            </a:r>
            <a:r>
              <a:rPr kumimoji="0" lang="hu-HU" altLang="hu-HU" sz="1600" b="1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 </a:t>
            </a:r>
            <a:r>
              <a:rPr kumimoji="0" lang="hu-HU" altLang="hu-HU" sz="1600" b="1" i="0" u="none" strike="noStrike" cap="none" normalizeH="0" baseline="0" dirty="0" err="1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Cleaning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 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28"/>
              </a:rPr>
              <a:t>naturcleaning.hu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• </a:t>
            </a:r>
            <a:r>
              <a:rPr kumimoji="0" lang="hu-HU" altLang="hu-HU" sz="1600" b="1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Mézkirálynő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 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29"/>
              </a:rPr>
              <a:t>honeyqueen.hu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• </a:t>
            </a:r>
            <a:r>
              <a:rPr kumimoji="0" lang="hu-HU" altLang="hu-HU" sz="1600" b="1" i="0" u="none" strike="noStrike" cap="none" normalizeH="0" baseline="0" dirty="0" err="1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Fotolla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 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30"/>
              </a:rPr>
              <a:t>fotolla.hu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• </a:t>
            </a:r>
            <a:r>
              <a:rPr kumimoji="0" lang="hu-HU" altLang="hu-HU" sz="1600" b="1" i="0" u="none" strike="noStrike" cap="none" normalizeH="0" baseline="0" dirty="0" err="1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Natham</a:t>
            </a:r>
            <a:r>
              <a:rPr kumimoji="0" lang="hu-HU" altLang="hu-HU" sz="1600" b="1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 Filmek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 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31"/>
              </a:rPr>
              <a:t>natham-movies.co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• </a:t>
            </a:r>
            <a:r>
              <a:rPr kumimoji="0" lang="hu-HU" altLang="hu-HU" sz="1600" b="1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Ipari Stúdiók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32"/>
              </a:rPr>
              <a:t>ndustrialsudios.com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• </a:t>
            </a:r>
            <a:r>
              <a:rPr kumimoji="0" lang="hu-HU" altLang="hu-HU" sz="1600" b="1" i="0" u="none" strike="noStrike" cap="none" normalizeH="0" baseline="0" dirty="0" err="1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Feelm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 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33"/>
              </a:rPr>
              <a:t>feelm.hu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• </a:t>
            </a:r>
            <a:r>
              <a:rPr kumimoji="0" lang="hu-HU" altLang="hu-HU" sz="1600" b="1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Király Erika CPS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 </a:t>
            </a:r>
            <a:r>
              <a:rPr kumimoji="0" lang="hu-HU" altLang="hu-HU" sz="1600" b="0" i="0" u="none" strike="noStrike" cap="none" normalizeH="0" baseline="0" dirty="0" err="1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34"/>
              </a:rPr>
              <a:t>LinkedIn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• </a:t>
            </a:r>
            <a:r>
              <a:rPr kumimoji="0" lang="hu-HU" altLang="hu-HU" sz="1600" b="1" i="0" u="none" strike="noStrike" cap="none" normalizeH="0" baseline="0" dirty="0" err="1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Mosolap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51596C"/>
                </a:solidFill>
                <a:effectLst/>
                <a:latin typeface="Inter" panose="020B0604020202020204" charset="0"/>
                <a:cs typeface="Inter" panose="020B0604020202020204" charset="0"/>
              </a:rPr>
              <a:t> | </a:t>
            </a:r>
            <a:r>
              <a:rPr kumimoji="0" lang="hu-HU" altLang="hu-HU" sz="1600" b="0" i="0" u="none" strike="noStrike" cap="none" normalizeH="0" baseline="0" dirty="0">
                <a:ln>
                  <a:noFill/>
                </a:ln>
                <a:solidFill>
                  <a:srgbClr val="049CFF"/>
                </a:solidFill>
                <a:effectLst/>
                <a:latin typeface="Inter" panose="020B0604020202020204" charset="0"/>
                <a:cs typeface="Inter" panose="020B0604020202020204" charset="0"/>
                <a:hlinkClick r:id="rId35"/>
              </a:rPr>
              <a:t>mosolap.hu</a:t>
            </a:r>
            <a:endParaRPr kumimoji="0" lang="hu-HU" altLang="hu-HU" sz="3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34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6380" y="6687365"/>
            <a:ext cx="2570793" cy="2570935"/>
            <a:chOff x="0" y="0"/>
            <a:chExt cx="3427724" cy="342791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7814" r="17814"/>
            <a:stretch>
              <a:fillRect/>
            </a:stretch>
          </p:blipFill>
          <p:spPr>
            <a:xfrm>
              <a:off x="0" y="0"/>
              <a:ext cx="3427724" cy="3427914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1014417" y="577484"/>
            <a:ext cx="2570793" cy="2570935"/>
            <a:chOff x="0" y="0"/>
            <a:chExt cx="3427724" cy="342791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7252" r="7252"/>
            <a:stretch>
              <a:fillRect/>
            </a:stretch>
          </p:blipFill>
          <p:spPr>
            <a:xfrm>
              <a:off x="0" y="0"/>
              <a:ext cx="3427724" cy="3427914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3848708" y="577484"/>
            <a:ext cx="2570793" cy="2570935"/>
            <a:chOff x="0" y="0"/>
            <a:chExt cx="3427724" cy="342791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20821" r="20821"/>
            <a:stretch>
              <a:fillRect/>
            </a:stretch>
          </p:blipFill>
          <p:spPr>
            <a:xfrm>
              <a:off x="0" y="0"/>
              <a:ext cx="3427724" cy="3427914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1014417" y="6810644"/>
            <a:ext cx="2570793" cy="2570935"/>
            <a:chOff x="0" y="0"/>
            <a:chExt cx="3427724" cy="342791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14159" r="14159"/>
            <a:stretch>
              <a:fillRect/>
            </a:stretch>
          </p:blipFill>
          <p:spPr>
            <a:xfrm>
              <a:off x="0" y="0"/>
              <a:ext cx="3427724" cy="3427914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3848708" y="6810644"/>
            <a:ext cx="2570793" cy="2570935"/>
            <a:chOff x="0" y="0"/>
            <a:chExt cx="3427724" cy="3427914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 l="21933" r="21933"/>
            <a:stretch>
              <a:fillRect/>
            </a:stretch>
          </p:blipFill>
          <p:spPr>
            <a:xfrm>
              <a:off x="0" y="0"/>
              <a:ext cx="3427724" cy="3427914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8180127" y="3707220"/>
            <a:ext cx="2570793" cy="2570935"/>
            <a:chOff x="0" y="0"/>
            <a:chExt cx="3427724" cy="342791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 l="16101" r="16101"/>
            <a:stretch>
              <a:fillRect/>
            </a:stretch>
          </p:blipFill>
          <p:spPr>
            <a:xfrm>
              <a:off x="0" y="0"/>
              <a:ext cx="3427724" cy="3427914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1014417" y="3707220"/>
            <a:ext cx="2570793" cy="2570935"/>
            <a:chOff x="0" y="0"/>
            <a:chExt cx="3427724" cy="3427914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/>
            <a:srcRect t="12497" b="12497"/>
            <a:stretch>
              <a:fillRect/>
            </a:stretch>
          </p:blipFill>
          <p:spPr>
            <a:xfrm>
              <a:off x="0" y="0"/>
              <a:ext cx="3427724" cy="3427914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3848708" y="3707220"/>
            <a:ext cx="2570793" cy="2570935"/>
            <a:chOff x="0" y="0"/>
            <a:chExt cx="3427724" cy="3427914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/>
            <a:srcRect t="2743" b="2743"/>
            <a:stretch>
              <a:fillRect/>
            </a:stretch>
          </p:blipFill>
          <p:spPr>
            <a:xfrm>
              <a:off x="0" y="0"/>
              <a:ext cx="3427724" cy="3427914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8180127" y="6810644"/>
            <a:ext cx="2570793" cy="2570935"/>
            <a:chOff x="0" y="0"/>
            <a:chExt cx="3427724" cy="3427914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0"/>
            <a:srcRect t="1582" b="1582"/>
            <a:stretch>
              <a:fillRect/>
            </a:stretch>
          </p:blipFill>
          <p:spPr>
            <a:xfrm>
              <a:off x="0" y="0"/>
              <a:ext cx="3427724" cy="3427914"/>
            </a:xfrm>
            <a:prstGeom prst="rect">
              <a:avLst/>
            </a:prstGeom>
          </p:spPr>
        </p:pic>
      </p:grpSp>
      <p:sp>
        <p:nvSpPr>
          <p:cNvPr id="20" name="Freeform 20"/>
          <p:cNvSpPr/>
          <p:nvPr/>
        </p:nvSpPr>
        <p:spPr>
          <a:xfrm>
            <a:off x="4493026" y="2851657"/>
            <a:ext cx="2017224" cy="2012752"/>
          </a:xfrm>
          <a:custGeom>
            <a:avLst/>
            <a:gdLst/>
            <a:ahLst/>
            <a:cxnLst/>
            <a:rect l="l" t="t" r="r" b="b"/>
            <a:pathLst>
              <a:path w="2017224" h="2012752">
                <a:moveTo>
                  <a:pt x="0" y="0"/>
                </a:moveTo>
                <a:lnTo>
                  <a:pt x="2017224" y="0"/>
                </a:lnTo>
                <a:lnTo>
                  <a:pt x="2017224" y="2012751"/>
                </a:lnTo>
                <a:lnTo>
                  <a:pt x="0" y="20127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43977" y="633856"/>
            <a:ext cx="7769450" cy="209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56"/>
              </a:lnSpc>
            </a:pPr>
            <a:r>
              <a:rPr lang="en-US" sz="8100">
                <a:solidFill>
                  <a:srgbClr val="0B366C"/>
                </a:solidFill>
                <a:latin typeface="Arista Pro"/>
                <a:ea typeface="Arista Pro"/>
                <a:cs typeface="Arista Pro"/>
                <a:sym typeface="Arista Pro"/>
              </a:rPr>
              <a:t>Média megjelenések</a:t>
            </a:r>
          </a:p>
        </p:txBody>
      </p:sp>
      <p:sp>
        <p:nvSpPr>
          <p:cNvPr id="22" name="AutoShape 22"/>
          <p:cNvSpPr/>
          <p:nvPr/>
        </p:nvSpPr>
        <p:spPr>
          <a:xfrm>
            <a:off x="10" y="2606652"/>
            <a:ext cx="7447629" cy="121179"/>
          </a:xfrm>
          <a:prstGeom prst="line">
            <a:avLst/>
          </a:prstGeom>
          <a:ln w="9525" cap="flat">
            <a:solidFill>
              <a:srgbClr val="0B366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3" name="Group 23"/>
          <p:cNvGrpSpPr/>
          <p:nvPr/>
        </p:nvGrpSpPr>
        <p:grpSpPr>
          <a:xfrm>
            <a:off x="8180127" y="577484"/>
            <a:ext cx="2570793" cy="2570935"/>
            <a:chOff x="0" y="0"/>
            <a:chExt cx="3427724" cy="3427914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2"/>
            <a:srcRect l="8443" r="8443"/>
            <a:stretch>
              <a:fillRect/>
            </a:stretch>
          </p:blipFill>
          <p:spPr>
            <a:xfrm>
              <a:off x="0" y="0"/>
              <a:ext cx="3427724" cy="3427914"/>
            </a:xfrm>
            <a:prstGeom prst="rect">
              <a:avLst/>
            </a:prstGeom>
          </p:spPr>
        </p:pic>
      </p:grpSp>
      <p:sp>
        <p:nvSpPr>
          <p:cNvPr id="25" name="TextBox 25"/>
          <p:cNvSpPr txBox="1"/>
          <p:nvPr/>
        </p:nvSpPr>
        <p:spPr>
          <a:xfrm>
            <a:off x="17449800" y="9391650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8F806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17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86380" y="9324429"/>
            <a:ext cx="5501638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Kék Zóna Projekt Magyarország - Sajtótájékoztató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001916" y="3091270"/>
            <a:ext cx="2089100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Sokszínű Vidék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984067" y="3091270"/>
            <a:ext cx="1628180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Petőfi Rádió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153710" y="6221005"/>
            <a:ext cx="580430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NLC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982982" y="6221005"/>
            <a:ext cx="1379637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Sláger FM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734334" y="6221005"/>
            <a:ext cx="2511772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Longevity Magazin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119926" y="9391650"/>
            <a:ext cx="1322040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Refresher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010962" y="9391650"/>
            <a:ext cx="766167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HEOL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762313" y="9391650"/>
            <a:ext cx="189874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ATV - START+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124242" y="3119845"/>
            <a:ext cx="122693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Turizmus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8336" y="3197733"/>
            <a:ext cx="17711328" cy="3397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2731"/>
              </a:lnSpc>
              <a:spcBef>
                <a:spcPct val="0"/>
              </a:spcBef>
            </a:pPr>
            <a:r>
              <a:rPr lang="en-US" sz="13401" spc="-1165" dirty="0" err="1">
                <a:solidFill>
                  <a:srgbClr val="0B366C"/>
                </a:solidFill>
                <a:latin typeface="Arista Pro"/>
                <a:ea typeface="Arista Pro"/>
                <a:cs typeface="Arista Pro"/>
                <a:sym typeface="Arista Pro"/>
              </a:rPr>
              <a:t>Köszönjük</a:t>
            </a:r>
            <a:r>
              <a:rPr lang="en-US" sz="13401" spc="-1165" dirty="0">
                <a:solidFill>
                  <a:srgbClr val="0B366C"/>
                </a:solidFill>
                <a:latin typeface="Arista Pro"/>
                <a:ea typeface="Arista Pro"/>
                <a:cs typeface="Arista Pro"/>
                <a:sym typeface="Arista Pro"/>
              </a:rPr>
              <a:t>, </a:t>
            </a:r>
            <a:r>
              <a:rPr lang="en-US" sz="13401" spc="-1165" dirty="0" err="1">
                <a:solidFill>
                  <a:srgbClr val="0B366C"/>
                </a:solidFill>
                <a:latin typeface="Arista Pro"/>
                <a:ea typeface="Arista Pro"/>
                <a:cs typeface="Arista Pro"/>
                <a:sym typeface="Arista Pro"/>
              </a:rPr>
              <a:t>várjuk</a:t>
            </a:r>
            <a:r>
              <a:rPr lang="en-US" sz="13401" spc="-1165" dirty="0">
                <a:solidFill>
                  <a:srgbClr val="0B366C"/>
                </a:solidFill>
                <a:latin typeface="Arista Pro"/>
                <a:ea typeface="Arista Pro"/>
                <a:cs typeface="Arista Pro"/>
                <a:sym typeface="Arista Pro"/>
              </a:rPr>
              <a:t> a </a:t>
            </a:r>
            <a:r>
              <a:rPr lang="en-US" sz="13401" spc="-1165" dirty="0" err="1">
                <a:solidFill>
                  <a:srgbClr val="0B366C"/>
                </a:solidFill>
                <a:latin typeface="Arista Pro"/>
                <a:ea typeface="Arista Pro"/>
                <a:cs typeface="Arista Pro"/>
                <a:sym typeface="Arista Pro"/>
              </a:rPr>
              <a:t>közös</a:t>
            </a:r>
            <a:r>
              <a:rPr lang="en-US" sz="13401" spc="-1165" dirty="0">
                <a:solidFill>
                  <a:srgbClr val="0B366C"/>
                </a:solidFill>
                <a:latin typeface="Arista Pro"/>
                <a:ea typeface="Arista Pro"/>
                <a:cs typeface="Arista Pro"/>
                <a:sym typeface="Arista Pro"/>
              </a:rPr>
              <a:t> </a:t>
            </a:r>
            <a:r>
              <a:rPr lang="en-US" sz="13401" spc="-1165" dirty="0" err="1">
                <a:solidFill>
                  <a:srgbClr val="0B366C"/>
                </a:solidFill>
                <a:latin typeface="Arista Pro"/>
                <a:ea typeface="Arista Pro"/>
                <a:cs typeface="Arista Pro"/>
                <a:sym typeface="Arista Pro"/>
              </a:rPr>
              <a:t>együttműködést</a:t>
            </a:r>
            <a:r>
              <a:rPr lang="en-US" sz="13401" spc="-1165" dirty="0">
                <a:solidFill>
                  <a:srgbClr val="0B366C"/>
                </a:solidFill>
                <a:latin typeface="Arista Pro"/>
                <a:ea typeface="Arista Pro"/>
                <a:cs typeface="Arista Pro"/>
                <a:sym typeface="Arista Pro"/>
              </a:rPr>
              <a:t>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163566" y="676275"/>
            <a:ext cx="1095734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659"/>
              </a:lnSpc>
              <a:spcBef>
                <a:spcPct val="0"/>
              </a:spcBef>
            </a:pPr>
            <a:r>
              <a:rPr lang="en-US" sz="1899" b="1" spc="-66">
                <a:solidFill>
                  <a:srgbClr val="2D2D2D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2025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439416" y="8891008"/>
            <a:ext cx="6732335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spc="-251">
                <a:solidFill>
                  <a:srgbClr val="2D2D2D"/>
                </a:solidFill>
                <a:latin typeface="Arista Pro"/>
                <a:ea typeface="Arista Pro"/>
                <a:cs typeface="Arista Pro"/>
                <a:sym typeface="Arista Pro"/>
              </a:rPr>
              <a:t>Látogass  el a honlapunkra: </a:t>
            </a:r>
          </a:p>
          <a:p>
            <a:pPr algn="ctr">
              <a:lnSpc>
                <a:spcPts val="3240"/>
              </a:lnSpc>
            </a:pPr>
            <a:r>
              <a:rPr lang="en-US" sz="2700" spc="-251">
                <a:solidFill>
                  <a:srgbClr val="2D2D2D"/>
                </a:solidFill>
                <a:latin typeface="Arista Pro"/>
                <a:ea typeface="Arista Pro"/>
                <a:cs typeface="Arista Pro"/>
                <a:sym typeface="Arista Pro"/>
              </a:rPr>
              <a:t>www..kekzonaprojekt.hu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57717" y="7147104"/>
            <a:ext cx="9372565" cy="117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87"/>
              </a:lnSpc>
            </a:pPr>
            <a:r>
              <a:rPr lang="en-US" sz="3641" spc="-138">
                <a:solidFill>
                  <a:srgbClr val="2D2D2D"/>
                </a:solidFill>
                <a:latin typeface="Arista Pro"/>
                <a:ea typeface="Arista Pro"/>
                <a:cs typeface="Arista Pro"/>
                <a:sym typeface="Arista Pro"/>
              </a:rPr>
              <a:t>A hosszú, egészséges élet nem földrajzi adottság – hanem tudatos döntés.</a:t>
            </a:r>
          </a:p>
        </p:txBody>
      </p:sp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4054445" y="981075"/>
            <a:ext cx="10393573" cy="141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800"/>
              </a:lnSpc>
            </a:pPr>
            <a:r>
              <a:rPr lang="en-US" sz="9000">
                <a:solidFill>
                  <a:srgbClr val="0B366C"/>
                </a:solidFill>
                <a:latin typeface="Arista Pro"/>
                <a:ea typeface="Arista Pro"/>
                <a:cs typeface="Arista Pro"/>
                <a:sym typeface="Arista Pro"/>
              </a:rPr>
              <a:t>A kezdetek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503869" y="2725853"/>
            <a:ext cx="16755431" cy="7119715"/>
            <a:chOff x="0" y="0"/>
            <a:chExt cx="22340575" cy="9492953"/>
          </a:xfrm>
        </p:grpSpPr>
        <p:sp>
          <p:nvSpPr>
            <p:cNvPr id="4" name="TextBox 4"/>
            <p:cNvSpPr txBox="1"/>
            <p:nvPr/>
          </p:nvSpPr>
          <p:spPr>
            <a:xfrm>
              <a:off x="0" y="949028"/>
              <a:ext cx="22340575" cy="8543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200"/>
                </a:lnSpc>
              </a:pPr>
              <a:r>
                <a:rPr lang="en-US" sz="3000" spc="11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2024 decemberében vette kezdetét egy inspiráló kezdeményezés, a </a:t>
              </a:r>
              <a:r>
                <a:rPr lang="en-US" sz="3000" b="1" spc="117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Kék Zóna Projekt Magyarország</a:t>
              </a:r>
              <a:r>
                <a:rPr lang="en-US" sz="3000" spc="11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amely a hosszú, egészséges élet titkait kutatja, és segít megteremteni egy egészségtudatos közösséget hazánkban. A projekt során az egészséges életmód, a közösségépítés és a fenntarthatóság iránt elkötelezett szakértőkkel és vállalatokkal közösen valósítjuk meg ezt a kezdeményezést, amely új irányt adhat a hazai egészségfejlesztésnek.</a:t>
              </a:r>
            </a:p>
            <a:p>
              <a:pPr algn="l">
                <a:lnSpc>
                  <a:spcPts val="4200"/>
                </a:lnSpc>
              </a:pPr>
              <a:r>
                <a:rPr lang="en-US" sz="3000" spc="11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Csapatunk kiváló szakemberekből áll, akik nemcsak hazai, hanem nemzetközi publikációkban is megosztják eredményeiket. Van köztünk: agrár-, biomérnök, élelmiszer-, és vidékfejlesztési szakmérnök, biotechnológus,  hulladékgazdálkodási szakértő,gyógyszerész, vegán Ironman, jógaoktató, természetgyógyász,menopauza szakértő, orvosok, kutatók. A </a:t>
              </a:r>
              <a:r>
                <a:rPr lang="en-US" sz="3000" b="1" spc="117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projekt erőssége</a:t>
              </a:r>
              <a:r>
                <a:rPr lang="en-US" sz="3000" spc="11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 valódi </a:t>
              </a:r>
              <a:r>
                <a:rPr lang="en-US" sz="3000" b="1" spc="117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terepmunka</a:t>
              </a:r>
              <a:r>
                <a:rPr lang="en-US" sz="3000" spc="11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a </a:t>
              </a:r>
              <a:r>
                <a:rPr lang="en-US" sz="3000" b="1" spc="117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szakma összefogása</a:t>
              </a:r>
              <a:r>
                <a:rPr lang="en-US" sz="3000" spc="11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és az, hogy a hazai mintatelepülésekre alapozva a jelenlegi </a:t>
              </a:r>
              <a:r>
                <a:rPr lang="en-US" sz="3000" b="1" spc="117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magyar valósághoz</a:t>
              </a:r>
              <a:r>
                <a:rPr lang="en-US" sz="3000" spc="11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igazítva </a:t>
              </a:r>
              <a:r>
                <a:rPr lang="en-US" sz="3000" b="1" spc="117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valósul meg</a:t>
              </a:r>
              <a:r>
                <a:rPr lang="en-US" sz="3000" spc="11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  <a:p>
              <a:pPr algn="l">
                <a:lnSpc>
                  <a:spcPts val="4199"/>
                </a:lnSpc>
              </a:pPr>
              <a:endParaRPr lang="en-US" sz="3000" spc="11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6350"/>
              <a:ext cx="16681758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6" name="TextBox 6"/>
          <p:cNvSpPr txBox="1"/>
          <p:nvPr/>
        </p:nvSpPr>
        <p:spPr>
          <a:xfrm>
            <a:off x="17449800" y="9391650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8F806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06866" y="1125210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2935744" y="1867649"/>
            <a:ext cx="3113706" cy="3437023"/>
            <a:chOff x="0" y="0"/>
            <a:chExt cx="4151609" cy="458269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18938" t="17669" r="8470" b="26823"/>
            <a:stretch>
              <a:fillRect/>
            </a:stretch>
          </p:blipFill>
          <p:spPr>
            <a:xfrm>
              <a:off x="0" y="0"/>
              <a:ext cx="4151609" cy="4582697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329035" y="1263731"/>
            <a:ext cx="3074037" cy="3414100"/>
            <a:chOff x="0" y="0"/>
            <a:chExt cx="4098717" cy="455213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12932" b="12932"/>
            <a:stretch>
              <a:fillRect/>
            </a:stretch>
          </p:blipFill>
          <p:spPr>
            <a:xfrm>
              <a:off x="0" y="0"/>
              <a:ext cx="4098717" cy="4552133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3590534" y="1263731"/>
            <a:ext cx="3074037" cy="3389398"/>
            <a:chOff x="0" y="0"/>
            <a:chExt cx="4098717" cy="451919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t="8393" b="18033"/>
            <a:stretch>
              <a:fillRect/>
            </a:stretch>
          </p:blipFill>
          <p:spPr>
            <a:xfrm>
              <a:off x="0" y="0"/>
              <a:ext cx="4098717" cy="4519197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1006871" y="358551"/>
            <a:ext cx="16230600" cy="667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 spc="843" dirty="0">
                <a:solidFill>
                  <a:srgbClr val="0B366C"/>
                </a:solidFill>
                <a:latin typeface="Arista Pro Bold"/>
                <a:ea typeface="Arista Pro Bold"/>
                <a:cs typeface="Arista Pro Bold"/>
                <a:sym typeface="Arista Pro Bold"/>
              </a:rPr>
              <a:t>PROJEKT VEZETŐI, IRÁNYÍTÓI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935744" y="6114527"/>
            <a:ext cx="4038608" cy="2487095"/>
            <a:chOff x="2553656" y="1655245"/>
            <a:chExt cx="5384809" cy="3316127"/>
          </a:xfrm>
        </p:grpSpPr>
        <p:sp>
          <p:nvSpPr>
            <p:cNvPr id="13" name="TextBox 13"/>
            <p:cNvSpPr txBox="1"/>
            <p:nvPr/>
          </p:nvSpPr>
          <p:spPr>
            <a:xfrm>
              <a:off x="2641559" y="1655245"/>
              <a:ext cx="5015546" cy="501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38"/>
                </a:lnSpc>
              </a:pPr>
              <a:r>
                <a:rPr lang="en-US" sz="2899" i="1" spc="14" dirty="0" err="1">
                  <a:solidFill>
                    <a:srgbClr val="2B2C30"/>
                  </a:solidFill>
                  <a:latin typeface="Playfair Display Italics"/>
                  <a:ea typeface="Playfair Display Italics"/>
                  <a:cs typeface="Playfair Display Italics"/>
                  <a:sym typeface="Playfair Display Italics"/>
                </a:rPr>
                <a:t>Alapító</a:t>
              </a:r>
              <a:r>
                <a:rPr lang="en-US" sz="2899" i="1" spc="14" dirty="0">
                  <a:solidFill>
                    <a:srgbClr val="2B2C30"/>
                  </a:solidFill>
                  <a:latin typeface="Playfair Display Italics"/>
                  <a:ea typeface="Playfair Display Italics"/>
                  <a:cs typeface="Playfair Display Italics"/>
                  <a:sym typeface="Playfair Display Italics"/>
                </a:rPr>
                <a:t>, </a:t>
              </a:r>
              <a:r>
                <a:rPr lang="en-US" sz="2899" i="1" spc="14" dirty="0" err="1">
                  <a:solidFill>
                    <a:srgbClr val="2B2C30"/>
                  </a:solidFill>
                  <a:latin typeface="Playfair Display Italics"/>
                  <a:ea typeface="Playfair Display Italics"/>
                  <a:cs typeface="Playfair Display Italics"/>
                  <a:sym typeface="Playfair Display Italics"/>
                </a:rPr>
                <a:t>tulajdonos</a:t>
              </a:r>
              <a:endParaRPr lang="en-US" sz="2899" i="1" spc="14" dirty="0">
                <a:solidFill>
                  <a:srgbClr val="2B2C30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906530" y="2271690"/>
              <a:ext cx="5031935" cy="632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 b="1" dirty="0">
                  <a:solidFill>
                    <a:srgbClr val="2B2C3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Turcsán Emese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553656" y="3317832"/>
              <a:ext cx="5031935" cy="1653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Az Einstein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Akadémia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alapítója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,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kriminálpedagógus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,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közgazdász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, 2024-decemberében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hozta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létre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a Kék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Zóna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Projektet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144000" y="4873093"/>
            <a:ext cx="4261499" cy="5142992"/>
            <a:chOff x="0" y="0"/>
            <a:chExt cx="5681999" cy="6857323"/>
          </a:xfrm>
        </p:grpSpPr>
        <p:sp>
          <p:nvSpPr>
            <p:cNvPr id="17" name="TextBox 17"/>
            <p:cNvSpPr txBox="1"/>
            <p:nvPr/>
          </p:nvSpPr>
          <p:spPr>
            <a:xfrm>
              <a:off x="0" y="85725"/>
              <a:ext cx="5681999" cy="501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38"/>
                </a:lnSpc>
              </a:pPr>
              <a:r>
                <a:rPr lang="en-US" sz="2899" i="1" spc="14">
                  <a:solidFill>
                    <a:srgbClr val="2B2C30"/>
                  </a:solidFill>
                  <a:latin typeface="Playfair Display Italics"/>
                  <a:ea typeface="Playfair Display Italics"/>
                  <a:cs typeface="Playfair Display Italics"/>
                  <a:sym typeface="Playfair Display Italics"/>
                </a:rPr>
                <a:t>Innovációs Vezető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21834"/>
              <a:ext cx="5031935" cy="632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b="1">
                  <a:solidFill>
                    <a:srgbClr val="2B2C3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Szász Noémi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431883"/>
              <a:ext cx="5397410" cy="5425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Élelmiszermérnök, táplálkozástudományi szakember. Hamarosan megkezdi posztgraduális tanulmányait SZTE Állam- és Jogtudományi karán, doktori disszertációját a kék zóna tanúsító védjegyek témájában írja, még inkább felkeltve a szakma figyelmét. A csoport innovációs vezetője, a Kék Zóna termék tanúsító védjegy kidolgozója. Nagyvállalati és KKV területen, közvetlen rálátása van a fogyasztói trendekre.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405499" y="4860298"/>
            <a:ext cx="4882501" cy="5470905"/>
            <a:chOff x="0" y="85725"/>
            <a:chExt cx="6510001" cy="7294540"/>
          </a:xfrm>
        </p:grpSpPr>
        <p:sp>
          <p:nvSpPr>
            <p:cNvPr id="25" name="TextBox 25"/>
            <p:cNvSpPr txBox="1"/>
            <p:nvPr/>
          </p:nvSpPr>
          <p:spPr>
            <a:xfrm>
              <a:off x="0" y="85725"/>
              <a:ext cx="5251258" cy="501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38"/>
                </a:lnSpc>
              </a:pPr>
              <a:r>
                <a:rPr lang="en-US" sz="2899" i="1" spc="14">
                  <a:solidFill>
                    <a:srgbClr val="2B2C30"/>
                  </a:solidFill>
                  <a:latin typeface="Playfair Display Italics"/>
                  <a:ea typeface="Playfair Display Italics"/>
                  <a:cs typeface="Playfair Display Italics"/>
                  <a:sym typeface="Playfair Display Italics"/>
                </a:rPr>
                <a:t>Nagykövet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621834"/>
              <a:ext cx="5268418" cy="632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b="1">
                  <a:solidFill>
                    <a:srgbClr val="2B2C30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Szabolcs Péter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431883"/>
              <a:ext cx="6510001" cy="5948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projekt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egyik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nagykövete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,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az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Amurex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GM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Hungária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Kft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ügyvezető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tulajdonosa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 Az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Élelmiszeripari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Ágazati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Képzési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Tanács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korábbi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elnöke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,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jelenleg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elnöki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megbízott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,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valamint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a NAK Mentes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munkacsoport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létrehozója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és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elnöke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 „Az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év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gluténmentes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kenyere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és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péksüteménye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verseny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"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ötletgazdája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és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szervezője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 2025-től a Magyar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Élelmiszerkönyv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sütőipari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és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cukrászati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szakbizottságának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tagja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 2018-ban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elnyerte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a VOSZ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Év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Vállalkozója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országos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díját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, 2025-ben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pedig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a PMKIK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legmagasabb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elismerését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, a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Peterdy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Vince-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díjat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 2024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óta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az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MKIK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országos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800" dirty="0" err="1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küldötte</a:t>
              </a:r>
              <a:r>
                <a:rPr lang="en-US" sz="1800" dirty="0">
                  <a:solidFill>
                    <a:srgbClr val="2B2C3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7449800" y="9391650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8F806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07246" y="947134"/>
            <a:ext cx="1914721" cy="1914714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48677" t="-8534" r="-32035" b="-1172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006701" y="5885306"/>
            <a:ext cx="1898624" cy="1898617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b="-182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855841" y="5885306"/>
            <a:ext cx="1898624" cy="1898617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5315" t="-18553" r="-13186" b="-5903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690794" y="947134"/>
            <a:ext cx="1939728" cy="1939720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0406" t="-19270" r="-21484" b="-78319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4163000" y="5885306"/>
            <a:ext cx="1898624" cy="1898617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199" t="-68564" r="-24487" b="-55763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4159476" y="947134"/>
            <a:ext cx="1858162" cy="1858154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10863" t="-8787" r="-7367" b="-68398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82091" y="155658"/>
            <a:ext cx="18375529" cy="674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0"/>
              </a:lnSpc>
              <a:spcBef>
                <a:spcPct val="0"/>
              </a:spcBef>
            </a:pPr>
            <a:r>
              <a:rPr lang="en-US" sz="3814" b="1">
                <a:solidFill>
                  <a:srgbClr val="0B366C"/>
                </a:solidFill>
                <a:latin typeface="Arista Pro Bold"/>
                <a:ea typeface="Arista Pro Bold"/>
                <a:cs typeface="Arista Pro Bold"/>
                <a:sym typeface="Arista Pro Bold"/>
              </a:rPr>
              <a:t>Akik  nap mint nap támogatják és segítik munkánkat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966834" y="3251660"/>
            <a:ext cx="6133802" cy="2293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929"/>
              </a:lnSpc>
              <a:spcBef>
                <a:spcPct val="0"/>
              </a:spcBef>
            </a:pPr>
            <a:r>
              <a:rPr lang="en-US" sz="2092" b="1" u="none" strike="noStrike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Szarvas Niki</a:t>
            </a:r>
          </a:p>
          <a:p>
            <a:pPr marL="0" lvl="1" indent="0" algn="just">
              <a:lnSpc>
                <a:spcPts val="2509"/>
              </a:lnSpc>
              <a:spcBef>
                <a:spcPct val="0"/>
              </a:spcBef>
            </a:pPr>
            <a:r>
              <a:rPr lang="en-US" sz="1792" u="none" strike="noStrike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Egészségügyi biomérnök – fitoterapeuta, a HerbClinic alapítója, kutatómérnök, biotechnológiai szabadalmi szakértő. A Budaörsi Zöldek Fenntartható Egészségvédelem és Egészségnevelés Stratégiai vezetője. 2024 februárjában sikeresen szerepelt a Cápák között 7. évadjának 7.adásában.</a:t>
            </a:r>
          </a:p>
          <a:p>
            <a:pPr marL="0" lvl="1" indent="0" algn="just">
              <a:lnSpc>
                <a:spcPts val="2509"/>
              </a:lnSpc>
              <a:spcBef>
                <a:spcPct val="0"/>
              </a:spcBef>
            </a:pPr>
            <a:endParaRPr lang="en-US" sz="1792" u="none" strike="noStrike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638700" y="3251660"/>
            <a:ext cx="6133802" cy="2293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9"/>
              </a:lnSpc>
            </a:pPr>
            <a:r>
              <a:rPr lang="en-US" sz="2092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Varga Lívius</a:t>
            </a:r>
          </a:p>
          <a:p>
            <a:pPr marL="0" lvl="1" indent="0" algn="just">
              <a:lnSpc>
                <a:spcPts val="2509"/>
              </a:lnSpc>
              <a:spcBef>
                <a:spcPct val="0"/>
              </a:spcBef>
            </a:pPr>
            <a:r>
              <a:rPr lang="en-US" sz="179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Quimby, A Kutya Vacsorája és a Braindogs zenekarok alapítója. Ő a Kék Zóna Projekt pszichológusa,és Brigitta mellett a Kék Zóna munkahelyek felelőse a projekten belül.2002-ben végzett az ELTE Pszichológia szakán Tanácsadás, Munkapszichológia és Szervezetfejlesztés szakirányon. A Narada Akadémián végzett okleveles Jógapszichológus- és Védikus Életmódmentorként.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2106" y="3251660"/>
            <a:ext cx="5286094" cy="2293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9"/>
              </a:lnSpc>
            </a:pPr>
            <a:r>
              <a:rPr lang="en-US" sz="2092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Jakab Szabolcs</a:t>
            </a:r>
          </a:p>
          <a:p>
            <a:pPr marL="0" lvl="1" indent="0" algn="just">
              <a:lnSpc>
                <a:spcPts val="2509"/>
              </a:lnSpc>
              <a:spcBef>
                <a:spcPct val="0"/>
              </a:spcBef>
            </a:pPr>
            <a:r>
              <a:rPr lang="en-US" sz="179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Agrármérnök és vidékfejlesztési szakmérnök, a Tarna91 Kft. ügyvezető tulajdonosa. A projekt keretében Szabolcs a felelős a jövő településfejlesztési modelljeinek megtervezéséért a kék zóna szemlélet jegyében, amely a fenntarthatóságot és az élhető közösségek kialakítását helyezi előtérbe.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2106" y="7812498"/>
            <a:ext cx="5601714" cy="2608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929"/>
              </a:lnSpc>
              <a:spcBef>
                <a:spcPct val="0"/>
              </a:spcBef>
            </a:pPr>
            <a:r>
              <a:rPr lang="en-US" sz="2092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Kertész Róbert</a:t>
            </a:r>
          </a:p>
          <a:p>
            <a:pPr marL="0" lvl="1" indent="0" algn="just">
              <a:lnSpc>
                <a:spcPts val="2509"/>
              </a:lnSpc>
              <a:spcBef>
                <a:spcPct val="0"/>
              </a:spcBef>
            </a:pPr>
            <a:r>
              <a:rPr lang="en-US" sz="1792" u="none" strike="noStrike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2014-ben kétszer is teljesítette a teljes Ironman távot, és elnyerte Az év vegetáriánusa címet. Háromkötetes könyvében élettörténeteken keresztül mutatja be, hogyan lehet tudatosabb, egészségesebb irányba terelni az életet. A projekten belül a feladata a mozgás népszerűsítése, az életcél megtalálásának segítése.</a:t>
            </a:r>
          </a:p>
          <a:p>
            <a:pPr marL="0" lvl="1" indent="0" algn="just">
              <a:lnSpc>
                <a:spcPts val="2509"/>
              </a:lnSpc>
              <a:spcBef>
                <a:spcPct val="0"/>
              </a:spcBef>
            </a:pPr>
            <a:endParaRPr lang="en-US" sz="1792" u="none" strike="noStrike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216927" y="7812498"/>
            <a:ext cx="5295360" cy="1350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929"/>
              </a:lnSpc>
              <a:spcBef>
                <a:spcPct val="0"/>
              </a:spcBef>
            </a:pPr>
            <a:r>
              <a:rPr lang="en-US" sz="2092" b="1" u="none" strike="noStrike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Gödri Emese</a:t>
            </a:r>
          </a:p>
          <a:p>
            <a:pPr marL="0" lvl="1" indent="0" algn="just">
              <a:lnSpc>
                <a:spcPts val="2509"/>
              </a:lnSpc>
              <a:spcBef>
                <a:spcPct val="0"/>
              </a:spcBef>
            </a:pPr>
            <a:r>
              <a:rPr lang="en-US" sz="1792" u="none" strike="noStrike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projekt hulladékgazdálkodási szakértője, a GreenZebra Kft. ügyvezetője és társtulajdonosa, akiről a decemberi Forbes magazin is elismerően írt.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103309" y="7812498"/>
            <a:ext cx="5860852" cy="1665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929"/>
              </a:lnSpc>
              <a:spcBef>
                <a:spcPct val="0"/>
              </a:spcBef>
            </a:pPr>
            <a:r>
              <a:rPr lang="en-US" sz="2092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Vér Petra</a:t>
            </a:r>
          </a:p>
          <a:p>
            <a:pPr marL="0" lvl="1" indent="0" algn="just">
              <a:lnSpc>
                <a:spcPts val="2509"/>
              </a:lnSpc>
              <a:spcBef>
                <a:spcPct val="0"/>
              </a:spcBef>
            </a:pPr>
            <a:r>
              <a:rPr lang="en-US" sz="1792" u="none" strike="noStrike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projekt értékesítési vezetője. Feladatai közé tartozik az értékesítési folyamatok kidolgozása, kapcsolattartás a meglévő ügyfelekkel, valamint új stratégiai partnerségek kialakítása.</a:t>
            </a:r>
          </a:p>
          <a:p>
            <a:pPr marL="0" lvl="1" indent="0" algn="just">
              <a:lnSpc>
                <a:spcPts val="2509"/>
              </a:lnSpc>
              <a:spcBef>
                <a:spcPct val="0"/>
              </a:spcBef>
            </a:pPr>
            <a:endParaRPr lang="en-US" sz="1792" u="none" strike="noStrike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582752" y="3218323"/>
            <a:ext cx="4444804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6483199" y="3213560"/>
            <a:ext cx="4444804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12811333" y="3208798"/>
            <a:ext cx="4444804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582752" y="5766243"/>
            <a:ext cx="4444804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>
            <a:off x="6483199" y="5766243"/>
            <a:ext cx="4444804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12811333" y="5761481"/>
            <a:ext cx="4444804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TextBox 27"/>
          <p:cNvSpPr txBox="1"/>
          <p:nvPr/>
        </p:nvSpPr>
        <p:spPr>
          <a:xfrm>
            <a:off x="17449800" y="9391650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8F806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558259" y="1655785"/>
            <a:ext cx="10393573" cy="141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800"/>
              </a:lnSpc>
            </a:pPr>
            <a:r>
              <a:rPr lang="en-US" sz="9000">
                <a:solidFill>
                  <a:srgbClr val="0B366C"/>
                </a:solidFill>
                <a:latin typeface="Arista Pro"/>
                <a:ea typeface="Arista Pro"/>
                <a:cs typeface="Arista Pro"/>
                <a:sym typeface="Arista Pro"/>
              </a:rPr>
              <a:t>Vízió &amp; Misszió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588921" y="3075010"/>
            <a:ext cx="16755431" cy="2862040"/>
            <a:chOff x="0" y="0"/>
            <a:chExt cx="22340575" cy="3816053"/>
          </a:xfrm>
        </p:grpSpPr>
        <p:sp>
          <p:nvSpPr>
            <p:cNvPr id="4" name="TextBox 4"/>
            <p:cNvSpPr txBox="1"/>
            <p:nvPr/>
          </p:nvSpPr>
          <p:spPr>
            <a:xfrm>
              <a:off x="0" y="949028"/>
              <a:ext cx="22340575" cy="2867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200"/>
                </a:lnSpc>
              </a:pPr>
              <a:r>
                <a:rPr lang="en-US" sz="3000" spc="11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Kék Zóna Projekt Magyarország, a hosszú, egészséges élet titkait kutatja, és segít megteremteni egy egészségtudatos közösséget hazánkban. A projekt során az egészséges életmód, a közösségépítés és a fenntarthatóság iránt elkötelezett szakértőkkel és vállalatokkal közösen valósítjuk meg ezt a kezdeményezést, mely új irányt ad a hazai egészségfejlesztésnek.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6350"/>
              <a:ext cx="16681758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6" name="TextBox 6"/>
          <p:cNvSpPr txBox="1"/>
          <p:nvPr/>
        </p:nvSpPr>
        <p:spPr>
          <a:xfrm>
            <a:off x="17449800" y="9391650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8F806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31571" y="4973962"/>
            <a:ext cx="22951143" cy="1334706"/>
          </a:xfrm>
          <a:custGeom>
            <a:avLst/>
            <a:gdLst/>
            <a:ahLst/>
            <a:cxnLst/>
            <a:rect l="l" t="t" r="r" b="b"/>
            <a:pathLst>
              <a:path w="22951143" h="1334706">
                <a:moveTo>
                  <a:pt x="0" y="0"/>
                </a:moveTo>
                <a:lnTo>
                  <a:pt x="22951142" y="0"/>
                </a:lnTo>
                <a:lnTo>
                  <a:pt x="22951142" y="1334706"/>
                </a:lnTo>
                <a:lnTo>
                  <a:pt x="0" y="1334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2331571" y="4761557"/>
            <a:ext cx="22951143" cy="1334706"/>
          </a:xfrm>
          <a:custGeom>
            <a:avLst/>
            <a:gdLst/>
            <a:ahLst/>
            <a:cxnLst/>
            <a:rect l="l" t="t" r="r" b="b"/>
            <a:pathLst>
              <a:path w="22951143" h="1334706">
                <a:moveTo>
                  <a:pt x="0" y="0"/>
                </a:moveTo>
                <a:lnTo>
                  <a:pt x="22951142" y="0"/>
                </a:lnTo>
                <a:lnTo>
                  <a:pt x="22951142" y="1334707"/>
                </a:lnTo>
                <a:lnTo>
                  <a:pt x="0" y="1334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89557" y="5285091"/>
            <a:ext cx="1905000" cy="1894550"/>
            <a:chOff x="0" y="0"/>
            <a:chExt cx="812800" cy="8083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08341"/>
            </a:xfrm>
            <a:custGeom>
              <a:avLst/>
              <a:gdLst/>
              <a:ahLst/>
              <a:cxnLst/>
              <a:rect l="l" t="t" r="r" b="b"/>
              <a:pathLst>
                <a:path w="812800" h="808341">
                  <a:moveTo>
                    <a:pt x="406400" y="0"/>
                  </a:moveTo>
                  <a:cubicBezTo>
                    <a:pt x="181951" y="0"/>
                    <a:pt x="0" y="180953"/>
                    <a:pt x="0" y="404171"/>
                  </a:cubicBezTo>
                  <a:cubicBezTo>
                    <a:pt x="0" y="627388"/>
                    <a:pt x="181951" y="808341"/>
                    <a:pt x="406400" y="808341"/>
                  </a:cubicBezTo>
                  <a:cubicBezTo>
                    <a:pt x="630849" y="808341"/>
                    <a:pt x="812800" y="627388"/>
                    <a:pt x="812800" y="404171"/>
                  </a:cubicBezTo>
                  <a:cubicBezTo>
                    <a:pt x="812800" y="18095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B8DC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7682"/>
              <a:ext cx="660400" cy="694877"/>
            </a:xfrm>
            <a:prstGeom prst="rect">
              <a:avLst/>
            </a:prstGeom>
          </p:spPr>
          <p:txBody>
            <a:bodyPr lIns="65468" tIns="65468" rIns="65468" bIns="65468" rtlCol="0" anchor="ctr"/>
            <a:lstStyle/>
            <a:p>
              <a:pPr marL="0" lvl="0" indent="0" algn="ctr">
                <a:lnSpc>
                  <a:spcPts val="3079"/>
                </a:lnSpc>
              </a:pPr>
              <a:r>
                <a:rPr lang="en-US" sz="2199" b="1">
                  <a:solidFill>
                    <a:srgbClr val="2B34A5"/>
                  </a:solidFill>
                  <a:latin typeface="Now Bold"/>
                  <a:ea typeface="Now Bold"/>
                  <a:cs typeface="Now Bold"/>
                  <a:sym typeface="Now Bold"/>
                </a:rPr>
                <a:t>2024 december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911502" y="5139502"/>
            <a:ext cx="1905000" cy="1894550"/>
            <a:chOff x="0" y="0"/>
            <a:chExt cx="812800" cy="8083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08341"/>
            </a:xfrm>
            <a:custGeom>
              <a:avLst/>
              <a:gdLst/>
              <a:ahLst/>
              <a:cxnLst/>
              <a:rect l="l" t="t" r="r" b="b"/>
              <a:pathLst>
                <a:path w="812800" h="808341">
                  <a:moveTo>
                    <a:pt x="406400" y="0"/>
                  </a:moveTo>
                  <a:cubicBezTo>
                    <a:pt x="181951" y="0"/>
                    <a:pt x="0" y="180953"/>
                    <a:pt x="0" y="404171"/>
                  </a:cubicBezTo>
                  <a:cubicBezTo>
                    <a:pt x="0" y="627388"/>
                    <a:pt x="181951" y="808341"/>
                    <a:pt x="406400" y="808341"/>
                  </a:cubicBezTo>
                  <a:cubicBezTo>
                    <a:pt x="630849" y="808341"/>
                    <a:pt x="812800" y="627388"/>
                    <a:pt x="812800" y="404171"/>
                  </a:cubicBezTo>
                  <a:cubicBezTo>
                    <a:pt x="812800" y="18095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B8CB9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7682"/>
              <a:ext cx="660400" cy="694877"/>
            </a:xfrm>
            <a:prstGeom prst="rect">
              <a:avLst/>
            </a:prstGeom>
          </p:spPr>
          <p:txBody>
            <a:bodyPr lIns="65468" tIns="65468" rIns="65468" bIns="65468" rtlCol="0" anchor="ctr"/>
            <a:lstStyle/>
            <a:p>
              <a:pPr marL="0" lvl="0" indent="0" algn="ctr">
                <a:lnSpc>
                  <a:spcPts val="3080"/>
                </a:lnSpc>
              </a:pPr>
              <a:r>
                <a:rPr lang="en-US" sz="2200" b="1">
                  <a:solidFill>
                    <a:srgbClr val="2B34A5"/>
                  </a:solidFill>
                  <a:latin typeface="Now Bold"/>
                  <a:ea typeface="Now Bold"/>
                  <a:cs typeface="Now Bold"/>
                  <a:sym typeface="Now Bold"/>
                </a:rPr>
                <a:t>2025 június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458497" y="5285091"/>
            <a:ext cx="1905000" cy="1894550"/>
            <a:chOff x="0" y="0"/>
            <a:chExt cx="812800" cy="8083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08341"/>
            </a:xfrm>
            <a:custGeom>
              <a:avLst/>
              <a:gdLst/>
              <a:ahLst/>
              <a:cxnLst/>
              <a:rect l="l" t="t" r="r" b="b"/>
              <a:pathLst>
                <a:path w="812800" h="808341">
                  <a:moveTo>
                    <a:pt x="406400" y="0"/>
                  </a:moveTo>
                  <a:cubicBezTo>
                    <a:pt x="181951" y="0"/>
                    <a:pt x="0" y="180953"/>
                    <a:pt x="0" y="404171"/>
                  </a:cubicBezTo>
                  <a:cubicBezTo>
                    <a:pt x="0" y="627388"/>
                    <a:pt x="181951" y="808341"/>
                    <a:pt x="406400" y="808341"/>
                  </a:cubicBezTo>
                  <a:cubicBezTo>
                    <a:pt x="630849" y="808341"/>
                    <a:pt x="812800" y="627388"/>
                    <a:pt x="812800" y="404171"/>
                  </a:cubicBezTo>
                  <a:cubicBezTo>
                    <a:pt x="812800" y="18095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B8DC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7682"/>
              <a:ext cx="660400" cy="694877"/>
            </a:xfrm>
            <a:prstGeom prst="rect">
              <a:avLst/>
            </a:prstGeom>
          </p:spPr>
          <p:txBody>
            <a:bodyPr lIns="65468" tIns="65468" rIns="65468" bIns="65468" rtlCol="0" anchor="ctr"/>
            <a:lstStyle/>
            <a:p>
              <a:pPr marL="0" lvl="0" indent="0" algn="ctr">
                <a:lnSpc>
                  <a:spcPts val="2660"/>
                </a:lnSpc>
              </a:pPr>
              <a:r>
                <a:rPr lang="en-US" sz="1900" b="1">
                  <a:solidFill>
                    <a:srgbClr val="2B34A5"/>
                  </a:solidFill>
                  <a:latin typeface="Now Bold"/>
                  <a:ea typeface="Now Bold"/>
                  <a:cs typeface="Now Bold"/>
                  <a:sym typeface="Now Bold"/>
                </a:rPr>
                <a:t>2025 szeptember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993443" y="5285091"/>
            <a:ext cx="1905000" cy="1894550"/>
            <a:chOff x="0" y="0"/>
            <a:chExt cx="812800" cy="80834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08341"/>
            </a:xfrm>
            <a:custGeom>
              <a:avLst/>
              <a:gdLst/>
              <a:ahLst/>
              <a:cxnLst/>
              <a:rect l="l" t="t" r="r" b="b"/>
              <a:pathLst>
                <a:path w="812800" h="808341">
                  <a:moveTo>
                    <a:pt x="406400" y="0"/>
                  </a:moveTo>
                  <a:cubicBezTo>
                    <a:pt x="181951" y="0"/>
                    <a:pt x="0" y="180953"/>
                    <a:pt x="0" y="404171"/>
                  </a:cubicBezTo>
                  <a:cubicBezTo>
                    <a:pt x="0" y="627388"/>
                    <a:pt x="181951" y="808341"/>
                    <a:pt x="406400" y="808341"/>
                  </a:cubicBezTo>
                  <a:cubicBezTo>
                    <a:pt x="630849" y="808341"/>
                    <a:pt x="812800" y="627388"/>
                    <a:pt x="812800" y="404171"/>
                  </a:cubicBezTo>
                  <a:cubicBezTo>
                    <a:pt x="812800" y="18095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9E2F"/>
            </a:solidFill>
            <a:ln cap="sq">
              <a:noFill/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18632"/>
              <a:ext cx="660400" cy="713927"/>
            </a:xfrm>
            <a:prstGeom prst="rect">
              <a:avLst/>
            </a:prstGeom>
          </p:spPr>
          <p:txBody>
            <a:bodyPr lIns="65468" tIns="65468" rIns="65468" bIns="65468" rtlCol="0" anchor="ctr"/>
            <a:lstStyle/>
            <a:p>
              <a:pPr marL="0" lvl="0" indent="0" algn="ctr">
                <a:lnSpc>
                  <a:spcPts val="3919"/>
                </a:lnSpc>
              </a:pPr>
              <a:r>
                <a:rPr lang="en-US" sz="2799" b="1">
                  <a:solidFill>
                    <a:srgbClr val="2B34A5"/>
                  </a:solidFill>
                  <a:latin typeface="Now Bold"/>
                  <a:ea typeface="Now Bold"/>
                  <a:cs typeface="Now Bold"/>
                  <a:sym typeface="Now Bold"/>
                </a:rPr>
                <a:t>2026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725970" y="4026687"/>
            <a:ext cx="1905000" cy="1894550"/>
            <a:chOff x="0" y="0"/>
            <a:chExt cx="812800" cy="80834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08341"/>
            </a:xfrm>
            <a:custGeom>
              <a:avLst/>
              <a:gdLst/>
              <a:ahLst/>
              <a:cxnLst/>
              <a:rect l="l" t="t" r="r" b="b"/>
              <a:pathLst>
                <a:path w="812800" h="808341">
                  <a:moveTo>
                    <a:pt x="406400" y="0"/>
                  </a:moveTo>
                  <a:cubicBezTo>
                    <a:pt x="181951" y="0"/>
                    <a:pt x="0" y="180953"/>
                    <a:pt x="0" y="404171"/>
                  </a:cubicBezTo>
                  <a:cubicBezTo>
                    <a:pt x="0" y="627388"/>
                    <a:pt x="181951" y="808341"/>
                    <a:pt x="406400" y="808341"/>
                  </a:cubicBezTo>
                  <a:cubicBezTo>
                    <a:pt x="630849" y="808341"/>
                    <a:pt x="812800" y="627388"/>
                    <a:pt x="812800" y="404171"/>
                  </a:cubicBezTo>
                  <a:cubicBezTo>
                    <a:pt x="812800" y="18095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896F"/>
            </a:solidFill>
            <a:ln cap="sq">
              <a:noFill/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76200" y="37682"/>
              <a:ext cx="660400" cy="694877"/>
            </a:xfrm>
            <a:prstGeom prst="rect">
              <a:avLst/>
            </a:prstGeom>
          </p:spPr>
          <p:txBody>
            <a:bodyPr lIns="65468" tIns="65468" rIns="65468" bIns="65468" rtlCol="0" anchor="ctr"/>
            <a:lstStyle/>
            <a:p>
              <a:pPr marL="0" lvl="0" indent="0" algn="ctr">
                <a:lnSpc>
                  <a:spcPts val="2940"/>
                </a:lnSpc>
              </a:pPr>
              <a:r>
                <a:rPr lang="en-US" sz="2100" b="1">
                  <a:solidFill>
                    <a:srgbClr val="2B34A5"/>
                  </a:solidFill>
                  <a:latin typeface="Now Bold"/>
                  <a:ea typeface="Now Bold"/>
                  <a:cs typeface="Now Bold"/>
                  <a:sym typeface="Now Bold"/>
                </a:rPr>
                <a:t>2025 október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198409" y="4026687"/>
            <a:ext cx="1862424" cy="1894550"/>
            <a:chOff x="0" y="0"/>
            <a:chExt cx="794634" cy="80834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94634" cy="808341"/>
            </a:xfrm>
            <a:custGeom>
              <a:avLst/>
              <a:gdLst/>
              <a:ahLst/>
              <a:cxnLst/>
              <a:rect l="l" t="t" r="r" b="b"/>
              <a:pathLst>
                <a:path w="794634" h="808341">
                  <a:moveTo>
                    <a:pt x="397317" y="0"/>
                  </a:moveTo>
                  <a:cubicBezTo>
                    <a:pt x="177885" y="0"/>
                    <a:pt x="0" y="180953"/>
                    <a:pt x="0" y="404171"/>
                  </a:cubicBezTo>
                  <a:cubicBezTo>
                    <a:pt x="0" y="627388"/>
                    <a:pt x="177885" y="808341"/>
                    <a:pt x="397317" y="808341"/>
                  </a:cubicBezTo>
                  <a:cubicBezTo>
                    <a:pt x="616749" y="808341"/>
                    <a:pt x="794634" y="627388"/>
                    <a:pt x="794634" y="404171"/>
                  </a:cubicBezTo>
                  <a:cubicBezTo>
                    <a:pt x="794634" y="180953"/>
                    <a:pt x="616749" y="0"/>
                    <a:pt x="397317" y="0"/>
                  </a:cubicBezTo>
                  <a:close/>
                </a:path>
              </a:pathLst>
            </a:custGeom>
            <a:solidFill>
              <a:srgbClr val="DBB6A6"/>
            </a:solidFill>
            <a:ln cap="sq">
              <a:noFill/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74497" y="37682"/>
              <a:ext cx="645640" cy="694877"/>
            </a:xfrm>
            <a:prstGeom prst="rect">
              <a:avLst/>
            </a:prstGeom>
          </p:spPr>
          <p:txBody>
            <a:bodyPr lIns="65468" tIns="65468" rIns="65468" bIns="65468" rtlCol="0" anchor="ctr"/>
            <a:lstStyle/>
            <a:p>
              <a:pPr marL="0" lvl="0" indent="0" algn="ctr">
                <a:lnSpc>
                  <a:spcPts val="2660"/>
                </a:lnSpc>
              </a:pPr>
              <a:r>
                <a:rPr lang="en-US" sz="1900" b="1">
                  <a:solidFill>
                    <a:srgbClr val="2B34A5"/>
                  </a:solidFill>
                  <a:latin typeface="Now Bold"/>
                  <a:ea typeface="Now Bold"/>
                  <a:cs typeface="Now Bold"/>
                  <a:sym typeface="Now Bold"/>
                </a:rPr>
                <a:t>2025 augusztus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646028" y="4026687"/>
            <a:ext cx="1905000" cy="1894550"/>
            <a:chOff x="0" y="0"/>
            <a:chExt cx="812800" cy="80834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08341"/>
            </a:xfrm>
            <a:custGeom>
              <a:avLst/>
              <a:gdLst/>
              <a:ahLst/>
              <a:cxnLst/>
              <a:rect l="l" t="t" r="r" b="b"/>
              <a:pathLst>
                <a:path w="812800" h="808341">
                  <a:moveTo>
                    <a:pt x="406400" y="0"/>
                  </a:moveTo>
                  <a:cubicBezTo>
                    <a:pt x="181951" y="0"/>
                    <a:pt x="0" y="180953"/>
                    <a:pt x="0" y="404171"/>
                  </a:cubicBezTo>
                  <a:cubicBezTo>
                    <a:pt x="0" y="627388"/>
                    <a:pt x="181951" y="808341"/>
                    <a:pt x="406400" y="808341"/>
                  </a:cubicBezTo>
                  <a:cubicBezTo>
                    <a:pt x="630849" y="808341"/>
                    <a:pt x="812800" y="627388"/>
                    <a:pt x="812800" y="404171"/>
                  </a:cubicBezTo>
                  <a:cubicBezTo>
                    <a:pt x="812800" y="18095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09E8C"/>
            </a:solidFill>
            <a:ln cap="sq">
              <a:noFill/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76200" y="37682"/>
              <a:ext cx="660400" cy="694877"/>
            </a:xfrm>
            <a:prstGeom prst="rect">
              <a:avLst/>
            </a:prstGeom>
          </p:spPr>
          <p:txBody>
            <a:bodyPr lIns="65468" tIns="65468" rIns="65468" bIns="65468" rtlCol="0" anchor="ctr"/>
            <a:lstStyle/>
            <a:p>
              <a:pPr marL="0" lvl="0" indent="0" algn="ctr">
                <a:lnSpc>
                  <a:spcPts val="3079"/>
                </a:lnSpc>
                <a:spcBef>
                  <a:spcPct val="0"/>
                </a:spcBef>
              </a:pPr>
              <a:r>
                <a:rPr lang="en-US" sz="2199" b="1" u="none" strike="noStrike">
                  <a:solidFill>
                    <a:srgbClr val="2B34A5"/>
                  </a:solidFill>
                  <a:latin typeface="Now Bold"/>
                  <a:ea typeface="Now Bold"/>
                  <a:cs typeface="Now Bold"/>
                  <a:sym typeface="Now Bold"/>
                </a:rPr>
                <a:t>2025 április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 rot="-10800000">
            <a:off x="1561850" y="2484057"/>
            <a:ext cx="1546595" cy="126458"/>
            <a:chOff x="0" y="0"/>
            <a:chExt cx="1863865" cy="152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863865" cy="152400"/>
            </a:xfrm>
            <a:custGeom>
              <a:avLst/>
              <a:gdLst/>
              <a:ahLst/>
              <a:cxnLst/>
              <a:rect l="l" t="t" r="r" b="b"/>
              <a:pathLst>
                <a:path w="1863865" h="152400">
                  <a:moveTo>
                    <a:pt x="0" y="0"/>
                  </a:moveTo>
                  <a:lnTo>
                    <a:pt x="1863865" y="0"/>
                  </a:lnTo>
                  <a:lnTo>
                    <a:pt x="186386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91B8DC"/>
            </a:solidFill>
          </p:spPr>
        </p:sp>
      </p:grpSp>
      <p:grpSp>
        <p:nvGrpSpPr>
          <p:cNvPr id="27" name="Group 27"/>
          <p:cNvGrpSpPr/>
          <p:nvPr/>
        </p:nvGrpSpPr>
        <p:grpSpPr>
          <a:xfrm rot="-10800000">
            <a:off x="6090704" y="2484057"/>
            <a:ext cx="1546595" cy="126458"/>
            <a:chOff x="0" y="0"/>
            <a:chExt cx="1863865" cy="152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863865" cy="152400"/>
            </a:xfrm>
            <a:custGeom>
              <a:avLst/>
              <a:gdLst/>
              <a:ahLst/>
              <a:cxnLst/>
              <a:rect l="l" t="t" r="r" b="b"/>
              <a:pathLst>
                <a:path w="1863865" h="152400">
                  <a:moveTo>
                    <a:pt x="0" y="0"/>
                  </a:moveTo>
                  <a:lnTo>
                    <a:pt x="1863865" y="0"/>
                  </a:lnTo>
                  <a:lnTo>
                    <a:pt x="186386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5B8CB9"/>
            </a:solidFill>
          </p:spPr>
        </p:sp>
      </p:grpSp>
      <p:grpSp>
        <p:nvGrpSpPr>
          <p:cNvPr id="29" name="Group 29"/>
          <p:cNvGrpSpPr/>
          <p:nvPr/>
        </p:nvGrpSpPr>
        <p:grpSpPr>
          <a:xfrm rot="-10800000">
            <a:off x="3825231" y="6788139"/>
            <a:ext cx="1705271" cy="139433"/>
            <a:chOff x="0" y="0"/>
            <a:chExt cx="1863865" cy="152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63865" cy="152400"/>
            </a:xfrm>
            <a:custGeom>
              <a:avLst/>
              <a:gdLst/>
              <a:ahLst/>
              <a:cxnLst/>
              <a:rect l="l" t="t" r="r" b="b"/>
              <a:pathLst>
                <a:path w="1863865" h="152400">
                  <a:moveTo>
                    <a:pt x="0" y="0"/>
                  </a:moveTo>
                  <a:lnTo>
                    <a:pt x="1863865" y="0"/>
                  </a:lnTo>
                  <a:lnTo>
                    <a:pt x="186386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09E8C"/>
            </a:solidFill>
          </p:spPr>
        </p:sp>
      </p:grpSp>
      <p:grpSp>
        <p:nvGrpSpPr>
          <p:cNvPr id="31" name="Group 31"/>
          <p:cNvGrpSpPr/>
          <p:nvPr/>
        </p:nvGrpSpPr>
        <p:grpSpPr>
          <a:xfrm rot="-10800000">
            <a:off x="8198409" y="6640264"/>
            <a:ext cx="1967199" cy="160849"/>
            <a:chOff x="0" y="0"/>
            <a:chExt cx="1863865" cy="1524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863865" cy="152400"/>
            </a:xfrm>
            <a:custGeom>
              <a:avLst/>
              <a:gdLst/>
              <a:ahLst/>
              <a:cxnLst/>
              <a:rect l="l" t="t" r="r" b="b"/>
              <a:pathLst>
                <a:path w="1863865" h="152400">
                  <a:moveTo>
                    <a:pt x="0" y="0"/>
                  </a:moveTo>
                  <a:lnTo>
                    <a:pt x="1863865" y="0"/>
                  </a:lnTo>
                  <a:lnTo>
                    <a:pt x="186386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DBB6A6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1107899" y="3253647"/>
            <a:ext cx="2454497" cy="1099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97"/>
              </a:lnSpc>
            </a:pPr>
            <a:r>
              <a:rPr lang="en-US" sz="1400">
                <a:solidFill>
                  <a:srgbClr val="2B34A5"/>
                </a:solidFill>
                <a:latin typeface="Now"/>
                <a:ea typeface="Now"/>
                <a:cs typeface="Now"/>
                <a:sym typeface="Now"/>
              </a:rPr>
              <a:t>2024 decemberében vette kezdetét egy inspiráló kezdeményezés, a Kék Zóna Projekt Magyarország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636753" y="3253647"/>
            <a:ext cx="2454497" cy="165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97"/>
              </a:lnSpc>
            </a:pPr>
            <a:r>
              <a:rPr lang="en-US" sz="1400">
                <a:solidFill>
                  <a:srgbClr val="2B34A5"/>
                </a:solidFill>
                <a:latin typeface="Now"/>
                <a:ea typeface="Now"/>
                <a:cs typeface="Now"/>
                <a:sym typeface="Now"/>
              </a:rPr>
              <a:t>Nagyréde, Nagykovácsi, Noszvaj település helyi lakosságának ismertettük a Kék Zóna Program részleteit a polgármesterek segítségével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371280" y="7570703"/>
            <a:ext cx="2454497" cy="819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97"/>
              </a:lnSpc>
            </a:pPr>
            <a:r>
              <a:rPr lang="en-US" sz="1400">
                <a:solidFill>
                  <a:srgbClr val="2B34A5"/>
                </a:solidFill>
                <a:latin typeface="Now"/>
                <a:ea typeface="Now"/>
                <a:cs typeface="Now"/>
                <a:sym typeface="Now"/>
              </a:rPr>
              <a:t>100 fő részvétele, a sajtómegjelenések hirtelen megugrása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004000" y="7588047"/>
            <a:ext cx="2454497" cy="53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97"/>
              </a:lnSpc>
            </a:pPr>
            <a:r>
              <a:rPr lang="en-US" sz="1400">
                <a:solidFill>
                  <a:srgbClr val="2B34A5"/>
                </a:solidFill>
                <a:latin typeface="Now"/>
                <a:ea typeface="Now"/>
                <a:cs typeface="Now"/>
                <a:sym typeface="Now"/>
              </a:rPr>
              <a:t>Közel 600 fő jelentkezett a projektbe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75739" y="2804935"/>
            <a:ext cx="1918817" cy="305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0"/>
              </a:lnSpc>
            </a:pPr>
            <a:r>
              <a:rPr lang="en-US" sz="1961" b="1">
                <a:solidFill>
                  <a:srgbClr val="2B34A5"/>
                </a:solidFill>
                <a:latin typeface="Now Bold"/>
                <a:ea typeface="Now Bold"/>
                <a:cs typeface="Now Bold"/>
                <a:sym typeface="Now Bold"/>
              </a:rPr>
              <a:t>Kezdetek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222599" y="6908522"/>
            <a:ext cx="1918817" cy="6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0"/>
              </a:lnSpc>
            </a:pPr>
            <a:r>
              <a:rPr lang="en-US" sz="1961" b="1">
                <a:solidFill>
                  <a:srgbClr val="2B34A5"/>
                </a:solidFill>
                <a:latin typeface="Now Bold"/>
                <a:ea typeface="Now Bold"/>
                <a:cs typeface="Now Bold"/>
                <a:sym typeface="Now Bold"/>
              </a:rPr>
              <a:t>Bemeneti mérések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639120" y="7121991"/>
            <a:ext cx="2186657" cy="305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0"/>
              </a:lnSpc>
            </a:pPr>
            <a:r>
              <a:rPr lang="en-US" sz="1961" b="1">
                <a:solidFill>
                  <a:srgbClr val="2B34A5"/>
                </a:solidFill>
                <a:latin typeface="Now Bold"/>
                <a:ea typeface="Now Bold"/>
                <a:cs typeface="Now Bold"/>
                <a:sym typeface="Now Bold"/>
              </a:rPr>
              <a:t>Sajtótájékoztató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839582" y="2651504"/>
            <a:ext cx="1918817" cy="6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0"/>
              </a:lnSpc>
            </a:pPr>
            <a:r>
              <a:rPr lang="en-US" sz="1961" b="1">
                <a:solidFill>
                  <a:srgbClr val="2B34A5"/>
                </a:solidFill>
                <a:latin typeface="Now Bold"/>
                <a:ea typeface="Now Bold"/>
                <a:cs typeface="Now Bold"/>
                <a:sym typeface="Now Bold"/>
              </a:rPr>
              <a:t>Lakossági Fórumok</a:t>
            </a:r>
          </a:p>
        </p:txBody>
      </p:sp>
      <p:grpSp>
        <p:nvGrpSpPr>
          <p:cNvPr id="41" name="Group 41"/>
          <p:cNvGrpSpPr/>
          <p:nvPr/>
        </p:nvGrpSpPr>
        <p:grpSpPr>
          <a:xfrm rot="-10800000">
            <a:off x="10458497" y="2192217"/>
            <a:ext cx="2000546" cy="163576"/>
            <a:chOff x="0" y="0"/>
            <a:chExt cx="1863865" cy="1524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863865" cy="152400"/>
            </a:xfrm>
            <a:custGeom>
              <a:avLst/>
              <a:gdLst/>
              <a:ahLst/>
              <a:cxnLst/>
              <a:rect l="l" t="t" r="r" b="b"/>
              <a:pathLst>
                <a:path w="1863865" h="152400">
                  <a:moveTo>
                    <a:pt x="0" y="0"/>
                  </a:moveTo>
                  <a:lnTo>
                    <a:pt x="1863865" y="0"/>
                  </a:lnTo>
                  <a:lnTo>
                    <a:pt x="186386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91B8DC"/>
            </a:solidFill>
          </p:spPr>
        </p:sp>
      </p:grpSp>
      <p:sp>
        <p:nvSpPr>
          <p:cNvPr id="43" name="TextBox 43"/>
          <p:cNvSpPr txBox="1"/>
          <p:nvPr/>
        </p:nvSpPr>
        <p:spPr>
          <a:xfrm>
            <a:off x="10165608" y="3253647"/>
            <a:ext cx="2454497" cy="259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97"/>
              </a:lnSpc>
            </a:pPr>
            <a:r>
              <a:rPr lang="en-US" sz="1400">
                <a:solidFill>
                  <a:srgbClr val="2B34A5"/>
                </a:solidFill>
                <a:latin typeface="Now"/>
                <a:ea typeface="Now"/>
                <a:cs typeface="Now"/>
                <a:sym typeface="Now"/>
              </a:rPr>
              <a:t>Lenti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358724" y="2591466"/>
            <a:ext cx="2004773" cy="6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3382" lvl="1" indent="-211691" algn="ctr">
              <a:lnSpc>
                <a:spcPts val="2510"/>
              </a:lnSpc>
              <a:buAutoNum type="arabicPeriod"/>
            </a:pPr>
            <a:r>
              <a:rPr lang="en-US" sz="1961" b="1">
                <a:solidFill>
                  <a:srgbClr val="2B34A5"/>
                </a:solidFill>
                <a:latin typeface="Now Bold"/>
                <a:ea typeface="Now Bold"/>
                <a:cs typeface="Now Bold"/>
                <a:sym typeface="Now Bold"/>
              </a:rPr>
              <a:t>Kék Zóna Konferencia</a:t>
            </a:r>
          </a:p>
        </p:txBody>
      </p:sp>
      <p:grpSp>
        <p:nvGrpSpPr>
          <p:cNvPr id="45" name="Group 45"/>
          <p:cNvGrpSpPr/>
          <p:nvPr/>
        </p:nvGrpSpPr>
        <p:grpSpPr>
          <a:xfrm rot="-10800000">
            <a:off x="14962302" y="2192217"/>
            <a:ext cx="2000546" cy="163576"/>
            <a:chOff x="0" y="0"/>
            <a:chExt cx="1863865" cy="1524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863865" cy="152400"/>
            </a:xfrm>
            <a:custGeom>
              <a:avLst/>
              <a:gdLst/>
              <a:ahLst/>
              <a:cxnLst/>
              <a:rect l="l" t="t" r="r" b="b"/>
              <a:pathLst>
                <a:path w="1863865" h="152400">
                  <a:moveTo>
                    <a:pt x="0" y="0"/>
                  </a:moveTo>
                  <a:lnTo>
                    <a:pt x="1863865" y="0"/>
                  </a:lnTo>
                  <a:lnTo>
                    <a:pt x="186386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A9E2F"/>
            </a:solidFill>
          </p:spPr>
        </p:sp>
      </p:grpSp>
      <p:sp>
        <p:nvSpPr>
          <p:cNvPr id="47" name="TextBox 47"/>
          <p:cNvSpPr txBox="1"/>
          <p:nvPr/>
        </p:nvSpPr>
        <p:spPr>
          <a:xfrm>
            <a:off x="14694462" y="3253647"/>
            <a:ext cx="2834846" cy="1940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7"/>
              </a:lnSpc>
            </a:pPr>
            <a:r>
              <a:rPr lang="en-US" sz="1400">
                <a:solidFill>
                  <a:srgbClr val="2B34A5"/>
                </a:solidFill>
                <a:latin typeface="Now Light"/>
                <a:ea typeface="Now Light"/>
                <a:cs typeface="Now Light"/>
                <a:sym typeface="Now Light"/>
              </a:rPr>
              <a:t>Kék Zóna védjegy és applikáció fejlesztése,  munkacsoportok elindítása, Szilícium-völgy hete,  egyetemistáknak szóló innovációs versenyek, Kék Zóna Road Show.</a:t>
            </a:r>
          </a:p>
          <a:p>
            <a:pPr marL="0" lvl="0" indent="0" algn="ctr">
              <a:lnSpc>
                <a:spcPts val="2297"/>
              </a:lnSpc>
            </a:pPr>
            <a:endParaRPr lang="en-US" sz="1400">
              <a:solidFill>
                <a:srgbClr val="2B34A5"/>
              </a:solidFill>
              <a:latin typeface="Now Light"/>
              <a:ea typeface="Now Light"/>
              <a:cs typeface="Now Light"/>
              <a:sym typeface="Now Light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4906672" y="2508035"/>
            <a:ext cx="1918817" cy="6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0"/>
              </a:lnSpc>
            </a:pPr>
            <a:r>
              <a:rPr lang="en-US" sz="1961" b="1">
                <a:solidFill>
                  <a:srgbClr val="2B34A5"/>
                </a:solidFill>
                <a:latin typeface="Now Bold"/>
                <a:ea typeface="Now Bold"/>
                <a:cs typeface="Now Bold"/>
                <a:sym typeface="Now Bold"/>
              </a:rPr>
              <a:t>Kék Zóna Védjegyek</a:t>
            </a:r>
          </a:p>
        </p:txBody>
      </p:sp>
      <p:grpSp>
        <p:nvGrpSpPr>
          <p:cNvPr id="49" name="Group 49"/>
          <p:cNvGrpSpPr/>
          <p:nvPr/>
        </p:nvGrpSpPr>
        <p:grpSpPr>
          <a:xfrm rot="-10800000">
            <a:off x="12715922" y="6755760"/>
            <a:ext cx="2101272" cy="171812"/>
            <a:chOff x="0" y="0"/>
            <a:chExt cx="1863865" cy="1524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863865" cy="152400"/>
            </a:xfrm>
            <a:custGeom>
              <a:avLst/>
              <a:gdLst/>
              <a:ahLst/>
              <a:cxnLst/>
              <a:rect l="l" t="t" r="r" b="b"/>
              <a:pathLst>
                <a:path w="1863865" h="152400">
                  <a:moveTo>
                    <a:pt x="0" y="0"/>
                  </a:moveTo>
                  <a:lnTo>
                    <a:pt x="1863865" y="0"/>
                  </a:lnTo>
                  <a:lnTo>
                    <a:pt x="186386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C0896F"/>
            </a:solidFill>
          </p:spPr>
        </p:sp>
      </p:grpSp>
      <p:sp>
        <p:nvSpPr>
          <p:cNvPr id="51" name="TextBox 51"/>
          <p:cNvSpPr txBox="1"/>
          <p:nvPr/>
        </p:nvSpPr>
        <p:spPr>
          <a:xfrm>
            <a:off x="12438220" y="7570703"/>
            <a:ext cx="2454497" cy="259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97"/>
              </a:lnSpc>
            </a:pPr>
            <a:r>
              <a:rPr lang="en-US" sz="1400">
                <a:solidFill>
                  <a:srgbClr val="2B34A5"/>
                </a:solidFill>
                <a:latin typeface="Now"/>
                <a:ea typeface="Now"/>
                <a:cs typeface="Now"/>
                <a:sym typeface="Now"/>
              </a:rPr>
              <a:t>Eger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368636" y="7015003"/>
            <a:ext cx="2593665" cy="6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0"/>
              </a:lnSpc>
            </a:pPr>
            <a:r>
              <a:rPr lang="en-US" sz="1961" b="1">
                <a:solidFill>
                  <a:srgbClr val="2B34A5"/>
                </a:solidFill>
                <a:latin typeface="Now Bold"/>
                <a:ea typeface="Now Bold"/>
                <a:cs typeface="Now Bold"/>
                <a:sym typeface="Now Bold"/>
              </a:rPr>
              <a:t>2. Kék Zóna Konferencia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7449800" y="9391650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8F806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7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-3821047" y="426657"/>
            <a:ext cx="10393573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60"/>
              </a:lnSpc>
            </a:pPr>
            <a:r>
              <a:rPr lang="en-US" sz="7800">
                <a:solidFill>
                  <a:srgbClr val="0B366C"/>
                </a:solidFill>
                <a:latin typeface="Arista Pro"/>
                <a:ea typeface="Arista Pro"/>
                <a:cs typeface="Arista Pro"/>
                <a:sym typeface="Arista Pro"/>
              </a:rPr>
              <a:t>Mérföldkövek</a:t>
            </a:r>
          </a:p>
        </p:txBody>
      </p:sp>
      <p:sp>
        <p:nvSpPr>
          <p:cNvPr id="55" name="AutoShape 55"/>
          <p:cNvSpPr/>
          <p:nvPr/>
        </p:nvSpPr>
        <p:spPr>
          <a:xfrm>
            <a:off x="1028672" y="1520500"/>
            <a:ext cx="7669286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34610" y="0"/>
            <a:ext cx="5653390" cy="10287000"/>
            <a:chOff x="0" y="0"/>
            <a:chExt cx="148895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8959" cy="2709333"/>
            </a:xfrm>
            <a:custGeom>
              <a:avLst/>
              <a:gdLst/>
              <a:ahLst/>
              <a:cxnLst/>
              <a:rect l="l" t="t" r="r" b="b"/>
              <a:pathLst>
                <a:path w="1488959" h="2709333">
                  <a:moveTo>
                    <a:pt x="0" y="0"/>
                  </a:moveTo>
                  <a:lnTo>
                    <a:pt x="1488959" y="0"/>
                  </a:lnTo>
                  <a:lnTo>
                    <a:pt x="14889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48895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38902" y="1117906"/>
            <a:ext cx="6886756" cy="4235266"/>
            <a:chOff x="0" y="0"/>
            <a:chExt cx="10339180" cy="63584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339181" cy="6358462"/>
            </a:xfrm>
            <a:custGeom>
              <a:avLst/>
              <a:gdLst/>
              <a:ahLst/>
              <a:cxnLst/>
              <a:rect l="l" t="t" r="r" b="b"/>
              <a:pathLst>
                <a:path w="10339181" h="6358462">
                  <a:moveTo>
                    <a:pt x="7878456" y="0"/>
                  </a:moveTo>
                  <a:lnTo>
                    <a:pt x="2460725" y="0"/>
                  </a:lnTo>
                  <a:cubicBezTo>
                    <a:pt x="1102157" y="0"/>
                    <a:pt x="0" y="677812"/>
                    <a:pt x="0" y="1513314"/>
                  </a:cubicBezTo>
                  <a:lnTo>
                    <a:pt x="0" y="6358462"/>
                  </a:lnTo>
                  <a:lnTo>
                    <a:pt x="7878456" y="6358462"/>
                  </a:lnTo>
                  <a:cubicBezTo>
                    <a:pt x="9237024" y="6358462"/>
                    <a:pt x="10339181" y="5680650"/>
                    <a:pt x="10339181" y="4845148"/>
                  </a:cubicBezTo>
                  <a:lnTo>
                    <a:pt x="10339181" y="0"/>
                  </a:lnTo>
                  <a:lnTo>
                    <a:pt x="7878456" y="0"/>
                  </a:lnTo>
                  <a:close/>
                </a:path>
              </a:pathLst>
            </a:custGeom>
            <a:blipFill>
              <a:blip r:embed="rId2"/>
              <a:stretch>
                <a:fillRect l="-3380" r="-338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39945" y="2357890"/>
            <a:ext cx="877649" cy="87764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E5C8A"/>
                  </a:solidFill>
                  <a:latin typeface="Inter Bold"/>
                  <a:ea typeface="Inter Bold"/>
                  <a:cs typeface="Inter Bold"/>
                  <a:sym typeface="Inter Bold"/>
                </a:rPr>
                <a:t>01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39945" y="6406654"/>
            <a:ext cx="877649" cy="87764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E5C8A"/>
                  </a:solidFill>
                  <a:latin typeface="Inter Bold"/>
                  <a:ea typeface="Inter Bold"/>
                  <a:cs typeface="Inter Bold"/>
                  <a:sym typeface="Inter Bold"/>
                </a:rPr>
                <a:t>02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61253" y="6406654"/>
            <a:ext cx="877649" cy="87764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E5C8A"/>
                  </a:solidFill>
                  <a:latin typeface="Inter Bold"/>
                  <a:ea typeface="Inter Bold"/>
                  <a:cs typeface="Inter Bold"/>
                  <a:sym typeface="Inter Bold"/>
                </a:rPr>
                <a:t>03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400866" y="0"/>
            <a:ext cx="863406" cy="1914819"/>
            <a:chOff x="0" y="0"/>
            <a:chExt cx="227399" cy="50431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7399" cy="504314"/>
            </a:xfrm>
            <a:custGeom>
              <a:avLst/>
              <a:gdLst/>
              <a:ahLst/>
              <a:cxnLst/>
              <a:rect l="l" t="t" r="r" b="b"/>
              <a:pathLst>
                <a:path w="227399" h="504314">
                  <a:moveTo>
                    <a:pt x="0" y="0"/>
                  </a:moveTo>
                  <a:lnTo>
                    <a:pt x="227399" y="0"/>
                  </a:lnTo>
                  <a:lnTo>
                    <a:pt x="227399" y="504314"/>
                  </a:lnTo>
                  <a:lnTo>
                    <a:pt x="0" y="504314"/>
                  </a:lnTo>
                  <a:close/>
                </a:path>
              </a:pathLst>
            </a:custGeom>
            <a:solidFill>
              <a:srgbClr val="50739A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227399" cy="551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1335756" y="8546147"/>
            <a:ext cx="3803190" cy="380319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6F6F6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0" y="10094695"/>
            <a:ext cx="18264272" cy="192305"/>
            <a:chOff x="0" y="0"/>
            <a:chExt cx="4810343" cy="5064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810343" cy="50648"/>
            </a:xfrm>
            <a:custGeom>
              <a:avLst/>
              <a:gdLst/>
              <a:ahLst/>
              <a:cxnLst/>
              <a:rect l="l" t="t" r="r" b="b"/>
              <a:pathLst>
                <a:path w="4810343" h="50648">
                  <a:moveTo>
                    <a:pt x="0" y="0"/>
                  </a:moveTo>
                  <a:lnTo>
                    <a:pt x="4810343" y="0"/>
                  </a:lnTo>
                  <a:lnTo>
                    <a:pt x="4810343" y="50648"/>
                  </a:lnTo>
                  <a:lnTo>
                    <a:pt x="0" y="50648"/>
                  </a:lnTo>
                  <a:close/>
                </a:path>
              </a:pathLst>
            </a:custGeom>
            <a:solidFill>
              <a:srgbClr val="50739A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4810343" cy="98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839945" y="524169"/>
            <a:ext cx="7149728" cy="105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69"/>
              </a:lnSpc>
            </a:pPr>
            <a:r>
              <a:rPr lang="en-US" sz="7399">
                <a:solidFill>
                  <a:srgbClr val="0B366C"/>
                </a:solidFill>
                <a:latin typeface="Arista Pro"/>
                <a:ea typeface="Arista Pro"/>
                <a:cs typeface="Arista Pro"/>
                <a:sym typeface="Arista Pro"/>
              </a:rPr>
              <a:t>Probléma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925690" y="2285618"/>
            <a:ext cx="4877173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 kék zónás életmód hazai adaptációjának hiánya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25690" y="6343233"/>
            <a:ext cx="5733096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Átfogó hazai egészségügyi kutatás hiánya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128591" y="6349504"/>
            <a:ext cx="7321209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Fenntarthatósági és gazdasági potenciál kiaknázatlansága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925690" y="3390501"/>
            <a:ext cx="7457161" cy="2121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10"/>
              </a:lnSpc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Jelenleg nincs válasz arra, hogy a kék zónás életmód elemek közül melyek és milyen mértékben működnek a magyar lakosság körében. Ezért azt kutatjuk,hogy ezek adaptálása javítaná-e mérhetően a hazai egészségügyi mutatókat.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925690" y="7436703"/>
            <a:ext cx="7755622" cy="2121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10"/>
              </a:lnSpc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Magyarországon nem áll rendelkezésre egységes, naprakész adatbázis, amely a lakosság fizikai és mentális állapotát integrált módon vizsgálná. Ez akadályozza a célzott, megelőzésre és életmódváltásra épülő megoldások fejlesztését.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128591" y="7436703"/>
            <a:ext cx="7579191" cy="2121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10"/>
              </a:lnSpc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A kék zónás elvek hosszú távon társadalmi, gazdasági és környezeti előnyöket teremtenek, azonban ezek csak több szereplő együttműködésével válnak mérhetővé. Jelenleg hiányzik az a keretrendszer, amely ezeket az érdekeket összehangoltan tudná fejleszteni.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7449800" y="9391650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8F806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8</a:t>
            </a:r>
          </a:p>
        </p:txBody>
      </p:sp>
      <p:sp>
        <p:nvSpPr>
          <p:cNvPr id="36" name="AutoShape 36"/>
          <p:cNvSpPr/>
          <p:nvPr/>
        </p:nvSpPr>
        <p:spPr>
          <a:xfrm>
            <a:off x="832990" y="1452181"/>
            <a:ext cx="7669286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07746" y="-528175"/>
            <a:ext cx="6256526" cy="10622870"/>
            <a:chOff x="0" y="0"/>
            <a:chExt cx="1647809" cy="27977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7809" cy="2797793"/>
            </a:xfrm>
            <a:custGeom>
              <a:avLst/>
              <a:gdLst/>
              <a:ahLst/>
              <a:cxnLst/>
              <a:rect l="l" t="t" r="r" b="b"/>
              <a:pathLst>
                <a:path w="1647809" h="2797793">
                  <a:moveTo>
                    <a:pt x="0" y="0"/>
                  </a:moveTo>
                  <a:lnTo>
                    <a:pt x="1647809" y="0"/>
                  </a:lnTo>
                  <a:lnTo>
                    <a:pt x="1647809" y="2797793"/>
                  </a:lnTo>
                  <a:lnTo>
                    <a:pt x="0" y="2797793"/>
                  </a:ln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47809" cy="2845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48743" y="1095588"/>
            <a:ext cx="6847944" cy="4211397"/>
            <a:chOff x="0" y="0"/>
            <a:chExt cx="10339180" cy="63584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339181" cy="6358462"/>
            </a:xfrm>
            <a:custGeom>
              <a:avLst/>
              <a:gdLst/>
              <a:ahLst/>
              <a:cxnLst/>
              <a:rect l="l" t="t" r="r" b="b"/>
              <a:pathLst>
                <a:path w="10339181" h="6358462">
                  <a:moveTo>
                    <a:pt x="7878456" y="0"/>
                  </a:moveTo>
                  <a:lnTo>
                    <a:pt x="2460725" y="0"/>
                  </a:lnTo>
                  <a:cubicBezTo>
                    <a:pt x="1102157" y="0"/>
                    <a:pt x="0" y="677812"/>
                    <a:pt x="0" y="1513314"/>
                  </a:cubicBezTo>
                  <a:lnTo>
                    <a:pt x="0" y="6358462"/>
                  </a:lnTo>
                  <a:lnTo>
                    <a:pt x="7878456" y="6358462"/>
                  </a:lnTo>
                  <a:cubicBezTo>
                    <a:pt x="9237024" y="6358462"/>
                    <a:pt x="10339181" y="5680650"/>
                    <a:pt x="10339181" y="4845148"/>
                  </a:cubicBezTo>
                  <a:lnTo>
                    <a:pt x="10339181" y="0"/>
                  </a:lnTo>
                  <a:lnTo>
                    <a:pt x="7878456" y="0"/>
                  </a:lnTo>
                  <a:close/>
                </a:path>
              </a:pathLst>
            </a:custGeom>
            <a:blipFill>
              <a:blip r:embed="rId2"/>
              <a:stretch>
                <a:fillRect l="-3380" r="-338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236611" y="5717291"/>
            <a:ext cx="877649" cy="87764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E5C8A"/>
                  </a:solidFill>
                  <a:latin typeface="Inter Bold"/>
                  <a:ea typeface="Inter Bold"/>
                  <a:cs typeface="Inter Bold"/>
                  <a:sym typeface="Inter Bold"/>
                </a:rPr>
                <a:t>01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028932" y="5717291"/>
            <a:ext cx="877649" cy="87764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E5C8A"/>
                  </a:solidFill>
                  <a:latin typeface="Inter Bold"/>
                  <a:ea typeface="Inter Bold"/>
                  <a:cs typeface="Inter Bold"/>
                  <a:sym typeface="Inter Bold"/>
                </a:rPr>
                <a:t>02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301594" y="5651847"/>
            <a:ext cx="877649" cy="87764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0E5C8A"/>
                  </a:solidFill>
                  <a:latin typeface="Inter Bold"/>
                  <a:ea typeface="Inter Bold"/>
                  <a:cs typeface="Inter Bold"/>
                  <a:sym typeface="Inter Bold"/>
                </a:rPr>
                <a:t>03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400866" y="0"/>
            <a:ext cx="863406" cy="1914819"/>
            <a:chOff x="0" y="0"/>
            <a:chExt cx="227399" cy="50431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7399" cy="504314"/>
            </a:xfrm>
            <a:custGeom>
              <a:avLst/>
              <a:gdLst/>
              <a:ahLst/>
              <a:cxnLst/>
              <a:rect l="l" t="t" r="r" b="b"/>
              <a:pathLst>
                <a:path w="227399" h="504314">
                  <a:moveTo>
                    <a:pt x="0" y="0"/>
                  </a:moveTo>
                  <a:lnTo>
                    <a:pt x="227399" y="0"/>
                  </a:lnTo>
                  <a:lnTo>
                    <a:pt x="227399" y="504314"/>
                  </a:lnTo>
                  <a:lnTo>
                    <a:pt x="0" y="504314"/>
                  </a:lnTo>
                  <a:close/>
                </a:path>
              </a:pathLst>
            </a:custGeom>
            <a:solidFill>
              <a:srgbClr val="50739A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227399" cy="551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1434255" y="8544311"/>
            <a:ext cx="3803190" cy="380319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6F6F6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47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0" y="10094695"/>
            <a:ext cx="18264272" cy="192305"/>
            <a:chOff x="0" y="0"/>
            <a:chExt cx="4810343" cy="5064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810343" cy="50648"/>
            </a:xfrm>
            <a:custGeom>
              <a:avLst/>
              <a:gdLst/>
              <a:ahLst/>
              <a:cxnLst/>
              <a:rect l="l" t="t" r="r" b="b"/>
              <a:pathLst>
                <a:path w="4810343" h="50648">
                  <a:moveTo>
                    <a:pt x="0" y="0"/>
                  </a:moveTo>
                  <a:lnTo>
                    <a:pt x="4810343" y="0"/>
                  </a:lnTo>
                  <a:lnTo>
                    <a:pt x="4810343" y="50648"/>
                  </a:lnTo>
                  <a:lnTo>
                    <a:pt x="0" y="50648"/>
                  </a:lnTo>
                  <a:close/>
                </a:path>
              </a:pathLst>
            </a:custGeom>
            <a:solidFill>
              <a:srgbClr val="50739A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4810343" cy="98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509057" y="2189407"/>
            <a:ext cx="7149728" cy="1581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570"/>
              </a:lnSpc>
              <a:spcBef>
                <a:spcPct val="0"/>
              </a:spcBef>
            </a:pPr>
            <a:r>
              <a:rPr lang="en-US" sz="8979">
                <a:solidFill>
                  <a:srgbClr val="0B366C"/>
                </a:solidFill>
                <a:latin typeface="Arista Pro"/>
                <a:ea typeface="Arista Pro"/>
                <a:cs typeface="Arista Pro"/>
                <a:sym typeface="Arista Pro"/>
              </a:rPr>
              <a:t>M</a:t>
            </a:r>
            <a:r>
              <a:rPr lang="en-US" sz="8979" u="none" strike="noStrike">
                <a:solidFill>
                  <a:srgbClr val="0B366C"/>
                </a:solidFill>
                <a:latin typeface="Arista Pro"/>
                <a:ea typeface="Arista Pro"/>
                <a:cs typeface="Arista Pro"/>
                <a:sym typeface="Arista Pro"/>
              </a:rPr>
              <a:t>egoldások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14260" y="5660141"/>
            <a:ext cx="4877173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Adatalapú preventív egészségfejlesztési modell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884855" y="5722449"/>
            <a:ext cx="4540480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Hazai egészségügyi adat- és kutatási keretrendszer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338967" y="5594697"/>
            <a:ext cx="5463322" cy="141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b="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Vállalati, társadalmi és fenntarthatósági érdekek összekapcsolása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67340" y="6660830"/>
            <a:ext cx="5524093" cy="2550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10"/>
              </a:lnSpc>
            </a:pPr>
            <a:r>
              <a:rPr lang="en-US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 projekt mérhető módon vizsgálja, hogy a kék zónás életmódelemek közül melyek működnek a magyar lakosság körében, és ezek milyen hatással vannak a fizikai és mentális egészségre.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467756" y="6617737"/>
            <a:ext cx="5272662" cy="2121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10"/>
              </a:lnSpc>
            </a:pPr>
            <a:r>
              <a:rPr lang="en-US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Integrált mérési és elemzési keretet hoz létre, amely összehasonlítható adatokat biztosít a lakosság egészségi állapotáról, és alapot ad célzott megelőzési programokhoz.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228553" y="7100715"/>
            <a:ext cx="5463322" cy="2121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10"/>
              </a:lnSpc>
            </a:pPr>
            <a:r>
              <a:rPr lang="en-US" sz="2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Együttműködési modell, amelyben az egészségfejlesztés mérhető gazdasági és fenntarthatósági előnyökké alakul a résztvevő szervezetek és a társadalom számára.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7449800" y="9391650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8F806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9</a:t>
            </a:r>
          </a:p>
        </p:txBody>
      </p:sp>
      <p:sp>
        <p:nvSpPr>
          <p:cNvPr id="33" name="AutoShape 33"/>
          <p:cNvSpPr/>
          <p:nvPr/>
        </p:nvSpPr>
        <p:spPr>
          <a:xfrm>
            <a:off x="509057" y="3759903"/>
            <a:ext cx="7669286" cy="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42028" y="-800584"/>
            <a:ext cx="10810436" cy="11539174"/>
            <a:chOff x="0" y="0"/>
            <a:chExt cx="2847193" cy="30391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7193" cy="3039124"/>
            </a:xfrm>
            <a:custGeom>
              <a:avLst/>
              <a:gdLst/>
              <a:ahLst/>
              <a:cxnLst/>
              <a:rect l="l" t="t" r="r" b="b"/>
              <a:pathLst>
                <a:path w="2847193" h="3039124">
                  <a:moveTo>
                    <a:pt x="0" y="0"/>
                  </a:moveTo>
                  <a:lnTo>
                    <a:pt x="2847193" y="0"/>
                  </a:lnTo>
                  <a:lnTo>
                    <a:pt x="2847193" y="3039124"/>
                  </a:lnTo>
                  <a:lnTo>
                    <a:pt x="0" y="3039124"/>
                  </a:lnTo>
                  <a:close/>
                </a:path>
              </a:pathLst>
            </a:custGeom>
            <a:solidFill>
              <a:srgbClr val="EAE3D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47193" cy="3077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972471"/>
            <a:ext cx="9758883" cy="707398"/>
            <a:chOff x="0" y="0"/>
            <a:chExt cx="2570241" cy="1863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70241" cy="186311"/>
            </a:xfrm>
            <a:custGeom>
              <a:avLst/>
              <a:gdLst/>
              <a:ahLst/>
              <a:cxnLst/>
              <a:rect l="l" t="t" r="r" b="b"/>
              <a:pathLst>
                <a:path w="2570241" h="186311">
                  <a:moveTo>
                    <a:pt x="0" y="0"/>
                  </a:moveTo>
                  <a:lnTo>
                    <a:pt x="2570241" y="0"/>
                  </a:lnTo>
                  <a:lnTo>
                    <a:pt x="2570241" y="186311"/>
                  </a:lnTo>
                  <a:lnTo>
                    <a:pt x="0" y="186311"/>
                  </a:lnTo>
                  <a:close/>
                </a:path>
              </a:pathLst>
            </a:custGeom>
            <a:solidFill>
              <a:srgbClr val="31496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70241" cy="22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58883" y="9972471"/>
            <a:ext cx="9305045" cy="707398"/>
            <a:chOff x="0" y="0"/>
            <a:chExt cx="2450711" cy="18631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50711" cy="186311"/>
            </a:xfrm>
            <a:custGeom>
              <a:avLst/>
              <a:gdLst/>
              <a:ahLst/>
              <a:cxnLst/>
              <a:rect l="l" t="t" r="r" b="b"/>
              <a:pathLst>
                <a:path w="2450711" h="186311">
                  <a:moveTo>
                    <a:pt x="0" y="0"/>
                  </a:moveTo>
                  <a:lnTo>
                    <a:pt x="2450711" y="0"/>
                  </a:lnTo>
                  <a:lnTo>
                    <a:pt x="2450711" y="186311"/>
                  </a:lnTo>
                  <a:lnTo>
                    <a:pt x="0" y="186311"/>
                  </a:lnTo>
                  <a:close/>
                </a:path>
              </a:pathLst>
            </a:custGeom>
            <a:solidFill>
              <a:srgbClr val="172B4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50711" cy="224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7449800" y="9391650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8F806E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10</a:t>
            </a:r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30230" y="4344083"/>
            <a:ext cx="403501" cy="513197"/>
          </a:xfrm>
          <a:custGeom>
            <a:avLst/>
            <a:gdLst/>
            <a:ahLst/>
            <a:cxnLst/>
            <a:rect l="l" t="t" r="r" b="b"/>
            <a:pathLst>
              <a:path w="403501" h="513197">
                <a:moveTo>
                  <a:pt x="0" y="0"/>
                </a:moveTo>
                <a:lnTo>
                  <a:pt x="403501" y="0"/>
                </a:lnTo>
                <a:lnTo>
                  <a:pt x="403501" y="513198"/>
                </a:lnTo>
                <a:lnTo>
                  <a:pt x="0" y="513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469635" y="4355972"/>
            <a:ext cx="403501" cy="513197"/>
          </a:xfrm>
          <a:custGeom>
            <a:avLst/>
            <a:gdLst/>
            <a:ahLst/>
            <a:cxnLst/>
            <a:rect l="l" t="t" r="r" b="b"/>
            <a:pathLst>
              <a:path w="403501" h="513197">
                <a:moveTo>
                  <a:pt x="0" y="0"/>
                </a:moveTo>
                <a:lnTo>
                  <a:pt x="403501" y="0"/>
                </a:lnTo>
                <a:lnTo>
                  <a:pt x="403501" y="513197"/>
                </a:lnTo>
                <a:lnTo>
                  <a:pt x="0" y="513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0787562" y="4355972"/>
            <a:ext cx="403501" cy="513197"/>
          </a:xfrm>
          <a:custGeom>
            <a:avLst/>
            <a:gdLst/>
            <a:ahLst/>
            <a:cxnLst/>
            <a:rect l="l" t="t" r="r" b="b"/>
            <a:pathLst>
              <a:path w="403501" h="513197">
                <a:moveTo>
                  <a:pt x="0" y="0"/>
                </a:moveTo>
                <a:lnTo>
                  <a:pt x="403502" y="0"/>
                </a:lnTo>
                <a:lnTo>
                  <a:pt x="403502" y="513197"/>
                </a:lnTo>
                <a:lnTo>
                  <a:pt x="0" y="513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 descr="an icon of a padlock on a white background on pitch deck presentation"/>
          <p:cNvSpPr/>
          <p:nvPr/>
        </p:nvSpPr>
        <p:spPr>
          <a:xfrm>
            <a:off x="14697793" y="4344083"/>
            <a:ext cx="403501" cy="513197"/>
          </a:xfrm>
          <a:custGeom>
            <a:avLst/>
            <a:gdLst/>
            <a:ahLst/>
            <a:cxnLst/>
            <a:rect l="l" t="t" r="r" b="b"/>
            <a:pathLst>
              <a:path w="403501" h="513197">
                <a:moveTo>
                  <a:pt x="0" y="0"/>
                </a:moveTo>
                <a:lnTo>
                  <a:pt x="403502" y="0"/>
                </a:lnTo>
                <a:lnTo>
                  <a:pt x="403502" y="513198"/>
                </a:lnTo>
                <a:lnTo>
                  <a:pt x="0" y="513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772476" y="1306270"/>
            <a:ext cx="13424602" cy="1624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50"/>
              </a:lnSpc>
              <a:spcBef>
                <a:spcPct val="0"/>
              </a:spcBef>
            </a:pPr>
            <a:r>
              <a:rPr lang="en-US" sz="9179">
                <a:solidFill>
                  <a:srgbClr val="0B366C"/>
                </a:solidFill>
                <a:latin typeface="Arista Pro"/>
                <a:ea typeface="Arista Pro"/>
                <a:cs typeface="Arista Pro"/>
                <a:sym typeface="Arista Pro"/>
              </a:rPr>
              <a:t>Piac mérete &amp; lehetőségei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20684" y="4928539"/>
            <a:ext cx="3181301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</a:pPr>
            <a:r>
              <a:rPr lang="en-US" sz="2499">
                <a:solidFill>
                  <a:srgbClr val="5D5D5D"/>
                </a:solidFill>
                <a:latin typeface="Hero Bold"/>
                <a:ea typeface="Hero Bold"/>
                <a:cs typeface="Hero Bold"/>
                <a:sym typeface="Hero Bold"/>
              </a:rPr>
              <a:t>Fenntarthatósági és társadalmi hatásmérés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46779" y="4928539"/>
            <a:ext cx="4112104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49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5D5D5D"/>
                </a:solidFill>
                <a:latin typeface="Hero Bold"/>
                <a:ea typeface="Hero Bold"/>
                <a:cs typeface="Hero Bold"/>
                <a:sym typeface="Hero Bold"/>
              </a:rPr>
              <a:t>Kék Zóna szemlélet a magán- és munkahelyi környezetben.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20684" y="6406337"/>
            <a:ext cx="3626095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2000">
                <a:solidFill>
                  <a:srgbClr val="5D5D5D"/>
                </a:solidFill>
                <a:latin typeface="Hero Light"/>
                <a:ea typeface="Hero Light"/>
                <a:cs typeface="Hero Light"/>
                <a:sym typeface="Hero Light"/>
              </a:rPr>
              <a:t>Az egészséges életmód mérhető társadalmi és gazdasági értéket hoz létre.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857994" y="6391425"/>
            <a:ext cx="3900889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2000">
                <a:solidFill>
                  <a:srgbClr val="5D5D5D"/>
                </a:solidFill>
                <a:latin typeface="Hero Light"/>
                <a:ea typeface="Hero Light"/>
                <a:cs typeface="Hero Light"/>
                <a:sym typeface="Hero Light"/>
              </a:rPr>
              <a:t>Hozzájárul az emberek hosszú távú egészségéhez, mentális jól-létéhez és életöröméhez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845440" y="5026153"/>
            <a:ext cx="2821194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2499">
                <a:solidFill>
                  <a:srgbClr val="5D5D5D"/>
                </a:solidFill>
                <a:latin typeface="Hero Bold"/>
                <a:ea typeface="Hero Bold"/>
                <a:cs typeface="Hero Bold"/>
                <a:sym typeface="Hero Bold"/>
              </a:rPr>
              <a:t>Egészségügyi és életmód-adatpiac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921877" y="6400950"/>
            <a:ext cx="3435105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9"/>
              </a:lnSpc>
            </a:pPr>
            <a:r>
              <a:rPr lang="en-US" sz="1999">
                <a:solidFill>
                  <a:srgbClr val="5D5D5D"/>
                </a:solidFill>
                <a:latin typeface="Hero Light"/>
                <a:ea typeface="Hero Light"/>
                <a:cs typeface="Hero Light"/>
                <a:sym typeface="Hero Light"/>
              </a:rPr>
              <a:t>Strukturált, összehasonlítható lakossági egészségadatok iránti fokozódó kereslet.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546729" y="5014264"/>
            <a:ext cx="3712571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99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5D5D5D"/>
                </a:solidFill>
                <a:latin typeface="Hero Bold"/>
                <a:ea typeface="Hero Bold"/>
                <a:cs typeface="Hero Bold"/>
                <a:sym typeface="Hero Bold"/>
              </a:rPr>
              <a:t>Preventív egészségfejlesztési piac (B2B / B2C)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479101" y="6471742"/>
            <a:ext cx="3970699" cy="97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9"/>
              </a:lnSpc>
            </a:pPr>
            <a:r>
              <a:rPr lang="en-US" sz="1999">
                <a:solidFill>
                  <a:srgbClr val="5D5D5D"/>
                </a:solidFill>
                <a:latin typeface="Hero Light"/>
                <a:ea typeface="Hero Light"/>
                <a:cs typeface="Hero Light"/>
                <a:sym typeface="Hero Light"/>
              </a:rPr>
              <a:t>Növekvő igény a megelőzésen és  a kutatásokon alapuló termékeken, szolgáltatásokon.</a:t>
            </a:r>
          </a:p>
        </p:txBody>
      </p:sp>
      <p:sp>
        <p:nvSpPr>
          <p:cNvPr id="25" name="AutoShape 25"/>
          <p:cNvSpPr/>
          <p:nvPr/>
        </p:nvSpPr>
        <p:spPr>
          <a:xfrm>
            <a:off x="2772476" y="2925734"/>
            <a:ext cx="13006298" cy="4762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1483</Words>
  <Application>Microsoft Office PowerPoint</Application>
  <PresentationFormat>Egyéni</PresentationFormat>
  <Paragraphs>176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44" baseType="lpstr">
      <vt:lpstr>Arista Pro</vt:lpstr>
      <vt:lpstr>Open Sans 2 Bold Italics</vt:lpstr>
      <vt:lpstr>Hero Light</vt:lpstr>
      <vt:lpstr>Inter Bold</vt:lpstr>
      <vt:lpstr>Arista Pro Bold</vt:lpstr>
      <vt:lpstr>Montserrat Light</vt:lpstr>
      <vt:lpstr>Public Sans</vt:lpstr>
      <vt:lpstr>Telegraf Bold</vt:lpstr>
      <vt:lpstr>Montserrat Semi-Bold</vt:lpstr>
      <vt:lpstr>Inter</vt:lpstr>
      <vt:lpstr>Now Light</vt:lpstr>
      <vt:lpstr>Calibri (MS)</vt:lpstr>
      <vt:lpstr>Arial Nova Bold</vt:lpstr>
      <vt:lpstr>Montserrat</vt:lpstr>
      <vt:lpstr>Now Bold</vt:lpstr>
      <vt:lpstr>Arial</vt:lpstr>
      <vt:lpstr>Agrandir Medium</vt:lpstr>
      <vt:lpstr>Calibri (MS) Bold</vt:lpstr>
      <vt:lpstr>Public Sans Bold</vt:lpstr>
      <vt:lpstr>Telegraf</vt:lpstr>
      <vt:lpstr>Playfair Display Italics</vt:lpstr>
      <vt:lpstr>Montserrat Bold</vt:lpstr>
      <vt:lpstr>Now</vt:lpstr>
      <vt:lpstr>Open Sans 1</vt:lpstr>
      <vt:lpstr>Hero Bold</vt:lpstr>
      <vt:lpstr>Calibri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Kék Zóna Projekt Magyarország - Pitch Deck</dc:title>
  <dc:creator>Asus</dc:creator>
  <cp:lastModifiedBy>Windows-felhasználó</cp:lastModifiedBy>
  <cp:revision>8</cp:revision>
  <dcterms:created xsi:type="dcterms:W3CDTF">2006-08-16T00:00:00Z</dcterms:created>
  <dcterms:modified xsi:type="dcterms:W3CDTF">2026-03-05T08:23:21Z</dcterms:modified>
  <dc:identifier>DAG86FbduT0</dc:identifier>
</cp:coreProperties>
</file>