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73" r:id="rId5"/>
    <p:sldId id="262" r:id="rId6"/>
    <p:sldId id="274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F31"/>
    <a:srgbClr val="FFCC66"/>
    <a:srgbClr val="F5EAEA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755" autoAdjust="0"/>
  </p:normalViewPr>
  <p:slideViewPr>
    <p:cSldViewPr snapToGrid="0">
      <p:cViewPr varScale="1">
        <p:scale>
          <a:sx n="87" d="100"/>
          <a:sy n="87" d="100"/>
        </p:scale>
        <p:origin x="-528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1A68219-0FD6-C0F1-E753-476E4659E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D4CD05A8-1CB1-9524-E3DA-D9F948617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6565DDE-098C-5B0A-A956-2623DAF4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F527-2A56-43C7-98AE-DA0957C234B3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4DD6F8A-DB01-1C45-926A-13BFA0A9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5F7E143-B066-CAB4-5DFA-82CD07A3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ED80-A334-4DAB-80DF-9FF05F6C8F1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2222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C96BF7B-CDA1-0524-1DD5-EABA6CDB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AE8AAC17-F4B3-1E9B-7A12-6D15C6344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DCC89AC-8440-50AC-25BB-3B266DA12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F527-2A56-43C7-98AE-DA0957C234B3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11FC927A-144C-F20A-E207-96F0E4823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D7A09B90-3833-3A22-DC78-A6FD0E84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ED80-A334-4DAB-80DF-9FF05F6C8F1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440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73C6F770-61CE-2007-264B-959352815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1957AD94-02B0-858C-54CF-2CA791F76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BE72040-BC0F-7D5F-5990-AFE0A8DA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F527-2A56-43C7-98AE-DA0957C234B3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8C23009A-F716-C453-C1C9-71A265EA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99B85FA-7A62-01BF-4D01-9E7D7215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ED80-A334-4DAB-80DF-9FF05F6C8F1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0710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5906DB0-4C32-2575-D33B-C3B1DF8F4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9DA8840-54A9-00D9-BB9D-E09E01224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5C7C68D-1FEA-6D4E-FCA8-D35202A8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F527-2A56-43C7-98AE-DA0957C234B3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A46CBA3B-D724-2168-B2D0-27327D791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C8DF136C-CACE-2B24-F734-C729A194F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ED80-A334-4DAB-80DF-9FF05F6C8F1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427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F4B78A4-ABF0-A46C-33B9-8E7F9E2D4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3C927A98-D4E3-6DFF-B659-C66DEE634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7ED7E35-4DF2-12A2-BCB5-2D0EB3E18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F527-2A56-43C7-98AE-DA0957C234B3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1B382FB2-10C2-4B6F-5090-078DB4800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80F6E776-7D14-524F-2502-4DCAF251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ED80-A334-4DAB-80DF-9FF05F6C8F1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6312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3C66C1A-E677-D0FD-1804-1F1BDCF8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7CC8E3D-F32E-D707-B8BD-27A128E98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BA89189-102E-D392-CEE5-4508B5742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55ABB1F-A863-9CD9-86FC-BBE11E68B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F527-2A56-43C7-98AE-DA0957C234B3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E98A2C9-82D8-3A12-C16C-8A67D0D1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1C3F3D03-3899-F8B9-C308-6BA47254C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ED80-A334-4DAB-80DF-9FF05F6C8F1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7046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0276231-171A-D79F-EF5F-3A8B61B8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1235400C-FB73-8C46-4DA3-044856EFF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B7737BE0-5A1C-274F-66EB-2AF8DCBA5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3105CCCA-DB1B-B440-C208-984761717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3FF66E67-3BF9-AE94-287F-520504634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B0114562-1A04-45AA-0DF5-0CEEA0F4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F527-2A56-43C7-98AE-DA0957C234B3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2797BAB1-6EE4-E78B-E1C0-53F1AF35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8557EC09-BF0F-0EEB-7E5E-97F249F5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ED80-A334-4DAB-80DF-9FF05F6C8F1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4944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2F0FF3B-A31A-7116-C5D9-869D7099F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49DA2362-EAE0-58C8-9B5E-DDC9B51A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F527-2A56-43C7-98AE-DA0957C234B3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071F91A0-FF7E-54D6-7943-FC590B5F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5D1BD807-8C73-1F0D-C6A8-9D86DCC05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ED80-A334-4DAB-80DF-9FF05F6C8F1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444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AC10E8BC-6199-A4EB-047B-5BA918E7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F527-2A56-43C7-98AE-DA0957C234B3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5C569989-AB77-3C16-040F-69BFC647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6F424A87-47C6-361F-395B-D0F53217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ED80-A334-4DAB-80DF-9FF05F6C8F1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3272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184753D-CCB5-9EE4-A3A1-881324888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5D7DC18-AA4C-9947-F599-DCDD59D32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0813D6BE-31A3-968F-5B37-33DA1B970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8C7986CE-2540-7E49-F900-E00C5CF55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F527-2A56-43C7-98AE-DA0957C234B3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A27DE4D-18F3-2E13-6040-471FEC14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7A998987-CB77-4D2C-E566-E5B0E0AF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ED80-A334-4DAB-80DF-9FF05F6C8F1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6814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650E23C-1F34-55C6-3B73-07C73C79C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FB612A8B-10E3-97EB-2255-89E03A31A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9A7CB996-45CE-B719-A303-80945AC82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3C5B6478-236C-5FDF-DAEB-9A38DEE0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F527-2A56-43C7-98AE-DA0957C234B3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CF6F538A-B498-D330-1C9F-5E70BAB8F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DED04964-F1AD-3D42-FAEA-0A9F8E71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ED80-A334-4DAB-80DF-9FF05F6C8F1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8448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2E71AB18-8ECF-13B8-7544-0A39CCDF8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1AB7E514-224B-46FA-7A6F-B1C87322A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5479F058-660B-A4A7-FE32-8CA4660F4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DF527-2A56-43C7-98AE-DA0957C234B3}" type="datetimeFigureOut">
              <a:rPr lang="hu-HU" smtClean="0"/>
              <a:pPr/>
              <a:t>2023. 11. 23.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14ABAF05-561B-24E6-CED4-E37A0C7A1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866B478B-75EC-88EA-3C3B-FE5AF4536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1ED80-A334-4DAB-80DF-9FF05F6C8F1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8288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munkalap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munkalap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F31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9838F20-68ED-3D90-3FD2-360E571EB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66655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Regionális konfliktusok </a:t>
            </a:r>
            <a:r>
              <a:rPr lang="hu-H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gazdasági </a:t>
            </a:r>
            <a:r>
              <a:rPr lang="hu-H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hatásai </a:t>
            </a:r>
            <a:r>
              <a:rPr lang="hu-HU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Magyarországra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xmlns="" id="{9285C27C-AAF4-A7A4-5D12-5D38DA973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2800" dirty="0" smtClean="0"/>
              <a:t>Vitaindító tézisek a Közép-európai Club Pannónia</a:t>
            </a:r>
          </a:p>
          <a:p>
            <a:r>
              <a:rPr lang="hu-HU" sz="2800" dirty="0" smtClean="0"/>
              <a:t>Társadalmi párbeszéd Fórumán</a:t>
            </a:r>
          </a:p>
          <a:p>
            <a:r>
              <a:rPr lang="hu-HU" dirty="0" smtClean="0"/>
              <a:t>Budapest, 2023.november 23.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170008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367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2.Közvetett hatások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39715"/>
            <a:ext cx="10515600" cy="49372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 smtClean="0"/>
              <a:t>1.</a:t>
            </a:r>
          </a:p>
          <a:p>
            <a:pPr>
              <a:buNone/>
            </a:pPr>
            <a:r>
              <a:rPr lang="hu-HU" b="1" dirty="0" smtClean="0"/>
              <a:t>A Világ több pontján a </a:t>
            </a:r>
            <a:r>
              <a:rPr lang="hu-HU" b="1" dirty="0" smtClean="0"/>
              <a:t>globális </a:t>
            </a:r>
            <a:r>
              <a:rPr lang="hu-HU" b="1" dirty="0" smtClean="0"/>
              <a:t>hatalmi </a:t>
            </a:r>
            <a:r>
              <a:rPr lang="hu-HU" b="1" dirty="0" smtClean="0"/>
              <a:t>központok </a:t>
            </a:r>
            <a:r>
              <a:rPr lang="hu-HU" b="1" dirty="0" smtClean="0"/>
              <a:t>fokozódó konfliktusainak szélsőséges </a:t>
            </a:r>
            <a:r>
              <a:rPr lang="hu-HU" b="1" dirty="0" smtClean="0"/>
              <a:t>manifesztálódásai </a:t>
            </a:r>
            <a:r>
              <a:rPr lang="hu-HU" b="1" dirty="0" smtClean="0"/>
              <a:t>a </a:t>
            </a:r>
            <a:r>
              <a:rPr lang="hu-HU" b="1" dirty="0" smtClean="0"/>
              <a:t>háborúk, </a:t>
            </a:r>
            <a:r>
              <a:rPr lang="hu-HU" b="1" dirty="0" smtClean="0"/>
              <a:t>így </a:t>
            </a:r>
            <a:r>
              <a:rPr lang="hu-HU" b="1" dirty="0" smtClean="0"/>
              <a:t>az Ukrajnában zajló háború is</a:t>
            </a:r>
            <a:r>
              <a:rPr lang="hu-HU" dirty="0" smtClean="0"/>
              <a:t>.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   </a:t>
            </a:r>
            <a:r>
              <a:rPr lang="hu-HU" b="1" dirty="0" smtClean="0"/>
              <a:t>E konfliktusok rendezése </a:t>
            </a:r>
            <a:r>
              <a:rPr lang="hu-HU" b="1" dirty="0" smtClean="0"/>
              <a:t>velejárójaként</a:t>
            </a:r>
            <a:r>
              <a:rPr lang="hu-HU" dirty="0" smtClean="0"/>
              <a:t>, </a:t>
            </a:r>
            <a:r>
              <a:rPr lang="hu-HU" dirty="0" smtClean="0"/>
              <a:t>azokhoz kapcsolódóan </a:t>
            </a:r>
            <a:r>
              <a:rPr lang="hu-HU" b="1" dirty="0" smtClean="0"/>
              <a:t>a világ-gazdaság  több</a:t>
            </a:r>
            <a:r>
              <a:rPr lang="hu-HU" dirty="0" smtClean="0"/>
              <a:t>, a nemzeti gazdaságokat érzékenyen érintő </a:t>
            </a:r>
            <a:r>
              <a:rPr lang="hu-HU" b="1" dirty="0" smtClean="0"/>
              <a:t>rendszerének átalakítására kerül sor</a:t>
            </a:r>
            <a:r>
              <a:rPr lang="hu-HU" dirty="0" smtClean="0"/>
              <a:t>. Ebben a szuper- és nagyhatalmak, valamint a legnagyobb multinacionális hálózatok játszanak domináns szerepet. </a:t>
            </a:r>
            <a:r>
              <a:rPr lang="hu-HU" b="1" dirty="0" smtClean="0"/>
              <a:t>A kis és közepes országoknak e körülményeket figyelembe véve kell megkísérelni érvényesíteni a saját érdekeiket.</a:t>
            </a:r>
          </a:p>
          <a:p>
            <a:pPr>
              <a:buNone/>
            </a:pPr>
            <a:r>
              <a:rPr lang="hu-HU" b="1" dirty="0" smtClean="0"/>
              <a:t>A globális rendszerek hozzáigazítása az alakuló új erőviszonyokhoz – a természeti,technológiai és humán erőforrásokért napjainkban folyó küzdelem - érintik egyebek között a következő területeket:</a:t>
            </a:r>
          </a:p>
          <a:p>
            <a:r>
              <a:rPr lang="hu-HU" dirty="0" smtClean="0"/>
              <a:t> 2.1.Energiabeszerzési  és nyersanyag források és szállítási útvonalak globális újra osztása</a:t>
            </a:r>
          </a:p>
          <a:p>
            <a:r>
              <a:rPr lang="hu-HU" dirty="0" smtClean="0"/>
              <a:t>2.2. </a:t>
            </a:r>
            <a:r>
              <a:rPr lang="hu-HU" dirty="0" err="1" smtClean="0"/>
              <a:t>Hiper-technológiák</a:t>
            </a:r>
            <a:r>
              <a:rPr lang="hu-HU" dirty="0" smtClean="0"/>
              <a:t> birtoklásáért folyó verseny</a:t>
            </a:r>
          </a:p>
          <a:p>
            <a:r>
              <a:rPr lang="hu-HU" dirty="0" smtClean="0"/>
              <a:t>2.3.Légi, vízi és szárazföldi közlekedés kulcscentrumainak  és kapcsolódásainak  újrarendeződése</a:t>
            </a:r>
          </a:p>
          <a:p>
            <a:r>
              <a:rPr lang="hu-HU" dirty="0" smtClean="0"/>
              <a:t>2.4.Nemzetközi migráció új áramainak és egyensúlyainak kialakulása</a:t>
            </a:r>
          </a:p>
          <a:p>
            <a:pPr>
              <a:buNone/>
            </a:pPr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37393"/>
            <a:ext cx="10515600" cy="501161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2.Közvetett hatások (folytatás)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791308"/>
            <a:ext cx="10515600" cy="538565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 smtClean="0"/>
              <a:t>2.</a:t>
            </a:r>
          </a:p>
          <a:p>
            <a:pPr>
              <a:buNone/>
            </a:pPr>
            <a:r>
              <a:rPr lang="hu-HU" b="1" dirty="0" smtClean="0"/>
              <a:t>Magyarország gazdaságát </a:t>
            </a:r>
            <a:r>
              <a:rPr lang="hu-HU" b="1" dirty="0" smtClean="0"/>
              <a:t>illetően, </a:t>
            </a:r>
            <a:r>
              <a:rPr lang="hu-HU" dirty="0" smtClean="0"/>
              <a:t>áttételesen az orosz-ukrán konfliktushoz kapcsolódóan a </a:t>
            </a:r>
            <a:r>
              <a:rPr lang="hu-HU" b="1" dirty="0" smtClean="0"/>
              <a:t>következő hatásokat </a:t>
            </a:r>
            <a:r>
              <a:rPr lang="hu-HU" dirty="0" smtClean="0"/>
              <a:t>szükséges még elsősorban kiemelni:</a:t>
            </a:r>
          </a:p>
          <a:p>
            <a:pPr>
              <a:buNone/>
            </a:pPr>
            <a:r>
              <a:rPr lang="hu-HU" b="1" dirty="0" smtClean="0"/>
              <a:t>2.1.</a:t>
            </a:r>
            <a:r>
              <a:rPr lang="hu-HU" dirty="0" smtClean="0"/>
              <a:t>A konfliktus 2014. utáni  kiéleződése, majd az orosz katonai támadás 2022.februári megindulása robbanásszerűen </a:t>
            </a:r>
            <a:r>
              <a:rPr lang="hu-HU" b="1" dirty="0" smtClean="0"/>
              <a:t>felgyorsította a fejlett nyugati államok  </a:t>
            </a:r>
            <a:r>
              <a:rPr lang="hu-HU" b="1" dirty="0" smtClean="0"/>
              <a:t>energia-forrás beszerzési  </a:t>
            </a:r>
            <a:r>
              <a:rPr lang="hu-HU" dirty="0" smtClean="0"/>
              <a:t>újra-orientációs erőfeszítéseit és döntéseik véglegesítését, </a:t>
            </a:r>
            <a:r>
              <a:rPr lang="hu-HU" b="1" dirty="0" smtClean="0"/>
              <a:t>leválásukat az orosz energiaforrásokról</a:t>
            </a:r>
            <a:r>
              <a:rPr lang="hu-HU" dirty="0" smtClean="0"/>
              <a:t>. A rapid folyamat óriási turbulenciákat, mindenekelőtt </a:t>
            </a:r>
            <a:r>
              <a:rPr lang="hu-HU" b="1" dirty="0" smtClean="0"/>
              <a:t>a földgáz és villamos energia árának precedens nélküli áremelkedését </a:t>
            </a:r>
            <a:r>
              <a:rPr lang="hu-HU" dirty="0" smtClean="0"/>
              <a:t>okozta a 2021.végétől 2022.végéig, amely természetesen a magyar piacot is érintette. </a:t>
            </a:r>
          </a:p>
          <a:p>
            <a:pPr>
              <a:buNone/>
            </a:pPr>
            <a:r>
              <a:rPr lang="hu-HU" dirty="0" smtClean="0"/>
              <a:t>    Magyarország vonatkozásában </a:t>
            </a:r>
            <a:r>
              <a:rPr lang="hu-HU" b="1" dirty="0" smtClean="0"/>
              <a:t>visszatérő kritikákat vált ki </a:t>
            </a:r>
            <a:r>
              <a:rPr lang="hu-HU" dirty="0" smtClean="0"/>
              <a:t>meghatározott nyugati-világbeli és hazai politikai és szakmai körökből a kőolaj, földgáz és nukleáris üzemanyag </a:t>
            </a:r>
            <a:r>
              <a:rPr lang="hu-HU" dirty="0" err="1" smtClean="0"/>
              <a:t>OF-ból</a:t>
            </a:r>
            <a:r>
              <a:rPr lang="hu-HU" dirty="0" smtClean="0"/>
              <a:t> történő beszerzése, </a:t>
            </a:r>
            <a:r>
              <a:rPr lang="hu-HU" b="1" dirty="0" smtClean="0"/>
              <a:t>az </a:t>
            </a:r>
            <a:r>
              <a:rPr lang="hu-HU" b="1" dirty="0" err="1" smtClean="0"/>
              <a:t>OF-tól</a:t>
            </a:r>
            <a:r>
              <a:rPr lang="hu-HU" b="1" dirty="0" smtClean="0"/>
              <a:t> való </a:t>
            </a:r>
            <a:r>
              <a:rPr lang="hu-HU" b="1" dirty="0" smtClean="0"/>
              <a:t>energiafüggőség, illetve annak </a:t>
            </a:r>
            <a:r>
              <a:rPr lang="hu-HU" b="1" dirty="0" smtClean="0"/>
              <a:t>lazítása </a:t>
            </a:r>
            <a:r>
              <a:rPr lang="hu-HU" b="1" dirty="0" smtClean="0"/>
              <a:t>illetve  </a:t>
            </a:r>
            <a:r>
              <a:rPr lang="hu-HU" b="1" dirty="0" smtClean="0"/>
              <a:t>megszüntetése</a:t>
            </a:r>
            <a:r>
              <a:rPr lang="hu-HU" dirty="0" smtClean="0"/>
              <a:t>.</a:t>
            </a:r>
            <a:r>
              <a:rPr lang="hu-HU" b="1" dirty="0" smtClean="0"/>
              <a:t> A földgáz és kőolaj-behozatal diverzifikálására a technikai  </a:t>
            </a:r>
            <a:r>
              <a:rPr lang="hu-HU" b="1" dirty="0" smtClean="0"/>
              <a:t>infrastruktúra </a:t>
            </a:r>
            <a:r>
              <a:rPr lang="hu-HU" b="1" dirty="0" smtClean="0"/>
              <a:t>hazánkban </a:t>
            </a:r>
            <a:r>
              <a:rPr lang="hu-HU" b="1" dirty="0" smtClean="0"/>
              <a:t>működőképes, rövid idő alatt operábilissá tehető.</a:t>
            </a:r>
            <a:r>
              <a:rPr lang="hu-HU" dirty="0" smtClean="0"/>
              <a:t> </a:t>
            </a:r>
            <a:r>
              <a:rPr lang="hu-HU" dirty="0" smtClean="0"/>
              <a:t>Politikai, gazdaságpolitikai döntés kérdése a beszerzési politika változtatása</a:t>
            </a:r>
            <a:r>
              <a:rPr lang="hu-HU" b="1" dirty="0" smtClean="0"/>
              <a:t>.</a:t>
            </a:r>
          </a:p>
          <a:p>
            <a:pPr>
              <a:buNone/>
            </a:pPr>
            <a:r>
              <a:rPr lang="hu-HU" b="1" dirty="0" smtClean="0"/>
              <a:t>2.2.A szomszédságban folyó háború következményeként az energiahordozók, agrárcikkek, élelmiszerek nemzetközi piacán bekövetkezett áremelkedés  fontos, ám nem egyetlen és domináns oka a hazai inflációnak.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821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2.Közvetett hatások (folytatás)</a:t>
            </a:r>
            <a:endParaRPr lang="hu-HU" sz="28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b="1" dirty="0" smtClean="0"/>
              <a:t>2.3.</a:t>
            </a:r>
            <a:r>
              <a:rPr lang="hu-HU" sz="2400" dirty="0" smtClean="0"/>
              <a:t>Ukrajnával határos EU tagállamok piacán az ukrán importból származó </a:t>
            </a:r>
            <a:r>
              <a:rPr lang="hu-HU" sz="2400" b="1" dirty="0" smtClean="0"/>
              <a:t>agrárpiaci turbulenciák</a:t>
            </a:r>
          </a:p>
          <a:p>
            <a:pPr>
              <a:buNone/>
            </a:pPr>
            <a:r>
              <a:rPr lang="hu-HU" sz="2400" b="1" dirty="0" smtClean="0"/>
              <a:t>2.4. A háborús konfliktus miatt hazájukat elhagyó</a:t>
            </a:r>
            <a:r>
              <a:rPr lang="hu-HU" sz="2400" dirty="0" smtClean="0"/>
              <a:t> ukrajnai és más országbeli </a:t>
            </a:r>
            <a:r>
              <a:rPr lang="hu-HU" sz="2400" b="1" dirty="0" smtClean="0"/>
              <a:t>menekültek</a:t>
            </a:r>
            <a:r>
              <a:rPr lang="hu-HU" sz="2400" dirty="0" smtClean="0"/>
              <a:t> tranzitjával és magyarországi </a:t>
            </a:r>
            <a:r>
              <a:rPr lang="hu-HU" sz="2400" b="1" dirty="0" smtClean="0"/>
              <a:t>ellátásáv</a:t>
            </a:r>
            <a:r>
              <a:rPr lang="hu-HU" sz="2400" dirty="0" smtClean="0"/>
              <a:t>al kapcsolatos </a:t>
            </a:r>
            <a:r>
              <a:rPr lang="hu-HU" sz="2400" dirty="0" smtClean="0"/>
              <a:t>teendők és többletköltségek.</a:t>
            </a:r>
            <a:endParaRPr lang="hu-H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990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II. Összegzés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69377"/>
            <a:ext cx="10515600" cy="5007586"/>
          </a:xfrm>
        </p:spPr>
        <p:txBody>
          <a:bodyPr/>
          <a:lstStyle/>
          <a:p>
            <a:r>
              <a:rPr lang="hu-HU" dirty="0" smtClean="0"/>
              <a:t>1. Az OF és Ukrajna közötti háborús konfliktus </a:t>
            </a:r>
            <a:r>
              <a:rPr lang="hu-HU" i="1" dirty="0" smtClean="0"/>
              <a:t>közvetlen kihatása </a:t>
            </a:r>
            <a:r>
              <a:rPr lang="hu-HU" dirty="0" smtClean="0"/>
              <a:t>a magyar termék és szolgáltatás </a:t>
            </a:r>
            <a:r>
              <a:rPr lang="hu-HU" dirty="0" smtClean="0"/>
              <a:t>külkereskedelemre – az energiahordozó behozatalt is ideértve - </a:t>
            </a:r>
            <a:r>
              <a:rPr lang="hu-HU" dirty="0" smtClean="0"/>
              <a:t>nem számottevő.</a:t>
            </a:r>
          </a:p>
          <a:p>
            <a:r>
              <a:rPr lang="hu-HU" dirty="0" smtClean="0"/>
              <a:t>2. E háborús </a:t>
            </a:r>
            <a:r>
              <a:rPr lang="hu-HU" i="1" dirty="0" smtClean="0"/>
              <a:t>konfliktus következményeként </a:t>
            </a:r>
            <a:r>
              <a:rPr lang="hu-HU" dirty="0" smtClean="0"/>
              <a:t>beindult, illetve felgyorsuló globális és regionális  politikai és gazdasági  </a:t>
            </a:r>
            <a:r>
              <a:rPr lang="hu-HU" i="1" dirty="0" smtClean="0"/>
              <a:t>újrarendeződés</a:t>
            </a:r>
            <a:r>
              <a:rPr lang="hu-HU" dirty="0" smtClean="0"/>
              <a:t> – nemzetközi kötelezettségeink betartása mellett –gazdaság és külgazdaság politikánk korszerűsítését igényli</a:t>
            </a:r>
          </a:p>
          <a:p>
            <a:r>
              <a:rPr lang="hu-HU" dirty="0" smtClean="0"/>
              <a:t>3. Az orosz – ukrán háború után mind </a:t>
            </a:r>
            <a:r>
              <a:rPr lang="hu-HU" dirty="0" err="1" smtClean="0"/>
              <a:t>OF-ban</a:t>
            </a:r>
            <a:r>
              <a:rPr lang="hu-HU" dirty="0" smtClean="0"/>
              <a:t>,</a:t>
            </a:r>
            <a:r>
              <a:rPr lang="hu-HU" dirty="0" err="1" smtClean="0"/>
              <a:t>mind</a:t>
            </a:r>
            <a:r>
              <a:rPr lang="hu-HU" dirty="0" smtClean="0"/>
              <a:t> Ukrajnában jelentős gazdasági programok indul(hat)</a:t>
            </a:r>
            <a:r>
              <a:rPr lang="hu-HU" dirty="0" err="1" smtClean="0"/>
              <a:t>nak</a:t>
            </a:r>
            <a:r>
              <a:rPr lang="hu-HU" dirty="0" smtClean="0"/>
              <a:t> be, amelyek a magyarországi cégeknek is lehetőséget kínálnak, különösen  harmadik-országbeli nagybefektetők oldalán.</a:t>
            </a: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459"/>
          </a:xfrm>
        </p:spPr>
        <p:txBody>
          <a:bodyPr>
            <a:normAutofit fontScale="90000"/>
          </a:bodyPr>
          <a:lstStyle/>
          <a:p>
            <a:r>
              <a:rPr lang="hu-HU" sz="2800" b="1" dirty="0" smtClean="0"/>
              <a:t>III. Az izraeli – palesztin háború lehetséges gazdasági hatásai Magyarországra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41938"/>
            <a:ext cx="10515600" cy="50731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/>
              <a:t>1.)A kétoldalú </a:t>
            </a:r>
            <a:r>
              <a:rPr lang="hu-HU" sz="2000" i="1" dirty="0" smtClean="0"/>
              <a:t>termékkereskedelem</a:t>
            </a:r>
            <a:r>
              <a:rPr lang="hu-HU" sz="2000" dirty="0" smtClean="0"/>
              <a:t> a háború kitöréséig dinamikusan nőtt, Izrael rendkívül alacsony részaránya kereskedelmünkben csekéllyé teszi az </a:t>
            </a:r>
            <a:r>
              <a:rPr lang="hu-HU" sz="2000" dirty="0" smtClean="0"/>
              <a:t>esetlegesen várható </a:t>
            </a:r>
            <a:r>
              <a:rPr lang="hu-HU" sz="2000" dirty="0" smtClean="0"/>
              <a:t>negatív kihatást.</a:t>
            </a:r>
            <a:endParaRPr lang="hu-HU" sz="2000" dirty="0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1670538" y="2118945"/>
          <a:ext cx="8783516" cy="4229101"/>
        </p:xfrm>
        <a:graphic>
          <a:graphicData uri="http://schemas.openxmlformats.org/presentationml/2006/ole">
            <p:oleObj spid="_x0000_s53251" name="Munkalap" r:id="rId3" imgW="6995373" imgH="3787313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9612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Az izraeli – palesztin háború lehetséges gazdasági hatásai Magyarországra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861645"/>
            <a:ext cx="10515600" cy="58644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/>
              <a:t>2.) A szolgáltatáskereskedelemben a háború a kölcsönös idegenforgalomban okozhat érzékeny veszteséget</a:t>
            </a:r>
            <a:endParaRPr lang="hu-HU" sz="20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967154" y="1520766"/>
          <a:ext cx="9020908" cy="5126217"/>
        </p:xfrm>
        <a:graphic>
          <a:graphicData uri="http://schemas.openxmlformats.org/drawingml/2006/table">
            <a:tbl>
              <a:tblPr/>
              <a:tblGrid>
                <a:gridCol w="1288701"/>
                <a:gridCol w="1104601"/>
                <a:gridCol w="1104601"/>
                <a:gridCol w="1104601"/>
                <a:gridCol w="1104601"/>
                <a:gridCol w="1104601"/>
                <a:gridCol w="1104601"/>
                <a:gridCol w="1104601"/>
              </a:tblGrid>
              <a:tr h="29615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Szolgáltatás külkereskedelem OF,UA,BEL,</a:t>
                      </a:r>
                      <a:r>
                        <a:rPr lang="hu-HU" sz="1200" b="0" i="1" u="none" strike="noStrike" dirty="0">
                          <a:solidFill>
                            <a:srgbClr val="FFC000"/>
                          </a:solidFill>
                          <a:latin typeface="Arial Unicode MS"/>
                        </a:rPr>
                        <a:t> Izrael és </a:t>
                      </a:r>
                      <a:r>
                        <a:rPr lang="hu-HU" sz="1200" b="0" i="1" u="none" strike="noStrike" dirty="0" err="1">
                          <a:solidFill>
                            <a:srgbClr val="FFC000"/>
                          </a:solidFill>
                          <a:latin typeface="Arial Unicode MS"/>
                        </a:rPr>
                        <a:t>Mó</a:t>
                      </a:r>
                      <a:r>
                        <a:rPr lang="hu-HU" sz="1200" b="0" i="1" u="none" strike="noStrike" dirty="0">
                          <a:solidFill>
                            <a:srgbClr val="FFC000"/>
                          </a:solidFill>
                          <a:latin typeface="Arial Unicode MS"/>
                        </a:rPr>
                        <a:t> között </a:t>
                      </a:r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2019-2023 </a:t>
                      </a:r>
                      <a:r>
                        <a:rPr lang="hu-HU" sz="1200" b="1" i="0" u="none" strike="noStrike" dirty="0" err="1">
                          <a:solidFill>
                            <a:srgbClr val="000000"/>
                          </a:solidFill>
                          <a:latin typeface="Arial Unicode MS"/>
                        </a:rPr>
                        <a:t>I.félév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8126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4" marR="7474" marT="74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Import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5256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2019. év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2021. év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2022. év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2022. 1. né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2022. 2. né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2023. 1. né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2023. 2. né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0063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Összes országgal;</a:t>
                      </a:r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 ebből: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19 238,18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17 055,77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20 437,36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4 594,57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5 077,82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4 865,29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5 118,94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8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Izrael</a:t>
                      </a:r>
                    </a:p>
                  </a:txBody>
                  <a:tcPr marL="7474" marR="7474" marT="7474" marB="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84,67</a:t>
                      </a:r>
                    </a:p>
                  </a:txBody>
                  <a:tcPr marL="7474" marR="7474" marT="7474" marB="0" anchor="b">
                    <a:lnL w="2540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99,52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112,83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23,84</a:t>
                      </a:r>
                    </a:p>
                  </a:txBody>
                  <a:tcPr marL="7474" marR="7474" marT="7474" marB="0" anchor="b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26,85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29,28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29,49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3332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Ukrajna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234,96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149,32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112,68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40,76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25,14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29,07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34,34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62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Oroszország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194,62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124,06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97,34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26,05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27,17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11,34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11,94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32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Belarusz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12,56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9,16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13,44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1,82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8,20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1,77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1,72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6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OF+UA+BEL összesen</a:t>
                      </a:r>
                    </a:p>
                  </a:txBody>
                  <a:tcPr marL="7474" marR="7474" marT="7474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442,14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282,54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223,45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68,63</a:t>
                      </a:r>
                    </a:p>
                  </a:txBody>
                  <a:tcPr marL="7474" marR="7474" marT="7474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60,51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42,17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47,99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4486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4" marR="7474" marT="74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Export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5256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2019. év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2021. év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2022. év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2022.1. né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2022.2. né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2023.1. né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2023. 2. né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0063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Összes országgal;</a:t>
                      </a:r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 ebből: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27 279,43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22 954,39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29 452,02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6 431,06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7 356,30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7 240,14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7 848,09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8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Izrael</a:t>
                      </a:r>
                    </a:p>
                  </a:txBody>
                  <a:tcPr marL="7474" marR="7474" marT="7474" marB="0" anchor="ctr">
                    <a:lnL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303,30</a:t>
                      </a:r>
                    </a:p>
                  </a:txBody>
                  <a:tcPr marL="7474" marR="7474" marT="7474" marB="0" anchor="b">
                    <a:lnL w="2540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162,57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398,68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56,03</a:t>
                      </a:r>
                    </a:p>
                  </a:txBody>
                  <a:tcPr marL="7474" marR="7474" marT="7474" marB="0" anchor="b">
                    <a:lnL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111,44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107,09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100,68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3332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Ukrajna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486,01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224,23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202,85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49,95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39,31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77,90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90,41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62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Oroszország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271,82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168,96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152,44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54,39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36,63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41,94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39,26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32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Belarusz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12,75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14,86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11,34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1,21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2,76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3,15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4,77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6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OF+UA+BEL összesen</a:t>
                      </a:r>
                    </a:p>
                  </a:txBody>
                  <a:tcPr marL="7474" marR="7474" marT="7474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770,58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408,04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366,63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105,55</a:t>
                      </a:r>
                    </a:p>
                  </a:txBody>
                  <a:tcPr marL="7474" marR="7474" marT="7474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78,70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122,98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134,44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628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Forrás: KSH; 2023.11.21.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Összeállította: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Gilyán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György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F31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2391508"/>
            <a:ext cx="10515600" cy="1257300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/>
              <a:t>Köszönöm megtisztelő figyelmüket.</a:t>
            </a:r>
            <a:endParaRPr lang="hu-H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1352"/>
          </a:xfrm>
        </p:spPr>
        <p:txBody>
          <a:bodyPr>
            <a:normAutofit fontScale="90000"/>
          </a:bodyPr>
          <a:lstStyle/>
          <a:p>
            <a:r>
              <a:rPr lang="hu-HU" sz="2800" b="1" dirty="0" smtClean="0"/>
              <a:t>Bevezetés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31985"/>
            <a:ext cx="10515600" cy="52449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400" dirty="0" smtClean="0"/>
              <a:t>Global </a:t>
            </a:r>
            <a:r>
              <a:rPr lang="hu-HU" sz="2400" dirty="0" err="1" smtClean="0"/>
              <a:t>Conflict</a:t>
            </a:r>
            <a:r>
              <a:rPr lang="hu-HU" sz="2400" dirty="0" smtClean="0"/>
              <a:t> </a:t>
            </a:r>
            <a:r>
              <a:rPr lang="hu-HU" sz="2400" dirty="0" err="1" smtClean="0"/>
              <a:t>Tracker</a:t>
            </a:r>
            <a:r>
              <a:rPr lang="hu-HU" sz="2400" dirty="0" smtClean="0"/>
              <a:t> jelenleg 27 komolyabb konfliktust tart számon – megítélés kérdése, mely minősíthető regionálisnak vagy helyinek</a:t>
            </a:r>
            <a:r>
              <a:rPr lang="hu-HU" sz="1800" dirty="0" smtClean="0"/>
              <a:t>( ezek: </a:t>
            </a:r>
            <a:r>
              <a:rPr lang="hu-HU" sz="1800" b="1" dirty="0" smtClean="0"/>
              <a:t>Európában</a:t>
            </a:r>
            <a:r>
              <a:rPr lang="hu-HU" sz="1800" dirty="0" smtClean="0"/>
              <a:t>: háború Ukrajnában; </a:t>
            </a:r>
            <a:r>
              <a:rPr lang="hu-HU" sz="1800" dirty="0" err="1" smtClean="0"/>
              <a:t>Hegyi-Karabahban</a:t>
            </a:r>
            <a:r>
              <a:rPr lang="hu-HU" sz="1800" dirty="0" smtClean="0"/>
              <a:t>; </a:t>
            </a:r>
            <a:r>
              <a:rPr lang="hu-HU" sz="1800" b="1" dirty="0" smtClean="0"/>
              <a:t>Amerikában</a:t>
            </a:r>
            <a:r>
              <a:rPr lang="hu-HU" sz="1800" dirty="0" smtClean="0"/>
              <a:t>: venezuelai és haiti instabilitás; erőszak Mexikóban; </a:t>
            </a:r>
            <a:r>
              <a:rPr lang="hu-HU" sz="1800" b="1" dirty="0" smtClean="0"/>
              <a:t>Ázsiában: </a:t>
            </a:r>
            <a:r>
              <a:rPr lang="hu-HU" sz="1800" dirty="0" smtClean="0"/>
              <a:t>éles feszültség a tajvani szorosban és a </a:t>
            </a:r>
            <a:r>
              <a:rPr lang="hu-HU" sz="1800" dirty="0" err="1" smtClean="0"/>
              <a:t>dél-kinai</a:t>
            </a:r>
            <a:r>
              <a:rPr lang="hu-HU" sz="1800" dirty="0" smtClean="0"/>
              <a:t> tengeren, indiai-pakisztáni határon, a két Korea között, Afganisztánban, Pakisztánban,Mianmarban; a </a:t>
            </a:r>
            <a:r>
              <a:rPr lang="hu-HU" sz="1800" b="1" dirty="0" err="1" smtClean="0"/>
              <a:t>Szub-Szaharai</a:t>
            </a:r>
            <a:r>
              <a:rPr lang="hu-HU" sz="1800" b="1" dirty="0" smtClean="0"/>
              <a:t> Régióban: </a:t>
            </a:r>
            <a:r>
              <a:rPr lang="hu-HU" sz="1800" dirty="0" smtClean="0"/>
              <a:t>Etiópiában, Dél-Szudánban, Szomáliában,Közép Afrikai </a:t>
            </a:r>
            <a:r>
              <a:rPr lang="hu-HU" sz="1800" dirty="0" err="1" smtClean="0"/>
              <a:t>Közt-ban</a:t>
            </a:r>
            <a:r>
              <a:rPr lang="hu-HU" sz="1800" dirty="0" smtClean="0"/>
              <a:t> és Kongó </a:t>
            </a:r>
            <a:r>
              <a:rPr lang="hu-HU" sz="1800" dirty="0" err="1" smtClean="0"/>
              <a:t>DK-ban</a:t>
            </a:r>
            <a:r>
              <a:rPr lang="hu-HU" sz="1800" dirty="0" smtClean="0"/>
              <a:t>; s végül a </a:t>
            </a:r>
            <a:r>
              <a:rPr lang="hu-HU" sz="1800" b="1" dirty="0" smtClean="0"/>
              <a:t>legtöbb a  Közel-Keleten és Észak-Afrikában</a:t>
            </a:r>
            <a:r>
              <a:rPr lang="hu-HU" sz="1800" dirty="0" smtClean="0"/>
              <a:t>: az izraeli-palesztin háború, a török-kurd háború, a szíriai, iraki, libanoni háborúk Irán bekapcsolódásával, a líbiai, </a:t>
            </a:r>
            <a:r>
              <a:rPr lang="hu-HU" sz="1800" dirty="0" err="1" smtClean="0"/>
              <a:t>szahel-övezeti</a:t>
            </a:r>
            <a:r>
              <a:rPr lang="hu-HU" sz="1800" dirty="0" smtClean="0"/>
              <a:t>, a szudáni helyi és a jemeni regionális háború). </a:t>
            </a:r>
            <a:r>
              <a:rPr lang="hu-HU" sz="1800" dirty="0" err="1" smtClean="0"/>
              <a:t>António</a:t>
            </a:r>
            <a:r>
              <a:rPr lang="hu-HU" sz="1800" dirty="0" smtClean="0"/>
              <a:t> </a:t>
            </a:r>
            <a:r>
              <a:rPr lang="hu-HU" sz="1800" dirty="0" err="1" smtClean="0"/>
              <a:t>Guterres</a:t>
            </a:r>
            <a:r>
              <a:rPr lang="hu-HU" sz="1800" dirty="0" smtClean="0"/>
              <a:t> ENSZ Főtitkár a Békeépítő Biz ülésén: 1945 óta 2022-ben volt a legtöbb konfliktus, 275 millió embert érintett és 85 milliónak kellett elhagyni otthonát.</a:t>
            </a:r>
          </a:p>
          <a:p>
            <a:pPr>
              <a:buNone/>
            </a:pPr>
            <a:r>
              <a:rPr lang="hu-HU" sz="2400" dirty="0" smtClean="0"/>
              <a:t>A magyar gazdaságra lehetséges hatást vizsgálva </a:t>
            </a:r>
            <a:r>
              <a:rPr lang="hu-HU" sz="1800" dirty="0" smtClean="0"/>
              <a:t>azt érdemes mérlegelni, az adott ország(régió): 1) szerepét termék és szolgáltatás külkereskedelmünkben; 2) távolságát hazánktól; 3) jelentőségét a világ energia és modern technológia termelésében, </a:t>
            </a:r>
            <a:r>
              <a:rPr lang="hu-HU" sz="1800" dirty="0" smtClean="0"/>
              <a:t>kereskedelmében.</a:t>
            </a:r>
            <a:endParaRPr lang="hu-HU" sz="1800" dirty="0" smtClean="0"/>
          </a:p>
          <a:p>
            <a:pPr>
              <a:buNone/>
            </a:pPr>
            <a:r>
              <a:rPr lang="hu-HU" sz="1800" dirty="0" smtClean="0"/>
              <a:t>Összefoglalóan megállapítható: </a:t>
            </a:r>
          </a:p>
          <a:p>
            <a:pPr>
              <a:buNone/>
            </a:pPr>
            <a:r>
              <a:rPr lang="hu-HU" sz="1800" dirty="0" smtClean="0"/>
              <a:t>Ad-1)A világ konfliktuszónái közül kizárólag az orosz-ukrán háború által közvetlenül érintett OF, UA (és BEL) tartozik első 20 kereskedelmi (külgazdasági) partnereink közé, Kínát és Indiát leszámítva a többi érintett ország nincs az első 50 partnerünk között.</a:t>
            </a:r>
          </a:p>
          <a:p>
            <a:pPr>
              <a:buNone/>
            </a:pPr>
            <a:r>
              <a:rPr lang="hu-HU" sz="1800" dirty="0" smtClean="0"/>
              <a:t>Ad-2)A légvonalbeli távolságot illetően Kijev és Minszk kb.1 ezer, Moszkva , Tripoli kb.1800, </a:t>
            </a:r>
            <a:r>
              <a:rPr lang="hu-HU" sz="1800" dirty="0" err="1" smtClean="0"/>
              <a:t>tel-Aviv</a:t>
            </a:r>
            <a:r>
              <a:rPr lang="hu-HU" sz="1800" dirty="0" smtClean="0"/>
              <a:t>, Gáza 2200 km.</a:t>
            </a:r>
          </a:p>
          <a:p>
            <a:pPr>
              <a:buNone/>
            </a:pPr>
            <a:r>
              <a:rPr lang="hu-HU" sz="1800" dirty="0" smtClean="0"/>
              <a:t>Ad-3) A magyar gazdaság számára az energia beszerzés forrása és útvonala vonatkozásában OF - UA, valamint Közel-Kelet és É-Afrika háborúi a </a:t>
            </a:r>
            <a:r>
              <a:rPr lang="hu-HU" sz="1800" dirty="0" err="1" smtClean="0"/>
              <a:t>high-tech</a:t>
            </a:r>
            <a:r>
              <a:rPr lang="hu-HU" sz="1800" dirty="0" smtClean="0"/>
              <a:t>. vonatkozásában elsődlegesen a </a:t>
            </a:r>
            <a:r>
              <a:rPr lang="hu-HU" sz="1800" dirty="0" err="1" smtClean="0"/>
              <a:t>Kinát</a:t>
            </a:r>
            <a:r>
              <a:rPr lang="hu-HU" sz="1800" dirty="0" smtClean="0"/>
              <a:t> és Indiát érintő parázsló konfliktusok kiéleződése jelent veszélyt.</a:t>
            </a:r>
            <a:endParaRPr lang="hu-H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Gilyán György\Downloads\image_123650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76329" y="-3904130"/>
            <a:ext cx="25603200" cy="1920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219807" y="298944"/>
          <a:ext cx="11456379" cy="6180984"/>
        </p:xfrm>
        <a:graphic>
          <a:graphicData uri="http://schemas.openxmlformats.org/drawingml/2006/table">
            <a:tbl>
              <a:tblPr/>
              <a:tblGrid>
                <a:gridCol w="1041489"/>
                <a:gridCol w="1041489"/>
                <a:gridCol w="1041489"/>
                <a:gridCol w="1041489"/>
                <a:gridCol w="1041489"/>
                <a:gridCol w="1041489"/>
                <a:gridCol w="1041489"/>
                <a:gridCol w="1041489"/>
                <a:gridCol w="1041489"/>
                <a:gridCol w="1041489"/>
                <a:gridCol w="1041489"/>
              </a:tblGrid>
              <a:tr h="469679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Oroszország, Ukrajna,</a:t>
                      </a:r>
                      <a:r>
                        <a:rPr lang="hu-H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Belarusz</a:t>
                      </a: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és Magyarország közötti termékkereskedelem 2019 és 2023.augusztus között</a:t>
                      </a:r>
                    </a:p>
                  </a:txBody>
                  <a:tcPr marL="5342" marR="5342" marT="5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25446">
                <a:tc rowSpan="2"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Import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Részarány a teljes magyar importban 2022-ben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Részarány a teljes magyar importban 2023-ban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5362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Időszak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7907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Ország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2019. év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2021. év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6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2021.év/2019.év %-ban</a:t>
                      </a:r>
                    </a:p>
                  </a:txBody>
                  <a:tcPr marL="5342" marR="5342" marT="5342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2022. év</a:t>
                      </a:r>
                    </a:p>
                  </a:txBody>
                  <a:tcPr marL="5342" marR="5342" marT="5342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6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2022.év/2021.év %-ban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2022. január - augusztus</a:t>
                      </a:r>
                    </a:p>
                  </a:txBody>
                  <a:tcPr marL="5342" marR="5342" marT="5342" marB="0" anchor="ctr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2023. január - augusztus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6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2023. 1-8./              2022.1-8.  %ban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60286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Mindösszesen Ország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104 761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117 605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112,3%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151 670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129,0%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97 484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94 413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96,8%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446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Ukrajna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1 612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1 817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112,7%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2 512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138,2%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1 638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1 011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61,7%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1,66%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1,07%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5446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Oroszország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3 989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3 599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90,2%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9 257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257,2%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5 052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3 550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70,3%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6,10%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3,76%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25446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Belarusz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150,8%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45,6%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45,1%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0,03%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0,02%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7859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OF+UA+BEL összesen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5 668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5 517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97,3%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11 816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214,2%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6 728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4 578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68,0%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7,79%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4,85%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72415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25446"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Export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Részarány a teljes magyar exportban 2022-ben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Részarány a teljes magyar exportban 2023-ban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3627"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Időszak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7907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Ország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2019. év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2021. év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6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2021.év/2019.év %-ban</a:t>
                      </a:r>
                    </a:p>
                  </a:txBody>
                  <a:tcPr marL="5342" marR="5342" marT="5342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2022. év</a:t>
                      </a:r>
                    </a:p>
                  </a:txBody>
                  <a:tcPr marL="5342" marR="5342" marT="5342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6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2022.év/2021.év %-ban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2022. január - augusztus</a:t>
                      </a:r>
                    </a:p>
                  </a:txBody>
                  <a:tcPr marL="5342" marR="5342" marT="5342" marB="0" anchor="ctr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2023. január - augusztus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6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2023. 1-8./              2022.1-8.  %ban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69679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Mindösszesen Ország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109 095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119 228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109,3%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142 537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119,5%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91 830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100 000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108,9%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Ukrajna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2 133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2 758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129,3%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2 260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81,9%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1 522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1 654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108,7%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1,59%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1,65%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4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Oroszország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1 808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1 739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96,2%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1 316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75,7%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809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735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90,9%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0,74%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348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Belarusz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112,8%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85,5%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115,8%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0,07%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0,07%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79074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OF+UA+BEL összesen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4 044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4 613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114,1%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3 675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79,7%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2 393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2 461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102,8%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2,58%</a:t>
                      </a:r>
                    </a:p>
                  </a:txBody>
                  <a:tcPr marL="5342" marR="5342" marT="534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2,46%</a:t>
                      </a:r>
                    </a:p>
                  </a:txBody>
                  <a:tcPr marL="5342" marR="5342" marT="5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348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Forrás: KSH; 2023.11.21.</a:t>
                      </a:r>
                    </a:p>
                  </a:txBody>
                  <a:tcPr marL="5342" marR="5342" marT="53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2" marR="5342" marT="53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2" marR="5342" marT="534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2" marR="5342" marT="53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2" marR="5342" marT="534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2" marR="5342" marT="53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2" marR="5342" marT="53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Összeállította: </a:t>
                      </a:r>
                      <a:r>
                        <a:rPr lang="hu-HU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Gilyán</a:t>
                      </a:r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György</a:t>
                      </a:r>
                    </a:p>
                  </a:txBody>
                  <a:tcPr marL="5342" marR="5342" marT="534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5652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I. Az OF és Ukrajna közötti háború külgazdasági hatásai Magyarországra</a:t>
            </a:r>
            <a:endParaRPr lang="hu-HU" sz="28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20615" y="1222131"/>
            <a:ext cx="10515600" cy="494604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hu-HU" dirty="0" smtClean="0">
                <a:solidFill>
                  <a:prstClr val="black"/>
                </a:solidFill>
              </a:rPr>
              <a:t>1.Közvetlen kihatások </a:t>
            </a:r>
          </a:p>
          <a:p>
            <a:pPr lvl="0">
              <a:buNone/>
            </a:pPr>
            <a:r>
              <a:rPr lang="hu-HU" sz="2600" dirty="0" smtClean="0">
                <a:solidFill>
                  <a:prstClr val="black"/>
                </a:solidFill>
              </a:rPr>
              <a:t>1.1.Kétoldalú termék kereskedelem: </a:t>
            </a:r>
          </a:p>
          <a:p>
            <a:pPr lvl="0">
              <a:buNone/>
            </a:pPr>
            <a:r>
              <a:rPr lang="hu-HU" sz="2600" b="1" dirty="0" smtClean="0">
                <a:solidFill>
                  <a:prstClr val="black"/>
                </a:solidFill>
              </a:rPr>
              <a:t>    2022-ben OF irányú kivitelünk 25 %-kal , behozatalunk az energiahordozók nélkül 15%-</a:t>
            </a:r>
            <a:r>
              <a:rPr lang="hu-HU" sz="2600" dirty="0" smtClean="0">
                <a:solidFill>
                  <a:prstClr val="black"/>
                </a:solidFill>
              </a:rPr>
              <a:t>kal csökkent(utóbbiakkal együtt az import értéke 157 %-kal nőtt).</a:t>
            </a:r>
          </a:p>
          <a:p>
            <a:pPr>
              <a:buNone/>
            </a:pPr>
            <a:r>
              <a:rPr lang="hu-HU" sz="2600" b="1" dirty="0" smtClean="0"/>
              <a:t>    Magyarország az EU közös kereskedelem politikáját következetesen betartja és a szankciókat alkalmazza</a:t>
            </a:r>
            <a:r>
              <a:rPr lang="hu-HU" sz="2600" dirty="0" smtClean="0"/>
              <a:t>. Az EU</a:t>
            </a:r>
            <a:r>
              <a:rPr lang="hu-HU" sz="2600" b="1" dirty="0" smtClean="0"/>
              <a:t> </a:t>
            </a:r>
            <a:r>
              <a:rPr lang="hu-HU" sz="2600" dirty="0" smtClean="0"/>
              <a:t>és más </a:t>
            </a:r>
            <a:r>
              <a:rPr lang="hu-HU" sz="2600" b="1" dirty="0" smtClean="0"/>
              <a:t>szankciók </a:t>
            </a:r>
            <a:r>
              <a:rPr lang="hu-HU" sz="2600" dirty="0" smtClean="0"/>
              <a:t>OF kivitelünk legnagyobb tételei közül az atomenergetikai berendezések, optika-,</a:t>
            </a:r>
            <a:r>
              <a:rPr lang="hu-HU" sz="2600" dirty="0" err="1" smtClean="0"/>
              <a:t>preciziós</a:t>
            </a:r>
            <a:r>
              <a:rPr lang="hu-HU" sz="2600" dirty="0" smtClean="0"/>
              <a:t> mérőműszerek, </a:t>
            </a:r>
            <a:r>
              <a:rPr lang="hu-HU" sz="2600" dirty="0" err="1" smtClean="0"/>
              <a:t>villamosgépek</a:t>
            </a:r>
            <a:r>
              <a:rPr lang="hu-HU" sz="2600" dirty="0" smtClean="0"/>
              <a:t>, közúti szállítóeszközök és egyes </a:t>
            </a:r>
            <a:r>
              <a:rPr lang="hu-HU" sz="2600" dirty="0" err="1" smtClean="0"/>
              <a:t>vegyianyagok</a:t>
            </a:r>
            <a:r>
              <a:rPr lang="hu-HU" sz="2600" dirty="0" smtClean="0"/>
              <a:t> kiszállítását blokkolták, míg importunkban az </a:t>
            </a:r>
            <a:r>
              <a:rPr lang="hu-HU" sz="2600" dirty="0" err="1" smtClean="0"/>
              <a:t>aluminium</a:t>
            </a:r>
            <a:r>
              <a:rPr lang="hu-HU" sz="2600" dirty="0" smtClean="0"/>
              <a:t>, a műtrágya és számos szervetlen </a:t>
            </a:r>
            <a:r>
              <a:rPr lang="hu-HU" sz="2600" dirty="0" err="1" smtClean="0"/>
              <a:t>vegyianyag</a:t>
            </a:r>
            <a:r>
              <a:rPr lang="hu-HU" sz="2600" dirty="0" smtClean="0"/>
              <a:t> esett az embargó alá.</a:t>
            </a:r>
          </a:p>
          <a:p>
            <a:pPr>
              <a:buNone/>
            </a:pPr>
            <a:r>
              <a:rPr lang="hu-HU" sz="2600" b="1" dirty="0" smtClean="0"/>
              <a:t>   Ukrajnába</a:t>
            </a:r>
            <a:r>
              <a:rPr lang="hu-HU" sz="2600" dirty="0" smtClean="0"/>
              <a:t> irányuló</a:t>
            </a:r>
            <a:r>
              <a:rPr lang="hu-HU" sz="2600" b="1" dirty="0" smtClean="0"/>
              <a:t> kivitelünk </a:t>
            </a:r>
            <a:r>
              <a:rPr lang="hu-HU" sz="2600" dirty="0" smtClean="0"/>
              <a:t>2022-ben főként a fizetőképes kereslet visszaesése miatt </a:t>
            </a:r>
            <a:r>
              <a:rPr lang="hu-HU" sz="2600" b="1" dirty="0" smtClean="0"/>
              <a:t>18    %-kal mérséklődött, importunk 38 %-kal bővült  </a:t>
            </a:r>
            <a:r>
              <a:rPr lang="hu-HU" sz="2600" dirty="0" smtClean="0"/>
              <a:t>az élelmiszerek és agrárnyersanyagok növekvő behozatala következtében. 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336432" y="699800"/>
          <a:ext cx="9750669" cy="5855154"/>
        </p:xfrm>
        <a:graphic>
          <a:graphicData uri="http://schemas.openxmlformats.org/drawingml/2006/table">
            <a:tbl>
              <a:tblPr/>
              <a:tblGrid>
                <a:gridCol w="1406769"/>
                <a:gridCol w="1205802"/>
                <a:gridCol w="1205802"/>
                <a:gridCol w="1205802"/>
                <a:gridCol w="1205802"/>
                <a:gridCol w="1205802"/>
                <a:gridCol w="1205802"/>
                <a:gridCol w="1109088"/>
              </a:tblGrid>
              <a:tr h="313909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Szolgáltatás külkereskedelem </a:t>
                      </a:r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latin typeface="Arial Unicode MS"/>
                        </a:rPr>
                        <a:t>OF,UA,BEL</a:t>
                      </a:r>
                      <a:r>
                        <a:rPr lang="hu-HU" sz="2400" b="1" i="0" u="none" strike="noStrike" baseline="0" dirty="0" smtClean="0">
                          <a:solidFill>
                            <a:srgbClr val="000000"/>
                          </a:solidFill>
                          <a:latin typeface="Arial Unicode MS"/>
                        </a:rPr>
                        <a:t> (</a:t>
                      </a:r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latin typeface="Arial Unicode MS"/>
                        </a:rPr>
                        <a:t>továbbá </a:t>
                      </a:r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latin typeface="Arial Unicode MS"/>
                        </a:rPr>
                        <a:t>Izráel </a:t>
                      </a:r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latin typeface="Arial Unicode MS"/>
                        </a:rPr>
                        <a:t>)és </a:t>
                      </a:r>
                      <a:r>
                        <a:rPr lang="hu-HU" sz="2400" b="1" i="0" u="none" strike="noStrike" dirty="0" err="1">
                          <a:solidFill>
                            <a:srgbClr val="000000"/>
                          </a:solidFill>
                          <a:latin typeface="Arial Unicode MS"/>
                        </a:rPr>
                        <a:t>Mó</a:t>
                      </a:r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 </a:t>
                      </a:r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latin typeface="Arial Unicode MS"/>
                        </a:rPr>
                        <a:t>között  2019 -</a:t>
                      </a:r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2023 </a:t>
                      </a:r>
                      <a:r>
                        <a:rPr lang="hu-HU" sz="2400" b="1" i="0" u="none" strike="noStrike" dirty="0" err="1">
                          <a:solidFill>
                            <a:srgbClr val="000000"/>
                          </a:solidFill>
                          <a:latin typeface="Arial Unicode MS"/>
                        </a:rPr>
                        <a:t>I.félév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86851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4" marR="7474" marT="74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Import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370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2019. év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2021. év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2022. év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2022. 1. né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2022. 2. né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2023. 1. né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2023. 2. né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3065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Összes országgal;</a:t>
                      </a:r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 ebből: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19 238,18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17 055,77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20 437,36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4 594,57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5 077,82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4 865,29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5 118,94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Izrael</a:t>
                      </a:r>
                    </a:p>
                  </a:txBody>
                  <a:tcPr marL="7474" marR="7474" marT="7474" marB="0" anchor="ctr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84,67</a:t>
                      </a:r>
                    </a:p>
                  </a:txBody>
                  <a:tcPr marL="7474" marR="7474" marT="7474" marB="0" anchor="b">
                    <a:lnL w="2540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99,52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112,83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23,84</a:t>
                      </a:r>
                    </a:p>
                  </a:txBody>
                  <a:tcPr marL="7474" marR="7474" marT="7474" marB="0" anchor="b">
                    <a:lnL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26,85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29,28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29,49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Ukrajna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234,96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149,32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112,68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40,76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25,14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29,07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34,34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370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Oroszország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194,62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124,06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97,34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26,05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27,17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11,34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11,94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432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Belarusz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12,56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9,16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13,44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1,82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8,20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1,77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1,72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864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OF+UA+BEL összesen</a:t>
                      </a:r>
                    </a:p>
                  </a:txBody>
                  <a:tcPr marL="7474" marR="7474" marT="7474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442,14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282,54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223,45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68,63</a:t>
                      </a:r>
                    </a:p>
                  </a:txBody>
                  <a:tcPr marL="7474" marR="7474" marT="7474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60,51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42,17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47,99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6747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4" marR="7474" marT="747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Export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370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2019. év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2021. év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2022. év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2022.1. né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2022.2. né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2023.1. né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2023. 2. né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3065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Összes országgal;</a:t>
                      </a:r>
                      <a:r>
                        <a:rPr lang="hu-HU" sz="8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 ebből: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27 279,43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22 954,39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29 452,02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6 431,06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7 356,30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7 240,14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7 848,09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9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Izrael</a:t>
                      </a:r>
                    </a:p>
                  </a:txBody>
                  <a:tcPr marL="7474" marR="7474" marT="7474" marB="0" anchor="ctr">
                    <a:lnL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303,30</a:t>
                      </a:r>
                    </a:p>
                  </a:txBody>
                  <a:tcPr marL="7474" marR="7474" marT="7474" marB="0" anchor="b">
                    <a:lnL w="2540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162,57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398,68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56,03</a:t>
                      </a:r>
                    </a:p>
                  </a:txBody>
                  <a:tcPr marL="7474" marR="7474" marT="7474" marB="0" anchor="b">
                    <a:lnL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111,44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107,09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100,68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32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Ukrajna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486,01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224,23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202,85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49,95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39,31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77,90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90,41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370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Oroszország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271,82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168,96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152,44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54,39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36,63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41,94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39,26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432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Belarusz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12,75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14,86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11,34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1,21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2,76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3,15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4,77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864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OF+UA+BEL összesen</a:t>
                      </a:r>
                    </a:p>
                  </a:txBody>
                  <a:tcPr marL="7474" marR="7474" marT="7474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770,58</a:t>
                      </a:r>
                    </a:p>
                  </a:txBody>
                  <a:tcPr marL="7474" marR="7474" marT="7474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408,04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366,63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105,55</a:t>
                      </a:r>
                    </a:p>
                  </a:txBody>
                  <a:tcPr marL="7474" marR="7474" marT="7474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78,70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122,98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134,44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685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Forrás: KSH; 2023.11.21.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Összeállította: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Gilyán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György</a:t>
                      </a:r>
                    </a:p>
                  </a:txBody>
                  <a:tcPr marL="7474" marR="7474" marT="74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1046285" y="527538"/>
            <a:ext cx="9612923" cy="457200"/>
          </a:xfrm>
        </p:spPr>
        <p:txBody>
          <a:bodyPr>
            <a:normAutofit/>
          </a:bodyPr>
          <a:lstStyle/>
          <a:p>
            <a:pPr algn="l"/>
            <a:r>
              <a:rPr lang="hu-HU" sz="2400" b="1" dirty="0" smtClean="0"/>
              <a:t>1.2.A kétoldalú szolgáltatás kereskedelem</a:t>
            </a:r>
            <a:endParaRPr lang="hu-HU" sz="2400" b="1" dirty="0"/>
          </a:p>
        </p:txBody>
      </p:sp>
      <p:sp>
        <p:nvSpPr>
          <p:cNvPr id="8" name="Tartalom helye 7"/>
          <p:cNvSpPr>
            <a:spLocks noGrp="1"/>
          </p:cNvSpPr>
          <p:nvPr>
            <p:ph type="subTitle" idx="1"/>
          </p:nvPr>
        </p:nvSpPr>
        <p:spPr>
          <a:xfrm>
            <a:off x="1181100" y="1204546"/>
            <a:ext cx="9144000" cy="2532185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hu-HU" b="1" dirty="0" smtClean="0"/>
              <a:t>A szolgáltatás kereskedelem </a:t>
            </a:r>
            <a:r>
              <a:rPr lang="hu-HU" dirty="0" smtClean="0"/>
              <a:t>– </a:t>
            </a:r>
            <a:r>
              <a:rPr lang="hu-HU" dirty="0" smtClean="0"/>
              <a:t>a fuvarozási, szállítmányozás, biztosítási stb. </a:t>
            </a:r>
            <a:r>
              <a:rPr lang="hu-HU" dirty="0" smtClean="0"/>
              <a:t>szolgáltatásokat érintő embargó és </a:t>
            </a:r>
            <a:r>
              <a:rPr lang="hu-HU" dirty="0" smtClean="0"/>
              <a:t>e szolgáltatások </a:t>
            </a:r>
            <a:r>
              <a:rPr lang="hu-HU" dirty="0" smtClean="0"/>
              <a:t>árának dinamikus inflációja, továbbá a szünetelő idegenforgalom  miatt -  </a:t>
            </a:r>
            <a:r>
              <a:rPr lang="hu-HU" dirty="0" smtClean="0"/>
              <a:t>minden </a:t>
            </a:r>
            <a:r>
              <a:rPr lang="hu-HU" dirty="0" smtClean="0"/>
              <a:t>szegmensében </a:t>
            </a:r>
            <a:r>
              <a:rPr lang="hu-HU" dirty="0" smtClean="0"/>
              <a:t>visszaesett, 2019-hez képest összességében gyakorlatilag a </a:t>
            </a:r>
            <a:r>
              <a:rPr lang="hu-HU" dirty="0" smtClean="0"/>
              <a:t>felére</a:t>
            </a:r>
            <a:r>
              <a:rPr lang="hu-HU" b="1" dirty="0" smtClean="0"/>
              <a:t>, </a:t>
            </a:r>
            <a:r>
              <a:rPr lang="hu-HU" dirty="0" smtClean="0"/>
              <a:t>amit</a:t>
            </a:r>
            <a:r>
              <a:rPr lang="hu-HU" b="1" dirty="0" smtClean="0"/>
              <a:t> </a:t>
            </a:r>
            <a:r>
              <a:rPr lang="hu-HU" b="1" dirty="0" smtClean="0"/>
              <a:t> </a:t>
            </a:r>
            <a:r>
              <a:rPr lang="hu-HU" b="1" dirty="0" smtClean="0"/>
              <a:t>2021-ről 2022-re a </a:t>
            </a:r>
            <a:r>
              <a:rPr lang="hu-HU" b="1" dirty="0" smtClean="0"/>
              <a:t>további csökkenés </a:t>
            </a:r>
            <a:r>
              <a:rPr lang="hu-HU" b="1" dirty="0" smtClean="0"/>
              <a:t>10 %-</a:t>
            </a:r>
            <a:r>
              <a:rPr lang="hu-HU" b="1" dirty="0" smtClean="0"/>
              <a:t>os csökkenés követett. </a:t>
            </a:r>
          </a:p>
          <a:p>
            <a:pPr algn="l">
              <a:buNone/>
            </a:pPr>
            <a:r>
              <a:rPr lang="hu-HU" b="1" dirty="0" smtClean="0"/>
              <a:t>2023. </a:t>
            </a:r>
            <a:r>
              <a:rPr lang="hu-HU" b="1" dirty="0" err="1" smtClean="0"/>
              <a:t>I.felében</a:t>
            </a:r>
            <a:r>
              <a:rPr lang="hu-HU" b="1" dirty="0" smtClean="0"/>
              <a:t> </a:t>
            </a:r>
            <a:r>
              <a:rPr lang="hu-HU" dirty="0" smtClean="0"/>
              <a:t>szolgáltatásexportunk  Ukrajnába növekedett, </a:t>
            </a:r>
            <a:r>
              <a:rPr lang="hu-HU" dirty="0" err="1" smtClean="0"/>
              <a:t>OF-ba</a:t>
            </a:r>
            <a:r>
              <a:rPr lang="hu-HU" dirty="0" smtClean="0"/>
              <a:t> szinten maradt.</a:t>
            </a:r>
            <a:endParaRPr lang="hu-H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490"/>
          </a:xfrm>
        </p:spPr>
        <p:txBody>
          <a:bodyPr>
            <a:normAutofit fontScale="90000"/>
          </a:bodyPr>
          <a:lstStyle/>
          <a:p>
            <a:r>
              <a:rPr lang="hu-HU" sz="2400" b="1" dirty="0" smtClean="0"/>
              <a:t>.</a:t>
            </a:r>
            <a:endParaRPr lang="hu-HU" sz="2400" b="1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838200" y="668216"/>
            <a:ext cx="10515600" cy="5864470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.</a:t>
            </a:r>
            <a:endParaRPr lang="hu-HU" dirty="0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712788" y="0"/>
          <a:ext cx="11461750" cy="6515100"/>
        </p:xfrm>
        <a:graphic>
          <a:graphicData uri="http://schemas.openxmlformats.org/presentationml/2006/ole">
            <p:oleObj spid="_x0000_s2050" name="Munkalap" r:id="rId3" imgW="8793551" imgH="6514959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6667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1.3.Magyar külkereskedelemre gyakorolt </a:t>
            </a:r>
            <a:r>
              <a:rPr lang="hu-HU" sz="2400" b="1" i="1" dirty="0" smtClean="0"/>
              <a:t>közvetlen</a:t>
            </a:r>
            <a:r>
              <a:rPr lang="hu-HU" sz="2400" b="1" dirty="0" smtClean="0"/>
              <a:t> kihatás</a:t>
            </a:r>
            <a:endParaRPr lang="hu-HU" sz="2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92469"/>
            <a:ext cx="10515600" cy="48844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2400" b="1" dirty="0" smtClean="0"/>
              <a:t>Összefoglalóan</a:t>
            </a:r>
            <a:r>
              <a:rPr lang="hu-HU" sz="2400" dirty="0" smtClean="0"/>
              <a:t> megállapítható, hogy a 2022.év teljes magyar külkereskedelemben </a:t>
            </a:r>
            <a:r>
              <a:rPr lang="hu-HU" sz="2400" dirty="0" smtClean="0"/>
              <a:t>OF+UA+BEL </a:t>
            </a:r>
            <a:r>
              <a:rPr lang="hu-HU" sz="2400" dirty="0" smtClean="0"/>
              <a:t>együttesen exportban 2,58 % részarányt képviselt, s </a:t>
            </a:r>
            <a:r>
              <a:rPr lang="hu-HU" sz="2400" b="1" dirty="0" smtClean="0"/>
              <a:t>a kivitel e viszonylatokba</a:t>
            </a:r>
            <a:r>
              <a:rPr lang="hu-HU" sz="2400" dirty="0" smtClean="0"/>
              <a:t> mindent összevéve 20 %-kal , </a:t>
            </a:r>
            <a:r>
              <a:rPr lang="hu-HU" sz="2400" b="1" dirty="0" smtClean="0"/>
              <a:t>azaz  0,94 milliárd euróval esett </a:t>
            </a:r>
            <a:r>
              <a:rPr lang="hu-HU" sz="2400" dirty="0" smtClean="0"/>
              <a:t>vissza, ami egyértelműen úgy értékelhető, hogy </a:t>
            </a:r>
            <a:r>
              <a:rPr lang="hu-HU" sz="2400" b="1" dirty="0" smtClean="0"/>
              <a:t>a 142 milliárd eurós teljes magyar kivitelhez képest  nem jelentős, sőt elhanyagolható</a:t>
            </a:r>
            <a:r>
              <a:rPr lang="hu-HU" sz="2400" b="1" dirty="0" smtClean="0"/>
              <a:t>. 2023.I-VIII.havában exportunk e régióba értékben </a:t>
            </a:r>
            <a:r>
              <a:rPr lang="hu-HU" sz="2200" dirty="0" smtClean="0"/>
              <a:t>(és részarányát tekintve is) </a:t>
            </a:r>
            <a:r>
              <a:rPr lang="hu-HU" sz="2400" b="1" dirty="0" smtClean="0"/>
              <a:t>szinten maradt.</a:t>
            </a:r>
            <a:endParaRPr lang="hu-HU" sz="2400" b="1" dirty="0" smtClean="0"/>
          </a:p>
          <a:p>
            <a:pPr>
              <a:buNone/>
            </a:pPr>
            <a:r>
              <a:rPr lang="hu-HU" sz="2400" b="1" dirty="0" smtClean="0"/>
              <a:t>Ennek főbb okai:</a:t>
            </a:r>
            <a:r>
              <a:rPr lang="hu-HU" sz="2400" dirty="0" smtClean="0"/>
              <a:t>  az OF és BEL piac vonatkozásában az EU és az orosz részről hatályos szankciók, mindhárom </a:t>
            </a:r>
            <a:r>
              <a:rPr lang="hu-HU" sz="2400" dirty="0" smtClean="0"/>
              <a:t>relációt tekintve </a:t>
            </a:r>
            <a:r>
              <a:rPr lang="hu-HU" sz="2400" dirty="0" smtClean="0"/>
              <a:t>pedig a célországi importőrök vásárlóerejének, a fizetőképes keresletének visszaesése, a logisztikai és üzleti szolgáltatások ugrásszerű drágulása és Ukrajna esetében a gazdaság hadigazdaságra átállása, és összességében az ország gazdasági teljesítményének bő 30 %-os csökkenése. </a:t>
            </a:r>
          </a:p>
          <a:p>
            <a:pPr>
              <a:buNone/>
            </a:pPr>
            <a:r>
              <a:rPr lang="hu-HU" sz="2400" b="1" dirty="0" smtClean="0"/>
              <a:t>A posztszovjet térség utódállamaival folytatott kereskedelmünk</a:t>
            </a:r>
            <a:r>
              <a:rPr lang="hu-HU" sz="2400" dirty="0" smtClean="0"/>
              <a:t>, amely</a:t>
            </a:r>
            <a:r>
              <a:rPr lang="hu-HU" sz="2400" b="1" dirty="0" smtClean="0"/>
              <a:t> a magyar kivitelben 0,5 %-os, a behozatalban 0,2 %-os </a:t>
            </a:r>
            <a:r>
              <a:rPr lang="hu-HU" sz="2400" b="1" i="1" dirty="0" smtClean="0"/>
              <a:t>mikroszkopikus</a:t>
            </a:r>
            <a:r>
              <a:rPr lang="hu-HU" sz="2400" b="1" dirty="0" smtClean="0"/>
              <a:t> részarányt </a:t>
            </a:r>
            <a:r>
              <a:rPr lang="hu-HU" sz="2400" dirty="0" smtClean="0"/>
              <a:t>képvisel,</a:t>
            </a:r>
            <a:r>
              <a:rPr lang="hu-HU" sz="2400" b="1" dirty="0" smtClean="0"/>
              <a:t> nem változtat az összefoglaló megállapításon</a:t>
            </a:r>
            <a:r>
              <a:rPr lang="hu-HU" sz="2400" dirty="0" smtClean="0"/>
              <a:t>, még ha a magyar export 2022.év/2021. év összehasonlításban </a:t>
            </a:r>
            <a:r>
              <a:rPr lang="hu-HU" sz="2400" dirty="0" smtClean="0"/>
              <a:t>23 </a:t>
            </a:r>
            <a:r>
              <a:rPr lang="hu-HU" sz="2400" dirty="0" smtClean="0"/>
              <a:t>%-kal (0,13 Mrd. euróval) bővült( azaz átterelődött vagy ezen országokon keresztül „tranzitált+ az </a:t>
            </a:r>
            <a:r>
              <a:rPr lang="hu-HU" sz="2400" dirty="0" err="1" smtClean="0"/>
              <a:t>OF-ba</a:t>
            </a:r>
            <a:r>
              <a:rPr lang="hu-HU" sz="2400" dirty="0" smtClean="0"/>
              <a:t>), </a:t>
            </a:r>
            <a:r>
              <a:rPr lang="hu-HU" sz="2400" dirty="0" smtClean="0"/>
              <a:t>az import pedig 8 %-kal (0,03 Mrd. euróval)csökkent.</a:t>
            </a:r>
            <a:endParaRPr lang="hu-HU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1931</Words>
  <Application>Microsoft Office PowerPoint</Application>
  <PresentationFormat>Egyéni</PresentationFormat>
  <Paragraphs>434</Paragraphs>
  <Slides>16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8" baseType="lpstr">
      <vt:lpstr>Office-téma</vt:lpstr>
      <vt:lpstr>Munkalap</vt:lpstr>
      <vt:lpstr>Regionális konfliktusok gazdasági hatásai Magyarországra</vt:lpstr>
      <vt:lpstr>Bevezetés</vt:lpstr>
      <vt:lpstr>3. dia</vt:lpstr>
      <vt:lpstr>4. dia</vt:lpstr>
      <vt:lpstr>I. Az OF és Ukrajna közötti háború külgazdasági hatásai Magyarországra</vt:lpstr>
      <vt:lpstr>6. dia</vt:lpstr>
      <vt:lpstr>1.2.A kétoldalú szolgáltatás kereskedelem</vt:lpstr>
      <vt:lpstr>.</vt:lpstr>
      <vt:lpstr>1.3.Magyar külkereskedelemre gyakorolt közvetlen kihatás</vt:lpstr>
      <vt:lpstr>2.Közvetett hatások</vt:lpstr>
      <vt:lpstr>2.Közvetett hatások (folytatás)</vt:lpstr>
      <vt:lpstr>2.Közvetett hatások (folytatás)</vt:lpstr>
      <vt:lpstr>II. Összegzés</vt:lpstr>
      <vt:lpstr>III. Az izraeli – palesztin háború lehetséges gazdasági hatásai Magyarországra</vt:lpstr>
      <vt:lpstr>Az izraeli – palesztin háború lehetséges gazdasági hatásai Magyarországra</vt:lpstr>
      <vt:lpstr>Köszönöm megtisztelő figyelmüket.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Regionális konfliktusok gazdasági hatásai Magyarországra</dc:title>
  <dc:creator>György Gilyán</dc:creator>
  <cp:lastModifiedBy>Gilyán György</cp:lastModifiedBy>
  <cp:revision>82</cp:revision>
  <dcterms:created xsi:type="dcterms:W3CDTF">2023-11-22T12:17:24Z</dcterms:created>
  <dcterms:modified xsi:type="dcterms:W3CDTF">2023-11-23T13:20:21Z</dcterms:modified>
</cp:coreProperties>
</file>