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7.xml" ContentType="application/vnd.openxmlformats-officedocument.presentationml.notesSlide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02" r:id="rId3"/>
    <p:sldId id="323" r:id="rId4"/>
    <p:sldId id="344" r:id="rId5"/>
    <p:sldId id="327" r:id="rId6"/>
    <p:sldId id="258" r:id="rId7"/>
    <p:sldId id="359" r:id="rId8"/>
    <p:sldId id="348" r:id="rId9"/>
    <p:sldId id="304" r:id="rId10"/>
    <p:sldId id="322" r:id="rId11"/>
    <p:sldId id="352" r:id="rId12"/>
    <p:sldId id="328" r:id="rId13"/>
    <p:sldId id="329" r:id="rId14"/>
    <p:sldId id="326" r:id="rId15"/>
    <p:sldId id="362" r:id="rId16"/>
    <p:sldId id="261" r:id="rId17"/>
    <p:sldId id="338" r:id="rId18"/>
    <p:sldId id="337" r:id="rId19"/>
    <p:sldId id="355" r:id="rId20"/>
    <p:sldId id="351" r:id="rId21"/>
    <p:sldId id="370" r:id="rId22"/>
    <p:sldId id="332" r:id="rId23"/>
    <p:sldId id="363" r:id="rId24"/>
    <p:sldId id="275" r:id="rId25"/>
    <p:sldId id="357" r:id="rId26"/>
    <p:sldId id="356" r:id="rId27"/>
    <p:sldId id="368" r:id="rId28"/>
    <p:sldId id="369" r:id="rId29"/>
    <p:sldId id="349" r:id="rId30"/>
    <p:sldId id="345" r:id="rId31"/>
    <p:sldId id="346" r:id="rId32"/>
    <p:sldId id="347" r:id="rId33"/>
    <p:sldId id="342" r:id="rId34"/>
    <p:sldId id="361" r:id="rId35"/>
    <p:sldId id="365" r:id="rId36"/>
    <p:sldId id="366" r:id="rId37"/>
    <p:sldId id="364" r:id="rId38"/>
    <p:sldId id="281" r:id="rId39"/>
    <p:sldId id="340" r:id="rId4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9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21J\HIVATAL\KTT\Kov&#225;cs%20&#193;rp&#225;d\el&#337;ad&#225;sok\2016\2016.10.28.%20Sz&#233;kesfeh&#233;rv&#225;r\&#225;llamh&#225;ztart&#225;si%20egyenleg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-munkalap1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Munkaf&#252;zet1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Munkaf&#252;zet1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gki-server\kutatas\projektek\egyedi\2016\EUTE\e3\V4%20GDP-n&#246;v%20&#225;bra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21J\HIVATAL\KTT\Kov&#225;cs%20&#193;rp&#225;d\el&#337;ad&#225;sok\2015\augusztus\IMD%20versenyk&#233;p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21J\HIVATAL\KTT\Kov&#225;cs%20&#193;rp&#225;d\el&#337;ad&#225;sok\2015\augusztus\IMD%20versenyk&#233;p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pellenyig\AppData\Local\Microsoft\Windows\Temporary%20Internet%20Files\Content.IE5\NH7W3CO8\sbs_sc_sca_r2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kozsrv01\Felhasznalok\pellenyig\2017\KT\n&#246;veked&#233;s_2017tavasz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kozsrv01\Felhasznalok\pellenyig\2017\KT\n&#246;veked&#233;s_2017tavasz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nakozsrv01\Felhasznalok\pellenyig\2017\KT\n&#246;veked&#233;s_2017tavasz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21J\HIVATAL\KTT\Kov&#225;cs%20&#193;rp&#225;d\el&#337;ad&#225;sok\2016\2016.10.28.%20Sz&#233;kesfeh&#233;rv&#225;r\region&#225;lis%20GDP%20n&#246;veked&#233;s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akozsrv01\Felhasznalok\pellenyig\2017\KT\n&#246;veked&#233;s_2017tavasz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akozsrv01\Felhasznalok\pellenyig\2017\KT\n&#246;veked&#233;s_2017tavasz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akozsrv01\Felhasznalok\pellenyig\2017\KT\n&#246;veked&#233;s_2017tavas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P21J\HIVATAL\KTT\Kov&#225;cs%20&#193;rp&#225;d\el&#337;ad&#225;sok\2017\region&#225;lis%20&#233;s%20k&#246;zeli%20orsz&#225;gok%20adatok%20friss&#237;t&#233;se\foglalkoztat&#225;si%20r&#225;ta.xls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\\P21J\HIVATAL\KTT\Kov&#225;cs%20&#193;rp&#225;d\el&#337;ad&#225;sok\2017\region&#225;lis%20&#233;s%20k&#246;zeli%20orsz&#225;gok%20adatok%20friss&#237;t&#233;se\v4+ausztria%20&#225;br&#225;k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kozsrv01\Felhasznalok\pellenyig\2017\KT\kkv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kozsrv01\Felhasznalok\pellenyig\2017\KT\kk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3922204873027E-2"/>
          <c:y val="1.9756207465243605E-2"/>
          <c:w val="0.87152333588005293"/>
          <c:h val="0.72258551842095353"/>
        </c:manualLayout>
      </c:layout>
      <c:lineChart>
        <c:grouping val="standard"/>
        <c:varyColors val="0"/>
        <c:ser>
          <c:idx val="0"/>
          <c:order val="0"/>
          <c:tx>
            <c:strRef>
              <c:f>Data!$B$12</c:f>
              <c:strCache>
                <c:ptCount val="1"/>
                <c:pt idx="0">
                  <c:v>Bulgária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Data!$C$11:$R$11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Data!$C$12:$R$12</c:f>
              <c:numCache>
                <c:formatCode>#,##0.0</c:formatCode>
                <c:ptCount val="16"/>
                <c:pt idx="0">
                  <c:v>-0.5</c:v>
                </c:pt>
                <c:pt idx="1">
                  <c:v>1.1000000000000001</c:v>
                </c:pt>
                <c:pt idx="2">
                  <c:v>-1.2</c:v>
                </c:pt>
                <c:pt idx="3">
                  <c:v>-0.4</c:v>
                </c:pt>
                <c:pt idx="4">
                  <c:v>1.8</c:v>
                </c:pt>
                <c:pt idx="5">
                  <c:v>1</c:v>
                </c:pt>
                <c:pt idx="6">
                  <c:v>1.8</c:v>
                </c:pt>
                <c:pt idx="7">
                  <c:v>1.1000000000000001</c:v>
                </c:pt>
                <c:pt idx="8">
                  <c:v>1.6</c:v>
                </c:pt>
                <c:pt idx="9">
                  <c:v>-4.0999999999999996</c:v>
                </c:pt>
                <c:pt idx="10">
                  <c:v>-3.2</c:v>
                </c:pt>
                <c:pt idx="11">
                  <c:v>-2</c:v>
                </c:pt>
                <c:pt idx="12">
                  <c:v>-0.30000000000000004</c:v>
                </c:pt>
                <c:pt idx="13">
                  <c:v>-0.4</c:v>
                </c:pt>
                <c:pt idx="14">
                  <c:v>-5.4</c:v>
                </c:pt>
                <c:pt idx="15">
                  <c:v>-2.1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B2E-4694-9696-BA5275CE3C85}"/>
            </c:ext>
          </c:extLst>
        </c:ser>
        <c:ser>
          <c:idx val="1"/>
          <c:order val="1"/>
          <c:tx>
            <c:strRef>
              <c:f>Data!$B$13</c:f>
              <c:strCache>
                <c:ptCount val="1"/>
                <c:pt idx="0">
                  <c:v>Csehország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Data!$C$11:$R$11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Data!$C$13:$R$13</c:f>
              <c:numCache>
                <c:formatCode>#,##0.0</c:formatCode>
                <c:ptCount val="16"/>
                <c:pt idx="0">
                  <c:v>-3.5</c:v>
                </c:pt>
                <c:pt idx="1">
                  <c:v>-5.3</c:v>
                </c:pt>
                <c:pt idx="2">
                  <c:v>-6.3</c:v>
                </c:pt>
                <c:pt idx="3">
                  <c:v>-6.4</c:v>
                </c:pt>
                <c:pt idx="4">
                  <c:v>-2.7</c:v>
                </c:pt>
                <c:pt idx="5">
                  <c:v>-3.1</c:v>
                </c:pt>
                <c:pt idx="6">
                  <c:v>-2.2999999999999998</c:v>
                </c:pt>
                <c:pt idx="7">
                  <c:v>-0.70000000000000007</c:v>
                </c:pt>
                <c:pt idx="8">
                  <c:v>-2.1</c:v>
                </c:pt>
                <c:pt idx="9">
                  <c:v>-5.5</c:v>
                </c:pt>
                <c:pt idx="10">
                  <c:v>-4.4000000000000004</c:v>
                </c:pt>
                <c:pt idx="11">
                  <c:v>-2.7</c:v>
                </c:pt>
                <c:pt idx="12">
                  <c:v>-3.9</c:v>
                </c:pt>
                <c:pt idx="13">
                  <c:v>-1.3</c:v>
                </c:pt>
                <c:pt idx="14">
                  <c:v>-1.9000000000000001</c:v>
                </c:pt>
                <c:pt idx="15">
                  <c:v>-0.4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B2E-4694-9696-BA5275CE3C85}"/>
            </c:ext>
          </c:extLst>
        </c:ser>
        <c:ser>
          <c:idx val="2"/>
          <c:order val="2"/>
          <c:tx>
            <c:strRef>
              <c:f>Data!$B$14</c:f>
              <c:strCache>
                <c:ptCount val="1"/>
                <c:pt idx="0">
                  <c:v>Horvátország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Data!$C$11:$R$11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Data!$C$14:$R$14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 formatCode="#,##0.0">
                  <c:v>-3.5</c:v>
                </c:pt>
                <c:pt idx="3" formatCode="#,##0.0">
                  <c:v>-4.7</c:v>
                </c:pt>
                <c:pt idx="4" formatCode="#,##0.0">
                  <c:v>-5.2</c:v>
                </c:pt>
                <c:pt idx="5" formatCode="#,##0.0">
                  <c:v>-3.9</c:v>
                </c:pt>
                <c:pt idx="6" formatCode="#,##0.0">
                  <c:v>-3.4</c:v>
                </c:pt>
                <c:pt idx="7" formatCode="#,##0.0">
                  <c:v>-2.4</c:v>
                </c:pt>
                <c:pt idx="8" formatCode="#,##0.0">
                  <c:v>-2.8</c:v>
                </c:pt>
                <c:pt idx="9" formatCode="#,##0.0">
                  <c:v>-6</c:v>
                </c:pt>
                <c:pt idx="10" formatCode="#,##0.0">
                  <c:v>-6.2</c:v>
                </c:pt>
                <c:pt idx="11" formatCode="#,##0.0">
                  <c:v>-7.8</c:v>
                </c:pt>
                <c:pt idx="12" formatCode="#,##0.0">
                  <c:v>-5.3</c:v>
                </c:pt>
                <c:pt idx="13" formatCode="#,##0.0">
                  <c:v>-5.3</c:v>
                </c:pt>
                <c:pt idx="14" formatCode="#,##0.0">
                  <c:v>-5.5</c:v>
                </c:pt>
                <c:pt idx="15" formatCode="#,##0.0">
                  <c:v>-3.2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B2E-4694-9696-BA5275CE3C85}"/>
            </c:ext>
          </c:extLst>
        </c:ser>
        <c:ser>
          <c:idx val="3"/>
          <c:order val="3"/>
          <c:tx>
            <c:strRef>
              <c:f>Data!$B$15</c:f>
              <c:strCache>
                <c:ptCount val="1"/>
                <c:pt idx="0">
                  <c:v>Lettország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Data!$C$11:$R$11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Data!$C$15:$R$15</c:f>
              <c:numCache>
                <c:formatCode>#,##0.0</c:formatCode>
                <c:ptCount val="16"/>
                <c:pt idx="0">
                  <c:v>-2.7</c:v>
                </c:pt>
                <c:pt idx="1">
                  <c:v>-2</c:v>
                </c:pt>
                <c:pt idx="2">
                  <c:v>-2.2000000000000002</c:v>
                </c:pt>
                <c:pt idx="3">
                  <c:v>-1.6</c:v>
                </c:pt>
                <c:pt idx="4">
                  <c:v>-1</c:v>
                </c:pt>
                <c:pt idx="5">
                  <c:v>-0.4</c:v>
                </c:pt>
                <c:pt idx="6">
                  <c:v>-0.60000000000000009</c:v>
                </c:pt>
                <c:pt idx="7">
                  <c:v>-0.70000000000000007</c:v>
                </c:pt>
                <c:pt idx="8">
                  <c:v>-4.0999999999999996</c:v>
                </c:pt>
                <c:pt idx="9">
                  <c:v>-9.1</c:v>
                </c:pt>
                <c:pt idx="10">
                  <c:v>-8.5</c:v>
                </c:pt>
                <c:pt idx="11">
                  <c:v>-3.4</c:v>
                </c:pt>
                <c:pt idx="12">
                  <c:v>-0.8</c:v>
                </c:pt>
                <c:pt idx="13">
                  <c:v>-0.9</c:v>
                </c:pt>
                <c:pt idx="14">
                  <c:v>-1.6</c:v>
                </c:pt>
                <c:pt idx="15">
                  <c:v>-1.3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B2E-4694-9696-BA5275CE3C85}"/>
            </c:ext>
          </c:extLst>
        </c:ser>
        <c:ser>
          <c:idx val="4"/>
          <c:order val="4"/>
          <c:tx>
            <c:strRef>
              <c:f>Data!$B$16</c:f>
              <c:strCache>
                <c:ptCount val="1"/>
                <c:pt idx="0">
                  <c:v>Litvánia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Data!$C$11:$R$11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Data!$C$16:$R$16</c:f>
              <c:numCache>
                <c:formatCode>#,##0.0</c:formatCode>
                <c:ptCount val="16"/>
                <c:pt idx="0">
                  <c:v>-3.2</c:v>
                </c:pt>
                <c:pt idx="1">
                  <c:v>-3.5</c:v>
                </c:pt>
                <c:pt idx="2">
                  <c:v>-1.9000000000000001</c:v>
                </c:pt>
                <c:pt idx="3">
                  <c:v>-1.3</c:v>
                </c:pt>
                <c:pt idx="4">
                  <c:v>-1.4</c:v>
                </c:pt>
                <c:pt idx="5">
                  <c:v>-0.30000000000000004</c:v>
                </c:pt>
                <c:pt idx="6">
                  <c:v>-0.30000000000000004</c:v>
                </c:pt>
                <c:pt idx="7">
                  <c:v>-0.8</c:v>
                </c:pt>
                <c:pt idx="8">
                  <c:v>-3.1</c:v>
                </c:pt>
                <c:pt idx="9">
                  <c:v>-9.1</c:v>
                </c:pt>
                <c:pt idx="10">
                  <c:v>-6.9</c:v>
                </c:pt>
                <c:pt idx="11">
                  <c:v>-8.9</c:v>
                </c:pt>
                <c:pt idx="12">
                  <c:v>-3.1</c:v>
                </c:pt>
                <c:pt idx="13">
                  <c:v>-2.6</c:v>
                </c:pt>
                <c:pt idx="14">
                  <c:v>-0.70000000000000007</c:v>
                </c:pt>
                <c:pt idx="15">
                  <c:v>-0.2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B2E-4694-9696-BA5275CE3C85}"/>
            </c:ext>
          </c:extLst>
        </c:ser>
        <c:ser>
          <c:idx val="5"/>
          <c:order val="5"/>
          <c:tx>
            <c:strRef>
              <c:f>Data!$B$17</c:f>
              <c:strCache>
                <c:ptCount val="1"/>
                <c:pt idx="0">
                  <c:v>Magyarország</c:v>
                </c:pt>
              </c:strCache>
            </c:strRef>
          </c:tx>
          <c:spPr>
            <a:ln w="952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Data!$C$11:$R$11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Data!$C$17:$R$17</c:f>
              <c:numCache>
                <c:formatCode>#,##0.0</c:formatCode>
                <c:ptCount val="16"/>
                <c:pt idx="0">
                  <c:v>-3</c:v>
                </c:pt>
                <c:pt idx="1">
                  <c:v>-4.0999999999999996</c:v>
                </c:pt>
                <c:pt idx="2">
                  <c:v>-8.9</c:v>
                </c:pt>
                <c:pt idx="3">
                  <c:v>-7.1</c:v>
                </c:pt>
                <c:pt idx="4">
                  <c:v>-6.4</c:v>
                </c:pt>
                <c:pt idx="5">
                  <c:v>-7.8</c:v>
                </c:pt>
                <c:pt idx="6">
                  <c:v>-9.3000000000000007</c:v>
                </c:pt>
                <c:pt idx="7">
                  <c:v>-5.0999999999999996</c:v>
                </c:pt>
                <c:pt idx="8">
                  <c:v>-3.6</c:v>
                </c:pt>
                <c:pt idx="9">
                  <c:v>-4.5999999999999996</c:v>
                </c:pt>
                <c:pt idx="10">
                  <c:v>-4.5</c:v>
                </c:pt>
                <c:pt idx="11">
                  <c:v>-5.5</c:v>
                </c:pt>
                <c:pt idx="12">
                  <c:v>-2.2999999999999998</c:v>
                </c:pt>
                <c:pt idx="13">
                  <c:v>-2.6</c:v>
                </c:pt>
                <c:pt idx="14">
                  <c:v>-2.2999999999999998</c:v>
                </c:pt>
                <c:pt idx="15">
                  <c:v>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B2E-4694-9696-BA5275CE3C85}"/>
            </c:ext>
          </c:extLst>
        </c:ser>
        <c:ser>
          <c:idx val="6"/>
          <c:order val="6"/>
          <c:tx>
            <c:strRef>
              <c:f>Data!$B$18</c:f>
              <c:strCache>
                <c:ptCount val="1"/>
                <c:pt idx="0">
                  <c:v>Ausztria</c:v>
                </c:pt>
              </c:strCache>
            </c:strRef>
          </c:tx>
          <c:spPr>
            <a:ln w="793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Data!$C$11:$R$11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Data!$C$18:$R$18</c:f>
              <c:numCache>
                <c:formatCode>#,##0.0</c:formatCode>
                <c:ptCount val="16"/>
                <c:pt idx="0">
                  <c:v>-2</c:v>
                </c:pt>
                <c:pt idx="1">
                  <c:v>-0.60000000000000009</c:v>
                </c:pt>
                <c:pt idx="2">
                  <c:v>-1.3</c:v>
                </c:pt>
                <c:pt idx="3">
                  <c:v>-1.8</c:v>
                </c:pt>
                <c:pt idx="4">
                  <c:v>-4.8</c:v>
                </c:pt>
                <c:pt idx="5">
                  <c:v>-2.5</c:v>
                </c:pt>
                <c:pt idx="6">
                  <c:v>-2.5</c:v>
                </c:pt>
                <c:pt idx="7">
                  <c:v>-1.3</c:v>
                </c:pt>
                <c:pt idx="8">
                  <c:v>-1.4</c:v>
                </c:pt>
                <c:pt idx="9">
                  <c:v>-5.3</c:v>
                </c:pt>
                <c:pt idx="10">
                  <c:v>-4.4000000000000004</c:v>
                </c:pt>
                <c:pt idx="11">
                  <c:v>-2.6</c:v>
                </c:pt>
                <c:pt idx="12">
                  <c:v>-2.2000000000000002</c:v>
                </c:pt>
                <c:pt idx="13">
                  <c:v>-1.3</c:v>
                </c:pt>
                <c:pt idx="14">
                  <c:v>-2.7</c:v>
                </c:pt>
                <c:pt idx="15">
                  <c:v>-1.2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9B2E-4694-9696-BA5275CE3C85}"/>
            </c:ext>
          </c:extLst>
        </c:ser>
        <c:ser>
          <c:idx val="7"/>
          <c:order val="7"/>
          <c:tx>
            <c:strRef>
              <c:f>Data!$B$19</c:f>
              <c:strCache>
                <c:ptCount val="1"/>
                <c:pt idx="0">
                  <c:v>Lengyelország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Data!$C$11:$R$11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Data!$C$19:$R$19</c:f>
              <c:numCache>
                <c:formatCode>#,##0.0</c:formatCode>
                <c:ptCount val="16"/>
                <c:pt idx="0">
                  <c:v>-3</c:v>
                </c:pt>
                <c:pt idx="1">
                  <c:v>-4.8</c:v>
                </c:pt>
                <c:pt idx="2">
                  <c:v>-4.8</c:v>
                </c:pt>
                <c:pt idx="3">
                  <c:v>-6.1</c:v>
                </c:pt>
                <c:pt idx="4">
                  <c:v>-5.0999999999999996</c:v>
                </c:pt>
                <c:pt idx="5">
                  <c:v>-4</c:v>
                </c:pt>
                <c:pt idx="6">
                  <c:v>-3.6</c:v>
                </c:pt>
                <c:pt idx="7">
                  <c:v>-1.9000000000000001</c:v>
                </c:pt>
                <c:pt idx="8">
                  <c:v>-3.6</c:v>
                </c:pt>
                <c:pt idx="9">
                  <c:v>-7.3</c:v>
                </c:pt>
                <c:pt idx="10">
                  <c:v>-7.5</c:v>
                </c:pt>
                <c:pt idx="11">
                  <c:v>-4.9000000000000004</c:v>
                </c:pt>
                <c:pt idx="12">
                  <c:v>-3.7</c:v>
                </c:pt>
                <c:pt idx="13">
                  <c:v>-4</c:v>
                </c:pt>
                <c:pt idx="14">
                  <c:v>-3.3</c:v>
                </c:pt>
                <c:pt idx="15">
                  <c:v>-2.6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9B2E-4694-9696-BA5275CE3C85}"/>
            </c:ext>
          </c:extLst>
        </c:ser>
        <c:ser>
          <c:idx val="8"/>
          <c:order val="8"/>
          <c:tx>
            <c:strRef>
              <c:f>Data!$B$20</c:f>
              <c:strCache>
                <c:ptCount val="1"/>
                <c:pt idx="0">
                  <c:v>Románia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Data!$C$11:$R$11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Data!$C$20:$R$20</c:f>
              <c:numCache>
                <c:formatCode>#,##0.0</c:formatCode>
                <c:ptCount val="16"/>
                <c:pt idx="0">
                  <c:v>-4.5999999999999996</c:v>
                </c:pt>
                <c:pt idx="1">
                  <c:v>-3.4</c:v>
                </c:pt>
                <c:pt idx="2">
                  <c:v>-1.9000000000000001</c:v>
                </c:pt>
                <c:pt idx="3">
                  <c:v>-1.4</c:v>
                </c:pt>
                <c:pt idx="4">
                  <c:v>-1.1000000000000001</c:v>
                </c:pt>
                <c:pt idx="5">
                  <c:v>-0.8</c:v>
                </c:pt>
                <c:pt idx="6">
                  <c:v>-2.1</c:v>
                </c:pt>
                <c:pt idx="7">
                  <c:v>-2.8</c:v>
                </c:pt>
                <c:pt idx="8">
                  <c:v>-5.5</c:v>
                </c:pt>
                <c:pt idx="9">
                  <c:v>-9.5</c:v>
                </c:pt>
                <c:pt idx="10">
                  <c:v>-6.9</c:v>
                </c:pt>
                <c:pt idx="11">
                  <c:v>-5.4</c:v>
                </c:pt>
                <c:pt idx="12">
                  <c:v>-3.7</c:v>
                </c:pt>
                <c:pt idx="13">
                  <c:v>-2.1</c:v>
                </c:pt>
                <c:pt idx="14">
                  <c:v>-0.9</c:v>
                </c:pt>
                <c:pt idx="15">
                  <c:v>-0.70000000000000007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9B2E-4694-9696-BA5275CE3C85}"/>
            </c:ext>
          </c:extLst>
        </c:ser>
        <c:ser>
          <c:idx val="9"/>
          <c:order val="9"/>
          <c:tx>
            <c:strRef>
              <c:f>Data!$B$21</c:f>
              <c:strCache>
                <c:ptCount val="1"/>
                <c:pt idx="0">
                  <c:v>Szlovénia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Data!$C$11:$R$11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Data!$C$21:$R$21</c:f>
              <c:numCache>
                <c:formatCode>#,##0.0</c:formatCode>
                <c:ptCount val="16"/>
                <c:pt idx="0">
                  <c:v>-3.6</c:v>
                </c:pt>
                <c:pt idx="1">
                  <c:v>-3.9</c:v>
                </c:pt>
                <c:pt idx="2">
                  <c:v>-2.4</c:v>
                </c:pt>
                <c:pt idx="3">
                  <c:v>-2.6</c:v>
                </c:pt>
                <c:pt idx="4">
                  <c:v>-2</c:v>
                </c:pt>
                <c:pt idx="5">
                  <c:v>-1.3</c:v>
                </c:pt>
                <c:pt idx="6">
                  <c:v>-1.2</c:v>
                </c:pt>
                <c:pt idx="7">
                  <c:v>-0.1</c:v>
                </c:pt>
                <c:pt idx="8">
                  <c:v>-1.4</c:v>
                </c:pt>
                <c:pt idx="9">
                  <c:v>-5.9</c:v>
                </c:pt>
                <c:pt idx="10">
                  <c:v>-5.6</c:v>
                </c:pt>
                <c:pt idx="11">
                  <c:v>-6.7</c:v>
                </c:pt>
                <c:pt idx="12">
                  <c:v>-4.0999999999999996</c:v>
                </c:pt>
                <c:pt idx="13">
                  <c:v>-15</c:v>
                </c:pt>
                <c:pt idx="14">
                  <c:v>-5</c:v>
                </c:pt>
                <c:pt idx="15">
                  <c:v>-2.9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9B2E-4694-9696-BA5275CE3C85}"/>
            </c:ext>
          </c:extLst>
        </c:ser>
        <c:ser>
          <c:idx val="10"/>
          <c:order val="10"/>
          <c:tx>
            <c:strRef>
              <c:f>Data!$B$22</c:f>
              <c:strCache>
                <c:ptCount val="1"/>
                <c:pt idx="0">
                  <c:v>Szlovákia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Data!$C$11:$R$11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Data!$C$22:$R$22</c:f>
              <c:numCache>
                <c:formatCode>#,##0.0</c:formatCode>
                <c:ptCount val="16"/>
                <c:pt idx="0">
                  <c:v>-12</c:v>
                </c:pt>
                <c:pt idx="1">
                  <c:v>-6.4</c:v>
                </c:pt>
                <c:pt idx="2">
                  <c:v>-8.1</c:v>
                </c:pt>
                <c:pt idx="3">
                  <c:v>-2.7</c:v>
                </c:pt>
                <c:pt idx="4">
                  <c:v>-2.2999999999999998</c:v>
                </c:pt>
                <c:pt idx="5">
                  <c:v>-2.9</c:v>
                </c:pt>
                <c:pt idx="6">
                  <c:v>-3.6</c:v>
                </c:pt>
                <c:pt idx="7">
                  <c:v>-1.9000000000000001</c:v>
                </c:pt>
                <c:pt idx="8">
                  <c:v>-2.2999999999999998</c:v>
                </c:pt>
                <c:pt idx="9">
                  <c:v>-7.9</c:v>
                </c:pt>
                <c:pt idx="10">
                  <c:v>-7.5</c:v>
                </c:pt>
                <c:pt idx="11">
                  <c:v>-4.0999999999999996</c:v>
                </c:pt>
                <c:pt idx="12">
                  <c:v>-4.3</c:v>
                </c:pt>
                <c:pt idx="13">
                  <c:v>-2.7</c:v>
                </c:pt>
                <c:pt idx="14">
                  <c:v>-2.7</c:v>
                </c:pt>
                <c:pt idx="15">
                  <c:v>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9B2E-4694-9696-BA5275CE3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806160"/>
        <c:axId val="147869120"/>
      </c:lineChart>
      <c:catAx>
        <c:axId val="14780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7869120"/>
        <c:crosses val="autoZero"/>
        <c:auto val="1"/>
        <c:lblAlgn val="ctr"/>
        <c:lblOffset val="100"/>
        <c:noMultiLvlLbl val="0"/>
      </c:catAx>
      <c:valAx>
        <c:axId val="14786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780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13958654068852"/>
          <c:y val="0.7683935289128907"/>
          <c:w val="0.806986666062668"/>
          <c:h val="0.213519670108143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482270598528127E-2"/>
          <c:y val="4.0679387096612618E-2"/>
          <c:w val="0.90073557414319749"/>
          <c:h val="0.62681207919803639"/>
        </c:manualLayout>
      </c:layout>
      <c:lineChart>
        <c:grouping val="standard"/>
        <c:varyColors val="0"/>
        <c:ser>
          <c:idx val="1"/>
          <c:order val="1"/>
          <c:tx>
            <c:strRef>
              <c:f>Munka1!$A$5</c:f>
              <c:strCache>
                <c:ptCount val="1"/>
                <c:pt idx="0">
                  <c:v>Államadósság (GDP arányos) - bal tengely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Munka1!$B$3:$K$3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 várható</c:v>
                </c:pt>
                <c:pt idx="9">
                  <c:v>2017 terv</c:v>
                </c:pt>
              </c:strCache>
            </c:strRef>
          </c:cat>
          <c:val>
            <c:numRef>
              <c:f>Munka1!$B$5:$K$5</c:f>
              <c:numCache>
                <c:formatCode>General</c:formatCode>
                <c:ptCount val="10"/>
                <c:pt idx="0">
                  <c:v>71.599999999999994</c:v>
                </c:pt>
                <c:pt idx="1">
                  <c:v>77.8</c:v>
                </c:pt>
                <c:pt idx="2">
                  <c:v>80.5</c:v>
                </c:pt>
                <c:pt idx="3">
                  <c:v>80.7</c:v>
                </c:pt>
                <c:pt idx="4">
                  <c:v>78.2</c:v>
                </c:pt>
                <c:pt idx="5">
                  <c:v>76.599999999999994</c:v>
                </c:pt>
                <c:pt idx="6">
                  <c:v>75.7</c:v>
                </c:pt>
                <c:pt idx="7">
                  <c:v>74.7</c:v>
                </c:pt>
                <c:pt idx="8">
                  <c:v>73.400000000000006</c:v>
                </c:pt>
                <c:pt idx="9">
                  <c:v>71.400000000000006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Munka1!$A$7</c:f>
              <c:strCache>
                <c:ptCount val="1"/>
                <c:pt idx="0">
                  <c:v>Jövedelemcentralizációs ráta (GDP arányos) - bal tengely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Munka1!$B$3:$K$3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 várható</c:v>
                </c:pt>
                <c:pt idx="9">
                  <c:v>2017 terv</c:v>
                </c:pt>
              </c:strCache>
            </c:strRef>
          </c:cat>
          <c:val>
            <c:numRef>
              <c:f>Munka1!$B$7:$K$7</c:f>
              <c:numCache>
                <c:formatCode>General</c:formatCode>
                <c:ptCount val="10"/>
                <c:pt idx="0">
                  <c:v>45.1</c:v>
                </c:pt>
                <c:pt idx="1">
                  <c:v>46.1</c:v>
                </c:pt>
                <c:pt idx="2">
                  <c:v>45</c:v>
                </c:pt>
                <c:pt idx="3">
                  <c:v>44.3</c:v>
                </c:pt>
                <c:pt idx="4">
                  <c:v>46.3</c:v>
                </c:pt>
                <c:pt idx="5">
                  <c:v>47</c:v>
                </c:pt>
                <c:pt idx="6">
                  <c:v>47.5</c:v>
                </c:pt>
                <c:pt idx="7">
                  <c:v>48.7</c:v>
                </c:pt>
                <c:pt idx="8">
                  <c:v>46.6</c:v>
                </c:pt>
                <c:pt idx="9">
                  <c:v>46.7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093184"/>
        <c:axId val="149093576"/>
      </c:lineChart>
      <c:lineChart>
        <c:grouping val="standard"/>
        <c:varyColors val="0"/>
        <c:ser>
          <c:idx val="0"/>
          <c:order val="0"/>
          <c:tx>
            <c:strRef>
              <c:f>Munka1!$A$4</c:f>
              <c:strCache>
                <c:ptCount val="1"/>
                <c:pt idx="0">
                  <c:v>Államháztartási hiány (GDP arányos) - jobb tengely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Munka1!$B$3:$K$3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 várható</c:v>
                </c:pt>
                <c:pt idx="9">
                  <c:v>2017 terv</c:v>
                </c:pt>
              </c:strCache>
            </c:strRef>
          </c:cat>
          <c:val>
            <c:numRef>
              <c:f>Munka1!$B$4:$K$4</c:f>
              <c:numCache>
                <c:formatCode>General</c:formatCode>
                <c:ptCount val="10"/>
                <c:pt idx="0">
                  <c:v>-3.6</c:v>
                </c:pt>
                <c:pt idx="1">
                  <c:v>-4.5999999999999996</c:v>
                </c:pt>
                <c:pt idx="2">
                  <c:v>-4.5</c:v>
                </c:pt>
                <c:pt idx="3">
                  <c:v>-5.5</c:v>
                </c:pt>
                <c:pt idx="4">
                  <c:v>-2.2999999999999998</c:v>
                </c:pt>
                <c:pt idx="5">
                  <c:v>-2.6</c:v>
                </c:pt>
                <c:pt idx="6">
                  <c:v>-2.1</c:v>
                </c:pt>
                <c:pt idx="7">
                  <c:v>-1.6</c:v>
                </c:pt>
                <c:pt idx="8">
                  <c:v>-1.5</c:v>
                </c:pt>
                <c:pt idx="9">
                  <c:v>-2.2999999999999998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Munka1!$A$6</c:f>
              <c:strCache>
                <c:ptCount val="1"/>
                <c:pt idx="0">
                  <c:v>Adósságszolgálat (bruttó kamatkiadás a GDP %-ában) - jobb tengely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Munka1!$B$3:$K$3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 várható</c:v>
                </c:pt>
                <c:pt idx="9">
                  <c:v>2017 terv</c:v>
                </c:pt>
              </c:strCache>
            </c:strRef>
          </c:cat>
          <c:val>
            <c:numRef>
              <c:f>Munka1!$B$6:$K$6</c:f>
              <c:numCache>
                <c:formatCode>General</c:formatCode>
                <c:ptCount val="10"/>
                <c:pt idx="0">
                  <c:v>4.1900000000000004</c:v>
                </c:pt>
                <c:pt idx="1">
                  <c:v>4.42</c:v>
                </c:pt>
                <c:pt idx="2">
                  <c:v>4.2</c:v>
                </c:pt>
                <c:pt idx="3">
                  <c:v>3.91</c:v>
                </c:pt>
                <c:pt idx="4">
                  <c:v>4.2</c:v>
                </c:pt>
                <c:pt idx="5">
                  <c:v>4.25</c:v>
                </c:pt>
                <c:pt idx="6">
                  <c:v>4.18</c:v>
                </c:pt>
                <c:pt idx="7">
                  <c:v>3.3795999999999999</c:v>
                </c:pt>
                <c:pt idx="8">
                  <c:v>3.0804</c:v>
                </c:pt>
                <c:pt idx="9">
                  <c:v>2.7271999999999998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Munka1!$A$8</c:f>
              <c:strCache>
                <c:ptCount val="1"/>
                <c:pt idx="0">
                  <c:v>GDP növekedés - jobb tengely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Munka1!$B$3:$K$3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 várható</c:v>
                </c:pt>
                <c:pt idx="9">
                  <c:v>2017 terv</c:v>
                </c:pt>
              </c:strCache>
            </c:strRef>
          </c:cat>
          <c:val>
            <c:numRef>
              <c:f>Munka1!$B$8:$K$8</c:f>
              <c:numCache>
                <c:formatCode>General</c:formatCode>
                <c:ptCount val="10"/>
                <c:pt idx="0">
                  <c:v>0.9</c:v>
                </c:pt>
                <c:pt idx="1">
                  <c:v>-6.6</c:v>
                </c:pt>
                <c:pt idx="2">
                  <c:v>0.7</c:v>
                </c:pt>
                <c:pt idx="3">
                  <c:v>1.7</c:v>
                </c:pt>
                <c:pt idx="4">
                  <c:v>-1.6</c:v>
                </c:pt>
                <c:pt idx="5">
                  <c:v>2.1</c:v>
                </c:pt>
                <c:pt idx="6">
                  <c:v>4</c:v>
                </c:pt>
                <c:pt idx="7">
                  <c:v>3.1</c:v>
                </c:pt>
                <c:pt idx="8">
                  <c:v>2.5</c:v>
                </c:pt>
                <c:pt idx="9">
                  <c:v>4.0999999999999996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094360"/>
        <c:axId val="149093968"/>
      </c:lineChart>
      <c:catAx>
        <c:axId val="1490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9093576"/>
        <c:crosses val="autoZero"/>
        <c:auto val="1"/>
        <c:lblAlgn val="ctr"/>
        <c:lblOffset val="100"/>
        <c:noMultiLvlLbl val="0"/>
      </c:catAx>
      <c:valAx>
        <c:axId val="14909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9093184"/>
        <c:crosses val="autoZero"/>
        <c:crossBetween val="between"/>
      </c:valAx>
      <c:valAx>
        <c:axId val="1490939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9094360"/>
        <c:crosses val="max"/>
        <c:crossBetween val="between"/>
      </c:valAx>
      <c:catAx>
        <c:axId val="149094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093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59182177223205"/>
          <c:y val="0.76810026799384301"/>
          <c:w val="0.6460155829616484"/>
          <c:h val="0.216244157923240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hu-HU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u-HU" sz="2000" b="1">
                <a:solidFill>
                  <a:schemeClr val="tx1"/>
                </a:solidFill>
              </a:rPr>
              <a:t>Államháztartás bevételei a GDP százalékában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Munka3!$A$5</c:f>
              <c:strCache>
                <c:ptCount val="1"/>
                <c:pt idx="0">
                  <c:v>Ausztria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Munka3!$B$4:$U$4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2016*</c:v>
                </c:pt>
                <c:pt idx="18">
                  <c:v>2017*</c:v>
                </c:pt>
                <c:pt idx="19">
                  <c:v>2018*</c:v>
                </c:pt>
              </c:strCache>
            </c:strRef>
          </c:cat>
          <c:val>
            <c:numRef>
              <c:f>Munka3!$B$5:$U$5</c:f>
              <c:numCache>
                <c:formatCode>General</c:formatCode>
                <c:ptCount val="20"/>
                <c:pt idx="0">
                  <c:v>49.689735361471257</c:v>
                </c:pt>
                <c:pt idx="1">
                  <c:v>48.63457739362142</c:v>
                </c:pt>
                <c:pt idx="2">
                  <c:v>50.768433041038257</c:v>
                </c:pt>
                <c:pt idx="3">
                  <c:v>49.71749807782345</c:v>
                </c:pt>
                <c:pt idx="4">
                  <c:v>49.616523206780641</c:v>
                </c:pt>
                <c:pt idx="5">
                  <c:v>49.177686364770359</c:v>
                </c:pt>
                <c:pt idx="6">
                  <c:v>48.827531683575181</c:v>
                </c:pt>
                <c:pt idx="7">
                  <c:v>47.956721983148611</c:v>
                </c:pt>
                <c:pt idx="8">
                  <c:v>48.085346823063269</c:v>
                </c:pt>
                <c:pt idx="9">
                  <c:v>48.79018897448843</c:v>
                </c:pt>
                <c:pt idx="10">
                  <c:v>49.110535798000171</c:v>
                </c:pt>
                <c:pt idx="11">
                  <c:v>48.634040448813337</c:v>
                </c:pt>
                <c:pt idx="12">
                  <c:v>48.526101942688818</c:v>
                </c:pt>
                <c:pt idx="13">
                  <c:v>49.238532765402333</c:v>
                </c:pt>
                <c:pt idx="14">
                  <c:v>49.886222964036158</c:v>
                </c:pt>
                <c:pt idx="15">
                  <c:v>49.981870302521173</c:v>
                </c:pt>
                <c:pt idx="16">
                  <c:v>50.59267371719357</c:v>
                </c:pt>
                <c:pt idx="17">
                  <c:v>49.6084509878605</c:v>
                </c:pt>
                <c:pt idx="18">
                  <c:v>49.506967816729791</c:v>
                </c:pt>
                <c:pt idx="19">
                  <c:v>49.451732265343139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Munka3!$A$6</c:f>
              <c:strCache>
                <c:ptCount val="1"/>
                <c:pt idx="0">
                  <c:v>Csehország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Munka3!$B$4:$U$4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2016*</c:v>
                </c:pt>
                <c:pt idx="18">
                  <c:v>2017*</c:v>
                </c:pt>
                <c:pt idx="19">
                  <c:v>2018*</c:v>
                </c:pt>
              </c:strCache>
            </c:strRef>
          </c:cat>
          <c:val>
            <c:numRef>
              <c:f>Munka3!$B$6:$U$6</c:f>
              <c:numCache>
                <c:formatCode>General</c:formatCode>
                <c:ptCount val="20"/>
                <c:pt idx="0">
                  <c:v>37.596611987663707</c:v>
                </c:pt>
                <c:pt idx="1">
                  <c:v>36.884301387068362</c:v>
                </c:pt>
                <c:pt idx="2">
                  <c:v>37.164311253965103</c:v>
                </c:pt>
                <c:pt idx="3">
                  <c:v>38.043186469625361</c:v>
                </c:pt>
                <c:pt idx="4">
                  <c:v>42.108581328541042</c:v>
                </c:pt>
                <c:pt idx="5">
                  <c:v>39.434731134266073</c:v>
                </c:pt>
                <c:pt idx="6">
                  <c:v>38.706532775603961</c:v>
                </c:pt>
                <c:pt idx="7">
                  <c:v>38.54270057206304</c:v>
                </c:pt>
                <c:pt idx="8">
                  <c:v>39.257647608094231</c:v>
                </c:pt>
                <c:pt idx="9">
                  <c:v>38.051988545943473</c:v>
                </c:pt>
                <c:pt idx="10">
                  <c:v>38.105224937255002</c:v>
                </c:pt>
                <c:pt idx="11">
                  <c:v>38.553655848733229</c:v>
                </c:pt>
                <c:pt idx="12">
                  <c:v>40.310331192648029</c:v>
                </c:pt>
                <c:pt idx="13">
                  <c:v>40.549745905822583</c:v>
                </c:pt>
                <c:pt idx="14">
                  <c:v>41.354955238098938</c:v>
                </c:pt>
                <c:pt idx="15">
                  <c:v>40.310756970264407</c:v>
                </c:pt>
                <c:pt idx="16">
                  <c:v>41.346634128241341</c:v>
                </c:pt>
                <c:pt idx="17">
                  <c:v>40.249128012209283</c:v>
                </c:pt>
                <c:pt idx="18">
                  <c:v>40.361615597377501</c:v>
                </c:pt>
                <c:pt idx="19">
                  <c:v>40.284678812171663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Munka3!$A$7</c:f>
              <c:strCache>
                <c:ptCount val="1"/>
                <c:pt idx="0">
                  <c:v>Magyarország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Munka3!$B$4:$U$4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2016*</c:v>
                </c:pt>
                <c:pt idx="18">
                  <c:v>2017*</c:v>
                </c:pt>
                <c:pt idx="19">
                  <c:v>2018*</c:v>
                </c:pt>
              </c:strCache>
            </c:strRef>
          </c:cat>
          <c:val>
            <c:numRef>
              <c:f>Munka3!$B$7:$U$7</c:f>
              <c:numCache>
                <c:formatCode>General</c:formatCode>
                <c:ptCount val="20"/>
                <c:pt idx="0">
                  <c:v>43.51908189345729</c:v>
                </c:pt>
                <c:pt idx="1">
                  <c:v>44.133673524462033</c:v>
                </c:pt>
                <c:pt idx="2">
                  <c:v>43.152254222429541</c:v>
                </c:pt>
                <c:pt idx="3">
                  <c:v>42.069724346408158</c:v>
                </c:pt>
                <c:pt idx="4">
                  <c:v>41.990270345752457</c:v>
                </c:pt>
                <c:pt idx="5">
                  <c:v>42.281794342841842</c:v>
                </c:pt>
                <c:pt idx="6">
                  <c:v>41.724140509092621</c:v>
                </c:pt>
                <c:pt idx="7">
                  <c:v>42.32360240470117</c:v>
                </c:pt>
                <c:pt idx="8">
                  <c:v>45.003442828314739</c:v>
                </c:pt>
                <c:pt idx="9">
                  <c:v>45.089629574139479</c:v>
                </c:pt>
                <c:pt idx="10">
                  <c:v>46.023931936724402</c:v>
                </c:pt>
                <c:pt idx="11">
                  <c:v>44.972007575897457</c:v>
                </c:pt>
                <c:pt idx="12">
                  <c:v>44.2309455883426</c:v>
                </c:pt>
                <c:pt idx="13">
                  <c:v>46.244816649859601</c:v>
                </c:pt>
                <c:pt idx="14">
                  <c:v>46.779874326148011</c:v>
                </c:pt>
                <c:pt idx="15">
                  <c:v>46.940476938562121</c:v>
                </c:pt>
                <c:pt idx="16">
                  <c:v>48.459540530177783</c:v>
                </c:pt>
                <c:pt idx="17">
                  <c:v>48.206639584773392</c:v>
                </c:pt>
                <c:pt idx="18">
                  <c:v>47.803445696124832</c:v>
                </c:pt>
                <c:pt idx="19">
                  <c:v>47.742502530553601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Munka3!$A$8</c:f>
              <c:strCache>
                <c:ptCount val="1"/>
                <c:pt idx="0">
                  <c:v>Lengyelország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Munka3!$B$4:$U$4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2016*</c:v>
                </c:pt>
                <c:pt idx="18">
                  <c:v>2017*</c:v>
                </c:pt>
                <c:pt idx="19">
                  <c:v>2018*</c:v>
                </c:pt>
              </c:strCache>
            </c:strRef>
          </c:cat>
          <c:val>
            <c:numRef>
              <c:f>Munka3!$B$8:$U$8</c:f>
              <c:numCache>
                <c:formatCode>General</c:formatCode>
                <c:ptCount val="20"/>
                <c:pt idx="0">
                  <c:v>41.603011298344832</c:v>
                </c:pt>
                <c:pt idx="1">
                  <c:v>39.10762492212492</c:v>
                </c:pt>
                <c:pt idx="2">
                  <c:v>40.036340975196119</c:v>
                </c:pt>
                <c:pt idx="3">
                  <c:v>40.44497795333956</c:v>
                </c:pt>
                <c:pt idx="4">
                  <c:v>39.604340784698508</c:v>
                </c:pt>
                <c:pt idx="5">
                  <c:v>38.441933856899958</c:v>
                </c:pt>
                <c:pt idx="6">
                  <c:v>40.328985893537187</c:v>
                </c:pt>
                <c:pt idx="7">
                  <c:v>41.003940835128013</c:v>
                </c:pt>
                <c:pt idx="8">
                  <c:v>41.26060432551229</c:v>
                </c:pt>
                <c:pt idx="9">
                  <c:v>40.58957956377148</c:v>
                </c:pt>
                <c:pt idx="10">
                  <c:v>37.682625374578791</c:v>
                </c:pt>
                <c:pt idx="11">
                  <c:v>38.358067580573419</c:v>
                </c:pt>
                <c:pt idx="12">
                  <c:v>38.950915010278841</c:v>
                </c:pt>
                <c:pt idx="13">
                  <c:v>39.049044060606661</c:v>
                </c:pt>
                <c:pt idx="14">
                  <c:v>38.38078706358241</c:v>
                </c:pt>
                <c:pt idx="15">
                  <c:v>38.679168042872512</c:v>
                </c:pt>
                <c:pt idx="16">
                  <c:v>38.943759168371074</c:v>
                </c:pt>
                <c:pt idx="17">
                  <c:v>39.26875849818213</c:v>
                </c:pt>
                <c:pt idx="18">
                  <c:v>39.37128389564819</c:v>
                </c:pt>
                <c:pt idx="19">
                  <c:v>39.513774011379979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Munka3!$A$9</c:f>
              <c:strCache>
                <c:ptCount val="1"/>
                <c:pt idx="0">
                  <c:v>Szlovákia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Munka3!$B$4:$U$4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2016*</c:v>
                </c:pt>
                <c:pt idx="18">
                  <c:v>2017*</c:v>
                </c:pt>
                <c:pt idx="19">
                  <c:v>2018*</c:v>
                </c:pt>
              </c:strCache>
            </c:strRef>
          </c:cat>
          <c:val>
            <c:numRef>
              <c:f>Munka3!$B$9:$U$9</c:f>
              <c:numCache>
                <c:formatCode>General</c:formatCode>
                <c:ptCount val="20"/>
                <c:pt idx="0">
                  <c:v>40.581240971879637</c:v>
                </c:pt>
                <c:pt idx="1">
                  <c:v>39.998195010165098</c:v>
                </c:pt>
                <c:pt idx="2">
                  <c:v>38.001706876663441</c:v>
                </c:pt>
                <c:pt idx="3">
                  <c:v>37.050867865802637</c:v>
                </c:pt>
                <c:pt idx="4">
                  <c:v>37.20220819331383</c:v>
                </c:pt>
                <c:pt idx="5">
                  <c:v>35.507813005846842</c:v>
                </c:pt>
                <c:pt idx="6">
                  <c:v>36.892208785416877</c:v>
                </c:pt>
                <c:pt idx="7">
                  <c:v>35.170362413870919</c:v>
                </c:pt>
                <c:pt idx="8">
                  <c:v>34.390456720809027</c:v>
                </c:pt>
                <c:pt idx="9">
                  <c:v>34.510037818785513</c:v>
                </c:pt>
                <c:pt idx="10">
                  <c:v>36.28014911689398</c:v>
                </c:pt>
                <c:pt idx="11">
                  <c:v>34.660079877724598</c:v>
                </c:pt>
                <c:pt idx="12">
                  <c:v>36.539929620604397</c:v>
                </c:pt>
                <c:pt idx="13">
                  <c:v>36.285173730188227</c:v>
                </c:pt>
                <c:pt idx="14">
                  <c:v>38.720760651700189</c:v>
                </c:pt>
                <c:pt idx="15">
                  <c:v>39.30998193079936</c:v>
                </c:pt>
                <c:pt idx="16">
                  <c:v>42.854230725395162</c:v>
                </c:pt>
                <c:pt idx="17">
                  <c:v>41.44010159501849</c:v>
                </c:pt>
                <c:pt idx="18">
                  <c:v>41.548070998665409</c:v>
                </c:pt>
                <c:pt idx="19">
                  <c:v>41.452161173222699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095144"/>
        <c:axId val="149095536"/>
      </c:lineChart>
      <c:catAx>
        <c:axId val="14909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9095536"/>
        <c:crosses val="autoZero"/>
        <c:auto val="1"/>
        <c:lblAlgn val="ctr"/>
        <c:lblOffset val="100"/>
        <c:noMultiLvlLbl val="0"/>
      </c:catAx>
      <c:valAx>
        <c:axId val="149095536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9095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u-HU" sz="2000" b="1" dirty="0">
                <a:solidFill>
                  <a:schemeClr val="tx1"/>
                </a:solidFill>
              </a:rPr>
              <a:t>Államháztartás kiadásai a GDP százalékában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Munka2!$A$4</c:f>
              <c:strCache>
                <c:ptCount val="1"/>
                <c:pt idx="0">
                  <c:v>Ausztria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Munka2!$B$3:$U$3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2016*</c:v>
                </c:pt>
                <c:pt idx="18">
                  <c:v>2017*</c:v>
                </c:pt>
                <c:pt idx="19">
                  <c:v>2018*</c:v>
                </c:pt>
              </c:strCache>
            </c:strRef>
          </c:cat>
          <c:val>
            <c:numRef>
              <c:f>Munka2!$B$4:$U$4</c:f>
              <c:numCache>
                <c:formatCode>General</c:formatCode>
                <c:ptCount val="20"/>
                <c:pt idx="0">
                  <c:v>52.270436032186197</c:v>
                </c:pt>
                <c:pt idx="1">
                  <c:v>50.699643575113711</c:v>
                </c:pt>
                <c:pt idx="2">
                  <c:v>51.427741874284493</c:v>
                </c:pt>
                <c:pt idx="3">
                  <c:v>51.132650246645738</c:v>
                </c:pt>
                <c:pt idx="4">
                  <c:v>51.44604652623115</c:v>
                </c:pt>
                <c:pt idx="5">
                  <c:v>54.047667365866282</c:v>
                </c:pt>
                <c:pt idx="6">
                  <c:v>51.37949387588688</c:v>
                </c:pt>
                <c:pt idx="7">
                  <c:v>50.5277932067142</c:v>
                </c:pt>
                <c:pt idx="8">
                  <c:v>49.474239893708493</c:v>
                </c:pt>
                <c:pt idx="9">
                  <c:v>50.325455954592591</c:v>
                </c:pt>
                <c:pt idx="10">
                  <c:v>54.50197222575288</c:v>
                </c:pt>
                <c:pt idx="11">
                  <c:v>53.110645879783277</c:v>
                </c:pt>
                <c:pt idx="12">
                  <c:v>51.114505339860642</c:v>
                </c:pt>
                <c:pt idx="13">
                  <c:v>51.460711515195463</c:v>
                </c:pt>
                <c:pt idx="14">
                  <c:v>51.253758736113141</c:v>
                </c:pt>
                <c:pt idx="15">
                  <c:v>52.720413830673131</c:v>
                </c:pt>
                <c:pt idx="16">
                  <c:v>51.635493758236763</c:v>
                </c:pt>
                <c:pt idx="17">
                  <c:v>51.082407004557624</c:v>
                </c:pt>
                <c:pt idx="18">
                  <c:v>50.481167059633258</c:v>
                </c:pt>
                <c:pt idx="19">
                  <c:v>50.09561186486188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Munka2!$A$5</c:f>
              <c:strCache>
                <c:ptCount val="1"/>
                <c:pt idx="0">
                  <c:v>Csehország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Munka2!$B$3:$U$3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2016*</c:v>
                </c:pt>
                <c:pt idx="18">
                  <c:v>2017*</c:v>
                </c:pt>
                <c:pt idx="19">
                  <c:v>2018*</c:v>
                </c:pt>
              </c:strCache>
            </c:strRef>
          </c:cat>
          <c:val>
            <c:numRef>
              <c:f>Munka2!$B$5:$U$5</c:f>
              <c:numCache>
                <c:formatCode>General</c:formatCode>
                <c:ptCount val="20"/>
                <c:pt idx="0">
                  <c:v>41.041657354847352</c:v>
                </c:pt>
                <c:pt idx="1">
                  <c:v>40.351382221416742</c:v>
                </c:pt>
                <c:pt idx="2">
                  <c:v>42.501850602435972</c:v>
                </c:pt>
                <c:pt idx="3">
                  <c:v>44.31387621633462</c:v>
                </c:pt>
                <c:pt idx="4">
                  <c:v>48.511207666244339</c:v>
                </c:pt>
                <c:pt idx="5">
                  <c:v>42.145823930718258</c:v>
                </c:pt>
                <c:pt idx="6">
                  <c:v>41.817455766961771</c:v>
                </c:pt>
                <c:pt idx="7">
                  <c:v>40.797506565908158</c:v>
                </c:pt>
                <c:pt idx="8">
                  <c:v>39.951913177527437</c:v>
                </c:pt>
                <c:pt idx="9">
                  <c:v>40.15915440412855</c:v>
                </c:pt>
                <c:pt idx="10">
                  <c:v>43.618956165073058</c:v>
                </c:pt>
                <c:pt idx="11">
                  <c:v>42.967727803996858</c:v>
                </c:pt>
                <c:pt idx="12">
                  <c:v>43.034740582905989</c:v>
                </c:pt>
                <c:pt idx="13">
                  <c:v>44.479683303480464</c:v>
                </c:pt>
                <c:pt idx="14">
                  <c:v>42.602573662901683</c:v>
                </c:pt>
                <c:pt idx="15">
                  <c:v>42.236279984950578</c:v>
                </c:pt>
                <c:pt idx="16">
                  <c:v>41.974722342064013</c:v>
                </c:pt>
                <c:pt idx="17">
                  <c:v>40.401412383722381</c:v>
                </c:pt>
                <c:pt idx="18">
                  <c:v>40.55485471149187</c:v>
                </c:pt>
                <c:pt idx="19">
                  <c:v>40.192942628953091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Munka2!$A$6</c:f>
              <c:strCache>
                <c:ptCount val="1"/>
                <c:pt idx="0">
                  <c:v>Magyarország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Munka2!$B$3:$U$3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2016*</c:v>
                </c:pt>
                <c:pt idx="18">
                  <c:v>2017*</c:v>
                </c:pt>
                <c:pt idx="19">
                  <c:v>2018*</c:v>
                </c:pt>
              </c:strCache>
            </c:strRef>
          </c:cat>
          <c:val>
            <c:numRef>
              <c:f>Munka2!$B$6:$U$6</c:f>
              <c:numCache>
                <c:formatCode>General</c:formatCode>
                <c:ptCount val="20"/>
                <c:pt idx="0">
                  <c:v>48.656158152719627</c:v>
                </c:pt>
                <c:pt idx="1">
                  <c:v>47.166815886252117</c:v>
                </c:pt>
                <c:pt idx="2">
                  <c:v>47.210643755799261</c:v>
                </c:pt>
                <c:pt idx="3">
                  <c:v>50.916604789371533</c:v>
                </c:pt>
                <c:pt idx="4">
                  <c:v>49.129438745888599</c:v>
                </c:pt>
                <c:pt idx="5">
                  <c:v>48.63139714692467</c:v>
                </c:pt>
                <c:pt idx="6">
                  <c:v>49.538952815302252</c:v>
                </c:pt>
                <c:pt idx="7">
                  <c:v>51.648568034260897</c:v>
                </c:pt>
                <c:pt idx="8">
                  <c:v>50.063175899575818</c:v>
                </c:pt>
                <c:pt idx="9">
                  <c:v>48.724096172454743</c:v>
                </c:pt>
                <c:pt idx="10">
                  <c:v>50.605960769067288</c:v>
                </c:pt>
                <c:pt idx="11">
                  <c:v>49.490033559896531</c:v>
                </c:pt>
                <c:pt idx="12">
                  <c:v>49.691620587361811</c:v>
                </c:pt>
                <c:pt idx="13">
                  <c:v>48.555601821293003</c:v>
                </c:pt>
                <c:pt idx="14">
                  <c:v>49.336743833650971</c:v>
                </c:pt>
                <c:pt idx="15">
                  <c:v>49.016316221765408</c:v>
                </c:pt>
                <c:pt idx="16">
                  <c:v>50.0298861625744</c:v>
                </c:pt>
                <c:pt idx="17">
                  <c:v>49.854456883439767</c:v>
                </c:pt>
                <c:pt idx="18">
                  <c:v>49.757325164401109</c:v>
                </c:pt>
                <c:pt idx="19">
                  <c:v>49.784076321687827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Munka2!$A$7</c:f>
              <c:strCache>
                <c:ptCount val="1"/>
                <c:pt idx="0">
                  <c:v>Lengyelország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Munka2!$B$3:$U$3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2016*</c:v>
                </c:pt>
                <c:pt idx="18">
                  <c:v>2017*</c:v>
                </c:pt>
                <c:pt idx="19">
                  <c:v>2018*</c:v>
                </c:pt>
              </c:strCache>
            </c:strRef>
          </c:cat>
          <c:val>
            <c:numRef>
              <c:f>Munka2!$B$7:$U$7</c:f>
              <c:numCache>
                <c:formatCode>General</c:formatCode>
                <c:ptCount val="20"/>
                <c:pt idx="0">
                  <c:v>43.878574621879537</c:v>
                </c:pt>
                <c:pt idx="1">
                  <c:v>42.087031026525068</c:v>
                </c:pt>
                <c:pt idx="2">
                  <c:v>44.805822763560677</c:v>
                </c:pt>
                <c:pt idx="3">
                  <c:v>45.290667601802518</c:v>
                </c:pt>
                <c:pt idx="4">
                  <c:v>45.681439362595029</c:v>
                </c:pt>
                <c:pt idx="5">
                  <c:v>43.485758392423769</c:v>
                </c:pt>
                <c:pt idx="6">
                  <c:v>44.290830193403508</c:v>
                </c:pt>
                <c:pt idx="7">
                  <c:v>44.561254935391219</c:v>
                </c:pt>
                <c:pt idx="8">
                  <c:v>43.113577325794381</c:v>
                </c:pt>
                <c:pt idx="9">
                  <c:v>44.189697442361187</c:v>
                </c:pt>
                <c:pt idx="10">
                  <c:v>44.935315928780497</c:v>
                </c:pt>
                <c:pt idx="11">
                  <c:v>45.700157130333778</c:v>
                </c:pt>
                <c:pt idx="12">
                  <c:v>43.771592398071768</c:v>
                </c:pt>
                <c:pt idx="13">
                  <c:v>42.739868613568738</c:v>
                </c:pt>
                <c:pt idx="14">
                  <c:v>42.432470929636018</c:v>
                </c:pt>
                <c:pt idx="15">
                  <c:v>42.10883384582462</c:v>
                </c:pt>
                <c:pt idx="16">
                  <c:v>41.50037646624429</c:v>
                </c:pt>
                <c:pt idx="17">
                  <c:v>41.703717034094993</c:v>
                </c:pt>
                <c:pt idx="18">
                  <c:v>42.419677624088997</c:v>
                </c:pt>
                <c:pt idx="19">
                  <c:v>42.464982491154238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Munka2!$A$8</c:f>
              <c:strCache>
                <c:ptCount val="1"/>
                <c:pt idx="0">
                  <c:v>Szlovákia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Munka2!$B$3:$U$3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2016*</c:v>
                </c:pt>
                <c:pt idx="18">
                  <c:v>2017*</c:v>
                </c:pt>
                <c:pt idx="19">
                  <c:v>2018*</c:v>
                </c:pt>
              </c:strCache>
            </c:strRef>
          </c:cat>
          <c:val>
            <c:numRef>
              <c:f>Munka2!$B$8:$U$8</c:f>
              <c:numCache>
                <c:formatCode>General</c:formatCode>
                <c:ptCount val="20"/>
                <c:pt idx="0">
                  <c:v>47.857472056591511</c:v>
                </c:pt>
                <c:pt idx="1">
                  <c:v>52.02163291709077</c:v>
                </c:pt>
                <c:pt idx="2">
                  <c:v>44.403021897999992</c:v>
                </c:pt>
                <c:pt idx="3">
                  <c:v>45.138906436352372</c:v>
                </c:pt>
                <c:pt idx="4">
                  <c:v>39.905226374062288</c:v>
                </c:pt>
                <c:pt idx="5">
                  <c:v>37.816285347771661</c:v>
                </c:pt>
                <c:pt idx="6">
                  <c:v>39.775535865331769</c:v>
                </c:pt>
                <c:pt idx="7">
                  <c:v>38.762332744468267</c:v>
                </c:pt>
                <c:pt idx="8">
                  <c:v>36.339220160941082</c:v>
                </c:pt>
                <c:pt idx="9">
                  <c:v>36.937787267794761</c:v>
                </c:pt>
                <c:pt idx="10">
                  <c:v>44.084357353672907</c:v>
                </c:pt>
                <c:pt idx="11">
                  <c:v>42.145001438944981</c:v>
                </c:pt>
                <c:pt idx="12">
                  <c:v>40.816880690663019</c:v>
                </c:pt>
                <c:pt idx="13">
                  <c:v>40.630060063259933</c:v>
                </c:pt>
                <c:pt idx="14">
                  <c:v>41.44074913004097</c:v>
                </c:pt>
                <c:pt idx="15">
                  <c:v>42.01730855853144</c:v>
                </c:pt>
                <c:pt idx="16">
                  <c:v>45.561596219730539</c:v>
                </c:pt>
                <c:pt idx="17">
                  <c:v>43.582410760362137</c:v>
                </c:pt>
                <c:pt idx="18">
                  <c:v>43.03328553388792</c:v>
                </c:pt>
                <c:pt idx="19">
                  <c:v>42.096039662427927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096320"/>
        <c:axId val="149512112"/>
      </c:lineChart>
      <c:catAx>
        <c:axId val="14909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9512112"/>
        <c:crosses val="autoZero"/>
        <c:auto val="1"/>
        <c:lblAlgn val="ctr"/>
        <c:lblOffset val="100"/>
        <c:noMultiLvlLbl val="0"/>
      </c:catAx>
      <c:valAx>
        <c:axId val="149512112"/>
        <c:scaling>
          <c:orientation val="minMax"/>
          <c:max val="55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909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550721417427049E-2"/>
          <c:y val="2.8085043690797642E-2"/>
          <c:w val="0.92811281838249859"/>
          <c:h val="0.74083163464929014"/>
        </c:manualLayout>
      </c:layout>
      <c:lineChart>
        <c:grouping val="standard"/>
        <c:varyColors val="0"/>
        <c:ser>
          <c:idx val="0"/>
          <c:order val="0"/>
          <c:tx>
            <c:strRef>
              <c:f>'V4 adat'!$B$12</c:f>
              <c:strCache>
                <c:ptCount val="1"/>
                <c:pt idx="0">
                  <c:v>Csehország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'V4 adat'!$C$11:$L$11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'V4 adat'!$C$12:$L$12</c:f>
              <c:numCache>
                <c:formatCode>#,##0.0</c:formatCode>
                <c:ptCount val="10"/>
                <c:pt idx="0">
                  <c:v>100</c:v>
                </c:pt>
                <c:pt idx="1">
                  <c:v>105.5</c:v>
                </c:pt>
                <c:pt idx="2">
                  <c:v>108.34849999999999</c:v>
                </c:pt>
                <c:pt idx="3">
                  <c:v>103.14777199999999</c:v>
                </c:pt>
                <c:pt idx="4">
                  <c:v>105.52017075599998</c:v>
                </c:pt>
                <c:pt idx="5">
                  <c:v>107.63057417111999</c:v>
                </c:pt>
                <c:pt idx="6">
                  <c:v>106.76952957775103</c:v>
                </c:pt>
                <c:pt idx="7">
                  <c:v>106.23568192986228</c:v>
                </c:pt>
                <c:pt idx="8">
                  <c:v>109.10404534196856</c:v>
                </c:pt>
                <c:pt idx="9">
                  <c:v>114.01372738235713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'V4 adat'!$B$13</c:f>
              <c:strCache>
                <c:ptCount val="1"/>
                <c:pt idx="0">
                  <c:v>Magyarország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'V4 adat'!$C$11:$L$11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'V4 adat'!$C$13:$L$13</c:f>
              <c:numCache>
                <c:formatCode>#,##0.0</c:formatCode>
                <c:ptCount val="10"/>
                <c:pt idx="0">
                  <c:v>100</c:v>
                </c:pt>
                <c:pt idx="1">
                  <c:v>100.4</c:v>
                </c:pt>
                <c:pt idx="2">
                  <c:v>101.30359999999999</c:v>
                </c:pt>
                <c:pt idx="3">
                  <c:v>94.617562399999997</c:v>
                </c:pt>
                <c:pt idx="4">
                  <c:v>95.279885336799993</c:v>
                </c:pt>
                <c:pt idx="5">
                  <c:v>96.899643387525586</c:v>
                </c:pt>
                <c:pt idx="6">
                  <c:v>95.34924909332517</c:v>
                </c:pt>
                <c:pt idx="7">
                  <c:v>97.351583324284988</c:v>
                </c:pt>
                <c:pt idx="8">
                  <c:v>101.24564665725639</c:v>
                </c:pt>
                <c:pt idx="9">
                  <c:v>104.38426170363132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'V4 adat'!$B$14</c:f>
              <c:strCache>
                <c:ptCount val="1"/>
                <c:pt idx="0">
                  <c:v>Lengyelország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'V4 adat'!$C$11:$L$11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'V4 adat'!$C$14:$L$14</c:f>
              <c:numCache>
                <c:formatCode>#,##0.0</c:formatCode>
                <c:ptCount val="10"/>
                <c:pt idx="0">
                  <c:v>100</c:v>
                </c:pt>
                <c:pt idx="1">
                  <c:v>107</c:v>
                </c:pt>
                <c:pt idx="2">
                  <c:v>111.494</c:v>
                </c:pt>
                <c:pt idx="3">
                  <c:v>114.615832</c:v>
                </c:pt>
                <c:pt idx="4">
                  <c:v>118.742001952</c:v>
                </c:pt>
                <c:pt idx="5">
                  <c:v>124.6791020496</c:v>
                </c:pt>
                <c:pt idx="6">
                  <c:v>126.67396768239361</c:v>
                </c:pt>
                <c:pt idx="7">
                  <c:v>128.32072926226471</c:v>
                </c:pt>
                <c:pt idx="8">
                  <c:v>132.55531332791944</c:v>
                </c:pt>
                <c:pt idx="9">
                  <c:v>137.32730460772453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'V4 adat'!$B$15</c:f>
              <c:strCache>
                <c:ptCount val="1"/>
                <c:pt idx="0">
                  <c:v>Szlovákia</c:v>
                </c:pt>
              </c:strCache>
            </c:strRef>
          </c:tx>
          <c:spPr>
            <a:ln w="28575" cap="rnd">
              <a:solidFill>
                <a:srgbClr val="FFCC00"/>
              </a:solidFill>
              <a:round/>
            </a:ln>
            <a:effectLst/>
          </c:spPr>
          <c:marker>
            <c:symbol val="none"/>
          </c:marker>
          <c:cat>
            <c:strRef>
              <c:f>'V4 adat'!$C$11:$L$11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'V4 adat'!$C$15:$L$15</c:f>
              <c:numCache>
                <c:formatCode>#,##0.0</c:formatCode>
                <c:ptCount val="10"/>
                <c:pt idx="0">
                  <c:v>100</c:v>
                </c:pt>
                <c:pt idx="1">
                  <c:v>101.08</c:v>
                </c:pt>
                <c:pt idx="2">
                  <c:v>106.84155999999999</c:v>
                </c:pt>
                <c:pt idx="3">
                  <c:v>100.96527419999998</c:v>
                </c:pt>
                <c:pt idx="4">
                  <c:v>106.11450318419998</c:v>
                </c:pt>
                <c:pt idx="5">
                  <c:v>109.08570927335758</c:v>
                </c:pt>
                <c:pt idx="6">
                  <c:v>110.72199491245793</c:v>
                </c:pt>
                <c:pt idx="7">
                  <c:v>112.27210284123234</c:v>
                </c:pt>
                <c:pt idx="8">
                  <c:v>115.07890541226314</c:v>
                </c:pt>
                <c:pt idx="9">
                  <c:v>119.22174600710461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896"/>
        <c:axId val="149513288"/>
      </c:lineChart>
      <c:catAx>
        <c:axId val="14951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9513288"/>
        <c:crosses val="autoZero"/>
        <c:auto val="1"/>
        <c:lblAlgn val="ctr"/>
        <c:lblOffset val="100"/>
        <c:noMultiLvlLbl val="0"/>
      </c:catAx>
      <c:valAx>
        <c:axId val="149513288"/>
        <c:scaling>
          <c:orientation val="minMax"/>
          <c:min val="9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95128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Munka1!$A$3</c:f>
              <c:strCache>
                <c:ptCount val="1"/>
                <c:pt idx="0">
                  <c:v>Átlag RO-BG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Munka1!$C$2:$S$2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Munka1!$C$3:$S$3</c:f>
              <c:numCache>
                <c:formatCode>General</c:formatCode>
                <c:ptCount val="17"/>
                <c:pt idx="4">
                  <c:v>45</c:v>
                </c:pt>
                <c:pt idx="5">
                  <c:v>46</c:v>
                </c:pt>
                <c:pt idx="6">
                  <c:v>45</c:v>
                </c:pt>
                <c:pt idx="7">
                  <c:v>42.5</c:v>
                </c:pt>
                <c:pt idx="8">
                  <c:v>43.5</c:v>
                </c:pt>
                <c:pt idx="9">
                  <c:v>46</c:v>
                </c:pt>
                <c:pt idx="10">
                  <c:v>53.5</c:v>
                </c:pt>
                <c:pt idx="11">
                  <c:v>52.5</c:v>
                </c:pt>
                <c:pt idx="12">
                  <c:v>53.5</c:v>
                </c:pt>
                <c:pt idx="13">
                  <c:v>56</c:v>
                </c:pt>
                <c:pt idx="14">
                  <c:v>51.5</c:v>
                </c:pt>
                <c:pt idx="15">
                  <c:v>51</c:v>
                </c:pt>
                <c:pt idx="16">
                  <c:v>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3FF-414B-9BD8-6E47FF5306AE}"/>
            </c:ext>
          </c:extLst>
        </c:ser>
        <c:ser>
          <c:idx val="1"/>
          <c:order val="1"/>
          <c:tx>
            <c:strRef>
              <c:f>Munka1!$A$4</c:f>
              <c:strCache>
                <c:ptCount val="1"/>
                <c:pt idx="0">
                  <c:v>Átlag CZ-SK-PL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Munka1!$C$2:$S$2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Munka1!$C$4:$S$4</c:f>
              <c:numCache>
                <c:formatCode>General</c:formatCode>
                <c:ptCount val="17"/>
                <c:pt idx="0">
                  <c:v>39</c:v>
                </c:pt>
                <c:pt idx="1">
                  <c:v>41</c:v>
                </c:pt>
                <c:pt idx="2">
                  <c:v>38</c:v>
                </c:pt>
                <c:pt idx="3">
                  <c:v>45</c:v>
                </c:pt>
                <c:pt idx="4">
                  <c:v>39</c:v>
                </c:pt>
                <c:pt idx="5">
                  <c:v>37</c:v>
                </c:pt>
                <c:pt idx="6">
                  <c:v>37</c:v>
                </c:pt>
                <c:pt idx="7">
                  <c:v>39</c:v>
                </c:pt>
                <c:pt idx="8">
                  <c:v>34</c:v>
                </c:pt>
                <c:pt idx="9">
                  <c:v>35.300000000000011</c:v>
                </c:pt>
                <c:pt idx="10">
                  <c:v>36.6</c:v>
                </c:pt>
                <c:pt idx="11">
                  <c:v>37.300000000000011</c:v>
                </c:pt>
                <c:pt idx="12">
                  <c:v>38</c:v>
                </c:pt>
                <c:pt idx="13" formatCode="0.0">
                  <c:v>38.333333333333336</c:v>
                </c:pt>
                <c:pt idx="14">
                  <c:v>38</c:v>
                </c:pt>
                <c:pt idx="15">
                  <c:v>36</c:v>
                </c:pt>
                <c:pt idx="16">
                  <c:v>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3FF-414B-9BD8-6E47FF5306AE}"/>
            </c:ext>
          </c:extLst>
        </c:ser>
        <c:ser>
          <c:idx val="2"/>
          <c:order val="2"/>
          <c:tx>
            <c:strRef>
              <c:f>Munka1!$A$5</c:f>
              <c:strCache>
                <c:ptCount val="1"/>
                <c:pt idx="0">
                  <c:v>Átlag PT-ES-GR-SI</c:v>
                </c:pt>
              </c:strCache>
            </c:strRef>
          </c:tx>
          <c:spPr>
            <a:ln w="28575" cap="rnd">
              <a:solidFill>
                <a:srgbClr val="FF33CC"/>
              </a:solidFill>
              <a:round/>
            </a:ln>
            <a:effectLst/>
          </c:spPr>
          <c:marker>
            <c:symbol val="none"/>
          </c:marker>
          <c:cat>
            <c:numRef>
              <c:f>Munka1!$C$2:$S$2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Munka1!$C$5:$S$5</c:f>
              <c:numCache>
                <c:formatCode>General</c:formatCode>
                <c:ptCount val="17"/>
                <c:pt idx="0">
                  <c:v>31</c:v>
                </c:pt>
                <c:pt idx="1">
                  <c:v>31.5</c:v>
                </c:pt>
                <c:pt idx="2">
                  <c:v>32</c:v>
                </c:pt>
                <c:pt idx="3">
                  <c:v>36</c:v>
                </c:pt>
                <c:pt idx="4">
                  <c:v>34</c:v>
                </c:pt>
                <c:pt idx="5">
                  <c:v>37.5</c:v>
                </c:pt>
                <c:pt idx="6">
                  <c:v>36</c:v>
                </c:pt>
                <c:pt idx="7">
                  <c:v>36.5</c:v>
                </c:pt>
                <c:pt idx="8">
                  <c:v>36</c:v>
                </c:pt>
                <c:pt idx="9">
                  <c:v>39.200000000000003</c:v>
                </c:pt>
                <c:pt idx="10">
                  <c:v>42.7</c:v>
                </c:pt>
                <c:pt idx="11">
                  <c:v>45.5</c:v>
                </c:pt>
                <c:pt idx="12">
                  <c:v>47.2</c:v>
                </c:pt>
                <c:pt idx="13">
                  <c:v>49.25</c:v>
                </c:pt>
                <c:pt idx="14">
                  <c:v>48.5</c:v>
                </c:pt>
                <c:pt idx="15">
                  <c:v>43</c:v>
                </c:pt>
                <c:pt idx="16">
                  <c:v>50.25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3FF-414B-9BD8-6E47FF5306AE}"/>
            </c:ext>
          </c:extLst>
        </c:ser>
        <c:ser>
          <c:idx val="3"/>
          <c:order val="3"/>
          <c:tx>
            <c:strRef>
              <c:f>Munka1!$A$6</c:f>
              <c:strCache>
                <c:ptCount val="1"/>
                <c:pt idx="0">
                  <c:v>Magyarország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Munka1!$C$2:$S$2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Munka1!$C$6:$S$6</c:f>
              <c:numCache>
                <c:formatCode>General</c:formatCode>
                <c:ptCount val="17"/>
                <c:pt idx="0">
                  <c:v>26</c:v>
                </c:pt>
                <c:pt idx="1">
                  <c:v>30</c:v>
                </c:pt>
                <c:pt idx="2">
                  <c:v>30</c:v>
                </c:pt>
                <c:pt idx="3">
                  <c:v>34</c:v>
                </c:pt>
                <c:pt idx="4">
                  <c:v>35</c:v>
                </c:pt>
                <c:pt idx="5">
                  <c:v>31</c:v>
                </c:pt>
                <c:pt idx="6">
                  <c:v>35</c:v>
                </c:pt>
                <c:pt idx="7">
                  <c:v>35</c:v>
                </c:pt>
                <c:pt idx="8">
                  <c:v>38</c:v>
                </c:pt>
                <c:pt idx="9">
                  <c:v>45</c:v>
                </c:pt>
                <c:pt idx="10">
                  <c:v>42</c:v>
                </c:pt>
                <c:pt idx="11">
                  <c:v>47</c:v>
                </c:pt>
                <c:pt idx="12">
                  <c:v>45</c:v>
                </c:pt>
                <c:pt idx="13">
                  <c:v>50</c:v>
                </c:pt>
                <c:pt idx="14">
                  <c:v>48</c:v>
                </c:pt>
                <c:pt idx="15">
                  <c:v>48</c:v>
                </c:pt>
                <c:pt idx="16">
                  <c:v>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3FF-414B-9BD8-6E47FF5306AE}"/>
            </c:ext>
          </c:extLst>
        </c:ser>
        <c:ser>
          <c:idx val="4"/>
          <c:order val="4"/>
          <c:tx>
            <c:strRef>
              <c:f>Munka1!$A$7</c:f>
              <c:strCache>
                <c:ptCount val="1"/>
                <c:pt idx="0">
                  <c:v>Ausztria</c:v>
                </c:pt>
              </c:strCache>
            </c:strRef>
          </c:tx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Munka1!$C$7:$S$7</c:f>
              <c:numCache>
                <c:formatCode>General</c:formatCode>
                <c:ptCount val="17"/>
                <c:pt idx="8">
                  <c:v>14</c:v>
                </c:pt>
                <c:pt idx="9">
                  <c:v>16</c:v>
                </c:pt>
                <c:pt idx="10">
                  <c:v>14</c:v>
                </c:pt>
                <c:pt idx="11">
                  <c:v>18</c:v>
                </c:pt>
                <c:pt idx="12">
                  <c:v>21</c:v>
                </c:pt>
                <c:pt idx="13">
                  <c:v>23</c:v>
                </c:pt>
                <c:pt idx="14">
                  <c:v>22</c:v>
                </c:pt>
                <c:pt idx="15">
                  <c:v>26</c:v>
                </c:pt>
                <c:pt idx="16">
                  <c:v>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3FF-414B-9BD8-6E47FF530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4072"/>
        <c:axId val="149514464"/>
      </c:lineChart>
      <c:catAx>
        <c:axId val="14951407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9514464"/>
        <c:crosses val="autoZero"/>
        <c:auto val="1"/>
        <c:lblAlgn val="ctr"/>
        <c:lblOffset val="100"/>
        <c:noMultiLvlLbl val="0"/>
      </c:catAx>
      <c:valAx>
        <c:axId val="149514464"/>
        <c:scaling>
          <c:orientation val="maxMin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9514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91163604549463E-2"/>
          <c:y val="9.420476888535001E-2"/>
          <c:w val="0.90286351706036749"/>
          <c:h val="0.79165283954997179"/>
        </c:manualLayout>
      </c:layout>
      <c:lineChart>
        <c:grouping val="standard"/>
        <c:varyColors val="0"/>
        <c:ser>
          <c:idx val="0"/>
          <c:order val="0"/>
          <c:tx>
            <c:strRef>
              <c:f>Munka2!$A$4</c:f>
              <c:strCache>
                <c:ptCount val="1"/>
                <c:pt idx="0">
                  <c:v>Átlag RO-BG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Munka2!$C$3:$S$3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Munka2!$C$4:$S$4</c:f>
              <c:numCache>
                <c:formatCode>General</c:formatCode>
                <c:ptCount val="17"/>
                <c:pt idx="4">
                  <c:v>44</c:v>
                </c:pt>
                <c:pt idx="5">
                  <c:v>46</c:v>
                </c:pt>
                <c:pt idx="6">
                  <c:v>41</c:v>
                </c:pt>
                <c:pt idx="7">
                  <c:v>41</c:v>
                </c:pt>
                <c:pt idx="8">
                  <c:v>38.200000000000003</c:v>
                </c:pt>
                <c:pt idx="9">
                  <c:v>38.200000000000003</c:v>
                </c:pt>
                <c:pt idx="10">
                  <c:v>41</c:v>
                </c:pt>
                <c:pt idx="11">
                  <c:v>45</c:v>
                </c:pt>
                <c:pt idx="12">
                  <c:v>48</c:v>
                </c:pt>
                <c:pt idx="13">
                  <c:v>48</c:v>
                </c:pt>
                <c:pt idx="14">
                  <c:v>47.5</c:v>
                </c:pt>
                <c:pt idx="15">
                  <c:v>47.5</c:v>
                </c:pt>
                <c:pt idx="16">
                  <c:v>49.5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769-451E-A038-B989BEE69F9A}"/>
            </c:ext>
          </c:extLst>
        </c:ser>
        <c:ser>
          <c:idx val="1"/>
          <c:order val="1"/>
          <c:tx>
            <c:strRef>
              <c:f>Munka2!$A$5</c:f>
              <c:strCache>
                <c:ptCount val="1"/>
                <c:pt idx="0">
                  <c:v>Átlag CZ-SK-PL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Munka2!$C$3:$S$3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Munka2!$C$5:$S$5</c:f>
              <c:numCache>
                <c:formatCode>General</c:formatCode>
                <c:ptCount val="17"/>
                <c:pt idx="0">
                  <c:v>39.5</c:v>
                </c:pt>
                <c:pt idx="1">
                  <c:v>40.5</c:v>
                </c:pt>
                <c:pt idx="2">
                  <c:v>37</c:v>
                </c:pt>
                <c:pt idx="3">
                  <c:v>44</c:v>
                </c:pt>
                <c:pt idx="4">
                  <c:v>37</c:v>
                </c:pt>
                <c:pt idx="5">
                  <c:v>34</c:v>
                </c:pt>
                <c:pt idx="6">
                  <c:v>34</c:v>
                </c:pt>
                <c:pt idx="7">
                  <c:v>43</c:v>
                </c:pt>
                <c:pt idx="8">
                  <c:v>37.800000000000011</c:v>
                </c:pt>
                <c:pt idx="9">
                  <c:v>36.300000000000011</c:v>
                </c:pt>
                <c:pt idx="10">
                  <c:v>36.6</c:v>
                </c:pt>
                <c:pt idx="11">
                  <c:v>35</c:v>
                </c:pt>
                <c:pt idx="12">
                  <c:v>36.300000000000011</c:v>
                </c:pt>
                <c:pt idx="13">
                  <c:v>37</c:v>
                </c:pt>
                <c:pt idx="14" formatCode="0.0">
                  <c:v>37.66666666666665</c:v>
                </c:pt>
                <c:pt idx="15">
                  <c:v>36</c:v>
                </c:pt>
                <c:pt idx="16">
                  <c:v>33.300000000000011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769-451E-A038-B989BEE69F9A}"/>
            </c:ext>
          </c:extLst>
        </c:ser>
        <c:ser>
          <c:idx val="2"/>
          <c:order val="2"/>
          <c:tx>
            <c:strRef>
              <c:f>Munka2!$A$6</c:f>
              <c:strCache>
                <c:ptCount val="1"/>
                <c:pt idx="0">
                  <c:v>Átlag PT-ES-GR-SI</c:v>
                </c:pt>
              </c:strCache>
            </c:strRef>
          </c:tx>
          <c:spPr>
            <a:ln w="28575" cap="rnd">
              <a:solidFill>
                <a:srgbClr val="FF33CC"/>
              </a:solidFill>
              <a:round/>
            </a:ln>
            <a:effectLst/>
          </c:spPr>
          <c:marker>
            <c:symbol val="none"/>
          </c:marker>
          <c:cat>
            <c:numRef>
              <c:f>Munka2!$C$3:$S$3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Munka2!$C$6:$S$6</c:f>
              <c:numCache>
                <c:formatCode>General</c:formatCode>
                <c:ptCount val="17"/>
                <c:pt idx="0">
                  <c:v>30</c:v>
                </c:pt>
                <c:pt idx="1">
                  <c:v>32.5</c:v>
                </c:pt>
                <c:pt idx="2">
                  <c:v>33</c:v>
                </c:pt>
                <c:pt idx="3">
                  <c:v>35</c:v>
                </c:pt>
                <c:pt idx="4">
                  <c:v>33</c:v>
                </c:pt>
                <c:pt idx="5">
                  <c:v>36</c:v>
                </c:pt>
                <c:pt idx="6">
                  <c:v>37</c:v>
                </c:pt>
                <c:pt idx="7">
                  <c:v>31</c:v>
                </c:pt>
                <c:pt idx="8">
                  <c:v>37.5</c:v>
                </c:pt>
                <c:pt idx="9">
                  <c:v>40.700000000000003</c:v>
                </c:pt>
                <c:pt idx="10">
                  <c:v>49</c:v>
                </c:pt>
                <c:pt idx="11">
                  <c:v>48.7</c:v>
                </c:pt>
                <c:pt idx="12">
                  <c:v>49.2</c:v>
                </c:pt>
                <c:pt idx="13">
                  <c:v>52.5</c:v>
                </c:pt>
                <c:pt idx="14">
                  <c:v>51.75</c:v>
                </c:pt>
                <c:pt idx="15">
                  <c:v>46.5</c:v>
                </c:pt>
                <c:pt idx="16">
                  <c:v>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769-451E-A038-B989BEE69F9A}"/>
            </c:ext>
          </c:extLst>
        </c:ser>
        <c:ser>
          <c:idx val="3"/>
          <c:order val="3"/>
          <c:tx>
            <c:strRef>
              <c:f>Munka2!$A$7</c:f>
              <c:strCache>
                <c:ptCount val="1"/>
                <c:pt idx="0">
                  <c:v>Magyarország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Munka2!$C$3:$S$3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Munka2!$C$7:$S$7</c:f>
              <c:numCache>
                <c:formatCode>General</c:formatCode>
                <c:ptCount val="17"/>
                <c:pt idx="0">
                  <c:v>27</c:v>
                </c:pt>
                <c:pt idx="1">
                  <c:v>30</c:v>
                </c:pt>
                <c:pt idx="2">
                  <c:v>26</c:v>
                </c:pt>
                <c:pt idx="3">
                  <c:v>35</c:v>
                </c:pt>
                <c:pt idx="4">
                  <c:v>36</c:v>
                </c:pt>
                <c:pt idx="5">
                  <c:v>31</c:v>
                </c:pt>
                <c:pt idx="6">
                  <c:v>35</c:v>
                </c:pt>
                <c:pt idx="7">
                  <c:v>40</c:v>
                </c:pt>
                <c:pt idx="8">
                  <c:v>47</c:v>
                </c:pt>
                <c:pt idx="9">
                  <c:v>50</c:v>
                </c:pt>
                <c:pt idx="10">
                  <c:v>51</c:v>
                </c:pt>
                <c:pt idx="11">
                  <c:v>52</c:v>
                </c:pt>
                <c:pt idx="12">
                  <c:v>51</c:v>
                </c:pt>
                <c:pt idx="13">
                  <c:v>52</c:v>
                </c:pt>
                <c:pt idx="14">
                  <c:v>53</c:v>
                </c:pt>
                <c:pt idx="15">
                  <c:v>54</c:v>
                </c:pt>
                <c:pt idx="16">
                  <c:v>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769-451E-A038-B989BEE69F9A}"/>
            </c:ext>
          </c:extLst>
        </c:ser>
        <c:ser>
          <c:idx val="4"/>
          <c:order val="4"/>
          <c:tx>
            <c:strRef>
              <c:f>Munka2!$A$8</c:f>
              <c:strCache>
                <c:ptCount val="1"/>
                <c:pt idx="0">
                  <c:v>Ausztria</c:v>
                </c:pt>
              </c:strCache>
            </c:strRef>
          </c:tx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Munka2!$C$8:$S$8</c:f>
              <c:numCache>
                <c:formatCode>General</c:formatCode>
                <c:ptCount val="17"/>
                <c:pt idx="10">
                  <c:v>27</c:v>
                </c:pt>
                <c:pt idx="11">
                  <c:v>27</c:v>
                </c:pt>
                <c:pt idx="12">
                  <c:v>33</c:v>
                </c:pt>
                <c:pt idx="13">
                  <c:v>37</c:v>
                </c:pt>
                <c:pt idx="14">
                  <c:v>36</c:v>
                </c:pt>
                <c:pt idx="15">
                  <c:v>39</c:v>
                </c:pt>
                <c:pt idx="16">
                  <c:v>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769-451E-A038-B989BEE69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5248"/>
        <c:axId val="149515640"/>
      </c:lineChart>
      <c:catAx>
        <c:axId val="14951524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9515640"/>
        <c:crosses val="autoZero"/>
        <c:auto val="1"/>
        <c:lblAlgn val="ctr"/>
        <c:lblOffset val="100"/>
        <c:noMultiLvlLbl val="0"/>
      </c:catAx>
      <c:valAx>
        <c:axId val="149515640"/>
        <c:scaling>
          <c:orientation val="maxMin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951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3"/>
              </a:solidFill>
              <a:ln>
                <a:noFill/>
              </a:ln>
            </c:spPr>
          </c:marker>
          <c:dPt>
            <c:idx val="9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</c:dPt>
          <c:xVal>
            <c:numRef>
              <c:f>[sbs_sc_sca_r2.xls]Data!$B$37:$B$56</c:f>
              <c:numCache>
                <c:formatCode>General</c:formatCode>
                <c:ptCount val="20"/>
                <c:pt idx="0">
                  <c:v>0.92786672185782626</c:v>
                </c:pt>
                <c:pt idx="1">
                  <c:v>0.82287623286392364</c:v>
                </c:pt>
                <c:pt idx="2">
                  <c:v>0.89859244015063711</c:v>
                </c:pt>
                <c:pt idx="3">
                  <c:v>1.3328156127945399</c:v>
                </c:pt>
                <c:pt idx="4">
                  <c:v>0.85044610365340678</c:v>
                </c:pt>
                <c:pt idx="5">
                  <c:v>1.0082721711277896</c:v>
                </c:pt>
                <c:pt idx="6">
                  <c:v>0.69326411319566039</c:v>
                </c:pt>
                <c:pt idx="7">
                  <c:v>1.138178737000924</c:v>
                </c:pt>
                <c:pt idx="8">
                  <c:v>1.0201099046182867</c:v>
                </c:pt>
                <c:pt idx="9">
                  <c:v>0.84850172594779272</c:v>
                </c:pt>
                <c:pt idx="10">
                  <c:v>0.76266060413850567</c:v>
                </c:pt>
                <c:pt idx="11">
                  <c:v>1.0009483090127922</c:v>
                </c:pt>
                <c:pt idx="12">
                  <c:v>0.84739071128436794</c:v>
                </c:pt>
                <c:pt idx="13">
                  <c:v>0.86582959031820239</c:v>
                </c:pt>
                <c:pt idx="14">
                  <c:v>0.74880342946527234</c:v>
                </c:pt>
                <c:pt idx="15">
                  <c:v>0.83613284395791776</c:v>
                </c:pt>
                <c:pt idx="16">
                  <c:v>0.99557654541902163</c:v>
                </c:pt>
                <c:pt idx="17">
                  <c:v>1.2466302401725886</c:v>
                </c:pt>
                <c:pt idx="18">
                  <c:v>1.1397749162632034</c:v>
                </c:pt>
                <c:pt idx="19">
                  <c:v>1.3391020399574862</c:v>
                </c:pt>
              </c:numCache>
            </c:numRef>
          </c:xVal>
          <c:yVal>
            <c:numRef>
              <c:f>[sbs_sc_sca_r2.xls]Data!$C$37:$C$56</c:f>
              <c:numCache>
                <c:formatCode>General</c:formatCode>
                <c:ptCount val="20"/>
                <c:pt idx="0">
                  <c:v>0.70706286034432675</c:v>
                </c:pt>
                <c:pt idx="1">
                  <c:v>0.63543801820198975</c:v>
                </c:pt>
                <c:pt idx="2">
                  <c:v>0.56087344414466678</c:v>
                </c:pt>
                <c:pt idx="3">
                  <c:v>0.69217371358230884</c:v>
                </c:pt>
                <c:pt idx="4">
                  <c:v>0.83669281614928903</c:v>
                </c:pt>
                <c:pt idx="5">
                  <c:v>0.59813141802458714</c:v>
                </c:pt>
                <c:pt idx="6">
                  <c:v>0.62896474633188071</c:v>
                </c:pt>
                <c:pt idx="7">
                  <c:v>0.73690665961233726</c:v>
                </c:pt>
                <c:pt idx="8">
                  <c:v>1.0124282872095967</c:v>
                </c:pt>
                <c:pt idx="9">
                  <c:v>0.48307106441944769</c:v>
                </c:pt>
                <c:pt idx="10">
                  <c:v>0.97854709119212513</c:v>
                </c:pt>
                <c:pt idx="11">
                  <c:v>0.86574281887712623</c:v>
                </c:pt>
                <c:pt idx="12">
                  <c:v>0.75313173025434021</c:v>
                </c:pt>
                <c:pt idx="13">
                  <c:v>0.50655584138908349</c:v>
                </c:pt>
                <c:pt idx="14">
                  <c:v>0.5424336969653677</c:v>
                </c:pt>
                <c:pt idx="15">
                  <c:v>0.65454474252225692</c:v>
                </c:pt>
                <c:pt idx="16">
                  <c:v>0.48488053936733988</c:v>
                </c:pt>
                <c:pt idx="17">
                  <c:v>0.80616196406557417</c:v>
                </c:pt>
                <c:pt idx="18">
                  <c:v>0.77436844197988097</c:v>
                </c:pt>
                <c:pt idx="19">
                  <c:v>0.95381672848518684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975632"/>
        <c:axId val="152976024"/>
      </c:scatterChart>
      <c:valAx>
        <c:axId val="152975632"/>
        <c:scaling>
          <c:orientation val="minMax"/>
          <c:min val="0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 dirty="0"/>
                  <a:t>KKV árbevétel-arányos hozzáadott érték, </a:t>
                </a:r>
                <a:endParaRPr lang="hu-HU" dirty="0" smtClean="0"/>
              </a:p>
              <a:p>
                <a:pPr>
                  <a:defRPr/>
                </a:pPr>
                <a:r>
                  <a:rPr lang="hu-HU" dirty="0" smtClean="0"/>
                  <a:t>nagyvállalatok </a:t>
                </a:r>
                <a:r>
                  <a:rPr lang="hu-HU" dirty="0"/>
                  <a:t>= 100%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52976024"/>
        <c:crosses val="autoZero"/>
        <c:crossBetween val="midCat"/>
      </c:valAx>
      <c:valAx>
        <c:axId val="152976024"/>
        <c:scaling>
          <c:orientation val="minMax"/>
          <c:min val="0.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KKV munkatermelékenység, nagyvállalatok = 100%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5297563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14629493676648"/>
          <c:y val="4.0973611111111113E-2"/>
          <c:w val="0.79241548909763349"/>
          <c:h val="0.80687129629629628"/>
        </c:manualLayout>
      </c:layout>
      <c:lineChart>
        <c:grouping val="standar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Feldolgozóipar</c:v>
                </c:pt>
              </c:strCache>
            </c:strRef>
          </c:tx>
          <c:marker>
            <c:symbol val="none"/>
          </c:marker>
          <c:cat>
            <c:numRef>
              <c:f>Sheet5!$A$2:$A$85</c:f>
              <c:numCache>
                <c:formatCode>m/d/yyyy</c:formatCode>
                <c:ptCount val="84"/>
                <c:pt idx="0">
                  <c:v>35065</c:v>
                </c:pt>
                <c:pt idx="1">
                  <c:v>35156</c:v>
                </c:pt>
                <c:pt idx="2">
                  <c:v>35247</c:v>
                </c:pt>
                <c:pt idx="3">
                  <c:v>35339</c:v>
                </c:pt>
                <c:pt idx="4">
                  <c:v>35431</c:v>
                </c:pt>
                <c:pt idx="5">
                  <c:v>35521</c:v>
                </c:pt>
                <c:pt idx="6">
                  <c:v>35612</c:v>
                </c:pt>
                <c:pt idx="7">
                  <c:v>35704</c:v>
                </c:pt>
                <c:pt idx="8">
                  <c:v>35796</c:v>
                </c:pt>
                <c:pt idx="9">
                  <c:v>35886</c:v>
                </c:pt>
                <c:pt idx="10">
                  <c:v>35977</c:v>
                </c:pt>
                <c:pt idx="11">
                  <c:v>36069</c:v>
                </c:pt>
                <c:pt idx="12">
                  <c:v>36161</c:v>
                </c:pt>
                <c:pt idx="13">
                  <c:v>36251</c:v>
                </c:pt>
                <c:pt idx="14">
                  <c:v>36342</c:v>
                </c:pt>
                <c:pt idx="15">
                  <c:v>36434</c:v>
                </c:pt>
                <c:pt idx="16">
                  <c:v>36526</c:v>
                </c:pt>
                <c:pt idx="17">
                  <c:v>36617</c:v>
                </c:pt>
                <c:pt idx="18">
                  <c:v>36708</c:v>
                </c:pt>
                <c:pt idx="19">
                  <c:v>36800</c:v>
                </c:pt>
                <c:pt idx="20">
                  <c:v>36892</c:v>
                </c:pt>
                <c:pt idx="21">
                  <c:v>36982</c:v>
                </c:pt>
                <c:pt idx="22">
                  <c:v>37073</c:v>
                </c:pt>
                <c:pt idx="23">
                  <c:v>37165</c:v>
                </c:pt>
                <c:pt idx="24">
                  <c:v>37257</c:v>
                </c:pt>
                <c:pt idx="25">
                  <c:v>37347</c:v>
                </c:pt>
                <c:pt idx="26">
                  <c:v>37438</c:v>
                </c:pt>
                <c:pt idx="27">
                  <c:v>37530</c:v>
                </c:pt>
                <c:pt idx="28">
                  <c:v>37622</c:v>
                </c:pt>
                <c:pt idx="29">
                  <c:v>37712</c:v>
                </c:pt>
                <c:pt idx="30">
                  <c:v>37803</c:v>
                </c:pt>
                <c:pt idx="31">
                  <c:v>37895</c:v>
                </c:pt>
                <c:pt idx="32">
                  <c:v>37987</c:v>
                </c:pt>
                <c:pt idx="33">
                  <c:v>38078</c:v>
                </c:pt>
                <c:pt idx="34">
                  <c:v>38169</c:v>
                </c:pt>
                <c:pt idx="35">
                  <c:v>38261</c:v>
                </c:pt>
                <c:pt idx="36">
                  <c:v>38353</c:v>
                </c:pt>
                <c:pt idx="37">
                  <c:v>38443</c:v>
                </c:pt>
                <c:pt idx="38">
                  <c:v>38534</c:v>
                </c:pt>
                <c:pt idx="39">
                  <c:v>38626</c:v>
                </c:pt>
                <c:pt idx="40">
                  <c:v>38718</c:v>
                </c:pt>
                <c:pt idx="41">
                  <c:v>38808</c:v>
                </c:pt>
                <c:pt idx="42">
                  <c:v>38899</c:v>
                </c:pt>
                <c:pt idx="43">
                  <c:v>38991</c:v>
                </c:pt>
                <c:pt idx="44">
                  <c:v>39083</c:v>
                </c:pt>
                <c:pt idx="45">
                  <c:v>39173</c:v>
                </c:pt>
                <c:pt idx="46">
                  <c:v>39264</c:v>
                </c:pt>
                <c:pt idx="47">
                  <c:v>39356</c:v>
                </c:pt>
                <c:pt idx="48">
                  <c:v>39448</c:v>
                </c:pt>
                <c:pt idx="49">
                  <c:v>39539</c:v>
                </c:pt>
                <c:pt idx="50">
                  <c:v>39630</c:v>
                </c:pt>
                <c:pt idx="51">
                  <c:v>39722</c:v>
                </c:pt>
                <c:pt idx="52">
                  <c:v>39814</c:v>
                </c:pt>
                <c:pt idx="53">
                  <c:v>39904</c:v>
                </c:pt>
                <c:pt idx="54">
                  <c:v>39995</c:v>
                </c:pt>
                <c:pt idx="55">
                  <c:v>40087</c:v>
                </c:pt>
                <c:pt idx="56">
                  <c:v>40179</c:v>
                </c:pt>
                <c:pt idx="57">
                  <c:v>40269</c:v>
                </c:pt>
                <c:pt idx="58">
                  <c:v>40360</c:v>
                </c:pt>
                <c:pt idx="59">
                  <c:v>40452</c:v>
                </c:pt>
                <c:pt idx="60">
                  <c:v>40544</c:v>
                </c:pt>
                <c:pt idx="61">
                  <c:v>40634</c:v>
                </c:pt>
                <c:pt idx="62">
                  <c:v>40725</c:v>
                </c:pt>
                <c:pt idx="63">
                  <c:v>40817</c:v>
                </c:pt>
                <c:pt idx="64">
                  <c:v>40909</c:v>
                </c:pt>
                <c:pt idx="65">
                  <c:v>41000</c:v>
                </c:pt>
                <c:pt idx="66">
                  <c:v>41091</c:v>
                </c:pt>
                <c:pt idx="67">
                  <c:v>41183</c:v>
                </c:pt>
                <c:pt idx="68">
                  <c:v>41275</c:v>
                </c:pt>
                <c:pt idx="69">
                  <c:v>41365</c:v>
                </c:pt>
                <c:pt idx="70">
                  <c:v>41456</c:v>
                </c:pt>
                <c:pt idx="71">
                  <c:v>41548</c:v>
                </c:pt>
                <c:pt idx="72">
                  <c:v>41640</c:v>
                </c:pt>
                <c:pt idx="73">
                  <c:v>41730</c:v>
                </c:pt>
                <c:pt idx="74">
                  <c:v>41821</c:v>
                </c:pt>
                <c:pt idx="75">
                  <c:v>41913</c:v>
                </c:pt>
                <c:pt idx="76">
                  <c:v>42005</c:v>
                </c:pt>
                <c:pt idx="77">
                  <c:v>42095</c:v>
                </c:pt>
                <c:pt idx="78">
                  <c:v>42186</c:v>
                </c:pt>
                <c:pt idx="79">
                  <c:v>42278</c:v>
                </c:pt>
                <c:pt idx="80">
                  <c:v>42370</c:v>
                </c:pt>
                <c:pt idx="81">
                  <c:v>42461</c:v>
                </c:pt>
                <c:pt idx="82">
                  <c:v>42552</c:v>
                </c:pt>
                <c:pt idx="83">
                  <c:v>42644</c:v>
                </c:pt>
              </c:numCache>
            </c:numRef>
          </c:cat>
          <c:val>
            <c:numRef>
              <c:f>Sheet5!$B$2:$B$85</c:f>
              <c:numCache>
                <c:formatCode>General</c:formatCode>
                <c:ptCount val="84"/>
                <c:pt idx="0">
                  <c:v>40.9</c:v>
                </c:pt>
                <c:pt idx="1">
                  <c:v>46.9</c:v>
                </c:pt>
                <c:pt idx="2">
                  <c:v>52.7</c:v>
                </c:pt>
                <c:pt idx="3">
                  <c:v>58.2</c:v>
                </c:pt>
                <c:pt idx="4">
                  <c:v>64.900000000000006</c:v>
                </c:pt>
                <c:pt idx="5">
                  <c:v>64</c:v>
                </c:pt>
                <c:pt idx="6">
                  <c:v>62.7</c:v>
                </c:pt>
                <c:pt idx="7">
                  <c:v>61.7</c:v>
                </c:pt>
                <c:pt idx="8">
                  <c:v>60.6</c:v>
                </c:pt>
                <c:pt idx="9">
                  <c:v>52</c:v>
                </c:pt>
                <c:pt idx="10">
                  <c:v>40.700000000000003</c:v>
                </c:pt>
                <c:pt idx="11">
                  <c:v>26.6</c:v>
                </c:pt>
                <c:pt idx="12">
                  <c:v>12.6</c:v>
                </c:pt>
                <c:pt idx="13">
                  <c:v>14.4</c:v>
                </c:pt>
                <c:pt idx="14">
                  <c:v>19.899999999999999</c:v>
                </c:pt>
                <c:pt idx="15">
                  <c:v>18.600000000000001</c:v>
                </c:pt>
                <c:pt idx="16">
                  <c:v>17.100000000000001</c:v>
                </c:pt>
                <c:pt idx="17">
                  <c:v>18</c:v>
                </c:pt>
                <c:pt idx="18">
                  <c:v>22.3</c:v>
                </c:pt>
                <c:pt idx="19">
                  <c:v>26.9</c:v>
                </c:pt>
                <c:pt idx="20">
                  <c:v>32</c:v>
                </c:pt>
                <c:pt idx="21">
                  <c:v>30.8</c:v>
                </c:pt>
                <c:pt idx="22">
                  <c:v>20.8</c:v>
                </c:pt>
                <c:pt idx="23">
                  <c:v>24</c:v>
                </c:pt>
                <c:pt idx="24">
                  <c:v>25.4</c:v>
                </c:pt>
                <c:pt idx="25">
                  <c:v>24.8</c:v>
                </c:pt>
                <c:pt idx="26">
                  <c:v>19</c:v>
                </c:pt>
                <c:pt idx="27">
                  <c:v>22.5</c:v>
                </c:pt>
                <c:pt idx="28">
                  <c:v>20.2</c:v>
                </c:pt>
                <c:pt idx="29">
                  <c:v>20.8</c:v>
                </c:pt>
                <c:pt idx="30">
                  <c:v>22.9</c:v>
                </c:pt>
                <c:pt idx="31">
                  <c:v>26.4</c:v>
                </c:pt>
                <c:pt idx="32">
                  <c:v>25.8</c:v>
                </c:pt>
                <c:pt idx="33">
                  <c:v>26.2</c:v>
                </c:pt>
                <c:pt idx="34">
                  <c:v>26.6</c:v>
                </c:pt>
                <c:pt idx="35">
                  <c:v>25.5</c:v>
                </c:pt>
                <c:pt idx="36">
                  <c:v>27.4</c:v>
                </c:pt>
                <c:pt idx="37">
                  <c:v>20.399999999999999</c:v>
                </c:pt>
                <c:pt idx="38">
                  <c:v>22.6</c:v>
                </c:pt>
                <c:pt idx="39">
                  <c:v>25</c:v>
                </c:pt>
                <c:pt idx="40">
                  <c:v>16.600000000000001</c:v>
                </c:pt>
                <c:pt idx="41">
                  <c:v>26.9</c:v>
                </c:pt>
                <c:pt idx="42">
                  <c:v>28.1</c:v>
                </c:pt>
                <c:pt idx="43">
                  <c:v>28.4</c:v>
                </c:pt>
                <c:pt idx="44">
                  <c:v>32.9</c:v>
                </c:pt>
                <c:pt idx="45">
                  <c:v>30.5</c:v>
                </c:pt>
                <c:pt idx="46">
                  <c:v>37.200000000000003</c:v>
                </c:pt>
                <c:pt idx="47">
                  <c:v>35.4</c:v>
                </c:pt>
                <c:pt idx="48">
                  <c:v>39.799999999999997</c:v>
                </c:pt>
                <c:pt idx="49">
                  <c:v>39.5</c:v>
                </c:pt>
                <c:pt idx="50">
                  <c:v>39.1</c:v>
                </c:pt>
                <c:pt idx="51">
                  <c:v>29.6</c:v>
                </c:pt>
                <c:pt idx="52">
                  <c:v>16.7</c:v>
                </c:pt>
                <c:pt idx="53">
                  <c:v>8.1999999999999993</c:v>
                </c:pt>
                <c:pt idx="54">
                  <c:v>6.5</c:v>
                </c:pt>
                <c:pt idx="55">
                  <c:v>10.1</c:v>
                </c:pt>
                <c:pt idx="56">
                  <c:v>10.1</c:v>
                </c:pt>
                <c:pt idx="57">
                  <c:v>13.2</c:v>
                </c:pt>
                <c:pt idx="58">
                  <c:v>13.2</c:v>
                </c:pt>
                <c:pt idx="59">
                  <c:v>16.8</c:v>
                </c:pt>
                <c:pt idx="60">
                  <c:v>20.8</c:v>
                </c:pt>
                <c:pt idx="61">
                  <c:v>19.600000000000001</c:v>
                </c:pt>
                <c:pt idx="62">
                  <c:v>20.6</c:v>
                </c:pt>
                <c:pt idx="63">
                  <c:v>16.7</c:v>
                </c:pt>
                <c:pt idx="64">
                  <c:v>20</c:v>
                </c:pt>
                <c:pt idx="65">
                  <c:v>24.7</c:v>
                </c:pt>
                <c:pt idx="66">
                  <c:v>18.8</c:v>
                </c:pt>
                <c:pt idx="67">
                  <c:v>16.600000000000001</c:v>
                </c:pt>
                <c:pt idx="68">
                  <c:v>19.5</c:v>
                </c:pt>
                <c:pt idx="69">
                  <c:v>15.3</c:v>
                </c:pt>
                <c:pt idx="70">
                  <c:v>18.5</c:v>
                </c:pt>
                <c:pt idx="71">
                  <c:v>19.2</c:v>
                </c:pt>
                <c:pt idx="72">
                  <c:v>20.3</c:v>
                </c:pt>
                <c:pt idx="73">
                  <c:v>27</c:v>
                </c:pt>
                <c:pt idx="74">
                  <c:v>26</c:v>
                </c:pt>
                <c:pt idx="75">
                  <c:v>35.299999999999997</c:v>
                </c:pt>
                <c:pt idx="76">
                  <c:v>37.700000000000003</c:v>
                </c:pt>
                <c:pt idx="77">
                  <c:v>43.3</c:v>
                </c:pt>
                <c:pt idx="78">
                  <c:v>45</c:v>
                </c:pt>
                <c:pt idx="79">
                  <c:v>45.4</c:v>
                </c:pt>
                <c:pt idx="80">
                  <c:v>52.3</c:v>
                </c:pt>
                <c:pt idx="81">
                  <c:v>57.2</c:v>
                </c:pt>
                <c:pt idx="82">
                  <c:v>70.7</c:v>
                </c:pt>
                <c:pt idx="83">
                  <c:v>71.3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Építőipar</c:v>
                </c:pt>
              </c:strCache>
            </c:strRef>
          </c:tx>
          <c:marker>
            <c:symbol val="none"/>
          </c:marker>
          <c:cat>
            <c:numRef>
              <c:f>Sheet5!$A$2:$A$85</c:f>
              <c:numCache>
                <c:formatCode>m/d/yyyy</c:formatCode>
                <c:ptCount val="84"/>
                <c:pt idx="0">
                  <c:v>35065</c:v>
                </c:pt>
                <c:pt idx="1">
                  <c:v>35156</c:v>
                </c:pt>
                <c:pt idx="2">
                  <c:v>35247</c:v>
                </c:pt>
                <c:pt idx="3">
                  <c:v>35339</c:v>
                </c:pt>
                <c:pt idx="4">
                  <c:v>35431</c:v>
                </c:pt>
                <c:pt idx="5">
                  <c:v>35521</c:v>
                </c:pt>
                <c:pt idx="6">
                  <c:v>35612</c:v>
                </c:pt>
                <c:pt idx="7">
                  <c:v>35704</c:v>
                </c:pt>
                <c:pt idx="8">
                  <c:v>35796</c:v>
                </c:pt>
                <c:pt idx="9">
                  <c:v>35886</c:v>
                </c:pt>
                <c:pt idx="10">
                  <c:v>35977</c:v>
                </c:pt>
                <c:pt idx="11">
                  <c:v>36069</c:v>
                </c:pt>
                <c:pt idx="12">
                  <c:v>36161</c:v>
                </c:pt>
                <c:pt idx="13">
                  <c:v>36251</c:v>
                </c:pt>
                <c:pt idx="14">
                  <c:v>36342</c:v>
                </c:pt>
                <c:pt idx="15">
                  <c:v>36434</c:v>
                </c:pt>
                <c:pt idx="16">
                  <c:v>36526</c:v>
                </c:pt>
                <c:pt idx="17">
                  <c:v>36617</c:v>
                </c:pt>
                <c:pt idx="18">
                  <c:v>36708</c:v>
                </c:pt>
                <c:pt idx="19">
                  <c:v>36800</c:v>
                </c:pt>
                <c:pt idx="20">
                  <c:v>36892</c:v>
                </c:pt>
                <c:pt idx="21">
                  <c:v>36982</c:v>
                </c:pt>
                <c:pt idx="22">
                  <c:v>37073</c:v>
                </c:pt>
                <c:pt idx="23">
                  <c:v>37165</c:v>
                </c:pt>
                <c:pt idx="24">
                  <c:v>37257</c:v>
                </c:pt>
                <c:pt idx="25">
                  <c:v>37347</c:v>
                </c:pt>
                <c:pt idx="26">
                  <c:v>37438</c:v>
                </c:pt>
                <c:pt idx="27">
                  <c:v>37530</c:v>
                </c:pt>
                <c:pt idx="28">
                  <c:v>37622</c:v>
                </c:pt>
                <c:pt idx="29">
                  <c:v>37712</c:v>
                </c:pt>
                <c:pt idx="30">
                  <c:v>37803</c:v>
                </c:pt>
                <c:pt idx="31">
                  <c:v>37895</c:v>
                </c:pt>
                <c:pt idx="32">
                  <c:v>37987</c:v>
                </c:pt>
                <c:pt idx="33">
                  <c:v>38078</c:v>
                </c:pt>
                <c:pt idx="34">
                  <c:v>38169</c:v>
                </c:pt>
                <c:pt idx="35">
                  <c:v>38261</c:v>
                </c:pt>
                <c:pt idx="36">
                  <c:v>38353</c:v>
                </c:pt>
                <c:pt idx="37">
                  <c:v>38443</c:v>
                </c:pt>
                <c:pt idx="38">
                  <c:v>38534</c:v>
                </c:pt>
                <c:pt idx="39">
                  <c:v>38626</c:v>
                </c:pt>
                <c:pt idx="40">
                  <c:v>38718</c:v>
                </c:pt>
                <c:pt idx="41">
                  <c:v>38808</c:v>
                </c:pt>
                <c:pt idx="42">
                  <c:v>38899</c:v>
                </c:pt>
                <c:pt idx="43">
                  <c:v>38991</c:v>
                </c:pt>
                <c:pt idx="44">
                  <c:v>39083</c:v>
                </c:pt>
                <c:pt idx="45">
                  <c:v>39173</c:v>
                </c:pt>
                <c:pt idx="46">
                  <c:v>39264</c:v>
                </c:pt>
                <c:pt idx="47">
                  <c:v>39356</c:v>
                </c:pt>
                <c:pt idx="48">
                  <c:v>39448</c:v>
                </c:pt>
                <c:pt idx="49">
                  <c:v>39539</c:v>
                </c:pt>
                <c:pt idx="50">
                  <c:v>39630</c:v>
                </c:pt>
                <c:pt idx="51">
                  <c:v>39722</c:v>
                </c:pt>
                <c:pt idx="52">
                  <c:v>39814</c:v>
                </c:pt>
                <c:pt idx="53">
                  <c:v>39904</c:v>
                </c:pt>
                <c:pt idx="54">
                  <c:v>39995</c:v>
                </c:pt>
                <c:pt idx="55">
                  <c:v>40087</c:v>
                </c:pt>
                <c:pt idx="56">
                  <c:v>40179</c:v>
                </c:pt>
                <c:pt idx="57">
                  <c:v>40269</c:v>
                </c:pt>
                <c:pt idx="58">
                  <c:v>40360</c:v>
                </c:pt>
                <c:pt idx="59">
                  <c:v>40452</c:v>
                </c:pt>
                <c:pt idx="60">
                  <c:v>40544</c:v>
                </c:pt>
                <c:pt idx="61">
                  <c:v>40634</c:v>
                </c:pt>
                <c:pt idx="62">
                  <c:v>40725</c:v>
                </c:pt>
                <c:pt idx="63">
                  <c:v>40817</c:v>
                </c:pt>
                <c:pt idx="64">
                  <c:v>40909</c:v>
                </c:pt>
                <c:pt idx="65">
                  <c:v>41000</c:v>
                </c:pt>
                <c:pt idx="66">
                  <c:v>41091</c:v>
                </c:pt>
                <c:pt idx="67">
                  <c:v>41183</c:v>
                </c:pt>
                <c:pt idx="68">
                  <c:v>41275</c:v>
                </c:pt>
                <c:pt idx="69">
                  <c:v>41365</c:v>
                </c:pt>
                <c:pt idx="70">
                  <c:v>41456</c:v>
                </c:pt>
                <c:pt idx="71">
                  <c:v>41548</c:v>
                </c:pt>
                <c:pt idx="72">
                  <c:v>41640</c:v>
                </c:pt>
                <c:pt idx="73">
                  <c:v>41730</c:v>
                </c:pt>
                <c:pt idx="74">
                  <c:v>41821</c:v>
                </c:pt>
                <c:pt idx="75">
                  <c:v>41913</c:v>
                </c:pt>
                <c:pt idx="76">
                  <c:v>42005</c:v>
                </c:pt>
                <c:pt idx="77">
                  <c:v>42095</c:v>
                </c:pt>
                <c:pt idx="78">
                  <c:v>42186</c:v>
                </c:pt>
                <c:pt idx="79">
                  <c:v>42278</c:v>
                </c:pt>
                <c:pt idx="80">
                  <c:v>42370</c:v>
                </c:pt>
                <c:pt idx="81">
                  <c:v>42461</c:v>
                </c:pt>
                <c:pt idx="82">
                  <c:v>42552</c:v>
                </c:pt>
                <c:pt idx="83">
                  <c:v>42644</c:v>
                </c:pt>
              </c:numCache>
            </c:numRef>
          </c:cat>
          <c:val>
            <c:numRef>
              <c:f>Sheet5!$C$2:$C$85</c:f>
              <c:numCache>
                <c:formatCode>General</c:formatCode>
                <c:ptCount val="84"/>
                <c:pt idx="13">
                  <c:v>18.533333333333331</c:v>
                </c:pt>
                <c:pt idx="14">
                  <c:v>17.733333333333331</c:v>
                </c:pt>
                <c:pt idx="15">
                  <c:v>15.933333333333332</c:v>
                </c:pt>
                <c:pt idx="16">
                  <c:v>19.266666666666666</c:v>
                </c:pt>
                <c:pt idx="17">
                  <c:v>16.5</c:v>
                </c:pt>
                <c:pt idx="18">
                  <c:v>17.633333333333333</c:v>
                </c:pt>
                <c:pt idx="19">
                  <c:v>18.2</c:v>
                </c:pt>
                <c:pt idx="20">
                  <c:v>15.566666666666665</c:v>
                </c:pt>
                <c:pt idx="21">
                  <c:v>11.299999999999999</c:v>
                </c:pt>
                <c:pt idx="22">
                  <c:v>9.4666666666666668</c:v>
                </c:pt>
                <c:pt idx="23">
                  <c:v>10.066666666666666</c:v>
                </c:pt>
                <c:pt idx="24">
                  <c:v>6.9333333333333336</c:v>
                </c:pt>
                <c:pt idx="25">
                  <c:v>8.2000000000000011</c:v>
                </c:pt>
                <c:pt idx="26">
                  <c:v>9.7000000000000011</c:v>
                </c:pt>
                <c:pt idx="27">
                  <c:v>6.8999999999999995</c:v>
                </c:pt>
                <c:pt idx="28">
                  <c:v>7.2666666666666666</c:v>
                </c:pt>
                <c:pt idx="29">
                  <c:v>11.633333333333335</c:v>
                </c:pt>
                <c:pt idx="30">
                  <c:v>8.6666666666666679</c:v>
                </c:pt>
                <c:pt idx="31">
                  <c:v>8.4666666666666668</c:v>
                </c:pt>
                <c:pt idx="32">
                  <c:v>8.1666666666666661</c:v>
                </c:pt>
                <c:pt idx="33">
                  <c:v>13.233333333333334</c:v>
                </c:pt>
                <c:pt idx="34">
                  <c:v>9.5333333333333332</c:v>
                </c:pt>
                <c:pt idx="35">
                  <c:v>6.0666666666666664</c:v>
                </c:pt>
                <c:pt idx="36">
                  <c:v>7.0666666666666664</c:v>
                </c:pt>
                <c:pt idx="37">
                  <c:v>6.833333333333333</c:v>
                </c:pt>
                <c:pt idx="38">
                  <c:v>7.2</c:v>
                </c:pt>
                <c:pt idx="39">
                  <c:v>7.6333333333333337</c:v>
                </c:pt>
                <c:pt idx="40">
                  <c:v>7.1000000000000005</c:v>
                </c:pt>
                <c:pt idx="41">
                  <c:v>8.9</c:v>
                </c:pt>
                <c:pt idx="42">
                  <c:v>9.6666666666666661</c:v>
                </c:pt>
                <c:pt idx="43">
                  <c:v>11.533333333333333</c:v>
                </c:pt>
                <c:pt idx="44">
                  <c:v>10.200000000000001</c:v>
                </c:pt>
                <c:pt idx="45">
                  <c:v>8.3000000000000007</c:v>
                </c:pt>
                <c:pt idx="46">
                  <c:v>9.4</c:v>
                </c:pt>
                <c:pt idx="47">
                  <c:v>9.3333333333333339</c:v>
                </c:pt>
                <c:pt idx="48">
                  <c:v>11.200000000000001</c:v>
                </c:pt>
                <c:pt idx="49">
                  <c:v>11.166666666666666</c:v>
                </c:pt>
                <c:pt idx="50">
                  <c:v>7</c:v>
                </c:pt>
                <c:pt idx="51">
                  <c:v>7.4333333333333336</c:v>
                </c:pt>
                <c:pt idx="52">
                  <c:v>4.3666666666666671</c:v>
                </c:pt>
                <c:pt idx="53">
                  <c:v>1.8666666666666665</c:v>
                </c:pt>
                <c:pt idx="54">
                  <c:v>1.1333333333333333</c:v>
                </c:pt>
                <c:pt idx="55">
                  <c:v>0.76666666666666661</c:v>
                </c:pt>
                <c:pt idx="56">
                  <c:v>2.0666666666666669</c:v>
                </c:pt>
                <c:pt idx="57">
                  <c:v>2.4</c:v>
                </c:pt>
                <c:pt idx="58">
                  <c:v>2.7333333333333329</c:v>
                </c:pt>
                <c:pt idx="59">
                  <c:v>2.5</c:v>
                </c:pt>
                <c:pt idx="60">
                  <c:v>3.1666666666666665</c:v>
                </c:pt>
                <c:pt idx="61">
                  <c:v>3.6</c:v>
                </c:pt>
                <c:pt idx="62">
                  <c:v>2.9666666666666668</c:v>
                </c:pt>
                <c:pt idx="63">
                  <c:v>2.3000000000000003</c:v>
                </c:pt>
                <c:pt idx="64">
                  <c:v>1.9333333333333333</c:v>
                </c:pt>
                <c:pt idx="65">
                  <c:v>2.3666666666666667</c:v>
                </c:pt>
                <c:pt idx="66">
                  <c:v>2.6333333333333333</c:v>
                </c:pt>
                <c:pt idx="67">
                  <c:v>1.3333333333333333</c:v>
                </c:pt>
                <c:pt idx="68">
                  <c:v>2.4</c:v>
                </c:pt>
                <c:pt idx="69">
                  <c:v>2.2666666666666666</c:v>
                </c:pt>
                <c:pt idx="70">
                  <c:v>4.666666666666667</c:v>
                </c:pt>
                <c:pt idx="71">
                  <c:v>5.833333333333333</c:v>
                </c:pt>
                <c:pt idx="72">
                  <c:v>7.5</c:v>
                </c:pt>
                <c:pt idx="73">
                  <c:v>9.7666666666666675</c:v>
                </c:pt>
                <c:pt idx="74">
                  <c:v>14.433333333333332</c:v>
                </c:pt>
                <c:pt idx="75">
                  <c:v>16.600000000000001</c:v>
                </c:pt>
                <c:pt idx="76">
                  <c:v>14.366666666666667</c:v>
                </c:pt>
                <c:pt idx="77">
                  <c:v>18.066666666666666</c:v>
                </c:pt>
                <c:pt idx="78">
                  <c:v>22.133333333333336</c:v>
                </c:pt>
                <c:pt idx="79">
                  <c:v>27</c:v>
                </c:pt>
                <c:pt idx="80">
                  <c:v>29.866666666666664</c:v>
                </c:pt>
                <c:pt idx="81">
                  <c:v>33.666666666666664</c:v>
                </c:pt>
                <c:pt idx="82">
                  <c:v>44.2</c:v>
                </c:pt>
                <c:pt idx="83">
                  <c:v>39.9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Sheet5!$D$1</c:f>
              <c:strCache>
                <c:ptCount val="1"/>
                <c:pt idx="0">
                  <c:v>Szolgáltatások</c:v>
                </c:pt>
              </c:strCache>
            </c:strRef>
          </c:tx>
          <c:marker>
            <c:symbol val="none"/>
          </c:marker>
          <c:cat>
            <c:numRef>
              <c:f>Sheet5!$A$2:$A$85</c:f>
              <c:numCache>
                <c:formatCode>m/d/yyyy</c:formatCode>
                <c:ptCount val="84"/>
                <c:pt idx="0">
                  <c:v>35065</c:v>
                </c:pt>
                <c:pt idx="1">
                  <c:v>35156</c:v>
                </c:pt>
                <c:pt idx="2">
                  <c:v>35247</c:v>
                </c:pt>
                <c:pt idx="3">
                  <c:v>35339</c:v>
                </c:pt>
                <c:pt idx="4">
                  <c:v>35431</c:v>
                </c:pt>
                <c:pt idx="5">
                  <c:v>35521</c:v>
                </c:pt>
                <c:pt idx="6">
                  <c:v>35612</c:v>
                </c:pt>
                <c:pt idx="7">
                  <c:v>35704</c:v>
                </c:pt>
                <c:pt idx="8">
                  <c:v>35796</c:v>
                </c:pt>
                <c:pt idx="9">
                  <c:v>35886</c:v>
                </c:pt>
                <c:pt idx="10">
                  <c:v>35977</c:v>
                </c:pt>
                <c:pt idx="11">
                  <c:v>36069</c:v>
                </c:pt>
                <c:pt idx="12">
                  <c:v>36161</c:v>
                </c:pt>
                <c:pt idx="13">
                  <c:v>36251</c:v>
                </c:pt>
                <c:pt idx="14">
                  <c:v>36342</c:v>
                </c:pt>
                <c:pt idx="15">
                  <c:v>36434</c:v>
                </c:pt>
                <c:pt idx="16">
                  <c:v>36526</c:v>
                </c:pt>
                <c:pt idx="17">
                  <c:v>36617</c:v>
                </c:pt>
                <c:pt idx="18">
                  <c:v>36708</c:v>
                </c:pt>
                <c:pt idx="19">
                  <c:v>36800</c:v>
                </c:pt>
                <c:pt idx="20">
                  <c:v>36892</c:v>
                </c:pt>
                <c:pt idx="21">
                  <c:v>36982</c:v>
                </c:pt>
                <c:pt idx="22">
                  <c:v>37073</c:v>
                </c:pt>
                <c:pt idx="23">
                  <c:v>37165</c:v>
                </c:pt>
                <c:pt idx="24">
                  <c:v>37257</c:v>
                </c:pt>
                <c:pt idx="25">
                  <c:v>37347</c:v>
                </c:pt>
                <c:pt idx="26">
                  <c:v>37438</c:v>
                </c:pt>
                <c:pt idx="27">
                  <c:v>37530</c:v>
                </c:pt>
                <c:pt idx="28">
                  <c:v>37622</c:v>
                </c:pt>
                <c:pt idx="29">
                  <c:v>37712</c:v>
                </c:pt>
                <c:pt idx="30">
                  <c:v>37803</c:v>
                </c:pt>
                <c:pt idx="31">
                  <c:v>37895</c:v>
                </c:pt>
                <c:pt idx="32">
                  <c:v>37987</c:v>
                </c:pt>
                <c:pt idx="33">
                  <c:v>38078</c:v>
                </c:pt>
                <c:pt idx="34">
                  <c:v>38169</c:v>
                </c:pt>
                <c:pt idx="35">
                  <c:v>38261</c:v>
                </c:pt>
                <c:pt idx="36">
                  <c:v>38353</c:v>
                </c:pt>
                <c:pt idx="37">
                  <c:v>38443</c:v>
                </c:pt>
                <c:pt idx="38">
                  <c:v>38534</c:v>
                </c:pt>
                <c:pt idx="39">
                  <c:v>38626</c:v>
                </c:pt>
                <c:pt idx="40">
                  <c:v>38718</c:v>
                </c:pt>
                <c:pt idx="41">
                  <c:v>38808</c:v>
                </c:pt>
                <c:pt idx="42">
                  <c:v>38899</c:v>
                </c:pt>
                <c:pt idx="43">
                  <c:v>38991</c:v>
                </c:pt>
                <c:pt idx="44">
                  <c:v>39083</c:v>
                </c:pt>
                <c:pt idx="45">
                  <c:v>39173</c:v>
                </c:pt>
                <c:pt idx="46">
                  <c:v>39264</c:v>
                </c:pt>
                <c:pt idx="47">
                  <c:v>39356</c:v>
                </c:pt>
                <c:pt idx="48">
                  <c:v>39448</c:v>
                </c:pt>
                <c:pt idx="49">
                  <c:v>39539</c:v>
                </c:pt>
                <c:pt idx="50">
                  <c:v>39630</c:v>
                </c:pt>
                <c:pt idx="51">
                  <c:v>39722</c:v>
                </c:pt>
                <c:pt idx="52">
                  <c:v>39814</c:v>
                </c:pt>
                <c:pt idx="53">
                  <c:v>39904</c:v>
                </c:pt>
                <c:pt idx="54">
                  <c:v>39995</c:v>
                </c:pt>
                <c:pt idx="55">
                  <c:v>40087</c:v>
                </c:pt>
                <c:pt idx="56">
                  <c:v>40179</c:v>
                </c:pt>
                <c:pt idx="57">
                  <c:v>40269</c:v>
                </c:pt>
                <c:pt idx="58">
                  <c:v>40360</c:v>
                </c:pt>
                <c:pt idx="59">
                  <c:v>40452</c:v>
                </c:pt>
                <c:pt idx="60">
                  <c:v>40544</c:v>
                </c:pt>
                <c:pt idx="61">
                  <c:v>40634</c:v>
                </c:pt>
                <c:pt idx="62">
                  <c:v>40725</c:v>
                </c:pt>
                <c:pt idx="63">
                  <c:v>40817</c:v>
                </c:pt>
                <c:pt idx="64">
                  <c:v>40909</c:v>
                </c:pt>
                <c:pt idx="65">
                  <c:v>41000</c:v>
                </c:pt>
                <c:pt idx="66">
                  <c:v>41091</c:v>
                </c:pt>
                <c:pt idx="67">
                  <c:v>41183</c:v>
                </c:pt>
                <c:pt idx="68">
                  <c:v>41275</c:v>
                </c:pt>
                <c:pt idx="69">
                  <c:v>41365</c:v>
                </c:pt>
                <c:pt idx="70">
                  <c:v>41456</c:v>
                </c:pt>
                <c:pt idx="71">
                  <c:v>41548</c:v>
                </c:pt>
                <c:pt idx="72">
                  <c:v>41640</c:v>
                </c:pt>
                <c:pt idx="73">
                  <c:v>41730</c:v>
                </c:pt>
                <c:pt idx="74">
                  <c:v>41821</c:v>
                </c:pt>
                <c:pt idx="75">
                  <c:v>41913</c:v>
                </c:pt>
                <c:pt idx="76">
                  <c:v>42005</c:v>
                </c:pt>
                <c:pt idx="77">
                  <c:v>42095</c:v>
                </c:pt>
                <c:pt idx="78">
                  <c:v>42186</c:v>
                </c:pt>
                <c:pt idx="79">
                  <c:v>42278</c:v>
                </c:pt>
                <c:pt idx="80">
                  <c:v>42370</c:v>
                </c:pt>
                <c:pt idx="81">
                  <c:v>42461</c:v>
                </c:pt>
                <c:pt idx="82">
                  <c:v>42552</c:v>
                </c:pt>
                <c:pt idx="83">
                  <c:v>42644</c:v>
                </c:pt>
              </c:numCache>
            </c:numRef>
          </c:cat>
          <c:val>
            <c:numRef>
              <c:f>Sheet5!$D$2:$D$85</c:f>
              <c:numCache>
                <c:formatCode>General</c:formatCode>
                <c:ptCount val="84"/>
                <c:pt idx="30">
                  <c:v>3.5</c:v>
                </c:pt>
                <c:pt idx="31">
                  <c:v>2.1</c:v>
                </c:pt>
                <c:pt idx="32">
                  <c:v>2.2000000000000002</c:v>
                </c:pt>
                <c:pt idx="33">
                  <c:v>3.7</c:v>
                </c:pt>
                <c:pt idx="34">
                  <c:v>3.8</c:v>
                </c:pt>
                <c:pt idx="35">
                  <c:v>3.6</c:v>
                </c:pt>
                <c:pt idx="36">
                  <c:v>2.7</c:v>
                </c:pt>
                <c:pt idx="37">
                  <c:v>2.9</c:v>
                </c:pt>
                <c:pt idx="38">
                  <c:v>2.2999999999999998</c:v>
                </c:pt>
                <c:pt idx="39">
                  <c:v>3.5</c:v>
                </c:pt>
                <c:pt idx="40">
                  <c:v>4.5999999999999996</c:v>
                </c:pt>
                <c:pt idx="41">
                  <c:v>3.2</c:v>
                </c:pt>
                <c:pt idx="42">
                  <c:v>3.1</c:v>
                </c:pt>
                <c:pt idx="43">
                  <c:v>4.5999999999999996</c:v>
                </c:pt>
                <c:pt idx="44">
                  <c:v>5.2</c:v>
                </c:pt>
                <c:pt idx="45">
                  <c:v>5.4</c:v>
                </c:pt>
                <c:pt idx="46">
                  <c:v>7</c:v>
                </c:pt>
                <c:pt idx="47">
                  <c:v>6.5</c:v>
                </c:pt>
                <c:pt idx="48">
                  <c:v>6.6</c:v>
                </c:pt>
                <c:pt idx="49">
                  <c:v>6.8</c:v>
                </c:pt>
                <c:pt idx="50">
                  <c:v>6.4</c:v>
                </c:pt>
                <c:pt idx="51">
                  <c:v>8</c:v>
                </c:pt>
                <c:pt idx="52">
                  <c:v>7.5</c:v>
                </c:pt>
                <c:pt idx="53">
                  <c:v>2.1</c:v>
                </c:pt>
                <c:pt idx="54">
                  <c:v>3.1</c:v>
                </c:pt>
                <c:pt idx="55">
                  <c:v>3.5</c:v>
                </c:pt>
                <c:pt idx="56">
                  <c:v>2.4</c:v>
                </c:pt>
                <c:pt idx="57">
                  <c:v>4.8</c:v>
                </c:pt>
                <c:pt idx="58">
                  <c:v>3.2</c:v>
                </c:pt>
                <c:pt idx="59">
                  <c:v>2.7</c:v>
                </c:pt>
                <c:pt idx="60">
                  <c:v>3.8</c:v>
                </c:pt>
                <c:pt idx="61">
                  <c:v>3.3</c:v>
                </c:pt>
                <c:pt idx="62">
                  <c:v>5</c:v>
                </c:pt>
                <c:pt idx="63">
                  <c:v>5.4</c:v>
                </c:pt>
                <c:pt idx="64">
                  <c:v>2.6</c:v>
                </c:pt>
                <c:pt idx="65">
                  <c:v>4.0999999999999996</c:v>
                </c:pt>
                <c:pt idx="66">
                  <c:v>2.9</c:v>
                </c:pt>
                <c:pt idx="67">
                  <c:v>3</c:v>
                </c:pt>
                <c:pt idx="68">
                  <c:v>3</c:v>
                </c:pt>
                <c:pt idx="69">
                  <c:v>4.5</c:v>
                </c:pt>
                <c:pt idx="70">
                  <c:v>9.8000000000000007</c:v>
                </c:pt>
                <c:pt idx="71">
                  <c:v>6.6</c:v>
                </c:pt>
                <c:pt idx="72">
                  <c:v>5.7</c:v>
                </c:pt>
                <c:pt idx="73">
                  <c:v>4.4000000000000004</c:v>
                </c:pt>
                <c:pt idx="74">
                  <c:v>5.2</c:v>
                </c:pt>
                <c:pt idx="75">
                  <c:v>8.4</c:v>
                </c:pt>
                <c:pt idx="76">
                  <c:v>15.1</c:v>
                </c:pt>
                <c:pt idx="77">
                  <c:v>20.5</c:v>
                </c:pt>
                <c:pt idx="78">
                  <c:v>14.4</c:v>
                </c:pt>
                <c:pt idx="79">
                  <c:v>23.1</c:v>
                </c:pt>
                <c:pt idx="80">
                  <c:v>28.1</c:v>
                </c:pt>
                <c:pt idx="81">
                  <c:v>30.9</c:v>
                </c:pt>
                <c:pt idx="82">
                  <c:v>34</c:v>
                </c:pt>
                <c:pt idx="83">
                  <c:v>39.5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977200"/>
        <c:axId val="152977592"/>
      </c:lineChart>
      <c:dateAx>
        <c:axId val="152977200"/>
        <c:scaling>
          <c:orientation val="minMax"/>
          <c:min val="35065"/>
        </c:scaling>
        <c:delete val="0"/>
        <c:axPos val="b"/>
        <c:numFmt formatCode="yyyy" sourceLinked="0"/>
        <c:majorTickMark val="out"/>
        <c:minorTickMark val="none"/>
        <c:tickLblPos val="nextTo"/>
        <c:crossAx val="152977592"/>
        <c:crosses val="autoZero"/>
        <c:auto val="1"/>
        <c:lblOffset val="100"/>
        <c:baseTimeUnit val="months"/>
        <c:majorUnit val="24"/>
        <c:majorTimeUnit val="months"/>
      </c:dateAx>
      <c:valAx>
        <c:axId val="1529775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Válaszadók %-a</a:t>
                </a:r>
              </a:p>
            </c:rich>
          </c:tx>
          <c:layout>
            <c:manualLayout>
              <c:xMode val="edge"/>
              <c:yMode val="edge"/>
              <c:x val="1.1759200077570155E-3"/>
              <c:y val="0.26563164568512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297720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2524208517282116"/>
          <c:y val="6.7581418584288025E-2"/>
          <c:w val="0.54410887327371782"/>
          <c:h val="0.25669012318483381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23663394528224"/>
          <c:y val="2.6274537037037037E-2"/>
          <c:w val="0.82127731481481481"/>
          <c:h val="0.813326620370370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Sheet5!$U$1</c:f>
              <c:strCache>
                <c:ptCount val="1"/>
                <c:pt idx="0">
                  <c:v>Munkanélküliek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Sheet5!$T$2:$T$52</c:f>
              <c:numCache>
                <c:formatCode>m/d/yyyy</c:formatCode>
                <c:ptCount val="51"/>
                <c:pt idx="0">
                  <c:v>37987</c:v>
                </c:pt>
                <c:pt idx="1">
                  <c:v>38078</c:v>
                </c:pt>
                <c:pt idx="2">
                  <c:v>38169</c:v>
                </c:pt>
                <c:pt idx="3">
                  <c:v>38261</c:v>
                </c:pt>
                <c:pt idx="4">
                  <c:v>38353</c:v>
                </c:pt>
                <c:pt idx="5">
                  <c:v>38443</c:v>
                </c:pt>
                <c:pt idx="6">
                  <c:v>38534</c:v>
                </c:pt>
                <c:pt idx="7">
                  <c:v>38626</c:v>
                </c:pt>
                <c:pt idx="8">
                  <c:v>38718</c:v>
                </c:pt>
                <c:pt idx="9">
                  <c:v>38808</c:v>
                </c:pt>
                <c:pt idx="10">
                  <c:v>38899</c:v>
                </c:pt>
                <c:pt idx="11">
                  <c:v>38991</c:v>
                </c:pt>
                <c:pt idx="12">
                  <c:v>39083</c:v>
                </c:pt>
                <c:pt idx="13">
                  <c:v>39173</c:v>
                </c:pt>
                <c:pt idx="14">
                  <c:v>39264</c:v>
                </c:pt>
                <c:pt idx="15">
                  <c:v>39356</c:v>
                </c:pt>
                <c:pt idx="16">
                  <c:v>39448</c:v>
                </c:pt>
                <c:pt idx="17">
                  <c:v>39539</c:v>
                </c:pt>
                <c:pt idx="18">
                  <c:v>39630</c:v>
                </c:pt>
                <c:pt idx="19">
                  <c:v>39722</c:v>
                </c:pt>
                <c:pt idx="20">
                  <c:v>39814</c:v>
                </c:pt>
                <c:pt idx="21">
                  <c:v>39904</c:v>
                </c:pt>
                <c:pt idx="22">
                  <c:v>39995</c:v>
                </c:pt>
                <c:pt idx="23">
                  <c:v>40087</c:v>
                </c:pt>
                <c:pt idx="24">
                  <c:v>40179</c:v>
                </c:pt>
                <c:pt idx="25">
                  <c:v>40269</c:v>
                </c:pt>
                <c:pt idx="26">
                  <c:v>40360</c:v>
                </c:pt>
                <c:pt idx="27">
                  <c:v>40452</c:v>
                </c:pt>
                <c:pt idx="28">
                  <c:v>40544</c:v>
                </c:pt>
                <c:pt idx="29">
                  <c:v>40634</c:v>
                </c:pt>
                <c:pt idx="30">
                  <c:v>40725</c:v>
                </c:pt>
                <c:pt idx="31">
                  <c:v>40817</c:v>
                </c:pt>
                <c:pt idx="32">
                  <c:v>40909</c:v>
                </c:pt>
                <c:pt idx="33">
                  <c:v>41000</c:v>
                </c:pt>
                <c:pt idx="34">
                  <c:v>41091</c:v>
                </c:pt>
                <c:pt idx="35">
                  <c:v>41183</c:v>
                </c:pt>
                <c:pt idx="36">
                  <c:v>41275</c:v>
                </c:pt>
                <c:pt idx="37">
                  <c:v>41365</c:v>
                </c:pt>
                <c:pt idx="38">
                  <c:v>41456</c:v>
                </c:pt>
                <c:pt idx="39">
                  <c:v>41548</c:v>
                </c:pt>
                <c:pt idx="40">
                  <c:v>41640</c:v>
                </c:pt>
                <c:pt idx="41">
                  <c:v>41730</c:v>
                </c:pt>
                <c:pt idx="42">
                  <c:v>41821</c:v>
                </c:pt>
                <c:pt idx="43">
                  <c:v>41913</c:v>
                </c:pt>
                <c:pt idx="44">
                  <c:v>42005</c:v>
                </c:pt>
                <c:pt idx="45">
                  <c:v>42095</c:v>
                </c:pt>
                <c:pt idx="46">
                  <c:v>42186</c:v>
                </c:pt>
                <c:pt idx="47">
                  <c:v>42278</c:v>
                </c:pt>
                <c:pt idx="48">
                  <c:v>42370</c:v>
                </c:pt>
                <c:pt idx="49">
                  <c:v>42461</c:v>
                </c:pt>
                <c:pt idx="50">
                  <c:v>42552</c:v>
                </c:pt>
              </c:numCache>
            </c:numRef>
          </c:cat>
          <c:val>
            <c:numRef>
              <c:f>Sheet5!$U$2:$U$52</c:f>
              <c:numCache>
                <c:formatCode>0</c:formatCode>
                <c:ptCount val="51"/>
                <c:pt idx="0">
                  <c:v>242.46591928792259</c:v>
                </c:pt>
                <c:pt idx="1">
                  <c:v>245.59890172403163</c:v>
                </c:pt>
                <c:pt idx="2">
                  <c:v>255.1509294021204</c:v>
                </c:pt>
                <c:pt idx="3">
                  <c:v>268.1297340139875</c:v>
                </c:pt>
                <c:pt idx="4">
                  <c:v>286.28495326141632</c:v>
                </c:pt>
                <c:pt idx="5">
                  <c:v>305.19773072138065</c:v>
                </c:pt>
                <c:pt idx="6">
                  <c:v>309.47309260225444</c:v>
                </c:pt>
                <c:pt idx="7">
                  <c:v>314.39045963549319</c:v>
                </c:pt>
                <c:pt idx="8">
                  <c:v>312.57888519558344</c:v>
                </c:pt>
                <c:pt idx="9">
                  <c:v>314.82741359557627</c:v>
                </c:pt>
                <c:pt idx="10">
                  <c:v>323.71128605340459</c:v>
                </c:pt>
                <c:pt idx="11">
                  <c:v>322.76749708011573</c:v>
                </c:pt>
                <c:pt idx="12">
                  <c:v>304.18751293362061</c:v>
                </c:pt>
                <c:pt idx="13">
                  <c:v>304.4229594938077</c:v>
                </c:pt>
                <c:pt idx="14">
                  <c:v>310.60866137079921</c:v>
                </c:pt>
                <c:pt idx="15">
                  <c:v>326.38446495234058</c:v>
                </c:pt>
                <c:pt idx="16">
                  <c:v>320.54788411365956</c:v>
                </c:pt>
                <c:pt idx="17">
                  <c:v>320.58946580640179</c:v>
                </c:pt>
                <c:pt idx="18">
                  <c:v>324.40356329374305</c:v>
                </c:pt>
                <c:pt idx="19">
                  <c:v>341.06355910903045</c:v>
                </c:pt>
                <c:pt idx="20">
                  <c:v>385.46924111656546</c:v>
                </c:pt>
                <c:pt idx="21">
                  <c:v>409.38549854833121</c:v>
                </c:pt>
                <c:pt idx="22">
                  <c:v>435.42742653103966</c:v>
                </c:pt>
                <c:pt idx="23">
                  <c:v>444.04881233784937</c:v>
                </c:pt>
                <c:pt idx="24">
                  <c:v>469.06775188291903</c:v>
                </c:pt>
                <c:pt idx="25">
                  <c:v>479.69222396247443</c:v>
                </c:pt>
                <c:pt idx="26">
                  <c:v>465.89308062095614</c:v>
                </c:pt>
                <c:pt idx="27">
                  <c:v>464.5909409560789</c:v>
                </c:pt>
                <c:pt idx="28">
                  <c:v>468.69899798201419</c:v>
                </c:pt>
                <c:pt idx="29">
                  <c:v>468.70457665649525</c:v>
                </c:pt>
                <c:pt idx="30">
                  <c:v>465.56583475263324</c:v>
                </c:pt>
                <c:pt idx="31">
                  <c:v>466.87137534821733</c:v>
                </c:pt>
                <c:pt idx="32">
                  <c:v>480.963325755938</c:v>
                </c:pt>
                <c:pt idx="33">
                  <c:v>479.9943966914434</c:v>
                </c:pt>
                <c:pt idx="34">
                  <c:v>461.44765340338853</c:v>
                </c:pt>
                <c:pt idx="35">
                  <c:v>470.55239118854587</c:v>
                </c:pt>
                <c:pt idx="36">
                  <c:v>466.7565910821491</c:v>
                </c:pt>
                <c:pt idx="37">
                  <c:v>448.38387131892222</c:v>
                </c:pt>
                <c:pt idx="38">
                  <c:v>435.85296713259686</c:v>
                </c:pt>
                <c:pt idx="39">
                  <c:v>407.82504954105883</c:v>
                </c:pt>
                <c:pt idx="40">
                  <c:v>343.24111062128787</c:v>
                </c:pt>
                <c:pt idx="41">
                  <c:v>362.73969395968157</c:v>
                </c:pt>
                <c:pt idx="42">
                  <c:v>334.08703581733988</c:v>
                </c:pt>
                <c:pt idx="43">
                  <c:v>327.29972046865026</c:v>
                </c:pt>
                <c:pt idx="44">
                  <c:v>331.16946582074036</c:v>
                </c:pt>
                <c:pt idx="45">
                  <c:v>317.01939250763354</c:v>
                </c:pt>
                <c:pt idx="46">
                  <c:v>297.67173476791385</c:v>
                </c:pt>
                <c:pt idx="47">
                  <c:v>286.70777271114321</c:v>
                </c:pt>
                <c:pt idx="48">
                  <c:v>260.71026366747265</c:v>
                </c:pt>
                <c:pt idx="49">
                  <c:v>239.40188985638164</c:v>
                </c:pt>
                <c:pt idx="50">
                  <c:v>227.2754762983277</c:v>
                </c:pt>
              </c:numCache>
            </c:numRef>
          </c:val>
        </c:ser>
        <c:ser>
          <c:idx val="1"/>
          <c:order val="1"/>
          <c:tx>
            <c:strRef>
              <c:f>Sheet5!$V$1</c:f>
              <c:strCache>
                <c:ptCount val="1"/>
                <c:pt idx="0">
                  <c:v>Reményvesztett munkanélküliek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numRef>
              <c:f>Sheet5!$T$2:$T$52</c:f>
              <c:numCache>
                <c:formatCode>m/d/yyyy</c:formatCode>
                <c:ptCount val="51"/>
                <c:pt idx="0">
                  <c:v>37987</c:v>
                </c:pt>
                <c:pt idx="1">
                  <c:v>38078</c:v>
                </c:pt>
                <c:pt idx="2">
                  <c:v>38169</c:v>
                </c:pt>
                <c:pt idx="3">
                  <c:v>38261</c:v>
                </c:pt>
                <c:pt idx="4">
                  <c:v>38353</c:v>
                </c:pt>
                <c:pt idx="5">
                  <c:v>38443</c:v>
                </c:pt>
                <c:pt idx="6">
                  <c:v>38534</c:v>
                </c:pt>
                <c:pt idx="7">
                  <c:v>38626</c:v>
                </c:pt>
                <c:pt idx="8">
                  <c:v>38718</c:v>
                </c:pt>
                <c:pt idx="9">
                  <c:v>38808</c:v>
                </c:pt>
                <c:pt idx="10">
                  <c:v>38899</c:v>
                </c:pt>
                <c:pt idx="11">
                  <c:v>38991</c:v>
                </c:pt>
                <c:pt idx="12">
                  <c:v>39083</c:v>
                </c:pt>
                <c:pt idx="13">
                  <c:v>39173</c:v>
                </c:pt>
                <c:pt idx="14">
                  <c:v>39264</c:v>
                </c:pt>
                <c:pt idx="15">
                  <c:v>39356</c:v>
                </c:pt>
                <c:pt idx="16">
                  <c:v>39448</c:v>
                </c:pt>
                <c:pt idx="17">
                  <c:v>39539</c:v>
                </c:pt>
                <c:pt idx="18">
                  <c:v>39630</c:v>
                </c:pt>
                <c:pt idx="19">
                  <c:v>39722</c:v>
                </c:pt>
                <c:pt idx="20">
                  <c:v>39814</c:v>
                </c:pt>
                <c:pt idx="21">
                  <c:v>39904</c:v>
                </c:pt>
                <c:pt idx="22">
                  <c:v>39995</c:v>
                </c:pt>
                <c:pt idx="23">
                  <c:v>40087</c:v>
                </c:pt>
                <c:pt idx="24">
                  <c:v>40179</c:v>
                </c:pt>
                <c:pt idx="25">
                  <c:v>40269</c:v>
                </c:pt>
                <c:pt idx="26">
                  <c:v>40360</c:v>
                </c:pt>
                <c:pt idx="27">
                  <c:v>40452</c:v>
                </c:pt>
                <c:pt idx="28">
                  <c:v>40544</c:v>
                </c:pt>
                <c:pt idx="29">
                  <c:v>40634</c:v>
                </c:pt>
                <c:pt idx="30">
                  <c:v>40725</c:v>
                </c:pt>
                <c:pt idx="31">
                  <c:v>40817</c:v>
                </c:pt>
                <c:pt idx="32">
                  <c:v>40909</c:v>
                </c:pt>
                <c:pt idx="33">
                  <c:v>41000</c:v>
                </c:pt>
                <c:pt idx="34">
                  <c:v>41091</c:v>
                </c:pt>
                <c:pt idx="35">
                  <c:v>41183</c:v>
                </c:pt>
                <c:pt idx="36">
                  <c:v>41275</c:v>
                </c:pt>
                <c:pt idx="37">
                  <c:v>41365</c:v>
                </c:pt>
                <c:pt idx="38">
                  <c:v>41456</c:v>
                </c:pt>
                <c:pt idx="39">
                  <c:v>41548</c:v>
                </c:pt>
                <c:pt idx="40">
                  <c:v>41640</c:v>
                </c:pt>
                <c:pt idx="41">
                  <c:v>41730</c:v>
                </c:pt>
                <c:pt idx="42">
                  <c:v>41821</c:v>
                </c:pt>
                <c:pt idx="43">
                  <c:v>41913</c:v>
                </c:pt>
                <c:pt idx="44">
                  <c:v>42005</c:v>
                </c:pt>
                <c:pt idx="45">
                  <c:v>42095</c:v>
                </c:pt>
                <c:pt idx="46">
                  <c:v>42186</c:v>
                </c:pt>
                <c:pt idx="47">
                  <c:v>42278</c:v>
                </c:pt>
                <c:pt idx="48">
                  <c:v>42370</c:v>
                </c:pt>
                <c:pt idx="49">
                  <c:v>42461</c:v>
                </c:pt>
                <c:pt idx="50">
                  <c:v>42552</c:v>
                </c:pt>
              </c:numCache>
            </c:numRef>
          </c:cat>
          <c:val>
            <c:numRef>
              <c:f>Sheet5!$V$2:$V$52</c:f>
              <c:numCache>
                <c:formatCode>General</c:formatCode>
                <c:ptCount val="51"/>
                <c:pt idx="0">
                  <c:v>106</c:v>
                </c:pt>
                <c:pt idx="1">
                  <c:v>114.4</c:v>
                </c:pt>
                <c:pt idx="2">
                  <c:v>114.89999999999999</c:v>
                </c:pt>
                <c:pt idx="3">
                  <c:v>122.9</c:v>
                </c:pt>
                <c:pt idx="4">
                  <c:v>116.8</c:v>
                </c:pt>
                <c:pt idx="5">
                  <c:v>118.10000000000001</c:v>
                </c:pt>
                <c:pt idx="6">
                  <c:v>118.5</c:v>
                </c:pt>
                <c:pt idx="7">
                  <c:v>122.60000000000001</c:v>
                </c:pt>
                <c:pt idx="8">
                  <c:v>100.39999999999999</c:v>
                </c:pt>
                <c:pt idx="9">
                  <c:v>97.3</c:v>
                </c:pt>
                <c:pt idx="10">
                  <c:v>99</c:v>
                </c:pt>
                <c:pt idx="11">
                  <c:v>96.3</c:v>
                </c:pt>
                <c:pt idx="12">
                  <c:v>93</c:v>
                </c:pt>
                <c:pt idx="13">
                  <c:v>98.6</c:v>
                </c:pt>
                <c:pt idx="14">
                  <c:v>99.9</c:v>
                </c:pt>
                <c:pt idx="15">
                  <c:v>95.7</c:v>
                </c:pt>
                <c:pt idx="16">
                  <c:v>96.399999999999991</c:v>
                </c:pt>
                <c:pt idx="17">
                  <c:v>94.800000000000011</c:v>
                </c:pt>
                <c:pt idx="18">
                  <c:v>95.1</c:v>
                </c:pt>
                <c:pt idx="19">
                  <c:v>102.6</c:v>
                </c:pt>
                <c:pt idx="20">
                  <c:v>113.7</c:v>
                </c:pt>
                <c:pt idx="21">
                  <c:v>118.5</c:v>
                </c:pt>
                <c:pt idx="22">
                  <c:v>121.80000000000001</c:v>
                </c:pt>
                <c:pt idx="23">
                  <c:v>125.39999999999999</c:v>
                </c:pt>
                <c:pt idx="24">
                  <c:v>121.4</c:v>
                </c:pt>
                <c:pt idx="25">
                  <c:v>125.7</c:v>
                </c:pt>
                <c:pt idx="26">
                  <c:v>126</c:v>
                </c:pt>
                <c:pt idx="27">
                  <c:v>131.6</c:v>
                </c:pt>
                <c:pt idx="28">
                  <c:v>139.4</c:v>
                </c:pt>
                <c:pt idx="29">
                  <c:v>140.6</c:v>
                </c:pt>
                <c:pt idx="30">
                  <c:v>142.1</c:v>
                </c:pt>
                <c:pt idx="31">
                  <c:v>140.5</c:v>
                </c:pt>
                <c:pt idx="32">
                  <c:v>134.9</c:v>
                </c:pt>
                <c:pt idx="33">
                  <c:v>147.19999999999999</c:v>
                </c:pt>
                <c:pt idx="34">
                  <c:v>142</c:v>
                </c:pt>
                <c:pt idx="35">
                  <c:v>141.6</c:v>
                </c:pt>
                <c:pt idx="36">
                  <c:v>146.19999999999999</c:v>
                </c:pt>
                <c:pt idx="37">
                  <c:v>138.9</c:v>
                </c:pt>
                <c:pt idx="38">
                  <c:v>125.6</c:v>
                </c:pt>
                <c:pt idx="39">
                  <c:v>119.60000000000001</c:v>
                </c:pt>
                <c:pt idx="40">
                  <c:v>99.5</c:v>
                </c:pt>
                <c:pt idx="41">
                  <c:v>102</c:v>
                </c:pt>
                <c:pt idx="42">
                  <c:v>100.60000000000001</c:v>
                </c:pt>
                <c:pt idx="43">
                  <c:v>90.5</c:v>
                </c:pt>
                <c:pt idx="44">
                  <c:v>68.599999999999994</c:v>
                </c:pt>
                <c:pt idx="45">
                  <c:v>78.8</c:v>
                </c:pt>
                <c:pt idx="46">
                  <c:v>77.099999999999994</c:v>
                </c:pt>
                <c:pt idx="47">
                  <c:v>72.900000000000006</c:v>
                </c:pt>
                <c:pt idx="48">
                  <c:v>73.7</c:v>
                </c:pt>
                <c:pt idx="49">
                  <c:v>65.5</c:v>
                </c:pt>
                <c:pt idx="50">
                  <c:v>60.9</c:v>
                </c:pt>
              </c:numCache>
            </c:numRef>
          </c:val>
        </c:ser>
        <c:ser>
          <c:idx val="2"/>
          <c:order val="2"/>
          <c:tx>
            <c:strRef>
              <c:f>Sheet5!$W$1</c:f>
              <c:strCache>
                <c:ptCount val="1"/>
                <c:pt idx="0">
                  <c:v>Közfoglalkoztatottak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Sheet5!$T$2:$T$52</c:f>
              <c:numCache>
                <c:formatCode>m/d/yyyy</c:formatCode>
                <c:ptCount val="51"/>
                <c:pt idx="0">
                  <c:v>37987</c:v>
                </c:pt>
                <c:pt idx="1">
                  <c:v>38078</c:v>
                </c:pt>
                <c:pt idx="2">
                  <c:v>38169</c:v>
                </c:pt>
                <c:pt idx="3">
                  <c:v>38261</c:v>
                </c:pt>
                <c:pt idx="4">
                  <c:v>38353</c:v>
                </c:pt>
                <c:pt idx="5">
                  <c:v>38443</c:v>
                </c:pt>
                <c:pt idx="6">
                  <c:v>38534</c:v>
                </c:pt>
                <c:pt idx="7">
                  <c:v>38626</c:v>
                </c:pt>
                <c:pt idx="8">
                  <c:v>38718</c:v>
                </c:pt>
                <c:pt idx="9">
                  <c:v>38808</c:v>
                </c:pt>
                <c:pt idx="10">
                  <c:v>38899</c:v>
                </c:pt>
                <c:pt idx="11">
                  <c:v>38991</c:v>
                </c:pt>
                <c:pt idx="12">
                  <c:v>39083</c:v>
                </c:pt>
                <c:pt idx="13">
                  <c:v>39173</c:v>
                </c:pt>
                <c:pt idx="14">
                  <c:v>39264</c:v>
                </c:pt>
                <c:pt idx="15">
                  <c:v>39356</c:v>
                </c:pt>
                <c:pt idx="16">
                  <c:v>39448</c:v>
                </c:pt>
                <c:pt idx="17">
                  <c:v>39539</c:v>
                </c:pt>
                <c:pt idx="18">
                  <c:v>39630</c:v>
                </c:pt>
                <c:pt idx="19">
                  <c:v>39722</c:v>
                </c:pt>
                <c:pt idx="20">
                  <c:v>39814</c:v>
                </c:pt>
                <c:pt idx="21">
                  <c:v>39904</c:v>
                </c:pt>
                <c:pt idx="22">
                  <c:v>39995</c:v>
                </c:pt>
                <c:pt idx="23">
                  <c:v>40087</c:v>
                </c:pt>
                <c:pt idx="24">
                  <c:v>40179</c:v>
                </c:pt>
                <c:pt idx="25">
                  <c:v>40269</c:v>
                </c:pt>
                <c:pt idx="26">
                  <c:v>40360</c:v>
                </c:pt>
                <c:pt idx="27">
                  <c:v>40452</c:v>
                </c:pt>
                <c:pt idx="28">
                  <c:v>40544</c:v>
                </c:pt>
                <c:pt idx="29">
                  <c:v>40634</c:v>
                </c:pt>
                <c:pt idx="30">
                  <c:v>40725</c:v>
                </c:pt>
                <c:pt idx="31">
                  <c:v>40817</c:v>
                </c:pt>
                <c:pt idx="32">
                  <c:v>40909</c:v>
                </c:pt>
                <c:pt idx="33">
                  <c:v>41000</c:v>
                </c:pt>
                <c:pt idx="34">
                  <c:v>41091</c:v>
                </c:pt>
                <c:pt idx="35">
                  <c:v>41183</c:v>
                </c:pt>
                <c:pt idx="36">
                  <c:v>41275</c:v>
                </c:pt>
                <c:pt idx="37">
                  <c:v>41365</c:v>
                </c:pt>
                <c:pt idx="38">
                  <c:v>41456</c:v>
                </c:pt>
                <c:pt idx="39">
                  <c:v>41548</c:v>
                </c:pt>
                <c:pt idx="40">
                  <c:v>41640</c:v>
                </c:pt>
                <c:pt idx="41">
                  <c:v>41730</c:v>
                </c:pt>
                <c:pt idx="42">
                  <c:v>41821</c:v>
                </c:pt>
                <c:pt idx="43">
                  <c:v>41913</c:v>
                </c:pt>
                <c:pt idx="44">
                  <c:v>42005</c:v>
                </c:pt>
                <c:pt idx="45">
                  <c:v>42095</c:v>
                </c:pt>
                <c:pt idx="46">
                  <c:v>42186</c:v>
                </c:pt>
                <c:pt idx="47">
                  <c:v>42278</c:v>
                </c:pt>
                <c:pt idx="48">
                  <c:v>42370</c:v>
                </c:pt>
                <c:pt idx="49">
                  <c:v>42461</c:v>
                </c:pt>
                <c:pt idx="50">
                  <c:v>42552</c:v>
                </c:pt>
              </c:numCache>
            </c:numRef>
          </c:cat>
          <c:val>
            <c:numRef>
              <c:f>Sheet5!$W$2:$W$52</c:f>
              <c:numCache>
                <c:formatCode>0</c:formatCode>
                <c:ptCount val="51"/>
                <c:pt idx="0">
                  <c:v>30.89052010850018</c:v>
                </c:pt>
                <c:pt idx="1">
                  <c:v>29.481147342646931</c:v>
                </c:pt>
                <c:pt idx="2">
                  <c:v>30.379479965350402</c:v>
                </c:pt>
                <c:pt idx="3">
                  <c:v>31.08692865753984</c:v>
                </c:pt>
                <c:pt idx="4">
                  <c:v>31.018427658219746</c:v>
                </c:pt>
                <c:pt idx="5">
                  <c:v>31.367082234074566</c:v>
                </c:pt>
                <c:pt idx="6">
                  <c:v>32.921977482255336</c:v>
                </c:pt>
                <c:pt idx="7">
                  <c:v>33.013375683393882</c:v>
                </c:pt>
                <c:pt idx="8">
                  <c:v>36.413108507884296</c:v>
                </c:pt>
                <c:pt idx="9">
                  <c:v>36.44199898472224</c:v>
                </c:pt>
                <c:pt idx="10">
                  <c:v>26.462604192227193</c:v>
                </c:pt>
                <c:pt idx="11">
                  <c:v>27.596188191162224</c:v>
                </c:pt>
                <c:pt idx="12">
                  <c:v>30.006179660229694</c:v>
                </c:pt>
                <c:pt idx="13">
                  <c:v>27.686365927207401</c:v>
                </c:pt>
                <c:pt idx="14">
                  <c:v>30.286598808237866</c:v>
                </c:pt>
                <c:pt idx="15">
                  <c:v>30.999356893474847</c:v>
                </c:pt>
                <c:pt idx="16">
                  <c:v>34.706880798100414</c:v>
                </c:pt>
                <c:pt idx="17">
                  <c:v>28.635615292189968</c:v>
                </c:pt>
                <c:pt idx="18">
                  <c:v>27.906323530812561</c:v>
                </c:pt>
                <c:pt idx="19">
                  <c:v>32.958476365868691</c:v>
                </c:pt>
                <c:pt idx="20">
                  <c:v>35.193205230707875</c:v>
                </c:pt>
                <c:pt idx="21">
                  <c:v>54.086606900278007</c:v>
                </c:pt>
                <c:pt idx="22">
                  <c:v>75.706926320241919</c:v>
                </c:pt>
                <c:pt idx="23">
                  <c:v>78.767569578059465</c:v>
                </c:pt>
                <c:pt idx="24">
                  <c:v>77.523286677947169</c:v>
                </c:pt>
                <c:pt idx="25">
                  <c:v>87.924096710014553</c:v>
                </c:pt>
                <c:pt idx="26">
                  <c:v>91.492646283225</c:v>
                </c:pt>
                <c:pt idx="27">
                  <c:v>90.812649157502008</c:v>
                </c:pt>
                <c:pt idx="28">
                  <c:v>45.807280673414908</c:v>
                </c:pt>
                <c:pt idx="29">
                  <c:v>59.116906202357846</c:v>
                </c:pt>
                <c:pt idx="30">
                  <c:v>64.455483781416675</c:v>
                </c:pt>
                <c:pt idx="31">
                  <c:v>74.935918548470198</c:v>
                </c:pt>
                <c:pt idx="32">
                  <c:v>67.070567459526785</c:v>
                </c:pt>
                <c:pt idx="33">
                  <c:v>91.250779675937252</c:v>
                </c:pt>
                <c:pt idx="34">
                  <c:v>99.516375160745994</c:v>
                </c:pt>
                <c:pt idx="35">
                  <c:v>104.38154457615954</c:v>
                </c:pt>
                <c:pt idx="36">
                  <c:v>59.504592921264376</c:v>
                </c:pt>
                <c:pt idx="37">
                  <c:v>117.12165789983356</c:v>
                </c:pt>
                <c:pt idx="38">
                  <c:v>124.6562705330004</c:v>
                </c:pt>
                <c:pt idx="39">
                  <c:v>159.59660810983343</c:v>
                </c:pt>
                <c:pt idx="40">
                  <c:v>186.34403903517</c:v>
                </c:pt>
                <c:pt idx="41">
                  <c:v>125.33528772199338</c:v>
                </c:pt>
                <c:pt idx="42">
                  <c:v>163.3192473101436</c:v>
                </c:pt>
                <c:pt idx="43">
                  <c:v>163.14335866324251</c:v>
                </c:pt>
                <c:pt idx="44">
                  <c:v>159.92308332559429</c:v>
                </c:pt>
                <c:pt idx="45">
                  <c:v>157.4894614778336</c:v>
                </c:pt>
                <c:pt idx="46">
                  <c:v>177.74713866138515</c:v>
                </c:pt>
                <c:pt idx="47">
                  <c:v>184.57200954244519</c:v>
                </c:pt>
                <c:pt idx="48">
                  <c:v>178.0986007576158</c:v>
                </c:pt>
                <c:pt idx="49">
                  <c:v>177.97244847629077</c:v>
                </c:pt>
                <c:pt idx="50">
                  <c:v>178.58819632226346</c:v>
                </c:pt>
              </c:numCache>
            </c:numRef>
          </c:val>
        </c:ser>
        <c:ser>
          <c:idx val="3"/>
          <c:order val="3"/>
          <c:tx>
            <c:strRef>
              <c:f>Sheet5!$X$1</c:f>
              <c:strCache>
                <c:ptCount val="1"/>
                <c:pt idx="0">
                  <c:v>Külföldi telephelyen dolgozók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Sheet5!$T$2:$T$52</c:f>
              <c:numCache>
                <c:formatCode>m/d/yyyy</c:formatCode>
                <c:ptCount val="51"/>
                <c:pt idx="0">
                  <c:v>37987</c:v>
                </c:pt>
                <c:pt idx="1">
                  <c:v>38078</c:v>
                </c:pt>
                <c:pt idx="2">
                  <c:v>38169</c:v>
                </c:pt>
                <c:pt idx="3">
                  <c:v>38261</c:v>
                </c:pt>
                <c:pt idx="4">
                  <c:v>38353</c:v>
                </c:pt>
                <c:pt idx="5">
                  <c:v>38443</c:v>
                </c:pt>
                <c:pt idx="6">
                  <c:v>38534</c:v>
                </c:pt>
                <c:pt idx="7">
                  <c:v>38626</c:v>
                </c:pt>
                <c:pt idx="8">
                  <c:v>38718</c:v>
                </c:pt>
                <c:pt idx="9">
                  <c:v>38808</c:v>
                </c:pt>
                <c:pt idx="10">
                  <c:v>38899</c:v>
                </c:pt>
                <c:pt idx="11">
                  <c:v>38991</c:v>
                </c:pt>
                <c:pt idx="12">
                  <c:v>39083</c:v>
                </c:pt>
                <c:pt idx="13">
                  <c:v>39173</c:v>
                </c:pt>
                <c:pt idx="14">
                  <c:v>39264</c:v>
                </c:pt>
                <c:pt idx="15">
                  <c:v>39356</c:v>
                </c:pt>
                <c:pt idx="16">
                  <c:v>39448</c:v>
                </c:pt>
                <c:pt idx="17">
                  <c:v>39539</c:v>
                </c:pt>
                <c:pt idx="18">
                  <c:v>39630</c:v>
                </c:pt>
                <c:pt idx="19">
                  <c:v>39722</c:v>
                </c:pt>
                <c:pt idx="20">
                  <c:v>39814</c:v>
                </c:pt>
                <c:pt idx="21">
                  <c:v>39904</c:v>
                </c:pt>
                <c:pt idx="22">
                  <c:v>39995</c:v>
                </c:pt>
                <c:pt idx="23">
                  <c:v>40087</c:v>
                </c:pt>
                <c:pt idx="24">
                  <c:v>40179</c:v>
                </c:pt>
                <c:pt idx="25">
                  <c:v>40269</c:v>
                </c:pt>
                <c:pt idx="26">
                  <c:v>40360</c:v>
                </c:pt>
                <c:pt idx="27">
                  <c:v>40452</c:v>
                </c:pt>
                <c:pt idx="28">
                  <c:v>40544</c:v>
                </c:pt>
                <c:pt idx="29">
                  <c:v>40634</c:v>
                </c:pt>
                <c:pt idx="30">
                  <c:v>40725</c:v>
                </c:pt>
                <c:pt idx="31">
                  <c:v>40817</c:v>
                </c:pt>
                <c:pt idx="32">
                  <c:v>40909</c:v>
                </c:pt>
                <c:pt idx="33">
                  <c:v>41000</c:v>
                </c:pt>
                <c:pt idx="34">
                  <c:v>41091</c:v>
                </c:pt>
                <c:pt idx="35">
                  <c:v>41183</c:v>
                </c:pt>
                <c:pt idx="36">
                  <c:v>41275</c:v>
                </c:pt>
                <c:pt idx="37">
                  <c:v>41365</c:v>
                </c:pt>
                <c:pt idx="38">
                  <c:v>41456</c:v>
                </c:pt>
                <c:pt idx="39">
                  <c:v>41548</c:v>
                </c:pt>
                <c:pt idx="40">
                  <c:v>41640</c:v>
                </c:pt>
                <c:pt idx="41">
                  <c:v>41730</c:v>
                </c:pt>
                <c:pt idx="42">
                  <c:v>41821</c:v>
                </c:pt>
                <c:pt idx="43">
                  <c:v>41913</c:v>
                </c:pt>
                <c:pt idx="44">
                  <c:v>42005</c:v>
                </c:pt>
                <c:pt idx="45">
                  <c:v>42095</c:v>
                </c:pt>
                <c:pt idx="46">
                  <c:v>42186</c:v>
                </c:pt>
                <c:pt idx="47">
                  <c:v>42278</c:v>
                </c:pt>
                <c:pt idx="48">
                  <c:v>42370</c:v>
                </c:pt>
                <c:pt idx="49">
                  <c:v>42461</c:v>
                </c:pt>
                <c:pt idx="50">
                  <c:v>42552</c:v>
                </c:pt>
              </c:numCache>
            </c:numRef>
          </c:cat>
          <c:val>
            <c:numRef>
              <c:f>Sheet5!$X$2:$X$52</c:f>
              <c:numCache>
                <c:formatCode>General</c:formatCode>
                <c:ptCount val="51"/>
                <c:pt idx="0">
                  <c:v>18.464725263778096</c:v>
                </c:pt>
                <c:pt idx="1">
                  <c:v>19.793414809123586</c:v>
                </c:pt>
                <c:pt idx="2">
                  <c:v>20.360336791798201</c:v>
                </c:pt>
                <c:pt idx="3">
                  <c:v>20.201183135300116</c:v>
                </c:pt>
                <c:pt idx="4">
                  <c:v>19.697097048789203</c:v>
                </c:pt>
                <c:pt idx="5">
                  <c:v>19.574921754200631</c:v>
                </c:pt>
                <c:pt idx="6">
                  <c:v>20.184734349041769</c:v>
                </c:pt>
                <c:pt idx="7">
                  <c:v>21.502246847968387</c:v>
                </c:pt>
                <c:pt idx="8">
                  <c:v>23.127434195116599</c:v>
                </c:pt>
                <c:pt idx="9">
                  <c:v>24.280858074919795</c:v>
                </c:pt>
                <c:pt idx="10">
                  <c:v>24.609904395247085</c:v>
                </c:pt>
                <c:pt idx="11">
                  <c:v>24.190143334716513</c:v>
                </c:pt>
                <c:pt idx="12">
                  <c:v>23.523593950512407</c:v>
                </c:pt>
                <c:pt idx="13">
                  <c:v>23.539849784392757</c:v>
                </c:pt>
                <c:pt idx="14">
                  <c:v>24.717290511242194</c:v>
                </c:pt>
                <c:pt idx="15">
                  <c:v>27.082255753852639</c:v>
                </c:pt>
                <c:pt idx="16">
                  <c:v>30.205071672809751</c:v>
                </c:pt>
                <c:pt idx="17">
                  <c:v>33.207453709135486</c:v>
                </c:pt>
                <c:pt idx="18">
                  <c:v>35.574893543122677</c:v>
                </c:pt>
                <c:pt idx="19">
                  <c:v>37.154581074932089</c:v>
                </c:pt>
                <c:pt idx="20">
                  <c:v>38.154464619648557</c:v>
                </c:pt>
                <c:pt idx="21">
                  <c:v>39.148774506705742</c:v>
                </c:pt>
                <c:pt idx="22">
                  <c:v>40.489660337845606</c:v>
                </c:pt>
                <c:pt idx="23">
                  <c:v>42.306090535800109</c:v>
                </c:pt>
                <c:pt idx="24">
                  <c:v>44.506816497647506</c:v>
                </c:pt>
                <c:pt idx="25">
                  <c:v>46.777113499954289</c:v>
                </c:pt>
                <c:pt idx="26">
                  <c:v>48.999419449795603</c:v>
                </c:pt>
                <c:pt idx="27">
                  <c:v>51.252980552602651</c:v>
                </c:pt>
                <c:pt idx="28">
                  <c:v>53.814231665241877</c:v>
                </c:pt>
                <c:pt idx="29">
                  <c:v>57.157773123133147</c:v>
                </c:pt>
                <c:pt idx="30">
                  <c:v>61.43106678589632</c:v>
                </c:pt>
                <c:pt idx="31">
                  <c:v>66.45526842572869</c:v>
                </c:pt>
                <c:pt idx="32">
                  <c:v>74.400000000000006</c:v>
                </c:pt>
                <c:pt idx="33">
                  <c:v>77.599999999999994</c:v>
                </c:pt>
                <c:pt idx="34">
                  <c:v>85.600000000000023</c:v>
                </c:pt>
                <c:pt idx="35">
                  <c:v>91.599999999999966</c:v>
                </c:pt>
                <c:pt idx="36">
                  <c:v>93.4</c:v>
                </c:pt>
                <c:pt idx="37">
                  <c:v>99.6</c:v>
                </c:pt>
                <c:pt idx="38">
                  <c:v>99.5</c:v>
                </c:pt>
                <c:pt idx="39">
                  <c:v>99.4</c:v>
                </c:pt>
                <c:pt idx="40">
                  <c:v>95.419333333333327</c:v>
                </c:pt>
                <c:pt idx="41">
                  <c:v>94.2</c:v>
                </c:pt>
                <c:pt idx="42">
                  <c:v>101.422</c:v>
                </c:pt>
                <c:pt idx="43">
                  <c:v>111.1</c:v>
                </c:pt>
                <c:pt idx="44">
                  <c:v>105.2</c:v>
                </c:pt>
                <c:pt idx="45">
                  <c:v>108</c:v>
                </c:pt>
                <c:pt idx="46">
                  <c:v>114.2</c:v>
                </c:pt>
                <c:pt idx="47">
                  <c:v>117.107</c:v>
                </c:pt>
                <c:pt idx="48">
                  <c:v>119.91799999999999</c:v>
                </c:pt>
                <c:pt idx="49">
                  <c:v>116.745</c:v>
                </c:pt>
                <c:pt idx="50">
                  <c:v>113.2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2978376"/>
        <c:axId val="152978768"/>
      </c:barChart>
      <c:catAx>
        <c:axId val="15297837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15297876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52978768"/>
        <c:scaling>
          <c:orientation val="minMax"/>
          <c:max val="10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hu-HU" b="0"/>
                  <a:t>ezer fő</a:t>
                </a:r>
              </a:p>
            </c:rich>
          </c:tx>
          <c:layout>
            <c:manualLayout>
              <c:xMode val="edge"/>
              <c:yMode val="edge"/>
              <c:x val="0"/>
              <c:y val="0.29948518518518519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52978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6433137606905885E-2"/>
          <c:y val="3.7116203703703707E-2"/>
          <c:w val="0.89062418616118089"/>
          <c:h val="0.2966472222222222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620783513172"/>
          <c:y val="0.1176779394793992"/>
          <c:w val="0.70005273646349764"/>
          <c:h val="0.73709108978575388"/>
        </c:manualLayout>
      </c:layout>
      <c:lineChart>
        <c:grouping val="standard"/>
        <c:varyColors val="0"/>
        <c:ser>
          <c:idx val="0"/>
          <c:order val="0"/>
          <c:tx>
            <c:strRef>
              <c:f>Sheet6!$A$2</c:f>
              <c:strCache>
                <c:ptCount val="1"/>
                <c:pt idx="0">
                  <c:v>K/L</c:v>
                </c:pt>
              </c:strCache>
            </c:strRef>
          </c:tx>
          <c:spPr>
            <a:ln w="38100"/>
          </c:spPr>
          <c:cat>
            <c:numRef>
              <c:f>Sheet6!$B$1:$W$1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Sheet6!$B$3:$W$3</c:f>
              <c:numCache>
                <c:formatCode>General</c:formatCode>
                <c:ptCount val="22"/>
                <c:pt idx="0">
                  <c:v>68.20891364598171</c:v>
                </c:pt>
                <c:pt idx="1">
                  <c:v>67.997618728156567</c:v>
                </c:pt>
                <c:pt idx="2">
                  <c:v>68.377243305262979</c:v>
                </c:pt>
                <c:pt idx="3">
                  <c:v>69.074862029262221</c:v>
                </c:pt>
                <c:pt idx="4">
                  <c:v>68.44101965685914</c:v>
                </c:pt>
                <c:pt idx="5">
                  <c:v>69.729597856778298</c:v>
                </c:pt>
                <c:pt idx="6">
                  <c:v>71.376128123338162</c:v>
                </c:pt>
                <c:pt idx="7">
                  <c:v>73.273008931356316</c:v>
                </c:pt>
                <c:pt idx="8">
                  <c:v>76.217960310756695</c:v>
                </c:pt>
                <c:pt idx="9">
                  <c:v>79.677815679908505</c:v>
                </c:pt>
                <c:pt idx="10">
                  <c:v>82.055483648770675</c:v>
                </c:pt>
                <c:pt idx="11">
                  <c:v>84.124118057462411</c:v>
                </c:pt>
                <c:pt idx="12">
                  <c:v>86.562599313286142</c:v>
                </c:pt>
                <c:pt idx="13">
                  <c:v>91.345395449665546</c:v>
                </c:pt>
                <c:pt idx="14">
                  <c:v>97.325976990276544</c:v>
                </c:pt>
                <c:pt idx="15">
                  <c:v>100</c:v>
                </c:pt>
                <c:pt idx="16">
                  <c:v>100.67455266219281</c:v>
                </c:pt>
                <c:pt idx="17">
                  <c:v>100.95736276168527</c:v>
                </c:pt>
                <c:pt idx="18">
                  <c:v>102.13553008475486</c:v>
                </c:pt>
                <c:pt idx="19">
                  <c:v>98.889936134285037</c:v>
                </c:pt>
                <c:pt idx="20">
                  <c:v>100.58583164123496</c:v>
                </c:pt>
                <c:pt idx="21">
                  <c:v>100.58437186212103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607568"/>
        <c:axId val="153607960"/>
      </c:lineChart>
      <c:catAx>
        <c:axId val="15360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153607960"/>
        <c:crosses val="autoZero"/>
        <c:auto val="1"/>
        <c:lblAlgn val="ctr"/>
        <c:lblOffset val="100"/>
        <c:noMultiLvlLbl val="0"/>
      </c:catAx>
      <c:valAx>
        <c:axId val="153607960"/>
        <c:scaling>
          <c:orientation val="minMax"/>
          <c:min val="65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hu-HU" b="0"/>
                  <a:t>2010=100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360756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34252037151125E-2"/>
          <c:y val="3.5761771764366429E-2"/>
          <c:w val="0.86852476548060498"/>
          <c:h val="0.79881116842387645"/>
        </c:manualLayout>
      </c:layout>
      <c:lineChart>
        <c:grouping val="standard"/>
        <c:varyColors val="0"/>
        <c:ser>
          <c:idx val="0"/>
          <c:order val="0"/>
          <c:tx>
            <c:strRef>
              <c:f>Data!$B$11</c:f>
              <c:strCache>
                <c:ptCount val="1"/>
                <c:pt idx="0">
                  <c:v>Eurozóna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Data!$C$10:$O$10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strCache>
            </c:strRef>
          </c:cat>
          <c:val>
            <c:numRef>
              <c:f>Data!$C$11:$O$11</c:f>
              <c:numCache>
                <c:formatCode>#,##0.0</c:formatCode>
                <c:ptCount val="13"/>
                <c:pt idx="0">
                  <c:v>2.9</c:v>
                </c:pt>
                <c:pt idx="1">
                  <c:v>0.4</c:v>
                </c:pt>
                <c:pt idx="2">
                  <c:v>-4.4000000000000004</c:v>
                </c:pt>
                <c:pt idx="3">
                  <c:v>2.1</c:v>
                </c:pt>
                <c:pt idx="4">
                  <c:v>1.5</c:v>
                </c:pt>
                <c:pt idx="5">
                  <c:v>-0.9</c:v>
                </c:pt>
                <c:pt idx="6">
                  <c:v>-0.30000000000000004</c:v>
                </c:pt>
                <c:pt idx="7">
                  <c:v>1.1000000000000001</c:v>
                </c:pt>
                <c:pt idx="8">
                  <c:v>2</c:v>
                </c:pt>
                <c:pt idx="9">
                  <c:v>1.6</c:v>
                </c:pt>
                <c:pt idx="10">
                  <c:v>1.8</c:v>
                </c:pt>
                <c:pt idx="11">
                  <c:v>1.9000000000000001</c:v>
                </c:pt>
                <c:pt idx="12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11-4C27-A975-83531BDBABE6}"/>
            </c:ext>
          </c:extLst>
        </c:ser>
        <c:ser>
          <c:idx val="1"/>
          <c:order val="1"/>
          <c:tx>
            <c:strRef>
              <c:f>Data!$B$12</c:f>
              <c:strCache>
                <c:ptCount val="1"/>
                <c:pt idx="0">
                  <c:v>Horvátország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Data!$C$10:$O$10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strCache>
            </c:strRef>
          </c:cat>
          <c:val>
            <c:numRef>
              <c:f>Data!$C$12:$O$12</c:f>
              <c:numCache>
                <c:formatCode>#,##0.0</c:formatCode>
                <c:ptCount val="13"/>
                <c:pt idx="0">
                  <c:v>5.2</c:v>
                </c:pt>
                <c:pt idx="1">
                  <c:v>2.1</c:v>
                </c:pt>
                <c:pt idx="2">
                  <c:v>-7.4</c:v>
                </c:pt>
                <c:pt idx="3">
                  <c:v>-1.7</c:v>
                </c:pt>
                <c:pt idx="4">
                  <c:v>-0.30000000000000004</c:v>
                </c:pt>
                <c:pt idx="5">
                  <c:v>-2.2000000000000002</c:v>
                </c:pt>
                <c:pt idx="6">
                  <c:v>-1.1000000000000001</c:v>
                </c:pt>
                <c:pt idx="7">
                  <c:v>-0.5</c:v>
                </c:pt>
                <c:pt idx="8">
                  <c:v>1.6</c:v>
                </c:pt>
                <c:pt idx="9">
                  <c:v>1.8</c:v>
                </c:pt>
                <c:pt idx="10">
                  <c:v>2.1</c:v>
                </c:pt>
                <c:pt idx="11">
                  <c:v>2.2999999999999998</c:v>
                </c:pt>
                <c:pt idx="12">
                  <c:v>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311-4C27-A975-83531BDBABE6}"/>
            </c:ext>
          </c:extLst>
        </c:ser>
        <c:ser>
          <c:idx val="2"/>
          <c:order val="2"/>
          <c:tx>
            <c:strRef>
              <c:f>Data!$B$13</c:f>
              <c:strCache>
                <c:ptCount val="1"/>
                <c:pt idx="0">
                  <c:v>Magyarország</c:v>
                </c:pt>
              </c:strCache>
            </c:strRef>
          </c:tx>
          <c:spPr>
            <a:ln w="730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Data!$C$10:$O$10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strCache>
            </c:strRef>
          </c:cat>
          <c:val>
            <c:numRef>
              <c:f>Data!$C$13:$O$13</c:f>
              <c:numCache>
                <c:formatCode>#,##0.0</c:formatCode>
                <c:ptCount val="13"/>
                <c:pt idx="0">
                  <c:v>0.4</c:v>
                </c:pt>
                <c:pt idx="1">
                  <c:v>0.9</c:v>
                </c:pt>
                <c:pt idx="2">
                  <c:v>-6.6</c:v>
                </c:pt>
                <c:pt idx="3">
                  <c:v>0.70000000000000007</c:v>
                </c:pt>
                <c:pt idx="4">
                  <c:v>1.7</c:v>
                </c:pt>
                <c:pt idx="5">
                  <c:v>-1.6</c:v>
                </c:pt>
                <c:pt idx="6">
                  <c:v>2.1</c:v>
                </c:pt>
                <c:pt idx="7">
                  <c:v>4</c:v>
                </c:pt>
                <c:pt idx="8">
                  <c:v>2.9</c:v>
                </c:pt>
                <c:pt idx="9">
                  <c:v>2.5</c:v>
                </c:pt>
                <c:pt idx="10">
                  <c:v>2.8</c:v>
                </c:pt>
                <c:pt idx="11">
                  <c:v>3.4</c:v>
                </c:pt>
                <c:pt idx="12">
                  <c:v>3.1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311-4C27-A975-83531BDBABE6}"/>
            </c:ext>
          </c:extLst>
        </c:ser>
        <c:ser>
          <c:idx val="3"/>
          <c:order val="3"/>
          <c:tx>
            <c:strRef>
              <c:f>Data!$B$14</c:f>
              <c:strCache>
                <c:ptCount val="1"/>
                <c:pt idx="0">
                  <c:v>Ausztria</c:v>
                </c:pt>
              </c:strCache>
            </c:strRef>
          </c:tx>
          <c:spPr>
            <a:ln w="730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Data!$C$10:$O$10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strCache>
            </c:strRef>
          </c:cat>
          <c:val>
            <c:numRef>
              <c:f>Data!$C$14:$O$14</c:f>
              <c:numCache>
                <c:formatCode>#,##0.0</c:formatCode>
                <c:ptCount val="13"/>
                <c:pt idx="0">
                  <c:v>3.6</c:v>
                </c:pt>
                <c:pt idx="1">
                  <c:v>1.5</c:v>
                </c:pt>
                <c:pt idx="2">
                  <c:v>-3.8</c:v>
                </c:pt>
                <c:pt idx="3">
                  <c:v>1.9000000000000001</c:v>
                </c:pt>
                <c:pt idx="4">
                  <c:v>2.8</c:v>
                </c:pt>
                <c:pt idx="5">
                  <c:v>0.70000000000000007</c:v>
                </c:pt>
                <c:pt idx="6">
                  <c:v>0.1</c:v>
                </c:pt>
                <c:pt idx="7">
                  <c:v>0.60000000000000009</c:v>
                </c:pt>
                <c:pt idx="8">
                  <c:v>0.9</c:v>
                </c:pt>
                <c:pt idx="9">
                  <c:v>1.5</c:v>
                </c:pt>
                <c:pt idx="10">
                  <c:v>1.6</c:v>
                </c:pt>
                <c:pt idx="11">
                  <c:v>1.6</c:v>
                </c:pt>
                <c:pt idx="12">
                  <c:v>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311-4C27-A975-83531BDBABE6}"/>
            </c:ext>
          </c:extLst>
        </c:ser>
        <c:ser>
          <c:idx val="4"/>
          <c:order val="4"/>
          <c:tx>
            <c:strRef>
              <c:f>Data!$B$15</c:f>
              <c:strCache>
                <c:ptCount val="1"/>
                <c:pt idx="0">
                  <c:v>Lengyelország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Data!$C$10:$O$10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strCache>
            </c:strRef>
          </c:cat>
          <c:val>
            <c:numRef>
              <c:f>Data!$C$15:$O$15</c:f>
              <c:numCache>
                <c:formatCode>#,##0.0</c:formatCode>
                <c:ptCount val="13"/>
                <c:pt idx="0">
                  <c:v>7</c:v>
                </c:pt>
                <c:pt idx="1">
                  <c:v>4.2</c:v>
                </c:pt>
                <c:pt idx="2">
                  <c:v>2.8</c:v>
                </c:pt>
                <c:pt idx="3">
                  <c:v>3.6</c:v>
                </c:pt>
                <c:pt idx="4">
                  <c:v>5</c:v>
                </c:pt>
                <c:pt idx="5">
                  <c:v>1.6</c:v>
                </c:pt>
                <c:pt idx="6">
                  <c:v>1.3</c:v>
                </c:pt>
                <c:pt idx="7">
                  <c:v>3.3</c:v>
                </c:pt>
                <c:pt idx="8">
                  <c:v>3.6</c:v>
                </c:pt>
                <c:pt idx="9">
                  <c:v>3.7</c:v>
                </c:pt>
                <c:pt idx="10">
                  <c:v>3.6</c:v>
                </c:pt>
                <c:pt idx="11">
                  <c:v>4</c:v>
                </c:pt>
                <c:pt idx="12">
                  <c:v>4.0999999999999996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311-4C27-A975-83531BDBABE6}"/>
            </c:ext>
          </c:extLst>
        </c:ser>
        <c:ser>
          <c:idx val="5"/>
          <c:order val="5"/>
          <c:tx>
            <c:strRef>
              <c:f>Data!$B$16</c:f>
              <c:strCache>
                <c:ptCount val="1"/>
                <c:pt idx="0">
                  <c:v>Románia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Data!$C$10:$O$10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strCache>
            </c:strRef>
          </c:cat>
          <c:val>
            <c:numRef>
              <c:f>Data!$C$16:$O$16</c:f>
              <c:numCache>
                <c:formatCode>#,##0.0</c:formatCode>
                <c:ptCount val="13"/>
                <c:pt idx="0">
                  <c:v>6.9</c:v>
                </c:pt>
                <c:pt idx="1">
                  <c:v>8.5</c:v>
                </c:pt>
                <c:pt idx="2">
                  <c:v>-7.1</c:v>
                </c:pt>
                <c:pt idx="3">
                  <c:v>-0.8</c:v>
                </c:pt>
                <c:pt idx="4">
                  <c:v>1.1000000000000001</c:v>
                </c:pt>
                <c:pt idx="5">
                  <c:v>0.60000000000000009</c:v>
                </c:pt>
                <c:pt idx="6">
                  <c:v>3.5</c:v>
                </c:pt>
                <c:pt idx="7">
                  <c:v>3.1</c:v>
                </c:pt>
                <c:pt idx="8">
                  <c:v>3.8</c:v>
                </c:pt>
                <c:pt idx="9">
                  <c:v>4.2</c:v>
                </c:pt>
                <c:pt idx="10">
                  <c:v>3.7</c:v>
                </c:pt>
                <c:pt idx="11">
                  <c:v>4.5</c:v>
                </c:pt>
                <c:pt idx="12">
                  <c:v>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311-4C27-A975-83531BDBABE6}"/>
            </c:ext>
          </c:extLst>
        </c:ser>
        <c:ser>
          <c:idx val="6"/>
          <c:order val="6"/>
          <c:tx>
            <c:strRef>
              <c:f>Data!$B$17</c:f>
              <c:strCache>
                <c:ptCount val="1"/>
                <c:pt idx="0">
                  <c:v>Szlovénia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Data!$C$10:$O$10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strCache>
            </c:strRef>
          </c:cat>
          <c:val>
            <c:numRef>
              <c:f>Data!$C$17:$O$17</c:f>
              <c:numCache>
                <c:formatCode>#,##0.0</c:formatCode>
                <c:ptCount val="13"/>
                <c:pt idx="0">
                  <c:v>6.9</c:v>
                </c:pt>
                <c:pt idx="1">
                  <c:v>3.3</c:v>
                </c:pt>
                <c:pt idx="2">
                  <c:v>-7.8</c:v>
                </c:pt>
                <c:pt idx="3">
                  <c:v>1.2</c:v>
                </c:pt>
                <c:pt idx="4">
                  <c:v>0.60000000000000009</c:v>
                </c:pt>
                <c:pt idx="5">
                  <c:v>-2.7</c:v>
                </c:pt>
                <c:pt idx="6">
                  <c:v>-1.1000000000000001</c:v>
                </c:pt>
                <c:pt idx="7">
                  <c:v>3.1</c:v>
                </c:pt>
                <c:pt idx="8">
                  <c:v>2.9</c:v>
                </c:pt>
                <c:pt idx="9">
                  <c:v>1.7</c:v>
                </c:pt>
                <c:pt idx="10">
                  <c:v>2.2999999999999998</c:v>
                </c:pt>
                <c:pt idx="11">
                  <c:v>2.2999999999999998</c:v>
                </c:pt>
                <c:pt idx="12">
                  <c:v>2.2999999999999998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311-4C27-A975-83531BDBABE6}"/>
            </c:ext>
          </c:extLst>
        </c:ser>
        <c:ser>
          <c:idx val="7"/>
          <c:order val="7"/>
          <c:tx>
            <c:strRef>
              <c:f>Data!$B$18</c:f>
              <c:strCache>
                <c:ptCount val="1"/>
                <c:pt idx="0">
                  <c:v>Szlovákia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Data!$C$10:$O$10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strCache>
            </c:strRef>
          </c:cat>
          <c:val>
            <c:numRef>
              <c:f>Data!$C$18:$O$18</c:f>
              <c:numCache>
                <c:formatCode>#,##0.0</c:formatCode>
                <c:ptCount val="13"/>
                <c:pt idx="0">
                  <c:v>10.8</c:v>
                </c:pt>
                <c:pt idx="1">
                  <c:v>5.6</c:v>
                </c:pt>
                <c:pt idx="2">
                  <c:v>-5.4</c:v>
                </c:pt>
                <c:pt idx="3">
                  <c:v>5</c:v>
                </c:pt>
                <c:pt idx="4">
                  <c:v>2.8</c:v>
                </c:pt>
                <c:pt idx="5">
                  <c:v>1.7</c:v>
                </c:pt>
                <c:pt idx="6">
                  <c:v>1.5</c:v>
                </c:pt>
                <c:pt idx="7">
                  <c:v>2.6</c:v>
                </c:pt>
                <c:pt idx="8">
                  <c:v>3.6</c:v>
                </c:pt>
                <c:pt idx="9">
                  <c:v>3.2</c:v>
                </c:pt>
                <c:pt idx="10">
                  <c:v>3.3</c:v>
                </c:pt>
                <c:pt idx="11">
                  <c:v>4.0999999999999996</c:v>
                </c:pt>
                <c:pt idx="12">
                  <c:v>4.5999999999999996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311-4C27-A975-83531BDBA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081264"/>
        <c:axId val="148081648"/>
      </c:lineChart>
      <c:catAx>
        <c:axId val="14808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8081648"/>
        <c:crosses val="autoZero"/>
        <c:auto val="1"/>
        <c:lblAlgn val="ctr"/>
        <c:lblOffset val="100"/>
        <c:noMultiLvlLbl val="0"/>
      </c:catAx>
      <c:valAx>
        <c:axId val="14808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808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98411587901643"/>
          <c:y val="8.1785648148148149E-2"/>
          <c:w val="0.78295955104087522"/>
          <c:h val="0.78271805555555563"/>
        </c:manualLayout>
      </c:layout>
      <c:lineChart>
        <c:grouping val="standard"/>
        <c:varyColors val="0"/>
        <c:ser>
          <c:idx val="0"/>
          <c:order val="0"/>
          <c:tx>
            <c:strRef>
              <c:f>Sheet7!$A$4</c:f>
              <c:strCache>
                <c:ptCount val="1"/>
                <c:pt idx="0">
                  <c:v>kkv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Sheet7!$B$3:$R$3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Sheet7!$B$4:$R$4</c:f>
              <c:numCache>
                <c:formatCode>0</c:formatCode>
                <c:ptCount val="17"/>
                <c:pt idx="0">
                  <c:v>17.399999999999999</c:v>
                </c:pt>
                <c:pt idx="1">
                  <c:v>10</c:v>
                </c:pt>
                <c:pt idx="2">
                  <c:v>7.8</c:v>
                </c:pt>
                <c:pt idx="3">
                  <c:v>28.1</c:v>
                </c:pt>
                <c:pt idx="4">
                  <c:v>10.199999999999999</c:v>
                </c:pt>
                <c:pt idx="5">
                  <c:v>11.7</c:v>
                </c:pt>
                <c:pt idx="6">
                  <c:v>13.6</c:v>
                </c:pt>
                <c:pt idx="7">
                  <c:v>7</c:v>
                </c:pt>
                <c:pt idx="8">
                  <c:v>-6.3</c:v>
                </c:pt>
                <c:pt idx="9">
                  <c:v>2.8</c:v>
                </c:pt>
                <c:pt idx="10">
                  <c:v>5.6</c:v>
                </c:pt>
                <c:pt idx="11">
                  <c:v>5.7</c:v>
                </c:pt>
                <c:pt idx="12">
                  <c:v>3.5</c:v>
                </c:pt>
                <c:pt idx="13">
                  <c:v>8.5</c:v>
                </c:pt>
                <c:pt idx="14">
                  <c:v>-3</c:v>
                </c:pt>
                <c:pt idx="15">
                  <c:v>1.8</c:v>
                </c:pt>
                <c:pt idx="16">
                  <c:v>8.6999999999999993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Sheet7!$A$5</c:f>
              <c:strCache>
                <c:ptCount val="1"/>
                <c:pt idx="0">
                  <c:v>nagyvállalat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Sheet7!$B$3:$R$3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Sheet7!$B$5:$R$5</c:f>
              <c:numCache>
                <c:formatCode>General</c:formatCode>
                <c:ptCount val="17"/>
                <c:pt idx="0">
                  <c:v>13.2</c:v>
                </c:pt>
                <c:pt idx="1">
                  <c:v>12.6</c:v>
                </c:pt>
                <c:pt idx="2">
                  <c:v>3.2</c:v>
                </c:pt>
                <c:pt idx="3">
                  <c:v>12.5</c:v>
                </c:pt>
                <c:pt idx="4">
                  <c:v>9.1999999999999993</c:v>
                </c:pt>
                <c:pt idx="5">
                  <c:v>9</c:v>
                </c:pt>
                <c:pt idx="6">
                  <c:v>14.2</c:v>
                </c:pt>
                <c:pt idx="7">
                  <c:v>2.4</c:v>
                </c:pt>
                <c:pt idx="8">
                  <c:v>-8.3000000000000007</c:v>
                </c:pt>
                <c:pt idx="9">
                  <c:v>3.5</c:v>
                </c:pt>
                <c:pt idx="10">
                  <c:v>18.8</c:v>
                </c:pt>
                <c:pt idx="11">
                  <c:v>3.4</c:v>
                </c:pt>
                <c:pt idx="12">
                  <c:v>9.4</c:v>
                </c:pt>
                <c:pt idx="13">
                  <c:v>7.4</c:v>
                </c:pt>
                <c:pt idx="14">
                  <c:v>3.1</c:v>
                </c:pt>
                <c:pt idx="15">
                  <c:v>5.7</c:v>
                </c:pt>
                <c:pt idx="16">
                  <c:v>7.1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973608"/>
        <c:axId val="148507400"/>
      </c:lineChart>
      <c:catAx>
        <c:axId val="147973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48507400"/>
        <c:crosses val="autoZero"/>
        <c:auto val="1"/>
        <c:lblAlgn val="ctr"/>
        <c:lblOffset val="100"/>
        <c:noMultiLvlLbl val="0"/>
      </c:catAx>
      <c:valAx>
        <c:axId val="148507400"/>
        <c:scaling>
          <c:orientation val="minMax"/>
          <c:max val="20"/>
          <c:min val="-1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crossAx val="1479736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43784722222223"/>
          <c:y val="8.4725462962962961E-2"/>
          <c:w val="0.80105520833333332"/>
          <c:h val="0.77977824074074087"/>
        </c:manualLayout>
      </c:layout>
      <c:lineChart>
        <c:grouping val="standard"/>
        <c:varyColors val="0"/>
        <c:ser>
          <c:idx val="0"/>
          <c:order val="0"/>
          <c:tx>
            <c:strRef>
              <c:f>Sheet7!$A$40</c:f>
              <c:strCache>
                <c:ptCount val="1"/>
                <c:pt idx="0">
                  <c:v>Beruházási ráta a magánszektorban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Sheet7!$B$39:$BP$39</c:f>
              <c:numCache>
                <c:formatCode>mmm\-yy</c:formatCode>
                <c:ptCount val="67"/>
                <c:pt idx="0">
                  <c:v>36526</c:v>
                </c:pt>
                <c:pt idx="1">
                  <c:v>36617</c:v>
                </c:pt>
                <c:pt idx="2">
                  <c:v>36708</c:v>
                </c:pt>
                <c:pt idx="3">
                  <c:v>36800</c:v>
                </c:pt>
                <c:pt idx="4">
                  <c:v>36892</c:v>
                </c:pt>
                <c:pt idx="5">
                  <c:v>36982</c:v>
                </c:pt>
                <c:pt idx="6">
                  <c:v>37073</c:v>
                </c:pt>
                <c:pt idx="7">
                  <c:v>37165</c:v>
                </c:pt>
                <c:pt idx="8">
                  <c:v>37257</c:v>
                </c:pt>
                <c:pt idx="9">
                  <c:v>37347</c:v>
                </c:pt>
                <c:pt idx="10">
                  <c:v>37438</c:v>
                </c:pt>
                <c:pt idx="11">
                  <c:v>37530</c:v>
                </c:pt>
                <c:pt idx="12">
                  <c:v>37622</c:v>
                </c:pt>
                <c:pt idx="13">
                  <c:v>37712</c:v>
                </c:pt>
                <c:pt idx="14">
                  <c:v>37803</c:v>
                </c:pt>
                <c:pt idx="15">
                  <c:v>37895</c:v>
                </c:pt>
                <c:pt idx="16">
                  <c:v>37987</c:v>
                </c:pt>
                <c:pt idx="17">
                  <c:v>38078</c:v>
                </c:pt>
                <c:pt idx="18">
                  <c:v>38169</c:v>
                </c:pt>
                <c:pt idx="19">
                  <c:v>38261</c:v>
                </c:pt>
                <c:pt idx="20">
                  <c:v>38353</c:v>
                </c:pt>
                <c:pt idx="21">
                  <c:v>38443</c:v>
                </c:pt>
                <c:pt idx="22">
                  <c:v>38534</c:v>
                </c:pt>
                <c:pt idx="23">
                  <c:v>38626</c:v>
                </c:pt>
                <c:pt idx="24">
                  <c:v>38718</c:v>
                </c:pt>
                <c:pt idx="25">
                  <c:v>38808</c:v>
                </c:pt>
                <c:pt idx="26">
                  <c:v>38899</c:v>
                </c:pt>
                <c:pt idx="27">
                  <c:v>38991</c:v>
                </c:pt>
                <c:pt idx="28">
                  <c:v>39083</c:v>
                </c:pt>
                <c:pt idx="29">
                  <c:v>39173</c:v>
                </c:pt>
                <c:pt idx="30">
                  <c:v>39264</c:v>
                </c:pt>
                <c:pt idx="31">
                  <c:v>39356</c:v>
                </c:pt>
                <c:pt idx="32">
                  <c:v>39448</c:v>
                </c:pt>
                <c:pt idx="33">
                  <c:v>39539</c:v>
                </c:pt>
                <c:pt idx="34">
                  <c:v>39630</c:v>
                </c:pt>
                <c:pt idx="35">
                  <c:v>39722</c:v>
                </c:pt>
                <c:pt idx="36">
                  <c:v>39814</c:v>
                </c:pt>
                <c:pt idx="37">
                  <c:v>39904</c:v>
                </c:pt>
                <c:pt idx="38">
                  <c:v>39995</c:v>
                </c:pt>
                <c:pt idx="39">
                  <c:v>40087</c:v>
                </c:pt>
                <c:pt idx="40">
                  <c:v>40179</c:v>
                </c:pt>
                <c:pt idx="41">
                  <c:v>40269</c:v>
                </c:pt>
                <c:pt idx="42">
                  <c:v>40360</c:v>
                </c:pt>
                <c:pt idx="43">
                  <c:v>40452</c:v>
                </c:pt>
                <c:pt idx="44">
                  <c:v>40544</c:v>
                </c:pt>
                <c:pt idx="45">
                  <c:v>40634</c:v>
                </c:pt>
                <c:pt idx="46">
                  <c:v>40725</c:v>
                </c:pt>
                <c:pt idx="47">
                  <c:v>40817</c:v>
                </c:pt>
                <c:pt idx="48">
                  <c:v>40909</c:v>
                </c:pt>
                <c:pt idx="49">
                  <c:v>41000</c:v>
                </c:pt>
                <c:pt idx="50">
                  <c:v>41091</c:v>
                </c:pt>
                <c:pt idx="51">
                  <c:v>41183</c:v>
                </c:pt>
                <c:pt idx="52">
                  <c:v>41275</c:v>
                </c:pt>
                <c:pt idx="53">
                  <c:v>41365</c:v>
                </c:pt>
                <c:pt idx="54">
                  <c:v>41456</c:v>
                </c:pt>
                <c:pt idx="55">
                  <c:v>41548</c:v>
                </c:pt>
                <c:pt idx="56">
                  <c:v>41640</c:v>
                </c:pt>
                <c:pt idx="57">
                  <c:v>41730</c:v>
                </c:pt>
                <c:pt idx="58">
                  <c:v>41821</c:v>
                </c:pt>
                <c:pt idx="59">
                  <c:v>41913</c:v>
                </c:pt>
                <c:pt idx="60">
                  <c:v>42005</c:v>
                </c:pt>
                <c:pt idx="61">
                  <c:v>42095</c:v>
                </c:pt>
                <c:pt idx="62">
                  <c:v>42186</c:v>
                </c:pt>
                <c:pt idx="63">
                  <c:v>42278</c:v>
                </c:pt>
                <c:pt idx="64">
                  <c:v>42370</c:v>
                </c:pt>
                <c:pt idx="65">
                  <c:v>42461</c:v>
                </c:pt>
                <c:pt idx="66">
                  <c:v>42552</c:v>
                </c:pt>
              </c:numCache>
            </c:numRef>
          </c:cat>
          <c:val>
            <c:numRef>
              <c:f>Sheet7!$B$40:$BP$40</c:f>
              <c:numCache>
                <c:formatCode>General</c:formatCode>
                <c:ptCount val="67"/>
                <c:pt idx="0">
                  <c:v>32.932209928088305</c:v>
                </c:pt>
                <c:pt idx="1">
                  <c:v>33.190344611003553</c:v>
                </c:pt>
                <c:pt idx="2">
                  <c:v>33.221947385258133</c:v>
                </c:pt>
                <c:pt idx="3">
                  <c:v>33.44801913214701</c:v>
                </c:pt>
                <c:pt idx="4">
                  <c:v>32.596779061605332</c:v>
                </c:pt>
                <c:pt idx="5">
                  <c:v>31.985836942379709</c:v>
                </c:pt>
                <c:pt idx="6">
                  <c:v>30.865165300687131</c:v>
                </c:pt>
                <c:pt idx="7">
                  <c:v>29.836358944250573</c:v>
                </c:pt>
                <c:pt idx="8">
                  <c:v>29.86422194118251</c:v>
                </c:pt>
                <c:pt idx="9">
                  <c:v>29.382982402925663</c:v>
                </c:pt>
                <c:pt idx="10">
                  <c:v>29.218649881214947</c:v>
                </c:pt>
                <c:pt idx="11">
                  <c:v>28.940382775246327</c:v>
                </c:pt>
                <c:pt idx="12">
                  <c:v>28.743604830771552</c:v>
                </c:pt>
                <c:pt idx="13">
                  <c:v>29.321709337856571</c:v>
                </c:pt>
                <c:pt idx="14">
                  <c:v>29.533975615820317</c:v>
                </c:pt>
                <c:pt idx="15">
                  <c:v>30.638502391530629</c:v>
                </c:pt>
                <c:pt idx="16">
                  <c:v>30.889265945144363</c:v>
                </c:pt>
                <c:pt idx="17">
                  <c:v>30.44104367018517</c:v>
                </c:pt>
                <c:pt idx="18">
                  <c:v>30.606369243442504</c:v>
                </c:pt>
                <c:pt idx="19">
                  <c:v>30.805937893057784</c:v>
                </c:pt>
                <c:pt idx="20">
                  <c:v>29.51916846651627</c:v>
                </c:pt>
                <c:pt idx="21">
                  <c:v>30.406832481234957</c:v>
                </c:pt>
                <c:pt idx="22">
                  <c:v>29.743471580665965</c:v>
                </c:pt>
                <c:pt idx="23">
                  <c:v>28.823028323473345</c:v>
                </c:pt>
                <c:pt idx="24">
                  <c:v>27.815775441933077</c:v>
                </c:pt>
                <c:pt idx="25">
                  <c:v>27.003342817725535</c:v>
                </c:pt>
                <c:pt idx="26">
                  <c:v>27.521543768397095</c:v>
                </c:pt>
                <c:pt idx="27">
                  <c:v>26.858308629615657</c:v>
                </c:pt>
                <c:pt idx="28">
                  <c:v>28.229592919373399</c:v>
                </c:pt>
                <c:pt idx="29">
                  <c:v>28.52566554751073</c:v>
                </c:pt>
                <c:pt idx="30">
                  <c:v>28.860854764989519</c:v>
                </c:pt>
                <c:pt idx="31">
                  <c:v>29.604182986107595</c:v>
                </c:pt>
                <c:pt idx="32">
                  <c:v>31.31622646660902</c:v>
                </c:pt>
                <c:pt idx="33">
                  <c:v>30.618958346761943</c:v>
                </c:pt>
                <c:pt idx="34">
                  <c:v>31.255397452158206</c:v>
                </c:pt>
                <c:pt idx="35">
                  <c:v>31.606165937098378</c:v>
                </c:pt>
                <c:pt idx="36">
                  <c:v>30.355370305228398</c:v>
                </c:pt>
                <c:pt idx="37">
                  <c:v>30.361486569233882</c:v>
                </c:pt>
                <c:pt idx="38">
                  <c:v>28.829039739050767</c:v>
                </c:pt>
                <c:pt idx="39">
                  <c:v>28.369261085719284</c:v>
                </c:pt>
                <c:pt idx="40">
                  <c:v>26.181624011497501</c:v>
                </c:pt>
                <c:pt idx="41">
                  <c:v>25.651155055584979</c:v>
                </c:pt>
                <c:pt idx="42">
                  <c:v>24.850443051108378</c:v>
                </c:pt>
                <c:pt idx="43">
                  <c:v>24.082602346115049</c:v>
                </c:pt>
                <c:pt idx="44">
                  <c:v>24.893498209933668</c:v>
                </c:pt>
                <c:pt idx="45">
                  <c:v>24.163277148963839</c:v>
                </c:pt>
                <c:pt idx="46">
                  <c:v>24.098315458938949</c:v>
                </c:pt>
                <c:pt idx="47">
                  <c:v>25.567304115772636</c:v>
                </c:pt>
                <c:pt idx="48">
                  <c:v>24.588190140565587</c:v>
                </c:pt>
                <c:pt idx="49">
                  <c:v>23.729342281860681</c:v>
                </c:pt>
                <c:pt idx="50">
                  <c:v>23.566228539391741</c:v>
                </c:pt>
                <c:pt idx="51">
                  <c:v>21.60369771101594</c:v>
                </c:pt>
                <c:pt idx="52">
                  <c:v>23.334642645675785</c:v>
                </c:pt>
                <c:pt idx="53">
                  <c:v>23.613191677178719</c:v>
                </c:pt>
                <c:pt idx="54">
                  <c:v>24.49857308779854</c:v>
                </c:pt>
                <c:pt idx="55">
                  <c:v>25.815863151739254</c:v>
                </c:pt>
                <c:pt idx="56">
                  <c:v>25.159810099266881</c:v>
                </c:pt>
                <c:pt idx="57">
                  <c:v>25.115581654061486</c:v>
                </c:pt>
                <c:pt idx="58">
                  <c:v>24.267307091952947</c:v>
                </c:pt>
                <c:pt idx="59">
                  <c:v>23.569314578229154</c:v>
                </c:pt>
                <c:pt idx="60">
                  <c:v>22.72310574999111</c:v>
                </c:pt>
                <c:pt idx="61">
                  <c:v>22.718168388954808</c:v>
                </c:pt>
                <c:pt idx="62">
                  <c:v>21.858382968029648</c:v>
                </c:pt>
                <c:pt idx="63">
                  <c:v>21.332278803291345</c:v>
                </c:pt>
                <c:pt idx="64">
                  <c:v>21.709767216027117</c:v>
                </c:pt>
                <c:pt idx="65">
                  <c:v>21.914100921391583</c:v>
                </c:pt>
                <c:pt idx="66">
                  <c:v>22.573477482399131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433368"/>
        <c:axId val="148472120"/>
      </c:lineChart>
      <c:dateAx>
        <c:axId val="148433368"/>
        <c:scaling>
          <c:orientation val="minMax"/>
          <c:min val="37257"/>
        </c:scaling>
        <c:delete val="0"/>
        <c:axPos val="b"/>
        <c:numFmt formatCode="yyyy" sourceLinked="0"/>
        <c:majorTickMark val="out"/>
        <c:minorTickMark val="none"/>
        <c:tickLblPos val="low"/>
        <c:crossAx val="148472120"/>
        <c:crosses val="autoZero"/>
        <c:auto val="1"/>
        <c:lblOffset val="100"/>
        <c:baseTimeUnit val="months"/>
        <c:majorUnit val="23"/>
        <c:majorTimeUnit val="months"/>
      </c:dateAx>
      <c:valAx>
        <c:axId val="148472120"/>
        <c:scaling>
          <c:orientation val="minMax"/>
          <c:max val="32"/>
          <c:min val="2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484333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14097222222223"/>
          <c:y val="2.2989351851851851E-2"/>
          <c:w val="0.78540069444444449"/>
          <c:h val="0.77811712962962964"/>
        </c:manualLayout>
      </c:layout>
      <c:lineChart>
        <c:grouping val="standard"/>
        <c:varyColors val="0"/>
        <c:ser>
          <c:idx val="0"/>
          <c:order val="0"/>
          <c:tx>
            <c:strRef>
              <c:f>Sheet7!$C$36</c:f>
              <c:strCache>
                <c:ptCount val="1"/>
                <c:pt idx="0">
                  <c:v>nettó beáramlás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Sheet7!$BD$34:$CH$34</c:f>
              <c:numCache>
                <c:formatCode>m/d/yyyy</c:formatCode>
                <c:ptCount val="31"/>
                <c:pt idx="0">
                  <c:v>39814</c:v>
                </c:pt>
                <c:pt idx="1">
                  <c:v>39904</c:v>
                </c:pt>
                <c:pt idx="2">
                  <c:v>39995</c:v>
                </c:pt>
                <c:pt idx="3">
                  <c:v>40087</c:v>
                </c:pt>
                <c:pt idx="4">
                  <c:v>40179</c:v>
                </c:pt>
                <c:pt idx="5">
                  <c:v>40269</c:v>
                </c:pt>
                <c:pt idx="6">
                  <c:v>40360</c:v>
                </c:pt>
                <c:pt idx="7">
                  <c:v>40452</c:v>
                </c:pt>
                <c:pt idx="8">
                  <c:v>40544</c:v>
                </c:pt>
                <c:pt idx="9">
                  <c:v>40634</c:v>
                </c:pt>
                <c:pt idx="10">
                  <c:v>40725</c:v>
                </c:pt>
                <c:pt idx="11">
                  <c:v>40817</c:v>
                </c:pt>
                <c:pt idx="12">
                  <c:v>40909</c:v>
                </c:pt>
                <c:pt idx="13">
                  <c:v>41000</c:v>
                </c:pt>
                <c:pt idx="14">
                  <c:v>41091</c:v>
                </c:pt>
                <c:pt idx="15">
                  <c:v>41183</c:v>
                </c:pt>
                <c:pt idx="16">
                  <c:v>41275</c:v>
                </c:pt>
                <c:pt idx="17">
                  <c:v>41365</c:v>
                </c:pt>
                <c:pt idx="18">
                  <c:v>41456</c:v>
                </c:pt>
                <c:pt idx="19">
                  <c:v>41548</c:v>
                </c:pt>
                <c:pt idx="20">
                  <c:v>41640</c:v>
                </c:pt>
                <c:pt idx="21">
                  <c:v>41730</c:v>
                </c:pt>
                <c:pt idx="22">
                  <c:v>41821</c:v>
                </c:pt>
                <c:pt idx="23">
                  <c:v>41913</c:v>
                </c:pt>
                <c:pt idx="24">
                  <c:v>42005</c:v>
                </c:pt>
                <c:pt idx="25">
                  <c:v>42095</c:v>
                </c:pt>
                <c:pt idx="26">
                  <c:v>42186</c:v>
                </c:pt>
                <c:pt idx="27">
                  <c:v>42278</c:v>
                </c:pt>
                <c:pt idx="28">
                  <c:v>42370</c:v>
                </c:pt>
                <c:pt idx="29">
                  <c:v>42461</c:v>
                </c:pt>
                <c:pt idx="30">
                  <c:v>42552</c:v>
                </c:pt>
              </c:numCache>
            </c:numRef>
          </c:cat>
          <c:val>
            <c:numRef>
              <c:f>Sheet7!$BD$36:$CH$36</c:f>
              <c:numCache>
                <c:formatCode>General</c:formatCode>
                <c:ptCount val="31"/>
                <c:pt idx="0">
                  <c:v>1.6926087593510999</c:v>
                </c:pt>
                <c:pt idx="1">
                  <c:v>-0.44829754998739996</c:v>
                </c:pt>
                <c:pt idx="2">
                  <c:v>-1.8739727033000122E-3</c:v>
                </c:pt>
                <c:pt idx="3">
                  <c:v>-0.73244759498470002</c:v>
                </c:pt>
                <c:pt idx="4">
                  <c:v>-1.3441369829745</c:v>
                </c:pt>
                <c:pt idx="5">
                  <c:v>-0.46968496726329989</c:v>
                </c:pt>
                <c:pt idx="6">
                  <c:v>5.4769972934900178E-2</c:v>
                </c:pt>
                <c:pt idx="7">
                  <c:v>9.3535997434200116E-2</c:v>
                </c:pt>
                <c:pt idx="8">
                  <c:v>0.45315090006830006</c:v>
                </c:pt>
                <c:pt idx="9">
                  <c:v>0.76783734267269999</c:v>
                </c:pt>
                <c:pt idx="10">
                  <c:v>-0.2495109364056001</c:v>
                </c:pt>
                <c:pt idx="11">
                  <c:v>-0.2408563533137999</c:v>
                </c:pt>
                <c:pt idx="12">
                  <c:v>-0.46322255422659975</c:v>
                </c:pt>
                <c:pt idx="13">
                  <c:v>-0.70379732547159957</c:v>
                </c:pt>
                <c:pt idx="14">
                  <c:v>0.49855246898280042</c:v>
                </c:pt>
                <c:pt idx="15">
                  <c:v>0.45891711508939997</c:v>
                </c:pt>
                <c:pt idx="16">
                  <c:v>1.0493245164288996</c:v>
                </c:pt>
                <c:pt idx="17">
                  <c:v>0.66273530858819951</c:v>
                </c:pt>
                <c:pt idx="18">
                  <c:v>-0.61415486619540038</c:v>
                </c:pt>
                <c:pt idx="19">
                  <c:v>0.24183934857410008</c:v>
                </c:pt>
                <c:pt idx="20">
                  <c:v>0.47049015612810025</c:v>
                </c:pt>
                <c:pt idx="21">
                  <c:v>-0.29095556359399982</c:v>
                </c:pt>
                <c:pt idx="22">
                  <c:v>1.0824222952317</c:v>
                </c:pt>
                <c:pt idx="23">
                  <c:v>1.4434214028475001</c:v>
                </c:pt>
                <c:pt idx="24">
                  <c:v>0.62919736181420005</c:v>
                </c:pt>
                <c:pt idx="25">
                  <c:v>1.6785512155494</c:v>
                </c:pt>
                <c:pt idx="26">
                  <c:v>1.1748441206633002</c:v>
                </c:pt>
                <c:pt idx="27">
                  <c:v>0.12505127670359933</c:v>
                </c:pt>
                <c:pt idx="28">
                  <c:v>0.85142199145029929</c:v>
                </c:pt>
                <c:pt idx="29">
                  <c:v>1.1348168977095994</c:v>
                </c:pt>
                <c:pt idx="30">
                  <c:v>2.1050585907104993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Sheet7!$C$40</c:f>
              <c:strCache>
                <c:ptCount val="1"/>
                <c:pt idx="0">
                  <c:v>Nettó hitelflow/GDP, 4 negyedéves gördülő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Sheet7!$BD$34:$CH$34</c:f>
              <c:numCache>
                <c:formatCode>m/d/yyyy</c:formatCode>
                <c:ptCount val="31"/>
                <c:pt idx="0">
                  <c:v>39814</c:v>
                </c:pt>
                <c:pt idx="1">
                  <c:v>39904</c:v>
                </c:pt>
                <c:pt idx="2">
                  <c:v>39995</c:v>
                </c:pt>
                <c:pt idx="3">
                  <c:v>40087</c:v>
                </c:pt>
                <c:pt idx="4">
                  <c:v>40179</c:v>
                </c:pt>
                <c:pt idx="5">
                  <c:v>40269</c:v>
                </c:pt>
                <c:pt idx="6">
                  <c:v>40360</c:v>
                </c:pt>
                <c:pt idx="7">
                  <c:v>40452</c:v>
                </c:pt>
                <c:pt idx="8">
                  <c:v>40544</c:v>
                </c:pt>
                <c:pt idx="9">
                  <c:v>40634</c:v>
                </c:pt>
                <c:pt idx="10">
                  <c:v>40725</c:v>
                </c:pt>
                <c:pt idx="11">
                  <c:v>40817</c:v>
                </c:pt>
                <c:pt idx="12">
                  <c:v>40909</c:v>
                </c:pt>
                <c:pt idx="13">
                  <c:v>41000</c:v>
                </c:pt>
                <c:pt idx="14">
                  <c:v>41091</c:v>
                </c:pt>
                <c:pt idx="15">
                  <c:v>41183</c:v>
                </c:pt>
                <c:pt idx="16">
                  <c:v>41275</c:v>
                </c:pt>
                <c:pt idx="17">
                  <c:v>41365</c:v>
                </c:pt>
                <c:pt idx="18">
                  <c:v>41456</c:v>
                </c:pt>
                <c:pt idx="19">
                  <c:v>41548</c:v>
                </c:pt>
                <c:pt idx="20">
                  <c:v>41640</c:v>
                </c:pt>
                <c:pt idx="21">
                  <c:v>41730</c:v>
                </c:pt>
                <c:pt idx="22">
                  <c:v>41821</c:v>
                </c:pt>
                <c:pt idx="23">
                  <c:v>41913</c:v>
                </c:pt>
                <c:pt idx="24">
                  <c:v>42005</c:v>
                </c:pt>
                <c:pt idx="25">
                  <c:v>42095</c:v>
                </c:pt>
                <c:pt idx="26">
                  <c:v>42186</c:v>
                </c:pt>
                <c:pt idx="27">
                  <c:v>42278</c:v>
                </c:pt>
                <c:pt idx="28">
                  <c:v>42370</c:v>
                </c:pt>
                <c:pt idx="29">
                  <c:v>42461</c:v>
                </c:pt>
                <c:pt idx="30">
                  <c:v>42552</c:v>
                </c:pt>
              </c:numCache>
            </c:numRef>
          </c:cat>
          <c:val>
            <c:numRef>
              <c:f>Sheet7!$BD$40:$CH$40</c:f>
              <c:numCache>
                <c:formatCode>General</c:formatCode>
                <c:ptCount val="31"/>
                <c:pt idx="0">
                  <c:v>0.65306439996715981</c:v>
                </c:pt>
                <c:pt idx="1">
                  <c:v>0.14263540668589292</c:v>
                </c:pt>
                <c:pt idx="2">
                  <c:v>-1.5898617721902701</c:v>
                </c:pt>
                <c:pt idx="3">
                  <c:v>-1.6043404424869048</c:v>
                </c:pt>
                <c:pt idx="4">
                  <c:v>-1.5387597474884238</c:v>
                </c:pt>
                <c:pt idx="5">
                  <c:v>-1.7486122819688448</c:v>
                </c:pt>
                <c:pt idx="6">
                  <c:v>-1.1020809875599769</c:v>
                </c:pt>
                <c:pt idx="7">
                  <c:v>-0.70405635404398603</c:v>
                </c:pt>
                <c:pt idx="8">
                  <c:v>-0.98050736719576514</c:v>
                </c:pt>
                <c:pt idx="9">
                  <c:v>-0.73819547445183453</c:v>
                </c:pt>
                <c:pt idx="10">
                  <c:v>-0.83655633521745043</c:v>
                </c:pt>
                <c:pt idx="11">
                  <c:v>-1.0171796494766976</c:v>
                </c:pt>
                <c:pt idx="12">
                  <c:v>-1.0546382319268692</c:v>
                </c:pt>
                <c:pt idx="13">
                  <c:v>-1.1305405428530269</c:v>
                </c:pt>
                <c:pt idx="14">
                  <c:v>-1.2759273403305049</c:v>
                </c:pt>
                <c:pt idx="15">
                  <c:v>-1.2735289266743566</c:v>
                </c:pt>
                <c:pt idx="16">
                  <c:v>-1.124882986210596</c:v>
                </c:pt>
                <c:pt idx="17">
                  <c:v>-0.98298514785160795</c:v>
                </c:pt>
                <c:pt idx="18">
                  <c:v>-6.0603281425276436E-3</c:v>
                </c:pt>
                <c:pt idx="19">
                  <c:v>-0.29939574172291106</c:v>
                </c:pt>
                <c:pt idx="20">
                  <c:v>-0.31974580957797444</c:v>
                </c:pt>
                <c:pt idx="21">
                  <c:v>1.2513413416612273E-2</c:v>
                </c:pt>
                <c:pt idx="22">
                  <c:v>-0.4291765549280544</c:v>
                </c:pt>
                <c:pt idx="23">
                  <c:v>0.4694423000783825</c:v>
                </c:pt>
                <c:pt idx="24">
                  <c:v>0.11435114165856131</c:v>
                </c:pt>
                <c:pt idx="25">
                  <c:v>-0.69111357693982944</c:v>
                </c:pt>
                <c:pt idx="26">
                  <c:v>-0.90504945515035784</c:v>
                </c:pt>
                <c:pt idx="27">
                  <c:v>-1.3312151149799556</c:v>
                </c:pt>
                <c:pt idx="28">
                  <c:v>-0.4538926297230842</c:v>
                </c:pt>
                <c:pt idx="29">
                  <c:v>4.718673551336823E-2</c:v>
                </c:pt>
                <c:pt idx="30">
                  <c:v>0.26568668015014607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010024"/>
        <c:axId val="102008848"/>
      </c:lineChart>
      <c:dateAx>
        <c:axId val="10201002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102008848"/>
        <c:crosses val="autoZero"/>
        <c:auto val="1"/>
        <c:lblOffset val="100"/>
        <c:baseTimeUnit val="months"/>
        <c:majorUnit val="12"/>
        <c:majorTimeUnit val="months"/>
        <c:minorUnit val="4"/>
      </c:dateAx>
      <c:valAx>
        <c:axId val="1020088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020100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hu-HU" sz="1800" b="1" dirty="0">
                <a:solidFill>
                  <a:srgbClr val="002060"/>
                </a:solidFill>
              </a:rPr>
              <a:t>Foglalkoztatottsági </a:t>
            </a:r>
            <a:r>
              <a:rPr lang="hu-HU" sz="1800" b="1" dirty="0" smtClean="0">
                <a:solidFill>
                  <a:srgbClr val="002060"/>
                </a:solidFill>
              </a:rPr>
              <a:t>ráta a 15-64 éves korosztályban </a:t>
            </a:r>
            <a:r>
              <a:rPr lang="hu-HU" sz="1800" b="1" dirty="0">
                <a:solidFill>
                  <a:srgbClr val="002060"/>
                </a:solidFill>
              </a:rPr>
              <a:t>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Data!$A$13</c:f>
              <c:strCache>
                <c:ptCount val="1"/>
                <c:pt idx="0">
                  <c:v>Ausztria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Data!$B$12:$K$12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Data!$B$13:$K$13</c:f>
              <c:numCache>
                <c:formatCode>#,##0.0</c:formatCode>
                <c:ptCount val="10"/>
                <c:pt idx="0">
                  <c:v>68.599999999999994</c:v>
                </c:pt>
                <c:pt idx="1">
                  <c:v>69.900000000000006</c:v>
                </c:pt>
                <c:pt idx="2">
                  <c:v>70.8</c:v>
                </c:pt>
                <c:pt idx="3">
                  <c:v>70.3</c:v>
                </c:pt>
                <c:pt idx="4">
                  <c:v>70.8</c:v>
                </c:pt>
                <c:pt idx="5">
                  <c:v>71.099999999999994</c:v>
                </c:pt>
                <c:pt idx="6">
                  <c:v>71.400000000000006</c:v>
                </c:pt>
                <c:pt idx="7">
                  <c:v>71.400000000000006</c:v>
                </c:pt>
                <c:pt idx="8">
                  <c:v>71.099999999999994</c:v>
                </c:pt>
                <c:pt idx="9">
                  <c:v>71.099999999999994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Data!$A$14</c:f>
              <c:strCache>
                <c:ptCount val="1"/>
                <c:pt idx="0">
                  <c:v>Csehország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Data!$B$12:$K$12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Data!$B$14:$K$14</c:f>
              <c:numCache>
                <c:formatCode>#,##0.0</c:formatCode>
                <c:ptCount val="10"/>
                <c:pt idx="0">
                  <c:v>65.3</c:v>
                </c:pt>
                <c:pt idx="1">
                  <c:v>66.099999999999994</c:v>
                </c:pt>
                <c:pt idx="2">
                  <c:v>66.599999999999994</c:v>
                </c:pt>
                <c:pt idx="3">
                  <c:v>65.400000000000006</c:v>
                </c:pt>
                <c:pt idx="4">
                  <c:v>65</c:v>
                </c:pt>
                <c:pt idx="5">
                  <c:v>65.7</c:v>
                </c:pt>
                <c:pt idx="6">
                  <c:v>66.5</c:v>
                </c:pt>
                <c:pt idx="7">
                  <c:v>67.7</c:v>
                </c:pt>
                <c:pt idx="8">
                  <c:v>69</c:v>
                </c:pt>
                <c:pt idx="9">
                  <c:v>70.2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Data!$A$15</c:f>
              <c:strCache>
                <c:ptCount val="1"/>
                <c:pt idx="0">
                  <c:v>Magyarország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Data!$B$12:$K$12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Data!$B$15:$K$15</c:f>
              <c:numCache>
                <c:formatCode>#,##0.0</c:formatCode>
                <c:ptCount val="10"/>
                <c:pt idx="0">
                  <c:v>57.4</c:v>
                </c:pt>
                <c:pt idx="1">
                  <c:v>57</c:v>
                </c:pt>
                <c:pt idx="2">
                  <c:v>56.4</c:v>
                </c:pt>
                <c:pt idx="3">
                  <c:v>55</c:v>
                </c:pt>
                <c:pt idx="4">
                  <c:v>54.9</c:v>
                </c:pt>
                <c:pt idx="5">
                  <c:v>55.4</c:v>
                </c:pt>
                <c:pt idx="6">
                  <c:v>56.7</c:v>
                </c:pt>
                <c:pt idx="7">
                  <c:v>58.1</c:v>
                </c:pt>
                <c:pt idx="8">
                  <c:v>61.8</c:v>
                </c:pt>
                <c:pt idx="9">
                  <c:v>63.9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Data!$A$16</c:f>
              <c:strCache>
                <c:ptCount val="1"/>
                <c:pt idx="0">
                  <c:v>Lengyelország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Data!$B$12:$K$12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Data!$B$16:$K$16</c:f>
              <c:numCache>
                <c:formatCode>#,##0.0</c:formatCode>
                <c:ptCount val="10"/>
                <c:pt idx="0">
                  <c:v>54.5</c:v>
                </c:pt>
                <c:pt idx="1">
                  <c:v>57</c:v>
                </c:pt>
                <c:pt idx="2">
                  <c:v>59.2</c:v>
                </c:pt>
                <c:pt idx="3">
                  <c:v>59.3</c:v>
                </c:pt>
                <c:pt idx="4">
                  <c:v>58.9</c:v>
                </c:pt>
                <c:pt idx="5">
                  <c:v>59.3</c:v>
                </c:pt>
                <c:pt idx="6">
                  <c:v>59.7</c:v>
                </c:pt>
                <c:pt idx="7">
                  <c:v>60</c:v>
                </c:pt>
                <c:pt idx="8">
                  <c:v>61.7</c:v>
                </c:pt>
                <c:pt idx="9">
                  <c:v>62.9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Data!$A$17</c:f>
              <c:strCache>
                <c:ptCount val="1"/>
                <c:pt idx="0">
                  <c:v>Szlovákia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Data!$B$12:$K$12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Data!$B$17:$K$17</c:f>
              <c:numCache>
                <c:formatCode>#,##0.0</c:formatCode>
                <c:ptCount val="10"/>
                <c:pt idx="0">
                  <c:v>59.4</c:v>
                </c:pt>
                <c:pt idx="1">
                  <c:v>60.7</c:v>
                </c:pt>
                <c:pt idx="2">
                  <c:v>62.3</c:v>
                </c:pt>
                <c:pt idx="3">
                  <c:v>60.2</c:v>
                </c:pt>
                <c:pt idx="4">
                  <c:v>58.8</c:v>
                </c:pt>
                <c:pt idx="5">
                  <c:v>59.3</c:v>
                </c:pt>
                <c:pt idx="6">
                  <c:v>59.7</c:v>
                </c:pt>
                <c:pt idx="7">
                  <c:v>59.9</c:v>
                </c:pt>
                <c:pt idx="8">
                  <c:v>61</c:v>
                </c:pt>
                <c:pt idx="9">
                  <c:v>62.7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011592"/>
        <c:axId val="148168464"/>
      </c:lineChart>
      <c:catAx>
        <c:axId val="10201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8168464"/>
        <c:crosses val="autoZero"/>
        <c:auto val="1"/>
        <c:lblAlgn val="ctr"/>
        <c:lblOffset val="100"/>
        <c:noMultiLvlLbl val="0"/>
      </c:catAx>
      <c:valAx>
        <c:axId val="148168464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2011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873237527929139E-2"/>
          <c:y val="0.11568666685026237"/>
          <c:w val="0.94129755744148835"/>
          <c:h val="0.7589162512813985"/>
        </c:manualLayout>
      </c:layout>
      <c:lineChart>
        <c:grouping val="standard"/>
        <c:varyColors val="0"/>
        <c:ser>
          <c:idx val="0"/>
          <c:order val="0"/>
          <c:tx>
            <c:strRef>
              <c:f>Munka5!$A$5</c:f>
              <c:strCache>
                <c:ptCount val="1"/>
                <c:pt idx="0">
                  <c:v>Ausztria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Munka5!$B$4:$Q$4</c:f>
              <c:strCach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2016*</c:v>
                </c:pt>
                <c:pt idx="14">
                  <c:v>2017*</c:v>
                </c:pt>
                <c:pt idx="15">
                  <c:v>2018*</c:v>
                </c:pt>
              </c:strCache>
            </c:strRef>
          </c:cat>
          <c:val>
            <c:numRef>
              <c:f>Munka5!$B$5:$Q$5</c:f>
              <c:numCache>
                <c:formatCode>General</c:formatCode>
                <c:ptCount val="16"/>
                <c:pt idx="0">
                  <c:v>4.3203847236528494</c:v>
                </c:pt>
                <c:pt idx="1">
                  <c:v>5.5353302805443363</c:v>
                </c:pt>
                <c:pt idx="2">
                  <c:v>5.6919950165413091</c:v>
                </c:pt>
                <c:pt idx="3">
                  <c:v>5.2859948446113663</c:v>
                </c:pt>
                <c:pt idx="4">
                  <c:v>4.905600676746726</c:v>
                </c:pt>
                <c:pt idx="5">
                  <c:v>4.1723851222092847</c:v>
                </c:pt>
                <c:pt idx="6">
                  <c:v>5.3729166933152612</c:v>
                </c:pt>
                <c:pt idx="7">
                  <c:v>4.8789374741847986</c:v>
                </c:pt>
                <c:pt idx="8">
                  <c:v>4.6131938260890708</c:v>
                </c:pt>
                <c:pt idx="9">
                  <c:v>4.9306499892934577</c:v>
                </c:pt>
                <c:pt idx="10">
                  <c:v>5.3988168068407818</c:v>
                </c:pt>
                <c:pt idx="11">
                  <c:v>5.6874101986239207</c:v>
                </c:pt>
                <c:pt idx="12">
                  <c:v>5.7995770424299353</c:v>
                </c:pt>
                <c:pt idx="13">
                  <c:v>6.3224908174521293</c:v>
                </c:pt>
                <c:pt idx="14">
                  <c:v>6.5601787326411554</c:v>
                </c:pt>
                <c:pt idx="15">
                  <c:v>6.5601787326411793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Munka5!$A$6</c:f>
              <c:strCache>
                <c:ptCount val="1"/>
                <c:pt idx="0">
                  <c:v>Csehország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Munka5!$B$4:$Q$4</c:f>
              <c:strCach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2016*</c:v>
                </c:pt>
                <c:pt idx="14">
                  <c:v>2017*</c:v>
                </c:pt>
                <c:pt idx="15">
                  <c:v>2018*</c:v>
                </c:pt>
              </c:strCache>
            </c:strRef>
          </c:cat>
          <c:val>
            <c:numRef>
              <c:f>Munka5!$B$6:$Q$6</c:f>
              <c:numCache>
                <c:formatCode>General</c:formatCode>
                <c:ptCount val="16"/>
                <c:pt idx="0">
                  <c:v>7.8182873504372097</c:v>
                </c:pt>
                <c:pt idx="1">
                  <c:v>8.3219287647820899</c:v>
                </c:pt>
                <c:pt idx="2">
                  <c:v>7.9240448713513221</c:v>
                </c:pt>
                <c:pt idx="3">
                  <c:v>7.1430281118730861</c:v>
                </c:pt>
                <c:pt idx="4">
                  <c:v>5.3180681078795553</c:v>
                </c:pt>
                <c:pt idx="5">
                  <c:v>4.3927183486355927</c:v>
                </c:pt>
                <c:pt idx="6">
                  <c:v>6.6745571760521196</c:v>
                </c:pt>
                <c:pt idx="7">
                  <c:v>7.2749225237960289</c:v>
                </c:pt>
                <c:pt idx="8">
                  <c:v>6.7082991352692156</c:v>
                </c:pt>
                <c:pt idx="9">
                  <c:v>6.9782568426702394</c:v>
                </c:pt>
                <c:pt idx="10">
                  <c:v>6.9493661768428057</c:v>
                </c:pt>
                <c:pt idx="11">
                  <c:v>6.105313395309965</c:v>
                </c:pt>
                <c:pt idx="12">
                  <c:v>5.0380162529452894</c:v>
                </c:pt>
                <c:pt idx="13">
                  <c:v>4.0719217818253313</c:v>
                </c:pt>
                <c:pt idx="14">
                  <c:v>3.9135632794063682</c:v>
                </c:pt>
                <c:pt idx="15">
                  <c:v>3.7996245734411538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Munka5!$A$7</c:f>
              <c:strCache>
                <c:ptCount val="1"/>
                <c:pt idx="0">
                  <c:v>Magyarország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Munka5!$B$4:$Q$4</c:f>
              <c:strCach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2016*</c:v>
                </c:pt>
                <c:pt idx="14">
                  <c:v>2017*</c:v>
                </c:pt>
                <c:pt idx="15">
                  <c:v>2018*</c:v>
                </c:pt>
              </c:strCache>
            </c:strRef>
          </c:cat>
          <c:val>
            <c:numRef>
              <c:f>Munka5!$B$7:$Q$7</c:f>
              <c:numCache>
                <c:formatCode>General</c:formatCode>
                <c:ptCount val="16"/>
                <c:pt idx="0">
                  <c:v>5.867110726626958</c:v>
                </c:pt>
                <c:pt idx="1">
                  <c:v>6.0805060893405347</c:v>
                </c:pt>
                <c:pt idx="2">
                  <c:v>7.1855685795386908</c:v>
                </c:pt>
                <c:pt idx="3">
                  <c:v>7.4889956687869601</c:v>
                </c:pt>
                <c:pt idx="4">
                  <c:v>7.4173849885931959</c:v>
                </c:pt>
                <c:pt idx="5">
                  <c:v>7.8382806842624113</c:v>
                </c:pt>
                <c:pt idx="6">
                  <c:v>10.05309501435328</c:v>
                </c:pt>
                <c:pt idx="7">
                  <c:v>11.172810469023791</c:v>
                </c:pt>
                <c:pt idx="8">
                  <c:v>11.027144268824969</c:v>
                </c:pt>
                <c:pt idx="9">
                  <c:v>10.992904878900999</c:v>
                </c:pt>
                <c:pt idx="10">
                  <c:v>10.144511464706589</c:v>
                </c:pt>
                <c:pt idx="11">
                  <c:v>7.719507334906007</c:v>
                </c:pt>
                <c:pt idx="12">
                  <c:v>6.8027084831842597</c:v>
                </c:pt>
                <c:pt idx="13">
                  <c:v>5.1428925164800416</c:v>
                </c:pt>
                <c:pt idx="14">
                  <c:v>4.5117457899951887</c:v>
                </c:pt>
                <c:pt idx="15">
                  <c:v>4.3752203829560319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Munka5!$A$8</c:f>
              <c:strCache>
                <c:ptCount val="1"/>
                <c:pt idx="0">
                  <c:v>Lengyelország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Munka5!$B$4:$Q$4</c:f>
              <c:strCach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2016*</c:v>
                </c:pt>
                <c:pt idx="14">
                  <c:v>2017*</c:v>
                </c:pt>
                <c:pt idx="15">
                  <c:v>2018*</c:v>
                </c:pt>
              </c:strCache>
            </c:strRef>
          </c:cat>
          <c:val>
            <c:numRef>
              <c:f>Munka5!$B$8:$Q$8</c:f>
              <c:numCache>
                <c:formatCode>General</c:formatCode>
                <c:ptCount val="16"/>
                <c:pt idx="0">
                  <c:v>19.67331766291862</c:v>
                </c:pt>
                <c:pt idx="1">
                  <c:v>19.003169335864559</c:v>
                </c:pt>
                <c:pt idx="2">
                  <c:v>17.77286263695472</c:v>
                </c:pt>
                <c:pt idx="3">
                  <c:v>13.861978790671611</c:v>
                </c:pt>
                <c:pt idx="4">
                  <c:v>9.6166762272524622</c:v>
                </c:pt>
                <c:pt idx="5">
                  <c:v>7.1287670319215808</c:v>
                </c:pt>
                <c:pt idx="6">
                  <c:v>8.1787217437737265</c:v>
                </c:pt>
                <c:pt idx="7">
                  <c:v>9.6371751290780967</c:v>
                </c:pt>
                <c:pt idx="8">
                  <c:v>9.63168033958984</c:v>
                </c:pt>
                <c:pt idx="9">
                  <c:v>10.08773131294199</c:v>
                </c:pt>
                <c:pt idx="10">
                  <c:v>10.32576451410368</c:v>
                </c:pt>
                <c:pt idx="11">
                  <c:v>8.9898584195200311</c:v>
                </c:pt>
                <c:pt idx="12">
                  <c:v>7.5009525131475314</c:v>
                </c:pt>
                <c:pt idx="13">
                  <c:v>6.082123248952783</c:v>
                </c:pt>
                <c:pt idx="14">
                  <c:v>5.4131808353132689</c:v>
                </c:pt>
                <c:pt idx="15">
                  <c:v>5.2935994758464018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Munka5!$A$9</c:f>
              <c:strCache>
                <c:ptCount val="1"/>
                <c:pt idx="0">
                  <c:v>Szlovákia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Munka5!$B$4:$Q$4</c:f>
              <c:strCach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2016*</c:v>
                </c:pt>
                <c:pt idx="14">
                  <c:v>2017*</c:v>
                </c:pt>
                <c:pt idx="15">
                  <c:v>2018*</c:v>
                </c:pt>
              </c:strCache>
            </c:strRef>
          </c:cat>
          <c:val>
            <c:numRef>
              <c:f>Munka5!$B$9:$Q$9</c:f>
              <c:numCache>
                <c:formatCode>General</c:formatCode>
                <c:ptCount val="16"/>
                <c:pt idx="0">
                  <c:v>17.500881380480038</c:v>
                </c:pt>
                <c:pt idx="1">
                  <c:v>18.133210112878729</c:v>
                </c:pt>
                <c:pt idx="2">
                  <c:v>16.169238916628849</c:v>
                </c:pt>
                <c:pt idx="3">
                  <c:v>13.310920887834181</c:v>
                </c:pt>
                <c:pt idx="4">
                  <c:v>11.016845184730791</c:v>
                </c:pt>
                <c:pt idx="5">
                  <c:v>9.5663644470868014</c:v>
                </c:pt>
                <c:pt idx="6">
                  <c:v>12.05122724188888</c:v>
                </c:pt>
                <c:pt idx="7">
                  <c:v>14.37280620727878</c:v>
                </c:pt>
                <c:pt idx="8">
                  <c:v>13.60566428478143</c:v>
                </c:pt>
                <c:pt idx="9">
                  <c:v>13.94803203428814</c:v>
                </c:pt>
                <c:pt idx="10">
                  <c:v>14.216792037638919</c:v>
                </c:pt>
                <c:pt idx="11">
                  <c:v>13.17834441709226</c:v>
                </c:pt>
                <c:pt idx="12">
                  <c:v>11.476307859416689</c:v>
                </c:pt>
                <c:pt idx="13">
                  <c:v>9.8381815522050822</c:v>
                </c:pt>
                <c:pt idx="14">
                  <c:v>9.1025438433308938</c:v>
                </c:pt>
                <c:pt idx="15">
                  <c:v>8.2579226306567435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169248"/>
        <c:axId val="148169640"/>
      </c:lineChart>
      <c:catAx>
        <c:axId val="14816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8169640"/>
        <c:crosses val="autoZero"/>
        <c:auto val="1"/>
        <c:lblAlgn val="ctr"/>
        <c:lblOffset val="100"/>
        <c:noMultiLvlLbl val="0"/>
      </c:catAx>
      <c:valAx>
        <c:axId val="148169640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816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88981481481481"/>
          <c:y val="0.17326527777777778"/>
          <c:w val="0.81309629629629632"/>
          <c:h val="0.4732462962962962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Data!$M$73</c:f>
              <c:strCache>
                <c:ptCount val="1"/>
                <c:pt idx="0">
                  <c:v>Mikrovállalkozások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Data!$K$74:$K$83</c:f>
              <c:strCache>
                <c:ptCount val="10"/>
                <c:pt idx="0">
                  <c:v>EU</c:v>
                </c:pt>
                <c:pt idx="1">
                  <c:v>Csehország</c:v>
                </c:pt>
                <c:pt idx="2">
                  <c:v>Németország</c:v>
                </c:pt>
                <c:pt idx="3">
                  <c:v>Észtország</c:v>
                </c:pt>
                <c:pt idx="4">
                  <c:v>Magyarország</c:v>
                </c:pt>
                <c:pt idx="5">
                  <c:v>Ausztria</c:v>
                </c:pt>
                <c:pt idx="6">
                  <c:v>Lengyelország</c:v>
                </c:pt>
                <c:pt idx="7">
                  <c:v>Románia</c:v>
                </c:pt>
                <c:pt idx="8">
                  <c:v>Szlovákia</c:v>
                </c:pt>
                <c:pt idx="9">
                  <c:v>Finnország</c:v>
                </c:pt>
              </c:strCache>
            </c:strRef>
          </c:cat>
          <c:val>
            <c:numRef>
              <c:f>Data!$M$74:$M$83</c:f>
              <c:numCache>
                <c:formatCode>General</c:formatCode>
                <c:ptCount val="10"/>
                <c:pt idx="0">
                  <c:v>1375282.2</c:v>
                </c:pt>
                <c:pt idx="1">
                  <c:v>16241.3</c:v>
                </c:pt>
                <c:pt idx="2">
                  <c:v>245705.5</c:v>
                </c:pt>
                <c:pt idx="3">
                  <c:v>2731.2</c:v>
                </c:pt>
                <c:pt idx="4">
                  <c:v>9528.7999999999993</c:v>
                </c:pt>
                <c:pt idx="5">
                  <c:v>32097.599999999999</c:v>
                </c:pt>
                <c:pt idx="6">
                  <c:v>32246.7</c:v>
                </c:pt>
                <c:pt idx="7">
                  <c:v>8375.7000000000007</c:v>
                </c:pt>
                <c:pt idx="8">
                  <c:v>6568.9</c:v>
                </c:pt>
                <c:pt idx="9">
                  <c:v>17611.5</c:v>
                </c:pt>
              </c:numCache>
            </c:numRef>
          </c:val>
        </c:ser>
        <c:ser>
          <c:idx val="1"/>
          <c:order val="1"/>
          <c:tx>
            <c:strRef>
              <c:f>Data!$P$73</c:f>
              <c:strCache>
                <c:ptCount val="1"/>
                <c:pt idx="0">
                  <c:v>Kisvállalatok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Data!$K$74:$K$83</c:f>
              <c:strCache>
                <c:ptCount val="10"/>
                <c:pt idx="0">
                  <c:v>EU</c:v>
                </c:pt>
                <c:pt idx="1">
                  <c:v>Csehország</c:v>
                </c:pt>
                <c:pt idx="2">
                  <c:v>Németország</c:v>
                </c:pt>
                <c:pt idx="3">
                  <c:v>Észtország</c:v>
                </c:pt>
                <c:pt idx="4">
                  <c:v>Magyarország</c:v>
                </c:pt>
                <c:pt idx="5">
                  <c:v>Ausztria</c:v>
                </c:pt>
                <c:pt idx="6">
                  <c:v>Lengyelország</c:v>
                </c:pt>
                <c:pt idx="7">
                  <c:v>Románia</c:v>
                </c:pt>
                <c:pt idx="8">
                  <c:v>Szlovákia</c:v>
                </c:pt>
                <c:pt idx="9">
                  <c:v>Finnország</c:v>
                </c:pt>
              </c:strCache>
            </c:strRef>
          </c:cat>
          <c:val>
            <c:numRef>
              <c:f>Data!$P$74:$P$83</c:f>
              <c:numCache>
                <c:formatCode>General</c:formatCode>
                <c:ptCount val="10"/>
                <c:pt idx="0">
                  <c:v>1179058</c:v>
                </c:pt>
                <c:pt idx="1">
                  <c:v>12278.2</c:v>
                </c:pt>
                <c:pt idx="2">
                  <c:v>277896.90000000002</c:v>
                </c:pt>
                <c:pt idx="3">
                  <c:v>2331.8999999999996</c:v>
                </c:pt>
                <c:pt idx="4">
                  <c:v>8453.5</c:v>
                </c:pt>
                <c:pt idx="5">
                  <c:v>35360.100000000006</c:v>
                </c:pt>
                <c:pt idx="6">
                  <c:v>25210.799999999999</c:v>
                </c:pt>
                <c:pt idx="7">
                  <c:v>9173.6</c:v>
                </c:pt>
                <c:pt idx="8">
                  <c:v>4653.2999999999993</c:v>
                </c:pt>
                <c:pt idx="9">
                  <c:v>17508.699999999997</c:v>
                </c:pt>
              </c:numCache>
            </c:numRef>
          </c:val>
        </c:ser>
        <c:ser>
          <c:idx val="2"/>
          <c:order val="2"/>
          <c:tx>
            <c:strRef>
              <c:f>Data!$Q$73</c:f>
              <c:strCache>
                <c:ptCount val="1"/>
                <c:pt idx="0">
                  <c:v>Középvállalatok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Data!$K$74:$K$83</c:f>
              <c:strCache>
                <c:ptCount val="10"/>
                <c:pt idx="0">
                  <c:v>EU</c:v>
                </c:pt>
                <c:pt idx="1">
                  <c:v>Csehország</c:v>
                </c:pt>
                <c:pt idx="2">
                  <c:v>Németország</c:v>
                </c:pt>
                <c:pt idx="3">
                  <c:v>Észtország</c:v>
                </c:pt>
                <c:pt idx="4">
                  <c:v>Magyarország</c:v>
                </c:pt>
                <c:pt idx="5">
                  <c:v>Ausztria</c:v>
                </c:pt>
                <c:pt idx="6">
                  <c:v>Lengyelország</c:v>
                </c:pt>
                <c:pt idx="7">
                  <c:v>Románia</c:v>
                </c:pt>
                <c:pt idx="8">
                  <c:v>Szlovákia</c:v>
                </c:pt>
                <c:pt idx="9">
                  <c:v>Finnország</c:v>
                </c:pt>
              </c:strCache>
            </c:strRef>
          </c:cat>
          <c:val>
            <c:numRef>
              <c:f>Data!$Q$74:$Q$83</c:f>
              <c:numCache>
                <c:formatCode>General</c:formatCode>
                <c:ptCount val="10"/>
                <c:pt idx="0">
                  <c:v>1220839.2</c:v>
                </c:pt>
                <c:pt idx="1">
                  <c:v>17636.3</c:v>
                </c:pt>
                <c:pt idx="2">
                  <c:v>306898.40000000002</c:v>
                </c:pt>
                <c:pt idx="3">
                  <c:v>2784</c:v>
                </c:pt>
                <c:pt idx="4">
                  <c:v>9381.2000000000007</c:v>
                </c:pt>
                <c:pt idx="5">
                  <c:v>38614.5</c:v>
                </c:pt>
                <c:pt idx="6">
                  <c:v>37362</c:v>
                </c:pt>
                <c:pt idx="7">
                  <c:v>11002.2</c:v>
                </c:pt>
                <c:pt idx="8">
                  <c:v>5683.3</c:v>
                </c:pt>
                <c:pt idx="9">
                  <c:v>17184.8</c:v>
                </c:pt>
              </c:numCache>
            </c:numRef>
          </c:val>
        </c:ser>
        <c:ser>
          <c:idx val="3"/>
          <c:order val="3"/>
          <c:tx>
            <c:strRef>
              <c:f>Data!$R$73</c:f>
              <c:strCache>
                <c:ptCount val="1"/>
                <c:pt idx="0">
                  <c:v>Nagyvállalatok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Data!$K$74:$K$83</c:f>
              <c:strCache>
                <c:ptCount val="10"/>
                <c:pt idx="0">
                  <c:v>EU</c:v>
                </c:pt>
                <c:pt idx="1">
                  <c:v>Csehország</c:v>
                </c:pt>
                <c:pt idx="2">
                  <c:v>Németország</c:v>
                </c:pt>
                <c:pt idx="3">
                  <c:v>Észtország</c:v>
                </c:pt>
                <c:pt idx="4">
                  <c:v>Magyarország</c:v>
                </c:pt>
                <c:pt idx="5">
                  <c:v>Ausztria</c:v>
                </c:pt>
                <c:pt idx="6">
                  <c:v>Lengyelország</c:v>
                </c:pt>
                <c:pt idx="7">
                  <c:v>Románia</c:v>
                </c:pt>
                <c:pt idx="8">
                  <c:v>Szlovákia</c:v>
                </c:pt>
                <c:pt idx="9">
                  <c:v>Finnország</c:v>
                </c:pt>
              </c:strCache>
            </c:strRef>
          </c:cat>
          <c:val>
            <c:numRef>
              <c:f>Data!$R$74:$R$83</c:f>
              <c:numCache>
                <c:formatCode>General</c:formatCode>
                <c:ptCount val="10"/>
                <c:pt idx="0">
                  <c:v>2805843.4</c:v>
                </c:pt>
                <c:pt idx="1">
                  <c:v>37708.5</c:v>
                </c:pt>
                <c:pt idx="2">
                  <c:v>701190.6</c:v>
                </c:pt>
                <c:pt idx="3">
                  <c:v>2638.7</c:v>
                </c:pt>
                <c:pt idx="4">
                  <c:v>23725.599999999999</c:v>
                </c:pt>
                <c:pt idx="5">
                  <c:v>63553.4</c:v>
                </c:pt>
                <c:pt idx="6">
                  <c:v>86465.2</c:v>
                </c:pt>
                <c:pt idx="7">
                  <c:v>27308.3</c:v>
                </c:pt>
                <c:pt idx="8">
                  <c:v>14029</c:v>
                </c:pt>
                <c:pt idx="9">
                  <c:v>34834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170424"/>
        <c:axId val="148170816"/>
      </c:barChart>
      <c:catAx>
        <c:axId val="148170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148170816"/>
        <c:crosses val="autoZero"/>
        <c:auto val="1"/>
        <c:lblAlgn val="ctr"/>
        <c:lblOffset val="100"/>
        <c:noMultiLvlLbl val="0"/>
      </c:catAx>
      <c:valAx>
        <c:axId val="1481708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48170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8.6388888888887293E-4"/>
          <c:w val="1"/>
          <c:h val="0.139846296296296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88981481481481"/>
          <c:y val="0.17326527777777778"/>
          <c:w val="0.81309629629629632"/>
          <c:h val="0.4732462962962962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Data!$M$73</c:f>
              <c:strCache>
                <c:ptCount val="1"/>
                <c:pt idx="0">
                  <c:v>Mikrovállalkozások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Data!$K$74:$K$83</c:f>
              <c:strCache>
                <c:ptCount val="10"/>
                <c:pt idx="0">
                  <c:v>EU</c:v>
                </c:pt>
                <c:pt idx="1">
                  <c:v>Csehország</c:v>
                </c:pt>
                <c:pt idx="2">
                  <c:v>Németország</c:v>
                </c:pt>
                <c:pt idx="3">
                  <c:v>Észtország</c:v>
                </c:pt>
                <c:pt idx="4">
                  <c:v>Magyarország</c:v>
                </c:pt>
                <c:pt idx="5">
                  <c:v>Ausztria</c:v>
                </c:pt>
                <c:pt idx="6">
                  <c:v>Lengyelország</c:v>
                </c:pt>
                <c:pt idx="7">
                  <c:v>Románia</c:v>
                </c:pt>
                <c:pt idx="8">
                  <c:v>Szlovákia</c:v>
                </c:pt>
                <c:pt idx="9">
                  <c:v>Finnország</c:v>
                </c:pt>
              </c:strCache>
            </c:strRef>
          </c:cat>
          <c:val>
            <c:numRef>
              <c:f>Data!$W$74:$W$83</c:f>
              <c:numCache>
                <c:formatCode>#,##0</c:formatCode>
                <c:ptCount val="10"/>
                <c:pt idx="0">
                  <c:v>40491236</c:v>
                </c:pt>
                <c:pt idx="1">
                  <c:v>1116441</c:v>
                </c:pt>
                <c:pt idx="2">
                  <c:v>5582631</c:v>
                </c:pt>
                <c:pt idx="3">
                  <c:v>125466</c:v>
                </c:pt>
                <c:pt idx="4">
                  <c:v>860411</c:v>
                </c:pt>
                <c:pt idx="5">
                  <c:v>695252</c:v>
                </c:pt>
                <c:pt idx="6">
                  <c:v>3058644</c:v>
                </c:pt>
                <c:pt idx="7">
                  <c:v>883629</c:v>
                </c:pt>
                <c:pt idx="8">
                  <c:v>582578</c:v>
                </c:pt>
                <c:pt idx="9">
                  <c:v>368557</c:v>
                </c:pt>
              </c:numCache>
            </c:numRef>
          </c:val>
        </c:ser>
        <c:ser>
          <c:idx val="1"/>
          <c:order val="1"/>
          <c:tx>
            <c:strRef>
              <c:f>Data!$P$73</c:f>
              <c:strCache>
                <c:ptCount val="1"/>
                <c:pt idx="0">
                  <c:v>Kisvállalatok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Data!$K$74:$K$83</c:f>
              <c:strCache>
                <c:ptCount val="10"/>
                <c:pt idx="0">
                  <c:v>EU</c:v>
                </c:pt>
                <c:pt idx="1">
                  <c:v>Csehország</c:v>
                </c:pt>
                <c:pt idx="2">
                  <c:v>Németország</c:v>
                </c:pt>
                <c:pt idx="3">
                  <c:v>Észtország</c:v>
                </c:pt>
                <c:pt idx="4">
                  <c:v>Magyarország</c:v>
                </c:pt>
                <c:pt idx="5">
                  <c:v>Ausztria</c:v>
                </c:pt>
                <c:pt idx="6">
                  <c:v>Lengyelország</c:v>
                </c:pt>
                <c:pt idx="7">
                  <c:v>Románia</c:v>
                </c:pt>
                <c:pt idx="8">
                  <c:v>Szlovákia</c:v>
                </c:pt>
                <c:pt idx="9">
                  <c:v>Finnország</c:v>
                </c:pt>
              </c:strCache>
            </c:strRef>
          </c:cat>
          <c:val>
            <c:numRef>
              <c:f>Data!$Z$74:$Z$83</c:f>
              <c:numCache>
                <c:formatCode>#,##0</c:formatCode>
                <c:ptCount val="10"/>
                <c:pt idx="0">
                  <c:v>27225083</c:v>
                </c:pt>
                <c:pt idx="1">
                  <c:v>620086</c:v>
                </c:pt>
                <c:pt idx="2">
                  <c:v>6429634</c:v>
                </c:pt>
                <c:pt idx="3">
                  <c:v>97070</c:v>
                </c:pt>
                <c:pt idx="4">
                  <c:v>474805</c:v>
                </c:pt>
                <c:pt idx="5">
                  <c:v>657830</c:v>
                </c:pt>
                <c:pt idx="6">
                  <c:v>1178860</c:v>
                </c:pt>
                <c:pt idx="7">
                  <c:v>845649</c:v>
                </c:pt>
                <c:pt idx="8">
                  <c:v>209716</c:v>
                </c:pt>
                <c:pt idx="9">
                  <c:v>326055</c:v>
                </c:pt>
              </c:numCache>
            </c:numRef>
          </c:val>
        </c:ser>
        <c:ser>
          <c:idx val="2"/>
          <c:order val="2"/>
          <c:tx>
            <c:strRef>
              <c:f>Data!$Q$73</c:f>
              <c:strCache>
                <c:ptCount val="1"/>
                <c:pt idx="0">
                  <c:v>Középvállalatok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Data!$K$74:$K$83</c:f>
              <c:strCache>
                <c:ptCount val="10"/>
                <c:pt idx="0">
                  <c:v>EU</c:v>
                </c:pt>
                <c:pt idx="1">
                  <c:v>Csehország</c:v>
                </c:pt>
                <c:pt idx="2">
                  <c:v>Németország</c:v>
                </c:pt>
                <c:pt idx="3">
                  <c:v>Észtország</c:v>
                </c:pt>
                <c:pt idx="4">
                  <c:v>Magyarország</c:v>
                </c:pt>
                <c:pt idx="5">
                  <c:v>Ausztria</c:v>
                </c:pt>
                <c:pt idx="6">
                  <c:v>Lengyelország</c:v>
                </c:pt>
                <c:pt idx="7">
                  <c:v>Románia</c:v>
                </c:pt>
                <c:pt idx="8">
                  <c:v>Szlovákia</c:v>
                </c:pt>
                <c:pt idx="9">
                  <c:v>Finnország</c:v>
                </c:pt>
              </c:strCache>
            </c:strRef>
          </c:cat>
          <c:val>
            <c:numRef>
              <c:f>Data!$AA$74:$AA$83</c:f>
              <c:numCache>
                <c:formatCode>#,##0</c:formatCode>
                <c:ptCount val="10"/>
                <c:pt idx="0">
                  <c:v>22799987</c:v>
                </c:pt>
                <c:pt idx="1">
                  <c:v>673997</c:v>
                </c:pt>
                <c:pt idx="2">
                  <c:v>5521878</c:v>
                </c:pt>
                <c:pt idx="3">
                  <c:v>96316</c:v>
                </c:pt>
                <c:pt idx="4">
                  <c:v>407535</c:v>
                </c:pt>
                <c:pt idx="5">
                  <c:v>521510</c:v>
                </c:pt>
                <c:pt idx="6">
                  <c:v>1518681</c:v>
                </c:pt>
                <c:pt idx="7">
                  <c:v>795191</c:v>
                </c:pt>
                <c:pt idx="8">
                  <c:v>234342</c:v>
                </c:pt>
                <c:pt idx="9">
                  <c:v>263870</c:v>
                </c:pt>
              </c:numCache>
            </c:numRef>
          </c:val>
        </c:ser>
        <c:ser>
          <c:idx val="3"/>
          <c:order val="3"/>
          <c:tx>
            <c:strRef>
              <c:f>Data!$R$73</c:f>
              <c:strCache>
                <c:ptCount val="1"/>
                <c:pt idx="0">
                  <c:v>Nagyvállalatok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Data!$K$74:$K$83</c:f>
              <c:strCache>
                <c:ptCount val="10"/>
                <c:pt idx="0">
                  <c:v>EU</c:v>
                </c:pt>
                <c:pt idx="1">
                  <c:v>Csehország</c:v>
                </c:pt>
                <c:pt idx="2">
                  <c:v>Németország</c:v>
                </c:pt>
                <c:pt idx="3">
                  <c:v>Észtország</c:v>
                </c:pt>
                <c:pt idx="4">
                  <c:v>Magyarország</c:v>
                </c:pt>
                <c:pt idx="5">
                  <c:v>Ausztria</c:v>
                </c:pt>
                <c:pt idx="6">
                  <c:v>Lengyelország</c:v>
                </c:pt>
                <c:pt idx="7">
                  <c:v>Románia</c:v>
                </c:pt>
                <c:pt idx="8">
                  <c:v>Szlovákia</c:v>
                </c:pt>
                <c:pt idx="9">
                  <c:v>Finnország</c:v>
                </c:pt>
              </c:strCache>
            </c:strRef>
          </c:cat>
          <c:val>
            <c:numRef>
              <c:f>Data!$AB$74:$AB$83</c:f>
              <c:numCache>
                <c:formatCode>#,##0</c:formatCode>
                <c:ptCount val="10"/>
                <c:pt idx="0">
                  <c:v>45065854</c:v>
                </c:pt>
                <c:pt idx="1">
                  <c:v>1104560</c:v>
                </c:pt>
                <c:pt idx="2">
                  <c:v>10246975</c:v>
                </c:pt>
                <c:pt idx="3">
                  <c:v>89709</c:v>
                </c:pt>
                <c:pt idx="4">
                  <c:v>729948</c:v>
                </c:pt>
                <c:pt idx="5">
                  <c:v>845892</c:v>
                </c:pt>
                <c:pt idx="6">
                  <c:v>2658923</c:v>
                </c:pt>
                <c:pt idx="7">
                  <c:v>1309732</c:v>
                </c:pt>
                <c:pt idx="8">
                  <c:v>413095</c:v>
                </c:pt>
                <c:pt idx="9">
                  <c:v>514596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171600"/>
        <c:axId val="148171992"/>
      </c:barChart>
      <c:catAx>
        <c:axId val="148171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148171992"/>
        <c:crosses val="autoZero"/>
        <c:auto val="1"/>
        <c:lblAlgn val="ctr"/>
        <c:lblOffset val="100"/>
        <c:noMultiLvlLbl val="0"/>
      </c:catAx>
      <c:valAx>
        <c:axId val="1481719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48171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8.6388888888887293E-4"/>
          <c:w val="1"/>
          <c:h val="0.139846296296296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0.74809</cdr:x>
      <cdr:y>0.28332</cdr:y>
    </cdr:from>
    <cdr:to>
      <cdr:x>1</cdr:x>
      <cdr:y>0.37813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66900" y="1223963"/>
          <a:ext cx="62865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b="1">
              <a:latin typeface="Arial" panose="020B0604020202020204" pitchFamily="34" charset="0"/>
              <a:cs typeface="Arial" panose="020B0604020202020204" pitchFamily="34" charset="0"/>
            </a:rPr>
            <a:t>KKV</a:t>
          </a:r>
        </a:p>
      </cdr:txBody>
    </cdr:sp>
  </cdr:relSizeAnchor>
  <cdr:relSizeAnchor xmlns:cdr="http://schemas.openxmlformats.org/drawingml/2006/chartDrawing">
    <cdr:from>
      <cdr:x>0.4771</cdr:x>
      <cdr:y>0.0294</cdr:y>
    </cdr:from>
    <cdr:to>
      <cdr:x>0.98092</cdr:x>
      <cdr:y>0.12421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90626" y="127000"/>
          <a:ext cx="125730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Nagyvállalat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0.85009</cdr:x>
      <cdr:y>0.76675</cdr:y>
    </cdr:from>
    <cdr:to>
      <cdr:x>1</cdr:x>
      <cdr:y>0.85009</cdr:y>
    </cdr:to>
    <cdr:sp macro="" textlink="">
      <cdr:nvSpPr>
        <cdr:cNvPr id="2" name="Curved Up Arrow 1"/>
        <cdr:cNvSpPr/>
      </cdr:nvSpPr>
      <cdr:spPr>
        <a:xfrm xmlns:a="http://schemas.openxmlformats.org/drawingml/2006/main">
          <a:off x="2448272" y="3312368"/>
          <a:ext cx="431728" cy="360040"/>
        </a:xfrm>
        <a:prstGeom xmlns:a="http://schemas.openxmlformats.org/drawingml/2006/main" prst="curvedUpArrow">
          <a:avLst>
            <a:gd name="adj1" fmla="val 25000"/>
            <a:gd name="adj2" fmla="val 70000"/>
            <a:gd name="adj3" fmla="val 35366"/>
          </a:avLst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0.47083</cdr:x>
      <cdr:y>0.6813</cdr:y>
    </cdr:from>
    <cdr:to>
      <cdr:x>1</cdr:x>
      <cdr:y>0.7821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6000" y="2943225"/>
          <a:ext cx="1524000" cy="435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Nettó hitelflow</a:t>
          </a:r>
        </a:p>
      </cdr:txBody>
    </cdr:sp>
  </cdr:relSizeAnchor>
  <cdr:relSizeAnchor xmlns:cdr="http://schemas.openxmlformats.org/drawingml/2006/chartDrawing">
    <cdr:from>
      <cdr:x>0.27403</cdr:x>
      <cdr:y>0.01491</cdr:y>
    </cdr:from>
    <cdr:to>
      <cdr:x>0.96258</cdr:x>
      <cdr:y>0.1157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89214" y="64407"/>
          <a:ext cx="1983015" cy="435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Nettó FDI beáramlás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0.60007</cdr:x>
      <cdr:y>0.15571</cdr:y>
    </cdr:from>
    <cdr:to>
      <cdr:x>0.95191</cdr:x>
      <cdr:y>0.33181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5295901" y="808553"/>
          <a:ext cx="310515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0.76289</cdr:x>
      <cdr:y>0.13894</cdr:y>
    </cdr:from>
    <cdr:to>
      <cdr:x>0.86649</cdr:x>
      <cdr:y>0.31504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6732816" y="7214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0.30935</cdr:x>
      <cdr:y>0.04324</cdr:y>
    </cdr:from>
    <cdr:to>
      <cdr:x>1</cdr:x>
      <cdr:y>0.27182</cdr:y>
    </cdr:to>
    <cdr:sp macro="" textlink="">
      <cdr:nvSpPr>
        <cdr:cNvPr id="4" name="Szövegdoboz 3"/>
        <cdr:cNvSpPr txBox="1"/>
      </cdr:nvSpPr>
      <cdr:spPr>
        <a:xfrm xmlns:a="http://schemas.openxmlformats.org/drawingml/2006/main">
          <a:off x="1415148" y="185709"/>
          <a:ext cx="3159439" cy="981719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hu-HU" sz="1400" b="1" dirty="0" smtClean="0">
              <a:solidFill>
                <a:schemeClr val="bg1">
                  <a:lumMod val="95000"/>
                </a:schemeClr>
              </a:solidFill>
            </a:rPr>
            <a:t>Az adatok a közmunka számai mellett is kedvezőek! Munkaerőhiány a jellemző.  A munkaerő kiáramlása mellett ma már jellemző a visszaáramlás is.</a:t>
          </a:r>
          <a:endParaRPr lang="hu-HU" sz="1400" b="1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0.19544</cdr:x>
      <cdr:y>0.02427</cdr:y>
    </cdr:from>
    <cdr:to>
      <cdr:x>0.19544</cdr:x>
      <cdr:y>0.66745</cdr:y>
    </cdr:to>
    <cdr:cxnSp macro="">
      <cdr:nvCxnSpPr>
        <cdr:cNvPr id="3" name="Egyenes összekötő 2"/>
        <cdr:cNvCxnSpPr/>
      </cdr:nvCxnSpPr>
      <cdr:spPr>
        <a:xfrm xmlns:a="http://schemas.openxmlformats.org/drawingml/2006/main" flipV="1">
          <a:off x="1656184" y="144016"/>
          <a:ext cx="0" cy="38164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0.36538</cdr:x>
      <cdr:y>0.02218</cdr:y>
    </cdr:from>
    <cdr:to>
      <cdr:x>0.3683</cdr:x>
      <cdr:y>0.61891</cdr:y>
    </cdr:to>
    <cdr:cxnSp macro="">
      <cdr:nvCxnSpPr>
        <cdr:cNvPr id="6" name="Egyenes összekötő 5"/>
        <cdr:cNvCxnSpPr/>
      </cdr:nvCxnSpPr>
      <cdr:spPr>
        <a:xfrm xmlns:a="http://schemas.openxmlformats.org/drawingml/2006/main" flipV="1">
          <a:off x="3096344" y="131610"/>
          <a:ext cx="24703" cy="354079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0.44956</cdr:x>
      <cdr:y>0.47517</cdr:y>
    </cdr:from>
    <cdr:to>
      <cdr:x>0.7634</cdr:x>
      <cdr:y>0.67084</cdr:y>
    </cdr:to>
    <cdr:sp macro="" textlink="">
      <cdr:nvSpPr>
        <cdr:cNvPr id="7" name="Szövegdoboz 6"/>
        <cdr:cNvSpPr txBox="1"/>
      </cdr:nvSpPr>
      <cdr:spPr>
        <a:xfrm xmlns:a="http://schemas.openxmlformats.org/drawingml/2006/main">
          <a:off x="3816424" y="2448271"/>
          <a:ext cx="2664296" cy="1008113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2000" dirty="0" smtClean="0">
              <a:solidFill>
                <a:schemeClr val="bg1"/>
              </a:solidFill>
            </a:rPr>
            <a:t>Alaptörvény államadósság-arány szabályának bevezetése</a:t>
          </a:r>
          <a:endParaRPr lang="hu-HU" sz="20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0.05938</cdr:x>
      <cdr:y>0.74071</cdr:y>
    </cdr:from>
    <cdr:to>
      <cdr:x>0.26948</cdr:x>
      <cdr:y>0.89445</cdr:y>
    </cdr:to>
    <cdr:sp macro="" textlink="">
      <cdr:nvSpPr>
        <cdr:cNvPr id="8" name="Szövegdoboz 7"/>
        <cdr:cNvSpPr txBox="1"/>
      </cdr:nvSpPr>
      <cdr:spPr>
        <a:xfrm xmlns:a="http://schemas.openxmlformats.org/drawingml/2006/main">
          <a:off x="504056" y="3816402"/>
          <a:ext cx="1783633" cy="792110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800" b="1" dirty="0" smtClean="0">
              <a:solidFill>
                <a:schemeClr val="bg1"/>
              </a:solidFill>
            </a:rPr>
            <a:t>„Plafontörvény” </a:t>
          </a:r>
          <a:r>
            <a:rPr lang="hu-HU" sz="1800" b="1" dirty="0">
              <a:solidFill>
                <a:schemeClr val="bg1"/>
              </a:solidFill>
            </a:rPr>
            <a:t>bevezetése</a:t>
          </a:r>
        </a:p>
      </cdr:txBody>
    </cdr:sp>
  </cdr:relSizeAnchor>
  <cdr:relSizeAnchor xmlns:cdr="http://schemas.openxmlformats.org/drawingml/2006/chartDrawing">
    <cdr:from>
      <cdr:x>0.73333</cdr:x>
      <cdr:y>0.17335</cdr:y>
    </cdr:from>
    <cdr:to>
      <cdr:x>0.82431</cdr:x>
      <cdr:y>0.21524</cdr:y>
    </cdr:to>
    <cdr:cxnSp macro="">
      <cdr:nvCxnSpPr>
        <cdr:cNvPr id="4" name="Egyenes összekötő 3"/>
        <cdr:cNvCxnSpPr/>
      </cdr:nvCxnSpPr>
      <cdr:spPr>
        <a:xfrm xmlns:a="http://schemas.openxmlformats.org/drawingml/2006/main">
          <a:off x="8300621" y="1028584"/>
          <a:ext cx="1029810" cy="248575"/>
        </a:xfrm>
        <a:prstGeom xmlns:a="http://schemas.openxmlformats.org/drawingml/2006/main" prst="line">
          <a:avLst/>
        </a:prstGeom>
        <a:ln xmlns:a="http://schemas.openxmlformats.org/drawingml/2006/main" w="57150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0.62912</cdr:x>
      <cdr:y>0.0463</cdr:y>
    </cdr:from>
    <cdr:to>
      <cdr:x>0.62912</cdr:x>
      <cdr:y>0.74304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4076700" y="200025"/>
          <a:ext cx="0" cy="300990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0.23225</cdr:x>
      <cdr:y>0.47405</cdr:y>
    </cdr:from>
    <cdr:to>
      <cdr:x>0.93192</cdr:x>
      <cdr:y>0.47405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1504950" y="2047875"/>
          <a:ext cx="45339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</cdr:x>
      <cdr:y>0.01543</cdr:y>
    </cdr:from>
    <cdr:to>
      <cdr:x>0.93045</cdr:x>
      <cdr:y>0.10583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14799" y="66675"/>
          <a:ext cx="191452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800">
              <a:latin typeface="Arial" panose="020B0604020202020204" pitchFamily="34" charset="0"/>
              <a:cs typeface="Arial" panose="020B0604020202020204" pitchFamily="34" charset="0"/>
            </a:rPr>
            <a:t>EU28 átlag</a:t>
          </a:r>
        </a:p>
      </cdr:txBody>
    </cdr:sp>
  </cdr:relSizeAnchor>
  <cdr:relSizeAnchor xmlns:cdr="http://schemas.openxmlformats.org/drawingml/2006/chartDrawing">
    <cdr:from>
      <cdr:x>0.70455</cdr:x>
      <cdr:y>0.47698</cdr:y>
    </cdr:from>
    <cdr:to>
      <cdr:x>1</cdr:x>
      <cdr:y>0.56738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565475" y="2060575"/>
          <a:ext cx="191452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800">
              <a:latin typeface="Arial" panose="020B0604020202020204" pitchFamily="34" charset="0"/>
              <a:cs typeface="Arial" panose="020B0604020202020204" pitchFamily="34" charset="0"/>
            </a:rPr>
            <a:t>EU28 átlag</a:t>
          </a:r>
        </a:p>
      </cdr:txBody>
    </cdr:sp>
  </cdr:relSizeAnchor>
  <cdr:relSizeAnchor xmlns:cdr="http://schemas.openxmlformats.org/drawingml/2006/chartDrawing">
    <cdr:from>
      <cdr:x>0.23127</cdr:x>
      <cdr:y>0.63353</cdr:y>
    </cdr:from>
    <cdr:to>
      <cdr:x>0.52672</cdr:x>
      <cdr:y>0.72393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498600" y="2736850"/>
          <a:ext cx="191452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800">
              <a:latin typeface="Arial" panose="020B0604020202020204" pitchFamily="34" charset="0"/>
              <a:cs typeface="Arial" panose="020B0604020202020204" pitchFamily="34" charset="0"/>
            </a:rPr>
            <a:t>Magyarország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0.22</cdr:x>
      <cdr:y>0.51544</cdr:y>
    </cdr:from>
    <cdr:to>
      <cdr:x>0.4125</cdr:x>
      <cdr:y>0.72859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10544" y="2332856"/>
          <a:ext cx="1584176" cy="964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i="1" dirty="0" smtClean="0">
              <a:latin typeface="Arial" panose="020B0604020202020204" pitchFamily="34" charset="0"/>
              <a:cs typeface="Arial" panose="020B0604020202020204" pitchFamily="34" charset="0"/>
            </a:rPr>
            <a:t>Nagy minimálbér-emelések és élénk kereslet</a:t>
          </a:r>
          <a:endParaRPr lang="hu-HU" sz="1400" i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0.325</cdr:x>
      <cdr:y>0.24497</cdr:y>
    </cdr:from>
    <cdr:to>
      <cdr:x>0.5875</cdr:x>
      <cdr:y>0.48362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74640" y="1108720"/>
          <a:ext cx="2160240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i="1" dirty="0" smtClean="0">
              <a:latin typeface="Arial" panose="020B0604020202020204" pitchFamily="34" charset="0"/>
              <a:cs typeface="Arial" panose="020B0604020202020204" pitchFamily="34" charset="0"/>
            </a:rPr>
            <a:t>Alacsony aktivitás és magas munkaköltség, hitelfelvételi korlátok oldódása</a:t>
          </a:r>
          <a:endParaRPr lang="hu-HU" sz="1400" i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0.53085</cdr:x>
      <cdr:y>0.00632</cdr:y>
    </cdr:from>
    <cdr:to>
      <cdr:x>0.73863</cdr:x>
      <cdr:y>0.23538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368690" y="28600"/>
          <a:ext cx="1709936" cy="1036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i="1" dirty="0" err="1" smtClean="0">
              <a:latin typeface="Arial" panose="020B0604020202020204" pitchFamily="34" charset="0"/>
              <a:cs typeface="Arial" panose="020B0604020202020204" pitchFamily="34" charset="0"/>
            </a:rPr>
            <a:t>Munkaerőpiaci</a:t>
          </a:r>
          <a:r>
            <a:rPr lang="hu-HU" sz="1400" i="1" dirty="0" smtClean="0">
              <a:latin typeface="Arial" panose="020B0604020202020204" pitchFamily="34" charset="0"/>
              <a:cs typeface="Arial" panose="020B0604020202020204" pitchFamily="34" charset="0"/>
            </a:rPr>
            <a:t> reformok, gyenge kereslet, hitelszűke</a:t>
          </a:r>
          <a:endParaRPr lang="hu-HU" sz="1400" i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0.7275</cdr:x>
      <cdr:y>0</cdr:y>
    </cdr:from>
    <cdr:to>
      <cdr:x>0.99874</cdr:x>
      <cdr:y>0.27679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987008" y="0"/>
          <a:ext cx="2232248" cy="1252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i="1" dirty="0" smtClean="0">
              <a:latin typeface="Arial" panose="020B0604020202020204" pitchFamily="34" charset="0"/>
              <a:cs typeface="Arial" panose="020B0604020202020204" pitchFamily="34" charset="0"/>
            </a:rPr>
            <a:t>Munkaerőhiány, élénkülő kereslet és hitelezés</a:t>
          </a:r>
          <a:endParaRPr lang="hu-HU" sz="1400" i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0.10626</cdr:x>
      <cdr:y>0.65863</cdr:y>
    </cdr:from>
    <cdr:to>
      <cdr:x>0.22</cdr:x>
      <cdr:y>0.80182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874440" y="2980928"/>
          <a:ext cx="93610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i="1" dirty="0" smtClean="0">
              <a:latin typeface="Arial" panose="020B0604020202020204" pitchFamily="34" charset="0"/>
              <a:cs typeface="Arial" panose="020B0604020202020204" pitchFamily="34" charset="0"/>
            </a:rPr>
            <a:t>Nyomott reálbérek</a:t>
          </a:r>
          <a:endParaRPr lang="hu-HU" sz="1400" i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0.82375</cdr:x>
      <cdr:y>0.10178</cdr:y>
    </cdr:from>
    <cdr:to>
      <cdr:x>0.88499</cdr:x>
      <cdr:y>0.21315</cdr:y>
    </cdr:to>
    <cdr:sp macro="" textlink="">
      <cdr:nvSpPr>
        <cdr:cNvPr id="13" name="Bent Arrow 12"/>
        <cdr:cNvSpPr/>
      </cdr:nvSpPr>
      <cdr:spPr>
        <a:xfrm xmlns:a="http://schemas.openxmlformats.org/drawingml/2006/main" rot="5400000" flipH="1">
          <a:off x="6779096" y="460648"/>
          <a:ext cx="504056" cy="504056"/>
        </a:xfrm>
        <a:prstGeom xmlns:a="http://schemas.openxmlformats.org/drawingml/2006/main" prst="bentArrow">
          <a:avLst>
            <a:gd name="adj1" fmla="val 34801"/>
            <a:gd name="adj2" fmla="val 36314"/>
            <a:gd name="adj3" fmla="val 22338"/>
            <a:gd name="adj4" fmla="val 65964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100000"/>
              </a:schemeClr>
            </a:gs>
            <a:gs pos="6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0.86749</cdr:x>
      <cdr:y>0.10178</cdr:y>
    </cdr:from>
    <cdr:to>
      <cdr:x>0.92874</cdr:x>
      <cdr:y>0.21315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7139136" y="460648"/>
          <a:ext cx="5040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hu-HU" sz="20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0.535</cdr:x>
      <cdr:y>0.41998</cdr:y>
    </cdr:from>
    <cdr:to>
      <cdr:x>0.98999</cdr:x>
      <cdr:y>0.57908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02832" y="1900808"/>
          <a:ext cx="374441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Egy alkalmazottra eső tőkeállomány volumene a nem pénzügyi vállalatok körében</a:t>
          </a:r>
          <a:endParaRPr lang="hu-HU" sz="14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0.57</cdr:x>
      <cdr:y>0.32452</cdr:y>
    </cdr:from>
    <cdr:to>
      <cdr:x>0.605</cdr:x>
      <cdr:y>0.41998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H="1" flipV="1">
          <a:off x="4690864" y="1468760"/>
          <a:ext cx="288032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9B4E6-C23F-48CC-82D6-10AB605CCD04}" type="datetimeFigureOut">
              <a:rPr lang="hu-HU" smtClean="0"/>
              <a:t>2017.05.19.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283DC-D572-4FF8-A0DA-E718FEDA53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868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Több jel is utal arra, hogy</a:t>
            </a:r>
            <a:r>
              <a:rPr lang="hu-HU" baseline="0" dirty="0" smtClean="0"/>
              <a:t> a vállalatok beruházási aktivitása élénkülőben van. Az Európai Bizottság vállalati felmérése alapján a feldolgozóipari cégek 5-10% közötti beruházás-növekedést terveznek (folyó áron), a KKV-k esetében utoljára az NHP bevezetésekor (azt megelőzően pedig a válság előtt) volt ilyen beruházási aktivitás. Az MNB adatai szerint élénkül (és már a válság előtti szinteket közelíti) a nem pénzügyi vállalati szektor nettó FDI beáramlása; emellett a bankrendszertől felvett vállalati hitelek is növekedésnek indultak 2016 közepétől. Ezekkel összhangban a magánszektor beruházási rátája 2015-ben elmozdult mélypontjáról (de az is látható, hogy jelentős növekedésre lenne szükség a válság előtti ráta eléréséhez).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483C-3CE1-41CC-8D2E-4E8D0CF1432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29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7925" y="1233488"/>
            <a:ext cx="4441825" cy="3332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2" eaLnBrk="1" hangingPunct="1">
              <a:spcBef>
                <a:spcPct val="0"/>
              </a:spcBef>
            </a:pPr>
            <a:endParaRPr lang="en-US" altLang="hu-HU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A748F73-F51C-45EC-9A84-71F7D3E5A5F2}" type="slidenum">
              <a:rPr lang="hu-HU" altLang="hu-H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hu-HU" altLang="hu-H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73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91A29-B62A-4477-A1CE-37E56C555AB3}" type="slidenum">
              <a:rPr lang="hu-HU" altLang="hu-HU" smtClean="0"/>
              <a:pPr>
                <a:defRPr/>
              </a:pPr>
              <a:t>20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7031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EE106-D861-6343-96FF-5BF90692C3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15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altLang="hu-HU">
                <a:latin typeface="Arial" panose="020B0604020202020204" pitchFamily="34" charset="0"/>
                <a:cs typeface="Arial" panose="020B0604020202020204" pitchFamily="34" charset="0"/>
              </a:rPr>
              <a:t>A régió egészét lényegében egy egységnek tekintik, s ma már Dél Európával azonos jellemzőkkel. A mutatók ezen a  viszonylag szűk tartományon belüli eltéréseiben – pozitív és negatív értelemben – bizalmi reflexek és érdekek fejeződnek ki.</a:t>
            </a:r>
          </a:p>
          <a:p>
            <a:endParaRPr lang="hu-HU" alt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723905-1FAF-4D42-ADA3-4EC2BCD1DADB}" type="slidenum">
              <a:rPr lang="hu-HU" altLang="hu-HU" smtClean="0">
                <a:solidFill>
                  <a:srgbClr val="000000"/>
                </a:solidFill>
              </a:rPr>
              <a:pPr/>
              <a:t>24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79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Európai</a:t>
            </a:r>
            <a:r>
              <a:rPr lang="hu-HU" baseline="0" dirty="0" smtClean="0"/>
              <a:t> Bizottság konjunktúra felmérése (melyet Magyarországon a GKI állít össze) szerint a vállalatok rekord arányban jelzik a munkaerőhiányt a termelés bővítését korlátozó tényezőnek. A megkérdezett szektorok mindegyikében történelmi csúcson áll a mutató. Eközben a termelésbe rövidtávon bevonható munkaerő mennyisége csökken. A munkanélküliek száma majdnem 200 ezerre csökkent; ehhez társul szűk 100 ezer olyan inaktív, aki hajlandó lenne ismét munkát keresni, ha lennének állásajánlatok; kb. 170-180 ezer közfoglalkoztatott; és kb. 100 ezer olyan, külföldön dolgozó (ingázó) munkavállaló, akik Magyarországon élő háztartáshoz tartoznak – összesen kb. 600 ezer fő. Azonban ők is eltérő mértékben foglalkoztathatók, pl. munkanélküliek és közfoglalkoztatottak egy része valószínűleg nehezen.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483C-3CE1-41CC-8D2E-4E8D0CF14325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7797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vállalati tőkefelhalmozást</a:t>
            </a:r>
            <a:r>
              <a:rPr lang="hu-HU" baseline="0" dirty="0" smtClean="0"/>
              <a:t> a kereslet, a munkaerő elérhetősége és költsége, valamint a hitelfelvételi lehetőségek is alakítják. Magyarországon a következő időszakokat különíthetjük el:</a:t>
            </a:r>
          </a:p>
          <a:p>
            <a:pPr marL="228600" indent="-228600">
              <a:buAutoNum type="arabicParenBoth"/>
            </a:pPr>
            <a:r>
              <a:rPr lang="hu-HU" baseline="0" dirty="0" smtClean="0"/>
              <a:t>kb. 1998-ig nyomott reálbér-növekedés mellett stabil tőkeintenzitás;</a:t>
            </a:r>
          </a:p>
          <a:p>
            <a:pPr marL="228600" indent="-228600">
              <a:buAutoNum type="arabicParenBoth"/>
            </a:pPr>
            <a:r>
              <a:rPr lang="hu-HU" baseline="0" dirty="0" smtClean="0"/>
              <a:t>1998-2002 élénkülő kereslet mellett jelentős minimálbér-emelések, a tőkeintenzitás emelkedni kezd; </a:t>
            </a:r>
          </a:p>
          <a:p>
            <a:pPr marL="228600" indent="-228600">
              <a:buAutoNum type="arabicParenBoth"/>
            </a:pPr>
            <a:r>
              <a:rPr lang="hu-HU" baseline="0" dirty="0" smtClean="0"/>
              <a:t>2000-es évek derekán az alacsony munkapiaci aktivitás miatt korlátozott munkaerő és az oldódó hitelfelvételi korlátok támogatják a tőkeintenzitás további növekedését;</a:t>
            </a:r>
          </a:p>
          <a:p>
            <a:pPr marL="228600" indent="-228600">
              <a:buAutoNum type="arabicParenBoth"/>
            </a:pPr>
            <a:r>
              <a:rPr lang="hu-HU" baseline="0" dirty="0" smtClean="0"/>
              <a:t>a válsággal összezuhant a kereslet és a foglalkoztatás, így tőkefelesleg alakult ki; emellett a hitelszűke sem támogatta a beruházásokat; a munkapiaci reformok és a jelentős munkaerő-tartalék miatt a kilábalás kezdeti szakaszában még nem nőtt a tőkeintenzitás;</a:t>
            </a:r>
          </a:p>
          <a:p>
            <a:pPr marL="228600" indent="-228600">
              <a:buAutoNum type="arabicParenBoth"/>
            </a:pPr>
            <a:r>
              <a:rPr lang="hu-HU" baseline="0" dirty="0" smtClean="0"/>
              <a:t>Kb. 2014 óta a reálbérek jelentősen emelkednek, amint a munkaerő-tartalék fogyni kezd. Mára helyreállt a kereslet, élénk a bérnövekedés, és újraindult a hitelezés. Adottak a feltételek, hogy a 2000-es évek (első feléhez) hasonló, </a:t>
            </a:r>
            <a:r>
              <a:rPr lang="hu-HU" baseline="0" dirty="0" err="1" smtClean="0"/>
              <a:t>tőkeintenzív</a:t>
            </a:r>
            <a:r>
              <a:rPr lang="hu-HU" baseline="0" dirty="0" smtClean="0"/>
              <a:t> növekedési szakasz következzen. Ehhez azonban üzleti bizalom is kell, a vállalatok hajlandóak legyenek hosszú időre előre tervezni és állóeszközökbe fektetni.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483C-3CE1-41CC-8D2E-4E8D0CF14325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7156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  <a:ln/>
        </p:spPr>
      </p:sp>
      <p:sp>
        <p:nvSpPr>
          <p:cNvPr id="7782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endParaRPr lang="en-US" altLang="en-U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78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3DCA0B-CAFA-4CFE-A246-8091247D6A8B}" type="slidenum">
              <a:rPr lang="hu-HU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38</a:t>
            </a:fld>
            <a:endParaRPr lang="hu-H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0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56E-06AA-4AE7-9137-557C0667E519}" type="datetimeFigureOut">
              <a:rPr lang="hu-HU" smtClean="0"/>
              <a:t>2017.05.19.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6B0E-8C3E-488C-AFA7-D1C0822DC8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489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56E-06AA-4AE7-9137-557C0667E519}" type="datetimeFigureOut">
              <a:rPr lang="hu-HU" smtClean="0"/>
              <a:t>2017.05.19.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6B0E-8C3E-488C-AFA7-D1C0822DC8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870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56E-06AA-4AE7-9137-557C0667E519}" type="datetimeFigureOut">
              <a:rPr lang="hu-HU" smtClean="0"/>
              <a:t>2017.05.19.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6B0E-8C3E-488C-AFA7-D1C0822DC8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881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56E-06AA-4AE7-9137-557C0667E519}" type="datetimeFigureOut">
              <a:rPr lang="hu-HU" smtClean="0"/>
              <a:t>2017.05.19.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6B0E-8C3E-488C-AFA7-D1C0822DC8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412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56E-06AA-4AE7-9137-557C0667E519}" type="datetimeFigureOut">
              <a:rPr lang="hu-HU" smtClean="0"/>
              <a:t>2017.05.19.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6B0E-8C3E-488C-AFA7-D1C0822DC8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46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56E-06AA-4AE7-9137-557C0667E519}" type="datetimeFigureOut">
              <a:rPr lang="hu-HU" smtClean="0"/>
              <a:t>2017.05.19.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6B0E-8C3E-488C-AFA7-D1C0822DC8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730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56E-06AA-4AE7-9137-557C0667E519}" type="datetimeFigureOut">
              <a:rPr lang="hu-HU" smtClean="0"/>
              <a:t>2017.05.19.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6B0E-8C3E-488C-AFA7-D1C0822DC8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416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56E-06AA-4AE7-9137-557C0667E519}" type="datetimeFigureOut">
              <a:rPr lang="hu-HU" smtClean="0"/>
              <a:t>2017.05.19.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6B0E-8C3E-488C-AFA7-D1C0822DC8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887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56E-06AA-4AE7-9137-557C0667E519}" type="datetimeFigureOut">
              <a:rPr lang="hu-HU" smtClean="0"/>
              <a:t>2017.05.19.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6B0E-8C3E-488C-AFA7-D1C0822DC8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82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56E-06AA-4AE7-9137-557C0667E519}" type="datetimeFigureOut">
              <a:rPr lang="hu-HU" smtClean="0"/>
              <a:t>2017.05.19.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6B0E-8C3E-488C-AFA7-D1C0822DC8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05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56E-06AA-4AE7-9137-557C0667E519}" type="datetimeFigureOut">
              <a:rPr lang="hu-HU" smtClean="0"/>
              <a:t>2017.05.19.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6B0E-8C3E-488C-AFA7-D1C0822DC8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507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456E-06AA-4AE7-9137-557C0667E519}" type="datetimeFigureOut">
              <a:rPr lang="hu-HU" smtClean="0"/>
              <a:t>2017.05.19.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46B0E-8C3E-488C-AFA7-D1C0822DC8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627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image" Target="../media/image21.emf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oleObject" Target="../embeddings/oleObject3.bin"/><Relationship Id="rId2" Type="http://schemas.openxmlformats.org/officeDocument/2006/relationships/tags" Target="../tags/tag9.xml"/><Relationship Id="rId16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oleObject" Target="../embeddings/oleObject2.bin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22.emf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oleObject" Target="../embeddings/oleObject5.bin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1" Type="http://schemas.openxmlformats.org/officeDocument/2006/relationships/vmlDrawing" Target="../drawings/vmlDrawing3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0.emf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oleObject" Target="../embeddings/oleObject4.bin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hyperlink" Target="http://www.google.hu/url?sa=i&amp;rct=j&amp;q=&amp;source=imgres&amp;cd=&amp;cad=rja&amp;uact=8&amp;ved=0ahUKEwiVut3d7sDPAhXJfywKHeWaBW0QjRwIBw&amp;url=https://hu.wikipedia.org/wiki/K%C3%ADna_z%C3%A1szlaja&amp;psig=AFQjCNEGxlhoA6YLI7Skl9LUgV6pcDZ1YA&amp;ust=1475660728342818" TargetMode="Externa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google.hu/url?sa=i&amp;rct=j&amp;q=&amp;source=imgres&amp;cd=&amp;cad=rja&amp;uact=8&amp;ved=0ahUKEwiSscj57cDPAhXC1RQKHWCkBUsQjRwIBw&amp;url=http://www.nemzetizaszlok.hu/portugalia&amp;psig=AFQjCNEl7cEZFebi0N0CTBjKNldxMPl1Qg&amp;ust=1475660516458886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hyperlink" Target="http://www.google.hu/url?sa=i&amp;rct=j&amp;q=&amp;source=imgres&amp;cd=&amp;cad=rja&amp;uact=8&amp;ved=0ahUKEwjt4cvN7sDPAhUE1iwKHcwhCXEQjRwIBw&amp;url=https://hu.wikipedia.org/wiki/Jap%C3%A1n_z%C3%A1szlaja&amp;psig=AFQjCNEDeJl8Ylj7_0DSObjGaukoCElE7A&amp;ust=1475660694170238" TargetMode="External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59229" y="2141060"/>
            <a:ext cx="8371114" cy="2654980"/>
          </a:xfrm>
        </p:spPr>
        <p:txBody>
          <a:bodyPr>
            <a:noAutofit/>
          </a:bodyPr>
          <a:lstStyle/>
          <a:p>
            <a:r>
              <a:rPr lang="hu-HU" sz="4400" b="1" dirty="0" smtClean="0">
                <a:solidFill>
                  <a:srgbClr val="C00000"/>
                </a:solidFill>
                <a:latin typeface="+mn-lt"/>
              </a:rPr>
              <a:t>GAZDASÁGI ÉS ÁLLAMHÁZTARTÁSI </a:t>
            </a:r>
            <a:br>
              <a:rPr lang="hu-HU" sz="4400" b="1" dirty="0" smtClean="0">
                <a:solidFill>
                  <a:srgbClr val="C00000"/>
                </a:solidFill>
                <a:latin typeface="+mn-lt"/>
              </a:rPr>
            </a:br>
            <a:r>
              <a:rPr lang="hu-HU" sz="4400" b="1" dirty="0" smtClean="0">
                <a:solidFill>
                  <a:srgbClr val="C00000"/>
                </a:solidFill>
                <a:latin typeface="+mn-lt"/>
              </a:rPr>
              <a:t>POZÍCIÓK </a:t>
            </a:r>
            <a:br>
              <a:rPr lang="hu-HU" sz="4400" b="1" dirty="0" smtClean="0">
                <a:solidFill>
                  <a:srgbClr val="C00000"/>
                </a:solidFill>
                <a:latin typeface="+mn-lt"/>
              </a:rPr>
            </a:br>
            <a:r>
              <a:rPr lang="hu-HU" sz="4400" b="1" dirty="0" smtClean="0">
                <a:solidFill>
                  <a:srgbClr val="C00000"/>
                </a:solidFill>
                <a:latin typeface="+mn-lt"/>
              </a:rPr>
              <a:t>A 2018-AS KÖLTSÉGVETÉS KÉSZÍTÉSÉNEK IDŐSZAKÁBAN</a:t>
            </a:r>
            <a:endParaRPr lang="hu-HU" sz="4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57298" y="5410199"/>
            <a:ext cx="6662057" cy="805543"/>
          </a:xfrm>
        </p:spPr>
        <p:txBody>
          <a:bodyPr/>
          <a:lstStyle/>
          <a:p>
            <a:r>
              <a:rPr lang="hu-HU" b="1" dirty="0" smtClean="0">
                <a:solidFill>
                  <a:srgbClr val="002060"/>
                </a:solidFill>
              </a:rPr>
              <a:t>2017 </a:t>
            </a:r>
            <a:r>
              <a:rPr lang="hu-HU" b="1" dirty="0" smtClean="0">
                <a:solidFill>
                  <a:srgbClr val="002060"/>
                </a:solidFill>
              </a:rPr>
              <a:t> </a:t>
            </a:r>
            <a:r>
              <a:rPr lang="hu-HU" b="1" dirty="0" smtClean="0">
                <a:solidFill>
                  <a:srgbClr val="002060"/>
                </a:solidFill>
              </a:rPr>
              <a:t>MÁJUS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85799" y="326572"/>
            <a:ext cx="3645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KOVÁCS ÁRPÁD EGYETEMI TANÁR</a:t>
            </a:r>
          </a:p>
          <a:p>
            <a:r>
              <a:rPr lang="hu-HU" b="1" dirty="0" smtClean="0">
                <a:solidFill>
                  <a:srgbClr val="002060"/>
                </a:solidFill>
              </a:rPr>
              <a:t>SZEGEDI TUDOMÁNYEGYETEM</a:t>
            </a:r>
          </a:p>
          <a:p>
            <a:r>
              <a:rPr lang="hu-HU" b="1" dirty="0" smtClean="0">
                <a:solidFill>
                  <a:srgbClr val="002060"/>
                </a:solidFill>
              </a:rPr>
              <a:t>KÖLTSÉGVETÉSI TANÁCS</a:t>
            </a:r>
          </a:p>
          <a:p>
            <a:r>
              <a:rPr lang="hu-HU" b="1" dirty="0" smtClean="0">
                <a:solidFill>
                  <a:srgbClr val="002060"/>
                </a:solidFill>
              </a:rPr>
              <a:t>MAGYAR KÖZGAZDASÁGI TÁRSASÁG</a:t>
            </a:r>
          </a:p>
        </p:txBody>
      </p:sp>
    </p:spTree>
    <p:extLst>
      <p:ext uri="{BB962C8B-B14F-4D97-AF65-F5344CB8AC3E}">
        <p14:creationId xmlns:p14="http://schemas.microsoft.com/office/powerpoint/2010/main" val="139228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" y="1172348"/>
            <a:ext cx="7876309" cy="546017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55864" y="238991"/>
            <a:ext cx="879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munkaerő ára hazánkban alacsony</a:t>
            </a:r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7849"/>
            <a:ext cx="8466584" cy="1325563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KKV szektor gazdasági súlya jelentős, hasonlóan más európai országokhoz</a:t>
            </a:r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2009" y="2162487"/>
          <a:ext cx="4038600" cy="4146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79504" y="2082993"/>
          <a:ext cx="4038600" cy="427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148478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Versenyszféra hozzáadott érték megoszlása vállalatméret szerint (2014)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9504" y="1459945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Versenyszféra foglalkoztatás megoszlása vállalatméret szerint (2014)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992" y="6309320"/>
            <a:ext cx="341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50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574" y="410960"/>
            <a:ext cx="7275937" cy="6372988"/>
          </a:xfrm>
          <a:prstGeom prst="rect">
            <a:avLst/>
          </a:prstGeom>
        </p:spPr>
      </p:pic>
      <p:sp>
        <p:nvSpPr>
          <p:cNvPr id="78" name="Téglalap 77"/>
          <p:cNvSpPr/>
          <p:nvPr/>
        </p:nvSpPr>
        <p:spPr>
          <a:xfrm>
            <a:off x="95016" y="1611289"/>
            <a:ext cx="233977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GDP/fő</a:t>
            </a:r>
            <a:r>
              <a:rPr lang="hu-HU" alt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(vásárlóerő paritás, 2015, kivéve Szerbia 2014, PPS, EU28=100</a:t>
            </a:r>
            <a:r>
              <a:rPr lang="hu-HU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1350" dirty="0"/>
          </a:p>
        </p:txBody>
      </p:sp>
      <p:sp>
        <p:nvSpPr>
          <p:cNvPr id="79" name="Text Box 73"/>
          <p:cNvSpPr txBox="1">
            <a:spLocks noChangeArrowheads="1"/>
          </p:cNvSpPr>
          <p:nvPr/>
        </p:nvSpPr>
        <p:spPr bwMode="auto">
          <a:xfrm>
            <a:off x="95016" y="6427344"/>
            <a:ext cx="39347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000" dirty="0">
                <a:latin typeface="Arial" panose="020B0604020202020204" pitchFamily="34" charset="0"/>
              </a:rPr>
              <a:t>Forrás: EUROSTAT,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Statistical Office of the Republic of Serbia</a:t>
            </a:r>
            <a:endParaRPr lang="hu-HU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5016" y="0"/>
            <a:ext cx="8889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Hazánkban – hasonlóan a környező országokhoz – jelentős a fejlettségbeli különbség az egyes régiók között. Azonosság: a „központi régió” mindenütt kiemelkedik</a:t>
            </a:r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99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ép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55" y="452216"/>
            <a:ext cx="7072203" cy="6405784"/>
          </a:xfrm>
          <a:prstGeom prst="rect">
            <a:avLst/>
          </a:prstGeom>
        </p:spPr>
      </p:pic>
      <p:sp>
        <p:nvSpPr>
          <p:cNvPr id="62" name="Téglalap 61"/>
          <p:cNvSpPr/>
          <p:nvPr/>
        </p:nvSpPr>
        <p:spPr>
          <a:xfrm>
            <a:off x="76130" y="957856"/>
            <a:ext cx="24152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en-US" sz="1350" b="1" dirty="0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Munkanélküliségi ráta </a:t>
            </a:r>
            <a:r>
              <a:rPr lang="hu-HU" altLang="en-US" sz="1350" dirty="0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aktív lakosság %-ában (2015)</a:t>
            </a:r>
            <a:endParaRPr lang="hu-HU" sz="1350" dirty="0"/>
          </a:p>
        </p:txBody>
      </p:sp>
      <p:sp>
        <p:nvSpPr>
          <p:cNvPr id="71" name="Text Box 73"/>
          <p:cNvSpPr txBox="1">
            <a:spLocks noChangeArrowheads="1"/>
          </p:cNvSpPr>
          <p:nvPr/>
        </p:nvSpPr>
        <p:spPr bwMode="auto">
          <a:xfrm>
            <a:off x="182456" y="6406776"/>
            <a:ext cx="15656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000" dirty="0">
                <a:latin typeface="Arial" panose="020B0604020202020204" pitchFamily="34" charset="0"/>
              </a:rPr>
              <a:t>Forrás: EUROSTAT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95016" y="0"/>
            <a:ext cx="8889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régiók közötti fejlettségbeli különbség megmutatkozik a munkanélküliségi rátában is </a:t>
            </a:r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06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0531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002060"/>
                </a:solidFill>
                <a:latin typeface="+mn-lt"/>
              </a:rPr>
              <a:t>Az előadás témái</a:t>
            </a:r>
            <a:endParaRPr lang="hu-H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273629"/>
            <a:ext cx="7886700" cy="4903334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Pozíciók nemzetközi összehasonlításban, a különböző elemzések által jelzett várható makrogazdasági pálya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rgbClr val="002060"/>
                </a:solidFill>
              </a:rPr>
              <a:t>Az államháztartás helyzete, elosztási szerkezete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Néhány versenyképességet érintő megjegyzés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Uniós transzfer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Záró gondolatok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5501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750832"/>
              </p:ext>
            </p:extLst>
          </p:nvPr>
        </p:nvGraphicFramePr>
        <p:xfrm>
          <a:off x="395536" y="1052736"/>
          <a:ext cx="8489272" cy="5152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292963" y="6391934"/>
            <a:ext cx="4212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/>
              <a:t>Forrás: KSH, ÁKK, KT Titkársága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61992" y="145474"/>
            <a:ext cx="7573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Néhány magyar államháztartási jellemző a  válság kitörésétől napjainkig (%)</a:t>
            </a:r>
          </a:p>
        </p:txBody>
      </p:sp>
      <p:cxnSp>
        <p:nvCxnSpPr>
          <p:cNvPr id="3" name="Egyenes összekötő 2"/>
          <p:cNvCxnSpPr/>
          <p:nvPr/>
        </p:nvCxnSpPr>
        <p:spPr>
          <a:xfrm flipV="1">
            <a:off x="7362533" y="1628800"/>
            <a:ext cx="881875" cy="547126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6444208" y="1217092"/>
            <a:ext cx="14900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>
                <a:solidFill>
                  <a:srgbClr val="0070C0"/>
                </a:solidFill>
              </a:rPr>
              <a:t>Újabb várakozások</a:t>
            </a:r>
          </a:p>
        </p:txBody>
      </p:sp>
    </p:spTree>
    <p:extLst>
      <p:ext uri="{BB962C8B-B14F-4D97-AF65-F5344CB8AC3E}">
        <p14:creationId xmlns:p14="http://schemas.microsoft.com/office/powerpoint/2010/main" val="3987826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14300" y="252521"/>
            <a:ext cx="8859187" cy="538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hu-HU" altLang="hu-HU" sz="2400" b="1" dirty="0">
                <a:solidFill>
                  <a:srgbClr val="000064"/>
                </a:solidFill>
                <a:latin typeface="Arial" pitchFamily="34" charset="0"/>
                <a:ea typeface="+mn-ea"/>
                <a:cs typeface="Arial" pitchFamily="34" charset="0"/>
              </a:rPr>
              <a:t>A jövedelemcentralizáció – igazodva az újraelosztáshoz – </a:t>
            </a:r>
            <a:r>
              <a:rPr lang="hu-HU" altLang="hu-HU" sz="2400" b="1" dirty="0" smtClean="0">
                <a:solidFill>
                  <a:srgbClr val="000064"/>
                </a:solidFill>
                <a:latin typeface="Arial" pitchFamily="34" charset="0"/>
                <a:ea typeface="+mn-ea"/>
                <a:cs typeface="Arial" pitchFamily="34" charset="0"/>
              </a:rPr>
              <a:t>hazánkban magas</a:t>
            </a:r>
            <a:endParaRPr lang="hu-HU" altLang="hu-HU" sz="2400" b="1" dirty="0">
              <a:solidFill>
                <a:srgbClr val="000064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zövegdoboz 5"/>
          <p:cNvSpPr txBox="1">
            <a:spLocks noChangeArrowheads="1"/>
          </p:cNvSpPr>
          <p:nvPr/>
        </p:nvSpPr>
        <p:spPr bwMode="auto">
          <a:xfrm>
            <a:off x="166254" y="6356351"/>
            <a:ext cx="1790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000" dirty="0" smtClean="0">
                <a:latin typeface="Arial" panose="020B0604020202020204" pitchFamily="34" charset="0"/>
              </a:rPr>
              <a:t>*előrejelzés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000" dirty="0" smtClean="0">
                <a:latin typeface="Arial" panose="020B0604020202020204" pitchFamily="34" charset="0"/>
              </a:rPr>
              <a:t>Forrás: OECD, </a:t>
            </a:r>
            <a:r>
              <a:rPr lang="hu-HU" altLang="hu-HU" sz="1000" dirty="0">
                <a:latin typeface="Arial" panose="020B0604020202020204" pitchFamily="34" charset="0"/>
              </a:rPr>
              <a:t>KT </a:t>
            </a:r>
            <a:r>
              <a:rPr lang="hu-HU" altLang="hu-HU" sz="1000" dirty="0" smtClean="0">
                <a:latin typeface="Arial" panose="020B0604020202020204" pitchFamily="34" charset="0"/>
              </a:rPr>
              <a:t>Titkárság</a:t>
            </a:r>
            <a:endParaRPr lang="hu-HU" altLang="hu-HU" sz="1000" dirty="0">
              <a:latin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426946"/>
              </p:ext>
            </p:extLst>
          </p:nvPr>
        </p:nvGraphicFramePr>
        <p:xfrm>
          <a:off x="249382" y="1164771"/>
          <a:ext cx="4300847" cy="519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144025"/>
              </p:ext>
            </p:extLst>
          </p:nvPr>
        </p:nvGraphicFramePr>
        <p:xfrm>
          <a:off x="4633358" y="1164771"/>
          <a:ext cx="4417124" cy="519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67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685919" y="1211827"/>
            <a:ext cx="7505027" cy="9170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en-US" sz="1800" b="1" dirty="0" smtClean="0">
                <a:latin typeface="Arial" panose="020B0604020202020204" pitchFamily="34" charset="0"/>
                <a:ea typeface="+mn-ea"/>
                <a:cs typeface="+mn-cs"/>
              </a:rPr>
              <a:t>Államháztartási hiány és államadósság a GDP százalékában az EU-ban, 2017</a:t>
            </a:r>
            <a:endParaRPr lang="hu-HU" altLang="en-US" sz="1800" b="1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30" y="1805419"/>
            <a:ext cx="7956406" cy="4932693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49940" y="6450379"/>
            <a:ext cx="3248025" cy="20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329" tIns="25664" rIns="51329" bIns="25664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000" dirty="0">
                <a:solidFill>
                  <a:srgbClr val="000000"/>
                </a:solidFill>
                <a:cs typeface="Arial" panose="020B0604020202020204" pitchFamily="34" charset="0"/>
              </a:rPr>
              <a:t>Forrás: </a:t>
            </a:r>
            <a:r>
              <a:rPr lang="hu-HU" altLang="hu-HU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Európai Bizottság, GKI</a:t>
            </a:r>
            <a:endParaRPr lang="hu-HU" altLang="hu-HU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81062" y="257152"/>
            <a:ext cx="9062938" cy="5117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A hiány és az eladósodás tekintetében az Unióban a középmezőnyben helyezkedünk el</a:t>
            </a:r>
            <a:endParaRPr lang="hu-HU" altLang="en-US" sz="2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003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697752" y="931512"/>
            <a:ext cx="6123036" cy="7213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en-US" sz="2000" b="1" dirty="0" smtClean="0">
                <a:latin typeface="Arial" panose="020B0604020202020204" pitchFamily="34" charset="0"/>
                <a:ea typeface="+mn-ea"/>
                <a:cs typeface="+mn-cs"/>
              </a:rPr>
              <a:t>Tízéves állampapírok hozama, 2010-2016</a:t>
            </a:r>
            <a:endParaRPr lang="hu-HU" altLang="en-US" sz="2000" b="1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8" y="1424271"/>
            <a:ext cx="8392886" cy="4900367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49940" y="6450379"/>
            <a:ext cx="3248025" cy="20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329" tIns="25664" rIns="51329" bIns="25664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000" dirty="0">
                <a:solidFill>
                  <a:srgbClr val="000000"/>
                </a:solidFill>
                <a:cs typeface="Arial" panose="020B0604020202020204" pitchFamily="34" charset="0"/>
              </a:rPr>
              <a:t>Forrás: </a:t>
            </a:r>
            <a:r>
              <a:rPr lang="hu-HU" altLang="hu-HU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ÁKK, GKI</a:t>
            </a:r>
            <a:endParaRPr lang="hu-HU" altLang="hu-HU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81062" y="257152"/>
            <a:ext cx="9062938" cy="5117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Egyre olcsóbb a költségvetés finanszírozása</a:t>
            </a:r>
            <a:endParaRPr lang="hu-HU" altLang="en-US" sz="2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926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135727" y="1163782"/>
            <a:ext cx="8958263" cy="5070763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rot="10800000" lIns="68577" tIns="34289" rIns="68577" bIns="34289" anchor="ctr"/>
          <a:lstStyle/>
          <a:p>
            <a:pPr>
              <a:defRPr/>
            </a:pPr>
            <a:endParaRPr lang="en-GB" sz="1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7568" y="1402501"/>
            <a:ext cx="8783564" cy="4604363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17961" dir="27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750" kern="0" dirty="0">
                <a:solidFill>
                  <a:sysClr val="windowText" lastClr="000000"/>
                </a:solidFill>
                <a:latin typeface="Calibri"/>
              </a:rPr>
              <a:t> </a:t>
            </a:r>
          </a:p>
          <a:p>
            <a:pPr>
              <a:buFontTx/>
              <a:buChar char="•"/>
              <a:defRPr/>
            </a:pPr>
            <a:endParaRPr lang="en-US" sz="750" kern="0" dirty="0">
              <a:solidFill>
                <a:sysClr val="windowText" lastClr="000000"/>
              </a:solidFill>
              <a:latin typeface="Calibri"/>
            </a:endParaRPr>
          </a:p>
          <a:p>
            <a:pPr>
              <a:buFontTx/>
              <a:buChar char="•"/>
              <a:defRPr/>
            </a:pPr>
            <a:endParaRPr lang="en-US" sz="750" kern="0" dirty="0">
              <a:solidFill>
                <a:sysClr val="windowText" lastClr="000000"/>
              </a:solidFill>
              <a:latin typeface="Calibri"/>
            </a:endParaRPr>
          </a:p>
          <a:p>
            <a:pPr>
              <a:buFontTx/>
              <a:buChar char="•"/>
              <a:defRPr/>
            </a:pPr>
            <a:endParaRPr lang="en-US" sz="6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9773" y="158894"/>
            <a:ext cx="8983266" cy="755505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hu-HU" sz="2400" b="1" dirty="0">
                <a:solidFill>
                  <a:srgbClr val="000064"/>
                </a:solidFill>
                <a:latin typeface="Arial" pitchFamily="34" charset="0"/>
                <a:ea typeface="+mn-ea"/>
                <a:cs typeface="Arial" pitchFamily="34" charset="0"/>
              </a:rPr>
              <a:t>Kedvező fejlemény az is, hogy a felárak az elmúlt évekhez képest csökkentek vagy alacsonyak maradtak</a:t>
            </a:r>
          </a:p>
        </p:txBody>
      </p:sp>
      <p:sp>
        <p:nvSpPr>
          <p:cNvPr id="307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5730" y="6494643"/>
            <a:ext cx="4331494" cy="25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38" tIns="34219" rIns="68438" bIns="34219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Reuters</a:t>
            </a:r>
          </a:p>
        </p:txBody>
      </p:sp>
      <p:sp>
        <p:nvSpPr>
          <p:cNvPr id="3078" name="Text Box 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0513" y="1454165"/>
            <a:ext cx="2453878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1400" b="1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CDS-felár alakulása </a:t>
            </a:r>
            <a:r>
              <a:rPr lang="hu-HU" altLang="hu-HU" sz="140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(bázispont)</a:t>
            </a:r>
          </a:p>
        </p:txBody>
      </p:sp>
      <p:sp>
        <p:nvSpPr>
          <p:cNvPr id="18" name="Téglalap 17"/>
          <p:cNvSpPr/>
          <p:nvPr/>
        </p:nvSpPr>
        <p:spPr>
          <a:xfrm>
            <a:off x="5599510" y="1921669"/>
            <a:ext cx="1269206" cy="1535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35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513" y="1759744"/>
            <a:ext cx="8760619" cy="42471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17730431">
            <a:off x="3268861" y="1784152"/>
            <a:ext cx="321469" cy="20228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31840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0531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002060"/>
                </a:solidFill>
                <a:latin typeface="+mn-lt"/>
              </a:rPr>
              <a:t>Az előadás témái</a:t>
            </a:r>
            <a:endParaRPr lang="hu-H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273629"/>
            <a:ext cx="7886700" cy="4903334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rgbClr val="002060"/>
                </a:solidFill>
              </a:rPr>
              <a:t>Pozíciók nemzetközi összehasonlításban, a különböző elemzések által jelzett várható makrogazdasági pálya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rgbClr val="002060"/>
                </a:solidFill>
              </a:rPr>
              <a:t>Az államháztartás helyzete, elosztási szerkezete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rgbClr val="002060"/>
                </a:solidFill>
              </a:rPr>
              <a:t>Néhány versenyképességet érintő megjegyzés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rgbClr val="002060"/>
                </a:solidFill>
              </a:rPr>
              <a:t>Uniós transzfer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rgbClr val="002060"/>
                </a:solidFill>
              </a:rPr>
              <a:t>Záró gondolatok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5965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104847"/>
              </p:ext>
            </p:extLst>
          </p:nvPr>
        </p:nvGraphicFramePr>
        <p:xfrm>
          <a:off x="58291" y="682389"/>
          <a:ext cx="8933309" cy="5880143"/>
        </p:xfrm>
        <a:graphic>
          <a:graphicData uri="http://schemas.openxmlformats.org/drawingml/2006/table">
            <a:tbl>
              <a:tblPr firstRow="1" firstCol="1" bandRow="1"/>
              <a:tblGrid>
                <a:gridCol w="3334604"/>
                <a:gridCol w="623213"/>
                <a:gridCol w="551697"/>
                <a:gridCol w="592564"/>
                <a:gridCol w="602781"/>
                <a:gridCol w="551697"/>
                <a:gridCol w="582347"/>
                <a:gridCol w="617375"/>
                <a:gridCol w="792518"/>
                <a:gridCol w="684513"/>
              </a:tblGrid>
              <a:tr h="448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200" b="1" kern="1200" dirty="0" smtClean="0">
                          <a:solidFill>
                            <a:schemeClr val="lt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tény</a:t>
                      </a:r>
                      <a:endParaRPr lang="hu-HU" sz="1200" b="1" kern="1200" dirty="0">
                        <a:solidFill>
                          <a:schemeClr val="lt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hu-H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tabLst/>
                      </a:pPr>
                      <a:endParaRPr lang="hu-HU" sz="1200" dirty="0"/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bg1"/>
                          </a:solidFill>
                        </a:rPr>
                        <a:t>tervezett </a:t>
                      </a:r>
                    </a:p>
                    <a:p>
                      <a:pPr marL="87313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bg1"/>
                          </a:solidFill>
                        </a:rPr>
                        <a:t>módosítás t</a:t>
                      </a:r>
                      <a:r>
                        <a:rPr lang="hu-HU" sz="1200" b="1" kern="1200" dirty="0" smtClean="0">
                          <a:solidFill>
                            <a:schemeClr val="lt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erv elő-                       előzetes</a:t>
                      </a:r>
                      <a:endParaRPr lang="hu-HU" sz="1200" b="1" kern="1200" dirty="0">
                        <a:solidFill>
                          <a:schemeClr val="lt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b="1" kern="1200" dirty="0">
                        <a:solidFill>
                          <a:schemeClr val="lt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</a:tr>
              <a:tr h="2091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Megnevezés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200" b="1" u="none" strike="noStrike" dirty="0">
                          <a:effectLst/>
                        </a:rPr>
                        <a:t>2010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200" b="1" u="none" strike="noStrike" dirty="0">
                          <a:effectLst/>
                        </a:rPr>
                        <a:t>2011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200" b="1" u="none" strike="noStrike" dirty="0">
                          <a:effectLst/>
                        </a:rPr>
                        <a:t>2012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200" b="1" u="none" strike="noStrike" dirty="0">
                          <a:effectLst/>
                        </a:rPr>
                        <a:t>2013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200" b="1" u="none" strike="noStrike" dirty="0">
                          <a:effectLst/>
                        </a:rPr>
                        <a:t>2014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200" b="1" u="none" strike="noStrike" dirty="0">
                          <a:effectLst/>
                        </a:rPr>
                        <a:t>2015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200" b="1" u="none" strike="noStrike" dirty="0" smtClean="0">
                          <a:effectLst/>
                        </a:rPr>
                        <a:t>2016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2018</a:t>
                      </a:r>
                      <a:endParaRPr lang="hu-HU" sz="12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2091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hu-HU" sz="1200" u="none" strike="noStrike" dirty="0">
                          <a:effectLst/>
                        </a:rPr>
                        <a:t>ÁLLAMI MŰKÖDÉSI FUNKCIÓK ÖSSZESEN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02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 fontAlgn="ctr"/>
                      <a:r>
                        <a:rPr lang="hu-HU" sz="1200" u="none" strike="noStrike" dirty="0">
                          <a:effectLst/>
                        </a:rPr>
                        <a:t>Általános közösségi szolgáltatások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202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 fontAlgn="ctr"/>
                      <a:r>
                        <a:rPr lang="hu-HU" sz="1200" u="none" strike="noStrike" dirty="0">
                          <a:effectLst/>
                        </a:rPr>
                        <a:t>Védelem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02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 fontAlgn="ctr"/>
                      <a:r>
                        <a:rPr lang="hu-HU" sz="1200" u="none" strike="noStrike" baseline="0" dirty="0" smtClean="0">
                          <a:effectLst/>
                        </a:rPr>
                        <a:t>Igazságszolgáltatás, r</a:t>
                      </a:r>
                      <a:r>
                        <a:rPr lang="hu-HU" sz="1200" u="none" strike="noStrike" dirty="0" smtClean="0">
                          <a:effectLst/>
                        </a:rPr>
                        <a:t>end-</a:t>
                      </a:r>
                      <a:r>
                        <a:rPr lang="hu-HU" sz="1200" u="none" strike="noStrike" baseline="0" dirty="0" smtClean="0">
                          <a:effectLst/>
                        </a:rPr>
                        <a:t> és</a:t>
                      </a:r>
                      <a:r>
                        <a:rPr lang="hu-HU" sz="1200" u="none" strike="noStrike" dirty="0" smtClean="0">
                          <a:effectLst/>
                        </a:rPr>
                        <a:t> tűzvédelem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202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hu-HU" sz="1200" u="none" strike="noStrike" dirty="0">
                          <a:effectLst/>
                        </a:rPr>
                        <a:t>JÓLÉTI FUNKCIÓK ÖSSZESEN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02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 fontAlgn="ctr"/>
                      <a:r>
                        <a:rPr lang="hu-HU" sz="1200" u="none" strike="noStrike" dirty="0">
                          <a:effectLst/>
                        </a:rPr>
                        <a:t>Oktatási tevékenységek és szolgáltatások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202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 fontAlgn="ctr"/>
                      <a:r>
                        <a:rPr lang="hu-HU" sz="1200" u="none" strike="noStrike" dirty="0">
                          <a:effectLst/>
                        </a:rPr>
                        <a:t>Egészségügy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</a:t>
                      </a:r>
                      <a:r>
                        <a:rPr lang="hu-H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93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 fontAlgn="ctr"/>
                      <a:r>
                        <a:rPr lang="hu-HU" sz="1200" u="none" strike="noStrike" dirty="0">
                          <a:effectLst/>
                        </a:rPr>
                        <a:t>Társadalombiztosítási és jóléti </a:t>
                      </a:r>
                      <a:r>
                        <a:rPr lang="hu-HU" sz="1200" u="none" strike="noStrike" dirty="0" smtClean="0">
                          <a:effectLst/>
                        </a:rPr>
                        <a:t>intézmények és szolgáltatások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97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 fontAlgn="ctr"/>
                      <a:r>
                        <a:rPr lang="hu-HU" sz="1200" u="none" strike="noStrike" dirty="0">
                          <a:effectLst/>
                        </a:rPr>
                        <a:t>Lakásügyek, települési és közösségi tevékenységek és szolgáltatások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</a:t>
                      </a:r>
                      <a:r>
                        <a:rPr lang="hu-H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</a:t>
                      </a:r>
                      <a:r>
                        <a:rPr lang="hu-H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97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 fontAlgn="ctr"/>
                      <a:r>
                        <a:rPr lang="hu-HU" sz="1200" u="none" strike="noStrike" dirty="0" smtClean="0">
                          <a:effectLst/>
                        </a:rPr>
                        <a:t>Kulturális, szórakoztató</a:t>
                      </a:r>
                      <a:r>
                        <a:rPr lang="hu-HU" sz="1200" u="none" strike="noStrike" dirty="0">
                          <a:effectLst/>
                        </a:rPr>
                        <a:t>, </a:t>
                      </a:r>
                      <a:r>
                        <a:rPr lang="hu-HU" sz="1200" u="none" strike="noStrike" dirty="0" smtClean="0">
                          <a:effectLst/>
                        </a:rPr>
                        <a:t>vallási, sport, párt </a:t>
                      </a:r>
                      <a:r>
                        <a:rPr lang="hu-HU" sz="1200" u="none" strike="noStrike" dirty="0">
                          <a:effectLst/>
                        </a:rPr>
                        <a:t>tevékenységek és szolgáltatások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202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hu-HU" sz="1200" u="none" strike="noStrike" dirty="0">
                          <a:effectLst/>
                        </a:rPr>
                        <a:t>GAZDASÁGI FUNKCIÓK ÖSSZESEN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87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hu-HU" sz="1200" u="sng" strike="noStrike" dirty="0">
                          <a:effectLst/>
                        </a:rPr>
                        <a:t>Ebből kiemelve: </a:t>
                      </a:r>
                      <a:endParaRPr lang="hu-HU" sz="1200" b="1" i="0" u="sng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19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 fontAlgn="ctr"/>
                      <a:r>
                        <a:rPr lang="hu-HU" sz="1200" u="none" strike="noStrike" dirty="0">
                          <a:effectLst/>
                        </a:rPr>
                        <a:t>Mező-, erdő-, hal- és vadgazdálkodás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noFill/>
                      <a:prstDash val="soli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2,3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2,3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2,3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</a:tr>
              <a:tr h="393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 fontAlgn="ctr"/>
                      <a:r>
                        <a:rPr lang="hu-HU" sz="1200" u="none" strike="noStrike" dirty="0">
                          <a:effectLst/>
                        </a:rPr>
                        <a:t>Közlekedési és távközlési tevékenységek és szolgáltatások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202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 fontAlgn="ctr"/>
                      <a:r>
                        <a:rPr lang="hu-HU" sz="1200" u="none" strike="noStrike" dirty="0">
                          <a:effectLst/>
                        </a:rPr>
                        <a:t>Környezetvédelem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02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hu-HU" sz="1200" u="none" strike="noStrike" dirty="0" smtClean="0">
                          <a:effectLst/>
                        </a:rPr>
                        <a:t>ÁLLAMADÓSSÁG-KEZELÉS (KAMAT)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</a:t>
                      </a:r>
                      <a:r>
                        <a:rPr lang="hu-H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</a:t>
                      </a:r>
                      <a:r>
                        <a:rPr lang="hu-H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</a:t>
                      </a:r>
                      <a:r>
                        <a:rPr lang="hu-H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202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hu-HU" sz="1200" u="none" strike="noStrike" dirty="0">
                          <a:effectLst/>
                        </a:rPr>
                        <a:t>Funkcióba nem sorolható tételek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02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hu-HU" sz="1200" u="none" strike="noStrike" dirty="0">
                          <a:effectLst/>
                        </a:rPr>
                        <a:t>ÖSSZESEN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200" u="none" strike="noStrike" dirty="0" smtClean="0">
                          <a:effectLst/>
                        </a:rPr>
                        <a:t>100,0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200" u="none" strike="noStrike" dirty="0" smtClean="0">
                          <a:effectLst/>
                        </a:rPr>
                        <a:t>100,0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200" u="none" strike="noStrike" dirty="0" smtClean="0">
                          <a:effectLst/>
                        </a:rPr>
                        <a:t>100,0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200" u="none" strike="noStrike" dirty="0" smtClean="0">
                          <a:effectLst/>
                        </a:rPr>
                        <a:t>100,0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200" u="none" strike="noStrike" dirty="0" smtClean="0">
                          <a:effectLst/>
                        </a:rPr>
                        <a:t>100,0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200" u="none" strike="noStrike" dirty="0" smtClean="0">
                          <a:effectLst/>
                        </a:rPr>
                        <a:t>100,0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200" u="none" strike="noStrike" dirty="0" smtClean="0">
                          <a:effectLst/>
                        </a:rPr>
                        <a:t>100,0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hu-HU" sz="1200" u="none" strike="noStrike" dirty="0" smtClean="0">
                          <a:effectLst/>
                        </a:rPr>
                        <a:t>100,0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19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hu-H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Összes kiadás (milliárd</a:t>
                      </a:r>
                      <a:r>
                        <a:rPr lang="hu-HU" sz="1200" b="1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forint)</a:t>
                      </a:r>
                      <a:endParaRPr lang="hu-HU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13 539,0</a:t>
                      </a:r>
                      <a:endParaRPr lang="hu-HU" sz="1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" marR="54849" marT="609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14 537,7</a:t>
                      </a:r>
                      <a:endParaRPr lang="hu-HU" sz="1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" marR="54849" marT="609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13 989,5</a:t>
                      </a:r>
                      <a:endParaRPr lang="hu-HU" sz="1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" marR="54849" marT="609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15 540,0</a:t>
                      </a:r>
                      <a:endParaRPr lang="hu-HU" sz="1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" marR="54849" marT="609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16 712,4</a:t>
                      </a:r>
                      <a:endParaRPr lang="hu-HU" sz="1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" marR="54849" marT="609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17 562,1</a:t>
                      </a:r>
                      <a:endParaRPr lang="hu-HU" sz="1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" marR="54849" marT="609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15 956,5</a:t>
                      </a:r>
                      <a:endParaRPr lang="hu-HU" sz="1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" marR="54849" marT="609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hu-HU" sz="1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18 243,2</a:t>
                      </a:r>
                      <a:endParaRPr lang="hu-HU" sz="1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19229,3</a:t>
                      </a:r>
                      <a:endParaRPr lang="hu-HU" sz="1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</a:tr>
              <a:tr h="19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hu-HU" sz="1400" u="none" strike="noStrike" dirty="0">
                          <a:effectLst/>
                        </a:rPr>
                        <a:t>Államháztartási kiadások összesen a GDP </a:t>
                      </a:r>
                      <a:r>
                        <a:rPr lang="hu-HU" sz="1400" u="none" strike="noStrike" dirty="0" smtClean="0">
                          <a:effectLst/>
                        </a:rPr>
                        <a:t>százalékában (jövedelem-újraelosztás)</a:t>
                      </a:r>
                      <a:endParaRPr lang="hu-H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49,9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4" marR="54849" marT="609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50,0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4" marR="54849" marT="609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48,6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4" marR="54849" marT="609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49,8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4" marR="54849" marT="609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50,1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4" marR="54849" marT="609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47,6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4" marR="54849" marT="609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45,3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4" marR="54849" marT="609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hu-H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48,6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47,7</a:t>
                      </a:r>
                      <a:endParaRPr lang="hu-H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7017549" y="6616707"/>
            <a:ext cx="2133600" cy="241293"/>
          </a:xfrm>
        </p:spPr>
        <p:txBody>
          <a:bodyPr/>
          <a:lstStyle/>
          <a:p>
            <a:pPr>
              <a:defRPr/>
            </a:pPr>
            <a:fld id="{A0382BD0-1D98-47D8-8917-C91CF3274460}" type="slidenum">
              <a:rPr lang="hu-HU" altLang="hu-HU" smtClean="0"/>
              <a:pPr>
                <a:defRPr/>
              </a:pPr>
              <a:t>20</a:t>
            </a:fld>
            <a:endParaRPr lang="hu-HU" alt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06948" y="-8270"/>
            <a:ext cx="7992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Az államháztartás konszolidált kiadásainak főösszege, GDP arányos mértéke és funkciók szerinti </a:t>
            </a:r>
            <a:r>
              <a:rPr lang="hu-HU" sz="22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megoszlása0</a:t>
            </a:r>
            <a:endParaRPr lang="hu-HU" sz="2200" b="1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6621714"/>
            <a:ext cx="847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i="1" dirty="0">
                <a:solidFill>
                  <a:srgbClr val="00245D"/>
                </a:solidFill>
              </a:rPr>
              <a:t>Forrás: NGM, </a:t>
            </a:r>
            <a:r>
              <a:rPr lang="hu-HU" sz="1200" i="1" dirty="0" smtClean="0">
                <a:solidFill>
                  <a:srgbClr val="00245D"/>
                </a:solidFill>
              </a:rPr>
              <a:t>KSH, KT Titkárság </a:t>
            </a:r>
            <a:r>
              <a:rPr lang="hu-HU" sz="1200" i="1" dirty="0">
                <a:solidFill>
                  <a:srgbClr val="00245D"/>
                </a:solidFill>
              </a:rPr>
              <a:t>szerkesztés</a:t>
            </a:r>
          </a:p>
        </p:txBody>
      </p:sp>
      <p:cxnSp>
        <p:nvCxnSpPr>
          <p:cNvPr id="5" name="Egyenes összekötő 4"/>
          <p:cNvCxnSpPr/>
          <p:nvPr/>
        </p:nvCxnSpPr>
        <p:spPr>
          <a:xfrm flipV="1">
            <a:off x="8284029" y="638017"/>
            <a:ext cx="10885" cy="6682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7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ep_szerkfoto_image_16991524" descr="Forrás: Major Klára - A jövedelem ingadozása és a közösségi fogyaszt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3999" cy="626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83029" y="6389914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Major Klára: a jövedelem ingadozása és a közösségi fogyasztás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799544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0531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002060"/>
                </a:solidFill>
                <a:latin typeface="+mn-lt"/>
              </a:rPr>
              <a:t>Az előadás témái</a:t>
            </a:r>
            <a:endParaRPr lang="hu-H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273629"/>
            <a:ext cx="7886700" cy="4903334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Pozíciók nemzetközi összehasonlításban, a különböző elemzések által jelzett várható makrogazdasági pálya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Az államháztartás helyzete, elosztási szerkezete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rgbClr val="002060"/>
                </a:solidFill>
              </a:rPr>
              <a:t>Néhány versenyképességet érintő megjegyzés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Uniós transzfer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Záró gondolatok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4020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1154342"/>
          </a:xfrm>
        </p:spPr>
        <p:txBody>
          <a:bodyPr>
            <a:noAutofit/>
          </a:bodyPr>
          <a:lstStyle/>
          <a:p>
            <a:pPr algn="l"/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hu-H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Forum Versenyképességi Indexe szerint: </a:t>
            </a:r>
            <a:b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V-4-ek többi gazdasága jobb versenyképességi eredményeket tud felmutatni, mint a miénk</a:t>
            </a:r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324252"/>
            <a:ext cx="6952096" cy="284429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hu-HU" sz="1600" b="1" dirty="0">
                <a:solidFill>
                  <a:schemeClr val="tx2"/>
                </a:solidFill>
              </a:rPr>
              <a:t>A V4 országok </a:t>
            </a:r>
            <a:r>
              <a:rPr lang="hu-HU" sz="1600" b="1" dirty="0" smtClean="0">
                <a:solidFill>
                  <a:schemeClr val="tx2"/>
                </a:solidFill>
              </a:rPr>
              <a:t>GDP-növekedése</a:t>
            </a:r>
            <a:endParaRPr lang="hu-HU" sz="1600" dirty="0">
              <a:solidFill>
                <a:schemeClr val="tx2"/>
              </a:solidFill>
            </a:endParaRPr>
          </a:p>
        </p:txBody>
      </p:sp>
      <p:graphicFrame>
        <p:nvGraphicFramePr>
          <p:cNvPr id="9" name="Diagram 9"/>
          <p:cNvGraphicFramePr>
            <a:graphicFrameLocks noGrp="1"/>
          </p:cNvGraphicFramePr>
          <p:nvPr>
            <p:extLst/>
          </p:nvPr>
        </p:nvGraphicFramePr>
        <p:xfrm>
          <a:off x="312888" y="1828233"/>
          <a:ext cx="82809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9756" y="5030034"/>
            <a:ext cx="8640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003087"/>
                </a:solidFill>
                <a:cs typeface="Univers for KPMG"/>
              </a:rPr>
              <a:t>V4-ek </a:t>
            </a:r>
            <a:r>
              <a:rPr lang="hu-HU" sz="2200" dirty="0">
                <a:solidFill>
                  <a:srgbClr val="003087"/>
                </a:solidFill>
                <a:cs typeface="Univers for KPMG"/>
              </a:rPr>
              <a:t>közül 2006-ban 12 pillérből 7-ben első két helyen voltunk, s csak 1 pillérben voltunk </a:t>
            </a:r>
            <a:r>
              <a:rPr lang="hu-HU" sz="2200" dirty="0" smtClean="0">
                <a:solidFill>
                  <a:srgbClr val="003087"/>
                </a:solidFill>
                <a:cs typeface="Univers for KPMG"/>
              </a:rPr>
              <a:t>utolsók.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003087"/>
                </a:solidFill>
                <a:cs typeface="Univers for KPMG"/>
              </a:rPr>
              <a:t>2016-ban </a:t>
            </a:r>
            <a:r>
              <a:rPr lang="hu-HU" sz="2200" dirty="0">
                <a:solidFill>
                  <a:srgbClr val="003087"/>
                </a:solidFill>
                <a:cs typeface="Univers for KPMG"/>
              </a:rPr>
              <a:t>egyetlen pillérben sem voltunk az első kettő között és 10 pillérben az utolsó helyen álltunk</a:t>
            </a:r>
            <a:r>
              <a:rPr lang="hu-HU" sz="2200" dirty="0" smtClean="0">
                <a:solidFill>
                  <a:srgbClr val="003087"/>
                </a:solidFill>
                <a:cs typeface="Univers for KPMG"/>
              </a:rPr>
              <a:t>.</a:t>
            </a:r>
            <a:endParaRPr lang="hu-HU" sz="2200" dirty="0" smtClean="0">
              <a:solidFill>
                <a:srgbClr val="003087"/>
              </a:solidFill>
              <a:latin typeface="Univers for KPMG"/>
              <a:cs typeface="Univers for KPMG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1778" y="1689734"/>
            <a:ext cx="2144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3087"/>
                </a:solidFill>
                <a:latin typeface="Univers for KPMG"/>
                <a:cs typeface="Univers for KPMG"/>
              </a:rPr>
              <a:t>% (2006 = 100)</a:t>
            </a:r>
          </a:p>
        </p:txBody>
      </p:sp>
      <p:sp>
        <p:nvSpPr>
          <p:cNvPr id="10" name="Szövegdoboz 5"/>
          <p:cNvSpPr txBox="1">
            <a:spLocks noChangeArrowheads="1"/>
          </p:cNvSpPr>
          <p:nvPr/>
        </p:nvSpPr>
        <p:spPr bwMode="auto">
          <a:xfrm>
            <a:off x="347943" y="6469019"/>
            <a:ext cx="39998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900" dirty="0"/>
              <a:t>Forrás: World </a:t>
            </a:r>
            <a:r>
              <a:rPr lang="hu-HU" altLang="hu-HU" sz="900" dirty="0" err="1"/>
              <a:t>Economic</a:t>
            </a:r>
            <a:r>
              <a:rPr lang="hu-HU" altLang="hu-HU" sz="900" dirty="0"/>
              <a:t> </a:t>
            </a:r>
            <a:r>
              <a:rPr lang="hu-HU" altLang="hu-HU" sz="900" dirty="0" smtClean="0"/>
              <a:t>Forum/KT Titkárság/KPMG-GKI/László Csaba/KA</a:t>
            </a:r>
            <a:endParaRPr lang="hu-HU" altLang="hu-HU" sz="900" dirty="0"/>
          </a:p>
        </p:txBody>
      </p:sp>
    </p:spTree>
    <p:extLst>
      <p:ext uri="{BB962C8B-B14F-4D97-AF65-F5344CB8AC3E}">
        <p14:creationId xmlns:p14="http://schemas.microsoft.com/office/powerpoint/2010/main" val="20965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Szövegdoboz 13"/>
          <p:cNvSpPr txBox="1">
            <a:spLocks noChangeArrowheads="1"/>
          </p:cNvSpPr>
          <p:nvPr/>
        </p:nvSpPr>
        <p:spPr bwMode="auto">
          <a:xfrm>
            <a:off x="-1" y="6524951"/>
            <a:ext cx="37465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err="1">
                <a:solidFill>
                  <a:srgbClr val="000000"/>
                </a:solidFill>
              </a:rPr>
              <a:t>Forrás</a:t>
            </a:r>
            <a:r>
              <a:rPr lang="en-US" sz="1000" dirty="0">
                <a:solidFill>
                  <a:srgbClr val="000000"/>
                </a:solidFill>
              </a:rPr>
              <a:t>: IMD World Competitiveness Yearbook rankings</a:t>
            </a:r>
            <a:r>
              <a:rPr lang="hu-HU" sz="1000" dirty="0">
                <a:solidFill>
                  <a:srgbClr val="000000"/>
                </a:solidFill>
              </a:rPr>
              <a:t>, KT Titkárság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340" name="Cím 1"/>
          <p:cNvSpPr txBox="1">
            <a:spLocks/>
          </p:cNvSpPr>
          <p:nvPr/>
        </p:nvSpPr>
        <p:spPr bwMode="auto">
          <a:xfrm>
            <a:off x="0" y="65820"/>
            <a:ext cx="9144000" cy="165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hu-HU" sz="1800" b="1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A stabilizálódó magyar mutatót az hozza, hogy ebben az egyértelműen javuló ún. </a:t>
            </a:r>
            <a:r>
              <a:rPr lang="hu-HU" sz="1800" b="1" dirty="0" err="1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hard</a:t>
            </a:r>
            <a:r>
              <a:rPr lang="hu-HU" sz="1800" b="1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 adatok jobban megjelennek, mint a GDP, beruházás stb.</a:t>
            </a:r>
            <a:endParaRPr lang="hu-HU" altLang="hu-HU" sz="1800" b="1" dirty="0">
              <a:solidFill>
                <a:srgbClr val="002060"/>
              </a:solidFill>
              <a:ea typeface="+mj-ea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800" b="1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A versenyképesség megítélésének objektivitását deformálja, hogy a társadalmi teljesítmények és a kormányzati hatékonyság többnyire szubjektív, érdekalapú megítélése is  visszatükröződik bennük, de így is komolyan kell őket venni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hu-HU" altLang="en-US" sz="1800" b="1" dirty="0" smtClean="0">
                <a:solidFill>
                  <a:schemeClr val="tx2"/>
                </a:solidFill>
              </a:rPr>
              <a:t>IMD </a:t>
            </a:r>
            <a:r>
              <a:rPr lang="hu-HU" altLang="en-US" sz="1800" b="1" dirty="0">
                <a:solidFill>
                  <a:schemeClr val="tx2"/>
                </a:solidFill>
              </a:rPr>
              <a:t>összevont versenyképességi rangszám </a:t>
            </a:r>
            <a:endParaRPr lang="hu-HU" altLang="hu-HU" sz="1800" b="1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 flipV="1">
            <a:off x="-1" y="1836514"/>
            <a:ext cx="43075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777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200" b="1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Versenyképesség </a:t>
            </a:r>
            <a:r>
              <a:rPr lang="hu-HU" sz="1200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(helyezés</a:t>
            </a:r>
            <a:r>
              <a:rPr lang="hu-HU" sz="1200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)</a:t>
            </a:r>
            <a:endParaRPr lang="en-US" sz="1200" kern="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0800000" flipV="1">
            <a:off x="4548230" y="1836515"/>
            <a:ext cx="43274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777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200" b="1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Kormányzati hatékonyság </a:t>
            </a:r>
            <a:r>
              <a:rPr lang="hu-HU" sz="1200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(helyezés</a:t>
            </a:r>
            <a:r>
              <a:rPr lang="hu-HU" sz="1200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)</a:t>
            </a:r>
            <a:endParaRPr lang="en-US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39486" y="5668671"/>
            <a:ext cx="8022771" cy="72941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b="1" dirty="0">
                <a:cs typeface="Arial" panose="020B0604020202020204" pitchFamily="34" charset="0"/>
              </a:rPr>
              <a:t>A felméréseken alapuló kormányzati és menedzsment-hatékonyságot tartalmazó rangsorok figyelembevételénél azt is látni  kell a szubjektív értékelés mellett, hogy az adatok valójában két évvel korábbi állapotot mutatnak.</a:t>
            </a:r>
          </a:p>
        </p:txBody>
      </p:sp>
      <p:sp>
        <p:nvSpPr>
          <p:cNvPr id="24585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7084079" y="5668671"/>
            <a:ext cx="1543050" cy="20597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247577-4F53-41BF-94E1-662093D6F50D}" type="slidenum">
              <a:rPr lang="hu-HU" altLang="hu-HU" sz="105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hu-HU" altLang="hu-HU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4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38643"/>
              </p:ext>
            </p:extLst>
          </p:nvPr>
        </p:nvGraphicFramePr>
        <p:xfrm>
          <a:off x="135623" y="2113514"/>
          <a:ext cx="4171950" cy="3555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221067"/>
              </p:ext>
            </p:extLst>
          </p:nvPr>
        </p:nvGraphicFramePr>
        <p:xfrm>
          <a:off x="4443197" y="2113513"/>
          <a:ext cx="4537518" cy="3555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430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50938"/>
            <a:ext cx="9062938" cy="10862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Az idei felmérésben résztvevő több mint 1.700 menedzser többsége ismét Csehországot választotta a legvonzóbb országnak. A következő öt helyen sem volt változás: Lengyelország ismét a második, és </a:t>
            </a:r>
            <a:r>
              <a:rPr lang="hu-HU" alt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Szlovákia </a:t>
            </a:r>
            <a:r>
              <a:rPr lang="hu-HU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ismét a harmadik helyet foglalja el. Magyarországot ismét a 9. helyre sorolták – immár negyedik alkalommal</a:t>
            </a:r>
            <a:r>
              <a:rPr lang="hu-HU" alt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r>
              <a:rPr lang="hu-HU" altLang="en-US" sz="2400" b="1" dirty="0" smtClean="0">
                <a:latin typeface="Arial" panose="020B0604020202020204" pitchFamily="34" charset="0"/>
                <a:ea typeface="+mn-ea"/>
                <a:cs typeface="+mn-cs"/>
              </a:rPr>
              <a:t>Az adott ország értékelése, mint befektetési célpont, 2017</a:t>
            </a:r>
            <a:endParaRPr lang="hu-HU" altLang="en-US" sz="2400" b="1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49940" y="6450379"/>
            <a:ext cx="3248025" cy="20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329" tIns="25664" rIns="51329" bIns="25664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000" dirty="0">
                <a:solidFill>
                  <a:srgbClr val="000000"/>
                </a:solidFill>
                <a:cs typeface="Arial" panose="020B0604020202020204" pitchFamily="34" charset="0"/>
              </a:rPr>
              <a:t>Forrás: </a:t>
            </a:r>
            <a:r>
              <a:rPr lang="hu-HU" altLang="hu-HU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DUIHK/KT Titkárság</a:t>
            </a:r>
            <a:endParaRPr lang="hu-HU" altLang="hu-HU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49940" y="5988714"/>
            <a:ext cx="8599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Megjegyzés:</a:t>
            </a:r>
            <a:r>
              <a:rPr lang="hu-HU" sz="1200" b="1" dirty="0" smtClean="0"/>
              <a:t> </a:t>
            </a:r>
            <a:r>
              <a:rPr lang="hu-HU" sz="1200" dirty="0" smtClean="0"/>
              <a:t>Az </a:t>
            </a:r>
            <a:r>
              <a:rPr lang="hu-HU" sz="1200" dirty="0"/>
              <a:t>itt bemutatott rangsorok a közép- és kelet-európai régió 16 országában párhuzamosan készített nemzetközi „AHK</a:t>
            </a:r>
            <a:r>
              <a:rPr lang="hu-HU" sz="1200" dirty="0" smtClean="0"/>
              <a:t>“</a:t>
            </a:r>
            <a:r>
              <a:rPr lang="hu-HU" sz="1200" dirty="0" err="1" smtClean="0"/>
              <a:t>-</a:t>
            </a:r>
            <a:r>
              <a:rPr lang="hu-HU" sz="1200" dirty="0" err="1"/>
              <a:t>felmérések</a:t>
            </a:r>
            <a:r>
              <a:rPr lang="hu-HU" sz="1200" dirty="0"/>
              <a:t> eredményein </a:t>
            </a:r>
            <a:r>
              <a:rPr lang="hu-HU" sz="1200" dirty="0" smtClean="0"/>
              <a:t>alapulnak</a:t>
            </a:r>
            <a:r>
              <a:rPr lang="hu-HU" sz="1200" dirty="0"/>
              <a:t>, tehát nem a Magyarországon készített felmérésen.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57" y="1758343"/>
            <a:ext cx="6458679" cy="423037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49086" y="3875315"/>
            <a:ext cx="394062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>
                    <a:lumMod val="95000"/>
                  </a:schemeClr>
                </a:solidFill>
              </a:rPr>
              <a:t>A befektetési szándékoknak ma már a munkaerőhiány is gátja.</a:t>
            </a:r>
            <a:endParaRPr lang="hu-H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98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7729" y="164945"/>
            <a:ext cx="8542589" cy="1325563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hazai kkv-k termelékenysége jobban elmarad a nagyvállalatokétól, mint más európai országokban</a:t>
            </a:r>
            <a:endParaRPr lang="hu-H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7729" y="6235855"/>
            <a:ext cx="341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38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" y="194319"/>
            <a:ext cx="8879888" cy="6097623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2656" y="96347"/>
            <a:ext cx="1502229" cy="58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93914" y="6389914"/>
            <a:ext cx="424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Forrás: </a:t>
            </a:r>
            <a:r>
              <a:rPr lang="hu-HU" sz="1400" dirty="0"/>
              <a:t>M</a:t>
            </a:r>
            <a:r>
              <a:rPr lang="hu-HU" sz="1400" dirty="0" smtClean="0"/>
              <a:t>ajor Klára – A hosszú távú növekedés tényezői </a:t>
            </a:r>
            <a:endParaRPr lang="hu-HU" sz="1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013974" y="1055914"/>
            <a:ext cx="5072743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A magasabb </a:t>
            </a:r>
            <a:r>
              <a:rPr lang="hu-HU" sz="2000" dirty="0" err="1" smtClean="0">
                <a:solidFill>
                  <a:schemeClr val="bg1"/>
                </a:solidFill>
              </a:rPr>
              <a:t>termeléknységnövekedést</a:t>
            </a:r>
            <a:r>
              <a:rPr lang="hu-HU" sz="2000" dirty="0" smtClean="0">
                <a:solidFill>
                  <a:schemeClr val="bg1"/>
                </a:solidFill>
              </a:rPr>
              <a:t> mutató országok nagyobb ütemben növekednek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91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01" y="217715"/>
            <a:ext cx="8423764" cy="6008914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3" name="Téglalap 2"/>
          <p:cNvSpPr/>
          <p:nvPr/>
        </p:nvSpPr>
        <p:spPr>
          <a:xfrm>
            <a:off x="228600" y="217715"/>
            <a:ext cx="148045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felé nyíl 3"/>
          <p:cNvSpPr/>
          <p:nvPr/>
        </p:nvSpPr>
        <p:spPr>
          <a:xfrm>
            <a:off x="2416629" y="968829"/>
            <a:ext cx="3766457" cy="1588007"/>
          </a:xfrm>
          <a:prstGeom prst="downArrow">
            <a:avLst>
              <a:gd name="adj1" fmla="val 50000"/>
              <a:gd name="adj2" fmla="val 5067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dirty="0" smtClean="0"/>
              <a:t>Mivel külső forrás nem volt a múlt évben, a reál GDP növekedés teljesült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9998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0531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002060"/>
                </a:solidFill>
                <a:latin typeface="+mn-lt"/>
              </a:rPr>
              <a:t>Az előadás témái</a:t>
            </a:r>
            <a:endParaRPr lang="hu-H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273629"/>
            <a:ext cx="7886700" cy="4903334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Pozíciók nemzetközi összehasonlításban, a különböző elemzések által jelzett várható makrogazdasági pálya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Az államháztartás helyzete, elosztási szerkezete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Néhány versenyképességet érintő megjegyzés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rgbClr val="002060"/>
                </a:solidFill>
              </a:rPr>
              <a:t>Uniós transzfer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Záró gondolatok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576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0531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002060"/>
                </a:solidFill>
                <a:latin typeface="+mn-lt"/>
              </a:rPr>
              <a:t>Az előadás témái</a:t>
            </a:r>
            <a:endParaRPr lang="hu-H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273629"/>
            <a:ext cx="7886700" cy="4903334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rgbClr val="002060"/>
                </a:solidFill>
              </a:rPr>
              <a:t>Pozíciók nemzetközi összehasonlításban, a különböző elemzések által jelzett várható makrogazdasági pálya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Az államháztartás helyzete, elosztási szerkezete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Néhány versenyképességet érintő megjegyzés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Uniós transzfer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Záró gondolatok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1973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://img2.hvg.hu/image.aspx?id=379ce700-9bca-4ff7-bbcb-ae4c8a473e1f&amp;view=b2dea50f-cee1-4f6e-b810-034566fbfb2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064896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/>
          <p:cNvSpPr txBox="1"/>
          <p:nvPr/>
        </p:nvSpPr>
        <p:spPr>
          <a:xfrm>
            <a:off x="323528" y="6367673"/>
            <a:ext cx="2563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Forrás: Farkas Zoltán HVG 2017.04.01.</a:t>
            </a:r>
            <a:endParaRPr lang="hu-HU" sz="1200" dirty="0"/>
          </a:p>
        </p:txBody>
      </p:sp>
      <p:sp>
        <p:nvSpPr>
          <p:cNvPr id="5" name="Téglalap 4"/>
          <p:cNvSpPr/>
          <p:nvPr/>
        </p:nvSpPr>
        <p:spPr>
          <a:xfrm>
            <a:off x="467544" y="1052736"/>
            <a:ext cx="374441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61764" y="116632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Magyarország pénzügyi uniós mérlege 2010 - 2016</a:t>
            </a:r>
            <a:endParaRPr lang="hu-H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03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hu-HU" sz="1200" dirty="0">
              <a:latin typeface="Univers for KPMG" panose="020B0603020202020204" pitchFamily="34" charset="0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243383"/>
            <a:ext cx="7698431" cy="1110143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lakosra és GDP-re vetítve egyaránt több EU-forrást kaptunk, mint a </a:t>
            </a:r>
            <a:r>
              <a:rPr lang="hu-H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többi V4 ország</a:t>
            </a:r>
            <a:endParaRPr lang="hu-H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736" y="1469891"/>
            <a:ext cx="8155047" cy="437171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hu-HU" b="1" dirty="0">
                <a:solidFill>
                  <a:schemeClr val="tx2"/>
                </a:solidFill>
              </a:rPr>
              <a:t>Az évente átlagosan kifizetett európai uniós forrás </a:t>
            </a:r>
            <a:r>
              <a:rPr lang="hu-HU" b="1" dirty="0" smtClean="0">
                <a:solidFill>
                  <a:schemeClr val="tx2"/>
                </a:solidFill>
              </a:rPr>
              <a:t>egy </a:t>
            </a:r>
            <a:r>
              <a:rPr lang="hu-HU" b="1" dirty="0">
                <a:solidFill>
                  <a:schemeClr val="tx2"/>
                </a:solidFill>
              </a:rPr>
              <a:t>lakosra és GDP-re vetítve a visegrádi országokban, </a:t>
            </a:r>
            <a:r>
              <a:rPr lang="hu-HU" b="1" dirty="0" smtClean="0">
                <a:solidFill>
                  <a:schemeClr val="tx2"/>
                </a:solidFill>
              </a:rPr>
              <a:t>2007-2015</a:t>
            </a:r>
            <a:endParaRPr lang="hu-HU" dirty="0">
              <a:solidFill>
                <a:schemeClr val="tx2"/>
              </a:solidFill>
            </a:endParaRPr>
          </a:p>
        </p:txBody>
      </p:sp>
      <p:graphicFrame>
        <p:nvGraphicFramePr>
          <p:cNvPr id="11" name="Object 10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685800" y="2400300"/>
          <a:ext cx="7362757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Chart" r:id="rId17" imgW="7362900" imgH="2686050" progId="MSGraph.Chart.8">
                  <p:embed followColorScheme="full"/>
                </p:oleObj>
              </mc:Choice>
              <mc:Fallback>
                <p:oleObj name="Chart" r:id="rId17" imgW="7362900" imgH="268605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5800" y="2400300"/>
                        <a:ext cx="7362757" cy="268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762500" y="4879975"/>
            <a:ext cx="103822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6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213ACFD-44D3-4E52-B057-6E53C53631B4}" type="datetime'''''''M''''''''''a''''g''ya''''''''''''ror''s''''zá''g'">
              <a:rPr lang="hu-HU" altLang="en-US" sz="1200" b="0"/>
              <a:pPr/>
              <a:t>Magyarország</a:t>
            </a:fld>
            <a:endParaRPr lang="hu-HU" sz="1200" b="0" dirty="0" smtClean="0">
              <a:sym typeface="+mn-lt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601788" y="4879975"/>
            <a:ext cx="84613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6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AA19E02-C972-442F-83F7-972C67027D14}" type="datetime'''C''''s''''e''''''''h''''ors''''''''zá''''''''''''''g'''''">
              <a:rPr lang="hu-HU" altLang="en-US" sz="1200" b="0"/>
              <a:pPr/>
              <a:t>Csehország</a:t>
            </a:fld>
            <a:endParaRPr lang="hu-HU" sz="1200" b="0" dirty="0" smtClean="0">
              <a:sym typeface="+mn-lt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7658100" y="2357438"/>
            <a:ext cx="13493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6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hu-HU" altLang="en-US" sz="1200" b="0" dirty="0" smtClean="0">
                <a:sym typeface="+mn-lt"/>
              </a:rPr>
              <a:t>%</a:t>
            </a:r>
            <a:endParaRPr lang="hu-HU" sz="1200" b="0" dirty="0" smtClean="0">
              <a:sym typeface="+mn-lt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125788" y="4879975"/>
            <a:ext cx="10556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6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E24A42B-2A60-40FC-86F8-2E5647945D90}" type="datetime'''''Len''''''g''''yel''''''or''''''''''s''zá''g'">
              <a:rPr lang="hu-HU" altLang="en-US" sz="1200" b="0"/>
              <a:pPr/>
              <a:t>Lengyelország</a:t>
            </a:fld>
            <a:endParaRPr lang="hu-HU" sz="1200" b="0" dirty="0" smtClean="0">
              <a:sym typeface="+mn-lt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565900" y="4879975"/>
            <a:ext cx="6889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6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2F12B7A-EDE2-40E2-9D36-8DA7A3BAC578}" type="datetime'S''''z''''l''o''''''''''váki''''''''''''a'''''''''''''''''''">
              <a:rPr lang="hu-HU" altLang="en-US" sz="1200" b="0"/>
              <a:pPr/>
              <a:t>Szlovákia</a:t>
            </a:fld>
            <a:endParaRPr lang="hu-HU" sz="1200" b="0" dirty="0" smtClean="0">
              <a:sym typeface="+mn-lt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039813" y="2271713"/>
            <a:ext cx="33972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6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hu-HU" sz="1200" b="0" dirty="0" smtClean="0">
                <a:sym typeface="+mn-lt"/>
              </a:rPr>
              <a:t>Euró</a:t>
            </a:r>
          </a:p>
        </p:txBody>
      </p:sp>
      <p:cxnSp>
        <p:nvCxnSpPr>
          <p:cNvPr id="18" name="Straight Connector 17"/>
          <p:cNvCxnSpPr/>
          <p:nvPr>
            <p:custDataLst>
              <p:tags r:id="rId11"/>
            </p:custDataLst>
          </p:nvPr>
        </p:nvCxnSpPr>
        <p:spPr bwMode="gray">
          <a:xfrm>
            <a:off x="5426075" y="2465388"/>
            <a:ext cx="214313" cy="0"/>
          </a:xfrm>
          <a:prstGeom prst="line">
            <a:avLst/>
          </a:prstGeom>
          <a:noFill/>
          <a:ln w="9525" cap="flat" cmpd="sng" algn="ctr">
            <a:noFill/>
            <a:prstDash val="solid"/>
            <a:miter lim="800000"/>
            <a:headEnd type="none"/>
            <a:tailEnd type="none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  <a:miter lim="800000"/>
                <a:headEnd type="none"/>
                <a:tailEnd type="none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>
            <p:custDataLst>
              <p:tags r:id="rId12"/>
            </p:custDataLst>
          </p:nvPr>
        </p:nvSpPr>
        <p:spPr bwMode="auto">
          <a:xfrm>
            <a:off x="5461000" y="2393950"/>
            <a:ext cx="142875" cy="142875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hu-HU" sz="1500" dirty="0" err="1" smtClean="0">
              <a:solidFill>
                <a:schemeClr val="bg1"/>
              </a:solidFill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691187" y="2381250"/>
            <a:ext cx="18351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6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hu-HU" altLang="en-US" sz="1200" b="0" dirty="0" smtClean="0"/>
              <a:t>Kifizetések GDP-re vetítve</a:t>
            </a:r>
            <a:endParaRPr lang="hu-HU" sz="1200" b="0" dirty="0" smtClean="0"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45603" y="2401888"/>
            <a:ext cx="211772" cy="1825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extBox 25"/>
          <p:cNvSpPr txBox="1"/>
          <p:nvPr/>
        </p:nvSpPr>
        <p:spPr>
          <a:xfrm>
            <a:off x="1822274" y="2347913"/>
            <a:ext cx="2140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Univers for KPMG"/>
                <a:cs typeface="Univers for KPMG"/>
              </a:rPr>
              <a:t>Egy lakosra jutó kifizetések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62001" y="5439883"/>
            <a:ext cx="7635876" cy="51423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hu-HU" sz="1400" b="1" dirty="0"/>
              <a:t>Az uniós támogatásra épülő stratégia is külföldi forrásokra utaltság, így a strukturális alapokon nyugvó növekedési kilátások nem biztatóak.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62001" y="6453336"/>
            <a:ext cx="3047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KPM-GKI, László </a:t>
            </a:r>
            <a:r>
              <a:rPr lang="hu-HU" dirty="0"/>
              <a:t>C</a:t>
            </a:r>
            <a:r>
              <a:rPr lang="hu-HU" dirty="0" smtClean="0"/>
              <a:t>saba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36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hu-HU" sz="1200" dirty="0">
              <a:latin typeface="Univers for KPMG" panose="020B0603020202020204" pitchFamily="34" charset="0"/>
              <a:sym typeface="Univers for KPMG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60" y="41043"/>
            <a:ext cx="7698430" cy="936334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EU-források jelentősen javították a belső és a külső </a:t>
            </a:r>
            <a:r>
              <a:rPr lang="hu-H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stabilitást</a:t>
            </a:r>
            <a:endParaRPr lang="hu-H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74" y="897038"/>
            <a:ext cx="6887005" cy="291207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hu-HU" sz="1600" b="1" dirty="0">
                <a:solidFill>
                  <a:schemeClr val="tx2"/>
                </a:solidFill>
              </a:rPr>
              <a:t>Az államháztartás hiánya és az uniós hiánycél</a:t>
            </a:r>
            <a:endParaRPr lang="hu-HU" sz="16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584302"/>
            <a:ext cx="89155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3087"/>
                </a:solidFill>
                <a:cs typeface="Univers for KPMG"/>
              </a:rPr>
              <a:t>Az eredmények értékét növeli, hogy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3087"/>
                </a:solidFill>
                <a:cs typeface="Univers for KPMG"/>
              </a:rPr>
              <a:t>a</a:t>
            </a:r>
            <a:r>
              <a:rPr lang="hu-HU" dirty="0" smtClean="0">
                <a:solidFill>
                  <a:srgbClr val="003087"/>
                </a:solidFill>
                <a:cs typeface="Univers for KPMG"/>
              </a:rPr>
              <a:t>z </a:t>
            </a:r>
            <a:r>
              <a:rPr lang="hu-HU" dirty="0">
                <a:solidFill>
                  <a:srgbClr val="003087"/>
                </a:solidFill>
                <a:cs typeface="Univers for KPMG"/>
              </a:rPr>
              <a:t>EU-források nélkül a költségvetés hiánya mindvégig 3%-on vagy felette lett volna, az államadósság nem csökkent, hanem a GDP 84%-ára emelkedett volna. </a:t>
            </a:r>
            <a:endParaRPr lang="hu-HU" dirty="0" smtClean="0">
              <a:solidFill>
                <a:srgbClr val="003087"/>
              </a:solidFill>
              <a:cs typeface="Univers for KPMG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3087"/>
                </a:solidFill>
                <a:cs typeface="Univers for KPMG"/>
              </a:rPr>
              <a:t>a</a:t>
            </a:r>
            <a:r>
              <a:rPr lang="hu-HU" dirty="0" smtClean="0">
                <a:solidFill>
                  <a:srgbClr val="003087"/>
                </a:solidFill>
                <a:cs typeface="Univers for KPMG"/>
              </a:rPr>
              <a:t>z </a:t>
            </a:r>
            <a:r>
              <a:rPr lang="hu-HU" dirty="0">
                <a:solidFill>
                  <a:srgbClr val="003087"/>
                </a:solidFill>
                <a:cs typeface="Univers for KPMG"/>
              </a:rPr>
              <a:t>EU-források a külső stabilitást nagymértékben segítették 40 milliárd euró </a:t>
            </a:r>
            <a:r>
              <a:rPr lang="hu-HU" dirty="0" smtClean="0">
                <a:solidFill>
                  <a:srgbClr val="003087"/>
                </a:solidFill>
                <a:cs typeface="Univers for KPMG"/>
              </a:rPr>
              <a:t>forintra váltásával, s ez által devizatartalékká változtatásával.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3087"/>
                </a:solidFill>
                <a:cs typeface="Univers for KPMG"/>
              </a:rPr>
              <a:t>Ez </a:t>
            </a:r>
            <a:r>
              <a:rPr lang="hu-HU" dirty="0">
                <a:solidFill>
                  <a:srgbClr val="003087"/>
                </a:solidFill>
                <a:cs typeface="Univers for KPMG"/>
              </a:rPr>
              <a:t>helyettesítette a korábban felvett IMF-EU kölcsönt, segítette a devizahitelek átkonvertálását forintra, az adósság és a kamat mérséklődését, a magyar deviza védelmét.</a:t>
            </a:r>
          </a:p>
        </p:txBody>
      </p:sp>
      <p:graphicFrame>
        <p:nvGraphicFramePr>
          <p:cNvPr id="28" name="Object 27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179512" y="1210738"/>
          <a:ext cx="8640960" cy="250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Chart" r:id="rId25" imgW="6772410" imgH="2152560" progId="MSGraph.Chart.8">
                  <p:embed followColorScheme="full"/>
                </p:oleObj>
              </mc:Choice>
              <mc:Fallback>
                <p:oleObj name="Chart" r:id="rId25" imgW="6772410" imgH="215256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79512" y="1210738"/>
                        <a:ext cx="8640960" cy="2506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>
            <p:custDataLst>
              <p:tags r:id="rId5"/>
            </p:custDataLst>
          </p:nvPr>
        </p:nvCxnSpPr>
        <p:spPr bwMode="gray">
          <a:xfrm>
            <a:off x="1485900" y="2495550"/>
            <a:ext cx="6267450" cy="0"/>
          </a:xfrm>
          <a:prstGeom prst="line">
            <a:avLst/>
          </a:prstGeom>
          <a:ln w="19050">
            <a:solidFill>
              <a:srgbClr val="EAAA0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041650" y="3479800"/>
            <a:ext cx="3556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6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5519C4B-0A39-4983-8D8A-5B96C64464DD}" type="datetime'2''''''0''''''09'''''''''''''''''''''''''">
              <a:rPr lang="hu-HU" altLang="en-US" sz="1200" b="0"/>
              <a:pPr/>
              <a:t>2009</a:t>
            </a:fld>
            <a:endParaRPr lang="hu-HU" sz="1200" b="0" dirty="0" smtClean="0">
              <a:sym typeface="+mn-lt"/>
            </a:endParaRPr>
          </a:p>
        </p:txBody>
      </p:sp>
      <p:sp>
        <p:nvSpPr>
          <p:cNvPr id="31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651000" y="3479800"/>
            <a:ext cx="3556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6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50B304E-ED37-4B33-812C-767BCC345658}" type="datetime'''2''''''0''''''''''''''''''''0''''7'''''''''''">
              <a:rPr lang="hu-HU" altLang="en-US" sz="1200" b="0"/>
              <a:pPr/>
              <a:t>2007</a:t>
            </a:fld>
            <a:endParaRPr lang="hu-HU" sz="1200" b="0" dirty="0" smtClean="0">
              <a:sym typeface="+mn-lt"/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538913" y="3479800"/>
            <a:ext cx="3349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6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6365D91-7EC2-4711-B5FD-62A819609A2B}" type="datetime'''''2''''0''''''''''''''''''''''1''4'''''">
              <a:rPr lang="hu-HU" altLang="en-US" sz="1200" b="0"/>
              <a:pPr/>
              <a:t>2014</a:t>
            </a:fld>
            <a:endParaRPr lang="hu-HU" sz="1200" b="0" dirty="0" smtClean="0">
              <a:sym typeface="+mn-lt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346325" y="3479800"/>
            <a:ext cx="3556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6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5F779B6-26F4-484A-804D-859507E2F046}" type="datetime'''''''''''2''''008'''''''''">
              <a:rPr lang="hu-HU" altLang="en-US" sz="1200" b="0"/>
              <a:pPr/>
              <a:t>2008</a:t>
            </a:fld>
            <a:endParaRPr lang="hu-HU" sz="1200" b="0" dirty="0" smtClean="0">
              <a:sym typeface="+mn-lt"/>
            </a:endParaRPr>
          </a:p>
        </p:txBody>
      </p:sp>
      <p:sp>
        <p:nvSpPr>
          <p:cNvPr id="41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232650" y="3479800"/>
            <a:ext cx="33813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6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BB899E4-3BD4-4264-B44F-2FAF1DBF2045}" type="datetime'''''''''''''''''''2''0''''''1''''''''''''''''''''5'">
              <a:rPr lang="hu-HU" altLang="en-US" sz="1200" b="0"/>
              <a:pPr/>
              <a:t>2015</a:t>
            </a:fld>
            <a:endParaRPr lang="hu-HU" sz="1200" b="0" dirty="0" smtClean="0">
              <a:sym typeface="+mn-lt"/>
            </a:endParaRPr>
          </a:p>
        </p:txBody>
      </p:sp>
      <p:sp>
        <p:nvSpPr>
          <p:cNvPr id="42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986193" y="1425265"/>
            <a:ext cx="13493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6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hu-HU" altLang="en-US" sz="1200" b="0" dirty="0" smtClean="0">
                <a:sym typeface="+mn-lt"/>
              </a:rPr>
              <a:t>%</a:t>
            </a:r>
            <a:endParaRPr lang="hu-HU" sz="1200" b="0" dirty="0" smtClean="0">
              <a:sym typeface="+mn-lt"/>
            </a:endParaRPr>
          </a:p>
        </p:txBody>
      </p:sp>
      <p:sp>
        <p:nvSpPr>
          <p:cNvPr id="43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748088" y="3479800"/>
            <a:ext cx="3333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6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40624D3-3D9D-49A2-AB32-B3AAB3FDBE76}" type="datetime'''''''''''2''''''0''''''1''''''''''''''''0'''''''''''''">
              <a:rPr lang="hu-HU" altLang="en-US" sz="1200" b="0"/>
              <a:pPr/>
              <a:t>2010</a:t>
            </a:fld>
            <a:endParaRPr lang="hu-HU" sz="1200" b="0" dirty="0" smtClean="0">
              <a:sym typeface="+mn-lt"/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454525" y="3479800"/>
            <a:ext cx="3206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6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2C4E8E9-C093-4864-88F2-9464156C2253}" type="datetime'''''''''2''''''''''''''''''''''''''0''''''1''1'">
              <a:rPr lang="hu-HU" altLang="en-US" sz="1200" b="0"/>
              <a:pPr/>
              <a:t>2011</a:t>
            </a:fld>
            <a:endParaRPr lang="hu-HU" sz="1200" b="0" dirty="0" smtClean="0">
              <a:sym typeface="+mn-lt"/>
            </a:endParaRPr>
          </a:p>
        </p:txBody>
      </p:sp>
      <p:sp>
        <p:nvSpPr>
          <p:cNvPr id="45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148263" y="3479800"/>
            <a:ext cx="3333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6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D92DAA3-A7D9-4024-A229-8DC83917B3BA}" type="datetime'''''''''''''''''''''2''''0''1''''2'''''''''''''''">
              <a:rPr lang="hu-HU" altLang="en-US" sz="1200" b="0"/>
              <a:pPr/>
              <a:t>2012</a:t>
            </a:fld>
            <a:endParaRPr lang="hu-HU" sz="1200" b="0" dirty="0" smtClean="0">
              <a:sym typeface="+mn-lt"/>
            </a:endParaRPr>
          </a:p>
        </p:txBody>
      </p:sp>
      <p:sp>
        <p:nvSpPr>
          <p:cNvPr id="46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843588" y="3479800"/>
            <a:ext cx="3333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6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92DAE8D-374A-4675-ACC6-C1CE8348D562}" type="datetime'''''''''''''''''''2''''''''''''''''''''''013'''''''''''''''">
              <a:rPr lang="hu-HU" altLang="en-US" sz="1200" b="0"/>
              <a:pPr/>
              <a:t>2013</a:t>
            </a:fld>
            <a:endParaRPr lang="hu-HU" sz="1200" b="0" dirty="0" smtClean="0">
              <a:sym typeface="+mn-lt"/>
            </a:endParaRPr>
          </a:p>
        </p:txBody>
      </p:sp>
      <p:sp>
        <p:nvSpPr>
          <p:cNvPr id="47" name="Rectangle 46"/>
          <p:cNvSpPr/>
          <p:nvPr>
            <p:custDataLst>
              <p:tags r:id="rId16"/>
            </p:custDataLst>
          </p:nvPr>
        </p:nvSpPr>
        <p:spPr bwMode="auto">
          <a:xfrm>
            <a:off x="1782763" y="4246563"/>
            <a:ext cx="214313" cy="160338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hu-HU" sz="1500" dirty="0" err="1" smtClean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>
            <p:custDataLst>
              <p:tags r:id="rId17"/>
            </p:custDataLst>
          </p:nvPr>
        </p:nvSpPr>
        <p:spPr bwMode="auto">
          <a:xfrm>
            <a:off x="1782763" y="3779838"/>
            <a:ext cx="214313" cy="160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hu-HU" sz="1500" dirty="0" err="1" smtClean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>
            <p:custDataLst>
              <p:tags r:id="rId18"/>
            </p:custDataLst>
          </p:nvPr>
        </p:nvSpPr>
        <p:spPr bwMode="auto">
          <a:xfrm>
            <a:off x="1782763" y="4013200"/>
            <a:ext cx="214313" cy="160338"/>
          </a:xfrm>
          <a:prstGeom prst="rect">
            <a:avLst/>
          </a:prstGeom>
          <a:solidFill>
            <a:srgbClr val="521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hu-HU" sz="1500" dirty="0" err="1" smtClean="0">
              <a:solidFill>
                <a:schemeClr val="bg1"/>
              </a:solidFill>
            </a:endParaRPr>
          </a:p>
        </p:txBody>
      </p:sp>
      <p:sp>
        <p:nvSpPr>
          <p:cNvPr id="50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2047875" y="3775075"/>
            <a:ext cx="22383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6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DE687EC-FEE1-499A-BEA7-93AD5365C188}" type="datetime'Ál''l''amház''''tar''t''''ás hián''y''''''''a'' ''(G''DP %)'''">
              <a:rPr lang="hu-HU" altLang="en-US" sz="1200" b="0"/>
              <a:pPr/>
              <a:t>Államháztartás hiánya (GDP %)</a:t>
            </a:fld>
            <a:endParaRPr lang="hu-HU" sz="1200" b="0" dirty="0" smtClean="0">
              <a:sym typeface="+mn-lt"/>
            </a:endParaRPr>
          </a:p>
        </p:txBody>
      </p:sp>
      <p:sp>
        <p:nvSpPr>
          <p:cNvPr id="51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047875" y="4008438"/>
            <a:ext cx="51054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6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hu-HU" sz="1200" b="0" dirty="0">
                <a:sym typeface="+mn-lt"/>
              </a:rPr>
              <a:t>Tényellentétes államháztartási hiány - a befizetések állami beruházások</a:t>
            </a:r>
            <a:endParaRPr lang="hu-HU" sz="1200" b="0" dirty="0" smtClean="0">
              <a:sym typeface="+mn-lt"/>
            </a:endParaRPr>
          </a:p>
        </p:txBody>
      </p:sp>
      <p:sp>
        <p:nvSpPr>
          <p:cNvPr id="52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2047876" y="4241800"/>
            <a:ext cx="49942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6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hu-HU" altLang="en-US" sz="1200" b="0" dirty="0"/>
              <a:t>Tényellentétes államháztartási hiány - a befizetések </a:t>
            </a:r>
            <a:r>
              <a:rPr lang="hu-HU" altLang="en-US" sz="1200" b="0" dirty="0" smtClean="0"/>
              <a:t>hiánycsökkentőek</a:t>
            </a:r>
            <a:endParaRPr lang="hu-HU" sz="1200" b="0" dirty="0" smtClean="0">
              <a:sym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82763" y="4572000"/>
            <a:ext cx="180000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62763" y="4343801"/>
            <a:ext cx="4884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Univers for KPMG"/>
                <a:cs typeface="Univers for KPMG"/>
              </a:rPr>
              <a:t>Uniós hiánycél (GDP %)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381682" y="6525344"/>
            <a:ext cx="348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KPMG-GKI, László Csaba/KA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27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0531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002060"/>
                </a:solidFill>
                <a:latin typeface="+mn-lt"/>
              </a:rPr>
              <a:t>Az előadás témái</a:t>
            </a:r>
            <a:endParaRPr lang="hu-H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273629"/>
            <a:ext cx="7886700" cy="4903334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Pozíciók nemzetközi összehasonlításban, a különböző elemzések által jelzett várható makrogazdasági pálya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Az államháztartás helyzete, elosztási szerkezete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Néhány versenyképességet érintő megjegyzés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>
                <a:solidFill>
                  <a:srgbClr val="002060"/>
                </a:solidFill>
              </a:rPr>
              <a:t>Záró gondolatok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8830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4" y="116632"/>
            <a:ext cx="9088631" cy="922114"/>
          </a:xfrm>
        </p:spPr>
        <p:txBody>
          <a:bodyPr>
            <a:noAutofit/>
          </a:bodyPr>
          <a:lstStyle/>
          <a:p>
            <a:pPr algn="l"/>
            <a:r>
              <a:rPr lang="hu-H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következő évek fő kihívása a termelésbe vonható munkaerő mennyisége és minősége</a:t>
            </a:r>
            <a:endParaRPr lang="hu-H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928368"/>
          <a:ext cx="404279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495" y="129245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Munkaerőhiány mint a termelést korlátozó tényező a vállalatok szerint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355976" y="1989320"/>
          <a:ext cx="4607792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1999" y="1425341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Rendelkezésre álló munkaerő-tartalék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6377936"/>
            <a:ext cx="5148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Európai Bizottság, KSH, KT Titkárság</a:t>
            </a:r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61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9164" y="163634"/>
            <a:ext cx="9062938" cy="10862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Gazdasági növekedésünk az EU átlagot ma meghaladó, a közeljövőben még erőteljesebben, de a későbbiekben…</a:t>
            </a:r>
            <a:endParaRPr lang="hu-HU" altLang="en-US" sz="2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49940" y="6450379"/>
            <a:ext cx="3248025" cy="20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329" tIns="25664" rIns="51329" bIns="25664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000" dirty="0">
                <a:solidFill>
                  <a:srgbClr val="000000"/>
                </a:solidFill>
                <a:cs typeface="Arial" panose="020B0604020202020204" pitchFamily="34" charset="0"/>
              </a:rPr>
              <a:t>Forrás: </a:t>
            </a:r>
            <a:r>
              <a:rPr lang="hu-HU" altLang="hu-HU" sz="1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Eurostat</a:t>
            </a:r>
            <a:r>
              <a:rPr lang="hu-HU" altLang="hu-HU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, DUIHK</a:t>
            </a:r>
            <a:endParaRPr lang="hu-HU" altLang="hu-HU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7" y="1700137"/>
            <a:ext cx="8207291" cy="475024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89709" y="1021349"/>
            <a:ext cx="7429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en-US" b="1" dirty="0">
                <a:latin typeface="Arial" panose="020B0604020202020204" pitchFamily="34" charset="0"/>
              </a:rPr>
              <a:t>GDP volumenváltozása 2010 és 2016 között</a:t>
            </a:r>
          </a:p>
          <a:p>
            <a:pPr algn="ctr"/>
            <a:r>
              <a:rPr lang="hu-HU" altLang="en-US" b="1" dirty="0">
                <a:latin typeface="Arial" panose="020B0604020202020204" pitchFamily="34" charset="0"/>
              </a:rPr>
              <a:t>Átlagos éves változás az időszakban, százalék 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9684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22114"/>
          </a:xfrm>
        </p:spPr>
        <p:txBody>
          <a:bodyPr>
            <a:noAutofit/>
          </a:bodyPr>
          <a:lstStyle/>
          <a:p>
            <a:pPr algn="l"/>
            <a:r>
              <a:rPr lang="hu-H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munkaerőhiány és a hitelkínálat javulása a tőkeintenzitás növelésére ösztönözheti a cégeket</a:t>
            </a:r>
            <a:endParaRPr lang="hu-H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6308725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KSH, KT Titkárság</a:t>
            </a:r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06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623" y="0"/>
            <a:ext cx="8819864" cy="54868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egyetértés van a következtetésekben: </a:t>
            </a:r>
            <a:endParaRPr lang="hu-H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622" y="548680"/>
            <a:ext cx="8819865" cy="59766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200" dirty="0" smtClean="0"/>
              <a:t>Az </a:t>
            </a:r>
            <a:r>
              <a:rPr lang="hu-HU" sz="2200" dirty="0"/>
              <a:t>elmúlt évek </a:t>
            </a:r>
            <a:r>
              <a:rPr lang="hu-HU" sz="2200" dirty="0" smtClean="0"/>
              <a:t>és a belátható 1 – 2 év hazánknak </a:t>
            </a:r>
            <a:r>
              <a:rPr lang="hu-HU" sz="2200" dirty="0"/>
              <a:t>kegyelmi időszakot jelentettek </a:t>
            </a:r>
            <a:r>
              <a:rPr lang="hu-HU" sz="2200" dirty="0" smtClean="0"/>
              <a:t>és jelentenek </a:t>
            </a:r>
            <a:r>
              <a:rPr lang="hu-HU" sz="2200" dirty="0"/>
              <a:t>a cserearányok, a </a:t>
            </a:r>
            <a:r>
              <a:rPr lang="hu-HU" sz="2200" dirty="0" smtClean="0"/>
              <a:t>kamatszint, </a:t>
            </a:r>
            <a:r>
              <a:rPr lang="hu-HU" sz="2200" dirty="0"/>
              <a:t>az </a:t>
            </a:r>
            <a:r>
              <a:rPr lang="hu-HU" sz="2200" dirty="0" smtClean="0"/>
              <a:t>Uniós </a:t>
            </a:r>
            <a:r>
              <a:rPr lang="hu-HU" sz="2200" dirty="0"/>
              <a:t>támogatások terén. </a:t>
            </a:r>
            <a:r>
              <a:rPr lang="hu-HU" sz="2200" dirty="0" smtClean="0"/>
              <a:t>Ugyanakkor látni kell, hogy a világ </a:t>
            </a:r>
            <a:r>
              <a:rPr lang="hu-HU" sz="2200" b="1" dirty="0" smtClean="0"/>
              <a:t>nem </a:t>
            </a:r>
            <a:r>
              <a:rPr lang="hu-HU" sz="2200" dirty="0"/>
              <a:t>az együttműködés </a:t>
            </a:r>
            <a:r>
              <a:rPr lang="hu-HU" sz="2200" dirty="0" smtClean="0"/>
              <a:t>, kiegyensúlyozott fejlődés felé halad:</a:t>
            </a:r>
          </a:p>
          <a:p>
            <a:pPr marL="273050" indent="-273050">
              <a:spcBef>
                <a:spcPts val="0"/>
              </a:spcBef>
              <a:buNone/>
            </a:pPr>
            <a:r>
              <a:rPr lang="hu-HU" sz="2200" dirty="0" smtClean="0"/>
              <a:t>• </a:t>
            </a:r>
            <a:r>
              <a:rPr lang="hu-HU" sz="2200" dirty="0"/>
              <a:t>növekvő külpolitikai, külgazdasági, nemzetközi pénzügyi </a:t>
            </a:r>
            <a:r>
              <a:rPr lang="hu-HU" sz="2200" dirty="0" smtClean="0"/>
              <a:t>kockázatok. </a:t>
            </a:r>
          </a:p>
          <a:p>
            <a:pPr marL="534988" indent="-273050">
              <a:spcBef>
                <a:spcPts val="0"/>
              </a:spcBef>
              <a:buNone/>
            </a:pPr>
            <a:r>
              <a:rPr lang="hu-HU" sz="2000" dirty="0" smtClean="0"/>
              <a:t>– </a:t>
            </a:r>
            <a:r>
              <a:rPr lang="hu-HU" sz="2000" dirty="0" err="1"/>
              <a:t>Brexit</a:t>
            </a:r>
            <a:r>
              <a:rPr lang="hu-HU" sz="2000" dirty="0"/>
              <a:t>: kemény lesz a britek távozása, kiprovokálhatja a 2020-as uniós pénzügyi döntések előre hozását</a:t>
            </a:r>
            <a:r>
              <a:rPr lang="hu-HU" sz="2000" dirty="0" smtClean="0"/>
              <a:t>.</a:t>
            </a:r>
          </a:p>
          <a:p>
            <a:pPr marL="534988" indent="-273050">
              <a:spcBef>
                <a:spcPts val="0"/>
              </a:spcBef>
              <a:buNone/>
            </a:pPr>
            <a:r>
              <a:rPr lang="hu-HU" sz="2000" dirty="0" smtClean="0"/>
              <a:t>– </a:t>
            </a:r>
            <a:r>
              <a:rPr lang="hu-HU" sz="2000" dirty="0" err="1"/>
              <a:t>Trump</a:t>
            </a:r>
            <a:r>
              <a:rPr lang="hu-HU" sz="2000" dirty="0"/>
              <a:t> elnöksége: mennyire fordul befele az USA? – Oroszország </a:t>
            </a:r>
            <a:r>
              <a:rPr lang="hu-HU" sz="2000" dirty="0" smtClean="0"/>
              <a:t>katonai politikája</a:t>
            </a:r>
            <a:r>
              <a:rPr lang="hu-HU" sz="2000" dirty="0"/>
              <a:t>? </a:t>
            </a:r>
            <a:endParaRPr lang="hu-HU" sz="2000" dirty="0" smtClean="0"/>
          </a:p>
          <a:p>
            <a:pPr marL="534988" indent="-273050">
              <a:spcBef>
                <a:spcPts val="0"/>
              </a:spcBef>
              <a:buNone/>
            </a:pPr>
            <a:r>
              <a:rPr lang="hu-HU" sz="2000" dirty="0" smtClean="0"/>
              <a:t>– Kína ütemvesztése: melyek lesznek a </a:t>
            </a:r>
            <a:r>
              <a:rPr lang="hu-HU" sz="2000" dirty="0"/>
              <a:t>következményei? </a:t>
            </a:r>
            <a:endParaRPr lang="hu-HU" sz="2000" dirty="0" smtClean="0"/>
          </a:p>
          <a:p>
            <a:pPr marL="273050" indent="-273050">
              <a:spcBef>
                <a:spcPts val="0"/>
              </a:spcBef>
              <a:buNone/>
            </a:pPr>
            <a:r>
              <a:rPr lang="hu-HU" sz="2400" dirty="0" smtClean="0"/>
              <a:t>• </a:t>
            </a:r>
            <a:r>
              <a:rPr lang="hu-HU" sz="2200" dirty="0"/>
              <a:t>Magyarország: keményedő erőforrás-korlátok , főleg a munkaerő nagysága és minősége, demográfiai kihívások miatt. Gyors piaci változások, átrendeződések várhatók: ipar 4.0. </a:t>
            </a:r>
            <a:endParaRPr lang="hu-HU" sz="2200" dirty="0" smtClean="0"/>
          </a:p>
          <a:p>
            <a:pPr marL="273050" indent="-273050">
              <a:spcBef>
                <a:spcPts val="0"/>
              </a:spcBef>
              <a:buNone/>
            </a:pPr>
            <a:r>
              <a:rPr lang="hu-HU" sz="2200" dirty="0" smtClean="0"/>
              <a:t>• </a:t>
            </a:r>
            <a:r>
              <a:rPr lang="hu-HU" sz="2200" dirty="0"/>
              <a:t>Új fejlődési modell </a:t>
            </a:r>
            <a:r>
              <a:rPr lang="hu-HU" sz="2200" dirty="0" smtClean="0"/>
              <a:t>kell: </a:t>
            </a:r>
            <a:r>
              <a:rPr lang="hu-HU" sz="2200" dirty="0"/>
              <a:t>tudás, hálózatosodás, rugalmas szervezeti rend, integrálódási </a:t>
            </a:r>
            <a:r>
              <a:rPr lang="hu-HU" sz="2200" dirty="0" smtClean="0"/>
              <a:t>képesség. </a:t>
            </a:r>
          </a:p>
          <a:p>
            <a:pPr marL="174625" indent="-174625">
              <a:spcBef>
                <a:spcPts val="0"/>
              </a:spcBef>
            </a:pPr>
            <a:r>
              <a:rPr lang="hu-HU" sz="2200" dirty="0" smtClean="0"/>
              <a:t>Ki kellene használni a rövidtávon még biztosnak tekinthető növekedési feltételek adta lehetőségeket, miközben megőrizni vagy inkább javítani a pénzügyi stabilitáson, az adósságok terhét gyorsabban mérsékelve. 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920961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119526" y="1704019"/>
            <a:ext cx="8879507" cy="4642351"/>
          </a:xfrm>
          <a:prstGeom prst="homePlate">
            <a:avLst>
              <a:gd name="adj" fmla="val 0"/>
            </a:avLst>
          </a:prstGeom>
          <a:solidFill>
            <a:schemeClr val="accent1">
              <a:alpha val="5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rot="10800000" lIns="51433" tIns="25717" rIns="51433" bIns="25717" anchor="ctr"/>
          <a:lstStyle/>
          <a:p>
            <a:pPr eaLnBrk="1" hangingPunct="1">
              <a:defRPr/>
            </a:pPr>
            <a:endParaRPr lang="en-GB" sz="9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3" name="Cím 1"/>
          <p:cNvSpPr>
            <a:spLocks noGrp="1"/>
          </p:cNvSpPr>
          <p:nvPr>
            <p:ph type="ctrTitle"/>
          </p:nvPr>
        </p:nvSpPr>
        <p:spPr>
          <a:xfrm>
            <a:off x="49164" y="163634"/>
            <a:ext cx="9062938" cy="1086243"/>
          </a:xfrm>
        </p:spPr>
        <p:txBody>
          <a:bodyPr>
            <a:noAutofit/>
          </a:bodyPr>
          <a:lstStyle/>
          <a:p>
            <a:r>
              <a:rPr lang="hu-HU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Előretekintve: Magyarországon a GDP-arányos államadósság fenntartható csökkentéséhez elsősorban a növekedési képesség erősítésére van szükség.</a:t>
            </a:r>
            <a:r>
              <a:rPr lang="hu-HU" altLang="hu-HU" sz="20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A felzárkózás egyetlen útja, ha magasabb hozzáadott értékekkel tudunk becsatlakozni a globális termelési láncba. </a:t>
            </a:r>
            <a:endParaRPr lang="hu-HU" altLang="en-US" sz="20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9527" y="6522910"/>
            <a:ext cx="5466159" cy="20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329" tIns="25664" rIns="51329" bIns="25664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350">
              <a:spcBef>
                <a:spcPct val="50000"/>
              </a:spcBef>
              <a:buNone/>
              <a:defRPr/>
            </a:pPr>
            <a:r>
              <a:rPr lang="hu-HU" altLang="en-US" sz="1000" i="1" dirty="0">
                <a:solidFill>
                  <a:srgbClr val="00245D"/>
                </a:solidFill>
                <a:latin typeface="+mn-lt"/>
              </a:rPr>
              <a:t>Forrás: KT Titkárság</a:t>
            </a:r>
            <a:endParaRPr lang="en-US" altLang="en-US" sz="1000" i="1" dirty="0">
              <a:solidFill>
                <a:srgbClr val="00245D"/>
              </a:solidFill>
              <a:latin typeface="+mn-lt"/>
            </a:endParaRPr>
          </a:p>
        </p:txBody>
      </p:sp>
      <p:sp>
        <p:nvSpPr>
          <p:cNvPr id="10" name="Ötszög 9"/>
          <p:cNvSpPr/>
          <p:nvPr/>
        </p:nvSpPr>
        <p:spPr>
          <a:xfrm>
            <a:off x="215330" y="2359839"/>
            <a:ext cx="3582764" cy="3469714"/>
          </a:xfrm>
          <a:prstGeom prst="homePlate">
            <a:avLst>
              <a:gd name="adj" fmla="val 6856"/>
            </a:avLst>
          </a:prstGeom>
          <a:solidFill>
            <a:schemeClr val="bg2">
              <a:lumMod val="40000"/>
              <a:lumOff val="60000"/>
              <a:alpha val="80000"/>
            </a:schemeClr>
          </a:solidFill>
          <a:ln>
            <a:solidFill>
              <a:srgbClr val="00206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sz="1575" dirty="0"/>
          </a:p>
        </p:txBody>
      </p:sp>
      <p:cxnSp>
        <p:nvCxnSpPr>
          <p:cNvPr id="11" name="Egyenes összekötő 10"/>
          <p:cNvCxnSpPr/>
          <p:nvPr/>
        </p:nvCxnSpPr>
        <p:spPr>
          <a:xfrm flipV="1">
            <a:off x="215330" y="2249350"/>
            <a:ext cx="2582465" cy="833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V="1">
            <a:off x="344658" y="3472743"/>
            <a:ext cx="2682479" cy="833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Szövegdoboz 14"/>
          <p:cNvSpPr txBox="1">
            <a:spLocks noChangeArrowheads="1"/>
          </p:cNvSpPr>
          <p:nvPr/>
        </p:nvSpPr>
        <p:spPr bwMode="auto">
          <a:xfrm>
            <a:off x="275274" y="2492012"/>
            <a:ext cx="32274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hu-HU" altLang="en-US" sz="1400" dirty="0">
                <a:latin typeface="+mn-lt"/>
                <a:cs typeface="Arial" panose="020B0604020202020204" pitchFamily="34" charset="0"/>
              </a:rPr>
              <a:t>A beruházási ráta fenntartása, a hitelezési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hu-HU" altLang="en-US" sz="1400" dirty="0">
                <a:latin typeface="+mn-lt"/>
                <a:cs typeface="Arial" panose="020B0604020202020204" pitchFamily="34" charset="0"/>
              </a:rPr>
              <a:t>aktivitás javítása, a KKV-szektor vállalkozó-képességének fejlesztése.</a:t>
            </a:r>
          </a:p>
        </p:txBody>
      </p:sp>
      <p:sp>
        <p:nvSpPr>
          <p:cNvPr id="13322" name="Szövegdoboz 16"/>
          <p:cNvSpPr txBox="1">
            <a:spLocks noChangeArrowheads="1"/>
          </p:cNvSpPr>
          <p:nvPr/>
        </p:nvSpPr>
        <p:spPr bwMode="auto">
          <a:xfrm>
            <a:off x="292294" y="3235582"/>
            <a:ext cx="30610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en-US" sz="1400" dirty="0">
                <a:latin typeface="+mn-lt"/>
                <a:cs typeface="Arial" panose="020B0604020202020204" pitchFamily="34" charset="0"/>
              </a:rPr>
              <a:t>A K+F tevékenység további erősítése. </a:t>
            </a:r>
          </a:p>
        </p:txBody>
      </p:sp>
      <p:sp>
        <p:nvSpPr>
          <p:cNvPr id="13323" name="Szövegdoboz 17"/>
          <p:cNvSpPr txBox="1">
            <a:spLocks noChangeArrowheads="1"/>
          </p:cNvSpPr>
          <p:nvPr/>
        </p:nvSpPr>
        <p:spPr bwMode="auto">
          <a:xfrm>
            <a:off x="1318022" y="4219577"/>
            <a:ext cx="3781425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en-US" sz="1013"/>
              <a:t>   </a:t>
            </a:r>
          </a:p>
        </p:txBody>
      </p:sp>
      <p:sp>
        <p:nvSpPr>
          <p:cNvPr id="13324" name="Szövegdoboz 19"/>
          <p:cNvSpPr txBox="1">
            <a:spLocks noChangeArrowheads="1"/>
          </p:cNvSpPr>
          <p:nvPr/>
        </p:nvSpPr>
        <p:spPr bwMode="auto">
          <a:xfrm>
            <a:off x="275274" y="3531099"/>
            <a:ext cx="35228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en-US" sz="1400" dirty="0">
                <a:latin typeface="+mn-lt"/>
                <a:cs typeface="Arial" panose="020B0604020202020204" pitchFamily="34" charset="0"/>
              </a:rPr>
              <a:t>További befektetés a humán tőkébe, a menedzsment képességek további erősítése, a képzettebb munkaerő-kínálat biztosítása, a reformintézkedések mielőbbi érvényesítése</a:t>
            </a:r>
            <a:r>
              <a:rPr lang="hu-HU" altLang="en-US" sz="1400" dirty="0">
                <a:latin typeface="+mn-lt"/>
              </a:rPr>
              <a:t>.  </a:t>
            </a:r>
          </a:p>
        </p:txBody>
      </p:sp>
      <p:sp>
        <p:nvSpPr>
          <p:cNvPr id="22" name="Ellipszis 21"/>
          <p:cNvSpPr/>
          <p:nvPr/>
        </p:nvSpPr>
        <p:spPr>
          <a:xfrm>
            <a:off x="3973069" y="3476579"/>
            <a:ext cx="2219546" cy="1211359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solidFill>
              <a:srgbClr val="00206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hu-HU" altLang="en-US" sz="1350">
                <a:solidFill>
                  <a:schemeClr val="tx1"/>
                </a:solidFill>
              </a:rPr>
              <a:t>A GDP fenntartható növekedése</a:t>
            </a:r>
            <a:endParaRPr lang="hu-HU" altLang="en-US" sz="1350" dirty="0">
              <a:solidFill>
                <a:schemeClr val="tx1"/>
              </a:solidFill>
            </a:endParaRPr>
          </a:p>
        </p:txBody>
      </p:sp>
      <p:sp>
        <p:nvSpPr>
          <p:cNvPr id="9231" name="Szövegdoboz 22"/>
          <p:cNvSpPr txBox="1">
            <a:spLocks noChangeArrowheads="1"/>
          </p:cNvSpPr>
          <p:nvPr/>
        </p:nvSpPr>
        <p:spPr bwMode="auto">
          <a:xfrm>
            <a:off x="215330" y="1898986"/>
            <a:ext cx="2759869" cy="248209"/>
          </a:xfrm>
          <a:prstGeom prst="rect">
            <a:avLst/>
          </a:prstGeom>
          <a:solidFill>
            <a:schemeClr val="bg2">
              <a:lumMod val="40000"/>
              <a:lumOff val="60000"/>
              <a:alpha val="79999"/>
            </a:schemeClr>
          </a:solidFill>
          <a:ln w="9525">
            <a:solidFill>
              <a:srgbClr val="002060">
                <a:alpha val="79999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en-US" sz="1013" b="1" dirty="0"/>
              <a:t>A növekedési képesség erősítése</a:t>
            </a:r>
          </a:p>
        </p:txBody>
      </p:sp>
      <p:sp>
        <p:nvSpPr>
          <p:cNvPr id="21" name="Ellipszis 20"/>
          <p:cNvSpPr/>
          <p:nvPr/>
        </p:nvSpPr>
        <p:spPr>
          <a:xfrm>
            <a:off x="6530870" y="3326916"/>
            <a:ext cx="2096341" cy="12107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5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hu-HU" altLang="en-US" sz="1350">
                <a:solidFill>
                  <a:schemeClr val="tx1"/>
                </a:solidFill>
              </a:rPr>
              <a:t>Fenntartható GDP-arányos államadósság-csökkentés</a:t>
            </a:r>
            <a:endParaRPr lang="hu-HU" altLang="en-US" sz="1350" dirty="0">
              <a:solidFill>
                <a:schemeClr val="tx1"/>
              </a:solidFill>
            </a:endParaRPr>
          </a:p>
        </p:txBody>
      </p:sp>
      <p:sp>
        <p:nvSpPr>
          <p:cNvPr id="24" name="Jobbra nyíl 23"/>
          <p:cNvSpPr/>
          <p:nvPr/>
        </p:nvSpPr>
        <p:spPr>
          <a:xfrm>
            <a:off x="6192615" y="3802659"/>
            <a:ext cx="489941" cy="470036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sz="1575"/>
          </a:p>
        </p:txBody>
      </p:sp>
      <p:sp>
        <p:nvSpPr>
          <p:cNvPr id="7" name="Téglalap 6"/>
          <p:cNvSpPr/>
          <p:nvPr/>
        </p:nvSpPr>
        <p:spPr>
          <a:xfrm>
            <a:off x="294501" y="4561408"/>
            <a:ext cx="3266470" cy="130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1400" dirty="0">
                <a:solidFill>
                  <a:schemeClr val="tx1"/>
                </a:solidFill>
                <a:cs typeface="Arial" panose="020B0604020202020204" pitchFamily="34" charset="0"/>
              </a:rPr>
              <a:t>A versenyképesség javítása</a:t>
            </a:r>
            <a:r>
              <a:rPr lang="hu-HU" alt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, az üzleti bizalmat erősítő szabályozási lépésekkel,  kiszámíthatóság növelése, bürokrácia csökkentése, terhek felszámolása pl. kintlévőségek ügye, stb.</a:t>
            </a:r>
            <a:r>
              <a:rPr lang="hu-HU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Ellipszis 3"/>
          <p:cNvSpPr/>
          <p:nvPr/>
        </p:nvSpPr>
        <p:spPr>
          <a:xfrm>
            <a:off x="6501582" y="1930425"/>
            <a:ext cx="2096341" cy="935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sz="1200" dirty="0">
                <a:solidFill>
                  <a:schemeClr val="tx1"/>
                </a:solidFill>
                <a:cs typeface="Arial" panose="020B0604020202020204" pitchFamily="34" charset="0"/>
              </a:rPr>
              <a:t>Felszabaduló forrás a gazdaság-fejlesztésre</a:t>
            </a:r>
          </a:p>
        </p:txBody>
      </p:sp>
      <p:sp>
        <p:nvSpPr>
          <p:cNvPr id="6" name="Lefelé nyíl 5"/>
          <p:cNvSpPr/>
          <p:nvPr/>
        </p:nvSpPr>
        <p:spPr>
          <a:xfrm rot="10800000">
            <a:off x="7270628" y="2865538"/>
            <a:ext cx="612984" cy="462993"/>
          </a:xfrm>
          <a:prstGeom prst="downArrow">
            <a:avLst>
              <a:gd name="adj1" fmla="val 50000"/>
              <a:gd name="adj2" fmla="val 47551"/>
            </a:avLst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sz="1575"/>
          </a:p>
        </p:txBody>
      </p:sp>
      <p:sp>
        <p:nvSpPr>
          <p:cNvPr id="8" name="Ellipszis 7"/>
          <p:cNvSpPr/>
          <p:nvPr/>
        </p:nvSpPr>
        <p:spPr>
          <a:xfrm>
            <a:off x="6530870" y="4784586"/>
            <a:ext cx="2096341" cy="1106091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sz="1200" dirty="0">
                <a:solidFill>
                  <a:schemeClr val="tx1"/>
                </a:solidFill>
                <a:cs typeface="Arial" panose="020B0604020202020204" pitchFamily="34" charset="0"/>
              </a:rPr>
              <a:t>Stabil, forrásaiban javuló költségvetés</a:t>
            </a:r>
          </a:p>
        </p:txBody>
      </p:sp>
      <p:sp>
        <p:nvSpPr>
          <p:cNvPr id="12" name="Lefelé nyíl 11"/>
          <p:cNvSpPr/>
          <p:nvPr/>
        </p:nvSpPr>
        <p:spPr>
          <a:xfrm>
            <a:off x="7215894" y="4536000"/>
            <a:ext cx="667718" cy="497173"/>
          </a:xfrm>
          <a:prstGeom prst="down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sz="1575"/>
          </a:p>
        </p:txBody>
      </p:sp>
      <p:sp>
        <p:nvSpPr>
          <p:cNvPr id="2" name="Jobb oldali kapcsos zárójel 1"/>
          <p:cNvSpPr/>
          <p:nvPr/>
        </p:nvSpPr>
        <p:spPr>
          <a:xfrm>
            <a:off x="3698680" y="2482676"/>
            <a:ext cx="371475" cy="3199167"/>
          </a:xfrm>
          <a:prstGeom prst="rightBrace">
            <a:avLst>
              <a:gd name="adj1" fmla="val 30958"/>
              <a:gd name="adj2" fmla="val 16315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 sz="1575"/>
          </a:p>
        </p:txBody>
      </p:sp>
      <p:sp>
        <p:nvSpPr>
          <p:cNvPr id="13" name="Lefelé nyíl 12"/>
          <p:cNvSpPr/>
          <p:nvPr/>
        </p:nvSpPr>
        <p:spPr>
          <a:xfrm rot="5400000">
            <a:off x="5073654" y="1824994"/>
            <a:ext cx="663359" cy="2369215"/>
          </a:xfrm>
          <a:prstGeom prst="downArrow">
            <a:avLst>
              <a:gd name="adj1" fmla="val 81993"/>
              <a:gd name="adj2" fmla="val 21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hu-HU" sz="1050" b="1" dirty="0">
                <a:solidFill>
                  <a:srgbClr val="002060"/>
                </a:solidFill>
              </a:rPr>
              <a:t>A gazdaságfejlesztésre fordított források költségvetésen belüli arányának a fenntartása</a:t>
            </a:r>
          </a:p>
        </p:txBody>
      </p:sp>
      <p:cxnSp>
        <p:nvCxnSpPr>
          <p:cNvPr id="25" name="Egyenes összekötő 24"/>
          <p:cNvCxnSpPr/>
          <p:nvPr/>
        </p:nvCxnSpPr>
        <p:spPr>
          <a:xfrm flipV="1">
            <a:off x="325606" y="4550106"/>
            <a:ext cx="2682479" cy="833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flipV="1">
            <a:off x="344658" y="3185649"/>
            <a:ext cx="2682479" cy="833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8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514" y="2651126"/>
            <a:ext cx="9002486" cy="1325563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002060"/>
                </a:solidFill>
                <a:latin typeface="+mn-lt"/>
              </a:rPr>
              <a:t>KÖSZÖNÖM A MEGTISZTELŐ FIGYELMET!</a:t>
            </a:r>
            <a:endParaRPr lang="hu-HU" sz="4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387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ktum 5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85844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844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Ellipszis 61"/>
          <p:cNvSpPr/>
          <p:nvPr/>
        </p:nvSpPr>
        <p:spPr>
          <a:xfrm>
            <a:off x="6566379" y="3963493"/>
            <a:ext cx="1255786" cy="1870622"/>
          </a:xfrm>
          <a:prstGeom prst="ellipse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4" name="Ellipszis 53"/>
          <p:cNvSpPr/>
          <p:nvPr/>
        </p:nvSpPr>
        <p:spPr>
          <a:xfrm>
            <a:off x="6489655" y="2076515"/>
            <a:ext cx="1213778" cy="1804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2" name="Folyamatábra: Feldolgozás 51"/>
          <p:cNvSpPr/>
          <p:nvPr/>
        </p:nvSpPr>
        <p:spPr>
          <a:xfrm>
            <a:off x="13879259" y="4051220"/>
            <a:ext cx="91881" cy="302398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45FF01-C8E7-4815-A197-68853A38204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0" y="128420"/>
            <a:ext cx="9102625" cy="72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21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Nemzetközi folyamatok: rövidebb távon viszonylag kedvező kilátások, de egyre kockázatosabb </a:t>
            </a:r>
            <a:r>
              <a:rPr lang="hu-HU" sz="2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világ, számos ország van ellentmondásos helyzetben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937878" y="1370022"/>
            <a:ext cx="7077005" cy="44461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u-HU" sz="1050" dirty="0"/>
          </a:p>
        </p:txBody>
      </p:sp>
      <p:sp>
        <p:nvSpPr>
          <p:cNvPr id="6" name="Sávnyíl 5"/>
          <p:cNvSpPr/>
          <p:nvPr/>
        </p:nvSpPr>
        <p:spPr>
          <a:xfrm>
            <a:off x="2246113" y="1707559"/>
            <a:ext cx="1978036" cy="4048801"/>
          </a:xfrm>
          <a:prstGeom prst="chevron">
            <a:avLst>
              <a:gd name="adj" fmla="val 16370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>
              <a:solidFill>
                <a:schemeClr val="tx1"/>
              </a:solidFill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904824" y="4461410"/>
            <a:ext cx="14580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904824" y="3131042"/>
            <a:ext cx="14580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2507380" y="4473049"/>
            <a:ext cx="14580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2507380" y="3133907"/>
            <a:ext cx="14580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Ötszög 16"/>
          <p:cNvSpPr/>
          <p:nvPr/>
        </p:nvSpPr>
        <p:spPr>
          <a:xfrm>
            <a:off x="2581135" y="1849060"/>
            <a:ext cx="1582226" cy="81018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Nagyon magas adósság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30" name="Folyamatábra: Feldolgozás 29"/>
          <p:cNvSpPr/>
          <p:nvPr/>
        </p:nvSpPr>
        <p:spPr>
          <a:xfrm>
            <a:off x="423334" y="3157007"/>
            <a:ext cx="1929683" cy="1269000"/>
          </a:xfrm>
          <a:prstGeom prst="flowChartProcess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schemeClr val="tx1"/>
              </a:solidFill>
            </a:endParaRPr>
          </a:p>
        </p:txBody>
      </p:sp>
      <p:sp>
        <p:nvSpPr>
          <p:cNvPr id="32" name="Háromszög 31"/>
          <p:cNvSpPr/>
          <p:nvPr/>
        </p:nvSpPr>
        <p:spPr>
          <a:xfrm rot="5400000">
            <a:off x="1812189" y="3707703"/>
            <a:ext cx="1269002" cy="204874"/>
          </a:xfrm>
          <a:prstGeom prst="triangle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schemeClr val="tx1"/>
              </a:solidFill>
            </a:endParaRPr>
          </a:p>
        </p:txBody>
      </p:sp>
      <p:sp>
        <p:nvSpPr>
          <p:cNvPr id="33" name="Ötszög 32"/>
          <p:cNvSpPr/>
          <p:nvPr/>
        </p:nvSpPr>
        <p:spPr>
          <a:xfrm>
            <a:off x="513060" y="3214681"/>
            <a:ext cx="1895222" cy="1144443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  <a:latin typeface="+mj-lt"/>
              </a:rPr>
              <a:t>Rossz </a:t>
            </a:r>
            <a:r>
              <a:rPr lang="hu-HU" dirty="0" smtClean="0">
                <a:solidFill>
                  <a:schemeClr val="bg1"/>
                </a:solidFill>
                <a:latin typeface="+mj-lt"/>
              </a:rPr>
              <a:t> és tovább romló demográfiai helyzet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Ötszög 33"/>
          <p:cNvSpPr/>
          <p:nvPr/>
        </p:nvSpPr>
        <p:spPr>
          <a:xfrm>
            <a:off x="2507380" y="3361448"/>
            <a:ext cx="1582226" cy="81018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Alacsony, de rövid távon még </a:t>
            </a:r>
            <a:r>
              <a:rPr lang="hu-HU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növekedés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35" name="Ötszög 34"/>
          <p:cNvSpPr/>
          <p:nvPr/>
        </p:nvSpPr>
        <p:spPr>
          <a:xfrm>
            <a:off x="2507380" y="4713703"/>
            <a:ext cx="1582226" cy="81018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Alacsony kamatok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1856217" y="1203564"/>
            <a:ext cx="22333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b="1" dirty="0">
                <a:solidFill>
                  <a:srgbClr val="002060"/>
                </a:solidFill>
              </a:rPr>
              <a:t>Kockázatos hármas</a:t>
            </a:r>
          </a:p>
        </p:txBody>
      </p:sp>
      <p:cxnSp>
        <p:nvCxnSpPr>
          <p:cNvPr id="40" name="Egyenes összekötő 39"/>
          <p:cNvCxnSpPr/>
          <p:nvPr/>
        </p:nvCxnSpPr>
        <p:spPr>
          <a:xfrm>
            <a:off x="4133201" y="4444641"/>
            <a:ext cx="15660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>
            <a:off x="4133201" y="3131042"/>
            <a:ext cx="15660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olyamatábra: Feldolgozás 41"/>
          <p:cNvSpPr/>
          <p:nvPr/>
        </p:nvSpPr>
        <p:spPr>
          <a:xfrm>
            <a:off x="4256402" y="3150765"/>
            <a:ext cx="1654589" cy="1231130"/>
          </a:xfrm>
          <a:prstGeom prst="flowChartProcess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schemeClr val="tx1"/>
              </a:solidFill>
            </a:endParaRPr>
          </a:p>
        </p:txBody>
      </p:sp>
      <p:sp>
        <p:nvSpPr>
          <p:cNvPr id="43" name="Háromszög 42"/>
          <p:cNvSpPr/>
          <p:nvPr/>
        </p:nvSpPr>
        <p:spPr>
          <a:xfrm rot="5400000">
            <a:off x="5653804" y="3361932"/>
            <a:ext cx="1169762" cy="600880"/>
          </a:xfrm>
          <a:prstGeom prst="triangle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schemeClr val="tx1"/>
              </a:solidFill>
            </a:endParaRPr>
          </a:p>
        </p:txBody>
      </p:sp>
      <p:sp>
        <p:nvSpPr>
          <p:cNvPr id="44" name="Ötszög 43"/>
          <p:cNvSpPr/>
          <p:nvPr/>
        </p:nvSpPr>
        <p:spPr>
          <a:xfrm>
            <a:off x="4256404" y="3361403"/>
            <a:ext cx="1582226" cy="81018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  <a:latin typeface="+mj-lt"/>
              </a:rPr>
              <a:t>Törékeny bank-rendszer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5" name="Egyenes összekötő 44"/>
          <p:cNvCxnSpPr/>
          <p:nvPr/>
        </p:nvCxnSpPr>
        <p:spPr>
          <a:xfrm>
            <a:off x="4149215" y="5791763"/>
            <a:ext cx="15660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olyamatábra: Feldolgozás 46"/>
          <p:cNvSpPr/>
          <p:nvPr/>
        </p:nvSpPr>
        <p:spPr>
          <a:xfrm>
            <a:off x="4256403" y="4487360"/>
            <a:ext cx="1709658" cy="1269000"/>
          </a:xfrm>
          <a:prstGeom prst="flowChartProcess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schemeClr val="tx1"/>
              </a:solidFill>
            </a:endParaRPr>
          </a:p>
        </p:txBody>
      </p:sp>
      <p:sp>
        <p:nvSpPr>
          <p:cNvPr id="48" name="Háromszög 47"/>
          <p:cNvSpPr/>
          <p:nvPr/>
        </p:nvSpPr>
        <p:spPr>
          <a:xfrm rot="5400000">
            <a:off x="5588115" y="4875672"/>
            <a:ext cx="1318715" cy="513469"/>
          </a:xfrm>
          <a:prstGeom prst="triangle">
            <a:avLst>
              <a:gd name="adj" fmla="val 50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schemeClr val="tx1"/>
              </a:solidFill>
            </a:endParaRPr>
          </a:p>
        </p:txBody>
      </p:sp>
      <p:sp>
        <p:nvSpPr>
          <p:cNvPr id="49" name="Ötszög 48"/>
          <p:cNvSpPr/>
          <p:nvPr/>
        </p:nvSpPr>
        <p:spPr>
          <a:xfrm>
            <a:off x="4237487" y="4691801"/>
            <a:ext cx="1582226" cy="81018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Rendszer-ellenes, EU szkeptikus pártok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6621644" y="4220602"/>
            <a:ext cx="1083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/>
              <a:t>Olaszország</a:t>
            </a:r>
          </a:p>
          <a:p>
            <a:pPr algn="ctr"/>
            <a:endParaRPr lang="hu-HU" sz="1200" b="1" dirty="0"/>
          </a:p>
          <a:p>
            <a:pPr algn="ctr"/>
            <a:r>
              <a:rPr lang="hu-HU" sz="1200" b="1" dirty="0"/>
              <a:t>Portugália</a:t>
            </a:r>
          </a:p>
          <a:p>
            <a:pPr algn="ctr"/>
            <a:endParaRPr lang="hu-HU" sz="1200" b="1" dirty="0"/>
          </a:p>
          <a:p>
            <a:pPr algn="ctr"/>
            <a:r>
              <a:rPr lang="hu-HU" sz="1200" b="1" dirty="0"/>
              <a:t>Görögország</a:t>
            </a:r>
          </a:p>
          <a:p>
            <a:pPr algn="ctr"/>
            <a:endParaRPr lang="hu-HU" sz="1200" b="1" dirty="0"/>
          </a:p>
        </p:txBody>
      </p:sp>
      <p:sp>
        <p:nvSpPr>
          <p:cNvPr id="51" name="Szövegdoboz 50"/>
          <p:cNvSpPr txBox="1"/>
          <p:nvPr/>
        </p:nvSpPr>
        <p:spPr>
          <a:xfrm>
            <a:off x="6660152" y="2597356"/>
            <a:ext cx="855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/>
              <a:t>USA</a:t>
            </a:r>
          </a:p>
          <a:p>
            <a:pPr algn="ctr"/>
            <a:endParaRPr lang="hu-HU" sz="1200" b="1" dirty="0"/>
          </a:p>
          <a:p>
            <a:pPr algn="ctr"/>
            <a:r>
              <a:rPr lang="hu-HU" sz="1200" b="1" dirty="0"/>
              <a:t>Kína</a:t>
            </a:r>
          </a:p>
          <a:p>
            <a:pPr algn="ctr"/>
            <a:endParaRPr lang="hu-HU" sz="1200" b="1" dirty="0"/>
          </a:p>
          <a:p>
            <a:pPr algn="ctr"/>
            <a:r>
              <a:rPr lang="hu-HU" sz="1200" b="1" dirty="0"/>
              <a:t>Japán</a:t>
            </a:r>
          </a:p>
        </p:txBody>
      </p:sp>
      <p:pic>
        <p:nvPicPr>
          <p:cNvPr id="6377474" name="Picture 2" descr="Képtalála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500" y="4671128"/>
            <a:ext cx="81049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7478" name="Picture 6" descr="https://upload.wikimedia.org/wikipedia/commons/thumb/5/5c/Flag_of_Greece.svg/600px-Flag_of_Greece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883" y="5278724"/>
            <a:ext cx="81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7480" name="Picture 8" descr="https://upload.wikimedia.org/wikipedia/commons/thumb/0/03/Flag_of_Italy.svg/1280px-Flag_of_Italy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711" y="4030495"/>
            <a:ext cx="80834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7482" name="Picture 10" descr="Képtalálat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232" y="3375498"/>
            <a:ext cx="80838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7484" name="Picture 12" descr="Képtalálat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717" y="2747083"/>
            <a:ext cx="81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Szövegdoboz 59"/>
          <p:cNvSpPr txBox="1"/>
          <p:nvPr/>
        </p:nvSpPr>
        <p:spPr>
          <a:xfrm>
            <a:off x="4309497" y="795999"/>
            <a:ext cx="47931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dirty="0"/>
              <a:t>Ázsia: a bankrendszer kerülhet bajba </a:t>
            </a:r>
          </a:p>
          <a:p>
            <a:r>
              <a:rPr lang="hu-HU" sz="1500" b="1" dirty="0"/>
              <a:t>Dél-Európa: a bank- és a politikai rendszer is recseg-ropog</a:t>
            </a:r>
          </a:p>
          <a:p>
            <a:r>
              <a:rPr lang="hu-HU" sz="1500" b="1" dirty="0"/>
              <a:t>USA: politikai kockázat és lassú növekedés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938754" y="6230270"/>
            <a:ext cx="20056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Forrás: Tardos/saját szerk.</a:t>
            </a:r>
          </a:p>
        </p:txBody>
      </p:sp>
      <p:pic>
        <p:nvPicPr>
          <p:cNvPr id="8197" name="Picture 5" descr="https://upload.wikimedia.org/wikipedia/commons/thumb/a/a4/Flag_of_the_United_States.svg/1235px-Flag_of_the_United_States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72" y="2109101"/>
            <a:ext cx="808345" cy="5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7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églalap 9"/>
          <p:cNvSpPr>
            <a:spLocks noChangeArrowheads="1"/>
          </p:cNvSpPr>
          <p:nvPr/>
        </p:nvSpPr>
        <p:spPr bwMode="auto">
          <a:xfrm>
            <a:off x="-10035" y="94367"/>
            <a:ext cx="90368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hu-HU" alt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főbb makrogazdasági mutatók a különböző előrejelzések alapján </a:t>
            </a:r>
            <a:r>
              <a:rPr lang="hu-HU" alt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altLang="en-US" sz="13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%-ban)</a:t>
            </a:r>
          </a:p>
        </p:txBody>
      </p:sp>
      <p:graphicFrame>
        <p:nvGraphicFramePr>
          <p:cNvPr id="7614" name="Group 45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356377"/>
              </p:ext>
            </p:extLst>
          </p:nvPr>
        </p:nvGraphicFramePr>
        <p:xfrm>
          <a:off x="164306" y="3636278"/>
          <a:ext cx="8858250" cy="2615032"/>
        </p:xfrm>
        <a:graphic>
          <a:graphicData uri="http://schemas.openxmlformats.org/drawingml/2006/table">
            <a:tbl>
              <a:tblPr/>
              <a:tblGrid>
                <a:gridCol w="3140754"/>
                <a:gridCol w="652750"/>
                <a:gridCol w="677537"/>
                <a:gridCol w="644486"/>
                <a:gridCol w="802193"/>
                <a:gridCol w="881292"/>
                <a:gridCol w="881293"/>
                <a:gridCol w="675777"/>
                <a:gridCol w="502168"/>
              </a:tblGrid>
              <a:tr h="4013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Megnevezés</a:t>
                      </a:r>
                      <a:endParaRPr kumimoji="0" lang="hu-HU" alt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81" marB="3428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hu-HU" alt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81" marB="3428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6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GDP volumennövekedés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81" marB="3428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68580" marR="68580" marT="34281" marB="3428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Háztartások fogyasztása volumennövekedés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81" marB="3428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marL="68580" marR="68580" marT="34281" marB="3428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</a:t>
                      </a:r>
                      <a:r>
                        <a:rPr kumimoji="0" lang="hu-HU" alt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hu-HU" alt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Közösségi fogyasztás volumennövekedés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81" marB="3428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68580" marR="68580" marT="34281" marB="3428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</a:t>
                      </a:r>
                      <a:r>
                        <a:rPr kumimoji="0" lang="hu-HU" alt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hu-HU" alt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n.a</a:t>
                      </a: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Bruttó állóeszköz-felhalmozás volumenváltozás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81" marB="3428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12,9</a:t>
                      </a:r>
                    </a:p>
                  </a:txBody>
                  <a:tcPr marL="68580" marR="68580" marT="34281" marB="3428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8,5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Fogyasztói árindex (éves átlag)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81" marB="3428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68580" marR="68580" marT="34281" marB="3428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Államháztartás egyenlege (ESA2010)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81" marB="3428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68580" marR="68580" marT="34281" marB="3428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-2,5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45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39893"/>
              </p:ext>
            </p:extLst>
          </p:nvPr>
        </p:nvGraphicFramePr>
        <p:xfrm>
          <a:off x="164306" y="459873"/>
          <a:ext cx="8858251" cy="3003422"/>
        </p:xfrm>
        <a:graphic>
          <a:graphicData uri="http://schemas.openxmlformats.org/drawingml/2006/table">
            <a:tbl>
              <a:tblPr/>
              <a:tblGrid>
                <a:gridCol w="3132491"/>
                <a:gridCol w="796232"/>
                <a:gridCol w="685800"/>
                <a:gridCol w="598714"/>
                <a:gridCol w="704484"/>
                <a:gridCol w="881292"/>
                <a:gridCol w="881293"/>
                <a:gridCol w="675777"/>
                <a:gridCol w="502168"/>
              </a:tblGrid>
              <a:tr h="32389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Megnevezés</a:t>
                      </a:r>
                      <a:endParaRPr kumimoji="0" lang="hu-HU" alt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67" marB="3426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hu-HU" alt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67" marB="3426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6781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Kormány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67" marB="3426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Századvég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GKI 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BCE-GTEKK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A' Üzleti szereplő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B' Üzleti szereplő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OECD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GDP volumennövekedés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7" marB="3427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68580" marR="68580" marT="34267" marB="3426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68580" marR="68580" marT="34268" marB="34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3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Háztartások fogyasztása volumennövekedés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7" marB="3427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68580" marR="68580" marT="34267" marB="3426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68580" marR="68580" marT="34268" marB="34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3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Közösségi fogyasztás volumennövekedés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7" marB="3427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68580" marR="68580" marT="34267" marB="3426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n.a</a:t>
                      </a: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34268" marB="34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5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Bruttó állóeszköz-felhalmozás volumenváltozás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7" marB="3427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10,2</a:t>
                      </a:r>
                    </a:p>
                  </a:txBody>
                  <a:tcPr marL="68580" marR="68580" marT="34267" marB="3426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19,0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9,6</a:t>
                      </a:r>
                    </a:p>
                  </a:txBody>
                  <a:tcPr marL="68580" marR="68580" marT="34268" marB="34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</a:t>
                      </a:r>
                      <a:r>
                        <a:rPr kumimoji="0" lang="hu-HU" alt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kumimoji="0" lang="hu-HU" alt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3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Fogyasztói árindex (éves átlag)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7" marB="3427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68580" marR="68580" marT="34267" marB="3426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68580" marR="68580" marT="34268" marB="34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</a:t>
                      </a:r>
                      <a:r>
                        <a:rPr kumimoji="0" lang="hu-HU" alt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hu-HU" alt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7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Államháztartás egyenlege (ESA2010)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7" marB="3427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68580" marR="68580" marT="34267" marB="3426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68580" marR="68580" marT="34268" marB="34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</a:t>
                      </a:r>
                    </a:p>
                  </a:txBody>
                  <a:tcPr marL="68580" marR="68580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4306" y="6349815"/>
            <a:ext cx="8710613" cy="40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38" tIns="34219" rIns="68438" bIns="34219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hu-HU" altLang="en-US" sz="1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Forrás:GKI/Századvég/BCE-GTEKK kutatások a KT számára; üzleti becslések; </a:t>
            </a:r>
            <a:r>
              <a:rPr lang="hu-HU" altLang="hu-HU" sz="1200" dirty="0">
                <a:latin typeface="+mn-lt"/>
              </a:rPr>
              <a:t>OECD </a:t>
            </a:r>
            <a:r>
              <a:rPr lang="hu-HU" altLang="hu-HU" sz="1200" dirty="0" err="1">
                <a:latin typeface="+mn-lt"/>
              </a:rPr>
              <a:t>Economic</a:t>
            </a:r>
            <a:r>
              <a:rPr lang="hu-HU" altLang="hu-HU" sz="1200" dirty="0">
                <a:latin typeface="+mn-lt"/>
              </a:rPr>
              <a:t> Outlook </a:t>
            </a:r>
            <a:r>
              <a:rPr lang="hu-HU" altLang="hu-HU" sz="1200" dirty="0" err="1">
                <a:latin typeface="+mn-lt"/>
              </a:rPr>
              <a:t>annex</a:t>
            </a:r>
            <a:r>
              <a:rPr lang="hu-HU" altLang="hu-HU" sz="1200" dirty="0">
                <a:latin typeface="+mn-lt"/>
              </a:rPr>
              <a:t> </a:t>
            </a:r>
            <a:r>
              <a:rPr lang="hu-HU" altLang="hu-HU" sz="1200" dirty="0" err="1">
                <a:latin typeface="+mn-lt"/>
              </a:rPr>
              <a:t>tables</a:t>
            </a:r>
            <a:r>
              <a:rPr lang="hu-HU" altLang="hu-HU" sz="1200" dirty="0">
                <a:latin typeface="+mn-lt"/>
              </a:rPr>
              <a:t>, 2017 </a:t>
            </a:r>
            <a:r>
              <a:rPr lang="hu-HU" altLang="hu-HU" sz="1200" dirty="0" err="1">
                <a:latin typeface="+mn-lt"/>
              </a:rPr>
              <a:t>March</a:t>
            </a:r>
            <a:r>
              <a:rPr lang="hu-HU" altLang="hu-HU" sz="1200" dirty="0">
                <a:latin typeface="+mn-lt"/>
              </a:rPr>
              <a:t>; European </a:t>
            </a:r>
            <a:r>
              <a:rPr lang="hu-HU" altLang="hu-HU" sz="1200" dirty="0" err="1">
                <a:latin typeface="+mn-lt"/>
              </a:rPr>
              <a:t>Commission</a:t>
            </a:r>
            <a:r>
              <a:rPr lang="hu-HU" altLang="hu-HU" sz="1200" dirty="0">
                <a:latin typeface="+mn-lt"/>
              </a:rPr>
              <a:t>, </a:t>
            </a:r>
            <a:r>
              <a:rPr lang="hu-HU" altLang="hu-HU" sz="1200" dirty="0" err="1">
                <a:latin typeface="+mn-lt"/>
              </a:rPr>
              <a:t>Economic</a:t>
            </a:r>
            <a:r>
              <a:rPr lang="hu-HU" altLang="hu-HU" sz="1200" dirty="0">
                <a:latin typeface="+mn-lt"/>
              </a:rPr>
              <a:t> </a:t>
            </a:r>
            <a:r>
              <a:rPr lang="hu-HU" altLang="hu-HU" sz="1200" dirty="0" err="1">
                <a:latin typeface="+mn-lt"/>
              </a:rPr>
              <a:t>Forecast</a:t>
            </a:r>
            <a:r>
              <a:rPr lang="hu-HU" altLang="hu-HU" sz="1200" dirty="0">
                <a:latin typeface="+mn-lt"/>
              </a:rPr>
              <a:t> Hungary, </a:t>
            </a:r>
            <a:r>
              <a:rPr lang="hu-HU" altLang="hu-HU" sz="1200" dirty="0" err="1">
                <a:latin typeface="+mn-lt"/>
              </a:rPr>
              <a:t>February</a:t>
            </a:r>
            <a:r>
              <a:rPr lang="hu-HU" altLang="hu-HU" sz="1200" dirty="0">
                <a:latin typeface="+mn-lt"/>
              </a:rPr>
              <a:t> 2017</a:t>
            </a:r>
            <a:endParaRPr lang="en-US" altLang="en-US" sz="12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8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>
          <a:xfrm>
            <a:off x="648891" y="174778"/>
            <a:ext cx="7959328" cy="538163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2400" b="1" dirty="0">
                <a:solidFill>
                  <a:srgbClr val="000064"/>
                </a:solidFill>
                <a:latin typeface="Arial" pitchFamily="34" charset="0"/>
                <a:ea typeface="+mn-ea"/>
                <a:cs typeface="Arial" pitchFamily="34" charset="0"/>
              </a:rPr>
              <a:t>Átrendeződések az EU 10 </a:t>
            </a:r>
            <a:r>
              <a:rPr lang="hu-HU" altLang="hu-HU" sz="2400" b="1" dirty="0" smtClean="0">
                <a:solidFill>
                  <a:srgbClr val="000064"/>
                </a:solidFill>
                <a:latin typeface="Arial" pitchFamily="34" charset="0"/>
                <a:ea typeface="+mn-ea"/>
                <a:cs typeface="Arial" pitchFamily="34" charset="0"/>
              </a:rPr>
              <a:t>ország-csoportban, osztrák összehasonlításban</a:t>
            </a:r>
            <a:endParaRPr lang="hu-HU" altLang="hu-HU" sz="2400" b="1" dirty="0">
              <a:solidFill>
                <a:srgbClr val="000064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27" name="Szöveg helye 2"/>
          <p:cNvSpPr>
            <a:spLocks noGrp="1"/>
          </p:cNvSpPr>
          <p:nvPr>
            <p:ph type="body" idx="1"/>
          </p:nvPr>
        </p:nvSpPr>
        <p:spPr>
          <a:xfrm>
            <a:off x="648891" y="858558"/>
            <a:ext cx="3087818" cy="56722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hu-HU" altLang="hu-HU" dirty="0">
                <a:solidFill>
                  <a:schemeClr val="tx2"/>
                </a:solidFill>
              </a:rPr>
              <a:t>Államháztartási egyenleg (GDP </a:t>
            </a:r>
            <a:r>
              <a:rPr lang="hu-HU" altLang="hu-HU" dirty="0" smtClean="0">
                <a:solidFill>
                  <a:schemeClr val="tx2"/>
                </a:solidFill>
              </a:rPr>
              <a:t>%)</a:t>
            </a:r>
          </a:p>
        </p:txBody>
      </p:sp>
      <p:sp>
        <p:nvSpPr>
          <p:cNvPr id="26628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8555" y="659455"/>
            <a:ext cx="3886200" cy="614694"/>
          </a:xfrm>
        </p:spPr>
        <p:txBody>
          <a:bodyPr>
            <a:normAutofit/>
          </a:bodyPr>
          <a:lstStyle/>
          <a:p>
            <a:pPr algn="ctr"/>
            <a:r>
              <a:rPr lang="hu-HU" altLang="hu-HU" dirty="0">
                <a:solidFill>
                  <a:schemeClr val="tx2"/>
                </a:solidFill>
              </a:rPr>
              <a:t>Növekedési </a:t>
            </a:r>
            <a:r>
              <a:rPr lang="hu-HU" altLang="hu-HU" dirty="0" smtClean="0">
                <a:solidFill>
                  <a:schemeClr val="tx2"/>
                </a:solidFill>
              </a:rPr>
              <a:t>trend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48712" y="5638800"/>
            <a:ext cx="319088" cy="273844"/>
          </a:xfrm>
        </p:spPr>
        <p:txBody>
          <a:bodyPr/>
          <a:lstStyle/>
          <a:p>
            <a:pPr>
              <a:defRPr/>
            </a:pPr>
            <a:fld id="{1C964078-6E73-43A2-9064-55D4BFC0B8AE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93194" y="5915458"/>
            <a:ext cx="8942785" cy="4738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500" b="1" dirty="0"/>
              <a:t>A versenyképesség része az államháztartás hatékonysága: nem elvesz, hanem hozzájárul a versenyképességhez!</a:t>
            </a:r>
          </a:p>
        </p:txBody>
      </p:sp>
      <p:sp>
        <p:nvSpPr>
          <p:cNvPr id="26635" name="Szövegdoboz 5"/>
          <p:cNvSpPr txBox="1">
            <a:spLocks noChangeArrowheads="1"/>
          </p:cNvSpPr>
          <p:nvPr/>
        </p:nvSpPr>
        <p:spPr bwMode="auto">
          <a:xfrm>
            <a:off x="103585" y="6488564"/>
            <a:ext cx="35540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000" dirty="0">
                <a:latin typeface="Arial" panose="020B0604020202020204" pitchFamily="34" charset="0"/>
              </a:rPr>
              <a:t>Forrás: </a:t>
            </a:r>
            <a:r>
              <a:rPr lang="hu-HU" altLang="hu-HU" sz="1000" dirty="0" err="1">
                <a:latin typeface="Arial" panose="020B0604020202020204" pitchFamily="34" charset="0"/>
              </a:rPr>
              <a:t>Eurostat</a:t>
            </a:r>
            <a:r>
              <a:rPr lang="hu-HU" altLang="hu-HU" sz="1000" dirty="0">
                <a:latin typeface="Arial" panose="020B0604020202020204" pitchFamily="34" charset="0"/>
              </a:rPr>
              <a:t>, KT </a:t>
            </a:r>
            <a:r>
              <a:rPr lang="hu-HU" altLang="hu-HU" sz="1000" dirty="0" smtClean="0">
                <a:latin typeface="Arial" panose="020B0604020202020204" pitchFamily="34" charset="0"/>
              </a:rPr>
              <a:t>Titkárság </a:t>
            </a:r>
            <a:endParaRPr lang="hu-HU" altLang="hu-HU" sz="1000" dirty="0">
              <a:latin typeface="Arial" panose="020B0604020202020204" pitchFamily="34" charset="0"/>
            </a:endParaRPr>
          </a:p>
        </p:txBody>
      </p:sp>
      <p:graphicFrame>
        <p:nvGraphicFramePr>
          <p:cNvPr id="14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547878"/>
              </p:ext>
            </p:extLst>
          </p:nvPr>
        </p:nvGraphicFramePr>
        <p:xfrm>
          <a:off x="103585" y="1425783"/>
          <a:ext cx="4503321" cy="439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667156"/>
              </p:ext>
            </p:extLst>
          </p:nvPr>
        </p:nvGraphicFramePr>
        <p:xfrm>
          <a:off x="4606906" y="1262252"/>
          <a:ext cx="4301350" cy="4553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31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4" y="-27384"/>
            <a:ext cx="9073070" cy="1143000"/>
          </a:xfrm>
        </p:spPr>
        <p:txBody>
          <a:bodyPr>
            <a:noAutofit/>
          </a:bodyPr>
          <a:lstStyle/>
          <a:p>
            <a:pPr algn="l"/>
            <a:r>
              <a:rPr lang="hu-H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 látszanak a vállalati beruházások élénkülésének első jelei</a:t>
            </a:r>
            <a:endParaRPr lang="hu-H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0" y="2276872"/>
          <a:ext cx="28800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9534" y="1484784"/>
            <a:ext cx="321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Beruházások várt növekedése </a:t>
            </a:r>
          </a:p>
          <a:p>
            <a:pPr algn="ctr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(%, ESI felmérés, feldolgozóipar)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6141976" y="2204864"/>
          <a:ext cx="28800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18651" y="1504418"/>
            <a:ext cx="2925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Magánszektor beruházási rátája (hozzáadott érték arányában, %)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44" y="6484912"/>
            <a:ext cx="8100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Forrás: Európai Bizottság, KSH, </a:t>
            </a:r>
            <a:r>
              <a:rPr lang="hu-H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MNB, KT Titkárság    * Nem pénzügyi vállalatok. </a:t>
            </a:r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3059832" y="2318801"/>
          <a:ext cx="28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31840" y="1484784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Vállalati* FDI és hitelfelvétel </a:t>
            </a:r>
          </a:p>
          <a:p>
            <a:pPr algn="ctr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(4 negyedéves átlag, GDP arányában, %)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8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81062" y="817131"/>
            <a:ext cx="9062938" cy="7715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en-US" sz="1800" b="1" dirty="0" smtClean="0">
                <a:latin typeface="Arial" panose="020B0604020202020204" pitchFamily="34" charset="0"/>
                <a:ea typeface="+mn-ea"/>
                <a:cs typeface="+mn-cs"/>
              </a:rPr>
              <a:t>Az euróövezet és a V4 harmonizált </a:t>
            </a:r>
            <a:r>
              <a:rPr lang="hu-HU" altLang="en-US" sz="1800" b="1" dirty="0" err="1" smtClean="0">
                <a:latin typeface="Arial" panose="020B0604020202020204" pitchFamily="34" charset="0"/>
                <a:ea typeface="+mn-ea"/>
                <a:cs typeface="+mn-cs"/>
              </a:rPr>
              <a:t>fogyasztóiár-indexe</a:t>
            </a:r>
            <a:r>
              <a:rPr lang="hu-HU" altLang="en-US" sz="1800" b="1" dirty="0" smtClean="0">
                <a:latin typeface="Arial" panose="020B0604020202020204" pitchFamily="34" charset="0"/>
                <a:ea typeface="+mn-ea"/>
                <a:cs typeface="+mn-cs"/>
              </a:rPr>
              <a:t> (százalék, az előző év azonos időszakának bázisán)</a:t>
            </a:r>
            <a:endParaRPr lang="hu-HU" altLang="en-US" sz="1800" b="1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49940" y="6450379"/>
            <a:ext cx="3248025" cy="20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329" tIns="25664" rIns="51329" bIns="25664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000" dirty="0">
                <a:solidFill>
                  <a:srgbClr val="000000"/>
                </a:solidFill>
                <a:cs typeface="Arial" panose="020B0604020202020204" pitchFamily="34" charset="0"/>
              </a:rPr>
              <a:t>Forrás: </a:t>
            </a:r>
            <a:r>
              <a:rPr lang="hu-HU" altLang="hu-HU" sz="1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Eurostat</a:t>
            </a:r>
            <a:r>
              <a:rPr lang="hu-HU" altLang="hu-HU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, Századvég</a:t>
            </a:r>
            <a:endParaRPr lang="hu-HU" altLang="hu-HU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64" y="1408623"/>
            <a:ext cx="8795738" cy="5041756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1062" y="257152"/>
            <a:ext cx="9062938" cy="5117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Az inflációnk illeszkedik a régiós országok trendjéhez</a:t>
            </a:r>
            <a:endParaRPr lang="hu-HU" altLang="en-US" sz="2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68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77200" y="169394"/>
            <a:ext cx="8814217" cy="5825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2400" b="1" dirty="0">
                <a:solidFill>
                  <a:srgbClr val="000064"/>
                </a:solidFill>
                <a:latin typeface="Arial" pitchFamily="34" charset="0"/>
                <a:ea typeface="+mn-ea"/>
                <a:cs typeface="Arial" pitchFamily="34" charset="0"/>
              </a:rPr>
              <a:t>A </a:t>
            </a:r>
            <a:r>
              <a:rPr lang="hu-HU" altLang="hu-HU" sz="2400" b="1" dirty="0" smtClean="0">
                <a:solidFill>
                  <a:srgbClr val="000064"/>
                </a:solidFill>
                <a:latin typeface="Arial" pitchFamily="34" charset="0"/>
                <a:ea typeface="+mn-ea"/>
                <a:cs typeface="Arial" pitchFamily="34" charset="0"/>
              </a:rPr>
              <a:t>foglalkoztatásban felzárkózunk a régió országaihoz</a:t>
            </a:r>
            <a:endParaRPr lang="hu-HU" altLang="hu-HU" sz="2400" b="1" dirty="0">
              <a:solidFill>
                <a:srgbClr val="000064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zövegdoboz 5"/>
          <p:cNvSpPr txBox="1">
            <a:spLocks noChangeArrowheads="1"/>
          </p:cNvSpPr>
          <p:nvPr/>
        </p:nvSpPr>
        <p:spPr bwMode="auto">
          <a:xfrm>
            <a:off x="166252" y="6538913"/>
            <a:ext cx="18950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000" dirty="0" smtClean="0">
                <a:latin typeface="Arial" panose="020B0604020202020204" pitchFamily="34" charset="0"/>
              </a:rPr>
              <a:t>Forrás: </a:t>
            </a:r>
            <a:r>
              <a:rPr lang="hu-HU" altLang="hu-HU" sz="1000" dirty="0" err="1" smtClean="0">
                <a:latin typeface="Arial" panose="020B0604020202020204" pitchFamily="34" charset="0"/>
              </a:rPr>
              <a:t>Eurostat</a:t>
            </a:r>
            <a:r>
              <a:rPr lang="hu-HU" altLang="hu-HU" sz="1000" dirty="0" smtClean="0">
                <a:latin typeface="Arial" panose="020B0604020202020204" pitchFamily="34" charset="0"/>
              </a:rPr>
              <a:t>, </a:t>
            </a:r>
            <a:r>
              <a:rPr lang="hu-HU" altLang="hu-HU" sz="1000" dirty="0">
                <a:latin typeface="Arial" panose="020B0604020202020204" pitchFamily="34" charset="0"/>
              </a:rPr>
              <a:t>KT </a:t>
            </a:r>
            <a:r>
              <a:rPr lang="hu-HU" altLang="hu-HU" sz="1000" dirty="0" smtClean="0">
                <a:latin typeface="Arial" panose="020B0604020202020204" pitchFamily="34" charset="0"/>
              </a:rPr>
              <a:t>Titkárság</a:t>
            </a:r>
            <a:endParaRPr lang="hu-HU" altLang="hu-HU" sz="1000" dirty="0">
              <a:latin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761376"/>
              </p:ext>
            </p:extLst>
          </p:nvPr>
        </p:nvGraphicFramePr>
        <p:xfrm>
          <a:off x="166254" y="751902"/>
          <a:ext cx="4068289" cy="5140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166252" y="6190068"/>
            <a:ext cx="8814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Megj.: a környező országokra nem ismertek a 2015 utáni adatok</a:t>
            </a:r>
            <a:endParaRPr lang="hu-HU" sz="1200" dirty="0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963601"/>
              </p:ext>
            </p:extLst>
          </p:nvPr>
        </p:nvGraphicFramePr>
        <p:xfrm>
          <a:off x="4365171" y="1326389"/>
          <a:ext cx="4574587" cy="429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ím 1"/>
          <p:cNvSpPr txBox="1">
            <a:spLocks/>
          </p:cNvSpPr>
          <p:nvPr/>
        </p:nvSpPr>
        <p:spPr>
          <a:xfrm>
            <a:off x="4669971" y="861390"/>
            <a:ext cx="4269787" cy="6437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1800" b="1" dirty="0">
                <a:solidFill>
                  <a:srgbClr val="000064"/>
                </a:solidFill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lang="hu-HU" altLang="hu-HU" sz="1800" b="1" dirty="0" smtClean="0">
                <a:solidFill>
                  <a:srgbClr val="000064"/>
                </a:solidFill>
                <a:latin typeface="Arial" pitchFamily="34" charset="0"/>
                <a:ea typeface="+mn-ea"/>
                <a:cs typeface="Arial" pitchFamily="34" charset="0"/>
              </a:rPr>
              <a:t>sökken a </a:t>
            </a:r>
            <a:r>
              <a:rPr lang="hu-HU" altLang="hu-HU" sz="1800" b="1" dirty="0">
                <a:solidFill>
                  <a:srgbClr val="000064"/>
                </a:solidFill>
                <a:latin typeface="Arial" pitchFamily="34" charset="0"/>
                <a:ea typeface="+mn-ea"/>
                <a:cs typeface="Arial" pitchFamily="34" charset="0"/>
              </a:rPr>
              <a:t>munkanélküliségi </a:t>
            </a:r>
            <a:r>
              <a:rPr lang="hu-HU" altLang="hu-HU" sz="1800" b="1" dirty="0" smtClean="0">
                <a:solidFill>
                  <a:srgbClr val="000064"/>
                </a:solidFill>
                <a:latin typeface="Arial" pitchFamily="34" charset="0"/>
                <a:ea typeface="+mn-ea"/>
                <a:cs typeface="Arial" pitchFamily="34" charset="0"/>
              </a:rPr>
              <a:t>ráta (%)</a:t>
            </a:r>
            <a:endParaRPr lang="hu-HU" altLang="hu-HU" sz="1800" b="1" dirty="0">
              <a:solidFill>
                <a:srgbClr val="000064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p80bN0QTe1rxmIFzqh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GNdTrKT0.u1BaIlkEnd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8jBX9QRiS8u99rfl9KE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SYORAAS66jda88ch5kh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8YqTx8TSe22NUoEJbXP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W3Sf15Qp6ZA3fFNKgpv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2hqbD8TlezNINzFCJSV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WTJATgSF67Zgv0F7n9b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T7cat_TdKNjV29R9RFv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EJ.IpFQbCi2yPjugy5c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rzbbObckO64aKBIVQ8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74sVmyS_u6kZf6L5LkW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vbGPtGS7KsKjmwMWire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1V2k3yQqCMUN1b7g62P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t6dRB5QxqiJ31io6Bk2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Wi3HE_Q_WmoZVtKVZGn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DDFZUzRKWH6pXuxGtvO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G.4YomQ72Xa3hBaQyhN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U77DYdQ4uDzopWgbfBu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JI7RVSRaOOYVNl2mO8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lPys003EWsi0q80H6vU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SK0vSzRb6gIZ7TH_GCN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BuT8ge1Q6Ch6lceidUAK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qlXbj0RDWHCijRz78Hr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F5iCnFSI.04k3244zi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SfPpgjSgmn.rfkLlns8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laFwhzQeq293iYEUiu9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MewBijR4aUzU.XT5ZiF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4MNpHDR1SYYSucjxpmg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w_go2ZTTJqr4EKkwQKt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1pw7sFRbuXvUMcFkIBq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9pGpUOukWfiTAbScLu4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9N_SNqMRTiuxQJo89Oqx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lPys003EWsi0q80H6vU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rzbbObckO64aKBIVQ8j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rzbbObckO64aKBIVQ8j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q.Us5t10CUfZ7W3_Ll7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L6VesAl06OGK7u2Yn6A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L6VesAl06OGK7u2Yn6A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2711</Words>
  <Application>Microsoft Office PowerPoint</Application>
  <PresentationFormat>Diavetítés a képernyőre (4:3 oldalarány)</PresentationFormat>
  <Paragraphs>581</Paragraphs>
  <Slides>39</Slides>
  <Notes>8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Symbol</vt:lpstr>
      <vt:lpstr>Times New Roman</vt:lpstr>
      <vt:lpstr>Univers for KPMG</vt:lpstr>
      <vt:lpstr>Office-téma</vt:lpstr>
      <vt:lpstr>think-cell Slide</vt:lpstr>
      <vt:lpstr>Chart</vt:lpstr>
      <vt:lpstr>GAZDASÁGI ÉS ÁLLAMHÁZTARTÁSI  POZÍCIÓK  A 2018-AS KÖLTSÉGVETÉS KÉSZÍTÉSÉNEK IDŐSZAKÁBAN</vt:lpstr>
      <vt:lpstr>Az előadás témái</vt:lpstr>
      <vt:lpstr>Az előadás témái</vt:lpstr>
      <vt:lpstr>PowerPoint bemutató</vt:lpstr>
      <vt:lpstr>PowerPoint bemutató</vt:lpstr>
      <vt:lpstr>Átrendeződések az EU 10 ország-csoportban, osztrák összehasonlításban</vt:lpstr>
      <vt:lpstr>Már látszanak a vállalati beruházások élénkülésének első jelei</vt:lpstr>
      <vt:lpstr>PowerPoint bemutató</vt:lpstr>
      <vt:lpstr>PowerPoint bemutató</vt:lpstr>
      <vt:lpstr>PowerPoint bemutató</vt:lpstr>
      <vt:lpstr>A KKV szektor gazdasági súlya jelentős, hasonlóan más európai országokhoz</vt:lpstr>
      <vt:lpstr>PowerPoint bemutató</vt:lpstr>
      <vt:lpstr>PowerPoint bemutató</vt:lpstr>
      <vt:lpstr>Az előadás témái</vt:lpstr>
      <vt:lpstr>PowerPoint bemutató</vt:lpstr>
      <vt:lpstr>PowerPoint bemutató</vt:lpstr>
      <vt:lpstr>PowerPoint bemutató</vt:lpstr>
      <vt:lpstr>PowerPoint bemutató</vt:lpstr>
      <vt:lpstr>Kedvező fejlemény az is, hogy a felárak az elmúlt évekhez képest csökkentek vagy alacsonyak maradtak</vt:lpstr>
      <vt:lpstr>PowerPoint bemutató</vt:lpstr>
      <vt:lpstr>PowerPoint bemutató</vt:lpstr>
      <vt:lpstr>Az előadás témái</vt:lpstr>
      <vt:lpstr>World Economic Forum Versenyképességi Indexe szerint:  a V-4-ek többi gazdasága jobb versenyképességi eredményeket tud felmutatni, mint a miénk</vt:lpstr>
      <vt:lpstr>PowerPoint bemutató</vt:lpstr>
      <vt:lpstr>PowerPoint bemutató</vt:lpstr>
      <vt:lpstr>A hazai kkv-k termelékenysége jobban elmarad a nagyvállalatokétól, mint más európai országokban</vt:lpstr>
      <vt:lpstr>PowerPoint bemutató</vt:lpstr>
      <vt:lpstr>PowerPoint bemutató</vt:lpstr>
      <vt:lpstr>Az előadás témái</vt:lpstr>
      <vt:lpstr>PowerPoint bemutató</vt:lpstr>
      <vt:lpstr>Egy lakosra és GDP-re vetítve egyaránt több EU-forrást kaptunk, mint a többi V4 ország</vt:lpstr>
      <vt:lpstr>Az EU-források jelentősen javították a belső és a külső stabilitást</vt:lpstr>
      <vt:lpstr>Az előadás témái</vt:lpstr>
      <vt:lpstr>A következő évek fő kihívása a termelésbe vonható munkaerő mennyisége és minősége</vt:lpstr>
      <vt:lpstr>PowerPoint bemutató</vt:lpstr>
      <vt:lpstr>A munkaerőhiány és a hitelkínálat javulása a tőkeintenzitás növelésére ösztönözheti a cégeket</vt:lpstr>
      <vt:lpstr>Szakmai egyetértés van a következtetésekben: </vt:lpstr>
      <vt:lpstr>Előretekintve: Magyarországon a GDP-arányos államadósság fenntartható csökkentéséhez elsősorban a növekedési képesség erősítésére van szükség. A felzárkózás egyetlen útja, ha magasabb hozzáadott értékekkel tudunk becsatlakozni a globális termelési láncba. </vt:lpstr>
      <vt:lpstr>KÖSZÖNÖM A MEGTISZTELŐ FIGYELMET!</vt:lpstr>
    </vt:vector>
  </TitlesOfParts>
  <Company>Országgyűlés Hivatala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gergicst</dc:creator>
  <cp:lastModifiedBy>kovacsaa</cp:lastModifiedBy>
  <cp:revision>77</cp:revision>
  <dcterms:created xsi:type="dcterms:W3CDTF">2017-04-10T12:14:30Z</dcterms:created>
  <dcterms:modified xsi:type="dcterms:W3CDTF">2017-05-19T11:06:23Z</dcterms:modified>
</cp:coreProperties>
</file>