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5" r:id="rId4"/>
    <p:sldId id="280" r:id="rId5"/>
    <p:sldId id="276" r:id="rId6"/>
    <p:sldId id="287" r:id="rId7"/>
    <p:sldId id="288" r:id="rId8"/>
    <p:sldId id="283" r:id="rId9"/>
    <p:sldId id="284" r:id="rId10"/>
    <p:sldId id="278" r:id="rId11"/>
    <p:sldId id="285" r:id="rId12"/>
    <p:sldId id="279" r:id="rId13"/>
    <p:sldId id="286" r:id="rId14"/>
    <p:sldId id="274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28F161D-8C8C-4A14-89B3-A960EB045B0D}" type="datetimeFigureOut">
              <a:rPr lang="hu-HU" smtClean="0"/>
              <a:pPr/>
              <a:t>2017.05.18.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631F002-C87C-4F92-B897-1A65DD3128F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543800" cy="648072"/>
          </a:xfrm>
        </p:spPr>
        <p:txBody>
          <a:bodyPr>
            <a:noAutofit/>
          </a:bodyPr>
          <a:lstStyle/>
          <a:p>
            <a:r>
              <a:rPr lang="hu-HU" sz="3200" kern="800" spc="-40" dirty="0" smtClean="0"/>
              <a:t>Európai  </a:t>
            </a:r>
            <a:r>
              <a:rPr lang="hu-HU" sz="3200" kern="800" spc="-40" dirty="0" smtClean="0"/>
              <a:t>identitás magyar </a:t>
            </a:r>
            <a:r>
              <a:rPr lang="hu-HU" sz="3200" kern="800" spc="-40" dirty="0" smtClean="0"/>
              <a:t> történész  </a:t>
            </a:r>
            <a:r>
              <a:rPr lang="hu-HU" sz="3200" kern="800" spc="-40" dirty="0" smtClean="0"/>
              <a:t>szemmel </a:t>
            </a:r>
            <a:endParaRPr lang="en-US" sz="3200" kern="800" spc="-4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6858000" cy="702568"/>
          </a:xfrm>
        </p:spPr>
        <p:txBody>
          <a:bodyPr>
            <a:normAutofit/>
          </a:bodyPr>
          <a:lstStyle/>
          <a:p>
            <a:r>
              <a:rPr lang="hu-HU" sz="1600" b="1" i="1" dirty="0" smtClean="0"/>
              <a:t>PÓK Attila </a:t>
            </a:r>
          </a:p>
          <a:p>
            <a:r>
              <a:rPr lang="hu-HU" sz="1600" b="1" i="1" dirty="0" smtClean="0"/>
              <a:t>Budapest</a:t>
            </a:r>
            <a:r>
              <a:rPr lang="hu-HU" sz="1600" b="1" i="1" dirty="0"/>
              <a:t>:</a:t>
            </a:r>
            <a:r>
              <a:rPr lang="hu-HU" sz="1600" b="1" i="1" dirty="0" smtClean="0"/>
              <a:t> Magyar Tudományos Akadémia+  Kőszeg: IASK</a:t>
            </a:r>
            <a:endParaRPr lang="hu-HU" sz="1600" dirty="0"/>
          </a:p>
        </p:txBody>
      </p:sp>
      <p:sp>
        <p:nvSpPr>
          <p:cNvPr id="5" name="Téglalap 4"/>
          <p:cNvSpPr/>
          <p:nvPr/>
        </p:nvSpPr>
        <p:spPr>
          <a:xfrm>
            <a:off x="683568" y="6237312"/>
            <a:ext cx="806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noProof="1" smtClean="0"/>
              <a:t>Budapest, 2017. május 19. </a:t>
            </a:r>
            <a:r>
              <a:rPr lang="en-US" sz="1000" noProof="1" smtClean="0"/>
              <a:t>201</a:t>
            </a:r>
            <a:r>
              <a:rPr lang="hu-HU" sz="1000" noProof="1" smtClean="0"/>
              <a:t>7.</a:t>
            </a:r>
            <a:r>
              <a:rPr lang="en-US" sz="1000" noProof="1" smtClean="0"/>
              <a:t>                                                                                                                                                          Attila Pók, </a:t>
            </a:r>
            <a:r>
              <a:rPr lang="hu-HU" sz="1000" noProof="1" smtClean="0"/>
              <a:t>MTA </a:t>
            </a:r>
            <a:r>
              <a:rPr lang="hu-HU" sz="1000" b="1" i="1" dirty="0"/>
              <a:t>+ </a:t>
            </a:r>
            <a:r>
              <a:rPr lang="hu-HU" sz="1000" b="1" dirty="0"/>
              <a:t>IASK</a:t>
            </a:r>
            <a:endParaRPr lang="en-US" sz="1000" noProof="1"/>
          </a:p>
        </p:txBody>
      </p:sp>
    </p:spTree>
    <p:extLst>
      <p:ext uri="{BB962C8B-B14F-4D97-AF65-F5344CB8AC3E}">
        <p14:creationId xmlns:p14="http://schemas.microsoft.com/office/powerpoint/2010/main" val="27242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0016" y="2924944"/>
            <a:ext cx="2526042" cy="351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124744"/>
            <a:ext cx="7482408" cy="2455168"/>
          </a:xfrm>
        </p:spPr>
        <p:txBody>
          <a:bodyPr anchor="t" anchorCtr="0">
            <a:noAutofit/>
          </a:bodyPr>
          <a:lstStyle/>
          <a:p>
            <a:r>
              <a:rPr lang="hu-HU" dirty="0" smtClean="0"/>
              <a:t>Walter </a:t>
            </a:r>
            <a:r>
              <a:rPr lang="hu-HU" dirty="0" err="1" smtClean="0"/>
              <a:t>Hallstein</a:t>
            </a:r>
            <a:r>
              <a:rPr lang="hu-HU" dirty="0" smtClean="0"/>
              <a:t> (</a:t>
            </a:r>
            <a:r>
              <a:rPr lang="hu-HU" dirty="0" smtClean="0"/>
              <a:t>1901─1982</a:t>
            </a:r>
            <a:r>
              <a:rPr lang="hu-HU" dirty="0" smtClean="0"/>
              <a:t>)</a:t>
            </a:r>
            <a:endParaRPr lang="hu-HU" sz="1800" dirty="0" smtClean="0"/>
          </a:p>
          <a:p>
            <a:r>
              <a:rPr lang="hu-HU" dirty="0" smtClean="0"/>
              <a:t>1958─1967: Európai </a:t>
            </a:r>
            <a:r>
              <a:rPr lang="hu-HU" dirty="0" smtClean="0"/>
              <a:t>Bizottság </a:t>
            </a:r>
          </a:p>
          <a:p>
            <a:r>
              <a:rPr lang="hu-HU" dirty="0" smtClean="0"/>
              <a:t>1968─1974</a:t>
            </a:r>
            <a:r>
              <a:rPr lang="hu-HU" dirty="0" smtClean="0"/>
              <a:t>: Európa Mozgalom </a:t>
            </a:r>
            <a:endParaRPr lang="hu-HU" sz="1800" dirty="0" smtClean="0"/>
          </a:p>
          <a:p>
            <a:r>
              <a:rPr lang="hu-HU" dirty="0" smtClean="0"/>
              <a:t>1973: Koppenhágai nyilatkozat az európai identitásról</a:t>
            </a:r>
            <a:endParaRPr lang="hu-HU" sz="1800" dirty="0" smtClean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2927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124744"/>
            <a:ext cx="7543800" cy="273630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1984 </a:t>
            </a:r>
            <a:r>
              <a:rPr lang="hu-HU" dirty="0" err="1" smtClean="0"/>
              <a:t>Adonnino-csoport</a:t>
            </a:r>
            <a:endParaRPr lang="hu-HU" dirty="0" smtClean="0"/>
          </a:p>
          <a:p>
            <a:r>
              <a:rPr lang="hu-HU" dirty="0" smtClean="0"/>
              <a:t>1985 ─ 86: Európa zászló, Európa himnusz</a:t>
            </a:r>
            <a:endParaRPr lang="hu-HU" sz="1800" dirty="0" smtClean="0"/>
          </a:p>
          <a:p>
            <a:r>
              <a:rPr lang="en-US" b="1" dirty="0" smtClean="0"/>
              <a:t>Europe: A History of Its Peoples</a:t>
            </a:r>
          </a:p>
          <a:p>
            <a:pPr indent="0">
              <a:buNone/>
            </a:pPr>
            <a:r>
              <a:rPr lang="hu-HU" sz="1500" dirty="0" smtClean="0"/>
              <a:t>https://www.amazon.com/Europe-History-Peoples-Jean-Baptiste-Duroselle/dp/0670829226</a:t>
            </a:r>
            <a:endParaRPr lang="hu-HU" sz="1200" dirty="0" smtClean="0"/>
          </a:p>
          <a:p>
            <a:r>
              <a:rPr lang="hu-HU" dirty="0" smtClean="0"/>
              <a:t>ECCLESIA IN EUROPA 2003 (II. János Pál)</a:t>
            </a:r>
            <a:br>
              <a:rPr lang="hu-HU" dirty="0" smtClean="0"/>
            </a:br>
            <a:endParaRPr lang="hu-HU" sz="1800" dirty="0" smtClean="0"/>
          </a:p>
          <a:p>
            <a:r>
              <a:rPr lang="hu-HU" dirty="0" smtClean="0"/>
              <a:t>2004. évi bővítés, emlékezetpolitikai konfliktusok</a:t>
            </a:r>
          </a:p>
          <a:p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rcRect l="5217" r="16534"/>
          <a:stretch>
            <a:fillRect/>
          </a:stretch>
        </p:blipFill>
        <p:spPr>
          <a:xfrm>
            <a:off x="4644008" y="3785936"/>
            <a:ext cx="3384376" cy="259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697189"/>
            <a:ext cx="1920359" cy="259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7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0225" y="1124744"/>
            <a:ext cx="7543800" cy="3886200"/>
          </a:xfrm>
        </p:spPr>
        <p:txBody>
          <a:bodyPr anchor="t" anchorCtr="0">
            <a:noAutofit/>
          </a:bodyPr>
          <a:lstStyle/>
          <a:p>
            <a:r>
              <a:rPr lang="hu-HU" dirty="0" smtClean="0"/>
              <a:t>Claus Leggewie: európai emlékezet körei</a:t>
            </a:r>
            <a:endParaRPr lang="hu-HU" sz="1800" dirty="0" smtClean="0"/>
          </a:p>
          <a:p>
            <a:r>
              <a:rPr lang="hu-HU" dirty="0" smtClean="0"/>
              <a:t>Holocaust (I.27.), </a:t>
            </a:r>
            <a:r>
              <a:rPr lang="hu-HU" dirty="0" err="1" smtClean="0"/>
              <a:t>Gulag</a:t>
            </a:r>
            <a:r>
              <a:rPr lang="hu-HU" dirty="0" smtClean="0"/>
              <a:t> (VIII. 23.), kényszermigráció, etnikai tisztogatások</a:t>
            </a:r>
            <a:endParaRPr lang="hu-HU" sz="1800" dirty="0" smtClean="0"/>
          </a:p>
          <a:p>
            <a:r>
              <a:rPr lang="hu-HU" dirty="0" smtClean="0"/>
              <a:t>Örmény </a:t>
            </a:r>
            <a:r>
              <a:rPr lang="hu-HU" dirty="0" smtClean="0"/>
              <a:t>kérdés – </a:t>
            </a:r>
            <a:r>
              <a:rPr lang="hu-HU" dirty="0" err="1" smtClean="0"/>
              <a:t>Talat</a:t>
            </a:r>
            <a:r>
              <a:rPr lang="hu-HU" dirty="0" smtClean="0"/>
              <a:t> </a:t>
            </a:r>
            <a:r>
              <a:rPr lang="hu-HU" dirty="0" err="1" smtClean="0"/>
              <a:t>pasha</a:t>
            </a:r>
            <a:r>
              <a:rPr lang="hu-HU" dirty="0" smtClean="0"/>
              <a:t>, gyarmatosítás bűnei </a:t>
            </a:r>
          </a:p>
          <a:p>
            <a:r>
              <a:rPr lang="hu-HU" dirty="0" smtClean="0"/>
              <a:t>I. és II. világháború emléke</a:t>
            </a:r>
            <a:endParaRPr lang="hu-HU" sz="1800" dirty="0" smtClean="0"/>
          </a:p>
          <a:p>
            <a:r>
              <a:rPr lang="hu-HU" dirty="0" smtClean="0"/>
              <a:t>Bevándorlás </a:t>
            </a:r>
            <a:r>
              <a:rPr lang="hu-HU" dirty="0" smtClean="0"/>
              <a:t>Európába, európai integráció sikere</a:t>
            </a:r>
            <a:endParaRPr lang="hu-HU" sz="18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765" y="3734074"/>
            <a:ext cx="3852563" cy="256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899592" y="4877871"/>
            <a:ext cx="273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i="1" dirty="0" smtClean="0"/>
              <a:t>Prof. Dr. Claus Leggewie ist Direktor des ­Kulturwissenschaftlichen Instituts in Essen und ­Leiter des Projekts KlimaKultur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757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4624" y="1052736"/>
            <a:ext cx="7543800" cy="2736304"/>
          </a:xfrm>
        </p:spPr>
        <p:txBody>
          <a:bodyPr anchor="t" anchorCtr="0">
            <a:noAutofit/>
          </a:bodyPr>
          <a:lstStyle/>
          <a:p>
            <a:r>
              <a:rPr lang="hu-HU" dirty="0" smtClean="0"/>
              <a:t>Közös szenvedéstől a közös sikerig </a:t>
            </a:r>
            <a:endParaRPr lang="hu-HU" sz="1800" dirty="0" smtClean="0"/>
          </a:p>
          <a:p>
            <a:r>
              <a:rPr lang="hu-HU" dirty="0" smtClean="0"/>
              <a:t>Gdansk: II. világháború múzeuma</a:t>
            </a:r>
            <a:endParaRPr lang="hu-HU" sz="1800" dirty="0" smtClean="0"/>
          </a:p>
          <a:p>
            <a:r>
              <a:rPr lang="hu-HU" dirty="0" smtClean="0"/>
              <a:t>Brüsszel: Az európai történelem háza</a:t>
            </a:r>
            <a:endParaRPr lang="hu-HU" sz="1800" dirty="0" smtClean="0"/>
          </a:p>
          <a:p>
            <a:r>
              <a:rPr lang="hu-HU" dirty="0" smtClean="0"/>
              <a:t>Adam </a:t>
            </a:r>
            <a:r>
              <a:rPr lang="hu-HU" dirty="0" err="1" smtClean="0"/>
              <a:t>Michnik</a:t>
            </a:r>
            <a:r>
              <a:rPr lang="hu-HU" dirty="0" smtClean="0"/>
              <a:t>: „</a:t>
            </a:r>
            <a:r>
              <a:rPr lang="hu-HU" i="1" dirty="0" smtClean="0"/>
              <a:t>Amnesztia igen ‒ amnézia nem!</a:t>
            </a:r>
            <a:r>
              <a:rPr lang="hu-HU" dirty="0" smtClean="0"/>
              <a:t>”</a:t>
            </a:r>
            <a:endParaRPr lang="hu-HU" sz="1800" dirty="0" smtClean="0"/>
          </a:p>
          <a:p>
            <a:endParaRPr lang="hu-HU" sz="1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668174"/>
            <a:ext cx="3264939" cy="21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869160"/>
            <a:ext cx="5071411" cy="155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115100"/>
            <a:ext cx="2808312" cy="161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7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18388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Köszönöm a figyelmet!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683568" y="623731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noProof="1" smtClean="0"/>
              <a:t>Budapest, </a:t>
            </a:r>
            <a:r>
              <a:rPr lang="en-US" sz="1000" noProof="1" smtClean="0"/>
              <a:t>201</a:t>
            </a:r>
            <a:r>
              <a:rPr lang="hu-HU" sz="1000" noProof="1" smtClean="0"/>
              <a:t>7. május 19.</a:t>
            </a:r>
            <a:r>
              <a:rPr lang="en-US" sz="1000" noProof="1" smtClean="0"/>
              <a:t>                                                                                                                                                          Attila Pók, </a:t>
            </a:r>
            <a:r>
              <a:rPr lang="hu-HU" sz="1000" noProof="1" smtClean="0"/>
              <a:t>MTA </a:t>
            </a:r>
            <a:r>
              <a:rPr lang="hu-HU" sz="1000" b="1" i="1" dirty="0" smtClean="0"/>
              <a:t>+ </a:t>
            </a:r>
            <a:r>
              <a:rPr lang="hu-HU" sz="1000" b="1" dirty="0" smtClean="0"/>
              <a:t>IASK</a:t>
            </a:r>
            <a:endParaRPr lang="en-US" sz="1000" noProof="1" smtClean="0"/>
          </a:p>
          <a:p>
            <a:endParaRPr lang="en-US" sz="1000" noProof="1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673" y="2348880"/>
            <a:ext cx="329065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1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i="1" dirty="0" smtClean="0"/>
              <a:t>„…nem a múlt realitásainak dokumentálása, hanem olyan kísérlet, amelynek célja az egyes ember életének orientálása a változó idők tapasztalatai alapján…”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dirty="0" err="1" smtClean="0"/>
              <a:t>Bodo</a:t>
            </a:r>
            <a:r>
              <a:rPr lang="hu-HU" dirty="0" smtClean="0"/>
              <a:t> von </a:t>
            </a:r>
            <a:r>
              <a:rPr lang="hu-HU" dirty="0" err="1" smtClean="0"/>
              <a:t>Borries</a:t>
            </a:r>
            <a:endParaRPr lang="hu-HU" sz="2400" dirty="0" smtClean="0"/>
          </a:p>
          <a:p>
            <a:pPr lvl="2"/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45" y="3716208"/>
            <a:ext cx="3989701" cy="266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églalap 1"/>
          <p:cNvSpPr/>
          <p:nvPr/>
        </p:nvSpPr>
        <p:spPr>
          <a:xfrm>
            <a:off x="827582" y="5418100"/>
            <a:ext cx="2863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Professor Bodo von Borries - Professor of Education, University of Hamburg, Germany 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34413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hu-HU" dirty="0" smtClean="0">
                <a:latin typeface="+mj-lt"/>
              </a:rPr>
              <a:t>Kérdés:</a:t>
            </a:r>
          </a:p>
          <a:p>
            <a:r>
              <a:rPr lang="hu-HU" dirty="0" smtClean="0"/>
              <a:t>Európai identitás eredete, helyzete, perspektívái</a:t>
            </a:r>
            <a:endParaRPr lang="hu-HU" sz="1800" dirty="0" smtClean="0"/>
          </a:p>
          <a:p>
            <a:r>
              <a:rPr lang="hu-HU" dirty="0" smtClean="0"/>
              <a:t>Forrás: EUROBAROMETER, Wolfgang </a:t>
            </a:r>
            <a:r>
              <a:rPr lang="hu-HU" dirty="0" err="1" smtClean="0"/>
              <a:t>Schale</a:t>
            </a:r>
            <a:endParaRPr lang="hu-HU" sz="18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924944"/>
            <a:ext cx="45125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0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hu-HU" sz="4000" dirty="0" smtClean="0"/>
              <a:t>I. Európa-tudat, nemzettudat</a:t>
            </a:r>
            <a:br>
              <a:rPr lang="hu-HU" sz="4000" dirty="0" smtClean="0"/>
            </a:br>
            <a:endParaRPr lang="hu-H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5013176"/>
            <a:ext cx="2304256" cy="864096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hu-HU" sz="1400" dirty="0" err="1" smtClean="0"/>
              <a:t>Eurobarometer</a:t>
            </a:r>
            <a:r>
              <a:rPr lang="hu-HU" sz="1400" dirty="0" smtClean="0"/>
              <a:t>  táblázat </a:t>
            </a:r>
          </a:p>
          <a:p>
            <a:pPr marL="0" indent="0">
              <a:buNone/>
            </a:pPr>
            <a:r>
              <a:rPr lang="hu-HU" sz="1400" dirty="0" smtClean="0"/>
              <a:t>(Az EU-val kapcsolatos elvárások)</a:t>
            </a:r>
            <a:endParaRPr lang="hu-HU" sz="1400" i="1" dirty="0" smtClean="0"/>
          </a:p>
        </p:txBody>
      </p:sp>
      <p:pic>
        <p:nvPicPr>
          <p:cNvPr id="4" name="Kép 3" descr="2 eur barom.JPG"/>
          <p:cNvPicPr>
            <a:picLocks noChangeAspect="1"/>
          </p:cNvPicPr>
          <p:nvPr/>
        </p:nvPicPr>
        <p:blipFill rotWithShape="1">
          <a:blip r:embed="rId2" cstate="print"/>
          <a:srcRect l="20168" t="6866" r="3283" b="13605"/>
          <a:stretch/>
        </p:blipFill>
        <p:spPr>
          <a:xfrm>
            <a:off x="2729551" y="188640"/>
            <a:ext cx="5901573" cy="634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2 eur barom.JPG"/>
          <p:cNvPicPr>
            <a:picLocks noChangeAspect="1"/>
          </p:cNvPicPr>
          <p:nvPr/>
        </p:nvPicPr>
        <p:blipFill rotWithShape="1">
          <a:blip r:embed="rId2" cstate="print"/>
          <a:srcRect l="8823" t="84413" r="3284" b="3210"/>
          <a:stretch/>
        </p:blipFill>
        <p:spPr>
          <a:xfrm>
            <a:off x="293777" y="5831612"/>
            <a:ext cx="3630151" cy="52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7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755576" y="1195644"/>
            <a:ext cx="7543800" cy="2455168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hu-HU" dirty="0" smtClean="0">
                <a:latin typeface="+mj-lt"/>
              </a:rPr>
              <a:t>Nemzettudat </a:t>
            </a:r>
            <a:r>
              <a:rPr lang="hu-HU" dirty="0" smtClean="0">
                <a:latin typeface="+mj-lt"/>
              </a:rPr>
              <a:t>formálódása:  </a:t>
            </a:r>
            <a:endParaRPr lang="hu-HU" dirty="0" smtClean="0">
              <a:latin typeface="+mj-lt"/>
            </a:endParaRPr>
          </a:p>
          <a:p>
            <a:pPr marL="0" indent="0">
              <a:buNone/>
            </a:pPr>
            <a:r>
              <a:rPr lang="hu-HU" dirty="0" smtClean="0"/>
              <a:t>közös </a:t>
            </a:r>
            <a:r>
              <a:rPr lang="hu-HU" dirty="0" smtClean="0"/>
              <a:t>múlt, kultúra, politika, társadalom, heroizmus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smtClean="0"/>
              <a:t>haza, hol élned-halnod kell) </a:t>
            </a:r>
          </a:p>
          <a:p>
            <a:endParaRPr lang="hu-HU" dirty="0" smtClean="0"/>
          </a:p>
          <a:p>
            <a:pPr marL="514350" indent="-514350">
              <a:buAutoNum type="romanUcPeriod"/>
            </a:pPr>
            <a:endParaRPr lang="hu-HU" dirty="0" smtClean="0">
              <a:latin typeface="+mj-lt"/>
            </a:endParaRPr>
          </a:p>
          <a:p>
            <a:pPr marL="514350" indent="-514350">
              <a:buNone/>
            </a:pPr>
            <a:r>
              <a:rPr lang="hu-HU" dirty="0" smtClean="0">
                <a:latin typeface="+mj-lt"/>
              </a:rPr>
              <a:t> </a:t>
            </a:r>
            <a:endParaRPr lang="hu-HU" dirty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b="7005"/>
          <a:stretch/>
        </p:blipFill>
        <p:spPr>
          <a:xfrm rot="20963263">
            <a:off x="1814670" y="2951621"/>
            <a:ext cx="2212200" cy="232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églalap 5"/>
          <p:cNvSpPr/>
          <p:nvPr/>
        </p:nvSpPr>
        <p:spPr>
          <a:xfrm>
            <a:off x="899592" y="566124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i="1" dirty="0" smtClean="0"/>
              <a:t>Szigetvár, Zrínyi Miklós emlékműve a várban és a főtéren</a:t>
            </a:r>
            <a:endParaRPr lang="hu-HU" sz="1400" i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2515" y="3668711"/>
            <a:ext cx="4332900" cy="266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73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914400" y="838200"/>
            <a:ext cx="7543800" cy="15106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>
                <a:latin typeface="+mj-lt"/>
              </a:rPr>
              <a:t>Európa-tudat </a:t>
            </a:r>
            <a:r>
              <a:rPr lang="hu-HU" dirty="0" smtClean="0">
                <a:latin typeface="+mj-lt"/>
              </a:rPr>
              <a:t>formálódása: </a:t>
            </a:r>
            <a:endParaRPr lang="hu-HU" dirty="0" smtClean="0">
              <a:latin typeface="+mj-lt"/>
            </a:endParaRPr>
          </a:p>
          <a:p>
            <a:pPr marL="0" indent="0">
              <a:buNone/>
            </a:pPr>
            <a:r>
              <a:rPr lang="hu-HU" dirty="0" smtClean="0"/>
              <a:t>politika </a:t>
            </a:r>
            <a:r>
              <a:rPr lang="hu-HU" dirty="0" smtClean="0"/>
              <a:t>elit, tragédiák értelmezése és elkerülése</a:t>
            </a:r>
          </a:p>
          <a:p>
            <a:pPr marL="514350" indent="-514350">
              <a:buFont typeface="Arial" pitchFamily="34" charset="0"/>
              <a:buAutoNum type="romanUcPeriod"/>
            </a:pPr>
            <a:endParaRPr lang="hu-HU" dirty="0" smtClean="0">
              <a:latin typeface="+mj-lt"/>
            </a:endParaRPr>
          </a:p>
          <a:p>
            <a:pPr marL="514350" indent="-514350">
              <a:buFont typeface="Arial" pitchFamily="34" charset="0"/>
              <a:buNone/>
            </a:pPr>
            <a:r>
              <a:rPr lang="hu-HU" dirty="0" smtClean="0">
                <a:latin typeface="+mj-lt"/>
              </a:rPr>
              <a:t> </a:t>
            </a:r>
            <a:endParaRPr lang="hu-HU" dirty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76" y="2872571"/>
            <a:ext cx="4970466" cy="366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755576" y="5589240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u-HU" sz="1400" i="1" dirty="0">
                <a:solidFill>
                  <a:prstClr val="black"/>
                </a:solidFill>
              </a:rPr>
              <a:t>Testvériskolai Projekt Iregszemcse - Győr</a:t>
            </a:r>
          </a:p>
        </p:txBody>
      </p:sp>
    </p:spTree>
    <p:extLst>
      <p:ext uri="{BB962C8B-B14F-4D97-AF65-F5344CB8AC3E}">
        <p14:creationId xmlns:p14="http://schemas.microsoft.com/office/powerpoint/2010/main" val="80730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hu-HU" sz="4000" dirty="0" smtClean="0"/>
              <a:t>II. Globális kihívások</a:t>
            </a:r>
            <a:endParaRPr lang="hu-HU" sz="4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410400" cy="914400"/>
          </a:xfrm>
        </p:spPr>
        <p:txBody>
          <a:bodyPr>
            <a:normAutofit fontScale="92500"/>
          </a:bodyPr>
          <a:lstStyle/>
          <a:p>
            <a:pPr marL="0" lvl="2"/>
            <a:r>
              <a:rPr lang="hu-HU" sz="2400" dirty="0" smtClean="0">
                <a:solidFill>
                  <a:schemeClr val="tx1"/>
                </a:solidFill>
              </a:rPr>
              <a:t>Európai, </a:t>
            </a:r>
            <a:r>
              <a:rPr lang="hu-HU" sz="2400" dirty="0" err="1" smtClean="0">
                <a:solidFill>
                  <a:schemeClr val="tx1"/>
                </a:solidFill>
              </a:rPr>
              <a:t>euroatlanti</a:t>
            </a:r>
            <a:r>
              <a:rPr lang="hu-HU" sz="2400" dirty="0" smtClean="0">
                <a:solidFill>
                  <a:schemeClr val="tx1"/>
                </a:solidFill>
              </a:rPr>
              <a:t> modern „alapértékek” : demokrácia, jogállamiság, szociális piacgazdaság, urbanizáció, iskolázottság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hu-HU" sz="4000" dirty="0" smtClean="0"/>
              <a:t>III. Európai identitás építése </a:t>
            </a:r>
            <a:br>
              <a:rPr lang="hu-HU" sz="4000" dirty="0" smtClean="0"/>
            </a:br>
            <a:r>
              <a:rPr lang="hu-HU" sz="4000" dirty="0" smtClean="0"/>
              <a:t>az EU-ban</a:t>
            </a:r>
            <a:endParaRPr lang="hu-H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ngary 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Hungary 1</Template>
  <TotalTime>2315</TotalTime>
  <Words>338</Words>
  <Application>Microsoft Office PowerPoint</Application>
  <PresentationFormat>Diavetítés a képernyőre (4:3 oldalarány)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Hungary 1</vt:lpstr>
      <vt:lpstr>Európai  identitás magyar  történész  szemmel </vt:lpstr>
      <vt:lpstr>PowerPoint bemutató</vt:lpstr>
      <vt:lpstr>PowerPoint bemutató</vt:lpstr>
      <vt:lpstr>I. Európa-tudat, nemzettudat </vt:lpstr>
      <vt:lpstr>PowerPoint bemutató</vt:lpstr>
      <vt:lpstr>PowerPoint bemutató</vt:lpstr>
      <vt:lpstr>PowerPoint bemutató</vt:lpstr>
      <vt:lpstr>II. Globális kihívások</vt:lpstr>
      <vt:lpstr>III. Európai identitás építése  az EU-ban</vt:lpstr>
      <vt:lpstr>PowerPoint bemutató</vt:lpstr>
      <vt:lpstr>PowerPoint bemutató</vt:lpstr>
      <vt:lpstr>PowerPoint bemutató</vt:lpstr>
      <vt:lpstr>PowerPoint bemutató</vt:lpstr>
      <vt:lpstr>Köszönöm a figyelmet!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Captive Minds in a Turmoil</dc:title>
  <dc:creator>Pók Attila</dc:creator>
  <cp:lastModifiedBy>Pók Attila</cp:lastModifiedBy>
  <cp:revision>38</cp:revision>
  <dcterms:created xsi:type="dcterms:W3CDTF">2016-09-13T18:09:28Z</dcterms:created>
  <dcterms:modified xsi:type="dcterms:W3CDTF">2017-05-18T06:00:09Z</dcterms:modified>
</cp:coreProperties>
</file>