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334" r:id="rId2"/>
    <p:sldId id="356" r:id="rId3"/>
    <p:sldId id="322" r:id="rId4"/>
    <p:sldId id="357" r:id="rId5"/>
    <p:sldId id="323" r:id="rId6"/>
    <p:sldId id="340" r:id="rId7"/>
    <p:sldId id="316" r:id="rId8"/>
    <p:sldId id="359" r:id="rId9"/>
    <p:sldId id="327" r:id="rId10"/>
    <p:sldId id="351" r:id="rId11"/>
    <p:sldId id="360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>
      <p:cViewPr varScale="1">
        <p:scale>
          <a:sx n="75" d="100"/>
          <a:sy n="75" d="100"/>
        </p:scale>
        <p:origin x="1651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F9C9-28EC-41DB-BEA2-1136C1C6AD00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5E4A7-4D01-4CDC-8927-DFB0E77FCC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564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5E4A7-4D01-4CDC-8927-DFB0E77FCC1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532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Világos, ütemezett, tervezhető nyitási tervre van szükség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Fokozatos nyitási terv kapacitáshoz és napi esetszámokhoz kötötten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rendezvények megfelelő szabályozással biztonságosan megrendezhetők.</a:t>
            </a:r>
          </a:p>
          <a:p>
            <a:r>
              <a:rPr lang="hu-HU" dirty="0" err="1"/>
              <a:t>Covid</a:t>
            </a:r>
            <a:r>
              <a:rPr lang="hu-HU" dirty="0"/>
              <a:t>-kézikönyv részletes iránymutatást tartalmaz az üzleti rendezvények biztonságos, kontrollált lebonyolításáról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Health and </a:t>
            </a:r>
            <a:r>
              <a:rPr lang="hu-HU" dirty="0" err="1"/>
              <a:t>Safety</a:t>
            </a:r>
            <a:r>
              <a:rPr lang="hu-HU" dirty="0"/>
              <a:t> </a:t>
            </a:r>
            <a:r>
              <a:rPr lang="hu-HU" dirty="0" err="1"/>
              <a:t>Guideline</a:t>
            </a:r>
            <a:r>
              <a:rPr lang="hu-HU" dirty="0"/>
              <a:t> célja teljes </a:t>
            </a:r>
            <a:r>
              <a:rPr lang="hu-HU" dirty="0" err="1"/>
              <a:t>customer</a:t>
            </a:r>
            <a:r>
              <a:rPr lang="hu-HU" dirty="0"/>
              <a:t> </a:t>
            </a:r>
            <a:r>
              <a:rPr lang="hu-HU" dirty="0" err="1"/>
              <a:t>journey</a:t>
            </a:r>
            <a:r>
              <a:rPr lang="hu-HU" dirty="0"/>
              <a:t>-t magába foglaló biztonsági szabályozás megalkotása,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5E4A7-4D01-4CDC-8927-DFB0E77FCC1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926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Rendezvényszervezés</a:t>
            </a:r>
            <a:r>
              <a:rPr lang="hu-H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„zéró beteg” az, akinél először diagnosztizálják a</a:t>
            </a:r>
            <a:r>
              <a:rPr lang="hu-H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járvány ökonómiai hatása azonnal és közvetlenül érződik –</a:t>
            </a:r>
            <a:r>
              <a:rPr lang="hu-HU" sz="1200" dirty="0"/>
              <a:t>A</a:t>
            </a:r>
            <a:r>
              <a:rPr lang="hu-HU" sz="1200" baseline="0" dirty="0"/>
              <a:t> </a:t>
            </a:r>
            <a:r>
              <a:rPr lang="hu-HU" sz="1200" baseline="0" dirty="0" err="1"/>
              <a:t>Covid</a:t>
            </a:r>
            <a:r>
              <a:rPr lang="hu-HU" sz="1200" baseline="0" dirty="0"/>
              <a:t> járvánnyal olyan </a:t>
            </a:r>
            <a:r>
              <a:rPr lang="hu-HU" sz="1200" dirty="0"/>
              <a:t>mértékű katasztrófa érte a turizmust és a rendezvényszakmát, ami nem hasonlítható a 2008-as válsághoz, amikor elkezdtek nem rendelgetni. Itt egyik napról a másikra megállt egy iparág</a:t>
            </a:r>
            <a:r>
              <a:rPr lang="hu-HU" sz="1200" baseline="0" dirty="0"/>
              <a:t> </a:t>
            </a:r>
            <a:r>
              <a:rPr lang="hu-HU" sz="1200" dirty="0"/>
              <a:t>Ilyen rövid idő alatt, ilyen nagy arányú lemondásra/elhalasztásra nem volt még példa a szakmában. M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ár a rendezvényeket érintő korlátozás bejelentése előtti héten több mint 130, majdnem 200 ezer főt érintő üzleti rendezvényt, konferenciát, kiállítást, eseményt mondtak le, bezuhant a rendezvényszakma.</a:t>
            </a:r>
            <a:endParaRPr lang="hu-HU" sz="1200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5E4A7-4D01-4CDC-8927-DFB0E77FCC1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566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Széleskörű kutatást végzett</a:t>
            </a:r>
            <a:r>
              <a:rPr lang="hu-H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MaReSz</a:t>
            </a:r>
            <a:r>
              <a:rPr lang="hu-H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tavasszal,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 felmérje a rendezvényiparág jelenlegi helyzetét, A felmérést 430-an töltötték ki a rendezvényszervezői szakma különböző szegmenseiből, kezdve a rendezvényhelyszínektől, ügynökségeken, konferenciaszervezőkön át a szolgáltatói szektor köztük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cateringesek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technikai szolgáltatók, kiállításkivitelezők és egyéb kiegészítő területek képviselőiig.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eredmények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aggasztóak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2020-as események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80%-át kényszerültek lemondani,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az eddigi foglalások alapján világosan látszik, hogy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2021-es évre tervezett rendezvények volumene körülbelül 80%-</a:t>
            </a:r>
            <a:r>
              <a:rPr lang="hu-H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alacsonyabb, mint a 2019-es évben volt.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járvány kapcsán ellehetetlenült élő események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kevesebb, mint 20%-át tudták az online térben pótolni, melyek jövedelmezősége egyébként is jóval alacsonyabb az élő eseményekénél.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5E4A7-4D01-4CDC-8927-DFB0E77FCC1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245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kutatásban résztvevő cégek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csaknem fele válaszolta azt, hogy </a:t>
            </a:r>
            <a:r>
              <a:rPr lang="hu-H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pandémia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hatására cégük összezsugorodott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stand-</a:t>
            </a:r>
            <a:r>
              <a:rPr lang="hu-H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üzemmódban van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Több, mint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10%-</a:t>
            </a:r>
            <a:r>
              <a:rPr lang="hu-H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átmeneti bezárásra kényszerült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átmeneti bezárás leginkább a rendezvényhelyszínek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esetében volt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jellemző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az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összezsugorodás és stand-</a:t>
            </a:r>
            <a:r>
              <a:rPr lang="hu-H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üzemmód pedig legnagyobb arányban a szatellit területeken,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 egyéb, kiegészítő rendezvényszolgáltatóknál volt érzékelhető. A válaszadók körülbelül fele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80%-</a:t>
            </a:r>
            <a:r>
              <a:rPr lang="hu-H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árbevétel kiesésről számolt be a 2020-as évre vonatkozóan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5E4A7-4D01-4CDC-8927-DFB0E77FCC1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28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közel 400.000 főt foglalkoztató, magas élőmunka igényes szektorban megindultak az elbocsátások és a pályaelhagyás A </a:t>
            </a:r>
            <a:r>
              <a:rPr lang="hu-H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megkérdezett cégek közel 60%-</a:t>
            </a:r>
            <a:r>
              <a:rPr lang="hu-HU" sz="1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nál</a:t>
            </a:r>
            <a:r>
              <a:rPr lang="hu-H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már voltak elbocsátások</a:t>
            </a:r>
            <a:r>
              <a:rPr lang="hu-H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 válaszadók 30%-</a:t>
            </a:r>
            <a:r>
              <a:rPr lang="hu-HU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nál</a:t>
            </a:r>
            <a:r>
              <a:rPr lang="hu-H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ez több, mint 40%-</a:t>
            </a:r>
            <a:r>
              <a:rPr lang="hu-HU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</a:t>
            </a:r>
            <a:r>
              <a:rPr lang="hu-H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mértékű volt, azon belül is közel 10%-</a:t>
            </a:r>
            <a:r>
              <a:rPr lang="hu-HU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nál</a:t>
            </a:r>
            <a:r>
              <a:rPr lang="hu-H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80% fölötti.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A kis létszámú (1-5 fős) vállalkozásoknál 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volt a legnagyobb,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60-80%-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vagy akár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80% fölötti az elbocsátási arány.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Szektor szinten pedig a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rendezvényhelyszíneknél, kiegészítő rendezvényszolgáltatóknál, koncert/fesztiválszervezőknél és rendezvényügynökségnél tudták legkevésbé megtartani az alkalmazottakat.</a:t>
            </a:r>
          </a:p>
          <a:p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A megkérdezett cégek 45%-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nál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várhatók további leépítések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Jelentős a bizonytalan helyzet miatt a pályaelhagyók száma</a:t>
            </a:r>
            <a:endParaRPr lang="hu-HU" sz="1200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5E4A7-4D01-4CDC-8927-DFB0E77FCC1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787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Magas a pályaelhagyók száma, a szakmában alapvetően multifunkciós emberek vannak, akik több helyen el tudnak helyezkedni és meg is tették ezt az elmúlt időszakban. Komoly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munkaerőhiaány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mindenkinel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</a:t>
            </a:r>
            <a:r>
              <a:rPr lang="hu-H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dirty="0"/>
              <a:t>szakképzett munkaerőmegtartása,</a:t>
            </a:r>
            <a:r>
              <a:rPr lang="hu-HU" baseline="0" dirty="0"/>
              <a:t> visszacsábítása sokba kerül. Áremelkedés van.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5E4A7-4D01-4CDC-8927-DFB0E77FCC1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288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hu-HU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pandémia</a:t>
            </a:r>
            <a:r>
              <a:rPr lang="hu-H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hatására a rendezvényszervező cégek több, mint harmada </a:t>
            </a:r>
            <a:r>
              <a:rPr lang="hu-H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válsághelyzethez </a:t>
            </a:r>
            <a:r>
              <a:rPr lang="hu-HU" sz="1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adaptálódva</a:t>
            </a:r>
            <a:r>
              <a:rPr lang="hu-H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új szolgáltatási ágat indított,  stúdiót nyitott, online rendezvényszervezésre</a:t>
            </a:r>
            <a:r>
              <a:rPr lang="hu-HU" sz="1200" b="1" baseline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tért át </a:t>
            </a:r>
            <a:r>
              <a:rPr lang="hu-H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nem Online</a:t>
            </a:r>
            <a:r>
              <a:rPr lang="hu-HU" sz="1200" b="1" baseline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rendezvények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jövedelmezősége jóval alacsonyabb az élő eseményekénél. 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események legalább felénél elvárható lesz a hibrid opció hosszútávon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5E4A7-4D01-4CDC-8927-DFB0E77FCC1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028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járvány nem hagyott más választást a vállalatoknak, mint hogy elkezdjék használni a virtuális platformokat, és arra kényszerítették őket, hogy inkább az ügyfelet állítsák kínálatuk középpontjába.</a:t>
            </a:r>
            <a:r>
              <a:rPr kumimoji="0" lang="hu-HU" altLang="hu-H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Hybrid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modell: új kinézetű orvosi kongresszusokkal fogunk kilábalni a világjárványból, amelyek során a digitális pozitívumokat kihasználják és kombinálják a hagyományos megközelítés szempontjaival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járvány rávilágított a kizárólag a digitális média használatának bizonyos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korlátaira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tartalmat sokkal vonzóbb és interaktívabb formátumba kell csomagolni, mondja, sokkal kifinomultabb profilozással, szegmentálással és az ügyfelek célzásával, hogy a megfelelő tartalmat a megfelelő időben a megfelelő közönséghez lehessen irányítani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dirty="0"/>
              <a:t>kutatások szerint az orvosi szakértők több mint fele fizikai konferenciákon venne részt nemcsak az oktatási tartalom miatt, hanem a személyes kommunikációért a kollégákkal és a kapcsolatteremtési lehetőségekért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dirty="0"/>
              <a:t>Nehéz lecserélni a spontán emberi interakciót amelyek gyakran előfordulnak konferenciákon, és sikeres együttműködést eredményeznek a sorban</a:t>
            </a:r>
            <a:endParaRPr kumimoji="0" lang="hu-HU" altLang="hu-H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5E4A7-4D01-4CDC-8927-DFB0E77FCC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297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7188" marR="0" lvl="0" indent="-3571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újra indulás a megrendelők részéről fokozatos és óvatos lesz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nyitási vágy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szektoronként eltérő lesz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Mivel a megrendelői oldalt is megviselte a járvány, ezért a rendezvénnyel kapcsolatos szolgáltatásokat még jó ideig „jegelni” fogják. A hazai és multinacionális, külföldi anyacéggel rendelkező vállalatok pedig jóval később adnak engedélyt rendezvények megtartására. </a:t>
            </a:r>
          </a:p>
          <a:p>
            <a:pPr marL="357188" indent="-357188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A gazdasági előrejelzéseket figyelembe véve a nemzetközi turizmus, a rendezvények, ezen belül a nemzetközi rendezvények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újraindulása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várhatóan még lassabban fog megtörténni.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Még sokáig a belföld lesz az új külföld.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turisztikai vállalkozások tulajdonosai mind azt látják valószínűnek, hogy a 2019-es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árbevételük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szintjét csak 2023-24-ben tudják majd újra realizálni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5E4A7-4D01-4CDC-8927-DFB0E77FCC1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363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20A4-200A-4D73-A985-C24DBC8FC84F}" type="datetime1">
              <a:rPr lang="en-GB" smtClean="0"/>
              <a:t>06/10/2021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FFCA-117E-4B0E-A3B3-E6CFE16B7FA4}" type="slidenum">
              <a:rPr lang="en-GB" smtClean="0"/>
              <a:pPr/>
              <a:t>‹#›</a:t>
            </a:fld>
            <a:r>
              <a:rPr lang="hu-HU" dirty="0"/>
              <a:t>/24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725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E048-26B5-42DB-86EE-874AF786DF7C}" type="datetime1">
              <a:rPr lang="en-GB" smtClean="0"/>
              <a:t>06/10/2021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FFCA-117E-4B0E-A3B3-E6CFE16B7FA4}" type="slidenum">
              <a:rPr lang="en-GB" smtClean="0"/>
              <a:pPr/>
              <a:t>‹#›</a:t>
            </a:fld>
            <a:r>
              <a:rPr lang="hu-HU" dirty="0"/>
              <a:t>/24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85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A109-058F-4D36-92FC-5EB908C544A3}" type="datetime1">
              <a:rPr lang="en-GB" smtClean="0"/>
              <a:t>06/10/2021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FFCA-117E-4B0E-A3B3-E6CFE16B7FA4}" type="slidenum">
              <a:rPr lang="en-GB" smtClean="0"/>
              <a:pPr/>
              <a:t>‹#›</a:t>
            </a:fld>
            <a:r>
              <a:rPr lang="hu-HU" dirty="0"/>
              <a:t>/24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163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32F7-4B62-42B9-9DB1-2AF74149E5A6}" type="datetime1">
              <a:rPr lang="en-GB" smtClean="0"/>
              <a:t>06/10/2021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FFCA-117E-4B0E-A3B3-E6CFE16B7FA4}" type="slidenum">
              <a:rPr lang="en-GB" smtClean="0"/>
              <a:pPr/>
              <a:t>‹#›</a:t>
            </a:fld>
            <a:r>
              <a:rPr lang="hu-HU" dirty="0"/>
              <a:t>/24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27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DD6F-C5AD-4D98-B0AD-3E00F0DD077C}" type="datetime1">
              <a:rPr lang="en-GB" smtClean="0"/>
              <a:t>06/10/2021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FFCA-117E-4B0E-A3B3-E6CFE16B7FA4}" type="slidenum">
              <a:rPr lang="en-GB" smtClean="0"/>
              <a:pPr/>
              <a:t>‹#›</a:t>
            </a:fld>
            <a:r>
              <a:rPr lang="hu-HU" dirty="0"/>
              <a:t>/24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36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49F8-77B8-4CF8-8AFD-8F6219FF0784}" type="datetime1">
              <a:rPr lang="en-GB" smtClean="0"/>
              <a:t>06/10/2021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FFCA-117E-4B0E-A3B3-E6CFE16B7FA4}" type="slidenum">
              <a:rPr lang="en-GB" smtClean="0"/>
              <a:pPr/>
              <a:t>‹#›</a:t>
            </a:fld>
            <a:r>
              <a:rPr lang="hu-HU" dirty="0"/>
              <a:t>/24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716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4F215-2162-4E93-B0E8-A58AF5DE0F7D}" type="datetime1">
              <a:rPr lang="en-GB" smtClean="0"/>
              <a:t>06/10/2021</a:t>
            </a:fld>
            <a:endParaRPr lang="en-GB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FFCA-117E-4B0E-A3B3-E6CFE16B7FA4}" type="slidenum">
              <a:rPr lang="en-GB" smtClean="0"/>
              <a:pPr/>
              <a:t>‹#›</a:t>
            </a:fld>
            <a:r>
              <a:rPr lang="hu-HU" dirty="0"/>
              <a:t>/24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03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1BB5-BCE9-4FD1-A641-DA13EEAEE3B3}" type="datetime1">
              <a:rPr lang="en-GB" smtClean="0"/>
              <a:t>06/10/2021</a:t>
            </a:fld>
            <a:endParaRPr lang="en-GB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FFCA-117E-4B0E-A3B3-E6CFE16B7FA4}" type="slidenum">
              <a:rPr lang="en-GB" smtClean="0"/>
              <a:pPr/>
              <a:t>‹#›</a:t>
            </a:fld>
            <a:r>
              <a:rPr lang="hu-HU" dirty="0"/>
              <a:t>/24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24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15FD-3EDA-490C-9023-050CC871D690}" type="datetime1">
              <a:rPr lang="en-GB" smtClean="0"/>
              <a:t>06/10/2021</a:t>
            </a:fld>
            <a:endParaRPr lang="en-GB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FFCA-117E-4B0E-A3B3-E6CFE16B7FA4}" type="slidenum">
              <a:rPr lang="en-GB" smtClean="0"/>
              <a:pPr/>
              <a:t>‹#›</a:t>
            </a:fld>
            <a:r>
              <a:rPr lang="hu-HU" dirty="0"/>
              <a:t>/24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92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4EB3-F9D8-4597-8EAA-7E67BB8945AF}" type="datetime1">
              <a:rPr lang="en-GB" smtClean="0"/>
              <a:t>06/10/2021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FFCA-117E-4B0E-A3B3-E6CFE16B7FA4}" type="slidenum">
              <a:rPr lang="en-GB" smtClean="0"/>
              <a:pPr/>
              <a:t>‹#›</a:t>
            </a:fld>
            <a:r>
              <a:rPr lang="hu-HU" dirty="0"/>
              <a:t>/24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208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3D22-FF63-4313-8901-3021D7F5E25D}" type="datetime1">
              <a:rPr lang="en-GB" smtClean="0"/>
              <a:t>06/10/2021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FFCA-117E-4B0E-A3B3-E6CFE16B7FA4}" type="slidenum">
              <a:rPr lang="en-GB" smtClean="0"/>
              <a:pPr/>
              <a:t>‹#›</a:t>
            </a:fld>
            <a:r>
              <a:rPr lang="hu-HU" dirty="0"/>
              <a:t>/24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633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GB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485483" y="63563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E3025-B090-4538-9E86-49EDBC99E3E9}" type="datetime1">
              <a:rPr lang="en-GB" smtClean="0"/>
              <a:t>06/10/2021</a:t>
            </a:fld>
            <a:endParaRPr lang="en-GB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252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7EFFCA-117E-4B0E-A3B3-E6CFE16B7FA4}" type="slidenum">
              <a:rPr lang="en-GB" smtClean="0"/>
              <a:pPr/>
              <a:t>‹#›</a:t>
            </a:fld>
            <a:r>
              <a:rPr lang="hu-HU" dirty="0"/>
              <a:t>/24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26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esz.h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FFCA-117E-4B0E-A3B3-E6CFE16B7FA4}" type="slidenum">
              <a:rPr lang="en-GB" smtClean="0"/>
              <a:pPr/>
              <a:t>1</a:t>
            </a:fld>
            <a:r>
              <a:rPr lang="hu-HU" dirty="0"/>
              <a:t>/11</a:t>
            </a:r>
            <a:endParaRPr lang="en-GB" dirty="0"/>
          </a:p>
        </p:txBody>
      </p:sp>
      <p:sp>
        <p:nvSpPr>
          <p:cNvPr id="6" name="Téglalap 5"/>
          <p:cNvSpPr/>
          <p:nvPr/>
        </p:nvSpPr>
        <p:spPr>
          <a:xfrm>
            <a:off x="971600" y="1988840"/>
            <a:ext cx="7488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cap="all" dirty="0"/>
              <a:t>A rendezvényszervezés, mint a koronavírus járvány által legsúlyosabban érintett gazdasági ágazat helyzete és perspektívái a kilábalás után 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886433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3702" y="260648"/>
            <a:ext cx="5104588" cy="1080120"/>
          </a:xfrm>
        </p:spPr>
        <p:txBody>
          <a:bodyPr>
            <a:normAutofit/>
          </a:bodyPr>
          <a:lstStyle/>
          <a:p>
            <a:pPr algn="ctr"/>
            <a:r>
              <a:rPr lang="hu-HU" sz="2400" u="sng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Megrendelői bizalom visszaállítása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FFCA-117E-4B0E-A3B3-E6CFE16B7FA4}" type="slidenum">
              <a:rPr lang="en-GB" smtClean="0"/>
              <a:pPr/>
              <a:t>10</a:t>
            </a:fld>
            <a:r>
              <a:rPr lang="hu-HU" dirty="0"/>
              <a:t>/11</a:t>
            </a:r>
            <a:endParaRPr lang="en-GB" dirty="0"/>
          </a:p>
        </p:txBody>
      </p:sp>
      <p:pic>
        <p:nvPicPr>
          <p:cNvPr id="7" name="Kép 6" descr="https://media.istockphoto.com/photos/womans-hand-placing-last-alphabet-of-word-trust-picture-id1141353585?b=1&amp;k=6&amp;m=1141353585&amp;s=170667a&amp;w=0&amp;h=08WuBNo35BhXVRkIQ4zz0LIHrj5cKKdi_ePaU2HmMIg=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264696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1352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9802" y="1628800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500" dirty="0">
                <a:latin typeface="Arial" panose="020B0604020202020204" pitchFamily="34" charset="0"/>
                <a:cs typeface="Arial" panose="020B0604020202020204" pitchFamily="34" charset="0"/>
              </a:rPr>
              <a:t>Köszönöm a figyelmet!</a:t>
            </a:r>
          </a:p>
          <a:p>
            <a:pPr marL="0" indent="0">
              <a:buNone/>
            </a:pPr>
            <a:endParaRPr lang="hu-H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Ganczer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Gábor </a:t>
            </a:r>
          </a:p>
          <a:p>
            <a:pPr marL="0" indent="0">
              <a:buNone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Magyarországi Rendezvényszervezők és  </a:t>
            </a:r>
          </a:p>
          <a:p>
            <a:pPr marL="0" indent="0">
              <a:buNone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-szolgáltatók Szövetsége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www.maresz.hu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7EFFCA-117E-4B0E-A3B3-E6CFE16B7FA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/11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807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FFCA-117E-4B0E-A3B3-E6CFE16B7FA4}" type="slidenum">
              <a:rPr lang="en-GB" smtClean="0"/>
              <a:pPr/>
              <a:t>2</a:t>
            </a:fld>
            <a:r>
              <a:rPr lang="hu-HU" dirty="0"/>
              <a:t>/11</a:t>
            </a:r>
            <a:endParaRPr lang="en-GB" dirty="0"/>
          </a:p>
        </p:txBody>
      </p:sp>
      <p:sp>
        <p:nvSpPr>
          <p:cNvPr id="4" name="Téglalap 3"/>
          <p:cNvSpPr/>
          <p:nvPr/>
        </p:nvSpPr>
        <p:spPr>
          <a:xfrm>
            <a:off x="2339752" y="48709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Elsőként térdelt le, utolsónak állhat fel a MICE-ágazat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40" y="548680"/>
            <a:ext cx="7452320" cy="5282535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583668" y="2399498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</a:rPr>
              <a:t>ELSŐKÉNT TÉRDELT LE ÉS UTOLSÓKÉNT ÁLLHAT FEL A MICE ÁGAZAT</a:t>
            </a:r>
          </a:p>
        </p:txBody>
      </p:sp>
    </p:spTree>
    <p:extLst>
      <p:ext uri="{BB962C8B-B14F-4D97-AF65-F5344CB8AC3E}">
        <p14:creationId xmlns:p14="http://schemas.microsoft.com/office/powerpoint/2010/main" val="2168969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2664" y="1578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2400" u="sng" dirty="0">
                <a:latin typeface="Arial" panose="020B0604020202020204" pitchFamily="34" charset="0"/>
                <a:cs typeface="Arial" panose="020B0604020202020204" pitchFamily="34" charset="0"/>
              </a:rPr>
              <a:t>A járvány hatásai a hazai rendezvényszektorra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>
            <a:normAutofit/>
          </a:bodyPr>
          <a:lstStyle/>
          <a:p>
            <a:pPr algn="just"/>
            <a:endParaRPr lang="hu-H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3440-090C-477A-B1C9-1E2381A2DEF2}" type="slidenum">
              <a:rPr lang="hu-HU" smtClean="0"/>
              <a:pPr/>
              <a:t>3</a:t>
            </a:fld>
            <a:r>
              <a:rPr lang="hu-HU" dirty="0"/>
              <a:t>/11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5" b="13359"/>
          <a:stretch/>
        </p:blipFill>
        <p:spPr bwMode="auto">
          <a:xfrm>
            <a:off x="7343800" y="5597676"/>
            <a:ext cx="1800200" cy="122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Kép 10" descr="C:\Users\Magyar\AppData\Local\Microsoft\Windows\INetCache\Content.MSO\F0B545A3.tmp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2" t="30483" r="52814" b="1"/>
          <a:stretch/>
        </p:blipFill>
        <p:spPr bwMode="auto">
          <a:xfrm>
            <a:off x="0" y="2060848"/>
            <a:ext cx="3408569" cy="3689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Kép 12" descr="C:\Users\Magyar\AppData\Local\Microsoft\Windows\INetCache\Content.MSO\F0B545A3.tmp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1" t="28022" r="25285" b="34318"/>
          <a:stretch/>
        </p:blipFill>
        <p:spPr bwMode="auto">
          <a:xfrm>
            <a:off x="3300049" y="3068517"/>
            <a:ext cx="1008112" cy="12578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zövegdoboz 7"/>
          <p:cNvSpPr txBox="1"/>
          <p:nvPr/>
        </p:nvSpPr>
        <p:spPr>
          <a:xfrm>
            <a:off x="4567424" y="2370921"/>
            <a:ext cx="42484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MaReSz tavaszi felmérése szerint a 2020-as tervezett események több, mint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80%-a került lemondásra.</a:t>
            </a:r>
            <a:b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Az események kevesebb, mint 20%-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kat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tudták az online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térben pótolni.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rendezvények elmaradásának nagyon nagy a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muliplikátor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hatása.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Kép 16" descr="C:\Users\Magyar\AppData\Local\Microsoft\Windows\INetCache\Content.MSO\F0B545A3.tmp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24"/>
          <a:stretch/>
        </p:blipFill>
        <p:spPr bwMode="auto">
          <a:xfrm>
            <a:off x="260696" y="1435418"/>
            <a:ext cx="6125288" cy="694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1895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366" y="2010459"/>
            <a:ext cx="5112568" cy="452845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A pandémia hatására a </a:t>
            </a:r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rendezvényszervező cégek fele összezsugorodott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. Több, mint </a:t>
            </a:r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10%-</a:t>
            </a:r>
            <a:r>
              <a:rPr lang="hu-H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uk</a:t>
            </a:r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 átmeneti bezárásra kényszerült. </a:t>
            </a:r>
            <a:b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A válaszadók körülbelül fele </a:t>
            </a:r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80%-os árbevétel kiesésről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 számolt be a 2020-as évre vonatkozóan. </a:t>
            </a:r>
            <a:b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Bizonytalanság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 a rendezvényszervező vállalkozások jövőjét illetően.</a:t>
            </a:r>
          </a:p>
          <a:p>
            <a:pPr lvl="0">
              <a:defRPr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FFCA-117E-4B0E-A3B3-E6CFE16B7FA4}" type="slidenum">
              <a:rPr lang="en-GB" smtClean="0"/>
              <a:pPr/>
              <a:t>4</a:t>
            </a:fld>
            <a:r>
              <a:rPr lang="hu-HU" dirty="0"/>
              <a:t>/11</a:t>
            </a:r>
            <a:endParaRPr lang="en-GB" dirty="0"/>
          </a:p>
        </p:txBody>
      </p:sp>
      <p:sp>
        <p:nvSpPr>
          <p:cNvPr id="5" name="Téglalap 4"/>
          <p:cNvSpPr/>
          <p:nvPr/>
        </p:nvSpPr>
        <p:spPr>
          <a:xfrm>
            <a:off x="1187624" y="293123"/>
            <a:ext cx="692119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u-HU" sz="2400" u="sng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Komoly pénzügyi krízis fenyegeti a hazai rendezvényszektort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132856"/>
            <a:ext cx="3664724" cy="261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78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1" y="276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2400" u="sng" dirty="0">
                <a:latin typeface="Arial" panose="020B0604020202020204" pitchFamily="34" charset="0"/>
                <a:cs typeface="Arial" panose="020B0604020202020204" pitchFamily="34" charset="0"/>
              </a:rPr>
              <a:t>Munkaerő krízis a hazai rendezvényszektorban</a:t>
            </a:r>
          </a:p>
        </p:txBody>
      </p:sp>
      <p:sp>
        <p:nvSpPr>
          <p:cNvPr id="5" name="Téglalap 4"/>
          <p:cNvSpPr/>
          <p:nvPr/>
        </p:nvSpPr>
        <p:spPr>
          <a:xfrm>
            <a:off x="423355" y="1263999"/>
            <a:ext cx="82634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FFCA-117E-4B0E-A3B3-E6CFE16B7FA4}" type="slidenum">
              <a:rPr lang="en-GB" smtClean="0"/>
              <a:pPr/>
              <a:t>5</a:t>
            </a:fld>
            <a:r>
              <a:rPr lang="hu-HU" dirty="0"/>
              <a:t>/11</a:t>
            </a:r>
            <a:endParaRPr lang="en-GB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71" y="1574581"/>
            <a:ext cx="839576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0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9482" y="5748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hu-HU" sz="2400" u="sng" dirty="0">
                <a:latin typeface="Arial" panose="020B0604020202020204" pitchFamily="34" charset="0"/>
                <a:cs typeface="Arial" panose="020B0604020202020204" pitchFamily="34" charset="0"/>
              </a:rPr>
              <a:t>Ki fogja megvalósítani a rendezvényeket, ha nem lesz szakképzett munkaerő?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FFCA-117E-4B0E-A3B3-E6CFE16B7FA4}" type="slidenum">
              <a:rPr lang="en-GB" smtClean="0"/>
              <a:pPr/>
              <a:t>6</a:t>
            </a:fld>
            <a:r>
              <a:rPr lang="hu-HU" dirty="0"/>
              <a:t>/11</a:t>
            </a:r>
            <a:endParaRPr lang="en-GB" dirty="0"/>
          </a:p>
        </p:txBody>
      </p:sp>
      <p:pic>
        <p:nvPicPr>
          <p:cNvPr id="7" name="Tartalom helye 6" descr="blurred people in a modern hall crowd of business people rushing in a floor at a trade fair. ideal for websites and magazines layouts event hostess stock pictures, royalty-free photos &amp; images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25563"/>
            <a:ext cx="7632848" cy="4425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5980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510902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Adaptálódási</a:t>
            </a:r>
            <a:r>
              <a:rPr lang="hu-HU" sz="2400" u="sng" dirty="0">
                <a:latin typeface="Arial" panose="020B0604020202020204" pitchFamily="34" charset="0"/>
                <a:cs typeface="Arial" panose="020B0604020202020204" pitchFamily="34" charset="0"/>
              </a:rPr>
              <a:t> módok a rendezvényszektorban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FFCA-117E-4B0E-A3B3-E6CFE16B7FA4}" type="slidenum">
              <a:rPr lang="en-GB" smtClean="0"/>
              <a:pPr/>
              <a:t>7</a:t>
            </a:fld>
            <a:r>
              <a:rPr lang="hu-HU" dirty="0"/>
              <a:t>/11</a:t>
            </a:r>
            <a:endParaRPr lang="en-GB" dirty="0"/>
          </a:p>
        </p:txBody>
      </p:sp>
      <p:pic>
        <p:nvPicPr>
          <p:cNvPr id="6" name="Kép 5" descr="Cropped Image Of Businessman Using Laptop At Desk Cropped Image Of Businessman Using Laptop At Desk In Office digital event stock pictures, royalty-free photos &amp; imag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68" y="1556792"/>
            <a:ext cx="5688672" cy="4003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5615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895678" cy="399579"/>
          </a:xfrm>
        </p:spPr>
        <p:txBody>
          <a:bodyPr>
            <a:noAutofit/>
          </a:bodyPr>
          <a:lstStyle/>
          <a:p>
            <a:pPr algn="ctr"/>
            <a:r>
              <a:rPr lang="hu-HU" sz="2400" u="sng" dirty="0">
                <a:latin typeface="Arial" panose="020B0604020202020204" pitchFamily="34" charset="0"/>
                <a:cs typeface="Arial" panose="020B0604020202020204" pitchFamily="34" charset="0"/>
              </a:rPr>
              <a:t>Milyenek lesznek a jövő konferenciái?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7EFFCA-117E-4B0E-A3B3-E6CFE16B7FA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/11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851920" y="1486280"/>
            <a:ext cx="49685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Kisebb</a:t>
            </a:r>
            <a:r>
              <a:rPr kumimoji="0" lang="hu-HU" altLang="hu-HU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rendezvények </a:t>
            </a: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regionális </a:t>
            </a:r>
            <a:r>
              <a:rPr kumimoji="0" lang="hu-HU" alt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hubokban</a:t>
            </a:r>
            <a:endParaRPr kumimoji="0" lang="hu-HU" alt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hu-HU" alt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Erős digitalizáció: az online platformok szerepe felerősödik.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Hibrid modell: </a:t>
            </a: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digitális pozitívumok kihasználása és kombinálása a hagyományos megközelítés szempontjaival.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hu-HU" alt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Továbbra is fontos a személyes interakció.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ép 4" descr="Cropped Image Of Businessman Using Laptop At Desk Cropped Image Of Businessman Using Laptop At Desk In Office digital event stock pictures, royalty-free photos &amp; imag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03" y="4005064"/>
            <a:ext cx="3447833" cy="169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Tartalom helye 6" descr="blurred people in a modern hall crowd of business people rushing in a floor at a trade fair. ideal for websites and magazines layouts event hostess stock pictures, royalty-free photos &amp; images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03" y="1486280"/>
            <a:ext cx="3447833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1532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301822"/>
            <a:ext cx="833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u="sng" dirty="0">
                <a:latin typeface="Arial" panose="020B0604020202020204" pitchFamily="34" charset="0"/>
                <a:cs typeface="Arial" panose="020B0604020202020204" pitchFamily="34" charset="0"/>
              </a:rPr>
              <a:t>Hosszabb távon milyen perspektíva látszik a hazai rendezvényszervező ágazatban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FFCA-117E-4B0E-A3B3-E6CFE16B7FA4}" type="slidenum">
              <a:rPr lang="en-GB" smtClean="0"/>
              <a:pPr/>
              <a:t>9</a:t>
            </a:fld>
            <a:r>
              <a:rPr lang="hu-HU" dirty="0"/>
              <a:t>/11</a:t>
            </a:r>
            <a:endParaRPr lang="en-GB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81" y="1477312"/>
            <a:ext cx="5398366" cy="3598599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070476" y="5254465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Szektoronként eltérő, óvatos újraindulás a megrendelők részéről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Nemzetközi piac regenerálódása lassabb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2019-es árbevétel 2023-24-re érhető el újra</a:t>
            </a:r>
          </a:p>
        </p:txBody>
      </p:sp>
    </p:spTree>
    <p:extLst>
      <p:ext uri="{BB962C8B-B14F-4D97-AF65-F5344CB8AC3E}">
        <p14:creationId xmlns:p14="http://schemas.microsoft.com/office/powerpoint/2010/main" val="3758695902"/>
      </p:ext>
    </p:extLst>
  </p:cSld>
  <p:clrMapOvr>
    <a:masterClrMapping/>
  </p:clrMapOvr>
</p:sld>
</file>

<file path=ppt/theme/theme1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2108</TotalTime>
  <Words>1076</Words>
  <Application>Microsoft Office PowerPoint</Application>
  <PresentationFormat>Diavetítés a képernyőre (4:3 oldalarány)</PresentationFormat>
  <Paragraphs>83</Paragraphs>
  <Slides>11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Arial</vt:lpstr>
      <vt:lpstr>Arial Unicode MS</vt:lpstr>
      <vt:lpstr>Calibri</vt:lpstr>
      <vt:lpstr>Calibri Light</vt:lpstr>
      <vt:lpstr>Wingdings</vt:lpstr>
      <vt:lpstr>Egyéni tervezés</vt:lpstr>
      <vt:lpstr>PowerPoint-bemutató</vt:lpstr>
      <vt:lpstr>PowerPoint-bemutató</vt:lpstr>
      <vt:lpstr>A járvány hatásai a hazai rendezvényszektorra</vt:lpstr>
      <vt:lpstr>PowerPoint-bemutató</vt:lpstr>
      <vt:lpstr>Munkaerő krízis a hazai rendezvényszektorban</vt:lpstr>
      <vt:lpstr>Ki fogja megvalósítani a rendezvényeket, ha nem lesz szakképzett munkaerő?</vt:lpstr>
      <vt:lpstr>PowerPoint-bemutató</vt:lpstr>
      <vt:lpstr>Milyenek lesznek a jövő konferenciái?</vt:lpstr>
      <vt:lpstr>PowerPoint-bemutató</vt:lpstr>
      <vt:lpstr>Megrendelői bizalom visszaállítása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Szeretettel köszöntjük Önöket a MaReSz közgyűlésén és kiállítási szakmai napján</dc:title>
  <dc:creator>LujzaBarni</dc:creator>
  <cp:lastModifiedBy>Bernadett BABIS</cp:lastModifiedBy>
  <cp:revision>238</cp:revision>
  <dcterms:created xsi:type="dcterms:W3CDTF">2017-06-02T09:13:16Z</dcterms:created>
  <dcterms:modified xsi:type="dcterms:W3CDTF">2021-10-06T10:13:32Z</dcterms:modified>
</cp:coreProperties>
</file>