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ida Tamás" initials="K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accent2">
                <a:lumMod val="60000"/>
                <a:lumOff val="40000"/>
              </a:schemeClr>
            </a:gs>
            <a:gs pos="8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" y="2955470"/>
            <a:ext cx="9176656" cy="1306287"/>
          </a:xfrm>
        </p:spPr>
        <p:txBody>
          <a:bodyPr/>
          <a:lstStyle/>
          <a:p>
            <a:pPr algn="ctr"/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/>
              <a:t/>
            </a:r>
            <a:br>
              <a:rPr lang="hu-HU" sz="2000" b="1" dirty="0"/>
            </a:b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/>
              <a:t/>
            </a:r>
            <a:br>
              <a:rPr lang="hu-HU" sz="2000" b="1" dirty="0"/>
            </a:b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/>
              <a:t/>
            </a:r>
            <a:br>
              <a:rPr lang="hu-HU" sz="2000" b="1" dirty="0"/>
            </a:b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/>
              <a:t/>
            </a:r>
            <a:br>
              <a:rPr lang="hu-HU" sz="2000" b="1" dirty="0"/>
            </a:b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/>
              <a:t> </a:t>
            </a:r>
            <a:br>
              <a:rPr lang="hu-HU" sz="2200" dirty="0" smtClean="0"/>
            </a:b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/>
              <a:t/>
            </a:r>
            <a:br>
              <a:rPr lang="hu-HU" sz="2200" dirty="0"/>
            </a:br>
            <a:r>
              <a:rPr lang="hu-HU" sz="2400" dirty="0">
                <a:solidFill>
                  <a:schemeClr val="bg1"/>
                </a:solidFill>
              </a:rPr>
              <a:t>XIV. KEP TÁRSADALMI PÁRBESZÉD FÓRUM. </a:t>
            </a:r>
            <a:r>
              <a:rPr lang="hu-HU" sz="2400" dirty="0" smtClean="0">
                <a:solidFill>
                  <a:schemeClr val="bg1"/>
                </a:solidFill>
              </a:rPr>
              <a:t/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Budapest</a:t>
            </a:r>
            <a:r>
              <a:rPr lang="hu-HU" sz="2400" dirty="0">
                <a:solidFill>
                  <a:schemeClr val="bg1"/>
                </a:solidFill>
              </a:rPr>
              <a:t>, 2021. október 6.</a:t>
            </a:r>
            <a:br>
              <a:rPr lang="hu-HU" sz="2400" dirty="0">
                <a:solidFill>
                  <a:schemeClr val="bg1"/>
                </a:solidFill>
              </a:rPr>
            </a:b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400" dirty="0" smtClean="0"/>
              <a:t>Trianon hatása, következményi egy külhonban maradt személy, Rezes József és családja történetén keresztül bemutatva</a:t>
            </a:r>
            <a:r>
              <a:rPr lang="hu-HU" sz="2200" dirty="0" smtClean="0"/>
              <a:t/>
            </a:r>
            <a:br>
              <a:rPr lang="hu-HU" sz="2200" dirty="0" smtClean="0"/>
            </a:b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361456"/>
            <a:ext cx="10335986" cy="2496544"/>
          </a:xfrm>
        </p:spPr>
        <p:txBody>
          <a:bodyPr>
            <a:norm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Dr. Kisida Tamás</a:t>
            </a:r>
            <a:r>
              <a:rPr lang="hu-HU" dirty="0">
                <a:solidFill>
                  <a:schemeClr val="bg1"/>
                </a:solidFill>
              </a:rPr>
              <a:t> jogi referens</a:t>
            </a: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Miniszterelnökség</a:t>
            </a: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Civil és Társadalmi Kapcsolatokért Felelős Helyettes Államtitkárság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Civil </a:t>
            </a:r>
            <a:r>
              <a:rPr lang="hu-HU" dirty="0">
                <a:solidFill>
                  <a:schemeClr val="bg1"/>
                </a:solidFill>
              </a:rPr>
              <a:t>Kapcsolatok és Társadalmi Konzultáció Főosztálya </a:t>
            </a:r>
            <a:endParaRPr lang="hu-HU" dirty="0" smtClean="0">
              <a:solidFill>
                <a:schemeClr val="bg1"/>
              </a:solidFill>
            </a:endParaRPr>
          </a:p>
          <a:p>
            <a:pPr algn="l"/>
            <a:endParaRPr lang="hu-HU" dirty="0" smtClean="0">
              <a:solidFill>
                <a:schemeClr val="bg1"/>
              </a:solidFill>
            </a:endParaRP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(Áldozatok itthon és távol. Rezes Józsefné naplója. Miskolc, 2018. Szerk.: Kis József)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8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Lyka Antal válogatott labdarúgó, az FTC játékosának 1943-ban tett nyilatkozata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61093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A levél az egész csapatnak szólott, amelyben kedves magyar testvéreinek szólítva, telve hazafiassággal és a magyar színei győzelméért való aggodalmával, adta tudtunkra fentieket, továbbá a bukaresti sajtó útján ellenünk történt előzetes harcra tüzelését, az utca kiadott jelszavát, hogy: legjobbjainkat rúgják le, mert a román futball európai hírnévre törekedett a világhírű F. T. C. legyőzése által, majd közölte azt is, hogy a román játékosok a mérkőzés bevételéből pénzbeli részesedést és minden gólért tízezer lej külön jutalmat fognak kapni.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Rezes </a:t>
            </a:r>
            <a:r>
              <a:rPr lang="hu-HU" dirty="0">
                <a:solidFill>
                  <a:schemeClr val="bg1"/>
                </a:solidFill>
              </a:rPr>
              <a:t>József a továbbiakban magas nemzeti érdekeinkre hivatkozott és kért bennünket, hogy a magyar színek diadalra jutását úgy tekintsük mint egy háborús erőpróbát, éppen ezért technikai tudásunkkal kövessünk el minden lehetőt ennek érdekében és ne engedjük, hogy ottani recept szerint vereségünk esetén a sajtó hetekig ujjongjon és becsmérelje a magyart. Mint írta, akadályozzuk ezt meg és szerezzünk tiszteletet a magyar névnek!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Mi </a:t>
            </a:r>
            <a:r>
              <a:rPr lang="hu-HU" dirty="0" err="1">
                <a:solidFill>
                  <a:schemeClr val="bg1"/>
                </a:solidFill>
              </a:rPr>
              <a:t>jólesőleg</a:t>
            </a:r>
            <a:r>
              <a:rPr lang="hu-HU" dirty="0">
                <a:solidFill>
                  <a:schemeClr val="bg1"/>
                </a:solidFill>
              </a:rPr>
              <a:t> vettük tudomásul és igen értékeltük Rezes Józsefnek az ottani helyzettel tisztában levő tanácsait, mely olyankor jött, amikor Bukarestben Hazánk ellen valóban a legellenségesebb indulatokat tapasztaltuk, közelünkbe senkit sem engedtek, aki tájékoztatott volna, a pályán botrány tört ki ellenünk és fegyveres karhatalom beavatkozására került sor s nem csak a közönség, a játékosok is szidalmaztak bennünket.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Rezes </a:t>
            </a:r>
            <a:r>
              <a:rPr lang="hu-HU" dirty="0">
                <a:solidFill>
                  <a:schemeClr val="bg1"/>
                </a:solidFill>
              </a:rPr>
              <a:t>Józseftől mindez igen szép cselekedet volt, s bizonyára mint Aradról Bukarestbe helyezett C. F. R. alkalmazott, nem kis mértékben exponálhatta magát, amidőn mint kisebbségi magyar a román óceánban fenti módon szolgálta nemzetének ügyét kockázatok árán is.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Jelen </a:t>
            </a:r>
            <a:r>
              <a:rPr lang="hu-HU" dirty="0">
                <a:solidFill>
                  <a:schemeClr val="bg1"/>
                </a:solidFill>
              </a:rPr>
              <a:t>nyilatkozatomat felelősségem teljes tudatában ennek bizonyítására adom.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976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II. bécsi döntés, 1940. augusztus 30.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353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A második bécsi döntés értelmében Észak-Erdély és a Székelyföld 20 év után újra Magyarországhoz került, azonban Rezes József szülővárosa, </a:t>
            </a:r>
            <a:r>
              <a:rPr lang="hu-HU" dirty="0">
                <a:solidFill>
                  <a:schemeClr val="bg1"/>
                </a:solidFill>
              </a:rPr>
              <a:t>Arad román kézen </a:t>
            </a:r>
            <a:r>
              <a:rPr lang="hu-HU" dirty="0" smtClean="0">
                <a:solidFill>
                  <a:schemeClr val="bg1"/>
                </a:solidFill>
              </a:rPr>
              <a:t>maradt, ami szomorúsággal is eltöltötte. 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Arról </a:t>
            </a:r>
            <a:r>
              <a:rPr lang="hu-HU" dirty="0">
                <a:solidFill>
                  <a:schemeClr val="bg1"/>
                </a:solidFill>
              </a:rPr>
              <a:t>is értesült, hogy a román nacionalista, magyarellenes vasgárdisták fekete listájára felkerült a neve, így közel két évtizedes elnyomás után úgy döntött, hivatalosan is Magyarország lakója kíván lenni. Tudta, hogy Kolozsvárt a magyaroknak ítélték meg, így </a:t>
            </a:r>
            <a:r>
              <a:rPr lang="hu-HU" dirty="0" smtClean="0">
                <a:solidFill>
                  <a:schemeClr val="bg1"/>
                </a:solidFill>
              </a:rPr>
              <a:t>1940. szeptember </a:t>
            </a:r>
            <a:r>
              <a:rPr lang="hu-HU" dirty="0">
                <a:solidFill>
                  <a:schemeClr val="bg1"/>
                </a:solidFill>
              </a:rPr>
              <a:t>7-én – még a magyar katonaság bevonulása előtt – Bukarestből Kolozsvárra szökött. Meghurcolása, elnyomatása így megszűnt, azt hitte egy életen keresztül.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932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Rezes József élete újra 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779" y="2336872"/>
            <a:ext cx="10106404" cy="452112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Mint MÁV tisztet Kolozsvárról előbb Szombathelyre, majd Miskolcra helyezték át.</a:t>
            </a:r>
            <a:r>
              <a:rPr lang="hu-HU" dirty="0"/>
              <a:t> </a:t>
            </a:r>
            <a:r>
              <a:rPr lang="hu-HU" dirty="0">
                <a:solidFill>
                  <a:schemeClr val="bg1"/>
                </a:solidFill>
              </a:rPr>
              <a:t>E</a:t>
            </a:r>
            <a:r>
              <a:rPr lang="hu-HU" dirty="0" smtClean="0">
                <a:solidFill>
                  <a:schemeClr val="bg1"/>
                </a:solidFill>
              </a:rPr>
              <a:t>lismerve bátor </a:t>
            </a:r>
            <a:r>
              <a:rPr lang="hu-HU" dirty="0">
                <a:solidFill>
                  <a:schemeClr val="bg1"/>
                </a:solidFill>
              </a:rPr>
              <a:t>és hazafias cselekedeteit, Horthy Miklós kormányzó 1943-ban Nemzetvédelmi Kereszt kitüntetéssel </a:t>
            </a:r>
            <a:r>
              <a:rPr lang="hu-HU" dirty="0" smtClean="0">
                <a:solidFill>
                  <a:schemeClr val="bg1"/>
                </a:solidFill>
              </a:rPr>
              <a:t>jutalmazta Rezes Józsefet.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 descr="ScanImage10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778" y="3780063"/>
            <a:ext cx="2326822" cy="2979965"/>
          </a:xfrm>
          <a:prstGeom prst="rect">
            <a:avLst/>
          </a:prstGeom>
        </p:spPr>
      </p:pic>
      <p:pic>
        <p:nvPicPr>
          <p:cNvPr id="6" name="Kép 5" descr="ScanImage11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1968" y="4090307"/>
            <a:ext cx="2632982" cy="2552427"/>
          </a:xfrm>
          <a:prstGeom prst="rect">
            <a:avLst/>
          </a:prstGeom>
        </p:spPr>
      </p:pic>
      <p:pic>
        <p:nvPicPr>
          <p:cNvPr id="7" name="Kép 6" descr="ScanImage11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943" y="4090308"/>
            <a:ext cx="2587535" cy="25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Esküvő és a háború vége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4149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1942 februárjában Miskolcon adta be a visszahonosítási kérelmét, mint sok-sok magyar nemzetiségű Romániából érkező polgár.</a:t>
            </a:r>
          </a:p>
          <a:p>
            <a:pPr marL="0" indent="0"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1944. május 21-én ismerkedett meg Lillafüreden későbbi feleségével, a nála 12 évvel fiatalabb Gecse Margittal, aki a m. </a:t>
            </a:r>
            <a:r>
              <a:rPr lang="hu-HU" dirty="0" err="1">
                <a:solidFill>
                  <a:schemeClr val="bg1"/>
                </a:solidFill>
              </a:rPr>
              <a:t>kir</a:t>
            </a:r>
            <a:r>
              <a:rPr lang="hu-HU" dirty="0">
                <a:solidFill>
                  <a:schemeClr val="bg1"/>
                </a:solidFill>
              </a:rPr>
              <a:t>. gazdasági </a:t>
            </a:r>
            <a:r>
              <a:rPr lang="hu-HU" dirty="0" smtClean="0">
                <a:solidFill>
                  <a:schemeClr val="bg1"/>
                </a:solidFill>
              </a:rPr>
              <a:t>felügyelőségen </a:t>
            </a:r>
            <a:r>
              <a:rPr lang="hu-HU" dirty="0">
                <a:solidFill>
                  <a:schemeClr val="bg1"/>
                </a:solidFill>
              </a:rPr>
              <a:t>dolgozott. Mindössze pár perces találkozás volt, de egy hét múlva, pünkösdkor újra találtak Hután, majd életük hamarosan egybefonódott. Az esküvőre 1944. október 23-án került sor. Hivatalosan háromszori kihirdetésre lett volna szükség, ők azonban kérelmezték ez alóli </a:t>
            </a:r>
            <a:r>
              <a:rPr lang="hu-HU" dirty="0" smtClean="0">
                <a:solidFill>
                  <a:schemeClr val="bg1"/>
                </a:solidFill>
              </a:rPr>
              <a:t>felmentésüket, amelyet valószínűleg  a háborús helyzetre való tekintettel meg is kaptak.  Hamarosan gyermekáldás kísérte a frigyüket, édesanyám megfogant.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37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Szovjet megszállás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4639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Mézesheteiket azonban a front közelsége árnyékolta be. Miskolcot már október elején hadműveleti területté nyilvánították, s napról napra közeledtek a szovjet katonák. A belövések, bombázások miatt sokan óvóhelyre menekültek, s így a Hejőcsabán lakó </a:t>
            </a:r>
            <a:r>
              <a:rPr lang="hu-HU" dirty="0" err="1">
                <a:solidFill>
                  <a:schemeClr val="bg1"/>
                </a:solidFill>
              </a:rPr>
              <a:t>Rezesék</a:t>
            </a:r>
            <a:r>
              <a:rPr lang="hu-HU" dirty="0">
                <a:solidFill>
                  <a:schemeClr val="bg1"/>
                </a:solidFill>
              </a:rPr>
              <a:t> is három héttel frigyük után bunkerba kényszerültek, ahol hat hétig </a:t>
            </a:r>
            <a:r>
              <a:rPr lang="hu-HU" dirty="0" smtClean="0">
                <a:solidFill>
                  <a:schemeClr val="bg1"/>
                </a:solidFill>
              </a:rPr>
              <a:t>éltek tele </a:t>
            </a:r>
            <a:r>
              <a:rPr lang="hu-HU" dirty="0">
                <a:solidFill>
                  <a:schemeClr val="bg1"/>
                </a:solidFill>
              </a:rPr>
              <a:t>izgalommal és rettegéssel. December 3-án </a:t>
            </a:r>
            <a:r>
              <a:rPr lang="hu-HU" dirty="0" smtClean="0">
                <a:solidFill>
                  <a:schemeClr val="bg1"/>
                </a:solidFill>
              </a:rPr>
              <a:t>Miskolcot </a:t>
            </a:r>
            <a:r>
              <a:rPr lang="hu-HU" dirty="0">
                <a:solidFill>
                  <a:schemeClr val="bg1"/>
                </a:solidFill>
              </a:rPr>
              <a:t>megszállták a szovjetek, így a háború a város számára véget ért. </a:t>
            </a:r>
            <a:r>
              <a:rPr lang="hu-HU" dirty="0" err="1">
                <a:solidFill>
                  <a:schemeClr val="bg1"/>
                </a:solidFill>
              </a:rPr>
              <a:t>Rezesék</a:t>
            </a:r>
            <a:r>
              <a:rPr lang="hu-HU" dirty="0">
                <a:solidFill>
                  <a:schemeClr val="bg1"/>
                </a:solidFill>
              </a:rPr>
              <a:t> hazatértek, azonban </a:t>
            </a:r>
            <a:r>
              <a:rPr lang="hu-HU" dirty="0" smtClean="0">
                <a:solidFill>
                  <a:schemeClr val="bg1"/>
                </a:solidFill>
              </a:rPr>
              <a:t>a szovjet </a:t>
            </a:r>
            <a:r>
              <a:rPr lang="hu-HU" dirty="0">
                <a:solidFill>
                  <a:schemeClr val="bg1"/>
                </a:solidFill>
              </a:rPr>
              <a:t>katonák garázdálkodásai miatt itt „is folytatódott a rettegés, a bujkálás, az éjszakai álmatlanság és virrasztás egymásért.”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003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Szovjet megszállás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A szovjet és magyar hatóságok a menekülés helyett a maradást választó munkaképes lakosokat ekkor közmunkára osztották be, így 1945. január elejéig Gecse Margitnak is ilyen szolgálatot kellett ellátnia, majd január 8-án visszatért a gazdasági felügyelőséghez dolgozni. Már-már úgy tűnt, hogy minden visszatér a régi kerékvágásba, amikor január 23-án egy rendőr jelent meg lakásukban, s magával hurcolta Rezes Józsefet. Bár ekkor a rendőrfőnök még igazolást adott ki számára és elbocsátotta, másnap újabb rendőr érkezett, aki már a rendőrségi palotába vitte a férjet.</a:t>
            </a:r>
          </a:p>
          <a:p>
            <a:pPr algn="just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1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Málenkij</a:t>
            </a:r>
            <a:r>
              <a:rPr lang="hu-HU" dirty="0" smtClean="0"/>
              <a:t> robot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287" y="2336872"/>
            <a:ext cx="10130896" cy="445581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Rezes József ekkor lett annak a félezer „</a:t>
            </a:r>
            <a:r>
              <a:rPr lang="hu-HU" dirty="0" err="1">
                <a:solidFill>
                  <a:schemeClr val="bg1"/>
                </a:solidFill>
              </a:rPr>
              <a:t>nagymiskolci</a:t>
            </a:r>
            <a:r>
              <a:rPr lang="hu-HU" dirty="0">
                <a:solidFill>
                  <a:schemeClr val="bg1"/>
                </a:solidFill>
              </a:rPr>
              <a:t>” egyike, akinek bár a háború borzalmaihoz semmi köze sem volt, mégis a megtorlás egyik áldozatává kellett válnia. Sorsa összefonódott az elhurcoltak tömegével, megszűnt önálló személyiség lenni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>
                <a:solidFill>
                  <a:schemeClr val="bg1"/>
                </a:solidFill>
              </a:rPr>
              <a:t>tömeg arctalan részese lett, akinek élete már nem érték, csupán statisztikai adalék.</a:t>
            </a: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Rezes története innentől kezdve sajnos már nem tisztán egyéni történet, egy „arctalan tömeg” sorsában osztozott, amelyben sokan sokat szenvedtek, sokan egy életre nyomorékká váltak, s amelyben sokan életüket vesztették. Ezen „arctalan”, </a:t>
            </a:r>
            <a:r>
              <a:rPr lang="hu-HU" dirty="0" smtClean="0">
                <a:solidFill>
                  <a:schemeClr val="bg1"/>
                </a:solidFill>
              </a:rPr>
              <a:t>rabtömeg </a:t>
            </a:r>
            <a:r>
              <a:rPr lang="hu-HU" dirty="0">
                <a:solidFill>
                  <a:schemeClr val="bg1"/>
                </a:solidFill>
              </a:rPr>
              <a:t>részeként 1945. január 31-én a Gömöri pályaudvaron vagonírozták be. Felesége megpróbált a vasúti kocsik közelébe férkőzni, egy őr azonban puskatussal ütve elzavarta. Rezes fogoly még két levelet tudott küldeni fiatal arájának, február 1-jén Füzesabonyból és két nappal később Nagyváradról, majd – bár még élt </a:t>
            </a:r>
            <a:r>
              <a:rPr lang="hu-HU" dirty="0" smtClean="0">
                <a:solidFill>
                  <a:schemeClr val="bg1"/>
                </a:solidFill>
              </a:rPr>
              <a:t>– örökre </a:t>
            </a:r>
            <a:r>
              <a:rPr lang="hu-HU" dirty="0">
                <a:solidFill>
                  <a:schemeClr val="bg1"/>
                </a:solidFill>
              </a:rPr>
              <a:t>elhallgatott, soha többé nem adott magáról, nem adhatott magáról hírt.</a:t>
            </a:r>
          </a:p>
        </p:txBody>
      </p:sp>
    </p:spTree>
    <p:extLst>
      <p:ext uri="{BB962C8B-B14F-4D97-AF65-F5344CB8AC3E}">
        <p14:creationId xmlns:p14="http://schemas.microsoft.com/office/powerpoint/2010/main" val="46191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Rezes Józsefné naplója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108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Nagymamám 1945. február 1-jei dátummal naplót kezdett írni.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Felesége története, a füzet története a Gömöri pályaudvaron kezdődik. A Gömörinél átélt élményekkel kezdi első, férjének szóló levelét Gecse Margit 1945. február 1-jén. A levelek fájdalommal, kétségbeeséssel telítettek. Félelmeit csak fokozta, hogy ekkor már három hónapos terhes volt, egy kislányt hordott a szíve alatt</a:t>
            </a:r>
            <a:r>
              <a:rPr lang="hu-HU" dirty="0" smtClean="0">
                <a:solidFill>
                  <a:schemeClr val="bg1"/>
                </a:solidFill>
              </a:rPr>
              <a:t>. A </a:t>
            </a:r>
            <a:r>
              <a:rPr lang="hu-HU" dirty="0">
                <a:solidFill>
                  <a:schemeClr val="bg1"/>
                </a:solidFill>
              </a:rPr>
              <a:t>füzet kezdetben azt a célt szolgálta, hogy szavakba önthesse az ifjú ara bánatát, s majdan bizonyítsa hazatérő férjének, hogy ő mindvégig hozzá hű maradt, s kitartott mellette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A napló 1 évet ölel fel, 1946. február 10-i dátummal van az utolsó bejegyzés. Ekkor derült ki, hogy Gecse Margit férje, 1945 áprilisában meghalt Szovjetunióban a </a:t>
            </a:r>
            <a:r>
              <a:rPr lang="hu-HU" dirty="0" err="1" smtClean="0">
                <a:solidFill>
                  <a:schemeClr val="bg1"/>
                </a:solidFill>
              </a:rPr>
              <a:t>Dombasz</a:t>
            </a:r>
            <a:r>
              <a:rPr lang="hu-HU" dirty="0" smtClean="0">
                <a:solidFill>
                  <a:schemeClr val="bg1"/>
                </a:solidFill>
              </a:rPr>
              <a:t>  vidékén lévő </a:t>
            </a:r>
            <a:r>
              <a:rPr lang="hu-HU" dirty="0" err="1" smtClean="0">
                <a:solidFill>
                  <a:schemeClr val="bg1"/>
                </a:solidFill>
              </a:rPr>
              <a:t>Parkamuna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(mai neve: </a:t>
            </a:r>
            <a:r>
              <a:rPr lang="hu-HU" dirty="0" err="1" smtClean="0">
                <a:solidFill>
                  <a:schemeClr val="bg1"/>
                </a:solidFill>
              </a:rPr>
              <a:t>Perevalsk</a:t>
            </a:r>
            <a:r>
              <a:rPr lang="hu-HU" dirty="0" smtClean="0">
                <a:solidFill>
                  <a:schemeClr val="bg1"/>
                </a:solidFill>
              </a:rPr>
              <a:t>) </a:t>
            </a:r>
            <a:r>
              <a:rPr lang="hu-HU" dirty="0">
                <a:solidFill>
                  <a:schemeClr val="bg1"/>
                </a:solidFill>
              </a:rPr>
              <a:t>város közelébe eső bányatelep 5-ös számú </a:t>
            </a:r>
            <a:r>
              <a:rPr lang="hu-HU" dirty="0" smtClean="0">
                <a:solidFill>
                  <a:schemeClr val="bg1"/>
                </a:solidFill>
              </a:rPr>
              <a:t>lágerében.</a:t>
            </a:r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0445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137" y="753228"/>
            <a:ext cx="10188046" cy="1080938"/>
          </a:xfrm>
        </p:spPr>
        <p:txBody>
          <a:bodyPr>
            <a:normAutofit fontScale="90000"/>
          </a:bodyPr>
          <a:lstStyle/>
          <a:p>
            <a:r>
              <a:rPr lang="hu-HU" dirty="0"/>
              <a:t>Rezes Sarolta, Rezes Ágnes és Rezes Józsefné Gecse </a:t>
            </a:r>
            <a:r>
              <a:rPr lang="hu-HU" dirty="0" smtClean="0"/>
              <a:t>Margit. Arad</a:t>
            </a:r>
            <a:r>
              <a:rPr lang="hu-HU" dirty="0"/>
              <a:t>, 1956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 descr="Arad, 195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7450" y="2204357"/>
            <a:ext cx="6866163" cy="43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4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Kisida Ferenc, Kisida Ferencné Rezes Ágnes és </a:t>
            </a:r>
            <a:r>
              <a:rPr lang="hu-HU" sz="2400" dirty="0" smtClean="0"/>
              <a:t>dr. Kisida Tamás </a:t>
            </a:r>
            <a:br>
              <a:rPr lang="hu-HU" sz="2400" dirty="0" smtClean="0"/>
            </a:br>
            <a:r>
              <a:rPr lang="hu-HU" sz="2400" dirty="0" smtClean="0"/>
              <a:t>Miskolc</a:t>
            </a:r>
            <a:r>
              <a:rPr lang="hu-HU" sz="2400" dirty="0"/>
              <a:t>, </a:t>
            </a:r>
            <a:r>
              <a:rPr lang="hu-HU" sz="2400" dirty="0" err="1"/>
              <a:t>Zsolcai</a:t>
            </a:r>
            <a:r>
              <a:rPr lang="hu-HU" sz="2400" dirty="0"/>
              <a:t> kapui emléktábla, 2017</a:t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4" name="Tartalom helye 3" descr="26856883_1548532525242639_1230640856_n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472" y="1983921"/>
            <a:ext cx="4261757" cy="48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accent2">
                <a:lumMod val="60000"/>
                <a:lumOff val="40000"/>
              </a:schemeClr>
            </a:gs>
            <a:gs pos="8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68934">
              <a:srgbClr val="44BDC0"/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1790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Nagyszüleim emlékére. </a:t>
            </a:r>
            <a:br>
              <a:rPr lang="hu-HU" dirty="0" smtClean="0"/>
            </a:br>
            <a:r>
              <a:rPr lang="hu-HU" dirty="0" smtClean="0"/>
              <a:t>Rezes József és Rezes Józsefné Gecse Margit</a:t>
            </a:r>
            <a:endParaRPr lang="hu-HU" dirty="0"/>
          </a:p>
        </p:txBody>
      </p:sp>
      <p:pic>
        <p:nvPicPr>
          <p:cNvPr id="4" name="Tartalom helye 3" descr="Budapest, 1955.05.0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34548" y="2604407"/>
            <a:ext cx="2766550" cy="3918857"/>
          </a:xfrm>
          <a:prstGeom prst="rect">
            <a:avLst/>
          </a:prstGeom>
        </p:spPr>
      </p:pic>
      <p:pic>
        <p:nvPicPr>
          <p:cNvPr id="5" name="Picture 2" descr="E:\Rezes József\Rezes képek\ScanImage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71" y="2589107"/>
            <a:ext cx="3197869" cy="39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7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accent2">
                <a:lumMod val="60000"/>
                <a:lumOff val="40000"/>
              </a:schemeClr>
            </a:gs>
            <a:gs pos="8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68934">
              <a:srgbClr val="44BDC0"/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17907"/>
          </a:xfrm>
        </p:spPr>
        <p:txBody>
          <a:bodyPr/>
          <a:lstStyle/>
          <a:p>
            <a:pPr algn="ctr"/>
            <a:r>
              <a:rPr lang="hu-HU" dirty="0" smtClean="0"/>
              <a:t>Rezes József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592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sz="2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1901. május 25-én született Aradon. 4 testvére volt.</a:t>
            </a:r>
          </a:p>
          <a:p>
            <a:pPr marL="0" indent="0" algn="just"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Az I. világháborúban két bátyja, akik fiatal katonatisztek voltak (főhadnagy, hadnagy), hősi halált haltak.</a:t>
            </a:r>
          </a:p>
          <a:p>
            <a:pPr marL="0" indent="0" algn="just"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A trianoni </a:t>
            </a:r>
            <a:r>
              <a:rPr lang="hu-HU" sz="2800" dirty="0">
                <a:solidFill>
                  <a:schemeClr val="bg1"/>
                </a:solidFill>
              </a:rPr>
              <a:t>döntés hatására a család hirtelen idegen államban találta meg, </a:t>
            </a:r>
            <a:r>
              <a:rPr lang="hu-HU" sz="2800" dirty="0" smtClean="0">
                <a:solidFill>
                  <a:schemeClr val="bg1"/>
                </a:solidFill>
              </a:rPr>
              <a:t>Romániában. A család nem hagyta el a szülői házat és magyarságukat változatlanul vállalták és </a:t>
            </a:r>
            <a:r>
              <a:rPr lang="hu-HU" sz="2800" dirty="0">
                <a:solidFill>
                  <a:schemeClr val="bg1"/>
                </a:solidFill>
              </a:rPr>
              <a:t>megtartották</a:t>
            </a:r>
            <a:r>
              <a:rPr lang="hu-HU" sz="2800" dirty="0" smtClean="0">
                <a:solidFill>
                  <a:schemeClr val="bg1"/>
                </a:solidFill>
              </a:rPr>
              <a:t>. </a:t>
            </a:r>
          </a:p>
          <a:p>
            <a:pPr marL="0" indent="0" algn="just">
              <a:buNone/>
            </a:pPr>
            <a:endParaRPr lang="hu-HU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3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accent2">
                <a:lumMod val="60000"/>
                <a:lumOff val="40000"/>
              </a:schemeClr>
            </a:gs>
            <a:gs pos="8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68934">
              <a:srgbClr val="44BDC0"/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1790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Nagyszebeni Károly főherceg gyalogsági tiszti iskola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59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Rezes </a:t>
            </a:r>
            <a:r>
              <a:rPr lang="hu-HU" sz="2800" dirty="0">
                <a:solidFill>
                  <a:schemeClr val="bg1"/>
                </a:solidFill>
              </a:rPr>
              <a:t>József </a:t>
            </a:r>
            <a:r>
              <a:rPr lang="hu-HU" sz="2800" dirty="0" smtClean="0">
                <a:solidFill>
                  <a:schemeClr val="bg1"/>
                </a:solidFill>
              </a:rPr>
              <a:t>1923-1924-ben a </a:t>
            </a:r>
            <a:r>
              <a:rPr lang="hu-HU" sz="2800" dirty="0">
                <a:solidFill>
                  <a:schemeClr val="bg1"/>
                </a:solidFill>
              </a:rPr>
              <a:t>nagyszebeni Károly főherceg gyalogsági tiszti iskolában szolgált, ahol nyíltan vállalt magyarsága miatt számos büntetésben részesült. </a:t>
            </a:r>
            <a:endParaRPr lang="hu-HU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1940. november 30-i dátummal fent maradt Békési József tartalékos főhadnagy nyilatkozata.</a:t>
            </a:r>
          </a:p>
          <a:p>
            <a:pPr marL="0" indent="0">
              <a:buNone/>
            </a:pPr>
            <a:endParaRPr lang="hu-H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9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accent2">
                <a:lumMod val="60000"/>
                <a:lumOff val="40000"/>
              </a:schemeClr>
            </a:gs>
            <a:gs pos="8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68934">
              <a:srgbClr val="44BDC0"/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1790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Békési József tartalékos </a:t>
            </a:r>
            <a:r>
              <a:rPr lang="hu-HU" dirty="0" err="1" smtClean="0"/>
              <a:t>fhdgy</a:t>
            </a:r>
            <a:r>
              <a:rPr lang="hu-HU" dirty="0" smtClean="0"/>
              <a:t>. nyilatkozatából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592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sz="2800" dirty="0">
                <a:solidFill>
                  <a:schemeClr val="bg1"/>
                </a:solidFill>
              </a:rPr>
              <a:t>1./ 1924. május havában a Nagyszeben melletti </a:t>
            </a:r>
            <a:r>
              <a:rPr lang="hu-HU" sz="2800" dirty="0" err="1">
                <a:solidFill>
                  <a:schemeClr val="bg1"/>
                </a:solidFill>
              </a:rPr>
              <a:t>Morgonda</a:t>
            </a:r>
            <a:r>
              <a:rPr lang="hu-HU" sz="2800" dirty="0">
                <a:solidFill>
                  <a:schemeClr val="bg1"/>
                </a:solidFill>
              </a:rPr>
              <a:t> községben, fenti tiszti iskola 1 hónapos hadgyakorlatán a 4. önkéntes század első raja egy szász házában volt jelen, ahol Rezes József meghívottai voltunk születésnapja alkalmából. A jelenlevők kb. tízen magyarokból és szászokból állottunk. Az első pohár bornál Rezes József román hadseregbeli egy éves önkéntes felállott és a következőket mondta: „Ezt az első pohár bort igyuk meg Horthy Miklós egészségére és Magyarország feltámadására.”</a:t>
            </a:r>
          </a:p>
          <a:p>
            <a:pPr marL="0" indent="0" algn="just">
              <a:buNone/>
            </a:pPr>
            <a:r>
              <a:rPr lang="hu-HU" sz="2800" dirty="0">
                <a:solidFill>
                  <a:schemeClr val="bg1"/>
                </a:solidFill>
              </a:rPr>
              <a:t>Alulírotton kívül emlékezetem szerint jelen voltak: Lelik Mihály, Wekerle József, Blum László, </a:t>
            </a:r>
            <a:r>
              <a:rPr lang="hu-HU" sz="2800" dirty="0" err="1">
                <a:solidFill>
                  <a:schemeClr val="bg1"/>
                </a:solidFill>
              </a:rPr>
              <a:t>Speil</a:t>
            </a:r>
            <a:r>
              <a:rPr lang="hu-HU" sz="2800" dirty="0">
                <a:solidFill>
                  <a:schemeClr val="bg1"/>
                </a:solidFill>
              </a:rPr>
              <a:t> Ottó, </a:t>
            </a:r>
            <a:r>
              <a:rPr lang="hu-HU" sz="2800" dirty="0" err="1">
                <a:solidFill>
                  <a:schemeClr val="bg1"/>
                </a:solidFill>
              </a:rPr>
              <a:t>Wachner</a:t>
            </a:r>
            <a:r>
              <a:rPr lang="hu-HU" sz="2800" dirty="0">
                <a:solidFill>
                  <a:schemeClr val="bg1"/>
                </a:solidFill>
              </a:rPr>
              <a:t>, </a:t>
            </a:r>
            <a:r>
              <a:rPr lang="hu-HU" sz="2800" dirty="0" err="1">
                <a:solidFill>
                  <a:schemeClr val="bg1"/>
                </a:solidFill>
              </a:rPr>
              <a:t>Klemens</a:t>
            </a:r>
            <a:r>
              <a:rPr lang="hu-HU" sz="2800" dirty="0">
                <a:solidFill>
                  <a:schemeClr val="bg1"/>
                </a:solidFill>
              </a:rPr>
              <a:t> és valószínűleg Hermann és Róth, valamennyien e. </a:t>
            </a:r>
            <a:r>
              <a:rPr lang="hu-HU" sz="2800" dirty="0" err="1">
                <a:solidFill>
                  <a:schemeClr val="bg1"/>
                </a:solidFill>
              </a:rPr>
              <a:t>é.önkéntesek</a:t>
            </a:r>
            <a:r>
              <a:rPr lang="hu-HU" sz="28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sz="2800" dirty="0">
                <a:solidFill>
                  <a:schemeClr val="bg1"/>
                </a:solidFill>
              </a:rPr>
              <a:t>A fenti epizód </a:t>
            </a:r>
            <a:r>
              <a:rPr lang="hu-HU" sz="2800" dirty="0" smtClean="0">
                <a:solidFill>
                  <a:schemeClr val="bg1"/>
                </a:solidFill>
              </a:rPr>
              <a:t>a </a:t>
            </a:r>
            <a:r>
              <a:rPr lang="hu-HU" sz="2800" dirty="0">
                <a:solidFill>
                  <a:schemeClr val="bg1"/>
                </a:solidFill>
              </a:rPr>
              <a:t>szakaszparancsnoknak tudomására jutott s emiatt nevezett mindenféle tortúráknak volt kitéve s a fárasztó hadgyakorlat alatt éjjelenként téglával megtöltött hátizsákkal sétáltatták.</a:t>
            </a:r>
          </a:p>
          <a:p>
            <a:pPr marL="0" indent="0" algn="just">
              <a:buNone/>
            </a:pP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4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802622" cy="1080938"/>
          </a:xfrm>
        </p:spPr>
        <p:txBody>
          <a:bodyPr/>
          <a:lstStyle/>
          <a:p>
            <a:r>
              <a:rPr lang="hu-HU" dirty="0"/>
              <a:t>Békési József tartalékos </a:t>
            </a:r>
            <a:r>
              <a:rPr lang="hu-HU" dirty="0" err="1"/>
              <a:t>fhdgy</a:t>
            </a:r>
            <a:r>
              <a:rPr lang="hu-HU" dirty="0"/>
              <a:t>. nyilatkozatából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700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3./ A </a:t>
            </a:r>
            <a:r>
              <a:rPr lang="hu-HU" dirty="0">
                <a:solidFill>
                  <a:schemeClr val="bg1"/>
                </a:solidFill>
              </a:rPr>
              <a:t>tiszti iskola utolsó napján, midőn a regáti oktató tisztünk, </a:t>
            </a:r>
            <a:r>
              <a:rPr lang="hu-HU" dirty="0" err="1">
                <a:solidFill>
                  <a:schemeClr val="bg1"/>
                </a:solidFill>
              </a:rPr>
              <a:t>Vamanu</a:t>
            </a:r>
            <a:r>
              <a:rPr lang="hu-HU" dirty="0">
                <a:solidFill>
                  <a:schemeClr val="bg1"/>
                </a:solidFill>
              </a:rPr>
              <a:t> főhadnagy a sorban álló szakasztól elbúcsúzott, Rezes József önkéntesnek – akit nem küldtek hadnagyi vizsgára – a következőket mondta búcsúzóul: „Rezes! Ne légy oly nagy magyar!” Mire ő a következőket válaszolta: „Magyarnak születtem és magyarnak halok meg</a:t>
            </a:r>
            <a:r>
              <a:rPr lang="hu-HU" dirty="0" smtClean="0">
                <a:solidFill>
                  <a:schemeClr val="bg1"/>
                </a:solidFill>
              </a:rPr>
              <a:t>!”</a:t>
            </a:r>
          </a:p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4./ Az étkezdét egyszer egy bukaresti tábornok látogatta meg. Majd azt kérte, hogy minden önkéntes írja egy papírra nevét és nemzetiségét. Rezes József nagyobb betűkkel írta nemzetiségét, mint nevét s ezért a papírokat összegyűjtő tiszt megkérdezte, miért írta magyar nemzetiségét két kilométer nagyságú betűkkel. válasza ez volt: „Hogy mindenki lássa”.</a:t>
            </a:r>
          </a:p>
          <a:p>
            <a:pPr marL="0" indent="0" algn="just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8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4543" y="753228"/>
            <a:ext cx="10001250" cy="1080938"/>
          </a:xfrm>
        </p:spPr>
        <p:txBody>
          <a:bodyPr/>
          <a:lstStyle/>
          <a:p>
            <a:r>
              <a:rPr lang="hu-HU" dirty="0"/>
              <a:t>Békési József tartalékos </a:t>
            </a:r>
            <a:r>
              <a:rPr lang="hu-HU" dirty="0" err="1"/>
              <a:t>fhdgy</a:t>
            </a:r>
            <a:r>
              <a:rPr lang="hu-HU" dirty="0"/>
              <a:t>. nyilatkozatából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6190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A fenti és azokhoz hasonló körülmények és tények következtében Rezes József állandó üldöztetésnek volt kitéve. Sokszor megtörtént, hogy éjjel alvás helyett „</a:t>
            </a:r>
            <a:r>
              <a:rPr lang="hu-HU" dirty="0" err="1">
                <a:solidFill>
                  <a:schemeClr val="bg1"/>
                </a:solidFill>
              </a:rPr>
              <a:t>carcer</a:t>
            </a:r>
            <a:r>
              <a:rPr lang="hu-HU" dirty="0">
                <a:solidFill>
                  <a:schemeClr val="bg1"/>
                </a:solidFill>
              </a:rPr>
              <a:t>”</a:t>
            </a:r>
            <a:r>
              <a:rPr lang="hu-HU" dirty="0" err="1">
                <a:solidFill>
                  <a:schemeClr val="bg1"/>
                </a:solidFill>
              </a:rPr>
              <a:t>-be</a:t>
            </a:r>
            <a:r>
              <a:rPr lang="hu-HU" dirty="0">
                <a:solidFill>
                  <a:schemeClr val="bg1"/>
                </a:solidFill>
              </a:rPr>
              <a:t>, egy férgekkel teli deszkabódéba zárták, melyben leülni sem lehetett, csak állni volt hely.</a:t>
            </a:r>
          </a:p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 </a:t>
            </a:r>
            <a:r>
              <a:rPr lang="hu-HU" dirty="0" smtClean="0">
                <a:solidFill>
                  <a:schemeClr val="bg1"/>
                </a:solidFill>
              </a:rPr>
              <a:t>Az </a:t>
            </a:r>
            <a:r>
              <a:rPr lang="hu-HU" dirty="0">
                <a:solidFill>
                  <a:schemeClr val="bg1"/>
                </a:solidFill>
              </a:rPr>
              <a:t>egyik állandó ok, ami miatt csaknem naponta raportra volt rendelve az volt, hogy magyarul beszélt, mi tilos volt. Ezért állandó fenyegetésekben, szidalmakban és büntetésekben volt része. Mindezeket Rezes József a négyszögben felállott század közepén feszes vigyázban, de közömbösen hallgatta végig, ami a főhadnagyot még jobban </a:t>
            </a:r>
            <a:r>
              <a:rPr lang="hu-HU" dirty="0" smtClean="0">
                <a:solidFill>
                  <a:schemeClr val="bg1"/>
                </a:solidFill>
              </a:rPr>
              <a:t>felbőszítette. A vasárnapi </a:t>
            </a:r>
            <a:r>
              <a:rPr lang="hu-HU" dirty="0">
                <a:solidFill>
                  <a:schemeClr val="bg1"/>
                </a:solidFill>
              </a:rPr>
              <a:t>kimentőktől el volt tiltva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Rezes József akkor, mint egy éves önkéntes egész év alatt, minden körülmények között hajthatatlan igaz magyarságáról tett bizonyságot, kitéve magát annak, hogy bármely percben haditörvényszék elé állítják, hova – mint mondták – csak azért nem küldték, hogy a nagyszebeni tiszti iskola „magyar nívója” csorbát ne szenvedjen.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58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Rezes József a katonaság után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A katonaság után </a:t>
            </a:r>
            <a:r>
              <a:rPr lang="hu-HU" dirty="0" smtClean="0">
                <a:solidFill>
                  <a:schemeClr val="bg1"/>
                </a:solidFill>
              </a:rPr>
              <a:t>vasutas lett, </a:t>
            </a:r>
            <a:r>
              <a:rPr lang="hu-HU" dirty="0">
                <a:solidFill>
                  <a:schemeClr val="bg1"/>
                </a:solidFill>
              </a:rPr>
              <a:t>azonban magyarságának vállalása miatt 1926-ban Regátba, tehát a régi Románia területére helyezték. A moldovai </a:t>
            </a:r>
            <a:r>
              <a:rPr lang="hu-HU" dirty="0" err="1">
                <a:solidFill>
                  <a:schemeClr val="bg1"/>
                </a:solidFill>
              </a:rPr>
              <a:t>Bauzauban</a:t>
            </a:r>
            <a:r>
              <a:rPr lang="hu-HU" dirty="0">
                <a:solidFill>
                  <a:schemeClr val="bg1"/>
                </a:solidFill>
              </a:rPr>
              <a:t> 3, majd 12 évig Bukarestben szolgált. De regáti évei sem törték meg magyarságát, 1936-ban levélben hívta fel a Bukarestben játszó magyar labdarúgók figyelmét, hogy a sajtó ellenük tüzelte a románokat, s testi épségük is veszélyben lehet.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143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Lyka Antal válogatott labdarúgó, az FTC játékosának 1943-ban tett nyilatkozata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46397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Alulírott Lyka Antal, Magyarország többszörös válogatott labdarúgója, mint a Ferencvárosi Torna Club labdarúgó csapatának játékosa 1936 augusztus 15 és 16-án Bukarestben mérkőztünk a C. D. R. Rapid és </a:t>
            </a:r>
            <a:r>
              <a:rPr lang="hu-HU" dirty="0" err="1">
                <a:solidFill>
                  <a:schemeClr val="bg1"/>
                </a:solidFill>
              </a:rPr>
              <a:t>Ripensia</a:t>
            </a:r>
            <a:r>
              <a:rPr lang="hu-HU" dirty="0">
                <a:solidFill>
                  <a:schemeClr val="bg1"/>
                </a:solidFill>
              </a:rPr>
              <a:t> román csapatok ellen. A román labdarúgás ekkor állt sikereinek csúcspontján, ugyanakkor mi nem ismertük közelebbről az ottani állapotokat, feszült légkört, a közönség ellenséges magatartását, annak ellenünk készülő tüntetését és az emberre menő balkáni játékmodort.</a:t>
            </a:r>
          </a:p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</a:rPr>
              <a:t>Az ottani sok magyar közül Rezes József hívta fel mindezekre figyelmünket egy hosszú levélben, amelyet nekünk a bukaresti Hotel </a:t>
            </a:r>
            <a:r>
              <a:rPr lang="hu-HU" dirty="0" err="1">
                <a:solidFill>
                  <a:schemeClr val="bg1"/>
                </a:solidFill>
              </a:rPr>
              <a:t>Princiar</a:t>
            </a:r>
            <a:r>
              <a:rPr lang="hu-HU" dirty="0">
                <a:solidFill>
                  <a:schemeClr val="bg1"/>
                </a:solidFill>
              </a:rPr>
              <a:t> előtt – ahol megszállva voltunk s ahova őt nem engedték be a mérkőzések előtt – átadott. Rezes Józsefet, a levél íróját és személyes átadóját azelőtt soha nem ismertük és nem láttuk, a bécsi döntés után Budapesten kutatott fel a Magyar Labdarúgók Szövetsége útján.</a:t>
            </a:r>
          </a:p>
        </p:txBody>
      </p:sp>
    </p:spTree>
    <p:extLst>
      <p:ext uri="{BB962C8B-B14F-4D97-AF65-F5344CB8AC3E}">
        <p14:creationId xmlns:p14="http://schemas.microsoft.com/office/powerpoint/2010/main" val="36953263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940</TotalTime>
  <Words>1660</Words>
  <Application>Microsoft Office PowerPoint</Application>
  <PresentationFormat>Egyéni</PresentationFormat>
  <Paragraphs>62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Berlin</vt:lpstr>
      <vt:lpstr>                  XIV. KEP TÁRSADALMI PÁRBESZÉD FÓRUM.  Budapest, 2021. október 6.       Trianon hatása, következményi egy külhonban maradt személy, Rezes József és családja történetén keresztül bemutatva </vt:lpstr>
      <vt:lpstr>Nagyszüleim emlékére.  Rezes József és Rezes Józsefné Gecse Margit</vt:lpstr>
      <vt:lpstr>Rezes József </vt:lpstr>
      <vt:lpstr>Nagyszebeni Károly főherceg gyalogsági tiszti iskola</vt:lpstr>
      <vt:lpstr>Békési József tartalékos fhdgy. nyilatkozatából</vt:lpstr>
      <vt:lpstr>Békési József tartalékos fhdgy. nyilatkozatából</vt:lpstr>
      <vt:lpstr>Békési József tartalékos fhdgy. nyilatkozatából</vt:lpstr>
      <vt:lpstr>Rezes József a katonaság után</vt:lpstr>
      <vt:lpstr>Lyka Antal válogatott labdarúgó, az FTC játékosának 1943-ban tett nyilatkozata</vt:lpstr>
      <vt:lpstr>Lyka Antal válogatott labdarúgó, az FTC játékosának 1943-ban tett nyilatkozata</vt:lpstr>
      <vt:lpstr>II. bécsi döntés, 1940. augusztus 30.</vt:lpstr>
      <vt:lpstr>Rezes József élete újra Magyarországon</vt:lpstr>
      <vt:lpstr>Esküvő és a háború vége</vt:lpstr>
      <vt:lpstr>Szovjet megszállás</vt:lpstr>
      <vt:lpstr>Szovjet megszállás</vt:lpstr>
      <vt:lpstr>Málenkij robot</vt:lpstr>
      <vt:lpstr>Rezes Józsefné naplója</vt:lpstr>
      <vt:lpstr>Rezes Sarolta, Rezes Ágnes és Rezes Józsefné Gecse Margit. Arad, 1956 </vt:lpstr>
      <vt:lpstr>Kisida Ferenc, Kisida Ferencné Rezes Ágnes és dr. Kisida Tamás  Miskolc, Zsolcai kapui emléktábla, 2017 </vt:lpstr>
    </vt:vector>
  </TitlesOfParts>
  <Company>Egységes InfraStruktúra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Helyettes Államtitkárság civil területet érintő szakmai programjai, eseményei</dc:title>
  <dc:creator>Szöllősiné Tóth Erika</dc:creator>
  <cp:lastModifiedBy>no</cp:lastModifiedBy>
  <cp:revision>95</cp:revision>
  <dcterms:created xsi:type="dcterms:W3CDTF">2021-09-06T11:31:17Z</dcterms:created>
  <dcterms:modified xsi:type="dcterms:W3CDTF">2021-10-06T10:35:39Z</dcterms:modified>
</cp:coreProperties>
</file>