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5"/>
  </p:notesMasterIdLst>
  <p:sldIdLst>
    <p:sldId id="256" r:id="rId2"/>
    <p:sldId id="281" r:id="rId3"/>
    <p:sldId id="289" r:id="rId4"/>
    <p:sldId id="293" r:id="rId5"/>
    <p:sldId id="290" r:id="rId6"/>
    <p:sldId id="291" r:id="rId7"/>
    <p:sldId id="297" r:id="rId8"/>
    <p:sldId id="292" r:id="rId9"/>
    <p:sldId id="296" r:id="rId10"/>
    <p:sldId id="282" r:id="rId11"/>
    <p:sldId id="294" r:id="rId12"/>
    <p:sldId id="298" r:id="rId13"/>
    <p:sldId id="262" r:id="rId14"/>
  </p:sldIdLst>
  <p:sldSz cx="9144000" cy="6858000" type="screen4x3"/>
  <p:notesSz cx="6794500" cy="99314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59" autoAdjust="0"/>
    <p:restoredTop sz="94660"/>
  </p:normalViewPr>
  <p:slideViewPr>
    <p:cSldViewPr>
      <p:cViewPr varScale="1">
        <p:scale>
          <a:sx n="82" d="100"/>
          <a:sy n="82" d="100"/>
        </p:scale>
        <p:origin x="140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D652B-66AC-4CE4-9827-BAE493975981}" type="datetimeFigureOut">
              <a:rPr lang="hu-HU" smtClean="0"/>
              <a:pPr/>
              <a:t>2021. 10. 06.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45B9F-E120-4C05-9448-9EB3DC0EE66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6218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45B9F-E120-4C05-9448-9EB3DC0EE66D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6153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F45B9F-E120-4C05-9448-9EB3DC0EE66D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7230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Lekerekített téglalap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D6612-8D07-4F62-8205-BCA79828A7C3}" type="datetime1">
              <a:rPr lang="hu-HU" smtClean="0"/>
              <a:pPr/>
              <a:t>2021. 10. 06.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54C23DE-A645-4C93-B067-C2639D4D495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C0A41-68EE-4A42-A14E-691F92997BC8}" type="datetime1">
              <a:rPr lang="hu-HU" smtClean="0"/>
              <a:pPr/>
              <a:t>2021. 10. 06.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23DE-A645-4C93-B067-C2639D4D495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AA7D1-68F6-49B5-8D51-2E84E618A67B}" type="datetime1">
              <a:rPr lang="hu-HU" smtClean="0"/>
              <a:pPr/>
              <a:t>2021. 10. 06.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23DE-A645-4C93-B067-C2639D4D495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926B-F132-44D8-BEDF-CAE6C2C49A10}" type="datetime1">
              <a:rPr lang="hu-HU" smtClean="0"/>
              <a:pPr/>
              <a:t>2021. 10. 06.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23DE-A645-4C93-B067-C2639D4D495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Lekerekített téglalap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BBA1-D354-4D0E-A9B1-9E99CEAB12DA}" type="datetime1">
              <a:rPr lang="hu-HU" smtClean="0"/>
              <a:pPr/>
              <a:t>2021. 10. 06.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54C23DE-A645-4C93-B067-C2639D4D495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F9BA0-E279-4BFF-9374-7E731EC3ABE6}" type="datetime1">
              <a:rPr lang="hu-HU" smtClean="0"/>
              <a:pPr/>
              <a:t>2021. 10. 06.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23DE-A645-4C93-B067-C2639D4D495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D534-AA43-458D-B86C-2FE89A5222A8}" type="datetime1">
              <a:rPr lang="hu-HU" smtClean="0"/>
              <a:pPr/>
              <a:t>2021. 10. 06.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23DE-A645-4C93-B067-C2639D4D495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95342-881E-4B13-8EA5-A514B7B1577C}" type="datetime1">
              <a:rPr lang="hu-HU" smtClean="0"/>
              <a:pPr/>
              <a:t>2021. 10. 06.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23DE-A645-4C93-B067-C2639D4D495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85DDA-86FC-4245-8691-27C57F53A2BB}" type="datetime1">
              <a:rPr lang="hu-HU" smtClean="0"/>
              <a:pPr/>
              <a:t>2021. 10. 06.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23DE-A645-4C93-B067-C2639D4D495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Lekerekített téglalap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7E846-39BA-4622-9169-B06A1C708B2B}" type="datetime1">
              <a:rPr lang="hu-HU" smtClean="0"/>
              <a:pPr/>
              <a:t>2021. 10. 06.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23DE-A645-4C93-B067-C2639D4D495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hu-HU"/>
              <a:t>Mintaszöveg szerkesztése</a:t>
            </a:r>
          </a:p>
          <a:p>
            <a:pPr lvl="1" eaLnBrk="1" latinLnBrk="0" hangingPunct="1"/>
            <a:r>
              <a:rPr lang="hu-HU"/>
              <a:t>Második szint</a:t>
            </a:r>
          </a:p>
          <a:p>
            <a:pPr lvl="2" eaLnBrk="1" latinLnBrk="0" hangingPunct="1"/>
            <a:r>
              <a:rPr lang="hu-HU"/>
              <a:t>Harmadik szint</a:t>
            </a:r>
          </a:p>
          <a:p>
            <a:pPr lvl="3" eaLnBrk="1" latinLnBrk="0" hangingPunct="1"/>
            <a:r>
              <a:rPr lang="hu-HU"/>
              <a:t>Negyedik szint</a:t>
            </a:r>
          </a:p>
          <a:p>
            <a:pPr lvl="4" eaLnBrk="1" latinLnBrk="0" hangingPunct="1"/>
            <a:r>
              <a:rPr lang="hu-HU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D2D34-012F-422E-A6B1-3AF1010AC497}" type="datetime1">
              <a:rPr lang="hu-HU" smtClean="0"/>
              <a:pPr/>
              <a:t>2021. 10. 06.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54C23DE-A645-4C93-B067-C2639D4D495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églalap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/>
              <a:t>Kép beszúrásához kattintson az ikonra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Lekerekített téglalap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hu-HU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hu-HU"/>
              <a:t>Mintaszöveg szerkesztése</a:t>
            </a:r>
          </a:p>
          <a:p>
            <a:pPr lvl="1" eaLnBrk="1" latinLnBrk="0" hangingPunct="1"/>
            <a:r>
              <a:rPr kumimoji="0" lang="hu-HU"/>
              <a:t>Második szint</a:t>
            </a:r>
          </a:p>
          <a:p>
            <a:pPr lvl="2" eaLnBrk="1" latinLnBrk="0" hangingPunct="1"/>
            <a:r>
              <a:rPr kumimoji="0" lang="hu-HU"/>
              <a:t>Harmadik szint</a:t>
            </a:r>
          </a:p>
          <a:p>
            <a:pPr lvl="3" eaLnBrk="1" latinLnBrk="0" hangingPunct="1"/>
            <a:r>
              <a:rPr kumimoji="0" lang="hu-HU"/>
              <a:t>Negyedik szint</a:t>
            </a:r>
          </a:p>
          <a:p>
            <a:pPr lvl="4" eaLnBrk="1" latinLnBrk="0" hangingPunct="1"/>
            <a:r>
              <a:rPr kumimoji="0" lang="hu-HU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AF4E9B-633D-4F13-AD59-1135DDD85AF4}" type="datetime1">
              <a:rPr lang="hu-HU" smtClean="0"/>
              <a:pPr/>
              <a:t>2021. 10. 06.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54C23DE-A645-4C93-B067-C2639D4D495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804664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hu-HU" b="1" dirty="0">
                <a:solidFill>
                  <a:schemeClr val="tx1"/>
                </a:solidFill>
                <a:latin typeface="Garamond" pitchFamily="18" charset="0"/>
              </a:rPr>
              <a:t>Kovács László</a:t>
            </a:r>
          </a:p>
          <a:p>
            <a:pPr>
              <a:spcBef>
                <a:spcPts val="0"/>
              </a:spcBef>
            </a:pPr>
            <a:r>
              <a:rPr lang="hu-HU" b="1" dirty="0">
                <a:solidFill>
                  <a:schemeClr val="tx1"/>
                </a:solidFill>
                <a:latin typeface="Garamond" pitchFamily="18" charset="0"/>
              </a:rPr>
              <a:t>elnök</a:t>
            </a:r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>
                <a:latin typeface="Garamond" pitchFamily="18" charset="0"/>
              </a:rPr>
              <a:t>Helyzetjelentés a vendéglátásról Magyarországon</a:t>
            </a:r>
            <a:endParaRPr lang="hu-HU" dirty="0">
              <a:latin typeface="Garamond" pitchFamily="18" charset="0"/>
            </a:endParaRPr>
          </a:p>
        </p:txBody>
      </p:sp>
      <p:pic>
        <p:nvPicPr>
          <p:cNvPr id="4" name="Kép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5111" y="4005064"/>
            <a:ext cx="1861378" cy="2214578"/>
          </a:xfrm>
          <a:prstGeom prst="rect">
            <a:avLst/>
          </a:prstGeom>
        </p:spPr>
      </p:pic>
      <p:sp>
        <p:nvSpPr>
          <p:cNvPr id="5" name="Alcím 2"/>
          <p:cNvSpPr txBox="1">
            <a:spLocks/>
          </p:cNvSpPr>
          <p:nvPr/>
        </p:nvSpPr>
        <p:spPr>
          <a:xfrm>
            <a:off x="1428728" y="214290"/>
            <a:ext cx="6400800" cy="128588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hu-HU" sz="26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aramond" pitchFamily="18" charset="0"/>
              </a:rPr>
              <a:t>XIV. KEP TÁRSADALMI PÁRBESZÉD FÓRUM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hu-HU" sz="2600" b="1" dirty="0">
                <a:solidFill>
                  <a:schemeClr val="tx2"/>
                </a:solidFill>
                <a:latin typeface="Garamond" pitchFamily="18" charset="0"/>
              </a:rPr>
              <a:t>II. szekció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74904" y="190500"/>
            <a:ext cx="8715436" cy="552124"/>
          </a:xfrm>
        </p:spPr>
        <p:txBody>
          <a:bodyPr>
            <a:noAutofit/>
          </a:bodyPr>
          <a:lstStyle/>
          <a:p>
            <a:pPr algn="ctr"/>
            <a:r>
              <a:rPr lang="hu-HU" sz="3000" b="1" u="sng" dirty="0">
                <a:latin typeface="Garamond" pitchFamily="18" charset="0"/>
              </a:rPr>
              <a:t>Újranyitás, támogatások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214282" y="742624"/>
            <a:ext cx="8715436" cy="5951140"/>
          </a:xfrm>
        </p:spPr>
        <p:txBody>
          <a:bodyPr>
            <a:normAutofit/>
          </a:bodyPr>
          <a:lstStyle/>
          <a:p>
            <a:pPr algn="just"/>
            <a:r>
              <a:rPr lang="hu-HU" sz="2400" dirty="0">
                <a:latin typeface="Garamond" pitchFamily="18" charset="0"/>
              </a:rPr>
              <a:t>Fokozatos nyitás, teraszok majd a belső terek védettségi igazolvánnyal, végül teljes nyitás júniusban</a:t>
            </a:r>
          </a:p>
          <a:p>
            <a:pPr algn="just"/>
            <a:r>
              <a:rPr lang="hu-HU" sz="2400" dirty="0">
                <a:latin typeface="Garamond" pitchFamily="18" charset="0"/>
              </a:rPr>
              <a:t>Családi esemény vagy magánrendezvény </a:t>
            </a:r>
            <a:r>
              <a:rPr lang="hu-HU" sz="2400" dirty="0" err="1">
                <a:latin typeface="Garamond" pitchFamily="18" charset="0"/>
              </a:rPr>
              <a:t>max</a:t>
            </a:r>
            <a:r>
              <a:rPr lang="hu-HU" sz="2400" dirty="0">
                <a:latin typeface="Garamond" pitchFamily="18" charset="0"/>
              </a:rPr>
              <a:t>. 100 főig, lakodalom legfeljebb 400 fő</a:t>
            </a:r>
          </a:p>
          <a:p>
            <a:pPr algn="just"/>
            <a:r>
              <a:rPr lang="hu-HU" sz="2400" dirty="0">
                <a:latin typeface="Garamond" pitchFamily="18" charset="0"/>
              </a:rPr>
              <a:t>Zenés, táncos rendezvények védettségi igazolvánnyal, egyéb rendezvények (pl. üzleti rendezvény, konferencia) korlátozásokkal</a:t>
            </a:r>
          </a:p>
          <a:p>
            <a:pPr algn="just"/>
            <a:r>
              <a:rPr lang="hu-HU" sz="2400" b="1" dirty="0">
                <a:latin typeface="Garamond" pitchFamily="18" charset="0"/>
              </a:rPr>
              <a:t>Gazdaságvédelmi intézkedések:</a:t>
            </a:r>
          </a:p>
          <a:p>
            <a:pPr lvl="1" algn="just">
              <a:buFont typeface="Wingdings" pitchFamily="2" charset="2"/>
              <a:buChar char="§"/>
            </a:pPr>
            <a:r>
              <a:rPr lang="hu-HU" sz="2200" dirty="0">
                <a:latin typeface="Garamond" pitchFamily="18" charset="0"/>
              </a:rPr>
              <a:t>Adókedvezmények és bértámogatás, 5%-os ÁFA elvitel és házhoz szállítás esetén </a:t>
            </a:r>
          </a:p>
          <a:p>
            <a:pPr lvl="1" algn="just">
              <a:buFont typeface="Wingdings" pitchFamily="2" charset="2"/>
              <a:buChar char="§"/>
            </a:pPr>
            <a:r>
              <a:rPr lang="hu-HU" sz="2200" dirty="0">
                <a:latin typeface="Garamond" pitchFamily="18" charset="0"/>
              </a:rPr>
              <a:t>Teraszdíjat 2021. december 31-ig nem kell fizetni</a:t>
            </a:r>
          </a:p>
          <a:p>
            <a:pPr lvl="1" algn="just">
              <a:buFont typeface="Wingdings" pitchFamily="2" charset="2"/>
              <a:buChar char="§"/>
            </a:pPr>
            <a:r>
              <a:rPr lang="hu-HU" sz="2200" dirty="0">
                <a:latin typeface="Garamond" pitchFamily="18" charset="0"/>
              </a:rPr>
              <a:t>SZÉP-kártya kedvező adózása, megemelt keretösszeg, alszámlák átjárhatósága 2021. december 31-ig</a:t>
            </a:r>
          </a:p>
          <a:p>
            <a:pPr lvl="1" algn="just">
              <a:buFont typeface="Wingdings" pitchFamily="2" charset="2"/>
              <a:buChar char="§"/>
            </a:pPr>
            <a:r>
              <a:rPr lang="hu-HU" sz="2200" dirty="0">
                <a:latin typeface="Garamond" pitchFamily="18" charset="0"/>
              </a:rPr>
              <a:t>Turizmusfejlesztési hozzájárulás alóli mentesség 2021. december 31-ig</a:t>
            </a:r>
          </a:p>
          <a:p>
            <a:pPr lvl="1" algn="just">
              <a:buFont typeface="Wingdings" pitchFamily="2" charset="2"/>
              <a:buChar char="§"/>
            </a:pPr>
            <a:r>
              <a:rPr lang="hu-HU" sz="2200" dirty="0">
                <a:latin typeface="Garamond" pitchFamily="18" charset="0"/>
              </a:rPr>
              <a:t>Reprezentációt terhelő adók átmeneti csökkentése</a:t>
            </a:r>
          </a:p>
          <a:p>
            <a:pPr lvl="1" algn="just">
              <a:buFont typeface="Wingdings" pitchFamily="2" charset="2"/>
              <a:buChar char="§"/>
            </a:pPr>
            <a:r>
              <a:rPr lang="hu-HU" sz="2200" dirty="0">
                <a:latin typeface="Garamond" pitchFamily="18" charset="0"/>
              </a:rPr>
              <a:t>10 millió Ft-os kamatmentes gyorskölcsön, Széchenyi Turisztikai Kártya</a:t>
            </a:r>
            <a:endParaRPr lang="hu-HU" b="1" dirty="0">
              <a:latin typeface="Garamond" pitchFamily="18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23DE-A645-4C93-B067-C2639D4D4956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715436" cy="552124"/>
          </a:xfrm>
        </p:spPr>
        <p:txBody>
          <a:bodyPr>
            <a:noAutofit/>
          </a:bodyPr>
          <a:lstStyle/>
          <a:p>
            <a:pPr algn="ctr"/>
            <a:r>
              <a:rPr lang="hu-HU" sz="3000" b="1" u="sng" dirty="0">
                <a:latin typeface="Garamond" pitchFamily="18" charset="0"/>
              </a:rPr>
              <a:t>Az újranyitást követő kihívások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214282" y="1052736"/>
            <a:ext cx="8715436" cy="5040560"/>
          </a:xfrm>
        </p:spPr>
        <p:txBody>
          <a:bodyPr>
            <a:normAutofit/>
          </a:bodyPr>
          <a:lstStyle/>
          <a:p>
            <a:pPr algn="just"/>
            <a:r>
              <a:rPr lang="hu-HU" dirty="0">
                <a:latin typeface="Garamond" pitchFamily="18" charset="0"/>
              </a:rPr>
              <a:t>A vendéglátóhelyek egy része végleg bezárt</a:t>
            </a:r>
          </a:p>
          <a:p>
            <a:pPr algn="just"/>
            <a:r>
              <a:rPr lang="hu-HU" dirty="0">
                <a:latin typeface="Garamond" pitchFamily="18" charset="0"/>
              </a:rPr>
              <a:t>Területi különbségek (Budapest és vidék)</a:t>
            </a:r>
          </a:p>
          <a:p>
            <a:pPr algn="just"/>
            <a:r>
              <a:rPr lang="hu-HU" dirty="0">
                <a:latin typeface="Garamond" pitchFamily="18" charset="0"/>
              </a:rPr>
              <a:t>Kevesebb külföldi turista 2021-ben</a:t>
            </a:r>
          </a:p>
          <a:p>
            <a:pPr algn="just"/>
            <a:r>
              <a:rPr lang="hu-HU" dirty="0">
                <a:latin typeface="Garamond" pitchFamily="18" charset="0"/>
              </a:rPr>
              <a:t>Kevesebb üzleti és egyéb rendezvény </a:t>
            </a:r>
          </a:p>
          <a:p>
            <a:pPr algn="just"/>
            <a:r>
              <a:rPr lang="hu-HU" dirty="0">
                <a:latin typeface="Garamond" pitchFamily="18" charset="0"/>
              </a:rPr>
              <a:t>Újra munkaerőhiány a szálláshely-szolgáltatás, vendéglátásban</a:t>
            </a:r>
          </a:p>
          <a:p>
            <a:pPr algn="just"/>
            <a:r>
              <a:rPr lang="hu-HU" dirty="0">
                <a:latin typeface="Garamond" pitchFamily="18" charset="0"/>
              </a:rPr>
              <a:t>Atipikus foglalkoztatás bővítése a szektorban</a:t>
            </a:r>
          </a:p>
          <a:p>
            <a:pPr algn="just"/>
            <a:r>
              <a:rPr lang="hu-HU" dirty="0">
                <a:latin typeface="Garamond" pitchFamily="18" charset="0"/>
              </a:rPr>
              <a:t>Több lábon állás (házhoz szállítás, kisebb arányú külföldi vendégkör)</a:t>
            </a:r>
          </a:p>
          <a:p>
            <a:pPr algn="just"/>
            <a:r>
              <a:rPr lang="hu-HU" dirty="0">
                <a:latin typeface="Garamond" pitchFamily="18" charset="0"/>
              </a:rPr>
              <a:t>Bizonytalanság a várható negyedik hullám miatt</a:t>
            </a:r>
          </a:p>
          <a:p>
            <a:pPr algn="just"/>
            <a:r>
              <a:rPr lang="hu-HU" dirty="0">
                <a:latin typeface="Garamond" pitchFamily="18" charset="0"/>
              </a:rPr>
              <a:t>Munkahelyi kötelező oltások esetleges bevezetése</a:t>
            </a:r>
          </a:p>
          <a:p>
            <a:pPr marL="0" indent="0" algn="just">
              <a:buNone/>
            </a:pPr>
            <a:endParaRPr lang="hu-HU" sz="2800" dirty="0">
              <a:latin typeface="Garamond" pitchFamily="18" charset="0"/>
            </a:endParaRPr>
          </a:p>
          <a:p>
            <a:pPr algn="just"/>
            <a:endParaRPr lang="hu-HU" sz="2800" dirty="0">
              <a:latin typeface="Garamond" pitchFamily="18" charset="0"/>
            </a:endParaRPr>
          </a:p>
          <a:p>
            <a:pPr algn="just"/>
            <a:endParaRPr lang="hu-HU" sz="2800" dirty="0">
              <a:latin typeface="Garamond" pitchFamily="18" charset="0"/>
            </a:endParaRPr>
          </a:p>
          <a:p>
            <a:pPr algn="just"/>
            <a:endParaRPr lang="hu-HU" sz="2400" dirty="0">
              <a:latin typeface="Garamond" pitchFamily="18" charset="0"/>
            </a:endParaRPr>
          </a:p>
          <a:p>
            <a:pPr algn="just"/>
            <a:endParaRPr lang="hu-HU" sz="2400" dirty="0">
              <a:latin typeface="Garamond" pitchFamily="18" charset="0"/>
            </a:endParaRPr>
          </a:p>
          <a:p>
            <a:pPr lvl="1">
              <a:buFont typeface="Wingdings" pitchFamily="2" charset="2"/>
              <a:buChar char="§"/>
            </a:pPr>
            <a:endParaRPr lang="hu-HU" sz="2200" b="1" dirty="0">
              <a:latin typeface="Garamond" pitchFamily="18" charset="0"/>
            </a:endParaRPr>
          </a:p>
          <a:p>
            <a:pPr algn="just"/>
            <a:endParaRPr lang="hu-HU" b="1" dirty="0">
              <a:latin typeface="Garamond" pitchFamily="18" charset="0"/>
            </a:endParaRPr>
          </a:p>
          <a:p>
            <a:pPr algn="just"/>
            <a:endParaRPr lang="hu-HU" dirty="0">
              <a:latin typeface="Garamond" pitchFamily="18" charset="0"/>
            </a:endParaRPr>
          </a:p>
          <a:p>
            <a:pPr algn="just"/>
            <a:endParaRPr lang="hu-HU" b="1" dirty="0">
              <a:latin typeface="Garamond" pitchFamily="18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23DE-A645-4C93-B067-C2639D4D4956}" type="slidenum">
              <a:rPr lang="hu-HU" smtClean="0"/>
              <a:pPr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96723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67422FE-3584-48F1-AE7E-B475B38B5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271126"/>
            <a:ext cx="7772400" cy="706090"/>
          </a:xfrm>
        </p:spPr>
        <p:txBody>
          <a:bodyPr>
            <a:normAutofit/>
          </a:bodyPr>
          <a:lstStyle/>
          <a:p>
            <a:pPr algn="ctr"/>
            <a:r>
              <a:rPr lang="hu-HU" sz="3400" b="1" u="sng" dirty="0">
                <a:latin typeface="Garamond" panose="02020404030301010803" pitchFamily="18" charset="0"/>
              </a:rPr>
              <a:t>Javaslatok</a:t>
            </a:r>
          </a:p>
        </p:txBody>
      </p:sp>
      <p:sp>
        <p:nvSpPr>
          <p:cNvPr id="3" name="Dia számának helye 2">
            <a:extLst>
              <a:ext uri="{FF2B5EF4-FFF2-40B4-BE49-F238E27FC236}">
                <a16:creationId xmlns:a16="http://schemas.microsoft.com/office/drawing/2014/main" id="{9ABD7166-5F4D-4122-BD54-AD1B1E088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23DE-A645-4C93-B067-C2639D4D4956}" type="slidenum">
              <a:rPr lang="hu-HU" smtClean="0"/>
              <a:pPr/>
              <a:t>12</a:t>
            </a:fld>
            <a:endParaRPr lang="hu-HU"/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6D524AC-E10C-45A6-BFD9-C7EAFEFA28E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0364" y="980728"/>
            <a:ext cx="8363272" cy="5686772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hu-HU" b="1" dirty="0">
                <a:latin typeface="Garamond" panose="02020404030301010803" pitchFamily="18" charset="0"/>
              </a:rPr>
              <a:t>Jogszabályi módosítást igénylő javaslatok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hu-HU" dirty="0">
                <a:latin typeface="Garamond" panose="02020404030301010803" pitchFamily="18" charset="0"/>
              </a:rPr>
              <a:t>áfa-szabályozás módosítása, egyszerűsítése </a:t>
            </a:r>
          </a:p>
          <a:p>
            <a:pPr marL="320040" lvl="1" indent="0" algn="just">
              <a:buNone/>
            </a:pPr>
            <a:r>
              <a:rPr lang="hu-HU" dirty="0">
                <a:latin typeface="Garamond" panose="02020404030301010803" pitchFamily="18" charset="0"/>
              </a:rPr>
              <a:t>(5%-os ÁFA valamennyi vendéglátóipari szolgáltatásra – munkahelyi vendéglátás, közétkeztetés, rendezvényi vendéglátás – kivéve alkoholos italok)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hu-HU" dirty="0">
                <a:latin typeface="Garamond" panose="02020404030301010803" pitchFamily="18" charset="0"/>
              </a:rPr>
              <a:t>reprezentációt terhelő adók jelentős csökkentése (árbevétel 2%-</a:t>
            </a:r>
            <a:r>
              <a:rPr lang="hu-HU" dirty="0" err="1">
                <a:latin typeface="Garamond" panose="02020404030301010803" pitchFamily="18" charset="0"/>
              </a:rPr>
              <a:t>áig</a:t>
            </a:r>
            <a:r>
              <a:rPr lang="hu-HU" dirty="0">
                <a:latin typeface="Garamond" panose="02020404030301010803" pitchFamily="18" charset="0"/>
              </a:rPr>
              <a:t> adómentesség (SZOCHO és SZJA), illetve 30 millió Ft-os felső korlát)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hu-HU" dirty="0">
                <a:latin typeface="Garamond" panose="02020404030301010803" pitchFamily="18" charset="0"/>
              </a:rPr>
              <a:t>alkalmi rendezvényen jövedéki termék értékesítéséhez kapcsolódó bejelentés megszüntetése (2021. július 1-jétől a kitelepülést már nem kell bejelenteni) → kedvező változás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hu-HU" dirty="0">
                <a:latin typeface="Garamond" panose="02020404030301010803" pitchFamily="18" charset="0"/>
              </a:rPr>
              <a:t>borravaló életszerű kezelése a vendéglátóhelyeken → kedvező változás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hu-HU" b="1" dirty="0">
                <a:latin typeface="Garamond" panose="02020404030301010803" pitchFamily="18" charset="0"/>
              </a:rPr>
              <a:t>Jogszabályi módosítást nem igényló javaslatok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hu-HU" dirty="0">
                <a:latin typeface="Garamond" panose="02020404030301010803" pitchFamily="18" charset="0"/>
              </a:rPr>
              <a:t>vendéglátóhelyek jövedéki és egyéb ellenőrzése (vállalkozásbarát hatósági tevékenység)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hu-HU" dirty="0">
                <a:latin typeface="Garamond" panose="02020404030301010803" pitchFamily="18" charset="0"/>
              </a:rPr>
              <a:t>vendéglátóhelyek fejlesztését célzó pályázati lehetőségek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hu-HU" dirty="0">
                <a:latin typeface="Garamond" panose="02020404030301010803" pitchFamily="18" charset="0"/>
              </a:rPr>
              <a:t>jogszabályi előírásokhoz kapcsolódó gyakorlati útmutatók kidolgozása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hu-HU" dirty="0">
                <a:latin typeface="Garamond" panose="02020404030301010803" pitchFamily="18" charset="0"/>
              </a:rPr>
              <a:t>vendéglátás-fejlesztési stratégia kidolgozása → kedvező változás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hu-HU" dirty="0">
              <a:latin typeface="Garamond" panose="02020404030301010803" pitchFamily="18" charset="0"/>
            </a:endParaRPr>
          </a:p>
          <a:p>
            <a:pPr marL="320040" lvl="1" indent="0">
              <a:buNone/>
            </a:pPr>
            <a:endParaRPr lang="hu-HU" dirty="0">
              <a:latin typeface="Garamond" panose="02020404030301010803" pitchFamily="18" charset="0"/>
            </a:endParaRPr>
          </a:p>
          <a:p>
            <a:pPr marL="320040" lvl="1" indent="0">
              <a:buNone/>
            </a:pPr>
            <a:endParaRPr lang="hu-HU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3820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7775" y="1556792"/>
            <a:ext cx="8272466" cy="789800"/>
          </a:xfrm>
        </p:spPr>
        <p:txBody>
          <a:bodyPr>
            <a:noAutofit/>
          </a:bodyPr>
          <a:lstStyle/>
          <a:p>
            <a:pPr algn="ctr"/>
            <a:br>
              <a:rPr lang="hu-HU" sz="4400" b="1" dirty="0">
                <a:latin typeface="Garamond" pitchFamily="18" charset="0"/>
              </a:rPr>
            </a:br>
            <a:br>
              <a:rPr lang="hu-HU" sz="4400" b="1" dirty="0">
                <a:latin typeface="Garamond" pitchFamily="18" charset="0"/>
              </a:rPr>
            </a:br>
            <a:br>
              <a:rPr lang="hu-HU" sz="4400" b="1" dirty="0">
                <a:latin typeface="Garamond" pitchFamily="18" charset="0"/>
              </a:rPr>
            </a:br>
            <a:r>
              <a:rPr lang="hu-HU" b="1" dirty="0">
                <a:solidFill>
                  <a:schemeClr val="tx1"/>
                </a:solidFill>
                <a:latin typeface="Garamond" pitchFamily="18" charset="0"/>
              </a:rPr>
              <a:t>Köszönöm szépen a megtisztelő figyelmüket!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23DE-A645-4C93-B067-C2639D4D4956}" type="slidenum">
              <a:rPr lang="hu-HU" smtClean="0"/>
              <a:pPr/>
              <a:t>13</a:t>
            </a:fld>
            <a:endParaRPr lang="hu-HU"/>
          </a:p>
        </p:txBody>
      </p:sp>
      <p:pic>
        <p:nvPicPr>
          <p:cNvPr id="4" name="Kép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306" y="2786058"/>
            <a:ext cx="2016224" cy="25231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75602" y="375788"/>
            <a:ext cx="8715436" cy="758952"/>
          </a:xfrm>
        </p:spPr>
        <p:txBody>
          <a:bodyPr>
            <a:noAutofit/>
          </a:bodyPr>
          <a:lstStyle/>
          <a:p>
            <a:pPr algn="ctr"/>
            <a:r>
              <a:rPr lang="hu-HU" sz="3200" b="1" u="sng" dirty="0">
                <a:latin typeface="Garamond" pitchFamily="18" charset="0"/>
              </a:rPr>
              <a:t>Forgalmi adatok</a:t>
            </a:r>
            <a:br>
              <a:rPr lang="hu-HU" sz="3200" b="1" u="sng" dirty="0">
                <a:latin typeface="Garamond" pitchFamily="18" charset="0"/>
              </a:rPr>
            </a:br>
            <a:r>
              <a:rPr lang="hu-HU" sz="2400" b="1" dirty="0">
                <a:latin typeface="Garamond" pitchFamily="18" charset="0"/>
              </a:rPr>
              <a:t>(kereskedelmi vendéglátás)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23DE-A645-4C93-B067-C2639D4D4956}" type="slidenum">
              <a:rPr lang="hu-HU" smtClean="0"/>
              <a:pPr/>
              <a:t>2</a:t>
            </a:fld>
            <a:endParaRPr lang="hu-HU"/>
          </a:p>
        </p:txBody>
      </p:sp>
      <p:sp>
        <p:nvSpPr>
          <p:cNvPr id="8" name="Szövegdoboz 7"/>
          <p:cNvSpPr txBox="1"/>
          <p:nvPr/>
        </p:nvSpPr>
        <p:spPr>
          <a:xfrm>
            <a:off x="448168" y="5745242"/>
            <a:ext cx="8492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Forrás: KSH adatok alapján; </a:t>
            </a:r>
            <a:r>
              <a:rPr lang="hu-HU" dirty="0" err="1"/>
              <a:t>Zerényi</a:t>
            </a:r>
            <a:r>
              <a:rPr lang="hu-HU" dirty="0"/>
              <a:t> Károly (2021): Statisztikai helyzetjelentés a vendéglátásról, MVI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9B9A37F2-3BD4-42A4-9477-1D4A2D8BDF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613" y="1132820"/>
            <a:ext cx="8492773" cy="450601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4393" y="548680"/>
            <a:ext cx="8715436" cy="758952"/>
          </a:xfrm>
        </p:spPr>
        <p:txBody>
          <a:bodyPr>
            <a:noAutofit/>
          </a:bodyPr>
          <a:lstStyle/>
          <a:p>
            <a:pPr algn="ctr"/>
            <a:r>
              <a:rPr lang="hu-HU" sz="3200" b="1" u="sng" dirty="0">
                <a:latin typeface="Garamond" pitchFamily="18" charset="0"/>
              </a:rPr>
              <a:t>Forgalom változása </a:t>
            </a:r>
            <a:br>
              <a:rPr lang="hu-HU" sz="3200" b="1" u="sng" dirty="0">
                <a:latin typeface="Garamond" pitchFamily="18" charset="0"/>
              </a:rPr>
            </a:br>
            <a:r>
              <a:rPr lang="hu-HU" sz="2400" b="1" dirty="0">
                <a:latin typeface="Garamond" pitchFamily="18" charset="0"/>
              </a:rPr>
              <a:t>(2019-es év azonos időszakához viszonyítva)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23DE-A645-4C93-B067-C2639D4D4956}" type="slidenum">
              <a:rPr lang="hu-HU" smtClean="0"/>
              <a:pPr/>
              <a:t>3</a:t>
            </a:fld>
            <a:endParaRPr lang="hu-HU"/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A814BB5B-F793-4FA9-8701-959D1B57627E}"/>
              </a:ext>
            </a:extLst>
          </p:cNvPr>
          <p:cNvSpPr txBox="1"/>
          <p:nvPr/>
        </p:nvSpPr>
        <p:spPr>
          <a:xfrm>
            <a:off x="425873" y="5365702"/>
            <a:ext cx="8492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Forrás: KSH adatok alapján; </a:t>
            </a:r>
            <a:r>
              <a:rPr lang="hu-HU" dirty="0" err="1"/>
              <a:t>Zerényi</a:t>
            </a:r>
            <a:r>
              <a:rPr lang="hu-HU" dirty="0"/>
              <a:t> Károly (2021): Statisztikai helyzetjelentés a vendéglátásról, MVI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AC2175D4-6964-4690-9167-CA1FFDAA47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532" y="1307632"/>
            <a:ext cx="8616971" cy="4002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43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0044" y="437798"/>
            <a:ext cx="8715436" cy="758952"/>
          </a:xfrm>
        </p:spPr>
        <p:txBody>
          <a:bodyPr>
            <a:noAutofit/>
          </a:bodyPr>
          <a:lstStyle/>
          <a:p>
            <a:pPr algn="ctr"/>
            <a:r>
              <a:rPr lang="hu-HU" sz="3200" b="1" u="sng" dirty="0">
                <a:latin typeface="Garamond" pitchFamily="18" charset="0"/>
              </a:rPr>
              <a:t>Forgalom változása </a:t>
            </a:r>
            <a:br>
              <a:rPr lang="hu-HU" sz="3200" b="1" u="sng" dirty="0">
                <a:latin typeface="Garamond" pitchFamily="18" charset="0"/>
              </a:rPr>
            </a:br>
            <a:r>
              <a:rPr lang="hu-HU" sz="2400" b="1" dirty="0">
                <a:latin typeface="Garamond" pitchFamily="18" charset="0"/>
              </a:rPr>
              <a:t>(területi különbségek)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23DE-A645-4C93-B067-C2639D4D4956}" type="slidenum">
              <a:rPr lang="hu-HU" smtClean="0"/>
              <a:pPr/>
              <a:t>4</a:t>
            </a:fld>
            <a:endParaRPr lang="hu-HU"/>
          </a:p>
        </p:txBody>
      </p:sp>
      <p:sp>
        <p:nvSpPr>
          <p:cNvPr id="8" name="Szövegdoboz 7"/>
          <p:cNvSpPr txBox="1"/>
          <p:nvPr/>
        </p:nvSpPr>
        <p:spPr>
          <a:xfrm>
            <a:off x="3275856" y="5157192"/>
            <a:ext cx="2378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Forrás: KSH Heti Monitor</a:t>
            </a:r>
          </a:p>
        </p:txBody>
      </p:sp>
      <p:sp>
        <p:nvSpPr>
          <p:cNvPr id="10" name="Tartalom helye 3"/>
          <p:cNvSpPr>
            <a:spLocks noGrp="1"/>
          </p:cNvSpPr>
          <p:nvPr>
            <p:ph sz="quarter" idx="1"/>
          </p:nvPr>
        </p:nvSpPr>
        <p:spPr>
          <a:xfrm>
            <a:off x="827584" y="5526524"/>
            <a:ext cx="7776864" cy="10708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000" b="1" dirty="0">
                <a:latin typeface="Garamond" panose="02020404030301010803" pitchFamily="18" charset="0"/>
              </a:rPr>
              <a:t>A kereskedelmi vendéglátóhelyek júliusi forgalma a fővárosban  továbbra is elmaradt 2019-hez képest (-14%)</a:t>
            </a:r>
            <a:endParaRPr lang="hu-HU" dirty="0">
              <a:latin typeface="Garamond" panose="02020404030301010803" pitchFamily="18" charset="0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307C0B53-2E9A-4DF8-B908-4DCBC270B9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04" y="1138944"/>
            <a:ext cx="5698313" cy="4076054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9F4DE24D-F464-4551-93DB-033FF64D90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509" y="3119165"/>
            <a:ext cx="1914513" cy="1914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690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15436" cy="758952"/>
          </a:xfrm>
        </p:spPr>
        <p:txBody>
          <a:bodyPr>
            <a:noAutofit/>
          </a:bodyPr>
          <a:lstStyle/>
          <a:p>
            <a:pPr algn="ctr"/>
            <a:r>
              <a:rPr lang="hu-HU" sz="3200" b="1" u="sng" dirty="0">
                <a:latin typeface="Garamond" pitchFamily="18" charset="0"/>
              </a:rPr>
              <a:t>Forgalom változása </a:t>
            </a:r>
            <a:br>
              <a:rPr lang="hu-HU" sz="3200" b="1" u="sng" dirty="0">
                <a:latin typeface="Garamond" pitchFamily="18" charset="0"/>
              </a:rPr>
            </a:br>
            <a:r>
              <a:rPr lang="hu-HU" sz="2400" b="1" dirty="0">
                <a:latin typeface="Garamond" pitchFamily="18" charset="0"/>
              </a:rPr>
              <a:t>(Budapest)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23DE-A645-4C93-B067-C2639D4D4956}" type="slidenum">
              <a:rPr lang="hu-HU" smtClean="0"/>
              <a:pPr/>
              <a:t>5</a:t>
            </a:fld>
            <a:endParaRPr lang="hu-HU"/>
          </a:p>
        </p:txBody>
      </p:sp>
      <p:sp>
        <p:nvSpPr>
          <p:cNvPr id="8" name="Szövegdoboz 7"/>
          <p:cNvSpPr txBox="1"/>
          <p:nvPr/>
        </p:nvSpPr>
        <p:spPr>
          <a:xfrm>
            <a:off x="3921271" y="5157192"/>
            <a:ext cx="2378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Forrás: KSH Heti Monitor</a:t>
            </a:r>
          </a:p>
        </p:txBody>
      </p:sp>
      <p:sp>
        <p:nvSpPr>
          <p:cNvPr id="10" name="Tartalom helye 3"/>
          <p:cNvSpPr>
            <a:spLocks noGrp="1"/>
          </p:cNvSpPr>
          <p:nvPr>
            <p:ph sz="quarter" idx="1"/>
          </p:nvPr>
        </p:nvSpPr>
        <p:spPr>
          <a:xfrm>
            <a:off x="867148" y="5526525"/>
            <a:ext cx="7772400" cy="114283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hu-HU" sz="2400" b="1" dirty="0">
                <a:latin typeface="Garamond" panose="02020404030301010803" pitchFamily="18" charset="0"/>
              </a:rPr>
              <a:t>Összességében 14%-kal kevesebb a kereskedelmi vendéglátóhelyek júliusi forgalma Budapesten 2019-hez képest</a:t>
            </a:r>
          </a:p>
          <a:p>
            <a:pPr algn="just"/>
            <a:r>
              <a:rPr lang="hu-HU" sz="2400" b="1" dirty="0">
                <a:latin typeface="Garamond" panose="02020404030301010803" pitchFamily="18" charset="0"/>
              </a:rPr>
              <a:t>A csökkenés legsúlyosabban a turisztikailag frekventált belvárost és a repülőtéri vendéglátóhelyeket érintette</a:t>
            </a:r>
          </a:p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6C883C10-815B-4EEA-9F0B-581D332FA4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49" y="1091608"/>
            <a:ext cx="5115036" cy="4126548"/>
          </a:xfrm>
          <a:prstGeom prst="rect">
            <a:avLst/>
          </a:prstGeom>
        </p:spPr>
      </p:pic>
      <p:pic>
        <p:nvPicPr>
          <p:cNvPr id="11" name="Kép 10">
            <a:extLst>
              <a:ext uri="{FF2B5EF4-FFF2-40B4-BE49-F238E27FC236}">
                <a16:creationId xmlns:a16="http://schemas.microsoft.com/office/drawing/2014/main" id="{08B1F276-618A-4F89-AC13-2248874107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246" y="2923316"/>
            <a:ext cx="2233875" cy="223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39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4282" y="649470"/>
            <a:ext cx="8715436" cy="758952"/>
          </a:xfrm>
        </p:spPr>
        <p:txBody>
          <a:bodyPr>
            <a:noAutofit/>
          </a:bodyPr>
          <a:lstStyle/>
          <a:p>
            <a:pPr algn="ctr"/>
            <a:r>
              <a:rPr lang="hu-HU" sz="3200" b="1" u="sng" dirty="0">
                <a:latin typeface="Garamond" pitchFamily="18" charset="0"/>
              </a:rPr>
              <a:t>Vendéglátóhelyi forgalom megoszlása</a:t>
            </a:r>
            <a:br>
              <a:rPr lang="hu-HU" sz="3200" b="1" u="sng" dirty="0">
                <a:latin typeface="Garamond" pitchFamily="18" charset="0"/>
              </a:rPr>
            </a:br>
            <a:endParaRPr lang="hu-HU" sz="2400" b="1" dirty="0">
              <a:latin typeface="Garamond" pitchFamily="18" charset="0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23DE-A645-4C93-B067-C2639D4D4956}" type="slidenum">
              <a:rPr lang="hu-HU" smtClean="0"/>
              <a:pPr/>
              <a:t>6</a:t>
            </a:fld>
            <a:endParaRPr lang="hu-HU"/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51DD0428-A70B-4B19-AA49-CE9905E25E07}"/>
              </a:ext>
            </a:extLst>
          </p:cNvPr>
          <p:cNvSpPr txBox="1"/>
          <p:nvPr/>
        </p:nvSpPr>
        <p:spPr>
          <a:xfrm>
            <a:off x="325613" y="5589240"/>
            <a:ext cx="8492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Forrás: KSH adatok alapján; </a:t>
            </a:r>
            <a:r>
              <a:rPr lang="hu-HU" dirty="0" err="1"/>
              <a:t>Zerényi</a:t>
            </a:r>
            <a:r>
              <a:rPr lang="hu-HU" dirty="0"/>
              <a:t> Károly (2021): Statisztikai helyzetjelentés a vendéglátásról, MVI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C2B21F08-9FE6-4B6C-9FFB-68C8D4D6C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562" y="1124744"/>
            <a:ext cx="8560693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564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4204602-8C70-412C-A98F-02EE63E34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480" y="476672"/>
            <a:ext cx="77724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hu-HU" b="1" dirty="0">
                <a:latin typeface="Garamond" panose="02020404030301010803" pitchFamily="18" charset="0"/>
              </a:rPr>
              <a:t>Fogyasztói-árindexek</a:t>
            </a:r>
            <a:br>
              <a:rPr lang="hu-HU" b="1" dirty="0">
                <a:latin typeface="Garamond" panose="02020404030301010803" pitchFamily="18" charset="0"/>
              </a:rPr>
            </a:br>
            <a:r>
              <a:rPr lang="hu-HU" sz="2700" b="1" dirty="0">
                <a:latin typeface="Garamond" panose="02020404030301010803" pitchFamily="18" charset="0"/>
              </a:rPr>
              <a:t>(Az előző év azonos időszaka=100%)</a:t>
            </a:r>
          </a:p>
        </p:txBody>
      </p:sp>
      <p:sp>
        <p:nvSpPr>
          <p:cNvPr id="3" name="Dia számának helye 2">
            <a:extLst>
              <a:ext uri="{FF2B5EF4-FFF2-40B4-BE49-F238E27FC236}">
                <a16:creationId xmlns:a16="http://schemas.microsoft.com/office/drawing/2014/main" id="{41218230-27D1-4389-9D3F-E7D04653A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23DE-A645-4C93-B067-C2639D4D4956}" type="slidenum">
              <a:rPr lang="hu-HU" smtClean="0"/>
              <a:pPr/>
              <a:t>7</a:t>
            </a:fld>
            <a:endParaRPr lang="hu-HU"/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D2286AC3-8E9B-45E4-872A-950E89BBE334}"/>
              </a:ext>
            </a:extLst>
          </p:cNvPr>
          <p:cNvSpPr txBox="1"/>
          <p:nvPr/>
        </p:nvSpPr>
        <p:spPr>
          <a:xfrm>
            <a:off x="3352403" y="5550326"/>
            <a:ext cx="24391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Forrás: KSH adatok alapján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92B0514F-A27F-404D-A0F4-6B3D3025B4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450" y="1303376"/>
            <a:ext cx="8629099" cy="413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474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715436" cy="758952"/>
          </a:xfrm>
        </p:spPr>
        <p:txBody>
          <a:bodyPr>
            <a:noAutofit/>
          </a:bodyPr>
          <a:lstStyle/>
          <a:p>
            <a:pPr algn="ctr"/>
            <a:r>
              <a:rPr lang="hu-HU" sz="3200" b="1" u="sng" dirty="0">
                <a:latin typeface="Garamond" pitchFamily="18" charset="0"/>
              </a:rPr>
              <a:t>Foglalkoztatottak száma</a:t>
            </a:r>
            <a:br>
              <a:rPr lang="hu-HU" sz="3200" b="1" u="sng" dirty="0">
                <a:latin typeface="Garamond" pitchFamily="18" charset="0"/>
              </a:rPr>
            </a:br>
            <a:r>
              <a:rPr lang="hu-HU" sz="2800" b="1" dirty="0">
                <a:latin typeface="Garamond" pitchFamily="18" charset="0"/>
              </a:rPr>
              <a:t>szálláshely-szolgáltatás, vendéglátás (ezer fő)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23DE-A645-4C93-B067-C2639D4D4956}" type="slidenum">
              <a:rPr lang="hu-HU" smtClean="0"/>
              <a:pPr/>
              <a:t>8</a:t>
            </a:fld>
            <a:endParaRPr lang="hu-HU"/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434F5FA0-EFAA-49A4-A276-317B025376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457" y="1393440"/>
            <a:ext cx="8755085" cy="4119488"/>
          </a:xfrm>
          <a:prstGeom prst="rect">
            <a:avLst/>
          </a:prstGeom>
        </p:spPr>
      </p:pic>
      <p:sp>
        <p:nvSpPr>
          <p:cNvPr id="7" name="Szövegdoboz 6">
            <a:extLst>
              <a:ext uri="{FF2B5EF4-FFF2-40B4-BE49-F238E27FC236}">
                <a16:creationId xmlns:a16="http://schemas.microsoft.com/office/drawing/2014/main" id="{4CFF8A1B-1292-47D7-A9D4-677E2A7E5C8B}"/>
              </a:ext>
            </a:extLst>
          </p:cNvPr>
          <p:cNvSpPr txBox="1"/>
          <p:nvPr/>
        </p:nvSpPr>
        <p:spPr>
          <a:xfrm>
            <a:off x="362851" y="5676948"/>
            <a:ext cx="8492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Forrás: KSH adatok alapján; </a:t>
            </a:r>
            <a:r>
              <a:rPr lang="hu-HU" dirty="0" err="1"/>
              <a:t>Zerényi</a:t>
            </a:r>
            <a:r>
              <a:rPr lang="hu-HU" dirty="0"/>
              <a:t> Károly (2021): Statisztikai helyzetjelentés a vendéglátásról, MVI</a:t>
            </a:r>
          </a:p>
        </p:txBody>
      </p:sp>
    </p:spTree>
    <p:extLst>
      <p:ext uri="{BB962C8B-B14F-4D97-AF65-F5344CB8AC3E}">
        <p14:creationId xmlns:p14="http://schemas.microsoft.com/office/powerpoint/2010/main" val="100799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715436" cy="758952"/>
          </a:xfrm>
        </p:spPr>
        <p:txBody>
          <a:bodyPr>
            <a:noAutofit/>
          </a:bodyPr>
          <a:lstStyle/>
          <a:p>
            <a:pPr algn="ctr"/>
            <a:r>
              <a:rPr lang="hu-HU" sz="3200" b="1" u="sng" dirty="0">
                <a:latin typeface="Garamond" pitchFamily="18" charset="0"/>
              </a:rPr>
              <a:t>Munkaerőhiány</a:t>
            </a:r>
            <a:br>
              <a:rPr lang="hu-HU" sz="3200" b="1" u="sng" dirty="0">
                <a:latin typeface="Garamond" pitchFamily="18" charset="0"/>
              </a:rPr>
            </a:br>
            <a:r>
              <a:rPr lang="hu-HU" sz="2800" b="1" dirty="0">
                <a:latin typeface="Garamond" pitchFamily="18" charset="0"/>
              </a:rPr>
              <a:t>Üres álláshelyek száma és aránya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C23DE-A645-4C93-B067-C2639D4D4956}" type="slidenum">
              <a:rPr lang="hu-HU" smtClean="0"/>
              <a:pPr/>
              <a:t>9</a:t>
            </a:fld>
            <a:endParaRPr lang="hu-HU"/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4CFF8A1B-1292-47D7-A9D4-677E2A7E5C8B}"/>
              </a:ext>
            </a:extLst>
          </p:cNvPr>
          <p:cNvSpPr txBox="1"/>
          <p:nvPr/>
        </p:nvSpPr>
        <p:spPr>
          <a:xfrm>
            <a:off x="344411" y="5589080"/>
            <a:ext cx="8492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Forrás: KSH adatok alapján; </a:t>
            </a:r>
            <a:r>
              <a:rPr lang="hu-HU" dirty="0" err="1"/>
              <a:t>Zerényi</a:t>
            </a:r>
            <a:r>
              <a:rPr lang="hu-HU" dirty="0"/>
              <a:t> Károly (2021): Statisztikai helyzetjelentés a vendéglátásról, MVI</a:t>
            </a:r>
          </a:p>
        </p:txBody>
      </p:sp>
      <p:pic>
        <p:nvPicPr>
          <p:cNvPr id="3" name="Kép 2">
            <a:extLst>
              <a:ext uri="{FF2B5EF4-FFF2-40B4-BE49-F238E27FC236}">
                <a16:creationId xmlns:a16="http://schemas.microsoft.com/office/drawing/2014/main" id="{B8CA470B-EE95-410D-9220-9B166BAF5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613" y="1309256"/>
            <a:ext cx="8492774" cy="4135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442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észvény">
  <a:themeElements>
    <a:clrScheme name="Részvén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észvén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Részvén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Részvén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2153</TotalTime>
  <Words>525</Words>
  <Application>Microsoft Office PowerPoint</Application>
  <PresentationFormat>Diavetítés a képernyőre (4:3 oldalarány)</PresentationFormat>
  <Paragraphs>80</Paragraphs>
  <Slides>13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20" baseType="lpstr">
      <vt:lpstr>Calibri</vt:lpstr>
      <vt:lpstr>Franklin Gothic Book</vt:lpstr>
      <vt:lpstr>Garamond</vt:lpstr>
      <vt:lpstr>Perpetua</vt:lpstr>
      <vt:lpstr>Wingdings</vt:lpstr>
      <vt:lpstr>Wingdings 2</vt:lpstr>
      <vt:lpstr>Részvény</vt:lpstr>
      <vt:lpstr>Helyzetjelentés a vendéglátásról Magyarországon</vt:lpstr>
      <vt:lpstr>Forgalmi adatok (kereskedelmi vendéglátás)</vt:lpstr>
      <vt:lpstr>Forgalom változása  (2019-es év azonos időszakához viszonyítva)</vt:lpstr>
      <vt:lpstr>Forgalom változása  (területi különbségek)</vt:lpstr>
      <vt:lpstr>Forgalom változása  (Budapest)</vt:lpstr>
      <vt:lpstr>Vendéglátóhelyi forgalom megoszlása </vt:lpstr>
      <vt:lpstr>Fogyasztói-árindexek (Az előző év azonos időszaka=100%)</vt:lpstr>
      <vt:lpstr>Foglalkoztatottak száma szálláshely-szolgáltatás, vendéglátás (ezer fő)</vt:lpstr>
      <vt:lpstr>Munkaerőhiány Üres álláshelyek száma és aránya</vt:lpstr>
      <vt:lpstr>Újranyitás, támogatások</vt:lpstr>
      <vt:lpstr>Az újranyitást követő kihívások</vt:lpstr>
      <vt:lpstr>Javaslatok</vt:lpstr>
      <vt:lpstr>   Köszönöm szépen a megtisztelő figyelmüket!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Károly</dc:creator>
  <cp:lastModifiedBy>Korszun Benedek Márton</cp:lastModifiedBy>
  <cp:revision>203</cp:revision>
  <cp:lastPrinted>2021-10-06T08:29:00Z</cp:lastPrinted>
  <dcterms:created xsi:type="dcterms:W3CDTF">2017-11-23T08:17:23Z</dcterms:created>
  <dcterms:modified xsi:type="dcterms:W3CDTF">2021-10-06T08:36:18Z</dcterms:modified>
</cp:coreProperties>
</file>