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80" r:id="rId4"/>
    <p:sldId id="281" r:id="rId5"/>
    <p:sldId id="282" r:id="rId6"/>
    <p:sldId id="259" r:id="rId7"/>
    <p:sldId id="284" r:id="rId8"/>
    <p:sldId id="260" r:id="rId9"/>
    <p:sldId id="261" r:id="rId10"/>
    <p:sldId id="262" r:id="rId11"/>
    <p:sldId id="271" r:id="rId12"/>
    <p:sldId id="283" r:id="rId13"/>
    <p:sldId id="286" r:id="rId14"/>
    <p:sldId id="285" r:id="rId15"/>
    <p:sldId id="257" r:id="rId16"/>
    <p:sldId id="278" r:id="rId17"/>
  </p:sldIdLst>
  <p:sldSz cx="18288000" cy="10287000"/>
  <p:notesSz cx="6797675" cy="9926638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Bebas Neue" panose="020B0604020202020204" charset="-18"/>
      <p:regular r:id="rId23"/>
    </p:embeddedFont>
    <p:embeddedFont>
      <p:font typeface="Montserrat Bold" panose="020B0604020202020204" charset="-18"/>
      <p:regular r:id="rId24"/>
    </p:embeddedFont>
    <p:embeddedFont>
      <p:font typeface="Century Gothic" panose="020B050202020202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-18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FF0066"/>
    <a:srgbClr val="33CCCC"/>
    <a:srgbClr val="FFFF99"/>
    <a:srgbClr val="AB9A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5B1CD-1E03-4C6F-99C5-118C63011952}" type="datetimeFigureOut">
              <a:rPr lang="hu-HU" smtClean="0"/>
              <a:t>2021.10.06.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21B66D-FEB4-4E24-88C9-F2AB5CF7080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0722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8650-1439-4FAA-8B2F-29B8668389F2}" type="slidenum">
              <a:rPr lang="hu-HU" smtClean="0">
                <a:solidFill>
                  <a:prstClr val="black"/>
                </a:solidFill>
              </a:rPr>
              <a:pPr/>
              <a:t>2</a:t>
            </a:fld>
            <a:endParaRPr lang="hu-H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40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108650-1439-4FAA-8B2F-29B8668389F2}" type="slidenum">
              <a:rPr lang="hu-HU" smtClean="0"/>
              <a:pPr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38888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21B66D-FEB4-4E24-88C9-F2AB5CF70804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5532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lső old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3820" y="1928790"/>
            <a:ext cx="6943716" cy="1285884"/>
          </a:xfrm>
        </p:spPr>
        <p:txBody>
          <a:bodyPr anchor="t">
            <a:normAutofit/>
          </a:bodyPr>
          <a:lstStyle>
            <a:lvl1pPr algn="l"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8" name="Content Placeholder 4"/>
          <p:cNvSpPr>
            <a:spLocks noGrp="1"/>
          </p:cNvSpPr>
          <p:nvPr>
            <p:ph idx="14"/>
          </p:nvPr>
        </p:nvSpPr>
        <p:spPr bwMode="auto">
          <a:xfrm>
            <a:off x="7327122" y="3321831"/>
            <a:ext cx="9429816" cy="6000792"/>
          </a:xfrm>
          <a:noFill/>
          <a:ln>
            <a:miter lim="800000"/>
            <a:headEnd/>
            <a:tailEnd/>
          </a:ln>
        </p:spPr>
        <p:txBody>
          <a:bodyPr>
            <a:normAutofit/>
          </a:bodyPr>
          <a:lstStyle>
            <a:lvl1pPr>
              <a:buFont typeface="Arial" pitchFamily="34" charset="0"/>
              <a:buChar char="•"/>
              <a:defRPr sz="2500">
                <a:latin typeface="Arial" pitchFamily="34" charset="0"/>
                <a:cs typeface="Arial" pitchFamily="34" charset="0"/>
              </a:defRPr>
            </a:lvl1pPr>
          </a:lstStyle>
          <a:p>
            <a:endParaRPr lang="hu-HU" dirty="0"/>
          </a:p>
        </p:txBody>
      </p:sp>
      <p:sp>
        <p:nvSpPr>
          <p:cNvPr id="10" name="Tartalom helye 2"/>
          <p:cNvSpPr>
            <a:spLocks noGrp="1"/>
          </p:cNvSpPr>
          <p:nvPr>
            <p:ph idx="13"/>
          </p:nvPr>
        </p:nvSpPr>
        <p:spPr>
          <a:xfrm>
            <a:off x="1817133" y="2064057"/>
            <a:ext cx="5302758" cy="720422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/>
            </a:lvl1pPr>
          </a:lstStyle>
          <a:p>
            <a:pPr lvl="0"/>
            <a:endParaRPr lang="hu-HU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D24E52-A7D4-4340-85EF-DF2279FEFF6F}" type="datetimeFigureOut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2021.10.06.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23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facebook.com/Nemzetpolitikai-%C3%81llamtitk%C3%A1rs%C3%A1g-1920158678081160/" TargetMode="External"/><Relationship Id="rId4" Type="http://schemas.openxmlformats.org/officeDocument/2006/relationships/hyperlink" Target="http://www.kulhonimagyarok.hu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487436" y="0"/>
            <a:ext cx="7313129" cy="424161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36368" y="4762223"/>
            <a:ext cx="17595600" cy="1263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74"/>
              </a:lnSpc>
            </a:pPr>
            <a:r>
              <a:rPr lang="en-US" sz="8500" dirty="0" err="1" smtClean="0">
                <a:solidFill>
                  <a:srgbClr val="AB9A81"/>
                </a:solidFill>
                <a:latin typeface="Bebas Neue"/>
              </a:rPr>
              <a:t>Nemzetpolitika</a:t>
            </a:r>
            <a:r>
              <a:rPr lang="en-US" sz="8500" dirty="0" smtClean="0">
                <a:solidFill>
                  <a:srgbClr val="AB9A81"/>
                </a:solidFill>
                <a:latin typeface="Bebas Neue"/>
              </a:rPr>
              <a:t> és </a:t>
            </a:r>
            <a:r>
              <a:rPr lang="en-US" sz="8500" dirty="0" err="1">
                <a:solidFill>
                  <a:srgbClr val="AB9A81"/>
                </a:solidFill>
                <a:latin typeface="Bebas Neue"/>
              </a:rPr>
              <a:t>nemzeti</a:t>
            </a:r>
            <a:r>
              <a:rPr lang="en-US" sz="8500" dirty="0">
                <a:solidFill>
                  <a:srgbClr val="AB9A81"/>
                </a:solidFill>
                <a:latin typeface="Bebas Neue"/>
              </a:rPr>
              <a:t> </a:t>
            </a:r>
            <a:r>
              <a:rPr lang="en-US" sz="8500" dirty="0" err="1">
                <a:solidFill>
                  <a:srgbClr val="AB9A81"/>
                </a:solidFill>
                <a:latin typeface="Bebas Neue"/>
              </a:rPr>
              <a:t>újrakezdés</a:t>
            </a:r>
            <a:endParaRPr lang="en-US" sz="8500" dirty="0">
              <a:solidFill>
                <a:srgbClr val="AB9A81"/>
              </a:solidFill>
              <a:latin typeface="Bebas Neue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967204" y="8370761"/>
            <a:ext cx="7028431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88"/>
              </a:lnSpc>
            </a:pPr>
            <a:r>
              <a:rPr lang="en-US" sz="4200" b="1" dirty="0">
                <a:solidFill>
                  <a:srgbClr val="000000"/>
                </a:solidFill>
                <a:latin typeface="Montserrat Bold"/>
              </a:rPr>
              <a:t>Potápi Árpád János</a:t>
            </a:r>
          </a:p>
          <a:p>
            <a:pPr algn="ctr">
              <a:lnSpc>
                <a:spcPts val="4788"/>
              </a:lnSpc>
            </a:pPr>
            <a:r>
              <a:rPr lang="en-US" sz="4200" dirty="0" err="1">
                <a:solidFill>
                  <a:srgbClr val="000000"/>
                </a:solidFill>
                <a:latin typeface="Montserrat"/>
              </a:rPr>
              <a:t>nemzetpolitikáért</a:t>
            </a:r>
            <a:r>
              <a:rPr lang="en-US" sz="4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Montserrat"/>
              </a:rPr>
              <a:t>felelős</a:t>
            </a:r>
            <a:r>
              <a:rPr lang="en-US" sz="42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4200" dirty="0" err="1">
                <a:solidFill>
                  <a:srgbClr val="000000"/>
                </a:solidFill>
                <a:latin typeface="Montserrat"/>
              </a:rPr>
              <a:t>államtitkár</a:t>
            </a:r>
            <a:endParaRPr lang="en-US" sz="42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096" y="0"/>
            <a:ext cx="5943600" cy="1028700"/>
            <a:chOff x="0" y="0"/>
            <a:chExt cx="1687653" cy="347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87653" cy="347980"/>
            </a:xfrm>
            <a:custGeom>
              <a:avLst/>
              <a:gdLst/>
              <a:ahLst/>
              <a:cxnLst/>
              <a:rect l="l" t="t" r="r" b="b"/>
              <a:pathLst>
                <a:path w="1687653" h="347980">
                  <a:moveTo>
                    <a:pt x="0" y="0"/>
                  </a:moveTo>
                  <a:lnTo>
                    <a:pt x="1687653" y="0"/>
                  </a:lnTo>
                  <a:lnTo>
                    <a:pt x="1687653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D81F94">
                <a:alpha val="85882"/>
              </a:srgbClr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4888" y="1552595"/>
            <a:ext cx="7125257" cy="822577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04800" y="0"/>
            <a:ext cx="5511551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családok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33291" y="1359647"/>
            <a:ext cx="8622161" cy="330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3800" dirty="0" err="1">
                <a:solidFill>
                  <a:srgbClr val="000000"/>
                </a:solidFill>
                <a:latin typeface="Montserrat Bold"/>
              </a:rPr>
              <a:t>Gyermekeknek</a:t>
            </a:r>
            <a:r>
              <a:rPr lang="en-US" sz="38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3800" dirty="0" err="1">
                <a:solidFill>
                  <a:srgbClr val="000000"/>
                </a:solidFill>
                <a:latin typeface="Montserrat Bold"/>
              </a:rPr>
              <a:t>fiataloknak</a:t>
            </a:r>
            <a:r>
              <a:rPr lang="en-US" sz="38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Montserrat Bold"/>
              </a:rPr>
              <a:t>szóló</a:t>
            </a:r>
            <a:r>
              <a:rPr lang="en-US" sz="38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Montserrat Bold"/>
              </a:rPr>
              <a:t>felhívások</a:t>
            </a:r>
            <a:r>
              <a:rPr lang="en-US" sz="3800" dirty="0">
                <a:solidFill>
                  <a:srgbClr val="000000"/>
                </a:solidFill>
                <a:latin typeface="Montserrat Bold"/>
              </a:rPr>
              <a:t>:</a:t>
            </a:r>
          </a:p>
          <a:p>
            <a:pPr marL="820421" lvl="1" indent="-410210">
              <a:lnSpc>
                <a:spcPts val="4332"/>
              </a:lnSpc>
              <a:buFont typeface="Arial"/>
              <a:buChar char="•"/>
            </a:pP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Miénk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város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! 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játék</a:t>
            </a:r>
            <a:endParaRPr lang="en-US" sz="3800" dirty="0">
              <a:solidFill>
                <a:srgbClr val="000000"/>
              </a:solidFill>
              <a:latin typeface="Montserrat"/>
            </a:endParaRPr>
          </a:p>
          <a:p>
            <a:pPr marL="820421" lvl="1" indent="-410210">
              <a:lnSpc>
                <a:spcPts val="4332"/>
              </a:lnSpc>
              <a:buFont typeface="Arial"/>
              <a:buChar char="•"/>
            </a:pP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Határatalanul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középiskolai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vetélkedő</a:t>
            </a:r>
            <a:endParaRPr lang="en-US" sz="3800" dirty="0">
              <a:solidFill>
                <a:srgbClr val="000000"/>
              </a:solidFill>
              <a:latin typeface="Montserrat"/>
            </a:endParaRPr>
          </a:p>
          <a:p>
            <a:pPr marL="820420" lvl="1" indent="-410210">
              <a:lnSpc>
                <a:spcPts val="4331"/>
              </a:lnSpc>
              <a:buFont typeface="Arial"/>
              <a:buChar char="•"/>
            </a:pP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worshopok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800" dirty="0" err="1" smtClean="0">
                <a:solidFill>
                  <a:srgbClr val="000000"/>
                </a:solidFill>
                <a:latin typeface="Montserrat"/>
              </a:rPr>
              <a:t>HelloWooddal</a:t>
            </a:r>
            <a:endParaRPr lang="hu-HU" sz="3800" dirty="0" smtClean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33291" y="5257260"/>
            <a:ext cx="8622161" cy="218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</a:pPr>
            <a:r>
              <a:rPr lang="en-US" sz="3800">
                <a:solidFill>
                  <a:srgbClr val="000000"/>
                </a:solidFill>
                <a:latin typeface="Montserrat Bold"/>
              </a:rPr>
              <a:t>Babacsomag</a:t>
            </a:r>
            <a:r>
              <a:rPr lang="en-US" sz="3800">
                <a:solidFill>
                  <a:srgbClr val="000000"/>
                </a:solidFill>
                <a:latin typeface="Montserrat"/>
              </a:rPr>
              <a:t> az anyasági támogatás külhoni igénylőinek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800">
                <a:solidFill>
                  <a:srgbClr val="000000"/>
                </a:solidFill>
                <a:latin typeface="Montserrat"/>
              </a:rPr>
              <a:t>2020-ban: </a:t>
            </a:r>
            <a:r>
              <a:rPr lang="en-US" sz="3800">
                <a:solidFill>
                  <a:srgbClr val="D81F94"/>
                </a:solidFill>
                <a:latin typeface="Montserrat Bold"/>
              </a:rPr>
              <a:t>10 ezer külhoni magyar család </a:t>
            </a:r>
            <a:r>
              <a:rPr lang="en-US" sz="3800">
                <a:solidFill>
                  <a:srgbClr val="000000"/>
                </a:solidFill>
                <a:latin typeface="Montserrat"/>
              </a:rPr>
              <a:t>a Kárpát-medencében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46682" y="8286696"/>
            <a:ext cx="7646666" cy="109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800" dirty="0" err="1">
                <a:solidFill>
                  <a:srgbClr val="000000"/>
                </a:solidFill>
                <a:latin typeface="Montserrat Bold"/>
              </a:rPr>
              <a:t>Pedagógus</a:t>
            </a:r>
            <a:r>
              <a:rPr lang="en-US" sz="3800" dirty="0">
                <a:solidFill>
                  <a:srgbClr val="000000"/>
                </a:solidFill>
                <a:latin typeface="Montserrat Bold"/>
              </a:rPr>
              <a:t>- és </a:t>
            </a:r>
            <a:r>
              <a:rPr lang="en-US" sz="3800" dirty="0" err="1">
                <a:solidFill>
                  <a:srgbClr val="000000"/>
                </a:solidFill>
                <a:latin typeface="Montserrat Bold"/>
              </a:rPr>
              <a:t>Ringató-képzés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ek</a:t>
            </a:r>
            <a:endParaRPr lang="en-US" sz="3800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gvvrcommon09\gvvrcommon09\LUN13\ME_NSTF\Hétfa_térképek\terkep_Karpat-medencei testvertelepulesi program_cim nelk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33500"/>
            <a:ext cx="11963400" cy="851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13545309" y="4642366"/>
            <a:ext cx="423087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 smtClean="0">
                <a:solidFill>
                  <a:srgbClr val="00C2CB"/>
                </a:solidFill>
                <a:latin typeface="Montserrat Bold" panose="020B0604020202020204" charset="-18"/>
              </a:rPr>
              <a:t>621</a:t>
            </a:r>
            <a:r>
              <a:rPr lang="hu-HU" sz="4400" dirty="0" smtClean="0">
                <a:solidFill>
                  <a:srgbClr val="00B050"/>
                </a:solidFill>
                <a:latin typeface="Montserrat Bold" panose="020B0604020202020204" charset="-18"/>
              </a:rPr>
              <a:t> </a:t>
            </a:r>
          </a:p>
          <a:p>
            <a:pPr algn="ctr"/>
            <a:r>
              <a:rPr lang="hu-HU" sz="3200" dirty="0" smtClean="0">
                <a:latin typeface="Montserrat Bold" panose="020B0604020202020204" charset="-18"/>
              </a:rPr>
              <a:t>határon túli településsel</a:t>
            </a:r>
          </a:p>
        </p:txBody>
      </p:sp>
      <p:sp>
        <p:nvSpPr>
          <p:cNvPr id="5" name="Téglalap 4"/>
          <p:cNvSpPr/>
          <p:nvPr/>
        </p:nvSpPr>
        <p:spPr>
          <a:xfrm>
            <a:off x="13508735" y="6396692"/>
            <a:ext cx="42308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 smtClean="0">
                <a:solidFill>
                  <a:srgbClr val="E529CF"/>
                </a:solidFill>
                <a:latin typeface="Montserrat Bold" panose="020B0604020202020204" charset="-18"/>
              </a:rPr>
              <a:t>1000</a:t>
            </a:r>
          </a:p>
          <a:p>
            <a:pPr algn="ctr"/>
            <a:r>
              <a:rPr lang="hu-HU" sz="3200" dirty="0" smtClean="0">
                <a:latin typeface="Montserrat Bold" panose="020B0604020202020204" charset="-18"/>
              </a:rPr>
              <a:t>kapcsolat</a:t>
            </a:r>
          </a:p>
        </p:txBody>
      </p:sp>
      <p:grpSp>
        <p:nvGrpSpPr>
          <p:cNvPr id="6" name="Group 2"/>
          <p:cNvGrpSpPr/>
          <p:nvPr/>
        </p:nvGrpSpPr>
        <p:grpSpPr>
          <a:xfrm>
            <a:off x="0" y="103462"/>
            <a:ext cx="10515600" cy="1028700"/>
            <a:chOff x="0" y="0"/>
            <a:chExt cx="2977113" cy="347980"/>
          </a:xfrm>
        </p:grpSpPr>
        <p:sp>
          <p:nvSpPr>
            <p:cNvPr id="7" name="Freeform 3"/>
            <p:cNvSpPr/>
            <p:nvPr/>
          </p:nvSpPr>
          <p:spPr>
            <a:xfrm>
              <a:off x="0" y="0"/>
              <a:ext cx="2977113" cy="347980"/>
            </a:xfrm>
            <a:custGeom>
              <a:avLst/>
              <a:gdLst/>
              <a:ahLst/>
              <a:cxnLst/>
              <a:rect l="l" t="t" r="r" b="b"/>
              <a:pathLst>
                <a:path w="2977113" h="347980">
                  <a:moveTo>
                    <a:pt x="0" y="0"/>
                  </a:moveTo>
                  <a:lnTo>
                    <a:pt x="2977113" y="0"/>
                  </a:lnTo>
                  <a:lnTo>
                    <a:pt x="2977113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AB9A81">
                <a:alpha val="85882"/>
              </a:srgbClr>
            </a:solidFill>
          </p:spPr>
        </p:sp>
      </p:grpSp>
      <p:sp>
        <p:nvSpPr>
          <p:cNvPr id="8" name="TextBox 5"/>
          <p:cNvSpPr txBox="1"/>
          <p:nvPr/>
        </p:nvSpPr>
        <p:spPr>
          <a:xfrm>
            <a:off x="0" y="170493"/>
            <a:ext cx="8275455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Önkormányzatok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3362303" y="2000115"/>
            <a:ext cx="4352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dirty="0" smtClean="0">
                <a:latin typeface="Montserrat" panose="020B0604020202020204" charset="-18"/>
              </a:rPr>
              <a:t>2015–2020</a:t>
            </a:r>
            <a:r>
              <a:rPr lang="hu-HU" sz="3200" dirty="0">
                <a:latin typeface="Montserrat" panose="020B0604020202020204" charset="-18"/>
              </a:rPr>
              <a:t> </a:t>
            </a:r>
          </a:p>
        </p:txBody>
      </p:sp>
      <p:sp>
        <p:nvSpPr>
          <p:cNvPr id="10" name="Téglalap 9"/>
          <p:cNvSpPr/>
          <p:nvPr/>
        </p:nvSpPr>
        <p:spPr>
          <a:xfrm>
            <a:off x="12566962" y="103462"/>
            <a:ext cx="5943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000" b="1" dirty="0" smtClean="0">
                <a:latin typeface="Montserrat Bold" panose="020B0604020202020204" charset="-18"/>
              </a:rPr>
              <a:t>Kárpát-medencei </a:t>
            </a:r>
            <a:r>
              <a:rPr lang="hu-HU" sz="4000" b="1" dirty="0" err="1" smtClean="0">
                <a:latin typeface="Montserrat Bold" panose="020B0604020202020204" charset="-18"/>
              </a:rPr>
              <a:t>testvértelepülési</a:t>
            </a:r>
            <a:r>
              <a:rPr lang="hu-HU" sz="4000" b="1" dirty="0" smtClean="0">
                <a:latin typeface="Montserrat Bold" panose="020B0604020202020204" charset="-18"/>
              </a:rPr>
              <a:t> program</a:t>
            </a:r>
            <a:endParaRPr lang="hu-HU" sz="2800" b="1" dirty="0" smtClean="0">
              <a:latin typeface="Montserrat Bold" panose="020B0604020202020204" charset="-18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13661380" y="2973676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>
                <a:solidFill>
                  <a:srgbClr val="00B050"/>
                </a:solidFill>
                <a:latin typeface="Montserrat Bold" panose="020B0604020202020204" charset="-18"/>
              </a:rPr>
              <a:t>614 </a:t>
            </a:r>
            <a:r>
              <a:rPr lang="hu-HU" sz="3200" dirty="0">
                <a:solidFill>
                  <a:prstClr val="black"/>
                </a:solidFill>
                <a:latin typeface="Montserrat Bold" panose="020B0604020202020204" charset="-18"/>
              </a:rPr>
              <a:t>magyarországi önkormányzat</a:t>
            </a:r>
            <a:endParaRPr lang="hu-HU" sz="1600" dirty="0"/>
          </a:p>
        </p:txBody>
      </p:sp>
      <p:sp>
        <p:nvSpPr>
          <p:cNvPr id="13" name="Téglalap 12"/>
          <p:cNvSpPr/>
          <p:nvPr/>
        </p:nvSpPr>
        <p:spPr>
          <a:xfrm>
            <a:off x="13539215" y="7810500"/>
            <a:ext cx="4230871" cy="230832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latin typeface="Montserrat Bold" panose="020B0604020202020204" charset="-18"/>
              </a:rPr>
              <a:t>Pályázati felhívás 2021:</a:t>
            </a:r>
          </a:p>
          <a:p>
            <a:pPr algn="ctr"/>
            <a:r>
              <a:rPr lang="hu-HU" sz="3600" b="1" dirty="0" smtClean="0">
                <a:solidFill>
                  <a:srgbClr val="E529CF"/>
                </a:solidFill>
                <a:latin typeface="Montserrat Bold" panose="020B0604020202020204" charset="-18"/>
              </a:rPr>
              <a:t>182 pályázat</a:t>
            </a:r>
            <a:r>
              <a:rPr lang="hu-HU" sz="3600" dirty="0" smtClean="0">
                <a:latin typeface="Montserrat" panose="020B0604020202020204" charset="-18"/>
              </a:rPr>
              <a:t>ot támogattunk</a:t>
            </a:r>
            <a:endParaRPr lang="hu-HU" sz="2400" dirty="0" smtClean="0">
              <a:latin typeface="Montserra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280006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524000" y="475593"/>
            <a:ext cx="14020800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hu-HU" sz="7200" cap="all" dirty="0" smtClean="0">
                <a:solidFill>
                  <a:srgbClr val="BFBFBF"/>
                </a:solidFill>
                <a:latin typeface="Bebas Neue" panose="020B0604020202020204" charset="-18"/>
              </a:rPr>
              <a:t>2021 a nemzeti </a:t>
            </a:r>
            <a:r>
              <a:rPr lang="en-US" sz="7200" dirty="0" err="1" smtClean="0">
                <a:solidFill>
                  <a:srgbClr val="BFBFBF"/>
                </a:solidFill>
                <a:latin typeface="Bebas Neue"/>
              </a:rPr>
              <a:t>újrakezdés</a:t>
            </a:r>
            <a:r>
              <a:rPr lang="hu-HU" sz="7200" dirty="0" smtClean="0">
                <a:solidFill>
                  <a:srgbClr val="BFBFBF"/>
                </a:solidFill>
                <a:latin typeface="Bebas Neue"/>
              </a:rPr>
              <a:t> éve</a:t>
            </a:r>
            <a:endParaRPr lang="en-US" sz="7200" cap="all" dirty="0">
              <a:solidFill>
                <a:srgbClr val="BFBFBF"/>
              </a:solidFill>
              <a:latin typeface="Bebas Neue" panose="020B0604020202020204" charset="-18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400" y="0"/>
            <a:ext cx="2935224" cy="2838031"/>
          </a:xfrm>
          <a:prstGeom prst="rect">
            <a:avLst/>
          </a:prstGeom>
        </p:spPr>
      </p:pic>
      <p:sp>
        <p:nvSpPr>
          <p:cNvPr id="5" name="TextBox 7"/>
          <p:cNvSpPr txBox="1"/>
          <p:nvPr/>
        </p:nvSpPr>
        <p:spPr>
          <a:xfrm>
            <a:off x="9058701" y="2628900"/>
            <a:ext cx="76962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0"/>
              </a:lnSpc>
              <a:spcAft>
                <a:spcPts val="600"/>
              </a:spcAft>
            </a:pPr>
            <a:r>
              <a:rPr lang="hu-HU" sz="3600" b="1" dirty="0" smtClean="0">
                <a:latin typeface="Montserrat" panose="020B0604020202020204" charset="-18"/>
              </a:rPr>
              <a:t>Minden hónapban </a:t>
            </a:r>
            <a:r>
              <a:rPr lang="hu-HU" sz="3600" b="1" dirty="0" smtClean="0">
                <a:solidFill>
                  <a:srgbClr val="00B050"/>
                </a:solidFill>
                <a:latin typeface="Montserrat Bold" panose="020B0604020202020204" charset="-18"/>
              </a:rPr>
              <a:t>egy-egy témát </a:t>
            </a:r>
            <a:r>
              <a:rPr lang="hu-HU" sz="3600" b="1" dirty="0" smtClean="0">
                <a:latin typeface="Montserrat" panose="020B0604020202020204" charset="-18"/>
              </a:rPr>
              <a:t>emelünk ki: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067800" y="3680470"/>
            <a:ext cx="7696200" cy="6642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január: </a:t>
            </a:r>
            <a:r>
              <a:rPr lang="hu-HU" sz="3600" b="1" dirty="0" smtClean="0">
                <a:latin typeface="Montserrat" panose="020B0604020202020204" charset="-18"/>
              </a:rPr>
              <a:t>sport</a:t>
            </a:r>
            <a:endParaRPr lang="hu-HU" sz="3600" b="1" dirty="0">
              <a:latin typeface="Montserrat" panose="020B0604020202020204" charset="-18"/>
            </a:endParaRP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február: </a:t>
            </a:r>
            <a:r>
              <a:rPr lang="hu-HU" sz="3600" b="1" dirty="0" smtClean="0">
                <a:latin typeface="Montserrat" panose="020B0604020202020204" charset="-18"/>
              </a:rPr>
              <a:t>gyermekegészség</a:t>
            </a:r>
            <a:endParaRPr lang="hu-HU" sz="3600" b="1" dirty="0">
              <a:latin typeface="Montserrat" panose="020B0604020202020204" charset="-18"/>
            </a:endParaRP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március: </a:t>
            </a:r>
            <a:r>
              <a:rPr lang="hu-HU" sz="3600" b="1" dirty="0" smtClean="0">
                <a:latin typeface="Montserrat" panose="020B0604020202020204" charset="-18"/>
              </a:rPr>
              <a:t>közösségek</a:t>
            </a:r>
            <a:endParaRPr lang="hu-HU" sz="3600" b="1" dirty="0">
              <a:latin typeface="Montserrat" panose="020B0604020202020204" charset="-18"/>
            </a:endParaRP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április: </a:t>
            </a:r>
            <a:r>
              <a:rPr lang="hu-HU" sz="3600" b="1" dirty="0" smtClean="0">
                <a:latin typeface="Montserrat" panose="020B0604020202020204" charset="-18"/>
              </a:rPr>
              <a:t>tanulás</a:t>
            </a: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május: </a:t>
            </a:r>
            <a:r>
              <a:rPr lang="hu-HU" sz="3600" b="1" dirty="0" smtClean="0">
                <a:latin typeface="Montserrat" panose="020B0604020202020204" charset="-18"/>
              </a:rPr>
              <a:t>fiatalok</a:t>
            </a: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latin typeface="Montserrat" panose="020B0604020202020204" charset="-18"/>
              </a:rPr>
              <a:t>j</a:t>
            </a:r>
            <a:r>
              <a:rPr lang="hu-HU" sz="3600" dirty="0" smtClean="0">
                <a:latin typeface="Montserrat" panose="020B0604020202020204" charset="-18"/>
              </a:rPr>
              <a:t>únius: </a:t>
            </a:r>
            <a:r>
              <a:rPr lang="hu-HU" sz="3600" b="1" dirty="0" smtClean="0">
                <a:latin typeface="Montserrat" panose="020B0604020202020204" charset="-18"/>
              </a:rPr>
              <a:t>összetartozás</a:t>
            </a: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>
                <a:latin typeface="Montserrat" panose="020B0604020202020204" charset="-18"/>
              </a:rPr>
              <a:t>j</a:t>
            </a:r>
            <a:r>
              <a:rPr lang="hu-HU" sz="3600" dirty="0" smtClean="0">
                <a:latin typeface="Montserrat" panose="020B0604020202020204" charset="-18"/>
              </a:rPr>
              <a:t>úlius: </a:t>
            </a:r>
            <a:r>
              <a:rPr lang="hu-HU" sz="3600" b="1" dirty="0" smtClean="0">
                <a:latin typeface="Montserrat" panose="020B0604020202020204" charset="-18"/>
              </a:rPr>
              <a:t>vállalkozók</a:t>
            </a: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augusztus: </a:t>
            </a:r>
            <a:r>
              <a:rPr lang="hu-HU" sz="3600" b="1" dirty="0" smtClean="0">
                <a:latin typeface="Montserrat" panose="020B0604020202020204" charset="-18"/>
              </a:rPr>
              <a:t>családok</a:t>
            </a: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dirty="0" smtClean="0">
                <a:latin typeface="Montserrat" panose="020B0604020202020204" charset="-18"/>
              </a:rPr>
              <a:t>szeptember: oktatás</a:t>
            </a:r>
          </a:p>
          <a:p>
            <a:pPr marL="571500" indent="-571500">
              <a:lnSpc>
                <a:spcPts val="414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3600" b="1" dirty="0" smtClean="0">
                <a:solidFill>
                  <a:srgbClr val="FF0000"/>
                </a:solidFill>
                <a:latin typeface="Montserrat" panose="020B0604020202020204" charset="-18"/>
              </a:rPr>
              <a:t>október:  idősek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1376" y="1749542"/>
            <a:ext cx="14401800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40"/>
              </a:lnSpc>
              <a:spcAft>
                <a:spcPts val="600"/>
              </a:spcAft>
            </a:pPr>
            <a:r>
              <a:rPr lang="hu-HU" sz="3600" dirty="0" smtClean="0">
                <a:latin typeface="Montserrat" panose="020B0604020202020204" charset="-18"/>
              </a:rPr>
              <a:t>Programjainkat </a:t>
            </a:r>
            <a:r>
              <a:rPr lang="hu-HU" sz="3600" b="1" dirty="0" smtClean="0">
                <a:solidFill>
                  <a:srgbClr val="C00000"/>
                </a:solidFill>
                <a:latin typeface="Montserrat Bold" panose="020B0604020202020204" charset="-18"/>
              </a:rPr>
              <a:t>újraindítjuk</a:t>
            </a:r>
            <a:r>
              <a:rPr lang="hu-HU" sz="3600" dirty="0" smtClean="0">
                <a:latin typeface="Montserrat" panose="020B0604020202020204" charset="-18"/>
              </a:rPr>
              <a:t>, illetve </a:t>
            </a:r>
            <a:r>
              <a:rPr lang="hu-HU" sz="3600" b="1" dirty="0" smtClean="0">
                <a:solidFill>
                  <a:srgbClr val="C00000"/>
                </a:solidFill>
                <a:latin typeface="Montserrat Bold" panose="020B0604020202020204" charset="-18"/>
              </a:rPr>
              <a:t>új köntösben </a:t>
            </a:r>
            <a:r>
              <a:rPr lang="hu-HU" sz="3600" dirty="0" smtClean="0">
                <a:latin typeface="Montserrat" panose="020B0604020202020204" charset="-18"/>
              </a:rPr>
              <a:t>valósítjuk meg</a:t>
            </a:r>
            <a:endParaRPr lang="hu-HU" sz="3600" dirty="0">
              <a:latin typeface="Montserrat" panose="020B0604020202020204" charset="-18"/>
            </a:endParaRPr>
          </a:p>
        </p:txBody>
      </p:sp>
      <p:pic>
        <p:nvPicPr>
          <p:cNvPr id="6146" name="Picture 2" descr="https://www.kulhonimagyarok.hu/wp-content/uploads/2021/06/fodor-erzsebet-erdely-szilagykraszna-mi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5" r="27654" b="7091"/>
          <a:stretch/>
        </p:blipFill>
        <p:spPr bwMode="auto">
          <a:xfrm>
            <a:off x="331631" y="2781300"/>
            <a:ext cx="8517228" cy="652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7"/>
          <p:cNvSpPr txBox="1"/>
          <p:nvPr/>
        </p:nvSpPr>
        <p:spPr>
          <a:xfrm>
            <a:off x="361145" y="9410700"/>
            <a:ext cx="8458200" cy="589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  <a:spcBef>
                <a:spcPct val="0"/>
              </a:spcBef>
            </a:pPr>
            <a:r>
              <a:rPr lang="en-US" sz="2400" dirty="0" err="1">
                <a:solidFill>
                  <a:srgbClr val="000000"/>
                </a:solidFill>
                <a:latin typeface="Montserrat" panose="020B0604020202020204" charset="-18"/>
              </a:rPr>
              <a:t>Fotó</a:t>
            </a:r>
            <a:r>
              <a:rPr lang="en-US" sz="2400" dirty="0">
                <a:solidFill>
                  <a:srgbClr val="000000"/>
                </a:solidFill>
                <a:latin typeface="Montserrat" panose="020B0604020202020204" charset="-18"/>
              </a:rPr>
              <a:t>: </a:t>
            </a:r>
            <a:r>
              <a:rPr lang="hu-HU" sz="2400" dirty="0" smtClean="0">
                <a:solidFill>
                  <a:srgbClr val="000000"/>
                </a:solidFill>
                <a:latin typeface="Montserrat" panose="020B0604020202020204" charset="-18"/>
              </a:rPr>
              <a:t>Fodor Erzsébet – Erdély, </a:t>
            </a:r>
            <a:r>
              <a:rPr lang="hu-HU" sz="2400" dirty="0" err="1" smtClean="0">
                <a:solidFill>
                  <a:srgbClr val="000000"/>
                </a:solidFill>
                <a:latin typeface="Montserrat" panose="020B0604020202020204" charset="-18"/>
              </a:rPr>
              <a:t>Szilágykraszna</a:t>
            </a:r>
            <a:endParaRPr lang="hu-HU" sz="2400" dirty="0" smtClean="0">
              <a:solidFill>
                <a:srgbClr val="000000"/>
              </a:solidFill>
              <a:latin typeface="Montserrat" panose="020B0604020202020204" charset="-18"/>
            </a:endParaRPr>
          </a:p>
          <a:p>
            <a:pPr>
              <a:lnSpc>
                <a:spcPts val="2279"/>
              </a:lnSpc>
              <a:spcBef>
                <a:spcPct val="0"/>
              </a:spcBef>
            </a:pPr>
            <a:r>
              <a:rPr lang="hu-HU" sz="2400" dirty="0" smtClean="0">
                <a:solidFill>
                  <a:srgbClr val="000000"/>
                </a:solidFill>
                <a:latin typeface="Montserrat" panose="020B0604020202020204" charset="-18"/>
              </a:rPr>
              <a:t>Közönségszavazás</a:t>
            </a:r>
          </a:p>
        </p:txBody>
      </p:sp>
    </p:spTree>
    <p:extLst>
      <p:ext uri="{BB962C8B-B14F-4D97-AF65-F5344CB8AC3E}">
        <p14:creationId xmlns:p14="http://schemas.microsoft.com/office/powerpoint/2010/main" val="1787566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42274" y="311490"/>
            <a:ext cx="12280228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 cap="all" dirty="0" err="1">
                <a:solidFill>
                  <a:srgbClr val="BFBFBF"/>
                </a:solidFill>
                <a:latin typeface="Bebas Neue" panose="020B0604020202020204" charset="-18"/>
              </a:rPr>
              <a:t>nemzeti</a:t>
            </a:r>
            <a:r>
              <a:rPr lang="en-US" sz="8000" cap="all" dirty="0">
                <a:solidFill>
                  <a:srgbClr val="BFBFBF"/>
                </a:solidFill>
                <a:latin typeface="Bebas Neue" panose="020B0604020202020204" charset="-18"/>
              </a:rPr>
              <a:t> </a:t>
            </a:r>
            <a:r>
              <a:rPr lang="en-US" sz="8000" dirty="0" err="1">
                <a:solidFill>
                  <a:srgbClr val="BFBFBF"/>
                </a:solidFill>
                <a:latin typeface="Bebas Neue"/>
              </a:rPr>
              <a:t>újrakezdés</a:t>
            </a:r>
            <a:r>
              <a:rPr lang="en-US" sz="8000" cap="all" dirty="0" smtClean="0">
                <a:solidFill>
                  <a:srgbClr val="BFBFBF"/>
                </a:solidFill>
                <a:latin typeface="Bebas Neue" panose="020B0604020202020204" charset="-18"/>
              </a:rPr>
              <a:t> </a:t>
            </a:r>
            <a:r>
              <a:rPr lang="en-US" sz="8000" cap="all" dirty="0">
                <a:solidFill>
                  <a:srgbClr val="BFBFBF"/>
                </a:solidFill>
                <a:latin typeface="Bebas Neue" panose="020B0604020202020204" charset="-18"/>
              </a:rPr>
              <a:t>program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2290" y="2330053"/>
            <a:ext cx="6831269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26"/>
              </a:lnSpc>
            </a:pPr>
            <a:r>
              <a:rPr lang="en-US" sz="3600" dirty="0">
                <a:solidFill>
                  <a:srgbClr val="000000"/>
                </a:solidFill>
                <a:latin typeface="Montserrat" panose="020B0604020202020204" charset="-18"/>
              </a:rPr>
              <a:t>A </a:t>
            </a:r>
            <a:r>
              <a:rPr lang="en-US" sz="3600" b="1" dirty="0">
                <a:solidFill>
                  <a:srgbClr val="33CCCC"/>
                </a:solidFill>
                <a:latin typeface="Montserrat Bold" panose="020B0604020202020204" charset="-18"/>
              </a:rPr>
              <a:t>2021 a </a:t>
            </a:r>
            <a:r>
              <a:rPr lang="en-US" sz="3600" b="1" dirty="0" err="1">
                <a:solidFill>
                  <a:srgbClr val="33CCCC"/>
                </a:solidFill>
                <a:latin typeface="Montserrat Bold" panose="020B0604020202020204" charset="-18"/>
              </a:rPr>
              <a:t>nemzeti</a:t>
            </a:r>
            <a:r>
              <a:rPr lang="en-US" sz="3600" b="1" dirty="0">
                <a:solidFill>
                  <a:srgbClr val="33CCCC"/>
                </a:solidFill>
                <a:latin typeface="Montserrat Bold" panose="020B0604020202020204" charset="-18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latin typeface="Montserrat Bold" panose="020B0604020202020204" charset="-18"/>
              </a:rPr>
              <a:t>újrakezdés</a:t>
            </a:r>
            <a:r>
              <a:rPr lang="en-US" sz="3600" b="1" dirty="0">
                <a:solidFill>
                  <a:srgbClr val="33CCCC"/>
                </a:solidFill>
                <a:latin typeface="Montserrat Bold" panose="020B0604020202020204" charset="-18"/>
              </a:rPr>
              <a:t> éve </a:t>
            </a:r>
            <a:r>
              <a:rPr lang="en-US" sz="3600" dirty="0" err="1">
                <a:solidFill>
                  <a:srgbClr val="000000"/>
                </a:solidFill>
                <a:latin typeface="Montserrat" panose="020B0604020202020204" charset="-18"/>
              </a:rPr>
              <a:t>kiemelt</a:t>
            </a:r>
            <a:r>
              <a:rPr lang="en-US" sz="3600" dirty="0">
                <a:solidFill>
                  <a:srgbClr val="000000"/>
                </a:solidFill>
                <a:latin typeface="Montserrat" panose="020B0604020202020204" charset="-18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Montserrat" panose="020B0604020202020204" charset="-18"/>
              </a:rPr>
              <a:t>programja</a:t>
            </a:r>
            <a:endParaRPr lang="en-US" sz="3600" dirty="0">
              <a:solidFill>
                <a:srgbClr val="000000"/>
              </a:solidFill>
              <a:latin typeface="Montserrat" panose="020B0604020202020204" charset="-18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 rotWithShape="1">
          <a:blip r:embed="rId2"/>
          <a:srcRect l="22290" t="4943" r="2559" b="10604"/>
          <a:stretch/>
        </p:blipFill>
        <p:spPr>
          <a:xfrm>
            <a:off x="8610600" y="2356347"/>
            <a:ext cx="9508419" cy="7123433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9582206" y="9540545"/>
            <a:ext cx="8324793" cy="294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279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Montserrat" panose="020B0604020202020204" charset="-18"/>
              </a:rPr>
              <a:t>Fotó</a:t>
            </a:r>
            <a:r>
              <a:rPr lang="en-US" sz="2000" dirty="0">
                <a:solidFill>
                  <a:srgbClr val="000000"/>
                </a:solidFill>
                <a:latin typeface="Montserrat" panose="020B0604020202020204" charset="-18"/>
              </a:rPr>
              <a:t>: Szigeti </a:t>
            </a:r>
            <a:r>
              <a:rPr lang="en-US" sz="2000" dirty="0" err="1">
                <a:solidFill>
                  <a:srgbClr val="000000"/>
                </a:solidFill>
                <a:latin typeface="Montserrat" panose="020B0604020202020204" charset="-18"/>
              </a:rPr>
              <a:t>Vajk</a:t>
            </a:r>
            <a:r>
              <a:rPr lang="en-US" sz="2000" dirty="0">
                <a:solidFill>
                  <a:srgbClr val="000000"/>
                </a:solidFill>
                <a:latin typeface="Montserrat" panose="020B0604020202020204" charset="-18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Montserrat" panose="020B0604020202020204" charset="-18"/>
              </a:rPr>
              <a:t>István</a:t>
            </a:r>
            <a:r>
              <a:rPr lang="hu-HU" sz="2000" dirty="0" smtClean="0">
                <a:solidFill>
                  <a:srgbClr val="000000"/>
                </a:solidFill>
                <a:latin typeface="Montserrat" panose="020B0604020202020204" charset="-18"/>
              </a:rPr>
              <a:t> – Erdély, </a:t>
            </a:r>
            <a:r>
              <a:rPr lang="hu-HU" sz="2000" dirty="0" err="1" smtClean="0">
                <a:solidFill>
                  <a:srgbClr val="000000"/>
                </a:solidFill>
                <a:latin typeface="Montserrat" panose="020B0604020202020204" charset="-18"/>
              </a:rPr>
              <a:t>Gyimesfelsőlok</a:t>
            </a:r>
            <a:endParaRPr lang="en-US" sz="2000" dirty="0">
              <a:solidFill>
                <a:srgbClr val="000000"/>
              </a:solidFill>
              <a:latin typeface="Montserrat" panose="020B0604020202020204" charset="-1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9363" y="4616120"/>
            <a:ext cx="9795282" cy="492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>
              <a:lnSpc>
                <a:spcPts val="5363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Oktatási</a:t>
            </a:r>
            <a:r>
              <a:rPr lang="en-US" sz="3600" b="1" dirty="0">
                <a:solidFill>
                  <a:srgbClr val="000000"/>
                </a:solidFill>
                <a:latin typeface="Montserrat" panose="020B0604020202020204" charset="-18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alprogram</a:t>
            </a:r>
            <a:endParaRPr lang="en-US" sz="3600" b="1" dirty="0">
              <a:solidFill>
                <a:srgbClr val="000000"/>
              </a:solidFill>
              <a:latin typeface="Montserrat" panose="020B0604020202020204" charset="-18"/>
            </a:endParaRPr>
          </a:p>
          <a:p>
            <a:pPr marL="798830" lvl="1" indent="-399415">
              <a:lnSpc>
                <a:spcPts val="5513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Kulturális</a:t>
            </a:r>
            <a:r>
              <a:rPr lang="en-US" sz="3600" b="1" dirty="0">
                <a:solidFill>
                  <a:srgbClr val="000000"/>
                </a:solidFill>
                <a:latin typeface="Montserrat" panose="020B0604020202020204" charset="-18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alprogram</a:t>
            </a:r>
            <a:endParaRPr lang="en-US" sz="3600" b="1" dirty="0">
              <a:solidFill>
                <a:srgbClr val="000000"/>
              </a:solidFill>
              <a:latin typeface="Montserrat" panose="020B0604020202020204" charset="-18"/>
            </a:endParaRPr>
          </a:p>
          <a:p>
            <a:pPr marL="798830" lvl="1" indent="-399415">
              <a:lnSpc>
                <a:spcPts val="5513"/>
              </a:lnSpc>
              <a:buFont typeface="Arial"/>
              <a:buChar char="•"/>
            </a:pP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Egyházi</a:t>
            </a:r>
            <a:r>
              <a:rPr lang="en-US" sz="3600" b="1" dirty="0">
                <a:solidFill>
                  <a:srgbClr val="000000"/>
                </a:solidFill>
                <a:latin typeface="Montserrat" panose="020B0604020202020204" charset="-18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alprogram</a:t>
            </a:r>
            <a:endParaRPr lang="en-US" sz="3600" b="1" dirty="0">
              <a:solidFill>
                <a:srgbClr val="000000"/>
              </a:solidFill>
              <a:latin typeface="Montserrat" panose="020B0604020202020204" charset="-18"/>
            </a:endParaRPr>
          </a:p>
          <a:p>
            <a:pPr marL="798830" lvl="1" indent="-399415">
              <a:lnSpc>
                <a:spcPts val="5513"/>
              </a:lnSpc>
              <a:buFont typeface="Arial"/>
              <a:buChar char="•"/>
            </a:pPr>
            <a:r>
              <a:rPr lang="en-US" sz="3600" b="1" dirty="0">
                <a:solidFill>
                  <a:srgbClr val="000000"/>
                </a:solidFill>
                <a:latin typeface="Montserrat" panose="020B0604020202020204" charset="-18"/>
              </a:rPr>
              <a:t>Sport </a:t>
            </a:r>
            <a:r>
              <a:rPr lang="en-US" sz="3600" b="1" dirty="0" err="1">
                <a:solidFill>
                  <a:srgbClr val="000000"/>
                </a:solidFill>
                <a:latin typeface="Montserrat" panose="020B0604020202020204" charset="-18"/>
              </a:rPr>
              <a:t>alprogram</a:t>
            </a:r>
            <a:endParaRPr lang="en-US" sz="3600" b="1" dirty="0">
              <a:solidFill>
                <a:srgbClr val="000000"/>
              </a:solidFill>
              <a:latin typeface="Montserrat" panose="020B0604020202020204" charset="-18"/>
            </a:endParaRPr>
          </a:p>
          <a:p>
            <a:pPr marL="798830" lvl="1" indent="-399415">
              <a:lnSpc>
                <a:spcPts val="5513"/>
              </a:lnSpc>
              <a:buFont typeface="Arial"/>
              <a:buChar char="•"/>
            </a:pPr>
            <a:r>
              <a:rPr lang="en-US" sz="3600" b="1" dirty="0">
                <a:latin typeface="Montserrat" panose="020B0604020202020204" charset="-18"/>
              </a:rPr>
              <a:t>Ifjúsági, </a:t>
            </a:r>
            <a:r>
              <a:rPr lang="en-US" sz="3600" b="1" dirty="0" err="1">
                <a:latin typeface="Montserrat" panose="020B0604020202020204" charset="-18"/>
              </a:rPr>
              <a:t>cserkész</a:t>
            </a:r>
            <a:r>
              <a:rPr lang="en-US" sz="3600" b="1" dirty="0">
                <a:latin typeface="Montserrat" panose="020B0604020202020204" charset="-18"/>
              </a:rPr>
              <a:t>- és </a:t>
            </a:r>
            <a:r>
              <a:rPr lang="en-US" sz="3600" b="1" dirty="0" err="1">
                <a:latin typeface="Montserrat" panose="020B0604020202020204" charset="-18"/>
              </a:rPr>
              <a:t>közösségi</a:t>
            </a:r>
            <a:r>
              <a:rPr lang="en-US" sz="3600" b="1" dirty="0">
                <a:latin typeface="Montserrat" panose="020B0604020202020204" charset="-18"/>
              </a:rPr>
              <a:t> </a:t>
            </a:r>
            <a:r>
              <a:rPr lang="en-US" sz="3600" b="1" dirty="0" err="1">
                <a:latin typeface="Montserrat" panose="020B0604020202020204" charset="-18"/>
              </a:rPr>
              <a:t>alprogram</a:t>
            </a:r>
            <a:endParaRPr lang="en-US" sz="3600" b="1" dirty="0">
              <a:latin typeface="Montserrat" panose="020B0604020202020204" charset="-18"/>
            </a:endParaRPr>
          </a:p>
          <a:p>
            <a:pPr marL="798830" lvl="1" indent="-399415">
              <a:lnSpc>
                <a:spcPts val="5513"/>
              </a:lnSpc>
              <a:buFont typeface="Arial"/>
              <a:buChar char="•"/>
            </a:pPr>
            <a:r>
              <a:rPr lang="en-US" sz="3600" b="1" dirty="0" err="1" smtClean="0">
                <a:latin typeface="Montserrat" panose="020B0604020202020204" charset="-18"/>
              </a:rPr>
              <a:t>Diaszpóra</a:t>
            </a:r>
            <a:r>
              <a:rPr lang="en-US" sz="3600" b="1" dirty="0" smtClean="0">
                <a:latin typeface="Montserrat" panose="020B0604020202020204" charset="-18"/>
              </a:rPr>
              <a:t> </a:t>
            </a:r>
            <a:r>
              <a:rPr lang="en-US" sz="3600" b="1" dirty="0" err="1">
                <a:latin typeface="Montserrat" panose="020B0604020202020204" charset="-18"/>
              </a:rPr>
              <a:t>alprogram</a:t>
            </a:r>
            <a:endParaRPr lang="en-US" sz="3600" b="1" dirty="0">
              <a:latin typeface="Montserrat" panose="020B0604020202020204" charset="-18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302997" y="4059089"/>
            <a:ext cx="927921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26"/>
              </a:lnSpc>
            </a:pPr>
            <a:r>
              <a:rPr lang="hu-HU" sz="3600" b="1" dirty="0" smtClean="0">
                <a:solidFill>
                  <a:srgbClr val="33CCCC"/>
                </a:solidFill>
                <a:latin typeface="Montserrat Bold" panose="020B0604020202020204" charset="-18"/>
              </a:rPr>
              <a:t>6 alprogram</a:t>
            </a:r>
            <a:r>
              <a:rPr lang="hu-HU" sz="3600" dirty="0" smtClean="0">
                <a:solidFill>
                  <a:srgbClr val="000000"/>
                </a:solidFill>
                <a:latin typeface="Montserrat" panose="020B0604020202020204" charset="-18"/>
              </a:rPr>
              <a:t>:</a:t>
            </a:r>
            <a:endParaRPr lang="en-US" sz="3600" dirty="0">
              <a:solidFill>
                <a:srgbClr val="000000"/>
              </a:solidFill>
              <a:latin typeface="Montserrat" panose="020B0604020202020204" charset="-18"/>
            </a:endParaRPr>
          </a:p>
        </p:txBody>
      </p:sp>
      <p:sp>
        <p:nvSpPr>
          <p:cNvPr id="16" name="TextBox 9"/>
          <p:cNvSpPr txBox="1"/>
          <p:nvPr/>
        </p:nvSpPr>
        <p:spPr>
          <a:xfrm>
            <a:off x="9582207" y="9880187"/>
            <a:ext cx="3784275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79"/>
              </a:lnSpc>
              <a:spcBef>
                <a:spcPct val="0"/>
              </a:spcBef>
            </a:pPr>
            <a:r>
              <a:rPr lang="hu-HU" sz="2000" dirty="0" smtClean="0">
                <a:solidFill>
                  <a:srgbClr val="000000"/>
                </a:solidFill>
                <a:latin typeface="Montserrat" panose="020B0604020202020204" charset="-18"/>
              </a:rPr>
              <a:t>Közönségszavazás</a:t>
            </a:r>
            <a:endParaRPr lang="en-US" sz="2000" dirty="0">
              <a:solidFill>
                <a:srgbClr val="000000"/>
              </a:solidFill>
              <a:latin typeface="Montserrat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930307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2452" y="140900"/>
            <a:ext cx="16315232" cy="2351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99"/>
              </a:lnSpc>
            </a:pPr>
            <a:r>
              <a:rPr lang="en-US" sz="8000" dirty="0" err="1">
                <a:solidFill>
                  <a:srgbClr val="BFBFBF"/>
                </a:solidFill>
                <a:latin typeface="Bebas Neue"/>
              </a:rPr>
              <a:t>nemzeti</a:t>
            </a:r>
            <a:r>
              <a:rPr lang="en-US" sz="8000" dirty="0">
                <a:solidFill>
                  <a:srgbClr val="BFBFBF"/>
                </a:solidFill>
                <a:latin typeface="Bebas Neue"/>
              </a:rPr>
              <a:t> </a:t>
            </a:r>
            <a:r>
              <a:rPr lang="en-US" sz="8000" dirty="0" err="1">
                <a:solidFill>
                  <a:srgbClr val="BFBFBF"/>
                </a:solidFill>
                <a:latin typeface="Bebas Neue"/>
              </a:rPr>
              <a:t>újrakezdés</a:t>
            </a:r>
            <a:r>
              <a:rPr lang="en-US" sz="8000" dirty="0">
                <a:solidFill>
                  <a:srgbClr val="BFBFBF"/>
                </a:solidFill>
                <a:latin typeface="Bebas Neue"/>
              </a:rPr>
              <a:t> program </a:t>
            </a:r>
          </a:p>
          <a:p>
            <a:pPr algn="ctr">
              <a:lnSpc>
                <a:spcPts val="9200"/>
              </a:lnSpc>
            </a:pPr>
            <a:r>
              <a:rPr lang="en-US" sz="7999" dirty="0" smtClean="0">
                <a:solidFill>
                  <a:srgbClr val="D151A6"/>
                </a:solidFill>
                <a:latin typeface="Bebas Neue"/>
              </a:rPr>
              <a:t>PÁLYÁZATI </a:t>
            </a:r>
            <a:r>
              <a:rPr lang="hu-HU" sz="7999" dirty="0" smtClean="0">
                <a:solidFill>
                  <a:srgbClr val="D151A6"/>
                </a:solidFill>
                <a:latin typeface="Bebas Neue"/>
              </a:rPr>
              <a:t>felhívások</a:t>
            </a:r>
            <a:endParaRPr lang="en-US" sz="7999" dirty="0">
              <a:solidFill>
                <a:srgbClr val="D151A6"/>
              </a:solidFill>
              <a:latin typeface="Bebas Neue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749473" y="3314700"/>
            <a:ext cx="7961581" cy="4529925"/>
            <a:chOff x="0" y="0"/>
            <a:chExt cx="2693177" cy="1913890"/>
          </a:xfrm>
          <a:solidFill>
            <a:srgbClr val="00DFDA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693177" cy="1913890"/>
            </a:xfrm>
            <a:custGeom>
              <a:avLst/>
              <a:gdLst/>
              <a:ahLst/>
              <a:cxnLst/>
              <a:rect l="l" t="t" r="r" b="b"/>
              <a:pathLst>
                <a:path w="2693177" h="1913890">
                  <a:moveTo>
                    <a:pt x="0" y="0"/>
                  </a:moveTo>
                  <a:lnTo>
                    <a:pt x="2693177" y="0"/>
                  </a:lnTo>
                  <a:lnTo>
                    <a:pt x="2693177" y="1913890"/>
                  </a:lnTo>
                  <a:lnTo>
                    <a:pt x="0" y="1913890"/>
                  </a:lnTo>
                  <a:close/>
                </a:path>
              </a:pathLst>
            </a:custGeom>
            <a:grpFill/>
          </p:spPr>
        </p:sp>
      </p:grpSp>
      <p:sp>
        <p:nvSpPr>
          <p:cNvPr id="5" name="TextBox 5"/>
          <p:cNvSpPr txBox="1"/>
          <p:nvPr/>
        </p:nvSpPr>
        <p:spPr>
          <a:xfrm>
            <a:off x="1419644" y="3428989"/>
            <a:ext cx="650279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hu-HU" sz="4000" dirty="0" smtClean="0">
                <a:solidFill>
                  <a:srgbClr val="FFFFFF"/>
                </a:solidFill>
                <a:latin typeface="Montserrat Bold"/>
              </a:rPr>
              <a:t>I. PÁLYÁZATI </a:t>
            </a:r>
            <a:r>
              <a:rPr lang="hu-HU" sz="4000" cap="all" dirty="0" smtClean="0">
                <a:solidFill>
                  <a:srgbClr val="FFFFFF"/>
                </a:solidFill>
                <a:latin typeface="Montserrat Bold"/>
              </a:rPr>
              <a:t>felhívás</a:t>
            </a:r>
            <a:endParaRPr lang="en-US" sz="4000" cap="all" dirty="0">
              <a:solidFill>
                <a:srgbClr val="FFFFFF"/>
              </a:solidFill>
              <a:latin typeface="Montserrat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9675093" y="3305027"/>
            <a:ext cx="7932590" cy="4529925"/>
            <a:chOff x="0" y="0"/>
            <a:chExt cx="268337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83370" cy="1913890"/>
            </a:xfrm>
            <a:custGeom>
              <a:avLst/>
              <a:gdLst/>
              <a:ahLst/>
              <a:cxnLst/>
              <a:rect l="l" t="t" r="r" b="b"/>
              <a:pathLst>
                <a:path w="2683370" h="1913890">
                  <a:moveTo>
                    <a:pt x="0" y="0"/>
                  </a:moveTo>
                  <a:lnTo>
                    <a:pt x="2683370" y="0"/>
                  </a:lnTo>
                  <a:lnTo>
                    <a:pt x="268337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857469">
                <a:alpha val="76471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10502648" y="3473119"/>
            <a:ext cx="6277475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hu-HU" sz="4000" dirty="0" smtClean="0">
                <a:solidFill>
                  <a:srgbClr val="FFFFFF"/>
                </a:solidFill>
                <a:latin typeface="Montserrat Bold"/>
              </a:rPr>
              <a:t>II. PÁLYÁZATI </a:t>
            </a:r>
            <a:r>
              <a:rPr lang="hu-HU" sz="4000" cap="all" dirty="0" smtClean="0">
                <a:solidFill>
                  <a:srgbClr val="FFFFFF"/>
                </a:solidFill>
                <a:latin typeface="Montserrat Bold"/>
              </a:rPr>
              <a:t>felhívás</a:t>
            </a:r>
            <a:endParaRPr lang="en-US" sz="4000" cap="all" dirty="0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82885" y="4153670"/>
            <a:ext cx="5694759" cy="2039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10">
              <a:lnSpc>
                <a:spcPts val="5281"/>
              </a:lnSpc>
              <a:buFont typeface="Arial"/>
              <a:buChar char="•"/>
            </a:pPr>
            <a:r>
              <a:rPr lang="hu-HU" sz="3200" dirty="0" smtClean="0">
                <a:solidFill>
                  <a:srgbClr val="FFF859"/>
                </a:solidFill>
                <a:latin typeface="Montserrat Bold"/>
              </a:rPr>
              <a:t>működésre </a:t>
            </a:r>
          </a:p>
          <a:p>
            <a:pPr marL="820419" lvl="1" indent="-410210">
              <a:lnSpc>
                <a:spcPts val="5281"/>
              </a:lnSpc>
              <a:buFont typeface="Arial"/>
              <a:buChar char="•"/>
            </a:pPr>
            <a:r>
              <a:rPr lang="hu-HU" sz="3200" dirty="0" smtClean="0">
                <a:solidFill>
                  <a:srgbClr val="FFF859"/>
                </a:solidFill>
                <a:latin typeface="Montserrat Bold"/>
              </a:rPr>
              <a:t>fejlesztésre</a:t>
            </a:r>
          </a:p>
          <a:p>
            <a:pPr marL="820419" lvl="1" indent="-410210" algn="l">
              <a:lnSpc>
                <a:spcPts val="5281"/>
              </a:lnSpc>
              <a:buFont typeface="Arial"/>
              <a:buChar char="•"/>
            </a:pPr>
            <a:r>
              <a:rPr lang="hu-HU" sz="3200" dirty="0" smtClean="0">
                <a:solidFill>
                  <a:srgbClr val="FFF859"/>
                </a:solidFill>
                <a:latin typeface="Montserrat Bold"/>
              </a:rPr>
              <a:t>eszközbeszerzésre</a:t>
            </a:r>
            <a:endParaRPr lang="hu-HU" sz="3200" dirty="0">
              <a:solidFill>
                <a:srgbClr val="FFF859"/>
              </a:solidFill>
              <a:latin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0905829" y="4240401"/>
            <a:ext cx="6879852" cy="1162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19" lvl="1" indent="-410210">
              <a:lnSpc>
                <a:spcPts val="4331"/>
              </a:lnSpc>
              <a:buFont typeface="Arial"/>
              <a:buChar char="•"/>
            </a:pPr>
            <a:r>
              <a:rPr lang="hu-HU" sz="3200" dirty="0" smtClean="0">
                <a:solidFill>
                  <a:srgbClr val="FFF859"/>
                </a:solidFill>
                <a:latin typeface="Montserrat Bold"/>
              </a:rPr>
              <a:t>programokra</a:t>
            </a:r>
          </a:p>
          <a:p>
            <a:pPr marL="820419" lvl="1" indent="-410209" algn="l">
              <a:lnSpc>
                <a:spcPts val="5319"/>
              </a:lnSpc>
              <a:buFont typeface="Arial"/>
              <a:buChar char="•"/>
            </a:pPr>
            <a:r>
              <a:rPr lang="hu-HU" sz="3200" dirty="0" smtClean="0">
                <a:solidFill>
                  <a:srgbClr val="FFF859"/>
                </a:solidFill>
                <a:latin typeface="Montserrat Bold"/>
              </a:rPr>
              <a:t>rendezvényekre</a:t>
            </a:r>
            <a:endParaRPr lang="hu-HU" sz="3200" dirty="0">
              <a:solidFill>
                <a:srgbClr val="FFF859"/>
              </a:solidFill>
              <a:latin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866057" y="6442989"/>
            <a:ext cx="755065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solidFill>
                  <a:srgbClr val="FFFF00"/>
                </a:solidFill>
                <a:latin typeface="Montserrat Bold"/>
              </a:rPr>
              <a:t>A járványhelyzet enyhültével,</a:t>
            </a:r>
          </a:p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solidFill>
                  <a:srgbClr val="FFFF00"/>
                </a:solidFill>
                <a:latin typeface="Montserrat Bold"/>
              </a:rPr>
              <a:t>2021. június 28-án hirdettük meg</a:t>
            </a:r>
            <a:endParaRPr lang="en-US" sz="3200" dirty="0">
              <a:solidFill>
                <a:srgbClr val="FFFF00"/>
              </a:solidFill>
              <a:latin typeface="Montserrat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78836" y="6940673"/>
            <a:ext cx="72390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solidFill>
                  <a:srgbClr val="FFF859"/>
                </a:solidFill>
                <a:latin typeface="Montserrat Bold"/>
              </a:rPr>
              <a:t>2021. április 13-án hirdettük meg</a:t>
            </a:r>
            <a:endParaRPr lang="en-US" sz="3200" dirty="0">
              <a:solidFill>
                <a:srgbClr val="FFF859"/>
              </a:solidFill>
              <a:latin typeface="Montserrat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890846" y="6192690"/>
            <a:ext cx="4788062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solidFill>
                  <a:srgbClr val="FFFFFF"/>
                </a:solidFill>
                <a:latin typeface="Montserrat"/>
              </a:rPr>
              <a:t>lehetett pályázni</a:t>
            </a:r>
            <a:endParaRPr lang="hu-HU" sz="3200" dirty="0">
              <a:solidFill>
                <a:srgbClr val="FFFFFF"/>
              </a:solidFill>
              <a:latin typeface="Montserrat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502648" y="5411157"/>
            <a:ext cx="5562599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solidFill>
                  <a:schemeClr val="bg1"/>
                </a:solidFill>
                <a:latin typeface="Montserrat"/>
              </a:rPr>
              <a:t>lehetett pályázni</a:t>
            </a:r>
            <a:endParaRPr lang="hu-HU" sz="3200" dirty="0">
              <a:solidFill>
                <a:schemeClr val="bg1"/>
              </a:solidFill>
              <a:latin typeface="Montserrat"/>
            </a:endParaRPr>
          </a:p>
        </p:txBody>
      </p:sp>
      <p:sp>
        <p:nvSpPr>
          <p:cNvPr id="20" name="TextBox 8"/>
          <p:cNvSpPr txBox="1"/>
          <p:nvPr/>
        </p:nvSpPr>
        <p:spPr>
          <a:xfrm>
            <a:off x="1208973" y="2651619"/>
            <a:ext cx="16576708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4000" dirty="0" smtClean="0">
                <a:solidFill>
                  <a:srgbClr val="000000"/>
                </a:solidFill>
                <a:latin typeface="Montserrat Bold"/>
              </a:rPr>
              <a:t>A program keretében két pályázatot hirdettünk:</a:t>
            </a:r>
            <a:endParaRPr lang="hu-HU" sz="40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25" name="Group 10"/>
          <p:cNvGrpSpPr/>
          <p:nvPr/>
        </p:nvGrpSpPr>
        <p:grpSpPr>
          <a:xfrm>
            <a:off x="749472" y="7498985"/>
            <a:ext cx="7961581" cy="926864"/>
            <a:chOff x="0" y="0"/>
            <a:chExt cx="5647856" cy="528964"/>
          </a:xfrm>
          <a:solidFill>
            <a:srgbClr val="FFFF66"/>
          </a:solidFill>
        </p:grpSpPr>
        <p:sp>
          <p:nvSpPr>
            <p:cNvPr id="26" name="Freeform 11"/>
            <p:cNvSpPr/>
            <p:nvPr/>
          </p:nvSpPr>
          <p:spPr>
            <a:xfrm>
              <a:off x="0" y="0"/>
              <a:ext cx="5647856" cy="528964"/>
            </a:xfrm>
            <a:custGeom>
              <a:avLst/>
              <a:gdLst/>
              <a:ahLst/>
              <a:cxnLst/>
              <a:rect l="l" t="t" r="r" b="b"/>
              <a:pathLst>
                <a:path w="5647856" h="528964">
                  <a:moveTo>
                    <a:pt x="0" y="0"/>
                  </a:moveTo>
                  <a:lnTo>
                    <a:pt x="5647856" y="0"/>
                  </a:lnTo>
                  <a:lnTo>
                    <a:pt x="5647856" y="528964"/>
                  </a:lnTo>
                  <a:lnTo>
                    <a:pt x="0" y="528964"/>
                  </a:lnTo>
                  <a:close/>
                </a:path>
              </a:pathLst>
            </a:custGeom>
            <a:grpFill/>
          </p:spPr>
        </p:sp>
      </p:grpSp>
      <p:sp>
        <p:nvSpPr>
          <p:cNvPr id="23" name="TextBox 12"/>
          <p:cNvSpPr txBox="1"/>
          <p:nvPr/>
        </p:nvSpPr>
        <p:spPr>
          <a:xfrm>
            <a:off x="1051540" y="7651385"/>
            <a:ext cx="7239000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latin typeface="Montserrat Bold"/>
              </a:rPr>
              <a:t>Keretösszeg: </a:t>
            </a:r>
            <a:r>
              <a:rPr lang="hu-HU" sz="3200" b="1" dirty="0" smtClean="0">
                <a:latin typeface="Montserrat Bold"/>
              </a:rPr>
              <a:t>1 500 000 </a:t>
            </a:r>
            <a:r>
              <a:rPr lang="hu-HU" sz="3200" b="1" dirty="0" err="1" smtClean="0">
                <a:latin typeface="Montserrat Bold"/>
              </a:rPr>
              <a:t>000</a:t>
            </a:r>
            <a:r>
              <a:rPr lang="hu-HU" sz="3200" b="1" dirty="0" smtClean="0">
                <a:latin typeface="Montserrat Bold"/>
              </a:rPr>
              <a:t> Ft</a:t>
            </a:r>
            <a:endParaRPr lang="en-US" sz="3200" b="1" dirty="0">
              <a:latin typeface="Montserrat Bold"/>
            </a:endParaRPr>
          </a:p>
        </p:txBody>
      </p:sp>
      <p:sp>
        <p:nvSpPr>
          <p:cNvPr id="27" name="Freeform 11"/>
          <p:cNvSpPr/>
          <p:nvPr/>
        </p:nvSpPr>
        <p:spPr>
          <a:xfrm>
            <a:off x="9646103" y="7526229"/>
            <a:ext cx="7961581" cy="926864"/>
          </a:xfrm>
          <a:custGeom>
            <a:avLst/>
            <a:gdLst/>
            <a:ahLst/>
            <a:cxnLst/>
            <a:rect l="l" t="t" r="r" b="b"/>
            <a:pathLst>
              <a:path w="5647856" h="528964">
                <a:moveTo>
                  <a:pt x="0" y="0"/>
                </a:moveTo>
                <a:lnTo>
                  <a:pt x="5647856" y="0"/>
                </a:lnTo>
                <a:lnTo>
                  <a:pt x="5647856" y="528964"/>
                </a:lnTo>
                <a:lnTo>
                  <a:pt x="0" y="528964"/>
                </a:lnTo>
                <a:close/>
              </a:path>
            </a:pathLst>
          </a:custGeom>
          <a:solidFill>
            <a:srgbClr val="FFFF66"/>
          </a:solidFill>
        </p:spPr>
      </p:sp>
      <p:sp>
        <p:nvSpPr>
          <p:cNvPr id="24" name="TextBox 12"/>
          <p:cNvSpPr txBox="1"/>
          <p:nvPr/>
        </p:nvSpPr>
        <p:spPr>
          <a:xfrm>
            <a:off x="9770573" y="7714560"/>
            <a:ext cx="7741624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dirty="0" smtClean="0">
                <a:latin typeface="Montserrat Bold"/>
              </a:rPr>
              <a:t>Keretösszeg: </a:t>
            </a:r>
            <a:r>
              <a:rPr lang="hu-HU" sz="3200" b="1" dirty="0" smtClean="0">
                <a:latin typeface="Montserrat Bold"/>
              </a:rPr>
              <a:t>500 000 </a:t>
            </a:r>
            <a:r>
              <a:rPr lang="hu-HU" sz="3200" b="1" dirty="0" err="1" smtClean="0">
                <a:latin typeface="Montserrat Bold"/>
              </a:rPr>
              <a:t>000</a:t>
            </a:r>
            <a:r>
              <a:rPr lang="hu-HU" sz="3200" b="1" dirty="0" smtClean="0">
                <a:latin typeface="Montserrat Bold"/>
              </a:rPr>
              <a:t> Ft</a:t>
            </a:r>
            <a:endParaRPr lang="en-US" sz="3200" b="1" dirty="0">
              <a:latin typeface="Montserrat Bold"/>
            </a:endParaRPr>
          </a:p>
        </p:txBody>
      </p:sp>
      <p:sp>
        <p:nvSpPr>
          <p:cNvPr id="28" name="TextBox 12"/>
          <p:cNvSpPr txBox="1"/>
          <p:nvPr/>
        </p:nvSpPr>
        <p:spPr>
          <a:xfrm>
            <a:off x="1051540" y="9257644"/>
            <a:ext cx="72390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b="1" dirty="0" smtClean="0">
                <a:solidFill>
                  <a:srgbClr val="FF0066"/>
                </a:solidFill>
                <a:latin typeface="Montserrat Bold"/>
              </a:rPr>
              <a:t>1464 pályázat</a:t>
            </a:r>
            <a:r>
              <a:rPr lang="hu-HU" sz="3200" dirty="0" smtClean="0">
                <a:latin typeface="Montserrat Bold"/>
              </a:rPr>
              <a:t>ot támogattunk</a:t>
            </a:r>
            <a:endParaRPr lang="en-US" sz="3200" b="1" dirty="0">
              <a:latin typeface="Montserrat Bold"/>
            </a:endParaRPr>
          </a:p>
        </p:txBody>
      </p:sp>
      <p:sp>
        <p:nvSpPr>
          <p:cNvPr id="29" name="TextBox 12"/>
          <p:cNvSpPr txBox="1"/>
          <p:nvPr/>
        </p:nvSpPr>
        <p:spPr>
          <a:xfrm>
            <a:off x="9796038" y="9257644"/>
            <a:ext cx="72390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b="1" dirty="0" smtClean="0">
                <a:solidFill>
                  <a:srgbClr val="FF0066"/>
                </a:solidFill>
                <a:latin typeface="Montserrat Bold"/>
              </a:rPr>
              <a:t>1093 pályázat</a:t>
            </a:r>
            <a:r>
              <a:rPr lang="hu-HU" sz="3200" dirty="0" smtClean="0">
                <a:latin typeface="Montserrat Bold"/>
              </a:rPr>
              <a:t>ot támogattunk</a:t>
            </a:r>
            <a:endParaRPr lang="en-US" sz="3200" b="1" dirty="0">
              <a:latin typeface="Montserrat Bold"/>
            </a:endParaRPr>
          </a:p>
        </p:txBody>
      </p:sp>
      <p:sp>
        <p:nvSpPr>
          <p:cNvPr id="30" name="TextBox 12"/>
          <p:cNvSpPr txBox="1"/>
          <p:nvPr/>
        </p:nvSpPr>
        <p:spPr>
          <a:xfrm>
            <a:off x="9856913" y="8580115"/>
            <a:ext cx="7239000" cy="4957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b="1" dirty="0" smtClean="0">
                <a:latin typeface="Montserrat Bold"/>
              </a:rPr>
              <a:t>Beérkezett: </a:t>
            </a:r>
            <a:r>
              <a:rPr lang="hu-HU" sz="3200" dirty="0" smtClean="0">
                <a:latin typeface="Montserrat Bold"/>
              </a:rPr>
              <a:t>1600 pályázat</a:t>
            </a:r>
            <a:endParaRPr lang="en-US" sz="3200" dirty="0">
              <a:latin typeface="Montserrat Bold"/>
            </a:endParaRPr>
          </a:p>
        </p:txBody>
      </p:sp>
      <p:sp>
        <p:nvSpPr>
          <p:cNvPr id="31" name="TextBox 12"/>
          <p:cNvSpPr txBox="1"/>
          <p:nvPr/>
        </p:nvSpPr>
        <p:spPr>
          <a:xfrm>
            <a:off x="1478150" y="8499039"/>
            <a:ext cx="7239000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04"/>
              </a:lnSpc>
              <a:spcBef>
                <a:spcPct val="0"/>
              </a:spcBef>
            </a:pPr>
            <a:r>
              <a:rPr lang="hu-HU" sz="3200" b="1" dirty="0" smtClean="0">
                <a:latin typeface="Montserrat Bold"/>
              </a:rPr>
              <a:t>Beérkezett: </a:t>
            </a:r>
            <a:r>
              <a:rPr lang="hu-HU" sz="3200" dirty="0" smtClean="0">
                <a:latin typeface="Montserrat Bold"/>
              </a:rPr>
              <a:t>3200 pályázat</a:t>
            </a:r>
            <a:endParaRPr lang="en-US" sz="3200" dirty="0"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49089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98" y="-433328"/>
            <a:ext cx="18274402" cy="1217532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2460" y="5931816"/>
            <a:ext cx="17605890" cy="1511979"/>
            <a:chOff x="0" y="0"/>
            <a:chExt cx="5955573" cy="5114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955573" cy="511460"/>
            </a:xfrm>
            <a:custGeom>
              <a:avLst/>
              <a:gdLst/>
              <a:ahLst/>
              <a:cxnLst/>
              <a:rect l="l" t="t" r="r" b="b"/>
              <a:pathLst>
                <a:path w="5955573" h="511460">
                  <a:moveTo>
                    <a:pt x="0" y="0"/>
                  </a:moveTo>
                  <a:lnTo>
                    <a:pt x="5955573" y="0"/>
                  </a:lnTo>
                  <a:lnTo>
                    <a:pt x="5955573" y="511460"/>
                  </a:lnTo>
                  <a:lnTo>
                    <a:pt x="0" y="511460"/>
                  </a:lnTo>
                  <a:close/>
                </a:path>
              </a:pathLst>
            </a:custGeom>
            <a:solidFill>
              <a:srgbClr val="008037">
                <a:alpha val="26667"/>
              </a:srgbClr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522072" y="1580538"/>
            <a:ext cx="9486972" cy="1472281"/>
            <a:chOff x="0" y="0"/>
            <a:chExt cx="3209173" cy="49803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09173" cy="498031"/>
            </a:xfrm>
            <a:custGeom>
              <a:avLst/>
              <a:gdLst/>
              <a:ahLst/>
              <a:cxnLst/>
              <a:rect l="l" t="t" r="r" b="b"/>
              <a:pathLst>
                <a:path w="3209173" h="498031">
                  <a:moveTo>
                    <a:pt x="0" y="0"/>
                  </a:moveTo>
                  <a:lnTo>
                    <a:pt x="3209173" y="0"/>
                  </a:lnTo>
                  <a:lnTo>
                    <a:pt x="3209173" y="498031"/>
                  </a:lnTo>
                  <a:lnTo>
                    <a:pt x="0" y="498031"/>
                  </a:lnTo>
                  <a:close/>
                </a:path>
              </a:pathLst>
            </a:custGeom>
            <a:solidFill>
              <a:srgbClr val="FFFFFF">
                <a:alpha val="81961"/>
              </a:srgbClr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3310773" y="0"/>
            <a:ext cx="11082227" cy="1317392"/>
            <a:chOff x="0" y="0"/>
            <a:chExt cx="3748803" cy="4456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48803" cy="445636"/>
            </a:xfrm>
            <a:custGeom>
              <a:avLst/>
              <a:gdLst/>
              <a:ahLst/>
              <a:cxnLst/>
              <a:rect l="l" t="t" r="r" b="b"/>
              <a:pathLst>
                <a:path w="3748803" h="445636">
                  <a:moveTo>
                    <a:pt x="0" y="0"/>
                  </a:moveTo>
                  <a:lnTo>
                    <a:pt x="3748803" y="0"/>
                  </a:lnTo>
                  <a:lnTo>
                    <a:pt x="3748803" y="445636"/>
                  </a:lnTo>
                  <a:lnTo>
                    <a:pt x="0" y="445636"/>
                  </a:lnTo>
                  <a:close/>
                </a:path>
              </a:pathLst>
            </a:custGeom>
            <a:solidFill>
              <a:srgbClr val="000000">
                <a:alpha val="36863"/>
              </a:srgbClr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97423" y="1580538"/>
            <a:ext cx="7759010" cy="1472281"/>
            <a:chOff x="0" y="0"/>
            <a:chExt cx="2624653" cy="4980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624653" cy="498031"/>
            </a:xfrm>
            <a:custGeom>
              <a:avLst/>
              <a:gdLst/>
              <a:ahLst/>
              <a:cxnLst/>
              <a:rect l="l" t="t" r="r" b="b"/>
              <a:pathLst>
                <a:path w="2624653" h="498031">
                  <a:moveTo>
                    <a:pt x="0" y="0"/>
                  </a:moveTo>
                  <a:lnTo>
                    <a:pt x="2624653" y="0"/>
                  </a:lnTo>
                  <a:lnTo>
                    <a:pt x="2624653" y="498031"/>
                  </a:lnTo>
                  <a:lnTo>
                    <a:pt x="0" y="498031"/>
                  </a:lnTo>
                  <a:close/>
                </a:path>
              </a:pathLst>
            </a:custGeom>
            <a:solidFill>
              <a:srgbClr val="FFFFFF">
                <a:alpha val="65882"/>
              </a:srgbClr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942431" y="14562"/>
            <a:ext cx="10403138" cy="1302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19"/>
              </a:lnSpc>
            </a:pPr>
            <a:r>
              <a:rPr lang="en-US" sz="8800" dirty="0" err="1">
                <a:solidFill>
                  <a:srgbClr val="FFFFFF"/>
                </a:solidFill>
                <a:latin typeface="Bebas Neue"/>
              </a:rPr>
              <a:t>nemzetpolitika</a:t>
            </a:r>
            <a:r>
              <a:rPr lang="en-US" sz="8800" dirty="0">
                <a:solidFill>
                  <a:srgbClr val="FFFFFF"/>
                </a:solidFill>
                <a:latin typeface="Bebas Neue"/>
              </a:rPr>
              <a:t> 2010–2021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1423" y="1882696"/>
            <a:ext cx="6890552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</a:pPr>
            <a:r>
              <a:rPr lang="en-US" sz="3674" b="1" dirty="0" err="1">
                <a:solidFill>
                  <a:srgbClr val="008037"/>
                </a:solidFill>
                <a:latin typeface="Montserrat Bold"/>
              </a:rPr>
              <a:t>Újraegyesítettük</a:t>
            </a:r>
            <a:r>
              <a:rPr lang="en-US" sz="3674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674" dirty="0">
                <a:solidFill>
                  <a:srgbClr val="000000"/>
                </a:solidFill>
                <a:latin typeface="Montserrat"/>
              </a:rPr>
              <a:t>a </a:t>
            </a:r>
            <a:r>
              <a:rPr lang="en-US" sz="3674" dirty="0" err="1">
                <a:solidFill>
                  <a:srgbClr val="000000"/>
                </a:solidFill>
                <a:latin typeface="Montserrat"/>
              </a:rPr>
              <a:t>magyar</a:t>
            </a:r>
            <a:r>
              <a:rPr lang="en-US" sz="36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674" dirty="0" err="1">
                <a:solidFill>
                  <a:srgbClr val="000000"/>
                </a:solidFill>
                <a:latin typeface="Montserrat"/>
              </a:rPr>
              <a:t>nemzetet</a:t>
            </a:r>
            <a:endParaRPr lang="en-US" sz="3674" dirty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4188"/>
              </a:lnSpc>
            </a:pPr>
            <a:endParaRPr lang="en-US" sz="367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343926" y="1778424"/>
            <a:ext cx="7915374" cy="1095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2"/>
              </a:lnSpc>
            </a:pPr>
            <a:r>
              <a:rPr lang="en-US" sz="3774" b="1" dirty="0" err="1">
                <a:solidFill>
                  <a:srgbClr val="A80013"/>
                </a:solidFill>
                <a:latin typeface="Montserrat Bold"/>
              </a:rPr>
              <a:t>Magyarnak</a:t>
            </a:r>
            <a:r>
              <a:rPr lang="en-US" sz="3774" b="1" dirty="0">
                <a:solidFill>
                  <a:srgbClr val="A80013"/>
                </a:solidFill>
                <a:latin typeface="Montserrat Bold"/>
              </a:rPr>
              <a:t> </a:t>
            </a:r>
            <a:r>
              <a:rPr lang="en-US" sz="3774" b="1" dirty="0" err="1">
                <a:solidFill>
                  <a:srgbClr val="A80013"/>
                </a:solidFill>
                <a:latin typeface="Montserrat Bold"/>
              </a:rPr>
              <a:t>lenni</a:t>
            </a:r>
            <a:r>
              <a:rPr lang="en-US" sz="3774" b="1" dirty="0">
                <a:solidFill>
                  <a:srgbClr val="A80013"/>
                </a:solidFill>
                <a:latin typeface="Montserrat Bold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Montserrat"/>
              </a:rPr>
              <a:t>hátrány</a:t>
            </a:r>
            <a:r>
              <a:rPr lang="en-US" sz="37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Montserrat"/>
              </a:rPr>
              <a:t>helyett</a:t>
            </a:r>
            <a:r>
              <a:rPr lang="en-US" sz="37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774" dirty="0" err="1">
                <a:solidFill>
                  <a:srgbClr val="000000"/>
                </a:solidFill>
                <a:latin typeface="Montserrat"/>
              </a:rPr>
              <a:t>újra</a:t>
            </a:r>
            <a:r>
              <a:rPr lang="en-US" sz="3774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774" b="1" dirty="0" err="1">
                <a:solidFill>
                  <a:srgbClr val="A80013"/>
                </a:solidFill>
                <a:latin typeface="Montserrat Bold"/>
              </a:rPr>
              <a:t>előny</a:t>
            </a:r>
            <a:endParaRPr lang="en-US" sz="3774" b="1" dirty="0">
              <a:solidFill>
                <a:srgbClr val="A80013"/>
              </a:solidFill>
              <a:latin typeface="Montserrat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302460" y="3331698"/>
            <a:ext cx="11407392" cy="1130797"/>
            <a:chOff x="0" y="0"/>
            <a:chExt cx="3858797" cy="27064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58797" cy="270646"/>
            </a:xfrm>
            <a:custGeom>
              <a:avLst/>
              <a:gdLst/>
              <a:ahLst/>
              <a:cxnLst/>
              <a:rect l="l" t="t" r="r" b="b"/>
              <a:pathLst>
                <a:path w="3858797" h="270646">
                  <a:moveTo>
                    <a:pt x="0" y="0"/>
                  </a:moveTo>
                  <a:lnTo>
                    <a:pt x="3858797" y="0"/>
                  </a:lnTo>
                  <a:lnTo>
                    <a:pt x="3858797" y="270646"/>
                  </a:lnTo>
                  <a:lnTo>
                    <a:pt x="0" y="270646"/>
                  </a:lnTo>
                  <a:close/>
                </a:path>
              </a:pathLst>
            </a:custGeom>
            <a:solidFill>
              <a:srgbClr val="000000">
                <a:alpha val="36863"/>
              </a:srgbClr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720971" y="3346336"/>
            <a:ext cx="10570369" cy="52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674" dirty="0">
                <a:solidFill>
                  <a:srgbClr val="FFFFFF"/>
                </a:solidFill>
                <a:latin typeface="Montserrat Bold"/>
              </a:rPr>
              <a:t>Minden </a:t>
            </a:r>
            <a:r>
              <a:rPr lang="en-US" sz="3674" dirty="0" err="1">
                <a:solidFill>
                  <a:srgbClr val="FFFFFF"/>
                </a:solidFill>
                <a:latin typeface="Montserrat Bold"/>
              </a:rPr>
              <a:t>magyar</a:t>
            </a:r>
            <a:r>
              <a:rPr lang="en-US" sz="367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74" dirty="0" err="1">
                <a:solidFill>
                  <a:srgbClr val="FFFD6C"/>
                </a:solidFill>
                <a:latin typeface="Montserrat Bold"/>
              </a:rPr>
              <a:t>otthon</a:t>
            </a:r>
            <a:r>
              <a:rPr lang="en-US" sz="3674" dirty="0">
                <a:solidFill>
                  <a:srgbClr val="FFFD6C"/>
                </a:solidFill>
                <a:latin typeface="Montserrat Bold"/>
              </a:rPr>
              <a:t> van </a:t>
            </a:r>
            <a:r>
              <a:rPr lang="en-US" sz="3674" dirty="0" err="1">
                <a:solidFill>
                  <a:srgbClr val="FFFD6C"/>
                </a:solidFill>
                <a:latin typeface="Montserrat Bold"/>
              </a:rPr>
              <a:t>Magyarországon</a:t>
            </a:r>
            <a:endParaRPr lang="en-US" sz="3674" dirty="0">
              <a:solidFill>
                <a:srgbClr val="FFFD6C"/>
              </a:solidFill>
              <a:latin typeface="Montserrat Bo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6366070" y="4479277"/>
            <a:ext cx="11407392" cy="1303294"/>
            <a:chOff x="0" y="0"/>
            <a:chExt cx="3858797" cy="27064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858797" cy="270646"/>
            </a:xfrm>
            <a:custGeom>
              <a:avLst/>
              <a:gdLst/>
              <a:ahLst/>
              <a:cxnLst/>
              <a:rect l="l" t="t" r="r" b="b"/>
              <a:pathLst>
                <a:path w="3858797" h="270646">
                  <a:moveTo>
                    <a:pt x="0" y="0"/>
                  </a:moveTo>
                  <a:lnTo>
                    <a:pt x="3858797" y="0"/>
                  </a:lnTo>
                  <a:lnTo>
                    <a:pt x="3858797" y="270646"/>
                  </a:lnTo>
                  <a:lnTo>
                    <a:pt x="0" y="270646"/>
                  </a:lnTo>
                  <a:close/>
                </a:path>
              </a:pathLst>
            </a:custGeom>
            <a:solidFill>
              <a:srgbClr val="000000">
                <a:alpha val="36863"/>
              </a:srgbClr>
            </a:solidFill>
          </p:spPr>
        </p:sp>
      </p:grpSp>
      <p:sp>
        <p:nvSpPr>
          <p:cNvPr id="19" name="TextBox 19"/>
          <p:cNvSpPr txBox="1"/>
          <p:nvPr/>
        </p:nvSpPr>
        <p:spPr>
          <a:xfrm>
            <a:off x="6273458" y="4852495"/>
            <a:ext cx="10872788" cy="523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674" dirty="0">
                <a:solidFill>
                  <a:srgbClr val="FFFFFF"/>
                </a:solidFill>
                <a:latin typeface="Montserrat Bold"/>
              </a:rPr>
              <a:t>A </a:t>
            </a:r>
            <a:r>
              <a:rPr lang="en-US" sz="3674" dirty="0" err="1">
                <a:solidFill>
                  <a:srgbClr val="FFFFFF"/>
                </a:solidFill>
                <a:latin typeface="Montserrat Bold"/>
              </a:rPr>
              <a:t>magyarság</a:t>
            </a:r>
            <a:r>
              <a:rPr lang="en-US" sz="367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 Bold"/>
              </a:rPr>
              <a:t>immáron</a:t>
            </a:r>
            <a:r>
              <a:rPr lang="en-US" sz="367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74" dirty="0" err="1">
                <a:solidFill>
                  <a:srgbClr val="FFFD6C"/>
                </a:solidFill>
                <a:latin typeface="Montserrat Bold"/>
              </a:rPr>
              <a:t>egységes</a:t>
            </a:r>
            <a:r>
              <a:rPr lang="en-US" sz="3674" dirty="0">
                <a:solidFill>
                  <a:srgbClr val="FFFD6C"/>
                </a:solidFill>
                <a:latin typeface="Montserrat Bold"/>
              </a:rPr>
              <a:t> </a:t>
            </a:r>
            <a:r>
              <a:rPr lang="en-US" sz="3674" dirty="0" err="1">
                <a:solidFill>
                  <a:srgbClr val="FFFD6C"/>
                </a:solidFill>
                <a:latin typeface="Montserrat Bold"/>
              </a:rPr>
              <a:t>világnemze</a:t>
            </a:r>
            <a:r>
              <a:rPr lang="en-US" sz="3674" dirty="0" err="1">
                <a:solidFill>
                  <a:srgbClr val="FFFD40"/>
                </a:solidFill>
                <a:latin typeface="Montserrat Bold"/>
              </a:rPr>
              <a:t>t</a:t>
            </a:r>
            <a:endParaRPr lang="en-US" sz="3674" dirty="0">
              <a:solidFill>
                <a:srgbClr val="FFFD40"/>
              </a:solidFill>
              <a:latin typeface="Montserrat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61423" y="6178507"/>
            <a:ext cx="16497877" cy="104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88"/>
              </a:lnSpc>
              <a:spcBef>
                <a:spcPct val="0"/>
              </a:spcBef>
            </a:pPr>
            <a:r>
              <a:rPr lang="en-US" sz="3674" dirty="0" err="1">
                <a:solidFill>
                  <a:srgbClr val="FFFFFF"/>
                </a:solidFill>
                <a:latin typeface="Montserrat Bold"/>
              </a:rPr>
              <a:t>Egységes</a:t>
            </a:r>
            <a:r>
              <a:rPr lang="en-US" sz="3674" dirty="0">
                <a:solidFill>
                  <a:srgbClr val="FFFFFF"/>
                </a:solidFill>
                <a:latin typeface="Montserrat Bold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 Bold"/>
              </a:rPr>
              <a:t>Kárpát-medencé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ben</a:t>
            </a:r>
            <a:r>
              <a:rPr lang="en-US" sz="3674" dirty="0">
                <a:solidFill>
                  <a:srgbClr val="FFFFFF"/>
                </a:solidFill>
                <a:latin typeface="Montserrat"/>
              </a:rPr>
              <a:t>, </a:t>
            </a:r>
            <a:r>
              <a:rPr lang="en-US" sz="3674" dirty="0" err="1">
                <a:solidFill>
                  <a:srgbClr val="ED5465"/>
                </a:solidFill>
                <a:latin typeface="Montserrat Bold"/>
              </a:rPr>
              <a:t>egységes</a:t>
            </a:r>
            <a:r>
              <a:rPr lang="en-US" sz="3674" dirty="0">
                <a:solidFill>
                  <a:srgbClr val="ED5465"/>
                </a:solidFill>
                <a:latin typeface="Montserrat Bold"/>
              </a:rPr>
              <a:t> </a:t>
            </a:r>
            <a:r>
              <a:rPr lang="en-US" sz="3674" dirty="0" err="1">
                <a:solidFill>
                  <a:srgbClr val="ED5465"/>
                </a:solidFill>
                <a:latin typeface="Montserrat Bold"/>
              </a:rPr>
              <a:t>nemzet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ben</a:t>
            </a:r>
            <a:r>
              <a:rPr lang="en-US" sz="3674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gondolkodunk</a:t>
            </a:r>
            <a:r>
              <a:rPr lang="en-US" sz="3674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az</a:t>
            </a:r>
            <a:r>
              <a:rPr lang="en-US" sz="3674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élet</a:t>
            </a:r>
            <a:r>
              <a:rPr lang="en-US" sz="3674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számos</a:t>
            </a:r>
            <a:r>
              <a:rPr lang="en-US" sz="3674" dirty="0">
                <a:solidFill>
                  <a:srgbClr val="FFFFFF"/>
                </a:solidFill>
                <a:latin typeface="Montserrat"/>
              </a:rPr>
              <a:t> </a:t>
            </a:r>
            <a:r>
              <a:rPr lang="en-US" sz="3674" dirty="0" err="1">
                <a:solidFill>
                  <a:srgbClr val="FFFFFF"/>
                </a:solidFill>
                <a:latin typeface="Montserrat"/>
              </a:rPr>
              <a:t>területén</a:t>
            </a:r>
            <a:endParaRPr lang="en-US" sz="3674" dirty="0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9774" t="6443" r="19110" b="39636"/>
          <a:stretch>
            <a:fillRect/>
          </a:stretch>
        </p:blipFill>
        <p:spPr>
          <a:xfrm>
            <a:off x="295605" y="2777559"/>
            <a:ext cx="9570020" cy="408155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25729" t="11773" r="33220" b="37442"/>
          <a:stretch>
            <a:fillRect/>
          </a:stretch>
        </p:blipFill>
        <p:spPr>
          <a:xfrm>
            <a:off x="10697715" y="2392256"/>
            <a:ext cx="6972600" cy="485215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680" y="763561"/>
            <a:ext cx="11940282" cy="1196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0"/>
              </a:lnSpc>
            </a:pPr>
            <a:r>
              <a:rPr lang="en-US" sz="8000">
                <a:solidFill>
                  <a:srgbClr val="AB9A81"/>
                </a:solidFill>
                <a:latin typeface="Bebas Neue"/>
              </a:rPr>
              <a:t>Köszönöm a figyelmet!</a:t>
            </a:r>
          </a:p>
        </p:txBody>
      </p:sp>
      <p:sp>
        <p:nvSpPr>
          <p:cNvPr id="5" name="TextBox 5">
            <a:hlinkClick r:id="rId4"/>
          </p:cNvPr>
          <p:cNvSpPr txBox="1"/>
          <p:nvPr/>
        </p:nvSpPr>
        <p:spPr>
          <a:xfrm>
            <a:off x="-615429" y="7019910"/>
            <a:ext cx="10964472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 b="1" dirty="0">
                <a:solidFill>
                  <a:srgbClr val="5271FF"/>
                </a:solidFill>
                <a:latin typeface="Montserrat"/>
                <a:hlinkClick r:id="rId4"/>
              </a:rPr>
              <a:t>www.kulhonimagyarok.hu</a:t>
            </a:r>
            <a:endParaRPr lang="en-US" sz="4199" b="1" dirty="0">
              <a:solidFill>
                <a:srgbClr val="5271FF"/>
              </a:solidFill>
              <a:latin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893494" y="7476553"/>
            <a:ext cx="7128001" cy="163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2"/>
              </a:lnSpc>
              <a:spcBef>
                <a:spcPct val="0"/>
              </a:spcBef>
            </a:pPr>
            <a:r>
              <a:rPr lang="en-US" sz="3800" dirty="0">
                <a:solidFill>
                  <a:srgbClr val="5271FF"/>
                </a:solidFill>
                <a:latin typeface="Montserrat Bold"/>
                <a:hlinkClick r:id="rId5"/>
              </a:rPr>
              <a:t>A Nemzetpolitikai </a:t>
            </a:r>
            <a:r>
              <a:rPr lang="en-US" sz="3800" dirty="0" err="1">
                <a:solidFill>
                  <a:srgbClr val="5271FF"/>
                </a:solidFill>
                <a:latin typeface="Montserrat Bold"/>
                <a:hlinkClick r:id="rId5"/>
              </a:rPr>
              <a:t>Államtitkárság</a:t>
            </a:r>
            <a:r>
              <a:rPr lang="en-US" sz="3800" dirty="0">
                <a:solidFill>
                  <a:srgbClr val="5271FF"/>
                </a:solidFill>
                <a:latin typeface="Montserrat Bold"/>
                <a:hlinkClick r:id=""/>
              </a:rPr>
              <a:t> </a:t>
            </a:r>
          </a:p>
          <a:p>
            <a:pPr algn="ctr">
              <a:lnSpc>
                <a:spcPts val="4332"/>
              </a:lnSpc>
              <a:spcBef>
                <a:spcPct val="0"/>
              </a:spcBef>
            </a:pPr>
            <a:r>
              <a:rPr lang="en-US" sz="3800" dirty="0">
                <a:solidFill>
                  <a:srgbClr val="5271FF"/>
                </a:solidFill>
                <a:latin typeface="Montserrat Bold"/>
                <a:hlinkClick r:id=""/>
              </a:rPr>
              <a:t>Facebook </a:t>
            </a:r>
            <a:r>
              <a:rPr lang="en-US" sz="3800" dirty="0" err="1">
                <a:solidFill>
                  <a:srgbClr val="5271FF"/>
                </a:solidFill>
                <a:latin typeface="Montserrat Bold"/>
                <a:hlinkClick r:id="rId5"/>
              </a:rPr>
              <a:t>oldala</a:t>
            </a:r>
            <a:endParaRPr lang="en-US" sz="3800" dirty="0">
              <a:solidFill>
                <a:srgbClr val="5271FF"/>
              </a:solidFill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239217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C:\Users\Krisztián\Desktop\2.terkep_MTA_Kocsis_magyarok_201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079" y="1787250"/>
            <a:ext cx="11420894" cy="735269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/>
          <p:cNvSpPr txBox="1"/>
          <p:nvPr/>
        </p:nvSpPr>
        <p:spPr>
          <a:xfrm>
            <a:off x="1981200" y="57624"/>
            <a:ext cx="14545616" cy="1765317"/>
          </a:xfrm>
          <a:prstGeom prst="rect">
            <a:avLst/>
          </a:prstGeom>
          <a:solidFill>
            <a:schemeClr val="bg1"/>
          </a:solidFill>
        </p:spPr>
        <p:txBody>
          <a:bodyPr wrap="square" lIns="163281" tIns="81642" rIns="163281" bIns="81642" rtlCol="0">
            <a:spAutoFit/>
          </a:bodyPr>
          <a:lstStyle/>
          <a:p>
            <a:pPr algn="ctr"/>
            <a:endParaRPr lang="hu-HU" sz="1600" b="1" dirty="0">
              <a:solidFill>
                <a:srgbClr val="A69765"/>
              </a:solidFill>
              <a:latin typeface="Bebas Neue" panose="020B0604020202020204" charset="-18"/>
            </a:endParaRPr>
          </a:p>
          <a:p>
            <a:pPr algn="ctr"/>
            <a:r>
              <a:rPr lang="hu-HU" sz="8800" cap="all" dirty="0">
                <a:solidFill>
                  <a:srgbClr val="A69765"/>
                </a:solidFill>
                <a:latin typeface="Bebas Neue" panose="020B0604020202020204" charset="-18"/>
              </a:rPr>
              <a:t>Magyarok a Kárpát-medencében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6059655"/>
              </p:ext>
            </p:extLst>
          </p:nvPr>
        </p:nvGraphicFramePr>
        <p:xfrm>
          <a:off x="12600384" y="1787253"/>
          <a:ext cx="5328592" cy="745997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49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79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98132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solidFill>
                            <a:schemeClr val="bg1"/>
                          </a:solidFill>
                          <a:effectLst/>
                          <a:latin typeface="Montserrat" panose="020B0604020202020204" charset="-18"/>
                          <a:ea typeface="Times New Roman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hu-HU" sz="2000" b="1" baseline="0" dirty="0">
                          <a:solidFill>
                            <a:schemeClr val="bg1"/>
                          </a:solidFill>
                          <a:effectLst/>
                          <a:latin typeface="Montserrat" panose="020B0604020202020204" charset="-18"/>
                          <a:ea typeface="Times New Roman"/>
                          <a:cs typeface="Times New Roman" panose="02020603050405020304" pitchFamily="18" charset="0"/>
                        </a:rPr>
                        <a:t> magyarok száma a 2011-es népszámlálás alapján</a:t>
                      </a:r>
                      <a:endParaRPr lang="hu-HU" sz="2000" b="1" dirty="0">
                        <a:solidFill>
                          <a:schemeClr val="bg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hu-HU" sz="1300" dirty="0">
                        <a:effectLst/>
                        <a:latin typeface="Garamond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anchor="b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3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Magyarország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9 741 112</a:t>
                      </a:r>
                      <a:endParaRPr lang="hu-HU" sz="2000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0361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Erdély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1 231 003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3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Felvidék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493 437 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Vajdaság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264 241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3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Kárpátalja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141 000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3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Muravidék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4 000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388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Burgenland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10 000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98132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Eszék-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dirty="0"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Baranya megye</a:t>
                      </a:r>
                      <a:endParaRPr lang="hu-HU" sz="2000" b="1" dirty="0"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dirty="0">
                          <a:solidFill>
                            <a:schemeClr val="tx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9 960</a:t>
                      </a:r>
                      <a:endParaRPr lang="hu-HU" sz="2000" dirty="0">
                        <a:solidFill>
                          <a:schemeClr val="tx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960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i="0" dirty="0">
                          <a:solidFill>
                            <a:schemeClr val="bg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Kárpát-medence</a:t>
                      </a:r>
                      <a:endParaRPr lang="hu-HU" sz="2000" b="1" i="0" dirty="0">
                        <a:solidFill>
                          <a:schemeClr val="bg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u-HU" sz="2000" b="1" i="0" dirty="0">
                          <a:solidFill>
                            <a:schemeClr val="bg1"/>
                          </a:solidFill>
                          <a:effectLst/>
                          <a:latin typeface="Montserrat" panose="020B0604020202020204" charset="-18"/>
                          <a:cs typeface="Times New Roman" panose="02020603050405020304" pitchFamily="18" charset="0"/>
                        </a:rPr>
                        <a:t>11 893 326</a:t>
                      </a:r>
                      <a:endParaRPr lang="hu-HU" sz="2000" b="1" i="0" dirty="0">
                        <a:solidFill>
                          <a:schemeClr val="bg1"/>
                        </a:solidFill>
                        <a:effectLst/>
                        <a:latin typeface="Montserrat" panose="020B0604020202020204" charset="-18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182880" marR="182880" marT="68580" marB="6858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5" name="Szövegdoboz 4"/>
          <p:cNvSpPr txBox="1"/>
          <p:nvPr/>
        </p:nvSpPr>
        <p:spPr>
          <a:xfrm>
            <a:off x="1087083" y="9254730"/>
            <a:ext cx="15804170" cy="472655"/>
          </a:xfrm>
          <a:prstGeom prst="rect">
            <a:avLst/>
          </a:prstGeom>
          <a:noFill/>
        </p:spPr>
        <p:txBody>
          <a:bodyPr wrap="square" lIns="163281" tIns="81642" rIns="163281" bIns="81642" rtlCol="0">
            <a:spAutoFit/>
          </a:bodyPr>
          <a:lstStyle/>
          <a:p>
            <a:r>
              <a:rPr lang="hu-HU" sz="2000" dirty="0">
                <a:latin typeface="Century Gothic" panose="020B0502020202020204" pitchFamily="34" charset="0"/>
              </a:rPr>
              <a:t>A táblázat forrása: Kapitány Balázs: Kárpát-medencei népszámlálási körkép. Demográfia, 56. évf. 1. szám, 61.o.</a:t>
            </a:r>
          </a:p>
        </p:txBody>
      </p:sp>
    </p:spTree>
    <p:extLst>
      <p:ext uri="{BB962C8B-B14F-4D97-AF65-F5344CB8AC3E}">
        <p14:creationId xmlns:p14="http://schemas.microsoft.com/office/powerpoint/2010/main" val="252612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2951312" y="0"/>
            <a:ext cx="11377264" cy="1471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endParaRPr lang="hu-H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0" t="11398" r="22138" b="6097"/>
          <a:stretch/>
        </p:blipFill>
        <p:spPr bwMode="auto">
          <a:xfrm>
            <a:off x="533400" y="1359936"/>
            <a:ext cx="12954000" cy="8614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ím 1"/>
          <p:cNvSpPr txBox="1">
            <a:spLocks/>
          </p:cNvSpPr>
          <p:nvPr/>
        </p:nvSpPr>
        <p:spPr bwMode="auto">
          <a:xfrm>
            <a:off x="2800660" y="47466"/>
            <a:ext cx="12817424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163281" tIns="81642" rIns="163281" bIns="81642" numCol="1" anchor="t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143"/>
              </a:spcBef>
            </a:pPr>
            <a:r>
              <a:rPr lang="hu-HU" sz="8800" cap="all" dirty="0" smtClean="0">
                <a:solidFill>
                  <a:srgbClr val="A69765"/>
                </a:solidFill>
                <a:latin typeface="Bebas Neue" panose="020B0604020202020204" charset="-18"/>
              </a:rPr>
              <a:t>Magyarok </a:t>
            </a:r>
            <a:r>
              <a:rPr lang="hu-HU" sz="8800" cap="all" dirty="0">
                <a:solidFill>
                  <a:srgbClr val="A69765"/>
                </a:solidFill>
                <a:latin typeface="Bebas Neue" panose="020B0604020202020204" charset="-18"/>
              </a:rPr>
              <a:t>a nagyvilágban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0" y="9640670"/>
            <a:ext cx="17208896" cy="718876"/>
          </a:xfrm>
          <a:prstGeom prst="rect">
            <a:avLst/>
          </a:prstGeom>
          <a:noFill/>
        </p:spPr>
        <p:txBody>
          <a:bodyPr wrap="square" lIns="163281" tIns="81642" rIns="163281" bIns="81642" rtlCol="0">
            <a:spAutoFit/>
          </a:bodyPr>
          <a:lstStyle/>
          <a:p>
            <a:r>
              <a:rPr lang="hu-HU" dirty="0">
                <a:latin typeface="Century Gothic" panose="020B0502020202020204" pitchFamily="34" charset="0"/>
              </a:rPr>
              <a:t>A térkép a külföldi országok </a:t>
            </a:r>
            <a:r>
              <a:rPr lang="hu-HU" dirty="0" smtClean="0">
                <a:latin typeface="Century Gothic" panose="020B0502020202020204" pitchFamily="34" charset="0"/>
              </a:rPr>
              <a:t>2011–2016</a:t>
            </a:r>
            <a:r>
              <a:rPr lang="hu-HU" dirty="0">
                <a:latin typeface="Century Gothic" panose="020B0502020202020204" pitchFamily="34" charset="0"/>
              </a:rPr>
              <a:t>. közötti népszámlálási adatainak, a Nemzeti Önismeret, MTA Magyar Tudományosság Külföldön Elnöki Bizottság 2011-es becsült számadatainak, valamint a KSH rendelkezésünkre bocsátott </a:t>
            </a:r>
            <a:r>
              <a:rPr lang="hu-HU" dirty="0" err="1">
                <a:latin typeface="Century Gothic" panose="020B0502020202020204" pitchFamily="34" charset="0"/>
              </a:rPr>
              <a:t>Eurostat</a:t>
            </a:r>
            <a:r>
              <a:rPr lang="hu-HU" dirty="0">
                <a:latin typeface="Century Gothic" panose="020B0502020202020204" pitchFamily="34" charset="0"/>
              </a:rPr>
              <a:t> adatok feldolgozásával készült.</a:t>
            </a:r>
          </a:p>
        </p:txBody>
      </p:sp>
      <p:sp>
        <p:nvSpPr>
          <p:cNvPr id="10" name="Téglalap 9"/>
          <p:cNvSpPr/>
          <p:nvPr/>
        </p:nvSpPr>
        <p:spPr>
          <a:xfrm>
            <a:off x="13716000" y="4077350"/>
            <a:ext cx="3657600" cy="317930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r>
              <a:rPr lang="hu-HU" sz="3600" dirty="0">
                <a:latin typeface="Montserrat" panose="020B0604020202020204" charset="-18"/>
              </a:rPr>
              <a:t>Összesen</a:t>
            </a:r>
            <a:r>
              <a:rPr lang="hu-HU" sz="3600" b="1" dirty="0">
                <a:latin typeface="Montserrat" panose="020B0604020202020204" charset="-18"/>
              </a:rPr>
              <a:t> </a:t>
            </a:r>
            <a:r>
              <a:rPr lang="hu-HU" sz="3600" dirty="0">
                <a:latin typeface="Montserrat" panose="020B0604020202020204" charset="-18"/>
              </a:rPr>
              <a:t>kb. </a:t>
            </a:r>
            <a:r>
              <a:rPr lang="hu-HU" sz="4000" b="1" dirty="0">
                <a:solidFill>
                  <a:srgbClr val="FFC000"/>
                </a:solidFill>
                <a:latin typeface="Montserrat" panose="020B0604020202020204" charset="-18"/>
              </a:rPr>
              <a:t>2,5</a:t>
            </a:r>
            <a:r>
              <a:rPr lang="hu-HU" sz="3600" b="1" dirty="0">
                <a:solidFill>
                  <a:srgbClr val="FFC000"/>
                </a:solidFill>
                <a:latin typeface="Montserrat" panose="020B0604020202020204" charset="-18"/>
              </a:rPr>
              <a:t> millió </a:t>
            </a:r>
            <a:r>
              <a:rPr lang="hu-HU" sz="3600" dirty="0">
                <a:latin typeface="Montserrat" panose="020B0604020202020204" charset="-18"/>
              </a:rPr>
              <a:t>fő a diaszpórában élő magyarok száma</a:t>
            </a:r>
          </a:p>
        </p:txBody>
      </p:sp>
    </p:spTree>
    <p:extLst>
      <p:ext uri="{BB962C8B-B14F-4D97-AF65-F5344CB8AC3E}">
        <p14:creationId xmlns:p14="http://schemas.microsoft.com/office/powerpoint/2010/main" val="349306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212784" y="2607932"/>
            <a:ext cx="2736304" cy="36099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endParaRPr lang="hu-HU" sz="4000" b="1" cap="all" dirty="0">
              <a:solidFill>
                <a:schemeClr val="bg1">
                  <a:lumMod val="50000"/>
                </a:schemeClr>
              </a:solidFill>
              <a:latin typeface="Montserrat" panose="020B0604020202020204" charset="-18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5088" y="606996"/>
            <a:ext cx="16459200" cy="1296144"/>
          </a:xfrm>
        </p:spPr>
        <p:txBody>
          <a:bodyPr>
            <a:noAutofit/>
          </a:bodyPr>
          <a:lstStyle/>
          <a:p>
            <a:r>
              <a:rPr lang="hu-HU" sz="8800" cap="all" dirty="0" smtClean="0">
                <a:solidFill>
                  <a:srgbClr val="A69765"/>
                </a:solidFill>
                <a:latin typeface="Bebas Neue" panose="020B0604020202020204" charset="-18"/>
              </a:rPr>
              <a:t>A 2010 utáni nemzetpolitika </a:t>
            </a:r>
            <a:r>
              <a:rPr lang="hu-HU" sz="8800" cap="all" dirty="0">
                <a:solidFill>
                  <a:srgbClr val="A69765"/>
                </a:solidFill>
                <a:latin typeface="Bebas Neue" panose="020B0604020202020204" charset="-18"/>
              </a:rPr>
              <a:t>szakaszai</a:t>
            </a:r>
          </a:p>
        </p:txBody>
      </p:sp>
      <p:sp>
        <p:nvSpPr>
          <p:cNvPr id="15" name="Téglalap 14"/>
          <p:cNvSpPr/>
          <p:nvPr/>
        </p:nvSpPr>
        <p:spPr>
          <a:xfrm>
            <a:off x="212784" y="8228924"/>
            <a:ext cx="2736304" cy="16290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endParaRPr lang="hu-HU" sz="4000" b="1" cap="all" dirty="0">
              <a:solidFill>
                <a:schemeClr val="bg1">
                  <a:lumMod val="50000"/>
                </a:schemeClr>
              </a:solidFill>
              <a:latin typeface="Montserrat" panose="020B0604020202020204" charset="-18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947922" y="2613636"/>
            <a:ext cx="15409712" cy="3604282"/>
          </a:xfrm>
          <a:prstGeom prst="rect">
            <a:avLst/>
          </a:prstGeom>
          <a:noFill/>
        </p:spPr>
        <p:txBody>
          <a:bodyPr wrap="square" lIns="163281" tIns="81642" rIns="163281" bIns="81642">
            <a:spAutoFit/>
          </a:bodyPr>
          <a:lstStyle/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b="1" dirty="0" smtClean="0">
                <a:latin typeface="Montserrat" panose="020B0604020202020204" charset="-18"/>
              </a:rPr>
              <a:t>törvényi keretek biztosítása </a:t>
            </a:r>
            <a:r>
              <a:rPr lang="hu-HU" sz="2800" dirty="0" smtClean="0">
                <a:latin typeface="Montserrat" panose="020B0604020202020204" charset="-18"/>
              </a:rPr>
              <a:t>(Alaptörvény, Nemzeti összetartozás melletti tanúságtételről szóló törvény, kedvezményes honosítás)</a:t>
            </a:r>
          </a:p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Montserrat" panose="020B0604020202020204" charset="-18"/>
              </a:rPr>
              <a:t>A </a:t>
            </a:r>
            <a:r>
              <a:rPr lang="hu-HU" sz="2800" b="1" dirty="0" smtClean="0">
                <a:latin typeface="Montserrat" panose="020B0604020202020204" charset="-18"/>
              </a:rPr>
              <a:t>Magyar Állandó Értekezlet </a:t>
            </a:r>
            <a:r>
              <a:rPr lang="hu-HU" sz="2800" dirty="0" smtClean="0">
                <a:latin typeface="Montserrat" panose="020B0604020202020204" charset="-18"/>
              </a:rPr>
              <a:t>újraindítása és a </a:t>
            </a:r>
            <a:r>
              <a:rPr lang="hu-HU" sz="2800" b="1" dirty="0" smtClean="0">
                <a:latin typeface="Montserrat" panose="020B0604020202020204" charset="-18"/>
              </a:rPr>
              <a:t>Magyar Diaszpóra Tanács </a:t>
            </a:r>
            <a:r>
              <a:rPr lang="hu-HU" sz="2800" dirty="0" smtClean="0">
                <a:latin typeface="Montserrat" panose="020B0604020202020204" charset="-18"/>
              </a:rPr>
              <a:t>létrehozása</a:t>
            </a:r>
          </a:p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b="1" dirty="0" smtClean="0">
                <a:latin typeface="Montserrat" panose="020B0604020202020204" charset="-18"/>
              </a:rPr>
              <a:t>nemzetpolitikai intézményrendszer </a:t>
            </a:r>
            <a:r>
              <a:rPr lang="hu-HU" sz="2800" dirty="0" smtClean="0">
                <a:latin typeface="Montserrat" panose="020B0604020202020204" charset="-18"/>
              </a:rPr>
              <a:t>létrehozása</a:t>
            </a:r>
          </a:p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b="1" dirty="0" smtClean="0">
                <a:latin typeface="Montserrat" panose="020B0604020202020204" charset="-18"/>
              </a:rPr>
              <a:t>nemzetpolitikai  programok </a:t>
            </a:r>
            <a:r>
              <a:rPr lang="hu-HU" sz="2800" dirty="0" smtClean="0">
                <a:latin typeface="Montserrat" panose="020B0604020202020204" charset="-18"/>
              </a:rPr>
              <a:t>a külhoni magyarság </a:t>
            </a:r>
            <a:r>
              <a:rPr lang="hu-HU" sz="2800" b="1" dirty="0" smtClean="0">
                <a:solidFill>
                  <a:srgbClr val="FF0066"/>
                </a:solidFill>
                <a:latin typeface="Montserrat" panose="020B0604020202020204" charset="-18"/>
              </a:rPr>
              <a:t>identitás</a:t>
            </a:r>
            <a:r>
              <a:rPr lang="hu-HU" sz="2800" dirty="0" smtClean="0">
                <a:latin typeface="Montserrat" panose="020B0604020202020204" charset="-18"/>
              </a:rPr>
              <a:t>ának </a:t>
            </a:r>
            <a:r>
              <a:rPr lang="hu-HU" sz="2800" b="1" dirty="0" smtClean="0">
                <a:solidFill>
                  <a:srgbClr val="FF0066"/>
                </a:solidFill>
                <a:latin typeface="Montserrat" panose="020B0604020202020204" charset="-18"/>
              </a:rPr>
              <a:t>megtartása és megerősítése</a:t>
            </a:r>
            <a:r>
              <a:rPr lang="hu-HU" sz="2800" b="1" dirty="0" smtClean="0">
                <a:solidFill>
                  <a:schemeClr val="accent3"/>
                </a:solidFill>
                <a:latin typeface="Montserrat" panose="020B0604020202020204" charset="-18"/>
              </a:rPr>
              <a:t> </a:t>
            </a:r>
            <a:r>
              <a:rPr lang="hu-HU" sz="2800" dirty="0" smtClean="0">
                <a:latin typeface="Montserrat" panose="020B0604020202020204" charset="-18"/>
              </a:rPr>
              <a:t>érdekében</a:t>
            </a:r>
          </a:p>
        </p:txBody>
      </p:sp>
      <p:sp>
        <p:nvSpPr>
          <p:cNvPr id="14" name="Téglalap 13"/>
          <p:cNvSpPr/>
          <p:nvPr/>
        </p:nvSpPr>
        <p:spPr>
          <a:xfrm>
            <a:off x="211618" y="6430790"/>
            <a:ext cx="2736304" cy="162903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endParaRPr lang="hu-HU" sz="4000" b="1" cap="all" dirty="0">
              <a:solidFill>
                <a:schemeClr val="bg1">
                  <a:lumMod val="50000"/>
                </a:schemeClr>
              </a:solidFill>
              <a:latin typeface="Montserrat" panose="020B0604020202020204" charset="-18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530838" y="4115042"/>
            <a:ext cx="2097864" cy="595766"/>
          </a:xfrm>
          <a:prstGeom prst="rect">
            <a:avLst/>
          </a:prstGeom>
        </p:spPr>
        <p:txBody>
          <a:bodyPr wrap="none" lIns="163281" tIns="81642" rIns="163281" bIns="81642">
            <a:spAutoFit/>
          </a:bodyPr>
          <a:lstStyle/>
          <a:p>
            <a:r>
              <a:rPr lang="hu-HU" sz="2800" b="1" dirty="0" smtClean="0">
                <a:solidFill>
                  <a:srgbClr val="FFFFCC"/>
                </a:solidFill>
                <a:latin typeface="Montserrat" panose="020B0604020202020204" charset="-18"/>
              </a:rPr>
              <a:t>2010–2014</a:t>
            </a:r>
            <a:endParaRPr lang="hu-HU" sz="2800" b="1" dirty="0">
              <a:solidFill>
                <a:srgbClr val="FFFFCC"/>
              </a:solidFill>
              <a:latin typeface="Montserrat" panose="020B0604020202020204" charset="-18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81681" y="6886622"/>
            <a:ext cx="2088246" cy="595766"/>
          </a:xfrm>
          <a:prstGeom prst="rect">
            <a:avLst/>
          </a:prstGeom>
        </p:spPr>
        <p:txBody>
          <a:bodyPr wrap="none" lIns="163281" tIns="81642" rIns="163281" bIns="81642">
            <a:spAutoFit/>
          </a:bodyPr>
          <a:lstStyle/>
          <a:p>
            <a:r>
              <a:rPr lang="hu-HU" sz="2800" b="1" dirty="0" smtClean="0">
                <a:solidFill>
                  <a:srgbClr val="FFFFCC"/>
                </a:solidFill>
                <a:latin typeface="Montserrat" panose="020B0604020202020204" charset="-18"/>
              </a:rPr>
              <a:t>2014–2018</a:t>
            </a:r>
            <a:endParaRPr lang="hu-HU" sz="2800" b="1" dirty="0">
              <a:solidFill>
                <a:srgbClr val="FFFFCC"/>
              </a:solidFill>
              <a:latin typeface="Montserrat" panose="020B0604020202020204" charset="-18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838200" y="8766441"/>
            <a:ext cx="1293156" cy="595766"/>
          </a:xfrm>
          <a:prstGeom prst="rect">
            <a:avLst/>
          </a:prstGeom>
        </p:spPr>
        <p:txBody>
          <a:bodyPr wrap="none" lIns="163281" tIns="81642" rIns="163281" bIns="81642">
            <a:spAutoFit/>
          </a:bodyPr>
          <a:lstStyle/>
          <a:p>
            <a:r>
              <a:rPr lang="hu-HU" sz="2800" b="1" dirty="0" smtClean="0">
                <a:solidFill>
                  <a:srgbClr val="FFFFCC"/>
                </a:solidFill>
                <a:latin typeface="Montserrat" panose="020B0604020202020204" charset="-18"/>
              </a:rPr>
              <a:t>2018–</a:t>
            </a:r>
            <a:endParaRPr lang="hu-HU" sz="2800" b="1" dirty="0">
              <a:solidFill>
                <a:srgbClr val="FFFFCC"/>
              </a:solidFill>
              <a:latin typeface="Montserrat" panose="020B0604020202020204" charset="-18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3176902" y="6702848"/>
            <a:ext cx="15409712" cy="1167717"/>
          </a:xfrm>
          <a:prstGeom prst="rect">
            <a:avLst/>
          </a:prstGeom>
          <a:noFill/>
        </p:spPr>
        <p:txBody>
          <a:bodyPr wrap="square" lIns="163281" tIns="81642" rIns="163281" bIns="81642">
            <a:spAutoFit/>
          </a:bodyPr>
          <a:lstStyle/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Montserrat" panose="020B0604020202020204" charset="-18"/>
              </a:rPr>
              <a:t>nemzetpolitikai programok </a:t>
            </a:r>
            <a:r>
              <a:rPr lang="hu-HU" sz="2800" b="1" dirty="0" smtClean="0">
                <a:latin typeface="Montserrat" panose="020B0604020202020204" charset="-18"/>
              </a:rPr>
              <a:t>rendszerszintű</a:t>
            </a:r>
            <a:r>
              <a:rPr lang="hu-HU" sz="2800" dirty="0" smtClean="0">
                <a:latin typeface="Montserrat" panose="020B0604020202020204" charset="-18"/>
              </a:rPr>
              <a:t>vé válása</a:t>
            </a:r>
          </a:p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b="1" dirty="0" smtClean="0">
                <a:latin typeface="Montserrat" panose="020B0604020202020204" charset="-18"/>
              </a:rPr>
              <a:t>új cél</a:t>
            </a:r>
            <a:r>
              <a:rPr lang="hu-HU" sz="2800" dirty="0" smtClean="0">
                <a:latin typeface="Montserrat" panose="020B0604020202020204" charset="-18"/>
              </a:rPr>
              <a:t>: </a:t>
            </a:r>
            <a:r>
              <a:rPr lang="hu-HU" sz="2800" b="1" dirty="0" smtClean="0">
                <a:solidFill>
                  <a:srgbClr val="FF0066"/>
                </a:solidFill>
                <a:latin typeface="Montserrat" panose="020B0604020202020204" charset="-18"/>
              </a:rPr>
              <a:t>szülőföldön boldogulás </a:t>
            </a:r>
            <a:r>
              <a:rPr lang="hu-HU" sz="2800" dirty="0" smtClean="0">
                <a:latin typeface="Montserrat" panose="020B0604020202020204" charset="-18"/>
              </a:rPr>
              <a:t>támogatása</a:t>
            </a:r>
          </a:p>
        </p:txBody>
      </p:sp>
      <p:sp>
        <p:nvSpPr>
          <p:cNvPr id="12" name="Téglalap 11"/>
          <p:cNvSpPr/>
          <p:nvPr/>
        </p:nvSpPr>
        <p:spPr>
          <a:xfrm>
            <a:off x="2949088" y="8293233"/>
            <a:ext cx="15409712" cy="1598604"/>
          </a:xfrm>
          <a:prstGeom prst="rect">
            <a:avLst/>
          </a:prstGeom>
          <a:noFill/>
        </p:spPr>
        <p:txBody>
          <a:bodyPr wrap="square" lIns="163281" tIns="81642" rIns="163281" bIns="81642">
            <a:spAutoFit/>
          </a:bodyPr>
          <a:lstStyle/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dirty="0" smtClean="0">
                <a:latin typeface="Montserrat" panose="020B0604020202020204" charset="-18"/>
              </a:rPr>
              <a:t>még több területen </a:t>
            </a:r>
            <a:r>
              <a:rPr lang="hu-HU" sz="2800" b="1" dirty="0" smtClean="0">
                <a:latin typeface="Montserrat" panose="020B0604020202020204" charset="-18"/>
              </a:rPr>
              <a:t>egységes Kárpát-medencei tér</a:t>
            </a:r>
            <a:r>
              <a:rPr lang="hu-HU" sz="2800" dirty="0" smtClean="0">
                <a:latin typeface="Montserrat" panose="020B0604020202020204" charset="-18"/>
              </a:rPr>
              <a:t>: a gazdaság mellett sport, egészségügy </a:t>
            </a:r>
          </a:p>
          <a:p>
            <a:pPr marL="510257" indent="-510257">
              <a:spcAft>
                <a:spcPts val="1071"/>
              </a:spcAft>
              <a:buFont typeface="Arial" panose="020B0604020202020204" pitchFamily="34" charset="0"/>
              <a:buChar char="•"/>
            </a:pPr>
            <a:r>
              <a:rPr lang="hu-HU" sz="2800" b="1" dirty="0" smtClean="0">
                <a:latin typeface="Montserrat" panose="020B0604020202020204" charset="-18"/>
              </a:rPr>
              <a:t>új cél</a:t>
            </a:r>
            <a:r>
              <a:rPr lang="hu-HU" sz="2800" dirty="0" smtClean="0">
                <a:latin typeface="Montserrat" panose="020B0604020202020204" charset="-18"/>
              </a:rPr>
              <a:t>: külhoni magyar </a:t>
            </a:r>
            <a:r>
              <a:rPr lang="hu-HU" sz="2800" b="1" dirty="0" smtClean="0">
                <a:solidFill>
                  <a:srgbClr val="FF0066"/>
                </a:solidFill>
                <a:latin typeface="Montserrat" panose="020B0604020202020204" charset="-18"/>
              </a:rPr>
              <a:t>családok támogatása</a:t>
            </a:r>
          </a:p>
        </p:txBody>
      </p:sp>
    </p:spTree>
    <p:extLst>
      <p:ext uri="{BB962C8B-B14F-4D97-AF65-F5344CB8AC3E}">
        <p14:creationId xmlns:p14="http://schemas.microsoft.com/office/powerpoint/2010/main" val="3934788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>
          <a:xfrm>
            <a:off x="1799184" y="3660200"/>
            <a:ext cx="4464496" cy="3024336"/>
          </a:xfrm>
          <a:prstGeom prst="rect">
            <a:avLst/>
          </a:prstGeom>
          <a:solidFill>
            <a:srgbClr val="33CCCC">
              <a:alpha val="82745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r>
              <a:rPr lang="hu-HU" sz="2900" b="1" cap="all" dirty="0">
                <a:latin typeface="Century Gothic" panose="020B0502020202020204" pitchFamily="34" charset="0"/>
              </a:rPr>
              <a:t>Identitáserősítés</a:t>
            </a:r>
          </a:p>
        </p:txBody>
      </p:sp>
      <p:sp>
        <p:nvSpPr>
          <p:cNvPr id="7" name="Téglalap 6"/>
          <p:cNvSpPr/>
          <p:nvPr/>
        </p:nvSpPr>
        <p:spPr>
          <a:xfrm>
            <a:off x="11736288" y="3656886"/>
            <a:ext cx="4464496" cy="3024336"/>
          </a:xfrm>
          <a:prstGeom prst="rect">
            <a:avLst/>
          </a:prstGeom>
          <a:solidFill>
            <a:srgbClr val="FF0066">
              <a:alpha val="83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r>
              <a:rPr lang="hu-HU" sz="2900" b="1" cap="all" dirty="0">
                <a:latin typeface="Century Gothic" panose="020B0502020202020204" pitchFamily="34" charset="0"/>
              </a:rPr>
              <a:t>Családok támogatása</a:t>
            </a:r>
          </a:p>
        </p:txBody>
      </p:sp>
      <p:sp>
        <p:nvSpPr>
          <p:cNvPr id="8" name="Téglalap 7"/>
          <p:cNvSpPr/>
          <p:nvPr/>
        </p:nvSpPr>
        <p:spPr>
          <a:xfrm>
            <a:off x="6551712" y="3656886"/>
            <a:ext cx="4950836" cy="3024336"/>
          </a:xfrm>
          <a:prstGeom prst="rect">
            <a:avLst/>
          </a:prstGeom>
          <a:solidFill>
            <a:srgbClr val="92D050">
              <a:alpha val="82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r>
              <a:rPr lang="hu-HU" sz="2900" b="1" cap="all" dirty="0">
                <a:latin typeface="Century Gothic" panose="020B0502020202020204" pitchFamily="34" charset="0"/>
              </a:rPr>
              <a:t>Gazdaságfejlesztés</a:t>
            </a:r>
          </a:p>
        </p:txBody>
      </p:sp>
      <p:sp>
        <p:nvSpPr>
          <p:cNvPr id="9" name="Balra-jobbra nyíl 8"/>
          <p:cNvSpPr/>
          <p:nvPr/>
        </p:nvSpPr>
        <p:spPr>
          <a:xfrm>
            <a:off x="978014" y="6223620"/>
            <a:ext cx="15985776" cy="1158996"/>
          </a:xfrm>
          <a:prstGeom prst="left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r>
              <a:rPr lang="hu-HU" sz="2900" b="1" cap="all" dirty="0">
                <a:latin typeface="Century Gothic" panose="020B0502020202020204" pitchFamily="34" charset="0"/>
              </a:rPr>
              <a:t>Nemzeti újraegyesítés</a:t>
            </a:r>
          </a:p>
        </p:txBody>
      </p:sp>
      <p:sp>
        <p:nvSpPr>
          <p:cNvPr id="10" name="Cím 1"/>
          <p:cNvSpPr>
            <a:spLocks noGrp="1"/>
          </p:cNvSpPr>
          <p:nvPr>
            <p:ph type="title"/>
          </p:nvPr>
        </p:nvSpPr>
        <p:spPr>
          <a:xfrm>
            <a:off x="797530" y="647700"/>
            <a:ext cx="16459200" cy="1296144"/>
          </a:xfrm>
        </p:spPr>
        <p:txBody>
          <a:bodyPr>
            <a:noAutofit/>
          </a:bodyPr>
          <a:lstStyle/>
          <a:p>
            <a:pPr algn="ctr"/>
            <a:r>
              <a:rPr lang="hu-HU" sz="8800" cap="all" dirty="0">
                <a:solidFill>
                  <a:srgbClr val="A69765"/>
                </a:solidFill>
                <a:latin typeface="Bebas Neue" panose="020B0604020202020204" charset="-18"/>
              </a:rPr>
              <a:t>Nemzetpolitika </a:t>
            </a:r>
            <a:r>
              <a:rPr lang="hu-HU" sz="8800" cap="all" dirty="0" smtClean="0">
                <a:solidFill>
                  <a:srgbClr val="A69765"/>
                </a:solidFill>
                <a:latin typeface="Bebas Neue" panose="020B0604020202020204" charset="-18"/>
              </a:rPr>
              <a:t>célrendszere </a:t>
            </a:r>
            <a:br>
              <a:rPr lang="hu-HU" sz="8800" cap="all" dirty="0" smtClean="0">
                <a:solidFill>
                  <a:srgbClr val="A69765"/>
                </a:solidFill>
                <a:latin typeface="Bebas Neue" panose="020B0604020202020204" charset="-18"/>
              </a:rPr>
            </a:br>
            <a:r>
              <a:rPr lang="hu-HU" sz="7200" cap="all" dirty="0" smtClean="0">
                <a:solidFill>
                  <a:srgbClr val="A69765"/>
                </a:solidFill>
                <a:latin typeface="Bebas Neue" panose="020B0604020202020204" charset="-18"/>
              </a:rPr>
              <a:t>2018–2022</a:t>
            </a:r>
            <a:endParaRPr lang="hu-HU" sz="7200" cap="all" dirty="0">
              <a:solidFill>
                <a:srgbClr val="A69765"/>
              </a:solidFill>
              <a:latin typeface="Bebas Neue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8109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55752" cy="1028700"/>
            <a:chOff x="0" y="0"/>
            <a:chExt cx="2217625" cy="347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7625" cy="347980"/>
            </a:xfrm>
            <a:custGeom>
              <a:avLst/>
              <a:gdLst/>
              <a:ahLst/>
              <a:cxnLst/>
              <a:rect l="l" t="t" r="r" b="b"/>
              <a:pathLst>
                <a:path w="2217625" h="347980">
                  <a:moveTo>
                    <a:pt x="0" y="0"/>
                  </a:moveTo>
                  <a:lnTo>
                    <a:pt x="2217625" y="0"/>
                  </a:lnTo>
                  <a:lnTo>
                    <a:pt x="2217625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FF891D">
                <a:alpha val="85882"/>
              </a:srgbClr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9566" y="0"/>
            <a:ext cx="6487046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oktatás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639444" y="656386"/>
            <a:ext cx="10488757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dirty="0">
                <a:solidFill>
                  <a:srgbClr val="000000"/>
                </a:solidFill>
                <a:latin typeface="Montserrat"/>
              </a:rPr>
              <a:t>A  </a:t>
            </a:r>
            <a:r>
              <a:rPr lang="en-US" sz="3474" dirty="0" err="1">
                <a:solidFill>
                  <a:srgbClr val="000000"/>
                </a:solidFill>
                <a:latin typeface="Montserrat Bold"/>
              </a:rPr>
              <a:t>Szülőföldön</a:t>
            </a:r>
            <a:r>
              <a:rPr lang="en-US" sz="3474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 Bold"/>
              </a:rPr>
              <a:t>magyarul</a:t>
            </a:r>
            <a:r>
              <a:rPr lang="en-US" sz="3474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programmal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évi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225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ezer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külhoni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magyar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óvodás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és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iskolás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dirty="0" err="1">
                <a:latin typeface="Montserrat" panose="020B0604020202020204" charset="-18"/>
              </a:rPr>
              <a:t>anyanyelvi</a:t>
            </a:r>
            <a:r>
              <a:rPr lang="en-US" sz="3474" dirty="0">
                <a:latin typeface="Montserrat" panose="020B0604020202020204" charset="-18"/>
              </a:rPr>
              <a:t> </a:t>
            </a:r>
            <a:r>
              <a:rPr lang="en-US" sz="3474" dirty="0" err="1">
                <a:latin typeface="Montserrat" panose="020B0604020202020204" charset="-18"/>
              </a:rPr>
              <a:t>oktatását</a:t>
            </a:r>
            <a:r>
              <a:rPr lang="en-US" sz="3474" dirty="0">
                <a:latin typeface="Montserrat" panose="020B0604020202020204" charset="-18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támogatjuk</a:t>
            </a:r>
            <a:endParaRPr lang="en-US" sz="347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574230" y="7489554"/>
            <a:ext cx="1071377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dirty="0">
                <a:solidFill>
                  <a:srgbClr val="000000"/>
                </a:solidFill>
                <a:latin typeface="Montserrat"/>
              </a:rPr>
              <a:t>A </a:t>
            </a:r>
            <a:r>
              <a:rPr lang="en-US" sz="3474" dirty="0" err="1">
                <a:solidFill>
                  <a:srgbClr val="000000"/>
                </a:solidFill>
                <a:latin typeface="Montserrat Bold"/>
              </a:rPr>
              <a:t>Kárpát-medencei</a:t>
            </a:r>
            <a:r>
              <a:rPr lang="en-US" sz="3474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 Bold"/>
              </a:rPr>
              <a:t>óvodafejlesztési</a:t>
            </a:r>
            <a:r>
              <a:rPr lang="en-US" sz="3474" dirty="0">
                <a:solidFill>
                  <a:srgbClr val="000000"/>
                </a:solidFill>
                <a:latin typeface="Montserrat Bold"/>
              </a:rPr>
              <a:t> program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első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három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ütemében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850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bölcsőde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és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óvoda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fejlesztésé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hez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illetve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építésé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hez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járulunk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hozzá</a:t>
            </a:r>
            <a:endParaRPr lang="en-US" sz="3474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7394725" y="2409172"/>
            <a:ext cx="10488757" cy="2235959"/>
            <a:chOff x="0" y="0"/>
            <a:chExt cx="3548049" cy="756362"/>
          </a:xfrm>
          <a:solidFill>
            <a:srgbClr val="FFFF99"/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3548049" cy="756362"/>
            </a:xfrm>
            <a:custGeom>
              <a:avLst/>
              <a:gdLst/>
              <a:ahLst/>
              <a:cxnLst/>
              <a:rect l="l" t="t" r="r" b="b"/>
              <a:pathLst>
                <a:path w="3548049" h="756362">
                  <a:moveTo>
                    <a:pt x="0" y="0"/>
                  </a:moveTo>
                  <a:lnTo>
                    <a:pt x="3548049" y="0"/>
                  </a:lnTo>
                  <a:lnTo>
                    <a:pt x="3548049" y="756362"/>
                  </a:lnTo>
                  <a:lnTo>
                    <a:pt x="0" y="756362"/>
                  </a:lnTo>
                  <a:close/>
                </a:path>
              </a:pathLst>
            </a:custGeom>
            <a:grpFill/>
          </p:spPr>
        </p:sp>
      </p:grpSp>
      <p:sp>
        <p:nvSpPr>
          <p:cNvPr id="10" name="TextBox 10"/>
          <p:cNvSpPr txBox="1"/>
          <p:nvPr/>
        </p:nvSpPr>
        <p:spPr>
          <a:xfrm>
            <a:off x="7574230" y="2542366"/>
            <a:ext cx="9685070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dirty="0">
                <a:solidFill>
                  <a:srgbClr val="000000"/>
                </a:solidFill>
                <a:latin typeface="Montserrat"/>
              </a:rPr>
              <a:t>2021-től a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felsőoktatásban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tanulók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is</a:t>
            </a:r>
            <a:r>
              <a:rPr lang="en-US" sz="3474" b="1" dirty="0">
                <a:solidFill>
                  <a:srgbClr val="000000"/>
                </a:solidFill>
                <a:latin typeface="Montserrat"/>
              </a:rPr>
              <a:t>  </a:t>
            </a:r>
            <a:endParaRPr lang="hu-HU" sz="3474" b="1" dirty="0" smtClean="0">
              <a:solidFill>
                <a:srgbClr val="000000"/>
              </a:solidFill>
              <a:latin typeface="Montserrat"/>
            </a:endParaRP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b="1" dirty="0" smtClean="0">
                <a:solidFill>
                  <a:srgbClr val="FF891D"/>
                </a:solidFill>
                <a:latin typeface="Montserrat Bold"/>
              </a:rPr>
              <a:t>22 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400 Ft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-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os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támogatást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kapnak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valamint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támogatást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bölcsődés</a:t>
            </a:r>
            <a:r>
              <a:rPr lang="en-US" sz="3474" b="1" dirty="0">
                <a:solidFill>
                  <a:srgbClr val="FF891D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FF891D"/>
                </a:solidFill>
                <a:latin typeface="Montserrat Bold"/>
              </a:rPr>
              <a:t>gyermekek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re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is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kiterjesztjük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848599" y="4924833"/>
            <a:ext cx="10147389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76"/>
              </a:lnSpc>
            </a:pPr>
            <a:r>
              <a:rPr lang="hu-HU" sz="3400" b="1" dirty="0" smtClean="0">
                <a:solidFill>
                  <a:srgbClr val="000000"/>
                </a:solidFill>
                <a:latin typeface="Montserrat Bold"/>
              </a:rPr>
              <a:t>50 magyar </a:t>
            </a:r>
            <a:r>
              <a:rPr lang="hu-HU" sz="3400" b="1" dirty="0" err="1" smtClean="0">
                <a:solidFill>
                  <a:srgbClr val="000000"/>
                </a:solidFill>
                <a:latin typeface="Montserrat Bold"/>
              </a:rPr>
              <a:t>középsikola</a:t>
            </a:r>
            <a:r>
              <a:rPr lang="hu-HU" sz="3400" b="1" dirty="0" smtClean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3400" b="1" dirty="0" err="1" smtClean="0">
                <a:solidFill>
                  <a:srgbClr val="000000"/>
                </a:solidFill>
                <a:latin typeface="Montserrat Bold"/>
              </a:rPr>
              <a:t>kollégium</a:t>
            </a:r>
            <a:r>
              <a:rPr lang="en-US" sz="3400" b="1" dirty="0" smtClean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és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szórványkollégium</a:t>
            </a:r>
            <a:r>
              <a:rPr lang="en-US" sz="3400" b="1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8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külhoni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magyar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tannyelvű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felsőoktatási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intézmény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magyar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b="1" dirty="0" err="1">
                <a:solidFill>
                  <a:srgbClr val="000000"/>
                </a:solidFill>
                <a:latin typeface="Montserrat Bold"/>
              </a:rPr>
              <a:t>kar</a:t>
            </a:r>
            <a:r>
              <a:rPr lang="en-US" sz="3400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működtetéséhez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nyújtunk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állandó</a:t>
            </a:r>
            <a:r>
              <a:rPr lang="en-US" sz="34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Montserrat"/>
              </a:rPr>
              <a:t>támogatást</a:t>
            </a:r>
            <a:endParaRPr lang="en-US" sz="3400" dirty="0">
              <a:solidFill>
                <a:srgbClr val="000000"/>
              </a:solidFill>
              <a:latin typeface="Montserra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9" t="12325" r="27384" b="11704"/>
          <a:stretch/>
        </p:blipFill>
        <p:spPr bwMode="auto">
          <a:xfrm>
            <a:off x="202324" y="1425827"/>
            <a:ext cx="7437120" cy="781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églalap 11"/>
          <p:cNvSpPr/>
          <p:nvPr/>
        </p:nvSpPr>
        <p:spPr>
          <a:xfrm>
            <a:off x="232804" y="9356732"/>
            <a:ext cx="7226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>
                <a:latin typeface="Montserrat" panose="020B0604020202020204" charset="-18"/>
              </a:rPr>
              <a:t>N</a:t>
            </a:r>
            <a:r>
              <a:rPr lang="hu-HU" dirty="0" err="1" smtClean="0">
                <a:latin typeface="Montserrat" panose="020B0604020202020204" charset="-18"/>
              </a:rPr>
              <a:t>apköziotthon</a:t>
            </a:r>
            <a:r>
              <a:rPr lang="hu-HU" dirty="0" smtClean="0">
                <a:latin typeface="Montserrat" panose="020B0604020202020204" charset="-18"/>
              </a:rPr>
              <a:t> ünnepélyes alapkőletétele, </a:t>
            </a:r>
            <a:r>
              <a:rPr lang="hu-HU" dirty="0" err="1" smtClean="0">
                <a:latin typeface="Montserrat" panose="020B0604020202020204" charset="-18"/>
              </a:rPr>
              <a:t>Magyarpéterfalva</a:t>
            </a:r>
            <a:endParaRPr lang="hu-HU" dirty="0">
              <a:latin typeface="Montserrat" panose="020B0604020202020204" charset="-18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>
          <a:xfrm>
            <a:off x="-24787" y="0"/>
            <a:ext cx="6555752" cy="1028700"/>
            <a:chOff x="0" y="0"/>
            <a:chExt cx="2217625" cy="347980"/>
          </a:xfrm>
          <a:solidFill>
            <a:srgbClr val="00DFDA"/>
          </a:solidFill>
        </p:grpSpPr>
        <p:sp>
          <p:nvSpPr>
            <p:cNvPr id="5" name="Freeform 3"/>
            <p:cNvSpPr/>
            <p:nvPr/>
          </p:nvSpPr>
          <p:spPr>
            <a:xfrm>
              <a:off x="0" y="0"/>
              <a:ext cx="2217625" cy="347980"/>
            </a:xfrm>
            <a:custGeom>
              <a:avLst/>
              <a:gdLst/>
              <a:ahLst/>
              <a:cxnLst/>
              <a:rect l="l" t="t" r="r" b="b"/>
              <a:pathLst>
                <a:path w="2217625" h="347980">
                  <a:moveTo>
                    <a:pt x="0" y="0"/>
                  </a:moveTo>
                  <a:lnTo>
                    <a:pt x="2217625" y="0"/>
                  </a:lnTo>
                  <a:lnTo>
                    <a:pt x="2217625" y="347980"/>
                  </a:lnTo>
                  <a:lnTo>
                    <a:pt x="0" y="347980"/>
                  </a:lnTo>
                  <a:close/>
                </a:path>
              </a:pathLst>
            </a:custGeom>
            <a:grpFill/>
          </p:spPr>
        </p:sp>
      </p:grpSp>
      <p:sp>
        <p:nvSpPr>
          <p:cNvPr id="2" name="TextBox 5"/>
          <p:cNvSpPr txBox="1"/>
          <p:nvPr/>
        </p:nvSpPr>
        <p:spPr>
          <a:xfrm>
            <a:off x="9566" y="0"/>
            <a:ext cx="6487046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hu-HU" sz="6400" cap="all" dirty="0" smtClean="0">
                <a:solidFill>
                  <a:srgbClr val="FFFFFF"/>
                </a:solidFill>
                <a:latin typeface="Bebas Neue" panose="020B0604020202020204" charset="-18"/>
              </a:rPr>
              <a:t>ifjúság</a:t>
            </a:r>
            <a:endParaRPr lang="en-US" sz="6400" cap="all" dirty="0">
              <a:solidFill>
                <a:srgbClr val="FFFFFF"/>
              </a:solidFill>
              <a:latin typeface="Bebas Neue" panose="020B0604020202020204" charset="-18"/>
            </a:endParaRPr>
          </a:p>
        </p:txBody>
      </p:sp>
      <p:sp>
        <p:nvSpPr>
          <p:cNvPr id="6" name="TextBox 9"/>
          <p:cNvSpPr txBox="1"/>
          <p:nvPr/>
        </p:nvSpPr>
        <p:spPr>
          <a:xfrm>
            <a:off x="7467600" y="480834"/>
            <a:ext cx="7343072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hu-HU" sz="4400" b="1" dirty="0" smtClean="0">
                <a:solidFill>
                  <a:srgbClr val="00DFDA"/>
                </a:solidFill>
                <a:latin typeface="Montserrat Bold" panose="020B0604020202020204" charset="-18"/>
              </a:rPr>
              <a:t>Határtalanul Program</a:t>
            </a:r>
            <a:endParaRPr lang="en-US" sz="4400" b="1" dirty="0">
              <a:solidFill>
                <a:srgbClr val="00DFDA"/>
              </a:solidFill>
              <a:latin typeface="Montserrat Bold" panose="020B0604020202020204" charset="-18"/>
            </a:endParaRPr>
          </a:p>
        </p:txBody>
      </p:sp>
      <p:grpSp>
        <p:nvGrpSpPr>
          <p:cNvPr id="13" name="Group 8"/>
          <p:cNvGrpSpPr/>
          <p:nvPr/>
        </p:nvGrpSpPr>
        <p:grpSpPr>
          <a:xfrm>
            <a:off x="9565" y="4300578"/>
            <a:ext cx="7534235" cy="3205122"/>
            <a:chOff x="0" y="0"/>
            <a:chExt cx="3548049" cy="756362"/>
          </a:xfrm>
          <a:solidFill>
            <a:srgbClr val="FFFF99"/>
          </a:solidFill>
        </p:grpSpPr>
        <p:sp>
          <p:nvSpPr>
            <p:cNvPr id="14" name="Freeform 9"/>
            <p:cNvSpPr/>
            <p:nvPr/>
          </p:nvSpPr>
          <p:spPr>
            <a:xfrm>
              <a:off x="0" y="0"/>
              <a:ext cx="3548049" cy="756362"/>
            </a:xfrm>
            <a:custGeom>
              <a:avLst/>
              <a:gdLst/>
              <a:ahLst/>
              <a:cxnLst/>
              <a:rect l="l" t="t" r="r" b="b"/>
              <a:pathLst>
                <a:path w="3548049" h="756362">
                  <a:moveTo>
                    <a:pt x="0" y="0"/>
                  </a:moveTo>
                  <a:lnTo>
                    <a:pt x="3548049" y="0"/>
                  </a:lnTo>
                  <a:lnTo>
                    <a:pt x="3548049" y="756362"/>
                  </a:lnTo>
                  <a:lnTo>
                    <a:pt x="0" y="756362"/>
                  </a:lnTo>
                  <a:close/>
                </a:path>
              </a:pathLst>
            </a:custGeom>
            <a:noFill/>
          </p:spPr>
        </p:sp>
      </p:grpSp>
      <p:sp>
        <p:nvSpPr>
          <p:cNvPr id="9" name="Téglalap 8"/>
          <p:cNvSpPr/>
          <p:nvPr/>
        </p:nvSpPr>
        <p:spPr>
          <a:xfrm>
            <a:off x="0" y="2476500"/>
            <a:ext cx="6985955" cy="2215991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hu-HU" sz="3400" dirty="0" smtClean="0">
                <a:latin typeface="Montserrat" panose="020B0604020202020204" charset="-18"/>
              </a:rPr>
              <a:t>Meghirdettük </a:t>
            </a:r>
            <a:r>
              <a:rPr lang="hu-HU" sz="3400" b="1" dirty="0" smtClean="0">
                <a:latin typeface="Montserrat Bold" panose="020B0604020202020204" charset="-18"/>
              </a:rPr>
              <a:t>2021. évi nyílt pályázat</a:t>
            </a:r>
            <a:r>
              <a:rPr lang="hu-HU" sz="3400" dirty="0" smtClean="0">
                <a:latin typeface="Montserrat" panose="020B0604020202020204" charset="-18"/>
              </a:rPr>
              <a:t>ainkat</a:t>
            </a:r>
          </a:p>
          <a:p>
            <a:pPr algn="ctr"/>
            <a:r>
              <a:rPr lang="hu-HU" sz="3400" dirty="0" smtClean="0">
                <a:latin typeface="Montserrat" panose="020B0604020202020204" charset="-18"/>
              </a:rPr>
              <a:t>Benyújtási határidő:</a:t>
            </a:r>
          </a:p>
          <a:p>
            <a:pPr algn="ctr"/>
            <a:r>
              <a:rPr lang="en-US" sz="3600" b="1" dirty="0">
                <a:solidFill>
                  <a:srgbClr val="BD1493"/>
                </a:solidFill>
                <a:latin typeface="Montserrat Bold"/>
              </a:rPr>
              <a:t>2021. </a:t>
            </a:r>
            <a:r>
              <a:rPr lang="en-US" sz="3600" b="1" dirty="0" err="1">
                <a:solidFill>
                  <a:srgbClr val="BD1493"/>
                </a:solidFill>
                <a:latin typeface="Montserrat Bold"/>
              </a:rPr>
              <a:t>október</a:t>
            </a:r>
            <a:r>
              <a:rPr lang="en-US" sz="3600" b="1" dirty="0">
                <a:solidFill>
                  <a:srgbClr val="BD1493"/>
                </a:solidFill>
                <a:latin typeface="Montserrat Bold"/>
              </a:rPr>
              <a:t> 29.</a:t>
            </a:r>
            <a:endParaRPr lang="hu-HU" sz="3400" b="1" dirty="0" smtClean="0">
              <a:latin typeface="Montserrat" panose="020B0604020202020204" charset="-18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28174" y="7247029"/>
            <a:ext cx="685778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400" b="1" dirty="0">
                <a:latin typeface="Montserrat Bold" panose="020B0604020202020204" charset="-18"/>
              </a:rPr>
              <a:t>Határtalanul középiskolai </a:t>
            </a:r>
            <a:r>
              <a:rPr lang="hu-HU" sz="3400" b="1" dirty="0" smtClean="0">
                <a:latin typeface="Montserrat Bold" panose="020B0604020202020204" charset="-18"/>
              </a:rPr>
              <a:t>vetélkedő 2020/2021</a:t>
            </a:r>
          </a:p>
          <a:p>
            <a:pPr algn="ctr"/>
            <a:r>
              <a:rPr lang="hu-HU" sz="3400" b="1" dirty="0" smtClean="0">
                <a:solidFill>
                  <a:srgbClr val="FF3399"/>
                </a:solidFill>
                <a:latin typeface="Montserrat Bold" panose="020B0604020202020204" charset="-18"/>
              </a:rPr>
              <a:t>112 ezer anyaországi és külhoni középiskolás </a:t>
            </a:r>
            <a:r>
              <a:rPr lang="hu-HU" sz="3400" b="1" dirty="0" smtClean="0">
                <a:latin typeface="Montserrat" panose="020B0604020202020204" charset="-18"/>
              </a:rPr>
              <a:t>kapcsolódott be</a:t>
            </a:r>
          </a:p>
        </p:txBody>
      </p:sp>
      <p:pic>
        <p:nvPicPr>
          <p:cNvPr id="12" name="Picture 10"/>
          <p:cNvPicPr>
            <a:picLocks noChangeAspect="1"/>
          </p:cNvPicPr>
          <p:nvPr/>
        </p:nvPicPr>
        <p:blipFill>
          <a:blip r:embed="rId2"/>
          <a:srcRect l="8136" r="8348" b="1959"/>
          <a:stretch>
            <a:fillRect/>
          </a:stretch>
        </p:blipFill>
        <p:spPr>
          <a:xfrm>
            <a:off x="6951851" y="2499360"/>
            <a:ext cx="11435382" cy="6955743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177969" y="5146234"/>
            <a:ext cx="691179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hu-HU" sz="3400" dirty="0">
                <a:solidFill>
                  <a:prstClr val="black"/>
                </a:solidFill>
                <a:latin typeface="Montserrat" panose="020B0604020202020204" charset="-18"/>
              </a:rPr>
              <a:t>Lehetővé tesszük a </a:t>
            </a:r>
            <a:r>
              <a:rPr lang="hu-HU" sz="3400" b="1" dirty="0">
                <a:solidFill>
                  <a:prstClr val="black"/>
                </a:solidFill>
                <a:latin typeface="Montserrat" panose="020B0604020202020204" charset="-18"/>
              </a:rPr>
              <a:t>2020-ban és 2021 tavaszán elmaradt kirándulások megvalósításá</a:t>
            </a:r>
            <a:r>
              <a:rPr lang="hu-HU" sz="3400" dirty="0">
                <a:solidFill>
                  <a:prstClr val="black"/>
                </a:solidFill>
                <a:latin typeface="Montserrat" panose="020B0604020202020204" charset="-18"/>
              </a:rPr>
              <a:t>t</a:t>
            </a:r>
          </a:p>
        </p:txBody>
      </p:sp>
      <p:sp>
        <p:nvSpPr>
          <p:cNvPr id="17" name="TextBox 9"/>
          <p:cNvSpPr txBox="1"/>
          <p:nvPr/>
        </p:nvSpPr>
        <p:spPr>
          <a:xfrm>
            <a:off x="1828800" y="1565535"/>
            <a:ext cx="14233861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4"/>
              </a:lnSpc>
              <a:spcBef>
                <a:spcPct val="0"/>
              </a:spcBef>
            </a:pPr>
            <a:r>
              <a:rPr lang="en-US" sz="3600" dirty="0" err="1">
                <a:latin typeface="Montserrat Bold"/>
              </a:rPr>
              <a:t>Már</a:t>
            </a:r>
            <a:r>
              <a:rPr lang="en-US" sz="3600" dirty="0">
                <a:latin typeface="Montserrat Bold"/>
              </a:rPr>
              <a:t> </a:t>
            </a:r>
            <a:r>
              <a:rPr lang="en-US" sz="3600" dirty="0" err="1">
                <a:latin typeface="Montserrat Bold"/>
              </a:rPr>
              <a:t>csaknem</a:t>
            </a:r>
            <a:r>
              <a:rPr lang="en-US" sz="3600" dirty="0">
                <a:latin typeface="Montserrat Bold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latin typeface="Montserrat Bold"/>
              </a:rPr>
              <a:t>félmillió</a:t>
            </a:r>
            <a:r>
              <a:rPr lang="en-US" sz="3600" b="1" dirty="0">
                <a:solidFill>
                  <a:srgbClr val="33CCCC"/>
                </a:solidFill>
                <a:latin typeface="Montserrat Bold"/>
              </a:rPr>
              <a:t> </a:t>
            </a:r>
            <a:r>
              <a:rPr lang="en-US" sz="3600" b="1" dirty="0" err="1">
                <a:solidFill>
                  <a:srgbClr val="33CCCC"/>
                </a:solidFill>
                <a:latin typeface="Montserrat Bold"/>
              </a:rPr>
              <a:t>diák</a:t>
            </a:r>
            <a:r>
              <a:rPr lang="en-US" sz="3600" b="1" dirty="0">
                <a:solidFill>
                  <a:srgbClr val="33CCCC"/>
                </a:solidFill>
                <a:latin typeface="Montserrat Bold"/>
              </a:rPr>
              <a:t> </a:t>
            </a:r>
            <a:r>
              <a:rPr lang="en-US" sz="3600" dirty="0" err="1">
                <a:latin typeface="Montserrat Bold"/>
              </a:rPr>
              <a:t>utazását</a:t>
            </a:r>
            <a:r>
              <a:rPr lang="en-US" sz="3600" dirty="0">
                <a:latin typeface="Montserrat Bold"/>
              </a:rPr>
              <a:t> </a:t>
            </a:r>
            <a:r>
              <a:rPr lang="en-US" sz="3600" dirty="0" err="1">
                <a:latin typeface="Montserrat Bold"/>
              </a:rPr>
              <a:t>tette</a:t>
            </a:r>
            <a:r>
              <a:rPr lang="en-US" sz="3600" dirty="0">
                <a:latin typeface="Montserrat Bold"/>
              </a:rPr>
              <a:t> </a:t>
            </a:r>
            <a:r>
              <a:rPr lang="en-US" sz="3600" dirty="0" err="1">
                <a:latin typeface="Montserrat Bold"/>
              </a:rPr>
              <a:t>lehetővé</a:t>
            </a:r>
            <a:endParaRPr lang="en-US" sz="3600" dirty="0">
              <a:latin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77938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726" b="4888"/>
          <a:stretch>
            <a:fillRect/>
          </a:stretch>
        </p:blipFill>
        <p:spPr>
          <a:xfrm>
            <a:off x="941605" y="5231081"/>
            <a:ext cx="7223800" cy="440312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36790" y="9824466"/>
            <a:ext cx="8940177" cy="462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7"/>
              </a:lnSpc>
              <a:spcBef>
                <a:spcPct val="0"/>
              </a:spcBef>
            </a:pPr>
            <a:r>
              <a:rPr lang="en-US" sz="3199" dirty="0" err="1">
                <a:solidFill>
                  <a:srgbClr val="000000"/>
                </a:solidFill>
                <a:latin typeface="Montserrat"/>
              </a:rPr>
              <a:t>sátortetős</a:t>
            </a:r>
            <a:r>
              <a:rPr lang="en-US" sz="3199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199" dirty="0" err="1">
                <a:solidFill>
                  <a:srgbClr val="000000"/>
                </a:solidFill>
                <a:latin typeface="Montserrat"/>
              </a:rPr>
              <a:t>műjégpálya</a:t>
            </a:r>
            <a:r>
              <a:rPr lang="en-US" sz="3199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199" dirty="0" err="1">
                <a:solidFill>
                  <a:srgbClr val="000000"/>
                </a:solidFill>
                <a:latin typeface="Montserrat"/>
              </a:rPr>
              <a:t>Marosszentgyörgy</a:t>
            </a:r>
            <a:endParaRPr lang="en-US" sz="3199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0"/>
            <a:ext cx="8165405" cy="1028700"/>
            <a:chOff x="0" y="0"/>
            <a:chExt cx="2762125" cy="3479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62125" cy="347980"/>
            </a:xfrm>
            <a:custGeom>
              <a:avLst/>
              <a:gdLst/>
              <a:ahLst/>
              <a:cxnLst/>
              <a:rect l="l" t="t" r="r" b="b"/>
              <a:pathLst>
                <a:path w="2762125" h="347980">
                  <a:moveTo>
                    <a:pt x="0" y="0"/>
                  </a:moveTo>
                  <a:lnTo>
                    <a:pt x="2762125" y="0"/>
                  </a:lnTo>
                  <a:lnTo>
                    <a:pt x="2762125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92B55E">
                <a:alpha val="85882"/>
              </a:srgbClr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308945" y="-17721"/>
            <a:ext cx="5774006" cy="97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6599" dirty="0">
                <a:solidFill>
                  <a:srgbClr val="FFFFFF"/>
                </a:solidFill>
                <a:latin typeface="Bebas Neue"/>
              </a:rPr>
              <a:t>Sport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3062" y="1337290"/>
            <a:ext cx="7343072" cy="542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000000"/>
                </a:solidFill>
                <a:latin typeface="Montserrat Bold"/>
              </a:rPr>
              <a:t>Jó</a:t>
            </a:r>
            <a:r>
              <a:rPr lang="en-US" sz="3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Bold"/>
              </a:rPr>
              <a:t>tanuló</a:t>
            </a:r>
            <a:r>
              <a:rPr lang="en-US" sz="3700" dirty="0">
                <a:solidFill>
                  <a:srgbClr val="000000"/>
                </a:solidFill>
                <a:latin typeface="Montserrat Bold"/>
              </a:rPr>
              <a:t>, </a:t>
            </a:r>
            <a:r>
              <a:rPr lang="en-US" sz="3700" dirty="0" err="1">
                <a:solidFill>
                  <a:srgbClr val="000000"/>
                </a:solidFill>
                <a:latin typeface="Montserrat Bold"/>
              </a:rPr>
              <a:t>jó</a:t>
            </a:r>
            <a:r>
              <a:rPr lang="en-US" sz="3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Bold"/>
              </a:rPr>
              <a:t>sportoló</a:t>
            </a:r>
            <a:r>
              <a:rPr lang="en-US" sz="37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 Bold"/>
              </a:rPr>
              <a:t>pályázat</a:t>
            </a:r>
            <a:endParaRPr lang="en-US" sz="37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6790" y="2063859"/>
            <a:ext cx="8369849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b="1" dirty="0">
                <a:solidFill>
                  <a:srgbClr val="92B55E"/>
                </a:solidFill>
                <a:latin typeface="Montserrat Bold"/>
              </a:rPr>
              <a:t>247 </a:t>
            </a:r>
            <a:r>
              <a:rPr lang="en-US" sz="3474" b="1" dirty="0" err="1">
                <a:solidFill>
                  <a:srgbClr val="92B55E"/>
                </a:solidFill>
                <a:latin typeface="Montserrat Bold"/>
              </a:rPr>
              <a:t>külhoni</a:t>
            </a:r>
            <a:r>
              <a:rPr lang="en-US" sz="3474" b="1" dirty="0">
                <a:solidFill>
                  <a:srgbClr val="92B55E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92B55E"/>
                </a:solidFill>
                <a:latin typeface="Montserrat Bold"/>
              </a:rPr>
              <a:t>magyar</a:t>
            </a:r>
            <a:r>
              <a:rPr lang="en-US" sz="3474" b="1" dirty="0">
                <a:solidFill>
                  <a:srgbClr val="92B55E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92B55E"/>
                </a:solidFill>
                <a:latin typeface="Montserrat Bold"/>
              </a:rPr>
              <a:t>fiatal</a:t>
            </a:r>
            <a:r>
              <a:rPr lang="en-US" sz="3474" b="1" dirty="0">
                <a:solidFill>
                  <a:srgbClr val="F49494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pályázott</a:t>
            </a:r>
            <a:endParaRPr lang="en-US" sz="347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08945" y="2682986"/>
            <a:ext cx="8369849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Nem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régiónként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egy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,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hanem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összesen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b="1" dirty="0">
                <a:solidFill>
                  <a:srgbClr val="92B55E"/>
                </a:solidFill>
                <a:latin typeface="Montserrat Bold"/>
              </a:rPr>
              <a:t>19 </a:t>
            </a:r>
            <a:r>
              <a:rPr lang="en-US" sz="3474" b="1" dirty="0" err="1">
                <a:solidFill>
                  <a:srgbClr val="92B55E"/>
                </a:solidFill>
                <a:latin typeface="Montserrat Bold"/>
              </a:rPr>
              <a:t>nyertes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választottunk</a:t>
            </a:r>
            <a:endParaRPr lang="en-US" sz="3474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0314" y="4129499"/>
            <a:ext cx="7928276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18"/>
              </a:lnSpc>
              <a:spcBef>
                <a:spcPct val="0"/>
              </a:spcBef>
            </a:pPr>
            <a:r>
              <a:rPr lang="en-US" sz="3700" dirty="0" err="1">
                <a:solidFill>
                  <a:srgbClr val="000000"/>
                </a:solidFill>
                <a:latin typeface="Montserrat"/>
              </a:rPr>
              <a:t>Számos</a:t>
            </a:r>
            <a:r>
              <a:rPr lang="en-US" sz="37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700" b="1" dirty="0" err="1">
                <a:solidFill>
                  <a:srgbClr val="92B55E"/>
                </a:solidFill>
                <a:latin typeface="Montserrat Bold"/>
              </a:rPr>
              <a:t>kiemelt</a:t>
            </a:r>
            <a:r>
              <a:rPr lang="en-US" sz="3700" b="1" dirty="0">
                <a:solidFill>
                  <a:srgbClr val="92B55E"/>
                </a:solidFill>
                <a:latin typeface="Montserrat Bold"/>
              </a:rPr>
              <a:t> </a:t>
            </a:r>
            <a:r>
              <a:rPr lang="en-US" sz="3700" b="1" dirty="0" err="1">
                <a:solidFill>
                  <a:srgbClr val="92B55E"/>
                </a:solidFill>
                <a:latin typeface="Montserrat Bold"/>
              </a:rPr>
              <a:t>sportberuházás</a:t>
            </a:r>
            <a:r>
              <a:rPr lang="en-US" sz="3700" b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"/>
              </a:rPr>
              <a:t>megvalósítását</a:t>
            </a:r>
            <a:r>
              <a:rPr lang="en-US" sz="37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700" dirty="0" err="1">
                <a:solidFill>
                  <a:srgbClr val="000000"/>
                </a:solidFill>
                <a:latin typeface="Montserrat"/>
              </a:rPr>
              <a:t>támogatjuk</a:t>
            </a:r>
            <a:endParaRPr lang="en-US" sz="3700" dirty="0">
              <a:solidFill>
                <a:srgbClr val="000000"/>
              </a:solidFill>
              <a:latin typeface="Montserrat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979408" y="2053191"/>
            <a:ext cx="9281160" cy="2245380"/>
            <a:chOff x="0" y="0"/>
            <a:chExt cx="6186311" cy="34798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186311" cy="347980"/>
            </a:xfrm>
            <a:custGeom>
              <a:avLst/>
              <a:gdLst/>
              <a:ahLst/>
              <a:cxnLst/>
              <a:rect l="l" t="t" r="r" b="b"/>
              <a:pathLst>
                <a:path w="6186311" h="347980">
                  <a:moveTo>
                    <a:pt x="0" y="0"/>
                  </a:moveTo>
                  <a:lnTo>
                    <a:pt x="6186311" y="0"/>
                  </a:lnTo>
                  <a:lnTo>
                    <a:pt x="6186311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FFFD6C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9848088" y="2149959"/>
            <a:ext cx="7543800" cy="2051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Közel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b="1" dirty="0">
                <a:solidFill>
                  <a:srgbClr val="A80013"/>
                </a:solidFill>
                <a:latin typeface="Montserrat Bold"/>
              </a:rPr>
              <a:t>100 </a:t>
            </a:r>
            <a:r>
              <a:rPr lang="en-US" sz="3474" b="1" dirty="0" err="1">
                <a:solidFill>
                  <a:srgbClr val="A80013"/>
                </a:solidFill>
                <a:latin typeface="Montserrat Bold"/>
              </a:rPr>
              <a:t>ezer</a:t>
            </a:r>
            <a:r>
              <a:rPr lang="en-US" sz="3474" b="1" dirty="0">
                <a:solidFill>
                  <a:srgbClr val="A80013"/>
                </a:solidFill>
                <a:latin typeface="Montserrat Bold"/>
              </a:rPr>
              <a:t> Ft</a:t>
            </a:r>
            <a:r>
              <a:rPr lang="en-US" sz="3474" b="1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értékű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sportszercsomagot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juttatunk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el </a:t>
            </a:r>
          </a:p>
          <a:p>
            <a:pPr algn="ctr">
              <a:lnSpc>
                <a:spcPts val="3960"/>
              </a:lnSpc>
              <a:spcBef>
                <a:spcPct val="0"/>
              </a:spcBef>
            </a:pPr>
            <a:r>
              <a:rPr lang="en-US" sz="3474" dirty="0" err="1">
                <a:solidFill>
                  <a:srgbClr val="000000"/>
                </a:solidFill>
                <a:latin typeface="Montserrat"/>
              </a:rPr>
              <a:t>több</a:t>
            </a:r>
            <a:r>
              <a:rPr lang="en-US" sz="3474" dirty="0">
                <a:solidFill>
                  <a:srgbClr val="000000"/>
                </a:solidFill>
                <a:latin typeface="Montserrat"/>
              </a:rPr>
              <a:t> mint </a:t>
            </a:r>
            <a:r>
              <a:rPr lang="en-US" sz="3474" b="1" dirty="0">
                <a:solidFill>
                  <a:srgbClr val="A80013"/>
                </a:solidFill>
                <a:latin typeface="Montserrat Bold"/>
              </a:rPr>
              <a:t>1500 </a:t>
            </a:r>
            <a:r>
              <a:rPr lang="en-US" sz="3474" b="1" dirty="0" err="1">
                <a:solidFill>
                  <a:srgbClr val="A80013"/>
                </a:solidFill>
                <a:latin typeface="Montserrat Bold"/>
              </a:rPr>
              <a:t>Kárpát-medencei</a:t>
            </a:r>
            <a:r>
              <a:rPr lang="en-US" sz="3474" b="1" dirty="0">
                <a:solidFill>
                  <a:srgbClr val="A80013"/>
                </a:solidFill>
                <a:latin typeface="Montserrat Bold"/>
              </a:rPr>
              <a:t> </a:t>
            </a:r>
            <a:r>
              <a:rPr lang="en-US" sz="3474" b="1" dirty="0" err="1">
                <a:solidFill>
                  <a:srgbClr val="A80013"/>
                </a:solidFill>
                <a:latin typeface="Montserrat Bold"/>
              </a:rPr>
              <a:t>iskolá</a:t>
            </a:r>
            <a:r>
              <a:rPr lang="en-US" sz="3474" dirty="0" err="1">
                <a:latin typeface="Montserrat" panose="020B0604020202020204" charset="-18"/>
              </a:rPr>
              <a:t>ba</a:t>
            </a:r>
            <a:endParaRPr lang="en-US" sz="3474" dirty="0">
              <a:latin typeface="Montserrat" panose="020B0604020202020204" charset="-18"/>
            </a:endParaRPr>
          </a:p>
        </p:txBody>
      </p:sp>
      <p:pic>
        <p:nvPicPr>
          <p:cNvPr id="3074" name="Picture 2" descr="Nem érhető el leírás a fényképhez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015" y="4668108"/>
            <a:ext cx="7654361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55752" cy="1028700"/>
            <a:chOff x="0" y="0"/>
            <a:chExt cx="2217625" cy="3479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217625" cy="347980"/>
            </a:xfrm>
            <a:custGeom>
              <a:avLst/>
              <a:gdLst/>
              <a:ahLst/>
              <a:cxnLst/>
              <a:rect l="l" t="t" r="r" b="b"/>
              <a:pathLst>
                <a:path w="2217625" h="347980">
                  <a:moveTo>
                    <a:pt x="0" y="0"/>
                  </a:moveTo>
                  <a:lnTo>
                    <a:pt x="2217625" y="0"/>
                  </a:lnTo>
                  <a:lnTo>
                    <a:pt x="2217625" y="347980"/>
                  </a:lnTo>
                  <a:lnTo>
                    <a:pt x="0" y="347980"/>
                  </a:lnTo>
                  <a:close/>
                </a:path>
              </a:pathLst>
            </a:custGeom>
            <a:solidFill>
              <a:srgbClr val="008037">
                <a:alpha val="85882"/>
              </a:srgbClr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0" y="67031"/>
            <a:ext cx="6487046" cy="96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9"/>
              </a:lnSpc>
            </a:pPr>
            <a:r>
              <a:rPr lang="en-US" sz="6400" dirty="0" err="1">
                <a:solidFill>
                  <a:srgbClr val="FFFFFF"/>
                </a:solidFill>
                <a:latin typeface="Bebas Neue"/>
              </a:rPr>
              <a:t>gazdaság</a:t>
            </a:r>
            <a:endParaRPr lang="en-US" sz="6400" dirty="0">
              <a:solidFill>
                <a:srgbClr val="FFFFFF"/>
              </a:solidFill>
              <a:latin typeface="Bebas Neue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9695" y="1462476"/>
            <a:ext cx="8622161" cy="109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8037"/>
                </a:solidFill>
                <a:latin typeface="Montserrat Bold"/>
              </a:rPr>
              <a:t>Kárpát-medencei</a:t>
            </a:r>
            <a:r>
              <a:rPr lang="en-US" sz="3800" b="1" dirty="0">
                <a:solidFill>
                  <a:srgbClr val="008037"/>
                </a:solidFill>
                <a:latin typeface="Montserrat Bold"/>
              </a:rPr>
              <a:t> </a:t>
            </a:r>
            <a:r>
              <a:rPr lang="en-US" sz="3800" b="1" dirty="0" err="1" smtClean="0">
                <a:solidFill>
                  <a:srgbClr val="008037"/>
                </a:solidFill>
                <a:latin typeface="Montserrat Bold"/>
              </a:rPr>
              <a:t>vállalkozó</a:t>
            </a:r>
            <a:r>
              <a:rPr lang="hu-HU" sz="3800" b="1" dirty="0" smtClean="0">
                <a:solidFill>
                  <a:srgbClr val="008037"/>
                </a:solidFill>
                <a:latin typeface="Montserrat Bold"/>
              </a:rPr>
              <a:t>i</a:t>
            </a:r>
            <a:r>
              <a:rPr lang="en-US" sz="3800" b="1" dirty="0" smtClean="0">
                <a:solidFill>
                  <a:srgbClr val="008037"/>
                </a:solidFill>
                <a:latin typeface="Montserrat Bold"/>
              </a:rPr>
              <a:t> </a:t>
            </a:r>
            <a:r>
              <a:rPr lang="en-US" sz="3800" b="1" dirty="0" err="1">
                <a:solidFill>
                  <a:srgbClr val="008037"/>
                </a:solidFill>
                <a:latin typeface="Montserrat Bold"/>
              </a:rPr>
              <a:t>hálózat</a:t>
            </a:r>
            <a:r>
              <a:rPr lang="en-US" sz="3800" dirty="0" err="1">
                <a:latin typeface="Montserrat" panose="020B0604020202020204" charset="-18"/>
              </a:rPr>
              <a:t>ot</a:t>
            </a:r>
            <a:r>
              <a:rPr lang="en-US" sz="3800" dirty="0">
                <a:latin typeface="Montserrat" panose="020B0604020202020204" charset="-18"/>
              </a:rPr>
              <a:t> </a:t>
            </a:r>
            <a:r>
              <a:rPr lang="en-US" sz="3800" dirty="0" err="1">
                <a:latin typeface="Montserrat" panose="020B0604020202020204" charset="-18"/>
              </a:rPr>
              <a:t>építettünk</a:t>
            </a:r>
            <a:endParaRPr lang="en-US" sz="3800" dirty="0">
              <a:latin typeface="Montserrat" panose="020B0604020202020204" charset="-18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32743" y="3254110"/>
            <a:ext cx="8622161" cy="163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800" dirty="0">
                <a:solidFill>
                  <a:srgbClr val="000000"/>
                </a:solidFill>
                <a:latin typeface="Montserrat"/>
              </a:rPr>
              <a:t>Minden 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évben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3800" dirty="0" err="1">
                <a:solidFill>
                  <a:srgbClr val="000000"/>
                </a:solidFill>
                <a:latin typeface="Montserrat"/>
              </a:rPr>
              <a:t>megszervezzük</a:t>
            </a:r>
            <a:r>
              <a:rPr lang="en-US" sz="3800" dirty="0">
                <a:solidFill>
                  <a:srgbClr val="000000"/>
                </a:solidFill>
                <a:latin typeface="Montserrat"/>
              </a:rPr>
              <a:t> a </a:t>
            </a:r>
            <a:r>
              <a:rPr lang="en-US" sz="3800" b="1" dirty="0" err="1">
                <a:solidFill>
                  <a:srgbClr val="008000"/>
                </a:solidFill>
                <a:latin typeface="Montserrat Bold"/>
              </a:rPr>
              <a:t>Kárpát-medencei</a:t>
            </a:r>
            <a:r>
              <a:rPr lang="en-US" sz="3800" b="1" dirty="0">
                <a:solidFill>
                  <a:srgbClr val="008037"/>
                </a:solidFill>
                <a:latin typeface="Montserrat Bold"/>
              </a:rPr>
              <a:t> Magyar Vállalkozók </a:t>
            </a:r>
            <a:r>
              <a:rPr lang="en-US" sz="3800" b="1" dirty="0" err="1">
                <a:solidFill>
                  <a:srgbClr val="008037"/>
                </a:solidFill>
                <a:latin typeface="Montserrat Bold"/>
              </a:rPr>
              <a:t>Találkozójá</a:t>
            </a:r>
            <a:r>
              <a:rPr lang="en-US" sz="3800" b="1" dirty="0" err="1">
                <a:solidFill>
                  <a:srgbClr val="000000"/>
                </a:solidFill>
                <a:latin typeface="Montserrat"/>
              </a:rPr>
              <a:t>t</a:t>
            </a:r>
            <a:endParaRPr lang="en-US" sz="3800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404918" y="809625"/>
            <a:ext cx="8622161" cy="5528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8037"/>
                </a:solidFill>
                <a:latin typeface="Montserrat Bold"/>
              </a:rPr>
              <a:t>Nagyvállalkozói</a:t>
            </a:r>
            <a:r>
              <a:rPr lang="en-US" sz="3800" b="1" dirty="0">
                <a:solidFill>
                  <a:srgbClr val="008037"/>
                </a:solidFill>
                <a:latin typeface="Montserrat Bold"/>
              </a:rPr>
              <a:t> </a:t>
            </a:r>
            <a:r>
              <a:rPr lang="en-US" sz="3800" b="1" dirty="0" err="1">
                <a:solidFill>
                  <a:srgbClr val="008037"/>
                </a:solidFill>
                <a:latin typeface="Montserrat Bold"/>
              </a:rPr>
              <a:t>mentorprogram</a:t>
            </a:r>
            <a:endParaRPr lang="en-US" sz="3800" b="1" dirty="0">
              <a:solidFill>
                <a:srgbClr val="008037"/>
              </a:solidFill>
              <a:latin typeface="Montserrat Bold"/>
            </a:endParaRPr>
          </a:p>
        </p:txBody>
      </p:sp>
      <p:sp>
        <p:nvSpPr>
          <p:cNvPr id="16" name="Téglalap 15"/>
          <p:cNvSpPr/>
          <p:nvPr/>
        </p:nvSpPr>
        <p:spPr>
          <a:xfrm>
            <a:off x="9448800" y="7200900"/>
            <a:ext cx="8534399" cy="2514600"/>
          </a:xfrm>
          <a:prstGeom prst="rect">
            <a:avLst/>
          </a:prstGeom>
          <a:solidFill>
            <a:srgbClr val="FFFF99">
              <a:alpha val="82745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3281" tIns="81642" rIns="163281" bIns="81642" rtlCol="0" anchor="ctr"/>
          <a:lstStyle/>
          <a:p>
            <a:pPr algn="ctr"/>
            <a:endParaRPr lang="hu-HU" sz="2900" b="1" cap="all" dirty="0">
              <a:latin typeface="Century Gothic" panose="020B0502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26899" r="16814" b="22734"/>
          <a:stretch/>
        </p:blipFill>
        <p:spPr bwMode="auto">
          <a:xfrm>
            <a:off x="9556722" y="3216398"/>
            <a:ext cx="8453909" cy="3989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"/>
          <p:cNvSpPr txBox="1"/>
          <p:nvPr/>
        </p:nvSpPr>
        <p:spPr>
          <a:xfrm>
            <a:off x="329695" y="4991100"/>
            <a:ext cx="8622161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en-US" sz="3800" b="1" dirty="0" err="1" smtClean="0">
                <a:latin typeface="Montserrat Bold"/>
              </a:rPr>
              <a:t>Kárpát-medencei</a:t>
            </a:r>
            <a:r>
              <a:rPr lang="en-US" sz="3800" b="1" dirty="0" smtClean="0">
                <a:latin typeface="Montserrat Bold"/>
              </a:rPr>
              <a:t> </a:t>
            </a:r>
            <a:r>
              <a:rPr lang="en-US" sz="3800" b="1" dirty="0">
                <a:latin typeface="Montserrat Bold"/>
              </a:rPr>
              <a:t>Magyar Vállalkozók </a:t>
            </a:r>
            <a:r>
              <a:rPr lang="hu-HU" sz="3800" b="1" dirty="0" smtClean="0">
                <a:latin typeface="Montserrat Bold"/>
              </a:rPr>
              <a:t>VI. Találkozója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hu-HU" sz="3800" b="1" dirty="0" smtClean="0">
                <a:solidFill>
                  <a:srgbClr val="000000"/>
                </a:solidFill>
                <a:latin typeface="Montserrat"/>
              </a:rPr>
              <a:t>120 résztvevő vállalkozó</a:t>
            </a:r>
            <a:endParaRPr lang="en-US" sz="3800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0" name="TextBox 9"/>
          <p:cNvSpPr txBox="1"/>
          <p:nvPr/>
        </p:nvSpPr>
        <p:spPr>
          <a:xfrm>
            <a:off x="9646919" y="1562100"/>
            <a:ext cx="8622161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31"/>
              </a:lnSpc>
              <a:spcBef>
                <a:spcPct val="0"/>
              </a:spcBef>
            </a:pPr>
            <a:r>
              <a:rPr lang="hu-HU" sz="3800" dirty="0" smtClean="0">
                <a:latin typeface="Montserrat Bold"/>
              </a:rPr>
              <a:t>Megvalósult: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hu-HU" sz="3800" dirty="0" smtClean="0">
                <a:latin typeface="Montserrat Bold"/>
              </a:rPr>
              <a:t>2019: </a:t>
            </a:r>
            <a:r>
              <a:rPr lang="hu-HU" sz="3800" b="1" dirty="0" smtClean="0">
                <a:latin typeface="Montserrat Bold"/>
              </a:rPr>
              <a:t>Vajdaság</a:t>
            </a:r>
          </a:p>
          <a:p>
            <a:pPr>
              <a:lnSpc>
                <a:spcPts val="4331"/>
              </a:lnSpc>
              <a:spcBef>
                <a:spcPct val="0"/>
              </a:spcBef>
            </a:pPr>
            <a:r>
              <a:rPr lang="hu-HU" sz="3800" dirty="0" smtClean="0">
                <a:solidFill>
                  <a:srgbClr val="000000"/>
                </a:solidFill>
                <a:latin typeface="Montserrat Bold"/>
              </a:rPr>
              <a:t>2021. tavasz–nyár: </a:t>
            </a:r>
            <a:r>
              <a:rPr lang="hu-HU" sz="3800" b="1" dirty="0" smtClean="0">
                <a:solidFill>
                  <a:srgbClr val="000000"/>
                </a:solidFill>
                <a:latin typeface="Montserrat Bold"/>
              </a:rPr>
              <a:t>Erdély</a:t>
            </a:r>
            <a:endParaRPr lang="en-US" sz="3800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1" name="TextBox 9"/>
          <p:cNvSpPr txBox="1"/>
          <p:nvPr/>
        </p:nvSpPr>
        <p:spPr>
          <a:xfrm>
            <a:off x="9631679" y="7382383"/>
            <a:ext cx="7923570" cy="220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hu-HU" sz="3800" b="1" dirty="0" smtClean="0">
                <a:latin typeface="Montserrat Bold"/>
              </a:rPr>
              <a:t>2021. ősz</a:t>
            </a:r>
            <a:endParaRPr lang="hu-HU" sz="3800" dirty="0" smtClean="0">
              <a:latin typeface="Montserrat Bold"/>
            </a:endParaRP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hu-HU" sz="3800" b="1" dirty="0" smtClean="0">
                <a:solidFill>
                  <a:srgbClr val="008000"/>
                </a:solidFill>
                <a:latin typeface="Montserrat Bold"/>
              </a:rPr>
              <a:t>Horvátország</a:t>
            </a:r>
            <a:r>
              <a:rPr lang="hu-HU" sz="3800" dirty="0" smtClean="0">
                <a:solidFill>
                  <a:srgbClr val="000000"/>
                </a:solidFill>
                <a:latin typeface="Montserrat Bold"/>
              </a:rPr>
              <a:t>ban elindult, </a:t>
            </a:r>
            <a:r>
              <a:rPr lang="hu-HU" sz="3800" b="1" dirty="0" smtClean="0">
                <a:solidFill>
                  <a:srgbClr val="008000"/>
                </a:solidFill>
                <a:latin typeface="Montserrat Bold"/>
              </a:rPr>
              <a:t>Felvidék</a:t>
            </a:r>
            <a:r>
              <a:rPr lang="hu-HU" sz="3800" dirty="0" smtClean="0">
                <a:solidFill>
                  <a:srgbClr val="000000"/>
                </a:solidFill>
                <a:latin typeface="Montserrat Bold"/>
              </a:rPr>
              <a:t>en és </a:t>
            </a:r>
            <a:r>
              <a:rPr lang="hu-HU" sz="3800" b="1" dirty="0" smtClean="0">
                <a:solidFill>
                  <a:srgbClr val="008000"/>
                </a:solidFill>
                <a:latin typeface="Montserrat Bold"/>
              </a:rPr>
              <a:t>Kárpátaljá</a:t>
            </a:r>
            <a:r>
              <a:rPr lang="hu-HU" sz="3800" dirty="0" smtClean="0">
                <a:solidFill>
                  <a:srgbClr val="000000"/>
                </a:solidFill>
                <a:latin typeface="Montserrat Bold"/>
              </a:rPr>
              <a:t>n pedig elindul a mentorprogram</a:t>
            </a:r>
            <a:endParaRPr lang="en-US" sz="3800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2" name="TextBox 9"/>
          <p:cNvSpPr txBox="1"/>
          <p:nvPr/>
        </p:nvSpPr>
        <p:spPr>
          <a:xfrm>
            <a:off x="329694" y="8115300"/>
            <a:ext cx="862216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hu-HU" sz="3800" b="1" dirty="0" smtClean="0">
                <a:solidFill>
                  <a:srgbClr val="008000"/>
                </a:solidFill>
                <a:latin typeface="Montserrat Bold"/>
              </a:rPr>
              <a:t>I. Erdélyi Gazdasági Fórum</a:t>
            </a:r>
          </a:p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hu-HU" sz="3800" b="1" dirty="0" smtClean="0">
                <a:solidFill>
                  <a:srgbClr val="000000"/>
                </a:solidFill>
                <a:latin typeface="Montserrat"/>
              </a:rPr>
              <a:t>150 résztvevő vállalkozó</a:t>
            </a:r>
            <a:endParaRPr lang="en-US" sz="3800" b="1" dirty="0">
              <a:solidFill>
                <a:srgbClr val="000000"/>
              </a:solidFill>
              <a:latin typeface="Montserrat"/>
            </a:endParaRPr>
          </a:p>
        </p:txBody>
      </p:sp>
      <p:sp>
        <p:nvSpPr>
          <p:cNvPr id="23" name="TextBox 9"/>
          <p:cNvSpPr txBox="1"/>
          <p:nvPr/>
        </p:nvSpPr>
        <p:spPr>
          <a:xfrm>
            <a:off x="533400" y="7376414"/>
            <a:ext cx="8622161" cy="5514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1"/>
              </a:lnSpc>
              <a:spcBef>
                <a:spcPct val="0"/>
              </a:spcBef>
            </a:pPr>
            <a:r>
              <a:rPr lang="hu-HU" sz="3800" b="1" dirty="0" smtClean="0">
                <a:latin typeface="Montserrat Bold"/>
              </a:rPr>
              <a:t>Régiós hálózatok építése:</a:t>
            </a:r>
            <a:endParaRPr lang="en-US" sz="3800" b="1" dirty="0">
              <a:solidFill>
                <a:srgbClr val="000000"/>
              </a:solidFill>
              <a:latin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712</Words>
  <Application>Microsoft Office PowerPoint</Application>
  <PresentationFormat>Egyéni</PresentationFormat>
  <Paragraphs>163</Paragraphs>
  <Slides>16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16</vt:i4>
      </vt:variant>
    </vt:vector>
  </HeadingPairs>
  <TitlesOfParts>
    <vt:vector size="24" baseType="lpstr">
      <vt:lpstr>Arial</vt:lpstr>
      <vt:lpstr>Calibri</vt:lpstr>
      <vt:lpstr>Bebas Neue</vt:lpstr>
      <vt:lpstr>Montserrat Bold</vt:lpstr>
      <vt:lpstr>Century Gothic</vt:lpstr>
      <vt:lpstr>Montserrat</vt:lpstr>
      <vt:lpstr>Times New Roman</vt:lpstr>
      <vt:lpstr>Office Theme</vt:lpstr>
      <vt:lpstr>PowerPoint bemutató</vt:lpstr>
      <vt:lpstr>PowerPoint bemutató</vt:lpstr>
      <vt:lpstr>PowerPoint bemutató</vt:lpstr>
      <vt:lpstr>A 2010 utáni nemzetpolitika szakaszai</vt:lpstr>
      <vt:lpstr>Nemzetpolitika célrendszere  2018–2022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PAJ_Önkormányzati hétévége</dc:title>
  <dc:creator>Válent Viktória</dc:creator>
  <cp:lastModifiedBy>Szecskó Petra</cp:lastModifiedBy>
  <cp:revision>18</cp:revision>
  <cp:lastPrinted>2021-10-05T09:18:41Z</cp:lastPrinted>
  <dcterms:created xsi:type="dcterms:W3CDTF">2006-08-16T00:00:00Z</dcterms:created>
  <dcterms:modified xsi:type="dcterms:W3CDTF">2021-10-06T10:37:36Z</dcterms:modified>
  <dc:identifier>DAEg47Zkt7s</dc:identifier>
</cp:coreProperties>
</file>