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04" r:id="rId1"/>
  </p:sldMasterIdLst>
  <p:notesMasterIdLst>
    <p:notesMasterId r:id="rId20"/>
  </p:notesMasterIdLst>
  <p:sldIdLst>
    <p:sldId id="256" r:id="rId2"/>
    <p:sldId id="257" r:id="rId3"/>
    <p:sldId id="263" r:id="rId4"/>
    <p:sldId id="259" r:id="rId5"/>
    <p:sldId id="269" r:id="rId6"/>
    <p:sldId id="274" r:id="rId7"/>
    <p:sldId id="265" r:id="rId8"/>
    <p:sldId id="271" r:id="rId9"/>
    <p:sldId id="268" r:id="rId10"/>
    <p:sldId id="266" r:id="rId11"/>
    <p:sldId id="272" r:id="rId12"/>
    <p:sldId id="279" r:id="rId13"/>
    <p:sldId id="276" r:id="rId14"/>
    <p:sldId id="258" r:id="rId15"/>
    <p:sldId id="270" r:id="rId16"/>
    <p:sldId id="260" r:id="rId17"/>
    <p:sldId id="277" r:id="rId18"/>
    <p:sldId id="261" r:id="rId19"/>
  </p:sldIdLst>
  <p:sldSz cx="14401800" cy="7921625"/>
  <p:notesSz cx="6858000" cy="9144000"/>
  <p:defaultTextStyle>
    <a:defPPr>
      <a:defRPr lang="hu-HU"/>
    </a:defPPr>
    <a:lvl1pPr marL="0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3489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6978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50467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33956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17445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00934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84423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67912" algn="l" defTabSz="96697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Sötét stílus 2 – 5./6. jelölőszín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Világos stílus 2 – 1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9CF1AB2-1976-4502-BF36-3FF5EA218861}" styleName="Közepesen sötét stílus 4 – 1. jelölőszín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394" autoAdjust="0"/>
  </p:normalViewPr>
  <p:slideViewPr>
    <p:cSldViewPr>
      <p:cViewPr>
        <p:scale>
          <a:sx n="70" d="100"/>
          <a:sy n="70" d="100"/>
        </p:scale>
        <p:origin x="-1632" y="-732"/>
      </p:cViewPr>
      <p:guideLst>
        <p:guide orient="horz" pos="2495"/>
        <p:guide pos="453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nka\seni\tudomany\2018_Egan%20Ede_KMTT_kutatas\program\szanatoriumok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munka\seni\tudomany\konferenciak%20cikkek\2020_11_24_konferencia%20BGE\Wellnes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14"/>
    </mc:Choice>
    <mc:Fallback>
      <c:style val="14"/>
    </mc:Fallback>
  </mc:AlternateContent>
  <c:chart>
    <c:autoTitleDeleted val="0"/>
    <c:plotArea>
      <c:layout>
        <c:manualLayout>
          <c:layoutTarget val="inner"/>
          <c:xMode val="edge"/>
          <c:yMode val="edge"/>
          <c:x val="8.9529308836395455E-2"/>
          <c:y val="5.1400554097404488E-2"/>
          <c:w val="0.87724387576552931"/>
          <c:h val="0.657284273782131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Munka1!$C$3</c:f>
              <c:strCache>
                <c:ptCount val="1"/>
                <c:pt idx="0">
                  <c:v>egységek száma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8"/>
              <c:layout>
                <c:manualLayout>
                  <c:x val="0"/>
                  <c:y val="1.8743592633841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0"/>
                  <c:y val="-2.5022341376228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/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Munka1!$B$4:$B$14</c:f>
              <c:strCache>
                <c:ptCount val="11"/>
                <c:pt idx="0">
                  <c:v>2006/2007</c:v>
                </c:pt>
                <c:pt idx="1">
                  <c:v>2007/2008</c:v>
                </c:pt>
                <c:pt idx="2">
                  <c:v>2008/2009</c:v>
                </c:pt>
                <c:pt idx="3">
                  <c:v>2009/2010</c:v>
                </c:pt>
                <c:pt idx="4">
                  <c:v>2010/2011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Munka1!$C$4:$C$14</c:f>
              <c:numCache>
                <c:formatCode>General</c:formatCode>
                <c:ptCount val="11"/>
                <c:pt idx="0">
                  <c:v>69</c:v>
                </c:pt>
                <c:pt idx="1">
                  <c:v>61</c:v>
                </c:pt>
                <c:pt idx="2">
                  <c:v>60</c:v>
                </c:pt>
                <c:pt idx="3">
                  <c:v>62</c:v>
                </c:pt>
                <c:pt idx="4">
                  <c:v>60</c:v>
                </c:pt>
                <c:pt idx="5">
                  <c:v>57</c:v>
                </c:pt>
                <c:pt idx="6">
                  <c:v>56</c:v>
                </c:pt>
                <c:pt idx="7">
                  <c:v>58</c:v>
                </c:pt>
                <c:pt idx="8">
                  <c:v>55</c:v>
                </c:pt>
                <c:pt idx="9">
                  <c:v>45</c:v>
                </c:pt>
                <c:pt idx="10">
                  <c:v>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793984"/>
        <c:axId val="186795520"/>
      </c:barChart>
      <c:lineChart>
        <c:grouping val="standard"/>
        <c:varyColors val="0"/>
        <c:ser>
          <c:idx val="1"/>
          <c:order val="1"/>
          <c:tx>
            <c:strRef>
              <c:f>Munka1!$D$3</c:f>
              <c:strCache>
                <c:ptCount val="1"/>
                <c:pt idx="0">
                  <c:v>szanatóriumok aránya, %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circle"/>
            <c:size val="32"/>
            <c:spPr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tx2"/>
                </a:solidFill>
              </a:ln>
            </c:spPr>
          </c:marker>
          <c:dLbls>
            <c:dLbl>
              <c:idx val="0"/>
              <c:layout>
                <c:manualLayout>
                  <c:x val="-3.637795275590551E-2"/>
                  <c:y val="3.453912807980195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80022144463691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604246798890462E-2"/>
                  <c:y val="2.3429490792302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3.769342648925376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082567214619976E-2"/>
                  <c:y val="3.57456546135157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573360287337919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2122743598745403E-2"/>
                  <c:y val="3.45428177633912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4082567214619976E-2"/>
                  <c:y val="-2.3429490792302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3.637795275590551E-2"/>
                  <c:y val="-2.34294907923023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3.8338007847010303E-2"/>
                  <c:y val="4.68589815846047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3.480731616044319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700"/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Munka1!$B$4:$B$14</c:f>
              <c:strCache>
                <c:ptCount val="11"/>
                <c:pt idx="0">
                  <c:v>2006/2007</c:v>
                </c:pt>
                <c:pt idx="1">
                  <c:v>2007/2008</c:v>
                </c:pt>
                <c:pt idx="2">
                  <c:v>2008/2009</c:v>
                </c:pt>
                <c:pt idx="3">
                  <c:v>2009/2010</c:v>
                </c:pt>
                <c:pt idx="4">
                  <c:v>2010/2011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Munka1!$D$4:$D$14</c:f>
              <c:numCache>
                <c:formatCode>General</c:formatCode>
                <c:ptCount val="11"/>
                <c:pt idx="0">
                  <c:v>31.9</c:v>
                </c:pt>
                <c:pt idx="1">
                  <c:v>32.799999999999997</c:v>
                </c:pt>
                <c:pt idx="2">
                  <c:v>33.299999999999997</c:v>
                </c:pt>
                <c:pt idx="3">
                  <c:v>30.7</c:v>
                </c:pt>
                <c:pt idx="4">
                  <c:v>33.299999999999997</c:v>
                </c:pt>
                <c:pt idx="5">
                  <c:v>35.1</c:v>
                </c:pt>
                <c:pt idx="6">
                  <c:v>35.700000000000003</c:v>
                </c:pt>
                <c:pt idx="7">
                  <c:v>34.5</c:v>
                </c:pt>
                <c:pt idx="8">
                  <c:v>36.4</c:v>
                </c:pt>
                <c:pt idx="9" formatCode="0.0">
                  <c:v>40</c:v>
                </c:pt>
                <c:pt idx="10">
                  <c:v>42.9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Munka1!$E$3</c:f>
              <c:strCache>
                <c:ptCount val="1"/>
                <c:pt idx="0">
                  <c:v>gyógykezelt vendégek száma, ezer fő</c:v>
                </c:pt>
              </c:strCache>
            </c:strRef>
          </c:tx>
          <c:spPr>
            <a:ln>
              <a:solidFill>
                <a:schemeClr val="tx2"/>
              </a:solidFill>
            </a:ln>
          </c:spPr>
          <c:marker>
            <c:symbol val="square"/>
            <c:size val="9"/>
            <c:spPr>
              <a:solidFill>
                <a:schemeClr val="tx2"/>
              </a:solidFill>
              <a:ln>
                <a:solidFill>
                  <a:schemeClr val="tx2"/>
                </a:solidFill>
              </a:ln>
            </c:spPr>
          </c:marker>
          <c:dLbls>
            <c:dLbl>
              <c:idx val="0"/>
              <c:layout>
                <c:manualLayout>
                  <c:x val="-2.5477707006369428E-2"/>
                  <c:y val="-4.2173083426144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1558059774620286E-2"/>
                  <c:y val="-3.2801287109223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3517883390494855E-2"/>
                  <c:y val="-4.2173083426144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5477707006369428E-2"/>
                  <c:y val="-4.4516032505374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2.1558059774620286E-2"/>
                  <c:y val="-4.21730834261442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2.3517883390494928E-2"/>
                  <c:y val="-3.04583380299930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2.5477707006369497E-2"/>
                  <c:y val="-3.74871852676837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7437530622243998E-2"/>
                  <c:y val="-4.4516032505374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497795198432142E-2"/>
                  <c:y val="-3.2801287109223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2.6457618814306711E-2"/>
                  <c:y val="-3.7487185267683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2.8417442430181284E-2"/>
                  <c:y val="-3.74871852676837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>
                    <a:solidFill>
                      <a:schemeClr val="accent2"/>
                    </a:solidFill>
                  </a:defRPr>
                </a:pPr>
                <a:endParaRPr lang="hu-H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Munka1!$B$4:$B$14</c:f>
              <c:strCache>
                <c:ptCount val="11"/>
                <c:pt idx="0">
                  <c:v>2006/2007</c:v>
                </c:pt>
                <c:pt idx="1">
                  <c:v>2007/2008</c:v>
                </c:pt>
                <c:pt idx="2">
                  <c:v>2008/2009</c:v>
                </c:pt>
                <c:pt idx="3">
                  <c:v>2009/2010</c:v>
                </c:pt>
                <c:pt idx="4">
                  <c:v>2010/2011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strCache>
            </c:strRef>
          </c:cat>
          <c:val>
            <c:numRef>
              <c:f>Munka1!$E$4:$E$14</c:f>
              <c:numCache>
                <c:formatCode>0.0</c:formatCode>
                <c:ptCount val="11"/>
                <c:pt idx="0">
                  <c:v>78.400000000000006</c:v>
                </c:pt>
                <c:pt idx="1">
                  <c:v>92</c:v>
                </c:pt>
                <c:pt idx="2">
                  <c:v>76.400000000000006</c:v>
                </c:pt>
                <c:pt idx="3">
                  <c:v>82.2</c:v>
                </c:pt>
                <c:pt idx="4">
                  <c:v>80.5</c:v>
                </c:pt>
                <c:pt idx="5">
                  <c:v>76</c:v>
                </c:pt>
                <c:pt idx="6">
                  <c:v>73</c:v>
                </c:pt>
                <c:pt idx="7">
                  <c:v>78.2</c:v>
                </c:pt>
                <c:pt idx="8">
                  <c:v>63.5</c:v>
                </c:pt>
                <c:pt idx="9">
                  <c:v>64.900000000000006</c:v>
                </c:pt>
                <c:pt idx="10">
                  <c:v>75.2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6793984"/>
        <c:axId val="186795520"/>
      </c:lineChart>
      <c:catAx>
        <c:axId val="186793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795520"/>
        <c:crosses val="autoZero"/>
        <c:auto val="1"/>
        <c:lblAlgn val="ctr"/>
        <c:lblOffset val="100"/>
        <c:noMultiLvlLbl val="0"/>
      </c:catAx>
      <c:valAx>
        <c:axId val="1867955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67939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0052677985564304"/>
          <c:y val="0.90234772721947842"/>
          <c:w val="0.87376084503936202"/>
          <c:h val="9.7652272780521576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2000">
          <a:latin typeface="Times New Roman" panose="02020603050405020304" pitchFamily="18" charset="0"/>
          <a:cs typeface="Times New Roman" panose="02020603050405020304" pitchFamily="18" charset="0"/>
        </a:defRPr>
      </a:pPr>
      <a:endParaRPr lang="hu-H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lumMod val="20000"/>
                <a:lumOff val="8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[Wellness.xlsx]Munka1!$C$35:$C$50</c:f>
              <c:strCache>
                <c:ptCount val="16"/>
                <c:pt idx="0">
                  <c:v>Sókamra</c:v>
                </c:pt>
                <c:pt idx="1">
                  <c:v>Szolárium</c:v>
                </c:pt>
                <c:pt idx="2">
                  <c:v>Spa-központ</c:v>
                </c:pt>
                <c:pt idx="3">
                  <c:v>Életmód-tanácsadás</c:v>
                </c:pt>
                <c:pt idx="4">
                  <c:v>Pezsgőfürdő/jakuzzi</c:v>
                </c:pt>
                <c:pt idx="5">
                  <c:v>Edzőterem</c:v>
                </c:pt>
                <c:pt idx="6">
                  <c:v>Szépségápolás</c:v>
                </c:pt>
                <c:pt idx="7">
                  <c:v>Gyógy- és wellnessközpont</c:v>
                </c:pt>
                <c:pt idx="8">
                  <c:v>Konferencia-szervíz</c:v>
                </c:pt>
                <c:pt idx="9">
                  <c:v>Csán</c:v>
                </c:pt>
                <c:pt idx="10">
                  <c:v>Masszázs</c:v>
                </c:pt>
                <c:pt idx="11">
                  <c:v>Gőzfürdő(k)</c:v>
                </c:pt>
                <c:pt idx="12">
                  <c:v>Fitness terem</c:v>
                </c:pt>
                <c:pt idx="13">
                  <c:v>Wellness-központ</c:v>
                </c:pt>
                <c:pt idx="14">
                  <c:v>Szauna(k)</c:v>
                </c:pt>
                <c:pt idx="15">
                  <c:v>Medence(k)</c:v>
                </c:pt>
              </c:strCache>
            </c:strRef>
          </c:cat>
          <c:val>
            <c:numRef>
              <c:f>[Wellness.xlsx]Munka1!$D$35:$D$50</c:f>
              <c:numCache>
                <c:formatCode>General</c:formatCode>
                <c:ptCount val="1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  <c:pt idx="12">
                  <c:v>5</c:v>
                </c:pt>
                <c:pt idx="13">
                  <c:v>5</c:v>
                </c:pt>
                <c:pt idx="14">
                  <c:v>9</c:v>
                </c:pt>
                <c:pt idx="15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679296"/>
        <c:axId val="186680832"/>
      </c:barChart>
      <c:catAx>
        <c:axId val="18667929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endParaRPr lang="hu-HU"/>
          </a:p>
        </c:txPr>
        <c:crossAx val="186680832"/>
        <c:crosses val="autoZero"/>
        <c:auto val="1"/>
        <c:lblAlgn val="ctr"/>
        <c:lblOffset val="100"/>
        <c:noMultiLvlLbl val="0"/>
      </c:catAx>
      <c:valAx>
        <c:axId val="186680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6679296"/>
        <c:crosses val="autoZero"/>
        <c:crossBetween val="between"/>
      </c:valAx>
    </c:plotArea>
    <c:plotVisOnly val="1"/>
    <c:dispBlanksAs val="gap"/>
    <c:showDLblsOverMax val="0"/>
  </c:chart>
  <c:spPr>
    <a:solidFill>
      <a:schemeClr val="accent1">
        <a:lumMod val="20000"/>
        <a:lumOff val="80000"/>
        <a:alpha val="0"/>
      </a:schemeClr>
    </a:solidFill>
  </c:spPr>
  <c:txPr>
    <a:bodyPr/>
    <a:lstStyle/>
    <a:p>
      <a:pPr>
        <a:defRPr sz="2000" b="1">
          <a:solidFill>
            <a:schemeClr val="bg1"/>
          </a:solidFill>
          <a:latin typeface="Book Antiqua" panose="02040602050305030304" pitchFamily="18" charset="0"/>
        </a:defRPr>
      </a:pPr>
      <a:endParaRPr lang="hu-H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BEA1F0-3314-4033-9A75-3BD08B5EABF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EA6B10BC-4F10-45A4-A76F-FE162CD57049}">
      <dgm:prSet phldrT="[Szöveg]"/>
      <dgm:spPr/>
      <dgm:t>
        <a:bodyPr/>
        <a:lstStyle/>
        <a:p>
          <a:r>
            <a:rPr lang="hu-HU" dirty="0" smtClean="0"/>
            <a:t>1.</a:t>
          </a:r>
          <a:endParaRPr lang="hu-HU" dirty="0"/>
        </a:p>
      </dgm:t>
    </dgm:pt>
    <dgm:pt modelId="{5185E362-2BBB-470D-957B-EF7AA4C50C75}" type="parTrans" cxnId="{881823A4-F8F5-46A6-B8CE-6534EA0CD642}">
      <dgm:prSet/>
      <dgm:spPr/>
      <dgm:t>
        <a:bodyPr/>
        <a:lstStyle/>
        <a:p>
          <a:endParaRPr lang="hu-HU"/>
        </a:p>
      </dgm:t>
    </dgm:pt>
    <dgm:pt modelId="{872533FA-7B1A-4683-B6FC-CDFED068B178}" type="sibTrans" cxnId="{881823A4-F8F5-46A6-B8CE-6534EA0CD642}">
      <dgm:prSet/>
      <dgm:spPr/>
      <dgm:t>
        <a:bodyPr/>
        <a:lstStyle/>
        <a:p>
          <a:endParaRPr lang="hu-HU"/>
        </a:p>
      </dgm:t>
    </dgm:pt>
    <dgm:pt modelId="{9F969145-9CB6-448F-846E-92EAFD53A3E1}">
      <dgm:prSet phldrT="[Szöveg]"/>
      <dgm:spPr/>
      <dgm:t>
        <a:bodyPr/>
        <a:lstStyle/>
        <a:p>
          <a:r>
            <a:rPr lang="hu-HU" dirty="0" smtClean="0">
              <a:latin typeface="Book Antiqua" panose="02040602050305030304" pitchFamily="18" charset="0"/>
            </a:rPr>
            <a:t>Kárpátalja földrajzi elhelyezkedése;</a:t>
          </a:r>
          <a:endParaRPr lang="hu-HU" dirty="0">
            <a:latin typeface="Book Antiqua" panose="02040602050305030304" pitchFamily="18" charset="0"/>
          </a:endParaRPr>
        </a:p>
      </dgm:t>
    </dgm:pt>
    <dgm:pt modelId="{E39C5A61-3346-4896-946D-C135236CA3FF}" type="parTrans" cxnId="{D6028C07-2F17-4AB6-9351-D9F2558C66C5}">
      <dgm:prSet/>
      <dgm:spPr/>
      <dgm:t>
        <a:bodyPr/>
        <a:lstStyle/>
        <a:p>
          <a:endParaRPr lang="hu-HU"/>
        </a:p>
      </dgm:t>
    </dgm:pt>
    <dgm:pt modelId="{82CAFE8C-20BE-4FF0-9F68-AA21F05233C1}" type="sibTrans" cxnId="{D6028C07-2F17-4AB6-9351-D9F2558C66C5}">
      <dgm:prSet/>
      <dgm:spPr/>
      <dgm:t>
        <a:bodyPr/>
        <a:lstStyle/>
        <a:p>
          <a:endParaRPr lang="hu-HU"/>
        </a:p>
      </dgm:t>
    </dgm:pt>
    <dgm:pt modelId="{4D514E90-645E-4985-9A02-E3895EA703FC}">
      <dgm:prSet phldrT="[Szöveg]"/>
      <dgm:spPr/>
      <dgm:t>
        <a:bodyPr/>
        <a:lstStyle/>
        <a:p>
          <a:r>
            <a:rPr lang="hu-HU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Határai;</a:t>
          </a:r>
          <a:endParaRPr lang="hu-HU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</dgm:t>
    </dgm:pt>
    <dgm:pt modelId="{753F149E-6BEC-43EE-B951-96EFBCC0F91C}" type="parTrans" cxnId="{4E4FE8EB-AF2A-44F4-96EE-3D37568F0D85}">
      <dgm:prSet/>
      <dgm:spPr/>
      <dgm:t>
        <a:bodyPr/>
        <a:lstStyle/>
        <a:p>
          <a:endParaRPr lang="hu-HU"/>
        </a:p>
      </dgm:t>
    </dgm:pt>
    <dgm:pt modelId="{59B8B086-6683-4D6B-AD2F-C7099FA8272B}" type="sibTrans" cxnId="{4E4FE8EB-AF2A-44F4-96EE-3D37568F0D85}">
      <dgm:prSet/>
      <dgm:spPr/>
      <dgm:t>
        <a:bodyPr/>
        <a:lstStyle/>
        <a:p>
          <a:endParaRPr lang="hu-HU"/>
        </a:p>
      </dgm:t>
    </dgm:pt>
    <dgm:pt modelId="{381523EF-D766-43BB-9607-E1979A5E2CE3}">
      <dgm:prSet phldrT="[Szöveg]"/>
      <dgm:spPr/>
      <dgm:t>
        <a:bodyPr/>
        <a:lstStyle/>
        <a:p>
          <a:r>
            <a:rPr lang="hu-HU" dirty="0" smtClean="0"/>
            <a:t>2.</a:t>
          </a:r>
          <a:endParaRPr lang="hu-HU" dirty="0"/>
        </a:p>
      </dgm:t>
    </dgm:pt>
    <dgm:pt modelId="{CA72C748-1259-4C8B-87E6-F8B14CA3530A}" type="parTrans" cxnId="{2D40D542-DF59-4FDE-91EF-24BDB00A2D10}">
      <dgm:prSet/>
      <dgm:spPr/>
      <dgm:t>
        <a:bodyPr/>
        <a:lstStyle/>
        <a:p>
          <a:endParaRPr lang="hu-HU"/>
        </a:p>
      </dgm:t>
    </dgm:pt>
    <dgm:pt modelId="{B3F7DEDA-557B-42B0-8C27-C2EDE1D196F0}" type="sibTrans" cxnId="{2D40D542-DF59-4FDE-91EF-24BDB00A2D10}">
      <dgm:prSet/>
      <dgm:spPr/>
      <dgm:t>
        <a:bodyPr/>
        <a:lstStyle/>
        <a:p>
          <a:endParaRPr lang="hu-HU"/>
        </a:p>
      </dgm:t>
    </dgm:pt>
    <dgm:pt modelId="{05401721-DE1A-4255-950F-BBCC1C17E930}">
      <dgm:prSet phldrT="[Szöveg]"/>
      <dgm:spPr/>
      <dgm:t>
        <a:bodyPr/>
        <a:lstStyle/>
        <a:p>
          <a:r>
            <a:rPr lang="hu-HU" dirty="0" smtClean="0">
              <a:latin typeface="Book Antiqua" panose="02040602050305030304" pitchFamily="18" charset="0"/>
            </a:rPr>
            <a:t>Területe: 12 752 </a:t>
          </a:r>
          <a:r>
            <a:rPr lang="hu-HU" dirty="0" smtClean="0">
              <a:latin typeface="Book Antiqua" panose="02040602050305030304" pitchFamily="18" charset="0"/>
            </a:rPr>
            <a:t>km</a:t>
          </a:r>
          <a:r>
            <a:rPr lang="en-US" baseline="30000" dirty="0" smtClean="0"/>
            <a:t>2</a:t>
          </a:r>
          <a:endParaRPr lang="hu-HU" dirty="0">
            <a:latin typeface="Book Antiqua" panose="02040602050305030304" pitchFamily="18" charset="0"/>
          </a:endParaRPr>
        </a:p>
      </dgm:t>
    </dgm:pt>
    <dgm:pt modelId="{1C471705-3774-4F10-A66A-E926FB15F14B}" type="parTrans" cxnId="{C283C617-2751-4D62-8947-5F4A6E9A5CAA}">
      <dgm:prSet/>
      <dgm:spPr/>
      <dgm:t>
        <a:bodyPr/>
        <a:lstStyle/>
        <a:p>
          <a:endParaRPr lang="hu-HU"/>
        </a:p>
      </dgm:t>
    </dgm:pt>
    <dgm:pt modelId="{5039C8CE-8D4F-45FD-A13F-1A6CA7B18DB1}" type="sibTrans" cxnId="{C283C617-2751-4D62-8947-5F4A6E9A5CAA}">
      <dgm:prSet/>
      <dgm:spPr/>
      <dgm:t>
        <a:bodyPr/>
        <a:lstStyle/>
        <a:p>
          <a:endParaRPr lang="hu-HU"/>
        </a:p>
      </dgm:t>
    </dgm:pt>
    <dgm:pt modelId="{66C1C1E7-58D4-48DC-BC14-5B1CA01165A9}">
      <dgm:prSet phldrT="[Szöveg]"/>
      <dgm:spPr/>
      <dgm:t>
        <a:bodyPr/>
        <a:lstStyle/>
        <a:p>
          <a:r>
            <a:rPr lang="hu-HU" dirty="0" smtClean="0"/>
            <a:t>3.</a:t>
          </a:r>
          <a:endParaRPr lang="hu-HU" dirty="0"/>
        </a:p>
      </dgm:t>
    </dgm:pt>
    <dgm:pt modelId="{E8CF02CB-377B-4FF8-8F96-67C92A1F0801}" type="parTrans" cxnId="{E494D797-53E3-4CA7-B19E-F6D7C1B6E7DD}">
      <dgm:prSet/>
      <dgm:spPr/>
      <dgm:t>
        <a:bodyPr/>
        <a:lstStyle/>
        <a:p>
          <a:endParaRPr lang="hu-HU"/>
        </a:p>
      </dgm:t>
    </dgm:pt>
    <dgm:pt modelId="{4667E7DC-F91C-4D6B-9396-F586B263BC30}" type="sibTrans" cxnId="{E494D797-53E3-4CA7-B19E-F6D7C1B6E7DD}">
      <dgm:prSet/>
      <dgm:spPr/>
      <dgm:t>
        <a:bodyPr/>
        <a:lstStyle/>
        <a:p>
          <a:endParaRPr lang="hu-HU"/>
        </a:p>
      </dgm:t>
    </dgm:pt>
    <dgm:pt modelId="{5DB21C9C-C5AD-405C-BFD7-0803FF7B9352}">
      <dgm:prSet phldrT="[Szöveg]"/>
      <dgm:spPr/>
      <dgm:t>
        <a:bodyPr/>
        <a:lstStyle/>
        <a:p>
          <a:r>
            <a:rPr lang="hu-HU" dirty="0" smtClean="0">
              <a:latin typeface="Book Antiqua" panose="02040602050305030304" pitchFamily="18" charset="0"/>
            </a:rPr>
            <a:t>Geopolitikai fekvése;</a:t>
          </a:r>
          <a:endParaRPr lang="hu-HU" dirty="0">
            <a:latin typeface="Book Antiqua" panose="02040602050305030304" pitchFamily="18" charset="0"/>
          </a:endParaRPr>
        </a:p>
      </dgm:t>
    </dgm:pt>
    <dgm:pt modelId="{FC91D719-A3C6-456A-89D0-6900C38DEB46}" type="parTrans" cxnId="{6ABA87CD-7347-4CF5-9D06-48BD4DD117DC}">
      <dgm:prSet/>
      <dgm:spPr/>
      <dgm:t>
        <a:bodyPr/>
        <a:lstStyle/>
        <a:p>
          <a:endParaRPr lang="hu-HU"/>
        </a:p>
      </dgm:t>
    </dgm:pt>
    <dgm:pt modelId="{1E250D17-3530-46A6-8AA3-60D204D73BE2}" type="sibTrans" cxnId="{6ABA87CD-7347-4CF5-9D06-48BD4DD117DC}">
      <dgm:prSet/>
      <dgm:spPr/>
      <dgm:t>
        <a:bodyPr/>
        <a:lstStyle/>
        <a:p>
          <a:endParaRPr lang="hu-HU"/>
        </a:p>
      </dgm:t>
    </dgm:pt>
    <dgm:pt modelId="{B8491892-F967-4F19-9A8E-88A3959E93BE}">
      <dgm:prSet phldrT="[Szöveg]"/>
      <dgm:spPr/>
      <dgm:t>
        <a:bodyPr/>
        <a:lstStyle/>
        <a:p>
          <a:r>
            <a:rPr lang="hu-HU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Pozitívumok;</a:t>
          </a:r>
          <a:endParaRPr lang="hu-HU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</dgm:t>
    </dgm:pt>
    <dgm:pt modelId="{4F8B65FA-6169-4B27-9B14-AEDB24B968F7}" type="parTrans" cxnId="{4B118619-F09B-47A7-AE91-F97E9F4478D1}">
      <dgm:prSet/>
      <dgm:spPr/>
      <dgm:t>
        <a:bodyPr/>
        <a:lstStyle/>
        <a:p>
          <a:endParaRPr lang="hu-HU"/>
        </a:p>
      </dgm:t>
    </dgm:pt>
    <dgm:pt modelId="{3346BBF9-0DDF-43D3-A5EE-A783248DD756}" type="sibTrans" cxnId="{4B118619-F09B-47A7-AE91-F97E9F4478D1}">
      <dgm:prSet/>
      <dgm:spPr/>
      <dgm:t>
        <a:bodyPr/>
        <a:lstStyle/>
        <a:p>
          <a:endParaRPr lang="hu-HU"/>
        </a:p>
      </dgm:t>
    </dgm:pt>
    <dgm:pt modelId="{2AE13F77-1329-470E-AFE4-08888F777510}">
      <dgm:prSet phldrT="[Szöveg]"/>
      <dgm:spPr/>
      <dgm:t>
        <a:bodyPr/>
        <a:lstStyle/>
        <a:p>
          <a:r>
            <a:rPr lang="hu-HU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Negatívumok;</a:t>
          </a:r>
          <a:endParaRPr lang="hu-HU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</dgm:t>
    </dgm:pt>
    <dgm:pt modelId="{60154C9A-6FF7-434C-9A17-ECCDEFC9C597}" type="parTrans" cxnId="{4A9C063E-52AB-4E8C-9162-65ACEA1509EE}">
      <dgm:prSet/>
      <dgm:spPr/>
      <dgm:t>
        <a:bodyPr/>
        <a:lstStyle/>
        <a:p>
          <a:endParaRPr lang="hu-HU"/>
        </a:p>
      </dgm:t>
    </dgm:pt>
    <dgm:pt modelId="{91FEE43F-4855-42FD-A876-B0F12D8A6CD0}" type="sibTrans" cxnId="{4A9C063E-52AB-4E8C-9162-65ACEA1509EE}">
      <dgm:prSet/>
      <dgm:spPr/>
      <dgm:t>
        <a:bodyPr/>
        <a:lstStyle/>
        <a:p>
          <a:endParaRPr lang="hu-HU"/>
        </a:p>
      </dgm:t>
    </dgm:pt>
    <dgm:pt modelId="{60BF2E75-48CB-43C2-84FB-2DC70DFF49B2}">
      <dgm:prSet phldrT="[Szöveg]"/>
      <dgm:spPr/>
      <dgm:t>
        <a:bodyPr/>
        <a:lstStyle/>
        <a:p>
          <a:r>
            <a:rPr lang="hu-HU" dirty="0" smtClean="0">
              <a:latin typeface="Book Antiqua" panose="02040602050305030304" pitchFamily="18" charset="0"/>
            </a:rPr>
            <a:t>Népessége: 1 254 614</a:t>
          </a:r>
          <a:endParaRPr lang="hu-HU" dirty="0">
            <a:latin typeface="Book Antiqua" panose="02040602050305030304" pitchFamily="18" charset="0"/>
          </a:endParaRPr>
        </a:p>
      </dgm:t>
    </dgm:pt>
    <dgm:pt modelId="{27022001-2692-49DC-8741-3C2EAE69BF4F}" type="parTrans" cxnId="{2E4C3D2E-A993-44D2-81C3-CD2B08A3EE2B}">
      <dgm:prSet/>
      <dgm:spPr/>
      <dgm:t>
        <a:bodyPr/>
        <a:lstStyle/>
        <a:p>
          <a:endParaRPr lang="hu-HU"/>
        </a:p>
      </dgm:t>
    </dgm:pt>
    <dgm:pt modelId="{11496B47-CAD7-41BA-A08B-B8EB28CF20A4}" type="sibTrans" cxnId="{2E4C3D2E-A993-44D2-81C3-CD2B08A3EE2B}">
      <dgm:prSet/>
      <dgm:spPr/>
      <dgm:t>
        <a:bodyPr/>
        <a:lstStyle/>
        <a:p>
          <a:endParaRPr lang="hu-HU"/>
        </a:p>
      </dgm:t>
    </dgm:pt>
    <dgm:pt modelId="{8595D38A-C3D0-4260-8115-CEC09A999EE4}" type="pres">
      <dgm:prSet presAssocID="{94BEA1F0-3314-4033-9A75-3BD08B5EABF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9C8FA500-EF1D-4792-9ECB-C2BE9FE0C9DB}" type="pres">
      <dgm:prSet presAssocID="{EA6B10BC-4F10-45A4-A76F-FE162CD57049}" presName="composite" presStyleCnt="0"/>
      <dgm:spPr/>
    </dgm:pt>
    <dgm:pt modelId="{F3C61CC3-F8BC-40EF-A59D-0188B033465C}" type="pres">
      <dgm:prSet presAssocID="{EA6B10BC-4F10-45A4-A76F-FE162CD57049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52DB817-4DB8-464C-A5EE-4F95EB5DB5AB}" type="pres">
      <dgm:prSet presAssocID="{EA6B10BC-4F10-45A4-A76F-FE162CD57049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D823320-3EDB-473F-929C-7F8E8D713C5A}" type="pres">
      <dgm:prSet presAssocID="{872533FA-7B1A-4683-B6FC-CDFED068B178}" presName="sp" presStyleCnt="0"/>
      <dgm:spPr/>
    </dgm:pt>
    <dgm:pt modelId="{AE7085D6-E45E-4741-95B9-9D5FE087C9CF}" type="pres">
      <dgm:prSet presAssocID="{381523EF-D766-43BB-9607-E1979A5E2CE3}" presName="composite" presStyleCnt="0"/>
      <dgm:spPr/>
    </dgm:pt>
    <dgm:pt modelId="{1E9DCF9A-9ACF-4024-8EF3-6E5169D84D8F}" type="pres">
      <dgm:prSet presAssocID="{381523EF-D766-43BB-9607-E1979A5E2CE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020A9B6D-CCF6-41EE-9520-8D46C73F5E34}" type="pres">
      <dgm:prSet presAssocID="{381523EF-D766-43BB-9607-E1979A5E2CE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5B4CC77-DAAA-47FC-AB82-528CB113B95C}" type="pres">
      <dgm:prSet presAssocID="{B3F7DEDA-557B-42B0-8C27-C2EDE1D196F0}" presName="sp" presStyleCnt="0"/>
      <dgm:spPr/>
    </dgm:pt>
    <dgm:pt modelId="{BFCF3A41-2CA9-4A1A-8C49-4BECE34E1655}" type="pres">
      <dgm:prSet presAssocID="{66C1C1E7-58D4-48DC-BC14-5B1CA01165A9}" presName="composite" presStyleCnt="0"/>
      <dgm:spPr/>
    </dgm:pt>
    <dgm:pt modelId="{8A612661-FADF-470E-ABF9-B925D6FE4F5E}" type="pres">
      <dgm:prSet presAssocID="{66C1C1E7-58D4-48DC-BC14-5B1CA01165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B11CD08-437C-4FD4-874B-0BEEB273BAE2}" type="pres">
      <dgm:prSet presAssocID="{66C1C1E7-58D4-48DC-BC14-5B1CA01165A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D6028C07-2F17-4AB6-9351-D9F2558C66C5}" srcId="{EA6B10BC-4F10-45A4-A76F-FE162CD57049}" destId="{9F969145-9CB6-448F-846E-92EAFD53A3E1}" srcOrd="0" destOrd="0" parTransId="{E39C5A61-3346-4896-946D-C135236CA3FF}" sibTransId="{82CAFE8C-20BE-4FF0-9F68-AA21F05233C1}"/>
    <dgm:cxn modelId="{6ABA87CD-7347-4CF5-9D06-48BD4DD117DC}" srcId="{66C1C1E7-58D4-48DC-BC14-5B1CA01165A9}" destId="{5DB21C9C-C5AD-405C-BFD7-0803FF7B9352}" srcOrd="0" destOrd="0" parTransId="{FC91D719-A3C6-456A-89D0-6900C38DEB46}" sibTransId="{1E250D17-3530-46A6-8AA3-60D204D73BE2}"/>
    <dgm:cxn modelId="{881823A4-F8F5-46A6-B8CE-6534EA0CD642}" srcId="{94BEA1F0-3314-4033-9A75-3BD08B5EABFD}" destId="{EA6B10BC-4F10-45A4-A76F-FE162CD57049}" srcOrd="0" destOrd="0" parTransId="{5185E362-2BBB-470D-957B-EF7AA4C50C75}" sibTransId="{872533FA-7B1A-4683-B6FC-CDFED068B178}"/>
    <dgm:cxn modelId="{DF201398-F181-4A99-8321-05C030681BFC}" type="presOf" srcId="{05401721-DE1A-4255-950F-BBCC1C17E930}" destId="{020A9B6D-CCF6-41EE-9520-8D46C73F5E34}" srcOrd="0" destOrd="0" presId="urn:microsoft.com/office/officeart/2005/8/layout/chevron2"/>
    <dgm:cxn modelId="{DD737A37-8E51-474F-9633-840267A3CA00}" type="presOf" srcId="{2AE13F77-1329-470E-AFE4-08888F777510}" destId="{4B11CD08-437C-4FD4-874B-0BEEB273BAE2}" srcOrd="0" destOrd="2" presId="urn:microsoft.com/office/officeart/2005/8/layout/chevron2"/>
    <dgm:cxn modelId="{2D40D542-DF59-4FDE-91EF-24BDB00A2D10}" srcId="{94BEA1F0-3314-4033-9A75-3BD08B5EABFD}" destId="{381523EF-D766-43BB-9607-E1979A5E2CE3}" srcOrd="1" destOrd="0" parTransId="{CA72C748-1259-4C8B-87E6-F8B14CA3530A}" sibTransId="{B3F7DEDA-557B-42B0-8C27-C2EDE1D196F0}"/>
    <dgm:cxn modelId="{C283C617-2751-4D62-8947-5F4A6E9A5CAA}" srcId="{381523EF-D766-43BB-9607-E1979A5E2CE3}" destId="{05401721-DE1A-4255-950F-BBCC1C17E930}" srcOrd="0" destOrd="0" parTransId="{1C471705-3774-4F10-A66A-E926FB15F14B}" sibTransId="{5039C8CE-8D4F-45FD-A13F-1A6CA7B18DB1}"/>
    <dgm:cxn modelId="{1A801E4D-893F-4565-B329-BFA3186636B1}" type="presOf" srcId="{4D514E90-645E-4985-9A02-E3895EA703FC}" destId="{952DB817-4DB8-464C-A5EE-4F95EB5DB5AB}" srcOrd="0" destOrd="1" presId="urn:microsoft.com/office/officeart/2005/8/layout/chevron2"/>
    <dgm:cxn modelId="{4E4FE8EB-AF2A-44F4-96EE-3D37568F0D85}" srcId="{9F969145-9CB6-448F-846E-92EAFD53A3E1}" destId="{4D514E90-645E-4985-9A02-E3895EA703FC}" srcOrd="0" destOrd="0" parTransId="{753F149E-6BEC-43EE-B951-96EFBCC0F91C}" sibTransId="{59B8B086-6683-4D6B-AD2F-C7099FA8272B}"/>
    <dgm:cxn modelId="{C81071EE-53DB-4E91-83D2-6DD43D0F750E}" type="presOf" srcId="{94BEA1F0-3314-4033-9A75-3BD08B5EABFD}" destId="{8595D38A-C3D0-4260-8115-CEC09A999EE4}" srcOrd="0" destOrd="0" presId="urn:microsoft.com/office/officeart/2005/8/layout/chevron2"/>
    <dgm:cxn modelId="{E6362126-BDE7-4C09-B6F3-890F3807E2F5}" type="presOf" srcId="{66C1C1E7-58D4-48DC-BC14-5B1CA01165A9}" destId="{8A612661-FADF-470E-ABF9-B925D6FE4F5E}" srcOrd="0" destOrd="0" presId="urn:microsoft.com/office/officeart/2005/8/layout/chevron2"/>
    <dgm:cxn modelId="{746D6170-8DB4-4B68-B66E-D8AC756472B9}" type="presOf" srcId="{9F969145-9CB6-448F-846E-92EAFD53A3E1}" destId="{952DB817-4DB8-464C-A5EE-4F95EB5DB5AB}" srcOrd="0" destOrd="0" presId="urn:microsoft.com/office/officeart/2005/8/layout/chevron2"/>
    <dgm:cxn modelId="{BD5FC3DB-E751-40CD-B5DF-0D3E0AAB075F}" type="presOf" srcId="{381523EF-D766-43BB-9607-E1979A5E2CE3}" destId="{1E9DCF9A-9ACF-4024-8EF3-6E5169D84D8F}" srcOrd="0" destOrd="0" presId="urn:microsoft.com/office/officeart/2005/8/layout/chevron2"/>
    <dgm:cxn modelId="{F07CBF75-C3FC-44C4-B4D4-847A9CA6F603}" type="presOf" srcId="{5DB21C9C-C5AD-405C-BFD7-0803FF7B9352}" destId="{4B11CD08-437C-4FD4-874B-0BEEB273BAE2}" srcOrd="0" destOrd="0" presId="urn:microsoft.com/office/officeart/2005/8/layout/chevron2"/>
    <dgm:cxn modelId="{2E4C3D2E-A993-44D2-81C3-CD2B08A3EE2B}" srcId="{381523EF-D766-43BB-9607-E1979A5E2CE3}" destId="{60BF2E75-48CB-43C2-84FB-2DC70DFF49B2}" srcOrd="1" destOrd="0" parTransId="{27022001-2692-49DC-8741-3C2EAE69BF4F}" sibTransId="{11496B47-CAD7-41BA-A08B-B8EB28CF20A4}"/>
    <dgm:cxn modelId="{6DCD2116-D4B4-43F5-9DAB-CBCD5B33E8FE}" type="presOf" srcId="{B8491892-F967-4F19-9A8E-88A3959E93BE}" destId="{4B11CD08-437C-4FD4-874B-0BEEB273BAE2}" srcOrd="0" destOrd="1" presId="urn:microsoft.com/office/officeart/2005/8/layout/chevron2"/>
    <dgm:cxn modelId="{12681B4C-BF90-4F38-AAF1-4E32A7FC2FA9}" type="presOf" srcId="{60BF2E75-48CB-43C2-84FB-2DC70DFF49B2}" destId="{020A9B6D-CCF6-41EE-9520-8D46C73F5E34}" srcOrd="0" destOrd="1" presId="urn:microsoft.com/office/officeart/2005/8/layout/chevron2"/>
    <dgm:cxn modelId="{E494D797-53E3-4CA7-B19E-F6D7C1B6E7DD}" srcId="{94BEA1F0-3314-4033-9A75-3BD08B5EABFD}" destId="{66C1C1E7-58D4-48DC-BC14-5B1CA01165A9}" srcOrd="2" destOrd="0" parTransId="{E8CF02CB-377B-4FF8-8F96-67C92A1F0801}" sibTransId="{4667E7DC-F91C-4D6B-9396-F586B263BC30}"/>
    <dgm:cxn modelId="{4A9C063E-52AB-4E8C-9162-65ACEA1509EE}" srcId="{5DB21C9C-C5AD-405C-BFD7-0803FF7B9352}" destId="{2AE13F77-1329-470E-AFE4-08888F777510}" srcOrd="1" destOrd="0" parTransId="{60154C9A-6FF7-434C-9A17-ECCDEFC9C597}" sibTransId="{91FEE43F-4855-42FD-A876-B0F12D8A6CD0}"/>
    <dgm:cxn modelId="{3D2F2BAA-8001-456A-ADFB-A72A4BEF6B62}" type="presOf" srcId="{EA6B10BC-4F10-45A4-A76F-FE162CD57049}" destId="{F3C61CC3-F8BC-40EF-A59D-0188B033465C}" srcOrd="0" destOrd="0" presId="urn:microsoft.com/office/officeart/2005/8/layout/chevron2"/>
    <dgm:cxn modelId="{4B118619-F09B-47A7-AE91-F97E9F4478D1}" srcId="{5DB21C9C-C5AD-405C-BFD7-0803FF7B9352}" destId="{B8491892-F967-4F19-9A8E-88A3959E93BE}" srcOrd="0" destOrd="0" parTransId="{4F8B65FA-6169-4B27-9B14-AEDB24B968F7}" sibTransId="{3346BBF9-0DDF-43D3-A5EE-A783248DD756}"/>
    <dgm:cxn modelId="{F3296662-F623-4B54-A36C-51D707FA3B33}" type="presParOf" srcId="{8595D38A-C3D0-4260-8115-CEC09A999EE4}" destId="{9C8FA500-EF1D-4792-9ECB-C2BE9FE0C9DB}" srcOrd="0" destOrd="0" presId="urn:microsoft.com/office/officeart/2005/8/layout/chevron2"/>
    <dgm:cxn modelId="{10D2E7B7-F3BF-4A78-82F8-C65DC69464F7}" type="presParOf" srcId="{9C8FA500-EF1D-4792-9ECB-C2BE9FE0C9DB}" destId="{F3C61CC3-F8BC-40EF-A59D-0188B033465C}" srcOrd="0" destOrd="0" presId="urn:microsoft.com/office/officeart/2005/8/layout/chevron2"/>
    <dgm:cxn modelId="{C4A1A64E-EED9-4EB2-8DC2-3986AAD21E0D}" type="presParOf" srcId="{9C8FA500-EF1D-4792-9ECB-C2BE9FE0C9DB}" destId="{952DB817-4DB8-464C-A5EE-4F95EB5DB5AB}" srcOrd="1" destOrd="0" presId="urn:microsoft.com/office/officeart/2005/8/layout/chevron2"/>
    <dgm:cxn modelId="{C4B5DCC5-FBC8-4AF6-AEF3-87F820E1D052}" type="presParOf" srcId="{8595D38A-C3D0-4260-8115-CEC09A999EE4}" destId="{5D823320-3EDB-473F-929C-7F8E8D713C5A}" srcOrd="1" destOrd="0" presId="urn:microsoft.com/office/officeart/2005/8/layout/chevron2"/>
    <dgm:cxn modelId="{D86DE7F3-A03B-4841-8BDB-85BF3FA5F097}" type="presParOf" srcId="{8595D38A-C3D0-4260-8115-CEC09A999EE4}" destId="{AE7085D6-E45E-4741-95B9-9D5FE087C9CF}" srcOrd="2" destOrd="0" presId="urn:microsoft.com/office/officeart/2005/8/layout/chevron2"/>
    <dgm:cxn modelId="{DF6C0B18-5DB9-4C75-BCCA-6DDF35BF4E3D}" type="presParOf" srcId="{AE7085D6-E45E-4741-95B9-9D5FE087C9CF}" destId="{1E9DCF9A-9ACF-4024-8EF3-6E5169D84D8F}" srcOrd="0" destOrd="0" presId="urn:microsoft.com/office/officeart/2005/8/layout/chevron2"/>
    <dgm:cxn modelId="{F6DD9390-CD29-4127-80C0-19B5D96AB78B}" type="presParOf" srcId="{AE7085D6-E45E-4741-95B9-9D5FE087C9CF}" destId="{020A9B6D-CCF6-41EE-9520-8D46C73F5E34}" srcOrd="1" destOrd="0" presId="urn:microsoft.com/office/officeart/2005/8/layout/chevron2"/>
    <dgm:cxn modelId="{A408CCDC-08A6-4961-979C-82189A40C518}" type="presParOf" srcId="{8595D38A-C3D0-4260-8115-CEC09A999EE4}" destId="{45B4CC77-DAAA-47FC-AB82-528CB113B95C}" srcOrd="3" destOrd="0" presId="urn:microsoft.com/office/officeart/2005/8/layout/chevron2"/>
    <dgm:cxn modelId="{DC596F5A-E50F-4DF6-BB95-E89BD8E62AB5}" type="presParOf" srcId="{8595D38A-C3D0-4260-8115-CEC09A999EE4}" destId="{BFCF3A41-2CA9-4A1A-8C49-4BECE34E1655}" srcOrd="4" destOrd="0" presId="urn:microsoft.com/office/officeart/2005/8/layout/chevron2"/>
    <dgm:cxn modelId="{EE8A7B37-ACFC-415C-B85E-F5E9E77E6110}" type="presParOf" srcId="{BFCF3A41-2CA9-4A1A-8C49-4BECE34E1655}" destId="{8A612661-FADF-470E-ABF9-B925D6FE4F5E}" srcOrd="0" destOrd="0" presId="urn:microsoft.com/office/officeart/2005/8/layout/chevron2"/>
    <dgm:cxn modelId="{7B4CF566-0C63-4017-A00B-B4A44BF603D9}" type="presParOf" srcId="{BFCF3A41-2CA9-4A1A-8C49-4BECE34E1655}" destId="{4B11CD08-437C-4FD4-874B-0BEEB273BA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8629569-A6E7-4B46-A2E4-86505BF4AAC4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D1AE0276-8CBB-46D0-975F-34F07D7B7D88}">
      <dgm:prSet phldrT="[Szöveg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3000" b="1" dirty="0" smtClean="0">
              <a:latin typeface="Book Antiqua" panose="02040602050305030304" pitchFamily="18" charset="0"/>
            </a:rPr>
            <a:t>1990-es</a:t>
          </a:r>
          <a:r>
            <a:rPr lang="en-GB" sz="3000" b="1" dirty="0" smtClean="0">
              <a:latin typeface="Book Antiqua" panose="02040602050305030304" pitchFamily="18" charset="0"/>
            </a:rPr>
            <a:t> </a:t>
          </a:r>
          <a:r>
            <a:rPr lang="hu-HU" sz="3000" b="1" dirty="0" smtClean="0">
              <a:latin typeface="Book Antiqua" panose="02040602050305030304" pitchFamily="18" charset="0"/>
            </a:rPr>
            <a:t> é</a:t>
          </a:r>
          <a:r>
            <a:rPr lang="en-GB" sz="3000" b="1" dirty="0" smtClean="0">
              <a:latin typeface="Book Antiqua" panose="02040602050305030304" pitchFamily="18" charset="0"/>
            </a:rPr>
            <a:t>vek</a:t>
          </a:r>
          <a:endParaRPr lang="hu-HU" sz="3000" b="1" dirty="0"/>
        </a:p>
      </dgm:t>
    </dgm:pt>
    <dgm:pt modelId="{1D043400-3FAD-40F9-8BBD-F2DB04F882D4}" type="parTrans" cxnId="{B675D269-0C84-4447-BA6F-0AE007AAA014}">
      <dgm:prSet/>
      <dgm:spPr/>
      <dgm:t>
        <a:bodyPr/>
        <a:lstStyle/>
        <a:p>
          <a:endParaRPr lang="hu-HU" sz="2000"/>
        </a:p>
      </dgm:t>
    </dgm:pt>
    <dgm:pt modelId="{40F1A735-C915-4A5B-ACC4-D1ECBF35763B}" type="sibTrans" cxnId="{B675D269-0C84-4447-BA6F-0AE007AAA014}">
      <dgm:prSet/>
      <dgm:spPr/>
      <dgm:t>
        <a:bodyPr/>
        <a:lstStyle/>
        <a:p>
          <a:endParaRPr lang="hu-HU" sz="2000"/>
        </a:p>
      </dgm:t>
    </dgm:pt>
    <dgm:pt modelId="{45315F33-8EFB-459B-9CBB-2FC00D4E48BA}">
      <dgm:prSet phldrT="[Szöveg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dirty="0" smtClean="0">
              <a:latin typeface="Book Antiqua" panose="02040602050305030304" pitchFamily="18" charset="0"/>
            </a:rPr>
            <a:t>A rendszerváltás utáni mély gazgasági válság.</a:t>
          </a:r>
          <a:endParaRPr lang="hu-HU" sz="2000" dirty="0"/>
        </a:p>
      </dgm:t>
    </dgm:pt>
    <dgm:pt modelId="{A6A41339-4254-4821-868A-F79EE18A0789}" type="parTrans" cxnId="{C121766A-0B51-4C3E-AB29-B9E39C78FBED}">
      <dgm:prSet/>
      <dgm:spPr/>
      <dgm:t>
        <a:bodyPr/>
        <a:lstStyle/>
        <a:p>
          <a:endParaRPr lang="hu-HU" sz="2000"/>
        </a:p>
      </dgm:t>
    </dgm:pt>
    <dgm:pt modelId="{DB8A508F-9312-448A-A5EB-5FADDD2B594D}" type="sibTrans" cxnId="{C121766A-0B51-4C3E-AB29-B9E39C78FBED}">
      <dgm:prSet/>
      <dgm:spPr/>
      <dgm:t>
        <a:bodyPr/>
        <a:lstStyle/>
        <a:p>
          <a:endParaRPr lang="hu-HU" sz="2000"/>
        </a:p>
      </dgm:t>
    </dgm:pt>
    <dgm:pt modelId="{8122E2E5-E0FA-401D-BE71-4545D78B6419}">
      <dgm:prSet phldrT="[Szöveg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b="1" dirty="0" smtClean="0">
              <a:latin typeface="Book Antiqua" panose="02040602050305030304" pitchFamily="18" charset="0"/>
            </a:rPr>
            <a:t>a több napos, hetes kúrákra és egészségügyi kezelésekre</a:t>
          </a:r>
          <a:r>
            <a:rPr lang="hu-HU" sz="2000" dirty="0" smtClean="0">
              <a:latin typeface="Book Antiqua" panose="02040602050305030304" pitchFamily="18" charset="0"/>
            </a:rPr>
            <a:t> alapozott </a:t>
          </a:r>
          <a:r>
            <a:rPr lang="hu-HU" sz="2000" b="1" dirty="0" smtClean="0">
              <a:latin typeface="Book Antiqua" panose="02040602050305030304" pitchFamily="18" charset="0"/>
            </a:rPr>
            <a:t>szanatóriumok, gyógyfürdők, gyógyüdülők, rekreációs intézmények</a:t>
          </a:r>
          <a:endParaRPr lang="hu-HU" sz="2000" dirty="0"/>
        </a:p>
      </dgm:t>
    </dgm:pt>
    <dgm:pt modelId="{D8BBC715-99F1-4613-A5A2-7B162AE0DA3D}" type="parTrans" cxnId="{B2A74E39-1687-4206-B567-90007C5A359B}">
      <dgm:prSet/>
      <dgm:spPr/>
      <dgm:t>
        <a:bodyPr/>
        <a:lstStyle/>
        <a:p>
          <a:endParaRPr lang="hu-HU" sz="2000"/>
        </a:p>
      </dgm:t>
    </dgm:pt>
    <dgm:pt modelId="{3F6E88A2-5F94-475B-A085-B5E307637371}" type="sibTrans" cxnId="{B2A74E39-1687-4206-B567-90007C5A359B}">
      <dgm:prSet/>
      <dgm:spPr/>
      <dgm:t>
        <a:bodyPr/>
        <a:lstStyle/>
        <a:p>
          <a:endParaRPr lang="hu-HU" sz="2000"/>
        </a:p>
      </dgm:t>
    </dgm:pt>
    <dgm:pt modelId="{400C82F3-1C4F-4456-8601-C79053B98899}">
      <dgm:prSet phldrT="[Szöveg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3000" b="1" dirty="0" smtClean="0">
              <a:latin typeface="Book Antiqua" panose="02040602050305030304" pitchFamily="18" charset="0"/>
            </a:rPr>
            <a:t>2000-es évek</a:t>
          </a:r>
          <a:endParaRPr lang="hu-HU" sz="3000" b="1" dirty="0"/>
        </a:p>
      </dgm:t>
    </dgm:pt>
    <dgm:pt modelId="{8C45C9DF-F965-4A46-887B-84E9875B84FF}" type="parTrans" cxnId="{EBCB774F-7A97-4711-8673-A975ABA4F343}">
      <dgm:prSet/>
      <dgm:spPr/>
      <dgm:t>
        <a:bodyPr/>
        <a:lstStyle/>
        <a:p>
          <a:endParaRPr lang="hu-HU" sz="2000"/>
        </a:p>
      </dgm:t>
    </dgm:pt>
    <dgm:pt modelId="{3EF2D046-3C50-4ED9-8FDD-A71726B03264}" type="sibTrans" cxnId="{EBCB774F-7A97-4711-8673-A975ABA4F343}">
      <dgm:prSet/>
      <dgm:spPr/>
      <dgm:t>
        <a:bodyPr/>
        <a:lstStyle/>
        <a:p>
          <a:endParaRPr lang="hu-HU" sz="2000"/>
        </a:p>
      </dgm:t>
    </dgm:pt>
    <dgm:pt modelId="{39F8312C-9458-4BAE-9CDB-C2A9B840DB7E}">
      <dgm:prSet phldrT="[Szöveg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dirty="0" smtClean="0">
              <a:latin typeface="Book Antiqua" panose="02040602050305030304" pitchFamily="18" charset="0"/>
            </a:rPr>
            <a:t>A privatizálás  időszaka.</a:t>
          </a:r>
          <a:endParaRPr lang="hu-HU" sz="2000" dirty="0"/>
        </a:p>
      </dgm:t>
    </dgm:pt>
    <dgm:pt modelId="{B05A4E53-4A39-474D-95A3-BDE84E6FFBCC}" type="parTrans" cxnId="{439D5190-06B3-44C3-B367-2F1875B9B3D6}">
      <dgm:prSet/>
      <dgm:spPr/>
      <dgm:t>
        <a:bodyPr/>
        <a:lstStyle/>
        <a:p>
          <a:endParaRPr lang="hu-HU" sz="2000"/>
        </a:p>
      </dgm:t>
    </dgm:pt>
    <dgm:pt modelId="{4F5DC10C-E761-43BA-9E2E-638687A8CF02}" type="sibTrans" cxnId="{439D5190-06B3-44C3-B367-2F1875B9B3D6}">
      <dgm:prSet/>
      <dgm:spPr/>
      <dgm:t>
        <a:bodyPr/>
        <a:lstStyle/>
        <a:p>
          <a:endParaRPr lang="hu-HU" sz="2000"/>
        </a:p>
      </dgm:t>
    </dgm:pt>
    <dgm:pt modelId="{65AAE4E2-A247-4064-9528-F6B623C1836C}">
      <dgm:prSet phldrT="[Szöveg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b="1" dirty="0" smtClean="0">
              <a:latin typeface="Book Antiqua" panose="02040602050305030304" pitchFamily="18" charset="0"/>
            </a:rPr>
            <a:t>árnyaltabbá vált a szolgáltatások köre</a:t>
          </a:r>
          <a:r>
            <a:rPr lang="hu-HU" sz="2000" dirty="0" smtClean="0">
              <a:latin typeface="Book Antiqua" panose="02040602050305030304" pitchFamily="18" charset="0"/>
            </a:rPr>
            <a:t>, s az egészségturizmust egy gyűjtőfogalommá vált, amelybe beletartozik úgy a </a:t>
          </a:r>
          <a:r>
            <a:rPr lang="hu-HU" sz="2000" b="1" dirty="0" smtClean="0">
              <a:latin typeface="Book Antiqua" panose="02040602050305030304" pitchFamily="18" charset="0"/>
            </a:rPr>
            <a:t>gyógyturizmus</a:t>
          </a:r>
          <a:r>
            <a:rPr lang="hu-HU" sz="2000" dirty="0" smtClean="0">
              <a:latin typeface="Book Antiqua" panose="02040602050305030304" pitchFamily="18" charset="0"/>
            </a:rPr>
            <a:t>, mint a </a:t>
          </a:r>
          <a:r>
            <a:rPr lang="hu-HU" sz="2000" b="1" dirty="0" smtClean="0">
              <a:latin typeface="Book Antiqua" panose="02040602050305030304" pitchFamily="18" charset="0"/>
            </a:rPr>
            <a:t>wellness turizmus</a:t>
          </a:r>
          <a:endParaRPr lang="hu-HU" sz="2000" b="1" dirty="0"/>
        </a:p>
      </dgm:t>
    </dgm:pt>
    <dgm:pt modelId="{B33EBA85-4669-43EC-BB3D-6B8F4A995237}" type="parTrans" cxnId="{CB69C77D-42AD-459D-8BFE-DBB282FA2652}">
      <dgm:prSet/>
      <dgm:spPr/>
      <dgm:t>
        <a:bodyPr/>
        <a:lstStyle/>
        <a:p>
          <a:endParaRPr lang="hu-HU" sz="2000"/>
        </a:p>
      </dgm:t>
    </dgm:pt>
    <dgm:pt modelId="{3F049E80-CB65-4BCF-B9F0-360F362BD218}" type="sibTrans" cxnId="{CB69C77D-42AD-459D-8BFE-DBB282FA2652}">
      <dgm:prSet/>
      <dgm:spPr/>
      <dgm:t>
        <a:bodyPr/>
        <a:lstStyle/>
        <a:p>
          <a:endParaRPr lang="hu-HU" sz="2000"/>
        </a:p>
      </dgm:t>
    </dgm:pt>
    <dgm:pt modelId="{563C5B6E-6168-4F67-8669-29ABCA870858}">
      <dgm:prSet phldrT="[Szöveg]" custT="1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3000" b="1" dirty="0" smtClean="0">
              <a:latin typeface="Book Antiqua" panose="02040602050305030304" pitchFamily="18" charset="0"/>
            </a:rPr>
            <a:t>Napjaink</a:t>
          </a:r>
          <a:endParaRPr lang="hu-HU" sz="3000" b="1" dirty="0"/>
        </a:p>
      </dgm:t>
    </dgm:pt>
    <dgm:pt modelId="{94CB56FF-B8E1-44DF-A1C2-1803844687F1}" type="parTrans" cxnId="{5DE6A243-60A0-4F5A-AC3D-EF1C85E1C3E5}">
      <dgm:prSet/>
      <dgm:spPr/>
      <dgm:t>
        <a:bodyPr/>
        <a:lstStyle/>
        <a:p>
          <a:endParaRPr lang="hu-HU" sz="2000"/>
        </a:p>
      </dgm:t>
    </dgm:pt>
    <dgm:pt modelId="{D2DC3F35-6DC1-4BF8-8FF5-18BF99DD9141}" type="sibTrans" cxnId="{5DE6A243-60A0-4F5A-AC3D-EF1C85E1C3E5}">
      <dgm:prSet/>
      <dgm:spPr/>
      <dgm:t>
        <a:bodyPr/>
        <a:lstStyle/>
        <a:p>
          <a:endParaRPr lang="hu-HU" sz="2000"/>
        </a:p>
      </dgm:t>
    </dgm:pt>
    <dgm:pt modelId="{9EF0E23F-740D-45A2-A066-C04D6C3EB080}">
      <dgm:prSet phldrT="[Szöveg]"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dirty="0" smtClean="0">
              <a:latin typeface="Book Antiqua" panose="02040602050305030304" pitchFamily="18" charset="0"/>
            </a:rPr>
            <a:t>Beruházások, fejlesztések. </a:t>
          </a:r>
        </a:p>
        <a:p>
          <a:r>
            <a:rPr lang="hu-HU" sz="2000" dirty="0" smtClean="0">
              <a:latin typeface="Book Antiqua" panose="02040602050305030304" pitchFamily="18" charset="0"/>
            </a:rPr>
            <a:t>Kelet-ukrajnai konfliktus, COVID-19 </a:t>
          </a:r>
          <a:endParaRPr lang="hu-HU" sz="2000" dirty="0"/>
        </a:p>
      </dgm:t>
    </dgm:pt>
    <dgm:pt modelId="{E39B68A1-DEC0-4A8D-94B7-938B74DD4880}" type="parTrans" cxnId="{18D2B534-E2ED-4628-BEB5-794F0EC05473}">
      <dgm:prSet/>
      <dgm:spPr/>
      <dgm:t>
        <a:bodyPr/>
        <a:lstStyle/>
        <a:p>
          <a:endParaRPr lang="hu-HU" sz="2000"/>
        </a:p>
      </dgm:t>
    </dgm:pt>
    <dgm:pt modelId="{DF7F839F-BE03-4F68-8276-77867B23507B}" type="sibTrans" cxnId="{18D2B534-E2ED-4628-BEB5-794F0EC05473}">
      <dgm:prSet/>
      <dgm:spPr/>
      <dgm:t>
        <a:bodyPr/>
        <a:lstStyle/>
        <a:p>
          <a:endParaRPr lang="hu-HU" sz="2000"/>
        </a:p>
      </dgm:t>
    </dgm:pt>
    <dgm:pt modelId="{0F3D8222-0D56-4CE7-BF47-FE7E7E627D85}">
      <dgm:prSet phldrT="[Szöveg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hu-HU" sz="2000" dirty="0" smtClean="0">
              <a:latin typeface="Book Antiqua" panose="02040602050305030304" pitchFamily="18" charset="0"/>
            </a:rPr>
            <a:t>megjelentek a modern, európai mintára, </a:t>
          </a:r>
          <a:r>
            <a:rPr lang="hu-HU" sz="2000" b="1" dirty="0" smtClean="0">
              <a:latin typeface="Book Antiqua" panose="02040602050305030304" pitchFamily="18" charset="0"/>
            </a:rPr>
            <a:t>kárpátaljai egyediségben </a:t>
          </a:r>
          <a:r>
            <a:rPr lang="hu-HU" sz="2000" dirty="0" smtClean="0">
              <a:latin typeface="Book Antiqua" panose="02040602050305030304" pitchFamily="18" charset="0"/>
            </a:rPr>
            <a:t>kialakított </a:t>
          </a:r>
          <a:r>
            <a:rPr lang="hu-HU" sz="2000" b="1" dirty="0" smtClean="0">
              <a:latin typeface="Book Antiqua" panose="02040602050305030304" pitchFamily="18" charset="0"/>
            </a:rPr>
            <a:t>SPA és wellness kínálatok</a:t>
          </a:r>
          <a:endParaRPr lang="hu-HU" sz="2000" b="1" dirty="0"/>
        </a:p>
      </dgm:t>
    </dgm:pt>
    <dgm:pt modelId="{DCFA5AD6-9DE5-407C-8A2E-48C655373A87}" type="parTrans" cxnId="{C9D6C02A-B914-411F-B739-74F2A067A87D}">
      <dgm:prSet/>
      <dgm:spPr/>
      <dgm:t>
        <a:bodyPr/>
        <a:lstStyle/>
        <a:p>
          <a:endParaRPr lang="hu-HU" sz="2000"/>
        </a:p>
      </dgm:t>
    </dgm:pt>
    <dgm:pt modelId="{E8856A86-A281-416B-B9EC-A7DC0496173D}" type="sibTrans" cxnId="{C9D6C02A-B914-411F-B739-74F2A067A87D}">
      <dgm:prSet/>
      <dgm:spPr/>
      <dgm:t>
        <a:bodyPr/>
        <a:lstStyle/>
        <a:p>
          <a:endParaRPr lang="hu-HU" sz="2000"/>
        </a:p>
      </dgm:t>
    </dgm:pt>
    <dgm:pt modelId="{166C7E1E-D48C-4D9A-A6BB-128CBA97B0FD}" type="pres">
      <dgm:prSet presAssocID="{E8629569-A6E7-4B46-A2E4-86505BF4AAC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9E828D11-1E1C-45D8-A7DF-D4765DDFB8BA}" type="pres">
      <dgm:prSet presAssocID="{563C5B6E-6168-4F67-8669-29ABCA870858}" presName="boxAndChildren" presStyleCnt="0"/>
      <dgm:spPr/>
    </dgm:pt>
    <dgm:pt modelId="{2EDB7E51-F2F1-487C-AEC2-A37E75CD6E63}" type="pres">
      <dgm:prSet presAssocID="{563C5B6E-6168-4F67-8669-29ABCA870858}" presName="parentTextBox" presStyleLbl="node1" presStyleIdx="0" presStyleCnt="3"/>
      <dgm:spPr/>
      <dgm:t>
        <a:bodyPr/>
        <a:lstStyle/>
        <a:p>
          <a:endParaRPr lang="hu-HU"/>
        </a:p>
      </dgm:t>
    </dgm:pt>
    <dgm:pt modelId="{43B26124-696B-46ED-BB19-EBA4C74D9381}" type="pres">
      <dgm:prSet presAssocID="{563C5B6E-6168-4F67-8669-29ABCA870858}" presName="entireBox" presStyleLbl="node1" presStyleIdx="0" presStyleCnt="3"/>
      <dgm:spPr/>
      <dgm:t>
        <a:bodyPr/>
        <a:lstStyle/>
        <a:p>
          <a:endParaRPr lang="hu-HU"/>
        </a:p>
      </dgm:t>
    </dgm:pt>
    <dgm:pt modelId="{A66962E0-34CE-49DD-BE2D-57A0FA315B7F}" type="pres">
      <dgm:prSet presAssocID="{563C5B6E-6168-4F67-8669-29ABCA870858}" presName="descendantBox" presStyleCnt="0"/>
      <dgm:spPr/>
    </dgm:pt>
    <dgm:pt modelId="{F1D948B0-81F5-4555-BCBA-66269FA40BB5}" type="pres">
      <dgm:prSet presAssocID="{9EF0E23F-740D-45A2-A066-C04D6C3EB080}" presName="childTextBox" presStyleLbl="fgAccFollowNode1" presStyleIdx="0" presStyleCnt="6" custScaleX="55138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CF3A3FAD-2B39-4F10-9809-8793EAE63378}" type="pres">
      <dgm:prSet presAssocID="{0F3D8222-0D56-4CE7-BF47-FE7E7E627D85}" presName="childTextBox" presStyleLbl="fgAccFollowNode1" presStyleIdx="1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1AEA7B83-A3CA-4294-9315-602E6D40B754}" type="pres">
      <dgm:prSet presAssocID="{3EF2D046-3C50-4ED9-8FDD-A71726B03264}" presName="sp" presStyleCnt="0"/>
      <dgm:spPr/>
    </dgm:pt>
    <dgm:pt modelId="{5A397523-9EA7-41DB-BAD5-55FFE3919225}" type="pres">
      <dgm:prSet presAssocID="{400C82F3-1C4F-4456-8601-C79053B98899}" presName="arrowAndChildren" presStyleCnt="0"/>
      <dgm:spPr/>
    </dgm:pt>
    <dgm:pt modelId="{F6E6589B-3137-4706-BAB9-B60EC0D03C57}" type="pres">
      <dgm:prSet presAssocID="{400C82F3-1C4F-4456-8601-C79053B98899}" presName="parentTextArrow" presStyleLbl="node1" presStyleIdx="0" presStyleCnt="3"/>
      <dgm:spPr/>
      <dgm:t>
        <a:bodyPr/>
        <a:lstStyle/>
        <a:p>
          <a:endParaRPr lang="hu-HU"/>
        </a:p>
      </dgm:t>
    </dgm:pt>
    <dgm:pt modelId="{E732CFD2-888E-47AE-9656-85EDAA576385}" type="pres">
      <dgm:prSet presAssocID="{400C82F3-1C4F-4456-8601-C79053B98899}" presName="arrow" presStyleLbl="node1" presStyleIdx="1" presStyleCnt="3"/>
      <dgm:spPr/>
      <dgm:t>
        <a:bodyPr/>
        <a:lstStyle/>
        <a:p>
          <a:endParaRPr lang="hu-HU"/>
        </a:p>
      </dgm:t>
    </dgm:pt>
    <dgm:pt modelId="{33825EF6-654B-4976-8EE5-01CA68D90202}" type="pres">
      <dgm:prSet presAssocID="{400C82F3-1C4F-4456-8601-C79053B98899}" presName="descendantArrow" presStyleCnt="0"/>
      <dgm:spPr/>
    </dgm:pt>
    <dgm:pt modelId="{7C906768-0AE3-4730-9F63-7D473CEC6561}" type="pres">
      <dgm:prSet presAssocID="{39F8312C-9458-4BAE-9CDB-C2A9B840DB7E}" presName="childTextArrow" presStyleLbl="fgAccFollowNode1" presStyleIdx="2" presStyleCnt="6" custScaleX="55247" custScaleY="11880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ACFA3DB8-070D-48C0-9BD5-AD4B9E807A90}" type="pres">
      <dgm:prSet presAssocID="{65AAE4E2-A247-4064-9528-F6B623C1836C}" presName="childTextArrow" presStyleLbl="fgAccFollowNode1" presStyleIdx="3" presStyleCnt="6" custScaleY="118809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F4C889B-5A9D-4ED0-9A01-4D26552634EF}" type="pres">
      <dgm:prSet presAssocID="{40F1A735-C915-4A5B-ACC4-D1ECBF35763B}" presName="sp" presStyleCnt="0"/>
      <dgm:spPr/>
    </dgm:pt>
    <dgm:pt modelId="{B77B36EB-9F88-4FAD-B4D3-9351E6FFFFEC}" type="pres">
      <dgm:prSet presAssocID="{D1AE0276-8CBB-46D0-975F-34F07D7B7D88}" presName="arrowAndChildren" presStyleCnt="0"/>
      <dgm:spPr/>
    </dgm:pt>
    <dgm:pt modelId="{8845D92C-6A17-4DF0-B1EF-4F4FD494EBBC}" type="pres">
      <dgm:prSet presAssocID="{D1AE0276-8CBB-46D0-975F-34F07D7B7D88}" presName="parentTextArrow" presStyleLbl="node1" presStyleIdx="1" presStyleCnt="3"/>
      <dgm:spPr/>
      <dgm:t>
        <a:bodyPr/>
        <a:lstStyle/>
        <a:p>
          <a:endParaRPr lang="hu-HU"/>
        </a:p>
      </dgm:t>
    </dgm:pt>
    <dgm:pt modelId="{53E08CDD-AF03-47DE-983B-7DC117C64D93}" type="pres">
      <dgm:prSet presAssocID="{D1AE0276-8CBB-46D0-975F-34F07D7B7D88}" presName="arrow" presStyleLbl="node1" presStyleIdx="2" presStyleCnt="3"/>
      <dgm:spPr/>
      <dgm:t>
        <a:bodyPr/>
        <a:lstStyle/>
        <a:p>
          <a:endParaRPr lang="hu-HU"/>
        </a:p>
      </dgm:t>
    </dgm:pt>
    <dgm:pt modelId="{29567F8D-B1FA-4397-AC3B-DFEB927082D4}" type="pres">
      <dgm:prSet presAssocID="{D1AE0276-8CBB-46D0-975F-34F07D7B7D88}" presName="descendantArrow" presStyleCnt="0"/>
      <dgm:spPr/>
    </dgm:pt>
    <dgm:pt modelId="{426E3478-7BFA-46FA-ABA1-514E3EFB1F8E}" type="pres">
      <dgm:prSet presAssocID="{45315F33-8EFB-459B-9CBB-2FC00D4E48BA}" presName="childTextArrow" presStyleLbl="fgAccFollowNode1" presStyleIdx="4" presStyleCnt="6" custScaleX="56301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48FE645C-F4ED-4F94-A03B-CB654426C418}" type="pres">
      <dgm:prSet presAssocID="{8122E2E5-E0FA-401D-BE71-4545D78B6419}" presName="childTextArrow" presStyleLbl="fg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</dgm:ptLst>
  <dgm:cxnLst>
    <dgm:cxn modelId="{B2A74E39-1687-4206-B567-90007C5A359B}" srcId="{D1AE0276-8CBB-46D0-975F-34F07D7B7D88}" destId="{8122E2E5-E0FA-401D-BE71-4545D78B6419}" srcOrd="1" destOrd="0" parTransId="{D8BBC715-99F1-4613-A5A2-7B162AE0DA3D}" sibTransId="{3F6E88A2-5F94-475B-A085-B5E307637371}"/>
    <dgm:cxn modelId="{5DE6A243-60A0-4F5A-AC3D-EF1C85E1C3E5}" srcId="{E8629569-A6E7-4B46-A2E4-86505BF4AAC4}" destId="{563C5B6E-6168-4F67-8669-29ABCA870858}" srcOrd="2" destOrd="0" parTransId="{94CB56FF-B8E1-44DF-A1C2-1803844687F1}" sibTransId="{D2DC3F35-6DC1-4BF8-8FF5-18BF99DD9141}"/>
    <dgm:cxn modelId="{C121766A-0B51-4C3E-AB29-B9E39C78FBED}" srcId="{D1AE0276-8CBB-46D0-975F-34F07D7B7D88}" destId="{45315F33-8EFB-459B-9CBB-2FC00D4E48BA}" srcOrd="0" destOrd="0" parTransId="{A6A41339-4254-4821-868A-F79EE18A0789}" sibTransId="{DB8A508F-9312-448A-A5EB-5FADDD2B594D}"/>
    <dgm:cxn modelId="{F7FC27EC-9751-4BD5-A3D1-AAA0208F1C07}" type="presOf" srcId="{0F3D8222-0D56-4CE7-BF47-FE7E7E627D85}" destId="{CF3A3FAD-2B39-4F10-9809-8793EAE63378}" srcOrd="0" destOrd="0" presId="urn:microsoft.com/office/officeart/2005/8/layout/process4"/>
    <dgm:cxn modelId="{67772456-117A-4918-A86E-2A66C341F4C9}" type="presOf" srcId="{563C5B6E-6168-4F67-8669-29ABCA870858}" destId="{2EDB7E51-F2F1-487C-AEC2-A37E75CD6E63}" srcOrd="0" destOrd="0" presId="urn:microsoft.com/office/officeart/2005/8/layout/process4"/>
    <dgm:cxn modelId="{272871B0-8C1D-4AC3-94FE-DF0CDFA8DA9E}" type="presOf" srcId="{9EF0E23F-740D-45A2-A066-C04D6C3EB080}" destId="{F1D948B0-81F5-4555-BCBA-66269FA40BB5}" srcOrd="0" destOrd="0" presId="urn:microsoft.com/office/officeart/2005/8/layout/process4"/>
    <dgm:cxn modelId="{547635C0-E9FA-42D4-8B1A-BC3BC549DEAF}" type="presOf" srcId="{45315F33-8EFB-459B-9CBB-2FC00D4E48BA}" destId="{426E3478-7BFA-46FA-ABA1-514E3EFB1F8E}" srcOrd="0" destOrd="0" presId="urn:microsoft.com/office/officeart/2005/8/layout/process4"/>
    <dgm:cxn modelId="{3AA8BA32-8CE3-43D5-BD6E-D9C60E38DCF0}" type="presOf" srcId="{D1AE0276-8CBB-46D0-975F-34F07D7B7D88}" destId="{53E08CDD-AF03-47DE-983B-7DC117C64D93}" srcOrd="1" destOrd="0" presId="urn:microsoft.com/office/officeart/2005/8/layout/process4"/>
    <dgm:cxn modelId="{46ECE42F-9165-4ABB-ADFF-A4B0B4F62C2C}" type="presOf" srcId="{D1AE0276-8CBB-46D0-975F-34F07D7B7D88}" destId="{8845D92C-6A17-4DF0-B1EF-4F4FD494EBBC}" srcOrd="0" destOrd="0" presId="urn:microsoft.com/office/officeart/2005/8/layout/process4"/>
    <dgm:cxn modelId="{07E4F82D-4C78-4807-8A1A-DFD300AF449F}" type="presOf" srcId="{400C82F3-1C4F-4456-8601-C79053B98899}" destId="{E732CFD2-888E-47AE-9656-85EDAA576385}" srcOrd="1" destOrd="0" presId="urn:microsoft.com/office/officeart/2005/8/layout/process4"/>
    <dgm:cxn modelId="{EBCB774F-7A97-4711-8673-A975ABA4F343}" srcId="{E8629569-A6E7-4B46-A2E4-86505BF4AAC4}" destId="{400C82F3-1C4F-4456-8601-C79053B98899}" srcOrd="1" destOrd="0" parTransId="{8C45C9DF-F965-4A46-887B-84E9875B84FF}" sibTransId="{3EF2D046-3C50-4ED9-8FDD-A71726B03264}"/>
    <dgm:cxn modelId="{C9D6C02A-B914-411F-B739-74F2A067A87D}" srcId="{563C5B6E-6168-4F67-8669-29ABCA870858}" destId="{0F3D8222-0D56-4CE7-BF47-FE7E7E627D85}" srcOrd="1" destOrd="0" parTransId="{DCFA5AD6-9DE5-407C-8A2E-48C655373A87}" sibTransId="{E8856A86-A281-416B-B9EC-A7DC0496173D}"/>
    <dgm:cxn modelId="{CB69C77D-42AD-459D-8BFE-DBB282FA2652}" srcId="{400C82F3-1C4F-4456-8601-C79053B98899}" destId="{65AAE4E2-A247-4064-9528-F6B623C1836C}" srcOrd="1" destOrd="0" parTransId="{B33EBA85-4669-43EC-BB3D-6B8F4A995237}" sibTransId="{3F049E80-CB65-4BCF-B9F0-360F362BD218}"/>
    <dgm:cxn modelId="{CC156B72-AFA4-48A6-BF1C-DD1EB6A261D5}" type="presOf" srcId="{65AAE4E2-A247-4064-9528-F6B623C1836C}" destId="{ACFA3DB8-070D-48C0-9BD5-AD4B9E807A90}" srcOrd="0" destOrd="0" presId="urn:microsoft.com/office/officeart/2005/8/layout/process4"/>
    <dgm:cxn modelId="{B675D269-0C84-4447-BA6F-0AE007AAA014}" srcId="{E8629569-A6E7-4B46-A2E4-86505BF4AAC4}" destId="{D1AE0276-8CBB-46D0-975F-34F07D7B7D88}" srcOrd="0" destOrd="0" parTransId="{1D043400-3FAD-40F9-8BBD-F2DB04F882D4}" sibTransId="{40F1A735-C915-4A5B-ACC4-D1ECBF35763B}"/>
    <dgm:cxn modelId="{439D5190-06B3-44C3-B367-2F1875B9B3D6}" srcId="{400C82F3-1C4F-4456-8601-C79053B98899}" destId="{39F8312C-9458-4BAE-9CDB-C2A9B840DB7E}" srcOrd="0" destOrd="0" parTransId="{B05A4E53-4A39-474D-95A3-BDE84E6FFBCC}" sibTransId="{4F5DC10C-E761-43BA-9E2E-638687A8CF02}"/>
    <dgm:cxn modelId="{0BEB5426-4CC0-4562-B9E8-214821406355}" type="presOf" srcId="{563C5B6E-6168-4F67-8669-29ABCA870858}" destId="{43B26124-696B-46ED-BB19-EBA4C74D9381}" srcOrd="1" destOrd="0" presId="urn:microsoft.com/office/officeart/2005/8/layout/process4"/>
    <dgm:cxn modelId="{48699465-5B31-4F2E-B1B6-7B7B00A8E9D6}" type="presOf" srcId="{E8629569-A6E7-4B46-A2E4-86505BF4AAC4}" destId="{166C7E1E-D48C-4D9A-A6BB-128CBA97B0FD}" srcOrd="0" destOrd="0" presId="urn:microsoft.com/office/officeart/2005/8/layout/process4"/>
    <dgm:cxn modelId="{18D2B534-E2ED-4628-BEB5-794F0EC05473}" srcId="{563C5B6E-6168-4F67-8669-29ABCA870858}" destId="{9EF0E23F-740D-45A2-A066-C04D6C3EB080}" srcOrd="0" destOrd="0" parTransId="{E39B68A1-DEC0-4A8D-94B7-938B74DD4880}" sibTransId="{DF7F839F-BE03-4F68-8276-77867B23507B}"/>
    <dgm:cxn modelId="{A215CAEE-3F9D-4C6F-B0D0-36B619C39886}" type="presOf" srcId="{400C82F3-1C4F-4456-8601-C79053B98899}" destId="{F6E6589B-3137-4706-BAB9-B60EC0D03C57}" srcOrd="0" destOrd="0" presId="urn:microsoft.com/office/officeart/2005/8/layout/process4"/>
    <dgm:cxn modelId="{EB008FE6-E23C-42FD-9A76-A3B004FEE8C1}" type="presOf" srcId="{8122E2E5-E0FA-401D-BE71-4545D78B6419}" destId="{48FE645C-F4ED-4F94-A03B-CB654426C418}" srcOrd="0" destOrd="0" presId="urn:microsoft.com/office/officeart/2005/8/layout/process4"/>
    <dgm:cxn modelId="{B423A82C-6B6B-4715-8CA4-7D6EA2872D10}" type="presOf" srcId="{39F8312C-9458-4BAE-9CDB-C2A9B840DB7E}" destId="{7C906768-0AE3-4730-9F63-7D473CEC6561}" srcOrd="0" destOrd="0" presId="urn:microsoft.com/office/officeart/2005/8/layout/process4"/>
    <dgm:cxn modelId="{2333488B-D2A1-4A96-830A-027CE83D6D2A}" type="presParOf" srcId="{166C7E1E-D48C-4D9A-A6BB-128CBA97B0FD}" destId="{9E828D11-1E1C-45D8-A7DF-D4765DDFB8BA}" srcOrd="0" destOrd="0" presId="urn:microsoft.com/office/officeart/2005/8/layout/process4"/>
    <dgm:cxn modelId="{4747E6FA-450D-41D0-A0D5-5AED632A6486}" type="presParOf" srcId="{9E828D11-1E1C-45D8-A7DF-D4765DDFB8BA}" destId="{2EDB7E51-F2F1-487C-AEC2-A37E75CD6E63}" srcOrd="0" destOrd="0" presId="urn:microsoft.com/office/officeart/2005/8/layout/process4"/>
    <dgm:cxn modelId="{60775936-B1EA-4329-A0C5-BA9EC4E890B0}" type="presParOf" srcId="{9E828D11-1E1C-45D8-A7DF-D4765DDFB8BA}" destId="{43B26124-696B-46ED-BB19-EBA4C74D9381}" srcOrd="1" destOrd="0" presId="urn:microsoft.com/office/officeart/2005/8/layout/process4"/>
    <dgm:cxn modelId="{B2B613C8-B83B-4A12-AF2F-416F2C0F294B}" type="presParOf" srcId="{9E828D11-1E1C-45D8-A7DF-D4765DDFB8BA}" destId="{A66962E0-34CE-49DD-BE2D-57A0FA315B7F}" srcOrd="2" destOrd="0" presId="urn:microsoft.com/office/officeart/2005/8/layout/process4"/>
    <dgm:cxn modelId="{5A71B0CE-4770-46DB-864F-000D1C184FB0}" type="presParOf" srcId="{A66962E0-34CE-49DD-BE2D-57A0FA315B7F}" destId="{F1D948B0-81F5-4555-BCBA-66269FA40BB5}" srcOrd="0" destOrd="0" presId="urn:microsoft.com/office/officeart/2005/8/layout/process4"/>
    <dgm:cxn modelId="{BCD33726-E3B8-4C39-A4F4-99ABAE8D8AF0}" type="presParOf" srcId="{A66962E0-34CE-49DD-BE2D-57A0FA315B7F}" destId="{CF3A3FAD-2B39-4F10-9809-8793EAE63378}" srcOrd="1" destOrd="0" presId="urn:microsoft.com/office/officeart/2005/8/layout/process4"/>
    <dgm:cxn modelId="{996392D2-D5CA-4964-8750-96313A00E6DF}" type="presParOf" srcId="{166C7E1E-D48C-4D9A-A6BB-128CBA97B0FD}" destId="{1AEA7B83-A3CA-4294-9315-602E6D40B754}" srcOrd="1" destOrd="0" presId="urn:microsoft.com/office/officeart/2005/8/layout/process4"/>
    <dgm:cxn modelId="{92D36B53-91D3-4AF2-837F-21D431CF508F}" type="presParOf" srcId="{166C7E1E-D48C-4D9A-A6BB-128CBA97B0FD}" destId="{5A397523-9EA7-41DB-BAD5-55FFE3919225}" srcOrd="2" destOrd="0" presId="urn:microsoft.com/office/officeart/2005/8/layout/process4"/>
    <dgm:cxn modelId="{61F59E7F-022B-4536-8383-F6FBD546B8D3}" type="presParOf" srcId="{5A397523-9EA7-41DB-BAD5-55FFE3919225}" destId="{F6E6589B-3137-4706-BAB9-B60EC0D03C57}" srcOrd="0" destOrd="0" presId="urn:microsoft.com/office/officeart/2005/8/layout/process4"/>
    <dgm:cxn modelId="{8C5EEDBF-A17E-43D4-B493-01F6BE137670}" type="presParOf" srcId="{5A397523-9EA7-41DB-BAD5-55FFE3919225}" destId="{E732CFD2-888E-47AE-9656-85EDAA576385}" srcOrd="1" destOrd="0" presId="urn:microsoft.com/office/officeart/2005/8/layout/process4"/>
    <dgm:cxn modelId="{3F256FB0-B26F-430C-9BC5-BF2367272D3B}" type="presParOf" srcId="{5A397523-9EA7-41DB-BAD5-55FFE3919225}" destId="{33825EF6-654B-4976-8EE5-01CA68D90202}" srcOrd="2" destOrd="0" presId="urn:microsoft.com/office/officeart/2005/8/layout/process4"/>
    <dgm:cxn modelId="{7600BD0E-BBBF-45D7-AF1E-D40A49AF7A5F}" type="presParOf" srcId="{33825EF6-654B-4976-8EE5-01CA68D90202}" destId="{7C906768-0AE3-4730-9F63-7D473CEC6561}" srcOrd="0" destOrd="0" presId="urn:microsoft.com/office/officeart/2005/8/layout/process4"/>
    <dgm:cxn modelId="{0DDAEF99-C7F2-47B1-9264-D7B659777FA6}" type="presParOf" srcId="{33825EF6-654B-4976-8EE5-01CA68D90202}" destId="{ACFA3DB8-070D-48C0-9BD5-AD4B9E807A90}" srcOrd="1" destOrd="0" presId="urn:microsoft.com/office/officeart/2005/8/layout/process4"/>
    <dgm:cxn modelId="{49A5E311-EC08-4F66-93C7-7FC00726811E}" type="presParOf" srcId="{166C7E1E-D48C-4D9A-A6BB-128CBA97B0FD}" destId="{9F4C889B-5A9D-4ED0-9A01-4D26552634EF}" srcOrd="3" destOrd="0" presId="urn:microsoft.com/office/officeart/2005/8/layout/process4"/>
    <dgm:cxn modelId="{321ABD2E-34F1-4CAF-9D27-3399E1C11FC2}" type="presParOf" srcId="{166C7E1E-D48C-4D9A-A6BB-128CBA97B0FD}" destId="{B77B36EB-9F88-4FAD-B4D3-9351E6FFFFEC}" srcOrd="4" destOrd="0" presId="urn:microsoft.com/office/officeart/2005/8/layout/process4"/>
    <dgm:cxn modelId="{E3AC61EF-2E59-41FA-80A3-B92ECEF57968}" type="presParOf" srcId="{B77B36EB-9F88-4FAD-B4D3-9351E6FFFFEC}" destId="{8845D92C-6A17-4DF0-B1EF-4F4FD494EBBC}" srcOrd="0" destOrd="0" presId="urn:microsoft.com/office/officeart/2005/8/layout/process4"/>
    <dgm:cxn modelId="{6D134FCF-4515-4168-8B81-24709CE79E7A}" type="presParOf" srcId="{B77B36EB-9F88-4FAD-B4D3-9351E6FFFFEC}" destId="{53E08CDD-AF03-47DE-983B-7DC117C64D93}" srcOrd="1" destOrd="0" presId="urn:microsoft.com/office/officeart/2005/8/layout/process4"/>
    <dgm:cxn modelId="{91CD388A-8B2C-46E6-994C-5295AC2EB6E9}" type="presParOf" srcId="{B77B36EB-9F88-4FAD-B4D3-9351E6FFFFEC}" destId="{29567F8D-B1FA-4397-AC3B-DFEB927082D4}" srcOrd="2" destOrd="0" presId="urn:microsoft.com/office/officeart/2005/8/layout/process4"/>
    <dgm:cxn modelId="{5BEE6977-CFE9-42A4-BB6D-BC6290C5D6B7}" type="presParOf" srcId="{29567F8D-B1FA-4397-AC3B-DFEB927082D4}" destId="{426E3478-7BFA-46FA-ABA1-514E3EFB1F8E}" srcOrd="0" destOrd="0" presId="urn:microsoft.com/office/officeart/2005/8/layout/process4"/>
    <dgm:cxn modelId="{FA84C6EA-9428-41D4-8EAC-CAAE2B724A9C}" type="presParOf" srcId="{29567F8D-B1FA-4397-AC3B-DFEB927082D4}" destId="{48FE645C-F4ED-4F94-A03B-CB654426C418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3D744F-9E75-481D-975B-9FF4A5B52A5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hu-HU"/>
        </a:p>
      </dgm:t>
    </dgm:pt>
    <dgm:pt modelId="{7D98886F-4AA8-4616-B9D7-A5FACB3426FC}">
      <dgm:prSet phldrT="[Szöveg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hu-HU" sz="2500" b="1" dirty="0" smtClean="0">
              <a:solidFill>
                <a:schemeClr val="bg1"/>
              </a:solidFill>
            </a:rPr>
            <a:t>GYÓGYKEZELÉSEK,</a:t>
          </a:r>
        </a:p>
        <a:p>
          <a:r>
            <a:rPr lang="hu-HU" sz="2500" b="1" dirty="0" smtClean="0">
              <a:solidFill>
                <a:schemeClr val="bg1"/>
              </a:solidFill>
            </a:rPr>
            <a:t>KÚRÁK</a:t>
          </a:r>
        </a:p>
      </dgm:t>
    </dgm:pt>
    <dgm:pt modelId="{0103B3AF-3221-48C3-B641-67DAC3CBDA3E}" type="parTrans" cxnId="{AF70E1C6-6633-46E8-AB8F-2E16B3C35B4F}">
      <dgm:prSet/>
      <dgm:spPr/>
      <dgm:t>
        <a:bodyPr/>
        <a:lstStyle/>
        <a:p>
          <a:endParaRPr lang="hu-HU"/>
        </a:p>
      </dgm:t>
    </dgm:pt>
    <dgm:pt modelId="{16E6AFE8-80A8-4801-BD13-F834E666A2DE}" type="sibTrans" cxnId="{AF70E1C6-6633-46E8-AB8F-2E16B3C35B4F}">
      <dgm:prSet/>
      <dgm:spPr/>
      <dgm:t>
        <a:bodyPr/>
        <a:lstStyle/>
        <a:p>
          <a:endParaRPr lang="hu-HU"/>
        </a:p>
      </dgm:t>
    </dgm:pt>
    <dgm:pt modelId="{A68D40E9-8CE9-400D-BEAA-7FA17CA4CF07}">
      <dgm:prSet phldrT="[Szöveg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hu-HU" sz="2200" b="1" dirty="0" smtClean="0"/>
            <a:t>TERMÁLVÍZ</a:t>
          </a:r>
          <a:endParaRPr lang="hu-HU" sz="2200" b="1" dirty="0"/>
        </a:p>
      </dgm:t>
    </dgm:pt>
    <dgm:pt modelId="{2630DC40-7073-4735-A8A7-D9BFB8E79C1E}" type="parTrans" cxnId="{5F31C1F7-70BD-4D50-9F55-B69919A0B30A}">
      <dgm:prSet/>
      <dgm:spPr/>
      <dgm:t>
        <a:bodyPr/>
        <a:lstStyle/>
        <a:p>
          <a:endParaRPr lang="hu-HU"/>
        </a:p>
      </dgm:t>
    </dgm:pt>
    <dgm:pt modelId="{86A113BF-D6F7-4E87-AC01-45987498BE05}" type="sibTrans" cxnId="{5F31C1F7-70BD-4D50-9F55-B69919A0B30A}">
      <dgm:prSet/>
      <dgm:spPr/>
      <dgm:t>
        <a:bodyPr/>
        <a:lstStyle/>
        <a:p>
          <a:endParaRPr lang="hu-HU"/>
        </a:p>
      </dgm:t>
    </dgm:pt>
    <dgm:pt modelId="{0CFABCF1-D9FE-45EB-8145-A93BA8EADF79}">
      <dgm:prSet phldrT="[Szöveg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hu-HU" sz="2200" b="1" dirty="0" smtClean="0"/>
            <a:t>GYÓGYVÍZ</a:t>
          </a:r>
          <a:endParaRPr lang="hu-HU" sz="2200" b="1" dirty="0"/>
        </a:p>
      </dgm:t>
    </dgm:pt>
    <dgm:pt modelId="{636FB910-D693-4281-885E-2E23FAA28F1A}" type="parTrans" cxnId="{A5A6FD57-BC39-4B2B-A742-0CB7AC7D645D}">
      <dgm:prSet/>
      <dgm:spPr/>
      <dgm:t>
        <a:bodyPr/>
        <a:lstStyle/>
        <a:p>
          <a:endParaRPr lang="hu-HU"/>
        </a:p>
      </dgm:t>
    </dgm:pt>
    <dgm:pt modelId="{33E7D135-7E91-4E28-B2B9-7F0F056802AD}" type="sibTrans" cxnId="{A5A6FD57-BC39-4B2B-A742-0CB7AC7D645D}">
      <dgm:prSet/>
      <dgm:spPr/>
      <dgm:t>
        <a:bodyPr/>
        <a:lstStyle/>
        <a:p>
          <a:endParaRPr lang="hu-HU" sz="2200"/>
        </a:p>
      </dgm:t>
    </dgm:pt>
    <dgm:pt modelId="{A79FD058-450C-4CC2-B8D6-3563B65F71B8}">
      <dgm:prSet phldrT="[Szöveg]" custT="1"/>
      <dgm:spPr>
        <a:ln>
          <a:solidFill>
            <a:schemeClr val="accent2"/>
          </a:solidFill>
        </a:ln>
      </dgm:spPr>
      <dgm:t>
        <a:bodyPr/>
        <a:lstStyle/>
        <a:p>
          <a:r>
            <a:rPr lang="hu-HU" sz="2200" b="1" dirty="0" smtClean="0"/>
            <a:t>ÁSVÁNYVÍZ</a:t>
          </a:r>
          <a:endParaRPr lang="hu-HU" sz="2200" b="1" dirty="0"/>
        </a:p>
      </dgm:t>
    </dgm:pt>
    <dgm:pt modelId="{2DE8435B-CA51-452B-BA86-CF1E3ACDFAD4}" type="parTrans" cxnId="{1FDFABE9-AFCB-4DCE-A18E-EC0211686C71}">
      <dgm:prSet/>
      <dgm:spPr/>
      <dgm:t>
        <a:bodyPr/>
        <a:lstStyle/>
        <a:p>
          <a:endParaRPr lang="hu-HU"/>
        </a:p>
      </dgm:t>
    </dgm:pt>
    <dgm:pt modelId="{962105BF-B8BB-4E4B-BB88-0EB8200BE959}" type="sibTrans" cxnId="{1FDFABE9-AFCB-4DCE-A18E-EC0211686C71}">
      <dgm:prSet/>
      <dgm:spPr/>
      <dgm:t>
        <a:bodyPr/>
        <a:lstStyle/>
        <a:p>
          <a:endParaRPr lang="hu-HU"/>
        </a:p>
      </dgm:t>
    </dgm:pt>
    <dgm:pt modelId="{9C81D1D1-620F-476B-8604-C4A645DF5415}">
      <dgm:prSet phldrT="[Szöveg]" custT="1"/>
      <dgm:spPr/>
      <dgm:t>
        <a:bodyPr/>
        <a:lstStyle/>
        <a:p>
          <a:r>
            <a:rPr lang="hu-HU" sz="2200" b="1" dirty="0" smtClean="0"/>
            <a:t>SÓSVÍZ</a:t>
          </a:r>
          <a:endParaRPr lang="hu-HU" sz="2200" b="1" dirty="0"/>
        </a:p>
      </dgm:t>
    </dgm:pt>
    <dgm:pt modelId="{DAA52D0E-C7DF-4389-975A-E92E5F8030EA}" type="parTrans" cxnId="{CBFF6230-619D-443D-A5B4-AFD81C73E847}">
      <dgm:prSet/>
      <dgm:spPr/>
      <dgm:t>
        <a:bodyPr/>
        <a:lstStyle/>
        <a:p>
          <a:endParaRPr lang="hu-HU"/>
        </a:p>
      </dgm:t>
    </dgm:pt>
    <dgm:pt modelId="{570C25DA-4277-48B6-8FD7-94174505D1B9}" type="sibTrans" cxnId="{CBFF6230-619D-443D-A5B4-AFD81C73E847}">
      <dgm:prSet/>
      <dgm:spPr/>
      <dgm:t>
        <a:bodyPr/>
        <a:lstStyle/>
        <a:p>
          <a:endParaRPr lang="hu-HU"/>
        </a:p>
      </dgm:t>
    </dgm:pt>
    <dgm:pt modelId="{64828219-70AD-42FF-8453-47ABF30ECA35}">
      <dgm:prSet phldrT="[Szöveg]" custScaleX="127785" custScaleY="115070" custRadScaleRad="96803" custRadScaleInc="-2100"/>
      <dgm:spPr/>
      <dgm:t>
        <a:bodyPr/>
        <a:lstStyle/>
        <a:p>
          <a:endParaRPr lang="hu-HU"/>
        </a:p>
      </dgm:t>
    </dgm:pt>
    <dgm:pt modelId="{2CEF8C9E-9838-469D-80DA-3228149D23B2}" type="parTrans" cxnId="{ED6C74DB-9121-4C98-9291-DE5D9B723A81}">
      <dgm:prSet/>
      <dgm:spPr/>
      <dgm:t>
        <a:bodyPr/>
        <a:lstStyle/>
        <a:p>
          <a:endParaRPr lang="hu-HU"/>
        </a:p>
      </dgm:t>
    </dgm:pt>
    <dgm:pt modelId="{3239B43E-65DF-49BD-B992-392E8264B49E}" type="sibTrans" cxnId="{ED6C74DB-9121-4C98-9291-DE5D9B723A81}">
      <dgm:prSet/>
      <dgm:spPr/>
      <dgm:t>
        <a:bodyPr/>
        <a:lstStyle/>
        <a:p>
          <a:endParaRPr lang="hu-HU"/>
        </a:p>
      </dgm:t>
    </dgm:pt>
    <dgm:pt modelId="{4F6FBA53-EA82-49DE-B1E3-0E7065980988}">
      <dgm:prSet phldrT="[Szöveg]" custT="1"/>
      <dgm:spPr/>
      <dgm:t>
        <a:bodyPr/>
        <a:lstStyle/>
        <a:p>
          <a:r>
            <a:rPr lang="hu-HU" sz="2200" b="1" dirty="0" smtClean="0"/>
            <a:t>GYÓGYISZAP</a:t>
          </a:r>
          <a:endParaRPr lang="hu-HU" sz="2200" b="1" dirty="0"/>
        </a:p>
      </dgm:t>
    </dgm:pt>
    <dgm:pt modelId="{3303148F-539F-45B3-80EB-D20348E918AB}" type="parTrans" cxnId="{71C81250-3CC0-4DCA-98D2-F934FEED1692}">
      <dgm:prSet/>
      <dgm:spPr/>
      <dgm:t>
        <a:bodyPr/>
        <a:lstStyle/>
        <a:p>
          <a:endParaRPr lang="hu-HU"/>
        </a:p>
      </dgm:t>
    </dgm:pt>
    <dgm:pt modelId="{ADCB4CEE-9F14-4579-845F-89F253A589D7}" type="sibTrans" cxnId="{71C81250-3CC0-4DCA-98D2-F934FEED1692}">
      <dgm:prSet/>
      <dgm:spPr/>
      <dgm:t>
        <a:bodyPr/>
        <a:lstStyle/>
        <a:p>
          <a:endParaRPr lang="hu-HU"/>
        </a:p>
      </dgm:t>
    </dgm:pt>
    <dgm:pt modelId="{C94C2721-9CBA-469C-8473-2E8E5D9F7514}">
      <dgm:prSet phldrT="[Szöveg]" custT="1"/>
      <dgm:spPr/>
      <dgm:t>
        <a:bodyPr/>
        <a:lstStyle/>
        <a:p>
          <a:r>
            <a:rPr lang="hu-HU" sz="2200" b="1" dirty="0" smtClean="0"/>
            <a:t>KLÍMA</a:t>
          </a:r>
          <a:endParaRPr lang="hu-HU" sz="2200" b="1" dirty="0"/>
        </a:p>
      </dgm:t>
    </dgm:pt>
    <dgm:pt modelId="{29A972CE-E5B1-4D5C-9B1B-4A7FE39E21DB}" type="parTrans" cxnId="{65D317E2-798F-4703-87C4-EDA5BE682A13}">
      <dgm:prSet/>
      <dgm:spPr/>
      <dgm:t>
        <a:bodyPr/>
        <a:lstStyle/>
        <a:p>
          <a:endParaRPr lang="hu-HU"/>
        </a:p>
      </dgm:t>
    </dgm:pt>
    <dgm:pt modelId="{4657A1EB-6E3D-43D1-ABDB-48BE4E462862}" type="sibTrans" cxnId="{65D317E2-798F-4703-87C4-EDA5BE682A13}">
      <dgm:prSet/>
      <dgm:spPr/>
      <dgm:t>
        <a:bodyPr/>
        <a:lstStyle/>
        <a:p>
          <a:endParaRPr lang="hu-HU"/>
        </a:p>
      </dgm:t>
    </dgm:pt>
    <dgm:pt modelId="{20C55649-3126-4420-926E-0F0F1474DCF0}" type="pres">
      <dgm:prSet presAssocID="{3E3D744F-9E75-481D-975B-9FF4A5B52A5D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hu-HU"/>
        </a:p>
      </dgm:t>
    </dgm:pt>
    <dgm:pt modelId="{EB741B3E-FD52-4AD9-BF7F-F25B67BE4CC4}" type="pres">
      <dgm:prSet presAssocID="{7D98886F-4AA8-4616-B9D7-A5FACB3426FC}" presName="centerShape" presStyleLbl="node0" presStyleIdx="0" presStyleCnt="1" custScaleX="158885" custScaleY="115349"/>
      <dgm:spPr/>
      <dgm:t>
        <a:bodyPr/>
        <a:lstStyle/>
        <a:p>
          <a:endParaRPr lang="hu-HU"/>
        </a:p>
      </dgm:t>
    </dgm:pt>
    <dgm:pt modelId="{18F58058-021C-47EC-897C-5F15927FBCB5}" type="pres">
      <dgm:prSet presAssocID="{A68D40E9-8CE9-400D-BEAA-7FA17CA4CF07}" presName="node" presStyleLbl="node1" presStyleIdx="0" presStyleCnt="6" custScaleX="157128" custScaleY="74914" custRadScaleRad="93409" custRadScaleInc="7752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66FDF68A-0DD2-42EF-8BF2-7820303CA198}" type="pres">
      <dgm:prSet presAssocID="{A68D40E9-8CE9-400D-BEAA-7FA17CA4CF07}" presName="dummy" presStyleCnt="0"/>
      <dgm:spPr/>
    </dgm:pt>
    <dgm:pt modelId="{136753CC-6D32-45C4-AC89-F3BB4F94873D}" type="pres">
      <dgm:prSet presAssocID="{86A113BF-D6F7-4E87-AC01-45987498BE05}" presName="sibTrans" presStyleLbl="sibTrans2D1" presStyleIdx="0" presStyleCnt="6" custAng="0" custScaleY="94563"/>
      <dgm:spPr/>
      <dgm:t>
        <a:bodyPr/>
        <a:lstStyle/>
        <a:p>
          <a:endParaRPr lang="hu-HU"/>
        </a:p>
      </dgm:t>
    </dgm:pt>
    <dgm:pt modelId="{F0B828BF-6E23-40B0-A9F4-D9965D1F02E9}" type="pres">
      <dgm:prSet presAssocID="{0CFABCF1-D9FE-45EB-8145-A93BA8EADF79}" presName="node" presStyleLbl="node1" presStyleIdx="1" presStyleCnt="6" custScaleX="123627" custScaleY="70445" custRadScaleRad="114036" custRadScaleInc="3381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5C6C3445-A4C7-4626-B2EF-9F9864B1EFED}" type="pres">
      <dgm:prSet presAssocID="{0CFABCF1-D9FE-45EB-8145-A93BA8EADF79}" presName="dummy" presStyleCnt="0"/>
      <dgm:spPr/>
    </dgm:pt>
    <dgm:pt modelId="{BB69BE9E-CCAF-48A7-844B-3670F6D6335F}" type="pres">
      <dgm:prSet presAssocID="{33E7D135-7E91-4E28-B2B9-7F0F056802AD}" presName="sibTrans" presStyleLbl="sibTrans2D1" presStyleIdx="1" presStyleCnt="6"/>
      <dgm:spPr/>
      <dgm:t>
        <a:bodyPr/>
        <a:lstStyle/>
        <a:p>
          <a:endParaRPr lang="hu-HU"/>
        </a:p>
      </dgm:t>
    </dgm:pt>
    <dgm:pt modelId="{D0990B78-3617-49E0-B1DC-000EF063EFAB}" type="pres">
      <dgm:prSet presAssocID="{A79FD058-450C-4CC2-B8D6-3563B65F71B8}" presName="node" presStyleLbl="node1" presStyleIdx="2" presStyleCnt="6" custScaleX="138940" custScaleY="71617" custRadScaleRad="114213" custRadScaleInc="-26434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F27F58F-BDD0-494B-96E1-BA15466727DD}" type="pres">
      <dgm:prSet presAssocID="{A79FD058-450C-4CC2-B8D6-3563B65F71B8}" presName="dummy" presStyleCnt="0"/>
      <dgm:spPr/>
    </dgm:pt>
    <dgm:pt modelId="{9201F1CC-3EFF-4FD1-8281-8C7C4D67A96C}" type="pres">
      <dgm:prSet presAssocID="{962105BF-B8BB-4E4B-BB88-0EB8200BE959}" presName="sibTrans" presStyleLbl="sibTrans2D1" presStyleIdx="2" presStyleCnt="6"/>
      <dgm:spPr/>
      <dgm:t>
        <a:bodyPr/>
        <a:lstStyle/>
        <a:p>
          <a:endParaRPr lang="hu-HU"/>
        </a:p>
      </dgm:t>
    </dgm:pt>
    <dgm:pt modelId="{C1E59DEA-8667-4970-8D2C-88B0F0519DB3}" type="pres">
      <dgm:prSet presAssocID="{9C81D1D1-620F-476B-8604-C4A645DF5415}" presName="node" presStyleLbl="node1" presStyleIdx="3" presStyleCnt="6" custScaleX="164181" custScaleY="71769" custRadScaleRad="99937" custRadScaleInc="-18513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E41A2C63-4A5C-45BE-B1E9-9200708AE3AD}" type="pres">
      <dgm:prSet presAssocID="{9C81D1D1-620F-476B-8604-C4A645DF5415}" presName="dummy" presStyleCnt="0"/>
      <dgm:spPr/>
    </dgm:pt>
    <dgm:pt modelId="{6318BE78-87C8-4B3B-B8BA-6691F1CD87FD}" type="pres">
      <dgm:prSet presAssocID="{570C25DA-4277-48B6-8FD7-94174505D1B9}" presName="sibTrans" presStyleLbl="sibTrans2D1" presStyleIdx="3" presStyleCnt="6"/>
      <dgm:spPr/>
      <dgm:t>
        <a:bodyPr/>
        <a:lstStyle/>
        <a:p>
          <a:endParaRPr lang="hu-HU"/>
        </a:p>
      </dgm:t>
    </dgm:pt>
    <dgm:pt modelId="{295D205F-E035-45A0-AA17-F71969BDFC1C}" type="pres">
      <dgm:prSet presAssocID="{4F6FBA53-EA82-49DE-B1E3-0E7065980988}" presName="node" presStyleLbl="node1" presStyleIdx="4" presStyleCnt="6" custScaleX="148235" custScaleY="66763" custRadScaleRad="114108" custRadScaleInc="3107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98A34BBC-F7AF-4047-9D1B-1ED6A5178977}" type="pres">
      <dgm:prSet presAssocID="{4F6FBA53-EA82-49DE-B1E3-0E7065980988}" presName="dummy" presStyleCnt="0"/>
      <dgm:spPr/>
    </dgm:pt>
    <dgm:pt modelId="{9DB630AB-7191-4D57-A67F-EAA6508005F3}" type="pres">
      <dgm:prSet presAssocID="{ADCB4CEE-9F14-4579-845F-89F253A589D7}" presName="sibTrans" presStyleLbl="sibTrans2D1" presStyleIdx="4" presStyleCnt="6"/>
      <dgm:spPr/>
      <dgm:t>
        <a:bodyPr/>
        <a:lstStyle/>
        <a:p>
          <a:endParaRPr lang="hu-HU"/>
        </a:p>
      </dgm:t>
    </dgm:pt>
    <dgm:pt modelId="{622D313D-E32B-4AAB-BDFE-2F1BAE44264E}" type="pres">
      <dgm:prSet presAssocID="{C94C2721-9CBA-469C-8473-2E8E5D9F7514}" presName="node" presStyleLbl="node1" presStyleIdx="5" presStyleCnt="6" custScaleX="144241" custScaleY="72961" custRadScaleRad="113587" custRadScaleInc="-12747">
        <dgm:presLayoutVars>
          <dgm:bulletEnabled val="1"/>
        </dgm:presLayoutVars>
      </dgm:prSet>
      <dgm:spPr/>
      <dgm:t>
        <a:bodyPr/>
        <a:lstStyle/>
        <a:p>
          <a:endParaRPr lang="hu-HU"/>
        </a:p>
      </dgm:t>
    </dgm:pt>
    <dgm:pt modelId="{D8A79AAD-A03B-40E8-8082-F602AAE0CC98}" type="pres">
      <dgm:prSet presAssocID="{C94C2721-9CBA-469C-8473-2E8E5D9F7514}" presName="dummy" presStyleCnt="0"/>
      <dgm:spPr/>
    </dgm:pt>
    <dgm:pt modelId="{BEEB1F6A-796E-49E3-A1D9-1265FE5C6523}" type="pres">
      <dgm:prSet presAssocID="{4657A1EB-6E3D-43D1-ABDB-48BE4E462862}" presName="sibTrans" presStyleLbl="sibTrans2D1" presStyleIdx="5" presStyleCnt="6"/>
      <dgm:spPr/>
      <dgm:t>
        <a:bodyPr/>
        <a:lstStyle/>
        <a:p>
          <a:endParaRPr lang="hu-HU"/>
        </a:p>
      </dgm:t>
    </dgm:pt>
  </dgm:ptLst>
  <dgm:cxnLst>
    <dgm:cxn modelId="{5F31C1F7-70BD-4D50-9F55-B69919A0B30A}" srcId="{7D98886F-4AA8-4616-B9D7-A5FACB3426FC}" destId="{A68D40E9-8CE9-400D-BEAA-7FA17CA4CF07}" srcOrd="0" destOrd="0" parTransId="{2630DC40-7073-4735-A8A7-D9BFB8E79C1E}" sibTransId="{86A113BF-D6F7-4E87-AC01-45987498BE05}"/>
    <dgm:cxn modelId="{E71BAA59-7EF9-4C7A-862B-449EF1768AA0}" type="presOf" srcId="{9C81D1D1-620F-476B-8604-C4A645DF5415}" destId="{C1E59DEA-8667-4970-8D2C-88B0F0519DB3}" srcOrd="0" destOrd="0" presId="urn:microsoft.com/office/officeart/2005/8/layout/radial6"/>
    <dgm:cxn modelId="{B822B772-4D29-4F1B-8EA1-06CF7394EEE2}" type="presOf" srcId="{ADCB4CEE-9F14-4579-845F-89F253A589D7}" destId="{9DB630AB-7191-4D57-A67F-EAA6508005F3}" srcOrd="0" destOrd="0" presId="urn:microsoft.com/office/officeart/2005/8/layout/radial6"/>
    <dgm:cxn modelId="{945C3D67-7812-4911-B6F0-EFECD07F972F}" type="presOf" srcId="{0CFABCF1-D9FE-45EB-8145-A93BA8EADF79}" destId="{F0B828BF-6E23-40B0-A9F4-D9965D1F02E9}" srcOrd="0" destOrd="0" presId="urn:microsoft.com/office/officeart/2005/8/layout/radial6"/>
    <dgm:cxn modelId="{4DAD594F-9546-4FEC-94AE-FF7BE86EFC4F}" type="presOf" srcId="{962105BF-B8BB-4E4B-BB88-0EB8200BE959}" destId="{9201F1CC-3EFF-4FD1-8281-8C7C4D67A96C}" srcOrd="0" destOrd="0" presId="urn:microsoft.com/office/officeart/2005/8/layout/radial6"/>
    <dgm:cxn modelId="{A5A6FD57-BC39-4B2B-A742-0CB7AC7D645D}" srcId="{7D98886F-4AA8-4616-B9D7-A5FACB3426FC}" destId="{0CFABCF1-D9FE-45EB-8145-A93BA8EADF79}" srcOrd="1" destOrd="0" parTransId="{636FB910-D693-4281-885E-2E23FAA28F1A}" sibTransId="{33E7D135-7E91-4E28-B2B9-7F0F056802AD}"/>
    <dgm:cxn modelId="{DBA88E12-AE00-4570-A44D-95EA7437CC1E}" type="presOf" srcId="{3E3D744F-9E75-481D-975B-9FF4A5B52A5D}" destId="{20C55649-3126-4420-926E-0F0F1474DCF0}" srcOrd="0" destOrd="0" presId="urn:microsoft.com/office/officeart/2005/8/layout/radial6"/>
    <dgm:cxn modelId="{07B39D8B-8A0A-4AF3-82DB-F184EDE0CB7A}" type="presOf" srcId="{7D98886F-4AA8-4616-B9D7-A5FACB3426FC}" destId="{EB741B3E-FD52-4AD9-BF7F-F25B67BE4CC4}" srcOrd="0" destOrd="0" presId="urn:microsoft.com/office/officeart/2005/8/layout/radial6"/>
    <dgm:cxn modelId="{85C83E78-A2D5-484F-9A9B-B51BC3F54D81}" type="presOf" srcId="{C94C2721-9CBA-469C-8473-2E8E5D9F7514}" destId="{622D313D-E32B-4AAB-BDFE-2F1BAE44264E}" srcOrd="0" destOrd="0" presId="urn:microsoft.com/office/officeart/2005/8/layout/radial6"/>
    <dgm:cxn modelId="{70F090B3-6C14-4B78-8537-FBB5BCD56220}" type="presOf" srcId="{A68D40E9-8CE9-400D-BEAA-7FA17CA4CF07}" destId="{18F58058-021C-47EC-897C-5F15927FBCB5}" srcOrd="0" destOrd="0" presId="urn:microsoft.com/office/officeart/2005/8/layout/radial6"/>
    <dgm:cxn modelId="{4BF0D354-BB18-45E8-88D8-7F134C6F0B6B}" type="presOf" srcId="{570C25DA-4277-48B6-8FD7-94174505D1B9}" destId="{6318BE78-87C8-4B3B-B8BA-6691F1CD87FD}" srcOrd="0" destOrd="0" presId="urn:microsoft.com/office/officeart/2005/8/layout/radial6"/>
    <dgm:cxn modelId="{ED6C74DB-9121-4C98-9291-DE5D9B723A81}" srcId="{3E3D744F-9E75-481D-975B-9FF4A5B52A5D}" destId="{64828219-70AD-42FF-8453-47ABF30ECA35}" srcOrd="1" destOrd="0" parTransId="{2CEF8C9E-9838-469D-80DA-3228149D23B2}" sibTransId="{3239B43E-65DF-49BD-B992-392E8264B49E}"/>
    <dgm:cxn modelId="{65D317E2-798F-4703-87C4-EDA5BE682A13}" srcId="{7D98886F-4AA8-4616-B9D7-A5FACB3426FC}" destId="{C94C2721-9CBA-469C-8473-2E8E5D9F7514}" srcOrd="5" destOrd="0" parTransId="{29A972CE-E5B1-4D5C-9B1B-4A7FE39E21DB}" sibTransId="{4657A1EB-6E3D-43D1-ABDB-48BE4E462862}"/>
    <dgm:cxn modelId="{26807C03-2F62-4175-9820-52052DDD648A}" type="presOf" srcId="{4657A1EB-6E3D-43D1-ABDB-48BE4E462862}" destId="{BEEB1F6A-796E-49E3-A1D9-1265FE5C6523}" srcOrd="0" destOrd="0" presId="urn:microsoft.com/office/officeart/2005/8/layout/radial6"/>
    <dgm:cxn modelId="{1FDFABE9-AFCB-4DCE-A18E-EC0211686C71}" srcId="{7D98886F-4AA8-4616-B9D7-A5FACB3426FC}" destId="{A79FD058-450C-4CC2-B8D6-3563B65F71B8}" srcOrd="2" destOrd="0" parTransId="{2DE8435B-CA51-452B-BA86-CF1E3ACDFAD4}" sibTransId="{962105BF-B8BB-4E4B-BB88-0EB8200BE959}"/>
    <dgm:cxn modelId="{562CF16F-96E3-4629-B74A-DAE1B0AF7E98}" type="presOf" srcId="{33E7D135-7E91-4E28-B2B9-7F0F056802AD}" destId="{BB69BE9E-CCAF-48A7-844B-3670F6D6335F}" srcOrd="0" destOrd="0" presId="urn:microsoft.com/office/officeart/2005/8/layout/radial6"/>
    <dgm:cxn modelId="{CBFF6230-619D-443D-A5B4-AFD81C73E847}" srcId="{7D98886F-4AA8-4616-B9D7-A5FACB3426FC}" destId="{9C81D1D1-620F-476B-8604-C4A645DF5415}" srcOrd="3" destOrd="0" parTransId="{DAA52D0E-C7DF-4389-975A-E92E5F8030EA}" sibTransId="{570C25DA-4277-48B6-8FD7-94174505D1B9}"/>
    <dgm:cxn modelId="{59268D49-0039-438C-83F5-B731DCB59357}" type="presOf" srcId="{86A113BF-D6F7-4E87-AC01-45987498BE05}" destId="{136753CC-6D32-45C4-AC89-F3BB4F94873D}" srcOrd="0" destOrd="0" presId="urn:microsoft.com/office/officeart/2005/8/layout/radial6"/>
    <dgm:cxn modelId="{AF70E1C6-6633-46E8-AB8F-2E16B3C35B4F}" srcId="{3E3D744F-9E75-481D-975B-9FF4A5B52A5D}" destId="{7D98886F-4AA8-4616-B9D7-A5FACB3426FC}" srcOrd="0" destOrd="0" parTransId="{0103B3AF-3221-48C3-B641-67DAC3CBDA3E}" sibTransId="{16E6AFE8-80A8-4801-BD13-F834E666A2DE}"/>
    <dgm:cxn modelId="{89AB5129-07BF-4BBC-B5EC-C7000B34AEB8}" type="presOf" srcId="{A79FD058-450C-4CC2-B8D6-3563B65F71B8}" destId="{D0990B78-3617-49E0-B1DC-000EF063EFAB}" srcOrd="0" destOrd="0" presId="urn:microsoft.com/office/officeart/2005/8/layout/radial6"/>
    <dgm:cxn modelId="{71C81250-3CC0-4DCA-98D2-F934FEED1692}" srcId="{7D98886F-4AA8-4616-B9D7-A5FACB3426FC}" destId="{4F6FBA53-EA82-49DE-B1E3-0E7065980988}" srcOrd="4" destOrd="0" parTransId="{3303148F-539F-45B3-80EB-D20348E918AB}" sibTransId="{ADCB4CEE-9F14-4579-845F-89F253A589D7}"/>
    <dgm:cxn modelId="{CF72BED2-B9B3-4C6A-B788-A3F195071A19}" type="presOf" srcId="{4F6FBA53-EA82-49DE-B1E3-0E7065980988}" destId="{295D205F-E035-45A0-AA17-F71969BDFC1C}" srcOrd="0" destOrd="0" presId="urn:microsoft.com/office/officeart/2005/8/layout/radial6"/>
    <dgm:cxn modelId="{145F075F-C7A8-46E8-9976-1751D9543000}" type="presParOf" srcId="{20C55649-3126-4420-926E-0F0F1474DCF0}" destId="{EB741B3E-FD52-4AD9-BF7F-F25B67BE4CC4}" srcOrd="0" destOrd="0" presId="urn:microsoft.com/office/officeart/2005/8/layout/radial6"/>
    <dgm:cxn modelId="{94320ED6-5E6B-4FB8-83AC-7F6AA82182B5}" type="presParOf" srcId="{20C55649-3126-4420-926E-0F0F1474DCF0}" destId="{18F58058-021C-47EC-897C-5F15927FBCB5}" srcOrd="1" destOrd="0" presId="urn:microsoft.com/office/officeart/2005/8/layout/radial6"/>
    <dgm:cxn modelId="{A15D2D3A-033F-4E2E-9221-04EEE0F7504B}" type="presParOf" srcId="{20C55649-3126-4420-926E-0F0F1474DCF0}" destId="{66FDF68A-0DD2-42EF-8BF2-7820303CA198}" srcOrd="2" destOrd="0" presId="urn:microsoft.com/office/officeart/2005/8/layout/radial6"/>
    <dgm:cxn modelId="{97B124DE-15FC-47F0-8CB2-E01AFF0C6A0E}" type="presParOf" srcId="{20C55649-3126-4420-926E-0F0F1474DCF0}" destId="{136753CC-6D32-45C4-AC89-F3BB4F94873D}" srcOrd="3" destOrd="0" presId="urn:microsoft.com/office/officeart/2005/8/layout/radial6"/>
    <dgm:cxn modelId="{6D2EC956-AF9E-4572-840A-5EB8D5D4599F}" type="presParOf" srcId="{20C55649-3126-4420-926E-0F0F1474DCF0}" destId="{F0B828BF-6E23-40B0-A9F4-D9965D1F02E9}" srcOrd="4" destOrd="0" presId="urn:microsoft.com/office/officeart/2005/8/layout/radial6"/>
    <dgm:cxn modelId="{9A919A4B-53C8-44A8-85CE-96C4EFCF26AE}" type="presParOf" srcId="{20C55649-3126-4420-926E-0F0F1474DCF0}" destId="{5C6C3445-A4C7-4626-B2EF-9F9864B1EFED}" srcOrd="5" destOrd="0" presId="urn:microsoft.com/office/officeart/2005/8/layout/radial6"/>
    <dgm:cxn modelId="{8D4455BF-33F9-4E55-813F-664C6EB3420C}" type="presParOf" srcId="{20C55649-3126-4420-926E-0F0F1474DCF0}" destId="{BB69BE9E-CCAF-48A7-844B-3670F6D6335F}" srcOrd="6" destOrd="0" presId="urn:microsoft.com/office/officeart/2005/8/layout/radial6"/>
    <dgm:cxn modelId="{52C34173-1A76-4FCA-8812-FB1C060551C7}" type="presParOf" srcId="{20C55649-3126-4420-926E-0F0F1474DCF0}" destId="{D0990B78-3617-49E0-B1DC-000EF063EFAB}" srcOrd="7" destOrd="0" presId="urn:microsoft.com/office/officeart/2005/8/layout/radial6"/>
    <dgm:cxn modelId="{42063A28-923B-4DC2-A813-9D50B27F82E8}" type="presParOf" srcId="{20C55649-3126-4420-926E-0F0F1474DCF0}" destId="{DF27F58F-BDD0-494B-96E1-BA15466727DD}" srcOrd="8" destOrd="0" presId="urn:microsoft.com/office/officeart/2005/8/layout/radial6"/>
    <dgm:cxn modelId="{ED845D8F-FDF1-42ED-8640-0EFB08213525}" type="presParOf" srcId="{20C55649-3126-4420-926E-0F0F1474DCF0}" destId="{9201F1CC-3EFF-4FD1-8281-8C7C4D67A96C}" srcOrd="9" destOrd="0" presId="urn:microsoft.com/office/officeart/2005/8/layout/radial6"/>
    <dgm:cxn modelId="{097708D0-05D7-4C94-B07A-0678EDB561B2}" type="presParOf" srcId="{20C55649-3126-4420-926E-0F0F1474DCF0}" destId="{C1E59DEA-8667-4970-8D2C-88B0F0519DB3}" srcOrd="10" destOrd="0" presId="urn:microsoft.com/office/officeart/2005/8/layout/radial6"/>
    <dgm:cxn modelId="{6C11A3EE-A043-433B-8433-F420635C3DEF}" type="presParOf" srcId="{20C55649-3126-4420-926E-0F0F1474DCF0}" destId="{E41A2C63-4A5C-45BE-B1E9-9200708AE3AD}" srcOrd="11" destOrd="0" presId="urn:microsoft.com/office/officeart/2005/8/layout/radial6"/>
    <dgm:cxn modelId="{6FEEA423-4774-427D-AFC8-7B9633083BF1}" type="presParOf" srcId="{20C55649-3126-4420-926E-0F0F1474DCF0}" destId="{6318BE78-87C8-4B3B-B8BA-6691F1CD87FD}" srcOrd="12" destOrd="0" presId="urn:microsoft.com/office/officeart/2005/8/layout/radial6"/>
    <dgm:cxn modelId="{A1B5D492-7594-4765-B5E3-1CD1172805E7}" type="presParOf" srcId="{20C55649-3126-4420-926E-0F0F1474DCF0}" destId="{295D205F-E035-45A0-AA17-F71969BDFC1C}" srcOrd="13" destOrd="0" presId="urn:microsoft.com/office/officeart/2005/8/layout/radial6"/>
    <dgm:cxn modelId="{B3C41EEA-2F96-488A-8C65-C5D171DE2F48}" type="presParOf" srcId="{20C55649-3126-4420-926E-0F0F1474DCF0}" destId="{98A34BBC-F7AF-4047-9D1B-1ED6A5178977}" srcOrd="14" destOrd="0" presId="urn:microsoft.com/office/officeart/2005/8/layout/radial6"/>
    <dgm:cxn modelId="{DF5FF937-4BA2-42D5-B451-6D2A1C12F1D6}" type="presParOf" srcId="{20C55649-3126-4420-926E-0F0F1474DCF0}" destId="{9DB630AB-7191-4D57-A67F-EAA6508005F3}" srcOrd="15" destOrd="0" presId="urn:microsoft.com/office/officeart/2005/8/layout/radial6"/>
    <dgm:cxn modelId="{81E2AB1F-4BA0-4DA7-A972-199CFF267B34}" type="presParOf" srcId="{20C55649-3126-4420-926E-0F0F1474DCF0}" destId="{622D313D-E32B-4AAB-BDFE-2F1BAE44264E}" srcOrd="16" destOrd="0" presId="urn:microsoft.com/office/officeart/2005/8/layout/radial6"/>
    <dgm:cxn modelId="{D5B250F0-33E0-45B9-A384-1135D4F7B0AA}" type="presParOf" srcId="{20C55649-3126-4420-926E-0F0F1474DCF0}" destId="{D8A79AAD-A03B-40E8-8082-F602AAE0CC98}" srcOrd="17" destOrd="0" presId="urn:microsoft.com/office/officeart/2005/8/layout/radial6"/>
    <dgm:cxn modelId="{9E8D9DA6-429C-4307-9E23-28F779A7FDA5}" type="presParOf" srcId="{20C55649-3126-4420-926E-0F0F1474DCF0}" destId="{BEEB1F6A-796E-49E3-A1D9-1265FE5C6523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C61CC3-F8BC-40EF-A59D-0188B033465C}">
      <dsp:nvSpPr>
        <dsp:cNvPr id="0" name=""/>
        <dsp:cNvSpPr/>
      </dsp:nvSpPr>
      <dsp:spPr>
        <a:xfrm rot="5400000">
          <a:off x="-279030" y="282440"/>
          <a:ext cx="1860200" cy="13021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600" kern="1200" dirty="0" smtClean="0"/>
            <a:t>1.</a:t>
          </a:r>
          <a:endParaRPr lang="hu-HU" sz="3600" kern="1200" dirty="0"/>
        </a:p>
      </dsp:txBody>
      <dsp:txXfrm rot="-5400000">
        <a:off x="0" y="654480"/>
        <a:ext cx="1302140" cy="558060"/>
      </dsp:txXfrm>
    </dsp:sp>
    <dsp:sp modelId="{952DB817-4DB8-464C-A5EE-4F95EB5DB5AB}">
      <dsp:nvSpPr>
        <dsp:cNvPr id="0" name=""/>
        <dsp:cNvSpPr/>
      </dsp:nvSpPr>
      <dsp:spPr>
        <a:xfrm rot="5400000">
          <a:off x="2352958" y="-1047407"/>
          <a:ext cx="1209130" cy="33107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latin typeface="Book Antiqua" panose="02040602050305030304" pitchFamily="18" charset="0"/>
            </a:rPr>
            <a:t>Kárpátalja földrajzi elhelyezkedése;</a:t>
          </a:r>
          <a:endParaRPr lang="hu-HU" sz="2200" kern="1200" dirty="0">
            <a:latin typeface="Book Antiqua" panose="02040602050305030304" pitchFamily="18" charset="0"/>
          </a:endParaRP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Határai;</a:t>
          </a:r>
          <a:endParaRPr lang="hu-HU" sz="2200" kern="1200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</dsp:txBody>
      <dsp:txXfrm rot="-5400000">
        <a:off x="1302141" y="62435"/>
        <a:ext cx="3251741" cy="1091080"/>
      </dsp:txXfrm>
    </dsp:sp>
    <dsp:sp modelId="{1E9DCF9A-9ACF-4024-8EF3-6E5169D84D8F}">
      <dsp:nvSpPr>
        <dsp:cNvPr id="0" name=""/>
        <dsp:cNvSpPr/>
      </dsp:nvSpPr>
      <dsp:spPr>
        <a:xfrm rot="5400000">
          <a:off x="-279030" y="1951177"/>
          <a:ext cx="1860200" cy="13021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600" kern="1200" dirty="0" smtClean="0"/>
            <a:t>2.</a:t>
          </a:r>
          <a:endParaRPr lang="hu-HU" sz="3600" kern="1200" dirty="0"/>
        </a:p>
      </dsp:txBody>
      <dsp:txXfrm rot="-5400000">
        <a:off x="0" y="2323217"/>
        <a:ext cx="1302140" cy="558060"/>
      </dsp:txXfrm>
    </dsp:sp>
    <dsp:sp modelId="{020A9B6D-CCF6-41EE-9520-8D46C73F5E34}">
      <dsp:nvSpPr>
        <dsp:cNvPr id="0" name=""/>
        <dsp:cNvSpPr/>
      </dsp:nvSpPr>
      <dsp:spPr>
        <a:xfrm rot="5400000">
          <a:off x="2352958" y="621329"/>
          <a:ext cx="1209130" cy="33107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latin typeface="Book Antiqua" panose="02040602050305030304" pitchFamily="18" charset="0"/>
            </a:rPr>
            <a:t>Területe: 12 752 </a:t>
          </a:r>
          <a:r>
            <a:rPr lang="hu-HU" sz="2200" kern="1200" dirty="0" smtClean="0">
              <a:latin typeface="Book Antiqua" panose="02040602050305030304" pitchFamily="18" charset="0"/>
            </a:rPr>
            <a:t>km</a:t>
          </a:r>
          <a:r>
            <a:rPr lang="en-US" sz="2200" kern="1200" baseline="30000" dirty="0" smtClean="0"/>
            <a:t>2</a:t>
          </a:r>
          <a:endParaRPr lang="hu-HU" sz="2200" kern="1200" dirty="0">
            <a:latin typeface="Book Antiqua" panose="02040602050305030304" pitchFamily="18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latin typeface="Book Antiqua" panose="02040602050305030304" pitchFamily="18" charset="0"/>
            </a:rPr>
            <a:t>Népessége: 1 254 614</a:t>
          </a:r>
          <a:endParaRPr lang="hu-HU" sz="2200" kern="1200" dirty="0">
            <a:latin typeface="Book Antiqua" panose="02040602050305030304" pitchFamily="18" charset="0"/>
          </a:endParaRPr>
        </a:p>
      </dsp:txBody>
      <dsp:txXfrm rot="-5400000">
        <a:off x="1302141" y="1731172"/>
        <a:ext cx="3251741" cy="1091080"/>
      </dsp:txXfrm>
    </dsp:sp>
    <dsp:sp modelId="{8A612661-FADF-470E-ABF9-B925D6FE4F5E}">
      <dsp:nvSpPr>
        <dsp:cNvPr id="0" name=""/>
        <dsp:cNvSpPr/>
      </dsp:nvSpPr>
      <dsp:spPr>
        <a:xfrm rot="5400000">
          <a:off x="-279030" y="3619913"/>
          <a:ext cx="1860200" cy="130214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600" kern="1200" dirty="0" smtClean="0"/>
            <a:t>3.</a:t>
          </a:r>
          <a:endParaRPr lang="hu-HU" sz="3600" kern="1200" dirty="0"/>
        </a:p>
      </dsp:txBody>
      <dsp:txXfrm rot="-5400000">
        <a:off x="0" y="3991953"/>
        <a:ext cx="1302140" cy="558060"/>
      </dsp:txXfrm>
    </dsp:sp>
    <dsp:sp modelId="{4B11CD08-437C-4FD4-874B-0BEEB273BAE2}">
      <dsp:nvSpPr>
        <dsp:cNvPr id="0" name=""/>
        <dsp:cNvSpPr/>
      </dsp:nvSpPr>
      <dsp:spPr>
        <a:xfrm rot="5400000">
          <a:off x="2352958" y="2290065"/>
          <a:ext cx="1209130" cy="331076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latin typeface="Book Antiqua" panose="02040602050305030304" pitchFamily="18" charset="0"/>
            </a:rPr>
            <a:t>Geopolitikai fekvése;</a:t>
          </a:r>
          <a:endParaRPr lang="hu-HU" sz="2200" kern="1200" dirty="0">
            <a:latin typeface="Book Antiqua" panose="02040602050305030304" pitchFamily="18" charset="0"/>
          </a:endParaRP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Pozitívumok;</a:t>
          </a:r>
          <a:endParaRPr lang="hu-HU" sz="2200" kern="1200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hu-HU" sz="2200" kern="1200" dirty="0" smtClean="0">
              <a:solidFill>
                <a:schemeClr val="accent1">
                  <a:lumMod val="75000"/>
                </a:schemeClr>
              </a:solidFill>
              <a:latin typeface="Book Antiqua" panose="02040602050305030304" pitchFamily="18" charset="0"/>
            </a:rPr>
            <a:t>Negatívumok;</a:t>
          </a:r>
          <a:endParaRPr lang="hu-HU" sz="2200" kern="1200" dirty="0">
            <a:solidFill>
              <a:schemeClr val="accent1">
                <a:lumMod val="75000"/>
              </a:schemeClr>
            </a:solidFill>
            <a:latin typeface="Book Antiqua" panose="02040602050305030304" pitchFamily="18" charset="0"/>
          </a:endParaRPr>
        </a:p>
      </dsp:txBody>
      <dsp:txXfrm rot="-5400000">
        <a:off x="1302141" y="3399908"/>
        <a:ext cx="3251741" cy="10910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B26124-696B-46ED-BB19-EBA4C74D9381}">
      <dsp:nvSpPr>
        <dsp:cNvPr id="0" name=""/>
        <dsp:cNvSpPr/>
      </dsp:nvSpPr>
      <dsp:spPr>
        <a:xfrm>
          <a:off x="0" y="4661564"/>
          <a:ext cx="13681076" cy="1530029"/>
        </a:xfrm>
        <a:prstGeom prst="rec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b="1" kern="1200" dirty="0" smtClean="0">
              <a:latin typeface="Book Antiqua" panose="02040602050305030304" pitchFamily="18" charset="0"/>
            </a:rPr>
            <a:t>Napjaink</a:t>
          </a:r>
          <a:endParaRPr lang="hu-HU" sz="3000" b="1" kern="1200" dirty="0"/>
        </a:p>
      </dsp:txBody>
      <dsp:txXfrm>
        <a:off x="0" y="4661564"/>
        <a:ext cx="13681076" cy="826215"/>
      </dsp:txXfrm>
    </dsp:sp>
    <dsp:sp modelId="{F1D948B0-81F5-4555-BCBA-66269FA40BB5}">
      <dsp:nvSpPr>
        <dsp:cNvPr id="0" name=""/>
        <dsp:cNvSpPr/>
      </dsp:nvSpPr>
      <dsp:spPr>
        <a:xfrm>
          <a:off x="595" y="5457179"/>
          <a:ext cx="4862003" cy="70381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latin typeface="Book Antiqua" panose="02040602050305030304" pitchFamily="18" charset="0"/>
            </a:rPr>
            <a:t>Beruházások, fejlesztések.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latin typeface="Book Antiqua" panose="02040602050305030304" pitchFamily="18" charset="0"/>
            </a:rPr>
            <a:t>Kelet-ukrajnai konfliktus, COVID-19 </a:t>
          </a:r>
          <a:endParaRPr lang="hu-HU" sz="2000" kern="1200" dirty="0"/>
        </a:p>
      </dsp:txBody>
      <dsp:txXfrm>
        <a:off x="595" y="5457179"/>
        <a:ext cx="4862003" cy="703813"/>
      </dsp:txXfrm>
    </dsp:sp>
    <dsp:sp modelId="{CF3A3FAD-2B39-4F10-9809-8793EAE63378}">
      <dsp:nvSpPr>
        <dsp:cNvPr id="0" name=""/>
        <dsp:cNvSpPr/>
      </dsp:nvSpPr>
      <dsp:spPr>
        <a:xfrm>
          <a:off x="4862599" y="5457179"/>
          <a:ext cx="8817881" cy="703813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latin typeface="Book Antiqua" panose="02040602050305030304" pitchFamily="18" charset="0"/>
            </a:rPr>
            <a:t>megjelentek a modern, európai mintára, </a:t>
          </a:r>
          <a:r>
            <a:rPr lang="hu-HU" sz="2000" b="1" kern="1200" dirty="0" smtClean="0">
              <a:latin typeface="Book Antiqua" panose="02040602050305030304" pitchFamily="18" charset="0"/>
            </a:rPr>
            <a:t>kárpátaljai egyediségben </a:t>
          </a:r>
          <a:r>
            <a:rPr lang="hu-HU" sz="2000" kern="1200" dirty="0" smtClean="0">
              <a:latin typeface="Book Antiqua" panose="02040602050305030304" pitchFamily="18" charset="0"/>
            </a:rPr>
            <a:t>kialakított </a:t>
          </a:r>
          <a:r>
            <a:rPr lang="hu-HU" sz="2000" b="1" kern="1200" dirty="0" smtClean="0">
              <a:latin typeface="Book Antiqua" panose="02040602050305030304" pitchFamily="18" charset="0"/>
            </a:rPr>
            <a:t>SPA és wellness kínálatok</a:t>
          </a:r>
          <a:endParaRPr lang="hu-HU" sz="2000" b="1" kern="1200" dirty="0"/>
        </a:p>
      </dsp:txBody>
      <dsp:txXfrm>
        <a:off x="4862599" y="5457179"/>
        <a:ext cx="8817881" cy="703813"/>
      </dsp:txXfrm>
    </dsp:sp>
    <dsp:sp modelId="{E732CFD2-888E-47AE-9656-85EDAA576385}">
      <dsp:nvSpPr>
        <dsp:cNvPr id="0" name=""/>
        <dsp:cNvSpPr/>
      </dsp:nvSpPr>
      <dsp:spPr>
        <a:xfrm rot="10800000">
          <a:off x="0" y="2331329"/>
          <a:ext cx="13681076" cy="2353185"/>
        </a:xfrm>
        <a:prstGeom prst="upArrowCallou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b="1" kern="1200" dirty="0" smtClean="0">
              <a:latin typeface="Book Antiqua" panose="02040602050305030304" pitchFamily="18" charset="0"/>
            </a:rPr>
            <a:t>2000-es évek</a:t>
          </a:r>
          <a:endParaRPr lang="hu-HU" sz="3000" b="1" kern="1200" dirty="0"/>
        </a:p>
      </dsp:txBody>
      <dsp:txXfrm rot="-10800000">
        <a:off x="0" y="2331329"/>
        <a:ext cx="13681076" cy="825967"/>
      </dsp:txXfrm>
    </dsp:sp>
    <dsp:sp modelId="{7C906768-0AE3-4730-9F63-7D473CEC6561}">
      <dsp:nvSpPr>
        <dsp:cNvPr id="0" name=""/>
        <dsp:cNvSpPr/>
      </dsp:nvSpPr>
      <dsp:spPr>
        <a:xfrm>
          <a:off x="6160" y="3091127"/>
          <a:ext cx="4864233" cy="83594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latin typeface="Book Antiqua" panose="02040602050305030304" pitchFamily="18" charset="0"/>
            </a:rPr>
            <a:t>A privatizálás  időszaka.</a:t>
          </a:r>
          <a:endParaRPr lang="hu-HU" sz="2000" kern="1200" dirty="0"/>
        </a:p>
      </dsp:txBody>
      <dsp:txXfrm>
        <a:off x="6160" y="3091127"/>
        <a:ext cx="4864233" cy="835942"/>
      </dsp:txXfrm>
    </dsp:sp>
    <dsp:sp modelId="{ACFA3DB8-070D-48C0-9BD5-AD4B9E807A90}">
      <dsp:nvSpPr>
        <dsp:cNvPr id="0" name=""/>
        <dsp:cNvSpPr/>
      </dsp:nvSpPr>
      <dsp:spPr>
        <a:xfrm>
          <a:off x="4870394" y="3091127"/>
          <a:ext cx="8804520" cy="83594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b="1" kern="1200" dirty="0" smtClean="0">
              <a:latin typeface="Book Antiqua" panose="02040602050305030304" pitchFamily="18" charset="0"/>
            </a:rPr>
            <a:t>árnyaltabbá vált a szolgáltatások köre</a:t>
          </a:r>
          <a:r>
            <a:rPr lang="hu-HU" sz="2000" kern="1200" dirty="0" smtClean="0">
              <a:latin typeface="Book Antiqua" panose="02040602050305030304" pitchFamily="18" charset="0"/>
            </a:rPr>
            <a:t>, s az egészségturizmust egy gyűjtőfogalommá vált, amelybe beletartozik úgy a </a:t>
          </a:r>
          <a:r>
            <a:rPr lang="hu-HU" sz="2000" b="1" kern="1200" dirty="0" smtClean="0">
              <a:latin typeface="Book Antiqua" panose="02040602050305030304" pitchFamily="18" charset="0"/>
            </a:rPr>
            <a:t>gyógyturizmus</a:t>
          </a:r>
          <a:r>
            <a:rPr lang="hu-HU" sz="2000" kern="1200" dirty="0" smtClean="0">
              <a:latin typeface="Book Antiqua" panose="02040602050305030304" pitchFamily="18" charset="0"/>
            </a:rPr>
            <a:t>, mint a </a:t>
          </a:r>
          <a:r>
            <a:rPr lang="hu-HU" sz="2000" b="1" kern="1200" dirty="0" smtClean="0">
              <a:latin typeface="Book Antiqua" panose="02040602050305030304" pitchFamily="18" charset="0"/>
            </a:rPr>
            <a:t>wellness turizmus</a:t>
          </a:r>
          <a:endParaRPr lang="hu-HU" sz="2000" b="1" kern="1200" dirty="0"/>
        </a:p>
      </dsp:txBody>
      <dsp:txXfrm>
        <a:off x="4870394" y="3091127"/>
        <a:ext cx="8804520" cy="835942"/>
      </dsp:txXfrm>
    </dsp:sp>
    <dsp:sp modelId="{53E08CDD-AF03-47DE-983B-7DC117C64D93}">
      <dsp:nvSpPr>
        <dsp:cNvPr id="0" name=""/>
        <dsp:cNvSpPr/>
      </dsp:nvSpPr>
      <dsp:spPr>
        <a:xfrm rot="10800000">
          <a:off x="0" y="1094"/>
          <a:ext cx="13681076" cy="2353185"/>
        </a:xfrm>
        <a:prstGeom prst="upArrowCallout">
          <a:avLst/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3000" b="1" kern="1200" dirty="0" smtClean="0">
              <a:latin typeface="Book Antiqua" panose="02040602050305030304" pitchFamily="18" charset="0"/>
            </a:rPr>
            <a:t>1990-es</a:t>
          </a:r>
          <a:r>
            <a:rPr lang="en-GB" sz="3000" b="1" kern="1200" dirty="0" smtClean="0">
              <a:latin typeface="Book Antiqua" panose="02040602050305030304" pitchFamily="18" charset="0"/>
            </a:rPr>
            <a:t> </a:t>
          </a:r>
          <a:r>
            <a:rPr lang="hu-HU" sz="3000" b="1" kern="1200" dirty="0" smtClean="0">
              <a:latin typeface="Book Antiqua" panose="02040602050305030304" pitchFamily="18" charset="0"/>
            </a:rPr>
            <a:t> é</a:t>
          </a:r>
          <a:r>
            <a:rPr lang="en-GB" sz="3000" b="1" kern="1200" dirty="0" smtClean="0">
              <a:latin typeface="Book Antiqua" panose="02040602050305030304" pitchFamily="18" charset="0"/>
            </a:rPr>
            <a:t>vek</a:t>
          </a:r>
          <a:endParaRPr lang="hu-HU" sz="3000" b="1" kern="1200" dirty="0"/>
        </a:p>
      </dsp:txBody>
      <dsp:txXfrm rot="-10800000">
        <a:off x="0" y="1094"/>
        <a:ext cx="13681076" cy="825967"/>
      </dsp:txXfrm>
    </dsp:sp>
    <dsp:sp modelId="{426E3478-7BFA-46FA-ABA1-514E3EFB1F8E}">
      <dsp:nvSpPr>
        <dsp:cNvPr id="0" name=""/>
        <dsp:cNvSpPr/>
      </dsp:nvSpPr>
      <dsp:spPr>
        <a:xfrm>
          <a:off x="1526" y="827062"/>
          <a:ext cx="4926944" cy="70360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kern="1200" dirty="0" smtClean="0">
              <a:latin typeface="Book Antiqua" panose="02040602050305030304" pitchFamily="18" charset="0"/>
            </a:rPr>
            <a:t>A rendszerváltás utáni mély gazgasági válság.</a:t>
          </a:r>
          <a:endParaRPr lang="hu-HU" sz="2000" kern="1200" dirty="0"/>
        </a:p>
      </dsp:txBody>
      <dsp:txXfrm>
        <a:off x="1526" y="827062"/>
        <a:ext cx="4926944" cy="703602"/>
      </dsp:txXfrm>
    </dsp:sp>
    <dsp:sp modelId="{48FE645C-F4ED-4F94-A03B-CB654426C418}">
      <dsp:nvSpPr>
        <dsp:cNvPr id="0" name=""/>
        <dsp:cNvSpPr/>
      </dsp:nvSpPr>
      <dsp:spPr>
        <a:xfrm>
          <a:off x="4928471" y="827062"/>
          <a:ext cx="8751078" cy="703602"/>
        </a:xfrm>
        <a:prstGeom prst="rect">
          <a:avLst/>
        </a:prstGeom>
        <a:solidFill>
          <a:schemeClr val="lt1"/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000" b="1" kern="1200" dirty="0" smtClean="0">
              <a:latin typeface="Book Antiqua" panose="02040602050305030304" pitchFamily="18" charset="0"/>
            </a:rPr>
            <a:t>a több napos, hetes kúrákra és egészségügyi kezelésekre</a:t>
          </a:r>
          <a:r>
            <a:rPr lang="hu-HU" sz="2000" kern="1200" dirty="0" smtClean="0">
              <a:latin typeface="Book Antiqua" panose="02040602050305030304" pitchFamily="18" charset="0"/>
            </a:rPr>
            <a:t> alapozott </a:t>
          </a:r>
          <a:r>
            <a:rPr lang="hu-HU" sz="2000" b="1" kern="1200" dirty="0" smtClean="0">
              <a:latin typeface="Book Antiqua" panose="02040602050305030304" pitchFamily="18" charset="0"/>
            </a:rPr>
            <a:t>szanatóriumok, gyógyfürdők, gyógyüdülők, rekreációs intézmények</a:t>
          </a:r>
          <a:endParaRPr lang="hu-HU" sz="2000" kern="1200" dirty="0"/>
        </a:p>
      </dsp:txBody>
      <dsp:txXfrm>
        <a:off x="4928471" y="827062"/>
        <a:ext cx="8751078" cy="703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B1F6A-796E-49E3-A1D9-1265FE5C6523}">
      <dsp:nvSpPr>
        <dsp:cNvPr id="0" name=""/>
        <dsp:cNvSpPr/>
      </dsp:nvSpPr>
      <dsp:spPr>
        <a:xfrm>
          <a:off x="1216230" y="841854"/>
          <a:ext cx="4954444" cy="4954444"/>
        </a:xfrm>
        <a:prstGeom prst="blockArc">
          <a:avLst>
            <a:gd name="adj1" fmla="val 12874916"/>
            <a:gd name="adj2" fmla="val 16927125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B630AB-7191-4D57-A67F-EAA6508005F3}">
      <dsp:nvSpPr>
        <dsp:cNvPr id="0" name=""/>
        <dsp:cNvSpPr/>
      </dsp:nvSpPr>
      <dsp:spPr>
        <a:xfrm>
          <a:off x="1285148" y="736086"/>
          <a:ext cx="4954444" cy="4954444"/>
        </a:xfrm>
        <a:prstGeom prst="blockArc">
          <a:avLst>
            <a:gd name="adj1" fmla="val 9157111"/>
            <a:gd name="adj2" fmla="val 12695659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18BE78-87C8-4B3B-B8BA-6691F1CD87FD}">
      <dsp:nvSpPr>
        <dsp:cNvPr id="0" name=""/>
        <dsp:cNvSpPr/>
      </dsp:nvSpPr>
      <dsp:spPr>
        <a:xfrm>
          <a:off x="1308946" y="783288"/>
          <a:ext cx="4954444" cy="4954444"/>
        </a:xfrm>
        <a:prstGeom prst="blockArc">
          <a:avLst>
            <a:gd name="adj1" fmla="val 4669458"/>
            <a:gd name="adj2" fmla="val 9232166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1F1CC-3EFF-4FD1-8281-8C7C4D67A96C}">
      <dsp:nvSpPr>
        <dsp:cNvPr id="0" name=""/>
        <dsp:cNvSpPr/>
      </dsp:nvSpPr>
      <dsp:spPr>
        <a:xfrm>
          <a:off x="2045892" y="739419"/>
          <a:ext cx="4954444" cy="4954444"/>
        </a:xfrm>
        <a:prstGeom prst="blockArc">
          <a:avLst>
            <a:gd name="adj1" fmla="val 1704832"/>
            <a:gd name="adj2" fmla="val 5721741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69BE9E-CCAF-48A7-844B-3670F6D6335F}">
      <dsp:nvSpPr>
        <dsp:cNvPr id="0" name=""/>
        <dsp:cNvSpPr/>
      </dsp:nvSpPr>
      <dsp:spPr>
        <a:xfrm>
          <a:off x="2042936" y="744900"/>
          <a:ext cx="4954444" cy="4954444"/>
        </a:xfrm>
        <a:prstGeom prst="blockArc">
          <a:avLst>
            <a:gd name="adj1" fmla="val 19980567"/>
            <a:gd name="adj2" fmla="val 1695992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6753CC-6D32-45C4-AC89-F3BB4F94873D}">
      <dsp:nvSpPr>
        <dsp:cNvPr id="0" name=""/>
        <dsp:cNvSpPr/>
      </dsp:nvSpPr>
      <dsp:spPr>
        <a:xfrm>
          <a:off x="2108541" y="999856"/>
          <a:ext cx="4954444" cy="4685070"/>
        </a:xfrm>
        <a:prstGeom prst="blockArc">
          <a:avLst>
            <a:gd name="adj1" fmla="val 15652487"/>
            <a:gd name="adj2" fmla="val 19786028"/>
            <a:gd name="adj3" fmla="val 4518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741B3E-FD52-4AD9-BF7F-F25B67BE4CC4}">
      <dsp:nvSpPr>
        <dsp:cNvPr id="0" name=""/>
        <dsp:cNvSpPr/>
      </dsp:nvSpPr>
      <dsp:spPr>
        <a:xfrm>
          <a:off x="2376496" y="1931916"/>
          <a:ext cx="3528160" cy="2561410"/>
        </a:xfrm>
        <a:prstGeom prst="ellipse">
          <a:avLst/>
        </a:prstGeom>
        <a:solidFill>
          <a:schemeClr val="tx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500" b="1" kern="1200" dirty="0" smtClean="0">
              <a:solidFill>
                <a:schemeClr val="bg1"/>
              </a:solidFill>
            </a:rPr>
            <a:t>GYÓGYKEZELÉSEK,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500" b="1" kern="1200" dirty="0" smtClean="0">
              <a:solidFill>
                <a:schemeClr val="bg1"/>
              </a:solidFill>
            </a:rPr>
            <a:t>KÚRÁK</a:t>
          </a:r>
        </a:p>
      </dsp:txBody>
      <dsp:txXfrm>
        <a:off x="2893183" y="2307026"/>
        <a:ext cx="2494786" cy="1811190"/>
      </dsp:txXfrm>
    </dsp:sp>
    <dsp:sp modelId="{18F58058-021C-47EC-897C-5F15927FBCB5}">
      <dsp:nvSpPr>
        <dsp:cNvPr id="0" name=""/>
        <dsp:cNvSpPr/>
      </dsp:nvSpPr>
      <dsp:spPr>
        <a:xfrm>
          <a:off x="2980568" y="369538"/>
          <a:ext cx="2442401" cy="116446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TERMÁLVÍZ</a:t>
          </a:r>
          <a:endParaRPr lang="hu-HU" sz="2200" b="1" kern="1200" dirty="0"/>
        </a:p>
      </dsp:txBody>
      <dsp:txXfrm>
        <a:off x="3338249" y="540070"/>
        <a:ext cx="1727039" cy="823400"/>
      </dsp:txXfrm>
    </dsp:sp>
    <dsp:sp modelId="{F0B828BF-6E23-40B0-A9F4-D9965D1F02E9}">
      <dsp:nvSpPr>
        <dsp:cNvPr id="0" name=""/>
        <dsp:cNvSpPr/>
      </dsp:nvSpPr>
      <dsp:spPr>
        <a:xfrm>
          <a:off x="5716871" y="1575747"/>
          <a:ext cx="1921661" cy="10949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GYÓGYVÍZ</a:t>
          </a:r>
          <a:endParaRPr lang="hu-HU" sz="2200" b="1" kern="1200" dirty="0"/>
        </a:p>
      </dsp:txBody>
      <dsp:txXfrm>
        <a:off x="5998292" y="1736106"/>
        <a:ext cx="1358819" cy="774280"/>
      </dsp:txXfrm>
    </dsp:sp>
    <dsp:sp modelId="{D0990B78-3617-49E0-B1DC-000EF063EFAB}">
      <dsp:nvSpPr>
        <dsp:cNvPr id="0" name=""/>
        <dsp:cNvSpPr/>
      </dsp:nvSpPr>
      <dsp:spPr>
        <a:xfrm>
          <a:off x="5572853" y="3812160"/>
          <a:ext cx="2159686" cy="111321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ÁSVÁNYVÍZ</a:t>
          </a:r>
          <a:endParaRPr lang="hu-HU" sz="2200" b="1" kern="1200" dirty="0"/>
        </a:p>
      </dsp:txBody>
      <dsp:txXfrm>
        <a:off x="5889132" y="3975187"/>
        <a:ext cx="1527128" cy="787162"/>
      </dsp:txXfrm>
    </dsp:sp>
    <dsp:sp modelId="{C1E59DEA-8667-4970-8D2C-88B0F0519DB3}">
      <dsp:nvSpPr>
        <dsp:cNvPr id="0" name=""/>
        <dsp:cNvSpPr/>
      </dsp:nvSpPr>
      <dsp:spPr>
        <a:xfrm>
          <a:off x="3020820" y="5069519"/>
          <a:ext cx="2552033" cy="111557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SÓSVÍZ</a:t>
          </a:r>
          <a:endParaRPr lang="hu-HU" sz="2200" b="1" kern="1200" dirty="0"/>
        </a:p>
      </dsp:txBody>
      <dsp:txXfrm>
        <a:off x="3394557" y="5232892"/>
        <a:ext cx="1804559" cy="788833"/>
      </dsp:txXfrm>
    </dsp:sp>
    <dsp:sp modelId="{295D205F-E035-45A0-AA17-F71969BDFC1C}">
      <dsp:nvSpPr>
        <dsp:cNvPr id="0" name=""/>
        <dsp:cNvSpPr/>
      </dsp:nvSpPr>
      <dsp:spPr>
        <a:xfrm>
          <a:off x="460291" y="3807996"/>
          <a:ext cx="2304168" cy="103776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GYÓGYISZAP</a:t>
          </a:r>
          <a:endParaRPr lang="hu-HU" sz="2200" b="1" kern="1200" dirty="0"/>
        </a:p>
      </dsp:txBody>
      <dsp:txXfrm>
        <a:off x="797729" y="3959973"/>
        <a:ext cx="1629292" cy="733811"/>
      </dsp:txXfrm>
    </dsp:sp>
    <dsp:sp modelId="{622D313D-E32B-4AAB-BDFE-2F1BAE44264E}">
      <dsp:nvSpPr>
        <dsp:cNvPr id="0" name=""/>
        <dsp:cNvSpPr/>
      </dsp:nvSpPr>
      <dsp:spPr>
        <a:xfrm>
          <a:off x="578946" y="1377751"/>
          <a:ext cx="2242085" cy="11341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2200" b="1" kern="1200" dirty="0" smtClean="0"/>
            <a:t>KLÍMA</a:t>
          </a:r>
          <a:endParaRPr lang="hu-HU" sz="2200" b="1" kern="1200" dirty="0"/>
        </a:p>
      </dsp:txBody>
      <dsp:txXfrm>
        <a:off x="907292" y="1543837"/>
        <a:ext cx="1585393" cy="8019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3AA1AD-599A-49BD-B0A2-3947154EE8ED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12738" y="685800"/>
            <a:ext cx="623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0ED8F4-1D7B-4433-BA11-AAD2DDAF62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0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15276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3087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1070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2983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10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5433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7080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Forrás: KOVÁCH S. 2000; BERGHAUER S. 2012A; KÁLLAI M. 2018 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0ED8F4-1D7B-4433-BA11-AAD2DDAF62DF}" type="slidenum">
              <a:rPr lang="hu-HU" smtClean="0"/>
              <a:t>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3493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080137" y="2460846"/>
            <a:ext cx="12241530" cy="169801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160272" y="4488921"/>
            <a:ext cx="10081260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37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750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125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500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187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2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625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000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74767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2723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37645" y="5090385"/>
            <a:ext cx="12241530" cy="1573323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137645" y="3357529"/>
            <a:ext cx="12241530" cy="1732855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37505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7501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1251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5001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18752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2502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6253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0003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6043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720093" y="1848381"/>
            <a:ext cx="6360795" cy="5227906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7320915" y="1848381"/>
            <a:ext cx="6360795" cy="5227906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31781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0092" y="1773198"/>
            <a:ext cx="6363296" cy="7389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7505" indent="0">
              <a:buNone/>
              <a:defRPr sz="2800" b="1"/>
            </a:lvl2pPr>
            <a:lvl3pPr marL="1275012" indent="0">
              <a:buNone/>
              <a:defRPr sz="2500" b="1"/>
            </a:lvl3pPr>
            <a:lvl4pPr marL="1912513" indent="0">
              <a:buNone/>
              <a:defRPr sz="2200" b="1"/>
            </a:lvl4pPr>
            <a:lvl5pPr marL="2550018" indent="0">
              <a:buNone/>
              <a:defRPr sz="2200" b="1"/>
            </a:lvl5pPr>
            <a:lvl6pPr marL="3187522" indent="0">
              <a:buNone/>
              <a:defRPr sz="2200" b="1"/>
            </a:lvl6pPr>
            <a:lvl7pPr marL="3825029" indent="0">
              <a:buNone/>
              <a:defRPr sz="2200" b="1"/>
            </a:lvl7pPr>
            <a:lvl8pPr marL="4462531" indent="0">
              <a:buNone/>
              <a:defRPr sz="2200" b="1"/>
            </a:lvl8pPr>
            <a:lvl9pPr marL="5100038" indent="0">
              <a:buNone/>
              <a:defRPr sz="2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720092" y="2512182"/>
            <a:ext cx="6363296" cy="456410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7315918" y="1773198"/>
            <a:ext cx="6365796" cy="738984"/>
          </a:xfrm>
        </p:spPr>
        <p:txBody>
          <a:bodyPr anchor="b"/>
          <a:lstStyle>
            <a:lvl1pPr marL="0" indent="0">
              <a:buNone/>
              <a:defRPr sz="3300" b="1"/>
            </a:lvl1pPr>
            <a:lvl2pPr marL="637505" indent="0">
              <a:buNone/>
              <a:defRPr sz="2800" b="1"/>
            </a:lvl2pPr>
            <a:lvl3pPr marL="1275012" indent="0">
              <a:buNone/>
              <a:defRPr sz="2500" b="1"/>
            </a:lvl3pPr>
            <a:lvl4pPr marL="1912513" indent="0">
              <a:buNone/>
              <a:defRPr sz="2200" b="1"/>
            </a:lvl4pPr>
            <a:lvl5pPr marL="2550018" indent="0">
              <a:buNone/>
              <a:defRPr sz="2200" b="1"/>
            </a:lvl5pPr>
            <a:lvl6pPr marL="3187522" indent="0">
              <a:buNone/>
              <a:defRPr sz="2200" b="1"/>
            </a:lvl6pPr>
            <a:lvl7pPr marL="3825029" indent="0">
              <a:buNone/>
              <a:defRPr sz="2200" b="1"/>
            </a:lvl7pPr>
            <a:lvl8pPr marL="4462531" indent="0">
              <a:buNone/>
              <a:defRPr sz="2200" b="1"/>
            </a:lvl8pPr>
            <a:lvl9pPr marL="5100038" indent="0">
              <a:buNone/>
              <a:defRPr sz="22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7315918" y="2512182"/>
            <a:ext cx="6365796" cy="4564104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26505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32838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6396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0100" y="315398"/>
            <a:ext cx="4738093" cy="134227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630704" y="315406"/>
            <a:ext cx="8051006" cy="6760887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3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20100" y="1657675"/>
            <a:ext cx="4738093" cy="5418612"/>
          </a:xfrm>
        </p:spPr>
        <p:txBody>
          <a:bodyPr/>
          <a:lstStyle>
            <a:lvl1pPr marL="0" indent="0">
              <a:buNone/>
              <a:defRPr sz="2000"/>
            </a:lvl1pPr>
            <a:lvl2pPr marL="637505" indent="0">
              <a:buNone/>
              <a:defRPr sz="1700"/>
            </a:lvl2pPr>
            <a:lvl3pPr marL="1275012" indent="0">
              <a:buNone/>
              <a:defRPr sz="1400"/>
            </a:lvl3pPr>
            <a:lvl4pPr marL="1912513" indent="0">
              <a:buNone/>
              <a:defRPr sz="1300"/>
            </a:lvl4pPr>
            <a:lvl5pPr marL="2550018" indent="0">
              <a:buNone/>
              <a:defRPr sz="1300"/>
            </a:lvl5pPr>
            <a:lvl6pPr marL="3187522" indent="0">
              <a:buNone/>
              <a:defRPr sz="1300"/>
            </a:lvl6pPr>
            <a:lvl7pPr marL="3825029" indent="0">
              <a:buNone/>
              <a:defRPr sz="1300"/>
            </a:lvl7pPr>
            <a:lvl8pPr marL="4462531" indent="0">
              <a:buNone/>
              <a:defRPr sz="1300"/>
            </a:lvl8pPr>
            <a:lvl9pPr marL="5100038" indent="0">
              <a:buNone/>
              <a:defRPr sz="13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65907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822854" y="5545142"/>
            <a:ext cx="8641080" cy="65463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822854" y="707813"/>
            <a:ext cx="8641080" cy="4752975"/>
          </a:xfrm>
        </p:spPr>
        <p:txBody>
          <a:bodyPr/>
          <a:lstStyle>
            <a:lvl1pPr marL="0" indent="0">
              <a:buNone/>
              <a:defRPr sz="4500"/>
            </a:lvl1pPr>
            <a:lvl2pPr marL="637505" indent="0">
              <a:buNone/>
              <a:defRPr sz="3900"/>
            </a:lvl2pPr>
            <a:lvl3pPr marL="1275012" indent="0">
              <a:buNone/>
              <a:defRPr sz="3300"/>
            </a:lvl3pPr>
            <a:lvl4pPr marL="1912513" indent="0">
              <a:buNone/>
              <a:defRPr sz="2800"/>
            </a:lvl4pPr>
            <a:lvl5pPr marL="2550018" indent="0">
              <a:buNone/>
              <a:defRPr sz="2800"/>
            </a:lvl5pPr>
            <a:lvl6pPr marL="3187522" indent="0">
              <a:buNone/>
              <a:defRPr sz="2800"/>
            </a:lvl6pPr>
            <a:lvl7pPr marL="3825029" indent="0">
              <a:buNone/>
              <a:defRPr sz="2800"/>
            </a:lvl7pPr>
            <a:lvl8pPr marL="4462531" indent="0">
              <a:buNone/>
              <a:defRPr sz="2800"/>
            </a:lvl8pPr>
            <a:lvl9pPr marL="5100038" indent="0">
              <a:buNone/>
              <a:defRPr sz="28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822854" y="6199774"/>
            <a:ext cx="8641080" cy="929690"/>
          </a:xfrm>
        </p:spPr>
        <p:txBody>
          <a:bodyPr/>
          <a:lstStyle>
            <a:lvl1pPr marL="0" indent="0">
              <a:buNone/>
              <a:defRPr sz="2000"/>
            </a:lvl1pPr>
            <a:lvl2pPr marL="637505" indent="0">
              <a:buNone/>
              <a:defRPr sz="1700"/>
            </a:lvl2pPr>
            <a:lvl3pPr marL="1275012" indent="0">
              <a:buNone/>
              <a:defRPr sz="1400"/>
            </a:lvl3pPr>
            <a:lvl4pPr marL="1912513" indent="0">
              <a:buNone/>
              <a:defRPr sz="1300"/>
            </a:lvl4pPr>
            <a:lvl5pPr marL="2550018" indent="0">
              <a:buNone/>
              <a:defRPr sz="1300"/>
            </a:lvl5pPr>
            <a:lvl6pPr marL="3187522" indent="0">
              <a:buNone/>
              <a:defRPr sz="1300"/>
            </a:lvl6pPr>
            <a:lvl7pPr marL="3825029" indent="0">
              <a:buNone/>
              <a:defRPr sz="1300"/>
            </a:lvl7pPr>
            <a:lvl8pPr marL="4462531" indent="0">
              <a:buNone/>
              <a:defRPr sz="1300"/>
            </a:lvl8pPr>
            <a:lvl9pPr marL="5100038" indent="0">
              <a:buNone/>
              <a:defRPr sz="13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17560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2562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10441305" y="317240"/>
            <a:ext cx="3240405" cy="6759053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720090" y="317240"/>
            <a:ext cx="9481185" cy="6759053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93363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720092" y="317232"/>
            <a:ext cx="12961620" cy="1320271"/>
          </a:xfrm>
          <a:prstGeom prst="rect">
            <a:avLst/>
          </a:prstGeom>
        </p:spPr>
        <p:txBody>
          <a:bodyPr vert="horz" lIns="127500" tIns="63750" rIns="127500" bIns="6375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0092" y="1848381"/>
            <a:ext cx="12961620" cy="5227906"/>
          </a:xfrm>
          <a:prstGeom prst="rect">
            <a:avLst/>
          </a:prstGeom>
        </p:spPr>
        <p:txBody>
          <a:bodyPr vert="horz" lIns="127500" tIns="63750" rIns="127500" bIns="6375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720090" y="7342180"/>
            <a:ext cx="3360420" cy="421753"/>
          </a:xfrm>
          <a:prstGeom prst="rect">
            <a:avLst/>
          </a:prstGeom>
        </p:spPr>
        <p:txBody>
          <a:bodyPr vert="horz" lIns="127500" tIns="63750" rIns="127500" bIns="63750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4919B-4047-4DB1-8B39-23A42AEBA556}" type="datetimeFigureOut">
              <a:rPr lang="hu-HU" smtClean="0"/>
              <a:t>2020. 11. 24.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920615" y="7342180"/>
            <a:ext cx="4560570" cy="421753"/>
          </a:xfrm>
          <a:prstGeom prst="rect">
            <a:avLst/>
          </a:prstGeom>
        </p:spPr>
        <p:txBody>
          <a:bodyPr vert="horz" lIns="127500" tIns="63750" rIns="127500" bIns="6375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10321290" y="7342180"/>
            <a:ext cx="3360420" cy="421753"/>
          </a:xfrm>
          <a:prstGeom prst="rect">
            <a:avLst/>
          </a:prstGeom>
        </p:spPr>
        <p:txBody>
          <a:bodyPr vert="horz" lIns="127500" tIns="63750" rIns="127500" bIns="63750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ADBC-3396-4FFB-9E58-A6AB70DCADD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58080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5" r:id="rId1"/>
    <p:sldLayoutId id="2147484106" r:id="rId2"/>
    <p:sldLayoutId id="2147484107" r:id="rId3"/>
    <p:sldLayoutId id="2147484108" r:id="rId4"/>
    <p:sldLayoutId id="2147484109" r:id="rId5"/>
    <p:sldLayoutId id="2147484110" r:id="rId6"/>
    <p:sldLayoutId id="2147484111" r:id="rId7"/>
    <p:sldLayoutId id="2147484112" r:id="rId8"/>
    <p:sldLayoutId id="2147484113" r:id="rId9"/>
    <p:sldLayoutId id="2147484114" r:id="rId10"/>
    <p:sldLayoutId id="2147484115" r:id="rId11"/>
  </p:sldLayoutIdLst>
  <p:txStyles>
    <p:titleStyle>
      <a:lvl1pPr algn="ctr" defTabSz="1275012" rtl="0" eaLnBrk="1" latinLnBrk="0" hangingPunct="1">
        <a:spcBef>
          <a:spcPct val="0"/>
        </a:spcBef>
        <a:buNone/>
        <a:defRPr sz="6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78128" indent="-478128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35942" indent="-398443" algn="l" defTabSz="1275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593764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231266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68770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06275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43782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781289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18794" indent="-318751" algn="l" defTabSz="1275012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7505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5012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2513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50018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7522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029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62531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00038" algn="l" defTabSz="127501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56284" y="2808684"/>
            <a:ext cx="10945216" cy="1391085"/>
          </a:xfrm>
        </p:spPr>
        <p:txBody>
          <a:bodyPr>
            <a:normAutofit fontScale="90000"/>
          </a:bodyPr>
          <a:lstStyle/>
          <a:p>
            <a:r>
              <a:rPr lang="hu-HU" dirty="0" smtClean="0">
                <a:latin typeface="Book Antiqua" panose="02040602050305030304" pitchFamily="18" charset="0"/>
              </a:rPr>
              <a:t>Kárpátalja egészségturisztikai kínálata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016324" y="5040932"/>
            <a:ext cx="10255031" cy="1224136"/>
          </a:xfrm>
        </p:spPr>
        <p:txBody>
          <a:bodyPr>
            <a:normAutofit fontScale="55000" lnSpcReduction="20000"/>
          </a:bodyPr>
          <a:lstStyle/>
          <a:p>
            <a:r>
              <a:rPr lang="hu-HU" b="1" dirty="0" smtClean="0">
                <a:latin typeface="Book Antiqua" panose="02040602050305030304" pitchFamily="18" charset="0"/>
              </a:rPr>
              <a:t>Dr. Sass Enikő</a:t>
            </a:r>
          </a:p>
          <a:p>
            <a:r>
              <a:rPr lang="hu-HU" b="1" dirty="0" smtClean="0">
                <a:latin typeface="Book Antiqua" panose="02040602050305030304" pitchFamily="18" charset="0"/>
              </a:rPr>
              <a:t>Gergely Lívia</a:t>
            </a:r>
          </a:p>
          <a:p>
            <a:r>
              <a:rPr lang="hu-HU" b="1" dirty="0">
                <a:latin typeface="Book Antiqua" panose="02040602050305030304" pitchFamily="18" charset="0"/>
              </a:rPr>
              <a:t>II. Rákóczi Ferenc Kárpátaljai Magyar Főiskola (Beregszász)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6408812" y="7417196"/>
            <a:ext cx="286488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500" b="1" dirty="0" smtClean="0">
                <a:latin typeface="Book Antiqua" panose="02040602050305030304" pitchFamily="18" charset="0"/>
              </a:rPr>
              <a:t>2020. </a:t>
            </a:r>
            <a:r>
              <a:rPr lang="hu-HU" sz="2500" b="1" dirty="0">
                <a:latin typeface="Book Antiqua" panose="02040602050305030304" pitchFamily="18" charset="0"/>
              </a:rPr>
              <a:t>november 24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728292" y="360412"/>
            <a:ext cx="110172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200" b="1" dirty="0">
                <a:latin typeface="Book Antiqua" panose="02040602050305030304" pitchFamily="18" charset="0"/>
              </a:rPr>
              <a:t>„Kárpát-medencei nemzedékek találkozója”</a:t>
            </a:r>
            <a:endParaRPr lang="hu-HU" sz="3200" dirty="0">
              <a:latin typeface="Book Antiqua" panose="02040602050305030304" pitchFamily="18" charset="0"/>
            </a:endParaRPr>
          </a:p>
          <a:p>
            <a:pPr algn="ctr"/>
            <a:r>
              <a:rPr lang="hu-HU" sz="3200" b="1" dirty="0">
                <a:latin typeface="Book Antiqua" panose="02040602050305030304" pitchFamily="18" charset="0"/>
              </a:rPr>
              <a:t>nemzetközi online </a:t>
            </a:r>
            <a:r>
              <a:rPr lang="hu-HU" sz="3200" b="1" dirty="0" smtClean="0">
                <a:latin typeface="Book Antiqua" panose="02040602050305030304" pitchFamily="18" charset="0"/>
              </a:rPr>
              <a:t>konferencia</a:t>
            </a:r>
            <a:endParaRPr lang="hu-HU" sz="32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57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munka\seni\tudomany\PhD\disszertáció\térképek\vegleges\karpatalja_ukrajna_copy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" r="1813" b="1443"/>
          <a:stretch/>
        </p:blipFill>
        <p:spPr bwMode="auto">
          <a:xfrm>
            <a:off x="5040660" y="1008484"/>
            <a:ext cx="9171226" cy="6408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3170" y="216396"/>
            <a:ext cx="4574538" cy="79208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Bevezetés</a:t>
            </a:r>
            <a:endParaRPr lang="hu-HU" sz="5000" b="1" dirty="0">
              <a:latin typeface="Book Antiqua" panose="02040602050305030304" pitchFamily="18" charset="0"/>
            </a:endParaRPr>
          </a:p>
        </p:txBody>
      </p:sp>
      <p:graphicFrame>
        <p:nvGraphicFramePr>
          <p:cNvPr id="7" name="Tartalom helye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946868"/>
              </p:ext>
            </p:extLst>
          </p:nvPr>
        </p:nvGraphicFramePr>
        <p:xfrm>
          <a:off x="408268" y="1872580"/>
          <a:ext cx="4612907" cy="5204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11860028" y="7395480"/>
            <a:ext cx="231505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latin typeface="Book Antiqua" panose="02040602050305030304" pitchFamily="18" charset="0"/>
              </a:rPr>
              <a:t>Forrás: Sass E., 2019 </a:t>
            </a:r>
            <a:endParaRPr lang="hu-HU" i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735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4116" y="72380"/>
            <a:ext cx="10513168" cy="93610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Az egészségturizmus gyökerei </a:t>
            </a:r>
            <a:endParaRPr lang="hu-HU" sz="5000" b="1" dirty="0">
              <a:latin typeface="Book Antiqua" panose="0204060205030503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652" y="1080492"/>
            <a:ext cx="9259241" cy="656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6552828" y="7489204"/>
            <a:ext cx="7871065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latin typeface="Book Antiqua" panose="02040602050305030304" pitchFamily="18" charset="0"/>
              </a:rPr>
              <a:t>Forrás</a:t>
            </a:r>
            <a:r>
              <a:rPr lang="hu-HU" i="1" dirty="0">
                <a:latin typeface="Book Antiqua" panose="02040602050305030304" pitchFamily="18" charset="0"/>
              </a:rPr>
              <a:t>: Az utas </a:t>
            </a:r>
            <a:r>
              <a:rPr lang="hu-HU" i="1" dirty="0" smtClean="0">
                <a:latin typeface="Book Antiqua" panose="02040602050305030304" pitchFamily="18" charset="0"/>
              </a:rPr>
              <a:t>könyve, </a:t>
            </a:r>
            <a:r>
              <a:rPr lang="hu-HU" i="1" dirty="0" smtClean="0">
                <a:latin typeface="Book Antiqua" panose="02040602050305030304" pitchFamily="18" charset="0"/>
              </a:rPr>
              <a:t>1939 alapján szerkesztette Bártfai </a:t>
            </a:r>
            <a:r>
              <a:rPr lang="hu-HU" i="1" dirty="0" smtClean="0">
                <a:latin typeface="Book Antiqua" panose="02040602050305030304" pitchFamily="18" charset="0"/>
              </a:rPr>
              <a:t>E.GY.-Sass E. 2016</a:t>
            </a:r>
            <a:endParaRPr lang="hu-HU" i="1" dirty="0">
              <a:latin typeface="Book Antiqua" panose="02040602050305030304" pitchFamily="18" charset="0"/>
            </a:endParaRPr>
          </a:p>
        </p:txBody>
      </p:sp>
      <p:cxnSp>
        <p:nvCxnSpPr>
          <p:cNvPr id="6" name="Egyenes összekötő 5"/>
          <p:cNvCxnSpPr/>
          <p:nvPr/>
        </p:nvCxnSpPr>
        <p:spPr>
          <a:xfrm>
            <a:off x="6768852" y="5544988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7"/>
          <p:cNvCxnSpPr/>
          <p:nvPr/>
        </p:nvCxnSpPr>
        <p:spPr>
          <a:xfrm>
            <a:off x="8713068" y="4320852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Egyenes összekötő 9"/>
          <p:cNvCxnSpPr/>
          <p:nvPr/>
        </p:nvCxnSpPr>
        <p:spPr>
          <a:xfrm>
            <a:off x="7848972" y="4032820"/>
            <a:ext cx="57606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gyenes összekötő 11"/>
          <p:cNvCxnSpPr/>
          <p:nvPr/>
        </p:nvCxnSpPr>
        <p:spPr>
          <a:xfrm>
            <a:off x="8353028" y="3825754"/>
            <a:ext cx="360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gyenes összekötő 13"/>
          <p:cNvCxnSpPr/>
          <p:nvPr/>
        </p:nvCxnSpPr>
        <p:spPr>
          <a:xfrm>
            <a:off x="8137004" y="302470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Egyenes összekötő 16"/>
          <p:cNvCxnSpPr/>
          <p:nvPr/>
        </p:nvCxnSpPr>
        <p:spPr>
          <a:xfrm>
            <a:off x="7848972" y="4536876"/>
            <a:ext cx="360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Egyenes összekötő 18"/>
          <p:cNvCxnSpPr/>
          <p:nvPr/>
        </p:nvCxnSpPr>
        <p:spPr>
          <a:xfrm>
            <a:off x="6511878" y="3384748"/>
            <a:ext cx="50405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gyenes összekötő 22"/>
          <p:cNvCxnSpPr/>
          <p:nvPr/>
        </p:nvCxnSpPr>
        <p:spPr>
          <a:xfrm>
            <a:off x="9938114" y="6409084"/>
            <a:ext cx="360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/>
          <p:cNvCxnSpPr/>
          <p:nvPr/>
        </p:nvCxnSpPr>
        <p:spPr>
          <a:xfrm>
            <a:off x="8497044" y="2016596"/>
            <a:ext cx="36004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/>
          <p:cNvCxnSpPr/>
          <p:nvPr/>
        </p:nvCxnSpPr>
        <p:spPr>
          <a:xfrm>
            <a:off x="11715387" y="6337076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gyenes összekötő 28"/>
          <p:cNvCxnSpPr/>
          <p:nvPr/>
        </p:nvCxnSpPr>
        <p:spPr>
          <a:xfrm>
            <a:off x="12889532" y="5761012"/>
            <a:ext cx="6480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artalom helye 15"/>
          <p:cNvSpPr>
            <a:spLocks noGrp="1"/>
          </p:cNvSpPr>
          <p:nvPr>
            <p:ph idx="1"/>
          </p:nvPr>
        </p:nvSpPr>
        <p:spPr>
          <a:xfrm>
            <a:off x="216124" y="1152500"/>
            <a:ext cx="4752528" cy="6336704"/>
          </a:xfrm>
        </p:spPr>
        <p:txBody>
          <a:bodyPr>
            <a:noAutofit/>
          </a:bodyPr>
          <a:lstStyle/>
          <a:p>
            <a:r>
              <a:rPr lang="hu-HU" sz="2800" dirty="0" smtClean="0">
                <a:latin typeface="Book Antiqua" panose="02040602050305030304" pitchFamily="18" charset="0"/>
              </a:rPr>
              <a:t>Kárpátalja hatalmak közötti „vándorlása”;</a:t>
            </a:r>
          </a:p>
          <a:p>
            <a:r>
              <a:rPr lang="hu-HU" sz="2800" dirty="0" smtClean="0">
                <a:latin typeface="Book Antiqua" panose="02040602050305030304" pitchFamily="18" charset="0"/>
              </a:rPr>
              <a:t>Az ásvány- és termálvizek első írásos említése;</a:t>
            </a:r>
          </a:p>
          <a:p>
            <a:r>
              <a:rPr lang="hu-HU" sz="2800" dirty="0" smtClean="0">
                <a:latin typeface="Book Antiqua" panose="02040602050305030304" pitchFamily="18" charset="0"/>
              </a:rPr>
              <a:t>Az ásvány- és termálvizek hasznosítása a XIX. században;</a:t>
            </a:r>
          </a:p>
          <a:p>
            <a:r>
              <a:rPr lang="hu-HU" sz="2800" dirty="0" smtClean="0">
                <a:latin typeface="Book Antiqua" panose="02040602050305030304" pitchFamily="18" charset="0"/>
              </a:rPr>
              <a:t>A világháborúk hatása Kárpátalja gyógyvizeinek hasznosításában;</a:t>
            </a:r>
          </a:p>
          <a:p>
            <a:r>
              <a:rPr lang="hu-HU" sz="2800" dirty="0" smtClean="0">
                <a:latin typeface="Book Antiqua" panose="02040602050305030304" pitchFamily="18" charset="0"/>
              </a:rPr>
              <a:t>A II. világháborút követő időszak;</a:t>
            </a:r>
          </a:p>
          <a:p>
            <a:endParaRPr lang="hu-HU" sz="2800" dirty="0" smtClean="0">
              <a:latin typeface="Book Antiqua" panose="02040602050305030304" pitchFamily="18" charset="0"/>
            </a:endParaRPr>
          </a:p>
          <a:p>
            <a:endParaRPr lang="hu-HU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142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164" y="1152500"/>
            <a:ext cx="5312600" cy="1051292"/>
          </a:xfr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hu-HU" sz="3600" b="1" dirty="0" smtClean="0">
                <a:latin typeface="Book Antiqua" panose="02040602050305030304" pitchFamily="18" charset="0"/>
              </a:rPr>
              <a:t>Termálvizek</a:t>
            </a:r>
            <a:endParaRPr lang="hu-HU" sz="3600" b="1" dirty="0">
              <a:latin typeface="Book Antiqua" panose="02040602050305030304" pitchFamily="18" charset="0"/>
            </a:endParaRPr>
          </a:p>
        </p:txBody>
      </p:sp>
      <p:pic>
        <p:nvPicPr>
          <p:cNvPr id="2050" name="Picture 2" descr="D:\munka\seni\tudomany\konferenciak cikkek\2020_11_24_konferencia BGE\Csak_term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0836" y="1440532"/>
            <a:ext cx="8420962" cy="5954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artalom helye 2"/>
          <p:cNvSpPr>
            <a:spLocks noGrp="1"/>
          </p:cNvSpPr>
          <p:nvPr>
            <p:ph idx="1"/>
          </p:nvPr>
        </p:nvSpPr>
        <p:spPr>
          <a:xfrm>
            <a:off x="576164" y="2232619"/>
            <a:ext cx="5256672" cy="4843667"/>
          </a:xfrm>
          <a:ln w="3810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hu-HU" sz="3300" dirty="0" smtClean="0">
                <a:latin typeface="Book Antiqua" panose="02040602050305030304" pitchFamily="18" charset="0"/>
              </a:rPr>
              <a:t>Elhelyezkedésük;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Kialakulásuk;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Hőmérsékletük;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Mélységük;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Összetételük;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Lelőhelyeik;</a:t>
            </a:r>
            <a:endParaRPr lang="hu-HU" sz="3300" dirty="0">
              <a:latin typeface="Book Antiqua" panose="0204060205030503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11860028" y="7395480"/>
            <a:ext cx="248177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latin typeface="Book Antiqua" panose="02040602050305030304" pitchFamily="18" charset="0"/>
              </a:rPr>
              <a:t>Saját szerkesztés, 2020 </a:t>
            </a:r>
            <a:endParaRPr lang="hu-HU" i="1" dirty="0">
              <a:latin typeface="Book Antiqua" panose="02040602050305030304" pitchFamily="18" charset="0"/>
            </a:endParaRPr>
          </a:p>
        </p:txBody>
      </p:sp>
      <p:sp>
        <p:nvSpPr>
          <p:cNvPr id="6" name="Cím 1"/>
          <p:cNvSpPr txBox="1">
            <a:spLocks/>
          </p:cNvSpPr>
          <p:nvPr/>
        </p:nvSpPr>
        <p:spPr>
          <a:xfrm>
            <a:off x="576164" y="72380"/>
            <a:ext cx="10513168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7500" tIns="63750" rIns="127500" bIns="63750" rtlCol="0" anchor="ctr">
            <a:noAutofit/>
          </a:bodyPr>
          <a:lstStyle>
            <a:lvl1pPr algn="ctr" defTabSz="1275012" rtl="0" eaLnBrk="1" latinLnBrk="0" hangingPunct="1">
              <a:spcBef>
                <a:spcPct val="0"/>
              </a:spcBef>
              <a:buNone/>
              <a:defRPr sz="6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Az egészségturizmus fő elemei</a:t>
            </a:r>
            <a:endParaRPr lang="hu-HU" sz="50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70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04156" y="1109320"/>
            <a:ext cx="5472508" cy="11233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hu-HU" sz="3600" b="1" dirty="0" smtClean="0">
                <a:latin typeface="Book Antiqua" panose="02040602050305030304" pitchFamily="18" charset="0"/>
              </a:rPr>
              <a:t>Ásványvizek</a:t>
            </a:r>
            <a:endParaRPr lang="hu-HU" sz="3600" b="1" dirty="0">
              <a:latin typeface="Book Antiqua" panose="02040602050305030304" pitchFamily="18" charset="0"/>
            </a:endParaRPr>
          </a:p>
        </p:txBody>
      </p:sp>
      <p:pic>
        <p:nvPicPr>
          <p:cNvPr id="1026" name="Picture 2" descr="D:\munka\seni\tudomany\konferenciak cikkek\2015_10_16 konf_beregszasz\kepek\Terk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6664" y="1454632"/>
            <a:ext cx="8281020" cy="596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artalom helye 2"/>
          <p:cNvSpPr>
            <a:spLocks noGrp="1"/>
          </p:cNvSpPr>
          <p:nvPr>
            <p:ph idx="1"/>
          </p:nvPr>
        </p:nvSpPr>
        <p:spPr>
          <a:xfrm>
            <a:off x="504068" y="2222576"/>
            <a:ext cx="5472596" cy="5184576"/>
          </a:xfr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3300" dirty="0" smtClean="0">
                <a:latin typeface="Book Antiqua" panose="02040602050305030304" pitchFamily="18" charset="0"/>
              </a:rPr>
              <a:t>Az ásványvízforrások száma;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Kitermelés alatt álló források;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Vízhozamuk;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Összetételük;</a:t>
            </a:r>
          </a:p>
          <a:p>
            <a:r>
              <a:rPr lang="hu-HU" sz="3300" dirty="0" smtClean="0">
                <a:latin typeface="Book Antiqua" panose="02040602050305030304" pitchFamily="18" charset="0"/>
              </a:rPr>
              <a:t>Országos jelentőségük;</a:t>
            </a:r>
          </a:p>
          <a:p>
            <a:endParaRPr lang="hu-HU" sz="3300" dirty="0">
              <a:latin typeface="Book Antiqua" panose="02040602050305030304" pitchFamily="18" charset="0"/>
            </a:endParaRPr>
          </a:p>
        </p:txBody>
      </p:sp>
      <p:sp>
        <p:nvSpPr>
          <p:cNvPr id="7" name="Szövegdoboz 6"/>
          <p:cNvSpPr txBox="1"/>
          <p:nvPr/>
        </p:nvSpPr>
        <p:spPr>
          <a:xfrm>
            <a:off x="6912868" y="7435630"/>
            <a:ext cx="72728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i="1" dirty="0">
                <a:latin typeface="Book Antiqua" panose="02040602050305030304" pitchFamily="18" charset="0"/>
              </a:rPr>
              <a:t>Forrás: Mescsenko, V. </a:t>
            </a:r>
            <a:r>
              <a:rPr lang="hu-HU" i="1" dirty="0" smtClean="0">
                <a:latin typeface="Book Antiqua" panose="02040602050305030304" pitchFamily="18" charset="0"/>
              </a:rPr>
              <a:t>1956 alapján szerkesztette</a:t>
            </a:r>
            <a:r>
              <a:rPr lang="hu-HU" i="1" dirty="0">
                <a:latin typeface="Book Antiqua" panose="02040602050305030304" pitchFamily="18" charset="0"/>
              </a:rPr>
              <a:t>: Berghauer </a:t>
            </a:r>
            <a:r>
              <a:rPr lang="hu-HU" i="1" dirty="0" smtClean="0">
                <a:latin typeface="Book Antiqua" panose="02040602050305030304" pitchFamily="18" charset="0"/>
              </a:rPr>
              <a:t>S. 2012</a:t>
            </a:r>
            <a:endParaRPr lang="hu-HU" i="1" dirty="0">
              <a:latin typeface="Book Antiqua" panose="02040602050305030304" pitchFamily="18" charset="0"/>
            </a:endParaRPr>
          </a:p>
        </p:txBody>
      </p:sp>
      <p:sp>
        <p:nvSpPr>
          <p:cNvPr id="3" name="Téglalap 2"/>
          <p:cNvSpPr/>
          <p:nvPr/>
        </p:nvSpPr>
        <p:spPr>
          <a:xfrm>
            <a:off x="8684319" y="1445381"/>
            <a:ext cx="3453189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b="1" i="1" dirty="0">
                <a:latin typeface="Book Antiqua" panose="02040602050305030304" pitchFamily="18" charset="0"/>
              </a:rPr>
              <a:t>Kárpátalja ásványvízforrásai</a:t>
            </a:r>
            <a:endParaRPr lang="hu-HU" b="1" dirty="0">
              <a:latin typeface="Book Antiqua" panose="02040602050305030304" pitchFamily="18" charset="0"/>
            </a:endParaRP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576164" y="72380"/>
            <a:ext cx="10513168" cy="9361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7500" tIns="63750" rIns="127500" bIns="63750" rtlCol="0" anchor="ctr">
            <a:noAutofit/>
          </a:bodyPr>
          <a:lstStyle>
            <a:lvl1pPr algn="ctr" defTabSz="1275012" rtl="0" eaLnBrk="1" latinLnBrk="0" hangingPunct="1">
              <a:spcBef>
                <a:spcPct val="0"/>
              </a:spcBef>
              <a:buNone/>
              <a:defRPr sz="6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Az egészségturizmus fő elemei</a:t>
            </a:r>
            <a:endParaRPr lang="hu-HU" sz="50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45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073017"/>
              </p:ext>
            </p:extLst>
          </p:nvPr>
        </p:nvGraphicFramePr>
        <p:xfrm>
          <a:off x="504156" y="1512540"/>
          <a:ext cx="13681076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ím 1"/>
          <p:cNvSpPr txBox="1">
            <a:spLocks/>
          </p:cNvSpPr>
          <p:nvPr/>
        </p:nvSpPr>
        <p:spPr>
          <a:xfrm>
            <a:off x="576164" y="288404"/>
            <a:ext cx="9073096" cy="10512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7500" tIns="63750" rIns="127500" bIns="63750" rtlCol="0" anchor="ctr">
            <a:noAutofit/>
          </a:bodyPr>
          <a:lstStyle>
            <a:lvl1pPr algn="ctr" defTabSz="1275012" rtl="0" eaLnBrk="1" latinLnBrk="0" hangingPunct="1">
              <a:spcBef>
                <a:spcPct val="0"/>
              </a:spcBef>
              <a:buNone/>
              <a:defRPr sz="6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Egészségturizmus Kárpátalján</a:t>
            </a:r>
            <a:endParaRPr lang="hu-HU" sz="5000" dirty="0"/>
          </a:p>
        </p:txBody>
      </p:sp>
    </p:spTree>
    <p:extLst>
      <p:ext uri="{BB962C8B-B14F-4D97-AF65-F5344CB8AC3E}">
        <p14:creationId xmlns:p14="http://schemas.microsoft.com/office/powerpoint/2010/main" val="2297621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17083553"/>
              </p:ext>
            </p:extLst>
          </p:nvPr>
        </p:nvGraphicFramePr>
        <p:xfrm>
          <a:off x="3384476" y="1339695"/>
          <a:ext cx="8208912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ím 1"/>
          <p:cNvSpPr txBox="1">
            <a:spLocks/>
          </p:cNvSpPr>
          <p:nvPr/>
        </p:nvSpPr>
        <p:spPr>
          <a:xfrm>
            <a:off x="576164" y="288404"/>
            <a:ext cx="9073096" cy="105129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127500" tIns="63750" rIns="127500" bIns="63750" rtlCol="0" anchor="ctr">
            <a:noAutofit/>
          </a:bodyPr>
          <a:lstStyle>
            <a:lvl1pPr algn="ctr" defTabSz="1275012" rtl="0" eaLnBrk="1" latinLnBrk="0" hangingPunct="1">
              <a:spcBef>
                <a:spcPct val="0"/>
              </a:spcBef>
              <a:buNone/>
              <a:defRPr sz="61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hu-HU" sz="5000" b="1" dirty="0" smtClean="0">
                <a:latin typeface="Book Antiqua" panose="02040602050305030304" pitchFamily="18" charset="0"/>
              </a:rPr>
              <a:t>Egészségturizmus Kárpátalján</a:t>
            </a:r>
            <a:endParaRPr lang="hu-HU" sz="5000" dirty="0"/>
          </a:p>
        </p:txBody>
      </p:sp>
    </p:spTree>
    <p:extLst>
      <p:ext uri="{BB962C8B-B14F-4D97-AF65-F5344CB8AC3E}">
        <p14:creationId xmlns:p14="http://schemas.microsoft.com/office/powerpoint/2010/main" val="5246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720092" y="1848381"/>
            <a:ext cx="5688720" cy="362459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hu-HU" sz="3500" dirty="0" smtClean="0">
                <a:latin typeface="Book Antiqua" panose="02040602050305030304" pitchFamily="18" charset="0"/>
              </a:rPr>
              <a:t>A </a:t>
            </a:r>
            <a:r>
              <a:rPr lang="hu-HU" sz="3500" dirty="0">
                <a:latin typeface="Book Antiqua" panose="02040602050305030304" pitchFamily="18" charset="0"/>
              </a:rPr>
              <a:t>kezelések és a gyógyítás főként </a:t>
            </a:r>
            <a:endParaRPr lang="hu-HU" sz="3500" dirty="0" smtClean="0">
              <a:latin typeface="Book Antiqua" panose="02040602050305030304" pitchFamily="18" charset="0"/>
            </a:endParaRPr>
          </a:p>
          <a:p>
            <a:r>
              <a:rPr lang="hu-HU" sz="3500" dirty="0" smtClean="0">
                <a:latin typeface="Book Antiqua" panose="02040602050305030304" pitchFamily="18" charset="0"/>
              </a:rPr>
              <a:t>a </a:t>
            </a:r>
            <a:r>
              <a:rPr lang="hu-HU" sz="3500" dirty="0">
                <a:latin typeface="Book Antiqua" panose="02040602050305030304" pitchFamily="18" charset="0"/>
              </a:rPr>
              <a:t>balneoterápián</a:t>
            </a:r>
            <a:r>
              <a:rPr lang="hu-HU" sz="3500" dirty="0" smtClean="0">
                <a:latin typeface="Book Antiqua" panose="02040602050305030304" pitchFamily="18" charset="0"/>
              </a:rPr>
              <a:t>,</a:t>
            </a:r>
          </a:p>
          <a:p>
            <a:r>
              <a:rPr lang="hu-HU" sz="3500" dirty="0">
                <a:latin typeface="Book Antiqua" panose="02040602050305030304" pitchFamily="18" charset="0"/>
              </a:rPr>
              <a:t>a</a:t>
            </a:r>
            <a:r>
              <a:rPr lang="hu-HU" sz="3500" dirty="0" smtClean="0">
                <a:latin typeface="Book Antiqua" panose="02040602050305030304" pitchFamily="18" charset="0"/>
              </a:rPr>
              <a:t> klímaterápián</a:t>
            </a:r>
            <a:r>
              <a:rPr lang="hu-HU" sz="3500" dirty="0">
                <a:latin typeface="Book Antiqua" panose="02040602050305030304" pitchFamily="18" charset="0"/>
              </a:rPr>
              <a:t>, </a:t>
            </a:r>
            <a:endParaRPr lang="hu-HU" sz="3500" dirty="0" smtClean="0">
              <a:latin typeface="Book Antiqua" panose="02040602050305030304" pitchFamily="18" charset="0"/>
            </a:endParaRPr>
          </a:p>
          <a:p>
            <a:r>
              <a:rPr lang="hu-HU" sz="3500" dirty="0" smtClean="0">
                <a:latin typeface="Book Antiqua" panose="02040602050305030304" pitchFamily="18" charset="0"/>
              </a:rPr>
              <a:t>a iszapkezelésen </a:t>
            </a:r>
            <a:r>
              <a:rPr lang="hu-HU" sz="3500" dirty="0">
                <a:latin typeface="Book Antiqua" panose="02040602050305030304" pitchFamily="18" charset="0"/>
              </a:rPr>
              <a:t>és </a:t>
            </a:r>
            <a:endParaRPr lang="hu-HU" sz="3500" dirty="0" smtClean="0">
              <a:latin typeface="Book Antiqua" panose="02040602050305030304" pitchFamily="18" charset="0"/>
            </a:endParaRPr>
          </a:p>
          <a:p>
            <a:r>
              <a:rPr lang="hu-HU" sz="3500" dirty="0" smtClean="0">
                <a:latin typeface="Book Antiqua" panose="02040602050305030304" pitchFamily="18" charset="0"/>
              </a:rPr>
              <a:t>az </a:t>
            </a:r>
            <a:r>
              <a:rPr lang="hu-HU" sz="3500" dirty="0">
                <a:latin typeface="Book Antiqua" panose="02040602050305030304" pitchFamily="18" charset="0"/>
              </a:rPr>
              <a:t>egészséges táplálkozáson alapszik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7809" y="3888804"/>
            <a:ext cx="5759875" cy="384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https://ungvarskiy-hotel.com.ua/wp-content/uploads/2020/01/EK_0067-1024x6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562" y="216396"/>
            <a:ext cx="4337122" cy="2892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ungvarskiy-hotel.com.ua/wp-content/uploads/2020/01/EK_0058-1024x68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860" y="3888804"/>
            <a:ext cx="4970536" cy="331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Грязелікування в санаторії Боржа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412" y="5627228"/>
            <a:ext cx="38100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Відпочинок і лікування в Закарпатті. Санаторій Сонячне Закарпаття в курорті  Поляна.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791" y="648444"/>
            <a:ext cx="4214036" cy="313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0092" y="317233"/>
            <a:ext cx="5760728" cy="1123299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hu-HU" b="1" dirty="0">
                <a:latin typeface="Book Antiqua" panose="02040602050305030304" pitchFamily="18" charset="0"/>
              </a:rPr>
              <a:t>Gyógyturizmus </a:t>
            </a:r>
            <a:endParaRPr lang="hu-H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536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2865646"/>
              </p:ext>
            </p:extLst>
          </p:nvPr>
        </p:nvGraphicFramePr>
        <p:xfrm>
          <a:off x="792188" y="1800572"/>
          <a:ext cx="12960350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églalap 4"/>
          <p:cNvSpPr/>
          <p:nvPr/>
        </p:nvSpPr>
        <p:spPr>
          <a:xfrm>
            <a:off x="4752628" y="7522951"/>
            <a:ext cx="950505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i="1" dirty="0">
                <a:latin typeface="Book Antiqua" panose="02040602050305030304" pitchFamily="18" charset="0"/>
              </a:rPr>
              <a:t>Forrás: </a:t>
            </a:r>
            <a:r>
              <a:rPr lang="hu-HU" i="1" cap="small" dirty="0">
                <a:latin typeface="Book Antiqua" panose="02040602050305030304" pitchFamily="18" charset="0"/>
              </a:rPr>
              <a:t>Kárpátalja – Szanatóriumok és turizmus </a:t>
            </a:r>
            <a:r>
              <a:rPr lang="hu-HU" i="1" cap="small" dirty="0" smtClean="0">
                <a:latin typeface="Book Antiqua" panose="02040602050305030304" pitchFamily="18" charset="0"/>
              </a:rPr>
              <a:t>2017,</a:t>
            </a:r>
            <a:r>
              <a:rPr lang="hu-HU" i="1" dirty="0" smtClean="0">
                <a:latin typeface="Book Antiqua" panose="02040602050305030304" pitchFamily="18" charset="0"/>
              </a:rPr>
              <a:t> </a:t>
            </a:r>
            <a:r>
              <a:rPr lang="hu-HU" i="1" dirty="0">
                <a:latin typeface="Book Antiqua" panose="02040602050305030304" pitchFamily="18" charset="0"/>
              </a:rPr>
              <a:t>2018. </a:t>
            </a:r>
            <a:r>
              <a:rPr lang="hu-HU" i="1" dirty="0" smtClean="0">
                <a:latin typeface="Book Antiqua" panose="02040602050305030304" pitchFamily="18" charset="0"/>
              </a:rPr>
              <a:t> Saját szerkeztés, 2020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6" name="Cím 1"/>
          <p:cNvSpPr>
            <a:spLocks noGrp="1"/>
          </p:cNvSpPr>
          <p:nvPr>
            <p:ph type="title"/>
          </p:nvPr>
        </p:nvSpPr>
        <p:spPr>
          <a:xfrm>
            <a:off x="864016" y="317233"/>
            <a:ext cx="12961620" cy="1051292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3600" b="1" i="1" dirty="0">
                <a:latin typeface="Book Antiqua" panose="02040602050305030304" pitchFamily="18" charset="0"/>
              </a:rPr>
              <a:t>A speciális szálláshelyek </a:t>
            </a:r>
            <a:r>
              <a:rPr lang="hu-HU" sz="3600" b="1" i="1" dirty="0" smtClean="0">
                <a:latin typeface="Book Antiqua" panose="02040602050305030304" pitchFamily="18" charset="0"/>
              </a:rPr>
              <a:t>számának és forgalmának </a:t>
            </a:r>
            <a:r>
              <a:rPr lang="hu-HU" sz="3600" b="1" i="1" dirty="0">
                <a:latin typeface="Book Antiqua" panose="02040602050305030304" pitchFamily="18" charset="0"/>
              </a:rPr>
              <a:t>változása Kárpátalján</a:t>
            </a:r>
          </a:p>
        </p:txBody>
      </p:sp>
    </p:spTree>
    <p:extLst>
      <p:ext uri="{BB962C8B-B14F-4D97-AF65-F5344CB8AC3E}">
        <p14:creationId xmlns:p14="http://schemas.microsoft.com/office/powerpoint/2010/main" val="215113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008124" y="624317"/>
            <a:ext cx="12745504" cy="1320271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3600" b="1" i="1" dirty="0" smtClean="0">
                <a:latin typeface="Book Antiqua" panose="02040602050305030304" pitchFamily="18" charset="0"/>
              </a:rPr>
              <a:t>A kárpátaljai </a:t>
            </a:r>
            <a:r>
              <a:rPr lang="hu-HU" sz="3600" b="1" i="1" dirty="0">
                <a:latin typeface="Book Antiqua" panose="02040602050305030304" pitchFamily="18" charset="0"/>
              </a:rPr>
              <a:t>speciális szálláshelyek </a:t>
            </a:r>
            <a:r>
              <a:rPr lang="hu-HU" sz="3600" b="1" i="1" dirty="0" smtClean="0">
                <a:latin typeface="Book Antiqua" panose="02040602050305030304" pitchFamily="18" charset="0"/>
              </a:rPr>
              <a:t>területi megoszlása és fő mérőszámaik (2017)</a:t>
            </a:r>
            <a:endParaRPr lang="hu-HU" sz="3600" i="1" dirty="0"/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3962411"/>
              </p:ext>
            </p:extLst>
          </p:nvPr>
        </p:nvGraphicFramePr>
        <p:xfrm>
          <a:off x="1080220" y="2424196"/>
          <a:ext cx="12745416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8352"/>
                <a:gridCol w="2268000"/>
                <a:gridCol w="1908464"/>
                <a:gridCol w="2627536"/>
                <a:gridCol w="2773064"/>
              </a:tblGrid>
              <a:tr h="370840">
                <a:tc>
                  <a:txBody>
                    <a:bodyPr/>
                    <a:lstStyle/>
                    <a:p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Egységek száma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Férőhelyek száma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Gyógykezelt vendégek száma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Vendégéjszakák száma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Técsői járás 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13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 623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2 426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25 615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Szolyvai járás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7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1 630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21 681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353 908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Munkácsi járás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4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1 146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17 883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solidFill>
                            <a:srgbClr val="C00000"/>
                          </a:solidFill>
                          <a:latin typeface="Book Antiqua" panose="02040602050305030304" pitchFamily="18" charset="0"/>
                        </a:rPr>
                        <a:t>246 469</a:t>
                      </a:r>
                      <a:endParaRPr lang="hu-HU" dirty="0">
                        <a:solidFill>
                          <a:srgbClr val="C00000"/>
                        </a:solidFill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Huszti járás 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3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 307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5 408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74 477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Nagyszőlősi járás 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3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 227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4 279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56 435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Ungvári járás 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3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 414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7 458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69 269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Többi területi egység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9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   794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16 047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>
                          <a:latin typeface="Book Antiqua" panose="02040602050305030304" pitchFamily="18" charset="0"/>
                        </a:rPr>
                        <a:t>140 941</a:t>
                      </a:r>
                      <a:endParaRPr lang="hu-HU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u-HU" b="1" dirty="0" smtClean="0">
                          <a:latin typeface="Book Antiqua" panose="02040602050305030304" pitchFamily="18" charset="0"/>
                        </a:rPr>
                        <a:t>Összesen </a:t>
                      </a:r>
                      <a:endParaRPr lang="hu-HU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Book Antiqua" panose="02040602050305030304" pitchFamily="18" charset="0"/>
                        </a:rPr>
                        <a:t>42</a:t>
                      </a:r>
                      <a:endParaRPr lang="hu-HU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Book Antiqua" panose="02040602050305030304" pitchFamily="18" charset="0"/>
                        </a:rPr>
                        <a:t>5 141</a:t>
                      </a:r>
                      <a:endParaRPr lang="hu-HU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Book Antiqua" panose="02040602050305030304" pitchFamily="18" charset="0"/>
                        </a:rPr>
                        <a:t>75 182</a:t>
                      </a:r>
                      <a:endParaRPr lang="hu-HU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b="1" dirty="0" smtClean="0">
                          <a:latin typeface="Book Antiqua" panose="02040602050305030304" pitchFamily="18" charset="0"/>
                        </a:rPr>
                        <a:t>967 114</a:t>
                      </a:r>
                      <a:endParaRPr lang="hu-HU" b="1" dirty="0">
                        <a:latin typeface="Book Antiqua" panose="0204060205030503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églalap 5"/>
          <p:cNvSpPr/>
          <p:nvPr/>
        </p:nvSpPr>
        <p:spPr>
          <a:xfrm>
            <a:off x="5184676" y="7522951"/>
            <a:ext cx="9073008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i="1" dirty="0">
                <a:latin typeface="Book Antiqua" panose="02040602050305030304" pitchFamily="18" charset="0"/>
              </a:rPr>
              <a:t>Forrás: </a:t>
            </a:r>
            <a:r>
              <a:rPr lang="hu-HU" i="1" cap="small" dirty="0">
                <a:latin typeface="Book Antiqua" panose="02040602050305030304" pitchFamily="18" charset="0"/>
              </a:rPr>
              <a:t>Kárpátalja – Szanatóriumok és turizmus </a:t>
            </a:r>
            <a:r>
              <a:rPr lang="hu-HU" i="1" cap="small" dirty="0" smtClean="0">
                <a:latin typeface="Book Antiqua" panose="02040602050305030304" pitchFamily="18" charset="0"/>
              </a:rPr>
              <a:t>2017,</a:t>
            </a:r>
            <a:r>
              <a:rPr lang="hu-HU" i="1" dirty="0" smtClean="0">
                <a:latin typeface="Book Antiqua" panose="02040602050305030304" pitchFamily="18" charset="0"/>
              </a:rPr>
              <a:t> </a:t>
            </a:r>
            <a:r>
              <a:rPr lang="hu-HU" i="1" dirty="0">
                <a:latin typeface="Book Antiqua" panose="02040602050305030304" pitchFamily="18" charset="0"/>
              </a:rPr>
              <a:t>2018. </a:t>
            </a:r>
            <a:r>
              <a:rPr lang="hu-HU" i="1" dirty="0" smtClean="0">
                <a:latin typeface="Book Antiqua" panose="02040602050305030304" pitchFamily="18" charset="0"/>
              </a:rPr>
              <a:t> Saját szerkeztés, 2020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5400700" y="3744788"/>
            <a:ext cx="5832648" cy="25545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hu-HU" sz="3200" b="1" dirty="0" smtClean="0">
                <a:latin typeface="Book Antiqua" panose="02040602050305030304" pitchFamily="18" charset="0"/>
              </a:rPr>
              <a:t>Szolyvai és Munkácsi járások: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Book Antiqua" panose="02040602050305030304" pitchFamily="18" charset="0"/>
              </a:rPr>
              <a:t>férőhelyek 		54,0%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Book Antiqua" panose="02040602050305030304" pitchFamily="18" charset="0"/>
              </a:rPr>
              <a:t>vendégek 		52,6%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 smtClean="0">
                <a:latin typeface="Book Antiqua" panose="02040602050305030304" pitchFamily="18" charset="0"/>
              </a:rPr>
              <a:t>vendégéjszakák 	62,1% </a:t>
            </a:r>
            <a:endParaRPr lang="hu-HU" sz="3200" b="1" dirty="0">
              <a:latin typeface="Book Antiqua" panose="02040602050305030304" pitchFamily="18" charset="0"/>
            </a:endParaRPr>
          </a:p>
          <a:p>
            <a:endParaRPr lang="hu-HU" sz="3200" b="1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27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"/>
          <a:stretch/>
        </p:blipFill>
        <p:spPr bwMode="auto">
          <a:xfrm>
            <a:off x="0" y="0"/>
            <a:ext cx="14394478" cy="791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64196" y="504428"/>
            <a:ext cx="12097344" cy="1195308"/>
          </a:xfrm>
          <a:solidFill>
            <a:schemeClr val="tx1">
              <a:lumMod val="50000"/>
              <a:lumOff val="50000"/>
              <a:alpha val="51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3600" b="1" i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A termálfürdők és a termálvizet hasznosító intézmények rangsora a GOOGLE vendégértékelés alapján</a:t>
            </a:r>
            <a:endParaRPr lang="hu-HU" sz="3600" b="1" i="1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4" name="Tartalom helye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75061"/>
              </p:ext>
            </p:extLst>
          </p:nvPr>
        </p:nvGraphicFramePr>
        <p:xfrm>
          <a:off x="936204" y="2376636"/>
          <a:ext cx="12025336" cy="49076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4057"/>
                <a:gridCol w="4536503"/>
                <a:gridCol w="3672408"/>
                <a:gridCol w="1656184"/>
                <a:gridCol w="1656184"/>
              </a:tblGrid>
              <a:tr h="74545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900" dirty="0">
                          <a:effectLst/>
                          <a:latin typeface="Book Antiqua" panose="02040602050305030304" pitchFamily="18" charset="0"/>
                        </a:rPr>
                        <a:t>№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Az üdülő neve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Elhelyezkedése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Vélemények száma (fő)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Értékelés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*-al kifejeve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(5*-ból)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54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1.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„Derenyivszka Kupil” </a:t>
                      </a:r>
                      <a:r>
                        <a:rPr lang="hu-HU" sz="1900" kern="1200" dirty="0" smtClean="0">
                          <a:solidFill>
                            <a:schemeClr val="dk1"/>
                          </a:solidFill>
                          <a:effectLst/>
                          <a:latin typeface="Book Antiqua" panose="02040602050305030304" pitchFamily="18" charset="0"/>
                          <a:ea typeface="+mn-ea"/>
                          <a:cs typeface="+mn-cs"/>
                        </a:rPr>
                        <a:t>üdülőközpont</a:t>
                      </a:r>
                      <a:endParaRPr lang="hu-HU" sz="1900" kern="1200" dirty="0">
                        <a:solidFill>
                          <a:schemeClr val="dk1"/>
                        </a:solidFill>
                        <a:effectLst/>
                        <a:latin typeface="Book Antiqua" panose="020406020503050303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Alsószlatina (Ungvári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85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4,9 *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2.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„Teplica” /„ Üvegház"  szanatórium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Nagyszőlős (Nagyszőlősi járás)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267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4,7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85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3.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Kaszonyi termálfürdő-komplexum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Mezőkaszony (Beregszászi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7063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4,6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661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4.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„Pacsirta” termálfürdő-komplexum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Beregszász (Beregszászi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5888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4,5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32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5.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„Termalnyi csany” / „Termál üztök”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Rónafüred (Perecsenyi járárs)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566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4,5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46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6.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„Kvitka Polonina” szanatórium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Szolocsin </a:t>
                      </a:r>
                      <a:r>
                        <a:rPr lang="hu-HU" sz="1900" dirty="0" smtClean="0">
                          <a:effectLst/>
                          <a:latin typeface="Book Antiqua" panose="02040602050305030304" pitchFamily="18" charset="0"/>
                        </a:rPr>
                        <a:t>(</a:t>
                      </a: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Szolyvai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3075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4,5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7.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„Zolota Hora” / „Arany hegy”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Barvinok </a:t>
                      </a:r>
                      <a:r>
                        <a:rPr lang="hu-HU" sz="1900" dirty="0" smtClean="0">
                          <a:effectLst/>
                          <a:latin typeface="Book Antiqua" panose="02040602050305030304" pitchFamily="18" charset="0"/>
                        </a:rPr>
                        <a:t> (</a:t>
                      </a: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Ungvári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1391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4,4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969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8.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„Teply Vody</a:t>
                      </a:r>
                      <a:r>
                        <a:rPr lang="hu-HU" sz="1900" dirty="0" smtClean="0">
                          <a:effectLst/>
                          <a:latin typeface="Book Antiqua" panose="02040602050305030304" pitchFamily="18" charset="0"/>
                        </a:rPr>
                        <a:t>”/„</a:t>
                      </a: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Meleg víz” üdülőkomplexum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 smtClean="0">
                          <a:effectLst/>
                          <a:latin typeface="Book Antiqua" panose="02040602050305030304" pitchFamily="18" charset="0"/>
                        </a:rPr>
                        <a:t>Veléte (Huszti </a:t>
                      </a: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4006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4,3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54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9. 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„Termal Star” szanatórium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Alsószlatina (Ungvári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526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4,2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03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10.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„Eko-Termal” egészségügyi komplexum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Mezőkaszony (Beregszászi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555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4,1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69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11.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„Zakarpattya” sporttelep és termálfürdő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Beregszász (Beregszászi járás)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>
                          <a:effectLst/>
                          <a:latin typeface="Book Antiqua" panose="02040602050305030304" pitchFamily="18" charset="0"/>
                        </a:rPr>
                        <a:t>725</a:t>
                      </a:r>
                      <a:endParaRPr lang="hu-HU" sz="190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u-HU" sz="1900" dirty="0">
                          <a:effectLst/>
                          <a:latin typeface="Book Antiqua" panose="02040602050305030304" pitchFamily="18" charset="0"/>
                        </a:rPr>
                        <a:t>3,6 *</a:t>
                      </a:r>
                      <a:endParaRPr lang="hu-HU" sz="1900" dirty="0">
                        <a:effectLst/>
                        <a:latin typeface="Book Antiqua" panose="0204060205030503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Ellipszis 2"/>
          <p:cNvSpPr/>
          <p:nvPr/>
        </p:nvSpPr>
        <p:spPr>
          <a:xfrm>
            <a:off x="9937204" y="3816796"/>
            <a:ext cx="2664296" cy="864096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759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munka\seni\tudomany\konferenciak cikkek\2020_11_24_konferencia BGE\Termal_grafik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48" y="1300108"/>
            <a:ext cx="9227744" cy="6525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368252" y="216397"/>
            <a:ext cx="11604299" cy="936103"/>
          </a:xfr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hu-HU" sz="3600" b="1" i="1" dirty="0" smtClean="0">
                <a:latin typeface="Book Antiqua" panose="02040602050305030304" pitchFamily="18" charset="0"/>
              </a:rPr>
              <a:t>A szanatóriumok és termálfürdők  területi eloszlása  </a:t>
            </a:r>
            <a:endParaRPr lang="hu-HU" sz="3600" b="1" i="1" dirty="0">
              <a:latin typeface="Book Antiqua" panose="02040602050305030304" pitchFamily="18" charset="0"/>
            </a:endParaRPr>
          </a:p>
        </p:txBody>
      </p:sp>
      <p:graphicFrame>
        <p:nvGraphicFramePr>
          <p:cNvPr id="5" name="Tartalom helye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1222794"/>
              </p:ext>
            </p:extLst>
          </p:nvPr>
        </p:nvGraphicFramePr>
        <p:xfrm>
          <a:off x="1152228" y="1460077"/>
          <a:ext cx="3384376" cy="4888911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432048"/>
                <a:gridCol w="2380321"/>
                <a:gridCol w="572007"/>
              </a:tblGrid>
              <a:tr h="430767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1.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Szolyvai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6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85792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2.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Ungvári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42555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3.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Beregszászi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4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30767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4.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Munkácsi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30767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5.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Huszti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3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50661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6.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Ökörmezői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30767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7.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Técsői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7106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8.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Rahói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97168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9.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Nagyszőlősi járs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483140">
                <a:tc>
                  <a:txBody>
                    <a:bodyPr/>
                    <a:lstStyle/>
                    <a:p>
                      <a:pPr algn="just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10.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Perecsenyi járárs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37106"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 smtClean="0">
                          <a:effectLst/>
                          <a:latin typeface="Book Antiqua" panose="02040602050305030304" pitchFamily="18" charset="0"/>
                        </a:rPr>
                        <a:t>11.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Ilosvai járás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hu-HU" sz="2400" u="none" strike="noStrike" dirty="0">
                          <a:effectLst/>
                          <a:latin typeface="Book Antiqua" panose="02040602050305030304" pitchFamily="18" charset="0"/>
                        </a:rPr>
                        <a:t>1</a:t>
                      </a:r>
                      <a:endParaRPr lang="hu-HU" sz="2400" b="0" i="0" u="none" strike="noStrike" dirty="0">
                        <a:solidFill>
                          <a:srgbClr val="000000"/>
                        </a:solidFill>
                        <a:effectLst/>
                        <a:latin typeface="Book Antiqua" panose="0204060205030503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4" name="Szövegdoboz 3"/>
          <p:cNvSpPr txBox="1"/>
          <p:nvPr/>
        </p:nvSpPr>
        <p:spPr>
          <a:xfrm>
            <a:off x="10153228" y="7489204"/>
            <a:ext cx="232627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i="1" dirty="0" smtClean="0">
                <a:latin typeface="Book Antiqua" panose="02040602050305030304" pitchFamily="18" charset="0"/>
              </a:rPr>
              <a:t>Saját szerkeztés, 2020</a:t>
            </a:r>
            <a:endParaRPr lang="hu-HU" i="1" dirty="0">
              <a:latin typeface="Book Antiqua" panose="02040602050305030304" pitchFamily="18" charset="0"/>
            </a:endParaRPr>
          </a:p>
        </p:txBody>
      </p:sp>
      <p:sp>
        <p:nvSpPr>
          <p:cNvPr id="6" name="Ellipszis 5"/>
          <p:cNvSpPr/>
          <p:nvPr/>
        </p:nvSpPr>
        <p:spPr>
          <a:xfrm>
            <a:off x="7992988" y="3528764"/>
            <a:ext cx="1080120" cy="90500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5777880" y="3367993"/>
            <a:ext cx="1279004" cy="1096875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 rot="1597768">
            <a:off x="6213387" y="5293326"/>
            <a:ext cx="1296630" cy="720080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/>
          <p:cNvSpPr/>
          <p:nvPr/>
        </p:nvSpPr>
        <p:spPr>
          <a:xfrm>
            <a:off x="7200900" y="3816796"/>
            <a:ext cx="1008112" cy="83646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9014316" y="6049044"/>
            <a:ext cx="1138912" cy="854549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42389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0092" y="317233"/>
            <a:ext cx="5184664" cy="10512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hu-HU" sz="4000" b="1" i="1" dirty="0" smtClean="0">
                <a:latin typeface="Book Antiqua" panose="02040602050305030304" pitchFamily="18" charset="0"/>
              </a:rPr>
              <a:t>Mezőkaszony</a:t>
            </a:r>
            <a:endParaRPr lang="hu-HU" sz="4000" b="1" i="1" dirty="0">
              <a:latin typeface="Book Antiqua" panose="0204060205030503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93059" y="6697116"/>
            <a:ext cx="6360795" cy="516491"/>
          </a:xfrm>
        </p:spPr>
        <p:txBody>
          <a:bodyPr>
            <a:normAutofit fontScale="62500" lnSpcReduction="2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hu-HU" sz="4000" dirty="0">
                <a:latin typeface="Book Antiqua" panose="02040602050305030304" pitchFamily="18" charset="0"/>
              </a:rPr>
              <a:t>„Eko-Termal” egészségügyi komplexum</a:t>
            </a:r>
            <a:endParaRPr lang="hu-HU" sz="4000" dirty="0">
              <a:latin typeface="Book Antiqua" panose="02040602050305030304" pitchFamily="18" charset="0"/>
              <a:ea typeface="Calibri"/>
              <a:cs typeface="Times New Roman"/>
            </a:endParaRPr>
          </a:p>
        </p:txBody>
      </p:sp>
      <p:pic>
        <p:nvPicPr>
          <p:cNvPr id="5122" name="Picture 2" descr="Косино аквапарк «Морська хвиля» - відчуйте себе дитиною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008" y="26326"/>
            <a:ext cx="6161652" cy="4150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АКВАПАРК &quot;К О С И Н О&quot; 2019 ЗАКАРПАТЬЕ - YouTu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979" y="4248844"/>
            <a:ext cx="6144681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://www.eco-termal.com/wp-content/uploads/22-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88" y="1937892"/>
            <a:ext cx="6162539" cy="462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7880008" y="3960812"/>
            <a:ext cx="6360795" cy="811219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hu-HU" sz="4000" dirty="0">
                <a:latin typeface="Book Antiqua" panose="02040602050305030304" pitchFamily="18" charset="0"/>
              </a:rPr>
              <a:t>Kaszonyi </a:t>
            </a:r>
            <a:r>
              <a:rPr lang="hu-HU" sz="4000" dirty="0" smtClean="0">
                <a:latin typeface="Book Antiqua" panose="02040602050305030304" pitchFamily="18" charset="0"/>
              </a:rPr>
              <a:t>termálfürdő-komplexum: Iváncsó birtok</a:t>
            </a:r>
            <a:endParaRPr lang="hu-HU" sz="4000" dirty="0">
              <a:latin typeface="Book Antiqua" panose="02040602050305030304" pitchFamily="18" charset="0"/>
              <a:ea typeface="Calibri"/>
              <a:cs typeface="Times New Roman"/>
            </a:endParaRPr>
          </a:p>
          <a:p>
            <a:endParaRPr lang="hu-HU" dirty="0"/>
          </a:p>
        </p:txBody>
      </p:sp>
      <p:sp>
        <p:nvSpPr>
          <p:cNvPr id="5" name="Ellipszis 4"/>
          <p:cNvSpPr/>
          <p:nvPr/>
        </p:nvSpPr>
        <p:spPr>
          <a:xfrm>
            <a:off x="9591257" y="195942"/>
            <a:ext cx="1850504" cy="576064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7" name="Egyenes összekötő nyíllal 6"/>
          <p:cNvCxnSpPr/>
          <p:nvPr/>
        </p:nvCxnSpPr>
        <p:spPr>
          <a:xfrm flipH="1">
            <a:off x="7272908" y="772006"/>
            <a:ext cx="2318350" cy="1388606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88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0092" y="317233"/>
            <a:ext cx="4464584" cy="9792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hu-HU" sz="4000" b="1" i="1" dirty="0" smtClean="0">
                <a:latin typeface="Book Antiqua" panose="02040602050305030304" pitchFamily="18" charset="0"/>
              </a:rPr>
              <a:t>Aknaszlatina</a:t>
            </a:r>
            <a:endParaRPr lang="hu-HU" sz="4000" b="1" i="1" dirty="0">
              <a:latin typeface="Book Antiqua" panose="02040602050305030304" pitchFamily="18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144116" y="1440532"/>
            <a:ext cx="6194919" cy="6337077"/>
          </a:xfrm>
        </p:spPr>
        <p:txBody>
          <a:bodyPr>
            <a:noAutofit/>
          </a:bodyPr>
          <a:lstStyle/>
          <a:p>
            <a:pPr marL="468000" indent="-468000">
              <a:lnSpc>
                <a:spcPct val="90000"/>
              </a:lnSpc>
              <a:spcBef>
                <a:spcPts val="0"/>
              </a:spcBef>
            </a:pPr>
            <a:r>
              <a:rPr lang="hu-HU" sz="2500" dirty="0" smtClean="0">
                <a:latin typeface="Book Antiqua" panose="02040602050305030304" pitchFamily="18" charset="0"/>
              </a:rPr>
              <a:t>A település sóbányáiról és a sókitermelésről vált ismertté.</a:t>
            </a:r>
          </a:p>
          <a:p>
            <a:pPr marL="468000" indent="-468000">
              <a:lnSpc>
                <a:spcPct val="90000"/>
              </a:lnSpc>
              <a:spcBef>
                <a:spcPts val="0"/>
              </a:spcBef>
            </a:pPr>
            <a:r>
              <a:rPr lang="hu-HU" sz="2500" dirty="0" smtClean="0">
                <a:latin typeface="Book Antiqua" panose="02040602050305030304" pitchFamily="18" charset="0"/>
              </a:rPr>
              <a:t>A </a:t>
            </a:r>
            <a:r>
              <a:rPr lang="hu-HU" sz="2500" dirty="0">
                <a:latin typeface="Book Antiqua" panose="02040602050305030304" pitchFamily="18" charset="0"/>
              </a:rPr>
              <a:t>XIX. század végétől híres </a:t>
            </a:r>
            <a:r>
              <a:rPr lang="hu-HU" sz="2500" dirty="0" smtClean="0">
                <a:latin typeface="Book Antiqua" panose="02040602050305030304" pitchFamily="18" charset="0"/>
              </a:rPr>
              <a:t>fürdőhellyé is vált </a:t>
            </a:r>
            <a:r>
              <a:rPr lang="hu-HU" sz="2500" dirty="0">
                <a:latin typeface="Book Antiqua" panose="02040602050305030304" pitchFamily="18" charset="0"/>
              </a:rPr>
              <a:t>a „Pável”-sósfürdő </a:t>
            </a:r>
            <a:r>
              <a:rPr lang="hu-HU" sz="2500" dirty="0" smtClean="0">
                <a:latin typeface="Book Antiqua" panose="02040602050305030304" pitchFamily="18" charset="0"/>
              </a:rPr>
              <a:t>révén. </a:t>
            </a:r>
          </a:p>
          <a:p>
            <a:pPr marL="468000" indent="-468000">
              <a:lnSpc>
                <a:spcPct val="90000"/>
              </a:lnSpc>
              <a:spcBef>
                <a:spcPts val="0"/>
              </a:spcBef>
            </a:pPr>
            <a:r>
              <a:rPr lang="hu-HU" sz="2500" dirty="0" smtClean="0">
                <a:latin typeface="Book Antiqua" panose="02040602050305030304" pitchFamily="18" charset="0"/>
              </a:rPr>
              <a:t>A </a:t>
            </a:r>
            <a:r>
              <a:rPr lang="hu-HU" sz="2500" dirty="0">
                <a:latin typeface="Book Antiqua" panose="02040602050305030304" pitchFamily="18" charset="0"/>
              </a:rPr>
              <a:t>hajdani fürdő a sóbánya közelében helyezkedett el, ahonnan csővezetéken szállították a gyógykezelések alapját adó természetes sós ásványvizet a fürdőbe. </a:t>
            </a:r>
            <a:endParaRPr lang="hu-HU" sz="2500" dirty="0" smtClean="0">
              <a:latin typeface="Book Antiqua" panose="02040602050305030304" pitchFamily="18" charset="0"/>
            </a:endParaRPr>
          </a:p>
          <a:p>
            <a:pPr marL="468000" indent="-468000">
              <a:lnSpc>
                <a:spcPct val="90000"/>
              </a:lnSpc>
              <a:spcBef>
                <a:spcPts val="0"/>
              </a:spcBef>
            </a:pPr>
            <a:r>
              <a:rPr lang="hu-HU" sz="2500" dirty="0" smtClean="0">
                <a:latin typeface="Book Antiqua" panose="02040602050305030304" pitchFamily="18" charset="0"/>
              </a:rPr>
              <a:t>A </a:t>
            </a:r>
            <a:r>
              <a:rPr lang="hu-HU" sz="2500" dirty="0">
                <a:latin typeface="Book Antiqua" panose="02040602050305030304" pitchFamily="18" charset="0"/>
              </a:rPr>
              <a:t>mai értelemben vett sós fürdőhelyek, a sós-tavak a bányákból való sósvíz kiszivattyúzása által, vagyis a kitermelés következtében alakultak ki. </a:t>
            </a:r>
            <a:endParaRPr lang="hu-HU" sz="2500" dirty="0" smtClean="0">
              <a:latin typeface="Book Antiqua" panose="02040602050305030304" pitchFamily="18" charset="0"/>
            </a:endParaRPr>
          </a:p>
          <a:p>
            <a:pPr marL="468000" indent="-468000">
              <a:lnSpc>
                <a:spcPct val="90000"/>
              </a:lnSpc>
              <a:spcBef>
                <a:spcPts val="0"/>
              </a:spcBef>
            </a:pPr>
            <a:r>
              <a:rPr lang="hu-HU" sz="2500" b="1" dirty="0" smtClean="0">
                <a:latin typeface="Book Antiqua" panose="02040602050305030304" pitchFamily="18" charset="0"/>
              </a:rPr>
              <a:t>A </a:t>
            </a:r>
            <a:r>
              <a:rPr lang="hu-HU" sz="2500" b="1" dirty="0">
                <a:latin typeface="Book Antiqua" panose="02040602050305030304" pitchFamily="18" charset="0"/>
              </a:rPr>
              <a:t>sós fürdők és a vízparton lévő fekete iszap kiváló az ízületi és bőrpanaszok </a:t>
            </a:r>
            <a:r>
              <a:rPr lang="hu-HU" sz="2500" b="1" dirty="0" smtClean="0">
                <a:latin typeface="Book Antiqua" panose="02040602050305030304" pitchFamily="18" charset="0"/>
              </a:rPr>
              <a:t>kezelésére. </a:t>
            </a:r>
            <a:endParaRPr lang="hu-HU" sz="2500" b="1" dirty="0">
              <a:latin typeface="Book Antiqua" panose="02040602050305030304" pitchFamily="18" charset="0"/>
            </a:endParaRPr>
          </a:p>
        </p:txBody>
      </p:sp>
      <p:pic>
        <p:nvPicPr>
          <p:cNvPr id="3074" name="Picture 2" descr="D:\munka\seni\tudomany\PhD\disszertáció\melleklet\233 Kállai Márto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804" y="1534391"/>
            <a:ext cx="7993448" cy="532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303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" t="14228" r="1191" b="5106"/>
          <a:stretch/>
        </p:blipFill>
        <p:spPr bwMode="auto">
          <a:xfrm>
            <a:off x="0" y="0"/>
            <a:ext cx="14401700" cy="7921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6124" y="288404"/>
            <a:ext cx="6408800" cy="105129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hu-HU" b="1" dirty="0">
                <a:latin typeface="Book Antiqua" panose="02040602050305030304" pitchFamily="18" charset="0"/>
              </a:rPr>
              <a:t>Wellnessturizmus 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5" name="Szövegdoboz 4"/>
          <p:cNvSpPr txBox="1"/>
          <p:nvPr/>
        </p:nvSpPr>
        <p:spPr>
          <a:xfrm>
            <a:off x="9084745" y="936476"/>
            <a:ext cx="3816424" cy="646331"/>
          </a:xfrm>
          <a:prstGeom prst="rect">
            <a:avLst/>
          </a:prstGeom>
          <a:solidFill>
            <a:schemeClr val="lt1">
              <a:alpha val="8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hu-HU" sz="3600" b="1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Szolgáltatások </a:t>
            </a:r>
            <a:endParaRPr lang="hu-HU" sz="3600" b="1" dirty="0">
              <a:solidFill>
                <a:schemeClr val="tx1"/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9" name="Diagra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6353984"/>
              </p:ext>
            </p:extLst>
          </p:nvPr>
        </p:nvGraphicFramePr>
        <p:xfrm>
          <a:off x="6834791" y="2051728"/>
          <a:ext cx="7560840" cy="5857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Szövegdoboz 2"/>
          <p:cNvSpPr txBox="1"/>
          <p:nvPr/>
        </p:nvSpPr>
        <p:spPr>
          <a:xfrm>
            <a:off x="288132" y="2051728"/>
            <a:ext cx="6408712" cy="3539430"/>
          </a:xfrm>
          <a:prstGeom prst="rect">
            <a:avLst/>
          </a:prstGeom>
          <a:solidFill>
            <a:schemeClr val="tx1">
              <a:lumMod val="50000"/>
              <a:lumOff val="50000"/>
              <a:alpha val="32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Ungvárszkij Etno-wellness Hotel (Ungvár</a:t>
            </a: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Hotel </a:t>
            </a: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Resort &amp; Spa Kamelot (Ókemence</a:t>
            </a: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Bogolyvár </a:t>
            </a: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Eco Resort &amp; Spa (Antalóc</a:t>
            </a: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Publo </a:t>
            </a: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Spa Hotel (Visk</a:t>
            </a: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Davir </a:t>
            </a: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Spa Resort (</a:t>
            </a:r>
            <a:r>
              <a:rPr lang="hu-HU" sz="2800" b="1" dirty="0" smtClean="0">
                <a:solidFill>
                  <a:schemeClr val="bg1"/>
                </a:solidFill>
                <a:latin typeface="Book Antiqua" panose="02040602050305030304" pitchFamily="18" charset="0"/>
              </a:rPr>
              <a:t>Rónafüred) stb</a:t>
            </a:r>
            <a:r>
              <a:rPr lang="hu-HU" sz="2800" b="1" dirty="0">
                <a:solidFill>
                  <a:schemeClr val="bg1"/>
                </a:solidFill>
                <a:latin typeface="Book Antiqua" panose="02040602050305030304" pitchFamily="18" charset="0"/>
              </a:rPr>
              <a:t>.. </a:t>
            </a:r>
          </a:p>
        </p:txBody>
      </p:sp>
    </p:spTree>
    <p:extLst>
      <p:ext uri="{BB962C8B-B14F-4D97-AF65-F5344CB8AC3E}">
        <p14:creationId xmlns:p14="http://schemas.microsoft.com/office/powerpoint/2010/main" val="367239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Graphic spid="9" grpId="0">
        <p:bldAsOne/>
      </p:bldGraphic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0092" y="317233"/>
            <a:ext cx="4680608" cy="105129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hu-HU" sz="4000" b="1" i="1" dirty="0" smtClean="0">
                <a:latin typeface="Book Antiqua" panose="02040602050305030304" pitchFamily="18" charset="0"/>
              </a:rPr>
              <a:t>„Csánozás”</a:t>
            </a:r>
            <a:endParaRPr lang="hu-HU" sz="4000" b="1" i="1" dirty="0">
              <a:latin typeface="Book Antiqua" panose="02040602050305030304" pitchFamily="18" charset="0"/>
            </a:endParaRPr>
          </a:p>
        </p:txBody>
      </p:sp>
      <p:pic>
        <p:nvPicPr>
          <p:cNvPr id="2051" name="Picture 3" descr="D:\munka\seni\tudomany\PhD\disszertáció\melleklet\Баня-в-чане-чугунном-Лумшоры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81" y="3585969"/>
            <a:ext cx="6470576" cy="431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81" y="216395"/>
            <a:ext cx="6480719" cy="298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artalom helye 2"/>
          <p:cNvSpPr txBox="1">
            <a:spLocks/>
          </p:cNvSpPr>
          <p:nvPr/>
        </p:nvSpPr>
        <p:spPr>
          <a:xfrm>
            <a:off x="720093" y="1584548"/>
            <a:ext cx="7056871" cy="6315138"/>
          </a:xfrm>
          <a:prstGeom prst="rect">
            <a:avLst/>
          </a:prstGeom>
        </p:spPr>
        <p:txBody>
          <a:bodyPr>
            <a:noAutofit/>
          </a:bodyPr>
          <a:lstStyle>
            <a:lvl1pPr marL="478128" indent="-478128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5942" indent="-398443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93764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31266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68770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06275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43782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781289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18794" indent="-318751" algn="l" defTabSz="127501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2400" dirty="0">
                <a:latin typeface="Book Antiqua" panose="02040602050305030304" pitchFamily="18" charset="0"/>
              </a:rPr>
              <a:t>A „csánozás” gyökerei az 1700-as évek második felére nyúlik vissza a hegyvidéki Rónafüred településre. </a:t>
            </a:r>
          </a:p>
          <a:p>
            <a:r>
              <a:rPr lang="hu-HU" sz="2400" dirty="0" smtClean="0">
                <a:latin typeface="Book Antiqua" panose="02040602050305030304" pitchFamily="18" charset="0"/>
              </a:rPr>
              <a:t>Kezdetben favályúkba </a:t>
            </a:r>
            <a:r>
              <a:rPr lang="hu-HU" sz="2400" dirty="0">
                <a:latin typeface="Book Antiqua" panose="02040602050305030304" pitchFamily="18" charset="0"/>
              </a:rPr>
              <a:t>ásványvizet engedtek, melyet felforrósított kövekkel melegítettek fel, s ezek után ültek bele a </a:t>
            </a:r>
            <a:r>
              <a:rPr lang="hu-HU" sz="2400" dirty="0" smtClean="0">
                <a:latin typeface="Book Antiqua" panose="02040602050305030304" pitchFamily="18" charset="0"/>
              </a:rPr>
              <a:t>fürdőzők. </a:t>
            </a:r>
          </a:p>
          <a:p>
            <a:r>
              <a:rPr lang="hu-HU" sz="2400" dirty="0" smtClean="0">
                <a:latin typeface="Book Antiqua" panose="02040602050305030304" pitchFamily="18" charset="0"/>
              </a:rPr>
              <a:t>A favályúkat öntöttvas üstük váltották fel.</a:t>
            </a:r>
          </a:p>
          <a:p>
            <a:r>
              <a:rPr lang="hu-HU" sz="2400" dirty="0">
                <a:latin typeface="Book Antiqua" panose="02040602050305030304" pitchFamily="18" charset="0"/>
              </a:rPr>
              <a:t>Maga a procedúra több betegség kezelésére is alkalmas: </a:t>
            </a:r>
            <a:endParaRPr lang="hu-HU" sz="2400" dirty="0" smtClean="0">
              <a:latin typeface="Book Antiqua" panose="02040602050305030304" pitchFamily="18" charset="0"/>
            </a:endParaRP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lumbágó,</a:t>
            </a: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 </a:t>
            </a:r>
            <a:r>
              <a:rPr lang="hu-HU" sz="2400" dirty="0">
                <a:latin typeface="Book Antiqua" panose="02040602050305030304" pitchFamily="18" charset="0"/>
              </a:rPr>
              <a:t>reuma, </a:t>
            </a:r>
            <a:endParaRPr lang="hu-HU" sz="2400" dirty="0" smtClean="0">
              <a:latin typeface="Book Antiqua" panose="02040602050305030304" pitchFamily="18" charset="0"/>
            </a:endParaRP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emellett </a:t>
            </a:r>
            <a:r>
              <a:rPr lang="hu-HU" sz="2400" dirty="0">
                <a:latin typeface="Book Antiqua" panose="02040602050305030304" pitchFamily="18" charset="0"/>
              </a:rPr>
              <a:t>javítja a vérkeringést, </a:t>
            </a:r>
            <a:endParaRPr lang="hu-HU" sz="2400" dirty="0" smtClean="0">
              <a:latin typeface="Book Antiqua" panose="02040602050305030304" pitchFamily="18" charset="0"/>
            </a:endParaRP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erősíti </a:t>
            </a:r>
            <a:r>
              <a:rPr lang="hu-HU" sz="2400" dirty="0">
                <a:latin typeface="Book Antiqua" panose="02040602050305030304" pitchFamily="18" charset="0"/>
              </a:rPr>
              <a:t>az immunrendszert, </a:t>
            </a:r>
            <a:endParaRPr lang="hu-HU" sz="2400" dirty="0" smtClean="0">
              <a:latin typeface="Book Antiqua" panose="02040602050305030304" pitchFamily="18" charset="0"/>
            </a:endParaRP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jótékony </a:t>
            </a:r>
            <a:r>
              <a:rPr lang="hu-HU" sz="2400" dirty="0">
                <a:latin typeface="Book Antiqua" panose="02040602050305030304" pitchFamily="18" charset="0"/>
              </a:rPr>
              <a:t>hatással van a bőrre és </a:t>
            </a:r>
            <a:endParaRPr lang="hu-HU" sz="2400" dirty="0" smtClean="0">
              <a:latin typeface="Book Antiqua" panose="02040602050305030304" pitchFamily="18" charset="0"/>
            </a:endParaRPr>
          </a:p>
          <a:p>
            <a:pPr lvl="1"/>
            <a:r>
              <a:rPr lang="hu-HU" sz="2400" dirty="0" smtClean="0">
                <a:latin typeface="Book Antiqua" panose="02040602050305030304" pitchFamily="18" charset="0"/>
              </a:rPr>
              <a:t>általánosan </a:t>
            </a:r>
            <a:r>
              <a:rPr lang="hu-HU" sz="2400" dirty="0">
                <a:latin typeface="Book Antiqua" panose="02040602050305030304" pitchFamily="18" charset="0"/>
              </a:rPr>
              <a:t>javítja a közérzetet. </a:t>
            </a:r>
          </a:p>
        </p:txBody>
      </p:sp>
    </p:spTree>
    <p:extLst>
      <p:ext uri="{BB962C8B-B14F-4D97-AF65-F5344CB8AC3E}">
        <p14:creationId xmlns:p14="http://schemas.microsoft.com/office/powerpoint/2010/main" val="389311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76164" y="317233"/>
            <a:ext cx="13393488" cy="11233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hu-HU" sz="5000" dirty="0" smtClean="0">
                <a:latin typeface="Book Antiqua" panose="02040602050305030304" pitchFamily="18" charset="0"/>
              </a:rPr>
              <a:t>COVID-19 hatása Kárpátalja (egészség)turizmusára</a:t>
            </a:r>
            <a:endParaRPr lang="hu-HU" sz="5000" dirty="0">
              <a:latin typeface="Book Antiqua" panose="02040602050305030304" pitchFamily="18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0092" y="1584548"/>
            <a:ext cx="6363296" cy="73898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hu-HU" dirty="0" smtClean="0">
                <a:latin typeface="Book Antiqua" panose="02040602050305030304" pitchFamily="18" charset="0"/>
              </a:rPr>
              <a:t>Karantén-intézkedések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r>
              <a:rPr lang="hu-HU" dirty="0" smtClean="0">
                <a:latin typeface="Book Antiqua" panose="02040602050305030304" pitchFamily="18" charset="0"/>
              </a:rPr>
              <a:t>Külső-belső </a:t>
            </a:r>
            <a:r>
              <a:rPr lang="hu-HU" dirty="0">
                <a:latin typeface="Book Antiqua" panose="02040602050305030304" pitchFamily="18" charset="0"/>
              </a:rPr>
              <a:t>határok lezárása;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Vendéglátóhelyek </a:t>
            </a:r>
            <a:r>
              <a:rPr lang="hu-HU" dirty="0">
                <a:latin typeface="Book Antiqua" panose="02040602050305030304" pitchFamily="18" charset="0"/>
              </a:rPr>
              <a:t>működésének korlátozása </a:t>
            </a:r>
            <a:r>
              <a:rPr lang="hu-HU" dirty="0" smtClean="0">
                <a:latin typeface="Book Antiqua" panose="02040602050305030304" pitchFamily="18" charset="0"/>
              </a:rPr>
              <a:t>/teljes </a:t>
            </a:r>
            <a:r>
              <a:rPr lang="hu-HU" dirty="0">
                <a:latin typeface="Book Antiqua" panose="02040602050305030304" pitchFamily="18" charset="0"/>
              </a:rPr>
              <a:t>leállítása;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Szanatóriumok, termálfürdők, szállodák</a:t>
            </a:r>
            <a:r>
              <a:rPr lang="hu-HU" dirty="0">
                <a:latin typeface="Book Antiqua" panose="02040602050305030304" pitchFamily="18" charset="0"/>
              </a:rPr>
              <a:t>, vendégházak leállása;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A </a:t>
            </a:r>
            <a:r>
              <a:rPr lang="hu-HU" dirty="0">
                <a:latin typeface="Book Antiqua" panose="02040602050305030304" pitchFamily="18" charset="0"/>
              </a:rPr>
              <a:t>közösségi mobilitás </a:t>
            </a:r>
            <a:r>
              <a:rPr lang="hu-HU" dirty="0" smtClean="0">
                <a:latin typeface="Book Antiqua" panose="02040602050305030304" pitchFamily="18" charset="0"/>
              </a:rPr>
              <a:t>betiltása;</a:t>
            </a:r>
            <a:endParaRPr lang="hu-HU" dirty="0">
              <a:latin typeface="Book Antiqua" panose="02040602050305030304" pitchFamily="18" charset="0"/>
            </a:endParaRPr>
          </a:p>
          <a:p>
            <a:r>
              <a:rPr lang="hu-HU" dirty="0" smtClean="0">
                <a:latin typeface="Book Antiqua" panose="02040602050305030304" pitchFamily="18" charset="0"/>
              </a:rPr>
              <a:t>Szigorú </a:t>
            </a:r>
            <a:r>
              <a:rPr lang="hu-HU" dirty="0">
                <a:latin typeface="Book Antiqua" panose="02040602050305030304" pitchFamily="18" charset="0"/>
              </a:rPr>
              <a:t>tesztelés határátlépéskor;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10-14 </a:t>
            </a:r>
            <a:r>
              <a:rPr lang="hu-HU" dirty="0">
                <a:latin typeface="Book Antiqua" panose="02040602050305030304" pitchFamily="18" charset="0"/>
              </a:rPr>
              <a:t>napos </a:t>
            </a:r>
            <a:r>
              <a:rPr lang="hu-HU" dirty="0" smtClean="0">
                <a:latin typeface="Book Antiqua" panose="02040602050305030304" pitchFamily="18" charset="0"/>
              </a:rPr>
              <a:t>házikarantén letöltése határátlépés követően;</a:t>
            </a:r>
            <a:endParaRPr lang="hu-HU" dirty="0">
              <a:latin typeface="Book Antiqua" panose="02040602050305030304" pitchFamily="18" charset="0"/>
            </a:endParaRPr>
          </a:p>
          <a:p>
            <a:r>
              <a:rPr lang="hu-HU" dirty="0" smtClean="0">
                <a:latin typeface="Book Antiqua" panose="02040602050305030304" pitchFamily="18" charset="0"/>
              </a:rPr>
              <a:t>Maszkviselés </a:t>
            </a:r>
            <a:r>
              <a:rPr lang="hu-HU" dirty="0">
                <a:latin typeface="Book Antiqua" panose="02040602050305030304" pitchFamily="18" charset="0"/>
              </a:rPr>
              <a:t>nyilvános helyeken;</a:t>
            </a:r>
          </a:p>
          <a:p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7315918" y="1584548"/>
            <a:ext cx="6365796" cy="73898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hu-HU" dirty="0" smtClean="0">
                <a:latin typeface="Book Antiqua" panose="02040602050305030304" pitchFamily="18" charset="0"/>
              </a:rPr>
              <a:t>Következmények</a:t>
            </a:r>
            <a:endParaRPr lang="hu-HU" dirty="0">
              <a:latin typeface="Book Antiqua" panose="02040602050305030304" pitchFamily="18" charset="0"/>
            </a:endParaRP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hu-HU" dirty="0" smtClean="0">
                <a:latin typeface="Book Antiqua" panose="02040602050305030304" pitchFamily="18" charset="0"/>
              </a:rPr>
              <a:t>Márciustól-júniusig megszűnt </a:t>
            </a:r>
            <a:r>
              <a:rPr lang="hu-HU" dirty="0">
                <a:latin typeface="Book Antiqua" panose="02040602050305030304" pitchFamily="18" charset="0"/>
              </a:rPr>
              <a:t>a turizmus Kárpátalja </a:t>
            </a:r>
            <a:r>
              <a:rPr lang="hu-HU" dirty="0" smtClean="0">
                <a:latin typeface="Book Antiqua" panose="02040602050305030304" pitchFamily="18" charset="0"/>
              </a:rPr>
              <a:t>területén!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A turisztikai szezon júliusra és augusztusra korlátozódott!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A külföldi vendégek visszamonták foglalásaikat!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Munkahelyek szüntek meg </a:t>
            </a:r>
            <a:r>
              <a:rPr lang="hu-HU" dirty="0">
                <a:latin typeface="Book Antiqua" panose="02040602050305030304" pitchFamily="18" charset="0"/>
              </a:rPr>
              <a:t>időlegesen </a:t>
            </a:r>
            <a:r>
              <a:rPr lang="hu-HU" dirty="0" smtClean="0">
                <a:latin typeface="Book Antiqua" panose="02040602050305030304" pitchFamily="18" charset="0"/>
              </a:rPr>
              <a:t>vagy végérvényesen!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Átalakultak a </a:t>
            </a:r>
            <a:r>
              <a:rPr lang="hu-HU" dirty="0">
                <a:latin typeface="Book Antiqua" panose="02040602050305030304" pitchFamily="18" charset="0"/>
              </a:rPr>
              <a:t>fogyasztói </a:t>
            </a:r>
            <a:r>
              <a:rPr lang="hu-HU" dirty="0" smtClean="0">
                <a:latin typeface="Book Antiqua" panose="02040602050305030304" pitchFamily="18" charset="0"/>
              </a:rPr>
              <a:t>szokások!</a:t>
            </a:r>
          </a:p>
          <a:p>
            <a:r>
              <a:rPr lang="hu-HU" dirty="0" smtClean="0">
                <a:latin typeface="Book Antiqua" panose="02040602050305030304" pitchFamily="18" charset="0"/>
              </a:rPr>
              <a:t>Felértékelődtek a belföldi turisztikai kínálatok: Fekete-tenger, Északkeleti-Kárpátok</a:t>
            </a:r>
            <a:endParaRPr lang="hu-HU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93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60140" y="4104828"/>
            <a:ext cx="5850731" cy="3744416"/>
          </a:xfrm>
        </p:spPr>
        <p:txBody>
          <a:bodyPr/>
          <a:lstStyle/>
          <a:p>
            <a:pPr>
              <a:defRPr/>
            </a:pPr>
            <a:r>
              <a:rPr lang="hu-HU" b="1" cap="small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Köszönjük megtisztelő figyelmüket!</a:t>
            </a:r>
            <a:endParaRPr lang="hu-HU" b="1" cap="small" dirty="0">
              <a:solidFill>
                <a:schemeClr val="tx2"/>
              </a:solidFill>
            </a:endParaRPr>
          </a:p>
        </p:txBody>
      </p:sp>
      <p:pic>
        <p:nvPicPr>
          <p:cNvPr id="5" name="Picture 2" descr="Періс Хілтон придбає курорт у Карпатах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869" y="3613155"/>
            <a:ext cx="8232032" cy="430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Термальный комплекс &quot;Косыно&quot; - Достопримечательности - Anga Trav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48081" cy="445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2027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2857</TotalTime>
  <Words>1068</Words>
  <Application>Microsoft Office PowerPoint</Application>
  <PresentationFormat>Egyéni</PresentationFormat>
  <Paragraphs>296</Paragraphs>
  <Slides>18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Office-téma</vt:lpstr>
      <vt:lpstr>Kárpátalja egészségturisztikai kínálata</vt:lpstr>
      <vt:lpstr>Bevezetés</vt:lpstr>
      <vt:lpstr>Az egészségturizmus gyökerei </vt:lpstr>
      <vt:lpstr>Termálvizek</vt:lpstr>
      <vt:lpstr>Ásványvizek</vt:lpstr>
      <vt:lpstr>PowerPoint bemutató</vt:lpstr>
      <vt:lpstr>PowerPoint bemutató</vt:lpstr>
      <vt:lpstr>Gyógyturizmus </vt:lpstr>
      <vt:lpstr>A speciális szálláshelyek számának és forgalmának változása Kárpátalján</vt:lpstr>
      <vt:lpstr>A kárpátaljai speciális szálláshelyek területi megoszlása és fő mérőszámaik (2017)</vt:lpstr>
      <vt:lpstr>A termálfürdők és a termálvizet hasznosító intézmények rangsora a GOOGLE vendégértékelés alapján</vt:lpstr>
      <vt:lpstr>A szanatóriumok és termálfürdők  területi eloszlása  </vt:lpstr>
      <vt:lpstr>Mezőkaszony</vt:lpstr>
      <vt:lpstr>Aknaszlatina</vt:lpstr>
      <vt:lpstr>Wellnessturizmus </vt:lpstr>
      <vt:lpstr>„Csánozás”</vt:lpstr>
      <vt:lpstr>COVID-19 hatása Kárpátalja (egészség)turizmusára</vt:lpstr>
      <vt:lpstr>Köszönjük megtisztelő figyelmüket!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User</dc:creator>
  <cp:lastModifiedBy>Enikő</cp:lastModifiedBy>
  <cp:revision>102</cp:revision>
  <dcterms:created xsi:type="dcterms:W3CDTF">2018-09-06T09:10:22Z</dcterms:created>
  <dcterms:modified xsi:type="dcterms:W3CDTF">2020-11-24T15:18:09Z</dcterms:modified>
</cp:coreProperties>
</file>