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12" r:id="rId3"/>
    <p:sldId id="319" r:id="rId4"/>
    <p:sldId id="318" r:id="rId5"/>
    <p:sldId id="317" r:id="rId6"/>
    <p:sldId id="316" r:id="rId7"/>
    <p:sldId id="322" r:id="rId8"/>
    <p:sldId id="320" r:id="rId9"/>
    <p:sldId id="321" r:id="rId10"/>
    <p:sldId id="323" r:id="rId11"/>
    <p:sldId id="324" r:id="rId12"/>
    <p:sldId id="325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2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kmnp.hu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kmnp.h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5A098-4806-4D6D-996F-45B15D7015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2163D6-E9FB-4F23-B1AB-E6BF64211941}">
      <dgm:prSet custT="1"/>
      <dgm:spPr/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5-6 panzió és hotel található itt összesen.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D8FFC-AC8A-4F25-9650-DFBEB216F988}" type="parTrans" cxnId="{DD4084FE-D764-4D9D-9A85-96125F4CFDB5}">
      <dgm:prSet/>
      <dgm:spPr/>
      <dgm:t>
        <a:bodyPr/>
        <a:lstStyle/>
        <a:p>
          <a:endParaRPr lang="en-US"/>
        </a:p>
      </dgm:t>
    </dgm:pt>
    <dgm:pt modelId="{3D3CCF68-CC71-40D1-9280-94305D37A1E1}" type="sibTrans" cxnId="{DD4084FE-D764-4D9D-9A85-96125F4CFDB5}">
      <dgm:prSet/>
      <dgm:spPr/>
      <dgm:t>
        <a:bodyPr/>
        <a:lstStyle/>
        <a:p>
          <a:endParaRPr lang="en-US"/>
        </a:p>
      </dgm:t>
    </dgm:pt>
    <dgm:pt modelId="{D28432BA-3F1A-4E96-95FB-5C8E1531E3E7}">
      <dgm:prSet custT="1"/>
      <dgm:spPr/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A szálláshelyek több mint felét a magánszálláshelyek adják. (nyaralók, vendégházak)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93743-7F89-4194-8851-CB663E3FA863}" type="parTrans" cxnId="{9B5549B9-19C3-455A-AAC2-98CCA1080946}">
      <dgm:prSet/>
      <dgm:spPr/>
      <dgm:t>
        <a:bodyPr/>
        <a:lstStyle/>
        <a:p>
          <a:endParaRPr lang="en-US"/>
        </a:p>
      </dgm:t>
    </dgm:pt>
    <dgm:pt modelId="{51C577BE-9DCE-43AA-900E-342CF5487D65}" type="sibTrans" cxnId="{9B5549B9-19C3-455A-AAC2-98CCA1080946}">
      <dgm:prSet/>
      <dgm:spPr/>
      <dgm:t>
        <a:bodyPr/>
        <a:lstStyle/>
        <a:p>
          <a:endParaRPr lang="en-US"/>
        </a:p>
      </dgm:t>
    </dgm:pt>
    <dgm:pt modelId="{6E8D016B-B110-490D-9FC0-BF612F2E146C}">
      <dgm:prSet custT="1"/>
      <dgm:spPr/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A belföldi vendégek aránya 90% feletti.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CF0DA-C7F7-48D1-94DE-83431DE13EB0}" type="parTrans" cxnId="{07F22582-CA44-486C-96E1-1B4DE2A8FB4C}">
      <dgm:prSet/>
      <dgm:spPr/>
      <dgm:t>
        <a:bodyPr/>
        <a:lstStyle/>
        <a:p>
          <a:endParaRPr lang="en-US"/>
        </a:p>
      </dgm:t>
    </dgm:pt>
    <dgm:pt modelId="{7E70B0EC-DB88-4BBA-94A7-2D5B21850B61}" type="sibTrans" cxnId="{07F22582-CA44-486C-96E1-1B4DE2A8FB4C}">
      <dgm:prSet/>
      <dgm:spPr/>
      <dgm:t>
        <a:bodyPr/>
        <a:lstStyle/>
        <a:p>
          <a:endParaRPr lang="en-US"/>
        </a:p>
      </dgm:t>
    </dgm:pt>
    <dgm:pt modelId="{D333495C-9D2B-4F2E-909F-4A1E7EFF5793}">
      <dgm:prSet custT="1"/>
      <dgm:spPr/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Külföldi küldőország Románia és Szlovákia.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83598-2A7D-4AAD-84FE-B971EAFB309F}" type="parTrans" cxnId="{814BA4A9-4221-423F-B5A3-7001658DAC89}">
      <dgm:prSet/>
      <dgm:spPr/>
      <dgm:t>
        <a:bodyPr/>
        <a:lstStyle/>
        <a:p>
          <a:endParaRPr lang="en-US"/>
        </a:p>
      </dgm:t>
    </dgm:pt>
    <dgm:pt modelId="{0FDA2276-F309-4562-B3B4-A9DE3972A539}" type="sibTrans" cxnId="{814BA4A9-4221-423F-B5A3-7001658DAC89}">
      <dgm:prSet/>
      <dgm:spPr/>
      <dgm:t>
        <a:bodyPr/>
        <a:lstStyle/>
        <a:p>
          <a:endParaRPr lang="en-US"/>
        </a:p>
      </dgm:t>
    </dgm:pt>
    <dgm:pt modelId="{3E96BF87-BC54-4298-9B68-67A70F82E130}">
      <dgm:prSet custT="1"/>
      <dgm:spPr/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Évente 5-6 ezer vendégéjszakával nő a forgalom.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284B7-F6C7-4E17-A9EB-457E9FFB9E63}" type="parTrans" cxnId="{B959941F-816A-4077-864B-9345CADD36F7}">
      <dgm:prSet/>
      <dgm:spPr/>
      <dgm:t>
        <a:bodyPr/>
        <a:lstStyle/>
        <a:p>
          <a:endParaRPr lang="en-US"/>
        </a:p>
      </dgm:t>
    </dgm:pt>
    <dgm:pt modelId="{3CB9EDAB-2335-4476-BD35-6B32E66424C8}" type="sibTrans" cxnId="{B959941F-816A-4077-864B-9345CADD36F7}">
      <dgm:prSet/>
      <dgm:spPr/>
      <dgm:t>
        <a:bodyPr/>
        <a:lstStyle/>
        <a:p>
          <a:endParaRPr lang="en-US"/>
        </a:p>
      </dgm:t>
    </dgm:pt>
    <dgm:pt modelId="{E4E6254D-592F-4FA3-9DAE-EED042AA0AFE}">
      <dgm:prSet custT="1"/>
      <dgm:spPr/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Erős a szezonalitás.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639F4-2619-4EC4-9B66-B1111E4EFC54}" type="parTrans" cxnId="{C3B8B9CB-F385-4B8D-9C55-55D8825DC29F}">
      <dgm:prSet/>
      <dgm:spPr/>
      <dgm:t>
        <a:bodyPr/>
        <a:lstStyle/>
        <a:p>
          <a:endParaRPr lang="en-US"/>
        </a:p>
      </dgm:t>
    </dgm:pt>
    <dgm:pt modelId="{07260253-8BCD-4F5D-ABE0-A34DFDDF5218}" type="sibTrans" cxnId="{C3B8B9CB-F385-4B8D-9C55-55D8825DC29F}">
      <dgm:prSet/>
      <dgm:spPr/>
      <dgm:t>
        <a:bodyPr/>
        <a:lstStyle/>
        <a:p>
          <a:endParaRPr lang="en-US"/>
        </a:p>
      </dgm:t>
    </dgm:pt>
    <dgm:pt modelId="{C348B8A8-59B7-43EA-97D1-BD7DA23B4C92}" type="pres">
      <dgm:prSet presAssocID="{2135A098-4806-4D6D-996F-45B15D70159B}" presName="diagram" presStyleCnt="0">
        <dgm:presLayoutVars>
          <dgm:dir/>
          <dgm:resizeHandles val="exact"/>
        </dgm:presLayoutVars>
      </dgm:prSet>
      <dgm:spPr/>
    </dgm:pt>
    <dgm:pt modelId="{FD4AD882-31DE-434B-BC27-1653881517AF}" type="pres">
      <dgm:prSet presAssocID="{AC2163D6-E9FB-4F23-B1AB-E6BF64211941}" presName="node" presStyleLbl="node1" presStyleIdx="0" presStyleCnt="6">
        <dgm:presLayoutVars>
          <dgm:bulletEnabled val="1"/>
        </dgm:presLayoutVars>
      </dgm:prSet>
      <dgm:spPr/>
    </dgm:pt>
    <dgm:pt modelId="{2B7E6A16-4C4B-4E6C-924A-D3F43ADAE123}" type="pres">
      <dgm:prSet presAssocID="{3D3CCF68-CC71-40D1-9280-94305D37A1E1}" presName="sibTrans" presStyleCnt="0"/>
      <dgm:spPr/>
    </dgm:pt>
    <dgm:pt modelId="{6FC3A07F-15EE-47C0-86C5-63AE391C67D0}" type="pres">
      <dgm:prSet presAssocID="{D28432BA-3F1A-4E96-95FB-5C8E1531E3E7}" presName="node" presStyleLbl="node1" presStyleIdx="1" presStyleCnt="6">
        <dgm:presLayoutVars>
          <dgm:bulletEnabled val="1"/>
        </dgm:presLayoutVars>
      </dgm:prSet>
      <dgm:spPr/>
    </dgm:pt>
    <dgm:pt modelId="{4A92A31A-95F2-43DD-A8AE-FEFCFE23FAA3}" type="pres">
      <dgm:prSet presAssocID="{51C577BE-9DCE-43AA-900E-342CF5487D65}" presName="sibTrans" presStyleCnt="0"/>
      <dgm:spPr/>
    </dgm:pt>
    <dgm:pt modelId="{2914FBFB-9D90-4E64-BA3E-08F6D8D8C0B8}" type="pres">
      <dgm:prSet presAssocID="{6E8D016B-B110-490D-9FC0-BF612F2E146C}" presName="node" presStyleLbl="node1" presStyleIdx="2" presStyleCnt="6">
        <dgm:presLayoutVars>
          <dgm:bulletEnabled val="1"/>
        </dgm:presLayoutVars>
      </dgm:prSet>
      <dgm:spPr/>
    </dgm:pt>
    <dgm:pt modelId="{4A8C00F6-DED6-4B12-94FC-0922BE5B7F47}" type="pres">
      <dgm:prSet presAssocID="{7E70B0EC-DB88-4BBA-94A7-2D5B21850B61}" presName="sibTrans" presStyleCnt="0"/>
      <dgm:spPr/>
    </dgm:pt>
    <dgm:pt modelId="{8D31B000-D850-4BA4-98F2-3FF4301DD8AC}" type="pres">
      <dgm:prSet presAssocID="{D333495C-9D2B-4F2E-909F-4A1E7EFF5793}" presName="node" presStyleLbl="node1" presStyleIdx="3" presStyleCnt="6">
        <dgm:presLayoutVars>
          <dgm:bulletEnabled val="1"/>
        </dgm:presLayoutVars>
      </dgm:prSet>
      <dgm:spPr/>
    </dgm:pt>
    <dgm:pt modelId="{E028993B-BB07-402C-B304-661A7E3F6A35}" type="pres">
      <dgm:prSet presAssocID="{0FDA2276-F309-4562-B3B4-A9DE3972A539}" presName="sibTrans" presStyleCnt="0"/>
      <dgm:spPr/>
    </dgm:pt>
    <dgm:pt modelId="{3075F546-4B92-49FA-BF24-431E997E74B8}" type="pres">
      <dgm:prSet presAssocID="{3E96BF87-BC54-4298-9B68-67A70F82E130}" presName="node" presStyleLbl="node1" presStyleIdx="4" presStyleCnt="6">
        <dgm:presLayoutVars>
          <dgm:bulletEnabled val="1"/>
        </dgm:presLayoutVars>
      </dgm:prSet>
      <dgm:spPr/>
    </dgm:pt>
    <dgm:pt modelId="{BBA719EE-F6A4-40CA-9466-A9C2CFB5D142}" type="pres">
      <dgm:prSet presAssocID="{3CB9EDAB-2335-4476-BD35-6B32E66424C8}" presName="sibTrans" presStyleCnt="0"/>
      <dgm:spPr/>
    </dgm:pt>
    <dgm:pt modelId="{310FA61F-0102-41D0-9E0A-F55E54F63EA3}" type="pres">
      <dgm:prSet presAssocID="{E4E6254D-592F-4FA3-9DAE-EED042AA0AFE}" presName="node" presStyleLbl="node1" presStyleIdx="5" presStyleCnt="6">
        <dgm:presLayoutVars>
          <dgm:bulletEnabled val="1"/>
        </dgm:presLayoutVars>
      </dgm:prSet>
      <dgm:spPr/>
    </dgm:pt>
  </dgm:ptLst>
  <dgm:cxnLst>
    <dgm:cxn modelId="{08845A04-BF61-4404-B643-29A75B340927}" type="presOf" srcId="{6E8D016B-B110-490D-9FC0-BF612F2E146C}" destId="{2914FBFB-9D90-4E64-BA3E-08F6D8D8C0B8}" srcOrd="0" destOrd="0" presId="urn:microsoft.com/office/officeart/2005/8/layout/default"/>
    <dgm:cxn modelId="{B959941F-816A-4077-864B-9345CADD36F7}" srcId="{2135A098-4806-4D6D-996F-45B15D70159B}" destId="{3E96BF87-BC54-4298-9B68-67A70F82E130}" srcOrd="4" destOrd="0" parTransId="{D14284B7-F6C7-4E17-A9EB-457E9FFB9E63}" sibTransId="{3CB9EDAB-2335-4476-BD35-6B32E66424C8}"/>
    <dgm:cxn modelId="{B5331F3E-295D-4C77-A5AE-960A8C6E0AB9}" type="presOf" srcId="{3E96BF87-BC54-4298-9B68-67A70F82E130}" destId="{3075F546-4B92-49FA-BF24-431E997E74B8}" srcOrd="0" destOrd="0" presId="urn:microsoft.com/office/officeart/2005/8/layout/default"/>
    <dgm:cxn modelId="{C6B24F5C-5CEE-4635-A636-B0478F9BCCCA}" type="presOf" srcId="{E4E6254D-592F-4FA3-9DAE-EED042AA0AFE}" destId="{310FA61F-0102-41D0-9E0A-F55E54F63EA3}" srcOrd="0" destOrd="0" presId="urn:microsoft.com/office/officeart/2005/8/layout/default"/>
    <dgm:cxn modelId="{02BA1F63-A7C5-40FA-A30F-3A521F8BB930}" type="presOf" srcId="{AC2163D6-E9FB-4F23-B1AB-E6BF64211941}" destId="{FD4AD882-31DE-434B-BC27-1653881517AF}" srcOrd="0" destOrd="0" presId="urn:microsoft.com/office/officeart/2005/8/layout/default"/>
    <dgm:cxn modelId="{15D8234B-4CA8-48CE-954A-089AF9F2A0FF}" type="presOf" srcId="{D28432BA-3F1A-4E96-95FB-5C8E1531E3E7}" destId="{6FC3A07F-15EE-47C0-86C5-63AE391C67D0}" srcOrd="0" destOrd="0" presId="urn:microsoft.com/office/officeart/2005/8/layout/default"/>
    <dgm:cxn modelId="{8FDEC281-3DDC-4B70-87CB-A6A181C343D1}" type="presOf" srcId="{D333495C-9D2B-4F2E-909F-4A1E7EFF5793}" destId="{8D31B000-D850-4BA4-98F2-3FF4301DD8AC}" srcOrd="0" destOrd="0" presId="urn:microsoft.com/office/officeart/2005/8/layout/default"/>
    <dgm:cxn modelId="{07F22582-CA44-486C-96E1-1B4DE2A8FB4C}" srcId="{2135A098-4806-4D6D-996F-45B15D70159B}" destId="{6E8D016B-B110-490D-9FC0-BF612F2E146C}" srcOrd="2" destOrd="0" parTransId="{E3DCF0DA-C7F7-48D1-94DE-83431DE13EB0}" sibTransId="{7E70B0EC-DB88-4BBA-94A7-2D5B21850B61}"/>
    <dgm:cxn modelId="{814BA4A9-4221-423F-B5A3-7001658DAC89}" srcId="{2135A098-4806-4D6D-996F-45B15D70159B}" destId="{D333495C-9D2B-4F2E-909F-4A1E7EFF5793}" srcOrd="3" destOrd="0" parTransId="{5B883598-2A7D-4AAD-84FE-B971EAFB309F}" sibTransId="{0FDA2276-F309-4562-B3B4-A9DE3972A539}"/>
    <dgm:cxn modelId="{9B5549B9-19C3-455A-AAC2-98CCA1080946}" srcId="{2135A098-4806-4D6D-996F-45B15D70159B}" destId="{D28432BA-3F1A-4E96-95FB-5C8E1531E3E7}" srcOrd="1" destOrd="0" parTransId="{69D93743-7F89-4194-8851-CB663E3FA863}" sibTransId="{51C577BE-9DCE-43AA-900E-342CF5487D65}"/>
    <dgm:cxn modelId="{C3B8B9CB-F385-4B8D-9C55-55D8825DC29F}" srcId="{2135A098-4806-4D6D-996F-45B15D70159B}" destId="{E4E6254D-592F-4FA3-9DAE-EED042AA0AFE}" srcOrd="5" destOrd="0" parTransId="{D36639F4-2619-4EC4-9B66-B1111E4EFC54}" sibTransId="{07260253-8BCD-4F5D-ABE0-A34DFDDF5218}"/>
    <dgm:cxn modelId="{6256A5F3-072A-47CD-BF25-2C133843A894}" type="presOf" srcId="{2135A098-4806-4D6D-996F-45B15D70159B}" destId="{C348B8A8-59B7-43EA-97D1-BD7DA23B4C92}" srcOrd="0" destOrd="0" presId="urn:microsoft.com/office/officeart/2005/8/layout/default"/>
    <dgm:cxn modelId="{DD4084FE-D764-4D9D-9A85-96125F4CFDB5}" srcId="{2135A098-4806-4D6D-996F-45B15D70159B}" destId="{AC2163D6-E9FB-4F23-B1AB-E6BF64211941}" srcOrd="0" destOrd="0" parTransId="{C34D8FFC-AC8A-4F25-9650-DFBEB216F988}" sibTransId="{3D3CCF68-CC71-40D1-9280-94305D37A1E1}"/>
    <dgm:cxn modelId="{3FE03664-C21C-454D-9B41-B0D84C476E18}" type="presParOf" srcId="{C348B8A8-59B7-43EA-97D1-BD7DA23B4C92}" destId="{FD4AD882-31DE-434B-BC27-1653881517AF}" srcOrd="0" destOrd="0" presId="urn:microsoft.com/office/officeart/2005/8/layout/default"/>
    <dgm:cxn modelId="{D7A17562-F920-4C92-9EEF-51EC33F0EFC4}" type="presParOf" srcId="{C348B8A8-59B7-43EA-97D1-BD7DA23B4C92}" destId="{2B7E6A16-4C4B-4E6C-924A-D3F43ADAE123}" srcOrd="1" destOrd="0" presId="urn:microsoft.com/office/officeart/2005/8/layout/default"/>
    <dgm:cxn modelId="{D69A5C4B-C4B7-451E-B1B8-486AE77BA1EA}" type="presParOf" srcId="{C348B8A8-59B7-43EA-97D1-BD7DA23B4C92}" destId="{6FC3A07F-15EE-47C0-86C5-63AE391C67D0}" srcOrd="2" destOrd="0" presId="urn:microsoft.com/office/officeart/2005/8/layout/default"/>
    <dgm:cxn modelId="{EAD9A84E-664E-4294-B2E9-82A95DC651C7}" type="presParOf" srcId="{C348B8A8-59B7-43EA-97D1-BD7DA23B4C92}" destId="{4A92A31A-95F2-43DD-A8AE-FEFCFE23FAA3}" srcOrd="3" destOrd="0" presId="urn:microsoft.com/office/officeart/2005/8/layout/default"/>
    <dgm:cxn modelId="{71CD4190-9196-4CF2-B3FB-652804993B98}" type="presParOf" srcId="{C348B8A8-59B7-43EA-97D1-BD7DA23B4C92}" destId="{2914FBFB-9D90-4E64-BA3E-08F6D8D8C0B8}" srcOrd="4" destOrd="0" presId="urn:microsoft.com/office/officeart/2005/8/layout/default"/>
    <dgm:cxn modelId="{9571BAE2-F1C7-4E46-9675-CFA956469943}" type="presParOf" srcId="{C348B8A8-59B7-43EA-97D1-BD7DA23B4C92}" destId="{4A8C00F6-DED6-4B12-94FC-0922BE5B7F47}" srcOrd="5" destOrd="0" presId="urn:microsoft.com/office/officeart/2005/8/layout/default"/>
    <dgm:cxn modelId="{398A42A4-4B24-4F0D-98E7-EFE6E61A9685}" type="presParOf" srcId="{C348B8A8-59B7-43EA-97D1-BD7DA23B4C92}" destId="{8D31B000-D850-4BA4-98F2-3FF4301DD8AC}" srcOrd="6" destOrd="0" presId="urn:microsoft.com/office/officeart/2005/8/layout/default"/>
    <dgm:cxn modelId="{0143B503-0AEE-4E07-A0D3-63C2F90D78DB}" type="presParOf" srcId="{C348B8A8-59B7-43EA-97D1-BD7DA23B4C92}" destId="{E028993B-BB07-402C-B304-661A7E3F6A35}" srcOrd="7" destOrd="0" presId="urn:microsoft.com/office/officeart/2005/8/layout/default"/>
    <dgm:cxn modelId="{6C9347C4-DED4-473C-96F2-FA52E2FE6483}" type="presParOf" srcId="{C348B8A8-59B7-43EA-97D1-BD7DA23B4C92}" destId="{3075F546-4B92-49FA-BF24-431E997E74B8}" srcOrd="8" destOrd="0" presId="urn:microsoft.com/office/officeart/2005/8/layout/default"/>
    <dgm:cxn modelId="{5EE7D270-B18F-44C5-A24E-F000C9814C56}" type="presParOf" srcId="{C348B8A8-59B7-43EA-97D1-BD7DA23B4C92}" destId="{BBA719EE-F6A4-40CA-9466-A9C2CFB5D142}" srcOrd="9" destOrd="0" presId="urn:microsoft.com/office/officeart/2005/8/layout/default"/>
    <dgm:cxn modelId="{C0890705-E021-487F-85B4-F2E4E8BD05F2}" type="presParOf" srcId="{C348B8A8-59B7-43EA-97D1-BD7DA23B4C92}" destId="{310FA61F-0102-41D0-9E0A-F55E54F63E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050C9-9002-462F-9A21-7BB2875609C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9F234-AF64-4709-8362-2276212CDACE}">
      <dgm:prSet custT="1"/>
      <dgm:spPr/>
      <dgm:t>
        <a:bodyPr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Természeti vonzerők: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006FB-9676-4996-9461-E76027BB7EED}" type="parTrans" cxnId="{1DAF9632-C6C9-4649-B3AB-A9BE0BC46BC1}">
      <dgm:prSet/>
      <dgm:spPr/>
      <dgm:t>
        <a:bodyPr/>
        <a:lstStyle/>
        <a:p>
          <a:endParaRPr lang="en-US"/>
        </a:p>
      </dgm:t>
    </dgm:pt>
    <dgm:pt modelId="{39785555-CC34-4F71-A5B6-80868620B4E1}" type="sibTrans" cxnId="{1DAF9632-C6C9-4649-B3AB-A9BE0BC46BC1}">
      <dgm:prSet/>
      <dgm:spPr/>
      <dgm:t>
        <a:bodyPr/>
        <a:lstStyle/>
        <a:p>
          <a:endParaRPr lang="en-US"/>
        </a:p>
      </dgm:t>
    </dgm:pt>
    <dgm:pt modelId="{9B3A7CA4-2DDD-464A-9F4A-D77E84B79E02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Hármas-Körös, </a:t>
          </a:r>
          <a:r>
            <a:rPr lang="hu-HU" sz="1400" b="0" i="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Körös-Maros Nemzeti Park</a:t>
          </a:r>
          <a:r>
            <a:rPr lang="hu-HU" sz="1400" b="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n-US" sz="1400" b="0" u="sng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1B323-D5E5-4C48-A950-FA14BB271E9C}" type="parTrans" cxnId="{E7F24B2A-D605-46D7-98B7-D2D2B66D2896}">
      <dgm:prSet/>
      <dgm:spPr/>
      <dgm:t>
        <a:bodyPr/>
        <a:lstStyle/>
        <a:p>
          <a:endParaRPr lang="en-US"/>
        </a:p>
      </dgm:t>
    </dgm:pt>
    <dgm:pt modelId="{FF049327-EE41-4A55-84F2-EFEF3595F12A}" type="sibTrans" cxnId="{E7F24B2A-D605-46D7-98B7-D2D2B66D2896}">
      <dgm:prSet/>
      <dgm:spPr/>
      <dgm:t>
        <a:bodyPr/>
        <a:lstStyle/>
        <a:p>
          <a:endParaRPr lang="en-US"/>
        </a:p>
      </dgm:t>
    </dgm:pt>
    <dgm:pt modelId="{1F5D3C05-D62E-46DA-996E-D733EF4A10AB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Holtágak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4C27A-708B-4894-8838-8BBF43CEB269}" type="parTrans" cxnId="{A997B69E-3C42-4C40-BDC4-B8717518E859}">
      <dgm:prSet/>
      <dgm:spPr/>
      <dgm:t>
        <a:bodyPr/>
        <a:lstStyle/>
        <a:p>
          <a:endParaRPr lang="en-US"/>
        </a:p>
      </dgm:t>
    </dgm:pt>
    <dgm:pt modelId="{09DD8994-FF0C-4D61-AF96-80169F843D09}" type="sibTrans" cxnId="{A997B69E-3C42-4C40-BDC4-B8717518E859}">
      <dgm:prSet/>
      <dgm:spPr/>
      <dgm:t>
        <a:bodyPr/>
        <a:lstStyle/>
        <a:p>
          <a:endParaRPr lang="en-US"/>
        </a:p>
      </dgm:t>
    </dgm:pt>
    <dgm:pt modelId="{688ABFD4-E7C4-41CC-A125-A658435CAFDF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Erzsébet liget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46788-C09E-45B2-B377-D4A0FF3000B9}" type="parTrans" cxnId="{1FE0A650-08AC-4D26-BEED-8AF0F721D3E8}">
      <dgm:prSet/>
      <dgm:spPr/>
      <dgm:t>
        <a:bodyPr/>
        <a:lstStyle/>
        <a:p>
          <a:endParaRPr lang="en-US"/>
        </a:p>
      </dgm:t>
    </dgm:pt>
    <dgm:pt modelId="{768412BF-D7DF-43D4-A233-770FB3DB2133}" type="sibTrans" cxnId="{1FE0A650-08AC-4D26-BEED-8AF0F721D3E8}">
      <dgm:prSet/>
      <dgm:spPr/>
      <dgm:t>
        <a:bodyPr/>
        <a:lstStyle/>
        <a:p>
          <a:endParaRPr lang="en-US"/>
        </a:p>
      </dgm:t>
    </dgm:pt>
    <dgm:pt modelId="{8AEE6466-715C-49B6-BDFB-A6A3973E63CC}">
      <dgm:prSet custT="1"/>
      <dgm:spPr/>
      <dgm:t>
        <a:bodyPr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Épített/ kulturális vonzerők: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7C2A3-C8EB-4796-A246-68F471D29507}" type="parTrans" cxnId="{B17DFB55-8377-4298-B8E2-3071F6799B22}">
      <dgm:prSet/>
      <dgm:spPr/>
      <dgm:t>
        <a:bodyPr/>
        <a:lstStyle/>
        <a:p>
          <a:endParaRPr lang="en-US"/>
        </a:p>
      </dgm:t>
    </dgm:pt>
    <dgm:pt modelId="{7274789D-17F4-441B-B197-AAE9F53B1780}" type="sibTrans" cxnId="{B17DFB55-8377-4298-B8E2-3071F6799B22}">
      <dgm:prSet/>
      <dgm:spPr/>
      <dgm:t>
        <a:bodyPr/>
        <a:lstStyle/>
        <a:p>
          <a:endParaRPr lang="en-US"/>
        </a:p>
      </dgm:t>
    </dgm:pt>
    <dgm:pt modelId="{37338710-C9C0-4406-B4B3-316E12D4CEA9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Kner Nyomdaipari múzeum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18539-89E3-45C6-B1DE-B34F0C2603C5}" type="parTrans" cxnId="{73B32595-AEF7-4F34-9E57-15F6C221A37A}">
      <dgm:prSet/>
      <dgm:spPr/>
      <dgm:t>
        <a:bodyPr/>
        <a:lstStyle/>
        <a:p>
          <a:endParaRPr lang="en-US"/>
        </a:p>
      </dgm:t>
    </dgm:pt>
    <dgm:pt modelId="{F6045D92-73D5-4246-9145-DCB0FC5EB042}" type="sibTrans" cxnId="{73B32595-AEF7-4F34-9E57-15F6C221A37A}">
      <dgm:prSet/>
      <dgm:spPr/>
      <dgm:t>
        <a:bodyPr/>
        <a:lstStyle/>
        <a:p>
          <a:endParaRPr lang="en-US"/>
        </a:p>
      </dgm:t>
    </dgm:pt>
    <dgm:pt modelId="{138CBB51-46D1-49A7-90A2-508696036551}">
      <dgm:prSet custT="1"/>
      <dgm:spPr/>
      <dgm:t>
        <a:bodyPr/>
        <a:lstStyle/>
        <a:p>
          <a:r>
            <a:rPr lang="hu-HU" sz="14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Endrődi</a:t>
          </a:r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Tájház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E03F6-21C4-41F6-9FEF-53A52FA87F49}" type="parTrans" cxnId="{18C66281-0D75-4B45-91B2-9B3D24CF3809}">
      <dgm:prSet/>
      <dgm:spPr/>
      <dgm:t>
        <a:bodyPr/>
        <a:lstStyle/>
        <a:p>
          <a:endParaRPr lang="en-US"/>
        </a:p>
      </dgm:t>
    </dgm:pt>
    <dgm:pt modelId="{59909D18-5CA8-476D-AB6A-3B39B8064545}" type="sibTrans" cxnId="{18C66281-0D75-4B45-91B2-9B3D24CF3809}">
      <dgm:prSet/>
      <dgm:spPr/>
      <dgm:t>
        <a:bodyPr/>
        <a:lstStyle/>
        <a:p>
          <a:endParaRPr lang="en-US"/>
        </a:p>
      </dgm:t>
    </dgm:pt>
    <dgm:pt modelId="{8C6FBF90-9167-4F67-BD4A-E8FB2ACF5639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Városi Képtár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571ED-4F50-48C3-B0F4-41D0C6B55A6F}" type="parTrans" cxnId="{B5736E57-0ADD-4ADE-B368-5906A94650A8}">
      <dgm:prSet/>
      <dgm:spPr/>
      <dgm:t>
        <a:bodyPr/>
        <a:lstStyle/>
        <a:p>
          <a:endParaRPr lang="en-US"/>
        </a:p>
      </dgm:t>
    </dgm:pt>
    <dgm:pt modelId="{9B3210B2-8C52-4E2A-8563-5DCBB816A56C}" type="sibTrans" cxnId="{B5736E57-0ADD-4ADE-B368-5906A94650A8}">
      <dgm:prSet/>
      <dgm:spPr/>
      <dgm:t>
        <a:bodyPr/>
        <a:lstStyle/>
        <a:p>
          <a:endParaRPr lang="en-US"/>
        </a:p>
      </dgm:t>
    </dgm:pt>
    <dgm:pt modelId="{3FD37552-AD3E-48A9-8DFE-9D02462AF94B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Művésztábor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74D89-E3EB-4FDF-A509-37A7D6E553D9}" type="parTrans" cxnId="{C15C5E4A-4A08-47CB-AE02-C21CB5A62B0F}">
      <dgm:prSet/>
      <dgm:spPr/>
      <dgm:t>
        <a:bodyPr/>
        <a:lstStyle/>
        <a:p>
          <a:endParaRPr lang="en-US"/>
        </a:p>
      </dgm:t>
    </dgm:pt>
    <dgm:pt modelId="{E0C6BF32-545F-43EE-9D17-CF3057B0C7D8}" type="sibTrans" cxnId="{C15C5E4A-4A08-47CB-AE02-C21CB5A62B0F}">
      <dgm:prSet/>
      <dgm:spPr/>
      <dgm:t>
        <a:bodyPr/>
        <a:lstStyle/>
        <a:p>
          <a:endParaRPr lang="en-US"/>
        </a:p>
      </dgm:t>
    </dgm:pt>
    <dgm:pt modelId="{FE21A71A-37AC-4F07-BEBB-B1D46ABF343E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Szent Imre templom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4AEF3-F9E5-4879-AC37-526384102940}" type="parTrans" cxnId="{864DC008-0F58-4B5B-9CEA-174C0EDC3EA7}">
      <dgm:prSet/>
      <dgm:spPr/>
      <dgm:t>
        <a:bodyPr/>
        <a:lstStyle/>
        <a:p>
          <a:endParaRPr lang="en-US"/>
        </a:p>
      </dgm:t>
    </dgm:pt>
    <dgm:pt modelId="{09A3970E-4461-457D-826E-9C575C08D902}" type="sibTrans" cxnId="{864DC008-0F58-4B5B-9CEA-174C0EDC3EA7}">
      <dgm:prSet/>
      <dgm:spPr/>
      <dgm:t>
        <a:bodyPr/>
        <a:lstStyle/>
        <a:p>
          <a:endParaRPr lang="en-US"/>
        </a:p>
      </dgm:t>
    </dgm:pt>
    <dgm:pt modelId="{8A1924EE-F859-42DB-ABB8-D9CEE0342165}">
      <dgm:prSet custT="1"/>
      <dgm:spPr/>
      <dgm:t>
        <a:bodyPr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Vegyes: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B47EA-4001-47AE-8D9B-627ADFBD4876}" type="parTrans" cxnId="{78CC1AE5-0B16-44D2-A643-5F99A87A7838}">
      <dgm:prSet/>
      <dgm:spPr/>
      <dgm:t>
        <a:bodyPr/>
        <a:lstStyle/>
        <a:p>
          <a:endParaRPr lang="en-US"/>
        </a:p>
      </dgm:t>
    </dgm:pt>
    <dgm:pt modelId="{65BBC6EA-9738-4CDF-AD0D-0F030EF0FED5}" type="sibTrans" cxnId="{78CC1AE5-0B16-44D2-A643-5F99A87A7838}">
      <dgm:prSet/>
      <dgm:spPr/>
      <dgm:t>
        <a:bodyPr/>
        <a:lstStyle/>
        <a:p>
          <a:endParaRPr lang="en-US"/>
        </a:p>
      </dgm:t>
    </dgm:pt>
    <dgm:pt modelId="{68F0913B-D1EC-4336-8ECE-D499F415F7A6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Liget Gyógyfürdő és K</a:t>
          </a:r>
          <a:r>
            <a:rPr lang="hu-H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emping</a:t>
          </a:r>
          <a:endParaRPr lang="en-US" sz="1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AB8CF-1502-47D2-87A3-C812E72DA3BA}" type="parTrans" cxnId="{EE3CB954-8788-4C91-825B-098DE21F318E}">
      <dgm:prSet/>
      <dgm:spPr/>
      <dgm:t>
        <a:bodyPr/>
        <a:lstStyle/>
        <a:p>
          <a:endParaRPr lang="en-US"/>
        </a:p>
      </dgm:t>
    </dgm:pt>
    <dgm:pt modelId="{04EAECC8-E215-4FF7-B47A-EDE57493E0C8}" type="sibTrans" cxnId="{EE3CB954-8788-4C91-825B-098DE21F318E}">
      <dgm:prSet/>
      <dgm:spPr/>
      <dgm:t>
        <a:bodyPr/>
        <a:lstStyle/>
        <a:p>
          <a:endParaRPr lang="en-US"/>
        </a:p>
      </dgm:t>
    </dgm:pt>
    <dgm:pt modelId="{0B883C1F-131C-482F-9EEA-2B4EB5B06E43}">
      <dgm:prSet custT="1"/>
      <dgm:spPr/>
      <dgm:t>
        <a:bodyPr/>
        <a:lstStyle/>
        <a:p>
          <a:r>
            <a:rPr lang="hu-HU" sz="1400" dirty="0" err="1">
              <a:latin typeface="Arial" panose="020B0604020202020204" pitchFamily="34" charset="0"/>
              <a:cs typeface="Arial" panose="020B0604020202020204" pitchFamily="34" charset="0"/>
            </a:rPr>
            <a:t>Nemzeközi</a:t>
          </a:r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 Sajt- és Túrófesztivál</a:t>
          </a:r>
        </a:p>
      </dgm:t>
    </dgm:pt>
    <dgm:pt modelId="{10065A2B-EBD6-4091-AD54-A32BF72D486F}" type="parTrans" cxnId="{F41BCC65-BF27-4BBA-A2B1-270F7FFAA183}">
      <dgm:prSet/>
      <dgm:spPr/>
      <dgm:t>
        <a:bodyPr/>
        <a:lstStyle/>
        <a:p>
          <a:endParaRPr lang="hu-HU"/>
        </a:p>
      </dgm:t>
    </dgm:pt>
    <dgm:pt modelId="{576C5E61-3BA8-4722-BBEC-9D41FA3785E1}" type="sibTrans" cxnId="{F41BCC65-BF27-4BBA-A2B1-270F7FFAA183}">
      <dgm:prSet/>
      <dgm:spPr/>
      <dgm:t>
        <a:bodyPr/>
        <a:lstStyle/>
        <a:p>
          <a:endParaRPr lang="hu-HU"/>
        </a:p>
      </dgm:t>
    </dgm:pt>
    <dgm:pt modelId="{2A76C385-0F28-4C25-B8CD-57E79454F660}" type="pres">
      <dgm:prSet presAssocID="{80A050C9-9002-462F-9A21-7BB2875609C9}" presName="linear" presStyleCnt="0">
        <dgm:presLayoutVars>
          <dgm:animLvl val="lvl"/>
          <dgm:resizeHandles val="exact"/>
        </dgm:presLayoutVars>
      </dgm:prSet>
      <dgm:spPr/>
    </dgm:pt>
    <dgm:pt modelId="{BBC63B42-E3F2-44C2-B6DF-621A8036434A}" type="pres">
      <dgm:prSet presAssocID="{83A9F234-AF64-4709-8362-2276212CDACE}" presName="parentText" presStyleLbl="node1" presStyleIdx="0" presStyleCnt="4" custLinFactNeighborY="-5228">
        <dgm:presLayoutVars>
          <dgm:chMax val="0"/>
          <dgm:bulletEnabled val="1"/>
        </dgm:presLayoutVars>
      </dgm:prSet>
      <dgm:spPr/>
    </dgm:pt>
    <dgm:pt modelId="{0AC793A2-F130-42C9-89A0-9616A7CD7AAB}" type="pres">
      <dgm:prSet presAssocID="{83A9F234-AF64-4709-8362-2276212CDACE}" presName="childText" presStyleLbl="revTx" presStyleIdx="0" presStyleCnt="3">
        <dgm:presLayoutVars>
          <dgm:bulletEnabled val="1"/>
        </dgm:presLayoutVars>
      </dgm:prSet>
      <dgm:spPr/>
    </dgm:pt>
    <dgm:pt modelId="{67377362-979A-45BD-B03A-AAC439D7A0B5}" type="pres">
      <dgm:prSet presAssocID="{8AEE6466-715C-49B6-BDFB-A6A3973E63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E6CD5D-0D9F-4B52-A9E5-ADB7D9CB9264}" type="pres">
      <dgm:prSet presAssocID="{8AEE6466-715C-49B6-BDFB-A6A3973E63CC}" presName="childText" presStyleLbl="revTx" presStyleIdx="1" presStyleCnt="3">
        <dgm:presLayoutVars>
          <dgm:bulletEnabled val="1"/>
        </dgm:presLayoutVars>
      </dgm:prSet>
      <dgm:spPr/>
    </dgm:pt>
    <dgm:pt modelId="{2193816A-641F-4014-8BB3-BB7B48401FB4}" type="pres">
      <dgm:prSet presAssocID="{8A1924EE-F859-42DB-ABB8-D9CEE03421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14E06A-F4A7-4CF9-BD48-7F948D25B4AE}" type="pres">
      <dgm:prSet presAssocID="{8A1924EE-F859-42DB-ABB8-D9CEE0342165}" presName="childText" presStyleLbl="revTx" presStyleIdx="2" presStyleCnt="3">
        <dgm:presLayoutVars>
          <dgm:bulletEnabled val="1"/>
        </dgm:presLayoutVars>
      </dgm:prSet>
      <dgm:spPr/>
    </dgm:pt>
    <dgm:pt modelId="{F7E16DC4-3C53-45C0-829B-153B911FCA32}" type="pres">
      <dgm:prSet presAssocID="{0B883C1F-131C-482F-9EEA-2B4EB5B06E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4DC008-0F58-4B5B-9CEA-174C0EDC3EA7}" srcId="{8AEE6466-715C-49B6-BDFB-A6A3973E63CC}" destId="{FE21A71A-37AC-4F07-BEBB-B1D46ABF343E}" srcOrd="4" destOrd="0" parTransId="{CCD4AEF3-F9E5-4879-AC37-526384102940}" sibTransId="{09A3970E-4461-457D-826E-9C575C08D902}"/>
    <dgm:cxn modelId="{8502ED19-18A5-4E03-99A0-EFB059E50E65}" type="presOf" srcId="{37338710-C9C0-4406-B4B3-316E12D4CEA9}" destId="{3FE6CD5D-0D9F-4B52-A9E5-ADB7D9CB9264}" srcOrd="0" destOrd="0" presId="urn:microsoft.com/office/officeart/2005/8/layout/vList2"/>
    <dgm:cxn modelId="{8E28781D-93CB-4B27-92BD-33F7E26A656F}" type="presOf" srcId="{FE21A71A-37AC-4F07-BEBB-B1D46ABF343E}" destId="{3FE6CD5D-0D9F-4B52-A9E5-ADB7D9CB9264}" srcOrd="0" destOrd="4" presId="urn:microsoft.com/office/officeart/2005/8/layout/vList2"/>
    <dgm:cxn modelId="{67400820-D1E5-4BC5-93B3-98700A04003E}" type="presOf" srcId="{0B883C1F-131C-482F-9EEA-2B4EB5B06E43}" destId="{F7E16DC4-3C53-45C0-829B-153B911FCA32}" srcOrd="0" destOrd="0" presId="urn:microsoft.com/office/officeart/2005/8/layout/vList2"/>
    <dgm:cxn modelId="{E7F24B2A-D605-46D7-98B7-D2D2B66D2896}" srcId="{83A9F234-AF64-4709-8362-2276212CDACE}" destId="{9B3A7CA4-2DDD-464A-9F4A-D77E84B79E02}" srcOrd="0" destOrd="0" parTransId="{37F1B323-D5E5-4C48-A950-FA14BB271E9C}" sibTransId="{FF049327-EE41-4A55-84F2-EFEF3595F12A}"/>
    <dgm:cxn modelId="{1DAF9632-C6C9-4649-B3AB-A9BE0BC46BC1}" srcId="{80A050C9-9002-462F-9A21-7BB2875609C9}" destId="{83A9F234-AF64-4709-8362-2276212CDACE}" srcOrd="0" destOrd="0" parTransId="{58C006FB-9676-4996-9461-E76027BB7EED}" sibTransId="{39785555-CC34-4F71-A5B6-80868620B4E1}"/>
    <dgm:cxn modelId="{B4571E3D-523F-4318-9E87-97D7F49F3FD1}" type="presOf" srcId="{8C6FBF90-9167-4F67-BD4A-E8FB2ACF5639}" destId="{3FE6CD5D-0D9F-4B52-A9E5-ADB7D9CB9264}" srcOrd="0" destOrd="2" presId="urn:microsoft.com/office/officeart/2005/8/layout/vList2"/>
    <dgm:cxn modelId="{FBF86A63-3759-4145-B69E-7191CB1CE14A}" type="presOf" srcId="{688ABFD4-E7C4-41CC-A125-A658435CAFDF}" destId="{0AC793A2-F130-42C9-89A0-9616A7CD7AAB}" srcOrd="0" destOrd="2" presId="urn:microsoft.com/office/officeart/2005/8/layout/vList2"/>
    <dgm:cxn modelId="{F41BCC65-BF27-4BBA-A2B1-270F7FFAA183}" srcId="{80A050C9-9002-462F-9A21-7BB2875609C9}" destId="{0B883C1F-131C-482F-9EEA-2B4EB5B06E43}" srcOrd="3" destOrd="0" parTransId="{10065A2B-EBD6-4091-AD54-A32BF72D486F}" sibTransId="{576C5E61-3BA8-4722-BBEC-9D41FA3785E1}"/>
    <dgm:cxn modelId="{C15C5E4A-4A08-47CB-AE02-C21CB5A62B0F}" srcId="{8AEE6466-715C-49B6-BDFB-A6A3973E63CC}" destId="{3FD37552-AD3E-48A9-8DFE-9D02462AF94B}" srcOrd="3" destOrd="0" parTransId="{3F774D89-E3EB-4FDF-A509-37A7D6E553D9}" sibTransId="{E0C6BF32-545F-43EE-9D17-CF3057B0C7D8}"/>
    <dgm:cxn modelId="{075D946E-4216-43B0-90BF-6FC5DEF9B511}" type="presOf" srcId="{8A1924EE-F859-42DB-ABB8-D9CEE0342165}" destId="{2193816A-641F-4014-8BB3-BB7B48401FB4}" srcOrd="0" destOrd="0" presId="urn:microsoft.com/office/officeart/2005/8/layout/vList2"/>
    <dgm:cxn modelId="{1FE0A650-08AC-4D26-BEED-8AF0F721D3E8}" srcId="{83A9F234-AF64-4709-8362-2276212CDACE}" destId="{688ABFD4-E7C4-41CC-A125-A658435CAFDF}" srcOrd="2" destOrd="0" parTransId="{32446788-C09E-45B2-B377-D4A0FF3000B9}" sibTransId="{768412BF-D7DF-43D4-A233-770FB3DB2133}"/>
    <dgm:cxn modelId="{313A4873-B1F5-443E-94A5-B2A8F6E4F517}" type="presOf" srcId="{138CBB51-46D1-49A7-90A2-508696036551}" destId="{3FE6CD5D-0D9F-4B52-A9E5-ADB7D9CB9264}" srcOrd="0" destOrd="1" presId="urn:microsoft.com/office/officeart/2005/8/layout/vList2"/>
    <dgm:cxn modelId="{EE3CB954-8788-4C91-825B-098DE21F318E}" srcId="{8A1924EE-F859-42DB-ABB8-D9CEE0342165}" destId="{68F0913B-D1EC-4336-8ECE-D499F415F7A6}" srcOrd="0" destOrd="0" parTransId="{F2AAB8CF-1502-47D2-87A3-C812E72DA3BA}" sibTransId="{04EAECC8-E215-4FF7-B47A-EDE57493E0C8}"/>
    <dgm:cxn modelId="{B17DFB55-8377-4298-B8E2-3071F6799B22}" srcId="{80A050C9-9002-462F-9A21-7BB2875609C9}" destId="{8AEE6466-715C-49B6-BDFB-A6A3973E63CC}" srcOrd="1" destOrd="0" parTransId="{07D7C2A3-C8EB-4796-A246-68F471D29507}" sibTransId="{7274789D-17F4-441B-B197-AAE9F53B1780}"/>
    <dgm:cxn modelId="{B5736E57-0ADD-4ADE-B368-5906A94650A8}" srcId="{8AEE6466-715C-49B6-BDFB-A6A3973E63CC}" destId="{8C6FBF90-9167-4F67-BD4A-E8FB2ACF5639}" srcOrd="2" destOrd="0" parTransId="{CED571ED-4F50-48C3-B0F4-41D0C6B55A6F}" sibTransId="{9B3210B2-8C52-4E2A-8563-5DCBB816A56C}"/>
    <dgm:cxn modelId="{0B2CDD78-1FC8-47E7-8ECE-E9BA2C449ACB}" type="presOf" srcId="{83A9F234-AF64-4709-8362-2276212CDACE}" destId="{BBC63B42-E3F2-44C2-B6DF-621A8036434A}" srcOrd="0" destOrd="0" presId="urn:microsoft.com/office/officeart/2005/8/layout/vList2"/>
    <dgm:cxn modelId="{57C9725A-FB15-497A-BD82-930A0A76318E}" type="presOf" srcId="{68F0913B-D1EC-4336-8ECE-D499F415F7A6}" destId="{3814E06A-F4A7-4CF9-BD48-7F948D25B4AE}" srcOrd="0" destOrd="0" presId="urn:microsoft.com/office/officeart/2005/8/layout/vList2"/>
    <dgm:cxn modelId="{18C66281-0D75-4B45-91B2-9B3D24CF3809}" srcId="{8AEE6466-715C-49B6-BDFB-A6A3973E63CC}" destId="{138CBB51-46D1-49A7-90A2-508696036551}" srcOrd="1" destOrd="0" parTransId="{482E03F6-21C4-41F6-9FEF-53A52FA87F49}" sibTransId="{59909D18-5CA8-476D-AB6A-3B39B8064545}"/>
    <dgm:cxn modelId="{71097E85-56A1-41A5-A529-7D1490060E32}" type="presOf" srcId="{8AEE6466-715C-49B6-BDFB-A6A3973E63CC}" destId="{67377362-979A-45BD-B03A-AAC439D7A0B5}" srcOrd="0" destOrd="0" presId="urn:microsoft.com/office/officeart/2005/8/layout/vList2"/>
    <dgm:cxn modelId="{C1DC8B90-F9E1-451E-BFB9-4294E7E4531E}" type="presOf" srcId="{3FD37552-AD3E-48A9-8DFE-9D02462AF94B}" destId="{3FE6CD5D-0D9F-4B52-A9E5-ADB7D9CB9264}" srcOrd="0" destOrd="3" presId="urn:microsoft.com/office/officeart/2005/8/layout/vList2"/>
    <dgm:cxn modelId="{73B32595-AEF7-4F34-9E57-15F6C221A37A}" srcId="{8AEE6466-715C-49B6-BDFB-A6A3973E63CC}" destId="{37338710-C9C0-4406-B4B3-316E12D4CEA9}" srcOrd="0" destOrd="0" parTransId="{8C518539-89E3-45C6-B1DE-B34F0C2603C5}" sibTransId="{F6045D92-73D5-4246-9145-DCB0FC5EB042}"/>
    <dgm:cxn modelId="{A997B69E-3C42-4C40-BDC4-B8717518E859}" srcId="{83A9F234-AF64-4709-8362-2276212CDACE}" destId="{1F5D3C05-D62E-46DA-996E-D733EF4A10AB}" srcOrd="1" destOrd="0" parTransId="{F404C27A-708B-4894-8838-8BBF43CEB269}" sibTransId="{09DD8994-FF0C-4D61-AF96-80169F843D09}"/>
    <dgm:cxn modelId="{24EAF4C2-9A02-402F-AB06-739F871B9E5B}" type="presOf" srcId="{9B3A7CA4-2DDD-464A-9F4A-D77E84B79E02}" destId="{0AC793A2-F130-42C9-89A0-9616A7CD7AAB}" srcOrd="0" destOrd="0" presId="urn:microsoft.com/office/officeart/2005/8/layout/vList2"/>
    <dgm:cxn modelId="{D5C72DCD-1594-4813-A30F-D9A63DDED46F}" type="presOf" srcId="{80A050C9-9002-462F-9A21-7BB2875609C9}" destId="{2A76C385-0F28-4C25-B8CD-57E79454F660}" srcOrd="0" destOrd="0" presId="urn:microsoft.com/office/officeart/2005/8/layout/vList2"/>
    <dgm:cxn modelId="{53F9FED1-BD98-4FA3-BB2B-6891B0D57263}" type="presOf" srcId="{1F5D3C05-D62E-46DA-996E-D733EF4A10AB}" destId="{0AC793A2-F130-42C9-89A0-9616A7CD7AAB}" srcOrd="0" destOrd="1" presId="urn:microsoft.com/office/officeart/2005/8/layout/vList2"/>
    <dgm:cxn modelId="{78CC1AE5-0B16-44D2-A643-5F99A87A7838}" srcId="{80A050C9-9002-462F-9A21-7BB2875609C9}" destId="{8A1924EE-F859-42DB-ABB8-D9CEE0342165}" srcOrd="2" destOrd="0" parTransId="{AF2B47EA-4001-47AE-8D9B-627ADFBD4876}" sibTransId="{65BBC6EA-9738-4CDF-AD0D-0F030EF0FED5}"/>
    <dgm:cxn modelId="{AC2BF3DA-45C9-4FAA-AF27-884F0FAAC42D}" type="presParOf" srcId="{2A76C385-0F28-4C25-B8CD-57E79454F660}" destId="{BBC63B42-E3F2-44C2-B6DF-621A8036434A}" srcOrd="0" destOrd="0" presId="urn:microsoft.com/office/officeart/2005/8/layout/vList2"/>
    <dgm:cxn modelId="{9FA5D991-074C-4E63-8A4D-0543101F6EFB}" type="presParOf" srcId="{2A76C385-0F28-4C25-B8CD-57E79454F660}" destId="{0AC793A2-F130-42C9-89A0-9616A7CD7AAB}" srcOrd="1" destOrd="0" presId="urn:microsoft.com/office/officeart/2005/8/layout/vList2"/>
    <dgm:cxn modelId="{E2DFD7CD-83F1-4B89-A4DB-09E16D91B566}" type="presParOf" srcId="{2A76C385-0F28-4C25-B8CD-57E79454F660}" destId="{67377362-979A-45BD-B03A-AAC439D7A0B5}" srcOrd="2" destOrd="0" presId="urn:microsoft.com/office/officeart/2005/8/layout/vList2"/>
    <dgm:cxn modelId="{46343391-D792-40B4-9A0D-6695C828797E}" type="presParOf" srcId="{2A76C385-0F28-4C25-B8CD-57E79454F660}" destId="{3FE6CD5D-0D9F-4B52-A9E5-ADB7D9CB9264}" srcOrd="3" destOrd="0" presId="urn:microsoft.com/office/officeart/2005/8/layout/vList2"/>
    <dgm:cxn modelId="{EAF4814D-B893-434B-9AA9-01C42B194136}" type="presParOf" srcId="{2A76C385-0F28-4C25-B8CD-57E79454F660}" destId="{2193816A-641F-4014-8BB3-BB7B48401FB4}" srcOrd="4" destOrd="0" presId="urn:microsoft.com/office/officeart/2005/8/layout/vList2"/>
    <dgm:cxn modelId="{4643ED9B-7A0D-47F3-BDF2-EE57221E292A}" type="presParOf" srcId="{2A76C385-0F28-4C25-B8CD-57E79454F660}" destId="{3814E06A-F4A7-4CF9-BD48-7F948D25B4AE}" srcOrd="5" destOrd="0" presId="urn:microsoft.com/office/officeart/2005/8/layout/vList2"/>
    <dgm:cxn modelId="{D0F56BDA-A3DF-4CCE-9B34-17113135C4F5}" type="presParOf" srcId="{2A76C385-0F28-4C25-B8CD-57E79454F660}" destId="{F7E16DC4-3C53-45C0-829B-153B911FCA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BAA2A-67C7-42F5-8095-137AF020AC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508B3-5A01-46AB-A610-346811849E89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Strandkedvelők (családosok) és a gyógyulni vágyók számára.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4A8B3-CC58-474F-A592-167BE362B0BC}" type="parTrans" cxnId="{22545850-4913-47A8-B059-5CF0F6C2430B}">
      <dgm:prSet/>
      <dgm:spPr/>
      <dgm:t>
        <a:bodyPr/>
        <a:lstStyle/>
        <a:p>
          <a:endParaRPr lang="en-US"/>
        </a:p>
      </dgm:t>
    </dgm:pt>
    <dgm:pt modelId="{7FB6CE9E-3307-4BB1-94CD-DFCB71E0E8C2}" type="sibTrans" cxnId="{22545850-4913-47A8-B059-5CF0F6C2430B}">
      <dgm:prSet/>
      <dgm:spPr/>
      <dgm:t>
        <a:bodyPr/>
        <a:lstStyle/>
        <a:p>
          <a:endParaRPr lang="en-US"/>
        </a:p>
      </dgm:t>
    </dgm:pt>
    <dgm:pt modelId="{0C57718A-9219-4015-9913-645528A37121}">
      <dgm:prSet custT="1"/>
      <dgm:spPr/>
      <dgm:t>
        <a:bodyPr/>
        <a:lstStyle/>
        <a:p>
          <a:r>
            <a:rPr lang="hu-H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1960-ban</a:t>
          </a:r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lett gyógyvízzé nyilvánítva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0CFD1-D45A-4FDA-ADB0-4A31A36FA67A}" type="parTrans" cxnId="{A81DB417-5DA7-4053-B440-160D67ACA33C}">
      <dgm:prSet/>
      <dgm:spPr/>
      <dgm:t>
        <a:bodyPr/>
        <a:lstStyle/>
        <a:p>
          <a:endParaRPr lang="en-US"/>
        </a:p>
      </dgm:t>
    </dgm:pt>
    <dgm:pt modelId="{C1F548D7-4918-4FEF-88D7-C128BAD8C5BE}" type="sibTrans" cxnId="{A81DB417-5DA7-4053-B440-160D67ACA33C}">
      <dgm:prSet/>
      <dgm:spPr/>
      <dgm:t>
        <a:bodyPr/>
        <a:lstStyle/>
        <a:p>
          <a:endParaRPr lang="en-US"/>
        </a:p>
      </dgm:t>
    </dgm:pt>
    <dgm:pt modelId="{D2868CBB-1F3E-4253-ACFE-D4EB1F59B537}">
      <dgm:prSet custT="1"/>
      <dgm:spPr/>
      <dgm:t>
        <a:bodyPr/>
        <a:lstStyle/>
        <a:p>
          <a:r>
            <a:rPr lang="hu-H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62 fokos termálvíz</a:t>
          </a:r>
          <a:endParaRPr lang="en-US" sz="16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1DB83-9239-464C-A6AE-08296D5A98B4}" type="parTrans" cxnId="{6FA2241F-E7F8-4CBD-9E54-671504139028}">
      <dgm:prSet/>
      <dgm:spPr/>
      <dgm:t>
        <a:bodyPr/>
        <a:lstStyle/>
        <a:p>
          <a:endParaRPr lang="en-US"/>
        </a:p>
      </dgm:t>
    </dgm:pt>
    <dgm:pt modelId="{400A56F2-AEA6-406F-9B11-3D2C6BE0AD05}" type="sibTrans" cxnId="{6FA2241F-E7F8-4CBD-9E54-671504139028}">
      <dgm:prSet/>
      <dgm:spPr/>
      <dgm:t>
        <a:bodyPr/>
        <a:lstStyle/>
        <a:p>
          <a:endParaRPr lang="en-US"/>
        </a:p>
      </dgm:t>
    </dgm:pt>
    <dgm:pt modelId="{9DED5CB0-2EEB-494E-AC27-DB71C8BCA798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Reumatikus, köszvényes bántalmak, izom- és idegfájdalmak, rehabilitációs kezelések esetén hatásos.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AB202-E6D3-4A12-9B53-EA36C9965C1B}" type="parTrans" cxnId="{0D3063AC-6990-49F7-A5CE-D7C4F17409BF}">
      <dgm:prSet/>
      <dgm:spPr/>
      <dgm:t>
        <a:bodyPr/>
        <a:lstStyle/>
        <a:p>
          <a:endParaRPr lang="en-US"/>
        </a:p>
      </dgm:t>
    </dgm:pt>
    <dgm:pt modelId="{B54EC2D8-214D-4F90-AD57-25B3425E1EDC}" type="sibTrans" cxnId="{0D3063AC-6990-49F7-A5CE-D7C4F17409BF}">
      <dgm:prSet/>
      <dgm:spPr/>
      <dgm:t>
        <a:bodyPr/>
        <a:lstStyle/>
        <a:p>
          <a:endParaRPr lang="en-US"/>
        </a:p>
      </dgm:t>
    </dgm:pt>
    <dgm:pt modelId="{2048D759-9B20-4505-8D14-2260F9292123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 területén reumatológiai szakrendelés (heti 1 nap), gyógytorna, fizikoterápia, masszázsok és finn szaunák elérhetőek</a:t>
          </a:r>
          <a:r>
            <a:rPr lang="hu-HU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3A347-C8E8-4303-96B1-6CC324078515}" type="parTrans" cxnId="{7851024C-79DF-451A-ADE2-9B7E5FE0ABA7}">
      <dgm:prSet/>
      <dgm:spPr/>
      <dgm:t>
        <a:bodyPr/>
        <a:lstStyle/>
        <a:p>
          <a:endParaRPr lang="en-US"/>
        </a:p>
      </dgm:t>
    </dgm:pt>
    <dgm:pt modelId="{AD3CC30F-FF68-421D-8002-59144D0FFF48}" type="sibTrans" cxnId="{7851024C-79DF-451A-ADE2-9B7E5FE0ABA7}">
      <dgm:prSet/>
      <dgm:spPr/>
      <dgm:t>
        <a:bodyPr/>
        <a:lstStyle/>
        <a:p>
          <a:endParaRPr lang="en-US"/>
        </a:p>
      </dgm:t>
    </dgm:pt>
    <dgm:pt modelId="{66C24F25-092C-495F-9E28-0DEE991B2DCA}">
      <dgm:prSet custT="1"/>
      <dgm:spPr/>
      <dgm:t>
        <a:bodyPr/>
        <a:lstStyle/>
        <a:p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hu-H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gyógyvíz</a:t>
          </a:r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összetétele: </a:t>
          </a:r>
          <a:r>
            <a:rPr lang="hu-H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alkáli-hidrogén-karbonátos termál-víz</a:t>
          </a:r>
          <a:r>
            <a: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 jelentős mennyiségű fluoridot tartalmaz, egyéb összetevői: kálium, nátrium ammónium, kalcium, vas, klorid, bromid, jodid, fluorid, szulfát, hidrogénkarbonát, metabórsav, metakovasav.</a:t>
          </a:r>
          <a:endParaRPr lang="en-US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A7AE5-579F-4A35-ADBB-8F45D7185308}" type="parTrans" cxnId="{7861D9D1-8F0D-4CB1-AFAD-494E721AE3DD}">
      <dgm:prSet/>
      <dgm:spPr/>
      <dgm:t>
        <a:bodyPr/>
        <a:lstStyle/>
        <a:p>
          <a:endParaRPr lang="en-US"/>
        </a:p>
      </dgm:t>
    </dgm:pt>
    <dgm:pt modelId="{33B7A217-7E5D-4AD6-978C-06C95E4F83CB}" type="sibTrans" cxnId="{7861D9D1-8F0D-4CB1-AFAD-494E721AE3DD}">
      <dgm:prSet/>
      <dgm:spPr/>
      <dgm:t>
        <a:bodyPr/>
        <a:lstStyle/>
        <a:p>
          <a:endParaRPr lang="en-US"/>
        </a:p>
      </dgm:t>
    </dgm:pt>
    <dgm:pt modelId="{F22AE474-0CC3-49C9-B20B-C2A93880A40D}" type="pres">
      <dgm:prSet presAssocID="{FB7BAA2A-67C7-42F5-8095-137AF020AC7F}" presName="vert0" presStyleCnt="0">
        <dgm:presLayoutVars>
          <dgm:dir/>
          <dgm:animOne val="branch"/>
          <dgm:animLvl val="lvl"/>
        </dgm:presLayoutVars>
      </dgm:prSet>
      <dgm:spPr/>
    </dgm:pt>
    <dgm:pt modelId="{85799312-4707-4955-BAC4-AC945FA6E436}" type="pres">
      <dgm:prSet presAssocID="{7C4508B3-5A01-46AB-A610-346811849E89}" presName="thickLine" presStyleLbl="alignNode1" presStyleIdx="0" presStyleCnt="6"/>
      <dgm:spPr/>
    </dgm:pt>
    <dgm:pt modelId="{C534E769-66E0-43C3-A5DA-DA55DA5C247F}" type="pres">
      <dgm:prSet presAssocID="{7C4508B3-5A01-46AB-A610-346811849E89}" presName="horz1" presStyleCnt="0"/>
      <dgm:spPr/>
    </dgm:pt>
    <dgm:pt modelId="{70DD6ABC-8BED-4CEA-9127-130E1850E5A5}" type="pres">
      <dgm:prSet presAssocID="{7C4508B3-5A01-46AB-A610-346811849E89}" presName="tx1" presStyleLbl="revTx" presStyleIdx="0" presStyleCnt="6"/>
      <dgm:spPr/>
    </dgm:pt>
    <dgm:pt modelId="{9C1CED09-C134-4788-8E9E-A5A3E6FC6C80}" type="pres">
      <dgm:prSet presAssocID="{7C4508B3-5A01-46AB-A610-346811849E89}" presName="vert1" presStyleCnt="0"/>
      <dgm:spPr/>
    </dgm:pt>
    <dgm:pt modelId="{455C720F-C788-4603-9FD2-8C24378BCB99}" type="pres">
      <dgm:prSet presAssocID="{0C57718A-9219-4015-9913-645528A37121}" presName="thickLine" presStyleLbl="alignNode1" presStyleIdx="1" presStyleCnt="6"/>
      <dgm:spPr/>
    </dgm:pt>
    <dgm:pt modelId="{46D4257B-7EF3-46B8-BCA0-068BEB707985}" type="pres">
      <dgm:prSet presAssocID="{0C57718A-9219-4015-9913-645528A37121}" presName="horz1" presStyleCnt="0"/>
      <dgm:spPr/>
    </dgm:pt>
    <dgm:pt modelId="{3F1EEBD0-6878-4E0B-B3FB-16411DFF38BD}" type="pres">
      <dgm:prSet presAssocID="{0C57718A-9219-4015-9913-645528A37121}" presName="tx1" presStyleLbl="revTx" presStyleIdx="1" presStyleCnt="6" custScaleX="82645" custScaleY="82645"/>
      <dgm:spPr/>
    </dgm:pt>
    <dgm:pt modelId="{19C4BF0D-5CE4-4ACC-82B3-9487C1E5C4CC}" type="pres">
      <dgm:prSet presAssocID="{0C57718A-9219-4015-9913-645528A37121}" presName="vert1" presStyleCnt="0"/>
      <dgm:spPr/>
    </dgm:pt>
    <dgm:pt modelId="{E4ADF2B6-6C5A-4A2D-A281-8DCBC19EC57E}" type="pres">
      <dgm:prSet presAssocID="{D2868CBB-1F3E-4253-ACFE-D4EB1F59B537}" presName="thickLine" presStyleLbl="alignNode1" presStyleIdx="2" presStyleCnt="6" custScaleX="62093" custScaleY="62093"/>
      <dgm:spPr/>
    </dgm:pt>
    <dgm:pt modelId="{C5889B14-53D0-45C3-B10E-DF046DB9EA21}" type="pres">
      <dgm:prSet presAssocID="{D2868CBB-1F3E-4253-ACFE-D4EB1F59B537}" presName="horz1" presStyleCnt="0"/>
      <dgm:spPr/>
    </dgm:pt>
    <dgm:pt modelId="{361FA9AF-100E-4A1C-808F-09E960CE44A7}" type="pres">
      <dgm:prSet presAssocID="{D2868CBB-1F3E-4253-ACFE-D4EB1F59B537}" presName="tx1" presStyleLbl="revTx" presStyleIdx="2" presStyleCnt="6" custScaleX="62093" custScaleY="62093"/>
      <dgm:spPr/>
    </dgm:pt>
    <dgm:pt modelId="{3586C844-7591-4817-A5FF-25EF80AFBB1C}" type="pres">
      <dgm:prSet presAssocID="{D2868CBB-1F3E-4253-ACFE-D4EB1F59B537}" presName="vert1" presStyleCnt="0"/>
      <dgm:spPr/>
    </dgm:pt>
    <dgm:pt modelId="{B0438F6B-2E57-42C8-8729-67EB72FE2AFF}" type="pres">
      <dgm:prSet presAssocID="{9DED5CB0-2EEB-494E-AC27-DB71C8BCA798}" presName="thickLine" presStyleLbl="alignNode1" presStyleIdx="3" presStyleCnt="6"/>
      <dgm:spPr/>
    </dgm:pt>
    <dgm:pt modelId="{6FCE1287-C602-4AA4-B6A0-7A3B9EED7C9A}" type="pres">
      <dgm:prSet presAssocID="{9DED5CB0-2EEB-494E-AC27-DB71C8BCA798}" presName="horz1" presStyleCnt="0"/>
      <dgm:spPr/>
    </dgm:pt>
    <dgm:pt modelId="{67252B9C-ED34-485E-98E3-FA12909DC54E}" type="pres">
      <dgm:prSet presAssocID="{9DED5CB0-2EEB-494E-AC27-DB71C8BCA798}" presName="tx1" presStyleLbl="revTx" presStyleIdx="3" presStyleCnt="6" custScaleX="100098" custScaleY="121000"/>
      <dgm:spPr/>
    </dgm:pt>
    <dgm:pt modelId="{4C63000F-33D2-4CF9-8891-9BB58BE95B6A}" type="pres">
      <dgm:prSet presAssocID="{9DED5CB0-2EEB-494E-AC27-DB71C8BCA798}" presName="vert1" presStyleCnt="0"/>
      <dgm:spPr/>
    </dgm:pt>
    <dgm:pt modelId="{326AD30C-984D-4CF4-9640-7EE450ECABD0}" type="pres">
      <dgm:prSet presAssocID="{2048D759-9B20-4505-8D14-2260F9292123}" presName="thickLine" presStyleLbl="alignNode1" presStyleIdx="4" presStyleCnt="6"/>
      <dgm:spPr/>
    </dgm:pt>
    <dgm:pt modelId="{C6D13C4F-FD9E-4045-AE57-0C5AEBC1FDBE}" type="pres">
      <dgm:prSet presAssocID="{2048D759-9B20-4505-8D14-2260F9292123}" presName="horz1" presStyleCnt="0"/>
      <dgm:spPr/>
    </dgm:pt>
    <dgm:pt modelId="{D5BB2EEB-3C82-4674-8DD9-BC9565E1ACF3}" type="pres">
      <dgm:prSet presAssocID="{2048D759-9B20-4505-8D14-2260F9292123}" presName="tx1" presStyleLbl="revTx" presStyleIdx="4" presStyleCnt="6" custScaleX="100196" custScaleY="133100"/>
      <dgm:spPr/>
    </dgm:pt>
    <dgm:pt modelId="{5D7B822D-0324-49B5-8F8F-ECCE72ADEB9F}" type="pres">
      <dgm:prSet presAssocID="{2048D759-9B20-4505-8D14-2260F9292123}" presName="vert1" presStyleCnt="0"/>
      <dgm:spPr/>
    </dgm:pt>
    <dgm:pt modelId="{74523F3E-E770-4B2C-956E-B86155836223}" type="pres">
      <dgm:prSet presAssocID="{66C24F25-092C-495F-9E28-0DEE991B2DCA}" presName="thickLine" presStyleLbl="alignNode1" presStyleIdx="5" presStyleCnt="6"/>
      <dgm:spPr/>
    </dgm:pt>
    <dgm:pt modelId="{22AD1451-51E5-43EF-A73E-63D36A8A8A4D}" type="pres">
      <dgm:prSet presAssocID="{66C24F25-092C-495F-9E28-0DEE991B2DCA}" presName="horz1" presStyleCnt="0"/>
      <dgm:spPr/>
    </dgm:pt>
    <dgm:pt modelId="{399659D9-DA87-401A-882E-13195251D29A}" type="pres">
      <dgm:prSet presAssocID="{66C24F25-092C-495F-9E28-0DEE991B2DCA}" presName="tx1" presStyleLbl="revTx" presStyleIdx="5" presStyleCnt="6" custScaleX="100392" custScaleY="235795"/>
      <dgm:spPr/>
    </dgm:pt>
    <dgm:pt modelId="{5BAD2DBD-CA85-4E5C-96D7-CC0E7450E925}" type="pres">
      <dgm:prSet presAssocID="{66C24F25-092C-495F-9E28-0DEE991B2DCA}" presName="vert1" presStyleCnt="0"/>
      <dgm:spPr/>
    </dgm:pt>
  </dgm:ptLst>
  <dgm:cxnLst>
    <dgm:cxn modelId="{99168610-53CA-4B1E-9166-673E4760B41B}" type="presOf" srcId="{7C4508B3-5A01-46AB-A610-346811849E89}" destId="{70DD6ABC-8BED-4CEA-9127-130E1850E5A5}" srcOrd="0" destOrd="0" presId="urn:microsoft.com/office/officeart/2008/layout/LinedList"/>
    <dgm:cxn modelId="{A81DB417-5DA7-4053-B440-160D67ACA33C}" srcId="{FB7BAA2A-67C7-42F5-8095-137AF020AC7F}" destId="{0C57718A-9219-4015-9913-645528A37121}" srcOrd="1" destOrd="0" parTransId="{59A0CFD1-D45A-4FDA-ADB0-4A31A36FA67A}" sibTransId="{C1F548D7-4918-4FEF-88D7-C128BAD8C5BE}"/>
    <dgm:cxn modelId="{6FA2241F-E7F8-4CBD-9E54-671504139028}" srcId="{FB7BAA2A-67C7-42F5-8095-137AF020AC7F}" destId="{D2868CBB-1F3E-4253-ACFE-D4EB1F59B537}" srcOrd="2" destOrd="0" parTransId="{B691DB83-9239-464C-A6AE-08296D5A98B4}" sibTransId="{400A56F2-AEA6-406F-9B11-3D2C6BE0AD05}"/>
    <dgm:cxn modelId="{0C15FD20-5ED7-4774-9008-736FDD294C13}" type="presOf" srcId="{2048D759-9B20-4505-8D14-2260F9292123}" destId="{D5BB2EEB-3C82-4674-8DD9-BC9565E1ACF3}" srcOrd="0" destOrd="0" presId="urn:microsoft.com/office/officeart/2008/layout/LinedList"/>
    <dgm:cxn modelId="{23ED052F-C195-4F11-8E33-43836FE0EA24}" type="presOf" srcId="{66C24F25-092C-495F-9E28-0DEE991B2DCA}" destId="{399659D9-DA87-401A-882E-13195251D29A}" srcOrd="0" destOrd="0" presId="urn:microsoft.com/office/officeart/2008/layout/LinedList"/>
    <dgm:cxn modelId="{7C0FAD60-69B9-4FC2-BD46-4D56303DD642}" type="presOf" srcId="{9DED5CB0-2EEB-494E-AC27-DB71C8BCA798}" destId="{67252B9C-ED34-485E-98E3-FA12909DC54E}" srcOrd="0" destOrd="0" presId="urn:microsoft.com/office/officeart/2008/layout/LinedList"/>
    <dgm:cxn modelId="{E18D3868-538D-46AC-9824-4C1461E44210}" type="presOf" srcId="{FB7BAA2A-67C7-42F5-8095-137AF020AC7F}" destId="{F22AE474-0CC3-49C9-B20B-C2A93880A40D}" srcOrd="0" destOrd="0" presId="urn:microsoft.com/office/officeart/2008/layout/LinedList"/>
    <dgm:cxn modelId="{7851024C-79DF-451A-ADE2-9B7E5FE0ABA7}" srcId="{FB7BAA2A-67C7-42F5-8095-137AF020AC7F}" destId="{2048D759-9B20-4505-8D14-2260F9292123}" srcOrd="4" destOrd="0" parTransId="{A503A347-C8E8-4303-96B1-6CC324078515}" sibTransId="{AD3CC30F-FF68-421D-8002-59144D0FFF48}"/>
    <dgm:cxn modelId="{22545850-4913-47A8-B059-5CF0F6C2430B}" srcId="{FB7BAA2A-67C7-42F5-8095-137AF020AC7F}" destId="{7C4508B3-5A01-46AB-A610-346811849E89}" srcOrd="0" destOrd="0" parTransId="{7914A8B3-CC58-474F-A592-167BE362B0BC}" sibTransId="{7FB6CE9E-3307-4BB1-94CD-DFCB71E0E8C2}"/>
    <dgm:cxn modelId="{0D3063AC-6990-49F7-A5CE-D7C4F17409BF}" srcId="{FB7BAA2A-67C7-42F5-8095-137AF020AC7F}" destId="{9DED5CB0-2EEB-494E-AC27-DB71C8BCA798}" srcOrd="3" destOrd="0" parTransId="{629AB202-E6D3-4A12-9B53-EA36C9965C1B}" sibTransId="{B54EC2D8-214D-4F90-AD57-25B3425E1EDC}"/>
    <dgm:cxn modelId="{7861D9D1-8F0D-4CB1-AFAD-494E721AE3DD}" srcId="{FB7BAA2A-67C7-42F5-8095-137AF020AC7F}" destId="{66C24F25-092C-495F-9E28-0DEE991B2DCA}" srcOrd="5" destOrd="0" parTransId="{686A7AE5-579F-4A35-ADBB-8F45D7185308}" sibTransId="{33B7A217-7E5D-4AD6-978C-06C95E4F83CB}"/>
    <dgm:cxn modelId="{431266DF-B724-45CB-97ED-FFBA6553306F}" type="presOf" srcId="{D2868CBB-1F3E-4253-ACFE-D4EB1F59B537}" destId="{361FA9AF-100E-4A1C-808F-09E960CE44A7}" srcOrd="0" destOrd="0" presId="urn:microsoft.com/office/officeart/2008/layout/LinedList"/>
    <dgm:cxn modelId="{545ADCF2-F921-4553-B794-128525087E2A}" type="presOf" srcId="{0C57718A-9219-4015-9913-645528A37121}" destId="{3F1EEBD0-6878-4E0B-B3FB-16411DFF38BD}" srcOrd="0" destOrd="0" presId="urn:microsoft.com/office/officeart/2008/layout/LinedList"/>
    <dgm:cxn modelId="{E839BAD0-6FB3-4538-97DF-3867FFC83D65}" type="presParOf" srcId="{F22AE474-0CC3-49C9-B20B-C2A93880A40D}" destId="{85799312-4707-4955-BAC4-AC945FA6E436}" srcOrd="0" destOrd="0" presId="urn:microsoft.com/office/officeart/2008/layout/LinedList"/>
    <dgm:cxn modelId="{B9848C99-838E-4244-9503-4B9C8C5B7D24}" type="presParOf" srcId="{F22AE474-0CC3-49C9-B20B-C2A93880A40D}" destId="{C534E769-66E0-43C3-A5DA-DA55DA5C247F}" srcOrd="1" destOrd="0" presId="urn:microsoft.com/office/officeart/2008/layout/LinedList"/>
    <dgm:cxn modelId="{91AE653D-3339-492F-8AB8-DAC19336253E}" type="presParOf" srcId="{C534E769-66E0-43C3-A5DA-DA55DA5C247F}" destId="{70DD6ABC-8BED-4CEA-9127-130E1850E5A5}" srcOrd="0" destOrd="0" presId="urn:microsoft.com/office/officeart/2008/layout/LinedList"/>
    <dgm:cxn modelId="{8C97624D-5037-4CAE-B563-FD1C6410C84E}" type="presParOf" srcId="{C534E769-66E0-43C3-A5DA-DA55DA5C247F}" destId="{9C1CED09-C134-4788-8E9E-A5A3E6FC6C80}" srcOrd="1" destOrd="0" presId="urn:microsoft.com/office/officeart/2008/layout/LinedList"/>
    <dgm:cxn modelId="{7A4E1FC1-8ED5-48CC-9DF0-D72697DB688D}" type="presParOf" srcId="{F22AE474-0CC3-49C9-B20B-C2A93880A40D}" destId="{455C720F-C788-4603-9FD2-8C24378BCB99}" srcOrd="2" destOrd="0" presId="urn:microsoft.com/office/officeart/2008/layout/LinedList"/>
    <dgm:cxn modelId="{94EF7744-455D-4D2B-8081-BEEAAA10607C}" type="presParOf" srcId="{F22AE474-0CC3-49C9-B20B-C2A93880A40D}" destId="{46D4257B-7EF3-46B8-BCA0-068BEB707985}" srcOrd="3" destOrd="0" presId="urn:microsoft.com/office/officeart/2008/layout/LinedList"/>
    <dgm:cxn modelId="{E10B5B37-A3EF-4094-976E-7CC0A96F4A35}" type="presParOf" srcId="{46D4257B-7EF3-46B8-BCA0-068BEB707985}" destId="{3F1EEBD0-6878-4E0B-B3FB-16411DFF38BD}" srcOrd="0" destOrd="0" presId="urn:microsoft.com/office/officeart/2008/layout/LinedList"/>
    <dgm:cxn modelId="{DCBB9F83-7F61-48A7-98AC-2176F6D5A13E}" type="presParOf" srcId="{46D4257B-7EF3-46B8-BCA0-068BEB707985}" destId="{19C4BF0D-5CE4-4ACC-82B3-9487C1E5C4CC}" srcOrd="1" destOrd="0" presId="urn:microsoft.com/office/officeart/2008/layout/LinedList"/>
    <dgm:cxn modelId="{49DDB86E-C3CF-430A-9948-7DE09A88DAAE}" type="presParOf" srcId="{F22AE474-0CC3-49C9-B20B-C2A93880A40D}" destId="{E4ADF2B6-6C5A-4A2D-A281-8DCBC19EC57E}" srcOrd="4" destOrd="0" presId="urn:microsoft.com/office/officeart/2008/layout/LinedList"/>
    <dgm:cxn modelId="{F7D5F117-6BFB-43DE-A26F-48E7CFFA3B75}" type="presParOf" srcId="{F22AE474-0CC3-49C9-B20B-C2A93880A40D}" destId="{C5889B14-53D0-45C3-B10E-DF046DB9EA21}" srcOrd="5" destOrd="0" presId="urn:microsoft.com/office/officeart/2008/layout/LinedList"/>
    <dgm:cxn modelId="{35AA0DD5-5BE2-49E4-B741-5E636976370A}" type="presParOf" srcId="{C5889B14-53D0-45C3-B10E-DF046DB9EA21}" destId="{361FA9AF-100E-4A1C-808F-09E960CE44A7}" srcOrd="0" destOrd="0" presId="urn:microsoft.com/office/officeart/2008/layout/LinedList"/>
    <dgm:cxn modelId="{35DE7A50-9386-48E6-A2DD-8C3219E6CDA9}" type="presParOf" srcId="{C5889B14-53D0-45C3-B10E-DF046DB9EA21}" destId="{3586C844-7591-4817-A5FF-25EF80AFBB1C}" srcOrd="1" destOrd="0" presId="urn:microsoft.com/office/officeart/2008/layout/LinedList"/>
    <dgm:cxn modelId="{3142E457-0F5E-4D5A-BC18-FA75E2DA02B1}" type="presParOf" srcId="{F22AE474-0CC3-49C9-B20B-C2A93880A40D}" destId="{B0438F6B-2E57-42C8-8729-67EB72FE2AFF}" srcOrd="6" destOrd="0" presId="urn:microsoft.com/office/officeart/2008/layout/LinedList"/>
    <dgm:cxn modelId="{85BAE261-F948-4E3A-99B9-7FEBD9C32A04}" type="presParOf" srcId="{F22AE474-0CC3-49C9-B20B-C2A93880A40D}" destId="{6FCE1287-C602-4AA4-B6A0-7A3B9EED7C9A}" srcOrd="7" destOrd="0" presId="urn:microsoft.com/office/officeart/2008/layout/LinedList"/>
    <dgm:cxn modelId="{27704173-94C8-40C0-854F-AF672157AB6D}" type="presParOf" srcId="{6FCE1287-C602-4AA4-B6A0-7A3B9EED7C9A}" destId="{67252B9C-ED34-485E-98E3-FA12909DC54E}" srcOrd="0" destOrd="0" presId="urn:microsoft.com/office/officeart/2008/layout/LinedList"/>
    <dgm:cxn modelId="{793555EB-9038-4EC0-8126-27AE88733EC5}" type="presParOf" srcId="{6FCE1287-C602-4AA4-B6A0-7A3B9EED7C9A}" destId="{4C63000F-33D2-4CF9-8891-9BB58BE95B6A}" srcOrd="1" destOrd="0" presId="urn:microsoft.com/office/officeart/2008/layout/LinedList"/>
    <dgm:cxn modelId="{06BEC902-EC3C-4909-B797-019CB19582A3}" type="presParOf" srcId="{F22AE474-0CC3-49C9-B20B-C2A93880A40D}" destId="{326AD30C-984D-4CF4-9640-7EE450ECABD0}" srcOrd="8" destOrd="0" presId="urn:microsoft.com/office/officeart/2008/layout/LinedList"/>
    <dgm:cxn modelId="{C51BD593-0625-4D9B-91E6-9A7FFB479562}" type="presParOf" srcId="{F22AE474-0CC3-49C9-B20B-C2A93880A40D}" destId="{C6D13C4F-FD9E-4045-AE57-0C5AEBC1FDBE}" srcOrd="9" destOrd="0" presId="urn:microsoft.com/office/officeart/2008/layout/LinedList"/>
    <dgm:cxn modelId="{C455C3AF-431D-4C2D-9BB4-D2C3DC774CB1}" type="presParOf" srcId="{C6D13C4F-FD9E-4045-AE57-0C5AEBC1FDBE}" destId="{D5BB2EEB-3C82-4674-8DD9-BC9565E1ACF3}" srcOrd="0" destOrd="0" presId="urn:microsoft.com/office/officeart/2008/layout/LinedList"/>
    <dgm:cxn modelId="{CF8DF122-D8C5-4C48-99EC-037EA962A60F}" type="presParOf" srcId="{C6D13C4F-FD9E-4045-AE57-0C5AEBC1FDBE}" destId="{5D7B822D-0324-49B5-8F8F-ECCE72ADEB9F}" srcOrd="1" destOrd="0" presId="urn:microsoft.com/office/officeart/2008/layout/LinedList"/>
    <dgm:cxn modelId="{ABCAC4AC-8AB9-457B-AC6D-0E00D900916A}" type="presParOf" srcId="{F22AE474-0CC3-49C9-B20B-C2A93880A40D}" destId="{74523F3E-E770-4B2C-956E-B86155836223}" srcOrd="10" destOrd="0" presId="urn:microsoft.com/office/officeart/2008/layout/LinedList"/>
    <dgm:cxn modelId="{AEF3865A-27A6-46B6-9125-9FEC101B3106}" type="presParOf" srcId="{F22AE474-0CC3-49C9-B20B-C2A93880A40D}" destId="{22AD1451-51E5-43EF-A73E-63D36A8A8A4D}" srcOrd="11" destOrd="0" presId="urn:microsoft.com/office/officeart/2008/layout/LinedList"/>
    <dgm:cxn modelId="{60ECBE0C-6624-4579-9E05-250C534DD901}" type="presParOf" srcId="{22AD1451-51E5-43EF-A73E-63D36A8A8A4D}" destId="{399659D9-DA87-401A-882E-13195251D29A}" srcOrd="0" destOrd="0" presId="urn:microsoft.com/office/officeart/2008/layout/LinedList"/>
    <dgm:cxn modelId="{9C7EEA65-2E70-4B70-933C-989D41309108}" type="presParOf" srcId="{22AD1451-51E5-43EF-A73E-63D36A8A8A4D}" destId="{5BAD2DBD-CA85-4E5C-96D7-CC0E7450E9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AD882-31DE-434B-BC27-1653881517AF}">
      <dsp:nvSpPr>
        <dsp:cNvPr id="0" name=""/>
        <dsp:cNvSpPr/>
      </dsp:nvSpPr>
      <dsp:spPr>
        <a:xfrm>
          <a:off x="0" y="255984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5-6 panzió és hotel található itt összesen.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5984"/>
        <a:ext cx="2595562" cy="1557337"/>
      </dsp:txXfrm>
    </dsp:sp>
    <dsp:sp modelId="{6FC3A07F-15EE-47C0-86C5-63AE391C67D0}">
      <dsp:nvSpPr>
        <dsp:cNvPr id="0" name=""/>
        <dsp:cNvSpPr/>
      </dsp:nvSpPr>
      <dsp:spPr>
        <a:xfrm>
          <a:off x="2855118" y="255984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A szálláshelyek több mint felét a magánszálláshelyek adják. (nyaralók, vendégházak)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5118" y="255984"/>
        <a:ext cx="2595562" cy="1557337"/>
      </dsp:txXfrm>
    </dsp:sp>
    <dsp:sp modelId="{2914FBFB-9D90-4E64-BA3E-08F6D8D8C0B8}">
      <dsp:nvSpPr>
        <dsp:cNvPr id="0" name=""/>
        <dsp:cNvSpPr/>
      </dsp:nvSpPr>
      <dsp:spPr>
        <a:xfrm>
          <a:off x="5710237" y="255984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A belföldi vendégek aránya 90% feletti.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0237" y="255984"/>
        <a:ext cx="2595562" cy="1557337"/>
      </dsp:txXfrm>
    </dsp:sp>
    <dsp:sp modelId="{8D31B000-D850-4BA4-98F2-3FF4301DD8AC}">
      <dsp:nvSpPr>
        <dsp:cNvPr id="0" name=""/>
        <dsp:cNvSpPr/>
      </dsp:nvSpPr>
      <dsp:spPr>
        <a:xfrm>
          <a:off x="0" y="207287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Külföldi küldőország Románia és Szlovákia.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72878"/>
        <a:ext cx="2595562" cy="1557337"/>
      </dsp:txXfrm>
    </dsp:sp>
    <dsp:sp modelId="{3075F546-4B92-49FA-BF24-431E997E74B8}">
      <dsp:nvSpPr>
        <dsp:cNvPr id="0" name=""/>
        <dsp:cNvSpPr/>
      </dsp:nvSpPr>
      <dsp:spPr>
        <a:xfrm>
          <a:off x="2855118" y="207287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Évente 5-6 ezer vendégéjszakával nő a forgalom.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5118" y="2072878"/>
        <a:ext cx="2595562" cy="1557337"/>
      </dsp:txXfrm>
    </dsp:sp>
    <dsp:sp modelId="{310FA61F-0102-41D0-9E0A-F55E54F63EA3}">
      <dsp:nvSpPr>
        <dsp:cNvPr id="0" name=""/>
        <dsp:cNvSpPr/>
      </dsp:nvSpPr>
      <dsp:spPr>
        <a:xfrm>
          <a:off x="5710237" y="207287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Erős a szezonalitás.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0237" y="2072878"/>
        <a:ext cx="2595562" cy="1557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63B42-E3F2-44C2-B6DF-621A8036434A}">
      <dsp:nvSpPr>
        <dsp:cNvPr id="0" name=""/>
        <dsp:cNvSpPr/>
      </dsp:nvSpPr>
      <dsp:spPr>
        <a:xfrm>
          <a:off x="0" y="2"/>
          <a:ext cx="399997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Természeti vonzerők: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18279"/>
        <a:ext cx="3963417" cy="337846"/>
      </dsp:txXfrm>
    </dsp:sp>
    <dsp:sp modelId="{0AC793A2-F130-42C9-89A0-9616A7CD7AAB}">
      <dsp:nvSpPr>
        <dsp:cNvPr id="0" name=""/>
        <dsp:cNvSpPr/>
      </dsp:nvSpPr>
      <dsp:spPr>
        <a:xfrm>
          <a:off x="0" y="410114"/>
          <a:ext cx="3999971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9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Hármas-Körös, </a:t>
          </a:r>
          <a:r>
            <a:rPr lang="hu-HU" sz="1400" b="0" i="0" u="sng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Körös-Maros Nemzeti Park</a:t>
          </a:r>
          <a:r>
            <a:rPr lang="hu-HU" sz="1400" b="0" u="sng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n-US" sz="1400" b="0" u="sng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Holtágak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Erzsébet liget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0114"/>
        <a:ext cx="3999971" cy="683100"/>
      </dsp:txXfrm>
    </dsp:sp>
    <dsp:sp modelId="{67377362-979A-45BD-B03A-AAC439D7A0B5}">
      <dsp:nvSpPr>
        <dsp:cNvPr id="0" name=""/>
        <dsp:cNvSpPr/>
      </dsp:nvSpPr>
      <dsp:spPr>
        <a:xfrm>
          <a:off x="0" y="1093214"/>
          <a:ext cx="399997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Épített/ kulturális vonzerők: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1111491"/>
        <a:ext cx="3963417" cy="337846"/>
      </dsp:txXfrm>
    </dsp:sp>
    <dsp:sp modelId="{3FE6CD5D-0D9F-4B52-A9E5-ADB7D9CB9264}">
      <dsp:nvSpPr>
        <dsp:cNvPr id="0" name=""/>
        <dsp:cNvSpPr/>
      </dsp:nvSpPr>
      <dsp:spPr>
        <a:xfrm>
          <a:off x="0" y="1467614"/>
          <a:ext cx="3999971" cy="113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9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Kner Nyomdaipari múzeum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Endrődi</a:t>
          </a: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Tájház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Városi Képtár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Művésztábor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Szent Imre templom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67614"/>
        <a:ext cx="3999971" cy="1138500"/>
      </dsp:txXfrm>
    </dsp:sp>
    <dsp:sp modelId="{2193816A-641F-4014-8BB3-BB7B48401FB4}">
      <dsp:nvSpPr>
        <dsp:cNvPr id="0" name=""/>
        <dsp:cNvSpPr/>
      </dsp:nvSpPr>
      <dsp:spPr>
        <a:xfrm>
          <a:off x="0" y="2606114"/>
          <a:ext cx="399997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Vegyes: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2624391"/>
        <a:ext cx="3963417" cy="337846"/>
      </dsp:txXfrm>
    </dsp:sp>
    <dsp:sp modelId="{3814E06A-F4A7-4CF9-BD48-7F948D25B4AE}">
      <dsp:nvSpPr>
        <dsp:cNvPr id="0" name=""/>
        <dsp:cNvSpPr/>
      </dsp:nvSpPr>
      <dsp:spPr>
        <a:xfrm>
          <a:off x="0" y="2980514"/>
          <a:ext cx="399997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9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Liget Gyógyfürdő és K</a:t>
          </a:r>
          <a:r>
            <a:rPr lang="hu-HU" sz="14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emping</a:t>
          </a:r>
          <a:endParaRPr lang="en-US" sz="1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80514"/>
        <a:ext cx="3999971" cy="331200"/>
      </dsp:txXfrm>
    </dsp:sp>
    <dsp:sp modelId="{F7E16DC4-3C53-45C0-829B-153B911FCA32}">
      <dsp:nvSpPr>
        <dsp:cNvPr id="0" name=""/>
        <dsp:cNvSpPr/>
      </dsp:nvSpPr>
      <dsp:spPr>
        <a:xfrm>
          <a:off x="0" y="3311714"/>
          <a:ext cx="399997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Nemzeközi</a:t>
          </a: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 Sajt- és Túrófesztivál</a:t>
          </a:r>
        </a:p>
      </dsp:txBody>
      <dsp:txXfrm>
        <a:off x="18277" y="3329991"/>
        <a:ext cx="3963417" cy="337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9312-4707-4955-BAC4-AC945FA6E436}">
      <dsp:nvSpPr>
        <dsp:cNvPr id="0" name=""/>
        <dsp:cNvSpPr/>
      </dsp:nvSpPr>
      <dsp:spPr>
        <a:xfrm>
          <a:off x="0" y="2343"/>
          <a:ext cx="472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D6ABC-8BED-4CEA-9127-130E1850E5A5}">
      <dsp:nvSpPr>
        <dsp:cNvPr id="0" name=""/>
        <dsp:cNvSpPr/>
      </dsp:nvSpPr>
      <dsp:spPr>
        <a:xfrm>
          <a:off x="0" y="2343"/>
          <a:ext cx="4724399" cy="63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Strandkedvelők (családosok) és a gyógyulni vágyók számára.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43"/>
        <a:ext cx="4724399" cy="637514"/>
      </dsp:txXfrm>
    </dsp:sp>
    <dsp:sp modelId="{455C720F-C788-4603-9FD2-8C24378BCB99}">
      <dsp:nvSpPr>
        <dsp:cNvPr id="0" name=""/>
        <dsp:cNvSpPr/>
      </dsp:nvSpPr>
      <dsp:spPr>
        <a:xfrm>
          <a:off x="0" y="639857"/>
          <a:ext cx="472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EEBD0-6878-4E0B-B3FB-16411DFF38BD}">
      <dsp:nvSpPr>
        <dsp:cNvPr id="0" name=""/>
        <dsp:cNvSpPr/>
      </dsp:nvSpPr>
      <dsp:spPr>
        <a:xfrm>
          <a:off x="0" y="639857"/>
          <a:ext cx="3904480" cy="52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1960-ban</a:t>
          </a: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lett gyógyvízzé nyilvánítva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39857"/>
        <a:ext cx="3904480" cy="526873"/>
      </dsp:txXfrm>
    </dsp:sp>
    <dsp:sp modelId="{E4ADF2B6-6C5A-4A2D-A281-8DCBC19EC57E}">
      <dsp:nvSpPr>
        <dsp:cNvPr id="0" name=""/>
        <dsp:cNvSpPr/>
      </dsp:nvSpPr>
      <dsp:spPr>
        <a:xfrm>
          <a:off x="0" y="1166730"/>
          <a:ext cx="2933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FA9AF-100E-4A1C-808F-09E960CE44A7}">
      <dsp:nvSpPr>
        <dsp:cNvPr id="0" name=""/>
        <dsp:cNvSpPr/>
      </dsp:nvSpPr>
      <dsp:spPr>
        <a:xfrm>
          <a:off x="0" y="1166730"/>
          <a:ext cx="2933521" cy="395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62 fokos termálvíz</a:t>
          </a:r>
          <a:endParaRPr lang="en-US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66730"/>
        <a:ext cx="2933521" cy="395851"/>
      </dsp:txXfrm>
    </dsp:sp>
    <dsp:sp modelId="{B0438F6B-2E57-42C8-8729-67EB72FE2AFF}">
      <dsp:nvSpPr>
        <dsp:cNvPr id="0" name=""/>
        <dsp:cNvSpPr/>
      </dsp:nvSpPr>
      <dsp:spPr>
        <a:xfrm>
          <a:off x="0" y="1562582"/>
          <a:ext cx="472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52B9C-ED34-485E-98E3-FA12909DC54E}">
      <dsp:nvSpPr>
        <dsp:cNvPr id="0" name=""/>
        <dsp:cNvSpPr/>
      </dsp:nvSpPr>
      <dsp:spPr>
        <a:xfrm>
          <a:off x="0" y="1562582"/>
          <a:ext cx="4719793" cy="77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Reumatikus, köszvényes bántalmak, izom- és idegfájdalmak, rehabilitációs kezelések esetén hatásos.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62582"/>
        <a:ext cx="4719793" cy="771392"/>
      </dsp:txXfrm>
    </dsp:sp>
    <dsp:sp modelId="{326AD30C-984D-4CF4-9640-7EE450ECABD0}">
      <dsp:nvSpPr>
        <dsp:cNvPr id="0" name=""/>
        <dsp:cNvSpPr/>
      </dsp:nvSpPr>
      <dsp:spPr>
        <a:xfrm>
          <a:off x="0" y="2333974"/>
          <a:ext cx="472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B2EEB-3C82-4674-8DD9-BC9565E1ACF3}">
      <dsp:nvSpPr>
        <dsp:cNvPr id="0" name=""/>
        <dsp:cNvSpPr/>
      </dsp:nvSpPr>
      <dsp:spPr>
        <a:xfrm>
          <a:off x="0" y="2333974"/>
          <a:ext cx="4719791" cy="848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 területén reumatológiai szakrendelés (heti 1 nap), gyógytorna, fizikoterápia, masszázsok és finn szaunák elérhetőek</a:t>
          </a:r>
          <a:r>
            <a:rPr lang="hu-HU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33974"/>
        <a:ext cx="4719791" cy="848531"/>
      </dsp:txXfrm>
    </dsp:sp>
    <dsp:sp modelId="{74523F3E-E770-4B2C-956E-B86155836223}">
      <dsp:nvSpPr>
        <dsp:cNvPr id="0" name=""/>
        <dsp:cNvSpPr/>
      </dsp:nvSpPr>
      <dsp:spPr>
        <a:xfrm>
          <a:off x="0" y="3182505"/>
          <a:ext cx="472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59D9-DA87-401A-882E-13195251D29A}">
      <dsp:nvSpPr>
        <dsp:cNvPr id="0" name=""/>
        <dsp:cNvSpPr/>
      </dsp:nvSpPr>
      <dsp:spPr>
        <a:xfrm>
          <a:off x="0" y="3182505"/>
          <a:ext cx="4724392" cy="150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hu-HU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gyógyvíz</a:t>
          </a: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összetétele: </a:t>
          </a:r>
          <a:r>
            <a:rPr lang="hu-HU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alkáli-hidrogén-karbonátos termál-víz</a:t>
          </a:r>
          <a:r>
            <a:rPr lang="hu-HU" sz="14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 jelentős mennyiségű fluoridot tartalmaz, egyéb összetevői: kálium, nátrium ammónium, kalcium, vas, klorid, bromid, jodid, fluorid, szulfát, hidrogénkarbonát, metabórsav, metakovasav.</a:t>
          </a:r>
          <a:endParaRPr lang="en-US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82505"/>
        <a:ext cx="4724392" cy="1503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BCBA6-95EA-479B-8A9C-A0EBA2D5BB9A}" type="datetimeFigureOut">
              <a:rPr lang="hu-HU" smtClean="0"/>
              <a:t>2026. 04. 26.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9511D-ECE9-4C3D-BAE4-BCFE3D91F4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80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9511D-ECE9-4C3D-BAE4-BCFE3D91F46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30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33166" y="356742"/>
            <a:ext cx="359410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406" y="1870710"/>
            <a:ext cx="282702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55819" y="1727961"/>
            <a:ext cx="3209925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00" y="1484375"/>
            <a:ext cx="8091805" cy="0"/>
          </a:xfrm>
          <a:custGeom>
            <a:avLst/>
            <a:gdLst/>
            <a:ahLst/>
            <a:cxnLst/>
            <a:rect l="l" t="t" r="r" b="b"/>
            <a:pathLst>
              <a:path w="8091805">
                <a:moveTo>
                  <a:pt x="0" y="0"/>
                </a:moveTo>
                <a:lnTo>
                  <a:pt x="8091551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850" y="1196975"/>
            <a:ext cx="527050" cy="5651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850" y="1196975"/>
            <a:ext cx="527050" cy="5651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850" y="1196975"/>
            <a:ext cx="527050" cy="5651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95287" y="1484375"/>
            <a:ext cx="8306434" cy="0"/>
          </a:xfrm>
          <a:custGeom>
            <a:avLst/>
            <a:gdLst/>
            <a:ahLst/>
            <a:cxnLst/>
            <a:rect l="l" t="t" r="r" b="b"/>
            <a:pathLst>
              <a:path w="8306434">
                <a:moveTo>
                  <a:pt x="0" y="0"/>
                </a:moveTo>
                <a:lnTo>
                  <a:pt x="8305863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850" y="1196975"/>
            <a:ext cx="527050" cy="565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0620" y="356742"/>
            <a:ext cx="6216650" cy="884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509" y="1726438"/>
            <a:ext cx="6791325" cy="459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getfurdo.hu/liget-gyogyfurdo-es-kemping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yomaendrod.com/civil-szervezetek/gyomaendrodi-udultetesi-szovetseg-turisztikai-egyesulet" TargetMode="External"/><Relationship Id="rId5" Type="http://schemas.openxmlformats.org/officeDocument/2006/relationships/hyperlink" Target="https://visitgyomaendrod.hu/" TargetMode="External"/><Relationship Id="rId4" Type="http://schemas.openxmlformats.org/officeDocument/2006/relationships/hyperlink" Target="https://gyomaendrod.com/latnivalok/kner-nyomdaipari-muzeu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37194"/>
            <a:ext cx="7299070" cy="971804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 Vidékfejlesztő Akadémia– Egészségturizmus fejlesztés</a:t>
            </a:r>
            <a:b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b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6048" y="5400242"/>
            <a:ext cx="384505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0">
              <a:lnSpc>
                <a:spcPct val="100000"/>
              </a:lnSpc>
              <a:spcBef>
                <a:spcPts val="100"/>
              </a:spcBef>
            </a:pPr>
            <a:r>
              <a:rPr lang="hu-HU" sz="2000" b="1" spc="-25" dirty="0">
                <a:solidFill>
                  <a:srgbClr val="000066"/>
                </a:solidFill>
                <a:latin typeface="Arial"/>
                <a:cs typeface="Arial"/>
              </a:rPr>
              <a:t>     </a:t>
            </a:r>
            <a:r>
              <a:rPr lang="hu-HU" sz="2000" spc="-25" dirty="0">
                <a:solidFill>
                  <a:srgbClr val="000066"/>
                </a:solidFill>
                <a:latin typeface="Arial"/>
                <a:cs typeface="Arial"/>
              </a:rPr>
              <a:t>Gellai Judit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u-HU" sz="2000" spc="-2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2700" marR="5080" indent="711200">
              <a:lnSpc>
                <a:spcPct val="100000"/>
              </a:lnSpc>
              <a:spcBef>
                <a:spcPts val="100"/>
              </a:spcBef>
            </a:pPr>
            <a:r>
              <a:rPr lang="hu-HU" sz="2000" b="1" spc="-25" dirty="0">
                <a:solidFill>
                  <a:srgbClr val="000066"/>
                </a:solidFill>
                <a:latin typeface="Arial"/>
                <a:cs typeface="Arial"/>
              </a:rPr>
              <a:t>Kuratóriumi elnök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12AB39C-2522-1CDD-7364-3D845B890261}"/>
              </a:ext>
            </a:extLst>
          </p:cNvPr>
          <p:cNvSpPr txBox="1"/>
          <p:nvPr/>
        </p:nvSpPr>
        <p:spPr>
          <a:xfrm>
            <a:off x="1126870" y="2228671"/>
            <a:ext cx="701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Idegenforgalmi Managerképzést Támogató          Dr. Gellai Imre Alapítvány                                           céljai az egészségturizmusban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58F072-A4A2-06FF-BAD5-9DA23DC5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9411"/>
            <a:ext cx="1962150" cy="644065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7E6AB27-0824-7F98-CF19-280A48E92427}"/>
              </a:ext>
            </a:extLst>
          </p:cNvPr>
          <p:cNvSpPr txBox="1"/>
          <p:nvPr/>
        </p:nvSpPr>
        <p:spPr>
          <a:xfrm>
            <a:off x="4191000" y="4547260"/>
            <a:ext cx="384505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0">
              <a:lnSpc>
                <a:spcPct val="100000"/>
              </a:lnSpc>
              <a:spcBef>
                <a:spcPts val="100"/>
              </a:spcBef>
            </a:pPr>
            <a:r>
              <a:rPr lang="hu-HU" sz="2000" spc="-25" dirty="0">
                <a:solidFill>
                  <a:srgbClr val="000066"/>
                </a:solidFill>
                <a:latin typeface="Arial"/>
                <a:cs typeface="Arial"/>
              </a:rPr>
              <a:t>     Ifjabb Déri Tamás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u-HU" sz="2000" spc="-2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2700" marR="5080" indent="711200">
              <a:lnSpc>
                <a:spcPct val="100000"/>
              </a:lnSpc>
              <a:spcBef>
                <a:spcPts val="100"/>
              </a:spcBef>
            </a:pPr>
            <a:r>
              <a:rPr lang="hu-HU" sz="2000" spc="-25" dirty="0">
                <a:solidFill>
                  <a:srgbClr val="000066"/>
                </a:solidFill>
                <a:latin typeface="Arial"/>
                <a:cs typeface="Arial"/>
              </a:rPr>
              <a:t>      </a:t>
            </a:r>
            <a:r>
              <a:rPr lang="hu-HU" sz="2000" b="1" spc="-25" dirty="0">
                <a:solidFill>
                  <a:srgbClr val="000066"/>
                </a:solidFill>
                <a:latin typeface="Arial"/>
                <a:cs typeface="Arial"/>
              </a:rPr>
              <a:t>Kuratóriumi tag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CA243F8-7C21-C9BD-1DCD-C02661456BC5}"/>
              </a:ext>
            </a:extLst>
          </p:cNvPr>
          <p:cNvSpPr txBox="1"/>
          <p:nvPr/>
        </p:nvSpPr>
        <p:spPr>
          <a:xfrm>
            <a:off x="813523" y="4547259"/>
            <a:ext cx="384505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0">
              <a:lnSpc>
                <a:spcPct val="100000"/>
              </a:lnSpc>
              <a:spcBef>
                <a:spcPts val="100"/>
              </a:spcBef>
            </a:pPr>
            <a:r>
              <a:rPr lang="hu-HU" sz="2000" b="1" spc="-25" dirty="0">
                <a:solidFill>
                  <a:srgbClr val="000066"/>
                </a:solidFill>
                <a:latin typeface="Arial"/>
                <a:cs typeface="Arial"/>
              </a:rPr>
              <a:t>    </a:t>
            </a:r>
            <a:r>
              <a:rPr lang="hu-HU" sz="2000" spc="-25" dirty="0" err="1">
                <a:solidFill>
                  <a:srgbClr val="000066"/>
                </a:solidFill>
                <a:latin typeface="Arial"/>
                <a:cs typeface="Arial"/>
              </a:rPr>
              <a:t>Görgényi</a:t>
            </a:r>
            <a:r>
              <a:rPr lang="hu-HU" sz="2000" spc="-25" dirty="0">
                <a:solidFill>
                  <a:srgbClr val="000066"/>
                </a:solidFill>
                <a:latin typeface="Arial"/>
                <a:cs typeface="Arial"/>
              </a:rPr>
              <a:t> Áron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u-HU" sz="2000" spc="-2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2700" marR="5080" indent="711200">
              <a:lnSpc>
                <a:spcPct val="100000"/>
              </a:lnSpc>
              <a:spcBef>
                <a:spcPts val="100"/>
              </a:spcBef>
            </a:pPr>
            <a:r>
              <a:rPr lang="hu-HU" sz="2000" spc="-25" dirty="0">
                <a:solidFill>
                  <a:srgbClr val="000066"/>
                </a:solidFill>
                <a:latin typeface="Arial"/>
                <a:cs typeface="Arial"/>
              </a:rPr>
              <a:t>   </a:t>
            </a:r>
            <a:r>
              <a:rPr lang="hu-HU" sz="2000" b="1" spc="-25" dirty="0">
                <a:solidFill>
                  <a:srgbClr val="000066"/>
                </a:solidFill>
                <a:latin typeface="Arial"/>
                <a:cs typeface="Arial"/>
              </a:rPr>
              <a:t>Kuratórium tag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2C02F95-AF1D-F91D-C2EC-7F7FA077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1"/>
            <a:ext cx="8153400" cy="5078313"/>
          </a:xfrm>
        </p:spPr>
        <p:txBody>
          <a:bodyPr/>
          <a:lstStyle/>
          <a:p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Fejlesztési lehetőségek:</a:t>
            </a:r>
          </a:p>
          <a:p>
            <a:endParaRPr 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Fesztiválok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és egyéb programok a fürdő részvételével.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detox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akár természeti túrákkal. Meditációval, jógával egybekötve.</a:t>
            </a:r>
          </a:p>
          <a:p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Körös-Maros Nemzeti Parkkal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együttműködés, természetközeliség fontossága. Kedvezmények.</a:t>
            </a:r>
          </a:p>
          <a:p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Self-care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mentális egészség és egészségmegőrzés, stresszkezelési tanácsadás (családosok)</a:t>
            </a:r>
          </a:p>
          <a:p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 másik oldaláról,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szomszédos országokkal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konkrétabb, szorosabb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Közeli egészségügyi és oktatási intézményekkel kapcsolat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 Békéscsabai Kórház, Egészség- és Szociális Tudományi Kar-Gyula) </a:t>
            </a:r>
          </a:p>
          <a:p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Egészségtudatosság és fenntarthatósági (LOHAS)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helyi piac -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autentikus termékek - egyediség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sz="1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Kerékpártúra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Gyomaendrődi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Hármas-Körös túra (fürdőben kerékpártároló fejlesztés folyamatban van). Csomag lehetőségei. (Wenckheim kerékpárút)</a:t>
            </a:r>
          </a:p>
          <a:p>
            <a:endParaRPr lang="hu-HU" sz="1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Vizi túrázók </a:t>
            </a:r>
            <a:r>
              <a:rPr lang="hu-HU" sz="1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-A Hármas-Körös Magyarország legtisztább vizű folyója. </a:t>
            </a:r>
            <a:r>
              <a:rPr lang="hu-HU" sz="14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Gyomaendrődi</a:t>
            </a:r>
            <a:r>
              <a:rPr lang="hu-HU" sz="1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szakaszán szabadstrandot is kialakítottak, ahol a vízi túrázók is megpihenhetnek. </a:t>
            </a:r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0E37F-F55B-748E-FF9D-E5BA3643AD40}"/>
              </a:ext>
            </a:extLst>
          </p:cNvPr>
          <p:cNvSpPr txBox="1">
            <a:spLocks/>
          </p:cNvSpPr>
          <p:nvPr/>
        </p:nvSpPr>
        <p:spPr>
          <a:xfrm>
            <a:off x="1041517" y="475511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3A850DB-43F5-92F5-E963-88F88E17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059373"/>
            <a:ext cx="196308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4BA2532-9986-9F34-41D0-2B78EA3E11E6}"/>
              </a:ext>
            </a:extLst>
          </p:cNvPr>
          <p:cNvSpPr txBox="1">
            <a:spLocks/>
          </p:cNvSpPr>
          <p:nvPr/>
        </p:nvSpPr>
        <p:spPr>
          <a:xfrm>
            <a:off x="1041517" y="475511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FAC9F60-D493-E16E-0E4E-642A9DE3377B}"/>
              </a:ext>
            </a:extLst>
          </p:cNvPr>
          <p:cNvSpPr txBox="1"/>
          <p:nvPr/>
        </p:nvSpPr>
        <p:spPr>
          <a:xfrm>
            <a:off x="1143000" y="2815981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és várjuk a közös együttműködést!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FE196CD-0CEF-9AD2-ACCB-EBAA7ECB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736257"/>
            <a:ext cx="196308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2">
            <a:extLst>
              <a:ext uri="{FF2B5EF4-FFF2-40B4-BE49-F238E27FC236}">
                <a16:creationId xmlns:a16="http://schemas.microsoft.com/office/drawing/2014/main" id="{F35386FF-FCD6-2D39-7064-ADFF0B524FA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772400" cy="391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Források:</a:t>
            </a:r>
          </a:p>
          <a:p>
            <a:pPr marL="21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Holczerné Szentirmai, Ágnes, Térségi turizmus menedzsmentje. [E-tananyag], Budapesti Gazdasági Egyetem (2015.) </a:t>
            </a:r>
          </a:p>
          <a:p>
            <a:pPr marL="21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Liget Gyógyfürdő és Kemping - Liget Gyógyfürdő Gyomaendrőd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1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Kner Nyomdaipari Múzeum | Gyomaendrod.com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1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Gyomaendrőd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1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Gyomaendrődi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Üdültetési Szövetség Turisztikai Egyesület | </a:t>
            </a:r>
          </a:p>
          <a:p>
            <a:pPr marL="21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Gyomaendrod.com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1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1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999C38A-E86A-9A43-F86F-BBB9BB36A90D}"/>
              </a:ext>
            </a:extLst>
          </p:cNvPr>
          <p:cNvSpPr txBox="1">
            <a:spLocks/>
          </p:cNvSpPr>
          <p:nvPr/>
        </p:nvSpPr>
        <p:spPr>
          <a:xfrm>
            <a:off x="1041517" y="475511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F18AE10-E23B-561F-3380-AA8828B65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518" y="5736257"/>
            <a:ext cx="196308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B80D8BEF-AF23-2750-A9E8-D3C19176E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509" y="1524000"/>
            <a:ext cx="8228764" cy="54784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u="sng" dirty="0"/>
              <a:t>Gyakorlatban, hosszútávon működőképes </a:t>
            </a:r>
            <a:r>
              <a:rPr lang="hu-HU" sz="1400" b="0" u="sng" dirty="0"/>
              <a:t>turisztikai desztináció az egészségturizmus területén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Megfelelő vonzerőt jelent </a:t>
            </a:r>
            <a:r>
              <a:rPr lang="hu-HU" sz="1400" b="0" dirty="0">
                <a:solidFill>
                  <a:schemeClr val="tx2"/>
                </a:solidFill>
              </a:rPr>
              <a:t>a turisták számára (pl. természetközeli, autentikus),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</a:rPr>
              <a:t>A vendégek </a:t>
            </a:r>
            <a:r>
              <a:rPr lang="hu-HU" sz="1400" dirty="0">
                <a:solidFill>
                  <a:schemeClr val="tx2"/>
                </a:solidFill>
              </a:rPr>
              <a:t>szükségleteit ki tudja elégíteni az elvárásnak megfelelő színvonalon                     </a:t>
            </a:r>
            <a:r>
              <a:rPr lang="hu-HU" sz="1400" b="0" dirty="0">
                <a:solidFill>
                  <a:schemeClr val="tx2"/>
                </a:solidFill>
              </a:rPr>
              <a:t>(szállás, vendéglátás),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</a:rPr>
              <a:t>Akár </a:t>
            </a:r>
            <a:r>
              <a:rPr lang="hu-HU" sz="1400" dirty="0">
                <a:solidFill>
                  <a:schemeClr val="tx2"/>
                </a:solidFill>
              </a:rPr>
              <a:t>teljes család, generáció </a:t>
            </a:r>
            <a:r>
              <a:rPr lang="hu-HU" sz="1400" b="0" dirty="0">
                <a:solidFill>
                  <a:schemeClr val="tx2"/>
                </a:solidFill>
              </a:rPr>
              <a:t>számára kikapcsolódást jelenthet,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Képes komplex turisztikai termék fejlesztésére</a:t>
            </a:r>
            <a:r>
              <a:rPr lang="hu-HU" sz="1400" b="0" dirty="0">
                <a:solidFill>
                  <a:schemeClr val="tx2"/>
                </a:solidFill>
              </a:rPr>
              <a:t> és a hálózatba szervezett kínálatát azonos márka alatt piacra vinni,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Fejlődés és fejlesztés szempontjából egy egységet alkot</a:t>
            </a:r>
            <a:r>
              <a:rPr lang="hu-HU" sz="1400" b="0" dirty="0">
                <a:solidFill>
                  <a:schemeClr val="tx2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</a:rPr>
              <a:t>Adottak a feltételek a terület </a:t>
            </a:r>
            <a:r>
              <a:rPr lang="hu-HU" sz="1400" dirty="0">
                <a:solidFill>
                  <a:schemeClr val="tx2"/>
                </a:solidFill>
              </a:rPr>
              <a:t>stratégiai menedzselésére</a:t>
            </a:r>
            <a:r>
              <a:rPr lang="hu-HU" sz="1400" b="0" dirty="0">
                <a:solidFill>
                  <a:schemeClr val="tx2"/>
                </a:solidFill>
              </a:rPr>
              <a:t> pl. szakember, szaktudás. </a:t>
            </a:r>
          </a:p>
          <a:p>
            <a:r>
              <a:rPr lang="hu-HU" sz="1400" b="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</a:rPr>
              <a:t>A térség érintettjei és érdekeltjei hajlandóak az </a:t>
            </a:r>
            <a:r>
              <a:rPr lang="hu-HU" sz="1400" dirty="0">
                <a:solidFill>
                  <a:schemeClr val="tx2"/>
                </a:solidFill>
              </a:rPr>
              <a:t>együttműködésre</a:t>
            </a:r>
            <a:r>
              <a:rPr lang="hu-HU" sz="1400" b="0" dirty="0">
                <a:solidFill>
                  <a:schemeClr val="tx2"/>
                </a:solidFill>
              </a:rPr>
              <a:t> (Jó Vendéglátó Kultúra- vendégszeretet).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Az Alapítvány fő céljai és tevékenysége az egészségturizmus területén</a:t>
            </a:r>
            <a:r>
              <a:rPr lang="hu-HU" sz="1400" b="0" dirty="0">
                <a:solidFill>
                  <a:schemeClr val="tx2"/>
                </a:solidFill>
              </a:rPr>
              <a:t>: szakmai támogatás nyújtása, oktatások, csereutak szervezése, egészségturizmussal kapcsolatos tananyagok.</a:t>
            </a:r>
          </a:p>
          <a:p>
            <a:endParaRPr lang="hu-HU" sz="1400" dirty="0"/>
          </a:p>
          <a:p>
            <a:endParaRPr lang="hu-HU" sz="1400" dirty="0"/>
          </a:p>
          <a:p>
            <a:endParaRPr lang="hu-HU" sz="1400" dirty="0"/>
          </a:p>
          <a:p>
            <a:endParaRPr lang="hu-H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B29539B-67B5-681B-C403-9C1805372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509" y="490676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endParaRPr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D2A29AE-1D14-9811-BA58-7EB3DC38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172200"/>
            <a:ext cx="1963082" cy="64623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243ACE-5CA6-5328-109F-C7B48600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362200"/>
            <a:ext cx="989764" cy="9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5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A2E55C7-B762-7BC4-4781-EC7AA9408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0" y="2362200"/>
            <a:ext cx="7628467" cy="42910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497B2F-455D-CC5E-4B35-A9F33E2E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9" y="733216"/>
            <a:ext cx="7351681" cy="2092881"/>
          </a:xfrm>
        </p:spPr>
        <p:txBody>
          <a:bodyPr/>
          <a:lstStyle/>
          <a:p>
            <a:br>
              <a:rPr lang="hu-HU" dirty="0">
                <a:solidFill>
                  <a:schemeClr val="tx2"/>
                </a:solidFill>
              </a:rPr>
            </a:br>
            <a:br>
              <a:rPr lang="hu-HU" dirty="0">
                <a:solidFill>
                  <a:schemeClr val="tx2"/>
                </a:solidFill>
              </a:rPr>
            </a:br>
            <a:r>
              <a:rPr lang="hu-HU" sz="1400" b="0" dirty="0" err="1">
                <a:solidFill>
                  <a:schemeClr val="tx2"/>
                </a:solidFill>
              </a:rPr>
              <a:t>Görgényi</a:t>
            </a:r>
            <a:r>
              <a:rPr lang="hu-HU" sz="1400" b="0" dirty="0">
                <a:solidFill>
                  <a:schemeClr val="tx2"/>
                </a:solidFill>
              </a:rPr>
              <a:t> Áron harmadéves hallgató – irodalmi adatokon alapuló minta desztináció elemzése</a:t>
            </a:r>
            <a:br>
              <a:rPr lang="hu-HU" sz="1400" b="0" dirty="0">
                <a:solidFill>
                  <a:schemeClr val="tx2"/>
                </a:solidFill>
              </a:rPr>
            </a:br>
            <a:r>
              <a:rPr lang="hu-HU" sz="1400" b="0" dirty="0">
                <a:solidFill>
                  <a:schemeClr val="tx2"/>
                </a:solidFill>
              </a:rPr>
              <a:t>BGE - Turizmus és Vendéglátás szak - TDM specializáció</a:t>
            </a:r>
            <a:br>
              <a:rPr lang="hu-HU" sz="1400" b="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Gyomaendrőd</a:t>
            </a:r>
            <a:br>
              <a:rPr lang="hu-HU" b="0" dirty="0"/>
            </a:b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5C0EEAD-D039-2285-231A-4450E36E6EC5}"/>
              </a:ext>
            </a:extLst>
          </p:cNvPr>
          <p:cNvSpPr txBox="1">
            <a:spLocks/>
          </p:cNvSpPr>
          <p:nvPr/>
        </p:nvSpPr>
        <p:spPr>
          <a:xfrm>
            <a:off x="978509" y="490676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endParaRPr lang="hu-H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>
            <a:extLst>
              <a:ext uri="{FF2B5EF4-FFF2-40B4-BE49-F238E27FC236}">
                <a16:creationId xmlns:a16="http://schemas.microsoft.com/office/drawing/2014/main" id="{D9D6218E-C730-1A2B-D853-FAD27E5FDD94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3598605" cy="38677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000" b="1" i="0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Gyomaendrőd</a:t>
            </a: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Békés vármegye északi részén, a Hármas-Körös bal partján fekszik</a:t>
            </a: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1982 -ben jött létre Gyoma és Endrőd egyesölésével, 1989-ban városi rangot kapott.</a:t>
            </a:r>
          </a:p>
          <a:p>
            <a:endParaRPr lang="hu-H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Megközelíthető közúton és vonattal is.</a:t>
            </a: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Népessége 11 828 fő.</a:t>
            </a: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Területe 303,94 </a:t>
            </a:r>
            <a:r>
              <a:rPr lang="hu-HU" sz="1400" b="0" dirty="0"/>
              <a:t>km</a:t>
            </a:r>
            <a:r>
              <a:rPr lang="hu-HU" sz="1400" b="0" baseline="30000" dirty="0"/>
              <a:t>2</a:t>
            </a:r>
            <a:endParaRPr lang="hu-HU" sz="1400" b="0" dirty="0"/>
          </a:p>
          <a:p>
            <a:endParaRPr lang="hu-H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Gazdaságát a mezőgazdaság, cipő- és nyomdaipar, valamint a faipar és élelmiszer- feldolgozás határozza meg.</a:t>
            </a:r>
          </a:p>
          <a:p>
            <a:endParaRPr lang="hu-H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Turizmusában erőteljesen jelen van a </a:t>
            </a:r>
            <a:r>
              <a:rPr lang="hu-HU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gyógy</a:t>
            </a:r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- és kulturális-, illetve a szűk, de nem elhanyagolható horgászturizmus.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175CA17-4BE8-50DC-F95D-AB70C1D07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704229" cy="3867722"/>
          </a:xfrm>
          <a:prstGeom prst="rect">
            <a:avLst/>
          </a:prstGeom>
        </p:spPr>
      </p:pic>
      <p:sp>
        <p:nvSpPr>
          <p:cNvPr id="11" name="Ellipszis 10">
            <a:extLst>
              <a:ext uri="{FF2B5EF4-FFF2-40B4-BE49-F238E27FC236}">
                <a16:creationId xmlns:a16="http://schemas.microsoft.com/office/drawing/2014/main" id="{0FFF71B2-58DC-16E9-E0BF-D909DF12FD0A}"/>
              </a:ext>
            </a:extLst>
          </p:cNvPr>
          <p:cNvSpPr/>
          <p:nvPr/>
        </p:nvSpPr>
        <p:spPr>
          <a:xfrm>
            <a:off x="7404765" y="3733800"/>
            <a:ext cx="669670" cy="669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635D587-FE62-6A35-59A0-5714655F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059" y="6039716"/>
            <a:ext cx="1963082" cy="646232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007C0B3-EB37-FA44-A3C2-76F758104C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509" y="490676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endParaRPr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7B0ADA-D600-86F3-528F-D17FD750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698" y="1600200"/>
            <a:ext cx="7223380" cy="430887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Turisztika és turisztikai infrastruktúra</a:t>
            </a: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id="{DDDBC0A8-68DD-1AD2-7E24-DE2F852E9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644679"/>
              </p:ext>
            </p:extLst>
          </p:nvPr>
        </p:nvGraphicFramePr>
        <p:xfrm>
          <a:off x="685800" y="20574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0406540E-7B4B-CF84-1DF0-91991EF7C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5943600"/>
            <a:ext cx="1963082" cy="64623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F1BEBBB-FAE2-EB94-66F3-9145018C42FC}"/>
              </a:ext>
            </a:extLst>
          </p:cNvPr>
          <p:cNvSpPr txBox="1">
            <a:spLocks/>
          </p:cNvSpPr>
          <p:nvPr/>
        </p:nvSpPr>
        <p:spPr>
          <a:xfrm>
            <a:off x="978509" y="490676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endParaRPr lang="hu-H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0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F0C3B-0714-8D83-FE4F-5C512EFA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79981"/>
            <a:ext cx="6842380" cy="430887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Vonzerő és turisztikai erőforrás leltár</a:t>
            </a: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5F13322F-BA11-81A8-B80A-D9C383B2A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873899"/>
              </p:ext>
            </p:extLst>
          </p:nvPr>
        </p:nvGraphicFramePr>
        <p:xfrm>
          <a:off x="906117" y="1905000"/>
          <a:ext cx="3999971" cy="37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295299FB-B7D6-B19E-3C50-376187EC2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293" y="5928504"/>
            <a:ext cx="1963082" cy="6462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31F5A6F-B158-8830-AABC-E8F8D07793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r="7412" b="-4"/>
          <a:stretch>
            <a:fillRect/>
          </a:stretch>
        </p:blipFill>
        <p:spPr>
          <a:xfrm>
            <a:off x="7153771" y="1789928"/>
            <a:ext cx="1820769" cy="155540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76CA430-34FE-9984-3731-82826A8556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5" y="3551819"/>
            <a:ext cx="1793731" cy="178218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CC3E110-2533-1378-35E9-819A1636D0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2405" b="-2"/>
          <a:stretch>
            <a:fillRect/>
          </a:stretch>
        </p:blipFill>
        <p:spPr>
          <a:xfrm>
            <a:off x="5137205" y="1800373"/>
            <a:ext cx="1793731" cy="15345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3486867-AB0A-FBE1-8A89-6369411280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71" y="3551818"/>
            <a:ext cx="1820769" cy="170598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184DA3-DCB1-1574-DC5C-21B31FD4294D}"/>
              </a:ext>
            </a:extLst>
          </p:cNvPr>
          <p:cNvSpPr txBox="1">
            <a:spLocks/>
          </p:cNvSpPr>
          <p:nvPr/>
        </p:nvSpPr>
        <p:spPr>
          <a:xfrm>
            <a:off x="906117" y="186404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endParaRPr lang="hu-H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4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1192D6-D63D-6980-2DAD-07A6E11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34514"/>
            <a:ext cx="7222870" cy="369332"/>
          </a:xfrm>
        </p:spPr>
        <p:txBody>
          <a:bodyPr/>
          <a:lstStyle/>
          <a:p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Kiemelt vonzerő: Liget Gyógyfürdő </a:t>
            </a:r>
            <a:r>
              <a:rPr lang="hu-HU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Kemping</a:t>
            </a:r>
            <a:endParaRPr lang="hu-H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zövegdoboz 17">
            <a:extLst>
              <a:ext uri="{FF2B5EF4-FFF2-40B4-BE49-F238E27FC236}">
                <a16:creationId xmlns:a16="http://schemas.microsoft.com/office/drawing/2014/main" id="{F8D3B713-BD53-7D6A-7EE9-8667ADF54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310816"/>
              </p:ext>
            </p:extLst>
          </p:nvPr>
        </p:nvGraphicFramePr>
        <p:xfrm>
          <a:off x="609600" y="1828423"/>
          <a:ext cx="4724400" cy="46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3CCB5290-C1E6-6B88-5FE9-595F67CB5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r="16321" b="-1"/>
          <a:stretch>
            <a:fillRect/>
          </a:stretch>
        </p:blipFill>
        <p:spPr>
          <a:xfrm>
            <a:off x="5334000" y="1600200"/>
            <a:ext cx="1662067" cy="14797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1F555E4-72F6-A70F-CC0B-60B22A4959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r="20273" b="-4"/>
          <a:stretch>
            <a:fillRect/>
          </a:stretch>
        </p:blipFill>
        <p:spPr>
          <a:xfrm>
            <a:off x="5334000" y="3283764"/>
            <a:ext cx="1662067" cy="150714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C8595DF-6C09-7832-1AEF-4DC0DB9CA9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r="30239" b="3"/>
          <a:stretch>
            <a:fillRect/>
          </a:stretch>
        </p:blipFill>
        <p:spPr>
          <a:xfrm>
            <a:off x="5355336" y="5009357"/>
            <a:ext cx="1662067" cy="150714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FC0EC8D-6FDD-AC2A-A634-BB77A6BB1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5" r="12072" b="-1"/>
          <a:stretch>
            <a:fillRect/>
          </a:stretch>
        </p:blipFill>
        <p:spPr>
          <a:xfrm>
            <a:off x="7162800" y="2368562"/>
            <a:ext cx="1683403" cy="158886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B29A1F3-E6BE-F641-4AB9-361D7702DA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4266894"/>
            <a:ext cx="1683403" cy="149603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FE283A61-18B7-1999-C38E-A1C8AE828A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6067" y="6008418"/>
            <a:ext cx="1963082" cy="64623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DE86BFF7-376A-0476-BBC2-98397C136372}"/>
              </a:ext>
            </a:extLst>
          </p:cNvPr>
          <p:cNvSpPr txBox="1">
            <a:spLocks/>
          </p:cNvSpPr>
          <p:nvPr/>
        </p:nvSpPr>
        <p:spPr>
          <a:xfrm>
            <a:off x="854330" y="175274"/>
            <a:ext cx="7299070" cy="971804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Akadémia– Egészségturizmus fejlesztés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4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AA38DD-A9A3-B5A0-9ECC-E6BAB889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2257"/>
            <a:ext cx="7989375" cy="800219"/>
          </a:xfrm>
        </p:spPr>
        <p:txBody>
          <a:bodyPr/>
          <a:lstStyle/>
          <a:p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és desztinációmenedzsment tevékenység</a:t>
            </a:r>
            <a:b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9295198-5B9E-8C35-73A7-81DCA510A58E}"/>
              </a:ext>
            </a:extLst>
          </p:cNvPr>
          <p:cNvSpPr txBox="1">
            <a:spLocks/>
          </p:cNvSpPr>
          <p:nvPr/>
        </p:nvSpPr>
        <p:spPr>
          <a:xfrm>
            <a:off x="1153618" y="1239927"/>
            <a:ext cx="4008586" cy="468058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u-H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59A04904-DF35-8216-A201-F0FEF6D43F17}"/>
              </a:ext>
            </a:extLst>
          </p:cNvPr>
          <p:cNvSpPr txBox="1">
            <a:spLocks/>
          </p:cNvSpPr>
          <p:nvPr/>
        </p:nvSpPr>
        <p:spPr>
          <a:xfrm>
            <a:off x="1006730" y="990600"/>
            <a:ext cx="7149134" cy="55327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>
              <a:defRPr sz="2000" b="1" i="0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MTÜ (országos)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Gyula-Békéscsaba Térségi Turisztikai Desztináció Menedzsment Szövetség (térségi)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 TDM tevékenység felelőse: </a:t>
            </a:r>
            <a:r>
              <a:rPr lang="hu-H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Gyomaendrődi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Üdültetési Szövetség Turisztikai Egyesület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(integrált településfejlesztési </a:t>
            </a:r>
            <a:r>
              <a:rPr lang="hu-HU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strartégia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Szoros együttműködés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önkormányzattal és egyéb szolgáltatókkal, egyesületekkel, alapítványokkal,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Gyomaendrőd márka -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„Kőrösök ölelése”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(belföldi turizmus),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Tourinform iroda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(MTÜ alapok, de a KÖTE üzemelteti)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 kártya </a:t>
            </a:r>
            <a:r>
              <a:rPr lang="hu-HU" sz="1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 érdekei, helyi gazdaság)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 kínálat összefogása,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Liget Gyógyfürdő kisebb fejlesztése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folyamatban van – energetika fejlesztés, napelemek, ablakok, medence burkolat.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www.gyomaendrod.com - Gyomaendrőd információs, turisztikai és közösségi portálja</a:t>
            </a:r>
            <a:r>
              <a:rPr lang="hu-HU" sz="1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6B3E6F6-EC91-4990-573B-8C188CF7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933542"/>
            <a:ext cx="1963082" cy="64623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D413E23F-7F6A-9C22-1E7E-DC7A26B876FA}"/>
              </a:ext>
            </a:extLst>
          </p:cNvPr>
          <p:cNvSpPr txBox="1">
            <a:spLocks/>
          </p:cNvSpPr>
          <p:nvPr/>
        </p:nvSpPr>
        <p:spPr>
          <a:xfrm>
            <a:off x="935935" y="208594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</a:p>
        </p:txBody>
      </p:sp>
    </p:spTree>
    <p:extLst>
      <p:ext uri="{BB962C8B-B14F-4D97-AF65-F5344CB8AC3E}">
        <p14:creationId xmlns:p14="http://schemas.microsoft.com/office/powerpoint/2010/main" val="274456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C7350569-C3D5-6A47-6865-2CC1D1B3E22A}"/>
              </a:ext>
            </a:extLst>
          </p:cNvPr>
          <p:cNvSpPr txBox="1">
            <a:spLocks/>
          </p:cNvSpPr>
          <p:nvPr/>
        </p:nvSpPr>
        <p:spPr>
          <a:xfrm>
            <a:off x="955813" y="1981201"/>
            <a:ext cx="7391400" cy="388620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>
              <a:defRPr sz="2000" b="1" i="0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Gyomaendrőd elsősorban egy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regionális jelentőségi </a:t>
            </a:r>
            <a:r>
              <a:rPr lang="hu-H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gyógyturisztikai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desztináció, mely a horgászturizmus kicsi rétegének országos jelentőségű,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Másodlagos jellegű kulturális vonzerővel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rendelkezik,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Egészségturisztikai szempontból főként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tevékenységgel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természeti környezet kiaknázásával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(komplex egészségturisztikai csomagok) és térségi együttműködéssel lenne fejleszthető,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lehet a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szezonalitás javítása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(fedett gyógyászati és wellness szárny bővítése, rekonstrukciója), a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 kultúra óvása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(LOHAS, SLOW) valamint szálláshelyszolgáltatás fejlesztése.</a:t>
            </a:r>
          </a:p>
          <a:p>
            <a:endParaRPr lang="hu-HU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Magasabb költésű külföldi vendégek teljeskörű kiszolgálására komolyabb fejlesztésekre lenne szükség. 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Esetleg kapcsolódó tevékenység (fogászat,  </a:t>
            </a:r>
            <a:r>
              <a:rPr lang="hu-HU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vonal, SPA, </a:t>
            </a:r>
            <a:r>
              <a:rPr lang="hu-HU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SPA)</a:t>
            </a:r>
            <a:endParaRPr lang="hu-HU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A89DC1-B730-724F-EA28-BEBCECFF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293" y="5928504"/>
            <a:ext cx="1963082" cy="64623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C85669F8-E770-CE9D-B403-F0047CF7A415}"/>
              </a:ext>
            </a:extLst>
          </p:cNvPr>
          <p:cNvSpPr txBox="1">
            <a:spLocks/>
          </p:cNvSpPr>
          <p:nvPr/>
        </p:nvSpPr>
        <p:spPr>
          <a:xfrm>
            <a:off x="1041517" y="475511"/>
            <a:ext cx="7299070" cy="72558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>
            <a:lvl1pPr>
              <a:defRPr sz="2800" b="1" i="0">
                <a:solidFill>
                  <a:srgbClr val="CC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 Vidékfejlesztő Akadémia Nagyvenyim – Egészségturizmus fejlesztés</a:t>
            </a:r>
            <a:b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Mátraderecske, 2026.április 23.</a:t>
            </a:r>
          </a:p>
        </p:txBody>
      </p:sp>
    </p:spTree>
    <p:extLst>
      <p:ext uri="{BB962C8B-B14F-4D97-AF65-F5344CB8AC3E}">
        <p14:creationId xmlns:p14="http://schemas.microsoft.com/office/powerpoint/2010/main" val="39074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1024</Words>
  <Application>Microsoft Office PowerPoint</Application>
  <PresentationFormat>Diavetítés a képernyőre (4:3 oldalarány)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Office Theme</vt:lpstr>
      <vt:lpstr>KEP Vidékfejlesztő Akadémia– Egészségturizmus fejlesztés Mátraderecske, 2026.április 23. </vt:lpstr>
      <vt:lpstr>KEP Vidékfejlesztő Akadémia Nagyvenyim – Egészségturizmus fejlesztés Mátraderecske, 2026.április 23.</vt:lpstr>
      <vt:lpstr>  Görgényi Áron harmadéves hallgató – irodalmi adatokon alapuló minta desztináció elemzése BGE - Turizmus és Vendéglátás szak - TDM specializáció Gyomaendrőd </vt:lpstr>
      <vt:lpstr>KEP Vidékfejlesztő Akadémia Nagyvenyim – Egészségturizmus fejlesztés Mátraderecske, 2026.április 23.</vt:lpstr>
      <vt:lpstr>Turisztika és turisztikai infrastruktúra</vt:lpstr>
      <vt:lpstr>Vonzerő és turisztikai erőforrás leltár</vt:lpstr>
      <vt:lpstr>Kiemelt vonzerő: Liget Gyógyfürdő és Kemping</vt:lpstr>
      <vt:lpstr>Marketing és desztinációmenedzsment tevékenység 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minőségirányítási rendszer kiépítésének és működtetésének indokai</dc:title>
  <dc:creator>Bea</dc:creator>
  <cp:lastModifiedBy>Judit Gellai</cp:lastModifiedBy>
  <cp:revision>20</cp:revision>
  <dcterms:created xsi:type="dcterms:W3CDTF">2025-05-02T11:46:55Z</dcterms:created>
  <dcterms:modified xsi:type="dcterms:W3CDTF">2026-04-26T19:30:45Z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2025-05-02T00:00:00Z</vt:filetime>
  </property>
  <property fmtid="{D5CDD505-2E9C-101B-9397-08002B2CF9AE}" pid="5" name="Producer">
    <vt:lpwstr>3-Heights(TM) PDF Security Shell 4.8.25.2 (http://www.pdf-tools.com)</vt:lpwstr>
  </property>
</Properties>
</file>