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8" r:id="rId5"/>
    <p:sldId id="267" r:id="rId6"/>
    <p:sldId id="260" r:id="rId7"/>
    <p:sldId id="268" r:id="rId8"/>
    <p:sldId id="266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F20F6-04A8-474F-815B-C9F1CAC9AC3C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E9F318A-1736-4F27-83B5-9AF9025204C3}">
      <dgm:prSet phldrT="[Text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u-HU" sz="1600" dirty="0"/>
            <a:t>HELYI KÖZÖSSÉG</a:t>
          </a:r>
        </a:p>
        <a:p>
          <a:endParaRPr lang="en-US" sz="1600" dirty="0"/>
        </a:p>
      </dgm:t>
    </dgm:pt>
    <dgm:pt modelId="{08556843-8FD9-4759-B1A6-CBCD0FD41AE5}" type="parTrans" cxnId="{7EF5F1CC-3112-4185-B8E2-0752AFB273F9}">
      <dgm:prSet/>
      <dgm:spPr/>
      <dgm:t>
        <a:bodyPr/>
        <a:lstStyle/>
        <a:p>
          <a:endParaRPr lang="en-US"/>
        </a:p>
      </dgm:t>
    </dgm:pt>
    <dgm:pt modelId="{B25699A5-32FC-44DA-8E7F-FB993546880D}" type="sibTrans" cxnId="{7EF5F1CC-3112-4185-B8E2-0752AFB273F9}">
      <dgm:prSet/>
      <dgm:spPr/>
      <dgm:t>
        <a:bodyPr/>
        <a:lstStyle/>
        <a:p>
          <a:endParaRPr lang="en-US"/>
        </a:p>
      </dgm:t>
    </dgm:pt>
    <dgm:pt modelId="{C190717F-60B7-4170-9D4F-6B39D2FC362F}">
      <dgm:prSet phldrT="[Text]"/>
      <dgm:spPr>
        <a:ln w="38100">
          <a:solidFill>
            <a:srgbClr val="C00000"/>
          </a:solidFill>
          <a:prstDash val="dash"/>
        </a:ln>
      </dgm:spPr>
      <dgm:t>
        <a:bodyPr/>
        <a:lstStyle/>
        <a:p>
          <a:endParaRPr lang="hu-HU" dirty="0"/>
        </a:p>
        <a:p>
          <a:r>
            <a:rPr lang="hu-HU" dirty="0"/>
            <a:t>LÁTOGATÓK</a:t>
          </a:r>
          <a:endParaRPr lang="en-US" dirty="0"/>
        </a:p>
      </dgm:t>
    </dgm:pt>
    <dgm:pt modelId="{24117B4B-8164-4374-90D4-25CCB025E4E4}" type="parTrans" cxnId="{9EFE0B4A-2168-47EF-8F09-E1AEEDA08694}">
      <dgm:prSet/>
      <dgm:spPr/>
      <dgm:t>
        <a:bodyPr/>
        <a:lstStyle/>
        <a:p>
          <a:endParaRPr lang="en-US"/>
        </a:p>
      </dgm:t>
    </dgm:pt>
    <dgm:pt modelId="{1AC85343-4714-4AD5-A6CB-79F6D9DBD3FC}" type="sibTrans" cxnId="{9EFE0B4A-2168-47EF-8F09-E1AEEDA08694}">
      <dgm:prSet/>
      <dgm:spPr/>
      <dgm:t>
        <a:bodyPr/>
        <a:lstStyle/>
        <a:p>
          <a:endParaRPr lang="en-US"/>
        </a:p>
      </dgm:t>
    </dgm:pt>
    <dgm:pt modelId="{A634DB38-B50F-4B88-9DDC-D6DDE863050D}">
      <dgm:prSet phldrT="[Text]"/>
      <dgm:spPr>
        <a:ln w="28575">
          <a:prstDash val="sysDot"/>
        </a:ln>
      </dgm:spPr>
      <dgm:t>
        <a:bodyPr/>
        <a:lstStyle/>
        <a:p>
          <a:r>
            <a:rPr lang="hu-HU" dirty="0"/>
            <a:t> TURISZTIKAI SZOLGÁLTATÓK</a:t>
          </a:r>
        </a:p>
        <a:p>
          <a:endParaRPr lang="hu-HU" dirty="0"/>
        </a:p>
        <a:p>
          <a:endParaRPr lang="en-US" dirty="0"/>
        </a:p>
      </dgm:t>
    </dgm:pt>
    <dgm:pt modelId="{BB45F446-9357-4A65-B10A-D34B56350973}" type="parTrans" cxnId="{AC05617A-59FB-4173-ACE7-F8D7CF0632E1}">
      <dgm:prSet/>
      <dgm:spPr/>
      <dgm:t>
        <a:bodyPr/>
        <a:lstStyle/>
        <a:p>
          <a:endParaRPr lang="en-US"/>
        </a:p>
      </dgm:t>
    </dgm:pt>
    <dgm:pt modelId="{AC3CC6ED-1B3E-4E44-8D19-34C5E5D89474}" type="sibTrans" cxnId="{AC05617A-59FB-4173-ACE7-F8D7CF0632E1}">
      <dgm:prSet/>
      <dgm:spPr/>
      <dgm:t>
        <a:bodyPr/>
        <a:lstStyle/>
        <a:p>
          <a:endParaRPr lang="en-US"/>
        </a:p>
      </dgm:t>
    </dgm:pt>
    <dgm:pt modelId="{960D8ED9-4DBE-4E85-B0EC-DE4728B869F0}" type="pres">
      <dgm:prSet presAssocID="{47EF20F6-04A8-474F-815B-C9F1CAC9AC3C}" presName="Name0" presStyleCnt="0">
        <dgm:presLayoutVars>
          <dgm:chMax val="7"/>
          <dgm:dir/>
          <dgm:resizeHandles val="exact"/>
        </dgm:presLayoutVars>
      </dgm:prSet>
      <dgm:spPr/>
    </dgm:pt>
    <dgm:pt modelId="{2B71022F-73B8-4B98-B367-C263532B233A}" type="pres">
      <dgm:prSet presAssocID="{47EF20F6-04A8-474F-815B-C9F1CAC9AC3C}" presName="ellipse1" presStyleLbl="vennNode1" presStyleIdx="0" presStyleCnt="3" custLinFactNeighborX="11960">
        <dgm:presLayoutVars>
          <dgm:bulletEnabled val="1"/>
        </dgm:presLayoutVars>
      </dgm:prSet>
      <dgm:spPr/>
    </dgm:pt>
    <dgm:pt modelId="{0F65B3D7-C271-46EE-8C46-90479380A75C}" type="pres">
      <dgm:prSet presAssocID="{47EF20F6-04A8-474F-815B-C9F1CAC9AC3C}" presName="ellipse2" presStyleLbl="vennNode1" presStyleIdx="1" presStyleCnt="3" custLinFactNeighborX="-1228" custLinFactNeighborY="-10736">
        <dgm:presLayoutVars>
          <dgm:bulletEnabled val="1"/>
        </dgm:presLayoutVars>
      </dgm:prSet>
      <dgm:spPr/>
    </dgm:pt>
    <dgm:pt modelId="{81F70E7C-6427-4435-B407-5F52C48BD9F1}" type="pres">
      <dgm:prSet presAssocID="{47EF20F6-04A8-474F-815B-C9F1CAC9AC3C}" presName="ellipse3" presStyleLbl="vennNode1" presStyleIdx="2" presStyleCnt="3" custLinFactNeighborX="-15641" custLinFactNeighborY="4297">
        <dgm:presLayoutVars>
          <dgm:bulletEnabled val="1"/>
        </dgm:presLayoutVars>
      </dgm:prSet>
      <dgm:spPr/>
    </dgm:pt>
  </dgm:ptLst>
  <dgm:cxnLst>
    <dgm:cxn modelId="{B5E13011-D4CA-4518-B4A7-32463E8306C1}" type="presOf" srcId="{C190717F-60B7-4170-9D4F-6B39D2FC362F}" destId="{0F65B3D7-C271-46EE-8C46-90479380A75C}" srcOrd="0" destOrd="0" presId="urn:microsoft.com/office/officeart/2005/8/layout/rings+Icon"/>
    <dgm:cxn modelId="{90499D26-6898-4AE0-8A31-CA8E114A5AAA}" type="presOf" srcId="{A634DB38-B50F-4B88-9DDC-D6DDE863050D}" destId="{81F70E7C-6427-4435-B407-5F52C48BD9F1}" srcOrd="0" destOrd="0" presId="urn:microsoft.com/office/officeart/2005/8/layout/rings+Icon"/>
    <dgm:cxn modelId="{9EFE0B4A-2168-47EF-8F09-E1AEEDA08694}" srcId="{47EF20F6-04A8-474F-815B-C9F1CAC9AC3C}" destId="{C190717F-60B7-4170-9D4F-6B39D2FC362F}" srcOrd="1" destOrd="0" parTransId="{24117B4B-8164-4374-90D4-25CCB025E4E4}" sibTransId="{1AC85343-4714-4AD5-A6CB-79F6D9DBD3FC}"/>
    <dgm:cxn modelId="{AC05617A-59FB-4173-ACE7-F8D7CF0632E1}" srcId="{47EF20F6-04A8-474F-815B-C9F1CAC9AC3C}" destId="{A634DB38-B50F-4B88-9DDC-D6DDE863050D}" srcOrd="2" destOrd="0" parTransId="{BB45F446-9357-4A65-B10A-D34B56350973}" sibTransId="{AC3CC6ED-1B3E-4E44-8D19-34C5E5D89474}"/>
    <dgm:cxn modelId="{DFC83CCB-6250-40B0-A5F2-36E9CA07F6E7}" type="presOf" srcId="{47EF20F6-04A8-474F-815B-C9F1CAC9AC3C}" destId="{960D8ED9-4DBE-4E85-B0EC-DE4728B869F0}" srcOrd="0" destOrd="0" presId="urn:microsoft.com/office/officeart/2005/8/layout/rings+Icon"/>
    <dgm:cxn modelId="{7EF5F1CC-3112-4185-B8E2-0752AFB273F9}" srcId="{47EF20F6-04A8-474F-815B-C9F1CAC9AC3C}" destId="{0E9F318A-1736-4F27-83B5-9AF9025204C3}" srcOrd="0" destOrd="0" parTransId="{08556843-8FD9-4759-B1A6-CBCD0FD41AE5}" sibTransId="{B25699A5-32FC-44DA-8E7F-FB993546880D}"/>
    <dgm:cxn modelId="{E2A446D0-C8FA-4690-A6EB-657E320F56EE}" type="presOf" srcId="{0E9F318A-1736-4F27-83B5-9AF9025204C3}" destId="{2B71022F-73B8-4B98-B367-C263532B233A}" srcOrd="0" destOrd="0" presId="urn:microsoft.com/office/officeart/2005/8/layout/rings+Icon"/>
    <dgm:cxn modelId="{E13B652A-2330-42D2-87FA-F2F64E5976BF}" type="presParOf" srcId="{960D8ED9-4DBE-4E85-B0EC-DE4728B869F0}" destId="{2B71022F-73B8-4B98-B367-C263532B233A}" srcOrd="0" destOrd="0" presId="urn:microsoft.com/office/officeart/2005/8/layout/rings+Icon"/>
    <dgm:cxn modelId="{5F85B535-CA31-4D7E-9DCE-C98DE083414B}" type="presParOf" srcId="{960D8ED9-4DBE-4E85-B0EC-DE4728B869F0}" destId="{0F65B3D7-C271-46EE-8C46-90479380A75C}" srcOrd="1" destOrd="0" presId="urn:microsoft.com/office/officeart/2005/8/layout/rings+Icon"/>
    <dgm:cxn modelId="{09122E0C-01CB-4F79-9F1D-A29795D1D2E5}" type="presParOf" srcId="{960D8ED9-4DBE-4E85-B0EC-DE4728B869F0}" destId="{81F70E7C-6427-4435-B407-5F52C48BD9F1}" srcOrd="2" destOrd="0" presId="urn:microsoft.com/office/officeart/2005/8/layout/rings+Icon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8D793-8AF8-4569-86C2-DC57A70CDCC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29F403-462C-4906-9128-148A2E5DF659}">
      <dgm:prSet phldrT="[Text]"/>
      <dgm:spPr>
        <a:solidFill>
          <a:srgbClr val="FFC000"/>
        </a:solidFill>
      </dgm:spPr>
      <dgm:t>
        <a:bodyPr/>
        <a:lstStyle/>
        <a:p>
          <a:r>
            <a:rPr lang="hu-HU" dirty="0"/>
            <a:t>TÁRSADALMI  KÖRNYEZET</a:t>
          </a:r>
          <a:endParaRPr lang="en-US" dirty="0"/>
        </a:p>
      </dgm:t>
    </dgm:pt>
    <dgm:pt modelId="{E9530B03-7A76-4EB5-9823-A362E6380ADF}" type="parTrans" cxnId="{94D21E7C-7931-4A2E-9F2F-448F8417F864}">
      <dgm:prSet/>
      <dgm:spPr/>
      <dgm:t>
        <a:bodyPr/>
        <a:lstStyle/>
        <a:p>
          <a:endParaRPr lang="en-US"/>
        </a:p>
      </dgm:t>
    </dgm:pt>
    <dgm:pt modelId="{6B590A9D-53D4-4FE2-AD87-04C02A2CFAE6}" type="sibTrans" cxnId="{94D21E7C-7931-4A2E-9F2F-448F8417F864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Helyi közösségek</a:t>
          </a:r>
        </a:p>
        <a:p>
          <a:r>
            <a:rPr lang="hu-HU" dirty="0">
              <a:solidFill>
                <a:schemeClr val="tx1"/>
              </a:solidFill>
            </a:rPr>
            <a:t>Hagyományok Kultúra </a:t>
          </a:r>
        </a:p>
        <a:p>
          <a:r>
            <a:rPr lang="hu-HU" dirty="0">
              <a:solidFill>
                <a:schemeClr val="tx1"/>
              </a:solidFill>
            </a:rPr>
            <a:t>Stb.</a:t>
          </a:r>
          <a:endParaRPr lang="en-US" dirty="0">
            <a:solidFill>
              <a:schemeClr val="tx1"/>
            </a:solidFill>
          </a:endParaRPr>
        </a:p>
      </dgm:t>
    </dgm:pt>
    <dgm:pt modelId="{9D13FE65-969A-489C-92B7-12EB21F9D3E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/>
            <a:t>GAZDASÁGI KÖRNYEZET</a:t>
          </a:r>
          <a:endParaRPr lang="en-US" dirty="0"/>
        </a:p>
      </dgm:t>
    </dgm:pt>
    <dgm:pt modelId="{B8EC15F0-1AFD-4449-BAE4-FFBFD5C851B2}" type="parTrans" cxnId="{02A762B8-32E4-4959-8D73-7DBF846586FF}">
      <dgm:prSet/>
      <dgm:spPr/>
      <dgm:t>
        <a:bodyPr/>
        <a:lstStyle/>
        <a:p>
          <a:endParaRPr lang="en-US"/>
        </a:p>
      </dgm:t>
    </dgm:pt>
    <dgm:pt modelId="{E3768770-1560-4F0C-92A2-B77646B8E69B}" type="sibTrans" cxnId="{02A762B8-32E4-4959-8D73-7DBF846586F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60A16CA-223F-4D3F-9B15-8E6D051B03C1}">
      <dgm:prSet phldrT="[Text]"/>
      <dgm:spPr/>
      <dgm:t>
        <a:bodyPr/>
        <a:lstStyle/>
        <a:p>
          <a:r>
            <a:rPr lang="hu-HU" dirty="0"/>
            <a:t>TERMÉSZETI KÖRNYEZET</a:t>
          </a:r>
          <a:endParaRPr lang="en-US" dirty="0"/>
        </a:p>
      </dgm:t>
    </dgm:pt>
    <dgm:pt modelId="{D2C183FF-F483-46D7-A88E-10016F70118B}" type="parTrans" cxnId="{8C8814EA-E22F-4026-90E6-A420461BAC2D}">
      <dgm:prSet/>
      <dgm:spPr/>
      <dgm:t>
        <a:bodyPr/>
        <a:lstStyle/>
        <a:p>
          <a:endParaRPr lang="en-US"/>
        </a:p>
      </dgm:t>
    </dgm:pt>
    <dgm:pt modelId="{8E27D8AA-CD00-4972-B567-65BEA1D849B6}" type="sibTrans" cxnId="{8C8814EA-E22F-4026-90E6-A420461BAC2D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Ipari- és mezőgazdasági hagyományok</a:t>
          </a:r>
          <a:endParaRPr lang="en-US" dirty="0">
            <a:solidFill>
              <a:schemeClr val="tx1"/>
            </a:solidFill>
          </a:endParaRPr>
        </a:p>
      </dgm:t>
    </dgm:pt>
    <dgm:pt modelId="{D50F869D-B2D4-48B1-9BD2-B406D6143B17}">
      <dgm:prSet phldrT="[Text]"/>
      <dgm:spPr/>
      <dgm:t>
        <a:bodyPr/>
        <a:lstStyle/>
        <a:p>
          <a:r>
            <a:rPr lang="hu-HU" dirty="0"/>
            <a:t>Gazdálkodás</a:t>
          </a:r>
        </a:p>
        <a:p>
          <a:r>
            <a:rPr lang="hu-HU" dirty="0"/>
            <a:t>Vadgazdálkodás</a:t>
          </a:r>
        </a:p>
        <a:p>
          <a:r>
            <a:rPr lang="hu-HU" dirty="0"/>
            <a:t>Erdőgazdálkodás</a:t>
          </a:r>
        </a:p>
      </dgm:t>
    </dgm:pt>
    <dgm:pt modelId="{31E9DCF7-AC1D-462D-B5D8-58ED4F9A4FF2}" type="parTrans" cxnId="{01D03E85-D717-4003-91F9-40CE30FBF3CA}">
      <dgm:prSet/>
      <dgm:spPr/>
      <dgm:t>
        <a:bodyPr/>
        <a:lstStyle/>
        <a:p>
          <a:endParaRPr lang="en-US"/>
        </a:p>
      </dgm:t>
    </dgm:pt>
    <dgm:pt modelId="{60E6A471-7FD3-450E-9D89-252A72102D6E}" type="sibTrans" cxnId="{01D03E85-D717-4003-91F9-40CE30FBF3CA}">
      <dgm:prSet/>
      <dgm:spPr/>
      <dgm:t>
        <a:bodyPr/>
        <a:lstStyle/>
        <a:p>
          <a:endParaRPr lang="en-US"/>
        </a:p>
      </dgm:t>
    </dgm:pt>
    <dgm:pt modelId="{FD33E7AB-8E56-49FD-88F7-79DDBEAB4F01}" type="pres">
      <dgm:prSet presAssocID="{E788D793-8AF8-4569-86C2-DC57A70CDCCD}" presName="Name0" presStyleCnt="0">
        <dgm:presLayoutVars>
          <dgm:chMax/>
          <dgm:chPref/>
          <dgm:dir/>
          <dgm:animLvl val="lvl"/>
        </dgm:presLayoutVars>
      </dgm:prSet>
      <dgm:spPr/>
    </dgm:pt>
    <dgm:pt modelId="{123631C5-6A56-43BA-ABA0-924BA0AFC773}" type="pres">
      <dgm:prSet presAssocID="{D729F403-462C-4906-9128-148A2E5DF659}" presName="composite" presStyleCnt="0"/>
      <dgm:spPr/>
    </dgm:pt>
    <dgm:pt modelId="{9F6482E0-AE1D-4F4A-A734-864745F4D8D0}" type="pres">
      <dgm:prSet presAssocID="{D729F403-462C-4906-9128-148A2E5DF659}" presName="Parent1" presStyleLbl="node1" presStyleIdx="0" presStyleCnt="6" custLinFactNeighborY="2824">
        <dgm:presLayoutVars>
          <dgm:chMax val="1"/>
          <dgm:chPref val="1"/>
          <dgm:bulletEnabled val="1"/>
        </dgm:presLayoutVars>
      </dgm:prSet>
      <dgm:spPr/>
    </dgm:pt>
    <dgm:pt modelId="{13A5186F-BBFD-43C6-AD95-9E21526DF874}" type="pres">
      <dgm:prSet presAssocID="{D729F403-462C-4906-9128-148A2E5DF659}" presName="Childtext1" presStyleLbl="revTx" presStyleIdx="0" presStyleCnt="3" custAng="17314129">
        <dgm:presLayoutVars>
          <dgm:chMax val="0"/>
          <dgm:chPref val="0"/>
          <dgm:bulletEnabled val="1"/>
        </dgm:presLayoutVars>
      </dgm:prSet>
      <dgm:spPr/>
    </dgm:pt>
    <dgm:pt modelId="{DC295399-FE81-4AD6-A7A3-432C2B64B5A1}" type="pres">
      <dgm:prSet presAssocID="{D729F403-462C-4906-9128-148A2E5DF659}" presName="BalanceSpacing" presStyleCnt="0"/>
      <dgm:spPr/>
    </dgm:pt>
    <dgm:pt modelId="{2B52E5B5-EAF4-4960-82FB-E314902B232B}" type="pres">
      <dgm:prSet presAssocID="{D729F403-462C-4906-9128-148A2E5DF659}" presName="BalanceSpacing1" presStyleCnt="0"/>
      <dgm:spPr/>
    </dgm:pt>
    <dgm:pt modelId="{5F31E97C-4C5C-41E3-A41D-DCF329BD8F00}" type="pres">
      <dgm:prSet presAssocID="{6B590A9D-53D4-4FE2-AD87-04C02A2CFAE6}" presName="Accent1Text" presStyleLbl="node1" presStyleIdx="1" presStyleCnt="6" custLinFactNeighborX="3870" custLinFactNeighborY="1122"/>
      <dgm:spPr/>
    </dgm:pt>
    <dgm:pt modelId="{D4FE2EB6-CFDF-4B62-AD8F-2007369C1B29}" type="pres">
      <dgm:prSet presAssocID="{6B590A9D-53D4-4FE2-AD87-04C02A2CFAE6}" presName="spaceBetweenRectangles" presStyleCnt="0"/>
      <dgm:spPr/>
    </dgm:pt>
    <dgm:pt modelId="{C7812F38-8541-4D5C-930D-828B77BE2F7D}" type="pres">
      <dgm:prSet presAssocID="{9D13FE65-969A-489C-92B7-12EB21F9D3E4}" presName="composite" presStyleCnt="0"/>
      <dgm:spPr/>
    </dgm:pt>
    <dgm:pt modelId="{146B6DE0-2C86-4B56-B118-9D30DC6B96BB}" type="pres">
      <dgm:prSet presAssocID="{9D13FE65-969A-489C-92B7-12EB21F9D3E4}" presName="Parent1" presStyleLbl="node1" presStyleIdx="2" presStyleCnt="6" custLinFactNeighborX="645" custLinFactNeighborY="-1122">
        <dgm:presLayoutVars>
          <dgm:chMax val="1"/>
          <dgm:chPref val="1"/>
          <dgm:bulletEnabled val="1"/>
        </dgm:presLayoutVars>
      </dgm:prSet>
      <dgm:spPr/>
    </dgm:pt>
    <dgm:pt modelId="{629D0215-5A3F-4C25-9F4A-6F8463AB0600}" type="pres">
      <dgm:prSet presAssocID="{9D13FE65-969A-489C-92B7-12EB21F9D3E4}" presName="Childtext1" presStyleLbl="revTx" presStyleIdx="1" presStyleCnt="3" custAng="19638178" custLinFactX="100000" custLinFactY="56471" custLinFactNeighborX="147059" custLinFactNeighborY="100000">
        <dgm:presLayoutVars>
          <dgm:chMax val="0"/>
          <dgm:chPref val="0"/>
          <dgm:bulletEnabled val="1"/>
        </dgm:presLayoutVars>
      </dgm:prSet>
      <dgm:spPr/>
    </dgm:pt>
    <dgm:pt modelId="{7CF6716F-7250-4689-A782-6F62C7BF9505}" type="pres">
      <dgm:prSet presAssocID="{9D13FE65-969A-489C-92B7-12EB21F9D3E4}" presName="BalanceSpacing" presStyleCnt="0"/>
      <dgm:spPr/>
    </dgm:pt>
    <dgm:pt modelId="{DA15B878-3903-41C0-A50D-1BFB28067CF3}" type="pres">
      <dgm:prSet presAssocID="{9D13FE65-969A-489C-92B7-12EB21F9D3E4}" presName="BalanceSpacing1" presStyleCnt="0"/>
      <dgm:spPr/>
    </dgm:pt>
    <dgm:pt modelId="{A92D93C8-0A24-48BE-A80F-0FB501A79632}" type="pres">
      <dgm:prSet presAssocID="{E3768770-1560-4F0C-92A2-B77646B8E69B}" presName="Accent1Text" presStyleLbl="node1" presStyleIdx="3" presStyleCnt="6" custLinFactNeighborX="-51927" custLinFactNeighborY="80254"/>
      <dgm:spPr/>
    </dgm:pt>
    <dgm:pt modelId="{397F95D8-4A8F-49AB-A407-F8A824256F69}" type="pres">
      <dgm:prSet presAssocID="{E3768770-1560-4F0C-92A2-B77646B8E69B}" presName="spaceBetweenRectangles" presStyleCnt="0"/>
      <dgm:spPr/>
    </dgm:pt>
    <dgm:pt modelId="{21C1D22B-E938-46E6-B91A-71DB89083328}" type="pres">
      <dgm:prSet presAssocID="{A60A16CA-223F-4D3F-9B15-8E6D051B03C1}" presName="composite" presStyleCnt="0"/>
      <dgm:spPr/>
    </dgm:pt>
    <dgm:pt modelId="{D2334271-51C5-4CBC-8CC0-5D32619BA1B1}" type="pres">
      <dgm:prSet presAssocID="{A60A16CA-223F-4D3F-9B15-8E6D051B03C1}" presName="Parent1" presStyleLbl="node1" presStyleIdx="4" presStyleCnt="6" custLinFactNeighborX="51051" custLinFactNeighborY="-85574">
        <dgm:presLayoutVars>
          <dgm:chMax val="1"/>
          <dgm:chPref val="1"/>
          <dgm:bulletEnabled val="1"/>
        </dgm:presLayoutVars>
      </dgm:prSet>
      <dgm:spPr/>
    </dgm:pt>
    <dgm:pt modelId="{D3D7C675-BB5E-4EEA-BF84-BFD9A51DE8E1}" type="pres">
      <dgm:prSet presAssocID="{A60A16CA-223F-4D3F-9B15-8E6D051B03C1}" presName="Childtext1" presStyleLbl="revTx" presStyleIdx="2" presStyleCnt="3" custScaleX="74067" custLinFactNeighborX="-84756" custLinFactNeighborY="-3529">
        <dgm:presLayoutVars>
          <dgm:chMax val="0"/>
          <dgm:chPref val="0"/>
          <dgm:bulletEnabled val="1"/>
        </dgm:presLayoutVars>
      </dgm:prSet>
      <dgm:spPr/>
    </dgm:pt>
    <dgm:pt modelId="{0BD95AD5-E1F5-4A71-8417-C55A789B8915}" type="pres">
      <dgm:prSet presAssocID="{A60A16CA-223F-4D3F-9B15-8E6D051B03C1}" presName="BalanceSpacing" presStyleCnt="0"/>
      <dgm:spPr/>
    </dgm:pt>
    <dgm:pt modelId="{050535C8-4F42-4733-ACD7-A0890A5F8529}" type="pres">
      <dgm:prSet presAssocID="{A60A16CA-223F-4D3F-9B15-8E6D051B03C1}" presName="BalanceSpacing1" presStyleCnt="0"/>
      <dgm:spPr/>
    </dgm:pt>
    <dgm:pt modelId="{D3A4F069-1724-4533-BD01-D30512989DBC}" type="pres">
      <dgm:prSet presAssocID="{8E27D8AA-CD00-4972-B567-65BEA1D849B6}" presName="Accent1Text" presStyleLbl="node1" presStyleIdx="5" presStyleCnt="6" custLinFactNeighborX="5840" custLinFactNeighborY="-2824"/>
      <dgm:spPr/>
    </dgm:pt>
  </dgm:ptLst>
  <dgm:cxnLst>
    <dgm:cxn modelId="{E5D91F3B-E6B7-40F1-9667-627439AD6C57}" type="presOf" srcId="{D729F403-462C-4906-9128-148A2E5DF659}" destId="{9F6482E0-AE1D-4F4A-A734-864745F4D8D0}" srcOrd="0" destOrd="0" presId="urn:microsoft.com/office/officeart/2008/layout/AlternatingHexagons"/>
    <dgm:cxn modelId="{6D590B74-C084-4A97-917E-830A55E88D97}" type="presOf" srcId="{8E27D8AA-CD00-4972-B567-65BEA1D849B6}" destId="{D3A4F069-1724-4533-BD01-D30512989DBC}" srcOrd="0" destOrd="0" presId="urn:microsoft.com/office/officeart/2008/layout/AlternatingHexagons"/>
    <dgm:cxn modelId="{94D21E7C-7931-4A2E-9F2F-448F8417F864}" srcId="{E788D793-8AF8-4569-86C2-DC57A70CDCCD}" destId="{D729F403-462C-4906-9128-148A2E5DF659}" srcOrd="0" destOrd="0" parTransId="{E9530B03-7A76-4EB5-9823-A362E6380ADF}" sibTransId="{6B590A9D-53D4-4FE2-AD87-04C02A2CFAE6}"/>
    <dgm:cxn modelId="{01D03E85-D717-4003-91F9-40CE30FBF3CA}" srcId="{A60A16CA-223F-4D3F-9B15-8E6D051B03C1}" destId="{D50F869D-B2D4-48B1-9BD2-B406D6143B17}" srcOrd="0" destOrd="0" parTransId="{31E9DCF7-AC1D-462D-B5D8-58ED4F9A4FF2}" sibTransId="{60E6A471-7FD3-450E-9D89-252A72102D6E}"/>
    <dgm:cxn modelId="{EC8991A0-9F96-44C2-9CEE-B408BF2005B5}" type="presOf" srcId="{A60A16CA-223F-4D3F-9B15-8E6D051B03C1}" destId="{D2334271-51C5-4CBC-8CC0-5D32619BA1B1}" srcOrd="0" destOrd="0" presId="urn:microsoft.com/office/officeart/2008/layout/AlternatingHexagons"/>
    <dgm:cxn modelId="{08A9FFA0-1D4A-4DE4-B3F1-A501BF333179}" type="presOf" srcId="{E788D793-8AF8-4569-86C2-DC57A70CDCCD}" destId="{FD33E7AB-8E56-49FD-88F7-79DDBEAB4F01}" srcOrd="0" destOrd="0" presId="urn:microsoft.com/office/officeart/2008/layout/AlternatingHexagons"/>
    <dgm:cxn modelId="{1A76AAB6-F981-4598-AD4D-F9E648F2452B}" type="presOf" srcId="{E3768770-1560-4F0C-92A2-B77646B8E69B}" destId="{A92D93C8-0A24-48BE-A80F-0FB501A79632}" srcOrd="0" destOrd="0" presId="urn:microsoft.com/office/officeart/2008/layout/AlternatingHexagons"/>
    <dgm:cxn modelId="{02A762B8-32E4-4959-8D73-7DBF846586FF}" srcId="{E788D793-8AF8-4569-86C2-DC57A70CDCCD}" destId="{9D13FE65-969A-489C-92B7-12EB21F9D3E4}" srcOrd="1" destOrd="0" parTransId="{B8EC15F0-1AFD-4449-BAE4-FFBFD5C851B2}" sibTransId="{E3768770-1560-4F0C-92A2-B77646B8E69B}"/>
    <dgm:cxn modelId="{EB3B2FCA-973A-41B7-8599-FA8F3ECDF6C0}" type="presOf" srcId="{9D13FE65-969A-489C-92B7-12EB21F9D3E4}" destId="{146B6DE0-2C86-4B56-B118-9D30DC6B96BB}" srcOrd="0" destOrd="0" presId="urn:microsoft.com/office/officeart/2008/layout/AlternatingHexagons"/>
    <dgm:cxn modelId="{6B2623CC-AAD3-4599-A2A4-877F8FFAD496}" type="presOf" srcId="{D50F869D-B2D4-48B1-9BD2-B406D6143B17}" destId="{D3D7C675-BB5E-4EEA-BF84-BFD9A51DE8E1}" srcOrd="0" destOrd="0" presId="urn:microsoft.com/office/officeart/2008/layout/AlternatingHexagons"/>
    <dgm:cxn modelId="{4E0F22D6-0E4D-4422-B105-9CAE0C6610D7}" type="presOf" srcId="{6B590A9D-53D4-4FE2-AD87-04C02A2CFAE6}" destId="{5F31E97C-4C5C-41E3-A41D-DCF329BD8F00}" srcOrd="0" destOrd="0" presId="urn:microsoft.com/office/officeart/2008/layout/AlternatingHexagons"/>
    <dgm:cxn modelId="{8C8814EA-E22F-4026-90E6-A420461BAC2D}" srcId="{E788D793-8AF8-4569-86C2-DC57A70CDCCD}" destId="{A60A16CA-223F-4D3F-9B15-8E6D051B03C1}" srcOrd="2" destOrd="0" parTransId="{D2C183FF-F483-46D7-A88E-10016F70118B}" sibTransId="{8E27D8AA-CD00-4972-B567-65BEA1D849B6}"/>
    <dgm:cxn modelId="{7699F142-1469-46E1-B51F-718CD88AE4AA}" type="presParOf" srcId="{FD33E7AB-8E56-49FD-88F7-79DDBEAB4F01}" destId="{123631C5-6A56-43BA-ABA0-924BA0AFC773}" srcOrd="0" destOrd="0" presId="urn:microsoft.com/office/officeart/2008/layout/AlternatingHexagons"/>
    <dgm:cxn modelId="{E4391ADA-586A-48EC-AF1A-D4E2503FF180}" type="presParOf" srcId="{123631C5-6A56-43BA-ABA0-924BA0AFC773}" destId="{9F6482E0-AE1D-4F4A-A734-864745F4D8D0}" srcOrd="0" destOrd="0" presId="urn:microsoft.com/office/officeart/2008/layout/AlternatingHexagons"/>
    <dgm:cxn modelId="{226BBA88-1E0B-4E3B-9F01-D3FAC4581E5B}" type="presParOf" srcId="{123631C5-6A56-43BA-ABA0-924BA0AFC773}" destId="{13A5186F-BBFD-43C6-AD95-9E21526DF874}" srcOrd="1" destOrd="0" presId="urn:microsoft.com/office/officeart/2008/layout/AlternatingHexagons"/>
    <dgm:cxn modelId="{4066E3F3-D5DF-4C46-B19E-FF7DF5C7B7C3}" type="presParOf" srcId="{123631C5-6A56-43BA-ABA0-924BA0AFC773}" destId="{DC295399-FE81-4AD6-A7A3-432C2B64B5A1}" srcOrd="2" destOrd="0" presId="urn:microsoft.com/office/officeart/2008/layout/AlternatingHexagons"/>
    <dgm:cxn modelId="{DD4016AA-2224-4196-8591-B4C7A88B95BC}" type="presParOf" srcId="{123631C5-6A56-43BA-ABA0-924BA0AFC773}" destId="{2B52E5B5-EAF4-4960-82FB-E314902B232B}" srcOrd="3" destOrd="0" presId="urn:microsoft.com/office/officeart/2008/layout/AlternatingHexagons"/>
    <dgm:cxn modelId="{491B3254-AC67-40CE-85E1-377F69C4DA29}" type="presParOf" srcId="{123631C5-6A56-43BA-ABA0-924BA0AFC773}" destId="{5F31E97C-4C5C-41E3-A41D-DCF329BD8F00}" srcOrd="4" destOrd="0" presId="urn:microsoft.com/office/officeart/2008/layout/AlternatingHexagons"/>
    <dgm:cxn modelId="{4820410D-7C05-4D8E-BD41-C6C5DEC84BB2}" type="presParOf" srcId="{FD33E7AB-8E56-49FD-88F7-79DDBEAB4F01}" destId="{D4FE2EB6-CFDF-4B62-AD8F-2007369C1B29}" srcOrd="1" destOrd="0" presId="urn:microsoft.com/office/officeart/2008/layout/AlternatingHexagons"/>
    <dgm:cxn modelId="{CABD4327-9A2F-4E0A-9725-4430CEDB5C19}" type="presParOf" srcId="{FD33E7AB-8E56-49FD-88F7-79DDBEAB4F01}" destId="{C7812F38-8541-4D5C-930D-828B77BE2F7D}" srcOrd="2" destOrd="0" presId="urn:microsoft.com/office/officeart/2008/layout/AlternatingHexagons"/>
    <dgm:cxn modelId="{C356B180-C3A7-41D4-BF01-97A1430A4790}" type="presParOf" srcId="{C7812F38-8541-4D5C-930D-828B77BE2F7D}" destId="{146B6DE0-2C86-4B56-B118-9D30DC6B96BB}" srcOrd="0" destOrd="0" presId="urn:microsoft.com/office/officeart/2008/layout/AlternatingHexagons"/>
    <dgm:cxn modelId="{39A3091D-78B7-4430-9639-539FA3B4CCC7}" type="presParOf" srcId="{C7812F38-8541-4D5C-930D-828B77BE2F7D}" destId="{629D0215-5A3F-4C25-9F4A-6F8463AB0600}" srcOrd="1" destOrd="0" presId="urn:microsoft.com/office/officeart/2008/layout/AlternatingHexagons"/>
    <dgm:cxn modelId="{A02B58F7-F7C8-4924-903D-28F4CE68DD76}" type="presParOf" srcId="{C7812F38-8541-4D5C-930D-828B77BE2F7D}" destId="{7CF6716F-7250-4689-A782-6F62C7BF9505}" srcOrd="2" destOrd="0" presId="urn:microsoft.com/office/officeart/2008/layout/AlternatingHexagons"/>
    <dgm:cxn modelId="{32B14918-5C73-48EC-B85B-D412572C1C6F}" type="presParOf" srcId="{C7812F38-8541-4D5C-930D-828B77BE2F7D}" destId="{DA15B878-3903-41C0-A50D-1BFB28067CF3}" srcOrd="3" destOrd="0" presId="urn:microsoft.com/office/officeart/2008/layout/AlternatingHexagons"/>
    <dgm:cxn modelId="{CB49B538-B0D3-49B2-839A-7B0DCA1142E9}" type="presParOf" srcId="{C7812F38-8541-4D5C-930D-828B77BE2F7D}" destId="{A92D93C8-0A24-48BE-A80F-0FB501A79632}" srcOrd="4" destOrd="0" presId="urn:microsoft.com/office/officeart/2008/layout/AlternatingHexagons"/>
    <dgm:cxn modelId="{0E9C89E2-5B33-4297-9469-F731AA19CFB2}" type="presParOf" srcId="{FD33E7AB-8E56-49FD-88F7-79DDBEAB4F01}" destId="{397F95D8-4A8F-49AB-A407-F8A824256F69}" srcOrd="3" destOrd="0" presId="urn:microsoft.com/office/officeart/2008/layout/AlternatingHexagons"/>
    <dgm:cxn modelId="{C77CA2B0-8E3E-4DC4-B19E-835C0320D203}" type="presParOf" srcId="{FD33E7AB-8E56-49FD-88F7-79DDBEAB4F01}" destId="{21C1D22B-E938-46E6-B91A-71DB89083328}" srcOrd="4" destOrd="0" presId="urn:microsoft.com/office/officeart/2008/layout/AlternatingHexagons"/>
    <dgm:cxn modelId="{C18C4C0B-01DE-4D64-844D-C02E585AFBB9}" type="presParOf" srcId="{21C1D22B-E938-46E6-B91A-71DB89083328}" destId="{D2334271-51C5-4CBC-8CC0-5D32619BA1B1}" srcOrd="0" destOrd="0" presId="urn:microsoft.com/office/officeart/2008/layout/AlternatingHexagons"/>
    <dgm:cxn modelId="{6A35B8ED-8D9E-4215-A999-62FACE885C90}" type="presParOf" srcId="{21C1D22B-E938-46E6-B91A-71DB89083328}" destId="{D3D7C675-BB5E-4EEA-BF84-BFD9A51DE8E1}" srcOrd="1" destOrd="0" presId="urn:microsoft.com/office/officeart/2008/layout/AlternatingHexagons"/>
    <dgm:cxn modelId="{C211C127-ABD4-4C2A-A58D-43A9C146CF12}" type="presParOf" srcId="{21C1D22B-E938-46E6-B91A-71DB89083328}" destId="{0BD95AD5-E1F5-4A71-8417-C55A789B8915}" srcOrd="2" destOrd="0" presId="urn:microsoft.com/office/officeart/2008/layout/AlternatingHexagons"/>
    <dgm:cxn modelId="{29D6CE28-AEB2-406B-8C40-E46D244326BA}" type="presParOf" srcId="{21C1D22B-E938-46E6-B91A-71DB89083328}" destId="{050535C8-4F42-4733-ACD7-A0890A5F8529}" srcOrd="3" destOrd="0" presId="urn:microsoft.com/office/officeart/2008/layout/AlternatingHexagons"/>
    <dgm:cxn modelId="{8022D1C3-C158-49BE-804C-51317593518D}" type="presParOf" srcId="{21C1D22B-E938-46E6-B91A-71DB89083328}" destId="{D3A4F069-1724-4533-BD01-D30512989D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D3B8A-B2F8-49FB-9852-5BBC8D127E21}" type="doc">
      <dgm:prSet loTypeId="urn:microsoft.com/office/officeart/2005/8/layout/matrix3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u-HU"/>
        </a:p>
      </dgm:t>
    </dgm:pt>
    <dgm:pt modelId="{C28CE809-CCDF-44B7-A3A0-262D886D704A}">
      <dgm:prSet phldrT="[Szöveg]"/>
      <dgm:spPr/>
      <dgm:t>
        <a:bodyPr/>
        <a:lstStyle/>
        <a:p>
          <a:r>
            <a:rPr lang="hu-HU" dirty="0"/>
            <a:t>HELYI LAKOSSÁG</a:t>
          </a:r>
        </a:p>
      </dgm:t>
    </dgm:pt>
    <dgm:pt modelId="{D7F0CDE1-FD7A-431F-B51F-0AE2B7368E9E}" type="parTrans" cxnId="{B4843A04-48DA-47DC-8614-641FC34BD900}">
      <dgm:prSet/>
      <dgm:spPr/>
      <dgm:t>
        <a:bodyPr/>
        <a:lstStyle/>
        <a:p>
          <a:endParaRPr lang="hu-HU"/>
        </a:p>
      </dgm:t>
    </dgm:pt>
    <dgm:pt modelId="{93F712BB-108D-4B43-B1B6-F85FB5BBDE6C}" type="sibTrans" cxnId="{B4843A04-48DA-47DC-8614-641FC34BD900}">
      <dgm:prSet/>
      <dgm:spPr/>
      <dgm:t>
        <a:bodyPr/>
        <a:lstStyle/>
        <a:p>
          <a:endParaRPr lang="hu-HU"/>
        </a:p>
      </dgm:t>
    </dgm:pt>
    <dgm:pt modelId="{DACD6E30-6AD8-4355-9BA9-4B299DC1A8A9}">
      <dgm:prSet phldrT="[Szöveg]"/>
      <dgm:spPr/>
      <dgm:t>
        <a:bodyPr/>
        <a:lstStyle/>
        <a:p>
          <a:r>
            <a:rPr lang="hu-HU" dirty="0"/>
            <a:t>ÖNKORMÁNYZAT, KÖZINTÉZMÉNYEK</a:t>
          </a:r>
        </a:p>
      </dgm:t>
    </dgm:pt>
    <dgm:pt modelId="{CEB10CDA-FA3B-4031-9BC4-2A678DC466C8}" type="parTrans" cxnId="{7DEC4399-9303-4E81-ADBA-35F384B380EA}">
      <dgm:prSet/>
      <dgm:spPr/>
      <dgm:t>
        <a:bodyPr/>
        <a:lstStyle/>
        <a:p>
          <a:endParaRPr lang="hu-HU"/>
        </a:p>
      </dgm:t>
    </dgm:pt>
    <dgm:pt modelId="{5EE14518-31B9-41E2-85D9-944EF1221AA9}" type="sibTrans" cxnId="{7DEC4399-9303-4E81-ADBA-35F384B380EA}">
      <dgm:prSet/>
      <dgm:spPr/>
      <dgm:t>
        <a:bodyPr/>
        <a:lstStyle/>
        <a:p>
          <a:endParaRPr lang="hu-HU"/>
        </a:p>
      </dgm:t>
    </dgm:pt>
    <dgm:pt modelId="{513FBBFC-14BC-48B8-B3EC-0ACA610BCEA7}">
      <dgm:prSet phldrT="[Szöveg]"/>
      <dgm:spPr/>
      <dgm:t>
        <a:bodyPr/>
        <a:lstStyle/>
        <a:p>
          <a:r>
            <a:rPr lang="hu-HU" dirty="0"/>
            <a:t>TURISZTIKAI SZOLGÁLTATÓK </a:t>
          </a:r>
        </a:p>
      </dgm:t>
    </dgm:pt>
    <dgm:pt modelId="{2002D845-0EC4-49E2-A300-5038BA07FEC8}" type="parTrans" cxnId="{1BB5E985-921E-4F92-85D2-89FE40174F8E}">
      <dgm:prSet/>
      <dgm:spPr/>
      <dgm:t>
        <a:bodyPr/>
        <a:lstStyle/>
        <a:p>
          <a:endParaRPr lang="hu-HU"/>
        </a:p>
      </dgm:t>
    </dgm:pt>
    <dgm:pt modelId="{7140F0F0-30D6-48C5-B24D-B93869364769}" type="sibTrans" cxnId="{1BB5E985-921E-4F92-85D2-89FE40174F8E}">
      <dgm:prSet/>
      <dgm:spPr/>
      <dgm:t>
        <a:bodyPr/>
        <a:lstStyle/>
        <a:p>
          <a:endParaRPr lang="hu-HU"/>
        </a:p>
      </dgm:t>
    </dgm:pt>
    <dgm:pt modelId="{3A185842-1065-4EEB-A29B-B5537CD35437}">
      <dgm:prSet phldrT="[Szöveg]"/>
      <dgm:spPr/>
      <dgm:t>
        <a:bodyPr/>
        <a:lstStyle/>
        <a:p>
          <a:r>
            <a:rPr lang="hu-HU" dirty="0"/>
            <a:t>VÁLLALKOZÓK, BEFEKTETŐK</a:t>
          </a:r>
        </a:p>
      </dgm:t>
    </dgm:pt>
    <dgm:pt modelId="{4796E1FC-471D-41BF-93B5-BE1A8A9E519D}" type="parTrans" cxnId="{156AC9DC-547D-45AC-8E0F-13E594526158}">
      <dgm:prSet/>
      <dgm:spPr/>
      <dgm:t>
        <a:bodyPr/>
        <a:lstStyle/>
        <a:p>
          <a:endParaRPr lang="hu-HU"/>
        </a:p>
      </dgm:t>
    </dgm:pt>
    <dgm:pt modelId="{9A0A7C37-A01A-4E2C-9854-331EDB8CB26F}" type="sibTrans" cxnId="{156AC9DC-547D-45AC-8E0F-13E594526158}">
      <dgm:prSet/>
      <dgm:spPr/>
      <dgm:t>
        <a:bodyPr/>
        <a:lstStyle/>
        <a:p>
          <a:endParaRPr lang="hu-HU"/>
        </a:p>
      </dgm:t>
    </dgm:pt>
    <dgm:pt modelId="{CD98C867-1C55-4177-A09B-ECDC955ED7D1}" type="pres">
      <dgm:prSet presAssocID="{A7ED3B8A-B2F8-49FB-9852-5BBC8D127E21}" presName="matrix" presStyleCnt="0">
        <dgm:presLayoutVars>
          <dgm:chMax val="1"/>
          <dgm:dir/>
          <dgm:resizeHandles val="exact"/>
        </dgm:presLayoutVars>
      </dgm:prSet>
      <dgm:spPr/>
    </dgm:pt>
    <dgm:pt modelId="{1C4932F4-5253-4955-813E-77B031DEB336}" type="pres">
      <dgm:prSet presAssocID="{A7ED3B8A-B2F8-49FB-9852-5BBC8D127E21}" presName="diamond" presStyleLbl="bgShp" presStyleIdx="0" presStyleCnt="1"/>
      <dgm:spPr/>
    </dgm:pt>
    <dgm:pt modelId="{82BC8F4A-6069-4C38-805F-615B16A5D279}" type="pres">
      <dgm:prSet presAssocID="{A7ED3B8A-B2F8-49FB-9852-5BBC8D127E2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ABB6E74-4AB7-457F-A0A3-AFAA4BFBF906}" type="pres">
      <dgm:prSet presAssocID="{A7ED3B8A-B2F8-49FB-9852-5BBC8D127E2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1E121C-CA8F-4820-940B-1C9F9F964FF0}" type="pres">
      <dgm:prSet presAssocID="{A7ED3B8A-B2F8-49FB-9852-5BBC8D127E2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7E165B-38C5-4BA3-B1C9-EEDE88ED836C}" type="pres">
      <dgm:prSet presAssocID="{A7ED3B8A-B2F8-49FB-9852-5BBC8D127E2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4843A04-48DA-47DC-8614-641FC34BD900}" srcId="{A7ED3B8A-B2F8-49FB-9852-5BBC8D127E21}" destId="{C28CE809-CCDF-44B7-A3A0-262D886D704A}" srcOrd="0" destOrd="0" parTransId="{D7F0CDE1-FD7A-431F-B51F-0AE2B7368E9E}" sibTransId="{93F712BB-108D-4B43-B1B6-F85FB5BBDE6C}"/>
    <dgm:cxn modelId="{43883417-6CA8-4F3B-AADA-E34F261F57C5}" type="presOf" srcId="{DACD6E30-6AD8-4355-9BA9-4B299DC1A8A9}" destId="{3ABB6E74-4AB7-457F-A0A3-AFAA4BFBF906}" srcOrd="0" destOrd="0" presId="urn:microsoft.com/office/officeart/2005/8/layout/matrix3"/>
    <dgm:cxn modelId="{5B51C535-2FDA-485B-9FA3-2BE5EE9D1A6B}" type="presOf" srcId="{513FBBFC-14BC-48B8-B3EC-0ACA610BCEA7}" destId="{6B1E121C-CA8F-4820-940B-1C9F9F964FF0}" srcOrd="0" destOrd="0" presId="urn:microsoft.com/office/officeart/2005/8/layout/matrix3"/>
    <dgm:cxn modelId="{356E583E-36C9-428D-8A74-12565A724506}" type="presOf" srcId="{3A185842-1065-4EEB-A29B-B5537CD35437}" destId="{8F7E165B-38C5-4BA3-B1C9-EEDE88ED836C}" srcOrd="0" destOrd="0" presId="urn:microsoft.com/office/officeart/2005/8/layout/matrix3"/>
    <dgm:cxn modelId="{FF4E5D6A-FC46-4FA4-A70D-6B9072230F7C}" type="presOf" srcId="{A7ED3B8A-B2F8-49FB-9852-5BBC8D127E21}" destId="{CD98C867-1C55-4177-A09B-ECDC955ED7D1}" srcOrd="0" destOrd="0" presId="urn:microsoft.com/office/officeart/2005/8/layout/matrix3"/>
    <dgm:cxn modelId="{1BB5E985-921E-4F92-85D2-89FE40174F8E}" srcId="{A7ED3B8A-B2F8-49FB-9852-5BBC8D127E21}" destId="{513FBBFC-14BC-48B8-B3EC-0ACA610BCEA7}" srcOrd="2" destOrd="0" parTransId="{2002D845-0EC4-49E2-A300-5038BA07FEC8}" sibTransId="{7140F0F0-30D6-48C5-B24D-B93869364769}"/>
    <dgm:cxn modelId="{7DEC4399-9303-4E81-ADBA-35F384B380EA}" srcId="{A7ED3B8A-B2F8-49FB-9852-5BBC8D127E21}" destId="{DACD6E30-6AD8-4355-9BA9-4B299DC1A8A9}" srcOrd="1" destOrd="0" parTransId="{CEB10CDA-FA3B-4031-9BC4-2A678DC466C8}" sibTransId="{5EE14518-31B9-41E2-85D9-944EF1221AA9}"/>
    <dgm:cxn modelId="{27C84E9C-D63D-4C11-B340-6782989B473E}" type="presOf" srcId="{C28CE809-CCDF-44B7-A3A0-262D886D704A}" destId="{82BC8F4A-6069-4C38-805F-615B16A5D279}" srcOrd="0" destOrd="0" presId="urn:microsoft.com/office/officeart/2005/8/layout/matrix3"/>
    <dgm:cxn modelId="{156AC9DC-547D-45AC-8E0F-13E594526158}" srcId="{A7ED3B8A-B2F8-49FB-9852-5BBC8D127E21}" destId="{3A185842-1065-4EEB-A29B-B5537CD35437}" srcOrd="3" destOrd="0" parTransId="{4796E1FC-471D-41BF-93B5-BE1A8A9E519D}" sibTransId="{9A0A7C37-A01A-4E2C-9854-331EDB8CB26F}"/>
    <dgm:cxn modelId="{13BB464D-D19E-4942-9982-1C166747DD21}" type="presParOf" srcId="{CD98C867-1C55-4177-A09B-ECDC955ED7D1}" destId="{1C4932F4-5253-4955-813E-77B031DEB336}" srcOrd="0" destOrd="0" presId="urn:microsoft.com/office/officeart/2005/8/layout/matrix3"/>
    <dgm:cxn modelId="{D25E073A-6C8A-4FFA-AFF0-DC22EF974644}" type="presParOf" srcId="{CD98C867-1C55-4177-A09B-ECDC955ED7D1}" destId="{82BC8F4A-6069-4C38-805F-615B16A5D279}" srcOrd="1" destOrd="0" presId="urn:microsoft.com/office/officeart/2005/8/layout/matrix3"/>
    <dgm:cxn modelId="{ACB3F98A-33C3-4DF9-8F8A-237557E4F506}" type="presParOf" srcId="{CD98C867-1C55-4177-A09B-ECDC955ED7D1}" destId="{3ABB6E74-4AB7-457F-A0A3-AFAA4BFBF906}" srcOrd="2" destOrd="0" presId="urn:microsoft.com/office/officeart/2005/8/layout/matrix3"/>
    <dgm:cxn modelId="{5B79E6A7-8966-476B-82CE-B1D8A34BF82C}" type="presParOf" srcId="{CD98C867-1C55-4177-A09B-ECDC955ED7D1}" destId="{6B1E121C-CA8F-4820-940B-1C9F9F964FF0}" srcOrd="3" destOrd="0" presId="urn:microsoft.com/office/officeart/2005/8/layout/matrix3"/>
    <dgm:cxn modelId="{2A5FDBE1-47E1-4E94-B797-17819330A695}" type="presParOf" srcId="{CD98C867-1C55-4177-A09B-ECDC955ED7D1}" destId="{8F7E165B-38C5-4BA3-B1C9-EEDE88ED83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1022F-73B8-4B98-B367-C263532B233A}">
      <dsp:nvSpPr>
        <dsp:cNvPr id="0" name=""/>
        <dsp:cNvSpPr/>
      </dsp:nvSpPr>
      <dsp:spPr>
        <a:xfrm>
          <a:off x="804610" y="0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HELYI KÖZÖSSÉG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085122" y="280508"/>
        <a:ext cx="1354432" cy="1354413"/>
      </dsp:txXfrm>
    </dsp:sp>
    <dsp:sp modelId="{0F65B3D7-C271-46EE-8C46-90479380A75C}">
      <dsp:nvSpPr>
        <dsp:cNvPr id="0" name=""/>
        <dsp:cNvSpPr/>
      </dsp:nvSpPr>
      <dsp:spPr>
        <a:xfrm>
          <a:off x="1537902" y="1071844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LÁTOGATÓK</a:t>
          </a:r>
          <a:endParaRPr lang="en-US" sz="1500" kern="1200" dirty="0"/>
        </a:p>
      </dsp:txBody>
      <dsp:txXfrm>
        <a:off x="1818414" y="1352352"/>
        <a:ext cx="1354432" cy="1354413"/>
      </dsp:txXfrm>
    </dsp:sp>
    <dsp:sp modelId="{81F70E7C-6427-4435-B407-5F52C48BD9F1}">
      <dsp:nvSpPr>
        <dsp:cNvPr id="0" name=""/>
        <dsp:cNvSpPr/>
      </dsp:nvSpPr>
      <dsp:spPr>
        <a:xfrm>
          <a:off x="2246564" y="82305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 TURISZTIKAI SZOLGÁLTATÓK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527076" y="362813"/>
        <a:ext cx="1354432" cy="1354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82E0-AE1D-4F4A-A734-864745F4D8D0}">
      <dsp:nvSpPr>
        <dsp:cNvPr id="0" name=""/>
        <dsp:cNvSpPr/>
      </dsp:nvSpPr>
      <dsp:spPr>
        <a:xfrm rot="5400000">
          <a:off x="2548505" y="401975"/>
          <a:ext cx="1673785" cy="1456192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TÁRSADALMI  KÖRNYEZET</a:t>
          </a:r>
          <a:endParaRPr lang="en-US" sz="1300" kern="1200" dirty="0"/>
        </a:p>
      </dsp:txBody>
      <dsp:txXfrm rot="-5400000">
        <a:off x="2884224" y="554010"/>
        <a:ext cx="1002346" cy="1152123"/>
      </dsp:txXfrm>
    </dsp:sp>
    <dsp:sp modelId="{13A5186F-BBFD-43C6-AD95-9E21526DF874}">
      <dsp:nvSpPr>
        <dsp:cNvPr id="0" name=""/>
        <dsp:cNvSpPr/>
      </dsp:nvSpPr>
      <dsp:spPr>
        <a:xfrm rot="17314129">
          <a:off x="4157681" y="580668"/>
          <a:ext cx="1867944" cy="100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1E97C-4C5C-41E3-A41D-DCF329BD8F00}">
      <dsp:nvSpPr>
        <dsp:cNvPr id="0" name=""/>
        <dsp:cNvSpPr/>
      </dsp:nvSpPr>
      <dsp:spPr>
        <a:xfrm rot="5400000">
          <a:off x="1032171" y="373487"/>
          <a:ext cx="1673785" cy="145619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tx1"/>
              </a:solidFill>
            </a:rPr>
            <a:t>Helyi közösségek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tx1"/>
              </a:solidFill>
            </a:rPr>
            <a:t>Hagyományok Kultúra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tx1"/>
              </a:solidFill>
            </a:rPr>
            <a:t>Stb.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1367890" y="525522"/>
        <a:ext cx="1002346" cy="1152123"/>
      </dsp:txXfrm>
    </dsp:sp>
    <dsp:sp modelId="{146B6DE0-2C86-4B56-B118-9D30DC6B96BB}">
      <dsp:nvSpPr>
        <dsp:cNvPr id="0" name=""/>
        <dsp:cNvSpPr/>
      </dsp:nvSpPr>
      <dsp:spPr>
        <a:xfrm rot="5400000">
          <a:off x="1768540" y="1756636"/>
          <a:ext cx="1673785" cy="145619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GAZDASÁGI KÖRNYEZET</a:t>
          </a:r>
          <a:endParaRPr lang="en-US" sz="1300" kern="1200" dirty="0"/>
        </a:p>
      </dsp:txBody>
      <dsp:txXfrm rot="-5400000">
        <a:off x="2104259" y="1908671"/>
        <a:ext cx="1002346" cy="1152123"/>
      </dsp:txXfrm>
    </dsp:sp>
    <dsp:sp modelId="{629D0215-5A3F-4C25-9F4A-6F8463AB0600}">
      <dsp:nvSpPr>
        <dsp:cNvPr id="0" name=""/>
        <dsp:cNvSpPr/>
      </dsp:nvSpPr>
      <dsp:spPr>
        <a:xfrm rot="19638178">
          <a:off x="4089910" y="3572769"/>
          <a:ext cx="1807687" cy="100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D93C8-0A24-48BE-A80F-0FB501A79632}">
      <dsp:nvSpPr>
        <dsp:cNvPr id="0" name=""/>
        <dsp:cNvSpPr/>
      </dsp:nvSpPr>
      <dsp:spPr>
        <a:xfrm rot="5400000">
          <a:off x="2575679" y="3118695"/>
          <a:ext cx="1673785" cy="14561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911398" y="3270730"/>
        <a:ext cx="1002346" cy="1152123"/>
      </dsp:txXfrm>
    </dsp:sp>
    <dsp:sp modelId="{D2334271-51C5-4CBC-8CC0-5D32619BA1B1}">
      <dsp:nvSpPr>
        <dsp:cNvPr id="0" name=""/>
        <dsp:cNvSpPr/>
      </dsp:nvSpPr>
      <dsp:spPr>
        <a:xfrm rot="5400000">
          <a:off x="3291906" y="1763799"/>
          <a:ext cx="1673785" cy="145619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TERMÉSZETI KÖRNYEZET</a:t>
          </a:r>
          <a:endParaRPr lang="en-US" sz="1300" kern="1200" dirty="0"/>
        </a:p>
      </dsp:txBody>
      <dsp:txXfrm rot="-5400000">
        <a:off x="3627625" y="1915834"/>
        <a:ext cx="1002346" cy="1152123"/>
      </dsp:txXfrm>
    </dsp:sp>
    <dsp:sp modelId="{D3D7C675-BB5E-4EEA-BF84-BFD9A51DE8E1}">
      <dsp:nvSpPr>
        <dsp:cNvPr id="0" name=""/>
        <dsp:cNvSpPr/>
      </dsp:nvSpPr>
      <dsp:spPr>
        <a:xfrm>
          <a:off x="2816694" y="3386644"/>
          <a:ext cx="1383530" cy="100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Gazdálkodás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Vadgazdálkodás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Erdőgazdálkodás</a:t>
          </a:r>
        </a:p>
      </dsp:txBody>
      <dsp:txXfrm>
        <a:off x="2816694" y="3386644"/>
        <a:ext cx="1383530" cy="1004271"/>
      </dsp:txXfrm>
    </dsp:sp>
    <dsp:sp modelId="{D3A4F069-1724-4533-BD01-D30512989DBC}">
      <dsp:nvSpPr>
        <dsp:cNvPr id="0" name=""/>
        <dsp:cNvSpPr/>
      </dsp:nvSpPr>
      <dsp:spPr>
        <a:xfrm rot="5400000">
          <a:off x="1060858" y="3148857"/>
          <a:ext cx="1673785" cy="145619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tx1"/>
              </a:solidFill>
            </a:rPr>
            <a:t>Ipari- és mezőgazdasági hagyományok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1396577" y="3300892"/>
        <a:ext cx="1002346" cy="1152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932F4-5253-4955-813E-77B031DEB336}">
      <dsp:nvSpPr>
        <dsp:cNvPr id="0" name=""/>
        <dsp:cNvSpPr/>
      </dsp:nvSpPr>
      <dsp:spPr>
        <a:xfrm>
          <a:off x="26125" y="0"/>
          <a:ext cx="3570515" cy="3570515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8F4A-6069-4C38-805F-615B16A5D279}">
      <dsp:nvSpPr>
        <dsp:cNvPr id="0" name=""/>
        <dsp:cNvSpPr/>
      </dsp:nvSpPr>
      <dsp:spPr>
        <a:xfrm>
          <a:off x="365324" y="339198"/>
          <a:ext cx="1392500" cy="13925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HELYI LAKOSSÁG</a:t>
          </a:r>
        </a:p>
      </dsp:txBody>
      <dsp:txXfrm>
        <a:off x="433300" y="407174"/>
        <a:ext cx="1256548" cy="1256548"/>
      </dsp:txXfrm>
    </dsp:sp>
    <dsp:sp modelId="{3ABB6E74-4AB7-457F-A0A3-AFAA4BFBF906}">
      <dsp:nvSpPr>
        <dsp:cNvPr id="0" name=""/>
        <dsp:cNvSpPr/>
      </dsp:nvSpPr>
      <dsp:spPr>
        <a:xfrm>
          <a:off x="1864940" y="339198"/>
          <a:ext cx="1392500" cy="1392500"/>
        </a:xfrm>
        <a:prstGeom prst="roundRect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ÖNKORMÁNYZAT, KÖZINTÉZMÉNYEK</a:t>
          </a:r>
        </a:p>
      </dsp:txBody>
      <dsp:txXfrm>
        <a:off x="1932916" y="407174"/>
        <a:ext cx="1256548" cy="1256548"/>
      </dsp:txXfrm>
    </dsp:sp>
    <dsp:sp modelId="{6B1E121C-CA8F-4820-940B-1C9F9F964FF0}">
      <dsp:nvSpPr>
        <dsp:cNvPr id="0" name=""/>
        <dsp:cNvSpPr/>
      </dsp:nvSpPr>
      <dsp:spPr>
        <a:xfrm>
          <a:off x="365324" y="1838815"/>
          <a:ext cx="1392500" cy="1392500"/>
        </a:xfrm>
        <a:prstGeom prst="roundRect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TURISZTIKAI SZOLGÁLTATÓK </a:t>
          </a:r>
        </a:p>
      </dsp:txBody>
      <dsp:txXfrm>
        <a:off x="433300" y="1906791"/>
        <a:ext cx="1256548" cy="1256548"/>
      </dsp:txXfrm>
    </dsp:sp>
    <dsp:sp modelId="{8F7E165B-38C5-4BA3-B1C9-EEDE88ED836C}">
      <dsp:nvSpPr>
        <dsp:cNvPr id="0" name=""/>
        <dsp:cNvSpPr/>
      </dsp:nvSpPr>
      <dsp:spPr>
        <a:xfrm>
          <a:off x="1864940" y="1838815"/>
          <a:ext cx="1392500" cy="1392500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VÁLLALKOZÓK, BEFEKTETŐK</a:t>
          </a:r>
        </a:p>
      </dsp:txBody>
      <dsp:txXfrm>
        <a:off x="1932916" y="1906791"/>
        <a:ext cx="1256548" cy="1256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AC3C1-CA2C-48B5-B92D-5B73C4EC4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F059B0-B1FE-481C-9947-39F03D1B9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CA8A8F-E79F-4701-B944-5BB65A4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1A2087-AE23-44E5-98F0-C8985932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949323-47EE-4B8C-A08C-6A2992FB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6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DC900F-6BB2-4525-AD99-C3B96B05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E228478-81FA-452B-A780-7304917F4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595177-443F-41D5-8307-F2D2C03C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CC0705-19F7-4186-A5D6-2EABB7BC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FD607E-277B-470E-8CD2-565920D2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4E93A8A-2C5D-47CC-A99C-449FA7631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C29384-F959-4F7D-BD5A-5B75F88FD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FADC1E-F4B3-497F-AEE2-E4238783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BDE7D9-8CFB-49A3-98C4-4C0CFB24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7A7725B-5712-4111-A89B-0E1C9244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86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96EE5E-FD31-4723-AB3F-17EAFCF8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36A8F9-542F-4E78-AD39-011A2562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586BEE-1447-486E-AAA8-1F50FEC1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2A6D07-0E76-41FE-9825-09D940A2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F3252D-9A65-4E5A-9D61-4C1922E9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04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74CEE-B97A-4229-8527-AF189C73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56AC8E-5C98-4696-9B44-5CCE41E6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915675-E69C-4AF1-8643-A30BC050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172AAD-4FA3-4FAB-933C-E3466731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B6B399-7B4F-4D35-9F82-56B7737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20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B9BFAA-9F35-40DE-9C96-0C18D3EF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E4F301-0621-42AC-93AB-B2200FFFD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36402C6-B1E8-4239-B3A1-76862104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BA86C4-1B9C-4A2B-A98E-A2539BD2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495E4F-8CE7-4800-ABCA-15541CEF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6C29217-0DA7-481A-A361-301D5593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9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AFE358-8DD1-4F91-B950-3C4DA465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1B6945-BC79-4305-B836-5EE7E1A7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2A5018E-0651-4630-9B03-F57C418D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4C1360B-35C9-4DAB-88DC-10C63BDE6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D1FE44D-7D0E-4540-A543-2C9C8CFA3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5A8875F-4768-4D57-B441-B3600F91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7B91CB8-7D3A-4AF5-9207-FBBACDEC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68DA63A-2B78-44C0-BE16-A0F15620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0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2620B-88C3-4DC2-A4E1-D59A7347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7015A93-A859-4735-BCD9-4F69891A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EFDDD4-F02D-47E7-BCC2-BA2C53FB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0D79C84-77B8-4849-85DB-D58D7C9D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9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ED42AD3-A96A-4D8F-BB1D-B3BEE7F6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1ED9E0E-1D03-4504-9ED6-14B6273C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3C08B9-30ED-46CF-B247-89B05417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8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225004-D183-4E6C-97C1-26EFD52F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AF2BCC-6124-4B78-B341-5C781650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A7E590-DA1E-4950-BBEB-665C2CB95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DBC9E8-CE53-4D51-AF6C-2323250D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A2002E-D351-4F99-ACDE-70EE24C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5E54AC-A4C8-4D90-A8F5-ADDC1F6E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23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DAE9F1-4F49-4213-B889-D0A45147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103626A-A80C-45F2-961E-8B1AD33FB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C89ECA-8D56-4BB9-AE34-E8DD2FB6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5DF40DA-97A3-4C0B-93AF-4383360B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0058272-6689-47C9-8F81-3FE33DA4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B2F56E-86D7-4F85-993A-7457D422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9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6035C4B-90A6-4685-8303-5903AD4E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53AEF5-95EF-4C82-8877-BA7F1D82E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AB6E3F-B781-4E61-8D99-F8B610EC2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3E89-DF42-4684-9262-0F6454C2BC09}" type="datetimeFigureOut">
              <a:rPr lang="hu-HU" smtClean="0"/>
              <a:t>2026. 04. 22.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3C188E-A19E-46B8-A690-335A77A71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E50BDD-9B90-4654-AE1E-88E32D53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5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lelnok@tutsz.org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www.tutsz.org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tsz.org.h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www.tutsz.org.h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hyperlink" Target="http://www.tutsz.org.hu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utsz.org.hu/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lelnok@tutsz.org.h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5F5174-1049-4359-A3C7-FA7D928C1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55" y="1069670"/>
            <a:ext cx="12039599" cy="1419225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rgbClr val="C00000"/>
                </a:solidFill>
              </a:rPr>
              <a:t>Mi is a TDM?</a:t>
            </a:r>
            <a:br>
              <a:rPr lang="hu-HU" sz="4400" b="1" dirty="0">
                <a:solidFill>
                  <a:srgbClr val="C00000"/>
                </a:solidFill>
              </a:rPr>
            </a:br>
            <a:r>
              <a:rPr lang="hu-HU" sz="3200" b="1" dirty="0">
                <a:solidFill>
                  <a:srgbClr val="C00000"/>
                </a:solidFill>
              </a:rPr>
              <a:t>avagy hogyan tegyünk jót, s jól a turizmusban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AAE48F-D1E6-42AA-8203-4029C40A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4513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Holczerné Szentirmai Ágnes</a:t>
            </a:r>
          </a:p>
          <a:p>
            <a:r>
              <a:rPr lang="hu-HU" dirty="0"/>
              <a:t>alelnök</a:t>
            </a:r>
          </a:p>
          <a:p>
            <a:r>
              <a:rPr lang="hu-HU" dirty="0"/>
              <a:t>Turizmusfejlesztők és Tanácsadók Szövetsége</a:t>
            </a:r>
            <a:br>
              <a:rPr lang="hu-HU" dirty="0"/>
            </a:br>
            <a:r>
              <a:rPr lang="hu-HU" dirty="0">
                <a:hlinkClick r:id="rId2"/>
              </a:rPr>
              <a:t>alelnok@tutsz.org.hu</a:t>
            </a:r>
            <a:r>
              <a:rPr lang="hu-HU" dirty="0"/>
              <a:t> </a:t>
            </a:r>
          </a:p>
          <a:p>
            <a:r>
              <a:rPr lang="hu-HU" dirty="0"/>
              <a:t>Mátraderecske – 2026. április 23.</a:t>
            </a:r>
          </a:p>
        </p:txBody>
      </p:sp>
      <p:pic>
        <p:nvPicPr>
          <p:cNvPr id="4" name="Kép 3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D843F1A6-545F-419D-B836-B6CB63BD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80" y="2943173"/>
            <a:ext cx="1270635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23" y="338232"/>
            <a:ext cx="11591108" cy="601526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Hogy gondolkozzunk, ha fontos a turizmus?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26423" y="1042347"/>
          <a:ext cx="5037140" cy="319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470827" y="2084029"/>
            <a:ext cx="494543" cy="499792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Content Placeholder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99670"/>
              </p:ext>
            </p:extLst>
          </p:nvPr>
        </p:nvGraphicFramePr>
        <p:xfrm>
          <a:off x="6012494" y="790093"/>
          <a:ext cx="6025626" cy="50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5282473" y="2946624"/>
            <a:ext cx="295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AMI AUTENTIKUS</a:t>
            </a:r>
          </a:p>
          <a:p>
            <a:r>
              <a:rPr lang="hu-HU" sz="2800" dirty="0">
                <a:solidFill>
                  <a:srgbClr val="FF0000"/>
                </a:solidFill>
              </a:rPr>
              <a:t> (hagyománya van)</a:t>
            </a:r>
          </a:p>
        </p:txBody>
      </p:sp>
      <p:sp>
        <p:nvSpPr>
          <p:cNvPr id="10" name="TextBox 9"/>
          <p:cNvSpPr txBox="1"/>
          <p:nvPr/>
        </p:nvSpPr>
        <p:spPr>
          <a:xfrm rot="3607502">
            <a:off x="9516292" y="2072314"/>
            <a:ext cx="326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AMI FENNTARTHATÓ</a:t>
            </a:r>
          </a:p>
        </p:txBody>
      </p:sp>
      <p:pic>
        <p:nvPicPr>
          <p:cNvPr id="12" name="Kép 14">
            <a:extLst>
              <a:ext uri="{FF2B5EF4-FFF2-40B4-BE49-F238E27FC236}">
                <a16:creationId xmlns:a16="http://schemas.microsoft.com/office/drawing/2014/main" id="{D4657972-C71C-4B05-A74E-57F3883DC9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0909" y="2942079"/>
            <a:ext cx="1280426" cy="1118012"/>
          </a:xfrm>
          <a:prstGeom prst="rect">
            <a:avLst/>
          </a:prstGeom>
        </p:spPr>
      </p:pic>
      <p:sp>
        <p:nvSpPr>
          <p:cNvPr id="13" name="Szövegdoboz 6">
            <a:extLst>
              <a:ext uri="{FF2B5EF4-FFF2-40B4-BE49-F238E27FC236}">
                <a16:creationId xmlns:a16="http://schemas.microsoft.com/office/drawing/2014/main" id="{A55BC677-BF82-4331-BEBC-76AA6391A54E}"/>
              </a:ext>
            </a:extLst>
          </p:cNvPr>
          <p:cNvSpPr txBox="1"/>
          <p:nvPr/>
        </p:nvSpPr>
        <p:spPr>
          <a:xfrm>
            <a:off x="830393" y="4321329"/>
            <a:ext cx="3939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229122"/>
                </a:solidFill>
              </a:rPr>
              <a:t>Legyen „A HELY” a látogatók számára…</a:t>
            </a:r>
          </a:p>
        </p:txBody>
      </p:sp>
      <p:sp>
        <p:nvSpPr>
          <p:cNvPr id="14" name="Szövegdoboz 7">
            <a:extLst>
              <a:ext uri="{FF2B5EF4-FFF2-40B4-BE49-F238E27FC236}">
                <a16:creationId xmlns:a16="http://schemas.microsoft.com/office/drawing/2014/main" id="{C03474D8-417D-43A5-8BBC-4E4181AF7960}"/>
              </a:ext>
            </a:extLst>
          </p:cNvPr>
          <p:cNvSpPr txBox="1"/>
          <p:nvPr/>
        </p:nvSpPr>
        <p:spPr>
          <a:xfrm>
            <a:off x="1558140" y="4897318"/>
            <a:ext cx="244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EGY IGAZI ÉLMÉNY</a:t>
            </a:r>
          </a:p>
        </p:txBody>
      </p:sp>
      <p:sp>
        <p:nvSpPr>
          <p:cNvPr id="15" name="Szövegdoboz 8">
            <a:extLst>
              <a:ext uri="{FF2B5EF4-FFF2-40B4-BE49-F238E27FC236}">
                <a16:creationId xmlns:a16="http://schemas.microsoft.com/office/drawing/2014/main" id="{E177FF84-7DEB-44A3-8C09-51CEC62C6255}"/>
              </a:ext>
            </a:extLst>
          </p:cNvPr>
          <p:cNvSpPr txBox="1"/>
          <p:nvPr/>
        </p:nvSpPr>
        <p:spPr>
          <a:xfrm>
            <a:off x="4284201" y="4722995"/>
            <a:ext cx="213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</a:rPr>
              <a:t>ÉRTÉK!</a:t>
            </a:r>
          </a:p>
        </p:txBody>
      </p:sp>
      <p:sp>
        <p:nvSpPr>
          <p:cNvPr id="16" name="Szövegdoboz 9">
            <a:extLst>
              <a:ext uri="{FF2B5EF4-FFF2-40B4-BE49-F238E27FC236}">
                <a16:creationId xmlns:a16="http://schemas.microsoft.com/office/drawing/2014/main" id="{DC141DCB-3699-4493-A729-84294372937C}"/>
              </a:ext>
            </a:extLst>
          </p:cNvPr>
          <p:cNvSpPr txBox="1"/>
          <p:nvPr/>
        </p:nvSpPr>
        <p:spPr>
          <a:xfrm>
            <a:off x="2265393" y="4553694"/>
            <a:ext cx="13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ÚJDONSÁG</a:t>
            </a:r>
          </a:p>
        </p:txBody>
      </p:sp>
      <p:sp>
        <p:nvSpPr>
          <p:cNvPr id="17" name="Szövegdoboz 10">
            <a:extLst>
              <a:ext uri="{FF2B5EF4-FFF2-40B4-BE49-F238E27FC236}">
                <a16:creationId xmlns:a16="http://schemas.microsoft.com/office/drawing/2014/main" id="{03657123-FAF7-4995-99C7-CCB645ACAC04}"/>
              </a:ext>
            </a:extLst>
          </p:cNvPr>
          <p:cNvSpPr txBox="1"/>
          <p:nvPr/>
        </p:nvSpPr>
        <p:spPr>
          <a:xfrm>
            <a:off x="611518" y="5259713"/>
            <a:ext cx="30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SZÓRAKOZTATÓ FELTÖLTŐDÉS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405468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18388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14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sp>
        <p:nvSpPr>
          <p:cNvPr id="21" name="Oval 20"/>
          <p:cNvSpPr/>
          <p:nvPr/>
        </p:nvSpPr>
        <p:spPr>
          <a:xfrm>
            <a:off x="4912275" y="5434525"/>
            <a:ext cx="506888" cy="499792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992962C-F11C-4C20-81D9-20C0E2499AFE}"/>
              </a:ext>
            </a:extLst>
          </p:cNvPr>
          <p:cNvSpPr txBox="1"/>
          <p:nvPr/>
        </p:nvSpPr>
        <p:spPr>
          <a:xfrm>
            <a:off x="6620950" y="5480717"/>
            <a:ext cx="541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AMI HATÉKONYAN MŰKÖDTETHETŐ</a:t>
            </a:r>
          </a:p>
        </p:txBody>
      </p:sp>
    </p:spTree>
    <p:extLst>
      <p:ext uri="{BB962C8B-B14F-4D97-AF65-F5344CB8AC3E}">
        <p14:creationId xmlns:p14="http://schemas.microsoft.com/office/powerpoint/2010/main" val="38967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Graphic spid="8" grpId="0">
        <p:bldAsOne/>
      </p:bldGraphic>
      <p:bldP spid="9" grpId="0"/>
      <p:bldP spid="10" grpId="0"/>
      <p:bldP spid="13" grpId="0"/>
      <p:bldP spid="14" grpId="0"/>
      <p:bldP spid="15" grpId="0"/>
      <p:bldP spid="16" grpId="0"/>
      <p:bldP spid="17" grpId="0"/>
      <p:bldP spid="21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0DAF75-F81A-4ADA-A3A7-A7CA5194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9" y="333949"/>
            <a:ext cx="11861557" cy="416110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Turizmus, vagy inkább látogatóközpontú gazdaság </a:t>
            </a:r>
            <a:r>
              <a:rPr lang="hu-HU" sz="1400" b="1" dirty="0">
                <a:solidFill>
                  <a:schemeClr val="accent6">
                    <a:lumMod val="75000"/>
                  </a:schemeClr>
                </a:solidFill>
              </a:rPr>
              <a:t>(visitor economy - VE)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247A9B-F517-4AF7-8127-FF96F10EB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86" y="2025823"/>
            <a:ext cx="3324110" cy="3388864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F697465-9BAB-4AF7-AA9D-09D1962BAE3A}"/>
              </a:ext>
            </a:extLst>
          </p:cNvPr>
          <p:cNvSpPr txBox="1"/>
          <p:nvPr/>
        </p:nvSpPr>
        <p:spPr>
          <a:xfrm>
            <a:off x="832265" y="928548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World </a:t>
            </a:r>
            <a:r>
              <a:rPr lang="hu-HU" sz="1600" dirty="0" err="1"/>
              <a:t>Travel</a:t>
            </a:r>
            <a:r>
              <a:rPr lang="hu-HU" sz="1600" dirty="0"/>
              <a:t> &amp; </a:t>
            </a:r>
            <a:r>
              <a:rPr lang="hu-HU" sz="1600" dirty="0" err="1"/>
              <a:t>Tourism</a:t>
            </a:r>
            <a:r>
              <a:rPr lang="hu-HU" sz="1600" dirty="0"/>
              <a:t> </a:t>
            </a:r>
            <a:r>
              <a:rPr lang="hu-HU" sz="1600" dirty="0" err="1"/>
              <a:t>Council</a:t>
            </a:r>
            <a:r>
              <a:rPr lang="hu-HU" sz="1600" dirty="0"/>
              <a:t>: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11AED36-2267-48F9-9D85-B07E955B6C55}"/>
              </a:ext>
            </a:extLst>
          </p:cNvPr>
          <p:cNvSpPr txBox="1"/>
          <p:nvPr/>
        </p:nvSpPr>
        <p:spPr>
          <a:xfrm>
            <a:off x="656840" y="2588231"/>
            <a:ext cx="2916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1600" dirty="0"/>
              <a:t>Közvetlen gazdasági hatások</a:t>
            </a:r>
          </a:p>
          <a:p>
            <a:pPr marL="342900" indent="-342900">
              <a:buAutoNum type="arabicPeriod"/>
            </a:pPr>
            <a:r>
              <a:rPr lang="hu-HU" sz="1600" dirty="0"/>
              <a:t>Közvetett gazdasági hatások</a:t>
            </a:r>
          </a:p>
          <a:p>
            <a:pPr marL="342900" indent="-342900">
              <a:buAutoNum type="arabicPeriod"/>
            </a:pPr>
            <a:r>
              <a:rPr lang="hu-HU" sz="1600" dirty="0"/>
              <a:t>Indukált gazdasági hatások</a:t>
            </a:r>
          </a:p>
          <a:p>
            <a:pPr marL="342900" indent="-342900">
              <a:buAutoNum type="arabicPeriod"/>
            </a:pPr>
            <a:r>
              <a:rPr lang="hu-HU" sz="1600" dirty="0"/>
              <a:t>Desztináció és látogató közötti interakcióból eredő hatások</a:t>
            </a:r>
          </a:p>
          <a:p>
            <a:pPr marL="342900" indent="-342900">
              <a:buAutoNum type="arabicPeriod"/>
            </a:pPr>
            <a:r>
              <a:rPr lang="hu-HU" sz="1600" dirty="0"/>
              <a:t>Helyi környezetbe integrálva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780B63-729E-4C57-A5F8-16047D492F64}"/>
              </a:ext>
            </a:extLst>
          </p:cNvPr>
          <p:cNvSpPr txBox="1"/>
          <p:nvPr/>
        </p:nvSpPr>
        <p:spPr>
          <a:xfrm>
            <a:off x="3606601" y="928548"/>
            <a:ext cx="8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Holisztikus, integratív szemlélet, a klasszikusok mellett azok a gazdasági területek/tevékenységekkel kibővítve, amelyek kevésbé profitálnának a látogatók nélkül..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ACB6519-352E-46AA-B0A8-AB05A748D1DD}"/>
              </a:ext>
            </a:extLst>
          </p:cNvPr>
          <p:cNvSpPr txBox="1"/>
          <p:nvPr/>
        </p:nvSpPr>
        <p:spPr>
          <a:xfrm>
            <a:off x="7474619" y="2680472"/>
            <a:ext cx="443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Turizmus fogalma </a:t>
            </a:r>
            <a:r>
              <a:rPr lang="hu-HU" sz="1600" u="sng" dirty="0"/>
              <a:t>személyközpontú</a:t>
            </a:r>
            <a:r>
              <a:rPr lang="hu-HU" sz="1600" dirty="0"/>
              <a:t>, a turista gazdasági tevékenységét méri, </a:t>
            </a:r>
            <a:br>
              <a:rPr lang="hu-HU" sz="1600" dirty="0"/>
            </a:br>
            <a:r>
              <a:rPr lang="hu-HU" sz="1600" dirty="0"/>
              <a:t>a VE </a:t>
            </a:r>
            <a:r>
              <a:rPr lang="hu-HU" sz="1600" b="1" u="sng" dirty="0">
                <a:solidFill>
                  <a:srgbClr val="C00000"/>
                </a:solidFill>
              </a:rPr>
              <a:t>desztináció-központú</a:t>
            </a:r>
            <a:r>
              <a:rPr lang="hu-HU" sz="1600" dirty="0"/>
              <a:t>, a teljes – természeti, társadalmi és gazdasági - környezetre gyakorolt hatásokat méri</a:t>
            </a:r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8A3E4F62-111F-4747-A096-1BA0882331EF}"/>
              </a:ext>
            </a:extLst>
          </p:cNvPr>
          <p:cNvSpPr/>
          <p:nvPr/>
        </p:nvSpPr>
        <p:spPr>
          <a:xfrm>
            <a:off x="9232688" y="4138472"/>
            <a:ext cx="471054" cy="4296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2086AA6-89C0-40D3-93D3-165F05D15135}"/>
              </a:ext>
            </a:extLst>
          </p:cNvPr>
          <p:cNvSpPr txBox="1"/>
          <p:nvPr/>
        </p:nvSpPr>
        <p:spPr>
          <a:xfrm>
            <a:off x="7370619" y="4722173"/>
            <a:ext cx="463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chemeClr val="accent6">
                    <a:lumMod val="75000"/>
                  </a:schemeClr>
                </a:solidFill>
              </a:rPr>
              <a:t>FENNTARTHATÓSÁGOT BIZTOSÍTÓ SZEMLÉLET!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C70157E-0EA5-4516-935D-BE08FDB3D255}"/>
              </a:ext>
            </a:extLst>
          </p:cNvPr>
          <p:cNvSpPr txBox="1"/>
          <p:nvPr/>
        </p:nvSpPr>
        <p:spPr>
          <a:xfrm>
            <a:off x="7102136" y="4945403"/>
            <a:ext cx="508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accent6">
                    <a:lumMod val="75000"/>
                  </a:schemeClr>
                </a:solidFill>
              </a:rPr>
              <a:t>(Mit tehet a desztináció a turistákért? </a:t>
            </a:r>
            <a:r>
              <a:rPr lang="hu-HU" sz="1200" i="1" dirty="0" err="1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hu-HU" sz="1200" i="1" dirty="0">
                <a:solidFill>
                  <a:schemeClr val="accent6">
                    <a:lumMod val="75000"/>
                  </a:schemeClr>
                </a:solidFill>
              </a:rPr>
              <a:t>. Mit tehet a turista a  desztinációért?)</a:t>
            </a: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6846448B-7075-4F28-92E3-3B14A0015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405468"/>
            <a:ext cx="614643" cy="22860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E63198B7-DAC2-4793-BDB0-E2218209A03A}"/>
              </a:ext>
            </a:extLst>
          </p:cNvPr>
          <p:cNvSpPr/>
          <p:nvPr/>
        </p:nvSpPr>
        <p:spPr>
          <a:xfrm>
            <a:off x="1253797" y="6318388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4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41253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8601891" cy="42048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Hatékonyan és/vagy eredményesen?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7" y="968152"/>
            <a:ext cx="948689" cy="1065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69" y="69854"/>
            <a:ext cx="781560" cy="580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6254" y="955773"/>
            <a:ext cx="102151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/>
              <a:t>„A hatékonyság azt jelenti, hogy </a:t>
            </a:r>
            <a:r>
              <a:rPr lang="hu-HU" sz="2000" b="1" i="1" u="sng" dirty="0">
                <a:solidFill>
                  <a:schemeClr val="accent6">
                    <a:lumMod val="75000"/>
                  </a:schemeClr>
                </a:solidFill>
              </a:rPr>
              <a:t>helyesen tesszük</a:t>
            </a:r>
            <a:r>
              <a:rPr lang="hu-HU" sz="2000" i="1" dirty="0"/>
              <a:t> a dolgokat. Az eredményesség azt jelenti, hogy </a:t>
            </a:r>
            <a:r>
              <a:rPr lang="hu-HU" sz="2000" b="1" i="1" u="sng" dirty="0">
                <a:solidFill>
                  <a:schemeClr val="accent6">
                    <a:lumMod val="75000"/>
                  </a:schemeClr>
                </a:solidFill>
              </a:rPr>
              <a:t>helyes dolgokat</a:t>
            </a:r>
            <a:r>
              <a:rPr lang="hu-HU" sz="2000" i="1" dirty="0"/>
              <a:t> teszünk.”</a:t>
            </a:r>
          </a:p>
          <a:p>
            <a:r>
              <a:rPr lang="hu-HU" sz="1400" i="1" dirty="0"/>
              <a:t>				   Peter F. </a:t>
            </a:r>
            <a:r>
              <a:rPr lang="hu-HU" sz="1400" i="1" dirty="0" err="1"/>
              <a:t>Drucker</a:t>
            </a:r>
            <a:r>
              <a:rPr lang="hu-HU" sz="1400" i="1" dirty="0"/>
              <a:t> (1909-2005) </a:t>
            </a:r>
            <a:br>
              <a:rPr lang="hu-HU" sz="1400" i="1" dirty="0"/>
            </a:br>
            <a:r>
              <a:rPr lang="hu-HU" sz="1400" i="1" dirty="0"/>
              <a:t> 				   a modern menedzsmentelmélet megalapozója</a:t>
            </a:r>
          </a:p>
        </p:txBody>
      </p:sp>
      <p:sp>
        <p:nvSpPr>
          <p:cNvPr id="9" name="TextBox 8"/>
          <p:cNvSpPr txBox="1"/>
          <p:nvPr/>
        </p:nvSpPr>
        <p:spPr>
          <a:xfrm rot="20796702">
            <a:off x="680332" y="2318265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MIKOR</a:t>
            </a:r>
            <a:r>
              <a:rPr lang="hu-HU" dirty="0"/>
              <a:t> cselekszünk helyesen?</a:t>
            </a:r>
          </a:p>
        </p:txBody>
      </p:sp>
      <p:sp>
        <p:nvSpPr>
          <p:cNvPr id="10" name="TextBox 9"/>
          <p:cNvSpPr txBox="1"/>
          <p:nvPr/>
        </p:nvSpPr>
        <p:spPr>
          <a:xfrm rot="252804">
            <a:off x="2307984" y="2820261"/>
            <a:ext cx="327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HOGYAN</a:t>
            </a:r>
            <a:r>
              <a:rPr lang="hu-HU" dirty="0"/>
              <a:t> cselekszünk helyesen?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057" y="3309253"/>
            <a:ext cx="45110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/>
              <a:t>erőforrások* optimális felhasználása a fenntarthatóságra való tekintettel,</a:t>
            </a:r>
            <a:br>
              <a:rPr lang="hu-HU" dirty="0"/>
            </a:br>
            <a:r>
              <a:rPr lang="hu-HU" sz="1000" dirty="0"/>
              <a:t>(*: természeti, kulturális, humán)</a:t>
            </a:r>
          </a:p>
          <a:p>
            <a:pPr marL="285750" indent="-285750">
              <a:buFontTx/>
              <a:buChar char="-"/>
            </a:pPr>
            <a:r>
              <a:rPr lang="hu-HU" dirty="0"/>
              <a:t>rendelkezésre álló forrásokból elérhető legtöbb haszon (gazdasági, társadalmi),</a:t>
            </a:r>
          </a:p>
          <a:p>
            <a:pPr marL="285750" indent="-285750">
              <a:buFontTx/>
              <a:buChar char="-"/>
            </a:pPr>
            <a:r>
              <a:rPr lang="hu-HU" dirty="0"/>
              <a:t>folyamatok tudatos tervezése, irányítása, koordinálása révén gazdaságos kooperációk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0306" y="2400248"/>
            <a:ext cx="465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MIÉRT</a:t>
            </a:r>
            <a:r>
              <a:rPr lang="hu-HU" dirty="0"/>
              <a:t> cselekszünk úgy, ahogy cselekszünk?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915" y="2807002"/>
            <a:ext cx="1710066" cy="1660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667" y="2821485"/>
            <a:ext cx="2171888" cy="1646063"/>
          </a:xfrm>
          <a:prstGeom prst="rect">
            <a:avLst/>
          </a:prstGeom>
        </p:spPr>
      </p:pic>
      <p:pic>
        <p:nvPicPr>
          <p:cNvPr id="1032" name="Picture 8" descr="✓ Az ügyfelek elégedettsége - mi ez, definíció és fogal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55" y="2808188"/>
            <a:ext cx="1659360" cy="16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210" y="4495372"/>
            <a:ext cx="2613887" cy="1226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8558" y="5785646"/>
            <a:ext cx="10876460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>
                <a:solidFill>
                  <a:schemeClr val="bg1"/>
                </a:solidFill>
              </a:rPr>
              <a:t>FELTÉTEL: </a:t>
            </a:r>
          </a:p>
          <a:p>
            <a:r>
              <a:rPr lang="hu-HU" b="1" dirty="0">
                <a:solidFill>
                  <a:schemeClr val="bg1"/>
                </a:solidFill>
              </a:rPr>
              <a:t>Széles körben feltenni a kérdéseket, összegyűjteni az őszinte válaszokat és bátran levonni a következtetéseket.</a:t>
            </a: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C592FC31-421B-4D68-9D21-3ADB7CED1E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503126"/>
            <a:ext cx="614643" cy="228600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7756F198-51F2-4D0A-9D56-EE3BC5B923AD}"/>
              </a:ext>
            </a:extLst>
          </p:cNvPr>
          <p:cNvSpPr/>
          <p:nvPr/>
        </p:nvSpPr>
        <p:spPr>
          <a:xfrm>
            <a:off x="1253797" y="6416046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9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2350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7737"/>
            <a:ext cx="10515600" cy="62618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Problémák kusza hálójában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17057" y="696145"/>
            <a:ext cx="6278876" cy="4870321"/>
          </a:xfrm>
        </p:spPr>
        <p:txBody>
          <a:bodyPr>
            <a:noAutofit/>
          </a:bodyPr>
          <a:lstStyle/>
          <a:p>
            <a:r>
              <a:rPr lang="hu-HU" sz="1800" dirty="0"/>
              <a:t>érdekellentétek és párbeszédhiány a térségben és országosan</a:t>
            </a:r>
          </a:p>
          <a:p>
            <a:r>
              <a:rPr lang="hu-HU" sz="1800" dirty="0"/>
              <a:t>felelős „házigazda” hiánya</a:t>
            </a:r>
          </a:p>
          <a:p>
            <a:r>
              <a:rPr lang="hu-HU" sz="1800" dirty="0"/>
              <a:t>bevételek vs. látogatószám problémája</a:t>
            </a:r>
          </a:p>
          <a:p>
            <a:r>
              <a:rPr lang="hu-HU" sz="1800" dirty="0"/>
              <a:t>attrakciók térbeli elhelyezkedése és megközelítésük</a:t>
            </a:r>
          </a:p>
          <a:p>
            <a:r>
              <a:rPr lang="hu-HU" sz="1800" dirty="0"/>
              <a:t>stratégia a fiókban?</a:t>
            </a:r>
          </a:p>
          <a:p>
            <a:r>
              <a:rPr lang="hu-HU" sz="1800" dirty="0"/>
              <a:t>elérhetőség, mobilitás kérdése</a:t>
            </a:r>
          </a:p>
          <a:p>
            <a:r>
              <a:rPr lang="hu-HU" sz="1800" dirty="0"/>
              <a:t>településkép, köztisztaság, biztonság</a:t>
            </a:r>
          </a:p>
          <a:p>
            <a:r>
              <a:rPr lang="hu-HU" sz="1800" dirty="0"/>
              <a:t>marketing-káosz</a:t>
            </a:r>
          </a:p>
          <a:p>
            <a:r>
              <a:rPr lang="hu-HU" sz="1800" dirty="0"/>
              <a:t>a turizmusban érintettek elkülönülten igyekeznek érvényesíteni érdekeiket</a:t>
            </a:r>
          </a:p>
          <a:p>
            <a:r>
              <a:rPr lang="hu-HU" sz="1800" dirty="0"/>
              <a:t>turisztikai lehetőségek ismeretének hiánya még szakemberek körében is</a:t>
            </a:r>
          </a:p>
          <a:p>
            <a:r>
              <a:rPr lang="hu-HU" sz="1800" dirty="0"/>
              <a:t>turisztikai piackutatások hiánya</a:t>
            </a:r>
          </a:p>
          <a:p>
            <a:r>
              <a:rPr lang="hu-HU" sz="1800" dirty="0"/>
              <a:t>jogi háttér hiányosságai</a:t>
            </a:r>
          </a:p>
          <a:p>
            <a:r>
              <a:rPr lang="hu-HU" sz="1800" dirty="0"/>
              <a:t>Stb.</a:t>
            </a:r>
          </a:p>
          <a:p>
            <a:endParaRPr lang="hu-H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69" y="69854"/>
            <a:ext cx="781560" cy="5802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8557" y="6081746"/>
            <a:ext cx="11355427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2. FELTÉTEL: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A problémák megoldását szolgáló közös szakmai és település/térségfejlesztési célok konszenzussal történő rögzítése.</a:t>
            </a:r>
          </a:p>
        </p:txBody>
      </p:sp>
      <p:graphicFrame>
        <p:nvGraphicFramePr>
          <p:cNvPr id="20" name="Tartalom helye 6"/>
          <p:cNvGraphicFramePr>
            <a:graphicFrameLocks/>
          </p:cNvGraphicFramePr>
          <p:nvPr/>
        </p:nvGraphicFramePr>
        <p:xfrm>
          <a:off x="418015" y="1428207"/>
          <a:ext cx="3622766" cy="357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1439093" y="3082659"/>
            <a:ext cx="2314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i="1" dirty="0">
                <a:solidFill>
                  <a:srgbClr val="C00000"/>
                </a:solidFill>
              </a:rPr>
              <a:t>TURIZMUS - TURISTÁK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973" y="1070049"/>
            <a:ext cx="1427012" cy="12972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2208" y="2645760"/>
            <a:ext cx="2062429" cy="274642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072208" y="4336870"/>
            <a:ext cx="1823701" cy="1289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5-Point Star 23"/>
          <p:cNvSpPr/>
          <p:nvPr/>
        </p:nvSpPr>
        <p:spPr>
          <a:xfrm>
            <a:off x="6710585" y="1131560"/>
            <a:ext cx="209005" cy="175277"/>
          </a:xfrm>
          <a:prstGeom prst="star5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5-Point Star 25"/>
          <p:cNvSpPr/>
          <p:nvPr/>
        </p:nvSpPr>
        <p:spPr>
          <a:xfrm>
            <a:off x="6131509" y="2221780"/>
            <a:ext cx="209005" cy="175277"/>
          </a:xfrm>
          <a:prstGeom prst="star5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5-Point Star 26"/>
          <p:cNvSpPr/>
          <p:nvPr/>
        </p:nvSpPr>
        <p:spPr>
          <a:xfrm>
            <a:off x="5879216" y="3357136"/>
            <a:ext cx="209005" cy="175277"/>
          </a:xfrm>
          <a:prstGeom prst="star5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5-Point Star 28"/>
          <p:cNvSpPr/>
          <p:nvPr/>
        </p:nvSpPr>
        <p:spPr>
          <a:xfrm>
            <a:off x="6516374" y="5364957"/>
            <a:ext cx="209005" cy="175277"/>
          </a:xfrm>
          <a:prstGeom prst="star5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4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animBg="1"/>
      <p:bldGraphic spid="20" grpId="0">
        <p:bldAsOne/>
      </p:bldGraphic>
      <p:bldP spid="2" grpId="0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8601891" cy="42048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Lehetőségek a jól működő turizmusra: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69" y="69854"/>
            <a:ext cx="781560" cy="5802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8558" y="5785646"/>
            <a:ext cx="10876460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3. FELTÉTEL: </a:t>
            </a:r>
          </a:p>
          <a:p>
            <a:r>
              <a:rPr lang="hu-HU" b="1" dirty="0">
                <a:solidFill>
                  <a:schemeClr val="bg1"/>
                </a:solidFill>
              </a:rPr>
              <a:t>A megosztottságon felülemelkedni képes széles szakmai összefogás és rendszerszintű gondolkodás.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7769"/>
            <a:ext cx="1528476" cy="1181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6676" y="1176162"/>
            <a:ext cx="414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Az érdekeltek és a helyi társadalom kulcsszereplőinek bevonása a megoldásba.</a:t>
            </a: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63" y="4390490"/>
            <a:ext cx="1282568" cy="9606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57962" y="4485413"/>
            <a:ext cx="494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Bizalomépítés az érdekeltek, a vállalkozók, a közszféra és a felelősök között, </a:t>
            </a:r>
            <a:r>
              <a:rPr lang="hu-HU" i="1" dirty="0"/>
              <a:t>mivel ez az alapja a bizalomnak TURISTA és a hely (desztináció) között! </a:t>
            </a:r>
            <a:endParaRPr lang="hu-H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17" y="3187647"/>
            <a:ext cx="977660" cy="9776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57961" y="3424336"/>
            <a:ext cx="446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Professzionális, kiszámítható finanszírozású, kompetens, felelős menedzsmentszervezet.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613" y="1137281"/>
            <a:ext cx="3075636" cy="30756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53603" y="2173293"/>
            <a:ext cx="495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Egyértelmű jogi szabályozás – turizmus törvény -, melyben a keretek és a forráselosztás rögzítésre kerül hosszú távra.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887" y="4461593"/>
            <a:ext cx="1975275" cy="12071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9106" y="4390490"/>
            <a:ext cx="1375912" cy="1375912"/>
          </a:xfrm>
          <a:prstGeom prst="rect">
            <a:avLst/>
          </a:prstGeom>
        </p:spPr>
      </p:pic>
      <p:pic>
        <p:nvPicPr>
          <p:cNvPr id="3074" name="Picture 2" descr="Paragrafus Stock fotók, Paragrafus Jogdíjmentes képek | Depositphot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7" y="2099503"/>
            <a:ext cx="1326802" cy="13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5B8F95EF-6B04-4A9B-BCDA-A319C42484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529757"/>
            <a:ext cx="614643" cy="228600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E79148D6-B181-4474-B9D0-CB1102D8B025}"/>
              </a:ext>
            </a:extLst>
          </p:cNvPr>
          <p:cNvSpPr/>
          <p:nvPr/>
        </p:nvSpPr>
        <p:spPr>
          <a:xfrm>
            <a:off x="1253797" y="6442677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11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20622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5395"/>
            <a:ext cx="7992119" cy="62618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Milyen feladatok következnek ebből?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69" y="69854"/>
            <a:ext cx="781560" cy="58021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BBE072A-3C39-429F-B33B-43651865A54F}"/>
              </a:ext>
            </a:extLst>
          </p:cNvPr>
          <p:cNvSpPr txBox="1"/>
          <p:nvPr/>
        </p:nvSpPr>
        <p:spPr>
          <a:xfrm>
            <a:off x="337247" y="1327854"/>
            <a:ext cx="6370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/>
              <a:t>Stratégiai turizmus</a:t>
            </a:r>
            <a:r>
              <a:rPr lang="hu-HU" i="1" dirty="0"/>
              <a:t>menedzsment</a:t>
            </a:r>
            <a:r>
              <a:rPr lang="hu-HU" dirty="0"/>
              <a:t> a fenntarthatóság érdekében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Korszerű látogató</a:t>
            </a:r>
            <a:r>
              <a:rPr lang="hu-HU" i="1" dirty="0"/>
              <a:t>menedzsment</a:t>
            </a:r>
            <a:r>
              <a:rPr lang="hu-HU" dirty="0"/>
              <a:t> (</a:t>
            </a:r>
            <a:r>
              <a:rPr lang="hu-HU" dirty="0" err="1"/>
              <a:t>smart</a:t>
            </a:r>
            <a:r>
              <a:rPr lang="hu-HU" dirty="0"/>
              <a:t> tourism!)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Kooperáció</a:t>
            </a:r>
            <a:r>
              <a:rPr lang="hu-HU" i="1" dirty="0"/>
              <a:t>menedzsment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Desztinációs marketing</a:t>
            </a:r>
            <a:r>
              <a:rPr lang="hu-HU" i="1" dirty="0"/>
              <a:t>menedzsment</a:t>
            </a:r>
            <a:r>
              <a:rPr lang="hu-HU" dirty="0"/>
              <a:t>: </a:t>
            </a:r>
            <a:br>
              <a:rPr lang="hu-HU" dirty="0"/>
            </a:br>
            <a:r>
              <a:rPr lang="hu-HU" dirty="0"/>
              <a:t> 	- termékfejlesztés</a:t>
            </a:r>
            <a:br>
              <a:rPr lang="hu-HU" dirty="0"/>
            </a:br>
            <a:r>
              <a:rPr lang="hu-HU" dirty="0"/>
              <a:t> 	- kommunikáció (inkl. Információmenedzsment)</a:t>
            </a:r>
            <a:br>
              <a:rPr lang="hu-HU" dirty="0"/>
            </a:br>
            <a:r>
              <a:rPr lang="hu-HU" dirty="0"/>
              <a:t> 	- márkamenedzsment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Minőség</a:t>
            </a:r>
            <a:r>
              <a:rPr lang="hu-HU" i="1" dirty="0"/>
              <a:t>menedzsment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Adatgyűjtés/megosztás, monitoring</a:t>
            </a:r>
          </a:p>
        </p:txBody>
      </p:sp>
      <p:pic>
        <p:nvPicPr>
          <p:cNvPr id="19" name="Kép 18" descr="karm3.jpg">
            <a:extLst>
              <a:ext uri="{FF2B5EF4-FFF2-40B4-BE49-F238E27FC236}">
                <a16:creationId xmlns:a16="http://schemas.microsoft.com/office/drawing/2014/main" id="{10151604-57A6-4B00-B447-A3F29CF533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4409" y="3913177"/>
            <a:ext cx="3228620" cy="2160240"/>
          </a:xfrm>
          <a:prstGeom prst="rect">
            <a:avLst/>
          </a:prstGeom>
        </p:spPr>
      </p:pic>
      <p:sp>
        <p:nvSpPr>
          <p:cNvPr id="12" name="Jobb oldali kapcsos zárójel 11">
            <a:extLst>
              <a:ext uri="{FF2B5EF4-FFF2-40B4-BE49-F238E27FC236}">
                <a16:creationId xmlns:a16="http://schemas.microsoft.com/office/drawing/2014/main" id="{047D5000-1CCD-4DBD-B3CE-6C217DA6644C}"/>
              </a:ext>
            </a:extLst>
          </p:cNvPr>
          <p:cNvSpPr/>
          <p:nvPr/>
        </p:nvSpPr>
        <p:spPr>
          <a:xfrm>
            <a:off x="6539513" y="1429303"/>
            <a:ext cx="287415" cy="2483874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D6F84DA-D5CD-48F8-BCB2-F60B48256D66}"/>
              </a:ext>
            </a:extLst>
          </p:cNvPr>
          <p:cNvSpPr txBox="1"/>
          <p:nvPr/>
        </p:nvSpPr>
        <p:spPr>
          <a:xfrm>
            <a:off x="7001628" y="2488392"/>
            <a:ext cx="49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= a turizmussal kapcsolatos folyamatok irányítása, vagyis </a:t>
            </a:r>
            <a:r>
              <a:rPr lang="hu-HU" b="1" u="sng" dirty="0">
                <a:solidFill>
                  <a:srgbClr val="C00000"/>
                </a:solidFill>
              </a:rPr>
              <a:t>t</a:t>
            </a:r>
            <a:r>
              <a:rPr lang="hu-HU" b="1" dirty="0">
                <a:solidFill>
                  <a:srgbClr val="C00000"/>
                </a:solidFill>
              </a:rPr>
              <a:t>urisztikai </a:t>
            </a:r>
            <a:r>
              <a:rPr lang="hu-HU" b="1" u="sng" dirty="0">
                <a:solidFill>
                  <a:srgbClr val="C00000"/>
                </a:solidFill>
              </a:rPr>
              <a:t>d</a:t>
            </a:r>
            <a:r>
              <a:rPr lang="hu-HU" b="1" dirty="0">
                <a:solidFill>
                  <a:srgbClr val="C00000"/>
                </a:solidFill>
              </a:rPr>
              <a:t>esztináció </a:t>
            </a:r>
            <a:r>
              <a:rPr lang="hu-HU" b="1" u="sng" dirty="0">
                <a:solidFill>
                  <a:srgbClr val="C00000"/>
                </a:solidFill>
              </a:rPr>
              <a:t>m</a:t>
            </a:r>
            <a:r>
              <a:rPr lang="hu-HU" b="1" dirty="0">
                <a:solidFill>
                  <a:srgbClr val="C00000"/>
                </a:solidFill>
              </a:rPr>
              <a:t>enedzsment (TDM)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309BA444-F93E-4C48-A1CC-5BEF23DB0481}"/>
              </a:ext>
            </a:extLst>
          </p:cNvPr>
          <p:cNvSpPr txBox="1"/>
          <p:nvPr/>
        </p:nvSpPr>
        <p:spPr>
          <a:xfrm>
            <a:off x="337247" y="4326713"/>
            <a:ext cx="726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a felelős szervezet, amelyik ezt a tevékenységet végzi: a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b="1" dirty="0">
                <a:solidFill>
                  <a:srgbClr val="C00000"/>
                </a:solidFill>
              </a:rPr>
              <a:t>TDM szervezet</a:t>
            </a:r>
            <a:r>
              <a:rPr lang="hu-HU" dirty="0">
                <a:solidFill>
                  <a:srgbClr val="C00000"/>
                </a:solidFill>
              </a:rPr>
              <a:t>, </a:t>
            </a:r>
            <a:r>
              <a:rPr lang="hu-HU" dirty="0"/>
              <a:t>aki vezeti: az a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b="1" dirty="0">
                <a:solidFill>
                  <a:srgbClr val="C00000"/>
                </a:solidFill>
              </a:rPr>
              <a:t>TDM menedzser</a:t>
            </a:r>
            <a:r>
              <a:rPr lang="hu-H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F5C83ADC-17CE-4049-8591-53645ECD5AC9}"/>
              </a:ext>
            </a:extLst>
          </p:cNvPr>
          <p:cNvSpPr txBox="1"/>
          <p:nvPr/>
        </p:nvSpPr>
        <p:spPr>
          <a:xfrm>
            <a:off x="329845" y="5111224"/>
            <a:ext cx="726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TDM szervezet tulajdonosai: a település/térség turizmusában érdekeltek, azaz a vállalkozói és közszféra szereplői. </a:t>
            </a:r>
          </a:p>
          <a:p>
            <a:r>
              <a:rPr lang="hu-HU" dirty="0"/>
              <a:t>Az operatív feladatokat a szükséges szakmai kompetenciákkal rendelkező munkatársak végzik a TDM szervezet munkaszervezetében. </a:t>
            </a:r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B09C88DF-3215-4D71-9E80-0119EBF96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476492"/>
            <a:ext cx="614643" cy="228600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1BD68B7F-DB7E-4F62-9C77-EE2722D66EC7}"/>
              </a:ext>
            </a:extLst>
          </p:cNvPr>
          <p:cNvSpPr/>
          <p:nvPr/>
        </p:nvSpPr>
        <p:spPr>
          <a:xfrm>
            <a:off x="1253797" y="638941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5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36593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BC9AFE6-3C9D-4678-B31B-4E5C1CE0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57EA5-F1D1-4F12-BE35-D1C7887B6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0682" y="4456384"/>
            <a:ext cx="3434495" cy="839787"/>
          </a:xfrm>
        </p:spPr>
        <p:txBody>
          <a:bodyPr>
            <a:normAutofit fontScale="92500"/>
          </a:bodyPr>
          <a:lstStyle/>
          <a:p>
            <a:r>
              <a:rPr lang="hu-HU" dirty="0"/>
              <a:t>Holczerné Szentirmai Ágnes</a:t>
            </a:r>
            <a:br>
              <a:rPr lang="hu-HU" dirty="0"/>
            </a:br>
            <a:r>
              <a:rPr lang="hu-HU" dirty="0">
                <a:hlinkClick r:id="rId2"/>
              </a:rPr>
              <a:t>alelnok@tutsz.org.hu</a:t>
            </a:r>
            <a:r>
              <a:rPr lang="hu-HU" dirty="0"/>
              <a:t> </a:t>
            </a:r>
          </a:p>
        </p:txBody>
      </p:sp>
      <p:pic>
        <p:nvPicPr>
          <p:cNvPr id="5" name="Kép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CDF7E0D5-5F13-485C-AEFE-7E023ABC9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6" y="4403593"/>
            <a:ext cx="1008920" cy="7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754</Words>
  <Application>Microsoft Office PowerPoint</Application>
  <PresentationFormat>Szélesvásznú</PresentationFormat>
  <Paragraphs>96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Mi is a TDM? avagy hogyan tegyünk jót, s jól a turizmusban</vt:lpstr>
      <vt:lpstr>Hogy gondolkozzunk, ha fontos a turizmus?</vt:lpstr>
      <vt:lpstr>Turizmus, vagy inkább látogatóközpontú gazdaság (visitor economy - VE)</vt:lpstr>
      <vt:lpstr>Hatékonyan és/vagy eredményesen?</vt:lpstr>
      <vt:lpstr>Problémák kusza hálójában</vt:lpstr>
      <vt:lpstr>Lehetőségek a jól működő turizmusra: </vt:lpstr>
      <vt:lpstr>Milyen feladatok következnek ebből?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turizmus és helyi gazdaságfejlesztés</dc:title>
  <dc:creator>User</dc:creator>
  <cp:lastModifiedBy>User</cp:lastModifiedBy>
  <cp:revision>31</cp:revision>
  <dcterms:created xsi:type="dcterms:W3CDTF">2026-03-04T11:41:10Z</dcterms:created>
  <dcterms:modified xsi:type="dcterms:W3CDTF">2026-04-22T19:33:42Z</dcterms:modified>
</cp:coreProperties>
</file>