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304" r:id="rId3"/>
    <p:sldId id="347" r:id="rId4"/>
    <p:sldId id="346" r:id="rId5"/>
    <p:sldId id="306" r:id="rId6"/>
    <p:sldId id="330" r:id="rId7"/>
    <p:sldId id="307" r:id="rId8"/>
    <p:sldId id="349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18" r:id="rId19"/>
    <p:sldId id="326" r:id="rId20"/>
    <p:sldId id="258" r:id="rId21"/>
    <p:sldId id="293" r:id="rId22"/>
    <p:sldId id="592" r:id="rId23"/>
    <p:sldId id="591" r:id="rId24"/>
    <p:sldId id="259" r:id="rId25"/>
    <p:sldId id="260" r:id="rId26"/>
    <p:sldId id="261" r:id="rId27"/>
    <p:sldId id="334" r:id="rId28"/>
    <p:sldId id="329" r:id="rId29"/>
    <p:sldId id="331" r:id="rId30"/>
    <p:sldId id="579" r:id="rId31"/>
    <p:sldId id="590" r:id="rId32"/>
    <p:sldId id="332" r:id="rId33"/>
    <p:sldId id="327" r:id="rId34"/>
    <p:sldId id="277" r:id="rId35"/>
    <p:sldId id="257" r:id="rId36"/>
    <p:sldId id="296" r:id="rId37"/>
    <p:sldId id="297" r:id="rId38"/>
    <p:sldId id="298" r:id="rId39"/>
    <p:sldId id="300" r:id="rId40"/>
    <p:sldId id="322" r:id="rId41"/>
    <p:sldId id="351" r:id="rId42"/>
    <p:sldId id="350" r:id="rId43"/>
    <p:sldId id="275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4660"/>
  </p:normalViewPr>
  <p:slideViewPr>
    <p:cSldViewPr>
      <p:cViewPr varScale="1">
        <p:scale>
          <a:sx n="101" d="100"/>
          <a:sy n="101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fice\Downloads\Gy&#243;gysz&#225;ll&#243;k_mutat&#243;i_-_&#233;ves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2086361476959"/>
          <c:y val="3.7137581871940259E-2"/>
          <c:w val="0.86885157968861082"/>
          <c:h val="0.85319589429094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GB1024E!$B$7</c:f>
              <c:strCache>
                <c:ptCount val="1"/>
                <c:pt idx="0">
                  <c:v>Külföldi</c:v>
                </c:pt>
              </c:strCache>
            </c:strRef>
          </c:tx>
          <c:spPr>
            <a:solidFill>
              <a:srgbClr val="E0A56A"/>
            </a:solidFill>
            <a:ln>
              <a:noFill/>
            </a:ln>
            <a:effectLst/>
          </c:spPr>
          <c:invertIfNegative val="0"/>
          <c:cat>
            <c:numRef>
              <c:f>GB1024E!$A$8:$A$16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GB1024E!$B$8:$B$16</c:f>
              <c:numCache>
                <c:formatCode>#,##0</c:formatCode>
                <c:ptCount val="9"/>
                <c:pt idx="0">
                  <c:v>1080749</c:v>
                </c:pt>
                <c:pt idx="1">
                  <c:v>1112712</c:v>
                </c:pt>
                <c:pt idx="2">
                  <c:v>1130838</c:v>
                </c:pt>
                <c:pt idx="3">
                  <c:v>1200068</c:v>
                </c:pt>
                <c:pt idx="4">
                  <c:v>1264393</c:v>
                </c:pt>
                <c:pt idx="5">
                  <c:v>1241332</c:v>
                </c:pt>
                <c:pt idx="6">
                  <c:v>1286564</c:v>
                </c:pt>
                <c:pt idx="7">
                  <c:v>294270</c:v>
                </c:pt>
                <c:pt idx="8">
                  <c:v>362391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F-486F-8782-B9F405B30D50}"/>
            </c:ext>
          </c:extLst>
        </c:ser>
        <c:ser>
          <c:idx val="1"/>
          <c:order val="1"/>
          <c:tx>
            <c:strRef>
              <c:f>GB1024E!$C$7</c:f>
              <c:strCache>
                <c:ptCount val="1"/>
                <c:pt idx="0">
                  <c:v>Belföldi</c:v>
                </c:pt>
              </c:strCache>
            </c:strRef>
          </c:tx>
          <c:spPr>
            <a:solidFill>
              <a:srgbClr val="4E93D2"/>
            </a:solidFill>
            <a:ln>
              <a:noFill/>
            </a:ln>
            <a:effectLst/>
          </c:spPr>
          <c:invertIfNegative val="0"/>
          <c:cat>
            <c:numRef>
              <c:f>GB1024E!$A$8:$A$16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GB1024E!$C$8:$C$16</c:f>
              <c:numCache>
                <c:formatCode>#,##0</c:formatCode>
                <c:ptCount val="9"/>
                <c:pt idx="0">
                  <c:v>809492</c:v>
                </c:pt>
                <c:pt idx="1">
                  <c:v>903737</c:v>
                </c:pt>
                <c:pt idx="2">
                  <c:v>1092382</c:v>
                </c:pt>
                <c:pt idx="3">
                  <c:v>1158454</c:v>
                </c:pt>
                <c:pt idx="4">
                  <c:v>1278334</c:v>
                </c:pt>
                <c:pt idx="5">
                  <c:v>1332430</c:v>
                </c:pt>
                <c:pt idx="6">
                  <c:v>1361728</c:v>
                </c:pt>
                <c:pt idx="7">
                  <c:v>807698</c:v>
                </c:pt>
                <c:pt idx="8">
                  <c:v>894889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F-486F-8782-B9F405B30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7"/>
        <c:axId val="1916728448"/>
        <c:axId val="1916742848"/>
      </c:barChart>
      <c:catAx>
        <c:axId val="19167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6742848"/>
        <c:crosses val="autoZero"/>
        <c:auto val="1"/>
        <c:lblAlgn val="ctr"/>
        <c:lblOffset val="100"/>
        <c:noMultiLvlLbl val="0"/>
      </c:catAx>
      <c:valAx>
        <c:axId val="191674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67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76659287935606"/>
          <c:y val="0.16905016449124446"/>
          <c:w val="0.24088814315412113"/>
          <c:h val="6.9059037955174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8C56-9D4A-4DDC-8EAB-D624C5D9EE5B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9805A-D428-4794-83DB-1B4AB0CF46D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34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EBB64-1138-4545-8D96-AA61FE2C2DDA}" type="slidenum">
              <a:rPr lang="hu-HU"/>
              <a:pPr/>
              <a:t>2</a:t>
            </a:fld>
            <a:endParaRPr lang="hu-H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3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73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73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66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54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604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9AA04-DA9D-4A9C-8731-1B38AB13A3B6}" type="slidenum">
              <a:rPr lang="hu-HU"/>
              <a:pPr/>
              <a:t>30</a:t>
            </a:fld>
            <a:endParaRPr lang="hu-HU"/>
          </a:p>
        </p:txBody>
      </p:sp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042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FC5D1-1E14-4685-A365-E261F1F38B02}" type="slidenum">
              <a:rPr lang="hu-HU"/>
              <a:pPr/>
              <a:t>31</a:t>
            </a:fld>
            <a:endParaRPr lang="hu-H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45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56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73DF5-2E28-45A9-B71C-2EABB334AF17}" type="slidenum">
              <a:rPr lang="hu-HU"/>
              <a:pPr/>
              <a:t>5</a:t>
            </a:fld>
            <a:endParaRPr lang="hu-H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889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FD10-7AD3-4F1D-9198-3FAA127CCFFC}" type="slidenum">
              <a:rPr lang="hu-HU"/>
              <a:pPr/>
              <a:t>7</a:t>
            </a:fld>
            <a:endParaRPr lang="hu-H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95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DF21F-AF20-457C-9C82-956D8D48DDCF}" type="slidenum">
              <a:rPr lang="hu-HU"/>
              <a:pPr/>
              <a:t>9</a:t>
            </a:fld>
            <a:endParaRPr lang="hu-H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34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8D161-3CA5-4E5D-AF84-9D69D77A1306}" type="slidenum">
              <a:rPr lang="hu-HU"/>
              <a:pPr/>
              <a:t>10</a:t>
            </a:fld>
            <a:endParaRPr lang="hu-H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523B7-66C9-4486-82A2-EF9DBC0E64B9}" type="slidenum">
              <a:rPr lang="hu-HU"/>
              <a:pPr/>
              <a:t>12</a:t>
            </a:fld>
            <a:endParaRPr lang="hu-H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65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D4F1F-C53C-48AF-A223-75FD90B7B02E}" type="slidenum">
              <a:rPr lang="hu-HU"/>
              <a:pPr/>
              <a:t>17</a:t>
            </a:fld>
            <a:endParaRPr lang="hu-HU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8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01F66-6C92-49CB-B111-72CB2EA3D553}" type="slidenum">
              <a:rPr lang="hu-HU"/>
              <a:pPr/>
              <a:t>18</a:t>
            </a:fld>
            <a:endParaRPr lang="hu-H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61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DF8FE-69DC-474F-BF2B-D06068AA9B68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373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305C8E-A5C8-4702-B36E-498D72BAE09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27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AEC3E9"/>
            </a:gs>
            <a:gs pos="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4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AB3B-214B-4FFA-A2D0-70899EEE91F2}" type="datetimeFigureOut">
              <a:rPr lang="hu-HU" smtClean="0"/>
              <a:pPr/>
              <a:t>2026.04.23.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A26E-9496-4CF4-905B-3080BC24B1E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7772400" cy="1827634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Magyarország egészségturisztikai</a:t>
            </a:r>
            <a:br>
              <a:rPr lang="hu-H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hu-H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sikertényezői és fejlesztési tapasztalatai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280920" cy="2996952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tx1"/>
                </a:solidFill>
                <a:cs typeface="Arial" pitchFamily="34" charset="0"/>
              </a:rPr>
              <a:t>Dr. </a:t>
            </a:r>
            <a:r>
              <a:rPr lang="hu-HU" sz="2400" b="1" dirty="0" err="1">
                <a:solidFill>
                  <a:schemeClr val="tx1"/>
                </a:solidFill>
                <a:cs typeface="Arial" pitchFamily="34" charset="0"/>
              </a:rPr>
              <a:t>Ruszinkó</a:t>
            </a:r>
            <a:r>
              <a:rPr lang="hu-HU" sz="2400" b="1" dirty="0">
                <a:solidFill>
                  <a:schemeClr val="tx1"/>
                </a:solidFill>
                <a:cs typeface="Arial" pitchFamily="34" charset="0"/>
              </a:rPr>
              <a:t> Ádám</a:t>
            </a:r>
          </a:p>
          <a:p>
            <a:r>
              <a:rPr lang="hu-HU" sz="1800" dirty="0">
                <a:solidFill>
                  <a:schemeClr val="tx1"/>
                </a:solidFill>
                <a:cs typeface="Arial" pitchFamily="34" charset="0"/>
              </a:rPr>
              <a:t>docens, egészségturizmus szakirányvezető – Budapesti Metropolitan Egyetem</a:t>
            </a:r>
          </a:p>
          <a:p>
            <a:r>
              <a:rPr lang="hu-HU" sz="1800" dirty="0">
                <a:solidFill>
                  <a:schemeClr val="tx1"/>
                </a:solidFill>
                <a:cs typeface="Arial" pitchFamily="34" charset="0"/>
              </a:rPr>
              <a:t>elnök – Magyar Egészségturizmus Marketing Egyesület</a:t>
            </a:r>
          </a:p>
          <a:p>
            <a:r>
              <a:rPr lang="hu-HU" sz="1800" dirty="0">
                <a:solidFill>
                  <a:schemeClr val="tx1"/>
                </a:solidFill>
                <a:cs typeface="Arial" pitchFamily="34" charset="0"/>
              </a:rPr>
              <a:t>tanácsadó, ügyvezető – </a:t>
            </a:r>
            <a:r>
              <a:rPr lang="hu-HU" sz="1800" dirty="0" err="1">
                <a:solidFill>
                  <a:schemeClr val="tx1"/>
                </a:solidFill>
                <a:cs typeface="Arial" pitchFamily="34" charset="0"/>
              </a:rPr>
              <a:t>EuroSpa</a:t>
            </a:r>
            <a:r>
              <a:rPr lang="hu-HU" sz="1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cs typeface="Arial" pitchFamily="34" charset="0"/>
              </a:rPr>
              <a:t>Investment</a:t>
            </a:r>
            <a:r>
              <a:rPr lang="hu-HU" sz="1800" dirty="0">
                <a:solidFill>
                  <a:schemeClr val="tx1"/>
                </a:solidFill>
                <a:cs typeface="Arial" pitchFamily="34" charset="0"/>
              </a:rPr>
              <a:t> Kft.</a:t>
            </a:r>
          </a:p>
          <a:p>
            <a:endParaRPr lang="hu-HU" sz="18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cs typeface="Arial" pitchFamily="34" charset="0"/>
              </a:rPr>
              <a:t>VIDÉKFEJESZTŐ AKADÉMIA</a:t>
            </a:r>
          </a:p>
          <a:p>
            <a:r>
              <a:rPr lang="hu-HU" sz="2400" b="1" dirty="0">
                <a:solidFill>
                  <a:srgbClr val="C00000"/>
                </a:solidFill>
                <a:cs typeface="Arial" pitchFamily="34" charset="0"/>
              </a:rPr>
              <a:t>Mátraderecske, 2026. április 23.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1027"/>
          <p:cNvSpPr>
            <a:spLocks noChangeArrowheads="1"/>
          </p:cNvSpPr>
          <p:nvPr/>
        </p:nvSpPr>
        <p:spPr bwMode="auto">
          <a:xfrm>
            <a:off x="323528" y="846725"/>
            <a:ext cx="7966646" cy="7100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A wellness hat legfontosabb ismérve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97284" name="Rectangle 1028"/>
          <p:cNvSpPr>
            <a:spLocks noChangeArrowheads="1"/>
          </p:cNvSpPr>
          <p:nvPr/>
        </p:nvSpPr>
        <p:spPr bwMode="auto">
          <a:xfrm>
            <a:off x="323528" y="2200172"/>
            <a:ext cx="8568952" cy="35330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800" dirty="0"/>
              <a:t>1. Az egyén egészséghez kapcsolódó felelősségtudata</a:t>
            </a:r>
          </a:p>
          <a:p>
            <a:pPr>
              <a:lnSpc>
                <a:spcPct val="114000"/>
              </a:lnSpc>
            </a:pPr>
            <a:r>
              <a:rPr lang="hu-HU" sz="2800" dirty="0"/>
              <a:t>2. Rendszeres testmozgás</a:t>
            </a:r>
          </a:p>
          <a:p>
            <a:pPr>
              <a:lnSpc>
                <a:spcPct val="114000"/>
              </a:lnSpc>
            </a:pPr>
            <a:r>
              <a:rPr lang="hu-HU" sz="2800" dirty="0"/>
              <a:t>3. Egészséges táplálkozás (ételek és italok megválogatása)</a:t>
            </a:r>
          </a:p>
          <a:p>
            <a:pPr>
              <a:lnSpc>
                <a:spcPct val="114000"/>
              </a:lnSpc>
            </a:pPr>
            <a:r>
              <a:rPr lang="hu-HU" sz="2800" dirty="0"/>
              <a:t>4. Káros szenvedélyek (élvezeti cikkek, függőséget okozó szerek) kerülése, óvatosság a gyógyszerek szedésében</a:t>
            </a:r>
          </a:p>
          <a:p>
            <a:pPr>
              <a:lnSpc>
                <a:spcPct val="114000"/>
              </a:lnSpc>
            </a:pPr>
            <a:r>
              <a:rPr lang="hu-HU" sz="2800" dirty="0"/>
              <a:t>5. Rendszeres ellazulás és </a:t>
            </a:r>
            <a:r>
              <a:rPr lang="hu-HU" sz="2800" dirty="0" err="1"/>
              <a:t>stresszkezelés</a:t>
            </a:r>
            <a:endParaRPr lang="hu-HU" sz="2800" dirty="0"/>
          </a:p>
          <a:p>
            <a:pPr>
              <a:lnSpc>
                <a:spcPct val="114000"/>
              </a:lnSpc>
            </a:pPr>
            <a:r>
              <a:rPr lang="hu-HU" sz="2800" dirty="0"/>
              <a:t>6. Környezetbarát szemléletmód (környezettudatosság)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861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49275"/>
            <a:ext cx="6332538" cy="93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b="1" dirty="0" err="1">
                <a:solidFill>
                  <a:srgbClr val="C00000"/>
                </a:solidFill>
                <a:latin typeface="+mn-lt"/>
              </a:rPr>
              <a:t>Wellnessturizmus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844675"/>
            <a:ext cx="7632700" cy="4249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buFontTx/>
              <a:buNone/>
            </a:pPr>
            <a:r>
              <a:rPr lang="hu-HU" sz="2800" dirty="0"/>
              <a:t>A </a:t>
            </a:r>
            <a:r>
              <a:rPr lang="hu-HU" sz="2800" dirty="0" err="1"/>
              <a:t>wellnessturizmus</a:t>
            </a:r>
            <a:r>
              <a:rPr lang="hu-HU" sz="2800" dirty="0"/>
              <a:t> </a:t>
            </a:r>
            <a:r>
              <a:rPr lang="hu-HU" sz="2800" dirty="0" err="1"/>
              <a:t>a</a:t>
            </a:r>
            <a:r>
              <a:rPr lang="hu-HU" sz="2800" dirty="0"/>
              <a:t> jó egészségi állapot</a:t>
            </a:r>
          </a:p>
          <a:p>
            <a:pPr algn="ctr">
              <a:buFontTx/>
              <a:buNone/>
            </a:pPr>
            <a:r>
              <a:rPr lang="hu-HU" sz="2800" dirty="0"/>
              <a:t>fenntartását célozza – utazással egybekötve – </a:t>
            </a:r>
          </a:p>
          <a:p>
            <a:pPr algn="ctr">
              <a:buFontTx/>
              <a:buNone/>
            </a:pPr>
            <a:r>
              <a:rPr lang="hu-HU" sz="2800" dirty="0"/>
              <a:t>a holisztikus szemlélet jegyében: testi, lelki, </a:t>
            </a:r>
          </a:p>
          <a:p>
            <a:pPr algn="ctr">
              <a:buFontTx/>
              <a:buNone/>
            </a:pPr>
            <a:r>
              <a:rPr lang="hu-HU" sz="2800" dirty="0"/>
              <a:t>szellemi egészségre, ökológiai és társadalmi</a:t>
            </a:r>
          </a:p>
          <a:p>
            <a:pPr algn="ctr">
              <a:buFontTx/>
              <a:buNone/>
            </a:pPr>
            <a:r>
              <a:rPr lang="hu-HU" sz="2800" dirty="0"/>
              <a:t>egyensúlyra törekedve.</a:t>
            </a:r>
          </a:p>
          <a:p>
            <a:pPr algn="ctr">
              <a:buFontTx/>
              <a:buNone/>
            </a:pPr>
            <a:r>
              <a:rPr lang="hu-HU" sz="2800" dirty="0"/>
              <a:t>Az igazán jó wellness program olyan </a:t>
            </a:r>
          </a:p>
          <a:p>
            <a:pPr algn="ctr">
              <a:buFontTx/>
              <a:buNone/>
            </a:pPr>
            <a:r>
              <a:rPr lang="hu-HU" sz="2800" dirty="0"/>
              <a:t>egészségmegőrzés, mely egyszerre</a:t>
            </a:r>
          </a:p>
          <a:p>
            <a:pPr algn="ctr">
              <a:buFontTx/>
              <a:buNone/>
            </a:pPr>
            <a:r>
              <a:rPr lang="hu-HU" sz="2800" dirty="0"/>
              <a:t>jelent sikert és szórakozást.</a:t>
            </a:r>
            <a:endParaRPr lang="en-US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2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38105" y="817514"/>
            <a:ext cx="5442365" cy="7716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4400" b="1" dirty="0" err="1">
                <a:solidFill>
                  <a:srgbClr val="C00000"/>
                </a:solidFill>
              </a:rPr>
              <a:t>Wellnessközpont</a:t>
            </a:r>
            <a:r>
              <a:rPr lang="hu-HU" sz="4400" b="1" dirty="0">
                <a:solidFill>
                  <a:srgbClr val="C00000"/>
                </a:solidFill>
              </a:rPr>
              <a:t> - SPA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15887" y="1970229"/>
            <a:ext cx="8686800" cy="36794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800" dirty="0"/>
              <a:t>Gyakorlatilag minden érzékszervet érintő, relaxációt nyújtó, esztétikusan kialakított hely.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Szolgáltatásai: termálfürdő, uszoda, vízi torna,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aromafürdő, távol-keleti gyógymódok, </a:t>
            </a:r>
          </a:p>
          <a:p>
            <a:pPr algn="ctr">
              <a:lnSpc>
                <a:spcPct val="120000"/>
              </a:lnSpc>
            </a:pPr>
            <a:r>
              <a:rPr lang="hu-HU" sz="2800" dirty="0" err="1"/>
              <a:t>whirlpool</a:t>
            </a:r>
            <a:r>
              <a:rPr lang="hu-HU" sz="2800" dirty="0"/>
              <a:t>, szauna, gőzfürdő, masszázs,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hangterápia (megnyugtató zene),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fényterápia, szépségszalon, „wellness-bár”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62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16632"/>
            <a:ext cx="7292975" cy="1426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b="1" dirty="0">
                <a:solidFill>
                  <a:srgbClr val="C00000"/>
                </a:solidFill>
                <a:latin typeface="+mn-lt"/>
              </a:rPr>
              <a:t>Új termékek I.</a:t>
            </a:r>
            <a:br>
              <a:rPr lang="hu-HU" b="1" dirty="0">
                <a:solidFill>
                  <a:srgbClr val="C00000"/>
                </a:solidFill>
                <a:latin typeface="+mn-lt"/>
              </a:rPr>
            </a:br>
            <a:r>
              <a:rPr lang="hu-HU" b="1" dirty="0" err="1">
                <a:solidFill>
                  <a:srgbClr val="C00000"/>
                </a:solidFill>
                <a:latin typeface="+mn-lt"/>
              </a:rPr>
              <a:t>Medical</a:t>
            </a:r>
            <a:r>
              <a:rPr lang="hu-HU" b="1" dirty="0">
                <a:solidFill>
                  <a:srgbClr val="C00000"/>
                </a:solidFill>
                <a:latin typeface="+mn-lt"/>
              </a:rPr>
              <a:t> wellness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1011" y="1689389"/>
            <a:ext cx="8207413" cy="48431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r>
              <a:rPr lang="hu-HU" sz="2800" dirty="0">
                <a:latin typeface="+mj-lt"/>
              </a:rPr>
              <a:t>Olyan wellness centrumban nyújtott szolgáltatás, ahol az egyes szolgáltatások kiválasztása, a szolgáltatásokból egy egészségmegőrző program összeállítása az orvostudomány által igazolt eljárások szerint, személyre szabottan, a beteg állapotfelmérését követően, egészségügyi szakszemélyzet segítségével történik.</a:t>
            </a:r>
          </a:p>
          <a:p>
            <a:pPr algn="ctr">
              <a:buNone/>
            </a:pPr>
            <a:r>
              <a:rPr lang="hu-HU" sz="2800" dirty="0">
                <a:latin typeface="+mj-lt"/>
              </a:rPr>
              <a:t>A lényeg tehát: orvosi vizsgálaton alapuló, egészségmegőrző program = </a:t>
            </a:r>
            <a:r>
              <a:rPr lang="hu-HU" sz="2800" b="1" dirty="0">
                <a:latin typeface="+mj-lt"/>
              </a:rPr>
              <a:t>egyszerűbb orvosi vizsgálatok + wellness szolgáltatások </a:t>
            </a:r>
            <a:r>
              <a:rPr lang="hu-HU" sz="2800" dirty="0">
                <a:latin typeface="+mj-lt"/>
              </a:rPr>
              <a:t>igénybe vétele, orvosi javaslat alapján</a:t>
            </a:r>
          </a:p>
          <a:p>
            <a:pPr algn="ctr">
              <a:buFontTx/>
              <a:buNone/>
            </a:pPr>
            <a:endParaRPr lang="hu-HU" sz="2800" dirty="0">
              <a:latin typeface="+mj-lt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1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2656"/>
            <a:ext cx="7488832" cy="12347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latin typeface="+mn-lt"/>
              </a:rPr>
              <a:t>Új termékek II. </a:t>
            </a:r>
            <a:br>
              <a:rPr lang="hu-HU" b="1" dirty="0">
                <a:solidFill>
                  <a:srgbClr val="C00000"/>
                </a:solidFill>
                <a:latin typeface="+mn-lt"/>
              </a:rPr>
            </a:br>
            <a:r>
              <a:rPr lang="hu-HU" b="1" dirty="0" err="1">
                <a:solidFill>
                  <a:srgbClr val="C00000"/>
                </a:solidFill>
                <a:latin typeface="+mn-lt"/>
              </a:rPr>
              <a:t>Selfness</a:t>
            </a:r>
            <a:endParaRPr lang="hu-HU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264" y="1772816"/>
            <a:ext cx="8336160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-257175">
              <a:lnSpc>
                <a:spcPct val="110000"/>
              </a:lnSpc>
            </a:pPr>
            <a:r>
              <a:rPr lang="hu-HU" sz="2400" dirty="0"/>
              <a:t>Az új, selfness életforma alapvetően </a:t>
            </a:r>
            <a:r>
              <a:rPr lang="hu-HU" sz="2400" b="1" dirty="0"/>
              <a:t>önmagunk megismerésére és az önfejlesztésre </a:t>
            </a:r>
            <a:r>
              <a:rPr lang="hu-HU" sz="2400" dirty="0"/>
              <a:t>helyezi a hangsúlyt. </a:t>
            </a:r>
          </a:p>
          <a:p>
            <a:pPr indent="-257175">
              <a:lnSpc>
                <a:spcPct val="110000"/>
              </a:lnSpc>
            </a:pPr>
            <a:r>
              <a:rPr lang="hu-HU" sz="2400" dirty="0"/>
              <a:t>Fontos a holisztikus megközelítés (a test, a szellem és a lélek tökéletes összhangja), és egy egészséges énkép kialakítása. </a:t>
            </a:r>
          </a:p>
          <a:p>
            <a:pPr indent="-257175">
              <a:lnSpc>
                <a:spcPct val="110000"/>
              </a:lnSpc>
            </a:pPr>
            <a:r>
              <a:rPr lang="hu-HU" sz="2400" dirty="0"/>
              <a:t>A </a:t>
            </a:r>
            <a:r>
              <a:rPr lang="hu-HU" sz="2400" dirty="0" err="1"/>
              <a:t>selfness-t</a:t>
            </a:r>
            <a:r>
              <a:rPr lang="hu-HU" sz="2400" dirty="0"/>
              <a:t> ugyanakkor az önmegváltoztatás trendjeként is emlegetik, lévén, hogy saját képességeink felmérése gyakran a változtatás igényét is magával hozza. </a:t>
            </a:r>
          </a:p>
          <a:p>
            <a:pPr indent="-257175">
              <a:lnSpc>
                <a:spcPct val="110000"/>
              </a:lnSpc>
            </a:pPr>
            <a:r>
              <a:rPr lang="hu-HU" sz="2400" dirty="0"/>
              <a:t>Fő célok: magabiztosabbak, optimistábbak és legfőképpen kiegyensúlyozottabbak szeretnénk lenni, pl. </a:t>
            </a:r>
            <a:r>
              <a:rPr lang="hu-HU" sz="2400" dirty="0" err="1"/>
              <a:t>work-life</a:t>
            </a:r>
            <a:r>
              <a:rPr lang="hu-HU" sz="2400" dirty="0"/>
              <a:t> </a:t>
            </a:r>
            <a:r>
              <a:rPr lang="hu-HU" sz="2400" dirty="0" err="1"/>
              <a:t>balance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35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322833"/>
            <a:ext cx="5181600" cy="123395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latin typeface="+mn-lt"/>
              </a:rPr>
              <a:t>Új termékek III.</a:t>
            </a:r>
            <a:br>
              <a:rPr lang="hu-HU" b="1" dirty="0">
                <a:solidFill>
                  <a:srgbClr val="C00000"/>
                </a:solidFill>
                <a:latin typeface="+mn-lt"/>
              </a:rPr>
            </a:br>
            <a:r>
              <a:rPr lang="hu-HU" b="1" dirty="0" err="1">
                <a:solidFill>
                  <a:srgbClr val="C00000"/>
                </a:solidFill>
                <a:latin typeface="+mn-lt"/>
              </a:rPr>
              <a:t>Soulness</a:t>
            </a:r>
            <a:endParaRPr lang="hu-H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36512" y="1844824"/>
            <a:ext cx="8532440" cy="4464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</a:pPr>
            <a:r>
              <a:rPr lang="hu-HU" sz="2700" dirty="0"/>
              <a:t>A jelenleg elterjedt wellness döntően a testi rekreációra koncentrál (pl. sport, étkezés, masszázs), emellett szükséges a szellemi-lelki regenerálódás erősítése, eszköztárának tudatos alkalmazására; </a:t>
            </a:r>
          </a:p>
          <a:p>
            <a:pPr>
              <a:lnSpc>
                <a:spcPct val="85000"/>
              </a:lnSpc>
            </a:pPr>
            <a:r>
              <a:rPr lang="hu-HU" sz="2700" dirty="0"/>
              <a:t>A Soulness (szellemi-lelki harmónia) célja a </a:t>
            </a:r>
            <a:r>
              <a:rPr lang="hu-HU" sz="2700" b="1" dirty="0"/>
              <a:t>szellemi- és lelki felfrissülés, feltöltődés</a:t>
            </a:r>
            <a:r>
              <a:rPr lang="hu-HU" sz="2700" dirty="0"/>
              <a:t>, az érzelmi kifejezőképesség, stabilitás és megújulás eszköztárának elsajátítása;</a:t>
            </a:r>
          </a:p>
          <a:p>
            <a:pPr>
              <a:lnSpc>
                <a:spcPct val="85000"/>
              </a:lnSpc>
            </a:pPr>
            <a:r>
              <a:rPr lang="hu-HU" sz="2700" dirty="0"/>
              <a:t>Az önmagukért és másokért felelősséget vállaló, a siker súlyát és terhét elviselő emberek számára dolgozták ki, tehát elsősorban a menedzser szakmában tevékenykedőknek, akiknek munkája nemcsak szellemi, de pszichofizikai megterhelést jelent.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260647"/>
            <a:ext cx="6120680" cy="11481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latin typeface="+mn-lt"/>
              </a:rPr>
              <a:t>Új termékek IV.</a:t>
            </a:r>
            <a:br>
              <a:rPr lang="hu-HU" b="1" dirty="0">
                <a:solidFill>
                  <a:srgbClr val="C00000"/>
                </a:solidFill>
                <a:latin typeface="+mn-lt"/>
              </a:rPr>
            </a:br>
            <a:r>
              <a:rPr lang="hu-HU" b="1" dirty="0" err="1">
                <a:solidFill>
                  <a:srgbClr val="C00000"/>
                </a:solidFill>
                <a:latin typeface="+mn-lt"/>
              </a:rPr>
              <a:t>Family</a:t>
            </a:r>
            <a:r>
              <a:rPr lang="hu-HU" b="1" dirty="0">
                <a:solidFill>
                  <a:srgbClr val="C00000"/>
                </a:solidFill>
                <a:latin typeface="+mn-lt"/>
              </a:rPr>
              <a:t> wellness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136904" cy="496855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tx1"/>
                </a:solidFill>
              </a:rPr>
              <a:t>A gyerekbarát szolgáltatás nem egyenlő a családbaráttal!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sz="2400" dirty="0">
                <a:solidFill>
                  <a:schemeClr val="tx1"/>
                </a:solidFill>
              </a:rPr>
              <a:t>Cél, hogy a gyerekek szórakozása mellett a </a:t>
            </a:r>
            <a:r>
              <a:rPr lang="hu-HU" sz="2400" b="1" dirty="0">
                <a:solidFill>
                  <a:schemeClr val="tx1"/>
                </a:solidFill>
              </a:rPr>
              <a:t>szülők is pihenjenek</a:t>
            </a:r>
            <a:r>
              <a:rPr lang="hu-HU" sz="2400" dirty="0">
                <a:solidFill>
                  <a:schemeClr val="tx1"/>
                </a:solidFill>
              </a:rPr>
              <a:t>. </a:t>
            </a:r>
            <a:r>
              <a:rPr lang="hu-HU" sz="2400" b="1" dirty="0">
                <a:solidFill>
                  <a:schemeClr val="tx1"/>
                </a:solidFill>
              </a:rPr>
              <a:t>Mi kell ehhez?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saját élettér (játszószoba, </a:t>
            </a:r>
            <a:r>
              <a:rPr lang="hu-HU" sz="2400" dirty="0" err="1">
                <a:solidFill>
                  <a:schemeClr val="tx1"/>
                </a:solidFill>
              </a:rPr>
              <a:t>kuckózás</a:t>
            </a:r>
            <a:r>
              <a:rPr lang="hu-HU" sz="2400" dirty="0">
                <a:solidFill>
                  <a:schemeClr val="tx1"/>
                </a:solidFill>
              </a:rPr>
              <a:t>)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tágas szobák, komfort (külön szoba)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gyermekfelügyelet, biztonság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napközben animáció, sport, wellness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esti program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zöld környezet, jó levegő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jó megközelíthetőség</a:t>
            </a:r>
          </a:p>
          <a:p>
            <a:pPr marL="542925" indent="-27622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finom ételek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52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050270" y="759893"/>
            <a:ext cx="4765449" cy="7716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</a:rPr>
              <a:t>A </a:t>
            </a:r>
            <a:r>
              <a:rPr lang="hu-HU" sz="4400" b="1" dirty="0" err="1">
                <a:solidFill>
                  <a:srgbClr val="C00000"/>
                </a:solidFill>
              </a:rPr>
              <a:t>fitness</a:t>
            </a:r>
            <a:r>
              <a:rPr lang="hu-HU" sz="4400" b="1" dirty="0">
                <a:solidFill>
                  <a:srgbClr val="C00000"/>
                </a:solidFill>
              </a:rPr>
              <a:t> definíciója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332020" y="2231769"/>
            <a:ext cx="6421223" cy="35723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dirty="0"/>
              <a:t>A </a:t>
            </a:r>
            <a:r>
              <a:rPr lang="hu-HU" sz="2800" dirty="0" err="1"/>
              <a:t>fitness</a:t>
            </a:r>
            <a:r>
              <a:rPr lang="hu-HU" sz="2800" dirty="0"/>
              <a:t> szintén életmódot jelent,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melynek elemei a jó fizikai erőnlét, az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egészséges életmód és az esztétikus külső.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Az aktív wellness része, hiszen nagyobb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a sportos időtöltés jelentősége, tehát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inkább a fiatalabb és a közép </a:t>
            </a:r>
          </a:p>
          <a:p>
            <a:pPr algn="ctr">
              <a:spcAft>
                <a:spcPts val="600"/>
              </a:spcAft>
            </a:pPr>
            <a:r>
              <a:rPr lang="hu-HU" sz="2800" dirty="0"/>
              <a:t>korosztálynak szól.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80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996777" y="1077864"/>
            <a:ext cx="4850408" cy="7716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</a:rPr>
              <a:t>A </a:t>
            </a:r>
            <a:r>
              <a:rPr lang="hu-HU" sz="4400" b="1" dirty="0" err="1">
                <a:solidFill>
                  <a:srgbClr val="C00000"/>
                </a:solidFill>
              </a:rPr>
              <a:t>beauty</a:t>
            </a:r>
            <a:r>
              <a:rPr lang="hu-HU" sz="4400" b="1" dirty="0">
                <a:solidFill>
                  <a:srgbClr val="C00000"/>
                </a:solidFill>
              </a:rPr>
              <a:t> definíciója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-19290" y="2250741"/>
            <a:ext cx="9144000" cy="36794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800" dirty="0"/>
              <a:t>A </a:t>
            </a:r>
            <a:r>
              <a:rPr lang="hu-HU" sz="2800" dirty="0" err="1"/>
              <a:t>beauty</a:t>
            </a:r>
            <a:r>
              <a:rPr lang="hu-HU" sz="2800" dirty="0"/>
              <a:t> </a:t>
            </a:r>
            <a:r>
              <a:rPr lang="hu-HU" sz="2800" dirty="0" err="1"/>
              <a:t>a</a:t>
            </a:r>
            <a:r>
              <a:rPr lang="hu-HU" sz="2800" dirty="0"/>
              <a:t> külső szépségre koncentrál.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Amennyiben a holisztikus szemléletet követi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(testi, lelki, szellemi egészség), úgy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a wellness részeként értelmezhetjük,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leginkább „passzív wellness” szolgáltatásaihoz soroljuk.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Sokan utazással kötik egybe, főként </a:t>
            </a:r>
          </a:p>
          <a:p>
            <a:pPr algn="ctr">
              <a:lnSpc>
                <a:spcPct val="120000"/>
              </a:lnSpc>
            </a:pPr>
            <a:r>
              <a:rPr lang="hu-HU" sz="2800" dirty="0"/>
              <a:t>plasztikai sebészeti beavatkozás esetén.</a:t>
            </a:r>
          </a:p>
        </p:txBody>
      </p:sp>
    </p:spTree>
    <p:extLst>
      <p:ext uri="{BB962C8B-B14F-4D97-AF65-F5344CB8AC3E}">
        <p14:creationId xmlns:p14="http://schemas.microsoft.com/office/powerpoint/2010/main" val="42586692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95736" y="2492896"/>
            <a:ext cx="4292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a typeface="+mj-ea"/>
                <a:cs typeface="+mj-cs"/>
              </a:rPr>
              <a:t>MI LETT EBBŐL?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7C34F4-7EC7-44C6-93AE-0F9C5CBA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1" y="-27384"/>
            <a:ext cx="1000265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536" y="1556792"/>
            <a:ext cx="787339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hu-HU" sz="2400" dirty="0"/>
              <a:t>Az egészségi állapot fenntartása,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hu-HU" sz="2400" dirty="0"/>
              <a:t>illetve annak javítása érdekében történő utazás.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hu-HU" sz="24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187624" y="476672"/>
            <a:ext cx="6204304" cy="648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Az egészségturizmus definíciója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6207242-0E22-48E0-AA4D-8E5706EB3D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4256"/>
          <a:stretch/>
        </p:blipFill>
        <p:spPr>
          <a:xfrm>
            <a:off x="1116101" y="2654312"/>
            <a:ext cx="64322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32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A hazai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>
                <a:solidFill>
                  <a:schemeClr val="tx1"/>
                </a:solidFill>
                <a:cs typeface="Arial" pitchFamily="34" charset="0"/>
              </a:rPr>
              <a:t>A magyar fürdőket ~45 M vendég látogatta </a:t>
            </a:r>
          </a:p>
          <a:p>
            <a:pPr>
              <a:buNone/>
            </a:pPr>
            <a:r>
              <a:rPr lang="hu-HU" dirty="0">
                <a:solidFill>
                  <a:schemeClr val="tx1"/>
                </a:solidFill>
                <a:cs typeface="Arial" pitchFamily="34" charset="0"/>
              </a:rPr>
              <a:t>2019-ben (Magyar Fürdőszövetség adata).</a:t>
            </a:r>
          </a:p>
          <a:p>
            <a:pPr>
              <a:buNone/>
            </a:pPr>
            <a:r>
              <a:rPr lang="hu-HU" dirty="0">
                <a:cs typeface="Arial" pitchFamily="34" charset="0"/>
              </a:rPr>
              <a:t>	</a:t>
            </a:r>
          </a:p>
          <a:p>
            <a:pPr>
              <a:buNone/>
            </a:pPr>
            <a:br>
              <a:rPr lang="hu-HU" dirty="0">
                <a:cs typeface="Arial" pitchFamily="34" charset="0"/>
              </a:rPr>
            </a:br>
            <a:r>
              <a:rPr lang="hu-HU" dirty="0">
                <a:cs typeface="Arial" pitchFamily="34" charset="0"/>
              </a:rPr>
              <a:t>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2" y="2564904"/>
            <a:ext cx="6939590" cy="397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Az egészségturizmus hazai piaca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44824"/>
            <a:ext cx="8064896" cy="367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>
                <a:cs typeface="Arial" pitchFamily="34" charset="0"/>
              </a:rPr>
              <a:t>A regisztrációs kötelezettség miatt jóval pontosabb, megbízhatóbb statisztikák állnak rendelkezésre a szállodai vendégforgalomról, mint a fürdőkéről. </a:t>
            </a:r>
          </a:p>
          <a:p>
            <a:pPr>
              <a:buNone/>
            </a:pPr>
            <a:r>
              <a:rPr lang="hu-HU" dirty="0">
                <a:cs typeface="Arial" pitchFamily="34" charset="0"/>
              </a:rPr>
              <a:t>Ezért, a hazai piac áttekintéséhez a releváns – gyógy és wellness – szállodák forgalmát is bemutatom. </a:t>
            </a:r>
            <a:br>
              <a:rPr lang="hu-HU" dirty="0">
                <a:cs typeface="Arial" pitchFamily="34" charset="0"/>
              </a:rPr>
            </a:br>
            <a:r>
              <a:rPr lang="hu-HU" dirty="0">
                <a:cs typeface="Arial" pitchFamily="34" charset="0"/>
              </a:rPr>
              <a:t>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20BD-9E6F-3C6E-3DFB-14ACDD27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D6B2739C-203A-96D0-008C-879D379B6AD0}"/>
              </a:ext>
            </a:extLst>
          </p:cNvPr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1956835-8B62-31EB-A9FA-8A54F5ED6C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6370673-E80D-E189-C19A-233E5D61C3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91021AE3-67C2-5892-1048-7D43DCFE45C6}"/>
              </a:ext>
            </a:extLst>
          </p:cNvPr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65131276-FD17-B98A-80BD-849264F3B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BAA490C9-B0ED-250D-CCC5-B586D4D96E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C5F8AF7F-C4C2-DB0F-161C-F5AFD8AC1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850C05A-EEDB-E15F-00B2-CF060B27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Szállodai vendégéjszakák száma, 2008-24.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65D249-5494-9880-849C-9F46A12D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" name="Kép 8">
            <a:extLst>
              <a:ext uri="{FF2B5EF4-FFF2-40B4-BE49-F238E27FC236}">
                <a16:creationId xmlns:a16="http://schemas.microsoft.com/office/drawing/2014/main" id="{63EFC927-D74C-CE6B-8A82-7DDD7AA5B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" y="1124744"/>
            <a:ext cx="7596336" cy="3652293"/>
          </a:xfrm>
          <a:prstGeom prst="rect">
            <a:avLst/>
          </a:prstGeom>
        </p:spPr>
      </p:pic>
      <p:pic>
        <p:nvPicPr>
          <p:cNvPr id="1026" name="Picture 2" descr="Képtalálat a következ&amp;odblac;re: „sárvári fürd&amp;odblac; képek”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b="8849"/>
          <a:stretch/>
        </p:blipFill>
        <p:spPr bwMode="auto">
          <a:xfrm>
            <a:off x="-11982" y="4954510"/>
            <a:ext cx="4069532" cy="19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3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10EF732-3E97-93A9-990B-4232C69BE05B}"/>
              </a:ext>
            </a:extLst>
          </p:cNvPr>
          <p:cNvSpPr txBox="1">
            <a:spLocks/>
          </p:cNvSpPr>
          <p:nvPr/>
        </p:nvSpPr>
        <p:spPr>
          <a:xfrm>
            <a:off x="205680" y="429842"/>
            <a:ext cx="86868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buNone/>
            </a:pPr>
            <a:r>
              <a:rPr lang="hu-HU" sz="2800" b="1" dirty="0">
                <a:solidFill>
                  <a:srgbClr val="C00000"/>
                </a:solidFill>
                <a:latin typeface="+mn-lt"/>
              </a:rPr>
              <a:t>A belföldi és külföldi vendégéjszakák számának havi alakulása (a vendégéjszakák száma) 2019. és 2024. között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7E08019-78FE-AD35-B3D7-1F7DA384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16697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431800" y="1916832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825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+mn-lt"/>
              </a:rPr>
              <a:t>A gyógyszállók vendégforgalmi adatai – 2019.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5576" y="83671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cs typeface="Arial" pitchFamily="34" charset="0"/>
              </a:rPr>
              <a:t>Vendégéjszakák száma: 31,5 millió</a:t>
            </a:r>
          </a:p>
          <a:p>
            <a:pPr marL="342900" indent="-257175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ebből szállodában 23,34 millió</a:t>
            </a:r>
          </a:p>
          <a:p>
            <a:pPr marL="342900" indent="-257175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ebből gyógyszállodában: 2,647 millió (11,3%)</a:t>
            </a:r>
          </a:p>
        </p:txBody>
      </p:sp>
      <p:sp>
        <p:nvSpPr>
          <p:cNvPr id="2" name="Téglalap 1"/>
          <p:cNvSpPr/>
          <p:nvPr/>
        </p:nvSpPr>
        <p:spPr>
          <a:xfrm>
            <a:off x="1043608" y="21328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800" b="1" dirty="0">
                <a:latin typeface="+mj-lt"/>
              </a:rPr>
              <a:t>A hazai gyógyszállók vendégforgalmának növekedése (2013-19)</a:t>
            </a:r>
            <a:endParaRPr lang="hu-HU" sz="1800" dirty="0">
              <a:latin typeface="+mj-lt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764704"/>
            <a:ext cx="1000265" cy="577572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D22B95-41E4-2805-C9C7-19FAB4DB4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607927"/>
              </p:ext>
            </p:extLst>
          </p:nvPr>
        </p:nvGraphicFramePr>
        <p:xfrm>
          <a:off x="633339" y="2325619"/>
          <a:ext cx="7419975" cy="42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Szövegdoboz 2">
            <a:extLst>
              <a:ext uri="{FF2B5EF4-FFF2-40B4-BE49-F238E27FC236}">
                <a16:creationId xmlns:a16="http://schemas.microsoft.com/office/drawing/2014/main" id="{7FEC9C25-64FE-3114-78A3-1DE78B3104A3}"/>
              </a:ext>
            </a:extLst>
          </p:cNvPr>
          <p:cNvSpPr txBox="1"/>
          <p:nvPr/>
        </p:nvSpPr>
        <p:spPr>
          <a:xfrm rot="16200000">
            <a:off x="5056981" y="2702035"/>
            <a:ext cx="2524125" cy="1114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/>
              <a:t>1 286 564</a:t>
            </a:r>
            <a:endParaRPr lang="hu-HU" sz="800" b="1" dirty="0"/>
          </a:p>
          <a:p>
            <a:endParaRPr lang="hu-HU" sz="800" b="1" dirty="0"/>
          </a:p>
          <a:p>
            <a:r>
              <a:rPr lang="hu-HU" sz="1600" b="1" dirty="0"/>
              <a:t>1 361728</a:t>
            </a:r>
          </a:p>
        </p:txBody>
      </p:sp>
    </p:spTree>
    <p:extLst>
      <p:ext uri="{BB962C8B-B14F-4D97-AF65-F5344CB8AC3E}">
        <p14:creationId xmlns:p14="http://schemas.microsoft.com/office/powerpoint/2010/main" val="238615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179512" y="1640989"/>
            <a:ext cx="8712200" cy="466833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r>
              <a:rPr lang="hu-HU" sz="2200" dirty="0">
                <a:cs typeface="Arial" charset="0"/>
              </a:rPr>
              <a:t>  </a:t>
            </a: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+mn-lt"/>
              </a:rPr>
              <a:t>Az egészségturizmus vendégforgalmi adatai – 2019.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998726"/>
            <a:ext cx="8147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cs typeface="Arial" pitchFamily="34" charset="0"/>
              </a:rPr>
              <a:t>A wellness szállodák forgalma – amíg a KSH mérte – </a:t>
            </a:r>
          </a:p>
          <a:p>
            <a:pPr algn="ctr"/>
            <a:r>
              <a:rPr lang="hu-HU" sz="2400" dirty="0">
                <a:cs typeface="Arial" pitchFamily="34" charset="0"/>
              </a:rPr>
              <a:t>kb. kétszerese volt a </a:t>
            </a:r>
            <a:r>
              <a:rPr lang="hu-HU" sz="2400" dirty="0" err="1">
                <a:cs typeface="Arial" pitchFamily="34" charset="0"/>
              </a:rPr>
              <a:t>gyógyszállodákénak</a:t>
            </a:r>
            <a:r>
              <a:rPr lang="hu-HU" sz="2400" dirty="0">
                <a:cs typeface="Arial" pitchFamily="34" charset="0"/>
              </a:rPr>
              <a:t>.</a:t>
            </a:r>
          </a:p>
          <a:p>
            <a:pPr algn="ctr"/>
            <a:r>
              <a:rPr lang="hu-HU" sz="2400" dirty="0">
                <a:cs typeface="Arial" pitchFamily="34" charset="0"/>
              </a:rPr>
              <a:t>Eszerint 2019-ben a 2,647 millió </a:t>
            </a:r>
            <a:r>
              <a:rPr lang="hu-HU" sz="2400" dirty="0" err="1">
                <a:cs typeface="Arial" pitchFamily="34" charset="0"/>
              </a:rPr>
              <a:t>gyógyszállodai</a:t>
            </a:r>
            <a:r>
              <a:rPr lang="hu-HU" sz="2400" dirty="0">
                <a:cs typeface="Arial" pitchFamily="34" charset="0"/>
              </a:rPr>
              <a:t> vendégéjszaka mellett 5,3 millió körüli a wellness szállodákban eltöltött vendégéjszakák száma. </a:t>
            </a:r>
          </a:p>
          <a:p>
            <a:pPr algn="ctr"/>
            <a:r>
              <a:rPr lang="hu-HU" sz="2400" dirty="0">
                <a:cs typeface="Arial" pitchFamily="34" charset="0"/>
              </a:rPr>
              <a:t>Tehát az egészségturizmus – a gyógy- és wellness szállodák révén – a hazai szállodai vendégéjszakák ~33%-át adja!</a:t>
            </a:r>
          </a:p>
          <a:p>
            <a:r>
              <a:rPr lang="hu-HU" sz="1200" b="1" dirty="0">
                <a:cs typeface="Arial" pitchFamily="34" charset="0"/>
              </a:rPr>
              <a:t> 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836712"/>
            <a:ext cx="1000265" cy="5703721"/>
          </a:xfrm>
          <a:prstGeom prst="rect">
            <a:avLst/>
          </a:prstGeom>
        </p:spPr>
      </p:pic>
      <p:pic>
        <p:nvPicPr>
          <p:cNvPr id="4098" name="Picture 2" descr="Képtalálat a következőre: „hotel spirit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0" y="3789041"/>
            <a:ext cx="6960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87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323850" y="1916113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77785"/>
              </p:ext>
            </p:extLst>
          </p:nvPr>
        </p:nvGraphicFramePr>
        <p:xfrm>
          <a:off x="719360" y="1418696"/>
          <a:ext cx="6876976" cy="489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956">
                <a:tc>
                  <a:txBody>
                    <a:bodyPr/>
                    <a:lstStyle/>
                    <a:p>
                      <a:endParaRPr lang="hu-HU" sz="2000" b="0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Fürdővendégek száma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Gyógyszállók vendégéjszakái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Ausztria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Németország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Szlovákia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Oroszország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Németország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Ausztria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Cseh Köztársaság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Cseh Köztársaság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Románia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Szlovákia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Hollandia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Románia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Ukrajna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Lengyelország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Szerbia, Montenegró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Izrael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Horvátország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Ukrajna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hu-HU" sz="20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Oroszország</a:t>
                      </a:r>
                    </a:p>
                  </a:txBody>
                  <a:tcPr marL="91424" marR="91424" marT="45732" marB="4573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0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Olaszország</a:t>
                      </a:r>
                    </a:p>
                  </a:txBody>
                  <a:tcPr marL="91424" marR="91424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936104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+mn-lt"/>
              </a:rPr>
              <a:t>Legfontosabb küldőországaink – egészségturizmus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91612" y="644404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j-lt"/>
              </a:rPr>
              <a:t>Forrás: KSH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6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323850" y="1916113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936104"/>
          </a:xfrm>
        </p:spPr>
        <p:txBody>
          <a:bodyPr>
            <a:normAutofit/>
          </a:bodyPr>
          <a:lstStyle/>
          <a:p>
            <a:r>
              <a:rPr lang="hu-HU" sz="4000" b="1" dirty="0" err="1">
                <a:solidFill>
                  <a:srgbClr val="C00000"/>
                </a:solidFill>
                <a:latin typeface="+mn-lt"/>
              </a:rPr>
              <a:t>Újraindulások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91612" y="644404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j-lt"/>
              </a:rPr>
              <a:t>Forrás: KSH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E2D9F40-4010-4084-9D11-05C2B8214D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809" y="1531347"/>
            <a:ext cx="7929317" cy="42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1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323850" y="1916113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604448" cy="936104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Változások 2019 – 2020 – 2021.</a:t>
            </a:r>
            <a:br>
              <a:rPr lang="hu-HU" sz="4000" b="1" dirty="0">
                <a:solidFill>
                  <a:srgbClr val="C00000"/>
                </a:solidFill>
                <a:latin typeface="+mn-lt"/>
              </a:rPr>
            </a:br>
            <a:r>
              <a:rPr lang="hu-HU" sz="4000" b="1" dirty="0">
                <a:solidFill>
                  <a:srgbClr val="C00000"/>
                </a:solidFill>
                <a:latin typeface="+mn-lt"/>
              </a:rPr>
              <a:t>(fürdővárosok vendégéjszakái)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91612" y="644404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j-lt"/>
              </a:rPr>
              <a:t>Forrás: KSH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33FEC248-9AB3-48A9-A829-49EA4160AD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24" y="1949064"/>
            <a:ext cx="8788235" cy="403445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6363E3E-A550-7B9B-2D6D-9D561FF1B786}"/>
              </a:ext>
            </a:extLst>
          </p:cNvPr>
          <p:cNvSpPr txBox="1"/>
          <p:nvPr/>
        </p:nvSpPr>
        <p:spPr>
          <a:xfrm>
            <a:off x="7164511" y="126876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2024</a:t>
            </a:r>
          </a:p>
          <a:p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2023   </a:t>
            </a:r>
          </a:p>
          <a:p>
            <a:r>
              <a:rPr lang="hu-H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</a:p>
        </p:txBody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A945C92A-F618-A49B-AA28-C54F927E4A28}"/>
              </a:ext>
            </a:extLst>
          </p:cNvPr>
          <p:cNvSpPr/>
          <p:nvPr/>
        </p:nvSpPr>
        <p:spPr>
          <a:xfrm>
            <a:off x="7161723" y="1520665"/>
            <a:ext cx="1618488" cy="667512"/>
          </a:xfrm>
          <a:custGeom>
            <a:avLst/>
            <a:gdLst>
              <a:gd name="connsiteX0" fmla="*/ 0 w 1618488"/>
              <a:gd name="connsiteY0" fmla="*/ 667512 h 667512"/>
              <a:gd name="connsiteX1" fmla="*/ 676656 w 1618488"/>
              <a:gd name="connsiteY1" fmla="*/ 594360 h 667512"/>
              <a:gd name="connsiteX2" fmla="*/ 1261872 w 1618488"/>
              <a:gd name="connsiteY2" fmla="*/ 329184 h 667512"/>
              <a:gd name="connsiteX3" fmla="*/ 1618488 w 1618488"/>
              <a:gd name="connsiteY3" fmla="*/ 0 h 66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488" h="667512">
                <a:moveTo>
                  <a:pt x="0" y="667512"/>
                </a:moveTo>
                <a:cubicBezTo>
                  <a:pt x="233172" y="659130"/>
                  <a:pt x="466344" y="650748"/>
                  <a:pt x="676656" y="594360"/>
                </a:cubicBezTo>
                <a:cubicBezTo>
                  <a:pt x="886968" y="537972"/>
                  <a:pt x="1104900" y="428244"/>
                  <a:pt x="1261872" y="329184"/>
                </a:cubicBezTo>
                <a:cubicBezTo>
                  <a:pt x="1418844" y="230124"/>
                  <a:pt x="1518666" y="115062"/>
                  <a:pt x="1618488" y="0"/>
                </a:cubicBezTo>
              </a:path>
            </a:pathLst>
          </a:custGeom>
          <a:noFill/>
          <a:ln w="4762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285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323850" y="1916113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8604448" cy="936104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Hogy állunk jelenleg?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91612" y="644404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j-lt"/>
              </a:rPr>
              <a:t>Forrás: KSH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A4E3304-DF34-4CCD-A0BB-270BE5404DA2}"/>
              </a:ext>
            </a:extLst>
          </p:cNvPr>
          <p:cNvSpPr txBox="1"/>
          <p:nvPr/>
        </p:nvSpPr>
        <p:spPr>
          <a:xfrm>
            <a:off x="395536" y="1412776"/>
            <a:ext cx="75307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>
                <a:effectLst/>
              </a:rPr>
              <a:t>2024-ben a turizmus forgalma meg</a:t>
            </a:r>
            <a:r>
              <a:rPr lang="hu-HU" sz="2400" dirty="0"/>
              <a:t>haladta a 2019-es eredményeket</a:t>
            </a:r>
            <a:r>
              <a:rPr lang="hu-HU" sz="2400" dirty="0">
                <a:effectLst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effectLst/>
              </a:rPr>
              <a:t>A nemzetközi turistaérkezések lassabb visszaállása</a:t>
            </a:r>
            <a:r>
              <a:rPr lang="hu-HU" sz="2400" dirty="0"/>
              <a:t> főleg Budapesten okozott nehézséget, mára ez is helyreállt.</a:t>
            </a:r>
            <a:endParaRPr lang="hu-HU" sz="240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effectLst/>
              </a:rPr>
              <a:t>A növekvő fizetések kitermelése érdekében ugyanakkor bizonyos munkafolyamatokat automatizálni szükséges, illetve egyre magasabb árbevételt kell a hazai turisztikai szolgáltatóknak (is) elérniük.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>
                <a:effectLst/>
              </a:rPr>
              <a:t>A jelenlegi fejlesztéseknek is ezt a célt kell szolgálniuk, tehát nemcsak egyre vonzóbb </a:t>
            </a:r>
            <a:r>
              <a:rPr lang="hu-HU" sz="2400" dirty="0"/>
              <a:t>s</a:t>
            </a:r>
            <a:r>
              <a:rPr lang="hu-HU" sz="2400" dirty="0">
                <a:effectLst/>
              </a:rPr>
              <a:t>zolgáltatásokat kell nyújtsanak, hanem egyre költséghatékonyabban, tehát pl. egyre energiatakarékosabban kell működjenek. Ld. „Zöld gyógyfürdők” című tanulmány.</a:t>
            </a:r>
            <a:endParaRPr lang="hu-HU" sz="24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C9FFB90-1F75-43AD-8838-AE0A3DB10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7" y="0"/>
            <a:ext cx="1000265" cy="6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82685" y="332656"/>
            <a:ext cx="7559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Az orvosi turizmus – meghatározás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5FA9176-CA13-42A2-AB93-1D5F53E80989}"/>
              </a:ext>
            </a:extLst>
          </p:cNvPr>
          <p:cNvSpPr/>
          <p:nvPr/>
        </p:nvSpPr>
        <p:spPr>
          <a:xfrm>
            <a:off x="827584" y="119675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" eaLnBrk="1" hangingPunct="1">
              <a:buFont typeface="Wingdings" pitchFamily="2" charset="2"/>
              <a:buNone/>
            </a:pPr>
            <a:r>
              <a:rPr lang="hu-HU" sz="2400" b="1" dirty="0">
                <a:latin typeface="+mn-lt"/>
                <a:cs typeface="+mn-cs"/>
              </a:rPr>
              <a:t>Definíció: </a:t>
            </a:r>
            <a:r>
              <a:rPr lang="hu-HU" altLang="hu-HU" sz="2400" dirty="0"/>
              <a:t>orvosi kezelés, beavatkozás, komolyabb diagnosztikai eljárás kedvéért történő – döntően külföldi – utazás</a:t>
            </a:r>
          </a:p>
          <a:p>
            <a:pPr marL="85725" indent="9525" eaLnBrk="1" hangingPunct="1">
              <a:buFont typeface="Wingdings" pitchFamily="2" charset="2"/>
              <a:buNone/>
            </a:pPr>
            <a:endParaRPr lang="hu-HU" altLang="hu-HU" sz="2400" b="1" dirty="0"/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 b="1" dirty="0"/>
              <a:t>Nemzetközi adatok:</a:t>
            </a:r>
          </a:p>
          <a:p>
            <a:pPr eaLnBrk="1" hangingPunct="1"/>
            <a:r>
              <a:rPr lang="hu-HU" altLang="hu-HU" sz="2400" dirty="0"/>
              <a:t>2008-ban 60 Mrd $-os piac 2024-re 220 Mrd-</a:t>
            </a:r>
            <a:r>
              <a:rPr lang="hu-HU" altLang="hu-HU" sz="2400" dirty="0" err="1"/>
              <a:t>ra</a:t>
            </a:r>
            <a:r>
              <a:rPr lang="hu-HU" altLang="hu-HU" sz="2400" dirty="0"/>
              <a:t> nőtt</a:t>
            </a:r>
          </a:p>
          <a:p>
            <a:pPr eaLnBrk="1" hangingPunct="1"/>
            <a:r>
              <a:rPr lang="hu-HU" altLang="hu-HU" sz="2400" dirty="0"/>
              <a:t>Nagy küldőterületek </a:t>
            </a:r>
          </a:p>
          <a:p>
            <a:pPr marL="714375" lvl="1" indent="-200025" eaLnBrk="1" hangingPunct="1">
              <a:buFont typeface="Arial" panose="020B0604020202020204" pitchFamily="34" charset="0"/>
              <a:buChar char="•"/>
            </a:pPr>
            <a:r>
              <a:rPr lang="hu-HU" altLang="hu-HU" sz="2400" dirty="0"/>
              <a:t>ma: Észak-Amerika, Nyugat-Európa</a:t>
            </a:r>
          </a:p>
          <a:p>
            <a:pPr marL="714375" lvl="1" indent="-200025" eaLnBrk="1" hangingPunct="1">
              <a:buFont typeface="Arial" panose="020B0604020202020204" pitchFamily="34" charset="0"/>
              <a:buChar char="•"/>
            </a:pPr>
            <a:r>
              <a:rPr lang="hu-HU" altLang="hu-HU" sz="2400" dirty="0"/>
              <a:t>a jövőben: Közel-Kelet, Oroszország</a:t>
            </a:r>
          </a:p>
          <a:p>
            <a:pPr eaLnBrk="1" hangingPunct="1"/>
            <a:r>
              <a:rPr lang="hu-HU" altLang="hu-HU" sz="2400" dirty="0"/>
              <a:t>Legsikeresebb desztinációk: </a:t>
            </a:r>
          </a:p>
          <a:p>
            <a:pPr lvl="1" eaLnBrk="1" hangingPunct="1"/>
            <a:r>
              <a:rPr lang="hu-HU" altLang="hu-HU" sz="2400" dirty="0"/>
              <a:t>Ázsia: India, Malajzia, Thaiföld, Szingapúr, </a:t>
            </a:r>
          </a:p>
          <a:p>
            <a:pPr lvl="1" eaLnBrk="1" hangingPunct="1"/>
            <a:r>
              <a:rPr lang="hu-HU" altLang="hu-HU" sz="2400" dirty="0"/>
              <a:t>Amerika: Brazília, Panama, Costa Rica, </a:t>
            </a:r>
          </a:p>
          <a:p>
            <a:pPr lvl="1" eaLnBrk="1" hangingPunct="1"/>
            <a:r>
              <a:rPr lang="hu-HU" altLang="hu-HU" sz="2400" dirty="0"/>
              <a:t>Európa: Németország, Bulgária, Horvátország, Lengyelország, Magyarország, Törökország </a:t>
            </a:r>
          </a:p>
        </p:txBody>
      </p:sp>
    </p:spTree>
    <p:extLst>
      <p:ext uri="{BB962C8B-B14F-4D97-AF65-F5344CB8AC3E}">
        <p14:creationId xmlns:p14="http://schemas.microsoft.com/office/powerpoint/2010/main" val="257999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106060" y="620688"/>
            <a:ext cx="7011256" cy="12025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Az egészségturizmus fejlesztésének </a:t>
            </a:r>
          </a:p>
          <a:p>
            <a:pPr algn="ctr"/>
            <a:r>
              <a:rPr lang="hu-HU" sz="3600" b="1" dirty="0">
                <a:solidFill>
                  <a:srgbClr val="C00000"/>
                </a:solidFill>
              </a:rPr>
              <a:t>fő </a:t>
            </a:r>
            <a:r>
              <a:rPr lang="hu-HU" sz="3600" b="1" dirty="0" err="1">
                <a:solidFill>
                  <a:srgbClr val="C00000"/>
                </a:solidFill>
              </a:rPr>
              <a:t>pillérei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914400" y="2057400"/>
            <a:ext cx="7202916" cy="45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Kutatások (orvosi, marketing, hidrogeológiai)</a:t>
            </a:r>
          </a:p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Termékfejlesztés</a:t>
            </a:r>
          </a:p>
          <a:p>
            <a:pPr marL="7239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hu-HU" sz="2800" dirty="0"/>
              <a:t>egyedi jelleg</a:t>
            </a:r>
          </a:p>
          <a:p>
            <a:pPr marL="7239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-"/>
            </a:pPr>
            <a:r>
              <a:rPr lang="hu-HU" sz="2800" dirty="0"/>
              <a:t>sokszínűség egy régión belül</a:t>
            </a:r>
          </a:p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Infrastruktúra fejlesztése (főként közlekedés, településeken belül parkolás, gyógyhely)</a:t>
            </a:r>
          </a:p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Marketing (speciális marketingkommunikáció)</a:t>
            </a:r>
          </a:p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Oktatás (egészségügy, turizmus, gépészet, stb.)</a:t>
            </a:r>
          </a:p>
          <a:p>
            <a:pPr marL="2667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/>
              <a:t>Szabályozás (besorolások-minősítések,      NEAK-támogatás, SZÉP-kártya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115616" y="309784"/>
            <a:ext cx="5842475" cy="648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Különleges fürdők – jó példák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6984702" cy="50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Alsópáhok – családi üdülés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Bük – gyógyászat: csontritkulás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Budapest, Debrecen, Szentgotthárd – trópusi élményfürdő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Eger, Budapest – török fürdő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Hajdúszoboszló – 3 generációs fürdő, </a:t>
            </a:r>
            <a:r>
              <a:rPr lang="hu-HU" sz="2800" dirty="0" err="1"/>
              <a:t>aquapark</a:t>
            </a:r>
            <a:endParaRPr lang="hu-HU" sz="2800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Szeged, Budapest – belvárosi műemlékfürdő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Sárvár – legmodernebb wellness-szolgáltatások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Szentes – termálfürdő és sport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Tapolca – termálfürdő és barlang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Tótkomlós – „Rózsa Fürdő”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hu-HU" sz="2800" dirty="0"/>
              <a:t>Vásárosnamény – Szilva Fürdő</a:t>
            </a:r>
          </a:p>
        </p:txBody>
      </p:sp>
      <p:pic>
        <p:nvPicPr>
          <p:cNvPr id="2" name="Picture 1" descr="Képtalálat a következőre: „mórahalom gyógyfürdő”">
            <a:extLst>
              <a:ext uri="{FF2B5EF4-FFF2-40B4-BE49-F238E27FC236}">
                <a16:creationId xmlns:a16="http://schemas.microsoft.com/office/drawing/2014/main" id="{FE3E03AC-3FE2-DB23-3FCE-F7A7A06F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4015521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323850" y="1916113"/>
            <a:ext cx="8712200" cy="4679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300" b="1" dirty="0">
              <a:cs typeface="Arial" charset="0"/>
            </a:endParaRPr>
          </a:p>
          <a:p>
            <a:pPr marL="0" indent="0">
              <a:buFont typeface="Arial" charset="0"/>
              <a:buNone/>
            </a:pPr>
            <a:br>
              <a:rPr lang="hu-HU" sz="2200" dirty="0">
                <a:cs typeface="Arial" charset="0"/>
              </a:rPr>
            </a:br>
            <a:endParaRPr lang="hu-HU" sz="2200" b="1" dirty="0">
              <a:cs typeface="Arial" charset="0"/>
            </a:endParaRPr>
          </a:p>
        </p:txBody>
      </p:sp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32048" y="764704"/>
            <a:ext cx="7308304" cy="936104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+mn-lt"/>
              </a:rPr>
              <a:t>A fejlesztések finanszírozási lehetőségei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91612" y="644404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j-lt"/>
              </a:rPr>
              <a:t>Forrás: KSH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A4E3304-DF34-4CCD-A0BB-270BE5404DA2}"/>
              </a:ext>
            </a:extLst>
          </p:cNvPr>
          <p:cNvSpPr txBox="1"/>
          <p:nvPr/>
        </p:nvSpPr>
        <p:spPr>
          <a:xfrm>
            <a:off x="936104" y="2406811"/>
            <a:ext cx="6552728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3200" dirty="0">
                <a:effectLst/>
              </a:rPr>
              <a:t>Modern városok program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3200" dirty="0"/>
              <a:t>Szállásfejlesztési pályázatok</a:t>
            </a:r>
            <a:endParaRPr lang="hu-HU" sz="3200" dirty="0">
              <a:effectLst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3200" dirty="0"/>
              <a:t>Egyedi kormánydöntések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3200" dirty="0"/>
              <a:t>TOP Plusz </a:t>
            </a:r>
            <a:r>
              <a:rPr lang="hu-HU" sz="3200" dirty="0">
                <a:effectLst/>
              </a:rPr>
              <a:t>– fürdőink energetikai és szolgáltatásfejlesztése</a:t>
            </a:r>
            <a:endParaRPr lang="hu-HU" sz="32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C9FFB90-1F75-43AD-8838-AE0A3DB10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7" y="0"/>
            <a:ext cx="1000265" cy="65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4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2636912"/>
            <a:ext cx="625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</a:rPr>
              <a:t>HOGY LESZ EZ ÉLMÉNY?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3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86" y="-994402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88032" y="116632"/>
            <a:ext cx="86764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200" b="1" dirty="0">
                <a:solidFill>
                  <a:srgbClr val="C00000"/>
                </a:solidFill>
                <a:cs typeface="Arial" pitchFamily="34" charset="0"/>
              </a:rPr>
              <a:t>FÜRDŐÉLMÉNY – ÁLTALÁBAN</a:t>
            </a:r>
          </a:p>
          <a:p>
            <a:pPr lvl="0"/>
            <a:endParaRPr lang="hu-HU" sz="2400" dirty="0"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Sokféle, színes programkínálat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Korosztály(ok)</a:t>
            </a:r>
            <a:r>
              <a:rPr lang="hu-HU" sz="2400" dirty="0" err="1">
                <a:cs typeface="Arial" pitchFamily="34" charset="0"/>
              </a:rPr>
              <a:t>nak</a:t>
            </a:r>
            <a:r>
              <a:rPr lang="hu-HU" sz="2400" dirty="0">
                <a:cs typeface="Arial" pitchFamily="34" charset="0"/>
              </a:rPr>
              <a:t> megfelelő, egészséges gasztronómia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Szép, harmonikus belsőépítészet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cs typeface="Arial" pitchFamily="34" charset="0"/>
              </a:rPr>
              <a:t>Gyönyörű pázsit a strandon!!!</a:t>
            </a:r>
          </a:p>
        </p:txBody>
      </p:sp>
      <p:pic>
        <p:nvPicPr>
          <p:cNvPr id="3" name="Picture 2" descr="http://www.tiszapartifurdo.hu/w/gallery/0_1000/63_max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2696"/>
            <a:ext cx="5924870" cy="39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pirithotel.hu/w/gallery/0_1000/759_mid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2638775"/>
            <a:ext cx="3312368" cy="43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Ã©ptalÃ¡lat a kÃ¶vetkezÅre: âswimming  clipart png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57761"/>
            <a:ext cx="1654843" cy="10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49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3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Ã©ptalÃ¡lat a kÃ¶vetkezÅre: âswimming  clipart png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57761"/>
            <a:ext cx="1654843" cy="10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7" y="-891480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77116" y="56813"/>
            <a:ext cx="772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2400" b="1" dirty="0"/>
              <a:t>	</a:t>
            </a:r>
            <a:r>
              <a:rPr lang="hu-HU" sz="3200" b="1" dirty="0">
                <a:solidFill>
                  <a:srgbClr val="C00000"/>
                </a:solidFill>
              </a:rPr>
              <a:t>GYÓGYTURIZMUS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jó minőségű, specializált kezelések: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hatásos gyógyvíz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orvosi szaktudás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modern műszerek, eszközök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színvonalas infrastruktúra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udvariasság, szolgálatkészség               </a:t>
            </a:r>
          </a:p>
          <a:p>
            <a:pPr lvl="1"/>
            <a:r>
              <a:rPr lang="hu-HU" sz="2400" dirty="0"/>
              <a:t>     (idős emberek segítése)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külföldi vendégek estében nyelvtudás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akadálymentes környezet</a:t>
            </a:r>
          </a:p>
        </p:txBody>
      </p:sp>
      <p:pic>
        <p:nvPicPr>
          <p:cNvPr id="6146" name="Picture 2" descr="KÃ©ptalÃ¡lat a kÃ¶vetkezÅre: âgyÃ³gykezelÃ©s turizmus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6125"/>
            <a:ext cx="2843645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Ã©ptalÃ¡lat a kÃ¶vetkezÅre: âgyÃ³gyvÃ­z kezelÃ©s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9" y="4581128"/>
            <a:ext cx="5232966" cy="14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24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7" y="-891480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3" y="44624"/>
            <a:ext cx="87849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/>
              <a:t>      </a:t>
            </a:r>
            <a:r>
              <a:rPr lang="hu-HU" sz="3200" b="1" dirty="0">
                <a:solidFill>
                  <a:srgbClr val="C00000"/>
                </a:solidFill>
              </a:rPr>
              <a:t>WELLNESS</a:t>
            </a:r>
          </a:p>
          <a:p>
            <a:pPr lvl="0"/>
            <a:endParaRPr lang="hu-HU" dirty="0"/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dirty="0"/>
              <a:t>Színvonalas szolgáltatások: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felkészült szakemberek (tréner, animátor, wellness menedzser)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modern eszközök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színvonalas infrastruktúra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színes, változatos programok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/>
              <a:t>hazavihető tudás, életmód-tanácsadás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dirty="0"/>
              <a:t>A testi rekreáció mellett a szellemi és lelki feltöltődést, megnyugvást is szolgáló programok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dirty="0"/>
              <a:t>Udvariasság, szolgálatkészség </a:t>
            </a:r>
          </a:p>
          <a:p>
            <a:pPr marL="342900" lvl="0" indent="-342900"/>
            <a:r>
              <a:rPr lang="hu-HU" sz="2400" dirty="0"/>
              <a:t>	(esetleg humor)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dirty="0"/>
              <a:t>Külföldi vendégek esetében </a:t>
            </a:r>
          </a:p>
          <a:p>
            <a:pPr marL="342900" lvl="0" indent="-342900"/>
            <a:r>
              <a:rPr lang="hu-HU" sz="2400" dirty="0"/>
              <a:t>	nyelvtudás</a:t>
            </a:r>
          </a:p>
        </p:txBody>
      </p:sp>
      <p:pic>
        <p:nvPicPr>
          <p:cNvPr id="8194" name="Picture 2" descr="Sauna im Garten mit Fenster und Blick auf den See | Sauna im garten,  Saunahaus garten, Saunah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379"/>
            <a:ext cx="4644008" cy="3096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025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3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Ã©ptalÃ¡lat a kÃ¶vetkezÅre: âswimming  clipart png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57761"/>
            <a:ext cx="1654843" cy="10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7" y="-891480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5671" y="44624"/>
            <a:ext cx="8496944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200" b="1" dirty="0">
                <a:solidFill>
                  <a:srgbClr val="C00000"/>
                </a:solidFill>
              </a:rPr>
              <a:t>CSALÁDI VAGY ÉLMÉNYFÜRDŐ </a:t>
            </a:r>
          </a:p>
          <a:p>
            <a:pPr lvl="0"/>
            <a:endParaRPr lang="hu-HU" sz="1200" dirty="0"/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hu-HU" sz="2400" dirty="0"/>
              <a:t>Élményfürdő (pezsgőfürdő, hullámmedence, nyakzuhany,   egyéb víz alatti masszázsok, buzgár, sodrófolyosó)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hu-HU" sz="2400" dirty="0"/>
              <a:t>Az adott korosztálynak megfelelő sport- és játéklehetőségek, </a:t>
            </a:r>
          </a:p>
          <a:p>
            <a:pPr marL="361950" lvl="0" indent="-180975"/>
            <a:r>
              <a:rPr lang="hu-HU" sz="2400" dirty="0"/>
              <a:t>	a gyermekek szempontja: minél több csúszda vagy egyéb játék!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hu-HU" sz="2400" dirty="0"/>
              <a:t>A szülők biztonságban tudhassák a gyermekeiket: pl.  g</a:t>
            </a:r>
            <a:r>
              <a:rPr lang="hu-HU" sz="2400" dirty="0">
                <a:solidFill>
                  <a:schemeClr val="tx1"/>
                </a:solidFill>
              </a:rPr>
              <a:t>yermekfelügyelet, animáció (sport, ügyességi játékok)</a:t>
            </a:r>
            <a:endParaRPr lang="hu-HU" sz="2400" dirty="0"/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hu-HU" sz="2400" dirty="0"/>
              <a:t>Speciális étkezési (pl. gyermekadag, </a:t>
            </a:r>
            <a:r>
              <a:rPr lang="hu-HU" sz="2400" dirty="0" err="1"/>
              <a:t>mikrosütő</a:t>
            </a:r>
            <a:r>
              <a:rPr lang="hu-HU" sz="2400" dirty="0"/>
              <a:t>) és </a:t>
            </a:r>
          </a:p>
          <a:p>
            <a:pPr marL="361950" lvl="0" indent="-180975"/>
            <a:r>
              <a:rPr lang="hu-HU" sz="2400" dirty="0"/>
              <a:t>	gyermekápolási lehetőségek (pl. pelenkázó a WC-kben)</a:t>
            </a:r>
          </a:p>
        </p:txBody>
      </p:sp>
      <p:pic>
        <p:nvPicPr>
          <p:cNvPr id="4098" name="Picture 2" descr="KÃ©ptalÃ¡lat a kÃ¶vetkezÅre: âcsalÃ¡di fÃ¼rdÅ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99" y="40621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Ã©ptalÃ¡lat a kÃ¶vetkezÅre: âcsalÃ¡di fÃ¼rdÅ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9" y="3910512"/>
            <a:ext cx="2063217" cy="23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Ã©ptalÃ¡lat a kÃ¶vetkezÅre: âcsalÃ¡di fÃ¼rdÅâ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9684"/>
            <a:ext cx="3219580" cy="21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28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3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Ã©ptalÃ¡lat a kÃ¶vetkezÅre: âwaves  border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6028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Ã©ptalÃ¡lat a kÃ¶vetkezÅre: âswimming  clipart png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57761"/>
            <a:ext cx="1654843" cy="10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7" y="-891480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11504" y="40466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200" b="1" noProof="0">
                <a:solidFill>
                  <a:srgbClr val="C00000"/>
                </a:solidFill>
              </a:rPr>
              <a:t>AKTÍV TURIZMUS, USZODA, SPORT</a:t>
            </a:r>
          </a:p>
          <a:p>
            <a:pPr lvl="0"/>
            <a:endParaRPr lang="hu-HU" sz="2400" noProof="0" dirty="0"/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noProof="0" dirty="0"/>
              <a:t>Sportlehetőségek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noProof="0" dirty="0"/>
              <a:t>Sporteszközök és tárolási lehetőségek, szerviz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noProof="0" dirty="0"/>
              <a:t>Energiadús reggeli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noProof="0" dirty="0"/>
              <a:t>Kijelölt, feltérképezett túraútvonalak</a:t>
            </a:r>
          </a:p>
          <a:p>
            <a:pPr marL="342900" lvl="0" indent="-257175">
              <a:buFont typeface="Arial" panose="020B0604020202020204" pitchFamily="34" charset="0"/>
              <a:buChar char="•"/>
            </a:pPr>
            <a:r>
              <a:rPr lang="hu-HU" sz="2400" noProof="0" dirty="0"/>
              <a:t>Korosztálynak, kondíciónak megfelelő terhelés</a:t>
            </a:r>
          </a:p>
        </p:txBody>
      </p:sp>
      <p:pic>
        <p:nvPicPr>
          <p:cNvPr id="3074" name="Picture 2" descr="KÃ©ptalÃ¡lat a kÃ¶vetkezÅre: âÃºszÃ¡s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" y="3650482"/>
            <a:ext cx="3816424" cy="21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Ã©ptalÃ¡lat a kÃ¶vetkezÅre: âzÃ¶ldsÃ©gtÃ¡l gasztronÃ³mia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21" y="4411224"/>
            <a:ext cx="3410362" cy="13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Ã©ptalÃ¡lat a kÃ¶vetkezÅre: âkerÃ©kpÃ¡r tÃºraÃºtvonalâ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93" y="1420540"/>
            <a:ext cx="2113763" cy="27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42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KÃ©ptalÃ¡lat a kÃ¶vetkezÅre: âsunny   clipart p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7" y="-891480"/>
            <a:ext cx="2377604" cy="23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02272" y="404664"/>
            <a:ext cx="68220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/>
              <a:t>      </a:t>
            </a:r>
            <a:r>
              <a:rPr lang="hu-HU" sz="3200" b="1" dirty="0">
                <a:solidFill>
                  <a:srgbClr val="C00000"/>
                </a:solidFill>
              </a:rPr>
              <a:t>SZÁLLODAI SZOBA</a:t>
            </a:r>
          </a:p>
          <a:p>
            <a:pPr lvl="0"/>
            <a:endParaRPr lang="hu-HU" dirty="0"/>
          </a:p>
          <a:p>
            <a:pPr lvl="0"/>
            <a:r>
              <a:rPr lang="hu-HU" sz="2800" dirty="0"/>
              <a:t>A pihenés négy fő feltétele:</a:t>
            </a:r>
          </a:p>
          <a:p>
            <a:pPr marL="4476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Kényelmes ágyak</a:t>
            </a:r>
          </a:p>
          <a:p>
            <a:pPr marL="4476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Csend (zajmentesítés)</a:t>
            </a:r>
          </a:p>
          <a:p>
            <a:pPr marL="4476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Sötétség (teljesen besötétíthető szobák)</a:t>
            </a:r>
          </a:p>
          <a:p>
            <a:pPr marL="4476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Megfelelő hőmérséklet</a:t>
            </a:r>
          </a:p>
        </p:txBody>
      </p:sp>
      <p:pic>
        <p:nvPicPr>
          <p:cNvPr id="2050" name="Picture 2" descr="Képtalálat a következőre: „szállodai szobák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" y="3519330"/>
            <a:ext cx="9144032" cy="3338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49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12937" y="332656"/>
            <a:ext cx="5698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A hazai orvosi turizmusról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7B7A1-E874-63DE-D6D4-A7970825062F}"/>
              </a:ext>
            </a:extLst>
          </p:cNvPr>
          <p:cNvSpPr txBox="1"/>
          <p:nvPr/>
        </p:nvSpPr>
        <p:spPr>
          <a:xfrm>
            <a:off x="1553210" y="1170032"/>
            <a:ext cx="496300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" eaLnBrk="1" hangingPunct="1">
              <a:buFont typeface="Wingdings" pitchFamily="2" charset="2"/>
              <a:buNone/>
            </a:pPr>
            <a:r>
              <a:rPr lang="hu-HU" altLang="hu-HU" sz="2000" b="1" dirty="0"/>
              <a:t>Legfontosabb hazai szereplők ma: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/>
              <a:t>Fogorvosi praxisok,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/>
              <a:t>Plasztikai sebészek,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/>
              <a:t>Ortopédsebészet + rehabilitáció,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/>
              <a:t>Szemészet, szemsebészet,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/>
              <a:t>Meddőségi kezelés (IVF),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 err="1"/>
              <a:t>Obesitas</a:t>
            </a:r>
            <a:r>
              <a:rPr lang="hu-HU" altLang="hu-HU" sz="2000" dirty="0"/>
              <a:t> (elhízás)-specialisták.</a:t>
            </a:r>
          </a:p>
          <a:p>
            <a:pPr marL="571500" indent="-209550" eaLnBrk="1" hangingPunct="1">
              <a:buFont typeface="Arial" panose="020B0604020202020204" pitchFamily="34" charset="0"/>
              <a:buChar char="•"/>
            </a:pPr>
            <a:endParaRPr lang="hu-HU" altLang="hu-HU" sz="2000" dirty="0"/>
          </a:p>
          <a:p>
            <a:pPr eaLnBrk="1" hangingPunct="1"/>
            <a:r>
              <a:rPr lang="hu-HU" altLang="hu-HU" sz="2000" b="1" dirty="0"/>
              <a:t>Igénybe vett turisztikai szolgáltatások: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Repülőjegy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Szállás (3-5*, 30-60.000 Ft/éj)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Étkezés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Városnézés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Vásárlás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Kulturális program</a:t>
            </a:r>
          </a:p>
          <a:p>
            <a:pPr marL="571500" indent="-2095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Fürdő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altLang="hu-HU" sz="2000" dirty="0"/>
              <a:t>Becslések szerint fejenként 5-15.000 euróért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altLang="hu-HU" sz="2000" dirty="0"/>
              <a:t>vásárolnak szolgáltatásokat hazánkban. </a:t>
            </a:r>
          </a:p>
        </p:txBody>
      </p:sp>
    </p:spTree>
    <p:extLst>
      <p:ext uri="{BB962C8B-B14F-4D97-AF65-F5344CB8AC3E}">
        <p14:creationId xmlns:p14="http://schemas.microsoft.com/office/powerpoint/2010/main" val="3975204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Mi az orvosi turizmus jövője?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4BC6F-C4ED-59B1-FECD-BA2C574B61D1}"/>
              </a:ext>
            </a:extLst>
          </p:cNvPr>
          <p:cNvSpPr txBox="1"/>
          <p:nvPr/>
        </p:nvSpPr>
        <p:spPr>
          <a:xfrm>
            <a:off x="323528" y="1124744"/>
            <a:ext cx="842493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dirty="0">
                <a:latin typeface="+mj-lt"/>
                <a:cs typeface="Arial" panose="020B0604020202020204" pitchFamily="34" charset="0"/>
              </a:rPr>
              <a:t>Mivel hazánkban az állami egészségügyi ellátás szerepe meghatározó, állami szerepvállalás nélkül nem lehet továbblépni, </a:t>
            </a:r>
            <a:r>
              <a:rPr lang="hu-HU" altLang="hu-HU" sz="2400" dirty="0" err="1">
                <a:latin typeface="+mj-lt"/>
                <a:cs typeface="Arial" panose="020B0604020202020204" pitchFamily="34" charset="0"/>
              </a:rPr>
              <a:t>továbbfejlődni</a:t>
            </a:r>
            <a:r>
              <a:rPr lang="hu-HU" altLang="hu-HU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dirty="0">
                <a:latin typeface="+mj-lt"/>
                <a:cs typeface="Arial" panose="020B0604020202020204" pitchFamily="34" charset="0"/>
              </a:rPr>
              <a:t>A magyar orvosi turizmust tekintve</a:t>
            </a:r>
            <a:r>
              <a:rPr lang="hu-HU" altLang="hu-HU" sz="2400" b="1" dirty="0">
                <a:latin typeface="+mj-lt"/>
                <a:cs typeface="Arial" panose="020B0604020202020204" pitchFamily="34" charset="0"/>
              </a:rPr>
              <a:t> jelenleg dominál az </a:t>
            </a:r>
            <a:r>
              <a:rPr lang="hu-HU" altLang="hu-HU" sz="2400" b="1" dirty="0" err="1">
                <a:latin typeface="+mj-lt"/>
                <a:cs typeface="Arial" panose="020B0604020202020204" pitchFamily="34" charset="0"/>
              </a:rPr>
              <a:t>árelőny</a:t>
            </a:r>
            <a:r>
              <a:rPr lang="hu-HU" altLang="hu-HU" sz="2400" b="1" dirty="0">
                <a:latin typeface="+mj-lt"/>
                <a:cs typeface="Arial" panose="020B0604020202020204" pitchFamily="34" charset="0"/>
              </a:rPr>
              <a:t>, </a:t>
            </a:r>
            <a:r>
              <a:rPr lang="hu-HU" altLang="hu-HU" sz="2400" dirty="0">
                <a:latin typeface="+mj-lt"/>
                <a:cs typeface="Arial" panose="020B0604020202020204" pitchFamily="34" charset="0"/>
              </a:rPr>
              <a:t>vagyis hogy a turisták általában az otthoni feléért megkapják a teljes csomagot (utazási költség + orvosi szolgáltatás + szállás + étkezés + program)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dirty="0">
                <a:latin typeface="+mj-lt"/>
                <a:cs typeface="Arial" panose="020B0604020202020204" pitchFamily="34" charset="0"/>
              </a:rPr>
              <a:t>Nyilván nem célunk, hogy mindig (értsd: hosszú távon) jóval olcsóbbak maradjunk a nagy küldőországok áraihoz képest, de</a:t>
            </a:r>
            <a:r>
              <a:rPr lang="hu-HU" altLang="hu-HU" sz="2400" b="1" dirty="0">
                <a:latin typeface="+mj-lt"/>
                <a:cs typeface="Arial" panose="020B0604020202020204" pitchFamily="34" charset="0"/>
              </a:rPr>
              <a:t> az ottani árszínvonal 60-70%-ára fölmenni </a:t>
            </a:r>
            <a:r>
              <a:rPr lang="hu-HU" altLang="hu-HU" sz="2400" dirty="0">
                <a:latin typeface="+mj-lt"/>
                <a:cs typeface="Arial" panose="020B0604020202020204" pitchFamily="34" charset="0"/>
              </a:rPr>
              <a:t>csak úgy lehet, ha nem pusztán csípőprotézist, hanem </a:t>
            </a:r>
            <a:r>
              <a:rPr lang="hu-HU" altLang="hu-HU" sz="2400" b="1" dirty="0">
                <a:latin typeface="+mj-lt"/>
                <a:cs typeface="Arial" panose="020B0604020202020204" pitchFamily="34" charset="0"/>
              </a:rPr>
              <a:t>élményt is </a:t>
            </a:r>
            <a:r>
              <a:rPr lang="hu-HU" altLang="hu-HU" sz="2400" dirty="0">
                <a:latin typeface="+mj-lt"/>
                <a:cs typeface="Arial" panose="020B0604020202020204" pitchFamily="34" charset="0"/>
              </a:rPr>
              <a:t>kapnak!</a:t>
            </a:r>
          </a:p>
        </p:txBody>
      </p:sp>
      <p:pic>
        <p:nvPicPr>
          <p:cNvPr id="12" name="Picture 4" descr="Képtalálat a következőre: „csípőprotézis”">
            <a:extLst>
              <a:ext uri="{FF2B5EF4-FFF2-40B4-BE49-F238E27FC236}">
                <a16:creationId xmlns:a16="http://schemas.microsoft.com/office/drawing/2014/main" id="{2027796A-62A0-C202-C64D-166E0B81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000" b="10927"/>
          <a:stretch>
            <a:fillRect/>
          </a:stretch>
        </p:blipFill>
        <p:spPr bwMode="auto">
          <a:xfrm>
            <a:off x="2483768" y="4869160"/>
            <a:ext cx="18764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uszjel 4">
            <a:extLst>
              <a:ext uri="{FF2B5EF4-FFF2-40B4-BE49-F238E27FC236}">
                <a16:creationId xmlns:a16="http://schemas.microsoft.com/office/drawing/2014/main" id="{81B6CDAF-1DA9-D8C2-A390-8FAAFE58862E}"/>
              </a:ext>
            </a:extLst>
          </p:cNvPr>
          <p:cNvSpPr/>
          <p:nvPr/>
        </p:nvSpPr>
        <p:spPr>
          <a:xfrm>
            <a:off x="4427984" y="530066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Szövegdoboz 5">
            <a:extLst>
              <a:ext uri="{FF2B5EF4-FFF2-40B4-BE49-F238E27FC236}">
                <a16:creationId xmlns:a16="http://schemas.microsoft.com/office/drawing/2014/main" id="{2CF51D5B-732C-DB78-47BE-5A783AD9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084763"/>
            <a:ext cx="1223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8000" dirty="0">
                <a:sym typeface="Wingdings" pitchFamily="2" charset="2"/>
              </a:rPr>
              <a:t>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3594534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62242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Mi a gyógyturizmus jövője?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4BC6F-C4ED-59B1-FECD-BA2C574B61D1}"/>
              </a:ext>
            </a:extLst>
          </p:cNvPr>
          <p:cNvSpPr txBox="1"/>
          <p:nvPr/>
        </p:nvSpPr>
        <p:spPr>
          <a:xfrm>
            <a:off x="323528" y="1628800"/>
            <a:ext cx="8424936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800" dirty="0">
                <a:latin typeface="+mj-lt"/>
                <a:cs typeface="Arial" panose="020B0604020202020204" pitchFamily="34" charset="0"/>
              </a:rPr>
              <a:t>A rendkívül kedvezőtlen TB-támogatás miatt egyre csökken az államilag finanszírozott gyógyturizmus súlya, ezzel szemben folyamatosan nő a magánellátás szerepe.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800" dirty="0"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800" dirty="0">
                <a:latin typeface="+mj-lt"/>
                <a:cs typeface="Arial" panose="020B0604020202020204" pitchFamily="34" charset="0"/>
              </a:rPr>
              <a:t>Egyre inkább személyre szabott, egyre </a:t>
            </a:r>
            <a:r>
              <a:rPr lang="hu-HU" altLang="hu-HU" sz="2800" dirty="0" err="1">
                <a:latin typeface="+mj-lt"/>
                <a:cs typeface="Arial" panose="020B0604020202020204" pitchFamily="34" charset="0"/>
              </a:rPr>
              <a:t>specializáltabb</a:t>
            </a:r>
            <a:r>
              <a:rPr lang="hu-HU" altLang="hu-HU" sz="2800" dirty="0">
                <a:latin typeface="+mj-lt"/>
                <a:cs typeface="Arial" panose="020B0604020202020204" pitchFamily="34" charset="0"/>
              </a:rPr>
              <a:t> kúracsomagokra lesz szükség, pl. a civilizációs ártalmak (kevés testmozgásból és idős korból adódó mozgásszervi panaszok, cukorbetegség, magas vérnyomás, elhízás, idősebb korban a szellemi eltunyulás, légzőszervi betegségek) miatt.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800" dirty="0"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800" dirty="0">
                <a:latin typeface="+mj-lt"/>
                <a:cs typeface="Arial" panose="020B0604020202020204" pitchFamily="34" charset="0"/>
              </a:rPr>
              <a:t>Az egészségtudatosság erősödésével nőni fog a megelőzés szerepe is.</a:t>
            </a:r>
          </a:p>
        </p:txBody>
      </p:sp>
    </p:spTree>
    <p:extLst>
      <p:ext uri="{BB962C8B-B14F-4D97-AF65-F5344CB8AC3E}">
        <p14:creationId xmlns:p14="http://schemas.microsoft.com/office/powerpoint/2010/main" val="3502218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Mi a wellness jövője?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4BC6F-C4ED-59B1-FECD-BA2C574B61D1}"/>
              </a:ext>
            </a:extLst>
          </p:cNvPr>
          <p:cNvSpPr txBox="1"/>
          <p:nvPr/>
        </p:nvSpPr>
        <p:spPr>
          <a:xfrm>
            <a:off x="179512" y="1214281"/>
            <a:ext cx="8424936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dirty="0">
                <a:cs typeface="Arial" panose="020B0604020202020204" pitchFamily="34" charset="0"/>
              </a:rPr>
              <a:t>A wellnessnek már a múltja is biztató!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altLang="hu-HU" sz="2600" dirty="0">
                <a:cs typeface="Arial" panose="020B0604020202020204" pitchFamily="34" charset="0"/>
              </a:rPr>
              <a:t>Az eddigi – döntően magán – finanszírozás mellett erősödhet a magánbiztosítók szerepe.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altLang="hu-HU" sz="2600" dirty="0">
                <a:cs typeface="Arial" panose="020B0604020202020204" pitchFamily="34" charset="0"/>
              </a:rPr>
              <a:t>Itt is egyre inkább személyre szabott, egyre </a:t>
            </a:r>
            <a:r>
              <a:rPr lang="hu-HU" altLang="hu-HU" sz="2600" dirty="0" err="1">
                <a:cs typeface="Arial" panose="020B0604020202020204" pitchFamily="34" charset="0"/>
              </a:rPr>
              <a:t>specializáltabb</a:t>
            </a:r>
            <a:r>
              <a:rPr lang="hu-HU" altLang="hu-HU" sz="2600" dirty="0">
                <a:cs typeface="Arial" panose="020B0604020202020204" pitchFamily="34" charset="0"/>
              </a:rPr>
              <a:t> csomagok, strukturáltabb programok lesznek jellemzők, leginkább a középkorosztály civilizációs ártalmainak kezelése, illetve elsősorban a jó egészségi állapot megőrzése érdekében.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altLang="hu-HU" sz="2600" dirty="0">
                <a:cs typeface="Arial" panose="020B0604020202020204" pitchFamily="34" charset="0"/>
              </a:rPr>
              <a:t>Cél az egyensúly fenntartása, pl. aki monoton munkát végez, az squash-</a:t>
            </a:r>
            <a:r>
              <a:rPr lang="hu-HU" altLang="hu-HU" sz="2600" dirty="0" err="1">
                <a:cs typeface="Arial" panose="020B0604020202020204" pitchFamily="34" charset="0"/>
              </a:rPr>
              <a:t>oljon</a:t>
            </a:r>
            <a:r>
              <a:rPr lang="hu-HU" altLang="hu-HU" sz="2600" dirty="0">
                <a:cs typeface="Arial" panose="020B0604020202020204" pitchFamily="34" charset="0"/>
              </a:rPr>
              <a:t>, akit sok stressz ér, az </a:t>
            </a:r>
            <a:r>
              <a:rPr lang="hu-HU" altLang="hu-HU" sz="2600" dirty="0" err="1">
                <a:cs typeface="Arial" panose="020B0604020202020204" pitchFamily="34" charset="0"/>
              </a:rPr>
              <a:t>ússzon</a:t>
            </a:r>
            <a:r>
              <a:rPr lang="hu-HU" altLang="hu-HU" sz="2600" dirty="0">
                <a:cs typeface="Arial" panose="020B0604020202020204" pitchFamily="34" charset="0"/>
              </a:rPr>
              <a:t>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altLang="hu-HU" sz="2600" dirty="0">
                <a:cs typeface="Arial" panose="020B0604020202020204" pitchFamily="34" charset="0"/>
              </a:rPr>
              <a:t>A testi rekreáció (relaxáció, sport, egészséges étkezés) mellett a lelki és szellemi feltöltődés is egyre nagyobb szerepet fog játszani.</a:t>
            </a:r>
          </a:p>
        </p:txBody>
      </p:sp>
    </p:spTree>
    <p:extLst>
      <p:ext uri="{BB962C8B-B14F-4D97-AF65-F5344CB8AC3E}">
        <p14:creationId xmlns:p14="http://schemas.microsoft.com/office/powerpoint/2010/main" val="3726703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spc="69" dirty="0">
                <a:solidFill>
                  <a:srgbClr val="C00000"/>
                </a:solidFill>
                <a:ea typeface="Montserrat" charset="0"/>
                <a:cs typeface="Arial" pitchFamily="34" charset="0"/>
              </a:rPr>
              <a:t>Köszönöm a megtisztelő figyelmet!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026" name="Picture 2" descr="Balance Resort Gyógyfürdő, Lenti | Gyógyvíz, Wellness, Strand, Élményfürdő,  Szauna, Energiapark">
            <a:extLst>
              <a:ext uri="{FF2B5EF4-FFF2-40B4-BE49-F238E27FC236}">
                <a16:creationId xmlns:a16="http://schemas.microsoft.com/office/drawing/2014/main" id="{7E052906-E7CB-A44D-F64B-0C703F90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4" y="2852935"/>
            <a:ext cx="8880271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31640" y="1124304"/>
            <a:ext cx="5470385" cy="648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A gyógyturizmus definíciója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2411563"/>
            <a:ext cx="8388424" cy="3317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3200" dirty="0"/>
              <a:t>Gyógyüdülőhelyeken vagy gyógyászati </a:t>
            </a:r>
          </a:p>
          <a:p>
            <a:pPr algn="ctr">
              <a:lnSpc>
                <a:spcPct val="110000"/>
              </a:lnSpc>
            </a:pPr>
            <a:r>
              <a:rPr lang="hu-HU" sz="3200" dirty="0"/>
              <a:t>létesítményekben való – meghatározott </a:t>
            </a:r>
          </a:p>
          <a:p>
            <a:pPr algn="ctr">
              <a:lnSpc>
                <a:spcPct val="110000"/>
              </a:lnSpc>
            </a:pPr>
            <a:r>
              <a:rPr lang="hu-HU" sz="3200" dirty="0"/>
              <a:t>minimális idejű – tartózkodás, mely </a:t>
            </a:r>
          </a:p>
          <a:p>
            <a:pPr algn="ctr">
              <a:lnSpc>
                <a:spcPct val="110000"/>
              </a:lnSpc>
            </a:pPr>
            <a:r>
              <a:rPr lang="hu-HU" sz="3200" dirty="0"/>
              <a:t>orvosi gyógymódok alkalmazásához</a:t>
            </a:r>
          </a:p>
          <a:p>
            <a:pPr algn="ctr">
              <a:lnSpc>
                <a:spcPct val="110000"/>
              </a:lnSpc>
            </a:pPr>
            <a:r>
              <a:rPr lang="hu-HU" sz="3200" dirty="0"/>
              <a:t>kötött. Központi szerep jut valamilyen </a:t>
            </a:r>
          </a:p>
          <a:p>
            <a:pPr algn="ctr">
              <a:lnSpc>
                <a:spcPct val="110000"/>
              </a:lnSpc>
            </a:pPr>
            <a:r>
              <a:rPr lang="hu-HU" sz="3200" dirty="0"/>
              <a:t>természetes gyógytényezőnek.</a:t>
            </a:r>
            <a:r>
              <a:rPr lang="hu-HU" sz="3200" dirty="0">
                <a:solidFill>
                  <a:srgbClr val="5656EA"/>
                </a:solidFill>
              </a:rPr>
              <a:t>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5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16097" y="332656"/>
            <a:ext cx="771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Adottságaink az egészségturizmusban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5FA9176-CA13-42A2-AB93-1D5F53E80989}"/>
              </a:ext>
            </a:extLst>
          </p:cNvPr>
          <p:cNvSpPr/>
          <p:nvPr/>
        </p:nvSpPr>
        <p:spPr>
          <a:xfrm>
            <a:off x="316096" y="1334373"/>
            <a:ext cx="72802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hu-HU" sz="2800" dirty="0"/>
              <a:t>Magyaro</a:t>
            </a:r>
            <a:r>
              <a:rPr lang="hu-HU" sz="2800" dirty="0">
                <a:latin typeface="+mn-lt"/>
                <a:cs typeface="+mn-cs"/>
              </a:rPr>
              <a:t>rszág területének </a:t>
            </a:r>
            <a:r>
              <a:rPr lang="en-US" sz="2800" dirty="0">
                <a:latin typeface="+mn-lt"/>
                <a:cs typeface="+mn-cs"/>
              </a:rPr>
              <a:t>80%</a:t>
            </a:r>
            <a:r>
              <a:rPr lang="hu-HU" sz="2800" dirty="0">
                <a:latin typeface="+mn-lt"/>
                <a:cs typeface="+mn-cs"/>
              </a:rPr>
              <a:t>-a alatt   </a:t>
            </a:r>
          </a:p>
          <a:p>
            <a:pPr eaLnBrk="1" hangingPunct="1"/>
            <a:r>
              <a:rPr lang="hu-HU" sz="2800" dirty="0"/>
              <a:t>   </a:t>
            </a:r>
            <a:r>
              <a:rPr lang="hu-HU" sz="2800" dirty="0">
                <a:latin typeface="+mn-lt"/>
                <a:cs typeface="+mn-cs"/>
              </a:rPr>
              <a:t>termálvíz található, összesen </a:t>
            </a:r>
            <a:r>
              <a:rPr lang="en-US" sz="2800" dirty="0">
                <a:latin typeface="+mn-lt"/>
                <a:cs typeface="+mn-cs"/>
              </a:rPr>
              <a:t>1372 </a:t>
            </a:r>
            <a:r>
              <a:rPr lang="hu-HU" sz="2800" dirty="0"/>
              <a:t>termálforrás</a:t>
            </a:r>
            <a:endParaRPr lang="en-US" sz="2800" dirty="0">
              <a:latin typeface="+mn-lt"/>
              <a:cs typeface="+mn-cs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385 </a:t>
            </a:r>
            <a:r>
              <a:rPr lang="hu-HU" sz="2800" dirty="0">
                <a:latin typeface="+mn-lt"/>
                <a:cs typeface="+mn-cs"/>
              </a:rPr>
              <a:t>településen van t</a:t>
            </a:r>
            <a:r>
              <a:rPr lang="en-US" sz="2800" dirty="0">
                <a:latin typeface="+mn-lt"/>
                <a:cs typeface="+mn-cs"/>
              </a:rPr>
              <a:t>erm</a:t>
            </a:r>
            <a:r>
              <a:rPr lang="hu-HU" sz="2800" dirty="0">
                <a:latin typeface="+mn-lt"/>
                <a:cs typeface="+mn-cs"/>
              </a:rPr>
              <a:t>á</a:t>
            </a:r>
            <a:r>
              <a:rPr lang="en-US" sz="2800" dirty="0">
                <a:latin typeface="+mn-lt"/>
                <a:cs typeface="+mn-cs"/>
              </a:rPr>
              <a:t>l</a:t>
            </a:r>
            <a:r>
              <a:rPr lang="hu-HU" sz="2800" dirty="0">
                <a:latin typeface="+mn-lt"/>
                <a:cs typeface="+mn-cs"/>
              </a:rPr>
              <a:t>-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hu-HU" sz="2800" dirty="0">
                <a:latin typeface="+mn-lt"/>
                <a:cs typeface="+mn-cs"/>
              </a:rPr>
              <a:t>vagy gyógyfürdő</a:t>
            </a:r>
            <a:endParaRPr lang="en-US" sz="2800" dirty="0">
              <a:latin typeface="+mn-lt"/>
              <a:cs typeface="+mn-cs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  <a:cs typeface="+mn-cs"/>
              </a:rPr>
              <a:t> 224 </a:t>
            </a:r>
            <a:r>
              <a:rPr lang="hu-HU" sz="2800" dirty="0"/>
              <a:t>minősített gyógyvíz</a:t>
            </a:r>
            <a:endParaRPr lang="en-US" sz="28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70 </a:t>
            </a:r>
            <a:r>
              <a:rPr lang="hu-HU" sz="2800" dirty="0"/>
              <a:t>minősített gyógyfürdő</a:t>
            </a:r>
            <a:endParaRPr lang="en-US" sz="28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 54 </a:t>
            </a:r>
            <a:r>
              <a:rPr lang="hu-HU" sz="2800" dirty="0"/>
              <a:t>minősített </a:t>
            </a:r>
            <a:r>
              <a:rPr lang="hu-HU" sz="2800" dirty="0" err="1"/>
              <a:t>gyógy</a:t>
            </a:r>
            <a:r>
              <a:rPr lang="hu-HU" sz="2800" dirty="0"/>
              <a:t>- és </a:t>
            </a:r>
          </a:p>
          <a:p>
            <a:r>
              <a:rPr lang="hu-HU" sz="2800" dirty="0"/>
              <a:t>   wellness szálloda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hu-HU" sz="2800" dirty="0"/>
              <a:t>40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hu-HU" sz="2800" dirty="0"/>
              <a:t>minősített gyógyhely</a:t>
            </a:r>
            <a:endParaRPr lang="en-US" sz="2800" dirty="0">
              <a:latin typeface="+mn-lt"/>
              <a:cs typeface="+mn-cs"/>
            </a:endParaRPr>
          </a:p>
          <a:p>
            <a:pPr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</a:rPr>
              <a:t>5 </a:t>
            </a:r>
            <a:r>
              <a:rPr lang="hu-HU" sz="2800" dirty="0"/>
              <a:t>minősített gyógyiszap</a:t>
            </a:r>
            <a:endParaRPr lang="en-US" sz="28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5</a:t>
            </a:r>
            <a:r>
              <a:rPr lang="hu-HU" sz="2800" dirty="0">
                <a:latin typeface="+mn-lt"/>
                <a:cs typeface="+mn-cs"/>
              </a:rPr>
              <a:t> </a:t>
            </a:r>
            <a:r>
              <a:rPr lang="hu-HU" sz="2800" dirty="0" err="1"/>
              <a:t>gyógybarlang</a:t>
            </a:r>
            <a:endParaRPr lang="en-US" sz="2800" dirty="0">
              <a:latin typeface="+mn-lt"/>
              <a:cs typeface="+mn-cs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  <a:cs typeface="+mn-cs"/>
              </a:rPr>
              <a:t> 1 </a:t>
            </a:r>
            <a:r>
              <a:rPr lang="en-US" sz="2800" dirty="0" err="1">
                <a:latin typeface="+mn-lt"/>
                <a:cs typeface="+mn-cs"/>
              </a:rPr>
              <a:t>mofett</a:t>
            </a:r>
            <a:r>
              <a:rPr lang="hu-HU" sz="2800" dirty="0">
                <a:latin typeface="+mn-lt"/>
                <a:cs typeface="+mn-cs"/>
              </a:rPr>
              <a:t>a, 3 CO</a:t>
            </a:r>
            <a:r>
              <a:rPr lang="hu-HU" sz="1400" dirty="0">
                <a:latin typeface="+mn-lt"/>
                <a:cs typeface="+mn-cs"/>
              </a:rPr>
              <a:t>2</a:t>
            </a:r>
            <a:r>
              <a:rPr lang="hu-HU" sz="2800" dirty="0">
                <a:latin typeface="+mn-lt"/>
                <a:cs typeface="+mn-cs"/>
              </a:rPr>
              <a:t>-terápiás</a:t>
            </a:r>
          </a:p>
          <a:p>
            <a:pPr eaLnBrk="1" hangingPunct="1"/>
            <a:r>
              <a:rPr lang="hu-HU" sz="2800" dirty="0"/>
              <a:t>   </a:t>
            </a:r>
            <a:r>
              <a:rPr lang="hu-HU" sz="2800" dirty="0">
                <a:latin typeface="+mn-lt"/>
                <a:cs typeface="+mn-cs"/>
              </a:rPr>
              <a:t>helyszín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2" name="Picture 2" descr="Natural Medicinal lake - Hévíz2">
            <a:extLst>
              <a:ext uri="{FF2B5EF4-FFF2-40B4-BE49-F238E27FC236}">
                <a16:creationId xmlns:a16="http://schemas.microsoft.com/office/drawing/2014/main" id="{354CE7D0-2D4D-6DBD-FF08-D2F1E5A1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75517" y="3789040"/>
            <a:ext cx="4879601" cy="30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0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810622" y="472669"/>
            <a:ext cx="7576731" cy="648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</a:rPr>
              <a:t>A hazai </a:t>
            </a:r>
            <a:r>
              <a:rPr lang="hu-HU" sz="3600" b="1" dirty="0" err="1">
                <a:solidFill>
                  <a:srgbClr val="C00000"/>
                </a:solidFill>
              </a:rPr>
              <a:t>gyógytényezők</a:t>
            </a:r>
            <a:r>
              <a:rPr lang="hu-HU" sz="3600" b="1" dirty="0">
                <a:solidFill>
                  <a:srgbClr val="C00000"/>
                </a:solidFill>
              </a:rPr>
              <a:t> és célcsoportok</a:t>
            </a:r>
            <a:endParaRPr lang="hu-HU" sz="2000" b="1" dirty="0">
              <a:solidFill>
                <a:srgbClr val="C00000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67543" y="1591627"/>
            <a:ext cx="8496945" cy="4493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hu-HU" sz="2600" dirty="0"/>
              <a:t> Gyógyvizek és gyógyiszapok mozgásszervi  </a:t>
            </a:r>
          </a:p>
          <a:p>
            <a:r>
              <a:rPr lang="hu-HU" sz="2600" dirty="0"/>
              <a:t>  panaszok kezelésére, prevencióra </a:t>
            </a:r>
          </a:p>
          <a:p>
            <a:pPr>
              <a:buFontTx/>
              <a:buChar char="•"/>
            </a:pPr>
            <a:r>
              <a:rPr lang="hu-HU" sz="2600" dirty="0"/>
              <a:t> Ivókúrák emésztőszervi betegségek</a:t>
            </a:r>
          </a:p>
          <a:p>
            <a:r>
              <a:rPr lang="hu-HU" sz="2600" dirty="0"/>
              <a:t>  kiegészítő kezeléseként</a:t>
            </a:r>
          </a:p>
          <a:p>
            <a:pPr>
              <a:buFontTx/>
              <a:buChar char="•"/>
            </a:pPr>
            <a:r>
              <a:rPr lang="hu-HU" sz="2600" dirty="0"/>
              <a:t> Fürdőkúra bőrbetegség (pl. pikkelysömör)  </a:t>
            </a:r>
          </a:p>
          <a:p>
            <a:r>
              <a:rPr lang="hu-HU" sz="2600" dirty="0"/>
              <a:t>  kezelésére</a:t>
            </a:r>
          </a:p>
          <a:p>
            <a:pPr>
              <a:buFontTx/>
              <a:buChar char="•"/>
            </a:pPr>
            <a:r>
              <a:rPr lang="hu-HU" sz="2600" dirty="0"/>
              <a:t> </a:t>
            </a:r>
            <a:r>
              <a:rPr lang="hu-HU" sz="2600" dirty="0" err="1"/>
              <a:t>Gyógybarlangok</a:t>
            </a:r>
            <a:r>
              <a:rPr lang="hu-HU" sz="2600" dirty="0"/>
              <a:t> és klímaterápia légzőszervi kezelésekre (allergia, asztma, krónikus </a:t>
            </a:r>
            <a:r>
              <a:rPr lang="hu-HU" sz="2600" dirty="0" err="1"/>
              <a:t>obstruktív</a:t>
            </a:r>
            <a:r>
              <a:rPr lang="hu-HU" sz="2600" dirty="0"/>
              <a:t> tüdőbetegség)</a:t>
            </a:r>
          </a:p>
          <a:p>
            <a:pPr>
              <a:buFontTx/>
              <a:buChar char="•"/>
            </a:pPr>
            <a:r>
              <a:rPr lang="hu-HU" sz="2600" dirty="0"/>
              <a:t> Klímaterápia hormonbetegségre (pajzsmirigytúltengés) és légzőszervi betegségekre</a:t>
            </a:r>
          </a:p>
          <a:p>
            <a:pPr>
              <a:buFontTx/>
              <a:buChar char="•"/>
            </a:pPr>
            <a:r>
              <a:rPr lang="hu-HU" sz="2600" dirty="0"/>
              <a:t> CO</a:t>
            </a:r>
            <a:r>
              <a:rPr lang="hu-HU" sz="2600" baseline="-25000" dirty="0"/>
              <a:t>2</a:t>
            </a:r>
            <a:r>
              <a:rPr lang="hu-HU" sz="2600" dirty="0"/>
              <a:t>-terápia érszűkületre, diabeteses érelváltozás kezelésére</a:t>
            </a:r>
          </a:p>
        </p:txBody>
      </p:sp>
    </p:spTree>
    <p:extLst>
      <p:ext uri="{BB962C8B-B14F-4D97-AF65-F5344CB8AC3E}">
        <p14:creationId xmlns:p14="http://schemas.microsoft.com/office/powerpoint/2010/main" val="32131676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55231FF-FE39-7AFC-479D-155FE90A155C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84784"/>
            <a:ext cx="8748464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01. termál gyógymedence, Hévízi tófürdő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02. termál kádfürdő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03. iszappakolás, iszapfürdő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04. súlyfürdő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05. szénsavas fürdő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06. orvosi </a:t>
            </a:r>
            <a:r>
              <a:rPr lang="hu-HU" altLang="hu-HU" sz="2600" dirty="0" err="1"/>
              <a:t>gyógymasszázs</a:t>
            </a:r>
            <a:endParaRPr lang="hu-HU" altLang="hu-HU" sz="2600" dirty="0"/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07. víz alatti vízsugármasszázs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08. víz alatti csoportos gyógytorna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09. komplex gyógyfürdő ellátás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10. csoportos </a:t>
            </a:r>
            <a:r>
              <a:rPr lang="hu-HU" altLang="hu-HU" sz="2600" dirty="0" err="1"/>
              <a:t>gyógyúszás</a:t>
            </a:r>
            <a:r>
              <a:rPr lang="hu-HU" altLang="hu-HU" sz="2600" dirty="0"/>
              <a:t> 18 éves kor alatt</a:t>
            </a:r>
          </a:p>
          <a:p>
            <a:pPr marL="800100" lvl="2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hu-HU" altLang="hu-HU" sz="2600" dirty="0"/>
              <a:t>11. szén-dioxid </a:t>
            </a:r>
            <a:r>
              <a:rPr lang="hu-HU" altLang="hu-HU" sz="2600" dirty="0" err="1"/>
              <a:t>gyógygázfürdő</a:t>
            </a:r>
            <a:r>
              <a:rPr lang="hu-HU" altLang="hu-HU" sz="2600" dirty="0"/>
              <a:t> (</a:t>
            </a:r>
            <a:r>
              <a:rPr lang="hu-HU" altLang="hu-HU" sz="2600" dirty="0" err="1"/>
              <a:t>mofetta</a:t>
            </a:r>
            <a:r>
              <a:rPr lang="hu-HU" altLang="hu-HU" sz="26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hu-HU" altLang="hu-HU" sz="26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u-HU" altLang="hu-HU" sz="2600" dirty="0"/>
              <a:t>A „gyógyvízkassza” keretösszege mindössze </a:t>
            </a:r>
            <a:r>
              <a:rPr lang="hu-HU" altLang="hu-HU" sz="2600" b="1" dirty="0"/>
              <a:t>4,2 Mrd Ft, </a:t>
            </a:r>
            <a:r>
              <a:rPr lang="hu-HU" altLang="hu-HU" sz="2600" dirty="0"/>
              <a:t>2012. óta változatlan! A térítési díjak igen </a:t>
            </a:r>
            <a:r>
              <a:rPr lang="hu-HU" altLang="hu-HU" sz="2600" dirty="0" err="1"/>
              <a:t>alacsonyak</a:t>
            </a:r>
            <a:r>
              <a:rPr lang="hu-HU" altLang="hu-HU" sz="2600" dirty="0"/>
              <a:t>, tehát a balneológiai kezelések rendkívül alulfinanszírozottak.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hu-HU" altLang="hu-HU" sz="2600" dirty="0"/>
              <a:t>Ennek ellenére ragaszkodunk </a:t>
            </a:r>
            <a:r>
              <a:rPr lang="hu-HU" altLang="hu-HU" sz="2600" dirty="0" err="1"/>
              <a:t>gyógyturizmusunkhoz</a:t>
            </a:r>
            <a:r>
              <a:rPr lang="hu-HU" altLang="hu-HU" sz="2600" dirty="0"/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20949-E432-5921-FA20-7EBA6A57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189361"/>
            <a:ext cx="8964488" cy="10793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hu-HU" altLang="hu-HU" sz="3200" b="1" dirty="0">
                <a:solidFill>
                  <a:srgbClr val="C00000"/>
                </a:solidFill>
              </a:rPr>
              <a:t>A NEAK által  támogatott balneológiai</a:t>
            </a:r>
          </a:p>
          <a:p>
            <a:pPr algn="ctr"/>
            <a:r>
              <a:rPr lang="hu-HU" altLang="hu-HU" sz="3200" b="1" dirty="0">
                <a:solidFill>
                  <a:srgbClr val="C00000"/>
                </a:solidFill>
              </a:rPr>
              <a:t>kezelések és kódszámaik</a:t>
            </a:r>
            <a:endParaRPr lang="hu-H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1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1027"/>
          <p:cNvSpPr>
            <a:spLocks noChangeArrowheads="1"/>
          </p:cNvSpPr>
          <p:nvPr/>
        </p:nvSpPr>
        <p:spPr bwMode="auto">
          <a:xfrm>
            <a:off x="2002931" y="880042"/>
            <a:ext cx="4779363" cy="7100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A wellness definíciója</a:t>
            </a:r>
          </a:p>
        </p:txBody>
      </p:sp>
      <p:sp>
        <p:nvSpPr>
          <p:cNvPr id="95236" name="Rectangle 1028"/>
          <p:cNvSpPr>
            <a:spLocks noChangeArrowheads="1"/>
          </p:cNvSpPr>
          <p:nvPr/>
        </p:nvSpPr>
        <p:spPr bwMode="auto">
          <a:xfrm>
            <a:off x="539552" y="2456482"/>
            <a:ext cx="7560840" cy="28521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 dirty="0"/>
              <a:t>A WELLNESS egyfajta sikerkoncepció, mely </a:t>
            </a:r>
          </a:p>
          <a:p>
            <a:pPr algn="ctr">
              <a:lnSpc>
                <a:spcPct val="90000"/>
              </a:lnSpc>
            </a:pPr>
            <a:r>
              <a:rPr lang="hu-HU" sz="2800" dirty="0"/>
              <a:t>a tudományok egészség szempontjából </a:t>
            </a:r>
          </a:p>
          <a:p>
            <a:pPr algn="ctr">
              <a:lnSpc>
                <a:spcPct val="90000"/>
              </a:lnSpc>
            </a:pPr>
            <a:r>
              <a:rPr lang="hu-HU" sz="2800" dirty="0"/>
              <a:t>fontos felismeréseit összekapcsolja, </a:t>
            </a:r>
          </a:p>
          <a:p>
            <a:pPr algn="ctr">
              <a:lnSpc>
                <a:spcPct val="90000"/>
              </a:lnSpc>
            </a:pPr>
            <a:r>
              <a:rPr lang="hu-HU" sz="2800" dirty="0"/>
              <a:t>és egységes, sikert és szórakozást ígérő </a:t>
            </a:r>
          </a:p>
          <a:p>
            <a:pPr algn="ctr">
              <a:lnSpc>
                <a:spcPct val="90000"/>
              </a:lnSpc>
            </a:pPr>
            <a:r>
              <a:rPr lang="hu-HU" sz="2800" dirty="0"/>
              <a:t>egészség-megőrzési programmá kovácsolja azokat.</a:t>
            </a:r>
          </a:p>
          <a:p>
            <a:pPr algn="ctr">
              <a:lnSpc>
                <a:spcPct val="90000"/>
              </a:lnSpc>
            </a:pPr>
            <a:r>
              <a:rPr lang="hu-HU" sz="2800" dirty="0"/>
              <a:t>Holisztikus szemlélet: testi, lelki, szellemi</a:t>
            </a:r>
          </a:p>
          <a:p>
            <a:pPr algn="ctr"/>
            <a:r>
              <a:rPr lang="hu-HU" sz="2800" dirty="0"/>
              <a:t>egészség, ökológiai és társadalmi egyensúly.</a:t>
            </a:r>
            <a:endParaRPr lang="en-US" sz="28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6536468"/>
            <a:ext cx="5616624" cy="348916"/>
            <a:chOff x="1043608" y="4452201"/>
            <a:chExt cx="5616624" cy="3489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5148064" y="6536468"/>
            <a:ext cx="5616624" cy="348916"/>
            <a:chOff x="1043608" y="4452201"/>
            <a:chExt cx="5616624" cy="348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1043608" y="4456166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6" t="64366" r="46492" b="29687"/>
            <a:stretch/>
          </p:blipFill>
          <p:spPr bwMode="auto">
            <a:xfrm>
              <a:off x="3851920" y="4452201"/>
              <a:ext cx="2808312" cy="3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53" y="0"/>
            <a:ext cx="1000265" cy="654043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7"/>
            <a:ext cx="117230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947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2128</Words>
  <Application>Microsoft Office PowerPoint</Application>
  <PresentationFormat>On-screen Show (4:3)</PresentationFormat>
  <Paragraphs>364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Courier New</vt:lpstr>
      <vt:lpstr>Montserrat</vt:lpstr>
      <vt:lpstr>Wingdings</vt:lpstr>
      <vt:lpstr>Office-téma</vt:lpstr>
      <vt:lpstr>Magyarország egészségturisztikai sikertényezői és fejlesztési tapasztalatai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Wellnessturizmus</vt:lpstr>
      <vt:lpstr>PowerPoint Presentation</vt:lpstr>
      <vt:lpstr>Új termékek I. Medical wellness</vt:lpstr>
      <vt:lpstr>Új termékek II.  Selfness</vt:lpstr>
      <vt:lpstr>Új termékek III. Soulness</vt:lpstr>
      <vt:lpstr>Új termékek IV. Family wellness</vt:lpstr>
      <vt:lpstr>PowerPoint Presentation</vt:lpstr>
      <vt:lpstr>PowerPoint Presentation</vt:lpstr>
      <vt:lpstr>PowerPoint Presentation</vt:lpstr>
      <vt:lpstr>A hazai piac</vt:lpstr>
      <vt:lpstr>Az egészségturizmus hazai piaca</vt:lpstr>
      <vt:lpstr>Szállodai vendégéjszakák száma, 2008-24. </vt:lpstr>
      <vt:lpstr>PowerPoint Presentation</vt:lpstr>
      <vt:lpstr>A gyógyszállók vendégforgalmi adatai – 2019.</vt:lpstr>
      <vt:lpstr>Az egészségturizmus vendégforgalmi adatai – 2019.</vt:lpstr>
      <vt:lpstr>Legfontosabb küldőországaink – egészségturizmus</vt:lpstr>
      <vt:lpstr>Újraindulások</vt:lpstr>
      <vt:lpstr>Változások 2019 – 2020 – 2021. (fürdővárosok vendégéjszakái)</vt:lpstr>
      <vt:lpstr>Hogy állunk jelenleg?</vt:lpstr>
      <vt:lpstr>PowerPoint Presentation</vt:lpstr>
      <vt:lpstr>PowerPoint Presentation</vt:lpstr>
      <vt:lpstr>A fejlesztések finanszírozási lehetőségei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egészségturizmus jövője</dc:title>
  <dc:creator>Dr. Ruszinkó Ádám</dc:creator>
  <cp:lastModifiedBy>office</cp:lastModifiedBy>
  <cp:revision>115</cp:revision>
  <dcterms:created xsi:type="dcterms:W3CDTF">2020-05-03T19:26:02Z</dcterms:created>
  <dcterms:modified xsi:type="dcterms:W3CDTF">2026-04-23T07:13:46Z</dcterms:modified>
</cp:coreProperties>
</file>