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NPmWN8wQo8UIokM9l9dbOuLw+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1"/>
  <c:style val="2"/>
  <c:chart>
    <c:title>
      <c:tx>
        <c:rich>
          <a:bodyPr/>
          <a:lstStyle/>
          <a:p>
            <a:r>
              <a:rPr lang="hu-HU"/>
              <a:t>Globális trend (UN)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Városi (%)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47</c:v>
                </c:pt>
                <c:pt idx="1">
                  <c:v>52</c:v>
                </c:pt>
                <c:pt idx="2">
                  <c:v>56</c:v>
                </c:pt>
                <c:pt idx="3">
                  <c:v>60</c:v>
                </c:pt>
                <c:pt idx="4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47-4307-A459-E701BC7E74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Vidéki (%)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53</c:v>
                </c:pt>
                <c:pt idx="1">
                  <c:v>48</c:v>
                </c:pt>
                <c:pt idx="2">
                  <c:v>44</c:v>
                </c:pt>
                <c:pt idx="3">
                  <c:v>40</c:v>
                </c:pt>
                <c:pt idx="4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47-4307-A459-E701BC7E7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8791784"/>
        <c:axId val="2140495176"/>
      </c:lineChart>
      <c:catAx>
        <c:axId val="2118791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0495176"/>
        <c:crosses val="autoZero"/>
        <c:auto val="1"/>
        <c:lblAlgn val="ctr"/>
        <c:lblOffset val="100"/>
        <c:noMultiLvlLbl val="0"/>
      </c:catAx>
      <c:valAx>
        <c:axId val="2140495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791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1"/>
  <c:style val="2"/>
  <c:chart>
    <c:title>
      <c:tx>
        <c:rich>
          <a:bodyPr/>
          <a:lstStyle/>
          <a:p>
            <a:r>
              <a:rPr lang="hu-HU"/>
              <a:t>Magyarország (KSH)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Városi (%)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68</c:v>
                </c:pt>
                <c:pt idx="2">
                  <c:v>70</c:v>
                </c:pt>
                <c:pt idx="3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4E-4F57-9D8A-AC0363F45F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Vidéki (%)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35</c:v>
                </c:pt>
                <c:pt idx="1">
                  <c:v>32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4E-4F57-9D8A-AC0363F45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8791784"/>
        <c:axId val="2140495176"/>
      </c:lineChart>
      <c:catAx>
        <c:axId val="2118791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0495176"/>
        <c:crosses val="autoZero"/>
        <c:auto val="1"/>
        <c:lblAlgn val="ctr"/>
        <c:lblOffset val="100"/>
        <c:noMultiLvlLbl val="0"/>
      </c:catAx>
      <c:valAx>
        <c:axId val="2140495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791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Vidékeken sokszor korlátozottabb a hozzáférés a sokszínű információkhoz. </a:t>
            </a:r>
            <a:endParaRPr/>
          </a:p>
        </p:txBody>
      </p:sp>
      <p:sp>
        <p:nvSpPr>
          <p:cNvPr id="197" name="Google Shape;19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u-HU"/>
              <a:t>Sok helyen az emberek nem érzik, hogy beleszólhatnak a döntésekbe.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d8afe296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d8afe2965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3d8afe2965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383696" y="274637"/>
            <a:ext cx="8303104" cy="153568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hu-HU">
                <a:solidFill>
                  <a:schemeClr val="lt1"/>
                </a:solidFill>
              </a:rPr>
              <a:t>Miért kulcskérdés a vidéki turizmus hazánkban?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403" y="2210534"/>
            <a:ext cx="3036790" cy="184686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3528291" y="2530763"/>
            <a:ext cx="49599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VIDÉKFEJLESZTŐ TAGOZAT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4027055" y="2974109"/>
            <a:ext cx="27616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 Szalók Csilla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840509" y="4627417"/>
            <a:ext cx="7250545" cy="5232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Mátraderecske-2026. április 23.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"/>
          <p:cNvSpPr txBox="1"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rPr lang="hu-HU" sz="2900" b="1"/>
              <a:t> </a:t>
            </a:r>
            <a:r>
              <a:rPr lang="hu-HU" sz="2900" b="1">
                <a:solidFill>
                  <a:schemeClr val="lt1"/>
                </a:solidFill>
              </a:rPr>
              <a:t>Információs egyensúly megteremtése</a:t>
            </a:r>
            <a:br>
              <a:rPr lang="hu-HU" sz="2900" b="1">
                <a:solidFill>
                  <a:schemeClr val="lt1"/>
                </a:solidFill>
              </a:rPr>
            </a:br>
            <a:endParaRPr sz="2900">
              <a:solidFill>
                <a:schemeClr val="lt1"/>
              </a:solidFill>
            </a:endParaRPr>
          </a:p>
        </p:txBody>
      </p:sp>
      <p:sp>
        <p:nvSpPr>
          <p:cNvPr id="201" name="Google Shape;201;p10"/>
          <p:cNvSpPr/>
          <p:nvPr/>
        </p:nvSpPr>
        <p:spPr>
          <a:xfrm rot="5400000">
            <a:off x="1347917" y="3261001"/>
            <a:ext cx="4480560" cy="13716"/>
          </a:xfrm>
          <a:custGeom>
            <a:avLst/>
            <a:gdLst/>
            <a:ahLst/>
            <a:cxnLst/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 txBox="1">
            <a:spLocks noGrp="1"/>
          </p:cNvSpPr>
          <p:nvPr>
            <p:ph type="body" idx="1"/>
          </p:nvPr>
        </p:nvSpPr>
        <p:spPr>
          <a:xfrm>
            <a:off x="3844813" y="552091"/>
            <a:ext cx="4668251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Több forrásból gyűjt és oszt meg információt 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Segít kiszűrni a félrevezető vagy egyoldalú tartalmakat 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Közérthetően magyaráz (pl. fejlesztések, támogatások) 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Növeli az emberek </a:t>
            </a:r>
            <a:r>
              <a:rPr lang="hu-HU" sz="1900" b="1"/>
              <a:t>tájékozottságát és döntési képességét</a:t>
            </a:r>
            <a:r>
              <a:rPr lang="hu-HU" sz="1900"/>
              <a:t>.</a:t>
            </a:r>
            <a:endParaRPr/>
          </a:p>
          <a:p>
            <a:pPr marL="342900" lvl="0" indent="-222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/>
          </p:nvPr>
        </p:nvSpPr>
        <p:spPr>
          <a:xfrm>
            <a:off x="151050" y="548650"/>
            <a:ext cx="3267300" cy="543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u-HU" sz="3600" b="1">
                <a:solidFill>
                  <a:schemeClr val="lt1"/>
                </a:solidFill>
              </a:rPr>
              <a:t>Együttműködés</a:t>
            </a:r>
            <a:br>
              <a:rPr lang="hu-HU" sz="3600" b="1"/>
            </a:br>
            <a:endParaRPr sz="3600"/>
          </a:p>
        </p:txBody>
      </p:sp>
      <p:sp>
        <p:nvSpPr>
          <p:cNvPr id="209" name="Google Shape;209;p11"/>
          <p:cNvSpPr/>
          <p:nvPr/>
        </p:nvSpPr>
        <p:spPr>
          <a:xfrm rot="5400000">
            <a:off x="1347917" y="3261001"/>
            <a:ext cx="4480560" cy="13716"/>
          </a:xfrm>
          <a:custGeom>
            <a:avLst/>
            <a:gdLst/>
            <a:ahLst/>
            <a:cxnLst/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1"/>
          <p:cNvSpPr txBox="1">
            <a:spLocks noGrp="1"/>
          </p:cNvSpPr>
          <p:nvPr>
            <p:ph type="body" idx="1"/>
          </p:nvPr>
        </p:nvSpPr>
        <p:spPr>
          <a:xfrm>
            <a:off x="3844813" y="552091"/>
            <a:ext cx="4668251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Ha minden közösségi kezdeményezés pártpolitikai színezetű, az könnyen megosztja az embereket. 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Lehetővé teszi, hogy különböző nézetű emberek beszéljenek egymással 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A problémákra fókuszál, nem ideológiákra 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Ez segít elkerülni, hogy a helyi ügyek </a:t>
            </a:r>
            <a:r>
              <a:rPr lang="hu-HU" sz="1900" b="1"/>
              <a:t>politikai harccá váljanak</a:t>
            </a:r>
            <a:r>
              <a:rPr lang="hu-HU" sz="1900"/>
              <a:t>.</a:t>
            </a:r>
            <a:endParaRPr/>
          </a:p>
          <a:p>
            <a:pPr marL="342900" lvl="0" indent="-222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lang="hu-HU" sz="3800" b="1">
                <a:solidFill>
                  <a:schemeClr val="lt1"/>
                </a:solidFill>
              </a:rPr>
              <a:t>Közösségi párbeszéd és részvétel erősítése</a:t>
            </a:r>
            <a:br>
              <a:rPr lang="hu-HU" sz="4300" b="1"/>
            </a:br>
            <a:endParaRPr sz="4300"/>
          </a:p>
        </p:txBody>
      </p:sp>
      <p:sp>
        <p:nvSpPr>
          <p:cNvPr id="218" name="Google Shape;218;p12"/>
          <p:cNvSpPr/>
          <p:nvPr/>
        </p:nvSpPr>
        <p:spPr>
          <a:xfrm rot="5400000">
            <a:off x="1347917" y="3261001"/>
            <a:ext cx="4480560" cy="13716"/>
          </a:xfrm>
          <a:custGeom>
            <a:avLst/>
            <a:gdLst/>
            <a:ahLst/>
            <a:cxnLst/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2"/>
          <p:cNvSpPr txBox="1">
            <a:spLocks noGrp="1"/>
          </p:cNvSpPr>
          <p:nvPr>
            <p:ph type="body" idx="1"/>
          </p:nvPr>
        </p:nvSpPr>
        <p:spPr>
          <a:xfrm>
            <a:off x="3844813" y="552091"/>
            <a:ext cx="4668251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A szervezet: fórumokat,beszélgetéseket, lakossági találkozókat szervez 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bevonja a fiatalokat és az idősebbeket is 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hidat képez a lakosság és az önkormányzat között 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erősíti az emberek közötti bizalmat is</a:t>
            </a:r>
            <a:endParaRPr/>
          </a:p>
          <a:p>
            <a:pPr marL="0" lvl="0" indent="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3"/>
          <p:cNvSpPr txBox="1"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u-HU" sz="3600" b="1">
                <a:solidFill>
                  <a:schemeClr val="lt1"/>
                </a:solidFill>
              </a:rPr>
              <a:t>Helyi problémák hatékony kezelése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6" name="Google Shape;226;p13"/>
          <p:cNvSpPr/>
          <p:nvPr/>
        </p:nvSpPr>
        <p:spPr>
          <a:xfrm rot="5400000">
            <a:off x="1347917" y="3261001"/>
            <a:ext cx="4480560" cy="13716"/>
          </a:xfrm>
          <a:custGeom>
            <a:avLst/>
            <a:gdLst/>
            <a:ahLst/>
            <a:cxnLst/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3"/>
          <p:cNvSpPr txBox="1">
            <a:spLocks noGrp="1"/>
          </p:cNvSpPr>
          <p:nvPr>
            <p:ph type="body" idx="1"/>
          </p:nvPr>
        </p:nvSpPr>
        <p:spPr>
          <a:xfrm>
            <a:off x="3844813" y="552091"/>
            <a:ext cx="4668251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A helyiek ismerik legjobban a saját problémáikat (pl. közlekedés, munkahelyhiány, elvándorlás). Egy független szervezet: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összegyűjti ezeket az igényeket 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segít közös megoldásokat kidolgozni 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pályázatokkal, projektekkel konkrét változást hozhat 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Ez gyakran gyorsabb és célzottabb, mint felülről érkező megoldások.</a:t>
            </a:r>
            <a:endParaRPr/>
          </a:p>
          <a:p>
            <a:pPr marL="342900" lvl="0" indent="-222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"/>
          <p:cNvSpPr/>
          <p:nvPr/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hu-H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Előrejelzés</a:t>
            </a:r>
            <a:endParaRPr/>
          </a:p>
        </p:txBody>
      </p:sp>
      <p:pic>
        <p:nvPicPr>
          <p:cNvPr id="234" name="Google Shape;234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52390" y="1675227"/>
            <a:ext cx="6839219" cy="439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"/>
          <p:cNvSpPr/>
          <p:nvPr/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5"/>
          <p:cNvSpPr txBox="1"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hu-H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Az agroturizmus részesedése a legnagyobb</a:t>
            </a:r>
            <a:endParaRPr/>
          </a:p>
        </p:txBody>
      </p:sp>
      <p:pic>
        <p:nvPicPr>
          <p:cNvPr id="241" name="Google Shape;241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4270" y="1675227"/>
            <a:ext cx="7675458" cy="439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"/>
          <p:cNvSpPr/>
          <p:nvPr/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6"/>
          <p:cNvSpPr txBox="1"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hu-H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Előrejelzés</a:t>
            </a:r>
            <a:endParaRPr/>
          </a:p>
        </p:txBody>
      </p:sp>
      <p:pic>
        <p:nvPicPr>
          <p:cNvPr id="248" name="Google Shape;248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7272" y="1675227"/>
            <a:ext cx="7989455" cy="439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"/>
          <p:cNvSpPr/>
          <p:nvPr/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7"/>
          <p:cNvSpPr txBox="1"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hu-H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növekedési előrejelzés 2025-2032 </a:t>
            </a:r>
            <a:endParaRPr/>
          </a:p>
        </p:txBody>
      </p:sp>
      <p:pic>
        <p:nvPicPr>
          <p:cNvPr id="255" name="Google Shape;255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3327" y="1675227"/>
            <a:ext cx="7777345" cy="439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/>
          <p:nvPr/>
        </p:nvSpPr>
        <p:spPr>
          <a:xfrm>
            <a:off x="0" y="0"/>
            <a:ext cx="9143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 txBox="1"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hu-HU" sz="4200"/>
              <a:t>Fő  fókuszterületek</a:t>
            </a:r>
            <a:endParaRPr/>
          </a:p>
        </p:txBody>
      </p:sp>
      <p:sp>
        <p:nvSpPr>
          <p:cNvPr id="262" name="Google Shape;262;p18"/>
          <p:cNvSpPr/>
          <p:nvPr/>
        </p:nvSpPr>
        <p:spPr>
          <a:xfrm rot="10800000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8"/>
          <p:cNvSpPr/>
          <p:nvPr/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8"/>
          <p:cNvSpPr txBox="1">
            <a:spLocks noGrp="1"/>
          </p:cNvSpPr>
          <p:nvPr>
            <p:ph type="body" idx="1"/>
          </p:nvPr>
        </p:nvSpPr>
        <p:spPr>
          <a:xfrm>
            <a:off x="595245" y="2599509"/>
            <a:ext cx="3398174" cy="3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hu-HU" sz="1700"/>
              <a:t>• Helyi gazdaság erősítése</a:t>
            </a:r>
            <a:endParaRPr/>
          </a:p>
          <a:p>
            <a:pPr marL="0" lvl="0" indent="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hu-HU" sz="1700"/>
              <a:t>• Turizmus és helyi értékek fejlesztése</a:t>
            </a:r>
            <a:endParaRPr/>
          </a:p>
          <a:p>
            <a:pPr marL="0" lvl="0" indent="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hu-HU" sz="1700"/>
              <a:t>• Helyi termékek és hagyományok támogatása</a:t>
            </a:r>
            <a:endParaRPr/>
          </a:p>
          <a:p>
            <a:pPr marL="0" lvl="0" indent="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hu-HU" sz="1700"/>
              <a:t>• Fenntartható vidéki turizmus fejlesztés</a:t>
            </a:r>
            <a:endParaRPr/>
          </a:p>
          <a:p>
            <a:pPr marL="0" lvl="0" indent="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hu-HU" sz="1700"/>
              <a:t>• Közösségi együttműködések és partnerségek</a:t>
            </a:r>
            <a:endParaRPr/>
          </a:p>
        </p:txBody>
      </p:sp>
      <p:pic>
        <p:nvPicPr>
          <p:cNvPr id="265" name="Google Shape;26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3649" y="3166799"/>
            <a:ext cx="3862707" cy="23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8"/>
          <p:cNvSpPr/>
          <p:nvPr/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8"/>
          <p:cNvSpPr txBox="1"/>
          <p:nvPr/>
        </p:nvSpPr>
        <p:spPr>
          <a:xfrm>
            <a:off x="6899564" y="86821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8"/>
          <p:cNvSpPr txBox="1"/>
          <p:nvPr/>
        </p:nvSpPr>
        <p:spPr>
          <a:xfrm>
            <a:off x="3879273" y="323272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8"/>
          <p:cNvSpPr txBox="1"/>
          <p:nvPr/>
        </p:nvSpPr>
        <p:spPr>
          <a:xfrm>
            <a:off x="7051964" y="102061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9"/>
          <p:cNvSpPr txBox="1">
            <a:spLocks noGrp="1"/>
          </p:cNvSpPr>
          <p:nvPr>
            <p:ph type="title"/>
          </p:nvPr>
        </p:nvSpPr>
        <p:spPr>
          <a:xfrm>
            <a:off x="480060" y="329184"/>
            <a:ext cx="5170932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</a:pPr>
            <a:r>
              <a:rPr lang="hu-HU" sz="4700"/>
              <a:t>Mit szeretnénk megvalósítani?</a:t>
            </a:r>
            <a:endParaRPr/>
          </a:p>
        </p:txBody>
      </p:sp>
      <p:sp>
        <p:nvSpPr>
          <p:cNvPr id="276" name="Google Shape;276;p19"/>
          <p:cNvSpPr/>
          <p:nvPr/>
        </p:nvSpPr>
        <p:spPr>
          <a:xfrm>
            <a:off x="569214" y="2395728"/>
            <a:ext cx="3182691" cy="18288"/>
          </a:xfrm>
          <a:custGeom>
            <a:avLst/>
            <a:gdLst/>
            <a:ahLst/>
            <a:cxnLst/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13406" y="3458"/>
                  <a:pt x="1273076" y="0"/>
                </a:cubicBezTo>
                <a:cubicBezTo>
                  <a:pt x="1532746" y="-3458"/>
                  <a:pt x="1697408" y="-16840"/>
                  <a:pt x="1909615" y="0"/>
                </a:cubicBezTo>
                <a:cubicBezTo>
                  <a:pt x="2121822" y="16840"/>
                  <a:pt x="2213494" y="-18555"/>
                  <a:pt x="2482499" y="0"/>
                </a:cubicBezTo>
                <a:cubicBezTo>
                  <a:pt x="2751504" y="18555"/>
                  <a:pt x="3004132" y="-28750"/>
                  <a:pt x="3182691" y="0"/>
                </a:cubicBezTo>
                <a:cubicBezTo>
                  <a:pt x="3183133" y="4516"/>
                  <a:pt x="3181864" y="12266"/>
                  <a:pt x="3182691" y="18288"/>
                </a:cubicBezTo>
                <a:cubicBezTo>
                  <a:pt x="2947041" y="16687"/>
                  <a:pt x="2875741" y="22937"/>
                  <a:pt x="2609807" y="18288"/>
                </a:cubicBezTo>
                <a:cubicBezTo>
                  <a:pt x="2343873" y="13639"/>
                  <a:pt x="2331203" y="31729"/>
                  <a:pt x="2068749" y="18288"/>
                </a:cubicBezTo>
                <a:cubicBezTo>
                  <a:pt x="1806295" y="4847"/>
                  <a:pt x="1713773" y="47088"/>
                  <a:pt x="1432211" y="18288"/>
                </a:cubicBezTo>
                <a:cubicBezTo>
                  <a:pt x="1150649" y="-10512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1" h="18288" extrusionOk="0">
                <a:moveTo>
                  <a:pt x="0" y="0"/>
                </a:moveTo>
                <a:cubicBezTo>
                  <a:pt x="247695" y="-19360"/>
                  <a:pt x="392581" y="-28596"/>
                  <a:pt x="572884" y="0"/>
                </a:cubicBezTo>
                <a:cubicBezTo>
                  <a:pt x="753187" y="28596"/>
                  <a:pt x="922042" y="4121"/>
                  <a:pt x="1113942" y="0"/>
                </a:cubicBezTo>
                <a:cubicBezTo>
                  <a:pt x="1305842" y="-4121"/>
                  <a:pt x="1501806" y="28092"/>
                  <a:pt x="1686826" y="0"/>
                </a:cubicBezTo>
                <a:cubicBezTo>
                  <a:pt x="1871846" y="-28092"/>
                  <a:pt x="2170181" y="-20672"/>
                  <a:pt x="2323364" y="0"/>
                </a:cubicBezTo>
                <a:cubicBezTo>
                  <a:pt x="2476547" y="20672"/>
                  <a:pt x="2919163" y="6097"/>
                  <a:pt x="3182691" y="0"/>
                </a:cubicBezTo>
                <a:cubicBezTo>
                  <a:pt x="3183268" y="4624"/>
                  <a:pt x="3183510" y="11191"/>
                  <a:pt x="3182691" y="18288"/>
                </a:cubicBezTo>
                <a:cubicBezTo>
                  <a:pt x="3026064" y="-10849"/>
                  <a:pt x="2775005" y="23067"/>
                  <a:pt x="2546153" y="18288"/>
                </a:cubicBezTo>
                <a:cubicBezTo>
                  <a:pt x="2317301" y="13509"/>
                  <a:pt x="2164351" y="-9884"/>
                  <a:pt x="1845961" y="18288"/>
                </a:cubicBezTo>
                <a:cubicBezTo>
                  <a:pt x="1527571" y="46460"/>
                  <a:pt x="1455006" y="5824"/>
                  <a:pt x="1304903" y="18288"/>
                </a:cubicBezTo>
                <a:cubicBezTo>
                  <a:pt x="1154800" y="30752"/>
                  <a:pt x="942107" y="-12056"/>
                  <a:pt x="604711" y="18288"/>
                </a:cubicBezTo>
                <a:cubicBezTo>
                  <a:pt x="267315" y="48632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9"/>
          <p:cNvSpPr txBox="1">
            <a:spLocks noGrp="1"/>
          </p:cNvSpPr>
          <p:nvPr>
            <p:ph type="body" idx="1"/>
          </p:nvPr>
        </p:nvSpPr>
        <p:spPr>
          <a:xfrm>
            <a:off x="480060" y="2706624"/>
            <a:ext cx="5170932" cy="348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hu-HU" sz="1900"/>
              <a:t>• Konferenciák és szakmai fórumok szervezése</a:t>
            </a:r>
            <a:endParaRPr/>
          </a:p>
          <a:p>
            <a:pPr marL="0" lvl="0" indent="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hu-HU" sz="1900"/>
              <a:t>• Kerekasztal-beszélgetések és workshopok </a:t>
            </a:r>
            <a:endParaRPr/>
          </a:p>
          <a:p>
            <a:pPr marL="0" lvl="0" indent="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hu-HU" sz="1900"/>
              <a:t>• Helyi fejlesztési ötletek bemutatása</a:t>
            </a:r>
            <a:endParaRPr/>
          </a:p>
          <a:p>
            <a:pPr marL="0" lvl="0" indent="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hu-HU" sz="1900"/>
              <a:t>• Kapcsolatok építése Közép-Európa térségében</a:t>
            </a:r>
            <a:endParaRPr/>
          </a:p>
          <a:p>
            <a:pPr marL="0" lvl="0" indent="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hu-HU" sz="1900"/>
              <a:t>• A közösségek gazdasági és turisztikai lehetőségeinek erősítése</a:t>
            </a:r>
            <a:endParaRPr/>
          </a:p>
        </p:txBody>
      </p:sp>
      <p:pic>
        <p:nvPicPr>
          <p:cNvPr id="278" name="Google Shape;27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7880" y="535064"/>
            <a:ext cx="3010662" cy="301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7880" y="4256013"/>
            <a:ext cx="2996946" cy="1822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0" y="857250"/>
            <a:ext cx="9141714" cy="5143500"/>
          </a:xfrm>
          <a:prstGeom prst="rect">
            <a:avLst/>
          </a:prstGeom>
          <a:solidFill>
            <a:srgbClr val="F6F3EE"/>
          </a:solidFill>
          <a:ln w="12700" cap="flat" cmpd="sng">
            <a:solidFill>
              <a:srgbClr val="F6F3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0" y="857250"/>
            <a:ext cx="3394710" cy="5143500"/>
          </a:xfrm>
          <a:prstGeom prst="rect">
            <a:avLst/>
          </a:prstGeom>
          <a:solidFill>
            <a:srgbClr val="1F3A5F"/>
          </a:solidFill>
          <a:ln w="12700" cap="flat" cmpd="sng">
            <a:solidFill>
              <a:srgbClr val="1F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548640" y="1611630"/>
            <a:ext cx="27432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KEP VIDÉKFEJLESZTŐ TAGOZAT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332509" y="3360420"/>
            <a:ext cx="2973047" cy="70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>
                <a:solidFill>
                  <a:srgbClr val="E7EEF8"/>
                </a:solidFill>
                <a:latin typeface="Calibri"/>
                <a:ea typeface="Calibri"/>
                <a:cs typeface="Calibri"/>
                <a:sym typeface="Calibri"/>
              </a:rPr>
              <a:t>Információcsere • közösségi párbeszéd • bizalomépítés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 descr="/mnt/data/pres/img1.jpg"/>
          <p:cNvPicPr preferRelativeResize="0"/>
          <p:nvPr/>
        </p:nvPicPr>
        <p:blipFill rotWithShape="1">
          <a:blip r:embed="rId3">
            <a:alphaModFix/>
          </a:blip>
          <a:srcRect l="12765" r="12765"/>
          <a:stretch/>
        </p:blipFill>
        <p:spPr>
          <a:xfrm>
            <a:off x="3389745" y="857250"/>
            <a:ext cx="574700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/>
          <p:nvPr/>
        </p:nvSpPr>
        <p:spPr>
          <a:xfrm>
            <a:off x="8572500" y="5657850"/>
            <a:ext cx="20574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7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84727" y="4405745"/>
            <a:ext cx="30202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Mátraderecske </a:t>
            </a:r>
            <a:br>
              <a:rPr lang="hu-H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2026. április 23. </a:t>
            </a:r>
            <a:endParaRPr dirty="0"/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1458" y="0"/>
            <a:ext cx="3036790" cy="1846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>
            <a:spLocks noGrp="1"/>
          </p:cNvSpPr>
          <p:nvPr>
            <p:ph type="title"/>
          </p:nvPr>
        </p:nvSpPr>
        <p:spPr>
          <a:xfrm>
            <a:off x="571380" y="1138265"/>
            <a:ext cx="3408571" cy="14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hu-HU" sz="2800" dirty="0">
                <a:solidFill>
                  <a:schemeClr val="bg2"/>
                </a:solidFill>
              </a:rPr>
              <a:t>The “Great </a:t>
            </a:r>
            <a:r>
              <a:rPr lang="hu-HU" sz="2800" dirty="0" err="1">
                <a:solidFill>
                  <a:schemeClr val="bg2"/>
                </a:solidFill>
              </a:rPr>
              <a:t>Spa</a:t>
            </a:r>
            <a:r>
              <a:rPr lang="hu-HU" sz="2800" dirty="0">
                <a:solidFill>
                  <a:schemeClr val="bg2"/>
                </a:solidFill>
              </a:rPr>
              <a:t> </a:t>
            </a:r>
            <a:r>
              <a:rPr lang="hu-HU" sz="2800" dirty="0" err="1">
                <a:solidFill>
                  <a:schemeClr val="bg2"/>
                </a:solidFill>
              </a:rPr>
              <a:t>Towns</a:t>
            </a:r>
            <a:r>
              <a:rPr lang="hu-HU" sz="2800" dirty="0">
                <a:solidFill>
                  <a:schemeClr val="bg2"/>
                </a:solidFill>
              </a:rPr>
              <a:t> of Europe”</a:t>
            </a:r>
            <a:endParaRPr dirty="0">
              <a:solidFill>
                <a:schemeClr val="bg2"/>
              </a:solidFill>
            </a:endParaRPr>
          </a:p>
        </p:txBody>
      </p:sp>
      <p:cxnSp>
        <p:nvCxnSpPr>
          <p:cNvPr id="285" name="Google Shape;285;p20"/>
          <p:cNvCxnSpPr/>
          <p:nvPr/>
        </p:nvCxnSpPr>
        <p:spPr>
          <a:xfrm>
            <a:off x="646096" y="871146"/>
            <a:ext cx="552704" cy="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6" name="Google Shape;286;p20"/>
          <p:cNvSpPr txBox="1">
            <a:spLocks noGrp="1"/>
          </p:cNvSpPr>
          <p:nvPr>
            <p:ph type="body" idx="1"/>
          </p:nvPr>
        </p:nvSpPr>
        <p:spPr>
          <a:xfrm>
            <a:off x="571380" y="2551176"/>
            <a:ext cx="3408571" cy="360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hu-HU" sz="1700" b="1"/>
              <a:t>Austria:</a:t>
            </a:r>
            <a:r>
              <a:rPr lang="hu-HU" sz="1700"/>
              <a:t> Baden bei Wien</a:t>
            </a:r>
            <a:endParaRPr/>
          </a:p>
          <a:p>
            <a:pPr marL="342900" lvl="0" indent="-3429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hu-HU" sz="1700" b="1"/>
              <a:t>Belgium:</a:t>
            </a:r>
            <a:r>
              <a:rPr lang="hu-HU" sz="1700"/>
              <a:t> Spa</a:t>
            </a:r>
            <a:endParaRPr/>
          </a:p>
          <a:p>
            <a:pPr marL="342900" lvl="0" indent="-3429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hu-HU" sz="1700" b="1"/>
              <a:t>France:</a:t>
            </a:r>
            <a:r>
              <a:rPr lang="hu-HU" sz="1700"/>
              <a:t> Vichy</a:t>
            </a:r>
            <a:endParaRPr/>
          </a:p>
          <a:p>
            <a:pPr marL="342900" lvl="0" indent="-3429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hu-HU" sz="1700" b="1"/>
              <a:t>Czech Republic:</a:t>
            </a:r>
            <a:r>
              <a:rPr lang="hu-HU" sz="1700"/>
              <a:t> Františkovy Lázně, Karlovy Vary, Mariánské Lázně</a:t>
            </a:r>
            <a:endParaRPr/>
          </a:p>
          <a:p>
            <a:pPr marL="342900" lvl="0" indent="-3429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hu-HU" sz="1700" b="1"/>
              <a:t>Germany:</a:t>
            </a:r>
            <a:r>
              <a:rPr lang="hu-HU" sz="1700"/>
              <a:t> Bad Ems, Baden-Baden, Bad Kissingen</a:t>
            </a:r>
            <a:endParaRPr/>
          </a:p>
          <a:p>
            <a:pPr marL="342900" lvl="0" indent="-3429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hu-HU" sz="1700" b="1"/>
              <a:t>Italy:</a:t>
            </a:r>
            <a:r>
              <a:rPr lang="hu-HU" sz="1700"/>
              <a:t> Montecatini Terme</a:t>
            </a:r>
            <a:endParaRPr/>
          </a:p>
          <a:p>
            <a:pPr marL="342900" lvl="0" indent="-3429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hu-HU" sz="1700" b="1"/>
              <a:t>United Kingdom: </a:t>
            </a:r>
            <a:r>
              <a:rPr lang="hu-HU" sz="1700"/>
              <a:t>City of Bath</a:t>
            </a:r>
            <a:endParaRPr/>
          </a:p>
          <a:p>
            <a:pPr marL="342900" lvl="0" indent="-2349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/>
          </a:p>
        </p:txBody>
      </p:sp>
      <p:pic>
        <p:nvPicPr>
          <p:cNvPr id="287" name="Google Shape;28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2061" y="1939570"/>
            <a:ext cx="4000620" cy="2980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1"/>
          <p:cNvSpPr txBox="1">
            <a:spLocks noGrp="1"/>
          </p:cNvSpPr>
          <p:nvPr>
            <p:ph type="title"/>
          </p:nvPr>
        </p:nvSpPr>
        <p:spPr>
          <a:xfrm>
            <a:off x="473202" y="4440365"/>
            <a:ext cx="3184398" cy="1722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u-HU" sz="3600"/>
              <a:t>The “Great Spa Towns of Europe”</a:t>
            </a:r>
            <a:endParaRPr/>
          </a:p>
        </p:txBody>
      </p:sp>
      <p:pic>
        <p:nvPicPr>
          <p:cNvPr id="294" name="Google Shape;29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472" y="755050"/>
            <a:ext cx="4103370" cy="305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1" descr="Hévíz Lake Bath opening hours and prices | Hévíz.h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0872" y="1662921"/>
            <a:ext cx="4103370" cy="124126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1"/>
          <p:cNvSpPr/>
          <p:nvPr/>
        </p:nvSpPr>
        <p:spPr>
          <a:xfrm rot="5400000">
            <a:off x="3058668" y="5294852"/>
            <a:ext cx="1554480" cy="13716"/>
          </a:xfrm>
          <a:custGeom>
            <a:avLst/>
            <a:gdLst/>
            <a:ahLst/>
            <a:cxnLst/>
            <a:rect l="l" t="t" r="r" b="b"/>
            <a:pathLst>
              <a:path w="1554480" h="13716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3820" y="4959"/>
                  <a:pt x="1554594" y="10798"/>
                  <a:pt x="1554480" y="13716"/>
                </a:cubicBezTo>
                <a:cubicBezTo>
                  <a:pt x="1338847" y="1555"/>
                  <a:pt x="1215066" y="33279"/>
                  <a:pt x="1067410" y="13716"/>
                </a:cubicBezTo>
                <a:cubicBezTo>
                  <a:pt x="919754" y="-5847"/>
                  <a:pt x="800465" y="-1492"/>
                  <a:pt x="549250" y="13716"/>
                </a:cubicBezTo>
                <a:cubicBezTo>
                  <a:pt x="298035" y="28924"/>
                  <a:pt x="158868" y="18197"/>
                  <a:pt x="0" y="13716"/>
                </a:cubicBezTo>
                <a:cubicBezTo>
                  <a:pt x="488" y="8630"/>
                  <a:pt x="480" y="6612"/>
                  <a:pt x="0" y="0"/>
                </a:cubicBezTo>
                <a:close/>
              </a:path>
              <a:path w="1554480" h="13716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232" y="4157"/>
                  <a:pt x="1554673" y="7559"/>
                  <a:pt x="1554480" y="13716"/>
                </a:cubicBezTo>
                <a:cubicBezTo>
                  <a:pt x="1336087" y="7600"/>
                  <a:pt x="1310024" y="15187"/>
                  <a:pt x="1067410" y="13716"/>
                </a:cubicBezTo>
                <a:cubicBezTo>
                  <a:pt x="824796" y="12246"/>
                  <a:pt x="787902" y="30075"/>
                  <a:pt x="518160" y="13716"/>
                </a:cubicBezTo>
                <a:cubicBezTo>
                  <a:pt x="248418" y="-2643"/>
                  <a:pt x="133160" y="4633"/>
                  <a:pt x="0" y="13716"/>
                </a:cubicBezTo>
                <a:cubicBezTo>
                  <a:pt x="43" y="9160"/>
                  <a:pt x="-111" y="481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1"/>
          <p:cNvSpPr txBox="1">
            <a:spLocks noGrp="1"/>
          </p:cNvSpPr>
          <p:nvPr>
            <p:ph type="body" idx="1"/>
          </p:nvPr>
        </p:nvSpPr>
        <p:spPr>
          <a:xfrm>
            <a:off x="4000499" y="4440365"/>
            <a:ext cx="4661153" cy="1722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 b="1"/>
              <a:t>Magyarország:</a:t>
            </a:r>
            <a:r>
              <a:rPr lang="hu-HU" sz="1900"/>
              <a:t>?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Miért?</a:t>
            </a:r>
            <a:endParaRPr/>
          </a:p>
          <a:p>
            <a:pPr marL="0" lvl="0" indent="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/>
          </a:p>
          <a:p>
            <a:pPr marL="342900" lvl="0" indent="-222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2" descr="Saunas, soaking and chess: Hungary's best spas | CNN"/>
          <p:cNvPicPr preferRelativeResize="0"/>
          <p:nvPr/>
        </p:nvPicPr>
        <p:blipFill rotWithShape="1">
          <a:blip r:embed="rId3">
            <a:alphaModFix/>
          </a:blip>
          <a:srcRect t="5956"/>
          <a:stretch/>
        </p:blipFill>
        <p:spPr>
          <a:xfrm>
            <a:off x="-1" y="10"/>
            <a:ext cx="9144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2"/>
          <p:cNvSpPr/>
          <p:nvPr/>
        </p:nvSpPr>
        <p:spPr>
          <a:xfrm flipH="1">
            <a:off x="-1" y="2463131"/>
            <a:ext cx="4512879" cy="4394869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2"/>
          <p:cNvSpPr txBox="1">
            <a:spLocks noGrp="1"/>
          </p:cNvSpPr>
          <p:nvPr>
            <p:ph type="title"/>
          </p:nvPr>
        </p:nvSpPr>
        <p:spPr>
          <a:xfrm>
            <a:off x="568370" y="3149961"/>
            <a:ext cx="3153103" cy="1007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50"/>
              <a:buFont typeface="Calibri"/>
              <a:buNone/>
            </a:pPr>
            <a:r>
              <a:rPr lang="hu-HU" sz="3150"/>
              <a:t>Fürdőlátogatások (KSH)</a:t>
            </a:r>
            <a:endParaRPr/>
          </a:p>
        </p:txBody>
      </p:sp>
      <p:cxnSp>
        <p:nvCxnSpPr>
          <p:cNvPr id="305" name="Google Shape;305;p22"/>
          <p:cNvCxnSpPr/>
          <p:nvPr/>
        </p:nvCxnSpPr>
        <p:spPr>
          <a:xfrm>
            <a:off x="1795115" y="4226880"/>
            <a:ext cx="701565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306" name="Google Shape;306;p22"/>
          <p:cNvSpPr txBox="1">
            <a:spLocks noGrp="1"/>
          </p:cNvSpPr>
          <p:nvPr>
            <p:ph type="body" idx="1"/>
          </p:nvPr>
        </p:nvSpPr>
        <p:spPr>
          <a:xfrm>
            <a:off x="430421" y="4277679"/>
            <a:ext cx="3444766" cy="196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</a:pPr>
            <a:r>
              <a:rPr lang="hu-HU" sz="1575"/>
              <a:t>2010 - 29,5 millió </a:t>
            </a:r>
            <a:endParaRPr/>
          </a:p>
          <a:p>
            <a:pPr marL="342900" lvl="0" indent="-342900" algn="l" rtl="0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</a:pPr>
            <a:r>
              <a:rPr lang="hu-HU" sz="1575"/>
              <a:t>2019 -  42,1 millió</a:t>
            </a:r>
            <a:endParaRPr/>
          </a:p>
          <a:p>
            <a:pPr marL="342900" lvl="0" indent="-342900" algn="l" rtl="0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</a:pPr>
            <a:r>
              <a:rPr lang="hu-HU" sz="1575"/>
              <a:t>2020 – 19.2 millió</a:t>
            </a:r>
            <a:endParaRPr/>
          </a:p>
          <a:p>
            <a:pPr marL="342900" lvl="0" indent="-342900" algn="l" rtl="0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</a:pPr>
            <a:r>
              <a:rPr lang="hu-HU" sz="1575"/>
              <a:t>2024 - 35,7 millió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3"/>
          <p:cNvSpPr/>
          <p:nvPr/>
        </p:nvSpPr>
        <p:spPr>
          <a:xfrm rot="-54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3"/>
          <p:cNvSpPr txBox="1"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Calibri"/>
              <a:buNone/>
            </a:pPr>
            <a:r>
              <a:rPr lang="hu-HU" sz="2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Globális wellness turizmus (Global Wellness Institute)</a:t>
            </a:r>
            <a:endParaRPr/>
          </a:p>
        </p:txBody>
      </p:sp>
      <p:pic>
        <p:nvPicPr>
          <p:cNvPr id="313" name="Google Shape;313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82987" y="1088494"/>
            <a:ext cx="5085525" cy="4678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4400"/>
              <a:buNone/>
            </a:pPr>
            <a:r>
              <a:rPr lang="hu-HU" sz="4400" dirty="0">
                <a:solidFill>
                  <a:schemeClr val="bg2"/>
                </a:solidFill>
              </a:rPr>
              <a:t>KÖSZÖNÖM A FIGYELMET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918691" y="2669310"/>
            <a:ext cx="3583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Dr. Szalók Csilla</a:t>
            </a:r>
          </a:p>
          <a:p>
            <a:pPr algn="ctr"/>
            <a:r>
              <a:rPr lang="hu-HU" sz="2800"/>
              <a:t>cszalok</a:t>
            </a:r>
            <a:r>
              <a:rPr lang="hu-HU" sz="2800" dirty="0"/>
              <a:t>@gmail.com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body" idx="1"/>
          </p:nvPr>
        </p:nvSpPr>
        <p:spPr>
          <a:xfrm>
            <a:off x="0" y="2826327"/>
            <a:ext cx="9220921" cy="329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u-HU" dirty="0"/>
              <a:t>             pártoktól független civil szervezet 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u-HU" dirty="0"/>
              <a:t>Információ csere és közösségi párbeszéd támogatására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u-HU" dirty="0"/>
              <a:t>A </a:t>
            </a:r>
            <a:r>
              <a:rPr lang="hu-HU" dirty="0">
                <a:solidFill>
                  <a:srgbClr val="FF0000"/>
                </a:solidFill>
              </a:rPr>
              <a:t>tudomány, a kultúra, a környezetvédelem,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turizmus</a:t>
            </a:r>
            <a:r>
              <a:rPr lang="hu-HU" dirty="0"/>
              <a:t>  a vidékfejlesztés szolgálatába.</a:t>
            </a:r>
            <a:endParaRPr dirty="0"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9244" y="268864"/>
            <a:ext cx="3171677" cy="192889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40145" y="572655"/>
            <a:ext cx="5874329" cy="170872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hu-HU">
                <a:solidFill>
                  <a:schemeClr val="lt1"/>
                </a:solidFill>
              </a:rPr>
              <a:t>KEP </a:t>
            </a:r>
            <a:r>
              <a:rPr lang="hu-HU" sz="4000">
                <a:solidFill>
                  <a:schemeClr val="lt1"/>
                </a:solidFill>
              </a:rPr>
              <a:t>VIDÉKFEJLESZTŐ</a:t>
            </a:r>
            <a:br>
              <a:rPr lang="hu-HU" sz="4000">
                <a:solidFill>
                  <a:schemeClr val="lt1"/>
                </a:solidFill>
              </a:rPr>
            </a:br>
            <a:r>
              <a:rPr lang="hu-HU" sz="4000">
                <a:solidFill>
                  <a:schemeClr val="lt1"/>
                </a:solidFill>
              </a:rPr>
              <a:t>TAGOZAT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424873" y="377190"/>
            <a:ext cx="7703127" cy="99441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100" b="1">
                <a:solidFill>
                  <a:srgbClr val="1F3A5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Tájékozottság és hiteles információ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493776" y="1543050"/>
            <a:ext cx="5486400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174727" y="1935566"/>
            <a:ext cx="2921509" cy="3903231"/>
          </a:xfrm>
          <a:prstGeom prst="roundRect">
            <a:avLst>
              <a:gd name="adj" fmla="val 2105"/>
            </a:avLst>
          </a:prstGeom>
          <a:solidFill>
            <a:schemeClr val="dk2"/>
          </a:solidFill>
          <a:ln w="12700" cap="flat" cmpd="sng">
            <a:solidFill>
              <a:srgbClr val="D7DE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286327" y="2632364"/>
            <a:ext cx="2798619" cy="585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7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hu-H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Információgyűjtés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286328" y="3326417"/>
            <a:ext cx="2525454" cy="44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7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hu-H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Problémafeltárás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286328" y="3971636"/>
            <a:ext cx="2962472" cy="59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7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hu-H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Új ,tudományos  eredmények</a:t>
            </a:r>
            <a:endParaRPr sz="1275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185392" y="3637801"/>
            <a:ext cx="685800" cy="548640"/>
          </a:xfrm>
          <a:prstGeom prst="chevron">
            <a:avLst>
              <a:gd name="adj" fmla="val 50000"/>
            </a:avLst>
          </a:prstGeom>
          <a:solidFill>
            <a:srgbClr val="D7A84A"/>
          </a:solidFill>
          <a:ln w="12700" cap="flat" cmpd="sng">
            <a:solidFill>
              <a:srgbClr val="D7A8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3843805" y="2257189"/>
            <a:ext cx="1640193" cy="2926657"/>
          </a:xfrm>
          <a:prstGeom prst="roundRect">
            <a:avLst>
              <a:gd name="adj" fmla="val 1080"/>
            </a:avLst>
          </a:prstGeom>
          <a:solidFill>
            <a:srgbClr val="EEF6EA"/>
          </a:solidFill>
          <a:ln w="12700" cap="flat" cmpd="sng">
            <a:solidFill>
              <a:srgbClr val="B7D0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4008582" y="2863274"/>
            <a:ext cx="1302327" cy="75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5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5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5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5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5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jobb döntések</a:t>
            </a:r>
            <a:endParaRPr sz="165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5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erősödő bizalom</a:t>
            </a:r>
            <a:endParaRPr sz="165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8572500" y="5657850"/>
            <a:ext cx="20574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7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4435279" y="3123162"/>
            <a:ext cx="484632" cy="237605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609600" y="4839855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360218" y="4839855"/>
            <a:ext cx="17219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7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hu-H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Best </a:t>
            </a:r>
            <a:r>
              <a:rPr lang="hu-HU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275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4466198" y="3874477"/>
            <a:ext cx="484632" cy="23876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4" descr="Közelről felülnézet a fiatal és friss energia üzletemberek üzembe erős kezét együtt. Egy halom baráti kéz. Egység és sikeres csapatmunka koncepció. - Jogdíjmentes Csapatmunka témájú stock fotó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7607" y="2257189"/>
            <a:ext cx="3212430" cy="3400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/>
          <p:nvPr/>
        </p:nvSpPr>
        <p:spPr>
          <a:xfrm>
            <a:off x="390906" y="471921"/>
            <a:ext cx="6021324" cy="77123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Közösségi párbeszéd 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 descr="/mnt/data/pres/img3.png"/>
          <p:cNvPicPr preferRelativeResize="0"/>
          <p:nvPr/>
        </p:nvPicPr>
        <p:blipFill rotWithShape="1">
          <a:blip r:embed="rId3">
            <a:alphaModFix/>
          </a:blip>
          <a:srcRect l="23349" r="23349"/>
          <a:stretch/>
        </p:blipFill>
        <p:spPr>
          <a:xfrm>
            <a:off x="-15563" y="1570182"/>
            <a:ext cx="3616014" cy="408766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/>
          <p:nvPr/>
        </p:nvSpPr>
        <p:spPr>
          <a:xfrm>
            <a:off x="3977640" y="2366010"/>
            <a:ext cx="685800" cy="685800"/>
          </a:xfrm>
          <a:prstGeom prst="ellipse">
            <a:avLst/>
          </a:prstGeom>
          <a:solidFill>
            <a:srgbClr val="5E8B4A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3977640" y="2551176"/>
            <a:ext cx="6858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3600451" y="3223260"/>
            <a:ext cx="1396422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>
                <a:solidFill>
                  <a:srgbClr val="1F3A5F"/>
                </a:solidFill>
                <a:latin typeface="Calibri"/>
                <a:ea typeface="Calibri"/>
                <a:cs typeface="Calibri"/>
                <a:sym typeface="Calibri"/>
              </a:rPr>
              <a:t>Meghallgatás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4834890" y="2537460"/>
            <a:ext cx="411480" cy="308610"/>
          </a:xfrm>
          <a:prstGeom prst="chevron">
            <a:avLst>
              <a:gd name="adj" fmla="val 50000"/>
            </a:avLst>
          </a:prstGeom>
          <a:solidFill>
            <a:srgbClr val="C8D5C0"/>
          </a:solidFill>
          <a:ln w="12700" cap="flat" cmpd="sng">
            <a:solidFill>
              <a:srgbClr val="C8D5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5486400" y="2366010"/>
            <a:ext cx="685800" cy="685800"/>
          </a:xfrm>
          <a:prstGeom prst="ellipse">
            <a:avLst/>
          </a:prstGeom>
          <a:solidFill>
            <a:srgbClr val="D7A84A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5486400" y="2551176"/>
            <a:ext cx="6858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5246370" y="3223260"/>
            <a:ext cx="116586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>
                <a:solidFill>
                  <a:srgbClr val="1F3A5F"/>
                </a:solidFill>
                <a:latin typeface="Calibri"/>
                <a:ea typeface="Calibri"/>
                <a:cs typeface="Calibri"/>
                <a:sym typeface="Calibri"/>
              </a:rPr>
              <a:t>Közös problémák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6343650" y="2537460"/>
            <a:ext cx="411480" cy="308610"/>
          </a:xfrm>
          <a:prstGeom prst="chevron">
            <a:avLst>
              <a:gd name="adj" fmla="val 50000"/>
            </a:avLst>
          </a:prstGeom>
          <a:solidFill>
            <a:srgbClr val="C8D5C0"/>
          </a:solidFill>
          <a:ln w="12700" cap="flat" cmpd="sng">
            <a:solidFill>
              <a:srgbClr val="C8D5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6995160" y="2366010"/>
            <a:ext cx="685800" cy="685800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6995160" y="2551176"/>
            <a:ext cx="6858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6755129" y="3223260"/>
            <a:ext cx="1298979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>
                <a:solidFill>
                  <a:srgbClr val="1F3A5F"/>
                </a:solidFill>
                <a:latin typeface="Calibri"/>
                <a:ea typeface="Calibri"/>
                <a:cs typeface="Calibri"/>
                <a:sym typeface="Calibri"/>
              </a:rPr>
              <a:t>Közös megoldások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3840480" y="4423410"/>
            <a:ext cx="452628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</a:rPr>
              <a:t>A szervezet moderál, összeköt és bevon: fiatalokat, időseket, civileket és helyi döntéshozókat.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8572500" y="5657850"/>
            <a:ext cx="20574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7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d8afe2965e_0_0"/>
          <p:cNvSpPr txBox="1"/>
          <p:nvPr/>
        </p:nvSpPr>
        <p:spPr>
          <a:xfrm>
            <a:off x="818650" y="0"/>
            <a:ext cx="7586100" cy="116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Az European Commission adatai alapján: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3d8afe2965e_0_0"/>
          <p:cNvSpPr txBox="1"/>
          <p:nvPr/>
        </p:nvSpPr>
        <p:spPr>
          <a:xfrm>
            <a:off x="1132200" y="2940775"/>
            <a:ext cx="78495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u-H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 EU területének </a:t>
            </a:r>
            <a:r>
              <a:rPr lang="hu-HU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kb. 80%-a vidéki térség</a:t>
            </a:r>
            <a:r>
              <a:rPr lang="hu-H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u-H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itt él a lakosság közel </a:t>
            </a:r>
            <a:r>
              <a:rPr lang="hu-HU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30%-a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u-H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turizmus kulcsszerepet játszik a térségek fenntartásában</a:t>
            </a: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és a fenntarthatóságban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3d8afe2965e_0_0"/>
          <p:cNvSpPr txBox="1"/>
          <p:nvPr/>
        </p:nvSpPr>
        <p:spPr>
          <a:xfrm>
            <a:off x="424150" y="1423525"/>
            <a:ext cx="582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3d8afe2965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9375" y="1423525"/>
            <a:ext cx="3152300" cy="10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Város–vidék népességi trendek</a:t>
            </a:r>
            <a:endParaRPr/>
          </a:p>
        </p:txBody>
      </p:sp>
      <p:graphicFrame>
        <p:nvGraphicFramePr>
          <p:cNvPr id="168" name="Google Shape;168;p7"/>
          <p:cNvGraphicFramePr/>
          <p:nvPr/>
        </p:nvGraphicFramePr>
        <p:xfrm>
          <a:off x="457200" y="1708726"/>
          <a:ext cx="4114800" cy="2927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9" name="Google Shape;169;p7"/>
          <p:cNvGraphicFramePr/>
          <p:nvPr/>
        </p:nvGraphicFramePr>
        <p:xfrm>
          <a:off x="4754880" y="1708726"/>
          <a:ext cx="4114800" cy="2798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0" name="Google Shape;170;p7"/>
          <p:cNvSpPr txBox="1"/>
          <p:nvPr/>
        </p:nvSpPr>
        <p:spPr>
          <a:xfrm>
            <a:off x="544944" y="5061526"/>
            <a:ext cx="81418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United Nations – World Urbanization Prospects (2023); KSH (2000–2024)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 txBox="1">
            <a:spLocks noGrp="1"/>
          </p:cNvSpPr>
          <p:nvPr>
            <p:ph type="title"/>
          </p:nvPr>
        </p:nvSpPr>
        <p:spPr>
          <a:xfrm>
            <a:off x="480060" y="329184"/>
            <a:ext cx="5170932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hu-HU" sz="4000"/>
              <a:t>Miért kulcskérdés a vidéki turizmus Közép-Európában? </a:t>
            </a:r>
            <a:endParaRPr/>
          </a:p>
        </p:txBody>
      </p:sp>
      <p:sp>
        <p:nvSpPr>
          <p:cNvPr id="177" name="Google Shape;177;p8"/>
          <p:cNvSpPr/>
          <p:nvPr/>
        </p:nvSpPr>
        <p:spPr>
          <a:xfrm>
            <a:off x="569214" y="2395728"/>
            <a:ext cx="3182691" cy="18288"/>
          </a:xfrm>
          <a:custGeom>
            <a:avLst/>
            <a:gdLst/>
            <a:ahLst/>
            <a:cxnLst/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13406" y="3458"/>
                  <a:pt x="1273076" y="0"/>
                </a:cubicBezTo>
                <a:cubicBezTo>
                  <a:pt x="1532746" y="-3458"/>
                  <a:pt x="1697408" y="-16840"/>
                  <a:pt x="1909615" y="0"/>
                </a:cubicBezTo>
                <a:cubicBezTo>
                  <a:pt x="2121822" y="16840"/>
                  <a:pt x="2213494" y="-18555"/>
                  <a:pt x="2482499" y="0"/>
                </a:cubicBezTo>
                <a:cubicBezTo>
                  <a:pt x="2751504" y="18555"/>
                  <a:pt x="3004132" y="-28750"/>
                  <a:pt x="3182691" y="0"/>
                </a:cubicBezTo>
                <a:cubicBezTo>
                  <a:pt x="3183133" y="4516"/>
                  <a:pt x="3181864" y="12266"/>
                  <a:pt x="3182691" y="18288"/>
                </a:cubicBezTo>
                <a:cubicBezTo>
                  <a:pt x="2947041" y="16687"/>
                  <a:pt x="2875741" y="22937"/>
                  <a:pt x="2609807" y="18288"/>
                </a:cubicBezTo>
                <a:cubicBezTo>
                  <a:pt x="2343873" y="13639"/>
                  <a:pt x="2331203" y="31729"/>
                  <a:pt x="2068749" y="18288"/>
                </a:cubicBezTo>
                <a:cubicBezTo>
                  <a:pt x="1806295" y="4847"/>
                  <a:pt x="1713773" y="47088"/>
                  <a:pt x="1432211" y="18288"/>
                </a:cubicBezTo>
                <a:cubicBezTo>
                  <a:pt x="1150649" y="-10512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1" h="18288" extrusionOk="0">
                <a:moveTo>
                  <a:pt x="0" y="0"/>
                </a:moveTo>
                <a:cubicBezTo>
                  <a:pt x="247695" y="-19360"/>
                  <a:pt x="392581" y="-28596"/>
                  <a:pt x="572884" y="0"/>
                </a:cubicBezTo>
                <a:cubicBezTo>
                  <a:pt x="753187" y="28596"/>
                  <a:pt x="922042" y="4121"/>
                  <a:pt x="1113942" y="0"/>
                </a:cubicBezTo>
                <a:cubicBezTo>
                  <a:pt x="1305842" y="-4121"/>
                  <a:pt x="1501806" y="28092"/>
                  <a:pt x="1686826" y="0"/>
                </a:cubicBezTo>
                <a:cubicBezTo>
                  <a:pt x="1871846" y="-28092"/>
                  <a:pt x="2170181" y="-20672"/>
                  <a:pt x="2323364" y="0"/>
                </a:cubicBezTo>
                <a:cubicBezTo>
                  <a:pt x="2476547" y="20672"/>
                  <a:pt x="2919163" y="6097"/>
                  <a:pt x="3182691" y="0"/>
                </a:cubicBezTo>
                <a:cubicBezTo>
                  <a:pt x="3183268" y="4624"/>
                  <a:pt x="3183510" y="11191"/>
                  <a:pt x="3182691" y="18288"/>
                </a:cubicBezTo>
                <a:cubicBezTo>
                  <a:pt x="3026064" y="-10849"/>
                  <a:pt x="2775005" y="23067"/>
                  <a:pt x="2546153" y="18288"/>
                </a:cubicBezTo>
                <a:cubicBezTo>
                  <a:pt x="2317301" y="13509"/>
                  <a:pt x="2164351" y="-9884"/>
                  <a:pt x="1845961" y="18288"/>
                </a:cubicBezTo>
                <a:cubicBezTo>
                  <a:pt x="1527571" y="46460"/>
                  <a:pt x="1455006" y="5824"/>
                  <a:pt x="1304903" y="18288"/>
                </a:cubicBezTo>
                <a:cubicBezTo>
                  <a:pt x="1154800" y="30752"/>
                  <a:pt x="942107" y="-12056"/>
                  <a:pt x="604711" y="18288"/>
                </a:cubicBezTo>
                <a:cubicBezTo>
                  <a:pt x="267315" y="48632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 txBox="1">
            <a:spLocks noGrp="1"/>
          </p:cNvSpPr>
          <p:nvPr>
            <p:ph type="body" idx="1"/>
          </p:nvPr>
        </p:nvSpPr>
        <p:spPr>
          <a:xfrm>
            <a:off x="480060" y="2706624"/>
            <a:ext cx="5170932" cy="348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népességmegtartás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helyi gazdaság erősítése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Indentitás és hagyomány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Fenntartható fejlődés</a:t>
            </a:r>
            <a:endParaRPr/>
          </a:p>
        </p:txBody>
      </p:sp>
      <p:pic>
        <p:nvPicPr>
          <p:cNvPr id="179" name="Google Shape;179;p8" descr="13 ezer Population chart témájú jogdíjmentes kép, stockfotó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7880" y="423042"/>
            <a:ext cx="3010662" cy="324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7880" y="4256013"/>
            <a:ext cx="2996946" cy="182263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" descr="13 ezer Population chart témájú jogdíjmentes kép, stockfotó ..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10577084" y="693650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/>
          <p:nvPr/>
        </p:nvSpPr>
        <p:spPr>
          <a:xfrm>
            <a:off x="0" y="0"/>
            <a:ext cx="9143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 txBox="1"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hu-HU" sz="4200"/>
              <a:t>Miért jött létre a Vidékfejlesztő Tagozat?</a:t>
            </a:r>
            <a:endParaRPr/>
          </a:p>
        </p:txBody>
      </p:sp>
      <p:sp>
        <p:nvSpPr>
          <p:cNvPr id="189" name="Google Shape;189;p9"/>
          <p:cNvSpPr/>
          <p:nvPr/>
        </p:nvSpPr>
        <p:spPr>
          <a:xfrm rot="10800000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 txBox="1">
            <a:spLocks noGrp="1"/>
          </p:cNvSpPr>
          <p:nvPr>
            <p:ph type="body" idx="1"/>
          </p:nvPr>
        </p:nvSpPr>
        <p:spPr>
          <a:xfrm>
            <a:off x="595245" y="2599509"/>
            <a:ext cx="3398174" cy="3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hu-HU" sz="1700"/>
              <a:t>• A vidéki térségek gazdasági és közösségi megújulásának támogatására</a:t>
            </a:r>
            <a:endParaRPr/>
          </a:p>
          <a:p>
            <a:pPr marL="0" lvl="0" indent="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hu-HU" sz="1700"/>
              <a:t>• A helyi értékek feltárása és hasznosítása</a:t>
            </a:r>
            <a:endParaRPr/>
          </a:p>
          <a:p>
            <a:pPr marL="0" lvl="0" indent="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hu-HU" sz="1700"/>
              <a:t>• Önkormányzatok, vállalkozók és civil közösségek együttműködésének erősítése</a:t>
            </a:r>
            <a:endParaRPr/>
          </a:p>
          <a:p>
            <a:pPr marL="0" lvl="0" indent="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hu-HU" sz="1700"/>
              <a:t>• Jó gyakorlatok megosztása Közép-Európában</a:t>
            </a:r>
            <a:endParaRPr/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3649" y="3166799"/>
            <a:ext cx="3862707" cy="23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"/>
          <p:cNvSpPr/>
          <p:nvPr/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Office PowerPoint</Application>
  <PresentationFormat>Diavetítés a képernyőre (4:3 oldalarány)</PresentationFormat>
  <Paragraphs>123</Paragraphs>
  <Slides>24</Slides>
  <Notes>24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Miért kulcskérdés a vidéki turizmus hazánkban?</vt:lpstr>
      <vt:lpstr>PowerPoint-bemutató</vt:lpstr>
      <vt:lpstr>KEP VIDÉKFEJLESZTŐ TAGOZAT </vt:lpstr>
      <vt:lpstr>PowerPoint-bemutató</vt:lpstr>
      <vt:lpstr>PowerPoint-bemutató</vt:lpstr>
      <vt:lpstr>PowerPoint-bemutató</vt:lpstr>
      <vt:lpstr>Város–vidék népességi trendek</vt:lpstr>
      <vt:lpstr>Miért kulcskérdés a vidéki turizmus Közép-Európában? </vt:lpstr>
      <vt:lpstr>Miért jött létre a Vidékfejlesztő Tagozat?</vt:lpstr>
      <vt:lpstr> Információs egyensúly megteremtése </vt:lpstr>
      <vt:lpstr>Együttműködés </vt:lpstr>
      <vt:lpstr>Közösségi párbeszéd és részvétel erősítése </vt:lpstr>
      <vt:lpstr>Helyi problémák hatékony kezelése</vt:lpstr>
      <vt:lpstr>Előrejelzés</vt:lpstr>
      <vt:lpstr>Az agroturizmus részesedése a legnagyobb</vt:lpstr>
      <vt:lpstr>Előrejelzés</vt:lpstr>
      <vt:lpstr>A növekedési előrejelzés 2025-2032 </vt:lpstr>
      <vt:lpstr>Fő  fókuszterületek</vt:lpstr>
      <vt:lpstr>Mit szeretnénk megvalósítani?</vt:lpstr>
      <vt:lpstr>The “Great Spa Towns of Europe”</vt:lpstr>
      <vt:lpstr>The “Great Spa Towns of Europe”</vt:lpstr>
      <vt:lpstr>Fürdőlátogatások (KSH)</vt:lpstr>
      <vt:lpstr>Globális wellness turizmus (Global Wellness Institute)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Miért kulcskérdés a vidéki turizmus hazánkban?</dc:title>
  <dc:creator>Tanár</dc:creator>
  <cp:lastModifiedBy>Vasvári József</cp:lastModifiedBy>
  <cp:revision>5</cp:revision>
  <dcterms:created xsi:type="dcterms:W3CDTF">2013-01-27T09:14:16Z</dcterms:created>
  <dcterms:modified xsi:type="dcterms:W3CDTF">2026-04-24T12:39:32Z</dcterms:modified>
</cp:coreProperties>
</file>