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71" r:id="rId3"/>
    <p:sldId id="278" r:id="rId4"/>
    <p:sldId id="279" r:id="rId5"/>
    <p:sldId id="286" r:id="rId6"/>
    <p:sldId id="287" r:id="rId7"/>
    <p:sldId id="288" r:id="rId8"/>
    <p:sldId id="277" r:id="rId9"/>
    <p:sldId id="281" r:id="rId10"/>
    <p:sldId id="258" r:id="rId11"/>
    <p:sldId id="282" r:id="rId12"/>
    <p:sldId id="283" r:id="rId13"/>
    <p:sldId id="289" r:id="rId14"/>
    <p:sldId id="272" r:id="rId15"/>
    <p:sldId id="284" r:id="rId16"/>
    <p:sldId id="291" r:id="rId17"/>
    <p:sldId id="292" r:id="rId18"/>
    <p:sldId id="293" r:id="rId19"/>
    <p:sldId id="290" r:id="rId20"/>
    <p:sldId id="294" r:id="rId21"/>
    <p:sldId id="295" r:id="rId22"/>
    <p:sldId id="297" r:id="rId23"/>
    <p:sldId id="296" r:id="rId24"/>
    <p:sldId id="298" r:id="rId25"/>
    <p:sldId id="299" r:id="rId26"/>
    <p:sldId id="300" r:id="rId27"/>
    <p:sldId id="280" r:id="rId2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2026. 04. 24.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2026. 04. 24.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2026. 04. 24.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2026. 04. 24.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2026. 04. 24.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2026. 04. 24.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622D9-364A-4619-906D-EF3AE1823496}" type="datetimeFigureOut">
              <a:rPr lang="hu-HU" smtClean="0"/>
              <a:pPr/>
              <a:t>2026. 04. 24.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kepcp.hu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6.gif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7"/>
            <a:ext cx="8424936" cy="4801314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Egyesületünk bemutatása  a 	Vidékfejlesztő Akadémián </a:t>
            </a:r>
            <a:r>
              <a:rPr lang="hu-HU" b="1">
                <a:solidFill>
                  <a:srgbClr val="002060"/>
                </a:solidFill>
              </a:rPr>
              <a:t>(Mátraderecske</a:t>
            </a:r>
            <a:r>
              <a:rPr lang="hu-HU" b="1" dirty="0">
                <a:solidFill>
                  <a:srgbClr val="002060"/>
                </a:solidFill>
              </a:rPr>
              <a:t>)</a:t>
            </a:r>
          </a:p>
          <a:p>
            <a:pPr algn="ctr"/>
            <a:endParaRPr lang="hu-HU" b="1" dirty="0">
              <a:solidFill>
                <a:srgbClr val="002060"/>
              </a:solidFill>
            </a:endParaRPr>
          </a:p>
          <a:p>
            <a:pPr algn="ctr"/>
            <a:r>
              <a:rPr lang="hu-HU" b="1" u="sng" dirty="0">
                <a:solidFill>
                  <a:srgbClr val="002060"/>
                </a:solidFill>
              </a:rPr>
              <a:t>A KEP</a:t>
            </a:r>
          </a:p>
          <a:p>
            <a:pPr algn="ctr"/>
            <a:r>
              <a:rPr lang="hu-HU" b="1" dirty="0">
                <a:solidFill>
                  <a:srgbClr val="002060"/>
                </a:solidFill>
              </a:rPr>
              <a:t>90’-es években még az osztrák Club Pannonia hazai társszervezete</a:t>
            </a:r>
          </a:p>
          <a:p>
            <a:pPr algn="ctr"/>
            <a:r>
              <a:rPr lang="hu-HU" b="1" dirty="0">
                <a:solidFill>
                  <a:srgbClr val="002060"/>
                </a:solidFill>
              </a:rPr>
              <a:t>24 éve bejegyzett Közhasznú Egyesület</a:t>
            </a:r>
          </a:p>
          <a:p>
            <a:pPr algn="ctr"/>
            <a:r>
              <a:rPr lang="hu-HU" b="1" dirty="0">
                <a:solidFill>
                  <a:srgbClr val="002060"/>
                </a:solidFill>
              </a:rPr>
              <a:t>Aktív tagok száma: 126 fő</a:t>
            </a:r>
          </a:p>
          <a:p>
            <a:pPr algn="ctr"/>
            <a:endParaRPr lang="hu-HU" b="1" dirty="0">
              <a:solidFill>
                <a:srgbClr val="002060"/>
              </a:solidFill>
            </a:endParaRPr>
          </a:p>
          <a:p>
            <a:r>
              <a:rPr lang="hu-HU" b="1" u="sng" dirty="0">
                <a:solidFill>
                  <a:srgbClr val="002060"/>
                </a:solidFill>
              </a:rPr>
              <a:t>Miről lesz szó?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elnökségünk bemutatása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küldetésünk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képviseleteink külföldön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rendezvényeink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emlékév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projektjeink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partnereink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paradigmaváltás</a:t>
            </a:r>
            <a:r>
              <a:rPr lang="hu-HU" dirty="0">
                <a:solidFill>
                  <a:srgbClr val="002060"/>
                </a:solidFill>
              </a:rPr>
              <a:t>	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b="1" dirty="0" err="1">
                <a:solidFill>
                  <a:srgbClr val="002060"/>
                </a:solidFill>
              </a:rPr>
              <a:t>vidékfejlesztő</a:t>
            </a:r>
            <a:r>
              <a:rPr lang="hu-HU" b="1" dirty="0">
                <a:solidFill>
                  <a:srgbClr val="002060"/>
                </a:solidFill>
              </a:rPr>
              <a:t> tagozat </a:t>
            </a:r>
            <a:r>
              <a:rPr lang="hu-HU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2026. április 23.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95536" y="1772816"/>
            <a:ext cx="8424936" cy="4801314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Törzsasztal fórum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évi 4-6 alkalommal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2005-től a </a:t>
            </a:r>
            <a:r>
              <a:rPr lang="hu-HU" dirty="0" err="1">
                <a:solidFill>
                  <a:srgbClr val="002060"/>
                </a:solidFill>
                <a:hlinkClick r:id="rId2"/>
              </a:rPr>
              <a:t>www.kepcp.hu</a:t>
            </a:r>
            <a:r>
              <a:rPr lang="hu-HU" dirty="0">
                <a:solidFill>
                  <a:srgbClr val="002060"/>
                </a:solidFill>
              </a:rPr>
              <a:t> –n visszakereshető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legutóbbik: </a:t>
            </a:r>
          </a:p>
          <a:p>
            <a:pPr lvl="2"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A fenntarthatósági fejlődést szolgáló magyar-kínai kutatási kapcsolatok</a:t>
            </a:r>
          </a:p>
          <a:p>
            <a:pPr lvl="2"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Egyre közeledő távolkeleti piacok: Kína-Szingapúr</a:t>
            </a:r>
          </a:p>
          <a:p>
            <a:pPr lvl="2"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Merre tart Németország, mi várható rövid távon?</a:t>
            </a:r>
          </a:p>
          <a:p>
            <a:pPr>
              <a:buFont typeface="Arial" pitchFamily="34" charset="0"/>
              <a:buChar char="•"/>
            </a:pPr>
            <a:endParaRPr lang="hu-HU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Társadalmi Párbeszéd Fórum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évi 1 alkalommal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már a 18-ikat szervezzük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2008-tól a </a:t>
            </a:r>
            <a:r>
              <a:rPr lang="hu-HU" dirty="0" err="1">
                <a:solidFill>
                  <a:srgbClr val="002060"/>
                </a:solidFill>
                <a:hlinkClick r:id="rId2"/>
              </a:rPr>
              <a:t>www.kepcp.hu</a:t>
            </a:r>
            <a:r>
              <a:rPr lang="hu-HU" dirty="0">
                <a:solidFill>
                  <a:srgbClr val="002060"/>
                </a:solidFill>
              </a:rPr>
              <a:t> –n visszakereshető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legutóbbik:</a:t>
            </a:r>
          </a:p>
          <a:p>
            <a:pPr lvl="2"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Kína kihatásai a legfontosabb globális folyamatokra </a:t>
            </a:r>
          </a:p>
          <a:p>
            <a:pPr lvl="2"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A regionális háborúk gazdasági hatásai </a:t>
            </a:r>
          </a:p>
          <a:p>
            <a:pPr lvl="2"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Energiapiaci helyzetkép árrobbanás után</a:t>
            </a: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Rendezvényeink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539552" y="4365104"/>
            <a:ext cx="8352928" cy="1200329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endParaRPr lang="hu-HU" b="1" dirty="0">
              <a:solidFill>
                <a:srgbClr val="002060"/>
              </a:solidFill>
            </a:endParaRPr>
          </a:p>
          <a:p>
            <a:pPr algn="ctr"/>
            <a:r>
              <a:rPr lang="hu-HU" i="1" dirty="0">
                <a:solidFill>
                  <a:srgbClr val="002060"/>
                </a:solidFill>
              </a:rPr>
              <a:t>a KEP alapító elnökének </a:t>
            </a:r>
          </a:p>
          <a:p>
            <a:pPr algn="ctr"/>
            <a:r>
              <a:rPr lang="hu-HU" i="1" dirty="0">
                <a:solidFill>
                  <a:srgbClr val="002060"/>
                </a:solidFill>
              </a:rPr>
              <a:t>munkásságáról és egyesületünkre vonatkozó hagyatékáról</a:t>
            </a:r>
          </a:p>
          <a:p>
            <a:endParaRPr lang="hu-HU" i="1" dirty="0">
              <a:solidFill>
                <a:srgbClr val="002060"/>
              </a:solidFill>
            </a:endParaRP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pic>
        <p:nvPicPr>
          <p:cNvPr id="4" name="Kép 3" descr="CzJ_2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2420888"/>
            <a:ext cx="3333517" cy="144016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Czeglédi József emlékév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95536" y="1844824"/>
            <a:ext cx="8424936" cy="4524315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Projekt		: Vertikális Farm</a:t>
            </a:r>
          </a:p>
          <a:p>
            <a:r>
              <a:rPr lang="hu-HU" b="1" dirty="0">
                <a:solidFill>
                  <a:srgbClr val="002060"/>
                </a:solidFill>
              </a:rPr>
              <a:t>Projektgazda	: Gyömbér Ákos</a:t>
            </a:r>
          </a:p>
          <a:p>
            <a:r>
              <a:rPr lang="hu-HU" b="1" dirty="0">
                <a:solidFill>
                  <a:srgbClr val="002060"/>
                </a:solidFill>
              </a:rPr>
              <a:t>Projekt állapota	: pilotra vár</a:t>
            </a:r>
          </a:p>
          <a:p>
            <a:r>
              <a:rPr lang="hu-HU" b="1" dirty="0">
                <a:solidFill>
                  <a:srgbClr val="002060"/>
                </a:solidFill>
              </a:rPr>
              <a:t>Projekt támogató	: NIÜ IMPULSE program</a:t>
            </a:r>
            <a:br>
              <a:rPr lang="hu-HU" b="1" dirty="0">
                <a:solidFill>
                  <a:srgbClr val="002060"/>
                </a:solidFill>
              </a:rPr>
            </a:br>
            <a:r>
              <a:rPr lang="hu-HU" b="1" dirty="0">
                <a:solidFill>
                  <a:srgbClr val="002060"/>
                </a:solidFill>
              </a:rPr>
              <a:t>		  NIÜ XPAND program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Projekt		: Vidék GO!</a:t>
            </a:r>
          </a:p>
          <a:p>
            <a:r>
              <a:rPr lang="hu-HU" b="1" dirty="0">
                <a:solidFill>
                  <a:srgbClr val="002060"/>
                </a:solidFill>
              </a:rPr>
              <a:t>Projektgazda	: Szirbik István</a:t>
            </a:r>
          </a:p>
          <a:p>
            <a:r>
              <a:rPr lang="hu-HU" b="1" dirty="0">
                <a:solidFill>
                  <a:srgbClr val="002060"/>
                </a:solidFill>
              </a:rPr>
              <a:t>Projekt állapota	: </a:t>
            </a:r>
          </a:p>
          <a:p>
            <a:r>
              <a:rPr lang="hu-HU" b="1" dirty="0">
                <a:solidFill>
                  <a:srgbClr val="002060"/>
                </a:solidFill>
              </a:rPr>
              <a:t>		  I. pillér kézműves falu hálózat</a:t>
            </a:r>
          </a:p>
          <a:p>
            <a:r>
              <a:rPr lang="hu-HU" b="1" dirty="0">
                <a:solidFill>
                  <a:srgbClr val="002060"/>
                </a:solidFill>
              </a:rPr>
              <a:t>		  II. pillér életenergia régiók</a:t>
            </a:r>
          </a:p>
          <a:p>
            <a:r>
              <a:rPr lang="hu-HU" b="1" dirty="0">
                <a:solidFill>
                  <a:srgbClr val="002060"/>
                </a:solidFill>
              </a:rPr>
              <a:t>		  III. pillér oktató központok</a:t>
            </a:r>
          </a:p>
          <a:p>
            <a:r>
              <a:rPr lang="hu-HU" b="1" dirty="0">
                <a:solidFill>
                  <a:srgbClr val="002060"/>
                </a:solidFill>
              </a:rPr>
              <a:t>		  IV. pillér nyitott porták országos program </a:t>
            </a: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348880"/>
            <a:ext cx="1960146" cy="50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videkgo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4289186"/>
            <a:ext cx="1080120" cy="106042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 tagjaival együttműködésben futó projektek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95536" y="1844824"/>
            <a:ext cx="8424936" cy="1754326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Projekt		: Vidékfejlesztő Akadémia</a:t>
            </a:r>
          </a:p>
          <a:p>
            <a:r>
              <a:rPr lang="hu-HU" b="1" dirty="0">
                <a:solidFill>
                  <a:srgbClr val="002060"/>
                </a:solidFill>
              </a:rPr>
              <a:t>Projektgazda	: Szirbik István</a:t>
            </a:r>
          </a:p>
          <a:p>
            <a:r>
              <a:rPr lang="hu-HU" b="1" dirty="0">
                <a:solidFill>
                  <a:srgbClr val="002060"/>
                </a:solidFill>
              </a:rPr>
              <a:t>Projekt állapota	: II-</a:t>
            </a:r>
            <a:r>
              <a:rPr lang="hu-HU" b="1" dirty="0" err="1">
                <a:solidFill>
                  <a:srgbClr val="002060"/>
                </a:solidFill>
              </a:rPr>
              <a:t>ik</a:t>
            </a:r>
            <a:r>
              <a:rPr lang="hu-HU" b="1" dirty="0">
                <a:solidFill>
                  <a:srgbClr val="002060"/>
                </a:solidFill>
              </a:rPr>
              <a:t> évfolyam megvalósítás alatt</a:t>
            </a:r>
          </a:p>
          <a:p>
            <a:r>
              <a:rPr lang="hu-HU" b="1" dirty="0">
                <a:solidFill>
                  <a:srgbClr val="002060"/>
                </a:solidFill>
              </a:rPr>
              <a:t>Projekt támogató	: Nagyvenyim és Térsége Fejlesztéséért Egyesület </a:t>
            </a:r>
            <a:br>
              <a:rPr lang="hu-HU" b="1" dirty="0">
                <a:solidFill>
                  <a:srgbClr val="002060"/>
                </a:solidFill>
              </a:rPr>
            </a:br>
            <a:r>
              <a:rPr lang="hu-HU" b="1" dirty="0">
                <a:solidFill>
                  <a:srgbClr val="002060"/>
                </a:solidFill>
              </a:rPr>
              <a:t>		</a:t>
            </a: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 tagjaival együttműködésben futó projektek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AA20D79-5914-CB8B-E7FB-3DB85D34B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18" y="2001223"/>
            <a:ext cx="1080120" cy="106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95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" name="Kép 6" descr="tamogato201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373216"/>
            <a:ext cx="4985282" cy="1268760"/>
          </a:xfrm>
          <a:prstGeom prst="rect">
            <a:avLst/>
          </a:prstGeom>
        </p:spPr>
      </p:pic>
      <p:pic>
        <p:nvPicPr>
          <p:cNvPr id="13" name="Kép 12" descr="partnerlogok_bgazrt_h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1916832"/>
            <a:ext cx="1200912" cy="1078992"/>
          </a:xfrm>
          <a:prstGeom prst="rect">
            <a:avLst/>
          </a:prstGeom>
        </p:spPr>
      </p:pic>
      <p:pic>
        <p:nvPicPr>
          <p:cNvPr id="14" name="Kép 13" descr="partnerlogok_56osszovetseg_h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9672" y="4293096"/>
            <a:ext cx="2523128" cy="504056"/>
          </a:xfrm>
          <a:prstGeom prst="rect">
            <a:avLst/>
          </a:prstGeom>
        </p:spPr>
      </p:pic>
      <p:pic>
        <p:nvPicPr>
          <p:cNvPr id="15" name="Kép 14" descr="partnerlogok_hah_h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3140968"/>
            <a:ext cx="1402080" cy="719328"/>
          </a:xfrm>
          <a:prstGeom prst="rect">
            <a:avLst/>
          </a:prstGeom>
        </p:spPr>
      </p:pic>
      <p:pic>
        <p:nvPicPr>
          <p:cNvPr id="16" name="Kép 15" descr="partnerlogok_mkik_h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52320" y="3118944"/>
            <a:ext cx="1296144" cy="669344"/>
          </a:xfrm>
          <a:prstGeom prst="rect">
            <a:avLst/>
          </a:prstGeom>
        </p:spPr>
      </p:pic>
      <p:pic>
        <p:nvPicPr>
          <p:cNvPr id="17" name="Kép 16" descr="partnerlogok_nc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35696" y="2060848"/>
            <a:ext cx="1648968" cy="722376"/>
          </a:xfrm>
          <a:prstGeom prst="rect">
            <a:avLst/>
          </a:prstGeom>
        </p:spPr>
      </p:pic>
      <p:pic>
        <p:nvPicPr>
          <p:cNvPr id="18" name="Kép 17" descr="partnerlogok_mta_hu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9992" y="3212976"/>
            <a:ext cx="2423160" cy="539496"/>
          </a:xfrm>
          <a:prstGeom prst="rect">
            <a:avLst/>
          </a:prstGeom>
        </p:spPr>
      </p:pic>
      <p:pic>
        <p:nvPicPr>
          <p:cNvPr id="19" name="Kép 18" descr="partnerlogok_turizmus_com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88024" y="4221088"/>
            <a:ext cx="3240360" cy="505951"/>
          </a:xfrm>
          <a:prstGeom prst="rect">
            <a:avLst/>
          </a:prstGeom>
        </p:spPr>
      </p:pic>
      <p:pic>
        <p:nvPicPr>
          <p:cNvPr id="20" name="Kép 19" descr="partnerlogok_tutsz_org_hu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51920" y="1988840"/>
            <a:ext cx="969264" cy="719328"/>
          </a:xfrm>
          <a:prstGeom prst="rect">
            <a:avLst/>
          </a:prstGeom>
        </p:spPr>
      </p:pic>
      <p:pic>
        <p:nvPicPr>
          <p:cNvPr id="21" name="Kép 20" descr="partnerlogok_uni-bge_hu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3568" y="1844824"/>
            <a:ext cx="850392" cy="1078992"/>
          </a:xfrm>
          <a:prstGeom prst="rect">
            <a:avLst/>
          </a:prstGeom>
        </p:spPr>
      </p:pic>
      <p:pic>
        <p:nvPicPr>
          <p:cNvPr id="22" name="Kép 21" descr="partnerlogok_veritasintezet_hu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67744" y="3212976"/>
            <a:ext cx="1872208" cy="551612"/>
          </a:xfrm>
          <a:prstGeom prst="rect">
            <a:avLst/>
          </a:prstGeom>
        </p:spPr>
      </p:pic>
      <p:pic>
        <p:nvPicPr>
          <p:cNvPr id="23" name="Kép 22" descr="partnerlogok_vilagklub_hu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524328" y="1844824"/>
            <a:ext cx="1350264" cy="1078992"/>
          </a:xfrm>
          <a:prstGeom prst="rect">
            <a:avLst/>
          </a:prstGeom>
        </p:spPr>
      </p:pic>
      <p:sp>
        <p:nvSpPr>
          <p:cNvPr id="24" name="Szövegdoboz 23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Partnereink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8" name="Kép 17" descr="Pr_4_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068960"/>
            <a:ext cx="3360000" cy="2520000"/>
          </a:xfrm>
          <a:prstGeom prst="rect">
            <a:avLst/>
          </a:prstGeom>
        </p:spPr>
      </p:pic>
      <p:pic>
        <p:nvPicPr>
          <p:cNvPr id="19" name="Kép 18" descr="Pr_1_Ch.jpg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9954" y="3068960"/>
            <a:ext cx="4522086" cy="2520000"/>
          </a:xfrm>
          <a:prstGeom prst="rect">
            <a:avLst/>
          </a:prstGeom>
        </p:spPr>
      </p:pic>
      <p:sp>
        <p:nvSpPr>
          <p:cNvPr id="20" name="Téglalap 19"/>
          <p:cNvSpPr/>
          <p:nvPr/>
        </p:nvSpPr>
        <p:spPr>
          <a:xfrm>
            <a:off x="395536" y="5657671"/>
            <a:ext cx="8208912" cy="646331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pPr algn="ctr"/>
            <a:b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</a:b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a KEP részvétele a 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Shanghai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/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Nanjing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 (Kína) 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digital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EXPO-n</a:t>
            </a:r>
            <a:endParaRPr lang="hu-HU" b="1" dirty="0">
              <a:solidFill>
                <a:srgbClr val="002060"/>
              </a:solidFill>
              <a:latin typeface="+mj-lt"/>
              <a:ea typeface="Cambria" pitchFamily="18" charset="0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395536" y="1340768"/>
            <a:ext cx="8208912" cy="1631216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paradigmaváltás!</a:t>
            </a:r>
          </a:p>
          <a:p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30 év múlt vagy jövő? 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hazai megmérettetés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nemzetközi nyitás</a:t>
            </a:r>
          </a:p>
          <a:p>
            <a:pPr lvl="2">
              <a:buFont typeface="Arial" pitchFamily="34" charset="0"/>
              <a:buChar char="•"/>
            </a:pPr>
            <a:endParaRPr lang="hu-HU" sz="1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églalap 19"/>
          <p:cNvSpPr/>
          <p:nvPr/>
        </p:nvSpPr>
        <p:spPr>
          <a:xfrm>
            <a:off x="395536" y="5657671"/>
            <a:ext cx="8208912" cy="646331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pPr algn="ctr"/>
            <a:endParaRPr lang="hu-HU" b="1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pPr algn="ctr"/>
            <a:r>
              <a:rPr lang="hu-HU" b="1" dirty="0">
                <a:solidFill>
                  <a:srgbClr val="002060"/>
                </a:solidFill>
                <a:ea typeface="Cambria" pitchFamily="18" charset="0"/>
              </a:rPr>
              <a:t>KEP - </a:t>
            </a:r>
            <a:r>
              <a:rPr lang="hu-HU" b="1" dirty="0" err="1">
                <a:solidFill>
                  <a:srgbClr val="002060"/>
                </a:solidFill>
                <a:ea typeface="Cambria" pitchFamily="18" charset="0"/>
              </a:rPr>
              <a:t>Jiangsu</a:t>
            </a:r>
            <a:r>
              <a:rPr lang="hu-HU" b="1" dirty="0">
                <a:solidFill>
                  <a:srgbClr val="002060"/>
                </a:solidFill>
                <a:ea typeface="Cambria" pitchFamily="18" charset="0"/>
              </a:rPr>
              <a:t> (Kína) Legfelsőbb Bírósági delegáció</a:t>
            </a:r>
            <a:endParaRPr lang="hu-HU" b="1" dirty="0">
              <a:solidFill>
                <a:srgbClr val="002060"/>
              </a:solidFill>
              <a:latin typeface="+mj-lt"/>
              <a:ea typeface="Cambria" pitchFamily="18" charset="0"/>
            </a:endParaRP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5" name="Kép 14" descr="Agy_Kina_delegacio_2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3068960"/>
            <a:ext cx="3360000" cy="2520000"/>
          </a:xfrm>
          <a:prstGeom prst="rect">
            <a:avLst/>
          </a:prstGeom>
        </p:spPr>
      </p:pic>
      <p:sp>
        <p:nvSpPr>
          <p:cNvPr id="27" name="Szövegdoboz 26"/>
          <p:cNvSpPr txBox="1"/>
          <p:nvPr/>
        </p:nvSpPr>
        <p:spPr>
          <a:xfrm>
            <a:off x="395536" y="1340768"/>
            <a:ext cx="8208912" cy="1631216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paradigmaváltás!</a:t>
            </a:r>
          </a:p>
          <a:p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30 év múlt vagy jövő? 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hazai megmérettetés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nemzetközi nyitás</a:t>
            </a:r>
          </a:p>
          <a:p>
            <a:pPr lvl="2">
              <a:buFont typeface="Arial" pitchFamily="34" charset="0"/>
              <a:buChar char="•"/>
            </a:pPr>
            <a:endParaRPr lang="hu-H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ép 21" descr="KEP_2024_10_28_V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068960"/>
            <a:ext cx="3360000" cy="2520000"/>
          </a:xfrm>
          <a:prstGeom prst="rect">
            <a:avLst/>
          </a:prstGeom>
        </p:spPr>
      </p:pic>
      <p:pic>
        <p:nvPicPr>
          <p:cNvPr id="17" name="Kép 16" descr="KEP_2024_10_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3068960"/>
            <a:ext cx="3360000" cy="2520000"/>
          </a:xfrm>
          <a:prstGeom prst="rect">
            <a:avLst/>
          </a:prstGeom>
        </p:spPr>
      </p:pic>
      <p:sp>
        <p:nvSpPr>
          <p:cNvPr id="23" name="Téglalap 22"/>
          <p:cNvSpPr/>
          <p:nvPr/>
        </p:nvSpPr>
        <p:spPr>
          <a:xfrm>
            <a:off x="395536" y="5661248"/>
            <a:ext cx="8208912" cy="646331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pPr algn="ctr"/>
            <a:b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</a:b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a JITRI kínai delegáció fogadása az Óbudai Egyetemen és a KEP bemutatása</a:t>
            </a: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" name="Szövegdoboz 26"/>
          <p:cNvSpPr txBox="1"/>
          <p:nvPr/>
        </p:nvSpPr>
        <p:spPr>
          <a:xfrm>
            <a:off x="395536" y="1340768"/>
            <a:ext cx="8208912" cy="1631216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paradigmaváltás!</a:t>
            </a:r>
          </a:p>
          <a:p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30 év múlt vagy jövő? 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hazai megmérettetés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nemzetközi nyitás</a:t>
            </a:r>
          </a:p>
          <a:p>
            <a:pPr lvl="2">
              <a:buFont typeface="Arial" pitchFamily="34" charset="0"/>
              <a:buChar char="•"/>
            </a:pPr>
            <a:endParaRPr lang="hu-H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9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 descr="IMG_7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068960"/>
            <a:ext cx="3360000" cy="2520000"/>
          </a:xfrm>
          <a:prstGeom prst="rect">
            <a:avLst/>
          </a:prstGeom>
        </p:spPr>
      </p:pic>
      <p:pic>
        <p:nvPicPr>
          <p:cNvPr id="24" name="Kép 23" descr="IMG_7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3068960"/>
            <a:ext cx="3360000" cy="2520000"/>
          </a:xfrm>
          <a:prstGeom prst="rect">
            <a:avLst/>
          </a:prstGeom>
        </p:spPr>
      </p:pic>
      <p:sp>
        <p:nvSpPr>
          <p:cNvPr id="25" name="Téglalap 24"/>
          <p:cNvSpPr/>
          <p:nvPr/>
        </p:nvSpPr>
        <p:spPr>
          <a:xfrm>
            <a:off x="395536" y="5661248"/>
            <a:ext cx="8208912" cy="646331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pPr algn="ctr"/>
            <a:b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</a:b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ThinkYoung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Hackhaton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 pályázaton való részvétel Brüsszelben és Berlinben</a:t>
            </a: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" name="Szövegdoboz 26"/>
          <p:cNvSpPr txBox="1"/>
          <p:nvPr/>
        </p:nvSpPr>
        <p:spPr>
          <a:xfrm>
            <a:off x="395536" y="1340768"/>
            <a:ext cx="8208912" cy="1631216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paradigmaváltás!</a:t>
            </a:r>
          </a:p>
          <a:p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30 év múlt vagy jövő? 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hazai megmérettetés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nemzetközi nyitás</a:t>
            </a:r>
          </a:p>
          <a:p>
            <a:pPr lvl="2">
              <a:buFont typeface="Arial" pitchFamily="34" charset="0"/>
              <a:buChar char="•"/>
            </a:pPr>
            <a:endParaRPr lang="hu-H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6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églalap 25"/>
          <p:cNvSpPr/>
          <p:nvPr/>
        </p:nvSpPr>
        <p:spPr>
          <a:xfrm>
            <a:off x="395536" y="5661248"/>
            <a:ext cx="8208912" cy="646331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pPr algn="ctr"/>
            <a:b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</a:b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KEP részvétel a 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Mayor's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Conference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 rendezvényen Bécsben</a:t>
            </a:r>
          </a:p>
        </p:txBody>
      </p:sp>
      <p:pic>
        <p:nvPicPr>
          <p:cNvPr id="14" name="Kép 13" descr="Mayors_conference_20250505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556155" y="3380949"/>
            <a:ext cx="2495904" cy="1871927"/>
          </a:xfrm>
          <a:prstGeom prst="rect">
            <a:avLst/>
          </a:prstGeom>
        </p:spPr>
      </p:pic>
      <p:pic>
        <p:nvPicPr>
          <p:cNvPr id="13" name="Kép 12" descr="Mayors_conference_20250505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068960"/>
            <a:ext cx="4472729" cy="2520000"/>
          </a:xfrm>
          <a:prstGeom prst="rect">
            <a:avLst/>
          </a:prstGeom>
        </p:spPr>
      </p:pic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" name="Szövegdoboz 26"/>
          <p:cNvSpPr txBox="1"/>
          <p:nvPr/>
        </p:nvSpPr>
        <p:spPr>
          <a:xfrm>
            <a:off x="395536" y="1340768"/>
            <a:ext cx="8208912" cy="1631216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paradigmaváltás!</a:t>
            </a:r>
          </a:p>
          <a:p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30 év múlt vagy jövő? 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hazai megmérettetés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nemzetközi nyitás</a:t>
            </a:r>
          </a:p>
          <a:p>
            <a:pPr lvl="2">
              <a:buFont typeface="Arial" pitchFamily="34" charset="0"/>
              <a:buChar char="•"/>
            </a:pPr>
            <a:endParaRPr lang="hu-H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6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7"/>
            <a:ext cx="8424936" cy="3139321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Elnök: </a:t>
            </a:r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b="1" dirty="0">
                <a:solidFill>
                  <a:srgbClr val="002060"/>
                </a:solidFill>
              </a:rPr>
              <a:t>Vasvári József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a Világbank regisztrált tanácsadója, </a:t>
            </a:r>
          </a:p>
          <a:p>
            <a:r>
              <a:rPr lang="hu-HU" dirty="0">
                <a:solidFill>
                  <a:srgbClr val="002060"/>
                </a:solidFill>
              </a:rPr>
              <a:t>		Szálloda és project menedzser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Társelnök:	Prof. emeritus dr. Marinovich Endre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professzor emeritus 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VERITAS Történetkutató Intézet 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a BGE tanára, c. nagykövet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Elnökség</a:t>
            </a:r>
          </a:p>
        </p:txBody>
      </p:sp>
      <p:pic>
        <p:nvPicPr>
          <p:cNvPr id="9" name="Kép 8" descr="VJ fo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7481" y="2109541"/>
            <a:ext cx="731326" cy="1152000"/>
          </a:xfrm>
          <a:prstGeom prst="rect">
            <a:avLst/>
          </a:prstGeom>
        </p:spPr>
      </p:pic>
      <p:pic>
        <p:nvPicPr>
          <p:cNvPr id="10" name="Kép 9" descr="marinovic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3563833"/>
            <a:ext cx="869760" cy="115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rg">
            <a:extLst>
              <a:ext uri="{FF2B5EF4-FFF2-40B4-BE49-F238E27FC236}">
                <a16:creationId xmlns:a16="http://schemas.microsoft.com/office/drawing/2014/main" id="{7DFF2634-A76A-FD6F-27CE-644505251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63" y="3070864"/>
            <a:ext cx="3357461" cy="251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g">
            <a:extLst>
              <a:ext uri="{FF2B5EF4-FFF2-40B4-BE49-F238E27FC236}">
                <a16:creationId xmlns:a16="http://schemas.microsoft.com/office/drawing/2014/main" id="{54888D47-45C6-61F5-B435-3E1DFE3F0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" y="306896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églalap 25"/>
          <p:cNvSpPr/>
          <p:nvPr/>
        </p:nvSpPr>
        <p:spPr>
          <a:xfrm>
            <a:off x="395536" y="5661248"/>
            <a:ext cx="8208912" cy="923330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KEP Törzsasztal fórum: </a:t>
            </a:r>
          </a:p>
          <a:p>
            <a:pPr algn="ctr"/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A fenntarthatósági fejlődést szolgáló magyar-kínai kutatási kapcsolatok</a:t>
            </a:r>
          </a:p>
          <a:p>
            <a:pPr algn="ctr"/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Egyre közeledő távolkeleti piacok: Kína-Szingapúr</a:t>
            </a: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" name="Szövegdoboz 26"/>
          <p:cNvSpPr txBox="1"/>
          <p:nvPr/>
        </p:nvSpPr>
        <p:spPr>
          <a:xfrm>
            <a:off x="395536" y="1340768"/>
            <a:ext cx="8208912" cy="1631216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paradigmaváltás!</a:t>
            </a:r>
          </a:p>
          <a:p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30 év múlt vagy jövő? 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hazai megmérettetés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nemzetközi nyitás</a:t>
            </a:r>
          </a:p>
          <a:p>
            <a:pPr lvl="2">
              <a:buFont typeface="Arial" pitchFamily="34" charset="0"/>
              <a:buChar char="•"/>
            </a:pPr>
            <a:endParaRPr lang="hu-H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7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églalap 25"/>
          <p:cNvSpPr/>
          <p:nvPr/>
        </p:nvSpPr>
        <p:spPr>
          <a:xfrm>
            <a:off x="395536" y="5661248"/>
            <a:ext cx="8208912" cy="646331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kihelyezett törzsasztal fórum a fenntarthatóságról </a:t>
            </a:r>
          </a:p>
          <a:p>
            <a:pPr algn="ctr"/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a 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Planet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 Budapest rendezvényen </a:t>
            </a: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" name="Szövegdoboz 26"/>
          <p:cNvSpPr txBox="1"/>
          <p:nvPr/>
        </p:nvSpPr>
        <p:spPr>
          <a:xfrm>
            <a:off x="395536" y="1340768"/>
            <a:ext cx="8208912" cy="1631216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paradigmaváltás!</a:t>
            </a:r>
          </a:p>
          <a:p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30 év múlt vagy jövő? 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hazai megmérettetés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nemzetközi nyitás</a:t>
            </a:r>
          </a:p>
          <a:p>
            <a:pPr lvl="2">
              <a:buFont typeface="Arial" pitchFamily="34" charset="0"/>
              <a:buChar char="•"/>
            </a:pPr>
            <a:endParaRPr lang="hu-HU" sz="10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Vasvári József">
            <a:extLst>
              <a:ext uri="{FF2B5EF4-FFF2-40B4-BE49-F238E27FC236}">
                <a16:creationId xmlns:a16="http://schemas.microsoft.com/office/drawing/2014/main" id="{82368CE2-72BD-AA92-B429-BED178FAD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70864"/>
            <a:ext cx="3357461" cy="251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f.Dr.Báger Gusztáv">
            <a:extLst>
              <a:ext uri="{FF2B5EF4-FFF2-40B4-BE49-F238E27FC236}">
                <a16:creationId xmlns:a16="http://schemas.microsoft.com/office/drawing/2014/main" id="{06171F12-EED4-071C-F5E4-D67F2E44B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72" y="3070864"/>
            <a:ext cx="3377377" cy="253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93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3970318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Küldetés:</a:t>
            </a:r>
          </a:p>
          <a:p>
            <a:r>
              <a:rPr lang="hu-HU" b="1" dirty="0">
                <a:solidFill>
                  <a:srgbClr val="002060"/>
                </a:solidFill>
              </a:rPr>
              <a:t>a turizmus és a vidékfejlesztés területen közhasznú új innovációs projektek megvalósítása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Eszköz:</a:t>
            </a:r>
            <a:br>
              <a:rPr lang="hu-HU" b="1" dirty="0">
                <a:solidFill>
                  <a:srgbClr val="002060"/>
                </a:solidFill>
              </a:rPr>
            </a:br>
            <a:r>
              <a:rPr lang="hu-HU" b="1" dirty="0">
                <a:solidFill>
                  <a:srgbClr val="002060"/>
                </a:solidFill>
              </a:rPr>
              <a:t>a tagok által javasolt és a tagozat vezetősége által elfogadott közhasznú ötletek</a:t>
            </a:r>
            <a:br>
              <a:rPr lang="hu-HU" b="1" dirty="0">
                <a:solidFill>
                  <a:srgbClr val="002060"/>
                </a:solidFill>
              </a:rPr>
            </a:br>
            <a:br>
              <a:rPr lang="hu-HU" b="1" dirty="0">
                <a:solidFill>
                  <a:srgbClr val="002060"/>
                </a:solidFill>
              </a:rPr>
            </a:br>
            <a:r>
              <a:rPr lang="hu-HU" b="1" dirty="0">
                <a:solidFill>
                  <a:srgbClr val="002060"/>
                </a:solidFill>
              </a:rPr>
              <a:t>Innovációs cél:</a:t>
            </a:r>
            <a:br>
              <a:rPr lang="hu-HU" b="1" dirty="0">
                <a:solidFill>
                  <a:srgbClr val="002060"/>
                </a:solidFill>
              </a:rPr>
            </a:br>
            <a:r>
              <a:rPr lang="hu-HU" b="1" dirty="0">
                <a:solidFill>
                  <a:srgbClr val="002060"/>
                </a:solidFill>
              </a:rPr>
              <a:t>kézzelfogható és valós értékek teremtése, amely gazdasági - társadalmi - környezeti hasznot valósítson meg a közhasznúság szem előtt tartásával 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Együttműködés:</a:t>
            </a:r>
          </a:p>
          <a:p>
            <a:r>
              <a:rPr lang="hu-HU" b="1" dirty="0">
                <a:solidFill>
                  <a:srgbClr val="002060"/>
                </a:solidFill>
              </a:rPr>
              <a:t>település szinten helyi civil szervezettel vagy az önkormányzat együttműködésében                                           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Vidékfejlesztő tagozat bemutatása</a:t>
            </a:r>
          </a:p>
        </p:txBody>
      </p:sp>
    </p:spTree>
    <p:extLst>
      <p:ext uri="{BB962C8B-B14F-4D97-AF65-F5344CB8AC3E}">
        <p14:creationId xmlns:p14="http://schemas.microsoft.com/office/powerpoint/2010/main" val="2291750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2554545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endParaRPr lang="hu-HU" dirty="0">
              <a:solidFill>
                <a:srgbClr val="002060"/>
              </a:solidFill>
            </a:endParaRPr>
          </a:p>
          <a:p>
            <a:pPr>
              <a:lnSpc>
                <a:spcPts val="2100"/>
              </a:lnSpc>
            </a:pPr>
            <a:r>
              <a:rPr lang="hu-HU" b="1" dirty="0">
                <a:solidFill>
                  <a:srgbClr val="002060"/>
                </a:solidFill>
              </a:rPr>
              <a:t>Küldetésnyilatkozat:</a:t>
            </a:r>
            <a:br>
              <a:rPr lang="hu-HU" b="1" dirty="0">
                <a:solidFill>
                  <a:srgbClr val="002060"/>
                </a:solidFill>
              </a:rPr>
            </a:br>
            <a:br>
              <a:rPr lang="hu-HU" b="1" dirty="0">
                <a:solidFill>
                  <a:srgbClr val="002060"/>
                </a:solidFill>
              </a:rPr>
            </a:br>
            <a:r>
              <a:rPr lang="hu-HU" b="1" dirty="0">
                <a:solidFill>
                  <a:srgbClr val="002060"/>
                </a:solidFill>
              </a:rPr>
              <a:t>„Ha valaki egyedül álmodik, az csak egy álom. </a:t>
            </a:r>
          </a:p>
          <a:p>
            <a:pPr>
              <a:lnSpc>
                <a:spcPts val="2100"/>
              </a:lnSpc>
            </a:pPr>
            <a:r>
              <a:rPr lang="hu-HU" b="1" dirty="0">
                <a:solidFill>
                  <a:srgbClr val="002060"/>
                </a:solidFill>
              </a:rPr>
              <a:t>Ha sokan álmodnak együtt, az egy új valóság kezdete…..”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pPr algn="r"/>
            <a:r>
              <a:rPr lang="hu-HU" b="1" dirty="0" err="1">
                <a:solidFill>
                  <a:srgbClr val="002060"/>
                </a:solidFill>
              </a:rPr>
              <a:t>Friedensreich</a:t>
            </a:r>
            <a:r>
              <a:rPr lang="hu-HU" b="1" dirty="0">
                <a:solidFill>
                  <a:srgbClr val="002060"/>
                </a:solidFill>
              </a:rPr>
              <a:t> </a:t>
            </a:r>
            <a:r>
              <a:rPr lang="hu-HU" b="1" dirty="0" err="1">
                <a:solidFill>
                  <a:srgbClr val="002060"/>
                </a:solidFill>
              </a:rPr>
              <a:t>Hundertwasser</a:t>
            </a:r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                                                                                                         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Vidékfejlesztő tagozat bemutatása</a:t>
            </a:r>
          </a:p>
        </p:txBody>
      </p:sp>
    </p:spTree>
    <p:extLst>
      <p:ext uri="{BB962C8B-B14F-4D97-AF65-F5344CB8AC3E}">
        <p14:creationId xmlns:p14="http://schemas.microsoft.com/office/powerpoint/2010/main" val="721901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2031325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Elnök:		</a:t>
            </a:r>
            <a:r>
              <a:rPr lang="hu-HU" b="1" dirty="0" err="1">
                <a:solidFill>
                  <a:srgbClr val="002060"/>
                </a:solidFill>
              </a:rPr>
              <a:t>prof.Dr.Szalók</a:t>
            </a:r>
            <a:r>
              <a:rPr lang="hu-HU" b="1" dirty="0">
                <a:solidFill>
                  <a:srgbClr val="002060"/>
                </a:solidFill>
              </a:rPr>
              <a:t> Csilla </a:t>
            </a:r>
          </a:p>
          <a:p>
            <a:r>
              <a:rPr lang="hu-HU" b="1" dirty="0">
                <a:solidFill>
                  <a:srgbClr val="002060"/>
                </a:solidFill>
              </a:rPr>
              <a:t>		</a:t>
            </a:r>
            <a:r>
              <a:rPr lang="hu-HU" dirty="0">
                <a:solidFill>
                  <a:srgbClr val="002060"/>
                </a:solidFill>
              </a:rPr>
              <a:t>a KEP alelnöke</a:t>
            </a:r>
            <a:br>
              <a:rPr lang="hu-HU" dirty="0"/>
            </a:br>
            <a:r>
              <a:rPr lang="hu-HU" dirty="0"/>
              <a:t>		</a:t>
            </a:r>
            <a:endParaRPr lang="hu-HU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Ügyvezető:	Szirbik István </a:t>
            </a:r>
            <a:br>
              <a:rPr lang="sv-SE" dirty="0"/>
            </a:br>
            <a:r>
              <a:rPr lang="hu-HU" dirty="0"/>
              <a:t>		</a:t>
            </a:r>
            <a:r>
              <a:rPr lang="sv-SE" dirty="0">
                <a:solidFill>
                  <a:srgbClr val="002060"/>
                </a:solidFill>
              </a:rPr>
              <a:t>a KEP </a:t>
            </a:r>
            <a:r>
              <a:rPr lang="hu-HU" dirty="0">
                <a:solidFill>
                  <a:srgbClr val="002060"/>
                </a:solidFill>
              </a:rPr>
              <a:t>alelnöke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                                                                                                         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Vidékfejlesztő tagozat elnöksége</a:t>
            </a:r>
          </a:p>
        </p:txBody>
      </p:sp>
    </p:spTree>
    <p:extLst>
      <p:ext uri="{BB962C8B-B14F-4D97-AF65-F5344CB8AC3E}">
        <p14:creationId xmlns:p14="http://schemas.microsoft.com/office/powerpoint/2010/main" val="3034811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4524315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Dr. </a:t>
            </a:r>
            <a:r>
              <a:rPr lang="hu-HU" b="1" dirty="0" err="1">
                <a:solidFill>
                  <a:srgbClr val="002060"/>
                </a:solidFill>
              </a:rPr>
              <a:t>Bartuszek</a:t>
            </a:r>
            <a:r>
              <a:rPr lang="hu-HU" b="1" dirty="0">
                <a:solidFill>
                  <a:srgbClr val="002060"/>
                </a:solidFill>
              </a:rPr>
              <a:t> Lilla 		</a:t>
            </a:r>
            <a:r>
              <a:rPr lang="hu-HU" dirty="0">
                <a:solidFill>
                  <a:srgbClr val="002060"/>
                </a:solidFill>
              </a:rPr>
              <a:t>alapító, ügyvezető Élhető Települések Országos Szövetsége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Csókás Judit 		</a:t>
            </a:r>
            <a:r>
              <a:rPr lang="hu-HU" dirty="0">
                <a:solidFill>
                  <a:srgbClr val="002060"/>
                </a:solidFill>
              </a:rPr>
              <a:t>projekt menedzser, EU pályázatíró Felvidék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Dicső László 		</a:t>
            </a:r>
            <a:r>
              <a:rPr lang="hu-HU" dirty="0">
                <a:solidFill>
                  <a:srgbClr val="002060"/>
                </a:solidFill>
              </a:rPr>
              <a:t>Alsómocsolád polgármester, TÖOSZ társelnök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Dr. Finta József 		</a:t>
            </a:r>
            <a:r>
              <a:rPr lang="hu-HU" dirty="0">
                <a:solidFill>
                  <a:srgbClr val="002060"/>
                </a:solidFill>
              </a:rPr>
              <a:t>elnök </a:t>
            </a:r>
            <a:r>
              <a:rPr lang="hu-HU" dirty="0" err="1">
                <a:solidFill>
                  <a:srgbClr val="002060"/>
                </a:solidFill>
              </a:rPr>
              <a:t>Leader</a:t>
            </a:r>
            <a:r>
              <a:rPr lang="hu-HU" dirty="0">
                <a:solidFill>
                  <a:srgbClr val="002060"/>
                </a:solidFill>
              </a:rPr>
              <a:t> Egyesületek Országos Szövetsége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Holczer Ágnes 		</a:t>
            </a:r>
            <a:r>
              <a:rPr lang="hu-HU" dirty="0">
                <a:solidFill>
                  <a:srgbClr val="002060"/>
                </a:solidFill>
              </a:rPr>
              <a:t>alelnök Turisztikai Tanácsadók Országos Szövetsége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Dr. Kiss Róbert Richard 	</a:t>
            </a:r>
            <a:r>
              <a:rPr lang="hu-HU" dirty="0">
                <a:solidFill>
                  <a:srgbClr val="002060"/>
                </a:solidFill>
              </a:rPr>
              <a:t>Pulitzer-emlékdíjas, </a:t>
            </a:r>
            <a:r>
              <a:rPr lang="hu-HU" dirty="0" err="1">
                <a:solidFill>
                  <a:srgbClr val="002060"/>
                </a:solidFill>
              </a:rPr>
              <a:t>Prima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Primissima</a:t>
            </a:r>
            <a:r>
              <a:rPr lang="hu-HU" dirty="0">
                <a:solidFill>
                  <a:srgbClr val="002060"/>
                </a:solidFill>
              </a:rPr>
              <a:t> díjas újságíró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Dr. Némethy Sándor 	</a:t>
            </a:r>
            <a:r>
              <a:rPr lang="hu-HU" dirty="0">
                <a:solidFill>
                  <a:srgbClr val="002060"/>
                </a:solidFill>
              </a:rPr>
              <a:t>Tokaj Egyetem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Dr. </a:t>
            </a:r>
            <a:r>
              <a:rPr lang="hu-HU" b="1" dirty="0" err="1">
                <a:solidFill>
                  <a:srgbClr val="002060"/>
                </a:solidFill>
              </a:rPr>
              <a:t>Remenyik</a:t>
            </a:r>
            <a:r>
              <a:rPr lang="hu-HU" b="1" dirty="0">
                <a:solidFill>
                  <a:srgbClr val="002060"/>
                </a:solidFill>
              </a:rPr>
              <a:t> Bulcsú 	</a:t>
            </a:r>
            <a:r>
              <a:rPr lang="hu-HU" dirty="0">
                <a:solidFill>
                  <a:srgbClr val="002060"/>
                </a:solidFill>
              </a:rPr>
              <a:t>Tokaj Egyetem</a:t>
            </a:r>
          </a:p>
          <a:p>
            <a:pPr>
              <a:lnSpc>
                <a:spcPts val="2700"/>
              </a:lnSpc>
            </a:pPr>
            <a:r>
              <a:rPr lang="hu-HU" b="1" dirty="0" err="1">
                <a:solidFill>
                  <a:srgbClr val="002060"/>
                </a:solidFill>
              </a:rPr>
              <a:t>Dr.Ruszinkó</a:t>
            </a:r>
            <a:r>
              <a:rPr lang="hu-HU" b="1" dirty="0">
                <a:solidFill>
                  <a:srgbClr val="002060"/>
                </a:solidFill>
              </a:rPr>
              <a:t> Ádám 		</a:t>
            </a:r>
            <a:r>
              <a:rPr lang="hu-HU" dirty="0">
                <a:solidFill>
                  <a:srgbClr val="002060"/>
                </a:solidFill>
              </a:rPr>
              <a:t>elnök Magyar Egészségturizmus Marketing Egyesület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Szabó Gellért Szentkirály 	</a:t>
            </a:r>
            <a:r>
              <a:rPr lang="hu-HU" dirty="0">
                <a:solidFill>
                  <a:srgbClr val="002060"/>
                </a:solidFill>
              </a:rPr>
              <a:t>polgármester, elnök Magyar Faluszövetség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Dr. Varga Miklós 		</a:t>
            </a:r>
            <a:r>
              <a:rPr lang="hu-HU" dirty="0">
                <a:solidFill>
                  <a:srgbClr val="002060"/>
                </a:solidFill>
              </a:rPr>
              <a:t>közjegyző Ötletből Dollár alapítója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Vargáné Kaiser Katalin 	</a:t>
            </a:r>
            <a:r>
              <a:rPr lang="hu-HU" dirty="0">
                <a:solidFill>
                  <a:srgbClr val="002060"/>
                </a:solidFill>
              </a:rPr>
              <a:t>Nagyvenyim polgármester</a:t>
            </a:r>
          </a:p>
          <a:p>
            <a:r>
              <a:rPr lang="hu-HU" b="1" dirty="0">
                <a:solidFill>
                  <a:srgbClr val="002060"/>
                </a:solidFill>
              </a:rPr>
              <a:t>		                                                                                                        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Vidékfejlesztő tagozat vezetőségi tagjai</a:t>
            </a:r>
          </a:p>
        </p:txBody>
      </p:sp>
    </p:spTree>
    <p:extLst>
      <p:ext uri="{BB962C8B-B14F-4D97-AF65-F5344CB8AC3E}">
        <p14:creationId xmlns:p14="http://schemas.microsoft.com/office/powerpoint/2010/main" val="3141387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4039567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Vidék GÓ! III. pillér Életenergia Régiók Magyarország 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együttműködés a Kék Zóna projekttel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Nagyvenyim csatlakozása a Kék Zóna Projekthez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Vidékfejlesztő Akadémia </a:t>
            </a:r>
            <a:r>
              <a:rPr lang="hu-HU" b="1" i="1" dirty="0">
                <a:solidFill>
                  <a:srgbClr val="002060"/>
                </a:solidFill>
              </a:rPr>
              <a:t>a helyi gazdaságfejlesztés, fenntarthatóság jegyében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együttműködés az Élhető Települések Országos Szövetséggel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letelepedés, vállalkozás, befektetés Nagyvenyimen kiállítás és ötletbörze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hu-HU" b="1" dirty="0" err="1">
                <a:solidFill>
                  <a:srgbClr val="002060"/>
                </a:solidFill>
              </a:rPr>
              <a:t>Barrier</a:t>
            </a:r>
            <a:r>
              <a:rPr lang="hu-HU" b="1" dirty="0">
                <a:solidFill>
                  <a:srgbClr val="002060"/>
                </a:solidFill>
              </a:rPr>
              <a:t> Free Akadálymentes települések program elindítása Nagyvenyim 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Egészségturisztikai Desztináció Menedzsment Hálózat elindítása Mátraderecske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Térségi ETDM egyesület megalapítása Mátraderecske </a:t>
            </a:r>
            <a:r>
              <a:rPr lang="hu-HU" b="1" dirty="0" err="1">
                <a:solidFill>
                  <a:srgbClr val="002060"/>
                </a:solidFill>
              </a:rPr>
              <a:t>Mofetta</a:t>
            </a:r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		 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pPr algn="ctr"/>
            <a:r>
              <a:rPr lang="hu-HU" sz="2000" b="1" dirty="0">
                <a:solidFill>
                  <a:srgbClr val="002060"/>
                </a:solidFill>
              </a:rPr>
              <a:t>a KEP Vidékfejlesztő Tagozata várja további partner települések jelentkezését!    </a:t>
            </a:r>
            <a:r>
              <a:rPr lang="hu-HU" b="1" dirty="0">
                <a:solidFill>
                  <a:srgbClr val="002060"/>
                </a:solidFill>
              </a:rPr>
              <a:t>                                           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Vidékfejlesztő tagozat induló projektjei</a:t>
            </a:r>
          </a:p>
        </p:txBody>
      </p:sp>
    </p:spTree>
    <p:extLst>
      <p:ext uri="{BB962C8B-B14F-4D97-AF65-F5344CB8AC3E}">
        <p14:creationId xmlns:p14="http://schemas.microsoft.com/office/powerpoint/2010/main" val="2020367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395536" y="1772816"/>
            <a:ext cx="8424936" cy="3970318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endParaRPr lang="hu-HU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endParaRPr lang="hu-HU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endParaRPr lang="hu-HU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endParaRPr lang="hu-HU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endParaRPr lang="hu-HU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endParaRPr lang="hu-HU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pPr algn="ctr"/>
            <a:endParaRPr lang="hu-HU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pPr algn="ctr"/>
            <a:endParaRPr lang="hu-HU" b="1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pPr algn="ctr"/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Vasvári József</a:t>
            </a:r>
          </a:p>
          <a:p>
            <a:pPr algn="ctr"/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 elnök</a:t>
            </a:r>
          </a:p>
          <a:p>
            <a:pPr algn="ctr"/>
            <a:endParaRPr lang="hu-HU" b="1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pPr algn="ctr"/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+36 20 333 2468</a:t>
            </a:r>
          </a:p>
          <a:p>
            <a:pPr algn="ctr"/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info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@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kepcp.hu</a:t>
            </a:r>
            <a:endParaRPr lang="hu-HU" b="1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pPr algn="ctr"/>
            <a:endParaRPr lang="hu-HU" b="1" dirty="0">
              <a:solidFill>
                <a:srgbClr val="002060"/>
              </a:solidFill>
              <a:latin typeface="+mj-lt"/>
              <a:ea typeface="Cambria" pitchFamily="18" charset="0"/>
            </a:endParaRPr>
          </a:p>
        </p:txBody>
      </p:sp>
      <p:pic>
        <p:nvPicPr>
          <p:cNvPr id="10" name="Kép 9" descr="VJ fo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2420888"/>
            <a:ext cx="976880" cy="1538802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 figyelmüket!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95536" y="5867980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pPr algn="r"/>
            <a:r>
              <a:rPr lang="hu-H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www.kepcp.hu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5078313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		Prof. </a:t>
            </a:r>
            <a:r>
              <a:rPr lang="hu-HU" b="1" dirty="0" err="1">
                <a:solidFill>
                  <a:srgbClr val="002060"/>
                </a:solidFill>
              </a:rPr>
              <a:t>Báger</a:t>
            </a:r>
            <a:r>
              <a:rPr lang="hu-HU" b="1" dirty="0">
                <a:solidFill>
                  <a:srgbClr val="002060"/>
                </a:solidFill>
              </a:rPr>
              <a:t> Gusztáv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az MNB elnökének főtanácsadója, az MNB Monetáris Tanács v. tagja,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a KEP szenátora, József Attila díjas költő</a:t>
            </a:r>
            <a:br>
              <a:rPr lang="hu-HU" dirty="0">
                <a:solidFill>
                  <a:srgbClr val="002060"/>
                </a:solidFill>
              </a:rPr>
            </a:br>
            <a:endParaRPr lang="hu-HU" dirty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b="1" dirty="0" err="1">
                <a:solidFill>
                  <a:srgbClr val="002060"/>
                </a:solidFill>
              </a:rPr>
              <a:t>prof.dr.Fekete</a:t>
            </a:r>
            <a:r>
              <a:rPr lang="hu-HU" b="1" dirty="0">
                <a:solidFill>
                  <a:srgbClr val="002060"/>
                </a:solidFill>
              </a:rPr>
              <a:t> Mátyás  </a:t>
            </a:r>
            <a:r>
              <a:rPr lang="hu-HU" dirty="0">
                <a:solidFill>
                  <a:srgbClr val="002060"/>
                </a:solidFill>
              </a:rPr>
              <a:t>a KEP szenátora</a:t>
            </a:r>
            <a:br>
              <a:rPr lang="hu-HU" dirty="0">
                <a:solidFill>
                  <a:srgbClr val="002060"/>
                </a:solidFill>
              </a:rPr>
            </a:br>
            <a:endParaRPr lang="hu-HU" dirty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b="1" dirty="0">
                <a:solidFill>
                  <a:srgbClr val="002060"/>
                </a:solidFill>
              </a:rPr>
              <a:t>Gilyán György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a Kelet-Európai Üzleti Klub vezetője, volt államtitkár, nagykövet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		Gyebnár Károly</a:t>
            </a:r>
            <a:r>
              <a:rPr lang="hu-HU" dirty="0">
                <a:solidFill>
                  <a:srgbClr val="002060"/>
                </a:solidFill>
              </a:rPr>
              <a:t> a KEP szenátora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</a:t>
            </a:r>
          </a:p>
          <a:p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b="1" dirty="0">
                <a:solidFill>
                  <a:srgbClr val="002060"/>
                </a:solidFill>
              </a:rPr>
              <a:t>Juhász Imre </a:t>
            </a:r>
            <a:r>
              <a:rPr lang="hu-HU" dirty="0">
                <a:solidFill>
                  <a:srgbClr val="002060"/>
                </a:solidFill>
              </a:rPr>
              <a:t>korábbi nagykövetségi gazdasági tanácsos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</a:t>
            </a:r>
          </a:p>
          <a:p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b="1" dirty="0">
                <a:solidFill>
                  <a:srgbClr val="002060"/>
                </a:solidFill>
              </a:rPr>
              <a:t>Prof. Dr. </a:t>
            </a:r>
            <a:r>
              <a:rPr lang="hu-HU" b="1" dirty="0" err="1">
                <a:solidFill>
                  <a:srgbClr val="002060"/>
                </a:solidFill>
              </a:rPr>
              <a:t>Kroó</a:t>
            </a:r>
            <a:r>
              <a:rPr lang="hu-HU" b="1" dirty="0">
                <a:solidFill>
                  <a:srgbClr val="002060"/>
                </a:solidFill>
              </a:rPr>
              <a:t> Norbert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akadémikus, az Európa Mozgalom Magyar Tanácsa elnöke, </a:t>
            </a:r>
          </a:p>
          <a:p>
            <a:r>
              <a:rPr lang="hu-HU" dirty="0">
                <a:solidFill>
                  <a:srgbClr val="002060"/>
                </a:solidFill>
              </a:rPr>
              <a:t>		az MTA v. alelnöke</a:t>
            </a:r>
          </a:p>
          <a:p>
            <a:r>
              <a:rPr lang="hu-HU" dirty="0">
                <a:solidFill>
                  <a:srgbClr val="002060"/>
                </a:solidFill>
              </a:rPr>
              <a:t>		</a:t>
            </a:r>
          </a:p>
          <a:p>
            <a:r>
              <a:rPr lang="hu-HU" dirty="0">
                <a:solidFill>
                  <a:srgbClr val="002060"/>
                </a:solidFill>
              </a:rPr>
              <a:t>		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Alelnökök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3139321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		Dr. Marossy Endre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hadtörténész, a KEP 56-os dialógus bizottsága elnöke 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		Németh László </a:t>
            </a:r>
            <a:r>
              <a:rPr lang="hu-HU" dirty="0">
                <a:solidFill>
                  <a:srgbClr val="002060"/>
                </a:solidFill>
              </a:rPr>
              <a:t>a KEP szenátora, projektmenedzser</a:t>
            </a:r>
            <a:br>
              <a:rPr lang="hu-HU" dirty="0">
                <a:solidFill>
                  <a:srgbClr val="002060"/>
                </a:solidFill>
              </a:rPr>
            </a:b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b="1" dirty="0">
                <a:solidFill>
                  <a:srgbClr val="002060"/>
                </a:solidFill>
              </a:rPr>
              <a:t>Pálya János </a:t>
            </a:r>
            <a:r>
              <a:rPr lang="hu-HU" dirty="0">
                <a:solidFill>
                  <a:srgbClr val="002060"/>
                </a:solidFill>
              </a:rPr>
              <a:t>a KEP kiemelt támogatója, üzletember</a:t>
            </a:r>
            <a:br>
              <a:rPr lang="hu-HU" dirty="0">
                <a:solidFill>
                  <a:srgbClr val="002060"/>
                </a:solidFill>
              </a:rPr>
            </a:br>
            <a:endParaRPr lang="hu-HU" dirty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b="1" dirty="0">
                <a:solidFill>
                  <a:srgbClr val="002060"/>
                </a:solidFill>
              </a:rPr>
              <a:t>Dr. Szalók Csilla PhD.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a BGE Turizmus és Vendéglátó Intézet vezetője, tanszékvezető tanár, </a:t>
            </a:r>
            <a:br>
              <a:rPr lang="hu-HU" dirty="0">
                <a:solidFill>
                  <a:srgbClr val="002060"/>
                </a:solidFill>
              </a:rPr>
            </a:b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b="1" dirty="0">
                <a:solidFill>
                  <a:srgbClr val="002060"/>
                </a:solidFill>
              </a:rPr>
              <a:t>Szirbik István </a:t>
            </a:r>
            <a:r>
              <a:rPr lang="hu-HU" dirty="0">
                <a:solidFill>
                  <a:srgbClr val="002060"/>
                </a:solidFill>
              </a:rPr>
              <a:t>a </a:t>
            </a:r>
            <a:r>
              <a:rPr lang="hu-HU" dirty="0" err="1">
                <a:solidFill>
                  <a:srgbClr val="002060"/>
                </a:solidFill>
              </a:rPr>
              <a:t>VidékGo</a:t>
            </a:r>
            <a:r>
              <a:rPr lang="hu-HU" dirty="0">
                <a:solidFill>
                  <a:srgbClr val="002060"/>
                </a:solidFill>
              </a:rPr>
              <a:t> alapítója, üzletember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Alelnökök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2585323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Titkár:		</a:t>
            </a:r>
            <a:r>
              <a:rPr lang="hu-HU" dirty="0"/>
              <a:t> </a:t>
            </a:r>
            <a:r>
              <a:rPr lang="hu-HU" b="1" dirty="0">
                <a:solidFill>
                  <a:srgbClr val="002060"/>
                </a:solidFill>
              </a:rPr>
              <a:t>Antalóczy Györgyné </a:t>
            </a:r>
          </a:p>
          <a:p>
            <a:r>
              <a:rPr lang="hu-HU" b="1" dirty="0">
                <a:solidFill>
                  <a:srgbClr val="002060"/>
                </a:solidFill>
              </a:rPr>
              <a:t>		</a:t>
            </a:r>
            <a:r>
              <a:rPr lang="hu-HU" dirty="0">
                <a:solidFill>
                  <a:srgbClr val="002060"/>
                </a:solidFill>
              </a:rPr>
              <a:t>adótanácsadó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Gazdasági felelős:	 Gyömbér Ákos</a:t>
            </a:r>
            <a:br>
              <a:rPr lang="hu-HU" dirty="0"/>
            </a:br>
            <a:r>
              <a:rPr lang="hu-HU" dirty="0"/>
              <a:t>		</a:t>
            </a:r>
            <a:r>
              <a:rPr lang="hu-HU" dirty="0">
                <a:solidFill>
                  <a:srgbClr val="002060"/>
                </a:solidFill>
              </a:rPr>
              <a:t>IFRS mérlegképes könyvelő, adótanácsadó, szakközgazdász, </a:t>
            </a:r>
          </a:p>
          <a:p>
            <a:r>
              <a:rPr lang="hu-HU" dirty="0">
                <a:solidFill>
                  <a:srgbClr val="002060"/>
                </a:solidFill>
              </a:rPr>
              <a:t>		a </a:t>
            </a:r>
            <a:r>
              <a:rPr lang="hu-HU" dirty="0" err="1">
                <a:solidFill>
                  <a:srgbClr val="002060"/>
                </a:solidFill>
              </a:rPr>
              <a:t>Tax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Solve</a:t>
            </a:r>
            <a:r>
              <a:rPr lang="hu-HU" dirty="0">
                <a:solidFill>
                  <a:srgbClr val="002060"/>
                </a:solidFill>
              </a:rPr>
              <a:t> Kft szakmai igazgatója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Szóvivő:	</a:t>
            </a:r>
            <a:r>
              <a:rPr lang="hu-HU" dirty="0">
                <a:solidFill>
                  <a:srgbClr val="002060"/>
                </a:solidFill>
              </a:rPr>
              <a:t>	</a:t>
            </a:r>
            <a:r>
              <a:rPr lang="hu-HU" dirty="0"/>
              <a:t> </a:t>
            </a:r>
            <a:r>
              <a:rPr lang="hu-HU" b="1" dirty="0">
                <a:solidFill>
                  <a:srgbClr val="002060"/>
                </a:solidFill>
              </a:rPr>
              <a:t>Bártfai Endre</a:t>
            </a:r>
            <a:br>
              <a:rPr lang="hu-HU" dirty="0"/>
            </a:br>
            <a:r>
              <a:rPr lang="hu-HU" dirty="0"/>
              <a:t>		</a:t>
            </a:r>
            <a:r>
              <a:rPr lang="hu-HU" dirty="0">
                <a:solidFill>
                  <a:srgbClr val="002060"/>
                </a:solidFill>
              </a:rPr>
              <a:t>a TUTSZ elnöke, a KEP Ifjúsági tagozat koordinátora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Elnökség további tagjai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2585323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Elnök:		</a:t>
            </a:r>
            <a:r>
              <a:rPr lang="hu-HU" dirty="0"/>
              <a:t> </a:t>
            </a:r>
            <a:r>
              <a:rPr lang="hu-HU" b="1" dirty="0">
                <a:solidFill>
                  <a:srgbClr val="002060"/>
                </a:solidFill>
              </a:rPr>
              <a:t>Gendur András</a:t>
            </a:r>
            <a:br>
              <a:rPr lang="hu-HU" dirty="0"/>
            </a:br>
            <a:r>
              <a:rPr lang="hu-HU" dirty="0"/>
              <a:t>		</a:t>
            </a:r>
            <a:r>
              <a:rPr lang="hu-HU" dirty="0">
                <a:solidFill>
                  <a:srgbClr val="002060"/>
                </a:solidFill>
              </a:rPr>
              <a:t>Gazdasági folyamatok szakértője</a:t>
            </a:r>
          </a:p>
          <a:p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dirty="0" err="1">
                <a:solidFill>
                  <a:srgbClr val="002060"/>
                </a:solidFill>
              </a:rPr>
              <a:t>Universite</a:t>
            </a:r>
            <a:r>
              <a:rPr lang="hu-HU" dirty="0">
                <a:solidFill>
                  <a:srgbClr val="002060"/>
                </a:solidFill>
              </a:rPr>
              <a:t> Paris </a:t>
            </a:r>
            <a:r>
              <a:rPr lang="hu-HU" dirty="0" err="1">
                <a:solidFill>
                  <a:srgbClr val="002060"/>
                </a:solidFill>
              </a:rPr>
              <a:t>Nanterre</a:t>
            </a:r>
            <a:r>
              <a:rPr lang="hu-HU" dirty="0">
                <a:solidFill>
                  <a:srgbClr val="002060"/>
                </a:solidFill>
              </a:rPr>
              <a:t> La </a:t>
            </a:r>
            <a:r>
              <a:rPr lang="hu-HU" dirty="0" err="1">
                <a:solidFill>
                  <a:srgbClr val="002060"/>
                </a:solidFill>
              </a:rPr>
              <a:t>Defense</a:t>
            </a:r>
            <a:endParaRPr lang="hu-HU" dirty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b="1" dirty="0" err="1">
                <a:solidFill>
                  <a:srgbClr val="002060"/>
                </a:solidFill>
              </a:rPr>
              <a:t>Fb</a:t>
            </a:r>
            <a:r>
              <a:rPr lang="hu-HU" b="1" dirty="0">
                <a:solidFill>
                  <a:srgbClr val="002060"/>
                </a:solidFill>
              </a:rPr>
              <a:t> tag:	 	</a:t>
            </a:r>
            <a:r>
              <a:rPr lang="sv-SE" dirty="0"/>
              <a:t> </a:t>
            </a:r>
            <a:r>
              <a:rPr lang="sv-SE" b="1" dirty="0">
                <a:solidFill>
                  <a:srgbClr val="002060"/>
                </a:solidFill>
              </a:rPr>
              <a:t>Barta Imre</a:t>
            </a:r>
            <a:br>
              <a:rPr lang="sv-SE" dirty="0"/>
            </a:br>
            <a:r>
              <a:rPr lang="hu-HU" dirty="0"/>
              <a:t>		</a:t>
            </a:r>
            <a:r>
              <a:rPr lang="sv-SE" dirty="0">
                <a:solidFill>
                  <a:srgbClr val="002060"/>
                </a:solidFill>
              </a:rPr>
              <a:t>a KEP Ifjúsági tagozatának elnöke</a:t>
            </a:r>
            <a:endParaRPr lang="hu-HU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 err="1">
                <a:solidFill>
                  <a:srgbClr val="002060"/>
                </a:solidFill>
              </a:rPr>
              <a:t>Fb</a:t>
            </a:r>
            <a:r>
              <a:rPr lang="hu-HU" b="1" dirty="0">
                <a:solidFill>
                  <a:srgbClr val="002060"/>
                </a:solidFill>
              </a:rPr>
              <a:t> tag:	</a:t>
            </a:r>
            <a:r>
              <a:rPr lang="hu-HU" dirty="0">
                <a:solidFill>
                  <a:srgbClr val="002060"/>
                </a:solidFill>
              </a:rPr>
              <a:t>	</a:t>
            </a:r>
            <a:r>
              <a:rPr lang="hu-HU" dirty="0"/>
              <a:t> </a:t>
            </a:r>
            <a:r>
              <a:rPr lang="hu-HU" b="1" dirty="0">
                <a:solidFill>
                  <a:srgbClr val="002060"/>
                </a:solidFill>
              </a:rPr>
              <a:t>Virág András</a:t>
            </a:r>
            <a:br>
              <a:rPr lang="hu-HU" dirty="0"/>
            </a:br>
            <a:r>
              <a:rPr lang="hu-HU" dirty="0"/>
              <a:t>		</a:t>
            </a:r>
            <a:r>
              <a:rPr lang="hu-HU" dirty="0">
                <a:solidFill>
                  <a:srgbClr val="002060"/>
                </a:solidFill>
              </a:rPr>
              <a:t>a Gazdaságkutató Intézet informatikai menedzsere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Felügyelő bizottság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2308324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Ifjúsági tagozat		:	</a:t>
            </a:r>
            <a:r>
              <a:rPr lang="sv-SE" b="1" dirty="0">
                <a:solidFill>
                  <a:srgbClr val="002060"/>
                </a:solidFill>
              </a:rPr>
              <a:t>Barta Imre</a:t>
            </a:r>
            <a:r>
              <a:rPr lang="hu-HU" b="1" dirty="0">
                <a:solidFill>
                  <a:srgbClr val="002060"/>
                </a:solidFill>
              </a:rPr>
              <a:t> elnök</a:t>
            </a:r>
            <a:br>
              <a:rPr lang="sv-SE" dirty="0"/>
            </a:br>
            <a:r>
              <a:rPr lang="hu-HU" dirty="0"/>
              <a:t>		</a:t>
            </a:r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56-os Dialógus Bizottság	: 	</a:t>
            </a:r>
            <a:r>
              <a:rPr lang="hu-HU" b="1" dirty="0" err="1">
                <a:solidFill>
                  <a:srgbClr val="002060"/>
                </a:solidFill>
              </a:rPr>
              <a:t>Dr.Marossy</a:t>
            </a:r>
            <a:r>
              <a:rPr lang="hu-HU" b="1" dirty="0">
                <a:solidFill>
                  <a:srgbClr val="002060"/>
                </a:solidFill>
              </a:rPr>
              <a:t> Endre elnök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Vidékfejlesztő tagozat	:	</a:t>
            </a:r>
            <a:r>
              <a:rPr lang="hu-HU" b="1" dirty="0" err="1">
                <a:solidFill>
                  <a:srgbClr val="002060"/>
                </a:solidFill>
              </a:rPr>
              <a:t>Dr.Szalók</a:t>
            </a:r>
            <a:r>
              <a:rPr lang="hu-HU" b="1" dirty="0">
                <a:solidFill>
                  <a:srgbClr val="002060"/>
                </a:solidFill>
              </a:rPr>
              <a:t> Csilla elnök</a:t>
            </a:r>
            <a:br>
              <a:rPr lang="hu-HU" b="1" dirty="0">
                <a:solidFill>
                  <a:srgbClr val="002060"/>
                </a:solidFill>
              </a:rPr>
            </a:br>
            <a:r>
              <a:rPr lang="hu-HU" b="1" dirty="0">
                <a:solidFill>
                  <a:srgbClr val="002060"/>
                </a:solidFill>
              </a:rPr>
              <a:t>				Szirbik István ügyvezető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Szakértői Tanácsadó testület	:	Gyömbér Ákos elnök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Elnökség mellett működő önálló tagozatok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4524315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A Közép-Európai Club Pannonia Közhasznú Egyesület pártoktól független civil szervezet, amelynek alapvető célja a közép-európai kapcsolatok ápolása….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b="1" dirty="0">
                <a:solidFill>
                  <a:srgbClr val="002060"/>
                </a:solidFill>
              </a:rPr>
              <a:t>a gazdasági élet, 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a tudomány, 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a környezetvédelem, 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a kultúra, 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a történelmi hagyományok, 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az idegenforgalom, 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a nemzetiségi ügyek, 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az információ csere és 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a közvélemény tájékoztatása területén.…</a:t>
            </a:r>
            <a:br>
              <a:rPr lang="hu-HU" b="1" dirty="0">
                <a:solidFill>
                  <a:srgbClr val="002060"/>
                </a:solidFill>
              </a:rPr>
            </a:br>
            <a:br>
              <a:rPr lang="hu-HU" b="1" dirty="0">
                <a:solidFill>
                  <a:srgbClr val="002060"/>
                </a:solidFill>
              </a:rPr>
            </a:br>
            <a:r>
              <a:rPr lang="hu-HU" b="1" dirty="0">
                <a:solidFill>
                  <a:srgbClr val="002060"/>
                </a:solidFill>
              </a:rPr>
              <a:t>                                                                                                         Budapest, 2003. március 15.</a:t>
            </a:r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Küldetésnyilatkozat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övegdoboz 12"/>
          <p:cNvSpPr txBox="1"/>
          <p:nvPr/>
        </p:nvSpPr>
        <p:spPr>
          <a:xfrm>
            <a:off x="395536" y="1772816"/>
            <a:ext cx="8424936" cy="4945330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endParaRPr lang="hu-HU" dirty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srgbClr val="002060"/>
                </a:solidFill>
              </a:rPr>
              <a:t>	</a:t>
            </a:r>
            <a:r>
              <a:rPr lang="hu-HU" b="1" dirty="0">
                <a:solidFill>
                  <a:srgbClr val="002060"/>
                </a:solidFill>
              </a:rPr>
              <a:t>Ausztria 					Horvátország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	Erdély / Románia 				Kárpátalja / Ukrajna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	Felvidék / Szlovákia 			Németország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	Franciaország / Nizza 			Vajdaság / Szerbia</a:t>
            </a: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2" name="Kép 11" descr="AUfla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2204864"/>
            <a:ext cx="1077964" cy="720080"/>
          </a:xfrm>
          <a:prstGeom prst="rect">
            <a:avLst/>
          </a:prstGeom>
        </p:spPr>
      </p:pic>
      <p:pic>
        <p:nvPicPr>
          <p:cNvPr id="14" name="Kép 13" descr="ROfla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3284984"/>
            <a:ext cx="1080000" cy="720000"/>
          </a:xfrm>
          <a:prstGeom prst="rect">
            <a:avLst/>
          </a:prstGeom>
        </p:spPr>
      </p:pic>
      <p:pic>
        <p:nvPicPr>
          <p:cNvPr id="15" name="Kép 14" descr="SZLOfla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4365104"/>
            <a:ext cx="1078652" cy="720000"/>
          </a:xfrm>
          <a:prstGeom prst="rect">
            <a:avLst/>
          </a:prstGeom>
        </p:spPr>
      </p:pic>
      <p:pic>
        <p:nvPicPr>
          <p:cNvPr id="16" name="Kép 15" descr="franci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03648" y="5517232"/>
            <a:ext cx="1081967" cy="720000"/>
          </a:xfrm>
          <a:prstGeom prst="rect">
            <a:avLst/>
          </a:prstGeom>
        </p:spPr>
      </p:pic>
      <p:pic>
        <p:nvPicPr>
          <p:cNvPr id="18" name="Kép 17" descr="horvathfla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2204864"/>
            <a:ext cx="1440000" cy="720000"/>
          </a:xfrm>
          <a:prstGeom prst="rect">
            <a:avLst/>
          </a:prstGeom>
        </p:spPr>
      </p:pic>
      <p:pic>
        <p:nvPicPr>
          <p:cNvPr id="19" name="Kép 18" descr="UKfla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40152" y="3284984"/>
            <a:ext cx="1080000" cy="720000"/>
          </a:xfrm>
          <a:prstGeom prst="rect">
            <a:avLst/>
          </a:prstGeom>
        </p:spPr>
      </p:pic>
      <p:pic>
        <p:nvPicPr>
          <p:cNvPr id="20" name="Kép 19" descr="GERflag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40152" y="4437112"/>
            <a:ext cx="1080718" cy="648000"/>
          </a:xfrm>
          <a:prstGeom prst="rect">
            <a:avLst/>
          </a:prstGeom>
        </p:spPr>
      </p:pic>
      <p:pic>
        <p:nvPicPr>
          <p:cNvPr id="21" name="Kép 20" descr="SZERBflag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40152" y="5517232"/>
            <a:ext cx="1077143" cy="720000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Képviseleteink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1353</Words>
  <Application>Microsoft Office PowerPoint</Application>
  <PresentationFormat>Diavetítés a képernyőre (4:3 oldalarány)</PresentationFormat>
  <Paragraphs>250</Paragraphs>
  <Slides>27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Vasvári József</dc:creator>
  <cp:lastModifiedBy>Vasvári József</cp:lastModifiedBy>
  <cp:revision>89</cp:revision>
  <dcterms:created xsi:type="dcterms:W3CDTF">2019-04-18T06:38:46Z</dcterms:created>
  <dcterms:modified xsi:type="dcterms:W3CDTF">2026-04-24T12:36:56Z</dcterms:modified>
</cp:coreProperties>
</file>