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2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3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70" r:id="rId14"/>
    <p:sldId id="271" r:id="rId15"/>
    <p:sldId id="272" r:id="rId16"/>
    <p:sldId id="273" r:id="rId17"/>
    <p:sldId id="274" r:id="rId18"/>
    <p:sldId id="275" r:id="rId19"/>
  </p:sldIdLst>
  <p:sldSz cx="18288000" cy="10287000"/>
  <p:notesSz cx="6858000" cy="9144000"/>
  <p:embeddedFontLst>
    <p:embeddedFont>
      <p:font typeface="Arial Bold" panose="020B0604020202020204" charset="0"/>
      <p:regular r:id="rId21"/>
    </p:embeddedFont>
    <p:embeddedFont>
      <p:font typeface="Arimo Bold" panose="020B0604020202020204" charset="0"/>
      <p:regular r:id="rId22"/>
    </p:embeddedFont>
    <p:embeddedFont>
      <p:font typeface="Calibri (MS)" panose="020B0604020202020204" charset="0"/>
      <p:regular r:id="rId23"/>
    </p:embeddedFont>
    <p:embeddedFont>
      <p:font typeface="Calibri (MS) Bold" panose="020B0604020202020204" charset="0"/>
      <p:regular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76209" autoAdjust="0"/>
  </p:normalViewPr>
  <p:slideViewPr>
    <p:cSldViewPr>
      <p:cViewPr varScale="1">
        <p:scale>
          <a:sx n="40" d="100"/>
          <a:sy n="40" d="100"/>
        </p:scale>
        <p:origin x="1450" y="2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612871226694813"/>
          <c:y val="0.11186228687511861"/>
          <c:w val="0.71619522373748867"/>
          <c:h val="0.7762754262497627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Vendégszám</c:v>
                </c:pt>
              </c:strCache>
            </c:strRef>
          </c:tx>
          <c:spPr>
            <a:solidFill>
              <a:srgbClr val="5584C4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7.7005197143409417E-3"/>
                  <c:y val="1.017090027120799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5F4-469A-9674-0DC893349BC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H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 Németország </c:v>
                </c:pt>
                <c:pt idx="1">
                  <c:v> Románia </c:v>
                </c:pt>
                <c:pt idx="2">
                  <c:v> Lengyelország </c:v>
                </c:pt>
                <c:pt idx="3">
                  <c:v> Egyesült Királyság </c:v>
                </c:pt>
                <c:pt idx="4">
                  <c:v> Olaszország </c:v>
                </c:pt>
              </c:strCache>
            </c:strRef>
          </c:cat>
          <c:val>
            <c:numRef>
              <c:f>Sheet1!$B$2:$B$6</c:f>
              <c:numCache>
                <c:formatCode>_-* #\ ##0_-;\-* #\ ##0_-;_-* "-"??_-;_-@_-</c:formatCode>
                <c:ptCount val="5"/>
                <c:pt idx="0">
                  <c:v>1021181</c:v>
                </c:pt>
                <c:pt idx="1">
                  <c:v>713168</c:v>
                </c:pt>
                <c:pt idx="2">
                  <c:v>652300</c:v>
                </c:pt>
                <c:pt idx="3">
                  <c:v>619060</c:v>
                </c:pt>
                <c:pt idx="4">
                  <c:v>552524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5F4-469A-9674-0DC893349BC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7"/>
        <c:axId val="914516576"/>
        <c:axId val="914518288"/>
      </c:barChart>
      <c:catAx>
        <c:axId val="91451657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HU"/>
          </a:p>
        </c:txPr>
        <c:crossAx val="914518288"/>
        <c:crosses val="autoZero"/>
        <c:auto val="1"/>
        <c:lblAlgn val="ctr"/>
        <c:lblOffset val="100"/>
        <c:noMultiLvlLbl val="0"/>
      </c:catAx>
      <c:valAx>
        <c:axId val="914518288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\ ##0_-;\-* #\ ##0_-;_-* &quot;-&quot;??_-;_-@_-" sourceLinked="1"/>
        <c:majorTickMark val="none"/>
        <c:minorTickMark val="none"/>
        <c:tickLblPos val="nextTo"/>
        <c:crossAx val="914516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800"/>
      </a:pPr>
      <a:endParaRPr lang="en-H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612871226694813"/>
          <c:y val="0.11186228687511861"/>
          <c:w val="0.6887276063492942"/>
          <c:h val="0.7762754262497627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Vendégszám</c:v>
                </c:pt>
              </c:strCache>
            </c:strRef>
          </c:tx>
          <c:spPr>
            <a:solidFill>
              <a:srgbClr val="5584C4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7.7005197143409417E-3"/>
                  <c:y val="1.017090027120799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52E-4232-8EA3-E9573622FEC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H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Németország</c:v>
                </c:pt>
                <c:pt idx="1">
                  <c:v>Csehország</c:v>
                </c:pt>
                <c:pt idx="2">
                  <c:v>Románia</c:v>
                </c:pt>
                <c:pt idx="3">
                  <c:v>Lengyelország</c:v>
                </c:pt>
                <c:pt idx="4">
                  <c:v>Szlovákia</c:v>
                </c:pt>
              </c:strCache>
            </c:strRef>
          </c:cat>
          <c:val>
            <c:numRef>
              <c:f>Sheet1!$B$2:$B$6</c:f>
              <c:numCache>
                <c:formatCode>###\ ###\ ###\ ###\ ###\ ###\ ###\ ###</c:formatCode>
                <c:ptCount val="5"/>
                <c:pt idx="0">
                  <c:v>506124</c:v>
                </c:pt>
                <c:pt idx="1">
                  <c:v>390614</c:v>
                </c:pt>
                <c:pt idx="2">
                  <c:v>388769</c:v>
                </c:pt>
                <c:pt idx="3">
                  <c:v>370456</c:v>
                </c:pt>
                <c:pt idx="4">
                  <c:v>318293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52E-4232-8EA3-E9573622FEC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7"/>
        <c:axId val="914516576"/>
        <c:axId val="914518288"/>
      </c:barChart>
      <c:catAx>
        <c:axId val="91451657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HU"/>
          </a:p>
        </c:txPr>
        <c:crossAx val="914518288"/>
        <c:crosses val="autoZero"/>
        <c:auto val="1"/>
        <c:lblAlgn val="ctr"/>
        <c:lblOffset val="100"/>
        <c:noMultiLvlLbl val="0"/>
      </c:catAx>
      <c:valAx>
        <c:axId val="914518288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\ ###\ ###\ ###\ ###\ ###\ ###\ ###" sourceLinked="1"/>
        <c:majorTickMark val="none"/>
        <c:minorTickMark val="none"/>
        <c:tickLblPos val="nextTo"/>
        <c:crossAx val="914516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800"/>
      </a:pPr>
      <a:endParaRPr lang="en-H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612871226694813"/>
          <c:y val="0.11186228687511861"/>
          <c:w val="0.71619522373748867"/>
          <c:h val="0.7762754262497627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Vendégszám</c:v>
                </c:pt>
              </c:strCache>
            </c:strRef>
          </c:tx>
          <c:spPr>
            <a:solidFill>
              <a:srgbClr val="5584C4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7.7005197143409417E-3"/>
                  <c:y val="1.017090027120799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99C-4F0D-93F7-43D677FF4D9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H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Németország</c:v>
                </c:pt>
                <c:pt idx="1">
                  <c:v>Szlovákia</c:v>
                </c:pt>
                <c:pt idx="2">
                  <c:v>Csehország</c:v>
                </c:pt>
                <c:pt idx="3">
                  <c:v>Lengyelország</c:v>
                </c:pt>
                <c:pt idx="4">
                  <c:v>Ausztria</c:v>
                </c:pt>
              </c:strCache>
            </c:strRef>
          </c:cat>
          <c:val>
            <c:numRef>
              <c:f>Sheet1!$B$2:$B$6</c:f>
              <c:numCache>
                <c:formatCode>###\ ###\ ###\ ###\ ###\ ###\ ###\ ###</c:formatCode>
                <c:ptCount val="5"/>
                <c:pt idx="0">
                  <c:v>165351</c:v>
                </c:pt>
                <c:pt idx="1">
                  <c:v>107681</c:v>
                </c:pt>
                <c:pt idx="2">
                  <c:v>105531</c:v>
                </c:pt>
                <c:pt idx="3">
                  <c:v>101587</c:v>
                </c:pt>
                <c:pt idx="4">
                  <c:v>95765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99C-4F0D-93F7-43D677FF4D9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7"/>
        <c:axId val="914516576"/>
        <c:axId val="914518288"/>
      </c:barChart>
      <c:catAx>
        <c:axId val="91451657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HU"/>
          </a:p>
        </c:txPr>
        <c:crossAx val="914518288"/>
        <c:crosses val="autoZero"/>
        <c:auto val="1"/>
        <c:lblAlgn val="ctr"/>
        <c:lblOffset val="100"/>
        <c:noMultiLvlLbl val="0"/>
      </c:catAx>
      <c:valAx>
        <c:axId val="914518288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\ ###\ ###\ ###\ ###\ ###\ ###\ ###" sourceLinked="1"/>
        <c:majorTickMark val="none"/>
        <c:minorTickMark val="none"/>
        <c:tickLblPos val="nextTo"/>
        <c:crossAx val="914516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800"/>
      </a:pPr>
      <a:endParaRPr lang="en-H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148384813148787"/>
          <c:y val="0.11186228687511861"/>
          <c:w val="0.61621666799953578"/>
          <c:h val="0.7762754262497627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Vendégszám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H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Csehország</c:v>
                </c:pt>
                <c:pt idx="1">
                  <c:v>Ausztria</c:v>
                </c:pt>
                <c:pt idx="2">
                  <c:v>Szlovákia</c:v>
                </c:pt>
                <c:pt idx="3">
                  <c:v>Németország</c:v>
                </c:pt>
                <c:pt idx="4">
                  <c:v>Szlovénia</c:v>
                </c:pt>
              </c:strCache>
            </c:strRef>
          </c:cat>
          <c:val>
            <c:numRef>
              <c:f>Sheet1!$B$2:$B$6</c:f>
              <c:numCache>
                <c:formatCode>#,##0</c:formatCode>
                <c:ptCount val="5"/>
                <c:pt idx="0">
                  <c:v>26659</c:v>
                </c:pt>
                <c:pt idx="1">
                  <c:v>7573</c:v>
                </c:pt>
                <c:pt idx="2">
                  <c:v>6762</c:v>
                </c:pt>
                <c:pt idx="3">
                  <c:v>6045</c:v>
                </c:pt>
                <c:pt idx="4">
                  <c:v>4263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4D9-4CA9-B6B5-F529F729F07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7"/>
        <c:axId val="914516576"/>
        <c:axId val="914518288"/>
      </c:barChart>
      <c:catAx>
        <c:axId val="91451657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HU"/>
          </a:p>
        </c:txPr>
        <c:crossAx val="914518288"/>
        <c:crosses val="autoZero"/>
        <c:auto val="1"/>
        <c:lblAlgn val="ctr"/>
        <c:lblOffset val="100"/>
        <c:noMultiLvlLbl val="0"/>
      </c:catAx>
      <c:valAx>
        <c:axId val="914518288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crossAx val="914516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800"/>
      </a:pPr>
      <a:endParaRPr lang="en-H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148384813148787"/>
          <c:y val="0.11186228687511861"/>
          <c:w val="0.61621666799953578"/>
          <c:h val="0.7762754262497627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Vendégszám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H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Csehország</c:v>
                </c:pt>
                <c:pt idx="1">
                  <c:v>Ausztria</c:v>
                </c:pt>
                <c:pt idx="2">
                  <c:v>Szlovákia</c:v>
                </c:pt>
                <c:pt idx="3">
                  <c:v>Németország</c:v>
                </c:pt>
                <c:pt idx="4">
                  <c:v>Lengyelország</c:v>
                </c:pt>
              </c:strCache>
            </c:strRef>
          </c:cat>
          <c:val>
            <c:numRef>
              <c:f>Sheet1!$B$2:$B$6</c:f>
              <c:numCache>
                <c:formatCode>#,##0</c:formatCode>
                <c:ptCount val="5"/>
                <c:pt idx="0">
                  <c:v>70544</c:v>
                </c:pt>
                <c:pt idx="1">
                  <c:v>28965</c:v>
                </c:pt>
                <c:pt idx="2">
                  <c:v>12626</c:v>
                </c:pt>
                <c:pt idx="3">
                  <c:v>4657</c:v>
                </c:pt>
                <c:pt idx="4">
                  <c:v>3137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CE-4A23-BD45-28CB90E8DB9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7"/>
        <c:axId val="914516576"/>
        <c:axId val="914518288"/>
      </c:barChart>
      <c:catAx>
        <c:axId val="91451657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HU"/>
          </a:p>
        </c:txPr>
        <c:crossAx val="914518288"/>
        <c:crosses val="autoZero"/>
        <c:auto val="1"/>
        <c:lblAlgn val="ctr"/>
        <c:lblOffset val="100"/>
        <c:noMultiLvlLbl val="0"/>
      </c:catAx>
      <c:valAx>
        <c:axId val="914518288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crossAx val="914516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800"/>
      </a:pPr>
      <a:endParaRPr lang="en-H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148384813148787"/>
          <c:y val="0.11186228687511861"/>
          <c:w val="0.61621666799953578"/>
          <c:h val="0.7762754262497627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Vendégszám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H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Ausztria</c:v>
                </c:pt>
                <c:pt idx="1">
                  <c:v>Németország</c:v>
                </c:pt>
                <c:pt idx="2">
                  <c:v>Szlovákia</c:v>
                </c:pt>
                <c:pt idx="3">
                  <c:v>Olaszország</c:v>
                </c:pt>
                <c:pt idx="4">
                  <c:v>Lengyelország</c:v>
                </c:pt>
              </c:strCache>
            </c:strRef>
          </c:cat>
          <c:val>
            <c:numRef>
              <c:f>Sheet1!$B$2:$B$6</c:f>
              <c:numCache>
                <c:formatCode>#,##0</c:formatCode>
                <c:ptCount val="5"/>
                <c:pt idx="0">
                  <c:v>125</c:v>
                </c:pt>
                <c:pt idx="1">
                  <c:v>51</c:v>
                </c:pt>
                <c:pt idx="2">
                  <c:v>25</c:v>
                </c:pt>
                <c:pt idx="3">
                  <c:v>21</c:v>
                </c:pt>
                <c:pt idx="4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B7-4F60-90D5-99453EDC9FB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7"/>
        <c:axId val="914516576"/>
        <c:axId val="914518288"/>
      </c:barChart>
      <c:catAx>
        <c:axId val="91451657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HU"/>
          </a:p>
        </c:txPr>
        <c:crossAx val="914518288"/>
        <c:crosses val="autoZero"/>
        <c:auto val="1"/>
        <c:lblAlgn val="ctr"/>
        <c:lblOffset val="100"/>
        <c:noMultiLvlLbl val="0"/>
      </c:catAx>
      <c:valAx>
        <c:axId val="914518288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crossAx val="914516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800"/>
      </a:pPr>
      <a:endParaRPr lang="en-H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17.06.2026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. Ezeken a településeken az átlagos tartózkodási idő 2,60 éjszaka volt, szemben a vidéki 2,42 és országos 2,40 éjszakával. A külföldi vendégéjszakák aránya 39% volt, ami jóval magasabb a vidéki teljesítmény 30%-os arányánál.</a:t>
            </a:r>
          </a:p>
          <a:p>
            <a:r>
              <a:rPr lang="en-US"/>
              <a:t>A TOP15 vidéki fürdőtelepülésen rögzítették az összes vidéken eltöltött vendégéjszaka 32%-át.</a:t>
            </a:r>
          </a:p>
          <a:p>
            <a:endParaRPr lang="en-US"/>
          </a:p>
          <a:p>
            <a:r>
              <a:rPr lang="en-US"/>
              <a:t>11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Zalakaros a Balaton turisztikai térség negyedik legjelentősebb települése a vendégforgalom alapján. A térségben regisztrált vendégek és vendégéjszakák egyaránt 8%-a kötődött Zalakaroshoz 2025-ben. </a:t>
            </a:r>
          </a:p>
          <a:p>
            <a:r>
              <a:rPr lang="en-US"/>
              <a:t>A településen a vendégszám és a vendégéjszakaszám is lényegében változatlan maradt 2024-hoz képest.</a:t>
            </a:r>
          </a:p>
          <a:p>
            <a:r>
              <a:rPr lang="en-US"/>
              <a:t>A vizsgált időszakban a vendégéjszakák 74%-a származott belföldi vendégektől (577 ezer vendég), akik 213 ezer éjszakát töltöttek el a szálláshelyeken.</a:t>
            </a:r>
          </a:p>
          <a:p>
            <a:r>
              <a:rPr lang="en-US"/>
              <a:t>A belföldi vendégszám nem változott, vendégéjszakáik száma minimálisan, 1%-kal csökkent 2024-hez képest.</a:t>
            </a:r>
          </a:p>
          <a:p>
            <a:r>
              <a:rPr lang="en-US"/>
              <a:t>Külföldről 63 ezer vendéget és 203 ezer vendégéjszakát regisztráltak a szálláshelyek a vizsgált időszakban.</a:t>
            </a:r>
          </a:p>
          <a:p>
            <a:r>
              <a:rPr lang="en-US"/>
              <a:t>A külföldi vendégszám 2%-kal meghaladta a 2024-es évit, az általuk eltöltött éjszakák száma pedig 3%-kal emelkedett.</a:t>
            </a:r>
          </a:p>
          <a:p>
            <a:r>
              <a:rPr lang="en-US"/>
              <a:t>A külföldi vendégek 42%-a Csehországból érkezett. </a:t>
            </a:r>
          </a:p>
          <a:p>
            <a:r>
              <a:rPr lang="en-US"/>
              <a:t>Tartózkodási idő: 2024-ben és 2025-ben egyaránt 2,8 éjszaka.</a:t>
            </a:r>
          </a:p>
          <a:p>
            <a:r>
              <a:rPr lang="en-US"/>
              <a:t>A szálláshelyek árbevétele 1%-kal nőtt a vizsgált időszakban. 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12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Sárvár a Bük-Sárvár turisztikai térség negyedik legjelentősebb települése a vendégforgalom alapján. A térségben regisztrált vendégek 40%-a, a vendégéjszakák 38%-a kötődött Sárvárhoz 2025-ben. </a:t>
            </a:r>
          </a:p>
          <a:p>
            <a:r>
              <a:rPr lang="en-US"/>
              <a:t>A településen a vendégszám 6%-kal, a vendégéjszakaszám pedig 4%-kal emelkedett 2024-hez képest.</a:t>
            </a:r>
          </a:p>
          <a:p>
            <a:r>
              <a:rPr lang="en-US"/>
              <a:t>A vizsgált időszakban a vendégéjszakák csupán 44%-a származott belföldi vendégektől (115 ezer vendég), akik 279 ezer éjszakát töltöttek el a szálláshelyeken.</a:t>
            </a:r>
          </a:p>
          <a:p>
            <a:r>
              <a:rPr lang="en-US"/>
              <a:t>A belföldi vendégszám 5%-kal, vendégéjszakáik száma 3%-kal nőtt 2024-hez képest.</a:t>
            </a:r>
          </a:p>
          <a:p>
            <a:r>
              <a:rPr lang="en-US"/>
              <a:t>Külföldről 128 ezer vendéget és 355 ezer vendégéjszakát regisztráltak a szálláshelyek a vizsgált időszakban.</a:t>
            </a:r>
          </a:p>
          <a:p>
            <a:r>
              <a:rPr lang="en-US"/>
              <a:t>A külföldi vendégszám 6%-kal meghaladta a 2024-es évit, az általuk eltöltött éjszakák száma pedig 5%-kal emelkedett.</a:t>
            </a:r>
          </a:p>
          <a:p>
            <a:r>
              <a:rPr lang="en-US"/>
              <a:t>A külföldi vendégek 55%-a Csehországból érkezett. </a:t>
            </a:r>
          </a:p>
          <a:p>
            <a:r>
              <a:rPr lang="en-US"/>
              <a:t>Tartózkodási idő: 2024-ben 2,7 éjszaka, 2025-ben 2,6 éjszaka.</a:t>
            </a:r>
          </a:p>
          <a:p>
            <a:r>
              <a:rPr lang="en-US"/>
              <a:t>A szálláshelyek árbevétele 15%-kal nőtt a vizsgált időszakban. 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13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Zalaszentgrót nem tartozik kiemelt turisztikai térséghez.</a:t>
            </a:r>
          </a:p>
          <a:p>
            <a:r>
              <a:rPr lang="en-US"/>
              <a:t>A településen a vendégszám 18%-kal csökkent 2024-hoz képest, a vendégéjszakák száma pedig kisebb mértékben, 7%-kal esett vissza.</a:t>
            </a:r>
          </a:p>
          <a:p>
            <a:r>
              <a:rPr lang="en-US"/>
              <a:t>A vizsgált időszakban a vendégéjszakák 85%-a származott belföldi vendégektől (2283 vendég), akik 4752 éjszakát töltöttek el a szálláshelyeken.</a:t>
            </a:r>
          </a:p>
          <a:p>
            <a:r>
              <a:rPr lang="en-US"/>
              <a:t>A belföldi vendégszám 19%-kal, vendégéjszakáik száma 10%-kal csökkent 2024-hez képest.</a:t>
            </a:r>
          </a:p>
          <a:p>
            <a:r>
              <a:rPr lang="en-US"/>
              <a:t>Külföldről 842 vendéget és 282 vendégéjszakát regisztráltak a szálláshelyek a vizsgált időszakban.</a:t>
            </a:r>
          </a:p>
          <a:p>
            <a:r>
              <a:rPr lang="en-US"/>
              <a:t>A külföldi vendégszám 16%-kal elmaradt a 2024-es évitől, az általuk eltöltött éjszakák azonban 13%-kal nőtt.</a:t>
            </a:r>
          </a:p>
          <a:p>
            <a:r>
              <a:rPr lang="en-US"/>
              <a:t>A külföldi vendégek 45%-a Ausztriából érkezett. További jelentős küldőországnak Németország és Szlovákia tekinthető.</a:t>
            </a:r>
          </a:p>
          <a:p>
            <a:r>
              <a:rPr lang="en-US"/>
              <a:t>Tartózkodási idő: 2024-ben 1,9 éjszaka, 2025-ben pedig 2,2 éjszaka.</a:t>
            </a:r>
          </a:p>
          <a:p>
            <a:r>
              <a:rPr lang="en-US"/>
              <a:t>A szálláshelyek árbevétele 7%-kal nőtt a vizsgált időszakban. 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15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23DE55-3586-D557-4ED7-425B7AD0DB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E42EFF0-51C4-30FD-2CCB-70E4107CF0B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A31862-9515-832F-D5E9-DD4E9EA8A31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3EAD832F-471B-135B-E684-E9921FB26A4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4BC47523-ED47-4DA9-2F99-64CF791C10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19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48D2ED-6A6C-00C0-A88B-6C28C2ED416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BB3F2F-E402-55C2-9D21-40E23092D1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3709933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A nemzetközi turizmus fejlődésének iránya a nagyobb gazdasági értéket teremtő, fenntarthatóbb, adatvezérelt és ellenállóbb desztinációk felé mutat.</a:t>
            </a:r>
          </a:p>
          <a:p>
            <a:r>
              <a:rPr lang="en-US"/>
              <a:t>A nemzetközi keresleti trendek alapján a látogatók egyre inkább az autentikus, személyre szabott és élményalapú utazásokat keresik, miközben felértékelődnek az egészséghez, a természethez és a helyi kultúrához kapcsolódó élmények. Ezzel párhuzamosan növekszik az igény a fenntartható, minőségi és magasabb hozzáadott értékű turisztikai szolgáltatások iránt, amelyek komplex és emlékezetes utazási élményt kínálnak.</a:t>
            </a:r>
          </a:p>
          <a:p>
            <a:r>
              <a:rPr lang="en-US"/>
              <a:t>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Az egészségturizmusban a hangsúly fokozatosan a gyógykezelésekről a komplex jólléti és életmódalapú élmények felé tolódik, ahol a testi és mentális egészség, a természet, a mozgás és a kulturális élmények egyaránt szerepet kapnak. A nemzetközi trendek alapján a klasszikus gyógyturizmust egyre inkább a wellness, a wellbeing és a longevity szemlélet váltja fel, amely az egészség megőrzésére és az életminőség hosszú távú javítására helyezi a hangsúlyt.</a:t>
            </a:r>
          </a:p>
          <a:p>
            <a:r>
              <a:rPr lang="en-US"/>
              <a:t>Magyarország számára az egészségturizmus jelentős lehetőséget kínál a magasabb költésű, hosszabb tartózkodási idejű vendégkör megszólítására, valamint a turisztikai kereslet szezonális ingadozásának mérséklésére. A termálvízkincsre épülő adottságok wellness-, természet- és kulturális elemekkel történő összekapcsolása hozzájárulhat a komplexebb, nagyobb hozzáadott értékű turisztikai termékek kialakításához és a nemzetközi versenyképesség erősítéséhez.</a:t>
            </a:r>
          </a:p>
          <a:p>
            <a:r>
              <a:rPr lang="en-US"/>
              <a:t>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 dirty="0" err="1"/>
              <a:t>Közel</a:t>
            </a:r>
            <a:r>
              <a:rPr lang="en-US" dirty="0"/>
              <a:t> 20,6 </a:t>
            </a:r>
            <a:r>
              <a:rPr lang="en-US" dirty="0" err="1"/>
              <a:t>millió</a:t>
            </a:r>
            <a:r>
              <a:rPr lang="en-US" dirty="0"/>
              <a:t> </a:t>
            </a:r>
            <a:r>
              <a:rPr lang="en-US" dirty="0" err="1"/>
              <a:t>vendég</a:t>
            </a:r>
            <a:r>
              <a:rPr lang="en-US" dirty="0"/>
              <a:t> 48,9 </a:t>
            </a:r>
            <a:r>
              <a:rPr lang="en-US" dirty="0" err="1"/>
              <a:t>millió</a:t>
            </a:r>
            <a:r>
              <a:rPr lang="en-US" dirty="0"/>
              <a:t> </a:t>
            </a:r>
            <a:r>
              <a:rPr lang="en-US" dirty="0" err="1"/>
              <a:t>vendégéjszakát</a:t>
            </a:r>
            <a:r>
              <a:rPr lang="en-US" dirty="0"/>
              <a:t> </a:t>
            </a:r>
            <a:r>
              <a:rPr lang="en-US" dirty="0" err="1"/>
              <a:t>töltött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a </a:t>
            </a:r>
            <a:r>
              <a:rPr lang="en-US" dirty="0" err="1"/>
              <a:t>hazai</a:t>
            </a:r>
            <a:r>
              <a:rPr lang="en-US" dirty="0"/>
              <a:t> </a:t>
            </a:r>
            <a:r>
              <a:rPr lang="en-US" dirty="0" err="1"/>
              <a:t>szálláshelyeken</a:t>
            </a:r>
            <a:r>
              <a:rPr lang="en-US" dirty="0"/>
              <a:t>.</a:t>
            </a:r>
          </a:p>
          <a:p>
            <a:r>
              <a:rPr lang="en-US" dirty="0"/>
              <a:t>A </a:t>
            </a:r>
            <a:r>
              <a:rPr lang="en-US" dirty="0" err="1"/>
              <a:t>vendégszámban</a:t>
            </a:r>
            <a:r>
              <a:rPr lang="en-US" dirty="0"/>
              <a:t> 7,8%-</a:t>
            </a:r>
            <a:r>
              <a:rPr lang="en-US" dirty="0" err="1"/>
              <a:t>os</a:t>
            </a:r>
            <a:r>
              <a:rPr lang="en-US" dirty="0"/>
              <a:t> </a:t>
            </a:r>
            <a:r>
              <a:rPr lang="en-US" dirty="0" err="1"/>
              <a:t>növekedés</a:t>
            </a:r>
            <a:r>
              <a:rPr lang="en-US" dirty="0"/>
              <a:t> volt </a:t>
            </a:r>
            <a:r>
              <a:rPr lang="en-US" dirty="0" err="1"/>
              <a:t>tapasztalható</a:t>
            </a:r>
            <a:r>
              <a:rPr lang="en-US" dirty="0"/>
              <a:t> 2024-hoz </a:t>
            </a:r>
            <a:r>
              <a:rPr lang="en-US" dirty="0" err="1"/>
              <a:t>képest</a:t>
            </a:r>
            <a:r>
              <a:rPr lang="en-US" dirty="0"/>
              <a:t>, a </a:t>
            </a:r>
            <a:r>
              <a:rPr lang="en-US" dirty="0" err="1"/>
              <a:t>vendégéjszakák</a:t>
            </a:r>
            <a:r>
              <a:rPr lang="en-US" dirty="0"/>
              <a:t> </a:t>
            </a:r>
            <a:r>
              <a:rPr lang="en-US" dirty="0" err="1"/>
              <a:t>száma</a:t>
            </a:r>
            <a:r>
              <a:rPr lang="en-US" dirty="0"/>
              <a:t> </a:t>
            </a:r>
            <a:r>
              <a:rPr lang="en-US" dirty="0" err="1"/>
              <a:t>pedig</a:t>
            </a:r>
            <a:r>
              <a:rPr lang="en-US" dirty="0"/>
              <a:t> 4,9%-kal </a:t>
            </a:r>
            <a:r>
              <a:rPr lang="en-US" dirty="0" err="1"/>
              <a:t>emelkedett</a:t>
            </a:r>
            <a:r>
              <a:rPr lang="en-US" dirty="0"/>
              <a:t>.</a:t>
            </a:r>
          </a:p>
          <a:p>
            <a:r>
              <a:rPr lang="en-US" dirty="0"/>
              <a:t>A </a:t>
            </a:r>
            <a:r>
              <a:rPr lang="en-US" dirty="0" err="1"/>
              <a:t>hazai</a:t>
            </a:r>
            <a:r>
              <a:rPr lang="en-US" dirty="0"/>
              <a:t> és a </a:t>
            </a:r>
            <a:r>
              <a:rPr lang="en-US" dirty="0" err="1"/>
              <a:t>nemzetközi</a:t>
            </a:r>
            <a:r>
              <a:rPr lang="en-US" dirty="0"/>
              <a:t> </a:t>
            </a:r>
            <a:r>
              <a:rPr lang="en-US" dirty="0" err="1"/>
              <a:t>vendégek</a:t>
            </a:r>
            <a:r>
              <a:rPr lang="en-US" dirty="0"/>
              <a:t> </a:t>
            </a:r>
            <a:r>
              <a:rPr lang="en-US" dirty="0" err="1"/>
              <a:t>aránya</a:t>
            </a:r>
            <a:r>
              <a:rPr lang="en-US" dirty="0"/>
              <a:t> </a:t>
            </a:r>
            <a:r>
              <a:rPr lang="en-US" dirty="0" err="1"/>
              <a:t>kiegyenlítetten</a:t>
            </a:r>
            <a:r>
              <a:rPr lang="en-US" dirty="0"/>
              <a:t> </a:t>
            </a:r>
            <a:r>
              <a:rPr lang="en-US" dirty="0" err="1"/>
              <a:t>alakult</a:t>
            </a:r>
            <a:r>
              <a:rPr lang="en-US" dirty="0"/>
              <a:t>: 49%-</a:t>
            </a:r>
            <a:r>
              <a:rPr lang="en-US" dirty="0" err="1"/>
              <a:t>uk</a:t>
            </a:r>
            <a:r>
              <a:rPr lang="en-US" dirty="0"/>
              <a:t> </a:t>
            </a:r>
            <a:r>
              <a:rPr lang="en-US" dirty="0" err="1"/>
              <a:t>belföldi</a:t>
            </a:r>
            <a:r>
              <a:rPr lang="en-US" dirty="0"/>
              <a:t>, 51%-</a:t>
            </a:r>
            <a:r>
              <a:rPr lang="en-US" dirty="0" err="1"/>
              <a:t>uk</a:t>
            </a:r>
            <a:r>
              <a:rPr lang="en-US" dirty="0"/>
              <a:t> </a:t>
            </a:r>
            <a:r>
              <a:rPr lang="en-US" dirty="0" err="1"/>
              <a:t>külföldi</a:t>
            </a:r>
            <a:r>
              <a:rPr lang="en-US" dirty="0"/>
              <a:t> volt.</a:t>
            </a:r>
          </a:p>
          <a:p>
            <a:r>
              <a:rPr lang="en-US" dirty="0"/>
              <a:t>A </a:t>
            </a:r>
            <a:r>
              <a:rPr lang="en-US" dirty="0" err="1"/>
              <a:t>belföldi</a:t>
            </a:r>
            <a:r>
              <a:rPr lang="en-US" dirty="0"/>
              <a:t> </a:t>
            </a:r>
            <a:r>
              <a:rPr lang="en-US" dirty="0" err="1"/>
              <a:t>vendégek</a:t>
            </a:r>
            <a:r>
              <a:rPr lang="en-US" dirty="0"/>
              <a:t> </a:t>
            </a:r>
            <a:r>
              <a:rPr lang="en-US" dirty="0" err="1"/>
              <a:t>száma</a:t>
            </a:r>
            <a:r>
              <a:rPr lang="en-US" dirty="0"/>
              <a:t> 10,1 </a:t>
            </a:r>
            <a:r>
              <a:rPr lang="en-US" dirty="0" err="1"/>
              <a:t>millió</a:t>
            </a:r>
            <a:r>
              <a:rPr lang="en-US" dirty="0"/>
              <a:t> volt, </a:t>
            </a:r>
            <a:r>
              <a:rPr lang="en-US" dirty="0" err="1"/>
              <a:t>ami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előző</a:t>
            </a:r>
            <a:r>
              <a:rPr lang="en-US" dirty="0"/>
              <a:t> </a:t>
            </a:r>
            <a:r>
              <a:rPr lang="en-US" dirty="0" err="1"/>
              <a:t>évhez</a:t>
            </a:r>
            <a:r>
              <a:rPr lang="en-US" dirty="0"/>
              <a:t> </a:t>
            </a:r>
            <a:r>
              <a:rPr lang="en-US" dirty="0" err="1"/>
              <a:t>képest</a:t>
            </a:r>
            <a:r>
              <a:rPr lang="en-US" dirty="0"/>
              <a:t> 3,7%-</a:t>
            </a:r>
            <a:r>
              <a:rPr lang="en-US" dirty="0" err="1"/>
              <a:t>os</a:t>
            </a:r>
            <a:r>
              <a:rPr lang="en-US" dirty="0"/>
              <a:t> </a:t>
            </a:r>
            <a:r>
              <a:rPr lang="en-US" dirty="0" err="1"/>
              <a:t>növekedést</a:t>
            </a:r>
            <a:r>
              <a:rPr lang="en-US" dirty="0"/>
              <a:t> </a:t>
            </a:r>
            <a:r>
              <a:rPr lang="en-US" dirty="0" err="1"/>
              <a:t>jelent</a:t>
            </a:r>
            <a:r>
              <a:rPr lang="en-US" dirty="0"/>
              <a:t>.</a:t>
            </a:r>
          </a:p>
          <a:p>
            <a:r>
              <a:rPr lang="en-US" dirty="0"/>
              <a:t>A 23,9 </a:t>
            </a:r>
            <a:r>
              <a:rPr lang="en-US" dirty="0" err="1"/>
              <a:t>millió</a:t>
            </a:r>
            <a:r>
              <a:rPr lang="en-US" dirty="0"/>
              <a:t> </a:t>
            </a:r>
            <a:r>
              <a:rPr lang="en-US" dirty="0" err="1"/>
              <a:t>belföldi</a:t>
            </a:r>
            <a:r>
              <a:rPr lang="en-US" dirty="0"/>
              <a:t> </a:t>
            </a:r>
            <a:r>
              <a:rPr lang="en-US" dirty="0" err="1"/>
              <a:t>vendégéjszaka</a:t>
            </a:r>
            <a:r>
              <a:rPr lang="en-US" dirty="0"/>
              <a:t> 1,7%-kal volt </a:t>
            </a:r>
            <a:r>
              <a:rPr lang="en-US" dirty="0" err="1"/>
              <a:t>több</a:t>
            </a:r>
            <a:r>
              <a:rPr lang="en-US" dirty="0"/>
              <a:t> mint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előző</a:t>
            </a:r>
            <a:r>
              <a:rPr lang="en-US" dirty="0"/>
              <a:t> </a:t>
            </a:r>
            <a:r>
              <a:rPr lang="en-US" dirty="0" err="1"/>
              <a:t>évben</a:t>
            </a:r>
            <a:r>
              <a:rPr lang="en-US" dirty="0"/>
              <a:t>. </a:t>
            </a:r>
          </a:p>
          <a:p>
            <a:r>
              <a:rPr lang="en-US" dirty="0" err="1"/>
              <a:t>Külföldről</a:t>
            </a:r>
            <a:r>
              <a:rPr lang="en-US" dirty="0"/>
              <a:t> 10,5 </a:t>
            </a:r>
            <a:r>
              <a:rPr lang="en-US" dirty="0" err="1"/>
              <a:t>millió</a:t>
            </a:r>
            <a:r>
              <a:rPr lang="en-US" dirty="0"/>
              <a:t> </a:t>
            </a:r>
            <a:r>
              <a:rPr lang="en-US" dirty="0" err="1"/>
              <a:t>vendég</a:t>
            </a:r>
            <a:r>
              <a:rPr lang="en-US" dirty="0"/>
              <a:t> </a:t>
            </a:r>
            <a:r>
              <a:rPr lang="en-US" dirty="0" err="1"/>
              <a:t>érkezett</a:t>
            </a:r>
            <a:r>
              <a:rPr lang="en-US" dirty="0"/>
              <a:t>, </a:t>
            </a:r>
            <a:r>
              <a:rPr lang="en-US" dirty="0" err="1"/>
              <a:t>számuk</a:t>
            </a:r>
            <a:r>
              <a:rPr lang="en-US" dirty="0"/>
              <a:t> 12,2%-kal </a:t>
            </a:r>
            <a:r>
              <a:rPr lang="en-US" dirty="0" err="1"/>
              <a:t>múlta</a:t>
            </a:r>
            <a:r>
              <a:rPr lang="en-US" dirty="0"/>
              <a:t> </a:t>
            </a:r>
            <a:r>
              <a:rPr lang="en-US" dirty="0" err="1"/>
              <a:t>felül</a:t>
            </a:r>
            <a:r>
              <a:rPr lang="en-US" dirty="0"/>
              <a:t> a 2024-ban </a:t>
            </a:r>
            <a:r>
              <a:rPr lang="en-US" dirty="0" err="1"/>
              <a:t>mértet</a:t>
            </a:r>
            <a:r>
              <a:rPr lang="en-US" dirty="0"/>
              <a:t>.</a:t>
            </a:r>
          </a:p>
          <a:p>
            <a:r>
              <a:rPr lang="en-US" dirty="0"/>
              <a:t>A </a:t>
            </a:r>
            <a:r>
              <a:rPr lang="en-US" dirty="0" err="1"/>
              <a:t>külföldiek</a:t>
            </a:r>
            <a:r>
              <a:rPr lang="en-US" dirty="0"/>
              <a:t> </a:t>
            </a:r>
            <a:r>
              <a:rPr lang="en-US" dirty="0" err="1"/>
              <a:t>által</a:t>
            </a:r>
            <a:r>
              <a:rPr lang="en-US" dirty="0"/>
              <a:t> </a:t>
            </a:r>
            <a:r>
              <a:rPr lang="en-US" dirty="0" err="1"/>
              <a:t>eltöltött</a:t>
            </a:r>
            <a:r>
              <a:rPr lang="en-US" dirty="0"/>
              <a:t> 25,0 </a:t>
            </a:r>
            <a:r>
              <a:rPr lang="en-US" dirty="0" err="1"/>
              <a:t>millió</a:t>
            </a:r>
            <a:r>
              <a:rPr lang="en-US" dirty="0"/>
              <a:t> </a:t>
            </a:r>
            <a:r>
              <a:rPr lang="en-US" dirty="0" err="1"/>
              <a:t>vendégéjszaka</a:t>
            </a:r>
            <a:r>
              <a:rPr lang="en-US" dirty="0"/>
              <a:t> 8,1%-kal volt </a:t>
            </a:r>
            <a:r>
              <a:rPr lang="en-US" dirty="0" err="1"/>
              <a:t>több</a:t>
            </a:r>
            <a:r>
              <a:rPr lang="en-US" dirty="0"/>
              <a:t>, mint 2024-ban.</a:t>
            </a:r>
          </a:p>
          <a:p>
            <a:r>
              <a:rPr lang="en-US" dirty="0" err="1"/>
              <a:t>Ebből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öt</a:t>
            </a:r>
            <a:r>
              <a:rPr lang="en-US" dirty="0"/>
              <a:t> </a:t>
            </a:r>
            <a:r>
              <a:rPr lang="en-US" dirty="0" err="1"/>
              <a:t>országból</a:t>
            </a:r>
            <a:r>
              <a:rPr lang="en-US" dirty="0"/>
              <a:t> </a:t>
            </a:r>
            <a:r>
              <a:rPr lang="en-US" dirty="0" err="1"/>
              <a:t>érkezett</a:t>
            </a:r>
            <a:r>
              <a:rPr lang="en-US" dirty="0"/>
              <a:t> a </a:t>
            </a:r>
            <a:r>
              <a:rPr lang="en-US" dirty="0" err="1"/>
              <a:t>külföldi</a:t>
            </a:r>
            <a:r>
              <a:rPr lang="en-US" dirty="0"/>
              <a:t> </a:t>
            </a:r>
            <a:r>
              <a:rPr lang="en-US" dirty="0" err="1"/>
              <a:t>vendégek</a:t>
            </a:r>
            <a:r>
              <a:rPr lang="en-US" dirty="0"/>
              <a:t> </a:t>
            </a:r>
            <a:r>
              <a:rPr lang="en-US" dirty="0" err="1"/>
              <a:t>közel</a:t>
            </a:r>
            <a:r>
              <a:rPr lang="en-US" dirty="0"/>
              <a:t> 40%-a (37%), </a:t>
            </a:r>
            <a:r>
              <a:rPr lang="en-US" dirty="0" err="1"/>
              <a:t>minden</a:t>
            </a:r>
            <a:r>
              <a:rPr lang="en-US" dirty="0"/>
              <a:t> 10. </a:t>
            </a:r>
            <a:r>
              <a:rPr lang="en-US" dirty="0" err="1"/>
              <a:t>külföldi</a:t>
            </a:r>
            <a:r>
              <a:rPr lang="en-US" dirty="0"/>
              <a:t> </a:t>
            </a:r>
            <a:r>
              <a:rPr lang="en-US" dirty="0" err="1"/>
              <a:t>vendég</a:t>
            </a:r>
            <a:r>
              <a:rPr lang="en-US" dirty="0"/>
              <a:t> </a:t>
            </a:r>
            <a:r>
              <a:rPr lang="en-US" dirty="0" err="1"/>
              <a:t>német</a:t>
            </a:r>
            <a:r>
              <a:rPr lang="en-US" dirty="0"/>
              <a:t>.</a:t>
            </a:r>
          </a:p>
          <a:p>
            <a:r>
              <a:rPr lang="en-US" dirty="0"/>
              <a:t>A </a:t>
            </a:r>
            <a:r>
              <a:rPr lang="en-US" dirty="0" err="1"/>
              <a:t>szálláshelyek</a:t>
            </a:r>
            <a:r>
              <a:rPr lang="en-US" dirty="0"/>
              <a:t> </a:t>
            </a:r>
            <a:r>
              <a:rPr lang="en-US" dirty="0" err="1"/>
              <a:t>bevétele</a:t>
            </a:r>
            <a:r>
              <a:rPr lang="en-US" dirty="0"/>
              <a:t> </a:t>
            </a:r>
            <a:r>
              <a:rPr lang="en-US" dirty="0" err="1"/>
              <a:t>közel</a:t>
            </a:r>
            <a:r>
              <a:rPr lang="en-US" dirty="0"/>
              <a:t> 12%-kal </a:t>
            </a:r>
            <a:r>
              <a:rPr lang="en-US" dirty="0" err="1"/>
              <a:t>emelkedett</a:t>
            </a:r>
            <a:r>
              <a:rPr lang="en-US" dirty="0"/>
              <a:t>. </a:t>
            </a:r>
          </a:p>
          <a:p>
            <a:r>
              <a:rPr lang="en-US" dirty="0"/>
              <a:t>A </a:t>
            </a:r>
            <a:r>
              <a:rPr lang="en-US" dirty="0" err="1"/>
              <a:t>vendéglátóhelyeken</a:t>
            </a:r>
            <a:r>
              <a:rPr lang="en-US" dirty="0"/>
              <a:t> </a:t>
            </a:r>
            <a:r>
              <a:rPr lang="en-US" dirty="0" err="1"/>
              <a:t>összesen</a:t>
            </a:r>
            <a:r>
              <a:rPr lang="en-US" dirty="0"/>
              <a:t> 2211,1 </a:t>
            </a:r>
            <a:r>
              <a:rPr lang="en-US" dirty="0" err="1"/>
              <a:t>milliárd</a:t>
            </a:r>
            <a:r>
              <a:rPr lang="en-US" dirty="0"/>
              <a:t> </a:t>
            </a:r>
            <a:r>
              <a:rPr lang="en-US" dirty="0" err="1"/>
              <a:t>forintot</a:t>
            </a:r>
            <a:r>
              <a:rPr lang="en-US" dirty="0"/>
              <a:t> </a:t>
            </a:r>
            <a:r>
              <a:rPr lang="en-US" dirty="0" err="1"/>
              <a:t>költöttek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a </a:t>
            </a:r>
            <a:r>
              <a:rPr lang="en-US" dirty="0" err="1"/>
              <a:t>vendégek</a:t>
            </a:r>
            <a:r>
              <a:rPr lang="en-US" dirty="0"/>
              <a:t>, </a:t>
            </a:r>
            <a:r>
              <a:rPr lang="en-US" dirty="0" err="1"/>
              <a:t>ez</a:t>
            </a:r>
            <a:r>
              <a:rPr lang="en-US" dirty="0"/>
              <a:t> a </a:t>
            </a:r>
            <a:r>
              <a:rPr lang="en-US" dirty="0" err="1"/>
              <a:t>megelőző</a:t>
            </a:r>
            <a:r>
              <a:rPr lang="en-US" dirty="0"/>
              <a:t> </a:t>
            </a:r>
            <a:r>
              <a:rPr lang="en-US" dirty="0" err="1"/>
              <a:t>évhez</a:t>
            </a:r>
            <a:r>
              <a:rPr lang="en-US" dirty="0"/>
              <a:t> </a:t>
            </a:r>
            <a:r>
              <a:rPr lang="en-US" dirty="0" err="1"/>
              <a:t>képest</a:t>
            </a:r>
            <a:r>
              <a:rPr lang="en-US" dirty="0"/>
              <a:t> 8,9%-</a:t>
            </a:r>
            <a:r>
              <a:rPr lang="en-US" dirty="0" err="1"/>
              <a:t>os</a:t>
            </a:r>
            <a:r>
              <a:rPr lang="en-US" dirty="0"/>
              <a:t> </a:t>
            </a:r>
            <a:r>
              <a:rPr lang="en-US" dirty="0" err="1"/>
              <a:t>növekedést</a:t>
            </a:r>
            <a:r>
              <a:rPr lang="en-US" dirty="0"/>
              <a:t> </a:t>
            </a:r>
            <a:r>
              <a:rPr lang="en-US" dirty="0" err="1"/>
              <a:t>jelent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12,4 millió vendég több mint 30,4 millió vendégéjszakát töltött el a vidéki Magyarországon.</a:t>
            </a:r>
          </a:p>
          <a:p>
            <a:r>
              <a:rPr lang="en-US"/>
              <a:t>A vendégszámban 4,5%-os növekedés volt 2024-hez képest, a vendégéjszakák száma 2,1%-kal emelkedett.</a:t>
            </a:r>
          </a:p>
          <a:p>
            <a:r>
              <a:rPr lang="en-US"/>
              <a:t>A belföldi vendégszám (9,1 millió) 3,0%-kal volt több, mint tavaly.</a:t>
            </a:r>
          </a:p>
          <a:p>
            <a:r>
              <a:rPr lang="en-US"/>
              <a:t>A külföldi vendégszám (3,4 millió) 8,7%-kal emelkedett a megelőző évhez képest.</a:t>
            </a:r>
          </a:p>
          <a:p>
            <a:r>
              <a:rPr lang="en-US"/>
              <a:t>A belföldi vendégek 21,6 millió vendégéjszakát töltöttek el a vidéki szálláshelyeken, a külföldiekhez pedig 8,9 millió éjszaka köthető. 2024-hez képest előbbi 1,5%-kal, míg utóbbi 3,7%-kal emelkedett. </a:t>
            </a:r>
          </a:p>
          <a:p>
            <a:r>
              <a:rPr lang="en-US"/>
              <a:t>A vidéken található szálláshelyek összesen 676 milliárd forint árbevételt generáltak, amely 2024-hez viszonyítva 11%-kal magasabb.</a:t>
            </a:r>
          </a:p>
          <a:p>
            <a:r>
              <a:rPr lang="en-US"/>
              <a:t>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•A Balaton turisztikai térség szálláshelyeire 3,4 millió vendég érkezett, ez 3,0%-os emelkedést jelent a 2024. évi értékhez képest.</a:t>
            </a:r>
          </a:p>
          <a:p>
            <a:r>
              <a:rPr lang="en-US"/>
              <a:t>•A vendégéjszakák száma átlépte a 9,6 milliót a térség szálláshelyein, amire korábban sohasem volt példa. Ez 2024-hez képest 2,1%-os növekedést jelent.</a:t>
            </a:r>
          </a:p>
          <a:p>
            <a:r>
              <a:rPr lang="en-US"/>
              <a:t>•A hazai vendégek voltak többségben: 75%-uk belföldről érkezett.</a:t>
            </a:r>
          </a:p>
          <a:p>
            <a:r>
              <a:rPr lang="en-US"/>
              <a:t>•A belföldi vendégek száma 2,6 millió volt, ez 1,5%-os növekedést jelent.</a:t>
            </a:r>
          </a:p>
          <a:p>
            <a:r>
              <a:rPr lang="en-US"/>
              <a:t>•Külföldről közel 825 ezer vendég érkezett, számuk 7,9%-kal múlta felül a 2024-ben mértet.</a:t>
            </a:r>
          </a:p>
          <a:p>
            <a:r>
              <a:rPr lang="en-US"/>
              <a:t>•Az év során a belföldi vendégéjszakaforgalom (6,8 millió) stagnált (+0,3%) előző évhez képest.</a:t>
            </a:r>
          </a:p>
          <a:p>
            <a:r>
              <a:rPr lang="en-US"/>
              <a:t>•A külföldi vendégéjszakák száma (közel 2,8 millió) azonban 7,0%-kal emelkedett 2024-hez képest.</a:t>
            </a:r>
          </a:p>
          <a:p>
            <a:r>
              <a:rPr lang="en-US"/>
              <a:t>•A térséghez tartozó települések szálláshelyeinek bevétele meghaladta a 222 milliárd forintot, ami 12,5%-kal bizonyult magasabbnak, mint 2024-ben.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A magyarországi egészségturizmus alapját a gyógy- és termálvizek adják, amelyek természetes gyógytényezőként vannak jelen.  </a:t>
            </a:r>
          </a:p>
          <a:p>
            <a:endParaRPr lang="en-US"/>
          </a:p>
          <a:p>
            <a:r>
              <a:rPr lang="en-US"/>
              <a:t>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A hazai egészségturizmus meghatározó színterei a gyógyhelyek. Ezek a fürdőtelepülések prevenciót, terápiát, rehabilitációt nyújtó helyszínek, amelyek természetes gyógytényezővel és annak kúraszerű igénybevételét lehetővé tevő fürdővel, szálláshelyekkel, minősített környezet-egészségügyi viszonyokkal, komplex infrastruktúrával és szolgáltatásokkal rendelkeznek.</a:t>
            </a:r>
          </a:p>
          <a:p>
            <a:endParaRPr lang="en-US"/>
          </a:p>
          <a:p>
            <a:r>
              <a:rPr lang="en-US"/>
              <a:t>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A Turizmus 2.0-ban bevezetett kategorizálás alapján a kiemelt jelentőségű, egész éven át tartalmas turisztikai szolgáltatáskínálatot biztosító fürdőtelepülések száma 37 darab, ezek fürdői meghatározó kapacitással rendelkeznek és mintegy 15 millió vendéget fogadnak évente. </a:t>
            </a:r>
          </a:p>
          <a:p>
            <a:endParaRPr lang="en-US"/>
          </a:p>
          <a:p>
            <a:r>
              <a:rPr lang="en-US"/>
              <a:t>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.xml"/><Relationship Id="rId3" Type="http://schemas.openxmlformats.org/officeDocument/2006/relationships/image" Target="../media/image1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5.xml"/><Relationship Id="rId3" Type="http://schemas.openxmlformats.org/officeDocument/2006/relationships/image" Target="../media/image1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.xml"/><Relationship Id="rId3" Type="http://schemas.openxmlformats.org/officeDocument/2006/relationships/image" Target="../media/image1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6.jpe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" y="0"/>
            <a:ext cx="18288000" cy="10286562"/>
            <a:chOff x="0" y="0"/>
            <a:chExt cx="24384000" cy="1371541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5364"/>
            </a:xfrm>
            <a:custGeom>
              <a:avLst/>
              <a:gdLst/>
              <a:ahLst/>
              <a:cxnLst/>
              <a:rect l="l" t="t" r="r" b="b"/>
              <a:pathLst>
                <a:path w="24384000" h="13715364">
                  <a:moveTo>
                    <a:pt x="0" y="0"/>
                  </a:moveTo>
                  <a:lnTo>
                    <a:pt x="24384000" y="0"/>
                  </a:lnTo>
                  <a:lnTo>
                    <a:pt x="24384000" y="13715364"/>
                  </a:lnTo>
                  <a:lnTo>
                    <a:pt x="0" y="13715364"/>
                  </a:lnTo>
                  <a:close/>
                </a:path>
              </a:pathLst>
            </a:custGeom>
            <a:solidFill>
              <a:srgbClr val="6F9ED4">
                <a:alpha val="3922"/>
              </a:srgbClr>
            </a:solidFill>
          </p:spPr>
          <p:txBody>
            <a:bodyPr/>
            <a:lstStyle/>
            <a:p>
              <a:endParaRPr lang="hu-HU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-19050" y="8402488"/>
            <a:ext cx="16700497" cy="1904190"/>
            <a:chOff x="0" y="0"/>
            <a:chExt cx="22267329" cy="253892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2267290" cy="2538857"/>
            </a:xfrm>
            <a:custGeom>
              <a:avLst/>
              <a:gdLst/>
              <a:ahLst/>
              <a:cxnLst/>
              <a:rect l="l" t="t" r="r" b="b"/>
              <a:pathLst>
                <a:path w="22267290" h="2538857">
                  <a:moveTo>
                    <a:pt x="0" y="0"/>
                  </a:moveTo>
                  <a:lnTo>
                    <a:pt x="22267290" y="0"/>
                  </a:lnTo>
                  <a:lnTo>
                    <a:pt x="22267290" y="2538857"/>
                  </a:lnTo>
                  <a:lnTo>
                    <a:pt x="0" y="25388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99" b="-102"/>
              </a:stretch>
            </a:blipFill>
          </p:spPr>
          <p:txBody>
            <a:bodyPr/>
            <a:lstStyle/>
            <a:p>
              <a:endParaRPr lang="hu-HU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706336" y="2378326"/>
            <a:ext cx="15773400" cy="5221691"/>
            <a:chOff x="0" y="0"/>
            <a:chExt cx="21031200" cy="696225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1031200" cy="6962250"/>
            </a:xfrm>
            <a:custGeom>
              <a:avLst/>
              <a:gdLst/>
              <a:ahLst/>
              <a:cxnLst/>
              <a:rect l="l" t="t" r="r" b="b"/>
              <a:pathLst>
                <a:path w="21031200" h="6962250">
                  <a:moveTo>
                    <a:pt x="0" y="0"/>
                  </a:moveTo>
                  <a:lnTo>
                    <a:pt x="21031200" y="0"/>
                  </a:lnTo>
                  <a:lnTo>
                    <a:pt x="21031200" y="6962250"/>
                  </a:lnTo>
                  <a:lnTo>
                    <a:pt x="0" y="6962250"/>
                  </a:lnTo>
                  <a:close/>
                </a:path>
              </a:pathLst>
            </a:custGeom>
            <a:blipFill>
              <a:blip r:embed="rId4">
                <a:alphaModFix amt="0"/>
              </a:blip>
              <a:stretch>
                <a:fillRect t="-8859" b="-8859"/>
              </a:stretch>
            </a:blipFill>
          </p:spPr>
          <p:txBody>
            <a:bodyPr/>
            <a:lstStyle/>
            <a:p>
              <a:endParaRPr lang="hu-HU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28575"/>
              <a:ext cx="21031200" cy="6933679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r">
                <a:lnSpc>
                  <a:spcPts val="5508"/>
                </a:lnSpc>
              </a:pPr>
              <a:r>
                <a:rPr lang="en-US" sz="5100" b="1" dirty="0">
                  <a:solidFill>
                    <a:srgbClr val="043376"/>
                  </a:solidFill>
                  <a:latin typeface="Arial Bold"/>
                  <a:ea typeface="Arial Bold"/>
                  <a:cs typeface="Arial Bold"/>
                  <a:sym typeface="Arial Bold"/>
                </a:rPr>
                <a:t>EGÉSZSÉGTURIZMUS MAGYARORSZÁGON</a:t>
              </a:r>
              <a:endParaRPr lang="hu-HU" sz="5100" b="1" dirty="0">
                <a:solidFill>
                  <a:srgbClr val="043376"/>
                </a:solidFill>
                <a:latin typeface="Arial Bold"/>
                <a:ea typeface="Arial Bold"/>
                <a:cs typeface="Arial Bold"/>
                <a:sym typeface="Arial Bold"/>
              </a:endParaRPr>
            </a:p>
            <a:p>
              <a:pPr algn="r">
                <a:lnSpc>
                  <a:spcPts val="5508"/>
                </a:lnSpc>
              </a:pPr>
              <a:endParaRPr lang="en-US" sz="5100" b="1" dirty="0">
                <a:solidFill>
                  <a:srgbClr val="043376"/>
                </a:solidFill>
                <a:latin typeface="Arial Bold"/>
                <a:ea typeface="Arial Bold"/>
                <a:cs typeface="Arial Bold"/>
                <a:sym typeface="Arial Bold"/>
              </a:endParaRPr>
            </a:p>
            <a:p>
              <a:pPr algn="r">
                <a:lnSpc>
                  <a:spcPts val="5508"/>
                </a:lnSpc>
              </a:pPr>
              <a:r>
                <a:rPr lang="en-US" sz="5100" b="1" dirty="0">
                  <a:solidFill>
                    <a:srgbClr val="043376"/>
                  </a:solidFill>
                  <a:latin typeface="Arial Bold"/>
                  <a:ea typeface="Arial Bold"/>
                  <a:cs typeface="Arial Bold"/>
                  <a:sym typeface="Arial Bold"/>
                </a:rPr>
                <a:t>Juhász Szabolcs</a:t>
              </a:r>
            </a:p>
            <a:p>
              <a:pPr algn="r">
                <a:lnSpc>
                  <a:spcPts val="5508"/>
                </a:lnSpc>
              </a:pPr>
              <a:endParaRPr lang="hu-HU" sz="5400" dirty="0">
                <a:solidFill>
                  <a:srgbClr val="043376"/>
                </a:solidFill>
                <a:latin typeface="Arial Bold"/>
                <a:ea typeface="Arial Bold"/>
                <a:cs typeface="Arial Bold"/>
                <a:sym typeface="Arial Bold"/>
              </a:endParaRPr>
            </a:p>
            <a:p>
              <a:pPr algn="r">
                <a:lnSpc>
                  <a:spcPts val="5508"/>
                </a:lnSpc>
              </a:pPr>
              <a:r>
                <a:rPr lang="hu-HU" sz="3200" dirty="0">
                  <a:solidFill>
                    <a:srgbClr val="043376"/>
                  </a:solidFill>
                  <a:latin typeface="Arial Bold"/>
                  <a:ea typeface="Arial Bold"/>
                  <a:cs typeface="Arial Bold"/>
                  <a:sym typeface="Arial Bold"/>
                </a:rPr>
                <a:t>Zalaszentgrót, 2026. június 18.</a:t>
              </a:r>
              <a:endParaRPr lang="en-US" sz="3200" dirty="0">
                <a:solidFill>
                  <a:srgbClr val="043376"/>
                </a:solidFill>
                <a:latin typeface="Arial Bold"/>
                <a:ea typeface="Arial Bold"/>
                <a:cs typeface="Arial Bold"/>
                <a:sym typeface="Arial Bold"/>
              </a:endParaRPr>
            </a:p>
            <a:p>
              <a:pPr algn="r">
                <a:lnSpc>
                  <a:spcPts val="5508"/>
                </a:lnSpc>
              </a:pPr>
              <a:endParaRPr lang="hu-HU" sz="5100" b="1" dirty="0">
                <a:solidFill>
                  <a:srgbClr val="043376"/>
                </a:solidFill>
                <a:latin typeface="Arial Bold"/>
                <a:ea typeface="Arial Bold"/>
                <a:cs typeface="Arial Bold"/>
                <a:sym typeface="Arial Bold"/>
              </a:endParaRP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6700497" y="9725025"/>
            <a:ext cx="1587503" cy="547688"/>
            <a:chOff x="0" y="0"/>
            <a:chExt cx="2116671" cy="73025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116668" cy="730250"/>
            </a:xfrm>
            <a:custGeom>
              <a:avLst/>
              <a:gdLst/>
              <a:ahLst/>
              <a:cxnLst/>
              <a:rect l="l" t="t" r="r" b="b"/>
              <a:pathLst>
                <a:path w="2116668" h="730250">
                  <a:moveTo>
                    <a:pt x="0" y="0"/>
                  </a:moveTo>
                  <a:lnTo>
                    <a:pt x="2116668" y="0"/>
                  </a:lnTo>
                  <a:lnTo>
                    <a:pt x="2116668" y="730250"/>
                  </a:lnTo>
                  <a:lnTo>
                    <a:pt x="0" y="730250"/>
                  </a:lnTo>
                  <a:close/>
                </a:path>
              </a:pathLst>
            </a:custGeom>
            <a:blipFill>
              <a:blip r:embed="rId4">
                <a:alphaModFix amt="0"/>
              </a:blip>
              <a:stretch>
                <a:fillRect t="-6478" b="-6478"/>
              </a:stretch>
            </a:blipFill>
          </p:spPr>
          <p:txBody>
            <a:bodyPr/>
            <a:lstStyle/>
            <a:p>
              <a:endParaRPr lang="hu-HU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19050"/>
              <a:ext cx="2116671" cy="7493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1800"/>
                </a:lnSpc>
              </a:pPr>
              <a:r>
                <a:rPr lang="en-US" sz="1500" b="1">
                  <a:solidFill>
                    <a:srgbClr val="6F9ED4"/>
                  </a:solidFill>
                  <a:latin typeface="Arimo Bold"/>
                  <a:ea typeface="Arimo Bold"/>
                  <a:cs typeface="Arimo Bold"/>
                  <a:sym typeface="Arimo Bold"/>
                </a:rPr>
                <a:t>1</a:t>
              </a: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" y="0"/>
            <a:ext cx="18288000" cy="10286562"/>
            <a:chOff x="0" y="0"/>
            <a:chExt cx="24384000" cy="1371541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5364"/>
            </a:xfrm>
            <a:custGeom>
              <a:avLst/>
              <a:gdLst/>
              <a:ahLst/>
              <a:cxnLst/>
              <a:rect l="l" t="t" r="r" b="b"/>
              <a:pathLst>
                <a:path w="24384000" h="13715364">
                  <a:moveTo>
                    <a:pt x="0" y="0"/>
                  </a:moveTo>
                  <a:lnTo>
                    <a:pt x="24384000" y="0"/>
                  </a:lnTo>
                  <a:lnTo>
                    <a:pt x="24384000" y="13715364"/>
                  </a:lnTo>
                  <a:lnTo>
                    <a:pt x="0" y="13715364"/>
                  </a:lnTo>
                  <a:close/>
                </a:path>
              </a:pathLst>
            </a:custGeom>
            <a:solidFill>
              <a:srgbClr val="6F9ED4">
                <a:alpha val="3922"/>
              </a:srgbClr>
            </a:solidFill>
          </p:spPr>
          <p:txBody>
            <a:bodyPr/>
            <a:lstStyle/>
            <a:p>
              <a:endParaRPr lang="hu-HU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-19050" y="8402488"/>
            <a:ext cx="16700497" cy="1904190"/>
            <a:chOff x="0" y="0"/>
            <a:chExt cx="22267329" cy="253892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2267290" cy="2538857"/>
            </a:xfrm>
            <a:custGeom>
              <a:avLst/>
              <a:gdLst/>
              <a:ahLst/>
              <a:cxnLst/>
              <a:rect l="l" t="t" r="r" b="b"/>
              <a:pathLst>
                <a:path w="22267290" h="2538857">
                  <a:moveTo>
                    <a:pt x="0" y="0"/>
                  </a:moveTo>
                  <a:lnTo>
                    <a:pt x="22267290" y="0"/>
                  </a:lnTo>
                  <a:lnTo>
                    <a:pt x="22267290" y="2538857"/>
                  </a:lnTo>
                  <a:lnTo>
                    <a:pt x="0" y="25388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99" b="-102"/>
              </a:stretch>
            </a:blipFill>
          </p:spPr>
          <p:txBody>
            <a:bodyPr/>
            <a:lstStyle/>
            <a:p>
              <a:endParaRPr lang="hu-HU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906409" y="5720591"/>
            <a:ext cx="7057368" cy="2795426"/>
            <a:chOff x="0" y="0"/>
            <a:chExt cx="9409824" cy="372723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9409811" cy="3727196"/>
            </a:xfrm>
            <a:custGeom>
              <a:avLst/>
              <a:gdLst/>
              <a:ahLst/>
              <a:cxnLst/>
              <a:rect l="l" t="t" r="r" b="b"/>
              <a:pathLst>
                <a:path w="9409811" h="3727196">
                  <a:moveTo>
                    <a:pt x="0" y="521970"/>
                  </a:moveTo>
                  <a:cubicBezTo>
                    <a:pt x="0" y="233680"/>
                    <a:pt x="233680" y="0"/>
                    <a:pt x="521970" y="0"/>
                  </a:cubicBezTo>
                  <a:lnTo>
                    <a:pt x="8887841" y="0"/>
                  </a:lnTo>
                  <a:cubicBezTo>
                    <a:pt x="9176131" y="0"/>
                    <a:pt x="9409811" y="233680"/>
                    <a:pt x="9409811" y="521970"/>
                  </a:cubicBezTo>
                  <a:lnTo>
                    <a:pt x="9409811" y="3205226"/>
                  </a:lnTo>
                  <a:cubicBezTo>
                    <a:pt x="9409811" y="3493516"/>
                    <a:pt x="9176131" y="3727196"/>
                    <a:pt x="8887841" y="3727196"/>
                  </a:cubicBezTo>
                  <a:lnTo>
                    <a:pt x="521970" y="3727196"/>
                  </a:lnTo>
                  <a:cubicBezTo>
                    <a:pt x="233680" y="3727196"/>
                    <a:pt x="0" y="3493516"/>
                    <a:pt x="0" y="3205226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hu-HU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886224" y="39862"/>
            <a:ext cx="16944575" cy="3055953"/>
            <a:chOff x="-1" y="0"/>
            <a:chExt cx="22592767" cy="407460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1031200" cy="2651126"/>
            </a:xfrm>
            <a:custGeom>
              <a:avLst/>
              <a:gdLst/>
              <a:ahLst/>
              <a:cxnLst/>
              <a:rect l="l" t="t" r="r" b="b"/>
              <a:pathLst>
                <a:path w="21031200" h="2651126">
                  <a:moveTo>
                    <a:pt x="0" y="0"/>
                  </a:moveTo>
                  <a:lnTo>
                    <a:pt x="21031200" y="0"/>
                  </a:lnTo>
                  <a:lnTo>
                    <a:pt x="21031200" y="2651126"/>
                  </a:lnTo>
                  <a:lnTo>
                    <a:pt x="0" y="2651126"/>
                  </a:lnTo>
                  <a:close/>
                </a:path>
              </a:pathLst>
            </a:custGeom>
            <a:blipFill>
              <a:blip r:embed="rId4">
                <a:alphaModFix amt="0"/>
              </a:blip>
              <a:stretch>
                <a:fillRect t="-104573" b="-104573"/>
              </a:stretch>
            </a:blipFill>
          </p:spPr>
          <p:txBody>
            <a:bodyPr/>
            <a:lstStyle/>
            <a:p>
              <a:endParaRPr lang="hu-HU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-1" y="28575"/>
              <a:ext cx="22592767" cy="4046029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5508"/>
                </a:lnSpc>
              </a:pPr>
              <a:r>
                <a:rPr lang="en-US" sz="5100" b="1" dirty="0" err="1">
                  <a:solidFill>
                    <a:srgbClr val="043376"/>
                  </a:solidFill>
                  <a:latin typeface="Arial Bold"/>
                  <a:ea typeface="Arial Bold"/>
                  <a:cs typeface="Arial Bold"/>
                  <a:sym typeface="Arial Bold"/>
                </a:rPr>
                <a:t>Nemzetközi</a:t>
              </a:r>
              <a:r>
                <a:rPr lang="en-US" sz="5100" b="1" dirty="0">
                  <a:solidFill>
                    <a:srgbClr val="043376"/>
                  </a:solidFill>
                  <a:latin typeface="Arial Bold"/>
                  <a:ea typeface="Arial Bold"/>
                  <a:cs typeface="Arial Bold"/>
                  <a:sym typeface="Arial Bold"/>
                </a:rPr>
                <a:t> </a:t>
              </a:r>
              <a:r>
                <a:rPr lang="en-US" sz="5100" b="1" dirty="0" err="1">
                  <a:solidFill>
                    <a:srgbClr val="043376"/>
                  </a:solidFill>
                  <a:latin typeface="Arial Bold"/>
                  <a:ea typeface="Arial Bold"/>
                  <a:cs typeface="Arial Bold"/>
                  <a:sym typeface="Arial Bold"/>
                </a:rPr>
                <a:t>jelentőségű</a:t>
              </a:r>
              <a:r>
                <a:rPr lang="en-US" sz="5100" b="1" dirty="0">
                  <a:solidFill>
                    <a:srgbClr val="043376"/>
                  </a:solidFill>
                  <a:latin typeface="Arial Bold"/>
                  <a:ea typeface="Arial Bold"/>
                  <a:cs typeface="Arial Bold"/>
                  <a:sym typeface="Arial Bold"/>
                </a:rPr>
                <a:t> </a:t>
              </a:r>
              <a:r>
                <a:rPr lang="en-US" sz="5100" b="1" dirty="0" err="1">
                  <a:solidFill>
                    <a:srgbClr val="043376"/>
                  </a:solidFill>
                  <a:latin typeface="Arial Bold"/>
                  <a:ea typeface="Arial Bold"/>
                  <a:cs typeface="Arial Bold"/>
                  <a:sym typeface="Arial Bold"/>
                </a:rPr>
                <a:t>zászlóshajó</a:t>
              </a:r>
              <a:r>
                <a:rPr lang="en-US" sz="5100" b="1" dirty="0">
                  <a:solidFill>
                    <a:srgbClr val="043376"/>
                  </a:solidFill>
                  <a:latin typeface="Arial Bold"/>
                  <a:ea typeface="Arial Bold"/>
                  <a:cs typeface="Arial Bold"/>
                  <a:sym typeface="Arial Bold"/>
                </a:rPr>
                <a:t> és </a:t>
              </a:r>
              <a:r>
                <a:rPr lang="en-US" sz="5100" b="1" dirty="0" err="1">
                  <a:solidFill>
                    <a:srgbClr val="043376"/>
                  </a:solidFill>
                  <a:latin typeface="Arial Bold"/>
                  <a:ea typeface="Arial Bold"/>
                  <a:cs typeface="Arial Bold"/>
                  <a:sym typeface="Arial Bold"/>
                </a:rPr>
                <a:t>meghatározó</a:t>
              </a:r>
              <a:r>
                <a:rPr lang="en-US" sz="5100" b="1" dirty="0">
                  <a:solidFill>
                    <a:srgbClr val="043376"/>
                  </a:solidFill>
                  <a:latin typeface="Arial Bold"/>
                  <a:ea typeface="Arial Bold"/>
                  <a:cs typeface="Arial Bold"/>
                  <a:sym typeface="Arial Bold"/>
                </a:rPr>
                <a:t> </a:t>
              </a:r>
              <a:r>
                <a:rPr lang="en-US" sz="5100" b="1" dirty="0" err="1">
                  <a:solidFill>
                    <a:srgbClr val="043376"/>
                  </a:solidFill>
                  <a:latin typeface="Arial Bold"/>
                  <a:ea typeface="Arial Bold"/>
                  <a:cs typeface="Arial Bold"/>
                  <a:sym typeface="Arial Bold"/>
                </a:rPr>
                <a:t>fürdőtelepülések</a:t>
              </a:r>
              <a:r>
                <a:rPr lang="en-US" sz="5100" b="1" dirty="0">
                  <a:solidFill>
                    <a:srgbClr val="043376"/>
                  </a:solidFill>
                  <a:latin typeface="Arial Bold"/>
                  <a:ea typeface="Arial Bold"/>
                  <a:cs typeface="Arial Bold"/>
                  <a:sym typeface="Arial Bold"/>
                </a:rPr>
                <a:t> (23)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6700497" y="9725025"/>
            <a:ext cx="1587503" cy="547688"/>
            <a:chOff x="0" y="0"/>
            <a:chExt cx="2116671" cy="73025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116668" cy="730250"/>
            </a:xfrm>
            <a:custGeom>
              <a:avLst/>
              <a:gdLst/>
              <a:ahLst/>
              <a:cxnLst/>
              <a:rect l="l" t="t" r="r" b="b"/>
              <a:pathLst>
                <a:path w="2116668" h="730250">
                  <a:moveTo>
                    <a:pt x="0" y="0"/>
                  </a:moveTo>
                  <a:lnTo>
                    <a:pt x="2116668" y="0"/>
                  </a:lnTo>
                  <a:lnTo>
                    <a:pt x="2116668" y="730250"/>
                  </a:lnTo>
                  <a:lnTo>
                    <a:pt x="0" y="730250"/>
                  </a:lnTo>
                  <a:close/>
                </a:path>
              </a:pathLst>
            </a:custGeom>
            <a:blipFill>
              <a:blip r:embed="rId4">
                <a:alphaModFix amt="0"/>
              </a:blip>
              <a:stretch>
                <a:fillRect t="-6478" b="-6478"/>
              </a:stretch>
            </a:blipFill>
          </p:spPr>
          <p:txBody>
            <a:bodyPr/>
            <a:lstStyle/>
            <a:p>
              <a:endParaRPr lang="hu-HU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19050"/>
              <a:ext cx="2116671" cy="7493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1800"/>
                </a:lnSpc>
              </a:pPr>
              <a:r>
                <a:rPr lang="en-US" sz="1500" b="1">
                  <a:solidFill>
                    <a:srgbClr val="6F9ED4"/>
                  </a:solidFill>
                  <a:latin typeface="Arimo Bold"/>
                  <a:ea typeface="Arimo Bold"/>
                  <a:cs typeface="Arimo Bold"/>
                  <a:sym typeface="Arimo Bold"/>
                </a:rPr>
                <a:t>11</a:t>
              </a:r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978760" y="6269517"/>
            <a:ext cx="2517334" cy="11184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79"/>
              </a:lnSpc>
            </a:pPr>
            <a:r>
              <a:rPr lang="en-US" sz="2400" b="1">
                <a:solidFill>
                  <a:srgbClr val="EB5C5A"/>
                </a:solidFill>
                <a:latin typeface="Arial Bold"/>
                <a:ea typeface="Arial Bold"/>
                <a:cs typeface="Arial Bold"/>
                <a:sym typeface="Arial Bold"/>
              </a:rPr>
              <a:t>2024</a:t>
            </a:r>
          </a:p>
          <a:p>
            <a:pPr algn="ctr">
              <a:lnSpc>
                <a:spcPts val="5400"/>
              </a:lnSpc>
            </a:pPr>
            <a:r>
              <a:rPr lang="en-US" sz="4500" b="1">
                <a:solidFill>
                  <a:srgbClr val="EB5C5A"/>
                </a:solidFill>
                <a:latin typeface="Arial Bold"/>
                <a:ea typeface="Arial Bold"/>
                <a:cs typeface="Arial Bold"/>
                <a:sym typeface="Arial Bold"/>
              </a:rPr>
              <a:t>3,5M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5335343" y="6269517"/>
            <a:ext cx="2517334" cy="11184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79"/>
              </a:lnSpc>
            </a:pPr>
            <a:r>
              <a:rPr lang="en-US" sz="2400" b="1">
                <a:solidFill>
                  <a:srgbClr val="5584C4"/>
                </a:solidFill>
                <a:latin typeface="Arial Bold"/>
                <a:ea typeface="Arial Bold"/>
                <a:cs typeface="Arial Bold"/>
                <a:sym typeface="Arial Bold"/>
              </a:rPr>
              <a:t>2025</a:t>
            </a:r>
          </a:p>
          <a:p>
            <a:pPr algn="ctr">
              <a:lnSpc>
                <a:spcPts val="5400"/>
              </a:lnSpc>
            </a:pPr>
            <a:r>
              <a:rPr lang="en-US" sz="4500" b="1">
                <a:solidFill>
                  <a:srgbClr val="5584C4"/>
                </a:solidFill>
                <a:latin typeface="Arial Bold"/>
                <a:ea typeface="Arial Bold"/>
                <a:cs typeface="Arial Bold"/>
                <a:sym typeface="Arial Bold"/>
              </a:rPr>
              <a:t>3,7M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3914127" y="6238199"/>
            <a:ext cx="1008259" cy="1008259"/>
            <a:chOff x="0" y="0"/>
            <a:chExt cx="1344346" cy="1344346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344422" cy="1344422"/>
            </a:xfrm>
            <a:custGeom>
              <a:avLst/>
              <a:gdLst/>
              <a:ahLst/>
              <a:cxnLst/>
              <a:rect l="l" t="t" r="r" b="b"/>
              <a:pathLst>
                <a:path w="1344422" h="1344422">
                  <a:moveTo>
                    <a:pt x="0" y="672211"/>
                  </a:moveTo>
                  <a:cubicBezTo>
                    <a:pt x="0" y="300990"/>
                    <a:pt x="300990" y="0"/>
                    <a:pt x="672211" y="0"/>
                  </a:cubicBezTo>
                  <a:cubicBezTo>
                    <a:pt x="1043432" y="0"/>
                    <a:pt x="1344422" y="300990"/>
                    <a:pt x="1344422" y="672211"/>
                  </a:cubicBezTo>
                  <a:cubicBezTo>
                    <a:pt x="1344422" y="1043432"/>
                    <a:pt x="1043432" y="1344422"/>
                    <a:pt x="672211" y="1344422"/>
                  </a:cubicBezTo>
                  <a:cubicBezTo>
                    <a:pt x="300990" y="1344422"/>
                    <a:pt x="0" y="1043432"/>
                    <a:pt x="0" y="672211"/>
                  </a:cubicBezTo>
                  <a:close/>
                </a:path>
              </a:pathLst>
            </a:custGeom>
            <a:solidFill>
              <a:srgbClr val="E3EDF6"/>
            </a:solidFill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3416189" y="7360568"/>
            <a:ext cx="2004146" cy="702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2100" b="1">
                <a:solidFill>
                  <a:srgbClr val="13377F"/>
                </a:solidFill>
                <a:latin typeface="Arial Bold"/>
                <a:ea typeface="Arial Bold"/>
                <a:cs typeface="Arial Bold"/>
                <a:sym typeface="Arial Bold"/>
              </a:rPr>
              <a:t>Vendégek száma</a:t>
            </a:r>
          </a:p>
        </p:txBody>
      </p:sp>
      <p:grpSp>
        <p:nvGrpSpPr>
          <p:cNvPr id="19" name="Group 19"/>
          <p:cNvGrpSpPr/>
          <p:nvPr/>
        </p:nvGrpSpPr>
        <p:grpSpPr>
          <a:xfrm>
            <a:off x="886225" y="2695384"/>
            <a:ext cx="8468144" cy="2795426"/>
            <a:chOff x="0" y="0"/>
            <a:chExt cx="11290859" cy="3727234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1290808" cy="3727196"/>
            </a:xfrm>
            <a:custGeom>
              <a:avLst/>
              <a:gdLst/>
              <a:ahLst/>
              <a:cxnLst/>
              <a:rect l="l" t="t" r="r" b="b"/>
              <a:pathLst>
                <a:path w="11290808" h="3727196">
                  <a:moveTo>
                    <a:pt x="0" y="550291"/>
                  </a:moveTo>
                  <a:cubicBezTo>
                    <a:pt x="0" y="246380"/>
                    <a:pt x="246380" y="0"/>
                    <a:pt x="550291" y="0"/>
                  </a:cubicBezTo>
                  <a:lnTo>
                    <a:pt x="10740517" y="0"/>
                  </a:lnTo>
                  <a:cubicBezTo>
                    <a:pt x="11044428" y="0"/>
                    <a:pt x="11290808" y="246380"/>
                    <a:pt x="11290808" y="550291"/>
                  </a:cubicBezTo>
                  <a:lnTo>
                    <a:pt x="11290808" y="3176905"/>
                  </a:lnTo>
                  <a:cubicBezTo>
                    <a:pt x="11290808" y="3480816"/>
                    <a:pt x="11044428" y="3727196"/>
                    <a:pt x="10740517" y="3727196"/>
                  </a:cubicBezTo>
                  <a:lnTo>
                    <a:pt x="550291" y="3727196"/>
                  </a:lnTo>
                  <a:cubicBezTo>
                    <a:pt x="246380" y="3727196"/>
                    <a:pt x="0" y="3480816"/>
                    <a:pt x="0" y="3176905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hu-HU"/>
            </a:p>
          </p:txBody>
        </p:sp>
      </p:grpSp>
      <p:pic>
        <p:nvPicPr>
          <p:cNvPr id="21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3264" y="2634497"/>
            <a:ext cx="3722306" cy="2709608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28096" y="2637710"/>
            <a:ext cx="3722306" cy="2703182"/>
          </a:xfrm>
          <a:prstGeom prst="rect">
            <a:avLst/>
          </a:prstGeom>
        </p:spPr>
      </p:pic>
      <p:sp>
        <p:nvSpPr>
          <p:cNvPr id="23" name="TextBox 23"/>
          <p:cNvSpPr txBox="1"/>
          <p:nvPr/>
        </p:nvSpPr>
        <p:spPr>
          <a:xfrm>
            <a:off x="1214857" y="3325625"/>
            <a:ext cx="2048704" cy="11184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79"/>
              </a:lnSpc>
            </a:pPr>
            <a:r>
              <a:rPr lang="en-US" sz="2400" b="1">
                <a:solidFill>
                  <a:srgbClr val="EB5C5A"/>
                </a:solidFill>
                <a:latin typeface="Arial Bold"/>
                <a:ea typeface="Arial Bold"/>
                <a:cs typeface="Arial Bold"/>
                <a:sym typeface="Arial Bold"/>
              </a:rPr>
              <a:t>2024</a:t>
            </a:r>
          </a:p>
          <a:p>
            <a:pPr algn="ctr">
              <a:lnSpc>
                <a:spcPts val="5400"/>
              </a:lnSpc>
            </a:pPr>
            <a:r>
              <a:rPr lang="en-US" sz="4500" b="1">
                <a:solidFill>
                  <a:srgbClr val="EB5C5A"/>
                </a:solidFill>
                <a:latin typeface="Arial Bold"/>
                <a:ea typeface="Arial Bold"/>
                <a:cs typeface="Arial Bold"/>
                <a:sym typeface="Arial Bold"/>
              </a:rPr>
              <a:t>9,4M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6872411" y="3325625"/>
            <a:ext cx="2048704" cy="11184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79"/>
              </a:lnSpc>
            </a:pPr>
            <a:r>
              <a:rPr lang="en-US" sz="2400" b="1">
                <a:solidFill>
                  <a:srgbClr val="5584C4"/>
                </a:solidFill>
                <a:latin typeface="Arial Bold"/>
                <a:ea typeface="Arial Bold"/>
                <a:cs typeface="Arial Bold"/>
                <a:sym typeface="Arial Bold"/>
              </a:rPr>
              <a:t>2025</a:t>
            </a:r>
          </a:p>
          <a:p>
            <a:pPr algn="ctr">
              <a:lnSpc>
                <a:spcPts val="5400"/>
              </a:lnSpc>
            </a:pPr>
            <a:r>
              <a:rPr lang="en-US" sz="4500" b="1">
                <a:solidFill>
                  <a:srgbClr val="5584C4"/>
                </a:solidFill>
                <a:latin typeface="Arial Bold"/>
                <a:ea typeface="Arial Bold"/>
                <a:cs typeface="Arial Bold"/>
                <a:sym typeface="Arial Bold"/>
              </a:rPr>
              <a:t>9,6M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2643825" y="5220675"/>
            <a:ext cx="4557236" cy="3797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2100" b="1" dirty="0" err="1">
                <a:solidFill>
                  <a:srgbClr val="13377F"/>
                </a:solidFill>
                <a:latin typeface="Arial Bold"/>
                <a:ea typeface="Arial Bold"/>
                <a:cs typeface="Arial Bold"/>
                <a:sym typeface="Arial Bold"/>
              </a:rPr>
              <a:t>Vendégéjszakák</a:t>
            </a:r>
            <a:r>
              <a:rPr lang="en-US" sz="2100" b="1" dirty="0">
                <a:solidFill>
                  <a:srgbClr val="13377F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100" b="1" dirty="0" err="1">
                <a:solidFill>
                  <a:srgbClr val="13377F"/>
                </a:solidFill>
                <a:latin typeface="Arial Bold"/>
                <a:ea typeface="Arial Bold"/>
                <a:cs typeface="Arial Bold"/>
                <a:sym typeface="Arial Bold"/>
              </a:rPr>
              <a:t>száma</a:t>
            </a:r>
            <a:endParaRPr lang="en-US" sz="2100" b="1" dirty="0">
              <a:solidFill>
                <a:srgbClr val="13377F"/>
              </a:solidFill>
              <a:latin typeface="Arial Bold"/>
              <a:ea typeface="Arial Bold"/>
              <a:cs typeface="Arial Bold"/>
              <a:sym typeface="Arial Bold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6666414" y="4473692"/>
            <a:ext cx="2460698" cy="5739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80"/>
              </a:lnSpc>
            </a:pPr>
            <a:r>
              <a:rPr lang="en-US" sz="1650" b="1">
                <a:solidFill>
                  <a:srgbClr val="5584C4"/>
                </a:solidFill>
                <a:latin typeface="Arial Bold"/>
                <a:ea typeface="Arial Bold"/>
                <a:cs typeface="Arial Bold"/>
                <a:sym typeface="Arial Bold"/>
              </a:rPr>
              <a:t>39%</a:t>
            </a:r>
          </a:p>
          <a:p>
            <a:pPr algn="ctr">
              <a:lnSpc>
                <a:spcPts val="1980"/>
              </a:lnSpc>
            </a:pPr>
            <a:r>
              <a:rPr lang="en-US" sz="1650">
                <a:solidFill>
                  <a:srgbClr val="5584C4"/>
                </a:solidFill>
                <a:latin typeface="Arial"/>
                <a:ea typeface="Arial"/>
                <a:cs typeface="Arial"/>
                <a:sym typeface="Arial"/>
              </a:rPr>
              <a:t>külföldi vendégéj</a:t>
            </a:r>
          </a:p>
        </p:txBody>
      </p:sp>
      <p:grpSp>
        <p:nvGrpSpPr>
          <p:cNvPr id="27" name="Group 27"/>
          <p:cNvGrpSpPr/>
          <p:nvPr/>
        </p:nvGrpSpPr>
        <p:grpSpPr>
          <a:xfrm>
            <a:off x="11315090" y="4160577"/>
            <a:ext cx="4715485" cy="2810332"/>
            <a:chOff x="0" y="0"/>
            <a:chExt cx="6287313" cy="374711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6287262" cy="3747135"/>
            </a:xfrm>
            <a:custGeom>
              <a:avLst/>
              <a:gdLst/>
              <a:ahLst/>
              <a:cxnLst/>
              <a:rect l="l" t="t" r="r" b="b"/>
              <a:pathLst>
                <a:path w="6287262" h="3747135">
                  <a:moveTo>
                    <a:pt x="0" y="583946"/>
                  </a:moveTo>
                  <a:cubicBezTo>
                    <a:pt x="0" y="261493"/>
                    <a:pt x="261493" y="0"/>
                    <a:pt x="583946" y="0"/>
                  </a:cubicBezTo>
                  <a:lnTo>
                    <a:pt x="5703316" y="0"/>
                  </a:lnTo>
                  <a:cubicBezTo>
                    <a:pt x="6025769" y="0"/>
                    <a:pt x="6287262" y="261493"/>
                    <a:pt x="6287262" y="583946"/>
                  </a:cubicBezTo>
                  <a:lnTo>
                    <a:pt x="6287262" y="3163189"/>
                  </a:lnTo>
                  <a:cubicBezTo>
                    <a:pt x="6287262" y="3485642"/>
                    <a:pt x="6025769" y="3747135"/>
                    <a:pt x="5703316" y="3747135"/>
                  </a:cubicBezTo>
                  <a:lnTo>
                    <a:pt x="583946" y="3747135"/>
                  </a:lnTo>
                  <a:cubicBezTo>
                    <a:pt x="261493" y="3747135"/>
                    <a:pt x="0" y="3485642"/>
                    <a:pt x="0" y="3163189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29" name="TextBox 29"/>
          <p:cNvSpPr txBox="1"/>
          <p:nvPr/>
        </p:nvSpPr>
        <p:spPr>
          <a:xfrm>
            <a:off x="12347391" y="4516364"/>
            <a:ext cx="3004642" cy="21802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79"/>
              </a:lnSpc>
            </a:pPr>
            <a:r>
              <a:rPr lang="en-US" sz="2400" b="1">
                <a:solidFill>
                  <a:srgbClr val="5584C4"/>
                </a:solidFill>
                <a:latin typeface="Arial Bold"/>
                <a:ea typeface="Arial Bold"/>
                <a:cs typeface="Arial Bold"/>
                <a:sym typeface="Arial Bold"/>
              </a:rPr>
              <a:t>2025</a:t>
            </a:r>
          </a:p>
          <a:p>
            <a:pPr algn="ctr">
              <a:lnSpc>
                <a:spcPts val="5400"/>
              </a:lnSpc>
            </a:pPr>
            <a:endParaRPr lang="en-US" sz="2400" b="1">
              <a:solidFill>
                <a:srgbClr val="5584C4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algn="ctr">
              <a:lnSpc>
                <a:spcPts val="5400"/>
              </a:lnSpc>
            </a:pPr>
            <a:r>
              <a:rPr lang="en-US" sz="4500" b="1">
                <a:solidFill>
                  <a:srgbClr val="5584C4"/>
                </a:solidFill>
                <a:latin typeface="Arial Bold"/>
                <a:ea typeface="Arial Bold"/>
                <a:cs typeface="Arial Bold"/>
                <a:sym typeface="Arial Bold"/>
              </a:rPr>
              <a:t>TOP15</a:t>
            </a:r>
          </a:p>
          <a:p>
            <a:pPr algn="ctr">
              <a:lnSpc>
                <a:spcPts val="5400"/>
              </a:lnSpc>
            </a:pPr>
            <a:r>
              <a:rPr lang="en-US" sz="4500" b="1">
                <a:solidFill>
                  <a:srgbClr val="5584C4"/>
                </a:solidFill>
                <a:latin typeface="Arial Bold"/>
                <a:ea typeface="Arial Bold"/>
                <a:cs typeface="Arial Bold"/>
                <a:sym typeface="Arial Bold"/>
              </a:rPr>
              <a:t>32%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" y="0"/>
            <a:ext cx="18288000" cy="10286562"/>
            <a:chOff x="0" y="0"/>
            <a:chExt cx="24384000" cy="1371541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5364"/>
            </a:xfrm>
            <a:custGeom>
              <a:avLst/>
              <a:gdLst/>
              <a:ahLst/>
              <a:cxnLst/>
              <a:rect l="l" t="t" r="r" b="b"/>
              <a:pathLst>
                <a:path w="24384000" h="13715364">
                  <a:moveTo>
                    <a:pt x="0" y="0"/>
                  </a:moveTo>
                  <a:lnTo>
                    <a:pt x="24384000" y="0"/>
                  </a:lnTo>
                  <a:lnTo>
                    <a:pt x="24384000" y="13715364"/>
                  </a:lnTo>
                  <a:lnTo>
                    <a:pt x="0" y="13715364"/>
                  </a:lnTo>
                  <a:close/>
                </a:path>
              </a:pathLst>
            </a:custGeom>
            <a:solidFill>
              <a:srgbClr val="6F9ED4">
                <a:alpha val="3922"/>
              </a:srgbClr>
            </a:solidFill>
          </p:spPr>
          <p:txBody>
            <a:bodyPr/>
            <a:lstStyle/>
            <a:p>
              <a:endParaRPr lang="hu-HU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-19050" y="8402488"/>
            <a:ext cx="16700497" cy="1904190"/>
            <a:chOff x="0" y="0"/>
            <a:chExt cx="22267329" cy="253892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2267290" cy="2538857"/>
            </a:xfrm>
            <a:custGeom>
              <a:avLst/>
              <a:gdLst/>
              <a:ahLst/>
              <a:cxnLst/>
              <a:rect l="l" t="t" r="r" b="b"/>
              <a:pathLst>
                <a:path w="22267290" h="2538857">
                  <a:moveTo>
                    <a:pt x="0" y="0"/>
                  </a:moveTo>
                  <a:lnTo>
                    <a:pt x="22267290" y="0"/>
                  </a:lnTo>
                  <a:lnTo>
                    <a:pt x="22267290" y="2538857"/>
                  </a:lnTo>
                  <a:lnTo>
                    <a:pt x="0" y="25388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99" b="-102"/>
              </a:stretch>
            </a:blipFill>
          </p:spPr>
          <p:txBody>
            <a:bodyPr/>
            <a:lstStyle/>
            <a:p>
              <a:endParaRPr lang="hu-HU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9588217" y="1360170"/>
            <a:ext cx="7833751" cy="2267426"/>
            <a:chOff x="0" y="0"/>
            <a:chExt cx="10445001" cy="302323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0444988" cy="3023235"/>
            </a:xfrm>
            <a:custGeom>
              <a:avLst/>
              <a:gdLst/>
              <a:ahLst/>
              <a:cxnLst/>
              <a:rect l="l" t="t" r="r" b="b"/>
              <a:pathLst>
                <a:path w="10444988" h="3023235">
                  <a:moveTo>
                    <a:pt x="0" y="471170"/>
                  </a:moveTo>
                  <a:cubicBezTo>
                    <a:pt x="0" y="210947"/>
                    <a:pt x="210947" y="0"/>
                    <a:pt x="471170" y="0"/>
                  </a:cubicBezTo>
                  <a:lnTo>
                    <a:pt x="9973818" y="0"/>
                  </a:lnTo>
                  <a:cubicBezTo>
                    <a:pt x="10234041" y="0"/>
                    <a:pt x="10444988" y="210947"/>
                    <a:pt x="10444988" y="471170"/>
                  </a:cubicBezTo>
                  <a:lnTo>
                    <a:pt x="10444988" y="2552065"/>
                  </a:lnTo>
                  <a:cubicBezTo>
                    <a:pt x="10444988" y="2812288"/>
                    <a:pt x="10234041" y="3023235"/>
                    <a:pt x="9973818" y="3023235"/>
                  </a:cubicBezTo>
                  <a:lnTo>
                    <a:pt x="471170" y="3023235"/>
                  </a:lnTo>
                  <a:cubicBezTo>
                    <a:pt x="210947" y="3023235"/>
                    <a:pt x="0" y="2812288"/>
                    <a:pt x="0" y="2552065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hu-HU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906409" y="5720591"/>
            <a:ext cx="7057368" cy="2795426"/>
            <a:chOff x="0" y="0"/>
            <a:chExt cx="9409824" cy="372723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9409811" cy="3727196"/>
            </a:xfrm>
            <a:custGeom>
              <a:avLst/>
              <a:gdLst/>
              <a:ahLst/>
              <a:cxnLst/>
              <a:rect l="l" t="t" r="r" b="b"/>
              <a:pathLst>
                <a:path w="9409811" h="3727196">
                  <a:moveTo>
                    <a:pt x="0" y="521970"/>
                  </a:moveTo>
                  <a:cubicBezTo>
                    <a:pt x="0" y="233680"/>
                    <a:pt x="233680" y="0"/>
                    <a:pt x="521970" y="0"/>
                  </a:cubicBezTo>
                  <a:lnTo>
                    <a:pt x="8887841" y="0"/>
                  </a:lnTo>
                  <a:cubicBezTo>
                    <a:pt x="9176131" y="0"/>
                    <a:pt x="9409811" y="233680"/>
                    <a:pt x="9409811" y="521970"/>
                  </a:cubicBezTo>
                  <a:lnTo>
                    <a:pt x="9409811" y="3205226"/>
                  </a:lnTo>
                  <a:cubicBezTo>
                    <a:pt x="9409811" y="3493516"/>
                    <a:pt x="9176131" y="3727196"/>
                    <a:pt x="8887841" y="3727196"/>
                  </a:cubicBezTo>
                  <a:lnTo>
                    <a:pt x="521970" y="3727196"/>
                  </a:lnTo>
                  <a:cubicBezTo>
                    <a:pt x="233680" y="3727196"/>
                    <a:pt x="0" y="3493516"/>
                    <a:pt x="0" y="3205226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hu-HU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8203140" y="5742642"/>
            <a:ext cx="9198635" cy="2795426"/>
            <a:chOff x="0" y="0"/>
            <a:chExt cx="12264847" cy="3727234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2264898" cy="3727323"/>
            </a:xfrm>
            <a:custGeom>
              <a:avLst/>
              <a:gdLst/>
              <a:ahLst/>
              <a:cxnLst/>
              <a:rect l="l" t="t" r="r" b="b"/>
              <a:pathLst>
                <a:path w="12264898" h="3727323">
                  <a:moveTo>
                    <a:pt x="0" y="536194"/>
                  </a:moveTo>
                  <a:cubicBezTo>
                    <a:pt x="0" y="240030"/>
                    <a:pt x="240030" y="0"/>
                    <a:pt x="536194" y="0"/>
                  </a:cubicBezTo>
                  <a:lnTo>
                    <a:pt x="11728704" y="0"/>
                  </a:lnTo>
                  <a:cubicBezTo>
                    <a:pt x="12024868" y="0"/>
                    <a:pt x="12264898" y="240030"/>
                    <a:pt x="12264898" y="536194"/>
                  </a:cubicBezTo>
                  <a:lnTo>
                    <a:pt x="12264898" y="3191129"/>
                  </a:lnTo>
                  <a:cubicBezTo>
                    <a:pt x="12264898" y="3487293"/>
                    <a:pt x="12024868" y="3727323"/>
                    <a:pt x="11728704" y="3727323"/>
                  </a:cubicBezTo>
                  <a:lnTo>
                    <a:pt x="536194" y="3727323"/>
                  </a:lnTo>
                  <a:cubicBezTo>
                    <a:pt x="240030" y="3727196"/>
                    <a:pt x="0" y="3487166"/>
                    <a:pt x="0" y="3191129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hu-HU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885825" y="38100"/>
            <a:ext cx="15773400" cy="1988344"/>
            <a:chOff x="0" y="0"/>
            <a:chExt cx="21031200" cy="265112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1031200" cy="2651126"/>
            </a:xfrm>
            <a:custGeom>
              <a:avLst/>
              <a:gdLst/>
              <a:ahLst/>
              <a:cxnLst/>
              <a:rect l="l" t="t" r="r" b="b"/>
              <a:pathLst>
                <a:path w="21031200" h="2651126">
                  <a:moveTo>
                    <a:pt x="0" y="0"/>
                  </a:moveTo>
                  <a:lnTo>
                    <a:pt x="21031200" y="0"/>
                  </a:lnTo>
                  <a:lnTo>
                    <a:pt x="21031200" y="2651126"/>
                  </a:lnTo>
                  <a:lnTo>
                    <a:pt x="0" y="2651126"/>
                  </a:lnTo>
                  <a:close/>
                </a:path>
              </a:pathLst>
            </a:custGeom>
            <a:blipFill>
              <a:blip r:embed="rId4">
                <a:alphaModFix amt="0"/>
              </a:blip>
              <a:stretch>
                <a:fillRect t="-104573" b="-104573"/>
              </a:stretch>
            </a:blipFill>
          </p:spPr>
          <p:txBody>
            <a:bodyPr/>
            <a:lstStyle/>
            <a:p>
              <a:endParaRPr lang="hu-HU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28575"/>
              <a:ext cx="21031200" cy="262255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5508"/>
                </a:lnSpc>
              </a:pPr>
              <a:r>
                <a:rPr lang="en-US" sz="5100" b="1">
                  <a:solidFill>
                    <a:srgbClr val="043376"/>
                  </a:solidFill>
                  <a:latin typeface="Arial Bold"/>
                  <a:ea typeface="Arial Bold"/>
                  <a:cs typeface="Arial Bold"/>
                  <a:sym typeface="Arial Bold"/>
                </a:rPr>
                <a:t>Zalakaros eredmények</a:t>
              </a:r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8790346" y="5989406"/>
            <a:ext cx="9015755" cy="6105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2100" b="1">
                <a:solidFill>
                  <a:srgbClr val="13377F"/>
                </a:solidFill>
                <a:latin typeface="Arial Bold"/>
                <a:ea typeface="Arial Bold"/>
                <a:cs typeface="Arial Bold"/>
                <a:sym typeface="Arial Bold"/>
              </a:rPr>
              <a:t>Külföldi vendégek küldőországok szerint</a:t>
            </a:r>
          </a:p>
          <a:p>
            <a:pPr algn="l">
              <a:lnSpc>
                <a:spcPts val="1800"/>
              </a:lnSpc>
            </a:pPr>
            <a:r>
              <a:rPr lang="en-US" sz="1500" b="1">
                <a:solidFill>
                  <a:srgbClr val="13377F"/>
                </a:solidFill>
                <a:latin typeface="Arial Bold"/>
                <a:ea typeface="Arial Bold"/>
                <a:cs typeface="Arial Bold"/>
                <a:sym typeface="Arial Bold"/>
              </a:rPr>
              <a:t>(vendégszám)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8838781" y="6989197"/>
            <a:ext cx="1008259" cy="1008259"/>
            <a:chOff x="0" y="0"/>
            <a:chExt cx="1344346" cy="1344346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344422" cy="1344422"/>
            </a:xfrm>
            <a:custGeom>
              <a:avLst/>
              <a:gdLst/>
              <a:ahLst/>
              <a:cxnLst/>
              <a:rect l="l" t="t" r="r" b="b"/>
              <a:pathLst>
                <a:path w="1344422" h="1344422">
                  <a:moveTo>
                    <a:pt x="0" y="672211"/>
                  </a:moveTo>
                  <a:cubicBezTo>
                    <a:pt x="0" y="300990"/>
                    <a:pt x="300990" y="0"/>
                    <a:pt x="672211" y="0"/>
                  </a:cubicBezTo>
                  <a:cubicBezTo>
                    <a:pt x="1043432" y="0"/>
                    <a:pt x="1344422" y="300990"/>
                    <a:pt x="1344422" y="672211"/>
                  </a:cubicBezTo>
                  <a:cubicBezTo>
                    <a:pt x="1344422" y="1043432"/>
                    <a:pt x="1043432" y="1344422"/>
                    <a:pt x="672211" y="1344422"/>
                  </a:cubicBezTo>
                  <a:cubicBezTo>
                    <a:pt x="300990" y="1344422"/>
                    <a:pt x="0" y="1043432"/>
                    <a:pt x="0" y="672211"/>
                  </a:cubicBezTo>
                  <a:close/>
                </a:path>
              </a:pathLst>
            </a:custGeom>
            <a:solidFill>
              <a:srgbClr val="E3EDF6"/>
            </a:solidFill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9481404" y="1913525"/>
            <a:ext cx="3202762" cy="11184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79"/>
              </a:lnSpc>
            </a:pPr>
            <a:r>
              <a:rPr lang="en-US" sz="2400" b="1">
                <a:solidFill>
                  <a:srgbClr val="EB5C5A"/>
                </a:solidFill>
                <a:latin typeface="Arial Bold"/>
                <a:ea typeface="Arial Bold"/>
                <a:cs typeface="Arial Bold"/>
                <a:sym typeface="Arial Bold"/>
              </a:rPr>
              <a:t>2024</a:t>
            </a:r>
          </a:p>
          <a:p>
            <a:pPr algn="ctr">
              <a:lnSpc>
                <a:spcPts val="5400"/>
              </a:lnSpc>
            </a:pPr>
            <a:r>
              <a:rPr lang="en-US" sz="4500" b="1">
                <a:solidFill>
                  <a:srgbClr val="EB5C5A"/>
                </a:solidFill>
                <a:latin typeface="Arial Bold"/>
                <a:ea typeface="Arial Bold"/>
                <a:cs typeface="Arial Bold"/>
                <a:sym typeface="Arial Bold"/>
              </a:rPr>
              <a:t>22,4 Mrd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4270050" y="1904409"/>
            <a:ext cx="3202762" cy="11184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79"/>
              </a:lnSpc>
            </a:pPr>
            <a:r>
              <a:rPr lang="en-US" sz="2400" b="1">
                <a:solidFill>
                  <a:srgbClr val="5584C4"/>
                </a:solidFill>
                <a:latin typeface="Arial Bold"/>
                <a:ea typeface="Arial Bold"/>
                <a:cs typeface="Arial Bold"/>
                <a:sym typeface="Arial Bold"/>
              </a:rPr>
              <a:t>2025</a:t>
            </a:r>
          </a:p>
          <a:p>
            <a:pPr algn="ctr">
              <a:lnSpc>
                <a:spcPts val="5400"/>
              </a:lnSpc>
            </a:pPr>
            <a:r>
              <a:rPr lang="en-US" sz="4500" b="1">
                <a:solidFill>
                  <a:srgbClr val="5584C4"/>
                </a:solidFill>
                <a:latin typeface="Arial Bold"/>
                <a:ea typeface="Arial Bold"/>
                <a:cs typeface="Arial Bold"/>
                <a:sym typeface="Arial Bold"/>
              </a:rPr>
              <a:t>22,6 Mrd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2474064" y="2843927"/>
            <a:ext cx="2004146" cy="702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2100" b="1">
                <a:solidFill>
                  <a:srgbClr val="13377F"/>
                </a:solidFill>
                <a:latin typeface="Arial Bold"/>
                <a:ea typeface="Arial Bold"/>
                <a:cs typeface="Arial Bold"/>
                <a:sym typeface="Arial Bold"/>
              </a:rPr>
              <a:t>Szálláshelyi bevételek</a:t>
            </a:r>
          </a:p>
        </p:txBody>
      </p:sp>
      <p:grpSp>
        <p:nvGrpSpPr>
          <p:cNvPr id="22" name="Group 22"/>
          <p:cNvGrpSpPr/>
          <p:nvPr/>
        </p:nvGrpSpPr>
        <p:grpSpPr>
          <a:xfrm>
            <a:off x="12972002" y="1721568"/>
            <a:ext cx="1008259" cy="1008259"/>
            <a:chOff x="0" y="0"/>
            <a:chExt cx="1344346" cy="1344346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344422" cy="1344422"/>
            </a:xfrm>
            <a:custGeom>
              <a:avLst/>
              <a:gdLst/>
              <a:ahLst/>
              <a:cxnLst/>
              <a:rect l="l" t="t" r="r" b="b"/>
              <a:pathLst>
                <a:path w="1344422" h="1344422">
                  <a:moveTo>
                    <a:pt x="0" y="672211"/>
                  </a:moveTo>
                  <a:cubicBezTo>
                    <a:pt x="0" y="300990"/>
                    <a:pt x="300990" y="0"/>
                    <a:pt x="672211" y="0"/>
                  </a:cubicBezTo>
                  <a:cubicBezTo>
                    <a:pt x="1043432" y="0"/>
                    <a:pt x="1344422" y="300990"/>
                    <a:pt x="1344422" y="672211"/>
                  </a:cubicBezTo>
                  <a:cubicBezTo>
                    <a:pt x="1344422" y="1043432"/>
                    <a:pt x="1043432" y="1344422"/>
                    <a:pt x="672211" y="1344422"/>
                  </a:cubicBezTo>
                  <a:cubicBezTo>
                    <a:pt x="300990" y="1344422"/>
                    <a:pt x="0" y="1043432"/>
                    <a:pt x="0" y="672211"/>
                  </a:cubicBezTo>
                  <a:close/>
                </a:path>
              </a:pathLst>
            </a:custGeom>
            <a:solidFill>
              <a:srgbClr val="E3EDF6"/>
            </a:solidFill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978760" y="6269517"/>
            <a:ext cx="2517334" cy="11184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79"/>
              </a:lnSpc>
            </a:pPr>
            <a:r>
              <a:rPr lang="en-US" sz="2400" b="1">
                <a:solidFill>
                  <a:srgbClr val="EB5C5A"/>
                </a:solidFill>
                <a:latin typeface="Arial Bold"/>
                <a:ea typeface="Arial Bold"/>
                <a:cs typeface="Arial Bold"/>
                <a:sym typeface="Arial Bold"/>
              </a:rPr>
              <a:t>2024</a:t>
            </a:r>
          </a:p>
          <a:p>
            <a:pPr algn="ctr">
              <a:lnSpc>
                <a:spcPts val="5400"/>
              </a:lnSpc>
            </a:pPr>
            <a:r>
              <a:rPr lang="en-US" sz="4500" b="1">
                <a:solidFill>
                  <a:srgbClr val="EB5C5A"/>
                </a:solidFill>
                <a:latin typeface="Arial Bold"/>
                <a:ea typeface="Arial Bold"/>
                <a:cs typeface="Arial Bold"/>
                <a:sym typeface="Arial Bold"/>
              </a:rPr>
              <a:t>276e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5335343" y="6269517"/>
            <a:ext cx="2517334" cy="11184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79"/>
              </a:lnSpc>
            </a:pPr>
            <a:r>
              <a:rPr lang="en-US" sz="2400" b="1">
                <a:solidFill>
                  <a:srgbClr val="5584C4"/>
                </a:solidFill>
                <a:latin typeface="Arial Bold"/>
                <a:ea typeface="Arial Bold"/>
                <a:cs typeface="Arial Bold"/>
                <a:sym typeface="Arial Bold"/>
              </a:rPr>
              <a:t>2025</a:t>
            </a:r>
          </a:p>
          <a:p>
            <a:pPr algn="ctr">
              <a:lnSpc>
                <a:spcPts val="5400"/>
              </a:lnSpc>
            </a:pPr>
            <a:r>
              <a:rPr lang="en-US" sz="4500" b="1">
                <a:solidFill>
                  <a:srgbClr val="5584C4"/>
                </a:solidFill>
                <a:latin typeface="Arial Bold"/>
                <a:ea typeface="Arial Bold"/>
                <a:cs typeface="Arial Bold"/>
                <a:sym typeface="Arial Bold"/>
              </a:rPr>
              <a:t>276e</a:t>
            </a:r>
          </a:p>
        </p:txBody>
      </p:sp>
      <p:grpSp>
        <p:nvGrpSpPr>
          <p:cNvPr id="26" name="Group 26"/>
          <p:cNvGrpSpPr/>
          <p:nvPr/>
        </p:nvGrpSpPr>
        <p:grpSpPr>
          <a:xfrm>
            <a:off x="3914127" y="6238199"/>
            <a:ext cx="1008259" cy="1008259"/>
            <a:chOff x="0" y="0"/>
            <a:chExt cx="1344346" cy="1344346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1344422" cy="1344422"/>
            </a:xfrm>
            <a:custGeom>
              <a:avLst/>
              <a:gdLst/>
              <a:ahLst/>
              <a:cxnLst/>
              <a:rect l="l" t="t" r="r" b="b"/>
              <a:pathLst>
                <a:path w="1344422" h="1344422">
                  <a:moveTo>
                    <a:pt x="0" y="672211"/>
                  </a:moveTo>
                  <a:cubicBezTo>
                    <a:pt x="0" y="300990"/>
                    <a:pt x="300990" y="0"/>
                    <a:pt x="672211" y="0"/>
                  </a:cubicBezTo>
                  <a:cubicBezTo>
                    <a:pt x="1043432" y="0"/>
                    <a:pt x="1344422" y="300990"/>
                    <a:pt x="1344422" y="672211"/>
                  </a:cubicBezTo>
                  <a:cubicBezTo>
                    <a:pt x="1344422" y="1043432"/>
                    <a:pt x="1043432" y="1344422"/>
                    <a:pt x="672211" y="1344422"/>
                  </a:cubicBezTo>
                  <a:cubicBezTo>
                    <a:pt x="300990" y="1344422"/>
                    <a:pt x="0" y="1043432"/>
                    <a:pt x="0" y="672211"/>
                  </a:cubicBezTo>
                  <a:close/>
                </a:path>
              </a:pathLst>
            </a:custGeom>
            <a:solidFill>
              <a:srgbClr val="E3EDF6"/>
            </a:solidFill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28" name="TextBox 28"/>
          <p:cNvSpPr txBox="1"/>
          <p:nvPr/>
        </p:nvSpPr>
        <p:spPr>
          <a:xfrm>
            <a:off x="1443599" y="7329430"/>
            <a:ext cx="1622717" cy="702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2100" b="1">
                <a:solidFill>
                  <a:srgbClr val="EB5C5A"/>
                </a:solidFill>
                <a:latin typeface="Arial Bold"/>
                <a:ea typeface="Arial Bold"/>
                <a:cs typeface="Arial Bold"/>
                <a:sym typeface="Arial Bold"/>
              </a:rPr>
              <a:t>összes vendég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5781675" y="7305675"/>
            <a:ext cx="1622717" cy="702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2100" b="1">
                <a:solidFill>
                  <a:srgbClr val="5584C4"/>
                </a:solidFill>
                <a:latin typeface="Arial Bold"/>
                <a:ea typeface="Arial Bold"/>
                <a:cs typeface="Arial Bold"/>
                <a:sym typeface="Arial Bold"/>
              </a:rPr>
              <a:t>összes vendég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3416189" y="7360568"/>
            <a:ext cx="2004146" cy="702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2100" b="1">
                <a:solidFill>
                  <a:srgbClr val="13377F"/>
                </a:solidFill>
                <a:latin typeface="Arial Bold"/>
                <a:ea typeface="Arial Bold"/>
                <a:cs typeface="Arial Bold"/>
                <a:sym typeface="Arial Bold"/>
              </a:rPr>
              <a:t>Vendégek száma</a:t>
            </a:r>
          </a:p>
        </p:txBody>
      </p:sp>
      <p:grpSp>
        <p:nvGrpSpPr>
          <p:cNvPr id="31" name="Group 31"/>
          <p:cNvGrpSpPr/>
          <p:nvPr/>
        </p:nvGrpSpPr>
        <p:grpSpPr>
          <a:xfrm>
            <a:off x="886225" y="2695384"/>
            <a:ext cx="8468144" cy="2795426"/>
            <a:chOff x="0" y="0"/>
            <a:chExt cx="11290859" cy="3727234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11290808" cy="3727196"/>
            </a:xfrm>
            <a:custGeom>
              <a:avLst/>
              <a:gdLst/>
              <a:ahLst/>
              <a:cxnLst/>
              <a:rect l="l" t="t" r="r" b="b"/>
              <a:pathLst>
                <a:path w="11290808" h="3727196">
                  <a:moveTo>
                    <a:pt x="0" y="550291"/>
                  </a:moveTo>
                  <a:cubicBezTo>
                    <a:pt x="0" y="246380"/>
                    <a:pt x="246380" y="0"/>
                    <a:pt x="550291" y="0"/>
                  </a:cubicBezTo>
                  <a:lnTo>
                    <a:pt x="10740517" y="0"/>
                  </a:lnTo>
                  <a:cubicBezTo>
                    <a:pt x="11044428" y="0"/>
                    <a:pt x="11290808" y="246380"/>
                    <a:pt x="11290808" y="550291"/>
                  </a:cubicBezTo>
                  <a:lnTo>
                    <a:pt x="11290808" y="3176905"/>
                  </a:lnTo>
                  <a:cubicBezTo>
                    <a:pt x="11290808" y="3480816"/>
                    <a:pt x="11044428" y="3727196"/>
                    <a:pt x="10740517" y="3727196"/>
                  </a:cubicBezTo>
                  <a:lnTo>
                    <a:pt x="550291" y="3727196"/>
                  </a:lnTo>
                  <a:cubicBezTo>
                    <a:pt x="246380" y="3727196"/>
                    <a:pt x="0" y="3480816"/>
                    <a:pt x="0" y="3176905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hu-HU"/>
            </a:p>
          </p:txBody>
        </p:sp>
      </p:grpSp>
      <p:pic>
        <p:nvPicPr>
          <p:cNvPr id="33" name="Picture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3264" y="2634497"/>
            <a:ext cx="3722306" cy="2709608"/>
          </a:xfrm>
          <a:prstGeom prst="rect">
            <a:avLst/>
          </a:prstGeom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28096" y="2637710"/>
            <a:ext cx="3722306" cy="2703182"/>
          </a:xfrm>
          <a:prstGeom prst="rect">
            <a:avLst/>
          </a:prstGeom>
        </p:spPr>
      </p:pic>
      <p:sp>
        <p:nvSpPr>
          <p:cNvPr id="35" name="TextBox 35"/>
          <p:cNvSpPr txBox="1"/>
          <p:nvPr/>
        </p:nvSpPr>
        <p:spPr>
          <a:xfrm>
            <a:off x="1214857" y="3325625"/>
            <a:ext cx="2048704" cy="11184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79"/>
              </a:lnSpc>
            </a:pPr>
            <a:r>
              <a:rPr lang="en-US" sz="2400" b="1">
                <a:solidFill>
                  <a:srgbClr val="EB5C5A"/>
                </a:solidFill>
                <a:latin typeface="Arial Bold"/>
                <a:ea typeface="Arial Bold"/>
                <a:cs typeface="Arial Bold"/>
                <a:sym typeface="Arial Bold"/>
              </a:rPr>
              <a:t>2024</a:t>
            </a:r>
          </a:p>
          <a:p>
            <a:pPr algn="ctr">
              <a:lnSpc>
                <a:spcPts val="5400"/>
              </a:lnSpc>
            </a:pPr>
            <a:r>
              <a:rPr lang="en-US" sz="4500" b="1">
                <a:solidFill>
                  <a:srgbClr val="EB5C5A"/>
                </a:solidFill>
                <a:latin typeface="Arial Bold"/>
                <a:ea typeface="Arial Bold"/>
                <a:cs typeface="Arial Bold"/>
                <a:sym typeface="Arial Bold"/>
              </a:rPr>
              <a:t>780e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6872411" y="3325625"/>
            <a:ext cx="2048704" cy="11184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79"/>
              </a:lnSpc>
            </a:pPr>
            <a:r>
              <a:rPr lang="en-US" sz="2400" b="1">
                <a:solidFill>
                  <a:srgbClr val="5584C4"/>
                </a:solidFill>
                <a:latin typeface="Arial Bold"/>
                <a:ea typeface="Arial Bold"/>
                <a:cs typeface="Arial Bold"/>
                <a:sym typeface="Arial Bold"/>
              </a:rPr>
              <a:t>2025</a:t>
            </a:r>
          </a:p>
          <a:p>
            <a:pPr algn="ctr">
              <a:lnSpc>
                <a:spcPts val="5400"/>
              </a:lnSpc>
            </a:pPr>
            <a:r>
              <a:rPr lang="en-US" sz="4500" b="1">
                <a:solidFill>
                  <a:srgbClr val="5584C4"/>
                </a:solidFill>
                <a:latin typeface="Arial Bold"/>
                <a:ea typeface="Arial Bold"/>
                <a:cs typeface="Arial Bold"/>
                <a:sym typeface="Arial Bold"/>
              </a:rPr>
              <a:t>780e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2779704" y="5076045"/>
            <a:ext cx="4557236" cy="3797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2100" b="1" dirty="0" err="1">
                <a:solidFill>
                  <a:srgbClr val="13377F"/>
                </a:solidFill>
                <a:latin typeface="Arial Bold"/>
                <a:ea typeface="Arial Bold"/>
                <a:cs typeface="Arial Bold"/>
                <a:sym typeface="Arial Bold"/>
              </a:rPr>
              <a:t>Vendégéjszakák</a:t>
            </a:r>
            <a:r>
              <a:rPr lang="en-US" sz="2100" b="1" dirty="0">
                <a:solidFill>
                  <a:srgbClr val="13377F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100" b="1" dirty="0" err="1">
                <a:solidFill>
                  <a:srgbClr val="13377F"/>
                </a:solidFill>
                <a:latin typeface="Arial Bold"/>
                <a:ea typeface="Arial Bold"/>
                <a:cs typeface="Arial Bold"/>
                <a:sym typeface="Arial Bold"/>
              </a:rPr>
              <a:t>száma</a:t>
            </a:r>
            <a:endParaRPr lang="en-US" sz="2100" b="1" dirty="0">
              <a:solidFill>
                <a:srgbClr val="13377F"/>
              </a:solidFill>
              <a:latin typeface="Arial Bold"/>
              <a:ea typeface="Arial Bold"/>
              <a:cs typeface="Arial Bold"/>
              <a:sym typeface="Arial Bold"/>
            </a:endParaRPr>
          </a:p>
        </p:txBody>
      </p:sp>
      <p:sp>
        <p:nvSpPr>
          <p:cNvPr id="38" name="TextBox 38"/>
          <p:cNvSpPr txBox="1"/>
          <p:nvPr/>
        </p:nvSpPr>
        <p:spPr>
          <a:xfrm>
            <a:off x="6666414" y="4473692"/>
            <a:ext cx="2460698" cy="5739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80"/>
              </a:lnSpc>
            </a:pPr>
            <a:r>
              <a:rPr lang="en-US" sz="1650" b="1">
                <a:solidFill>
                  <a:srgbClr val="5584C4"/>
                </a:solidFill>
                <a:latin typeface="Arial Bold"/>
                <a:ea typeface="Arial Bold"/>
                <a:cs typeface="Arial Bold"/>
                <a:sym typeface="Arial Bold"/>
              </a:rPr>
              <a:t>74%</a:t>
            </a:r>
          </a:p>
          <a:p>
            <a:pPr algn="ctr">
              <a:lnSpc>
                <a:spcPts val="1980"/>
              </a:lnSpc>
            </a:pPr>
            <a:r>
              <a:rPr lang="en-US" sz="1650">
                <a:solidFill>
                  <a:srgbClr val="5584C4"/>
                </a:solidFill>
                <a:latin typeface="Arial"/>
                <a:ea typeface="Arial"/>
                <a:cs typeface="Arial"/>
                <a:sym typeface="Arial"/>
              </a:rPr>
              <a:t>belföldi vendégéj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1016927" y="4473692"/>
            <a:ext cx="2460698" cy="5739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80"/>
              </a:lnSpc>
            </a:pPr>
            <a:r>
              <a:rPr lang="en-US" sz="1650" b="1">
                <a:solidFill>
                  <a:srgbClr val="EB5C5A"/>
                </a:solidFill>
                <a:latin typeface="Arial Bold"/>
                <a:ea typeface="Arial Bold"/>
                <a:cs typeface="Arial Bold"/>
                <a:sym typeface="Arial Bold"/>
              </a:rPr>
              <a:t>75%</a:t>
            </a:r>
          </a:p>
          <a:p>
            <a:pPr algn="ctr">
              <a:lnSpc>
                <a:spcPts val="1980"/>
              </a:lnSpc>
            </a:pPr>
            <a:r>
              <a:rPr lang="en-US" sz="1650">
                <a:solidFill>
                  <a:srgbClr val="EB5C5A"/>
                </a:solidFill>
                <a:latin typeface="Arial"/>
                <a:ea typeface="Arial"/>
                <a:cs typeface="Arial"/>
                <a:sym typeface="Arial"/>
              </a:rPr>
              <a:t>belföldi vendégéj</a:t>
            </a:r>
          </a:p>
        </p:txBody>
      </p:sp>
      <p:grpSp>
        <p:nvGrpSpPr>
          <p:cNvPr id="40" name="Group 40"/>
          <p:cNvGrpSpPr/>
          <p:nvPr/>
        </p:nvGrpSpPr>
        <p:grpSpPr>
          <a:xfrm>
            <a:off x="9588217" y="3684184"/>
            <a:ext cx="7833751" cy="1988344"/>
            <a:chOff x="0" y="0"/>
            <a:chExt cx="10445001" cy="2651125"/>
          </a:xfrm>
        </p:grpSpPr>
        <p:sp>
          <p:nvSpPr>
            <p:cNvPr id="41" name="Freeform 41"/>
            <p:cNvSpPr/>
            <p:nvPr/>
          </p:nvSpPr>
          <p:spPr>
            <a:xfrm>
              <a:off x="0" y="0"/>
              <a:ext cx="10444988" cy="2651125"/>
            </a:xfrm>
            <a:custGeom>
              <a:avLst/>
              <a:gdLst/>
              <a:ahLst/>
              <a:cxnLst/>
              <a:rect l="l" t="t" r="r" b="b"/>
              <a:pathLst>
                <a:path w="10444988" h="2651125">
                  <a:moveTo>
                    <a:pt x="0" y="413131"/>
                  </a:moveTo>
                  <a:cubicBezTo>
                    <a:pt x="0" y="184912"/>
                    <a:pt x="184912" y="0"/>
                    <a:pt x="413131" y="0"/>
                  </a:cubicBezTo>
                  <a:lnTo>
                    <a:pt x="10031857" y="0"/>
                  </a:lnTo>
                  <a:cubicBezTo>
                    <a:pt x="10260075" y="0"/>
                    <a:pt x="10444988" y="184912"/>
                    <a:pt x="10444988" y="413131"/>
                  </a:cubicBezTo>
                  <a:lnTo>
                    <a:pt x="10444988" y="2237994"/>
                  </a:lnTo>
                  <a:cubicBezTo>
                    <a:pt x="10444988" y="2466213"/>
                    <a:pt x="10260075" y="2651125"/>
                    <a:pt x="10031857" y="2651125"/>
                  </a:cubicBezTo>
                  <a:lnTo>
                    <a:pt x="413131" y="2651125"/>
                  </a:lnTo>
                  <a:cubicBezTo>
                    <a:pt x="184912" y="2651125"/>
                    <a:pt x="0" y="2466213"/>
                    <a:pt x="0" y="2237994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42" name="TextBox 42"/>
          <p:cNvSpPr txBox="1"/>
          <p:nvPr/>
        </p:nvSpPr>
        <p:spPr>
          <a:xfrm>
            <a:off x="15311895" y="8649214"/>
            <a:ext cx="2494216" cy="3200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80"/>
              </a:lnSpc>
            </a:pPr>
            <a:r>
              <a:rPr lang="en-US" sz="1650">
                <a:solidFill>
                  <a:srgbClr val="043376"/>
                </a:solidFill>
                <a:latin typeface="Arial"/>
                <a:ea typeface="Arial"/>
                <a:cs typeface="Arial"/>
                <a:sym typeface="Arial"/>
              </a:rPr>
              <a:t>Forrás: KSH, NTAK</a:t>
            </a:r>
          </a:p>
        </p:txBody>
      </p:sp>
      <p:grpSp>
        <p:nvGrpSpPr>
          <p:cNvPr id="43" name="Group 43"/>
          <p:cNvGrpSpPr/>
          <p:nvPr/>
        </p:nvGrpSpPr>
        <p:grpSpPr>
          <a:xfrm>
            <a:off x="906409" y="1743808"/>
            <a:ext cx="1231668" cy="657997"/>
            <a:chOff x="0" y="0"/>
            <a:chExt cx="1642224" cy="877329"/>
          </a:xfrm>
        </p:grpSpPr>
        <p:sp>
          <p:nvSpPr>
            <p:cNvPr id="44" name="Freeform 44"/>
            <p:cNvSpPr/>
            <p:nvPr/>
          </p:nvSpPr>
          <p:spPr>
            <a:xfrm>
              <a:off x="0" y="0"/>
              <a:ext cx="1642237" cy="877316"/>
            </a:xfrm>
            <a:custGeom>
              <a:avLst/>
              <a:gdLst/>
              <a:ahLst/>
              <a:cxnLst/>
              <a:rect l="l" t="t" r="r" b="b"/>
              <a:pathLst>
                <a:path w="1642237" h="877316">
                  <a:moveTo>
                    <a:pt x="0" y="438658"/>
                  </a:moveTo>
                  <a:cubicBezTo>
                    <a:pt x="0" y="196342"/>
                    <a:pt x="196342" y="0"/>
                    <a:pt x="438658" y="0"/>
                  </a:cubicBezTo>
                  <a:lnTo>
                    <a:pt x="1203579" y="0"/>
                  </a:lnTo>
                  <a:cubicBezTo>
                    <a:pt x="1445895" y="0"/>
                    <a:pt x="1642237" y="196342"/>
                    <a:pt x="1642237" y="438658"/>
                  </a:cubicBezTo>
                  <a:cubicBezTo>
                    <a:pt x="1642237" y="680974"/>
                    <a:pt x="1445895" y="877316"/>
                    <a:pt x="1203579" y="877316"/>
                  </a:cubicBezTo>
                  <a:lnTo>
                    <a:pt x="438658" y="877316"/>
                  </a:lnTo>
                  <a:cubicBezTo>
                    <a:pt x="196342" y="877316"/>
                    <a:pt x="0" y="680974"/>
                    <a:pt x="0" y="438658"/>
                  </a:cubicBezTo>
                  <a:close/>
                </a:path>
              </a:pathLst>
            </a:custGeom>
            <a:solidFill>
              <a:srgbClr val="6F9ED4"/>
            </a:solidFill>
          </p:spPr>
          <p:txBody>
            <a:bodyPr/>
            <a:lstStyle/>
            <a:p>
              <a:endParaRPr lang="hu-HU"/>
            </a:p>
          </p:txBody>
        </p:sp>
      </p:grpSp>
      <p:grpSp>
        <p:nvGrpSpPr>
          <p:cNvPr id="45" name="Group 45"/>
          <p:cNvGrpSpPr/>
          <p:nvPr/>
        </p:nvGrpSpPr>
        <p:grpSpPr>
          <a:xfrm>
            <a:off x="1056332" y="1856022"/>
            <a:ext cx="3011424" cy="524685"/>
            <a:chOff x="0" y="0"/>
            <a:chExt cx="4015232" cy="699580"/>
          </a:xfrm>
        </p:grpSpPr>
        <p:sp>
          <p:nvSpPr>
            <p:cNvPr id="46" name="Freeform 46"/>
            <p:cNvSpPr/>
            <p:nvPr/>
          </p:nvSpPr>
          <p:spPr>
            <a:xfrm>
              <a:off x="0" y="0"/>
              <a:ext cx="4015234" cy="699576"/>
            </a:xfrm>
            <a:custGeom>
              <a:avLst/>
              <a:gdLst/>
              <a:ahLst/>
              <a:cxnLst/>
              <a:rect l="l" t="t" r="r" b="b"/>
              <a:pathLst>
                <a:path w="4015234" h="699576">
                  <a:moveTo>
                    <a:pt x="0" y="0"/>
                  </a:moveTo>
                  <a:lnTo>
                    <a:pt x="4015234" y="0"/>
                  </a:lnTo>
                  <a:lnTo>
                    <a:pt x="4015234" y="699576"/>
                  </a:lnTo>
                  <a:lnTo>
                    <a:pt x="0" y="699576"/>
                  </a:lnTo>
                  <a:close/>
                </a:path>
              </a:pathLst>
            </a:custGeom>
            <a:blipFill>
              <a:blip r:embed="rId4">
                <a:alphaModFix amt="0"/>
              </a:blip>
              <a:stretch>
                <a:fillRect t="-61834" b="-61835"/>
              </a:stretch>
            </a:blipFill>
          </p:spPr>
          <p:txBody>
            <a:bodyPr/>
            <a:lstStyle/>
            <a:p>
              <a:endParaRPr lang="hu-HU"/>
            </a:p>
          </p:txBody>
        </p:sp>
        <p:sp>
          <p:nvSpPr>
            <p:cNvPr id="47" name="TextBox 47"/>
            <p:cNvSpPr txBox="1"/>
            <p:nvPr/>
          </p:nvSpPr>
          <p:spPr>
            <a:xfrm>
              <a:off x="0" y="19050"/>
              <a:ext cx="4015232" cy="68053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592"/>
                </a:lnSpc>
              </a:pPr>
              <a:r>
                <a:rPr lang="en-US" sz="2400" b="1" spc="-90">
                  <a:solidFill>
                    <a:srgbClr val="FFFFFF"/>
                  </a:solidFill>
                  <a:latin typeface="Arial Bold"/>
                  <a:ea typeface="Arial Bold"/>
                  <a:cs typeface="Arial Bold"/>
                  <a:sym typeface="Arial Bold"/>
                </a:rPr>
                <a:t>2025. </a:t>
              </a:r>
            </a:p>
          </p:txBody>
        </p:sp>
      </p:grpSp>
      <p:sp>
        <p:nvSpPr>
          <p:cNvPr id="48" name="TextBox 48"/>
          <p:cNvSpPr txBox="1"/>
          <p:nvPr/>
        </p:nvSpPr>
        <p:spPr>
          <a:xfrm>
            <a:off x="12505420" y="1375343"/>
            <a:ext cx="2004146" cy="3797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2100" b="1">
                <a:solidFill>
                  <a:srgbClr val="4472C4"/>
                </a:solidFill>
                <a:latin typeface="Arial Bold"/>
                <a:ea typeface="Arial Bold"/>
                <a:cs typeface="Arial Bold"/>
                <a:sym typeface="Arial Bold"/>
              </a:rPr>
              <a:t>+1%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4098493" y="2799350"/>
            <a:ext cx="2004146" cy="3797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2100" b="1">
                <a:solidFill>
                  <a:srgbClr val="4472C4"/>
                </a:solidFill>
                <a:latin typeface="Arial Bold"/>
                <a:ea typeface="Arial Bold"/>
                <a:cs typeface="Arial Bold"/>
                <a:sym typeface="Arial Bold"/>
              </a:rPr>
              <a:t>0%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3446431" y="5837434"/>
            <a:ext cx="2004146" cy="3797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2100" b="1">
                <a:solidFill>
                  <a:srgbClr val="4472C4"/>
                </a:solidFill>
                <a:latin typeface="Arial Bold"/>
                <a:ea typeface="Arial Bold"/>
                <a:cs typeface="Arial Bold"/>
                <a:sym typeface="Arial Bold"/>
              </a:rPr>
              <a:t>0%</a:t>
            </a:r>
          </a:p>
        </p:txBody>
      </p:sp>
      <p:pic>
        <p:nvPicPr>
          <p:cNvPr id="51" name="Picture 5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372951" y="3183123"/>
            <a:ext cx="5611318" cy="3018018"/>
          </a:xfrm>
          <a:prstGeom prst="rect">
            <a:avLst/>
          </a:prstGeom>
        </p:spPr>
      </p:pic>
      <p:sp>
        <p:nvSpPr>
          <p:cNvPr id="52" name="TextBox 52"/>
          <p:cNvSpPr txBox="1"/>
          <p:nvPr/>
        </p:nvSpPr>
        <p:spPr>
          <a:xfrm>
            <a:off x="10117846" y="4289765"/>
            <a:ext cx="2004146" cy="702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2100" b="1">
                <a:solidFill>
                  <a:srgbClr val="13377F"/>
                </a:solidFill>
                <a:latin typeface="Arial Bold"/>
                <a:ea typeface="Arial Bold"/>
                <a:cs typeface="Arial Bold"/>
                <a:sym typeface="Arial Bold"/>
              </a:rPr>
              <a:t>Vendéglátás bevételek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12993129" y="4449909"/>
            <a:ext cx="1269949" cy="620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60"/>
              </a:lnSpc>
            </a:pPr>
            <a:r>
              <a:rPr lang="en-US" sz="1800" b="1">
                <a:solidFill>
                  <a:srgbClr val="5584C4"/>
                </a:solidFill>
                <a:latin typeface="Arial Bold"/>
                <a:ea typeface="Arial Bold"/>
                <a:cs typeface="Arial Bold"/>
                <a:sym typeface="Arial Bold"/>
              </a:rPr>
              <a:t>4,0</a:t>
            </a:r>
          </a:p>
          <a:p>
            <a:pPr algn="ctr">
              <a:lnSpc>
                <a:spcPts val="2160"/>
              </a:lnSpc>
            </a:pPr>
            <a:r>
              <a:rPr lang="en-US" sz="1800" b="1">
                <a:solidFill>
                  <a:srgbClr val="5584C4"/>
                </a:solidFill>
                <a:latin typeface="Arial Bold"/>
                <a:ea typeface="Arial Bold"/>
                <a:cs typeface="Arial Bold"/>
                <a:sym typeface="Arial Bold"/>
              </a:rPr>
              <a:t>Mrd</a:t>
            </a:r>
          </a:p>
        </p:txBody>
      </p:sp>
      <p:graphicFrame>
        <p:nvGraphicFramePr>
          <p:cNvPr id="54" name="Chart 18">
            <a:extLst>
              <a:ext uri="{FF2B5EF4-FFF2-40B4-BE49-F238E27FC236}">
                <a16:creationId xmlns:a16="http://schemas.microsoft.com/office/drawing/2014/main" id="{D9905AFF-200E-B3D0-AA92-80613973517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00884703"/>
              </p:ext>
            </p:extLst>
          </p:nvPr>
        </p:nvGraphicFramePr>
        <p:xfrm>
          <a:off x="9588218" y="6711066"/>
          <a:ext cx="7712058" cy="20738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4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" y="0"/>
            <a:ext cx="18288000" cy="10286562"/>
            <a:chOff x="0" y="0"/>
            <a:chExt cx="24384000" cy="1371541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5364"/>
            </a:xfrm>
            <a:custGeom>
              <a:avLst/>
              <a:gdLst/>
              <a:ahLst/>
              <a:cxnLst/>
              <a:rect l="l" t="t" r="r" b="b"/>
              <a:pathLst>
                <a:path w="24384000" h="13715364">
                  <a:moveTo>
                    <a:pt x="0" y="0"/>
                  </a:moveTo>
                  <a:lnTo>
                    <a:pt x="24384000" y="0"/>
                  </a:lnTo>
                  <a:lnTo>
                    <a:pt x="24384000" y="13715364"/>
                  </a:lnTo>
                  <a:lnTo>
                    <a:pt x="0" y="13715364"/>
                  </a:lnTo>
                  <a:close/>
                </a:path>
              </a:pathLst>
            </a:custGeom>
            <a:solidFill>
              <a:srgbClr val="6F9ED4">
                <a:alpha val="3922"/>
              </a:srgbClr>
            </a:solidFill>
          </p:spPr>
          <p:txBody>
            <a:bodyPr/>
            <a:lstStyle/>
            <a:p>
              <a:endParaRPr lang="hu-HU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-19050" y="8402488"/>
            <a:ext cx="16700497" cy="1904190"/>
            <a:chOff x="0" y="0"/>
            <a:chExt cx="22267329" cy="253892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2267290" cy="2538857"/>
            </a:xfrm>
            <a:custGeom>
              <a:avLst/>
              <a:gdLst/>
              <a:ahLst/>
              <a:cxnLst/>
              <a:rect l="l" t="t" r="r" b="b"/>
              <a:pathLst>
                <a:path w="22267290" h="2538857">
                  <a:moveTo>
                    <a:pt x="0" y="0"/>
                  </a:moveTo>
                  <a:lnTo>
                    <a:pt x="22267290" y="0"/>
                  </a:lnTo>
                  <a:lnTo>
                    <a:pt x="22267290" y="2538857"/>
                  </a:lnTo>
                  <a:lnTo>
                    <a:pt x="0" y="25388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99" b="-102"/>
              </a:stretch>
            </a:blipFill>
          </p:spPr>
          <p:txBody>
            <a:bodyPr/>
            <a:lstStyle/>
            <a:p>
              <a:endParaRPr lang="hu-HU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9588217" y="1272035"/>
            <a:ext cx="7833751" cy="2355561"/>
            <a:chOff x="0" y="0"/>
            <a:chExt cx="10445001" cy="314074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0444988" cy="3140710"/>
            </a:xfrm>
            <a:custGeom>
              <a:avLst/>
              <a:gdLst/>
              <a:ahLst/>
              <a:cxnLst/>
              <a:rect l="l" t="t" r="r" b="b"/>
              <a:pathLst>
                <a:path w="10444988" h="3140710">
                  <a:moveTo>
                    <a:pt x="0" y="489458"/>
                  </a:moveTo>
                  <a:cubicBezTo>
                    <a:pt x="0" y="219075"/>
                    <a:pt x="219075" y="0"/>
                    <a:pt x="489458" y="0"/>
                  </a:cubicBezTo>
                  <a:lnTo>
                    <a:pt x="9955530" y="0"/>
                  </a:lnTo>
                  <a:cubicBezTo>
                    <a:pt x="10225787" y="0"/>
                    <a:pt x="10444988" y="219075"/>
                    <a:pt x="10444988" y="489458"/>
                  </a:cubicBezTo>
                  <a:lnTo>
                    <a:pt x="10444988" y="2651252"/>
                  </a:lnTo>
                  <a:cubicBezTo>
                    <a:pt x="10444988" y="2921508"/>
                    <a:pt x="10225913" y="3140710"/>
                    <a:pt x="9955530" y="3140710"/>
                  </a:cubicBezTo>
                  <a:lnTo>
                    <a:pt x="489458" y="3140710"/>
                  </a:lnTo>
                  <a:cubicBezTo>
                    <a:pt x="219075" y="3140710"/>
                    <a:pt x="0" y="2921635"/>
                    <a:pt x="0" y="2651252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hu-HU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906409" y="5720591"/>
            <a:ext cx="7057368" cy="2795426"/>
            <a:chOff x="0" y="0"/>
            <a:chExt cx="9409824" cy="372723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9409811" cy="3727196"/>
            </a:xfrm>
            <a:custGeom>
              <a:avLst/>
              <a:gdLst/>
              <a:ahLst/>
              <a:cxnLst/>
              <a:rect l="l" t="t" r="r" b="b"/>
              <a:pathLst>
                <a:path w="9409811" h="3727196">
                  <a:moveTo>
                    <a:pt x="0" y="521970"/>
                  </a:moveTo>
                  <a:cubicBezTo>
                    <a:pt x="0" y="233680"/>
                    <a:pt x="233680" y="0"/>
                    <a:pt x="521970" y="0"/>
                  </a:cubicBezTo>
                  <a:lnTo>
                    <a:pt x="8887841" y="0"/>
                  </a:lnTo>
                  <a:cubicBezTo>
                    <a:pt x="9176131" y="0"/>
                    <a:pt x="9409811" y="233680"/>
                    <a:pt x="9409811" y="521970"/>
                  </a:cubicBezTo>
                  <a:lnTo>
                    <a:pt x="9409811" y="3205226"/>
                  </a:lnTo>
                  <a:cubicBezTo>
                    <a:pt x="9409811" y="3493516"/>
                    <a:pt x="9176131" y="3727196"/>
                    <a:pt x="8887841" y="3727196"/>
                  </a:cubicBezTo>
                  <a:lnTo>
                    <a:pt x="521970" y="3727196"/>
                  </a:lnTo>
                  <a:cubicBezTo>
                    <a:pt x="233680" y="3727196"/>
                    <a:pt x="0" y="3493516"/>
                    <a:pt x="0" y="3205226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hu-HU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8203140" y="5742642"/>
            <a:ext cx="9198635" cy="2795426"/>
            <a:chOff x="0" y="0"/>
            <a:chExt cx="12264847" cy="3727234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2264898" cy="3727323"/>
            </a:xfrm>
            <a:custGeom>
              <a:avLst/>
              <a:gdLst/>
              <a:ahLst/>
              <a:cxnLst/>
              <a:rect l="l" t="t" r="r" b="b"/>
              <a:pathLst>
                <a:path w="12264898" h="3727323">
                  <a:moveTo>
                    <a:pt x="0" y="536194"/>
                  </a:moveTo>
                  <a:cubicBezTo>
                    <a:pt x="0" y="240030"/>
                    <a:pt x="240030" y="0"/>
                    <a:pt x="536194" y="0"/>
                  </a:cubicBezTo>
                  <a:lnTo>
                    <a:pt x="11728704" y="0"/>
                  </a:lnTo>
                  <a:cubicBezTo>
                    <a:pt x="12024868" y="0"/>
                    <a:pt x="12264898" y="240030"/>
                    <a:pt x="12264898" y="536194"/>
                  </a:cubicBezTo>
                  <a:lnTo>
                    <a:pt x="12264898" y="3191129"/>
                  </a:lnTo>
                  <a:cubicBezTo>
                    <a:pt x="12264898" y="3487293"/>
                    <a:pt x="12024868" y="3727323"/>
                    <a:pt x="11728704" y="3727323"/>
                  </a:cubicBezTo>
                  <a:lnTo>
                    <a:pt x="536194" y="3727323"/>
                  </a:lnTo>
                  <a:cubicBezTo>
                    <a:pt x="240030" y="3727196"/>
                    <a:pt x="0" y="3487166"/>
                    <a:pt x="0" y="3191129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hu-HU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885825" y="38100"/>
            <a:ext cx="15773400" cy="1988344"/>
            <a:chOff x="0" y="0"/>
            <a:chExt cx="21031200" cy="265112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1031200" cy="2651126"/>
            </a:xfrm>
            <a:custGeom>
              <a:avLst/>
              <a:gdLst/>
              <a:ahLst/>
              <a:cxnLst/>
              <a:rect l="l" t="t" r="r" b="b"/>
              <a:pathLst>
                <a:path w="21031200" h="2651126">
                  <a:moveTo>
                    <a:pt x="0" y="0"/>
                  </a:moveTo>
                  <a:lnTo>
                    <a:pt x="21031200" y="0"/>
                  </a:lnTo>
                  <a:lnTo>
                    <a:pt x="21031200" y="2651126"/>
                  </a:lnTo>
                  <a:lnTo>
                    <a:pt x="0" y="2651126"/>
                  </a:lnTo>
                  <a:close/>
                </a:path>
              </a:pathLst>
            </a:custGeom>
            <a:blipFill>
              <a:blip r:embed="rId4">
                <a:alphaModFix amt="0"/>
              </a:blip>
              <a:stretch>
                <a:fillRect t="-104573" b="-104573"/>
              </a:stretch>
            </a:blipFill>
          </p:spPr>
          <p:txBody>
            <a:bodyPr/>
            <a:lstStyle/>
            <a:p>
              <a:endParaRPr lang="hu-HU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28575"/>
              <a:ext cx="21031200" cy="262255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5508"/>
                </a:lnSpc>
              </a:pPr>
              <a:r>
                <a:rPr lang="en-US" sz="5100" b="1">
                  <a:solidFill>
                    <a:srgbClr val="043376"/>
                  </a:solidFill>
                  <a:latin typeface="Arial Bold"/>
                  <a:ea typeface="Arial Bold"/>
                  <a:cs typeface="Arial Bold"/>
                  <a:sym typeface="Arial Bold"/>
                </a:rPr>
                <a:t>Sárvár eredmények</a:t>
              </a:r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8790346" y="5989406"/>
            <a:ext cx="9015755" cy="6105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2100" b="1">
                <a:solidFill>
                  <a:srgbClr val="13377F"/>
                </a:solidFill>
                <a:latin typeface="Arial Bold"/>
                <a:ea typeface="Arial Bold"/>
                <a:cs typeface="Arial Bold"/>
                <a:sym typeface="Arial Bold"/>
              </a:rPr>
              <a:t>Külföldi vendégek küldőországok szerint</a:t>
            </a:r>
          </a:p>
          <a:p>
            <a:pPr algn="l">
              <a:lnSpc>
                <a:spcPts val="1800"/>
              </a:lnSpc>
            </a:pPr>
            <a:r>
              <a:rPr lang="en-US" sz="1500" b="1">
                <a:solidFill>
                  <a:srgbClr val="13377F"/>
                </a:solidFill>
                <a:latin typeface="Arial Bold"/>
                <a:ea typeface="Arial Bold"/>
                <a:cs typeface="Arial Bold"/>
                <a:sym typeface="Arial Bold"/>
              </a:rPr>
              <a:t>(vendégszám)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8838781" y="6989197"/>
            <a:ext cx="1008259" cy="1008259"/>
            <a:chOff x="0" y="0"/>
            <a:chExt cx="1344346" cy="1344346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344422" cy="1344422"/>
            </a:xfrm>
            <a:custGeom>
              <a:avLst/>
              <a:gdLst/>
              <a:ahLst/>
              <a:cxnLst/>
              <a:rect l="l" t="t" r="r" b="b"/>
              <a:pathLst>
                <a:path w="1344422" h="1344422">
                  <a:moveTo>
                    <a:pt x="0" y="672211"/>
                  </a:moveTo>
                  <a:cubicBezTo>
                    <a:pt x="0" y="300990"/>
                    <a:pt x="300990" y="0"/>
                    <a:pt x="672211" y="0"/>
                  </a:cubicBezTo>
                  <a:cubicBezTo>
                    <a:pt x="1043432" y="0"/>
                    <a:pt x="1344422" y="300990"/>
                    <a:pt x="1344422" y="672211"/>
                  </a:cubicBezTo>
                  <a:cubicBezTo>
                    <a:pt x="1344422" y="1043432"/>
                    <a:pt x="1043432" y="1344422"/>
                    <a:pt x="672211" y="1344422"/>
                  </a:cubicBezTo>
                  <a:cubicBezTo>
                    <a:pt x="300990" y="1344422"/>
                    <a:pt x="0" y="1043432"/>
                    <a:pt x="0" y="672211"/>
                  </a:cubicBezTo>
                  <a:close/>
                </a:path>
              </a:pathLst>
            </a:custGeom>
            <a:solidFill>
              <a:srgbClr val="E3EDF6"/>
            </a:solidFill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9481404" y="1913525"/>
            <a:ext cx="3202762" cy="11184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79"/>
              </a:lnSpc>
            </a:pPr>
            <a:r>
              <a:rPr lang="en-US" sz="2400" b="1">
                <a:solidFill>
                  <a:srgbClr val="EB5C5A"/>
                </a:solidFill>
                <a:latin typeface="Arial Bold"/>
                <a:ea typeface="Arial Bold"/>
                <a:cs typeface="Arial Bold"/>
                <a:sym typeface="Arial Bold"/>
              </a:rPr>
              <a:t>2024</a:t>
            </a:r>
          </a:p>
          <a:p>
            <a:pPr algn="ctr">
              <a:lnSpc>
                <a:spcPts val="5400"/>
              </a:lnSpc>
            </a:pPr>
            <a:r>
              <a:rPr lang="en-US" sz="4500" b="1">
                <a:solidFill>
                  <a:srgbClr val="EB5C5A"/>
                </a:solidFill>
                <a:latin typeface="Arial Bold"/>
                <a:ea typeface="Arial Bold"/>
                <a:cs typeface="Arial Bold"/>
                <a:sym typeface="Arial Bold"/>
              </a:rPr>
              <a:t>25,4 Mrd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4270050" y="1904409"/>
            <a:ext cx="3202762" cy="11184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79"/>
              </a:lnSpc>
            </a:pPr>
            <a:r>
              <a:rPr lang="en-US" sz="2400" b="1">
                <a:solidFill>
                  <a:srgbClr val="5584C4"/>
                </a:solidFill>
                <a:latin typeface="Arial Bold"/>
                <a:ea typeface="Arial Bold"/>
                <a:cs typeface="Arial Bold"/>
                <a:sym typeface="Arial Bold"/>
              </a:rPr>
              <a:t>2025</a:t>
            </a:r>
          </a:p>
          <a:p>
            <a:pPr algn="ctr">
              <a:lnSpc>
                <a:spcPts val="5400"/>
              </a:lnSpc>
            </a:pPr>
            <a:r>
              <a:rPr lang="en-US" sz="4500" b="1">
                <a:solidFill>
                  <a:srgbClr val="5584C4"/>
                </a:solidFill>
                <a:latin typeface="Arial Bold"/>
                <a:ea typeface="Arial Bold"/>
                <a:cs typeface="Arial Bold"/>
                <a:sym typeface="Arial Bold"/>
              </a:rPr>
              <a:t>29,3 Mrd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2474064" y="2843927"/>
            <a:ext cx="2004146" cy="702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2100" b="1">
                <a:solidFill>
                  <a:srgbClr val="13377F"/>
                </a:solidFill>
                <a:latin typeface="Arial Bold"/>
                <a:ea typeface="Arial Bold"/>
                <a:cs typeface="Arial Bold"/>
                <a:sym typeface="Arial Bold"/>
              </a:rPr>
              <a:t>Szálláshelyi bevételek</a:t>
            </a:r>
          </a:p>
        </p:txBody>
      </p:sp>
      <p:grpSp>
        <p:nvGrpSpPr>
          <p:cNvPr id="22" name="Group 22"/>
          <p:cNvGrpSpPr/>
          <p:nvPr/>
        </p:nvGrpSpPr>
        <p:grpSpPr>
          <a:xfrm>
            <a:off x="12972002" y="1721568"/>
            <a:ext cx="1008259" cy="1008259"/>
            <a:chOff x="0" y="0"/>
            <a:chExt cx="1344346" cy="1344346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344422" cy="1344422"/>
            </a:xfrm>
            <a:custGeom>
              <a:avLst/>
              <a:gdLst/>
              <a:ahLst/>
              <a:cxnLst/>
              <a:rect l="l" t="t" r="r" b="b"/>
              <a:pathLst>
                <a:path w="1344422" h="1344422">
                  <a:moveTo>
                    <a:pt x="0" y="672211"/>
                  </a:moveTo>
                  <a:cubicBezTo>
                    <a:pt x="0" y="300990"/>
                    <a:pt x="300990" y="0"/>
                    <a:pt x="672211" y="0"/>
                  </a:cubicBezTo>
                  <a:cubicBezTo>
                    <a:pt x="1043432" y="0"/>
                    <a:pt x="1344422" y="300990"/>
                    <a:pt x="1344422" y="672211"/>
                  </a:cubicBezTo>
                  <a:cubicBezTo>
                    <a:pt x="1344422" y="1043432"/>
                    <a:pt x="1043432" y="1344422"/>
                    <a:pt x="672211" y="1344422"/>
                  </a:cubicBezTo>
                  <a:cubicBezTo>
                    <a:pt x="300990" y="1344422"/>
                    <a:pt x="0" y="1043432"/>
                    <a:pt x="0" y="672211"/>
                  </a:cubicBezTo>
                  <a:close/>
                </a:path>
              </a:pathLst>
            </a:custGeom>
            <a:solidFill>
              <a:srgbClr val="E3EDF6"/>
            </a:solidFill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978760" y="6269517"/>
            <a:ext cx="2517334" cy="11184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79"/>
              </a:lnSpc>
            </a:pPr>
            <a:r>
              <a:rPr lang="en-US" sz="2400" b="1">
                <a:solidFill>
                  <a:srgbClr val="EB5C5A"/>
                </a:solidFill>
                <a:latin typeface="Arial Bold"/>
                <a:ea typeface="Arial Bold"/>
                <a:cs typeface="Arial Bold"/>
                <a:sym typeface="Arial Bold"/>
              </a:rPr>
              <a:t>2024</a:t>
            </a:r>
          </a:p>
          <a:p>
            <a:pPr algn="ctr">
              <a:lnSpc>
                <a:spcPts val="5400"/>
              </a:lnSpc>
            </a:pPr>
            <a:r>
              <a:rPr lang="en-US" sz="4500" b="1">
                <a:solidFill>
                  <a:srgbClr val="EB5C5A"/>
                </a:solidFill>
                <a:latin typeface="Arial Bold"/>
                <a:ea typeface="Arial Bold"/>
                <a:cs typeface="Arial Bold"/>
                <a:sym typeface="Arial Bold"/>
              </a:rPr>
              <a:t>229e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5335343" y="6269517"/>
            <a:ext cx="2517334" cy="11184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79"/>
              </a:lnSpc>
            </a:pPr>
            <a:r>
              <a:rPr lang="en-US" sz="2400" b="1">
                <a:solidFill>
                  <a:srgbClr val="5584C4"/>
                </a:solidFill>
                <a:latin typeface="Arial Bold"/>
                <a:ea typeface="Arial Bold"/>
                <a:cs typeface="Arial Bold"/>
                <a:sym typeface="Arial Bold"/>
              </a:rPr>
              <a:t>2025</a:t>
            </a:r>
          </a:p>
          <a:p>
            <a:pPr algn="ctr">
              <a:lnSpc>
                <a:spcPts val="5400"/>
              </a:lnSpc>
            </a:pPr>
            <a:r>
              <a:rPr lang="en-US" sz="4500" b="1">
                <a:solidFill>
                  <a:srgbClr val="5584C4"/>
                </a:solidFill>
                <a:latin typeface="Arial Bold"/>
                <a:ea typeface="Arial Bold"/>
                <a:cs typeface="Arial Bold"/>
                <a:sym typeface="Arial Bold"/>
              </a:rPr>
              <a:t>243e</a:t>
            </a:r>
          </a:p>
        </p:txBody>
      </p:sp>
      <p:grpSp>
        <p:nvGrpSpPr>
          <p:cNvPr id="26" name="Group 26"/>
          <p:cNvGrpSpPr/>
          <p:nvPr/>
        </p:nvGrpSpPr>
        <p:grpSpPr>
          <a:xfrm>
            <a:off x="3914127" y="6238199"/>
            <a:ext cx="1008259" cy="1008259"/>
            <a:chOff x="0" y="0"/>
            <a:chExt cx="1344346" cy="1344346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1344422" cy="1344422"/>
            </a:xfrm>
            <a:custGeom>
              <a:avLst/>
              <a:gdLst/>
              <a:ahLst/>
              <a:cxnLst/>
              <a:rect l="l" t="t" r="r" b="b"/>
              <a:pathLst>
                <a:path w="1344422" h="1344422">
                  <a:moveTo>
                    <a:pt x="0" y="672211"/>
                  </a:moveTo>
                  <a:cubicBezTo>
                    <a:pt x="0" y="300990"/>
                    <a:pt x="300990" y="0"/>
                    <a:pt x="672211" y="0"/>
                  </a:cubicBezTo>
                  <a:cubicBezTo>
                    <a:pt x="1043432" y="0"/>
                    <a:pt x="1344422" y="300990"/>
                    <a:pt x="1344422" y="672211"/>
                  </a:cubicBezTo>
                  <a:cubicBezTo>
                    <a:pt x="1344422" y="1043432"/>
                    <a:pt x="1043432" y="1344422"/>
                    <a:pt x="672211" y="1344422"/>
                  </a:cubicBezTo>
                  <a:cubicBezTo>
                    <a:pt x="300990" y="1344422"/>
                    <a:pt x="0" y="1043432"/>
                    <a:pt x="0" y="672211"/>
                  </a:cubicBezTo>
                  <a:close/>
                </a:path>
              </a:pathLst>
            </a:custGeom>
            <a:solidFill>
              <a:srgbClr val="E3EDF6"/>
            </a:solidFill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28" name="TextBox 28"/>
          <p:cNvSpPr txBox="1"/>
          <p:nvPr/>
        </p:nvSpPr>
        <p:spPr>
          <a:xfrm>
            <a:off x="1443599" y="7329430"/>
            <a:ext cx="1622717" cy="702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2100" b="1">
                <a:solidFill>
                  <a:srgbClr val="EB5C5A"/>
                </a:solidFill>
                <a:latin typeface="Arial Bold"/>
                <a:ea typeface="Arial Bold"/>
                <a:cs typeface="Arial Bold"/>
                <a:sym typeface="Arial Bold"/>
              </a:rPr>
              <a:t>összes vendég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5781675" y="7305675"/>
            <a:ext cx="1622717" cy="702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2100" b="1">
                <a:solidFill>
                  <a:srgbClr val="5584C4"/>
                </a:solidFill>
                <a:latin typeface="Arial Bold"/>
                <a:ea typeface="Arial Bold"/>
                <a:cs typeface="Arial Bold"/>
                <a:sym typeface="Arial Bold"/>
              </a:rPr>
              <a:t>összes vendég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3416189" y="7360568"/>
            <a:ext cx="2004146" cy="702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2100" b="1">
                <a:solidFill>
                  <a:srgbClr val="13377F"/>
                </a:solidFill>
                <a:latin typeface="Arial Bold"/>
                <a:ea typeface="Arial Bold"/>
                <a:cs typeface="Arial Bold"/>
                <a:sym typeface="Arial Bold"/>
              </a:rPr>
              <a:t>Vendégek száma</a:t>
            </a:r>
          </a:p>
        </p:txBody>
      </p:sp>
      <p:grpSp>
        <p:nvGrpSpPr>
          <p:cNvPr id="31" name="Group 31"/>
          <p:cNvGrpSpPr/>
          <p:nvPr/>
        </p:nvGrpSpPr>
        <p:grpSpPr>
          <a:xfrm>
            <a:off x="886225" y="2695384"/>
            <a:ext cx="8468144" cy="2795426"/>
            <a:chOff x="0" y="0"/>
            <a:chExt cx="11290859" cy="3727234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11290808" cy="3727196"/>
            </a:xfrm>
            <a:custGeom>
              <a:avLst/>
              <a:gdLst/>
              <a:ahLst/>
              <a:cxnLst/>
              <a:rect l="l" t="t" r="r" b="b"/>
              <a:pathLst>
                <a:path w="11290808" h="3727196">
                  <a:moveTo>
                    <a:pt x="0" y="550291"/>
                  </a:moveTo>
                  <a:cubicBezTo>
                    <a:pt x="0" y="246380"/>
                    <a:pt x="246380" y="0"/>
                    <a:pt x="550291" y="0"/>
                  </a:cubicBezTo>
                  <a:lnTo>
                    <a:pt x="10740517" y="0"/>
                  </a:lnTo>
                  <a:cubicBezTo>
                    <a:pt x="11044428" y="0"/>
                    <a:pt x="11290808" y="246380"/>
                    <a:pt x="11290808" y="550291"/>
                  </a:cubicBezTo>
                  <a:lnTo>
                    <a:pt x="11290808" y="3176905"/>
                  </a:lnTo>
                  <a:cubicBezTo>
                    <a:pt x="11290808" y="3480816"/>
                    <a:pt x="11044428" y="3727196"/>
                    <a:pt x="10740517" y="3727196"/>
                  </a:cubicBezTo>
                  <a:lnTo>
                    <a:pt x="550291" y="3727196"/>
                  </a:lnTo>
                  <a:cubicBezTo>
                    <a:pt x="246380" y="3727196"/>
                    <a:pt x="0" y="3480816"/>
                    <a:pt x="0" y="3176905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hu-HU"/>
            </a:p>
          </p:txBody>
        </p:sp>
      </p:grpSp>
      <p:pic>
        <p:nvPicPr>
          <p:cNvPr id="33" name="Picture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3264" y="2634497"/>
            <a:ext cx="3722306" cy="2709608"/>
          </a:xfrm>
          <a:prstGeom prst="rect">
            <a:avLst/>
          </a:prstGeom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28096" y="2637710"/>
            <a:ext cx="3722306" cy="2703182"/>
          </a:xfrm>
          <a:prstGeom prst="rect">
            <a:avLst/>
          </a:prstGeom>
        </p:spPr>
      </p:pic>
      <p:sp>
        <p:nvSpPr>
          <p:cNvPr id="35" name="TextBox 35"/>
          <p:cNvSpPr txBox="1"/>
          <p:nvPr/>
        </p:nvSpPr>
        <p:spPr>
          <a:xfrm>
            <a:off x="1214857" y="3325625"/>
            <a:ext cx="2048704" cy="11184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79"/>
              </a:lnSpc>
            </a:pPr>
            <a:r>
              <a:rPr lang="en-US" sz="2400" b="1">
                <a:solidFill>
                  <a:srgbClr val="EB5C5A"/>
                </a:solidFill>
                <a:latin typeface="Arial Bold"/>
                <a:ea typeface="Arial Bold"/>
                <a:cs typeface="Arial Bold"/>
                <a:sym typeface="Arial Bold"/>
              </a:rPr>
              <a:t>2024</a:t>
            </a:r>
          </a:p>
          <a:p>
            <a:pPr algn="ctr">
              <a:lnSpc>
                <a:spcPts val="5400"/>
              </a:lnSpc>
            </a:pPr>
            <a:r>
              <a:rPr lang="en-US" sz="4500" b="1">
                <a:solidFill>
                  <a:srgbClr val="EB5C5A"/>
                </a:solidFill>
                <a:latin typeface="Arial Bold"/>
                <a:ea typeface="Arial Bold"/>
                <a:cs typeface="Arial Bold"/>
                <a:sym typeface="Arial Bold"/>
              </a:rPr>
              <a:t>608e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6872411" y="3325625"/>
            <a:ext cx="2048704" cy="11184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79"/>
              </a:lnSpc>
            </a:pPr>
            <a:r>
              <a:rPr lang="en-US" sz="2400" b="1">
                <a:solidFill>
                  <a:srgbClr val="5584C4"/>
                </a:solidFill>
                <a:latin typeface="Arial Bold"/>
                <a:ea typeface="Arial Bold"/>
                <a:cs typeface="Arial Bold"/>
                <a:sym typeface="Arial Bold"/>
              </a:rPr>
              <a:t>2025</a:t>
            </a:r>
          </a:p>
          <a:p>
            <a:pPr algn="ctr">
              <a:lnSpc>
                <a:spcPts val="5400"/>
              </a:lnSpc>
            </a:pPr>
            <a:r>
              <a:rPr lang="en-US" sz="4500" b="1">
                <a:solidFill>
                  <a:srgbClr val="5584C4"/>
                </a:solidFill>
                <a:latin typeface="Arial Bold"/>
                <a:ea typeface="Arial Bold"/>
                <a:cs typeface="Arial Bold"/>
                <a:sym typeface="Arial Bold"/>
              </a:rPr>
              <a:t>634e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2802891" y="5040550"/>
            <a:ext cx="4557236" cy="3797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2100" b="1" dirty="0" err="1">
                <a:solidFill>
                  <a:srgbClr val="13377F"/>
                </a:solidFill>
                <a:latin typeface="Arial Bold"/>
                <a:ea typeface="Arial Bold"/>
                <a:cs typeface="Arial Bold"/>
                <a:sym typeface="Arial Bold"/>
              </a:rPr>
              <a:t>Vendégéjszakák</a:t>
            </a:r>
            <a:r>
              <a:rPr lang="en-US" sz="2100" b="1" dirty="0">
                <a:solidFill>
                  <a:srgbClr val="13377F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100" b="1" dirty="0" err="1">
                <a:solidFill>
                  <a:srgbClr val="13377F"/>
                </a:solidFill>
                <a:latin typeface="Arial Bold"/>
                <a:ea typeface="Arial Bold"/>
                <a:cs typeface="Arial Bold"/>
                <a:sym typeface="Arial Bold"/>
              </a:rPr>
              <a:t>száma</a:t>
            </a:r>
            <a:endParaRPr lang="en-US" sz="2100" b="1" dirty="0">
              <a:solidFill>
                <a:srgbClr val="13377F"/>
              </a:solidFill>
              <a:latin typeface="Arial Bold"/>
              <a:ea typeface="Arial Bold"/>
              <a:cs typeface="Arial Bold"/>
              <a:sym typeface="Arial Bold"/>
            </a:endParaRPr>
          </a:p>
        </p:txBody>
      </p:sp>
      <p:sp>
        <p:nvSpPr>
          <p:cNvPr id="38" name="TextBox 38"/>
          <p:cNvSpPr txBox="1"/>
          <p:nvPr/>
        </p:nvSpPr>
        <p:spPr>
          <a:xfrm>
            <a:off x="6666414" y="4473692"/>
            <a:ext cx="2460698" cy="5739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80"/>
              </a:lnSpc>
            </a:pPr>
            <a:r>
              <a:rPr lang="en-US" sz="1650" b="1">
                <a:solidFill>
                  <a:srgbClr val="5584C4"/>
                </a:solidFill>
                <a:latin typeface="Arial Bold"/>
                <a:ea typeface="Arial Bold"/>
                <a:cs typeface="Arial Bold"/>
                <a:sym typeface="Arial Bold"/>
              </a:rPr>
              <a:t>44%</a:t>
            </a:r>
          </a:p>
          <a:p>
            <a:pPr algn="ctr">
              <a:lnSpc>
                <a:spcPts val="1980"/>
              </a:lnSpc>
            </a:pPr>
            <a:r>
              <a:rPr lang="en-US" sz="1650">
                <a:solidFill>
                  <a:srgbClr val="5584C4"/>
                </a:solidFill>
                <a:latin typeface="Arial"/>
                <a:ea typeface="Arial"/>
                <a:cs typeface="Arial"/>
                <a:sym typeface="Arial"/>
              </a:rPr>
              <a:t>belföldi vendégéj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1016927" y="4473692"/>
            <a:ext cx="2460698" cy="5739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80"/>
              </a:lnSpc>
            </a:pPr>
            <a:r>
              <a:rPr lang="en-US" sz="1650" b="1">
                <a:solidFill>
                  <a:srgbClr val="EB5C5A"/>
                </a:solidFill>
                <a:latin typeface="Arial Bold"/>
                <a:ea typeface="Arial Bold"/>
                <a:cs typeface="Arial Bold"/>
                <a:sym typeface="Arial Bold"/>
              </a:rPr>
              <a:t>44%</a:t>
            </a:r>
          </a:p>
          <a:p>
            <a:pPr algn="ctr">
              <a:lnSpc>
                <a:spcPts val="1980"/>
              </a:lnSpc>
            </a:pPr>
            <a:r>
              <a:rPr lang="en-US" sz="1650">
                <a:solidFill>
                  <a:srgbClr val="EB5C5A"/>
                </a:solidFill>
                <a:latin typeface="Arial"/>
                <a:ea typeface="Arial"/>
                <a:cs typeface="Arial"/>
                <a:sym typeface="Arial"/>
              </a:rPr>
              <a:t>belföldi vendégéj</a:t>
            </a:r>
          </a:p>
        </p:txBody>
      </p:sp>
      <p:grpSp>
        <p:nvGrpSpPr>
          <p:cNvPr id="40" name="Group 40"/>
          <p:cNvGrpSpPr/>
          <p:nvPr/>
        </p:nvGrpSpPr>
        <p:grpSpPr>
          <a:xfrm>
            <a:off x="9588217" y="3684184"/>
            <a:ext cx="7833751" cy="1988344"/>
            <a:chOff x="0" y="0"/>
            <a:chExt cx="10445001" cy="2651125"/>
          </a:xfrm>
        </p:grpSpPr>
        <p:sp>
          <p:nvSpPr>
            <p:cNvPr id="41" name="Freeform 41"/>
            <p:cNvSpPr/>
            <p:nvPr/>
          </p:nvSpPr>
          <p:spPr>
            <a:xfrm>
              <a:off x="0" y="0"/>
              <a:ext cx="10444988" cy="2651125"/>
            </a:xfrm>
            <a:custGeom>
              <a:avLst/>
              <a:gdLst/>
              <a:ahLst/>
              <a:cxnLst/>
              <a:rect l="l" t="t" r="r" b="b"/>
              <a:pathLst>
                <a:path w="10444988" h="2651125">
                  <a:moveTo>
                    <a:pt x="0" y="413131"/>
                  </a:moveTo>
                  <a:cubicBezTo>
                    <a:pt x="0" y="184912"/>
                    <a:pt x="184912" y="0"/>
                    <a:pt x="413131" y="0"/>
                  </a:cubicBezTo>
                  <a:lnTo>
                    <a:pt x="10031857" y="0"/>
                  </a:lnTo>
                  <a:cubicBezTo>
                    <a:pt x="10260075" y="0"/>
                    <a:pt x="10444988" y="184912"/>
                    <a:pt x="10444988" y="413131"/>
                  </a:cubicBezTo>
                  <a:lnTo>
                    <a:pt x="10444988" y="2237994"/>
                  </a:lnTo>
                  <a:cubicBezTo>
                    <a:pt x="10444988" y="2466213"/>
                    <a:pt x="10260075" y="2651125"/>
                    <a:pt x="10031857" y="2651125"/>
                  </a:cubicBezTo>
                  <a:lnTo>
                    <a:pt x="413131" y="2651125"/>
                  </a:lnTo>
                  <a:cubicBezTo>
                    <a:pt x="184912" y="2651125"/>
                    <a:pt x="0" y="2466213"/>
                    <a:pt x="0" y="2237994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42" name="TextBox 42"/>
          <p:cNvSpPr txBox="1"/>
          <p:nvPr/>
        </p:nvSpPr>
        <p:spPr>
          <a:xfrm>
            <a:off x="15311895" y="8649214"/>
            <a:ext cx="2494216" cy="3200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80"/>
              </a:lnSpc>
            </a:pPr>
            <a:r>
              <a:rPr lang="en-US" sz="1650">
                <a:solidFill>
                  <a:srgbClr val="043376"/>
                </a:solidFill>
                <a:latin typeface="Arial"/>
                <a:ea typeface="Arial"/>
                <a:cs typeface="Arial"/>
                <a:sym typeface="Arial"/>
              </a:rPr>
              <a:t>Forrás: KSH, NTAK</a:t>
            </a:r>
          </a:p>
        </p:txBody>
      </p:sp>
      <p:grpSp>
        <p:nvGrpSpPr>
          <p:cNvPr id="43" name="Group 43"/>
          <p:cNvGrpSpPr/>
          <p:nvPr/>
        </p:nvGrpSpPr>
        <p:grpSpPr>
          <a:xfrm>
            <a:off x="906409" y="1743808"/>
            <a:ext cx="1231668" cy="657997"/>
            <a:chOff x="0" y="0"/>
            <a:chExt cx="1642224" cy="877329"/>
          </a:xfrm>
        </p:grpSpPr>
        <p:sp>
          <p:nvSpPr>
            <p:cNvPr id="44" name="Freeform 44"/>
            <p:cNvSpPr/>
            <p:nvPr/>
          </p:nvSpPr>
          <p:spPr>
            <a:xfrm>
              <a:off x="0" y="0"/>
              <a:ext cx="1642237" cy="877316"/>
            </a:xfrm>
            <a:custGeom>
              <a:avLst/>
              <a:gdLst/>
              <a:ahLst/>
              <a:cxnLst/>
              <a:rect l="l" t="t" r="r" b="b"/>
              <a:pathLst>
                <a:path w="1642237" h="877316">
                  <a:moveTo>
                    <a:pt x="0" y="438658"/>
                  </a:moveTo>
                  <a:cubicBezTo>
                    <a:pt x="0" y="196342"/>
                    <a:pt x="196342" y="0"/>
                    <a:pt x="438658" y="0"/>
                  </a:cubicBezTo>
                  <a:lnTo>
                    <a:pt x="1203579" y="0"/>
                  </a:lnTo>
                  <a:cubicBezTo>
                    <a:pt x="1445895" y="0"/>
                    <a:pt x="1642237" y="196342"/>
                    <a:pt x="1642237" y="438658"/>
                  </a:cubicBezTo>
                  <a:cubicBezTo>
                    <a:pt x="1642237" y="680974"/>
                    <a:pt x="1445895" y="877316"/>
                    <a:pt x="1203579" y="877316"/>
                  </a:cubicBezTo>
                  <a:lnTo>
                    <a:pt x="438658" y="877316"/>
                  </a:lnTo>
                  <a:cubicBezTo>
                    <a:pt x="196342" y="877316"/>
                    <a:pt x="0" y="680974"/>
                    <a:pt x="0" y="438658"/>
                  </a:cubicBezTo>
                  <a:close/>
                </a:path>
              </a:pathLst>
            </a:custGeom>
            <a:solidFill>
              <a:srgbClr val="6F9ED4"/>
            </a:solidFill>
          </p:spPr>
          <p:txBody>
            <a:bodyPr/>
            <a:lstStyle/>
            <a:p>
              <a:endParaRPr lang="hu-HU"/>
            </a:p>
          </p:txBody>
        </p:sp>
      </p:grpSp>
      <p:grpSp>
        <p:nvGrpSpPr>
          <p:cNvPr id="45" name="Group 45"/>
          <p:cNvGrpSpPr/>
          <p:nvPr/>
        </p:nvGrpSpPr>
        <p:grpSpPr>
          <a:xfrm>
            <a:off x="1056332" y="1856022"/>
            <a:ext cx="3011424" cy="524685"/>
            <a:chOff x="0" y="0"/>
            <a:chExt cx="4015232" cy="699580"/>
          </a:xfrm>
        </p:grpSpPr>
        <p:sp>
          <p:nvSpPr>
            <p:cNvPr id="46" name="Freeform 46"/>
            <p:cNvSpPr/>
            <p:nvPr/>
          </p:nvSpPr>
          <p:spPr>
            <a:xfrm>
              <a:off x="0" y="0"/>
              <a:ext cx="4015234" cy="699576"/>
            </a:xfrm>
            <a:custGeom>
              <a:avLst/>
              <a:gdLst/>
              <a:ahLst/>
              <a:cxnLst/>
              <a:rect l="l" t="t" r="r" b="b"/>
              <a:pathLst>
                <a:path w="4015234" h="699576">
                  <a:moveTo>
                    <a:pt x="0" y="0"/>
                  </a:moveTo>
                  <a:lnTo>
                    <a:pt x="4015234" y="0"/>
                  </a:lnTo>
                  <a:lnTo>
                    <a:pt x="4015234" y="699576"/>
                  </a:lnTo>
                  <a:lnTo>
                    <a:pt x="0" y="699576"/>
                  </a:lnTo>
                  <a:close/>
                </a:path>
              </a:pathLst>
            </a:custGeom>
            <a:blipFill>
              <a:blip r:embed="rId4">
                <a:alphaModFix amt="0"/>
              </a:blip>
              <a:stretch>
                <a:fillRect t="-61834" b="-61835"/>
              </a:stretch>
            </a:blipFill>
          </p:spPr>
          <p:txBody>
            <a:bodyPr/>
            <a:lstStyle/>
            <a:p>
              <a:endParaRPr lang="hu-HU"/>
            </a:p>
          </p:txBody>
        </p:sp>
        <p:sp>
          <p:nvSpPr>
            <p:cNvPr id="47" name="TextBox 47"/>
            <p:cNvSpPr txBox="1"/>
            <p:nvPr/>
          </p:nvSpPr>
          <p:spPr>
            <a:xfrm>
              <a:off x="0" y="19050"/>
              <a:ext cx="4015232" cy="68053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592"/>
                </a:lnSpc>
              </a:pPr>
              <a:r>
                <a:rPr lang="en-US" sz="2400" b="1" spc="-90">
                  <a:solidFill>
                    <a:srgbClr val="FFFFFF"/>
                  </a:solidFill>
                  <a:latin typeface="Arial Bold"/>
                  <a:ea typeface="Arial Bold"/>
                  <a:cs typeface="Arial Bold"/>
                  <a:sym typeface="Arial Bold"/>
                </a:rPr>
                <a:t>2025. </a:t>
              </a:r>
            </a:p>
          </p:txBody>
        </p:sp>
      </p:grpSp>
      <p:sp>
        <p:nvSpPr>
          <p:cNvPr id="48" name="TextBox 48"/>
          <p:cNvSpPr txBox="1"/>
          <p:nvPr/>
        </p:nvSpPr>
        <p:spPr>
          <a:xfrm>
            <a:off x="12503020" y="1340634"/>
            <a:ext cx="2004146" cy="3797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2100" b="1">
                <a:solidFill>
                  <a:srgbClr val="4472C4"/>
                </a:solidFill>
                <a:latin typeface="Arial Bold"/>
                <a:ea typeface="Arial Bold"/>
                <a:cs typeface="Arial Bold"/>
                <a:sym typeface="Arial Bold"/>
              </a:rPr>
              <a:t>+15%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4098493" y="2799350"/>
            <a:ext cx="2004146" cy="3797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2100" b="1">
                <a:solidFill>
                  <a:srgbClr val="4472C4"/>
                </a:solidFill>
                <a:latin typeface="Arial Bold"/>
                <a:ea typeface="Arial Bold"/>
                <a:cs typeface="Arial Bold"/>
                <a:sym typeface="Arial Bold"/>
              </a:rPr>
              <a:t>+4%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3446431" y="5837434"/>
            <a:ext cx="2004146" cy="3797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2100" b="1">
                <a:solidFill>
                  <a:srgbClr val="4472C4"/>
                </a:solidFill>
                <a:latin typeface="Arial Bold"/>
                <a:ea typeface="Arial Bold"/>
                <a:cs typeface="Arial Bold"/>
                <a:sym typeface="Arial Bold"/>
              </a:rPr>
              <a:t>+6%</a:t>
            </a:r>
          </a:p>
        </p:txBody>
      </p:sp>
      <p:pic>
        <p:nvPicPr>
          <p:cNvPr id="51" name="Picture 5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372951" y="3240273"/>
            <a:ext cx="5611318" cy="3018018"/>
          </a:xfrm>
          <a:prstGeom prst="rect">
            <a:avLst/>
          </a:prstGeom>
        </p:spPr>
      </p:pic>
      <p:sp>
        <p:nvSpPr>
          <p:cNvPr id="52" name="TextBox 52"/>
          <p:cNvSpPr txBox="1"/>
          <p:nvPr/>
        </p:nvSpPr>
        <p:spPr>
          <a:xfrm>
            <a:off x="10117846" y="4289765"/>
            <a:ext cx="2004146" cy="702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2100" b="1">
                <a:solidFill>
                  <a:srgbClr val="13377F"/>
                </a:solidFill>
                <a:latin typeface="Arial Bold"/>
                <a:ea typeface="Arial Bold"/>
                <a:cs typeface="Arial Bold"/>
                <a:sym typeface="Arial Bold"/>
              </a:rPr>
              <a:t>Vendéglátás bevételek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12947409" y="4552779"/>
            <a:ext cx="1269949" cy="343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60"/>
              </a:lnSpc>
            </a:pPr>
            <a:r>
              <a:rPr lang="en-US" sz="1800" b="1">
                <a:solidFill>
                  <a:srgbClr val="5584C4"/>
                </a:solidFill>
                <a:latin typeface="Arial Bold"/>
                <a:ea typeface="Arial Bold"/>
                <a:cs typeface="Arial Bold"/>
                <a:sym typeface="Arial Bold"/>
              </a:rPr>
              <a:t>6,7Mrd</a:t>
            </a:r>
          </a:p>
        </p:txBody>
      </p:sp>
      <p:graphicFrame>
        <p:nvGraphicFramePr>
          <p:cNvPr id="54" name="Chart 18">
            <a:extLst>
              <a:ext uri="{FF2B5EF4-FFF2-40B4-BE49-F238E27FC236}">
                <a16:creationId xmlns:a16="http://schemas.microsoft.com/office/drawing/2014/main" id="{D99210EE-4D6A-DB74-738E-8E9D145036E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6302342"/>
              </p:ext>
            </p:extLst>
          </p:nvPr>
        </p:nvGraphicFramePr>
        <p:xfrm>
          <a:off x="9803017" y="6539275"/>
          <a:ext cx="7798026" cy="2054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4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" y="0"/>
            <a:ext cx="18288000" cy="10286562"/>
            <a:chOff x="0" y="0"/>
            <a:chExt cx="24384000" cy="1371541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5364"/>
            </a:xfrm>
            <a:custGeom>
              <a:avLst/>
              <a:gdLst/>
              <a:ahLst/>
              <a:cxnLst/>
              <a:rect l="l" t="t" r="r" b="b"/>
              <a:pathLst>
                <a:path w="24384000" h="13715364">
                  <a:moveTo>
                    <a:pt x="0" y="0"/>
                  </a:moveTo>
                  <a:lnTo>
                    <a:pt x="24384000" y="0"/>
                  </a:lnTo>
                  <a:lnTo>
                    <a:pt x="24384000" y="13715364"/>
                  </a:lnTo>
                  <a:lnTo>
                    <a:pt x="0" y="13715364"/>
                  </a:lnTo>
                  <a:close/>
                </a:path>
              </a:pathLst>
            </a:custGeom>
            <a:solidFill>
              <a:srgbClr val="6F9ED4">
                <a:alpha val="3922"/>
              </a:srgbClr>
            </a:solidFill>
          </p:spPr>
          <p:txBody>
            <a:bodyPr/>
            <a:lstStyle/>
            <a:p>
              <a:endParaRPr lang="hu-HU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-19050" y="8402488"/>
            <a:ext cx="16700497" cy="1904190"/>
            <a:chOff x="0" y="0"/>
            <a:chExt cx="22267329" cy="253892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2267290" cy="2538857"/>
            </a:xfrm>
            <a:custGeom>
              <a:avLst/>
              <a:gdLst/>
              <a:ahLst/>
              <a:cxnLst/>
              <a:rect l="l" t="t" r="r" b="b"/>
              <a:pathLst>
                <a:path w="22267290" h="2538857">
                  <a:moveTo>
                    <a:pt x="0" y="0"/>
                  </a:moveTo>
                  <a:lnTo>
                    <a:pt x="22267290" y="0"/>
                  </a:lnTo>
                  <a:lnTo>
                    <a:pt x="22267290" y="2538857"/>
                  </a:lnTo>
                  <a:lnTo>
                    <a:pt x="0" y="25388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99" b="-102"/>
              </a:stretch>
            </a:blipFill>
          </p:spPr>
          <p:txBody>
            <a:bodyPr/>
            <a:lstStyle/>
            <a:p>
              <a:endParaRPr lang="hu-HU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9588217" y="1386192"/>
            <a:ext cx="7833751" cy="2241404"/>
            <a:chOff x="0" y="0"/>
            <a:chExt cx="10445001" cy="298853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0444988" cy="2988564"/>
            </a:xfrm>
            <a:custGeom>
              <a:avLst/>
              <a:gdLst/>
              <a:ahLst/>
              <a:cxnLst/>
              <a:rect l="l" t="t" r="r" b="b"/>
              <a:pathLst>
                <a:path w="10444988" h="2988564">
                  <a:moveTo>
                    <a:pt x="0" y="465709"/>
                  </a:moveTo>
                  <a:cubicBezTo>
                    <a:pt x="0" y="208534"/>
                    <a:pt x="208534" y="0"/>
                    <a:pt x="465709" y="0"/>
                  </a:cubicBezTo>
                  <a:lnTo>
                    <a:pt x="9979278" y="0"/>
                  </a:lnTo>
                  <a:cubicBezTo>
                    <a:pt x="10236453" y="0"/>
                    <a:pt x="10444988" y="208534"/>
                    <a:pt x="10444988" y="465709"/>
                  </a:cubicBezTo>
                  <a:lnTo>
                    <a:pt x="10444988" y="2522855"/>
                  </a:lnTo>
                  <a:cubicBezTo>
                    <a:pt x="10444988" y="2780030"/>
                    <a:pt x="10236453" y="2988564"/>
                    <a:pt x="9979278" y="2988564"/>
                  </a:cubicBezTo>
                  <a:lnTo>
                    <a:pt x="465709" y="2988564"/>
                  </a:lnTo>
                  <a:cubicBezTo>
                    <a:pt x="208534" y="2988564"/>
                    <a:pt x="0" y="2780030"/>
                    <a:pt x="0" y="2522855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hu-HU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906409" y="5720591"/>
            <a:ext cx="7057368" cy="2795426"/>
            <a:chOff x="0" y="0"/>
            <a:chExt cx="9409824" cy="372723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9409811" cy="3727196"/>
            </a:xfrm>
            <a:custGeom>
              <a:avLst/>
              <a:gdLst/>
              <a:ahLst/>
              <a:cxnLst/>
              <a:rect l="l" t="t" r="r" b="b"/>
              <a:pathLst>
                <a:path w="9409811" h="3727196">
                  <a:moveTo>
                    <a:pt x="0" y="521970"/>
                  </a:moveTo>
                  <a:cubicBezTo>
                    <a:pt x="0" y="233680"/>
                    <a:pt x="233680" y="0"/>
                    <a:pt x="521970" y="0"/>
                  </a:cubicBezTo>
                  <a:lnTo>
                    <a:pt x="8887841" y="0"/>
                  </a:lnTo>
                  <a:cubicBezTo>
                    <a:pt x="9176131" y="0"/>
                    <a:pt x="9409811" y="233680"/>
                    <a:pt x="9409811" y="521970"/>
                  </a:cubicBezTo>
                  <a:lnTo>
                    <a:pt x="9409811" y="3205226"/>
                  </a:lnTo>
                  <a:cubicBezTo>
                    <a:pt x="9409811" y="3493516"/>
                    <a:pt x="9176131" y="3727196"/>
                    <a:pt x="8887841" y="3727196"/>
                  </a:cubicBezTo>
                  <a:lnTo>
                    <a:pt x="521970" y="3727196"/>
                  </a:lnTo>
                  <a:cubicBezTo>
                    <a:pt x="233680" y="3727196"/>
                    <a:pt x="0" y="3493516"/>
                    <a:pt x="0" y="3205226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hu-HU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8203140" y="5742642"/>
            <a:ext cx="9198635" cy="2795426"/>
            <a:chOff x="0" y="0"/>
            <a:chExt cx="12264847" cy="3727234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2264898" cy="3727323"/>
            </a:xfrm>
            <a:custGeom>
              <a:avLst/>
              <a:gdLst/>
              <a:ahLst/>
              <a:cxnLst/>
              <a:rect l="l" t="t" r="r" b="b"/>
              <a:pathLst>
                <a:path w="12264898" h="3727323">
                  <a:moveTo>
                    <a:pt x="0" y="536194"/>
                  </a:moveTo>
                  <a:cubicBezTo>
                    <a:pt x="0" y="240030"/>
                    <a:pt x="240030" y="0"/>
                    <a:pt x="536194" y="0"/>
                  </a:cubicBezTo>
                  <a:lnTo>
                    <a:pt x="11728704" y="0"/>
                  </a:lnTo>
                  <a:cubicBezTo>
                    <a:pt x="12024868" y="0"/>
                    <a:pt x="12264898" y="240030"/>
                    <a:pt x="12264898" y="536194"/>
                  </a:cubicBezTo>
                  <a:lnTo>
                    <a:pt x="12264898" y="3191129"/>
                  </a:lnTo>
                  <a:cubicBezTo>
                    <a:pt x="12264898" y="3487293"/>
                    <a:pt x="12024868" y="3727323"/>
                    <a:pt x="11728704" y="3727323"/>
                  </a:cubicBezTo>
                  <a:lnTo>
                    <a:pt x="536194" y="3727323"/>
                  </a:lnTo>
                  <a:cubicBezTo>
                    <a:pt x="240030" y="3727196"/>
                    <a:pt x="0" y="3487166"/>
                    <a:pt x="0" y="3191129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hu-HU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885825" y="38100"/>
            <a:ext cx="15773400" cy="1988344"/>
            <a:chOff x="0" y="0"/>
            <a:chExt cx="21031200" cy="265112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1031200" cy="2651126"/>
            </a:xfrm>
            <a:custGeom>
              <a:avLst/>
              <a:gdLst/>
              <a:ahLst/>
              <a:cxnLst/>
              <a:rect l="l" t="t" r="r" b="b"/>
              <a:pathLst>
                <a:path w="21031200" h="2651126">
                  <a:moveTo>
                    <a:pt x="0" y="0"/>
                  </a:moveTo>
                  <a:lnTo>
                    <a:pt x="21031200" y="0"/>
                  </a:lnTo>
                  <a:lnTo>
                    <a:pt x="21031200" y="2651126"/>
                  </a:lnTo>
                  <a:lnTo>
                    <a:pt x="0" y="2651126"/>
                  </a:lnTo>
                  <a:close/>
                </a:path>
              </a:pathLst>
            </a:custGeom>
            <a:blipFill>
              <a:blip r:embed="rId4">
                <a:alphaModFix amt="0"/>
              </a:blip>
              <a:stretch>
                <a:fillRect t="-104573" b="-104573"/>
              </a:stretch>
            </a:blipFill>
          </p:spPr>
          <p:txBody>
            <a:bodyPr/>
            <a:lstStyle/>
            <a:p>
              <a:endParaRPr lang="hu-HU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28575"/>
              <a:ext cx="21031200" cy="262255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5508"/>
                </a:lnSpc>
              </a:pPr>
              <a:r>
                <a:rPr lang="en-US" sz="5100" b="1">
                  <a:solidFill>
                    <a:srgbClr val="043376"/>
                  </a:solidFill>
                  <a:latin typeface="Arial Bold"/>
                  <a:ea typeface="Arial Bold"/>
                  <a:cs typeface="Arial Bold"/>
                  <a:sym typeface="Arial Bold"/>
                </a:rPr>
                <a:t>Zalaszentgrót eredmények</a:t>
              </a:r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8790346" y="5989406"/>
            <a:ext cx="9015755" cy="6105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2100" b="1">
                <a:solidFill>
                  <a:srgbClr val="13377F"/>
                </a:solidFill>
                <a:latin typeface="Arial Bold"/>
                <a:ea typeface="Arial Bold"/>
                <a:cs typeface="Arial Bold"/>
                <a:sym typeface="Arial Bold"/>
              </a:rPr>
              <a:t>Külföldi vendégek küldőországok szerint</a:t>
            </a:r>
          </a:p>
          <a:p>
            <a:pPr algn="l">
              <a:lnSpc>
                <a:spcPts val="1800"/>
              </a:lnSpc>
            </a:pPr>
            <a:r>
              <a:rPr lang="en-US" sz="1500" b="1">
                <a:solidFill>
                  <a:srgbClr val="13377F"/>
                </a:solidFill>
                <a:latin typeface="Arial Bold"/>
                <a:ea typeface="Arial Bold"/>
                <a:cs typeface="Arial Bold"/>
                <a:sym typeface="Arial Bold"/>
              </a:rPr>
              <a:t>(vendégszám)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8838781" y="6989197"/>
            <a:ext cx="1008259" cy="1008259"/>
            <a:chOff x="0" y="0"/>
            <a:chExt cx="1344346" cy="1344346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344422" cy="1344422"/>
            </a:xfrm>
            <a:custGeom>
              <a:avLst/>
              <a:gdLst/>
              <a:ahLst/>
              <a:cxnLst/>
              <a:rect l="l" t="t" r="r" b="b"/>
              <a:pathLst>
                <a:path w="1344422" h="1344422">
                  <a:moveTo>
                    <a:pt x="0" y="672211"/>
                  </a:moveTo>
                  <a:cubicBezTo>
                    <a:pt x="0" y="300990"/>
                    <a:pt x="300990" y="0"/>
                    <a:pt x="672211" y="0"/>
                  </a:cubicBezTo>
                  <a:cubicBezTo>
                    <a:pt x="1043432" y="0"/>
                    <a:pt x="1344422" y="300990"/>
                    <a:pt x="1344422" y="672211"/>
                  </a:cubicBezTo>
                  <a:cubicBezTo>
                    <a:pt x="1344422" y="1043432"/>
                    <a:pt x="1043432" y="1344422"/>
                    <a:pt x="672211" y="1344422"/>
                  </a:cubicBezTo>
                  <a:cubicBezTo>
                    <a:pt x="300990" y="1344422"/>
                    <a:pt x="0" y="1043432"/>
                    <a:pt x="0" y="672211"/>
                  </a:cubicBezTo>
                  <a:close/>
                </a:path>
              </a:pathLst>
            </a:custGeom>
            <a:solidFill>
              <a:srgbClr val="E3EDF6"/>
            </a:solidFill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9481404" y="1913525"/>
            <a:ext cx="3202762" cy="11184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79"/>
              </a:lnSpc>
            </a:pPr>
            <a:r>
              <a:rPr lang="en-US" sz="2400" b="1">
                <a:solidFill>
                  <a:srgbClr val="EB5C5A"/>
                </a:solidFill>
                <a:latin typeface="Arial Bold"/>
                <a:ea typeface="Arial Bold"/>
                <a:cs typeface="Arial Bold"/>
                <a:sym typeface="Arial Bold"/>
              </a:rPr>
              <a:t>2024</a:t>
            </a:r>
          </a:p>
          <a:p>
            <a:pPr algn="ctr">
              <a:lnSpc>
                <a:spcPts val="5400"/>
              </a:lnSpc>
            </a:pPr>
            <a:r>
              <a:rPr lang="en-US" sz="4500" b="1">
                <a:solidFill>
                  <a:srgbClr val="EB5C5A"/>
                </a:solidFill>
                <a:latin typeface="Arial Bold"/>
                <a:ea typeface="Arial Bold"/>
                <a:cs typeface="Arial Bold"/>
                <a:sym typeface="Arial Bold"/>
              </a:rPr>
              <a:t>91,7M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4270050" y="1904409"/>
            <a:ext cx="3202762" cy="11184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79"/>
              </a:lnSpc>
            </a:pPr>
            <a:r>
              <a:rPr lang="en-US" sz="2400" b="1">
                <a:solidFill>
                  <a:srgbClr val="5584C4"/>
                </a:solidFill>
                <a:latin typeface="Arial Bold"/>
                <a:ea typeface="Arial Bold"/>
                <a:cs typeface="Arial Bold"/>
                <a:sym typeface="Arial Bold"/>
              </a:rPr>
              <a:t>2025</a:t>
            </a:r>
          </a:p>
          <a:p>
            <a:pPr algn="ctr">
              <a:lnSpc>
                <a:spcPts val="5400"/>
              </a:lnSpc>
            </a:pPr>
            <a:r>
              <a:rPr lang="en-US" sz="4500" b="1">
                <a:solidFill>
                  <a:srgbClr val="5584C4"/>
                </a:solidFill>
                <a:latin typeface="Arial Bold"/>
                <a:ea typeface="Arial Bold"/>
                <a:cs typeface="Arial Bold"/>
                <a:sym typeface="Arial Bold"/>
              </a:rPr>
              <a:t>98,1M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2475135" y="492271"/>
            <a:ext cx="2004146" cy="702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2100" b="1" dirty="0" err="1">
                <a:solidFill>
                  <a:srgbClr val="13377F"/>
                </a:solidFill>
                <a:latin typeface="Arial Bold"/>
                <a:ea typeface="Arial Bold"/>
                <a:cs typeface="Arial Bold"/>
                <a:sym typeface="Arial Bold"/>
              </a:rPr>
              <a:t>Szálláshelyi</a:t>
            </a:r>
            <a:r>
              <a:rPr lang="en-US" sz="2100" b="1" dirty="0">
                <a:solidFill>
                  <a:srgbClr val="13377F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100" b="1" dirty="0" err="1">
                <a:solidFill>
                  <a:srgbClr val="13377F"/>
                </a:solidFill>
                <a:latin typeface="Arial Bold"/>
                <a:ea typeface="Arial Bold"/>
                <a:cs typeface="Arial Bold"/>
                <a:sym typeface="Arial Bold"/>
              </a:rPr>
              <a:t>bevételek</a:t>
            </a:r>
            <a:endParaRPr lang="en-US" sz="2100" b="1" dirty="0">
              <a:solidFill>
                <a:srgbClr val="13377F"/>
              </a:solidFill>
              <a:latin typeface="Arial Bold"/>
              <a:ea typeface="Arial Bold"/>
              <a:cs typeface="Arial Bold"/>
              <a:sym typeface="Arial Bold"/>
            </a:endParaRPr>
          </a:p>
        </p:txBody>
      </p:sp>
      <p:grpSp>
        <p:nvGrpSpPr>
          <p:cNvPr id="22" name="Group 22"/>
          <p:cNvGrpSpPr/>
          <p:nvPr/>
        </p:nvGrpSpPr>
        <p:grpSpPr>
          <a:xfrm>
            <a:off x="12973050" y="1724025"/>
            <a:ext cx="1008259" cy="1008259"/>
            <a:chOff x="0" y="0"/>
            <a:chExt cx="1344346" cy="1344346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344422" cy="1344422"/>
            </a:xfrm>
            <a:custGeom>
              <a:avLst/>
              <a:gdLst/>
              <a:ahLst/>
              <a:cxnLst/>
              <a:rect l="l" t="t" r="r" b="b"/>
              <a:pathLst>
                <a:path w="1344422" h="1344422">
                  <a:moveTo>
                    <a:pt x="0" y="672211"/>
                  </a:moveTo>
                  <a:cubicBezTo>
                    <a:pt x="0" y="300990"/>
                    <a:pt x="300990" y="0"/>
                    <a:pt x="672211" y="0"/>
                  </a:cubicBezTo>
                  <a:cubicBezTo>
                    <a:pt x="1043432" y="0"/>
                    <a:pt x="1344422" y="300990"/>
                    <a:pt x="1344422" y="672211"/>
                  </a:cubicBezTo>
                  <a:cubicBezTo>
                    <a:pt x="1344422" y="1043432"/>
                    <a:pt x="1043432" y="1344422"/>
                    <a:pt x="672211" y="1344422"/>
                  </a:cubicBezTo>
                  <a:cubicBezTo>
                    <a:pt x="300990" y="1344422"/>
                    <a:pt x="0" y="1043432"/>
                    <a:pt x="0" y="672211"/>
                  </a:cubicBezTo>
                  <a:close/>
                </a:path>
              </a:pathLst>
            </a:custGeom>
            <a:solidFill>
              <a:srgbClr val="E3EDF6"/>
            </a:solidFill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978760" y="6269517"/>
            <a:ext cx="2517334" cy="11184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79"/>
              </a:lnSpc>
            </a:pPr>
            <a:r>
              <a:rPr lang="en-US" sz="2400" b="1">
                <a:solidFill>
                  <a:srgbClr val="EB5C5A"/>
                </a:solidFill>
                <a:latin typeface="Arial Bold"/>
                <a:ea typeface="Arial Bold"/>
                <a:cs typeface="Arial Bold"/>
                <a:sym typeface="Arial Bold"/>
              </a:rPr>
              <a:t>2024</a:t>
            </a:r>
          </a:p>
          <a:p>
            <a:pPr algn="ctr">
              <a:lnSpc>
                <a:spcPts val="5400"/>
              </a:lnSpc>
            </a:pPr>
            <a:r>
              <a:rPr lang="en-US" sz="4500" b="1">
                <a:solidFill>
                  <a:srgbClr val="EB5C5A"/>
                </a:solidFill>
                <a:latin typeface="Arial Bold"/>
                <a:ea typeface="Arial Bold"/>
                <a:cs typeface="Arial Bold"/>
                <a:sym typeface="Arial Bold"/>
              </a:rPr>
              <a:t>3,1e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5335343" y="6269517"/>
            <a:ext cx="2517334" cy="11184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79"/>
              </a:lnSpc>
            </a:pPr>
            <a:r>
              <a:rPr lang="en-US" sz="2400" b="1">
                <a:solidFill>
                  <a:srgbClr val="5584C4"/>
                </a:solidFill>
                <a:latin typeface="Arial Bold"/>
                <a:ea typeface="Arial Bold"/>
                <a:cs typeface="Arial Bold"/>
                <a:sym typeface="Arial Bold"/>
              </a:rPr>
              <a:t>2025</a:t>
            </a:r>
          </a:p>
          <a:p>
            <a:pPr algn="ctr">
              <a:lnSpc>
                <a:spcPts val="5400"/>
              </a:lnSpc>
            </a:pPr>
            <a:r>
              <a:rPr lang="en-US" sz="4500" b="1">
                <a:solidFill>
                  <a:srgbClr val="5584C4"/>
                </a:solidFill>
                <a:latin typeface="Arial Bold"/>
                <a:ea typeface="Arial Bold"/>
                <a:cs typeface="Arial Bold"/>
                <a:sym typeface="Arial Bold"/>
              </a:rPr>
              <a:t>2,6e</a:t>
            </a:r>
          </a:p>
        </p:txBody>
      </p:sp>
      <p:grpSp>
        <p:nvGrpSpPr>
          <p:cNvPr id="26" name="Group 26"/>
          <p:cNvGrpSpPr/>
          <p:nvPr/>
        </p:nvGrpSpPr>
        <p:grpSpPr>
          <a:xfrm>
            <a:off x="3914127" y="6238199"/>
            <a:ext cx="1008259" cy="1008259"/>
            <a:chOff x="0" y="0"/>
            <a:chExt cx="1344346" cy="1344346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1344422" cy="1344422"/>
            </a:xfrm>
            <a:custGeom>
              <a:avLst/>
              <a:gdLst/>
              <a:ahLst/>
              <a:cxnLst/>
              <a:rect l="l" t="t" r="r" b="b"/>
              <a:pathLst>
                <a:path w="1344422" h="1344422">
                  <a:moveTo>
                    <a:pt x="0" y="672211"/>
                  </a:moveTo>
                  <a:cubicBezTo>
                    <a:pt x="0" y="300990"/>
                    <a:pt x="300990" y="0"/>
                    <a:pt x="672211" y="0"/>
                  </a:cubicBezTo>
                  <a:cubicBezTo>
                    <a:pt x="1043432" y="0"/>
                    <a:pt x="1344422" y="300990"/>
                    <a:pt x="1344422" y="672211"/>
                  </a:cubicBezTo>
                  <a:cubicBezTo>
                    <a:pt x="1344422" y="1043432"/>
                    <a:pt x="1043432" y="1344422"/>
                    <a:pt x="672211" y="1344422"/>
                  </a:cubicBezTo>
                  <a:cubicBezTo>
                    <a:pt x="300990" y="1344422"/>
                    <a:pt x="0" y="1043432"/>
                    <a:pt x="0" y="672211"/>
                  </a:cubicBezTo>
                  <a:close/>
                </a:path>
              </a:pathLst>
            </a:custGeom>
            <a:solidFill>
              <a:srgbClr val="E3EDF6"/>
            </a:solidFill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28" name="TextBox 28"/>
          <p:cNvSpPr txBox="1"/>
          <p:nvPr/>
        </p:nvSpPr>
        <p:spPr>
          <a:xfrm>
            <a:off x="1443599" y="7329430"/>
            <a:ext cx="1622717" cy="702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2100" b="1">
                <a:solidFill>
                  <a:srgbClr val="EB5C5A"/>
                </a:solidFill>
                <a:latin typeface="Arial Bold"/>
                <a:ea typeface="Arial Bold"/>
                <a:cs typeface="Arial Bold"/>
                <a:sym typeface="Arial Bold"/>
              </a:rPr>
              <a:t>összes vendég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5781675" y="7305675"/>
            <a:ext cx="1622717" cy="702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2100" b="1">
                <a:solidFill>
                  <a:srgbClr val="5584C4"/>
                </a:solidFill>
                <a:latin typeface="Arial Bold"/>
                <a:ea typeface="Arial Bold"/>
                <a:cs typeface="Arial Bold"/>
                <a:sym typeface="Arial Bold"/>
              </a:rPr>
              <a:t>összes vendég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3416189" y="7360568"/>
            <a:ext cx="2004146" cy="702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2100" b="1">
                <a:solidFill>
                  <a:srgbClr val="13377F"/>
                </a:solidFill>
                <a:latin typeface="Arial Bold"/>
                <a:ea typeface="Arial Bold"/>
                <a:cs typeface="Arial Bold"/>
                <a:sym typeface="Arial Bold"/>
              </a:rPr>
              <a:t>Vendégek száma</a:t>
            </a:r>
          </a:p>
        </p:txBody>
      </p:sp>
      <p:grpSp>
        <p:nvGrpSpPr>
          <p:cNvPr id="31" name="Group 31"/>
          <p:cNvGrpSpPr/>
          <p:nvPr/>
        </p:nvGrpSpPr>
        <p:grpSpPr>
          <a:xfrm>
            <a:off x="886225" y="2695384"/>
            <a:ext cx="8468144" cy="2795426"/>
            <a:chOff x="0" y="0"/>
            <a:chExt cx="11290859" cy="3727234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11290808" cy="3727196"/>
            </a:xfrm>
            <a:custGeom>
              <a:avLst/>
              <a:gdLst/>
              <a:ahLst/>
              <a:cxnLst/>
              <a:rect l="l" t="t" r="r" b="b"/>
              <a:pathLst>
                <a:path w="11290808" h="3727196">
                  <a:moveTo>
                    <a:pt x="0" y="550291"/>
                  </a:moveTo>
                  <a:cubicBezTo>
                    <a:pt x="0" y="246380"/>
                    <a:pt x="246380" y="0"/>
                    <a:pt x="550291" y="0"/>
                  </a:cubicBezTo>
                  <a:lnTo>
                    <a:pt x="10740517" y="0"/>
                  </a:lnTo>
                  <a:cubicBezTo>
                    <a:pt x="11044428" y="0"/>
                    <a:pt x="11290808" y="246380"/>
                    <a:pt x="11290808" y="550291"/>
                  </a:cubicBezTo>
                  <a:lnTo>
                    <a:pt x="11290808" y="3176905"/>
                  </a:lnTo>
                  <a:cubicBezTo>
                    <a:pt x="11290808" y="3480816"/>
                    <a:pt x="11044428" y="3727196"/>
                    <a:pt x="10740517" y="3727196"/>
                  </a:cubicBezTo>
                  <a:lnTo>
                    <a:pt x="550291" y="3727196"/>
                  </a:lnTo>
                  <a:cubicBezTo>
                    <a:pt x="246380" y="3727196"/>
                    <a:pt x="0" y="3480816"/>
                    <a:pt x="0" y="3176905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hu-HU"/>
            </a:p>
          </p:txBody>
        </p:sp>
      </p:grpSp>
      <p:pic>
        <p:nvPicPr>
          <p:cNvPr id="33" name="Picture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3264" y="2634497"/>
            <a:ext cx="3722306" cy="2709608"/>
          </a:xfrm>
          <a:prstGeom prst="rect">
            <a:avLst/>
          </a:prstGeom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28096" y="2637710"/>
            <a:ext cx="3722306" cy="2703182"/>
          </a:xfrm>
          <a:prstGeom prst="rect">
            <a:avLst/>
          </a:prstGeom>
        </p:spPr>
      </p:pic>
      <p:sp>
        <p:nvSpPr>
          <p:cNvPr id="35" name="TextBox 35"/>
          <p:cNvSpPr txBox="1"/>
          <p:nvPr/>
        </p:nvSpPr>
        <p:spPr>
          <a:xfrm>
            <a:off x="1214857" y="3325625"/>
            <a:ext cx="2048704" cy="11184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79"/>
              </a:lnSpc>
            </a:pPr>
            <a:r>
              <a:rPr lang="en-US" sz="2400" b="1">
                <a:solidFill>
                  <a:srgbClr val="EB5C5A"/>
                </a:solidFill>
                <a:latin typeface="Arial Bold"/>
                <a:ea typeface="Arial Bold"/>
                <a:cs typeface="Arial Bold"/>
                <a:sym typeface="Arial Bold"/>
              </a:rPr>
              <a:t>2024</a:t>
            </a:r>
          </a:p>
          <a:p>
            <a:pPr algn="ctr">
              <a:lnSpc>
                <a:spcPts val="5400"/>
              </a:lnSpc>
            </a:pPr>
            <a:r>
              <a:rPr lang="en-US" sz="4500" b="1">
                <a:solidFill>
                  <a:srgbClr val="EB5C5A"/>
                </a:solidFill>
                <a:latin typeface="Arial Bold"/>
                <a:ea typeface="Arial Bold"/>
                <a:cs typeface="Arial Bold"/>
                <a:sym typeface="Arial Bold"/>
              </a:rPr>
              <a:t>6,0e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6872411" y="3325625"/>
            <a:ext cx="2048704" cy="11184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79"/>
              </a:lnSpc>
            </a:pPr>
            <a:r>
              <a:rPr lang="en-US" sz="2400" b="1">
                <a:solidFill>
                  <a:srgbClr val="5584C4"/>
                </a:solidFill>
                <a:latin typeface="Arial Bold"/>
                <a:ea typeface="Arial Bold"/>
                <a:cs typeface="Arial Bold"/>
                <a:sym typeface="Arial Bold"/>
              </a:rPr>
              <a:t>2025</a:t>
            </a:r>
          </a:p>
          <a:p>
            <a:pPr algn="ctr">
              <a:lnSpc>
                <a:spcPts val="5400"/>
              </a:lnSpc>
            </a:pPr>
            <a:r>
              <a:rPr lang="en-US" sz="4500" b="1">
                <a:solidFill>
                  <a:srgbClr val="5584C4"/>
                </a:solidFill>
                <a:latin typeface="Arial Bold"/>
                <a:ea typeface="Arial Bold"/>
                <a:cs typeface="Arial Bold"/>
                <a:sym typeface="Arial Bold"/>
              </a:rPr>
              <a:t>5,6e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2733471" y="5220948"/>
            <a:ext cx="4557236" cy="3797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2100" b="1" dirty="0" err="1">
                <a:solidFill>
                  <a:srgbClr val="13377F"/>
                </a:solidFill>
                <a:latin typeface="Arial Bold"/>
                <a:ea typeface="Arial Bold"/>
                <a:cs typeface="Arial Bold"/>
                <a:sym typeface="Arial Bold"/>
              </a:rPr>
              <a:t>Vendégéjszakák</a:t>
            </a:r>
            <a:r>
              <a:rPr lang="en-US" sz="2100" b="1" dirty="0">
                <a:solidFill>
                  <a:srgbClr val="13377F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100" b="1" dirty="0" err="1">
                <a:solidFill>
                  <a:srgbClr val="13377F"/>
                </a:solidFill>
                <a:latin typeface="Arial Bold"/>
                <a:ea typeface="Arial Bold"/>
                <a:cs typeface="Arial Bold"/>
                <a:sym typeface="Arial Bold"/>
              </a:rPr>
              <a:t>száma</a:t>
            </a:r>
            <a:endParaRPr lang="en-US" sz="2100" b="1" dirty="0">
              <a:solidFill>
                <a:srgbClr val="13377F"/>
              </a:solidFill>
              <a:latin typeface="Arial Bold"/>
              <a:ea typeface="Arial Bold"/>
              <a:cs typeface="Arial Bold"/>
              <a:sym typeface="Arial Bold"/>
            </a:endParaRPr>
          </a:p>
        </p:txBody>
      </p:sp>
      <p:sp>
        <p:nvSpPr>
          <p:cNvPr id="38" name="TextBox 38"/>
          <p:cNvSpPr txBox="1"/>
          <p:nvPr/>
        </p:nvSpPr>
        <p:spPr>
          <a:xfrm>
            <a:off x="6666414" y="4473692"/>
            <a:ext cx="2460698" cy="5739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80"/>
              </a:lnSpc>
            </a:pPr>
            <a:r>
              <a:rPr lang="en-US" sz="1650" b="1">
                <a:solidFill>
                  <a:srgbClr val="5584C4"/>
                </a:solidFill>
                <a:latin typeface="Arial Bold"/>
                <a:ea typeface="Arial Bold"/>
                <a:cs typeface="Arial Bold"/>
                <a:sym typeface="Arial Bold"/>
              </a:rPr>
              <a:t>85%</a:t>
            </a:r>
          </a:p>
          <a:p>
            <a:pPr algn="ctr">
              <a:lnSpc>
                <a:spcPts val="1980"/>
              </a:lnSpc>
            </a:pPr>
            <a:r>
              <a:rPr lang="en-US" sz="1650">
                <a:solidFill>
                  <a:srgbClr val="5584C4"/>
                </a:solidFill>
                <a:latin typeface="Arial"/>
                <a:ea typeface="Arial"/>
                <a:cs typeface="Arial"/>
                <a:sym typeface="Arial"/>
              </a:rPr>
              <a:t>belföldi vendégéj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1016927" y="4473692"/>
            <a:ext cx="2460698" cy="5739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80"/>
              </a:lnSpc>
            </a:pPr>
            <a:r>
              <a:rPr lang="en-US" sz="1650" b="1">
                <a:solidFill>
                  <a:srgbClr val="EB5C5A"/>
                </a:solidFill>
                <a:latin typeface="Arial Bold"/>
                <a:ea typeface="Arial Bold"/>
                <a:cs typeface="Arial Bold"/>
                <a:sym typeface="Arial Bold"/>
              </a:rPr>
              <a:t>88%</a:t>
            </a:r>
          </a:p>
          <a:p>
            <a:pPr algn="ctr">
              <a:lnSpc>
                <a:spcPts val="1980"/>
              </a:lnSpc>
            </a:pPr>
            <a:r>
              <a:rPr lang="en-US" sz="1650">
                <a:solidFill>
                  <a:srgbClr val="EB5C5A"/>
                </a:solidFill>
                <a:latin typeface="Arial"/>
                <a:ea typeface="Arial"/>
                <a:cs typeface="Arial"/>
                <a:sym typeface="Arial"/>
              </a:rPr>
              <a:t>belföldi vendégéj</a:t>
            </a:r>
          </a:p>
        </p:txBody>
      </p:sp>
      <p:grpSp>
        <p:nvGrpSpPr>
          <p:cNvPr id="40" name="Group 40"/>
          <p:cNvGrpSpPr/>
          <p:nvPr/>
        </p:nvGrpSpPr>
        <p:grpSpPr>
          <a:xfrm>
            <a:off x="9588217" y="3684184"/>
            <a:ext cx="7833751" cy="1988344"/>
            <a:chOff x="0" y="0"/>
            <a:chExt cx="10445001" cy="2651125"/>
          </a:xfrm>
        </p:grpSpPr>
        <p:sp>
          <p:nvSpPr>
            <p:cNvPr id="41" name="Freeform 41"/>
            <p:cNvSpPr/>
            <p:nvPr/>
          </p:nvSpPr>
          <p:spPr>
            <a:xfrm>
              <a:off x="0" y="0"/>
              <a:ext cx="10444988" cy="2651125"/>
            </a:xfrm>
            <a:custGeom>
              <a:avLst/>
              <a:gdLst/>
              <a:ahLst/>
              <a:cxnLst/>
              <a:rect l="l" t="t" r="r" b="b"/>
              <a:pathLst>
                <a:path w="10444988" h="2651125">
                  <a:moveTo>
                    <a:pt x="0" y="413131"/>
                  </a:moveTo>
                  <a:cubicBezTo>
                    <a:pt x="0" y="184912"/>
                    <a:pt x="184912" y="0"/>
                    <a:pt x="413131" y="0"/>
                  </a:cubicBezTo>
                  <a:lnTo>
                    <a:pt x="10031857" y="0"/>
                  </a:lnTo>
                  <a:cubicBezTo>
                    <a:pt x="10260075" y="0"/>
                    <a:pt x="10444988" y="184912"/>
                    <a:pt x="10444988" y="413131"/>
                  </a:cubicBezTo>
                  <a:lnTo>
                    <a:pt x="10444988" y="2237994"/>
                  </a:lnTo>
                  <a:cubicBezTo>
                    <a:pt x="10444988" y="2466213"/>
                    <a:pt x="10260075" y="2651125"/>
                    <a:pt x="10031857" y="2651125"/>
                  </a:cubicBezTo>
                  <a:lnTo>
                    <a:pt x="413131" y="2651125"/>
                  </a:lnTo>
                  <a:cubicBezTo>
                    <a:pt x="184912" y="2651125"/>
                    <a:pt x="0" y="2466213"/>
                    <a:pt x="0" y="2237994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42" name="TextBox 42"/>
          <p:cNvSpPr txBox="1"/>
          <p:nvPr/>
        </p:nvSpPr>
        <p:spPr>
          <a:xfrm>
            <a:off x="15311895" y="8649214"/>
            <a:ext cx="2494216" cy="3200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80"/>
              </a:lnSpc>
            </a:pPr>
            <a:r>
              <a:rPr lang="en-US" sz="1650">
                <a:solidFill>
                  <a:srgbClr val="043376"/>
                </a:solidFill>
                <a:latin typeface="Arial"/>
                <a:ea typeface="Arial"/>
                <a:cs typeface="Arial"/>
                <a:sym typeface="Arial"/>
              </a:rPr>
              <a:t>Forrás: KSH, NTAK</a:t>
            </a:r>
          </a:p>
        </p:txBody>
      </p:sp>
      <p:grpSp>
        <p:nvGrpSpPr>
          <p:cNvPr id="43" name="Group 43"/>
          <p:cNvGrpSpPr/>
          <p:nvPr/>
        </p:nvGrpSpPr>
        <p:grpSpPr>
          <a:xfrm>
            <a:off x="906409" y="1743808"/>
            <a:ext cx="1231668" cy="657997"/>
            <a:chOff x="0" y="0"/>
            <a:chExt cx="1642224" cy="877329"/>
          </a:xfrm>
        </p:grpSpPr>
        <p:sp>
          <p:nvSpPr>
            <p:cNvPr id="44" name="Freeform 44"/>
            <p:cNvSpPr/>
            <p:nvPr/>
          </p:nvSpPr>
          <p:spPr>
            <a:xfrm>
              <a:off x="0" y="0"/>
              <a:ext cx="1642237" cy="877316"/>
            </a:xfrm>
            <a:custGeom>
              <a:avLst/>
              <a:gdLst/>
              <a:ahLst/>
              <a:cxnLst/>
              <a:rect l="l" t="t" r="r" b="b"/>
              <a:pathLst>
                <a:path w="1642237" h="877316">
                  <a:moveTo>
                    <a:pt x="0" y="438658"/>
                  </a:moveTo>
                  <a:cubicBezTo>
                    <a:pt x="0" y="196342"/>
                    <a:pt x="196342" y="0"/>
                    <a:pt x="438658" y="0"/>
                  </a:cubicBezTo>
                  <a:lnTo>
                    <a:pt x="1203579" y="0"/>
                  </a:lnTo>
                  <a:cubicBezTo>
                    <a:pt x="1445895" y="0"/>
                    <a:pt x="1642237" y="196342"/>
                    <a:pt x="1642237" y="438658"/>
                  </a:cubicBezTo>
                  <a:cubicBezTo>
                    <a:pt x="1642237" y="680974"/>
                    <a:pt x="1445895" y="877316"/>
                    <a:pt x="1203579" y="877316"/>
                  </a:cubicBezTo>
                  <a:lnTo>
                    <a:pt x="438658" y="877316"/>
                  </a:lnTo>
                  <a:cubicBezTo>
                    <a:pt x="196342" y="877316"/>
                    <a:pt x="0" y="680974"/>
                    <a:pt x="0" y="438658"/>
                  </a:cubicBezTo>
                  <a:close/>
                </a:path>
              </a:pathLst>
            </a:custGeom>
            <a:solidFill>
              <a:srgbClr val="6F9ED4"/>
            </a:solidFill>
          </p:spPr>
          <p:txBody>
            <a:bodyPr/>
            <a:lstStyle/>
            <a:p>
              <a:endParaRPr lang="hu-HU"/>
            </a:p>
          </p:txBody>
        </p:sp>
      </p:grpSp>
      <p:grpSp>
        <p:nvGrpSpPr>
          <p:cNvPr id="45" name="Group 45"/>
          <p:cNvGrpSpPr/>
          <p:nvPr/>
        </p:nvGrpSpPr>
        <p:grpSpPr>
          <a:xfrm>
            <a:off x="1056332" y="1856022"/>
            <a:ext cx="3011424" cy="524685"/>
            <a:chOff x="0" y="0"/>
            <a:chExt cx="4015232" cy="699580"/>
          </a:xfrm>
        </p:grpSpPr>
        <p:sp>
          <p:nvSpPr>
            <p:cNvPr id="46" name="Freeform 46"/>
            <p:cNvSpPr/>
            <p:nvPr/>
          </p:nvSpPr>
          <p:spPr>
            <a:xfrm>
              <a:off x="0" y="0"/>
              <a:ext cx="4015234" cy="699576"/>
            </a:xfrm>
            <a:custGeom>
              <a:avLst/>
              <a:gdLst/>
              <a:ahLst/>
              <a:cxnLst/>
              <a:rect l="l" t="t" r="r" b="b"/>
              <a:pathLst>
                <a:path w="4015234" h="699576">
                  <a:moveTo>
                    <a:pt x="0" y="0"/>
                  </a:moveTo>
                  <a:lnTo>
                    <a:pt x="4015234" y="0"/>
                  </a:lnTo>
                  <a:lnTo>
                    <a:pt x="4015234" y="699576"/>
                  </a:lnTo>
                  <a:lnTo>
                    <a:pt x="0" y="699576"/>
                  </a:lnTo>
                  <a:close/>
                </a:path>
              </a:pathLst>
            </a:custGeom>
            <a:blipFill>
              <a:blip r:embed="rId4">
                <a:alphaModFix amt="0"/>
              </a:blip>
              <a:stretch>
                <a:fillRect t="-61834" b="-61835"/>
              </a:stretch>
            </a:blipFill>
          </p:spPr>
          <p:txBody>
            <a:bodyPr/>
            <a:lstStyle/>
            <a:p>
              <a:endParaRPr lang="hu-HU"/>
            </a:p>
          </p:txBody>
        </p:sp>
        <p:sp>
          <p:nvSpPr>
            <p:cNvPr id="47" name="TextBox 47"/>
            <p:cNvSpPr txBox="1"/>
            <p:nvPr/>
          </p:nvSpPr>
          <p:spPr>
            <a:xfrm>
              <a:off x="0" y="19050"/>
              <a:ext cx="4015232" cy="68053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592"/>
                </a:lnSpc>
              </a:pPr>
              <a:r>
                <a:rPr lang="en-US" sz="2400" b="1" spc="-90">
                  <a:solidFill>
                    <a:srgbClr val="FFFFFF"/>
                  </a:solidFill>
                  <a:latin typeface="Arial Bold"/>
                  <a:ea typeface="Arial Bold"/>
                  <a:cs typeface="Arial Bold"/>
                  <a:sym typeface="Arial Bold"/>
                </a:rPr>
                <a:t>2025. </a:t>
              </a:r>
            </a:p>
          </p:txBody>
        </p:sp>
      </p:grpSp>
      <p:sp>
        <p:nvSpPr>
          <p:cNvPr id="48" name="TextBox 48"/>
          <p:cNvSpPr txBox="1"/>
          <p:nvPr/>
        </p:nvSpPr>
        <p:spPr>
          <a:xfrm>
            <a:off x="12505420" y="1420578"/>
            <a:ext cx="2004146" cy="3797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2100" b="1">
                <a:solidFill>
                  <a:srgbClr val="4472C4"/>
                </a:solidFill>
                <a:latin typeface="Arial Bold"/>
                <a:ea typeface="Arial Bold"/>
                <a:cs typeface="Arial Bold"/>
                <a:sym typeface="Arial Bold"/>
              </a:rPr>
              <a:t>+7%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4098493" y="2799350"/>
            <a:ext cx="2004146" cy="3797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2100" b="1">
                <a:solidFill>
                  <a:srgbClr val="4472C4"/>
                </a:solidFill>
                <a:latin typeface="Arial Bold"/>
                <a:ea typeface="Arial Bold"/>
                <a:cs typeface="Arial Bold"/>
                <a:sym typeface="Arial Bold"/>
              </a:rPr>
              <a:t>-7%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3446431" y="5837434"/>
            <a:ext cx="2004146" cy="3797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2100" b="1">
                <a:solidFill>
                  <a:srgbClr val="4472C4"/>
                </a:solidFill>
                <a:latin typeface="Arial Bold"/>
                <a:ea typeface="Arial Bold"/>
                <a:cs typeface="Arial Bold"/>
                <a:sym typeface="Arial Bold"/>
              </a:rPr>
              <a:t>-18%</a:t>
            </a:r>
          </a:p>
        </p:txBody>
      </p:sp>
      <p:pic>
        <p:nvPicPr>
          <p:cNvPr id="51" name="Picture 5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372951" y="3183123"/>
            <a:ext cx="5611318" cy="3018018"/>
          </a:xfrm>
          <a:prstGeom prst="rect">
            <a:avLst/>
          </a:prstGeom>
        </p:spPr>
      </p:pic>
      <p:sp>
        <p:nvSpPr>
          <p:cNvPr id="52" name="TextBox 52"/>
          <p:cNvSpPr txBox="1"/>
          <p:nvPr/>
        </p:nvSpPr>
        <p:spPr>
          <a:xfrm>
            <a:off x="10117846" y="4289765"/>
            <a:ext cx="2004146" cy="702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2100" b="1">
                <a:solidFill>
                  <a:srgbClr val="13377F"/>
                </a:solidFill>
                <a:latin typeface="Arial Bold"/>
                <a:ea typeface="Arial Bold"/>
                <a:cs typeface="Arial Bold"/>
                <a:sym typeface="Arial Bold"/>
              </a:rPr>
              <a:t>Vendéglátás bevételek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13090103" y="4556084"/>
            <a:ext cx="973626" cy="343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60"/>
              </a:lnSpc>
            </a:pPr>
            <a:r>
              <a:rPr lang="en-US" sz="1800" b="1">
                <a:solidFill>
                  <a:srgbClr val="5584C4"/>
                </a:solidFill>
                <a:latin typeface="Arial Bold"/>
                <a:ea typeface="Arial Bold"/>
                <a:cs typeface="Arial Bold"/>
                <a:sym typeface="Arial Bold"/>
              </a:rPr>
              <a:t>907M</a:t>
            </a:r>
          </a:p>
        </p:txBody>
      </p:sp>
      <p:graphicFrame>
        <p:nvGraphicFramePr>
          <p:cNvPr id="54" name="Chart 18">
            <a:extLst>
              <a:ext uri="{FF2B5EF4-FFF2-40B4-BE49-F238E27FC236}">
                <a16:creationId xmlns:a16="http://schemas.microsoft.com/office/drawing/2014/main" id="{888CF1FF-0A04-A53B-456F-BBEDBC32A85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79129643"/>
              </p:ext>
            </p:extLst>
          </p:nvPr>
        </p:nvGraphicFramePr>
        <p:xfrm>
          <a:off x="9803016" y="6513424"/>
          <a:ext cx="7617845" cy="21195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4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" y="0"/>
            <a:ext cx="18288000" cy="10286562"/>
            <a:chOff x="0" y="0"/>
            <a:chExt cx="24384000" cy="1371541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5364"/>
            </a:xfrm>
            <a:custGeom>
              <a:avLst/>
              <a:gdLst/>
              <a:ahLst/>
              <a:cxnLst/>
              <a:rect l="l" t="t" r="r" b="b"/>
              <a:pathLst>
                <a:path w="24384000" h="13715364">
                  <a:moveTo>
                    <a:pt x="0" y="0"/>
                  </a:moveTo>
                  <a:lnTo>
                    <a:pt x="24384000" y="0"/>
                  </a:lnTo>
                  <a:lnTo>
                    <a:pt x="24384000" y="13715364"/>
                  </a:lnTo>
                  <a:lnTo>
                    <a:pt x="0" y="13715364"/>
                  </a:lnTo>
                  <a:close/>
                </a:path>
              </a:pathLst>
            </a:custGeom>
            <a:solidFill>
              <a:srgbClr val="6F9ED4">
                <a:alpha val="3922"/>
              </a:srgbClr>
            </a:solidFill>
          </p:spPr>
          <p:txBody>
            <a:bodyPr/>
            <a:lstStyle/>
            <a:p>
              <a:endParaRPr lang="hu-HU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-19050" y="8402488"/>
            <a:ext cx="16700497" cy="1904190"/>
            <a:chOff x="0" y="0"/>
            <a:chExt cx="22267329" cy="253892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2267290" cy="2538857"/>
            </a:xfrm>
            <a:custGeom>
              <a:avLst/>
              <a:gdLst/>
              <a:ahLst/>
              <a:cxnLst/>
              <a:rect l="l" t="t" r="r" b="b"/>
              <a:pathLst>
                <a:path w="22267290" h="2538857">
                  <a:moveTo>
                    <a:pt x="0" y="0"/>
                  </a:moveTo>
                  <a:lnTo>
                    <a:pt x="22267290" y="0"/>
                  </a:lnTo>
                  <a:lnTo>
                    <a:pt x="22267290" y="2538857"/>
                  </a:lnTo>
                  <a:lnTo>
                    <a:pt x="0" y="25388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99" b="-102"/>
              </a:stretch>
            </a:blipFill>
          </p:spPr>
          <p:txBody>
            <a:bodyPr/>
            <a:lstStyle/>
            <a:p>
              <a:endParaRPr lang="hu-HU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886224" y="39862"/>
            <a:ext cx="17173175" cy="2488836"/>
            <a:chOff x="0" y="0"/>
            <a:chExt cx="21031200" cy="331844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1031200" cy="2651126"/>
            </a:xfrm>
            <a:custGeom>
              <a:avLst/>
              <a:gdLst/>
              <a:ahLst/>
              <a:cxnLst/>
              <a:rect l="l" t="t" r="r" b="b"/>
              <a:pathLst>
                <a:path w="21031200" h="2651126">
                  <a:moveTo>
                    <a:pt x="0" y="0"/>
                  </a:moveTo>
                  <a:lnTo>
                    <a:pt x="21031200" y="0"/>
                  </a:lnTo>
                  <a:lnTo>
                    <a:pt x="21031200" y="2651126"/>
                  </a:lnTo>
                  <a:lnTo>
                    <a:pt x="0" y="2651126"/>
                  </a:lnTo>
                  <a:close/>
                </a:path>
              </a:pathLst>
            </a:custGeom>
            <a:blipFill>
              <a:blip r:embed="rId4">
                <a:alphaModFix amt="0"/>
              </a:blip>
              <a:stretch>
                <a:fillRect t="-104573" b="-104573"/>
              </a:stretch>
            </a:blipFill>
          </p:spPr>
          <p:txBody>
            <a:bodyPr/>
            <a:lstStyle/>
            <a:p>
              <a:endParaRPr lang="hu-HU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695897"/>
              <a:ext cx="21031200" cy="262255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5508"/>
                </a:lnSpc>
              </a:pPr>
              <a:r>
                <a:rPr lang="en-US" sz="4000" b="1" dirty="0">
                  <a:solidFill>
                    <a:srgbClr val="043376"/>
                  </a:solidFill>
                  <a:latin typeface="Arial Bold"/>
                  <a:ea typeface="Arial Bold"/>
                  <a:cs typeface="Arial Bold"/>
                  <a:sym typeface="Arial Bold"/>
                </a:rPr>
                <a:t>DIMOP-1.2.2-24 - </a:t>
              </a:r>
              <a:r>
                <a:rPr lang="en-US" sz="4000" b="1" dirty="0" err="1">
                  <a:solidFill>
                    <a:srgbClr val="043376"/>
                  </a:solidFill>
                  <a:latin typeface="Arial Bold"/>
                  <a:ea typeface="Arial Bold"/>
                  <a:cs typeface="Arial Bold"/>
                  <a:sym typeface="Arial Bold"/>
                </a:rPr>
                <a:t>Iparági</a:t>
              </a:r>
              <a:r>
                <a:rPr lang="en-US" sz="4000" b="1" dirty="0">
                  <a:solidFill>
                    <a:srgbClr val="043376"/>
                  </a:solidFill>
                  <a:latin typeface="Arial Bold"/>
                  <a:ea typeface="Arial Bold"/>
                  <a:cs typeface="Arial Bold"/>
                  <a:sym typeface="Arial Bold"/>
                </a:rPr>
                <a:t> non-profit </a:t>
              </a:r>
              <a:r>
                <a:rPr lang="en-US" sz="4000" b="1" dirty="0" err="1">
                  <a:solidFill>
                    <a:srgbClr val="043376"/>
                  </a:solidFill>
                  <a:latin typeface="Arial Bold"/>
                  <a:ea typeface="Arial Bold"/>
                  <a:cs typeface="Arial Bold"/>
                  <a:sym typeface="Arial Bold"/>
                </a:rPr>
                <a:t>szereplők</a:t>
              </a:r>
              <a:r>
                <a:rPr lang="en-US" sz="4000" b="1" dirty="0">
                  <a:solidFill>
                    <a:srgbClr val="043376"/>
                  </a:solidFill>
                  <a:latin typeface="Arial Bold"/>
                  <a:ea typeface="Arial Bold"/>
                  <a:cs typeface="Arial Bold"/>
                  <a:sym typeface="Arial Bold"/>
                </a:rPr>
                <a:t> </a:t>
              </a:r>
              <a:r>
                <a:rPr lang="en-US" sz="4000" b="1" dirty="0" err="1">
                  <a:solidFill>
                    <a:srgbClr val="043376"/>
                  </a:solidFill>
                  <a:latin typeface="Arial Bold"/>
                  <a:ea typeface="Arial Bold"/>
                  <a:cs typeface="Arial Bold"/>
                  <a:sym typeface="Arial Bold"/>
                </a:rPr>
                <a:t>bevonásával</a:t>
              </a:r>
              <a:r>
                <a:rPr lang="en-US" sz="4000" b="1" dirty="0">
                  <a:solidFill>
                    <a:srgbClr val="043376"/>
                  </a:solidFill>
                  <a:latin typeface="Arial Bold"/>
                  <a:ea typeface="Arial Bold"/>
                  <a:cs typeface="Arial Bold"/>
                  <a:sym typeface="Arial Bold"/>
                </a:rPr>
                <a:t>, </a:t>
              </a:r>
              <a:r>
                <a:rPr lang="en-US" sz="4000" b="1" dirty="0" err="1">
                  <a:solidFill>
                    <a:srgbClr val="043376"/>
                  </a:solidFill>
                  <a:latin typeface="Arial Bold"/>
                  <a:ea typeface="Arial Bold"/>
                  <a:cs typeface="Arial Bold"/>
                  <a:sym typeface="Arial Bold"/>
                </a:rPr>
                <a:t>ágazati</a:t>
              </a:r>
              <a:r>
                <a:rPr lang="en-US" sz="4000" b="1" dirty="0">
                  <a:solidFill>
                    <a:srgbClr val="043376"/>
                  </a:solidFill>
                  <a:latin typeface="Arial Bold"/>
                  <a:ea typeface="Arial Bold"/>
                  <a:cs typeface="Arial Bold"/>
                  <a:sym typeface="Arial Bold"/>
                </a:rPr>
                <a:t> </a:t>
              </a:r>
              <a:r>
                <a:rPr lang="en-US" sz="4000" b="1" dirty="0" err="1">
                  <a:solidFill>
                    <a:srgbClr val="043376"/>
                  </a:solidFill>
                  <a:latin typeface="Arial Bold"/>
                  <a:ea typeface="Arial Bold"/>
                  <a:cs typeface="Arial Bold"/>
                  <a:sym typeface="Arial Bold"/>
                </a:rPr>
                <a:t>típus</a:t>
              </a:r>
              <a:r>
                <a:rPr lang="en-US" sz="4000" b="1" dirty="0">
                  <a:solidFill>
                    <a:srgbClr val="043376"/>
                  </a:solidFill>
                  <a:latin typeface="Arial Bold"/>
                  <a:ea typeface="Arial Bold"/>
                  <a:cs typeface="Arial Bold"/>
                  <a:sym typeface="Arial Bold"/>
                </a:rPr>
                <a:t> </a:t>
              </a:r>
              <a:r>
                <a:rPr lang="en-US" sz="4000" b="1" dirty="0" err="1">
                  <a:solidFill>
                    <a:srgbClr val="043376"/>
                  </a:solidFill>
                  <a:latin typeface="Arial Bold"/>
                  <a:ea typeface="Arial Bold"/>
                  <a:cs typeface="Arial Bold"/>
                  <a:sym typeface="Arial Bold"/>
                </a:rPr>
                <a:t>problémákra</a:t>
              </a:r>
              <a:r>
                <a:rPr lang="en-US" sz="4000" b="1" dirty="0">
                  <a:solidFill>
                    <a:srgbClr val="043376"/>
                  </a:solidFill>
                  <a:latin typeface="Arial Bold"/>
                  <a:ea typeface="Arial Bold"/>
                  <a:cs typeface="Arial Bold"/>
                  <a:sym typeface="Arial Bold"/>
                </a:rPr>
                <a:t> </a:t>
              </a:r>
              <a:r>
                <a:rPr lang="en-US" sz="4000" b="1" dirty="0" err="1">
                  <a:solidFill>
                    <a:srgbClr val="043376"/>
                  </a:solidFill>
                  <a:latin typeface="Arial Bold"/>
                  <a:ea typeface="Arial Bold"/>
                  <a:cs typeface="Arial Bold"/>
                  <a:sym typeface="Arial Bold"/>
                </a:rPr>
                <a:t>alkalmazható</a:t>
              </a:r>
              <a:r>
                <a:rPr lang="en-US" sz="4000" b="1" dirty="0">
                  <a:solidFill>
                    <a:srgbClr val="043376"/>
                  </a:solidFill>
                  <a:latin typeface="Arial Bold"/>
                  <a:ea typeface="Arial Bold"/>
                  <a:cs typeface="Arial Bold"/>
                  <a:sym typeface="Arial Bold"/>
                </a:rPr>
                <a:t> </a:t>
              </a:r>
              <a:r>
                <a:rPr lang="en-US" sz="4000" b="1" dirty="0" err="1">
                  <a:solidFill>
                    <a:srgbClr val="043376"/>
                  </a:solidFill>
                  <a:latin typeface="Arial Bold"/>
                  <a:ea typeface="Arial Bold"/>
                  <a:cs typeface="Arial Bold"/>
                  <a:sym typeface="Arial Bold"/>
                </a:rPr>
                <a:t>modell</a:t>
              </a:r>
              <a:r>
                <a:rPr lang="en-US" sz="4000" b="1" dirty="0">
                  <a:solidFill>
                    <a:srgbClr val="043376"/>
                  </a:solidFill>
                  <a:latin typeface="Arial Bold"/>
                  <a:ea typeface="Arial Bold"/>
                  <a:cs typeface="Arial Bold"/>
                  <a:sym typeface="Arial Bold"/>
                </a:rPr>
                <a:t> </a:t>
              </a:r>
              <a:r>
                <a:rPr lang="en-US" sz="4000" b="1" dirty="0" err="1">
                  <a:solidFill>
                    <a:srgbClr val="043376"/>
                  </a:solidFill>
                  <a:latin typeface="Arial Bold"/>
                  <a:ea typeface="Arial Bold"/>
                  <a:cs typeface="Arial Bold"/>
                  <a:sym typeface="Arial Bold"/>
                </a:rPr>
                <a:t>megoldások</a:t>
              </a:r>
              <a:r>
                <a:rPr lang="en-US" sz="4000" b="1" dirty="0">
                  <a:solidFill>
                    <a:srgbClr val="043376"/>
                  </a:solidFill>
                  <a:latin typeface="Arial Bold"/>
                  <a:ea typeface="Arial Bold"/>
                  <a:cs typeface="Arial Bold"/>
                  <a:sym typeface="Arial Bold"/>
                </a:rPr>
                <a:t> </a:t>
              </a:r>
              <a:r>
                <a:rPr lang="en-US" sz="4000" b="1" dirty="0" err="1">
                  <a:solidFill>
                    <a:srgbClr val="043376"/>
                  </a:solidFill>
                  <a:latin typeface="Arial Bold"/>
                  <a:ea typeface="Arial Bold"/>
                  <a:cs typeface="Arial Bold"/>
                  <a:sym typeface="Arial Bold"/>
                </a:rPr>
                <a:t>létrehozása</a:t>
              </a:r>
              <a:endParaRPr lang="en-US" sz="4000" b="1" dirty="0">
                <a:solidFill>
                  <a:srgbClr val="043376"/>
                </a:solidFill>
                <a:latin typeface="Arial Bold"/>
                <a:ea typeface="Arial Bold"/>
                <a:cs typeface="Arial Bold"/>
                <a:sym typeface="Arial Bold"/>
              </a:endParaRPr>
            </a:p>
            <a:p>
              <a:pPr algn="l">
                <a:lnSpc>
                  <a:spcPts val="5508"/>
                </a:lnSpc>
              </a:pPr>
              <a:endParaRPr lang="en-US" sz="4000" b="1" dirty="0">
                <a:solidFill>
                  <a:srgbClr val="043376"/>
                </a:solidFill>
                <a:latin typeface="Arial Bold"/>
                <a:ea typeface="Arial Bold"/>
                <a:cs typeface="Arial Bold"/>
                <a:sym typeface="Arial Bold"/>
              </a:endParaRP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6700497" y="9725025"/>
            <a:ext cx="1587503" cy="547688"/>
            <a:chOff x="0" y="0"/>
            <a:chExt cx="2116671" cy="73025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116668" cy="730250"/>
            </a:xfrm>
            <a:custGeom>
              <a:avLst/>
              <a:gdLst/>
              <a:ahLst/>
              <a:cxnLst/>
              <a:rect l="l" t="t" r="r" b="b"/>
              <a:pathLst>
                <a:path w="2116668" h="730250">
                  <a:moveTo>
                    <a:pt x="0" y="0"/>
                  </a:moveTo>
                  <a:lnTo>
                    <a:pt x="2116668" y="0"/>
                  </a:lnTo>
                  <a:lnTo>
                    <a:pt x="2116668" y="730250"/>
                  </a:lnTo>
                  <a:lnTo>
                    <a:pt x="0" y="730250"/>
                  </a:lnTo>
                  <a:close/>
                </a:path>
              </a:pathLst>
            </a:custGeom>
            <a:blipFill>
              <a:blip r:embed="rId4">
                <a:alphaModFix amt="0"/>
              </a:blip>
              <a:stretch>
                <a:fillRect t="-6478" b="-6478"/>
              </a:stretch>
            </a:blipFill>
          </p:spPr>
          <p:txBody>
            <a:bodyPr/>
            <a:lstStyle/>
            <a:p>
              <a:endParaRPr lang="hu-HU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19050"/>
              <a:ext cx="2116671" cy="7493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1800"/>
                </a:lnSpc>
              </a:pPr>
              <a:r>
                <a:rPr lang="en-US" sz="1500" b="1">
                  <a:solidFill>
                    <a:srgbClr val="6F9ED4"/>
                  </a:solidFill>
                  <a:latin typeface="Arimo Bold"/>
                  <a:ea typeface="Arimo Bold"/>
                  <a:cs typeface="Arimo Bold"/>
                  <a:sym typeface="Arimo Bold"/>
                </a:rPr>
                <a:t>16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866900" y="2028206"/>
            <a:ext cx="14458950" cy="6791944"/>
            <a:chOff x="0" y="0"/>
            <a:chExt cx="19278600" cy="9055926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9278600" cy="9055862"/>
            </a:xfrm>
            <a:custGeom>
              <a:avLst/>
              <a:gdLst/>
              <a:ahLst/>
              <a:cxnLst/>
              <a:rect l="l" t="t" r="r" b="b"/>
              <a:pathLst>
                <a:path w="19278600" h="9055862">
                  <a:moveTo>
                    <a:pt x="0" y="1411224"/>
                  </a:moveTo>
                  <a:cubicBezTo>
                    <a:pt x="0" y="631825"/>
                    <a:pt x="631825" y="0"/>
                    <a:pt x="1411224" y="0"/>
                  </a:cubicBezTo>
                  <a:lnTo>
                    <a:pt x="17867376" y="0"/>
                  </a:lnTo>
                  <a:cubicBezTo>
                    <a:pt x="18646775" y="0"/>
                    <a:pt x="19278600" y="631825"/>
                    <a:pt x="19278600" y="1411224"/>
                  </a:cubicBezTo>
                  <a:lnTo>
                    <a:pt x="19278600" y="7644638"/>
                  </a:lnTo>
                  <a:cubicBezTo>
                    <a:pt x="19278600" y="8424037"/>
                    <a:pt x="18646775" y="9055862"/>
                    <a:pt x="17867376" y="9055862"/>
                  </a:cubicBezTo>
                  <a:lnTo>
                    <a:pt x="1411224" y="9055862"/>
                  </a:lnTo>
                  <a:cubicBezTo>
                    <a:pt x="631825" y="9055989"/>
                    <a:pt x="0" y="8424037"/>
                    <a:pt x="0" y="7644638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2739838" y="2236079"/>
            <a:ext cx="12713075" cy="7248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879"/>
              </a:lnSpc>
              <a:spcBef>
                <a:spcPct val="0"/>
              </a:spcBef>
            </a:pPr>
            <a:r>
              <a:rPr lang="en-US" sz="2400" b="1" u="none" strike="noStrike" dirty="0">
                <a:solidFill>
                  <a:srgbClr val="5584C4"/>
                </a:solidFill>
                <a:latin typeface="Arial Bold"/>
                <a:ea typeface="Arial Bold"/>
                <a:cs typeface="Arial Bold"/>
                <a:sym typeface="Arial Bold"/>
              </a:rPr>
              <a:t>A DIMOP </a:t>
            </a:r>
            <a:r>
              <a:rPr lang="en-US" sz="2400" b="1" u="none" strike="noStrike" dirty="0" err="1">
                <a:solidFill>
                  <a:srgbClr val="5584C4"/>
                </a:solidFill>
                <a:latin typeface="Arial Bold"/>
                <a:ea typeface="Arial Bold"/>
                <a:cs typeface="Arial Bold"/>
                <a:sym typeface="Arial Bold"/>
              </a:rPr>
              <a:t>Plusz</a:t>
            </a:r>
            <a:r>
              <a:rPr lang="en-US" sz="2400" b="1" u="none" strike="noStrike" dirty="0">
                <a:solidFill>
                  <a:srgbClr val="5584C4"/>
                </a:solidFill>
                <a:latin typeface="Arial Bold"/>
                <a:ea typeface="Arial Bold"/>
                <a:cs typeface="Arial Bold"/>
                <a:sym typeface="Arial Bold"/>
              </a:rPr>
              <a:t> a 2021–2027-es </a:t>
            </a:r>
            <a:r>
              <a:rPr lang="en-US" sz="2400" b="1" u="none" strike="noStrike" dirty="0" err="1">
                <a:solidFill>
                  <a:srgbClr val="5584C4"/>
                </a:solidFill>
                <a:latin typeface="Arial Bold"/>
                <a:ea typeface="Arial Bold"/>
                <a:cs typeface="Arial Bold"/>
                <a:sym typeface="Arial Bold"/>
              </a:rPr>
              <a:t>uniós</a:t>
            </a:r>
            <a:r>
              <a:rPr lang="en-US" sz="2400" b="1" u="none" strike="noStrike" dirty="0">
                <a:solidFill>
                  <a:srgbClr val="5584C4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400" b="1" u="none" strike="noStrike" dirty="0" err="1">
                <a:solidFill>
                  <a:srgbClr val="5584C4"/>
                </a:solidFill>
                <a:latin typeface="Arial Bold"/>
                <a:ea typeface="Arial Bold"/>
                <a:cs typeface="Arial Bold"/>
                <a:sym typeface="Arial Bold"/>
              </a:rPr>
              <a:t>fejlesztési</a:t>
            </a:r>
            <a:r>
              <a:rPr lang="en-US" sz="2400" b="1" u="none" strike="noStrike" dirty="0">
                <a:solidFill>
                  <a:srgbClr val="5584C4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400" b="1" u="none" strike="noStrike" dirty="0" err="1">
                <a:solidFill>
                  <a:srgbClr val="5584C4"/>
                </a:solidFill>
                <a:latin typeface="Arial Bold"/>
                <a:ea typeface="Arial Bold"/>
                <a:cs typeface="Arial Bold"/>
                <a:sym typeface="Arial Bold"/>
              </a:rPr>
              <a:t>időszak</a:t>
            </a:r>
            <a:r>
              <a:rPr lang="en-US" sz="2400" b="1" u="none" strike="noStrike" dirty="0">
                <a:solidFill>
                  <a:srgbClr val="5584C4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400" b="1" u="none" strike="noStrike" dirty="0" err="1">
                <a:solidFill>
                  <a:srgbClr val="5584C4"/>
                </a:solidFill>
                <a:latin typeface="Arial Bold"/>
                <a:ea typeface="Arial Bold"/>
                <a:cs typeface="Arial Bold"/>
                <a:sym typeface="Arial Bold"/>
              </a:rPr>
              <a:t>digitális</a:t>
            </a:r>
            <a:r>
              <a:rPr lang="en-US" sz="2400" b="1" u="none" strike="noStrike" dirty="0">
                <a:solidFill>
                  <a:srgbClr val="5584C4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400" b="1" u="none" strike="noStrike" dirty="0" err="1">
                <a:solidFill>
                  <a:srgbClr val="5584C4"/>
                </a:solidFill>
                <a:latin typeface="Arial Bold"/>
                <a:ea typeface="Arial Bold"/>
                <a:cs typeface="Arial Bold"/>
                <a:sym typeface="Arial Bold"/>
              </a:rPr>
              <a:t>operatív</a:t>
            </a:r>
            <a:r>
              <a:rPr lang="en-US" sz="2400" b="1" u="none" strike="noStrike" dirty="0">
                <a:solidFill>
                  <a:srgbClr val="5584C4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400" b="1" u="none" strike="noStrike" dirty="0" err="1">
                <a:solidFill>
                  <a:srgbClr val="5584C4"/>
                </a:solidFill>
                <a:latin typeface="Arial Bold"/>
                <a:ea typeface="Arial Bold"/>
                <a:cs typeface="Arial Bold"/>
                <a:sym typeface="Arial Bold"/>
              </a:rPr>
              <a:t>programja</a:t>
            </a:r>
            <a:r>
              <a:rPr lang="en-US" sz="2400" b="1" u="none" strike="noStrike" dirty="0">
                <a:solidFill>
                  <a:srgbClr val="5584C4"/>
                </a:solidFill>
                <a:latin typeface="Arial Bold"/>
                <a:ea typeface="Arial Bold"/>
                <a:cs typeface="Arial Bold"/>
                <a:sym typeface="Arial Bold"/>
              </a:rPr>
              <a:t>.</a:t>
            </a:r>
          </a:p>
          <a:p>
            <a:pPr marL="0" lvl="0" indent="0" algn="l">
              <a:lnSpc>
                <a:spcPts val="2879"/>
              </a:lnSpc>
              <a:spcBef>
                <a:spcPct val="0"/>
              </a:spcBef>
            </a:pPr>
            <a:endParaRPr lang="en-US" sz="2400" b="1" u="none" strike="noStrike" dirty="0">
              <a:solidFill>
                <a:srgbClr val="5584C4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marL="0" lvl="0" indent="0" algn="l">
              <a:lnSpc>
                <a:spcPts val="2879"/>
              </a:lnSpc>
              <a:spcBef>
                <a:spcPct val="0"/>
              </a:spcBef>
            </a:pPr>
            <a:r>
              <a:rPr lang="en-US" sz="2400" b="1" u="none" strike="noStrike" dirty="0" err="1">
                <a:solidFill>
                  <a:srgbClr val="5584C4"/>
                </a:solidFill>
                <a:latin typeface="Arial Bold"/>
                <a:ea typeface="Arial Bold"/>
                <a:cs typeface="Arial Bold"/>
                <a:sym typeface="Arial Bold"/>
              </a:rPr>
              <a:t>Célja</a:t>
            </a:r>
            <a:r>
              <a:rPr lang="en-US" sz="2400" b="1" u="none" strike="noStrike" dirty="0">
                <a:solidFill>
                  <a:srgbClr val="5584C4"/>
                </a:solidFill>
                <a:latin typeface="Arial Bold"/>
                <a:ea typeface="Arial Bold"/>
                <a:cs typeface="Arial Bold"/>
                <a:sym typeface="Arial Bold"/>
              </a:rPr>
              <a:t>, </a:t>
            </a:r>
            <a:r>
              <a:rPr lang="en-US" sz="2400" b="1" u="none" strike="noStrike" dirty="0" err="1">
                <a:solidFill>
                  <a:srgbClr val="5584C4"/>
                </a:solidFill>
                <a:latin typeface="Arial Bold"/>
                <a:ea typeface="Arial Bold"/>
                <a:cs typeface="Arial Bold"/>
                <a:sym typeface="Arial Bold"/>
              </a:rPr>
              <a:t>hogy</a:t>
            </a:r>
            <a:r>
              <a:rPr lang="en-US" sz="2400" b="1" u="none" strike="noStrike" dirty="0">
                <a:solidFill>
                  <a:srgbClr val="5584C4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400" b="1" u="none" strike="noStrike" dirty="0" err="1">
                <a:solidFill>
                  <a:srgbClr val="5584C4"/>
                </a:solidFill>
                <a:latin typeface="Arial Bold"/>
                <a:ea typeface="Arial Bold"/>
                <a:cs typeface="Arial Bold"/>
                <a:sym typeface="Arial Bold"/>
              </a:rPr>
              <a:t>támogassa</a:t>
            </a:r>
            <a:r>
              <a:rPr lang="en-US" sz="2400" b="1" u="none" strike="noStrike" dirty="0">
                <a:solidFill>
                  <a:srgbClr val="5584C4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400" b="1" u="none" strike="noStrike" dirty="0" err="1">
                <a:solidFill>
                  <a:srgbClr val="5584C4"/>
                </a:solidFill>
                <a:latin typeface="Arial Bold"/>
                <a:ea typeface="Arial Bold"/>
                <a:cs typeface="Arial Bold"/>
                <a:sym typeface="Arial Bold"/>
              </a:rPr>
              <a:t>Magyarország</a:t>
            </a:r>
            <a:r>
              <a:rPr lang="en-US" sz="2400" b="1" u="none" strike="noStrike" dirty="0">
                <a:solidFill>
                  <a:srgbClr val="5584C4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400" b="1" u="none" strike="noStrike" dirty="0" err="1">
                <a:solidFill>
                  <a:srgbClr val="5584C4"/>
                </a:solidFill>
                <a:latin typeface="Arial Bold"/>
                <a:ea typeface="Arial Bold"/>
                <a:cs typeface="Arial Bold"/>
                <a:sym typeface="Arial Bold"/>
              </a:rPr>
              <a:t>digitális</a:t>
            </a:r>
            <a:r>
              <a:rPr lang="en-US" sz="2400" b="1" u="none" strike="noStrike" dirty="0">
                <a:solidFill>
                  <a:srgbClr val="5584C4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400" b="1" u="none" strike="noStrike" dirty="0" err="1">
                <a:solidFill>
                  <a:srgbClr val="5584C4"/>
                </a:solidFill>
                <a:latin typeface="Arial Bold"/>
                <a:ea typeface="Arial Bold"/>
                <a:cs typeface="Arial Bold"/>
                <a:sym typeface="Arial Bold"/>
              </a:rPr>
              <a:t>megújulását</a:t>
            </a:r>
            <a:r>
              <a:rPr lang="en-US" sz="2400" b="1" u="none" strike="noStrike" dirty="0">
                <a:solidFill>
                  <a:srgbClr val="5584C4"/>
                </a:solidFill>
                <a:latin typeface="Arial Bold"/>
                <a:ea typeface="Arial Bold"/>
                <a:cs typeface="Arial Bold"/>
                <a:sym typeface="Arial Bold"/>
              </a:rPr>
              <a:t>:</a:t>
            </a:r>
          </a:p>
          <a:p>
            <a:pPr marL="0" lvl="0" indent="0" algn="l">
              <a:lnSpc>
                <a:spcPts val="2879"/>
              </a:lnSpc>
              <a:spcBef>
                <a:spcPct val="0"/>
              </a:spcBef>
            </a:pPr>
            <a:endParaRPr lang="en-US" sz="2400" b="1" u="none" strike="noStrike" dirty="0">
              <a:solidFill>
                <a:srgbClr val="5584C4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marL="0" lvl="0" indent="0" algn="l">
              <a:lnSpc>
                <a:spcPts val="2879"/>
              </a:lnSpc>
              <a:spcBef>
                <a:spcPct val="0"/>
              </a:spcBef>
            </a:pPr>
            <a:r>
              <a:rPr lang="en-US" sz="2400" u="none" strike="noStrike" dirty="0">
                <a:solidFill>
                  <a:srgbClr val="5584C4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en-US" sz="2400" u="none" strike="noStrike" dirty="0" err="1">
                <a:solidFill>
                  <a:srgbClr val="5584C4"/>
                </a:solidFill>
                <a:latin typeface="Arial"/>
                <a:ea typeface="Arial"/>
                <a:cs typeface="Arial"/>
                <a:sym typeface="Arial"/>
              </a:rPr>
              <a:t>vállalkozások</a:t>
            </a:r>
            <a:r>
              <a:rPr lang="en-US" sz="2400" u="none" strike="noStrike" dirty="0">
                <a:solidFill>
                  <a:srgbClr val="5584C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u="none" strike="noStrike" dirty="0" err="1">
                <a:solidFill>
                  <a:srgbClr val="5584C4"/>
                </a:solidFill>
                <a:latin typeface="Arial"/>
                <a:ea typeface="Arial"/>
                <a:cs typeface="Arial"/>
                <a:sym typeface="Arial"/>
              </a:rPr>
              <a:t>digitális</a:t>
            </a:r>
            <a:r>
              <a:rPr lang="en-US" sz="2400" u="none" strike="noStrike" dirty="0">
                <a:solidFill>
                  <a:srgbClr val="5584C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u="none" strike="noStrike" dirty="0" err="1">
                <a:solidFill>
                  <a:srgbClr val="5584C4"/>
                </a:solidFill>
                <a:latin typeface="Arial"/>
                <a:ea typeface="Arial"/>
                <a:cs typeface="Arial"/>
                <a:sym typeface="Arial"/>
              </a:rPr>
              <a:t>átállása</a:t>
            </a:r>
            <a:r>
              <a:rPr lang="en-US" sz="2400" u="none" strike="noStrike" dirty="0">
                <a:solidFill>
                  <a:srgbClr val="5584C4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</a:p>
          <a:p>
            <a:pPr marL="0" lvl="0" indent="0" algn="l">
              <a:lnSpc>
                <a:spcPts val="2879"/>
              </a:lnSpc>
              <a:spcBef>
                <a:spcPct val="0"/>
              </a:spcBef>
            </a:pPr>
            <a:r>
              <a:rPr lang="en-US" sz="2400" u="none" strike="noStrike" dirty="0">
                <a:solidFill>
                  <a:srgbClr val="5584C4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en-US" sz="2400" u="none" strike="noStrike" dirty="0" err="1">
                <a:solidFill>
                  <a:srgbClr val="5584C4"/>
                </a:solidFill>
                <a:latin typeface="Arial"/>
                <a:ea typeface="Arial"/>
                <a:cs typeface="Arial"/>
                <a:sym typeface="Arial"/>
              </a:rPr>
              <a:t>digitális</a:t>
            </a:r>
            <a:r>
              <a:rPr lang="en-US" sz="2400" u="none" strike="noStrike" dirty="0">
                <a:solidFill>
                  <a:srgbClr val="5584C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u="none" strike="noStrike" dirty="0" err="1">
                <a:solidFill>
                  <a:srgbClr val="5584C4"/>
                </a:solidFill>
                <a:latin typeface="Arial"/>
                <a:ea typeface="Arial"/>
                <a:cs typeface="Arial"/>
                <a:sym typeface="Arial"/>
              </a:rPr>
              <a:t>kompetenciák</a:t>
            </a:r>
            <a:r>
              <a:rPr lang="en-US" sz="2400" u="none" strike="noStrike" dirty="0">
                <a:solidFill>
                  <a:srgbClr val="5584C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u="none" strike="noStrike" dirty="0" err="1">
                <a:solidFill>
                  <a:srgbClr val="5584C4"/>
                </a:solidFill>
                <a:latin typeface="Arial"/>
                <a:ea typeface="Arial"/>
                <a:cs typeface="Arial"/>
                <a:sym typeface="Arial"/>
              </a:rPr>
              <a:t>fejlesztése</a:t>
            </a:r>
            <a:r>
              <a:rPr lang="en-US" sz="2400" u="none" strike="noStrike" dirty="0">
                <a:solidFill>
                  <a:srgbClr val="5584C4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</a:p>
          <a:p>
            <a:pPr marL="0" lvl="0" indent="0" algn="l">
              <a:lnSpc>
                <a:spcPts val="2879"/>
              </a:lnSpc>
              <a:spcBef>
                <a:spcPct val="0"/>
              </a:spcBef>
            </a:pPr>
            <a:r>
              <a:rPr lang="en-US" sz="2400" u="none" strike="noStrike" dirty="0">
                <a:solidFill>
                  <a:srgbClr val="5584C4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en-US" sz="2400" u="none" strike="noStrike" dirty="0" err="1">
                <a:solidFill>
                  <a:srgbClr val="5584C4"/>
                </a:solidFill>
                <a:latin typeface="Arial"/>
                <a:ea typeface="Arial"/>
                <a:cs typeface="Arial"/>
                <a:sym typeface="Arial"/>
              </a:rPr>
              <a:t>korszerű</a:t>
            </a:r>
            <a:r>
              <a:rPr lang="en-US" sz="2400" u="none" strike="noStrike" dirty="0">
                <a:solidFill>
                  <a:srgbClr val="5584C4"/>
                </a:solidFill>
                <a:latin typeface="Arial"/>
                <a:ea typeface="Arial"/>
                <a:cs typeface="Arial"/>
                <a:sym typeface="Arial"/>
              </a:rPr>
              <a:t> online </a:t>
            </a:r>
            <a:r>
              <a:rPr lang="en-US" sz="2400" u="none" strike="noStrike" dirty="0" err="1">
                <a:solidFill>
                  <a:srgbClr val="5584C4"/>
                </a:solidFill>
                <a:latin typeface="Arial"/>
                <a:ea typeface="Arial"/>
                <a:cs typeface="Arial"/>
                <a:sym typeface="Arial"/>
              </a:rPr>
              <a:t>szolgáltatások</a:t>
            </a:r>
            <a:r>
              <a:rPr lang="en-US" sz="2400" u="none" strike="noStrike" dirty="0">
                <a:solidFill>
                  <a:srgbClr val="5584C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u="none" strike="noStrike" dirty="0" err="1">
                <a:solidFill>
                  <a:srgbClr val="5584C4"/>
                </a:solidFill>
                <a:latin typeface="Arial"/>
                <a:ea typeface="Arial"/>
                <a:cs typeface="Arial"/>
                <a:sym typeface="Arial"/>
              </a:rPr>
              <a:t>kialakítása</a:t>
            </a:r>
            <a:r>
              <a:rPr lang="en-US" sz="2400" u="none" strike="noStrike" dirty="0">
                <a:solidFill>
                  <a:srgbClr val="5584C4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</a:p>
          <a:p>
            <a:pPr marL="0" lvl="0" indent="0" algn="l">
              <a:lnSpc>
                <a:spcPts val="2879"/>
              </a:lnSpc>
              <a:spcBef>
                <a:spcPct val="0"/>
              </a:spcBef>
            </a:pPr>
            <a:r>
              <a:rPr lang="en-US" sz="2400" u="none" strike="noStrike" dirty="0">
                <a:solidFill>
                  <a:srgbClr val="5584C4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en-US" sz="2400" u="none" strike="noStrike" dirty="0" err="1">
                <a:solidFill>
                  <a:srgbClr val="5584C4"/>
                </a:solidFill>
                <a:latin typeface="Arial"/>
                <a:ea typeface="Arial"/>
                <a:cs typeface="Arial"/>
                <a:sym typeface="Arial"/>
              </a:rPr>
              <a:t>adatvezérelt</a:t>
            </a:r>
            <a:r>
              <a:rPr lang="en-US" sz="2400" u="none" strike="noStrike" dirty="0">
                <a:solidFill>
                  <a:srgbClr val="5584C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u="none" strike="noStrike" dirty="0" err="1">
                <a:solidFill>
                  <a:srgbClr val="5584C4"/>
                </a:solidFill>
                <a:latin typeface="Arial"/>
                <a:ea typeface="Arial"/>
                <a:cs typeface="Arial"/>
                <a:sym typeface="Arial"/>
              </a:rPr>
              <a:t>működés</a:t>
            </a:r>
            <a:r>
              <a:rPr lang="en-US" sz="2400" u="none" strike="noStrike" dirty="0">
                <a:solidFill>
                  <a:srgbClr val="5584C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u="none" strike="noStrike" dirty="0" err="1">
                <a:solidFill>
                  <a:srgbClr val="5584C4"/>
                </a:solidFill>
                <a:latin typeface="Arial"/>
                <a:ea typeface="Arial"/>
                <a:cs typeface="Arial"/>
                <a:sym typeface="Arial"/>
              </a:rPr>
              <a:t>erősítése</a:t>
            </a:r>
            <a:r>
              <a:rPr lang="en-US" sz="2400" u="none" strike="noStrike" dirty="0">
                <a:solidFill>
                  <a:srgbClr val="5584C4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</a:p>
          <a:p>
            <a:pPr marL="0" lvl="0" indent="0" algn="l">
              <a:lnSpc>
                <a:spcPts val="2879"/>
              </a:lnSpc>
              <a:spcBef>
                <a:spcPct val="0"/>
              </a:spcBef>
            </a:pPr>
            <a:r>
              <a:rPr lang="en-US" sz="2400" u="none" strike="noStrike" dirty="0">
                <a:solidFill>
                  <a:srgbClr val="5584C4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en-US" sz="2400" u="none" strike="noStrike" dirty="0" err="1">
                <a:solidFill>
                  <a:srgbClr val="5584C4"/>
                </a:solidFill>
                <a:latin typeface="Arial"/>
                <a:ea typeface="Arial"/>
                <a:cs typeface="Arial"/>
                <a:sym typeface="Arial"/>
              </a:rPr>
              <a:t>mesterséges</a:t>
            </a:r>
            <a:r>
              <a:rPr lang="en-US" sz="2400" u="none" strike="noStrike" dirty="0">
                <a:solidFill>
                  <a:srgbClr val="5584C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u="none" strike="noStrike" dirty="0" err="1">
                <a:solidFill>
                  <a:srgbClr val="5584C4"/>
                </a:solidFill>
                <a:latin typeface="Arial"/>
                <a:ea typeface="Arial"/>
                <a:cs typeface="Arial"/>
                <a:sym typeface="Arial"/>
              </a:rPr>
              <a:t>intelligenciára</a:t>
            </a:r>
            <a:r>
              <a:rPr lang="en-US" sz="2400" u="none" strike="noStrike" dirty="0">
                <a:solidFill>
                  <a:srgbClr val="5584C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u="none" strike="noStrike" dirty="0" err="1">
                <a:solidFill>
                  <a:srgbClr val="5584C4"/>
                </a:solidFill>
                <a:latin typeface="Arial"/>
                <a:ea typeface="Arial"/>
                <a:cs typeface="Arial"/>
                <a:sym typeface="Arial"/>
              </a:rPr>
              <a:t>épülő</a:t>
            </a:r>
            <a:r>
              <a:rPr lang="en-US" sz="2400" u="none" strike="noStrike" dirty="0">
                <a:solidFill>
                  <a:srgbClr val="5584C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u="none" strike="noStrike" dirty="0" err="1">
                <a:solidFill>
                  <a:srgbClr val="5584C4"/>
                </a:solidFill>
                <a:latin typeface="Arial"/>
                <a:ea typeface="Arial"/>
                <a:cs typeface="Arial"/>
                <a:sym typeface="Arial"/>
              </a:rPr>
              <a:t>megoldások</a:t>
            </a:r>
            <a:r>
              <a:rPr lang="en-US" sz="2400" u="none" strike="noStrike" dirty="0">
                <a:solidFill>
                  <a:srgbClr val="5584C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u="none" strike="noStrike" dirty="0" err="1">
                <a:solidFill>
                  <a:srgbClr val="5584C4"/>
                </a:solidFill>
                <a:latin typeface="Arial"/>
                <a:ea typeface="Arial"/>
                <a:cs typeface="Arial"/>
                <a:sym typeface="Arial"/>
              </a:rPr>
              <a:t>alkalmazása</a:t>
            </a:r>
            <a:r>
              <a:rPr lang="en-US" sz="2400" u="none" strike="noStrike" dirty="0">
                <a:solidFill>
                  <a:srgbClr val="5584C4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0" lvl="0" indent="0" algn="l">
              <a:lnSpc>
                <a:spcPts val="2879"/>
              </a:lnSpc>
              <a:spcBef>
                <a:spcPct val="0"/>
              </a:spcBef>
            </a:pPr>
            <a:endParaRPr lang="en-US" sz="2400" u="none" strike="noStrike" dirty="0">
              <a:solidFill>
                <a:srgbClr val="5584C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>
              <a:lnSpc>
                <a:spcPts val="2879"/>
              </a:lnSpc>
              <a:spcBef>
                <a:spcPct val="0"/>
              </a:spcBef>
            </a:pPr>
            <a:endParaRPr lang="en-US" sz="2400" u="none" strike="noStrike" dirty="0">
              <a:solidFill>
                <a:srgbClr val="5584C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>
              <a:lnSpc>
                <a:spcPts val="2879"/>
              </a:lnSpc>
              <a:spcBef>
                <a:spcPct val="0"/>
              </a:spcBef>
            </a:pPr>
            <a:r>
              <a:rPr lang="en-US" sz="2400" b="1" u="none" strike="noStrike" dirty="0" err="1">
                <a:solidFill>
                  <a:srgbClr val="5584C4"/>
                </a:solidFill>
                <a:latin typeface="Arial Bold"/>
                <a:ea typeface="Arial Bold"/>
                <a:cs typeface="Arial Bold"/>
                <a:sym typeface="Arial Bold"/>
              </a:rPr>
              <a:t>Lényeg</a:t>
            </a:r>
            <a:r>
              <a:rPr lang="en-US" sz="2400" b="1" u="none" strike="noStrike" dirty="0">
                <a:solidFill>
                  <a:srgbClr val="5584C4"/>
                </a:solidFill>
                <a:latin typeface="Arial Bold"/>
                <a:ea typeface="Arial Bold"/>
                <a:cs typeface="Arial Bold"/>
                <a:sym typeface="Arial Bold"/>
              </a:rPr>
              <a:t>: a </a:t>
            </a:r>
            <a:r>
              <a:rPr lang="en-US" sz="2400" b="1" u="none" strike="noStrike" dirty="0" err="1">
                <a:solidFill>
                  <a:srgbClr val="5584C4"/>
                </a:solidFill>
                <a:latin typeface="Arial Bold"/>
                <a:ea typeface="Arial Bold"/>
                <a:cs typeface="Arial Bold"/>
                <a:sym typeface="Arial Bold"/>
              </a:rPr>
              <a:t>digitalizáció</a:t>
            </a:r>
            <a:r>
              <a:rPr lang="en-US" sz="2400" b="1" u="none" strike="noStrike" dirty="0">
                <a:solidFill>
                  <a:srgbClr val="5584C4"/>
                </a:solidFill>
                <a:latin typeface="Arial Bold"/>
                <a:ea typeface="Arial Bold"/>
                <a:cs typeface="Arial Bold"/>
                <a:sym typeface="Arial Bold"/>
              </a:rPr>
              <a:t> ne </a:t>
            </a:r>
            <a:r>
              <a:rPr lang="en-US" sz="2400" b="1" u="none" strike="noStrike" dirty="0" err="1">
                <a:solidFill>
                  <a:srgbClr val="5584C4"/>
                </a:solidFill>
                <a:latin typeface="Arial Bold"/>
                <a:ea typeface="Arial Bold"/>
                <a:cs typeface="Arial Bold"/>
                <a:sym typeface="Arial Bold"/>
              </a:rPr>
              <a:t>technológiai</a:t>
            </a:r>
            <a:r>
              <a:rPr lang="en-US" sz="2400" b="1" u="none" strike="noStrike" dirty="0">
                <a:solidFill>
                  <a:srgbClr val="5584C4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400" b="1" u="none" strike="noStrike" dirty="0" err="1">
                <a:solidFill>
                  <a:srgbClr val="5584C4"/>
                </a:solidFill>
                <a:latin typeface="Arial Bold"/>
                <a:ea typeface="Arial Bold"/>
                <a:cs typeface="Arial Bold"/>
                <a:sym typeface="Arial Bold"/>
              </a:rPr>
              <a:t>cél</a:t>
            </a:r>
            <a:r>
              <a:rPr lang="en-US" sz="2400" b="1" u="none" strike="noStrike" dirty="0">
                <a:solidFill>
                  <a:srgbClr val="5584C4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400" b="1" u="none" strike="noStrike" dirty="0" err="1">
                <a:solidFill>
                  <a:srgbClr val="5584C4"/>
                </a:solidFill>
                <a:latin typeface="Arial Bold"/>
                <a:ea typeface="Arial Bold"/>
                <a:cs typeface="Arial Bold"/>
                <a:sym typeface="Arial Bold"/>
              </a:rPr>
              <a:t>legyen</a:t>
            </a:r>
            <a:r>
              <a:rPr lang="en-US" sz="2400" b="1" u="none" strike="noStrike" dirty="0">
                <a:solidFill>
                  <a:srgbClr val="5584C4"/>
                </a:solidFill>
                <a:latin typeface="Arial Bold"/>
                <a:ea typeface="Arial Bold"/>
                <a:cs typeface="Arial Bold"/>
                <a:sym typeface="Arial Bold"/>
              </a:rPr>
              <a:t>, </a:t>
            </a:r>
            <a:r>
              <a:rPr lang="en-US" sz="2400" b="1" u="none" strike="noStrike" dirty="0" err="1">
                <a:solidFill>
                  <a:srgbClr val="5584C4"/>
                </a:solidFill>
                <a:latin typeface="Arial Bold"/>
                <a:ea typeface="Arial Bold"/>
                <a:cs typeface="Arial Bold"/>
                <a:sym typeface="Arial Bold"/>
              </a:rPr>
              <a:t>hanem</a:t>
            </a:r>
            <a:r>
              <a:rPr lang="en-US" sz="2400" b="1" u="none" strike="noStrike" dirty="0">
                <a:solidFill>
                  <a:srgbClr val="5584C4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400" b="1" u="none" strike="noStrike" dirty="0" err="1">
                <a:solidFill>
                  <a:srgbClr val="5584C4"/>
                </a:solidFill>
                <a:latin typeface="Arial Bold"/>
                <a:ea typeface="Arial Bold"/>
                <a:cs typeface="Arial Bold"/>
                <a:sym typeface="Arial Bold"/>
              </a:rPr>
              <a:t>működési</a:t>
            </a:r>
            <a:r>
              <a:rPr lang="en-US" sz="2400" b="1" u="none" strike="noStrike" dirty="0">
                <a:solidFill>
                  <a:srgbClr val="5584C4"/>
                </a:solidFill>
                <a:latin typeface="Arial Bold"/>
                <a:ea typeface="Arial Bold"/>
                <a:cs typeface="Arial Bold"/>
                <a:sym typeface="Arial Bold"/>
              </a:rPr>
              <a:t> és </a:t>
            </a:r>
            <a:r>
              <a:rPr lang="en-US" sz="2400" b="1" u="none" strike="noStrike" dirty="0" err="1">
                <a:solidFill>
                  <a:srgbClr val="5584C4"/>
                </a:solidFill>
                <a:latin typeface="Arial Bold"/>
                <a:ea typeface="Arial Bold"/>
                <a:cs typeface="Arial Bold"/>
                <a:sym typeface="Arial Bold"/>
              </a:rPr>
              <a:t>versenyképességi</a:t>
            </a:r>
            <a:r>
              <a:rPr lang="en-US" sz="2400" b="1" u="none" strike="noStrike" dirty="0">
                <a:solidFill>
                  <a:srgbClr val="5584C4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400" b="1" u="none" strike="noStrike" dirty="0" err="1">
                <a:solidFill>
                  <a:srgbClr val="5584C4"/>
                </a:solidFill>
                <a:latin typeface="Arial Bold"/>
                <a:ea typeface="Arial Bold"/>
                <a:cs typeface="Arial Bold"/>
                <a:sym typeface="Arial Bold"/>
              </a:rPr>
              <a:t>eszköz</a:t>
            </a:r>
            <a:r>
              <a:rPr lang="en-US" sz="2400" b="1" u="none" strike="noStrike" dirty="0">
                <a:solidFill>
                  <a:srgbClr val="5584C4"/>
                </a:solidFill>
                <a:latin typeface="Arial Bold"/>
                <a:ea typeface="Arial Bold"/>
                <a:cs typeface="Arial Bold"/>
                <a:sym typeface="Arial Bold"/>
              </a:rPr>
              <a:t>. </a:t>
            </a:r>
          </a:p>
          <a:p>
            <a:pPr marL="0" lvl="0" indent="0" algn="l">
              <a:lnSpc>
                <a:spcPts val="2879"/>
              </a:lnSpc>
              <a:spcBef>
                <a:spcPct val="0"/>
              </a:spcBef>
            </a:pPr>
            <a:endParaRPr lang="en-US" sz="2400" b="1" u="none" strike="noStrike" dirty="0">
              <a:solidFill>
                <a:srgbClr val="5584C4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marL="0" lvl="0" indent="0" algn="l">
              <a:lnSpc>
                <a:spcPts val="2879"/>
              </a:lnSpc>
              <a:spcBef>
                <a:spcPct val="0"/>
              </a:spcBef>
            </a:pPr>
            <a:r>
              <a:rPr lang="en-US" sz="2400" b="1" u="none" strike="noStrike" dirty="0">
                <a:solidFill>
                  <a:srgbClr val="5584C4"/>
                </a:solidFill>
                <a:latin typeface="Arial Bold"/>
                <a:ea typeface="Arial Bold"/>
                <a:cs typeface="Arial Bold"/>
                <a:sym typeface="Arial Bold"/>
              </a:rPr>
              <a:t>A DIMOP </a:t>
            </a:r>
            <a:r>
              <a:rPr lang="en-US" sz="2400" b="1" u="none" strike="noStrike" dirty="0" err="1">
                <a:solidFill>
                  <a:srgbClr val="5584C4"/>
                </a:solidFill>
                <a:latin typeface="Arial Bold"/>
                <a:ea typeface="Arial Bold"/>
                <a:cs typeface="Arial Bold"/>
                <a:sym typeface="Arial Bold"/>
              </a:rPr>
              <a:t>Plusz</a:t>
            </a:r>
            <a:r>
              <a:rPr lang="en-US" sz="2400" b="1" u="none" strike="noStrike" dirty="0">
                <a:solidFill>
                  <a:srgbClr val="5584C4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400" b="1" u="none" strike="noStrike" dirty="0" err="1">
                <a:solidFill>
                  <a:srgbClr val="5584C4"/>
                </a:solidFill>
                <a:latin typeface="Arial Bold"/>
                <a:ea typeface="Arial Bold"/>
                <a:cs typeface="Arial Bold"/>
                <a:sym typeface="Arial Bold"/>
              </a:rPr>
              <a:t>nem</a:t>
            </a:r>
            <a:r>
              <a:rPr lang="en-US" sz="2400" b="1" u="none" strike="noStrike" dirty="0">
                <a:solidFill>
                  <a:srgbClr val="5584C4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400" b="1" u="none" strike="noStrike" dirty="0" err="1">
                <a:solidFill>
                  <a:srgbClr val="5584C4"/>
                </a:solidFill>
                <a:latin typeface="Arial Bold"/>
                <a:ea typeface="Arial Bold"/>
                <a:cs typeface="Arial Bold"/>
                <a:sym typeface="Arial Bold"/>
              </a:rPr>
              <a:t>egyszerűen</a:t>
            </a:r>
            <a:r>
              <a:rPr lang="en-US" sz="2400" b="1" u="none" strike="noStrike" dirty="0">
                <a:solidFill>
                  <a:srgbClr val="5584C4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400" b="1" u="none" strike="noStrike" dirty="0" err="1">
                <a:solidFill>
                  <a:srgbClr val="5584C4"/>
                </a:solidFill>
                <a:latin typeface="Arial Bold"/>
                <a:ea typeface="Arial Bold"/>
                <a:cs typeface="Arial Bold"/>
                <a:sym typeface="Arial Bold"/>
              </a:rPr>
              <a:t>informatikai</a:t>
            </a:r>
            <a:r>
              <a:rPr lang="en-US" sz="2400" b="1" u="none" strike="noStrike" dirty="0">
                <a:solidFill>
                  <a:srgbClr val="5584C4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400" b="1" u="none" strike="noStrike" dirty="0" err="1">
                <a:solidFill>
                  <a:srgbClr val="5584C4"/>
                </a:solidFill>
                <a:latin typeface="Arial Bold"/>
                <a:ea typeface="Arial Bold"/>
                <a:cs typeface="Arial Bold"/>
                <a:sym typeface="Arial Bold"/>
              </a:rPr>
              <a:t>pályázat</a:t>
            </a:r>
            <a:r>
              <a:rPr lang="en-US" sz="2400" b="1" u="none" strike="noStrike" dirty="0">
                <a:solidFill>
                  <a:srgbClr val="5584C4"/>
                </a:solidFill>
                <a:latin typeface="Arial Bold"/>
                <a:ea typeface="Arial Bold"/>
                <a:cs typeface="Arial Bold"/>
                <a:sym typeface="Arial Bold"/>
              </a:rPr>
              <a:t>, </a:t>
            </a:r>
            <a:r>
              <a:rPr lang="en-US" sz="2400" b="1" u="none" strike="noStrike" dirty="0" err="1">
                <a:solidFill>
                  <a:srgbClr val="5584C4"/>
                </a:solidFill>
                <a:latin typeface="Arial Bold"/>
                <a:ea typeface="Arial Bold"/>
                <a:cs typeface="Arial Bold"/>
                <a:sym typeface="Arial Bold"/>
              </a:rPr>
              <a:t>hanem</a:t>
            </a:r>
            <a:r>
              <a:rPr lang="en-US" sz="2400" b="1" u="none" strike="noStrike" dirty="0">
                <a:solidFill>
                  <a:srgbClr val="5584C4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400" b="1" u="none" strike="noStrike" dirty="0" err="1">
                <a:solidFill>
                  <a:srgbClr val="5584C4"/>
                </a:solidFill>
                <a:latin typeface="Arial Bold"/>
                <a:ea typeface="Arial Bold"/>
                <a:cs typeface="Arial Bold"/>
                <a:sym typeface="Arial Bold"/>
              </a:rPr>
              <a:t>olyan</a:t>
            </a:r>
            <a:r>
              <a:rPr lang="en-US" sz="2400" b="1" u="none" strike="noStrike" dirty="0">
                <a:solidFill>
                  <a:srgbClr val="5584C4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400" b="1" u="none" strike="noStrike" dirty="0" err="1">
                <a:solidFill>
                  <a:srgbClr val="5584C4"/>
                </a:solidFill>
                <a:latin typeface="Arial Bold"/>
                <a:ea typeface="Arial Bold"/>
                <a:cs typeface="Arial Bold"/>
                <a:sym typeface="Arial Bold"/>
              </a:rPr>
              <a:t>fejlesztési</a:t>
            </a:r>
            <a:r>
              <a:rPr lang="en-US" sz="2400" b="1" u="none" strike="noStrike" dirty="0">
                <a:solidFill>
                  <a:srgbClr val="5584C4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400" b="1" u="none" strike="noStrike" dirty="0" err="1">
                <a:solidFill>
                  <a:srgbClr val="5584C4"/>
                </a:solidFill>
                <a:latin typeface="Arial Bold"/>
                <a:ea typeface="Arial Bold"/>
                <a:cs typeface="Arial Bold"/>
                <a:sym typeface="Arial Bold"/>
              </a:rPr>
              <a:t>keret</a:t>
            </a:r>
            <a:r>
              <a:rPr lang="en-US" sz="2400" b="1" u="none" strike="noStrike" dirty="0">
                <a:solidFill>
                  <a:srgbClr val="5584C4"/>
                </a:solidFill>
                <a:latin typeface="Arial Bold"/>
                <a:ea typeface="Arial Bold"/>
                <a:cs typeface="Arial Bold"/>
                <a:sym typeface="Arial Bold"/>
              </a:rPr>
              <a:t>, </a:t>
            </a:r>
            <a:r>
              <a:rPr lang="en-US" sz="2400" b="1" u="none" strike="noStrike" dirty="0" err="1">
                <a:solidFill>
                  <a:srgbClr val="5584C4"/>
                </a:solidFill>
                <a:latin typeface="Arial Bold"/>
                <a:ea typeface="Arial Bold"/>
                <a:cs typeface="Arial Bold"/>
                <a:sym typeface="Arial Bold"/>
              </a:rPr>
              <a:t>amely</a:t>
            </a:r>
            <a:r>
              <a:rPr lang="en-US" sz="2400" b="1" u="none" strike="noStrike" dirty="0">
                <a:solidFill>
                  <a:srgbClr val="5584C4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400" b="1" u="none" strike="noStrike" dirty="0" err="1">
                <a:solidFill>
                  <a:srgbClr val="5584C4"/>
                </a:solidFill>
                <a:latin typeface="Arial Bold"/>
                <a:ea typeface="Arial Bold"/>
                <a:cs typeface="Arial Bold"/>
                <a:sym typeface="Arial Bold"/>
              </a:rPr>
              <a:t>azt</a:t>
            </a:r>
            <a:r>
              <a:rPr lang="en-US" sz="2400" b="1" u="none" strike="noStrike" dirty="0">
                <a:solidFill>
                  <a:srgbClr val="5584C4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400" b="1" u="none" strike="noStrike" dirty="0" err="1">
                <a:solidFill>
                  <a:srgbClr val="5584C4"/>
                </a:solidFill>
                <a:latin typeface="Arial Bold"/>
                <a:ea typeface="Arial Bold"/>
                <a:cs typeface="Arial Bold"/>
                <a:sym typeface="Arial Bold"/>
              </a:rPr>
              <a:t>támogatja</a:t>
            </a:r>
            <a:r>
              <a:rPr lang="en-US" sz="2400" b="1" u="none" strike="noStrike" dirty="0">
                <a:solidFill>
                  <a:srgbClr val="5584C4"/>
                </a:solidFill>
                <a:latin typeface="Arial Bold"/>
                <a:ea typeface="Arial Bold"/>
                <a:cs typeface="Arial Bold"/>
                <a:sym typeface="Arial Bold"/>
              </a:rPr>
              <a:t>, </a:t>
            </a:r>
            <a:r>
              <a:rPr lang="en-US" sz="2400" b="1" u="none" strike="noStrike" dirty="0" err="1">
                <a:solidFill>
                  <a:srgbClr val="5584C4"/>
                </a:solidFill>
                <a:latin typeface="Arial Bold"/>
                <a:ea typeface="Arial Bold"/>
                <a:cs typeface="Arial Bold"/>
                <a:sym typeface="Arial Bold"/>
              </a:rPr>
              <a:t>hogy</a:t>
            </a:r>
            <a:r>
              <a:rPr lang="en-US" sz="2400" b="1" u="none" strike="noStrike" dirty="0">
                <a:solidFill>
                  <a:srgbClr val="5584C4"/>
                </a:solidFill>
                <a:latin typeface="Arial Bold"/>
                <a:ea typeface="Arial Bold"/>
                <a:cs typeface="Arial Bold"/>
                <a:sym typeface="Arial Bold"/>
              </a:rPr>
              <a:t> a </a:t>
            </a:r>
            <a:r>
              <a:rPr lang="en-US" sz="2400" b="1" u="none" strike="noStrike" dirty="0" err="1">
                <a:solidFill>
                  <a:srgbClr val="5584C4"/>
                </a:solidFill>
                <a:latin typeface="Arial Bold"/>
                <a:ea typeface="Arial Bold"/>
                <a:cs typeface="Arial Bold"/>
                <a:sym typeface="Arial Bold"/>
              </a:rPr>
              <a:t>vállalkozások</a:t>
            </a:r>
            <a:r>
              <a:rPr lang="en-US" sz="2400" b="1" u="none" strike="noStrike" dirty="0">
                <a:solidFill>
                  <a:srgbClr val="5584C4"/>
                </a:solidFill>
                <a:latin typeface="Arial Bold"/>
                <a:ea typeface="Arial Bold"/>
                <a:cs typeface="Arial Bold"/>
                <a:sym typeface="Arial Bold"/>
              </a:rPr>
              <a:t> és </a:t>
            </a:r>
            <a:r>
              <a:rPr lang="en-US" sz="2400" b="1" u="none" strike="noStrike" dirty="0" err="1">
                <a:solidFill>
                  <a:srgbClr val="5584C4"/>
                </a:solidFill>
                <a:latin typeface="Arial Bold"/>
                <a:ea typeface="Arial Bold"/>
                <a:cs typeface="Arial Bold"/>
                <a:sym typeface="Arial Bold"/>
              </a:rPr>
              <a:t>ágazatok</a:t>
            </a:r>
            <a:r>
              <a:rPr lang="en-US" sz="2400" b="1" u="none" strike="noStrike" dirty="0">
                <a:solidFill>
                  <a:srgbClr val="5584C4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400" b="1" u="none" strike="noStrike" dirty="0" err="1">
                <a:solidFill>
                  <a:srgbClr val="5584C4"/>
                </a:solidFill>
                <a:latin typeface="Arial Bold"/>
                <a:ea typeface="Arial Bold"/>
                <a:cs typeface="Arial Bold"/>
                <a:sym typeface="Arial Bold"/>
              </a:rPr>
              <a:t>digitálisan</a:t>
            </a:r>
            <a:r>
              <a:rPr lang="en-US" sz="2400" b="1" u="none" strike="noStrike" dirty="0">
                <a:solidFill>
                  <a:srgbClr val="5584C4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400" b="1" u="none" strike="noStrike" dirty="0" err="1">
                <a:solidFill>
                  <a:srgbClr val="5584C4"/>
                </a:solidFill>
                <a:latin typeface="Arial Bold"/>
                <a:ea typeface="Arial Bold"/>
                <a:cs typeface="Arial Bold"/>
                <a:sym typeface="Arial Bold"/>
              </a:rPr>
              <a:t>érettebben</a:t>
            </a:r>
            <a:r>
              <a:rPr lang="en-US" sz="2400" b="1" u="none" strike="noStrike" dirty="0">
                <a:solidFill>
                  <a:srgbClr val="5584C4"/>
                </a:solidFill>
                <a:latin typeface="Arial Bold"/>
                <a:ea typeface="Arial Bold"/>
                <a:cs typeface="Arial Bold"/>
                <a:sym typeface="Arial Bold"/>
              </a:rPr>
              <a:t>, </a:t>
            </a:r>
            <a:r>
              <a:rPr lang="en-US" sz="2400" b="1" u="none" strike="noStrike" dirty="0" err="1">
                <a:solidFill>
                  <a:srgbClr val="5584C4"/>
                </a:solidFill>
                <a:latin typeface="Arial Bold"/>
                <a:ea typeface="Arial Bold"/>
                <a:cs typeface="Arial Bold"/>
                <a:sym typeface="Arial Bold"/>
              </a:rPr>
              <a:t>hatékonyabban</a:t>
            </a:r>
            <a:r>
              <a:rPr lang="en-US" sz="2400" b="1" u="none" strike="noStrike" dirty="0">
                <a:solidFill>
                  <a:srgbClr val="5584C4"/>
                </a:solidFill>
                <a:latin typeface="Arial Bold"/>
                <a:ea typeface="Arial Bold"/>
                <a:cs typeface="Arial Bold"/>
                <a:sym typeface="Arial Bold"/>
              </a:rPr>
              <a:t> és </a:t>
            </a:r>
            <a:r>
              <a:rPr lang="en-US" sz="2400" b="1" u="none" strike="noStrike" dirty="0" err="1">
                <a:solidFill>
                  <a:srgbClr val="5584C4"/>
                </a:solidFill>
                <a:latin typeface="Arial Bold"/>
                <a:ea typeface="Arial Bold"/>
                <a:cs typeface="Arial Bold"/>
                <a:sym typeface="Arial Bold"/>
              </a:rPr>
              <a:t>adatvezéreltebben</a:t>
            </a:r>
            <a:r>
              <a:rPr lang="en-US" sz="2400" b="1" u="none" strike="noStrike" dirty="0">
                <a:solidFill>
                  <a:srgbClr val="5584C4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400" b="1" u="none" strike="noStrike" dirty="0" err="1">
                <a:solidFill>
                  <a:srgbClr val="5584C4"/>
                </a:solidFill>
                <a:latin typeface="Arial Bold"/>
                <a:ea typeface="Arial Bold"/>
                <a:cs typeface="Arial Bold"/>
                <a:sym typeface="Arial Bold"/>
              </a:rPr>
              <a:t>működjenek</a:t>
            </a:r>
            <a:r>
              <a:rPr lang="en-US" sz="2400" b="1" u="none" strike="noStrike" dirty="0">
                <a:solidFill>
                  <a:srgbClr val="5584C4"/>
                </a:solidFill>
                <a:latin typeface="Arial Bold"/>
                <a:ea typeface="Arial Bold"/>
                <a:cs typeface="Arial Bold"/>
                <a:sym typeface="Arial Bold"/>
              </a:rPr>
              <a:t>.</a:t>
            </a:r>
          </a:p>
          <a:p>
            <a:pPr marL="0" lvl="0" indent="0" algn="l">
              <a:lnSpc>
                <a:spcPts val="2879"/>
              </a:lnSpc>
              <a:spcBef>
                <a:spcPct val="0"/>
              </a:spcBef>
            </a:pPr>
            <a:endParaRPr lang="en-US" sz="2400" b="1" u="none" strike="noStrike" dirty="0">
              <a:solidFill>
                <a:srgbClr val="5584C4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marL="0" lvl="0" indent="0" algn="l">
              <a:lnSpc>
                <a:spcPts val="2879"/>
              </a:lnSpc>
              <a:spcBef>
                <a:spcPct val="0"/>
              </a:spcBef>
            </a:pPr>
            <a:endParaRPr lang="en-US" sz="2400" b="1" u="none" strike="noStrike" dirty="0">
              <a:solidFill>
                <a:srgbClr val="5584C4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algn="ctr">
              <a:lnSpc>
                <a:spcPts val="2879"/>
              </a:lnSpc>
            </a:pPr>
            <a:endParaRPr lang="en-US" sz="2400" b="1" u="none" strike="noStrike" dirty="0">
              <a:solidFill>
                <a:srgbClr val="5584C4"/>
              </a:solidFill>
              <a:latin typeface="Arial Bold"/>
              <a:ea typeface="Arial Bold"/>
              <a:cs typeface="Arial Bold"/>
              <a:sym typeface="Arial Bold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" y="0"/>
            <a:ext cx="18288000" cy="10286562"/>
            <a:chOff x="0" y="0"/>
            <a:chExt cx="24384000" cy="1371541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5364"/>
            </a:xfrm>
            <a:custGeom>
              <a:avLst/>
              <a:gdLst/>
              <a:ahLst/>
              <a:cxnLst/>
              <a:rect l="l" t="t" r="r" b="b"/>
              <a:pathLst>
                <a:path w="24384000" h="13715364">
                  <a:moveTo>
                    <a:pt x="0" y="0"/>
                  </a:moveTo>
                  <a:lnTo>
                    <a:pt x="24384000" y="0"/>
                  </a:lnTo>
                  <a:lnTo>
                    <a:pt x="24384000" y="13715364"/>
                  </a:lnTo>
                  <a:lnTo>
                    <a:pt x="0" y="13715364"/>
                  </a:lnTo>
                  <a:close/>
                </a:path>
              </a:pathLst>
            </a:custGeom>
            <a:solidFill>
              <a:srgbClr val="6F9ED4">
                <a:alpha val="3922"/>
              </a:srgbClr>
            </a:solidFill>
          </p:spPr>
          <p:txBody>
            <a:bodyPr/>
            <a:lstStyle/>
            <a:p>
              <a:endParaRPr lang="hu-HU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-19050" y="8402488"/>
            <a:ext cx="16700497" cy="1904190"/>
            <a:chOff x="0" y="0"/>
            <a:chExt cx="22267329" cy="253892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2267290" cy="2538857"/>
            </a:xfrm>
            <a:custGeom>
              <a:avLst/>
              <a:gdLst/>
              <a:ahLst/>
              <a:cxnLst/>
              <a:rect l="l" t="t" r="r" b="b"/>
              <a:pathLst>
                <a:path w="22267290" h="2538857">
                  <a:moveTo>
                    <a:pt x="0" y="0"/>
                  </a:moveTo>
                  <a:lnTo>
                    <a:pt x="22267290" y="0"/>
                  </a:lnTo>
                  <a:lnTo>
                    <a:pt x="22267290" y="2538857"/>
                  </a:lnTo>
                  <a:lnTo>
                    <a:pt x="0" y="25388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99" b="-102"/>
              </a:stretch>
            </a:blipFill>
          </p:spPr>
          <p:txBody>
            <a:bodyPr/>
            <a:lstStyle/>
            <a:p>
              <a:endParaRPr lang="hu-HU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6700497" y="9725025"/>
            <a:ext cx="1587503" cy="547688"/>
            <a:chOff x="0" y="0"/>
            <a:chExt cx="2116671" cy="73025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116668" cy="730250"/>
            </a:xfrm>
            <a:custGeom>
              <a:avLst/>
              <a:gdLst/>
              <a:ahLst/>
              <a:cxnLst/>
              <a:rect l="l" t="t" r="r" b="b"/>
              <a:pathLst>
                <a:path w="2116668" h="730250">
                  <a:moveTo>
                    <a:pt x="0" y="0"/>
                  </a:moveTo>
                  <a:lnTo>
                    <a:pt x="2116668" y="0"/>
                  </a:lnTo>
                  <a:lnTo>
                    <a:pt x="2116668" y="730250"/>
                  </a:lnTo>
                  <a:lnTo>
                    <a:pt x="0" y="730250"/>
                  </a:lnTo>
                  <a:close/>
                </a:path>
              </a:pathLst>
            </a:custGeom>
            <a:blipFill>
              <a:blip r:embed="rId4">
                <a:alphaModFix amt="0"/>
              </a:blip>
              <a:stretch>
                <a:fillRect t="-6478" b="-6478"/>
              </a:stretch>
            </a:blipFill>
          </p:spPr>
          <p:txBody>
            <a:bodyPr/>
            <a:lstStyle/>
            <a:p>
              <a:endParaRPr lang="hu-HU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19050"/>
              <a:ext cx="2116671" cy="7493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1800"/>
                </a:lnSpc>
              </a:pPr>
              <a:r>
                <a:rPr lang="en-US" sz="1500" b="1">
                  <a:solidFill>
                    <a:srgbClr val="6F9ED4"/>
                  </a:solidFill>
                  <a:latin typeface="Arimo Bold"/>
                  <a:ea typeface="Arimo Bold"/>
                  <a:cs typeface="Arimo Bold"/>
                  <a:sym typeface="Arimo Bold"/>
                </a:rPr>
                <a:t>17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866900" y="2028206"/>
            <a:ext cx="14458950" cy="6791944"/>
            <a:chOff x="0" y="0"/>
            <a:chExt cx="19278600" cy="9055926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9278600" cy="9055862"/>
            </a:xfrm>
            <a:custGeom>
              <a:avLst/>
              <a:gdLst/>
              <a:ahLst/>
              <a:cxnLst/>
              <a:rect l="l" t="t" r="r" b="b"/>
              <a:pathLst>
                <a:path w="19278600" h="9055862">
                  <a:moveTo>
                    <a:pt x="0" y="1411224"/>
                  </a:moveTo>
                  <a:cubicBezTo>
                    <a:pt x="0" y="631825"/>
                    <a:pt x="631825" y="0"/>
                    <a:pt x="1411224" y="0"/>
                  </a:cubicBezTo>
                  <a:lnTo>
                    <a:pt x="17867376" y="0"/>
                  </a:lnTo>
                  <a:cubicBezTo>
                    <a:pt x="18646775" y="0"/>
                    <a:pt x="19278600" y="631825"/>
                    <a:pt x="19278600" y="1411224"/>
                  </a:cubicBezTo>
                  <a:lnTo>
                    <a:pt x="19278600" y="7644638"/>
                  </a:lnTo>
                  <a:cubicBezTo>
                    <a:pt x="19278600" y="8424037"/>
                    <a:pt x="18646775" y="9055862"/>
                    <a:pt x="17867376" y="9055862"/>
                  </a:cubicBezTo>
                  <a:lnTo>
                    <a:pt x="1411224" y="9055862"/>
                  </a:lnTo>
                  <a:cubicBezTo>
                    <a:pt x="631825" y="9055989"/>
                    <a:pt x="0" y="8424037"/>
                    <a:pt x="0" y="7644638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hu-HU"/>
            </a:p>
          </p:txBody>
        </p:sp>
      </p:grpSp>
      <p:graphicFrame>
        <p:nvGraphicFramePr>
          <p:cNvPr id="14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5975168"/>
              </p:ext>
            </p:extLst>
          </p:nvPr>
        </p:nvGraphicFramePr>
        <p:xfrm>
          <a:off x="57144" y="14287"/>
          <a:ext cx="18249900" cy="86296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272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068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390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767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13039"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25934" marR="25934" marT="25934" marB="2593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2100" b="1" dirty="0" err="1">
                          <a:solidFill>
                            <a:schemeClr val="tx2"/>
                          </a:solidFill>
                          <a:sym typeface="Calibri (MS) Bold"/>
                        </a:rPr>
                        <a:t>Felhívás</a:t>
                      </a:r>
                      <a:r>
                        <a:rPr lang="en-US" sz="2100" b="1" dirty="0">
                          <a:solidFill>
                            <a:schemeClr val="tx2"/>
                          </a:solidFill>
                          <a:sym typeface="Calibri (MS) Bold"/>
                        </a:rPr>
                        <a:t> </a:t>
                      </a:r>
                      <a:r>
                        <a:rPr lang="en-US" sz="2100" b="1" dirty="0" err="1">
                          <a:solidFill>
                            <a:schemeClr val="tx2"/>
                          </a:solidFill>
                          <a:sym typeface="Calibri (MS) Bold"/>
                        </a:rPr>
                        <a:t>szerinti</a:t>
                      </a:r>
                      <a:r>
                        <a:rPr lang="en-US" sz="2100" b="1" dirty="0">
                          <a:solidFill>
                            <a:schemeClr val="tx2"/>
                          </a:solidFill>
                          <a:sym typeface="Calibri (MS) Bold"/>
                        </a:rPr>
                        <a:t> terület</a:t>
                      </a:r>
                      <a:endParaRPr lang="en-US" sz="1100" dirty="0">
                        <a:solidFill>
                          <a:schemeClr val="tx2"/>
                        </a:solidFill>
                      </a:endParaRPr>
                    </a:p>
                  </a:txBody>
                  <a:tcPr marL="25934" marR="25934" marT="25934" marB="2593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2100" b="1" dirty="0">
                          <a:solidFill>
                            <a:schemeClr val="tx2"/>
                          </a:solidFill>
                          <a:sym typeface="Calibri (MS) Bold"/>
                        </a:rPr>
                        <a:t>Projekt </a:t>
                      </a:r>
                      <a:r>
                        <a:rPr lang="en-US" sz="2100" b="1" dirty="0" err="1">
                          <a:solidFill>
                            <a:schemeClr val="tx2"/>
                          </a:solidFill>
                          <a:sym typeface="Calibri (MS) Bold"/>
                        </a:rPr>
                        <a:t>címe</a:t>
                      </a:r>
                      <a:endParaRPr lang="en-US" sz="1100" dirty="0">
                        <a:solidFill>
                          <a:schemeClr val="tx2"/>
                        </a:solidFill>
                      </a:endParaRPr>
                    </a:p>
                  </a:txBody>
                  <a:tcPr marL="25934" marR="25934" marT="25934" marB="2593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2100" b="1" dirty="0" err="1">
                          <a:solidFill>
                            <a:schemeClr val="tx2"/>
                          </a:solidFill>
                          <a:sym typeface="Calibri (MS) Bold"/>
                        </a:rPr>
                        <a:t>Konzorciumi</a:t>
                      </a:r>
                      <a:r>
                        <a:rPr lang="en-US" sz="2100" b="1" dirty="0">
                          <a:solidFill>
                            <a:schemeClr val="tx2"/>
                          </a:solidFill>
                          <a:sym typeface="Calibri (MS) Bold"/>
                        </a:rPr>
                        <a:t> </a:t>
                      </a:r>
                      <a:r>
                        <a:rPr lang="en-US" sz="2100" b="1" dirty="0" err="1">
                          <a:solidFill>
                            <a:schemeClr val="tx2"/>
                          </a:solidFill>
                          <a:sym typeface="Calibri (MS) Bold"/>
                        </a:rPr>
                        <a:t>partnerek</a:t>
                      </a:r>
                      <a:endParaRPr lang="en-US" sz="1100" dirty="0">
                        <a:solidFill>
                          <a:schemeClr val="tx2"/>
                        </a:solidFill>
                      </a:endParaRPr>
                    </a:p>
                  </a:txBody>
                  <a:tcPr marL="25934" marR="25934" marT="25934" marB="25934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1129"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2100">
                          <a:solidFill>
                            <a:srgbClr val="002060"/>
                          </a:solidFill>
                          <a:sym typeface="Calibri (MS)"/>
                        </a:rPr>
                        <a:t>1.</a:t>
                      </a:r>
                      <a:endParaRPr lang="en-US" sz="1100"/>
                    </a:p>
                  </a:txBody>
                  <a:tcPr marL="25934" marR="25934" marT="25934" marB="25934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520"/>
                        </a:lnSpc>
                        <a:defRPr/>
                      </a:pPr>
                      <a:r>
                        <a:rPr lang="en-US" sz="2100" dirty="0" err="1">
                          <a:solidFill>
                            <a:srgbClr val="002060"/>
                          </a:solidFill>
                          <a:sym typeface="Calibri (MS)"/>
                        </a:rPr>
                        <a:t>Központi</a:t>
                      </a:r>
                      <a:r>
                        <a:rPr lang="en-US" sz="2100" dirty="0">
                          <a:solidFill>
                            <a:srgbClr val="002060"/>
                          </a:solidFill>
                          <a:sym typeface="Calibri (MS)"/>
                        </a:rPr>
                        <a:t> </a:t>
                      </a:r>
                      <a:r>
                        <a:rPr lang="en-US" sz="2100" dirty="0" err="1">
                          <a:solidFill>
                            <a:srgbClr val="002060"/>
                          </a:solidFill>
                          <a:sym typeface="Calibri (MS)"/>
                        </a:rPr>
                        <a:t>informatikai</a:t>
                      </a:r>
                      <a:r>
                        <a:rPr lang="en-US" sz="2100" dirty="0">
                          <a:solidFill>
                            <a:srgbClr val="002060"/>
                          </a:solidFill>
                          <a:sym typeface="Calibri (MS)"/>
                        </a:rPr>
                        <a:t> </a:t>
                      </a:r>
                      <a:r>
                        <a:rPr lang="en-US" sz="2100" dirty="0" err="1">
                          <a:solidFill>
                            <a:srgbClr val="002060"/>
                          </a:solidFill>
                          <a:sym typeface="Calibri (MS)"/>
                        </a:rPr>
                        <a:t>fejlesztések</a:t>
                      </a:r>
                      <a:r>
                        <a:rPr lang="en-US" sz="2100" dirty="0">
                          <a:solidFill>
                            <a:srgbClr val="002060"/>
                          </a:solidFill>
                          <a:sym typeface="Calibri (MS)"/>
                        </a:rPr>
                        <a:t> a </a:t>
                      </a:r>
                      <a:r>
                        <a:rPr lang="en-US" sz="2100" dirty="0" err="1">
                          <a:solidFill>
                            <a:srgbClr val="002060"/>
                          </a:solidFill>
                          <a:sym typeface="Calibri (MS)"/>
                        </a:rPr>
                        <a:t>szolgáltatók</a:t>
                      </a:r>
                      <a:r>
                        <a:rPr lang="en-US" sz="2100" dirty="0">
                          <a:solidFill>
                            <a:srgbClr val="002060"/>
                          </a:solidFill>
                          <a:sym typeface="Calibri (MS)"/>
                        </a:rPr>
                        <a:t> </a:t>
                      </a:r>
                      <a:r>
                        <a:rPr lang="en-US" sz="2100" dirty="0" err="1">
                          <a:solidFill>
                            <a:srgbClr val="002060"/>
                          </a:solidFill>
                          <a:sym typeface="Calibri (MS)"/>
                        </a:rPr>
                        <a:t>adminisztratív</a:t>
                      </a:r>
                      <a:r>
                        <a:rPr lang="en-US" sz="2100" dirty="0">
                          <a:solidFill>
                            <a:srgbClr val="002060"/>
                          </a:solidFill>
                          <a:sym typeface="Calibri (MS)"/>
                        </a:rPr>
                        <a:t> </a:t>
                      </a:r>
                      <a:r>
                        <a:rPr lang="en-US" sz="2100" dirty="0" err="1">
                          <a:solidFill>
                            <a:srgbClr val="002060"/>
                          </a:solidFill>
                          <a:sym typeface="Calibri (MS)"/>
                        </a:rPr>
                        <a:t>terheinek</a:t>
                      </a:r>
                      <a:r>
                        <a:rPr lang="en-US" sz="2100" dirty="0">
                          <a:solidFill>
                            <a:srgbClr val="002060"/>
                          </a:solidFill>
                          <a:sym typeface="Calibri (MS)"/>
                        </a:rPr>
                        <a:t> </a:t>
                      </a:r>
                      <a:r>
                        <a:rPr lang="en-US" sz="2100" dirty="0" err="1">
                          <a:solidFill>
                            <a:srgbClr val="002060"/>
                          </a:solidFill>
                          <a:sym typeface="Calibri (MS)"/>
                        </a:rPr>
                        <a:t>optimalizálása</a:t>
                      </a:r>
                      <a:r>
                        <a:rPr lang="en-US" sz="2100" dirty="0">
                          <a:solidFill>
                            <a:srgbClr val="002060"/>
                          </a:solidFill>
                          <a:sym typeface="Calibri (MS)"/>
                        </a:rPr>
                        <a:t> </a:t>
                      </a:r>
                      <a:r>
                        <a:rPr lang="en-US" sz="2100" dirty="0" err="1">
                          <a:solidFill>
                            <a:srgbClr val="002060"/>
                          </a:solidFill>
                          <a:sym typeface="Calibri (MS)"/>
                        </a:rPr>
                        <a:t>érdekében</a:t>
                      </a:r>
                      <a:endParaRPr lang="en-US" sz="1100" dirty="0"/>
                    </a:p>
                  </a:txBody>
                  <a:tcPr marL="25934" marR="25934" marT="25934" marB="25934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520"/>
                        </a:lnSpc>
                        <a:defRPr/>
                      </a:pPr>
                      <a:r>
                        <a:rPr lang="en-US" sz="2100">
                          <a:solidFill>
                            <a:srgbClr val="002060"/>
                          </a:solidFill>
                          <a:sym typeface="Calibri (MS)"/>
                        </a:rPr>
                        <a:t>Központi Turisztikai Digitalizációs Kompetenciaközpont létrehozása</a:t>
                      </a:r>
                      <a:endParaRPr lang="en-US" sz="1100"/>
                    </a:p>
                  </a:txBody>
                  <a:tcPr marL="25934" marR="25934" marT="25934" marB="25934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520"/>
                        </a:lnSpc>
                        <a:defRPr/>
                      </a:pPr>
                      <a:r>
                        <a:rPr lang="en-US" sz="2100">
                          <a:solidFill>
                            <a:srgbClr val="002060"/>
                          </a:solidFill>
                          <a:sym typeface="Calibri (MS)"/>
                        </a:rPr>
                        <a:t>MTMT, FATOSZ, Fürdőszövetség, Ifjúsági Szállások Szöv.</a:t>
                      </a:r>
                      <a:endParaRPr lang="en-US" sz="1100"/>
                    </a:p>
                  </a:txBody>
                  <a:tcPr marL="25934" marR="25934" marT="25934" marB="25934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3039"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2100">
                          <a:solidFill>
                            <a:srgbClr val="002060"/>
                          </a:solidFill>
                          <a:sym typeface="Calibri (MS)"/>
                        </a:rPr>
                        <a:t>2.</a:t>
                      </a:r>
                      <a:endParaRPr lang="en-US" sz="1100"/>
                    </a:p>
                  </a:txBody>
                  <a:tcPr marL="25934" marR="25934" marT="25934" marB="25934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520"/>
                        </a:lnSpc>
                        <a:defRPr/>
                      </a:pPr>
                      <a:r>
                        <a:rPr lang="en-US" sz="2100" dirty="0" err="1">
                          <a:solidFill>
                            <a:srgbClr val="002060"/>
                          </a:solidFill>
                          <a:sym typeface="Calibri (MS)"/>
                        </a:rPr>
                        <a:t>Ágazati</a:t>
                      </a:r>
                      <a:r>
                        <a:rPr lang="en-US" sz="2100" dirty="0">
                          <a:solidFill>
                            <a:srgbClr val="002060"/>
                          </a:solidFill>
                          <a:sym typeface="Calibri (MS)"/>
                        </a:rPr>
                        <a:t> </a:t>
                      </a:r>
                      <a:r>
                        <a:rPr lang="en-US" sz="2100" dirty="0" err="1">
                          <a:solidFill>
                            <a:srgbClr val="002060"/>
                          </a:solidFill>
                          <a:sym typeface="Calibri (MS)"/>
                        </a:rPr>
                        <a:t>adatközpont</a:t>
                      </a:r>
                      <a:r>
                        <a:rPr lang="en-US" sz="2100" dirty="0">
                          <a:solidFill>
                            <a:srgbClr val="002060"/>
                          </a:solidFill>
                          <a:sym typeface="Calibri (MS)"/>
                        </a:rPr>
                        <a:t> </a:t>
                      </a:r>
                      <a:r>
                        <a:rPr lang="en-US" sz="2100" dirty="0" err="1">
                          <a:solidFill>
                            <a:srgbClr val="002060"/>
                          </a:solidFill>
                          <a:sym typeface="Calibri (MS)"/>
                        </a:rPr>
                        <a:t>fejlesztése</a:t>
                      </a:r>
                      <a:endParaRPr lang="en-US" sz="1100" dirty="0"/>
                    </a:p>
                  </a:txBody>
                  <a:tcPr marL="25934" marR="25934" marT="25934" marB="25934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520"/>
                        </a:lnSpc>
                        <a:defRPr/>
                      </a:pPr>
                      <a:r>
                        <a:rPr lang="en-US" sz="2100">
                          <a:solidFill>
                            <a:srgbClr val="002060"/>
                          </a:solidFill>
                          <a:sym typeface="Calibri (MS)"/>
                        </a:rPr>
                        <a:t>Turisztikai Adatközpont létrehozása</a:t>
                      </a:r>
                      <a:endParaRPr lang="en-US" sz="1100"/>
                    </a:p>
                  </a:txBody>
                  <a:tcPr marL="25934" marR="25934" marT="25934" marB="25934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520"/>
                        </a:lnSpc>
                        <a:defRPr/>
                      </a:pPr>
                      <a:r>
                        <a:rPr lang="en-US" sz="2100">
                          <a:solidFill>
                            <a:srgbClr val="002060"/>
                          </a:solidFill>
                          <a:sym typeface="Calibri (MS)"/>
                        </a:rPr>
                        <a:t>MSZÉSZ, MNGSZ, Fürdőszövetség, MTMT</a:t>
                      </a:r>
                      <a:endParaRPr lang="en-US" sz="1100"/>
                    </a:p>
                  </a:txBody>
                  <a:tcPr marL="25934" marR="25934" marT="25934" marB="25934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1129"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2100">
                          <a:solidFill>
                            <a:srgbClr val="002060"/>
                          </a:solidFill>
                          <a:sym typeface="Calibri (MS)"/>
                        </a:rPr>
                        <a:t>3.</a:t>
                      </a:r>
                      <a:endParaRPr lang="en-US" sz="1100"/>
                    </a:p>
                  </a:txBody>
                  <a:tcPr marL="25934" marR="25934" marT="25934" marB="25934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520"/>
                        </a:lnSpc>
                        <a:defRPr/>
                      </a:pPr>
                      <a:r>
                        <a:rPr lang="en-US" sz="2100" dirty="0">
                          <a:solidFill>
                            <a:srgbClr val="002060"/>
                          </a:solidFill>
                          <a:sym typeface="Calibri (MS)"/>
                        </a:rPr>
                        <a:t>Az </a:t>
                      </a:r>
                      <a:r>
                        <a:rPr lang="en-US" sz="2100" dirty="0" err="1">
                          <a:solidFill>
                            <a:srgbClr val="002060"/>
                          </a:solidFill>
                          <a:sym typeface="Calibri (MS)"/>
                        </a:rPr>
                        <a:t>ágazatban</a:t>
                      </a:r>
                      <a:r>
                        <a:rPr lang="en-US" sz="2100" dirty="0">
                          <a:solidFill>
                            <a:srgbClr val="002060"/>
                          </a:solidFill>
                          <a:sym typeface="Calibri (MS)"/>
                        </a:rPr>
                        <a:t> </a:t>
                      </a:r>
                      <a:r>
                        <a:rPr lang="en-US" sz="2100" dirty="0" err="1">
                          <a:solidFill>
                            <a:srgbClr val="002060"/>
                          </a:solidFill>
                          <a:sym typeface="Calibri (MS)"/>
                        </a:rPr>
                        <a:t>működök</a:t>
                      </a:r>
                      <a:r>
                        <a:rPr lang="en-US" sz="2100" dirty="0">
                          <a:solidFill>
                            <a:srgbClr val="002060"/>
                          </a:solidFill>
                          <a:sym typeface="Calibri (MS)"/>
                        </a:rPr>
                        <a:t> </a:t>
                      </a:r>
                      <a:r>
                        <a:rPr lang="en-US" sz="2100" dirty="0" err="1">
                          <a:solidFill>
                            <a:srgbClr val="002060"/>
                          </a:solidFill>
                          <a:sym typeface="Calibri (MS)"/>
                        </a:rPr>
                        <a:t>kkv</a:t>
                      </a:r>
                      <a:r>
                        <a:rPr lang="en-US" sz="2100" dirty="0">
                          <a:solidFill>
                            <a:srgbClr val="002060"/>
                          </a:solidFill>
                          <a:sym typeface="Calibri (MS)"/>
                        </a:rPr>
                        <a:t>-k </a:t>
                      </a:r>
                      <a:r>
                        <a:rPr lang="en-US" sz="2100" dirty="0" err="1">
                          <a:solidFill>
                            <a:srgbClr val="002060"/>
                          </a:solidFill>
                          <a:sym typeface="Calibri (MS)"/>
                        </a:rPr>
                        <a:t>versenyképességének</a:t>
                      </a:r>
                      <a:r>
                        <a:rPr lang="en-US" sz="2100" dirty="0">
                          <a:solidFill>
                            <a:srgbClr val="002060"/>
                          </a:solidFill>
                          <a:sym typeface="Calibri (MS)"/>
                        </a:rPr>
                        <a:t> </a:t>
                      </a:r>
                      <a:r>
                        <a:rPr lang="en-US" sz="2100" dirty="0" err="1">
                          <a:solidFill>
                            <a:srgbClr val="002060"/>
                          </a:solidFill>
                          <a:sym typeface="Calibri (MS)"/>
                        </a:rPr>
                        <a:t>javítása</a:t>
                      </a:r>
                      <a:r>
                        <a:rPr lang="en-US" sz="2100" dirty="0">
                          <a:solidFill>
                            <a:srgbClr val="002060"/>
                          </a:solidFill>
                          <a:sym typeface="Calibri (MS)"/>
                        </a:rPr>
                        <a:t> </a:t>
                      </a:r>
                      <a:r>
                        <a:rPr lang="en-US" sz="2100" dirty="0" err="1">
                          <a:solidFill>
                            <a:srgbClr val="002060"/>
                          </a:solidFill>
                          <a:sym typeface="Calibri (MS)"/>
                        </a:rPr>
                        <a:t>piaci</a:t>
                      </a:r>
                      <a:r>
                        <a:rPr lang="en-US" sz="2100" dirty="0">
                          <a:solidFill>
                            <a:srgbClr val="002060"/>
                          </a:solidFill>
                          <a:sym typeface="Calibri (MS)"/>
                        </a:rPr>
                        <a:t> </a:t>
                      </a:r>
                      <a:r>
                        <a:rPr lang="en-US" sz="2100" dirty="0" err="1">
                          <a:solidFill>
                            <a:srgbClr val="002060"/>
                          </a:solidFill>
                          <a:sym typeface="Calibri (MS)"/>
                        </a:rPr>
                        <a:t>digitális</a:t>
                      </a:r>
                      <a:r>
                        <a:rPr lang="en-US" sz="2100" dirty="0">
                          <a:solidFill>
                            <a:srgbClr val="002060"/>
                          </a:solidFill>
                          <a:sym typeface="Calibri (MS)"/>
                        </a:rPr>
                        <a:t> </a:t>
                      </a:r>
                      <a:r>
                        <a:rPr lang="en-US" sz="2100" dirty="0" err="1">
                          <a:solidFill>
                            <a:srgbClr val="002060"/>
                          </a:solidFill>
                          <a:sym typeface="Calibri (MS)"/>
                        </a:rPr>
                        <a:t>megoldások</a:t>
                      </a:r>
                      <a:r>
                        <a:rPr lang="en-US" sz="2100" dirty="0">
                          <a:solidFill>
                            <a:srgbClr val="002060"/>
                          </a:solidFill>
                          <a:sym typeface="Calibri (MS)"/>
                        </a:rPr>
                        <a:t> </a:t>
                      </a:r>
                      <a:r>
                        <a:rPr lang="en-US" sz="2100" dirty="0" err="1">
                          <a:solidFill>
                            <a:srgbClr val="002060"/>
                          </a:solidFill>
                          <a:sym typeface="Calibri (MS)"/>
                        </a:rPr>
                        <a:t>biztosításával</a:t>
                      </a:r>
                      <a:r>
                        <a:rPr lang="en-US" sz="2100" dirty="0">
                          <a:solidFill>
                            <a:srgbClr val="002060"/>
                          </a:solidFill>
                          <a:sym typeface="Calibri (MS)"/>
                        </a:rPr>
                        <a:t> és a </a:t>
                      </a:r>
                      <a:r>
                        <a:rPr lang="en-US" sz="2100" dirty="0" err="1">
                          <a:solidFill>
                            <a:srgbClr val="002060"/>
                          </a:solidFill>
                          <a:sym typeface="Calibri (MS)"/>
                        </a:rPr>
                        <a:t>bevezetés</a:t>
                      </a:r>
                      <a:r>
                        <a:rPr lang="en-US" sz="2100" dirty="0">
                          <a:solidFill>
                            <a:srgbClr val="002060"/>
                          </a:solidFill>
                          <a:sym typeface="Calibri (MS)"/>
                        </a:rPr>
                        <a:t> </a:t>
                      </a:r>
                      <a:r>
                        <a:rPr lang="en-US" sz="2100" dirty="0" err="1">
                          <a:solidFill>
                            <a:srgbClr val="002060"/>
                          </a:solidFill>
                          <a:sym typeface="Calibri (MS)"/>
                        </a:rPr>
                        <a:t>támogatásával</a:t>
                      </a:r>
                      <a:endParaRPr lang="en-US" sz="1100" dirty="0"/>
                    </a:p>
                  </a:txBody>
                  <a:tcPr marL="25934" marR="25934" marT="25934" marB="25934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520"/>
                        </a:lnSpc>
                        <a:defRPr/>
                      </a:pPr>
                      <a:r>
                        <a:rPr lang="en-US" sz="2100">
                          <a:solidFill>
                            <a:srgbClr val="002060"/>
                          </a:solidFill>
                          <a:sym typeface="Calibri (MS)"/>
                        </a:rPr>
                        <a:t>DigitalTourBoost A turisztikai kisvállalatok tuning műhelye</a:t>
                      </a:r>
                      <a:endParaRPr lang="en-US" sz="1100"/>
                    </a:p>
                  </a:txBody>
                  <a:tcPr marL="25934" marR="25934" marT="25934" marB="25934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520"/>
                        </a:lnSpc>
                        <a:defRPr/>
                      </a:pPr>
                      <a:r>
                        <a:rPr lang="en-US" sz="2100">
                          <a:solidFill>
                            <a:srgbClr val="002060"/>
                          </a:solidFill>
                          <a:sym typeface="Calibri (MS)"/>
                        </a:rPr>
                        <a:t>VIMOSZ, MUISZ, MARESZ, MVI, MNGSZ</a:t>
                      </a:r>
                      <a:endParaRPr lang="en-US" sz="1100"/>
                    </a:p>
                  </a:txBody>
                  <a:tcPr marL="25934" marR="25934" marT="25934" marB="25934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94634"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2100">
                          <a:solidFill>
                            <a:srgbClr val="002060"/>
                          </a:solidFill>
                          <a:sym typeface="Calibri (MS)"/>
                        </a:rPr>
                        <a:t>4.</a:t>
                      </a:r>
                      <a:endParaRPr lang="en-US" sz="1100"/>
                    </a:p>
                  </a:txBody>
                  <a:tcPr marL="25934" marR="25934" marT="25934" marB="25934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520"/>
                        </a:lnSpc>
                        <a:defRPr/>
                      </a:pPr>
                      <a:r>
                        <a:rPr lang="en-US" sz="2100">
                          <a:solidFill>
                            <a:srgbClr val="002060"/>
                          </a:solidFill>
                          <a:sym typeface="Calibri (MS)"/>
                        </a:rPr>
                        <a:t>Ágazati e-Akadémia: az ágazatban működő kkv-k és szakembereik digitális kompetenciáinak fejlesztése, tartalomfejlesztés, szemléletformálás, tanácsadás, képzés</a:t>
                      </a:r>
                      <a:endParaRPr lang="en-US" sz="1100"/>
                    </a:p>
                  </a:txBody>
                  <a:tcPr marL="25934" marR="25934" marT="25934" marB="25934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520"/>
                        </a:lnSpc>
                        <a:defRPr/>
                      </a:pPr>
                      <a:r>
                        <a:rPr lang="en-US" sz="2100">
                          <a:solidFill>
                            <a:srgbClr val="002060"/>
                          </a:solidFill>
                          <a:sym typeface="Calibri (MS)"/>
                        </a:rPr>
                        <a:t>Turizmus eAkadémia létrehozása</a:t>
                      </a:r>
                      <a:endParaRPr lang="en-US" sz="1100"/>
                    </a:p>
                  </a:txBody>
                  <a:tcPr marL="25934" marR="25934" marT="25934" marB="25934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520"/>
                        </a:lnSpc>
                        <a:defRPr/>
                      </a:pPr>
                      <a:r>
                        <a:rPr lang="en-US" sz="2100">
                          <a:solidFill>
                            <a:srgbClr val="002060"/>
                          </a:solidFill>
                          <a:sym typeface="Calibri (MS)"/>
                        </a:rPr>
                        <a:t>MTSZA, Stílusos Vidéki Éttermiség Egyesület, "Magyar Bocuse d'Or Akadémia" Egyesület, PANNON GASZTRONÓMIAI AKADÉMIA Egyesület, MARESZ</a:t>
                      </a:r>
                      <a:endParaRPr lang="en-US" sz="1100"/>
                    </a:p>
                  </a:txBody>
                  <a:tcPr marL="25934" marR="25934" marT="25934" marB="25934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97881"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2100">
                          <a:solidFill>
                            <a:srgbClr val="002060"/>
                          </a:solidFill>
                          <a:sym typeface="Calibri (MS)"/>
                        </a:rPr>
                        <a:t>5.</a:t>
                      </a:r>
                      <a:endParaRPr lang="en-US" sz="1100"/>
                    </a:p>
                  </a:txBody>
                  <a:tcPr marL="25934" marR="25934" marT="25934" marB="25934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520"/>
                        </a:lnSpc>
                        <a:defRPr/>
                      </a:pPr>
                      <a:r>
                        <a:rPr lang="en-US" sz="2100">
                          <a:solidFill>
                            <a:srgbClr val="002060"/>
                          </a:solidFill>
                          <a:sym typeface="Calibri (MS)"/>
                        </a:rPr>
                        <a:t>Ágazati közösségi portál fejlesztése</a:t>
                      </a:r>
                      <a:endParaRPr lang="en-US" sz="1100"/>
                    </a:p>
                  </a:txBody>
                  <a:tcPr marL="25934" marR="25934" marT="25934" marB="25934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520"/>
                        </a:lnSpc>
                        <a:defRPr/>
                      </a:pPr>
                      <a:r>
                        <a:rPr lang="en-US" sz="2100">
                          <a:solidFill>
                            <a:srgbClr val="002060"/>
                          </a:solidFill>
                          <a:sym typeface="Calibri (MS)"/>
                        </a:rPr>
                        <a:t>Turisztikai Közösségi Portál létrehozása</a:t>
                      </a:r>
                      <a:endParaRPr lang="en-US" sz="1100"/>
                    </a:p>
                  </a:txBody>
                  <a:tcPr marL="25934" marR="25934" marT="25934" marB="25934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520"/>
                        </a:lnSpc>
                        <a:defRPr/>
                      </a:pPr>
                      <a:r>
                        <a:rPr lang="en-US" sz="2100">
                          <a:solidFill>
                            <a:srgbClr val="002060"/>
                          </a:solidFill>
                          <a:sym typeface="Calibri (MS)"/>
                        </a:rPr>
                        <a:t>CheckINN Nkft., Magyar Idegenvezető Egyesülete, Magyar Idegenvezetők Szövetsége, MARESZ, MNGSZ</a:t>
                      </a:r>
                      <a:endParaRPr lang="en-US" sz="1100"/>
                    </a:p>
                  </a:txBody>
                  <a:tcPr marL="25934" marR="25934" marT="25934" marB="25934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97881"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2100">
                          <a:solidFill>
                            <a:srgbClr val="002060"/>
                          </a:solidFill>
                          <a:sym typeface="Calibri (MS)"/>
                        </a:rPr>
                        <a:t>6.</a:t>
                      </a:r>
                      <a:endParaRPr lang="en-US" sz="1100"/>
                    </a:p>
                  </a:txBody>
                  <a:tcPr marL="25934" marR="25934" marT="25934" marB="25934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520"/>
                        </a:lnSpc>
                        <a:defRPr/>
                      </a:pPr>
                      <a:r>
                        <a:rPr lang="en-US" sz="2100">
                          <a:solidFill>
                            <a:srgbClr val="002060"/>
                          </a:solidFill>
                          <a:sym typeface="Calibri (MS)"/>
                        </a:rPr>
                        <a:t>Digitális desztináció-menedzsment</a:t>
                      </a:r>
                      <a:endParaRPr lang="en-US" sz="1100"/>
                    </a:p>
                  </a:txBody>
                  <a:tcPr marL="25934" marR="25934" marT="25934" marB="25934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520"/>
                        </a:lnSpc>
                        <a:defRPr/>
                      </a:pPr>
                      <a:r>
                        <a:rPr lang="en-US" sz="2100">
                          <a:solidFill>
                            <a:srgbClr val="002060"/>
                          </a:solidFill>
                          <a:sym typeface="Calibri (MS)"/>
                        </a:rPr>
                        <a:t>Digitális desztináció-menedzsment megvalósítása: Balaton desztináció pilot projekt</a:t>
                      </a:r>
                      <a:endParaRPr lang="en-US" sz="1100"/>
                    </a:p>
                  </a:txBody>
                  <a:tcPr marL="25934" marR="25934" marT="25934" marB="25934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520"/>
                        </a:lnSpc>
                        <a:defRPr/>
                      </a:pPr>
                      <a:r>
                        <a:rPr lang="en-US" sz="2100">
                          <a:solidFill>
                            <a:srgbClr val="002060"/>
                          </a:solidFill>
                          <a:sym typeface="Calibri (MS)"/>
                        </a:rPr>
                        <a:t>VisitBalaton365 Nkft, Balatoni Kör Egyesület, MAKETUSZ</a:t>
                      </a:r>
                      <a:endParaRPr lang="en-US" sz="1100"/>
                    </a:p>
                  </a:txBody>
                  <a:tcPr marL="25934" marR="25934" marT="25934" marB="25934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197881"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2100">
                          <a:solidFill>
                            <a:srgbClr val="002060"/>
                          </a:solidFill>
                          <a:sym typeface="Calibri (MS)"/>
                        </a:rPr>
                        <a:t>7.</a:t>
                      </a:r>
                      <a:endParaRPr lang="en-US" sz="1100"/>
                    </a:p>
                  </a:txBody>
                  <a:tcPr marL="25934" marR="25934" marT="25934" marB="25934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520"/>
                        </a:lnSpc>
                        <a:defRPr/>
                      </a:pPr>
                      <a:r>
                        <a:rPr lang="en-US" sz="2100">
                          <a:solidFill>
                            <a:srgbClr val="002060"/>
                          </a:solidFill>
                          <a:sym typeface="Calibri (MS)"/>
                        </a:rPr>
                        <a:t>Digitális kártyák, pontrendszerek, kedvezményrendszerek fejlesztése</a:t>
                      </a:r>
                      <a:endParaRPr lang="en-US" sz="1100"/>
                    </a:p>
                  </a:txBody>
                  <a:tcPr marL="25934" marR="25934" marT="25934" marB="25934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520"/>
                        </a:lnSpc>
                        <a:defRPr/>
                      </a:pPr>
                      <a:r>
                        <a:rPr lang="en-US" sz="2100">
                          <a:solidFill>
                            <a:srgbClr val="002060"/>
                          </a:solidFill>
                          <a:sym typeface="Calibri (MS)"/>
                        </a:rPr>
                        <a:t>Térségi hűségprogram, kedvezményrendszer, kártyarendszer létrehozása: Balaton kártya</a:t>
                      </a:r>
                      <a:endParaRPr lang="en-US" sz="1100"/>
                    </a:p>
                  </a:txBody>
                  <a:tcPr marL="25934" marR="25934" marT="25934" marB="25934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520"/>
                        </a:lnSpc>
                        <a:defRPr/>
                      </a:pPr>
                      <a:r>
                        <a:rPr lang="en-US" sz="2100">
                          <a:solidFill>
                            <a:srgbClr val="002060"/>
                          </a:solidFill>
                          <a:sym typeface="Calibri (MS)"/>
                        </a:rPr>
                        <a:t>BIFK Nkft, VisitBalaton365 Nkft, West-Balaton Nkft</a:t>
                      </a:r>
                      <a:endParaRPr lang="en-US" sz="1100"/>
                    </a:p>
                  </a:txBody>
                  <a:tcPr marL="25934" marR="25934" marT="25934" marB="25934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13039"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2100">
                          <a:solidFill>
                            <a:srgbClr val="002060"/>
                          </a:solidFill>
                          <a:sym typeface="Calibri (MS)"/>
                        </a:rPr>
                        <a:t>8.</a:t>
                      </a:r>
                      <a:endParaRPr lang="en-US" sz="1100"/>
                    </a:p>
                  </a:txBody>
                  <a:tcPr marL="25934" marR="25934" marT="25934" marB="25934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520"/>
                        </a:lnSpc>
                        <a:defRPr/>
                      </a:pPr>
                      <a:r>
                        <a:rPr lang="en-US" sz="2100" dirty="0" err="1">
                          <a:solidFill>
                            <a:srgbClr val="002060"/>
                          </a:solidFill>
                          <a:sym typeface="Calibri (MS)"/>
                        </a:rPr>
                        <a:t>Programturisztikai</a:t>
                      </a:r>
                      <a:r>
                        <a:rPr lang="en-US" sz="2100" dirty="0">
                          <a:solidFill>
                            <a:srgbClr val="002060"/>
                          </a:solidFill>
                          <a:sym typeface="Calibri (MS)"/>
                        </a:rPr>
                        <a:t> </a:t>
                      </a:r>
                      <a:r>
                        <a:rPr lang="en-US" sz="2100" dirty="0" err="1">
                          <a:solidFill>
                            <a:srgbClr val="002060"/>
                          </a:solidFill>
                          <a:sym typeface="Calibri (MS)"/>
                        </a:rPr>
                        <a:t>szektor</a:t>
                      </a:r>
                      <a:r>
                        <a:rPr lang="en-US" sz="2100" dirty="0">
                          <a:solidFill>
                            <a:srgbClr val="002060"/>
                          </a:solidFill>
                          <a:sym typeface="Calibri (MS)"/>
                        </a:rPr>
                        <a:t> </a:t>
                      </a:r>
                      <a:r>
                        <a:rPr lang="en-US" sz="2100" dirty="0" err="1">
                          <a:solidFill>
                            <a:srgbClr val="002060"/>
                          </a:solidFill>
                          <a:sym typeface="Calibri (MS)"/>
                        </a:rPr>
                        <a:t>digitális</a:t>
                      </a:r>
                      <a:r>
                        <a:rPr lang="en-US" sz="2100" dirty="0">
                          <a:solidFill>
                            <a:srgbClr val="002060"/>
                          </a:solidFill>
                          <a:sym typeface="Calibri (MS)"/>
                        </a:rPr>
                        <a:t> </a:t>
                      </a:r>
                      <a:r>
                        <a:rPr lang="en-US" sz="2100" dirty="0" err="1">
                          <a:solidFill>
                            <a:srgbClr val="002060"/>
                          </a:solidFill>
                          <a:sym typeface="Calibri (MS)"/>
                        </a:rPr>
                        <a:t>fejlesztéseinek</a:t>
                      </a:r>
                      <a:r>
                        <a:rPr lang="en-US" sz="2100" dirty="0">
                          <a:solidFill>
                            <a:srgbClr val="002060"/>
                          </a:solidFill>
                          <a:sym typeface="Calibri (MS)"/>
                        </a:rPr>
                        <a:t> </a:t>
                      </a:r>
                      <a:r>
                        <a:rPr lang="en-US" sz="2100" dirty="0" err="1">
                          <a:solidFill>
                            <a:srgbClr val="002060"/>
                          </a:solidFill>
                          <a:sym typeface="Calibri (MS)"/>
                        </a:rPr>
                        <a:t>támogatása</a:t>
                      </a:r>
                      <a:endParaRPr lang="en-US" sz="1100" dirty="0"/>
                    </a:p>
                  </a:txBody>
                  <a:tcPr marL="25934" marR="25934" marT="25934" marB="25934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520"/>
                        </a:lnSpc>
                        <a:defRPr/>
                      </a:pPr>
                      <a:r>
                        <a:rPr lang="en-US" sz="2100">
                          <a:solidFill>
                            <a:srgbClr val="002060"/>
                          </a:solidFill>
                          <a:sym typeface="Calibri (MS)"/>
                        </a:rPr>
                        <a:t>Rendezvényipari Digitális Tudásközpont</a:t>
                      </a:r>
                      <a:endParaRPr lang="en-US" sz="1100"/>
                    </a:p>
                  </a:txBody>
                  <a:tcPr marL="25934" marR="25934" marT="25934" marB="25934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520"/>
                        </a:lnSpc>
                        <a:defRPr/>
                      </a:pPr>
                      <a:r>
                        <a:rPr lang="en-US" sz="2100" dirty="0">
                          <a:solidFill>
                            <a:srgbClr val="002060"/>
                          </a:solidFill>
                          <a:sym typeface="Calibri (MS)"/>
                        </a:rPr>
                        <a:t>MTPA, </a:t>
                      </a:r>
                      <a:r>
                        <a:rPr lang="en-US" sz="2100" dirty="0" err="1">
                          <a:solidFill>
                            <a:srgbClr val="002060"/>
                          </a:solidFill>
                          <a:sym typeface="Calibri (MS)"/>
                        </a:rPr>
                        <a:t>Nincs</a:t>
                      </a:r>
                      <a:r>
                        <a:rPr lang="en-US" sz="2100" dirty="0">
                          <a:solidFill>
                            <a:srgbClr val="002060"/>
                          </a:solidFill>
                          <a:sym typeface="Calibri (MS)"/>
                        </a:rPr>
                        <a:t> </a:t>
                      </a:r>
                      <a:r>
                        <a:rPr lang="en-US" sz="2100" dirty="0" err="1">
                          <a:solidFill>
                            <a:srgbClr val="002060"/>
                          </a:solidFill>
                          <a:sym typeface="Calibri (MS)"/>
                        </a:rPr>
                        <a:t>konzorciumi</a:t>
                      </a:r>
                      <a:r>
                        <a:rPr lang="en-US" sz="2100" dirty="0">
                          <a:solidFill>
                            <a:srgbClr val="002060"/>
                          </a:solidFill>
                          <a:sym typeface="Calibri (MS)"/>
                        </a:rPr>
                        <a:t> partner</a:t>
                      </a:r>
                      <a:endParaRPr lang="en-US" sz="1100" dirty="0"/>
                    </a:p>
                  </a:txBody>
                  <a:tcPr marL="25934" marR="25934" marT="25934" marB="25934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" y="0"/>
            <a:ext cx="18288000" cy="10286562"/>
            <a:chOff x="0" y="0"/>
            <a:chExt cx="24384000" cy="1371541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5364"/>
            </a:xfrm>
            <a:custGeom>
              <a:avLst/>
              <a:gdLst/>
              <a:ahLst/>
              <a:cxnLst/>
              <a:rect l="l" t="t" r="r" b="b"/>
              <a:pathLst>
                <a:path w="24384000" h="13715364">
                  <a:moveTo>
                    <a:pt x="0" y="0"/>
                  </a:moveTo>
                  <a:lnTo>
                    <a:pt x="24384000" y="0"/>
                  </a:lnTo>
                  <a:lnTo>
                    <a:pt x="24384000" y="13715364"/>
                  </a:lnTo>
                  <a:lnTo>
                    <a:pt x="0" y="13715364"/>
                  </a:lnTo>
                  <a:close/>
                </a:path>
              </a:pathLst>
            </a:custGeom>
            <a:solidFill>
              <a:srgbClr val="6F9ED4">
                <a:alpha val="3922"/>
              </a:srgbClr>
            </a:solidFill>
          </p:spPr>
          <p:txBody>
            <a:bodyPr/>
            <a:lstStyle/>
            <a:p>
              <a:endParaRPr lang="hu-HU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-19050" y="8402488"/>
            <a:ext cx="16700497" cy="1904190"/>
            <a:chOff x="0" y="0"/>
            <a:chExt cx="22267329" cy="253892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2267290" cy="2538857"/>
            </a:xfrm>
            <a:custGeom>
              <a:avLst/>
              <a:gdLst/>
              <a:ahLst/>
              <a:cxnLst/>
              <a:rect l="l" t="t" r="r" b="b"/>
              <a:pathLst>
                <a:path w="22267290" h="2538857">
                  <a:moveTo>
                    <a:pt x="0" y="0"/>
                  </a:moveTo>
                  <a:lnTo>
                    <a:pt x="22267290" y="0"/>
                  </a:lnTo>
                  <a:lnTo>
                    <a:pt x="22267290" y="2538857"/>
                  </a:lnTo>
                  <a:lnTo>
                    <a:pt x="0" y="25388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99" b="-102"/>
              </a:stretch>
            </a:blipFill>
          </p:spPr>
          <p:txBody>
            <a:bodyPr/>
            <a:lstStyle/>
            <a:p>
              <a:endParaRPr lang="hu-HU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886225" y="39862"/>
            <a:ext cx="15773400" cy="1988344"/>
            <a:chOff x="0" y="0"/>
            <a:chExt cx="21031200" cy="265112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1031200" cy="2651126"/>
            </a:xfrm>
            <a:custGeom>
              <a:avLst/>
              <a:gdLst/>
              <a:ahLst/>
              <a:cxnLst/>
              <a:rect l="l" t="t" r="r" b="b"/>
              <a:pathLst>
                <a:path w="21031200" h="2651126">
                  <a:moveTo>
                    <a:pt x="0" y="0"/>
                  </a:moveTo>
                  <a:lnTo>
                    <a:pt x="21031200" y="0"/>
                  </a:lnTo>
                  <a:lnTo>
                    <a:pt x="21031200" y="2651126"/>
                  </a:lnTo>
                  <a:lnTo>
                    <a:pt x="0" y="2651126"/>
                  </a:lnTo>
                  <a:close/>
                </a:path>
              </a:pathLst>
            </a:custGeom>
            <a:blipFill>
              <a:blip r:embed="rId4">
                <a:alphaModFix amt="0"/>
              </a:blip>
              <a:stretch>
                <a:fillRect t="-104573" b="-104573"/>
              </a:stretch>
            </a:blipFill>
          </p:spPr>
          <p:txBody>
            <a:bodyPr/>
            <a:lstStyle/>
            <a:p>
              <a:endParaRPr lang="hu-HU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28575"/>
              <a:ext cx="21031200" cy="262255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5508"/>
                </a:lnSpc>
              </a:pPr>
              <a:r>
                <a:rPr lang="en-US" sz="5100" b="1" dirty="0">
                  <a:solidFill>
                    <a:srgbClr val="043376"/>
                  </a:solidFill>
                  <a:latin typeface="Arial Bold"/>
                  <a:ea typeface="Arial Bold"/>
                  <a:cs typeface="Arial Bold"/>
                  <a:sym typeface="Arial Bold"/>
                </a:rPr>
                <a:t>Mit </a:t>
              </a:r>
              <a:r>
                <a:rPr lang="en-US" sz="5100" b="1" dirty="0" err="1">
                  <a:solidFill>
                    <a:srgbClr val="043376"/>
                  </a:solidFill>
                  <a:latin typeface="Arial Bold"/>
                  <a:ea typeface="Arial Bold"/>
                  <a:cs typeface="Arial Bold"/>
                  <a:sym typeface="Arial Bold"/>
                </a:rPr>
                <a:t>hoz</a:t>
              </a:r>
              <a:r>
                <a:rPr lang="en-US" sz="5100" b="1" dirty="0">
                  <a:solidFill>
                    <a:srgbClr val="043376"/>
                  </a:solidFill>
                  <a:latin typeface="Arial Bold"/>
                  <a:ea typeface="Arial Bold"/>
                  <a:cs typeface="Arial Bold"/>
                  <a:sym typeface="Arial Bold"/>
                </a:rPr>
                <a:t> </a:t>
              </a:r>
              <a:r>
                <a:rPr lang="en-US" sz="5100" b="1" dirty="0" err="1">
                  <a:solidFill>
                    <a:srgbClr val="043376"/>
                  </a:solidFill>
                  <a:latin typeface="Arial Bold"/>
                  <a:ea typeface="Arial Bold"/>
                  <a:cs typeface="Arial Bold"/>
                  <a:sym typeface="Arial Bold"/>
                </a:rPr>
                <a:t>létre</a:t>
              </a:r>
              <a:r>
                <a:rPr lang="en-US" sz="5100" b="1" dirty="0">
                  <a:solidFill>
                    <a:srgbClr val="043376"/>
                  </a:solidFill>
                  <a:latin typeface="Arial Bold"/>
                  <a:ea typeface="Arial Bold"/>
                  <a:cs typeface="Arial Bold"/>
                  <a:sym typeface="Arial Bold"/>
                </a:rPr>
                <a:t> a</a:t>
              </a:r>
              <a:r>
                <a:rPr lang="hu-HU" sz="5100" b="1" dirty="0">
                  <a:solidFill>
                    <a:srgbClr val="043376"/>
                  </a:solidFill>
                  <a:latin typeface="Arial Bold"/>
                  <a:ea typeface="Arial Bold"/>
                  <a:cs typeface="Arial Bold"/>
                  <a:sym typeface="Arial Bold"/>
                </a:rPr>
                <a:t>z Adatközpont</a:t>
              </a:r>
              <a:r>
                <a:rPr lang="en-US" sz="5100" b="1" dirty="0">
                  <a:solidFill>
                    <a:srgbClr val="043376"/>
                  </a:solidFill>
                  <a:latin typeface="Arial Bold"/>
                  <a:ea typeface="Arial Bold"/>
                  <a:cs typeface="Arial Bold"/>
                  <a:sym typeface="Arial Bold"/>
                </a:rPr>
                <a:t> </a:t>
              </a:r>
              <a:r>
                <a:rPr lang="en-US" sz="5100" b="1" dirty="0" err="1">
                  <a:solidFill>
                    <a:srgbClr val="043376"/>
                  </a:solidFill>
                  <a:latin typeface="Arial Bold"/>
                  <a:ea typeface="Arial Bold"/>
                  <a:cs typeface="Arial Bold"/>
                  <a:sym typeface="Arial Bold"/>
                </a:rPr>
                <a:t>projekt</a:t>
              </a:r>
              <a:r>
                <a:rPr lang="en-US" sz="5100" b="1" dirty="0">
                  <a:solidFill>
                    <a:srgbClr val="043376"/>
                  </a:solidFill>
                  <a:latin typeface="Arial Bold"/>
                  <a:ea typeface="Arial Bold"/>
                  <a:cs typeface="Arial Bold"/>
                  <a:sym typeface="Arial Bold"/>
                </a:rPr>
                <a:t>?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6700497" y="9725025"/>
            <a:ext cx="1587503" cy="547688"/>
            <a:chOff x="0" y="0"/>
            <a:chExt cx="2116671" cy="73025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116668" cy="730250"/>
            </a:xfrm>
            <a:custGeom>
              <a:avLst/>
              <a:gdLst/>
              <a:ahLst/>
              <a:cxnLst/>
              <a:rect l="l" t="t" r="r" b="b"/>
              <a:pathLst>
                <a:path w="2116668" h="730250">
                  <a:moveTo>
                    <a:pt x="0" y="0"/>
                  </a:moveTo>
                  <a:lnTo>
                    <a:pt x="2116668" y="0"/>
                  </a:lnTo>
                  <a:lnTo>
                    <a:pt x="2116668" y="730250"/>
                  </a:lnTo>
                  <a:lnTo>
                    <a:pt x="0" y="730250"/>
                  </a:lnTo>
                  <a:close/>
                </a:path>
              </a:pathLst>
            </a:custGeom>
            <a:blipFill>
              <a:blip r:embed="rId4">
                <a:alphaModFix amt="0"/>
              </a:blip>
              <a:stretch>
                <a:fillRect t="-6478" b="-6478"/>
              </a:stretch>
            </a:blipFill>
          </p:spPr>
          <p:txBody>
            <a:bodyPr/>
            <a:lstStyle/>
            <a:p>
              <a:endParaRPr lang="hu-HU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19050"/>
              <a:ext cx="2116671" cy="7493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1800"/>
                </a:lnSpc>
              </a:pPr>
              <a:r>
                <a:rPr lang="en-US" sz="1500" b="1">
                  <a:solidFill>
                    <a:srgbClr val="6F9ED4"/>
                  </a:solidFill>
                  <a:latin typeface="Arimo Bold"/>
                  <a:ea typeface="Arimo Bold"/>
                  <a:cs typeface="Arimo Bold"/>
                  <a:sym typeface="Arimo Bold"/>
                </a:rPr>
                <a:t>18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40627" y="1608039"/>
            <a:ext cx="12611100" cy="6791944"/>
            <a:chOff x="0" y="0"/>
            <a:chExt cx="16814800" cy="9055926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6814800" cy="9055862"/>
            </a:xfrm>
            <a:custGeom>
              <a:avLst/>
              <a:gdLst/>
              <a:ahLst/>
              <a:cxnLst/>
              <a:rect l="l" t="t" r="r" b="b"/>
              <a:pathLst>
                <a:path w="16814800" h="9055862">
                  <a:moveTo>
                    <a:pt x="0" y="1411224"/>
                  </a:moveTo>
                  <a:cubicBezTo>
                    <a:pt x="0" y="631825"/>
                    <a:pt x="631825" y="0"/>
                    <a:pt x="1411224" y="0"/>
                  </a:cubicBezTo>
                  <a:lnTo>
                    <a:pt x="15403576" y="0"/>
                  </a:lnTo>
                  <a:cubicBezTo>
                    <a:pt x="16182975" y="0"/>
                    <a:pt x="16814800" y="631825"/>
                    <a:pt x="16814800" y="1411224"/>
                  </a:cubicBezTo>
                  <a:lnTo>
                    <a:pt x="16814800" y="7644638"/>
                  </a:lnTo>
                  <a:cubicBezTo>
                    <a:pt x="16814800" y="8424037"/>
                    <a:pt x="16182975" y="9055862"/>
                    <a:pt x="15403576" y="9055862"/>
                  </a:cubicBezTo>
                  <a:lnTo>
                    <a:pt x="1411224" y="9055862"/>
                  </a:lnTo>
                  <a:cubicBezTo>
                    <a:pt x="631825" y="9055989"/>
                    <a:pt x="0" y="8424037"/>
                    <a:pt x="0" y="7644638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389677" y="2200199"/>
            <a:ext cx="11322872" cy="652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879"/>
              </a:lnSpc>
              <a:spcBef>
                <a:spcPct val="0"/>
              </a:spcBef>
            </a:pPr>
            <a:r>
              <a:rPr lang="en-US" sz="2400" b="1" u="none" strike="noStrike">
                <a:solidFill>
                  <a:srgbClr val="5584C4"/>
                </a:solidFill>
                <a:latin typeface="Arial Bold"/>
                <a:ea typeface="Arial Bold"/>
                <a:cs typeface="Arial Bold"/>
                <a:sym typeface="Arial Bold"/>
              </a:rPr>
              <a:t>Egy országos turisztikai adatközpont és döntéstámogató rendszer jön létre.</a:t>
            </a:r>
          </a:p>
          <a:p>
            <a:pPr marL="0" lvl="0" indent="0" algn="l">
              <a:lnSpc>
                <a:spcPts val="2879"/>
              </a:lnSpc>
              <a:spcBef>
                <a:spcPct val="0"/>
              </a:spcBef>
            </a:pPr>
            <a:r>
              <a:rPr lang="en-US" sz="2400" b="1" u="none" strike="noStrike">
                <a:solidFill>
                  <a:srgbClr val="5584C4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</a:p>
          <a:p>
            <a:pPr marL="0" lvl="0" indent="0" algn="l">
              <a:lnSpc>
                <a:spcPts val="2879"/>
              </a:lnSpc>
              <a:spcBef>
                <a:spcPct val="0"/>
              </a:spcBef>
            </a:pPr>
            <a:r>
              <a:rPr lang="en-US" sz="2400" u="none" strike="noStrike">
                <a:solidFill>
                  <a:srgbClr val="5584C4"/>
                </a:solidFill>
                <a:latin typeface="Arial"/>
                <a:ea typeface="Arial"/>
                <a:cs typeface="Arial"/>
                <a:sym typeface="Arial"/>
              </a:rPr>
              <a:t>A rendszer a jövőben nemcsak az NTAK-adatokkal dolgozik, hanem más releváns adatforrásokat is képes összekapcsolni. </a:t>
            </a:r>
          </a:p>
          <a:p>
            <a:pPr marL="0" lvl="0" indent="0" algn="l">
              <a:lnSpc>
                <a:spcPts val="2879"/>
              </a:lnSpc>
              <a:spcBef>
                <a:spcPct val="0"/>
              </a:spcBef>
            </a:pPr>
            <a:endParaRPr lang="en-US" sz="2400" u="none" strike="noStrike">
              <a:solidFill>
                <a:srgbClr val="5584C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>
              <a:lnSpc>
                <a:spcPts val="2879"/>
              </a:lnSpc>
              <a:spcBef>
                <a:spcPct val="0"/>
              </a:spcBef>
            </a:pPr>
            <a:r>
              <a:rPr lang="en-US" sz="2400" u="none" strike="noStrike">
                <a:solidFill>
                  <a:srgbClr val="5584C4"/>
                </a:solidFill>
                <a:latin typeface="Arial"/>
                <a:ea typeface="Arial"/>
                <a:cs typeface="Arial"/>
                <a:sym typeface="Arial"/>
              </a:rPr>
              <a:t>Példák a bevonható adatokra</a:t>
            </a:r>
            <a:r>
              <a:rPr lang="en-US" sz="2400" b="1" u="none" strike="noStrike">
                <a:solidFill>
                  <a:srgbClr val="5584C4"/>
                </a:solidFill>
                <a:latin typeface="Arial Bold"/>
                <a:ea typeface="Arial Bold"/>
                <a:cs typeface="Arial Bold"/>
                <a:sym typeface="Arial Bold"/>
              </a:rPr>
              <a:t>: </a:t>
            </a:r>
          </a:p>
          <a:p>
            <a:pPr marL="0" lvl="0" indent="0" algn="l">
              <a:lnSpc>
                <a:spcPts val="2879"/>
              </a:lnSpc>
              <a:spcBef>
                <a:spcPct val="0"/>
              </a:spcBef>
            </a:pPr>
            <a:r>
              <a:rPr lang="en-US" sz="2400" u="none" strike="noStrike">
                <a:solidFill>
                  <a:srgbClr val="5584C4"/>
                </a:solidFill>
                <a:latin typeface="Arial"/>
                <a:ea typeface="Arial"/>
                <a:cs typeface="Arial"/>
                <a:sym typeface="Arial"/>
              </a:rPr>
              <a:t>- időjárási adatok, </a:t>
            </a:r>
          </a:p>
          <a:p>
            <a:pPr marL="0" lvl="0" indent="0" algn="l">
              <a:lnSpc>
                <a:spcPts val="2879"/>
              </a:lnSpc>
              <a:spcBef>
                <a:spcPct val="0"/>
              </a:spcBef>
            </a:pPr>
            <a:r>
              <a:rPr lang="en-US" sz="2400" u="none" strike="noStrike">
                <a:solidFill>
                  <a:srgbClr val="5584C4"/>
                </a:solidFill>
                <a:latin typeface="Arial"/>
                <a:ea typeface="Arial"/>
                <a:cs typeface="Arial"/>
                <a:sym typeface="Arial"/>
              </a:rPr>
              <a:t>- rendezvények, </a:t>
            </a:r>
          </a:p>
          <a:p>
            <a:pPr marL="0" lvl="0" indent="0" algn="l">
              <a:lnSpc>
                <a:spcPts val="2879"/>
              </a:lnSpc>
              <a:spcBef>
                <a:spcPct val="0"/>
              </a:spcBef>
            </a:pPr>
            <a:r>
              <a:rPr lang="en-US" sz="2400" u="none" strike="noStrike">
                <a:solidFill>
                  <a:srgbClr val="5584C4"/>
                </a:solidFill>
                <a:latin typeface="Arial"/>
                <a:ea typeface="Arial"/>
                <a:cs typeface="Arial"/>
                <a:sym typeface="Arial"/>
              </a:rPr>
              <a:t>- ünnepek és hosszú hétvégék, iskolai szünetek, </a:t>
            </a:r>
          </a:p>
          <a:p>
            <a:pPr marL="0" lvl="0" indent="0" algn="l">
              <a:lnSpc>
                <a:spcPts val="2879"/>
              </a:lnSpc>
              <a:spcBef>
                <a:spcPct val="0"/>
              </a:spcBef>
            </a:pPr>
            <a:r>
              <a:rPr lang="en-US" sz="2400" u="none" strike="noStrike">
                <a:solidFill>
                  <a:srgbClr val="5584C4"/>
                </a:solidFill>
                <a:latin typeface="Arial"/>
                <a:ea typeface="Arial"/>
                <a:cs typeface="Arial"/>
                <a:sym typeface="Arial"/>
              </a:rPr>
              <a:t>- térségi és települési szálláshelyi forgalom, </a:t>
            </a:r>
          </a:p>
          <a:p>
            <a:pPr marL="0" lvl="0" indent="0" algn="l">
              <a:lnSpc>
                <a:spcPts val="2879"/>
              </a:lnSpc>
              <a:spcBef>
                <a:spcPct val="0"/>
              </a:spcBef>
            </a:pPr>
            <a:r>
              <a:rPr lang="en-US" sz="2400" u="none" strike="noStrike">
                <a:solidFill>
                  <a:srgbClr val="5584C4"/>
                </a:solidFill>
                <a:latin typeface="Arial"/>
                <a:ea typeface="Arial"/>
                <a:cs typeface="Arial"/>
                <a:sym typeface="Arial"/>
              </a:rPr>
              <a:t>- egyéb társadalmi, mobilitási és keresleti adatok. </a:t>
            </a:r>
          </a:p>
          <a:p>
            <a:pPr marL="0" lvl="0" indent="0" algn="l">
              <a:lnSpc>
                <a:spcPts val="2879"/>
              </a:lnSpc>
              <a:spcBef>
                <a:spcPct val="0"/>
              </a:spcBef>
            </a:pPr>
            <a:endParaRPr lang="en-US" sz="2400" u="none" strike="noStrike">
              <a:solidFill>
                <a:srgbClr val="5584C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>
              <a:lnSpc>
                <a:spcPts val="2879"/>
              </a:lnSpc>
              <a:spcBef>
                <a:spcPct val="0"/>
              </a:spcBef>
            </a:pPr>
            <a:r>
              <a:rPr lang="en-US" sz="2400" b="1" u="none" strike="noStrike">
                <a:solidFill>
                  <a:srgbClr val="5584C4"/>
                </a:solidFill>
                <a:latin typeface="Arial Bold"/>
                <a:ea typeface="Arial Bold"/>
                <a:cs typeface="Arial Bold"/>
                <a:sym typeface="Arial Bold"/>
              </a:rPr>
              <a:t>Cél: a múltbeli teljesítmény jobb értelmezése, és a várható forgalom megalapozottabb becslése az AI bevonásával. </a:t>
            </a:r>
          </a:p>
          <a:p>
            <a:pPr marL="0" lvl="0" indent="0" algn="l">
              <a:lnSpc>
                <a:spcPts val="2879"/>
              </a:lnSpc>
              <a:spcBef>
                <a:spcPct val="0"/>
              </a:spcBef>
            </a:pPr>
            <a:endParaRPr lang="en-US" sz="2400" b="1" u="none" strike="noStrike">
              <a:solidFill>
                <a:srgbClr val="5584C4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marL="0" lvl="0" indent="0" algn="l">
              <a:lnSpc>
                <a:spcPts val="2879"/>
              </a:lnSpc>
              <a:spcBef>
                <a:spcPct val="0"/>
              </a:spcBef>
            </a:pPr>
            <a:endParaRPr lang="en-US" sz="2400" b="1" u="none" strike="noStrike">
              <a:solidFill>
                <a:srgbClr val="5584C4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marL="0" lvl="0" indent="0" algn="l">
              <a:lnSpc>
                <a:spcPts val="2879"/>
              </a:lnSpc>
              <a:spcBef>
                <a:spcPct val="0"/>
              </a:spcBef>
            </a:pPr>
            <a:endParaRPr lang="en-US" sz="2400" b="1" u="none" strike="noStrike">
              <a:solidFill>
                <a:srgbClr val="5584C4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algn="ctr">
              <a:lnSpc>
                <a:spcPts val="2879"/>
              </a:lnSpc>
            </a:pPr>
            <a:endParaRPr lang="en-US" sz="2400" b="1" u="none" strike="noStrike">
              <a:solidFill>
                <a:srgbClr val="5584C4"/>
              </a:solidFill>
              <a:latin typeface="Arial Bold"/>
              <a:ea typeface="Arial Bold"/>
              <a:cs typeface="Arial Bold"/>
              <a:sym typeface="Arial Bold"/>
            </a:endParaRPr>
          </a:p>
        </p:txBody>
      </p:sp>
      <p:grpSp>
        <p:nvGrpSpPr>
          <p:cNvPr id="15" name="Group 15"/>
          <p:cNvGrpSpPr/>
          <p:nvPr/>
        </p:nvGrpSpPr>
        <p:grpSpPr>
          <a:xfrm>
            <a:off x="13578154" y="4169102"/>
            <a:ext cx="3697948" cy="4024474"/>
            <a:chOff x="0" y="0"/>
            <a:chExt cx="4930597" cy="5365966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4930648" cy="5366004"/>
            </a:xfrm>
            <a:custGeom>
              <a:avLst/>
              <a:gdLst/>
              <a:ahLst/>
              <a:cxnLst/>
              <a:rect l="l" t="t" r="r" b="b"/>
              <a:pathLst>
                <a:path w="4930648" h="5366004">
                  <a:moveTo>
                    <a:pt x="0" y="0"/>
                  </a:moveTo>
                  <a:lnTo>
                    <a:pt x="4930648" y="0"/>
                  </a:lnTo>
                  <a:lnTo>
                    <a:pt x="4930648" y="5366004"/>
                  </a:lnTo>
                  <a:lnTo>
                    <a:pt x="0" y="53660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t="-2273" r="1" b="-2272"/>
              </a:stretch>
            </a:blipFill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13578154" y="1890512"/>
            <a:ext cx="5105400" cy="2278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endParaRPr/>
          </a:p>
          <a:p>
            <a:pPr algn="l">
              <a:lnSpc>
                <a:spcPts val="2520"/>
              </a:lnSpc>
            </a:pPr>
            <a:r>
              <a:rPr lang="en-US" sz="2100" b="1">
                <a:solidFill>
                  <a:srgbClr val="002060"/>
                </a:solidFill>
                <a:latin typeface="Arial Bold"/>
                <a:ea typeface="Arial Bold"/>
                <a:cs typeface="Arial Bold"/>
                <a:sym typeface="Arial Bold"/>
              </a:rPr>
              <a:t>Időtartam</a:t>
            </a:r>
          </a:p>
          <a:p>
            <a:pPr algn="l">
              <a:lnSpc>
                <a:spcPts val="3960"/>
              </a:lnSpc>
            </a:pPr>
            <a:r>
              <a:rPr lang="en-US" sz="3300" b="1">
                <a:solidFill>
                  <a:srgbClr val="002060"/>
                </a:solidFill>
                <a:latin typeface="Arial Bold"/>
                <a:ea typeface="Arial Bold"/>
                <a:cs typeface="Arial Bold"/>
                <a:sym typeface="Arial Bold"/>
              </a:rPr>
              <a:t>2026-2028</a:t>
            </a:r>
          </a:p>
          <a:p>
            <a:pPr algn="l">
              <a:lnSpc>
                <a:spcPts val="2520"/>
              </a:lnSpc>
            </a:pPr>
            <a:r>
              <a:rPr lang="en-US" sz="21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4 mérföldkő, 22 hónap megvalósítás</a:t>
            </a:r>
          </a:p>
          <a:p>
            <a:pPr algn="l">
              <a:lnSpc>
                <a:spcPts val="2520"/>
              </a:lnSpc>
            </a:pPr>
            <a:endParaRPr lang="en-US" sz="21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" name="Group 18"/>
          <p:cNvGrpSpPr/>
          <p:nvPr/>
        </p:nvGrpSpPr>
        <p:grpSpPr>
          <a:xfrm>
            <a:off x="13143509" y="2398566"/>
            <a:ext cx="42862" cy="1400175"/>
            <a:chOff x="0" y="0"/>
            <a:chExt cx="57150" cy="18669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57150" cy="1866900"/>
            </a:xfrm>
            <a:custGeom>
              <a:avLst/>
              <a:gdLst/>
              <a:ahLst/>
              <a:cxnLst/>
              <a:rect l="l" t="t" r="r" b="b"/>
              <a:pathLst>
                <a:path w="57150" h="1866900">
                  <a:moveTo>
                    <a:pt x="57150" y="1866900"/>
                  </a:moveTo>
                  <a:lnTo>
                    <a:pt x="0" y="1866900"/>
                  </a:lnTo>
                  <a:lnTo>
                    <a:pt x="0" y="0"/>
                  </a:lnTo>
                  <a:lnTo>
                    <a:pt x="57150" y="0"/>
                  </a:lnTo>
                  <a:lnTo>
                    <a:pt x="57150" y="1866900"/>
                  </a:lnTo>
                  <a:close/>
                </a:path>
              </a:pathLst>
            </a:custGeom>
            <a:solidFill>
              <a:srgbClr val="2995A5"/>
            </a:solidFill>
          </p:spPr>
          <p:txBody>
            <a:bodyPr/>
            <a:lstStyle/>
            <a:p>
              <a:endParaRPr lang="hu-HU"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" y="0"/>
            <a:ext cx="18288000" cy="10286562"/>
            <a:chOff x="0" y="0"/>
            <a:chExt cx="24384000" cy="1371541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5364"/>
            </a:xfrm>
            <a:custGeom>
              <a:avLst/>
              <a:gdLst/>
              <a:ahLst/>
              <a:cxnLst/>
              <a:rect l="l" t="t" r="r" b="b"/>
              <a:pathLst>
                <a:path w="24384000" h="13715364">
                  <a:moveTo>
                    <a:pt x="0" y="0"/>
                  </a:moveTo>
                  <a:lnTo>
                    <a:pt x="24384000" y="0"/>
                  </a:lnTo>
                  <a:lnTo>
                    <a:pt x="24384000" y="13715364"/>
                  </a:lnTo>
                  <a:lnTo>
                    <a:pt x="0" y="13715364"/>
                  </a:lnTo>
                  <a:close/>
                </a:path>
              </a:pathLst>
            </a:custGeom>
            <a:solidFill>
              <a:srgbClr val="6F9ED4">
                <a:alpha val="3922"/>
              </a:srgbClr>
            </a:solidFill>
          </p:spPr>
          <p:txBody>
            <a:bodyPr/>
            <a:lstStyle/>
            <a:p>
              <a:endParaRPr lang="hu-HU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-19050" y="8402488"/>
            <a:ext cx="16700497" cy="1904190"/>
            <a:chOff x="0" y="0"/>
            <a:chExt cx="22267329" cy="253892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2267290" cy="2538857"/>
            </a:xfrm>
            <a:custGeom>
              <a:avLst/>
              <a:gdLst/>
              <a:ahLst/>
              <a:cxnLst/>
              <a:rect l="l" t="t" r="r" b="b"/>
              <a:pathLst>
                <a:path w="22267290" h="2538857">
                  <a:moveTo>
                    <a:pt x="0" y="0"/>
                  </a:moveTo>
                  <a:lnTo>
                    <a:pt x="22267290" y="0"/>
                  </a:lnTo>
                  <a:lnTo>
                    <a:pt x="22267290" y="2538857"/>
                  </a:lnTo>
                  <a:lnTo>
                    <a:pt x="0" y="25388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t="-99" b="-102"/>
              </a:stretch>
            </a:blipFill>
          </p:spPr>
          <p:txBody>
            <a:bodyPr/>
            <a:lstStyle/>
            <a:p>
              <a:endParaRPr lang="hu-HU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886225" y="39862"/>
            <a:ext cx="15773400" cy="1988344"/>
            <a:chOff x="0" y="0"/>
            <a:chExt cx="21031200" cy="265112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1031200" cy="2651126"/>
            </a:xfrm>
            <a:custGeom>
              <a:avLst/>
              <a:gdLst/>
              <a:ahLst/>
              <a:cxnLst/>
              <a:rect l="l" t="t" r="r" b="b"/>
              <a:pathLst>
                <a:path w="21031200" h="2651126">
                  <a:moveTo>
                    <a:pt x="0" y="0"/>
                  </a:moveTo>
                  <a:lnTo>
                    <a:pt x="21031200" y="0"/>
                  </a:lnTo>
                  <a:lnTo>
                    <a:pt x="21031200" y="2651126"/>
                  </a:lnTo>
                  <a:lnTo>
                    <a:pt x="0" y="2651126"/>
                  </a:lnTo>
                  <a:close/>
                </a:path>
              </a:pathLst>
            </a:custGeom>
            <a:blipFill>
              <a:blip r:embed="rId6">
                <a:alphaModFix amt="0"/>
              </a:blip>
              <a:stretch>
                <a:fillRect t="-104573" b="-104573"/>
              </a:stretch>
            </a:blipFill>
          </p:spPr>
          <p:txBody>
            <a:bodyPr/>
            <a:lstStyle/>
            <a:p>
              <a:endParaRPr lang="hu-HU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28575"/>
              <a:ext cx="21031200" cy="262255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5508"/>
                </a:lnSpc>
              </a:pPr>
              <a:r>
                <a:rPr lang="en-US" sz="5100" b="1">
                  <a:solidFill>
                    <a:srgbClr val="043376"/>
                  </a:solidFill>
                  <a:latin typeface="Arial Bold"/>
                  <a:ea typeface="Arial Bold"/>
                  <a:cs typeface="Arial Bold"/>
                  <a:sym typeface="Arial Bold"/>
                </a:rPr>
                <a:t>Mire lehet jó?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6700497" y="9725025"/>
            <a:ext cx="1587503" cy="547688"/>
            <a:chOff x="0" y="0"/>
            <a:chExt cx="2116671" cy="73025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116668" cy="730250"/>
            </a:xfrm>
            <a:custGeom>
              <a:avLst/>
              <a:gdLst/>
              <a:ahLst/>
              <a:cxnLst/>
              <a:rect l="l" t="t" r="r" b="b"/>
              <a:pathLst>
                <a:path w="2116668" h="730250">
                  <a:moveTo>
                    <a:pt x="0" y="0"/>
                  </a:moveTo>
                  <a:lnTo>
                    <a:pt x="2116668" y="0"/>
                  </a:lnTo>
                  <a:lnTo>
                    <a:pt x="2116668" y="730250"/>
                  </a:lnTo>
                  <a:lnTo>
                    <a:pt x="0" y="730250"/>
                  </a:lnTo>
                  <a:close/>
                </a:path>
              </a:pathLst>
            </a:custGeom>
            <a:blipFill>
              <a:blip r:embed="rId6">
                <a:alphaModFix amt="0"/>
              </a:blip>
              <a:stretch>
                <a:fillRect t="-6478" b="-6478"/>
              </a:stretch>
            </a:blipFill>
          </p:spPr>
          <p:txBody>
            <a:bodyPr/>
            <a:lstStyle/>
            <a:p>
              <a:endParaRPr lang="hu-HU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19050"/>
              <a:ext cx="2116671" cy="7493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1800"/>
                </a:lnSpc>
              </a:pPr>
              <a:r>
                <a:rPr lang="en-US" sz="1500" b="1">
                  <a:solidFill>
                    <a:srgbClr val="6F9ED4"/>
                  </a:solidFill>
                  <a:latin typeface="Arimo Bold"/>
                  <a:ea typeface="Arimo Bold"/>
                  <a:cs typeface="Arimo Bold"/>
                  <a:sym typeface="Arimo Bold"/>
                </a:rPr>
                <a:t>19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40627" y="1608039"/>
            <a:ext cx="11136973" cy="5859561"/>
            <a:chOff x="0" y="0"/>
            <a:chExt cx="14849297" cy="7812748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4849348" cy="7812786"/>
            </a:xfrm>
            <a:custGeom>
              <a:avLst/>
              <a:gdLst/>
              <a:ahLst/>
              <a:cxnLst/>
              <a:rect l="l" t="t" r="r" b="b"/>
              <a:pathLst>
                <a:path w="14849348" h="7812786">
                  <a:moveTo>
                    <a:pt x="0" y="1217549"/>
                  </a:moveTo>
                  <a:cubicBezTo>
                    <a:pt x="0" y="545084"/>
                    <a:pt x="545084" y="0"/>
                    <a:pt x="1217549" y="0"/>
                  </a:cubicBezTo>
                  <a:lnTo>
                    <a:pt x="13631799" y="0"/>
                  </a:lnTo>
                  <a:cubicBezTo>
                    <a:pt x="14304265" y="0"/>
                    <a:pt x="14849348" y="545084"/>
                    <a:pt x="14849348" y="1217549"/>
                  </a:cubicBezTo>
                  <a:lnTo>
                    <a:pt x="14849348" y="6595237"/>
                  </a:lnTo>
                  <a:cubicBezTo>
                    <a:pt x="14849348" y="7267702"/>
                    <a:pt x="14304265" y="7812786"/>
                    <a:pt x="13631799" y="7812786"/>
                  </a:cubicBezTo>
                  <a:lnTo>
                    <a:pt x="1217549" y="7812786"/>
                  </a:lnTo>
                  <a:cubicBezTo>
                    <a:pt x="545084" y="7812786"/>
                    <a:pt x="0" y="7267702"/>
                    <a:pt x="0" y="6595237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446132" y="2333549"/>
            <a:ext cx="10034483" cy="6565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960"/>
              </a:lnSpc>
              <a:spcBef>
                <a:spcPct val="0"/>
              </a:spcBef>
            </a:pPr>
            <a:r>
              <a:rPr lang="en-US" sz="3300" b="1" u="none" strike="noStrike" dirty="0">
                <a:solidFill>
                  <a:srgbClr val="5584C4"/>
                </a:solidFill>
                <a:latin typeface="Arial Bold"/>
                <a:ea typeface="Arial Bold"/>
                <a:cs typeface="Arial Bold"/>
                <a:sym typeface="Arial Bold"/>
              </a:rPr>
              <a:t>Mire </a:t>
            </a:r>
            <a:r>
              <a:rPr lang="en-US" sz="3300" b="1" u="none" strike="noStrike" dirty="0" err="1">
                <a:solidFill>
                  <a:srgbClr val="5584C4"/>
                </a:solidFill>
                <a:latin typeface="Arial Bold"/>
                <a:ea typeface="Arial Bold"/>
                <a:cs typeface="Arial Bold"/>
                <a:sym typeface="Arial Bold"/>
              </a:rPr>
              <a:t>adhat</a:t>
            </a:r>
            <a:r>
              <a:rPr lang="en-US" sz="3300" b="1" u="none" strike="noStrike" dirty="0">
                <a:solidFill>
                  <a:srgbClr val="5584C4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3300" b="1" u="none" strike="noStrike" dirty="0" err="1">
                <a:solidFill>
                  <a:srgbClr val="5584C4"/>
                </a:solidFill>
                <a:latin typeface="Arial Bold"/>
                <a:ea typeface="Arial Bold"/>
                <a:cs typeface="Arial Bold"/>
                <a:sym typeface="Arial Bold"/>
              </a:rPr>
              <a:t>választ</a:t>
            </a:r>
            <a:r>
              <a:rPr lang="en-US" sz="3300" b="1" u="none" strike="noStrike" dirty="0">
                <a:solidFill>
                  <a:srgbClr val="5584C4"/>
                </a:solidFill>
                <a:latin typeface="Arial Bold"/>
                <a:ea typeface="Arial Bold"/>
                <a:cs typeface="Arial Bold"/>
                <a:sym typeface="Arial Bold"/>
              </a:rPr>
              <a:t> a </a:t>
            </a:r>
            <a:r>
              <a:rPr lang="en-US" sz="3300" b="1" u="none" strike="noStrike" dirty="0" err="1">
                <a:solidFill>
                  <a:srgbClr val="5584C4"/>
                </a:solidFill>
                <a:latin typeface="Arial Bold"/>
                <a:ea typeface="Arial Bold"/>
                <a:cs typeface="Arial Bold"/>
                <a:sym typeface="Arial Bold"/>
              </a:rPr>
              <a:t>rendszer</a:t>
            </a:r>
            <a:r>
              <a:rPr lang="en-US" sz="3300" b="1" u="none" strike="noStrike" dirty="0">
                <a:solidFill>
                  <a:srgbClr val="5584C4"/>
                </a:solidFill>
                <a:latin typeface="Arial Bold"/>
                <a:ea typeface="Arial Bold"/>
                <a:cs typeface="Arial Bold"/>
                <a:sym typeface="Arial Bold"/>
              </a:rPr>
              <a:t>?</a:t>
            </a:r>
          </a:p>
          <a:p>
            <a:pPr marL="0" lvl="0" indent="0" algn="l">
              <a:lnSpc>
                <a:spcPts val="3960"/>
              </a:lnSpc>
              <a:spcBef>
                <a:spcPct val="0"/>
              </a:spcBef>
            </a:pPr>
            <a:endParaRPr lang="en-US" sz="3300" b="1" u="none" strike="noStrike" dirty="0">
              <a:solidFill>
                <a:srgbClr val="5584C4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marL="342900" lvl="0" indent="-342900" algn="l">
              <a:lnSpc>
                <a:spcPts val="396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400" b="1" u="none" strike="noStrike" dirty="0" err="1">
                <a:solidFill>
                  <a:srgbClr val="5584C4"/>
                </a:solidFill>
                <a:latin typeface="Arial Bold"/>
                <a:ea typeface="Arial Bold"/>
                <a:cs typeface="Arial Bold"/>
                <a:sym typeface="Arial Bold"/>
              </a:rPr>
              <a:t>mekkora</a:t>
            </a:r>
            <a:r>
              <a:rPr lang="en-US" sz="2400" b="1" u="none" strike="noStrike" dirty="0">
                <a:solidFill>
                  <a:srgbClr val="5584C4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400" b="1" u="none" strike="noStrike" dirty="0" err="1">
                <a:solidFill>
                  <a:srgbClr val="5584C4"/>
                </a:solidFill>
                <a:latin typeface="Arial Bold"/>
                <a:ea typeface="Arial Bold"/>
                <a:cs typeface="Arial Bold"/>
                <a:sym typeface="Arial Bold"/>
              </a:rPr>
              <a:t>vendégforgalom</a:t>
            </a:r>
            <a:r>
              <a:rPr lang="en-US" sz="2400" b="1" u="none" strike="noStrike" dirty="0">
                <a:solidFill>
                  <a:srgbClr val="5584C4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400" b="1" u="none" strike="noStrike" dirty="0" err="1">
                <a:solidFill>
                  <a:srgbClr val="5584C4"/>
                </a:solidFill>
                <a:latin typeface="Arial Bold"/>
                <a:ea typeface="Arial Bold"/>
                <a:cs typeface="Arial Bold"/>
                <a:sym typeface="Arial Bold"/>
              </a:rPr>
              <a:t>várható</a:t>
            </a:r>
            <a:r>
              <a:rPr lang="en-US" sz="2400" b="1" u="none" strike="noStrike" dirty="0">
                <a:solidFill>
                  <a:srgbClr val="5584C4"/>
                </a:solidFill>
                <a:latin typeface="Arial Bold"/>
                <a:ea typeface="Arial Bold"/>
                <a:cs typeface="Arial Bold"/>
                <a:sym typeface="Arial Bold"/>
              </a:rPr>
              <a:t>,</a:t>
            </a:r>
          </a:p>
          <a:p>
            <a:pPr marL="342900" lvl="0" indent="-342900" algn="l">
              <a:lnSpc>
                <a:spcPts val="396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400" b="1" u="none" strike="noStrike" dirty="0" err="1">
                <a:solidFill>
                  <a:srgbClr val="5584C4"/>
                </a:solidFill>
                <a:latin typeface="Arial Bold"/>
                <a:ea typeface="Arial Bold"/>
                <a:cs typeface="Arial Bold"/>
                <a:sym typeface="Arial Bold"/>
              </a:rPr>
              <a:t>mikor</a:t>
            </a:r>
            <a:r>
              <a:rPr lang="en-US" sz="2400" b="1" u="none" strike="noStrike" dirty="0">
                <a:solidFill>
                  <a:srgbClr val="5584C4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400" b="1" u="none" strike="noStrike" dirty="0" err="1">
                <a:solidFill>
                  <a:srgbClr val="5584C4"/>
                </a:solidFill>
                <a:latin typeface="Arial Bold"/>
                <a:ea typeface="Arial Bold"/>
                <a:cs typeface="Arial Bold"/>
                <a:sym typeface="Arial Bold"/>
              </a:rPr>
              <a:t>kell</a:t>
            </a:r>
            <a:r>
              <a:rPr lang="en-US" sz="2400" b="1" u="none" strike="noStrike" dirty="0">
                <a:solidFill>
                  <a:srgbClr val="5584C4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400" b="1" u="none" strike="noStrike" dirty="0" err="1">
                <a:solidFill>
                  <a:srgbClr val="5584C4"/>
                </a:solidFill>
                <a:latin typeface="Arial Bold"/>
                <a:ea typeface="Arial Bold"/>
                <a:cs typeface="Arial Bold"/>
                <a:sym typeface="Arial Bold"/>
              </a:rPr>
              <a:t>több</a:t>
            </a:r>
            <a:r>
              <a:rPr lang="en-US" sz="2400" b="1" u="none" strike="noStrike" dirty="0">
                <a:solidFill>
                  <a:srgbClr val="5584C4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400" b="1" u="none" strike="noStrike" dirty="0" err="1">
                <a:solidFill>
                  <a:srgbClr val="5584C4"/>
                </a:solidFill>
                <a:latin typeface="Arial Bold"/>
                <a:ea typeface="Arial Bold"/>
                <a:cs typeface="Arial Bold"/>
                <a:sym typeface="Arial Bold"/>
              </a:rPr>
              <a:t>munkatárs</a:t>
            </a:r>
            <a:r>
              <a:rPr lang="en-US" sz="2400" b="1" u="none" strike="noStrike" dirty="0">
                <a:solidFill>
                  <a:srgbClr val="5584C4"/>
                </a:solidFill>
                <a:latin typeface="Arial Bold"/>
                <a:ea typeface="Arial Bold"/>
                <a:cs typeface="Arial Bold"/>
                <a:sym typeface="Arial Bold"/>
              </a:rPr>
              <a:t>, </a:t>
            </a:r>
          </a:p>
          <a:p>
            <a:pPr marL="342900" lvl="0" indent="-342900" algn="l">
              <a:lnSpc>
                <a:spcPts val="396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400" b="1" u="none" strike="noStrike" dirty="0" err="1">
                <a:solidFill>
                  <a:srgbClr val="5584C4"/>
                </a:solidFill>
                <a:latin typeface="Arial Bold"/>
                <a:ea typeface="Arial Bold"/>
                <a:cs typeface="Arial Bold"/>
                <a:sym typeface="Arial Bold"/>
              </a:rPr>
              <a:t>mikor</a:t>
            </a:r>
            <a:r>
              <a:rPr lang="en-US" sz="2400" b="1" u="none" strike="noStrike" dirty="0">
                <a:solidFill>
                  <a:srgbClr val="5584C4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400" b="1" u="none" strike="noStrike" dirty="0" err="1">
                <a:solidFill>
                  <a:srgbClr val="5584C4"/>
                </a:solidFill>
                <a:latin typeface="Arial Bold"/>
                <a:ea typeface="Arial Bold"/>
                <a:cs typeface="Arial Bold"/>
                <a:sym typeface="Arial Bold"/>
              </a:rPr>
              <a:t>érdemes</a:t>
            </a:r>
            <a:r>
              <a:rPr lang="en-US" sz="2400" b="1" u="none" strike="noStrike" dirty="0">
                <a:solidFill>
                  <a:srgbClr val="5584C4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400" b="1" u="none" strike="noStrike" dirty="0" err="1">
                <a:solidFill>
                  <a:srgbClr val="5584C4"/>
                </a:solidFill>
                <a:latin typeface="Arial Bold"/>
                <a:ea typeface="Arial Bold"/>
                <a:cs typeface="Arial Bold"/>
                <a:sym typeface="Arial Bold"/>
              </a:rPr>
              <a:t>kampányt</a:t>
            </a:r>
            <a:r>
              <a:rPr lang="en-US" sz="2400" b="1" u="none" strike="noStrike" dirty="0">
                <a:solidFill>
                  <a:srgbClr val="5584C4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400" b="1" u="none" strike="noStrike" dirty="0" err="1">
                <a:solidFill>
                  <a:srgbClr val="5584C4"/>
                </a:solidFill>
                <a:latin typeface="Arial Bold"/>
                <a:ea typeface="Arial Bold"/>
                <a:cs typeface="Arial Bold"/>
                <a:sym typeface="Arial Bold"/>
              </a:rPr>
              <a:t>indítani</a:t>
            </a:r>
            <a:r>
              <a:rPr lang="en-US" sz="2400" b="1" u="none" strike="noStrike" dirty="0">
                <a:solidFill>
                  <a:srgbClr val="5584C4"/>
                </a:solidFill>
                <a:latin typeface="Arial Bold"/>
                <a:ea typeface="Arial Bold"/>
                <a:cs typeface="Arial Bold"/>
                <a:sym typeface="Arial Bold"/>
              </a:rPr>
              <a:t>, </a:t>
            </a:r>
            <a:r>
              <a:rPr lang="en-US" sz="2400" b="1" u="none" strike="noStrike" dirty="0" err="1">
                <a:solidFill>
                  <a:srgbClr val="5584C4"/>
                </a:solidFill>
                <a:latin typeface="Arial Bold"/>
                <a:ea typeface="Arial Bold"/>
                <a:cs typeface="Arial Bold"/>
                <a:sym typeface="Arial Bold"/>
              </a:rPr>
              <a:t>korrigálni</a:t>
            </a:r>
            <a:r>
              <a:rPr lang="en-US" sz="2400" b="1" u="none" strike="noStrike" dirty="0">
                <a:solidFill>
                  <a:srgbClr val="5584C4"/>
                </a:solidFill>
                <a:latin typeface="Arial Bold"/>
                <a:ea typeface="Arial Bold"/>
                <a:cs typeface="Arial Bold"/>
                <a:sym typeface="Arial Bold"/>
              </a:rPr>
              <a:t>,</a:t>
            </a:r>
          </a:p>
          <a:p>
            <a:pPr marL="342900" lvl="0" indent="-342900" algn="l">
              <a:lnSpc>
                <a:spcPts val="396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400" b="1" u="none" strike="noStrike" dirty="0" err="1">
                <a:solidFill>
                  <a:srgbClr val="5584C4"/>
                </a:solidFill>
                <a:latin typeface="Arial Bold"/>
                <a:ea typeface="Arial Bold"/>
                <a:cs typeface="Arial Bold"/>
                <a:sym typeface="Arial Bold"/>
              </a:rPr>
              <a:t>mikor</a:t>
            </a:r>
            <a:r>
              <a:rPr lang="en-US" sz="2400" b="1" u="none" strike="noStrike" dirty="0">
                <a:solidFill>
                  <a:srgbClr val="5584C4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400" b="1" u="none" strike="noStrike" dirty="0" err="1">
                <a:solidFill>
                  <a:srgbClr val="5584C4"/>
                </a:solidFill>
                <a:latin typeface="Arial Bold"/>
                <a:ea typeface="Arial Bold"/>
                <a:cs typeface="Arial Bold"/>
                <a:sym typeface="Arial Bold"/>
              </a:rPr>
              <a:t>lehet</a:t>
            </a:r>
            <a:r>
              <a:rPr lang="en-US" sz="2400" b="1" u="none" strike="noStrike" dirty="0">
                <a:solidFill>
                  <a:srgbClr val="5584C4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400" b="1" u="none" strike="noStrike" dirty="0" err="1">
                <a:solidFill>
                  <a:srgbClr val="5584C4"/>
                </a:solidFill>
                <a:latin typeface="Arial Bold"/>
                <a:ea typeface="Arial Bold"/>
                <a:cs typeface="Arial Bold"/>
                <a:sym typeface="Arial Bold"/>
              </a:rPr>
              <a:t>árazást</a:t>
            </a:r>
            <a:r>
              <a:rPr lang="en-US" sz="2400" b="1" u="none" strike="noStrike" dirty="0">
                <a:solidFill>
                  <a:srgbClr val="5584C4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400" b="1" u="none" strike="noStrike" dirty="0" err="1">
                <a:solidFill>
                  <a:srgbClr val="5584C4"/>
                </a:solidFill>
                <a:latin typeface="Arial Bold"/>
                <a:ea typeface="Arial Bold"/>
                <a:cs typeface="Arial Bold"/>
                <a:sym typeface="Arial Bold"/>
              </a:rPr>
              <a:t>vagy</a:t>
            </a:r>
            <a:r>
              <a:rPr lang="en-US" sz="2400" b="1" u="none" strike="noStrike" dirty="0">
                <a:solidFill>
                  <a:srgbClr val="5584C4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400" b="1" u="none" strike="noStrike" dirty="0" err="1">
                <a:solidFill>
                  <a:srgbClr val="5584C4"/>
                </a:solidFill>
                <a:latin typeface="Arial Bold"/>
                <a:ea typeface="Arial Bold"/>
                <a:cs typeface="Arial Bold"/>
                <a:sym typeface="Arial Bold"/>
              </a:rPr>
              <a:t>akciót</a:t>
            </a:r>
            <a:r>
              <a:rPr lang="en-US" sz="2400" b="1" u="none" strike="noStrike" dirty="0">
                <a:solidFill>
                  <a:srgbClr val="5584C4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400" b="1" u="none" strike="noStrike" dirty="0" err="1">
                <a:solidFill>
                  <a:srgbClr val="5584C4"/>
                </a:solidFill>
                <a:latin typeface="Arial Bold"/>
                <a:ea typeface="Arial Bold"/>
                <a:cs typeface="Arial Bold"/>
                <a:sym typeface="Arial Bold"/>
              </a:rPr>
              <a:t>módosítani</a:t>
            </a:r>
            <a:r>
              <a:rPr lang="en-US" sz="2400" b="1" u="none" strike="noStrike" dirty="0">
                <a:solidFill>
                  <a:srgbClr val="5584C4"/>
                </a:solidFill>
                <a:latin typeface="Arial Bold"/>
                <a:ea typeface="Arial Bold"/>
                <a:cs typeface="Arial Bold"/>
                <a:sym typeface="Arial Bold"/>
              </a:rPr>
              <a:t>, </a:t>
            </a:r>
          </a:p>
          <a:p>
            <a:pPr marL="342900" lvl="0" indent="-342900" algn="l">
              <a:lnSpc>
                <a:spcPts val="396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400" b="1" u="none" strike="noStrike" dirty="0" err="1">
                <a:solidFill>
                  <a:srgbClr val="5584C4"/>
                </a:solidFill>
                <a:latin typeface="Arial Bold"/>
                <a:ea typeface="Arial Bold"/>
                <a:cs typeface="Arial Bold"/>
                <a:sym typeface="Arial Bold"/>
              </a:rPr>
              <a:t>milyen</a:t>
            </a:r>
            <a:r>
              <a:rPr lang="en-US" sz="2400" b="1" u="none" strike="noStrike" dirty="0">
                <a:solidFill>
                  <a:srgbClr val="5584C4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400" b="1" u="none" strike="noStrike" dirty="0" err="1">
                <a:solidFill>
                  <a:srgbClr val="5584C4"/>
                </a:solidFill>
                <a:latin typeface="Arial Bold"/>
                <a:ea typeface="Arial Bold"/>
                <a:cs typeface="Arial Bold"/>
                <a:sym typeface="Arial Bold"/>
              </a:rPr>
              <a:t>térségi</a:t>
            </a:r>
            <a:r>
              <a:rPr lang="en-US" sz="2400" b="1" u="none" strike="noStrike" dirty="0">
                <a:solidFill>
                  <a:srgbClr val="5584C4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400" b="1" u="none" strike="noStrike" dirty="0" err="1">
                <a:solidFill>
                  <a:srgbClr val="5584C4"/>
                </a:solidFill>
                <a:latin typeface="Arial Bold"/>
                <a:ea typeface="Arial Bold"/>
                <a:cs typeface="Arial Bold"/>
                <a:sym typeface="Arial Bold"/>
              </a:rPr>
              <a:t>hatások</a:t>
            </a:r>
            <a:r>
              <a:rPr lang="en-US" sz="2400" b="1" u="none" strike="noStrike" dirty="0">
                <a:solidFill>
                  <a:srgbClr val="5584C4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400" b="1" u="none" strike="noStrike" dirty="0" err="1">
                <a:solidFill>
                  <a:srgbClr val="5584C4"/>
                </a:solidFill>
                <a:latin typeface="Arial Bold"/>
                <a:ea typeface="Arial Bold"/>
                <a:cs typeface="Arial Bold"/>
                <a:sym typeface="Arial Bold"/>
              </a:rPr>
              <a:t>befolyásolják</a:t>
            </a:r>
            <a:r>
              <a:rPr lang="en-US" sz="2400" b="1" u="none" strike="noStrike" dirty="0">
                <a:solidFill>
                  <a:srgbClr val="5584C4"/>
                </a:solidFill>
                <a:latin typeface="Arial Bold"/>
                <a:ea typeface="Arial Bold"/>
                <a:cs typeface="Arial Bold"/>
                <a:sym typeface="Arial Bold"/>
              </a:rPr>
              <a:t> a </a:t>
            </a:r>
            <a:r>
              <a:rPr lang="en-US" sz="2400" b="1" u="none" strike="noStrike" dirty="0" err="1">
                <a:solidFill>
                  <a:srgbClr val="5584C4"/>
                </a:solidFill>
                <a:latin typeface="Arial Bold"/>
                <a:ea typeface="Arial Bold"/>
                <a:cs typeface="Arial Bold"/>
                <a:sym typeface="Arial Bold"/>
              </a:rPr>
              <a:t>fürdő</a:t>
            </a:r>
            <a:r>
              <a:rPr lang="en-US" sz="2400" b="1" u="none" strike="noStrike" dirty="0">
                <a:solidFill>
                  <a:srgbClr val="5584C4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400" b="1" u="none" strike="noStrike" dirty="0" err="1">
                <a:solidFill>
                  <a:srgbClr val="5584C4"/>
                </a:solidFill>
                <a:latin typeface="Arial Bold"/>
                <a:ea typeface="Arial Bold"/>
                <a:cs typeface="Arial Bold"/>
                <a:sym typeface="Arial Bold"/>
              </a:rPr>
              <a:t>forgalmát</a:t>
            </a:r>
            <a:r>
              <a:rPr lang="en-US" sz="2400" b="1" u="none" strike="noStrike" dirty="0">
                <a:solidFill>
                  <a:srgbClr val="5584C4"/>
                </a:solidFill>
                <a:latin typeface="Arial Bold"/>
                <a:ea typeface="Arial Bold"/>
                <a:cs typeface="Arial Bold"/>
                <a:sym typeface="Arial Bold"/>
              </a:rPr>
              <a:t>.</a:t>
            </a:r>
          </a:p>
          <a:p>
            <a:pPr marL="0" lvl="0" indent="0" algn="l">
              <a:lnSpc>
                <a:spcPts val="3960"/>
              </a:lnSpc>
              <a:spcBef>
                <a:spcPct val="0"/>
              </a:spcBef>
            </a:pPr>
            <a:endParaRPr lang="en-US" sz="3300" b="1" u="none" strike="noStrike" dirty="0">
              <a:solidFill>
                <a:srgbClr val="5584C4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marL="0" lvl="0" indent="0" algn="l">
              <a:lnSpc>
                <a:spcPts val="3960"/>
              </a:lnSpc>
              <a:spcBef>
                <a:spcPct val="0"/>
              </a:spcBef>
            </a:pPr>
            <a:r>
              <a:rPr lang="en-US" sz="3300" b="1" u="none" strike="noStrike" dirty="0">
                <a:solidFill>
                  <a:srgbClr val="5584C4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</a:p>
          <a:p>
            <a:pPr marL="0" lvl="0" indent="0" algn="l">
              <a:lnSpc>
                <a:spcPts val="3960"/>
              </a:lnSpc>
              <a:spcBef>
                <a:spcPct val="0"/>
              </a:spcBef>
            </a:pPr>
            <a:endParaRPr lang="en-US" sz="3300" b="1" u="none" strike="noStrike" dirty="0">
              <a:solidFill>
                <a:srgbClr val="5584C4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marL="0" lvl="0" indent="0" algn="l">
              <a:lnSpc>
                <a:spcPts val="3960"/>
              </a:lnSpc>
              <a:spcBef>
                <a:spcPct val="0"/>
              </a:spcBef>
            </a:pPr>
            <a:endParaRPr lang="en-US" sz="3300" b="1" u="none" strike="noStrike" dirty="0">
              <a:solidFill>
                <a:srgbClr val="5584C4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marL="0" lvl="0" indent="0" algn="l">
              <a:lnSpc>
                <a:spcPts val="3960"/>
              </a:lnSpc>
              <a:spcBef>
                <a:spcPct val="0"/>
              </a:spcBef>
            </a:pPr>
            <a:endParaRPr lang="en-US" sz="3300" b="1" u="none" strike="noStrike" dirty="0">
              <a:solidFill>
                <a:srgbClr val="5584C4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marL="488632" lvl="1" indent="-244316" algn="ctr">
              <a:lnSpc>
                <a:spcPts val="3240"/>
              </a:lnSpc>
            </a:pPr>
            <a:endParaRPr lang="en-US" sz="3300" b="1" u="none" strike="noStrike" dirty="0">
              <a:solidFill>
                <a:srgbClr val="5584C4"/>
              </a:solidFill>
              <a:latin typeface="Arial Bold"/>
              <a:ea typeface="Arial Bold"/>
              <a:cs typeface="Arial Bold"/>
              <a:sym typeface="Arial Bold"/>
            </a:endParaRPr>
          </a:p>
        </p:txBody>
      </p:sp>
      <p:pic>
        <p:nvPicPr>
          <p:cNvPr id="15" name="Picture 15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rcRect b="48"/>
          <a:stretch>
            <a:fillRect/>
          </a:stretch>
        </p:blipFill>
        <p:spPr>
          <a:xfrm>
            <a:off x="10007813" y="2028206"/>
            <a:ext cx="8281178" cy="4655896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2962056" y="8185280"/>
            <a:ext cx="14091504" cy="804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40"/>
              </a:lnSpc>
            </a:pPr>
            <a:r>
              <a:rPr lang="en-US" sz="2700" b="1">
                <a:solidFill>
                  <a:srgbClr val="13377F"/>
                </a:solidFill>
                <a:latin typeface="Arial Bold"/>
                <a:ea typeface="Arial Bold"/>
                <a:cs typeface="Arial Bold"/>
                <a:sym typeface="Arial Bold"/>
              </a:rPr>
              <a:t>kevesebb bizonytalanság → jobb tervezés → hatékonyabb működés.</a:t>
            </a:r>
          </a:p>
          <a:p>
            <a:pPr algn="l">
              <a:lnSpc>
                <a:spcPts val="3240"/>
              </a:lnSpc>
            </a:pPr>
            <a:endParaRPr lang="en-US" sz="2700" b="1">
              <a:solidFill>
                <a:srgbClr val="13377F"/>
              </a:solidFill>
              <a:latin typeface="Arial Bold"/>
              <a:ea typeface="Arial Bold"/>
              <a:cs typeface="Arial Bold"/>
              <a:sym typeface="Arial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75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7" repeatCount="indefinite" fill="remove" display="0">
                  <p:stCondLst>
                    <p:cond delay="indefinite"/>
                  </p:stCondLst>
                </p:cTn>
                <p:tgtEl>
                  <p:spTgt spid="1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79A9B5-2E1A-BEBD-4A09-D0F3B46DF5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6C7D9CC6-1599-C858-BB2D-23BB77118DAA}"/>
              </a:ext>
            </a:extLst>
          </p:cNvPr>
          <p:cNvGrpSpPr/>
          <p:nvPr/>
        </p:nvGrpSpPr>
        <p:grpSpPr>
          <a:xfrm>
            <a:off x="-3" y="0"/>
            <a:ext cx="18288000" cy="10286562"/>
            <a:chOff x="0" y="0"/>
            <a:chExt cx="24384000" cy="13715416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39381418-393C-3785-45D8-1C5FE0DA0B4D}"/>
                </a:ext>
              </a:extLst>
            </p:cNvPr>
            <p:cNvSpPr/>
            <p:nvPr/>
          </p:nvSpPr>
          <p:spPr>
            <a:xfrm>
              <a:off x="0" y="0"/>
              <a:ext cx="24384000" cy="13715364"/>
            </a:xfrm>
            <a:custGeom>
              <a:avLst/>
              <a:gdLst/>
              <a:ahLst/>
              <a:cxnLst/>
              <a:rect l="l" t="t" r="r" b="b"/>
              <a:pathLst>
                <a:path w="24384000" h="13715364">
                  <a:moveTo>
                    <a:pt x="0" y="0"/>
                  </a:moveTo>
                  <a:lnTo>
                    <a:pt x="24384000" y="0"/>
                  </a:lnTo>
                  <a:lnTo>
                    <a:pt x="24384000" y="13715364"/>
                  </a:lnTo>
                  <a:lnTo>
                    <a:pt x="0" y="13715364"/>
                  </a:lnTo>
                  <a:close/>
                </a:path>
              </a:pathLst>
            </a:custGeom>
            <a:solidFill>
              <a:srgbClr val="6F9ED4">
                <a:alpha val="3922"/>
              </a:srgbClr>
            </a:solidFill>
          </p:spPr>
          <p:txBody>
            <a:bodyPr/>
            <a:lstStyle/>
            <a:p>
              <a:endParaRPr lang="hu-HU"/>
            </a:p>
          </p:txBody>
        </p:sp>
      </p:grpSp>
      <p:grpSp>
        <p:nvGrpSpPr>
          <p:cNvPr id="4" name="Group 4">
            <a:extLst>
              <a:ext uri="{FF2B5EF4-FFF2-40B4-BE49-F238E27FC236}">
                <a16:creationId xmlns:a16="http://schemas.microsoft.com/office/drawing/2014/main" id="{A7B41888-4479-A7AE-F1AC-4F1B82BAB95F}"/>
              </a:ext>
            </a:extLst>
          </p:cNvPr>
          <p:cNvGrpSpPr/>
          <p:nvPr/>
        </p:nvGrpSpPr>
        <p:grpSpPr>
          <a:xfrm>
            <a:off x="-19050" y="8402488"/>
            <a:ext cx="16700497" cy="1904190"/>
            <a:chOff x="0" y="0"/>
            <a:chExt cx="22267329" cy="2538920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D83951F0-3F57-DFE9-30D6-12489B55102B}"/>
                </a:ext>
              </a:extLst>
            </p:cNvPr>
            <p:cNvSpPr/>
            <p:nvPr/>
          </p:nvSpPr>
          <p:spPr>
            <a:xfrm>
              <a:off x="0" y="0"/>
              <a:ext cx="22267290" cy="2538857"/>
            </a:xfrm>
            <a:custGeom>
              <a:avLst/>
              <a:gdLst/>
              <a:ahLst/>
              <a:cxnLst/>
              <a:rect l="l" t="t" r="r" b="b"/>
              <a:pathLst>
                <a:path w="22267290" h="2538857">
                  <a:moveTo>
                    <a:pt x="0" y="0"/>
                  </a:moveTo>
                  <a:lnTo>
                    <a:pt x="22267290" y="0"/>
                  </a:lnTo>
                  <a:lnTo>
                    <a:pt x="22267290" y="2538857"/>
                  </a:lnTo>
                  <a:lnTo>
                    <a:pt x="0" y="25388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99" b="-102"/>
              </a:stretch>
            </a:blipFill>
          </p:spPr>
          <p:txBody>
            <a:bodyPr/>
            <a:lstStyle/>
            <a:p>
              <a:endParaRPr lang="hu-HU"/>
            </a:p>
          </p:txBody>
        </p:sp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id="{3A5F44FF-E08A-2C18-C573-26AC6145C613}"/>
              </a:ext>
            </a:extLst>
          </p:cNvPr>
          <p:cNvGrpSpPr/>
          <p:nvPr/>
        </p:nvGrpSpPr>
        <p:grpSpPr>
          <a:xfrm>
            <a:off x="685800" y="39862"/>
            <a:ext cx="15973825" cy="4860751"/>
            <a:chOff x="-267233" y="0"/>
            <a:chExt cx="21298433" cy="6481000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FCD64558-520A-B88B-BD60-4FF26E7FAF51}"/>
                </a:ext>
              </a:extLst>
            </p:cNvPr>
            <p:cNvSpPr/>
            <p:nvPr/>
          </p:nvSpPr>
          <p:spPr>
            <a:xfrm>
              <a:off x="0" y="0"/>
              <a:ext cx="21031200" cy="2651126"/>
            </a:xfrm>
            <a:custGeom>
              <a:avLst/>
              <a:gdLst/>
              <a:ahLst/>
              <a:cxnLst/>
              <a:rect l="l" t="t" r="r" b="b"/>
              <a:pathLst>
                <a:path w="21031200" h="2651126">
                  <a:moveTo>
                    <a:pt x="0" y="0"/>
                  </a:moveTo>
                  <a:lnTo>
                    <a:pt x="21031200" y="0"/>
                  </a:lnTo>
                  <a:lnTo>
                    <a:pt x="21031200" y="2651126"/>
                  </a:lnTo>
                  <a:lnTo>
                    <a:pt x="0" y="2651126"/>
                  </a:lnTo>
                  <a:close/>
                </a:path>
              </a:pathLst>
            </a:custGeom>
            <a:blipFill>
              <a:blip r:embed="rId4">
                <a:alphaModFix amt="0"/>
              </a:blip>
              <a:stretch>
                <a:fillRect t="-104573" b="-104573"/>
              </a:stretch>
            </a:blipFill>
          </p:spPr>
          <p:txBody>
            <a:bodyPr/>
            <a:lstStyle/>
            <a:p>
              <a:endParaRPr lang="hu-HU"/>
            </a:p>
          </p:txBody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57A57D4F-4473-7D69-3FCD-C484805D0768}"/>
                </a:ext>
              </a:extLst>
            </p:cNvPr>
            <p:cNvSpPr txBox="1"/>
            <p:nvPr/>
          </p:nvSpPr>
          <p:spPr>
            <a:xfrm>
              <a:off x="-267233" y="3858450"/>
              <a:ext cx="21031200" cy="262255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5508"/>
                </a:lnSpc>
              </a:pPr>
              <a:r>
                <a:rPr lang="hu-HU" sz="5100" b="1" dirty="0">
                  <a:solidFill>
                    <a:srgbClr val="043376"/>
                  </a:solidFill>
                  <a:latin typeface="Arial Bold"/>
                  <a:ea typeface="Arial Bold"/>
                  <a:cs typeface="Arial Bold"/>
                  <a:sym typeface="Arial Bold"/>
                </a:rPr>
                <a:t>Köszönöm figyelmük!</a:t>
              </a:r>
              <a:endParaRPr lang="en-US" sz="5100" b="1" dirty="0">
                <a:solidFill>
                  <a:srgbClr val="043376"/>
                </a:solidFill>
                <a:latin typeface="Arial Bold"/>
                <a:ea typeface="Arial Bold"/>
                <a:cs typeface="Arial Bold"/>
                <a:sym typeface="Arial Bold"/>
              </a:endParaRPr>
            </a:p>
          </p:txBody>
        </p:sp>
      </p:grpSp>
      <p:grpSp>
        <p:nvGrpSpPr>
          <p:cNvPr id="9" name="Group 9">
            <a:extLst>
              <a:ext uri="{FF2B5EF4-FFF2-40B4-BE49-F238E27FC236}">
                <a16:creationId xmlns:a16="http://schemas.microsoft.com/office/drawing/2014/main" id="{A02FEF1A-2FAB-1D3F-0834-852E86988C2D}"/>
              </a:ext>
            </a:extLst>
          </p:cNvPr>
          <p:cNvGrpSpPr/>
          <p:nvPr/>
        </p:nvGrpSpPr>
        <p:grpSpPr>
          <a:xfrm>
            <a:off x="16700497" y="9725025"/>
            <a:ext cx="1587503" cy="547688"/>
            <a:chOff x="0" y="0"/>
            <a:chExt cx="2116671" cy="730250"/>
          </a:xfrm>
        </p:grpSpPr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37762F6D-47D3-D664-B8F7-9FF2FC70559B}"/>
                </a:ext>
              </a:extLst>
            </p:cNvPr>
            <p:cNvSpPr/>
            <p:nvPr/>
          </p:nvSpPr>
          <p:spPr>
            <a:xfrm>
              <a:off x="0" y="0"/>
              <a:ext cx="2116668" cy="730250"/>
            </a:xfrm>
            <a:custGeom>
              <a:avLst/>
              <a:gdLst/>
              <a:ahLst/>
              <a:cxnLst/>
              <a:rect l="l" t="t" r="r" b="b"/>
              <a:pathLst>
                <a:path w="2116668" h="730250">
                  <a:moveTo>
                    <a:pt x="0" y="0"/>
                  </a:moveTo>
                  <a:lnTo>
                    <a:pt x="2116668" y="0"/>
                  </a:lnTo>
                  <a:lnTo>
                    <a:pt x="2116668" y="730250"/>
                  </a:lnTo>
                  <a:lnTo>
                    <a:pt x="0" y="730250"/>
                  </a:lnTo>
                  <a:close/>
                </a:path>
              </a:pathLst>
            </a:custGeom>
            <a:blipFill>
              <a:blip r:embed="rId4">
                <a:alphaModFix amt="0"/>
              </a:blip>
              <a:stretch>
                <a:fillRect t="-6478" b="-6478"/>
              </a:stretch>
            </a:blipFill>
          </p:spPr>
          <p:txBody>
            <a:bodyPr/>
            <a:lstStyle/>
            <a:p>
              <a:endParaRPr lang="hu-HU"/>
            </a:p>
          </p:txBody>
        </p:sp>
        <p:sp>
          <p:nvSpPr>
            <p:cNvPr id="11" name="TextBox 11">
              <a:extLst>
                <a:ext uri="{FF2B5EF4-FFF2-40B4-BE49-F238E27FC236}">
                  <a16:creationId xmlns:a16="http://schemas.microsoft.com/office/drawing/2014/main" id="{950E6162-CA7E-1168-2775-49563FE46958}"/>
                </a:ext>
              </a:extLst>
            </p:cNvPr>
            <p:cNvSpPr txBox="1"/>
            <p:nvPr/>
          </p:nvSpPr>
          <p:spPr>
            <a:xfrm>
              <a:off x="0" y="-19050"/>
              <a:ext cx="2116671" cy="7493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1800"/>
                </a:lnSpc>
              </a:pPr>
              <a:r>
                <a:rPr lang="en-US" sz="1500" b="1">
                  <a:solidFill>
                    <a:srgbClr val="6F9ED4"/>
                  </a:solidFill>
                  <a:latin typeface="Arimo Bold"/>
                  <a:ea typeface="Arimo Bold"/>
                  <a:cs typeface="Arimo Bold"/>
                  <a:sym typeface="Arimo Bold"/>
                </a:rPr>
                <a:t>19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368226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" y="0"/>
            <a:ext cx="18288000" cy="10286562"/>
            <a:chOff x="0" y="0"/>
            <a:chExt cx="24384000" cy="1371541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5364"/>
            </a:xfrm>
            <a:custGeom>
              <a:avLst/>
              <a:gdLst/>
              <a:ahLst/>
              <a:cxnLst/>
              <a:rect l="l" t="t" r="r" b="b"/>
              <a:pathLst>
                <a:path w="24384000" h="13715364">
                  <a:moveTo>
                    <a:pt x="0" y="0"/>
                  </a:moveTo>
                  <a:lnTo>
                    <a:pt x="24384000" y="0"/>
                  </a:lnTo>
                  <a:lnTo>
                    <a:pt x="24384000" y="13715364"/>
                  </a:lnTo>
                  <a:lnTo>
                    <a:pt x="0" y="13715364"/>
                  </a:lnTo>
                  <a:close/>
                </a:path>
              </a:pathLst>
            </a:custGeom>
            <a:solidFill>
              <a:srgbClr val="6F9ED4">
                <a:alpha val="3922"/>
              </a:srgbClr>
            </a:solidFill>
          </p:spPr>
          <p:txBody>
            <a:bodyPr/>
            <a:lstStyle/>
            <a:p>
              <a:endParaRPr lang="hu-HU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-19050" y="8402488"/>
            <a:ext cx="16700497" cy="1904190"/>
            <a:chOff x="0" y="0"/>
            <a:chExt cx="22267329" cy="253892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2267290" cy="2538857"/>
            </a:xfrm>
            <a:custGeom>
              <a:avLst/>
              <a:gdLst/>
              <a:ahLst/>
              <a:cxnLst/>
              <a:rect l="l" t="t" r="r" b="b"/>
              <a:pathLst>
                <a:path w="22267290" h="2538857">
                  <a:moveTo>
                    <a:pt x="0" y="0"/>
                  </a:moveTo>
                  <a:lnTo>
                    <a:pt x="22267290" y="0"/>
                  </a:lnTo>
                  <a:lnTo>
                    <a:pt x="22267290" y="2538857"/>
                  </a:lnTo>
                  <a:lnTo>
                    <a:pt x="0" y="25388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99" b="-102"/>
              </a:stretch>
            </a:blipFill>
          </p:spPr>
          <p:txBody>
            <a:bodyPr/>
            <a:lstStyle/>
            <a:p>
              <a:endParaRPr lang="hu-HU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886225" y="39862"/>
            <a:ext cx="15773400" cy="1988344"/>
            <a:chOff x="0" y="0"/>
            <a:chExt cx="21031200" cy="265112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1031200" cy="2651126"/>
            </a:xfrm>
            <a:custGeom>
              <a:avLst/>
              <a:gdLst/>
              <a:ahLst/>
              <a:cxnLst/>
              <a:rect l="l" t="t" r="r" b="b"/>
              <a:pathLst>
                <a:path w="21031200" h="2651126">
                  <a:moveTo>
                    <a:pt x="0" y="0"/>
                  </a:moveTo>
                  <a:lnTo>
                    <a:pt x="21031200" y="0"/>
                  </a:lnTo>
                  <a:lnTo>
                    <a:pt x="21031200" y="2651126"/>
                  </a:lnTo>
                  <a:lnTo>
                    <a:pt x="0" y="2651126"/>
                  </a:lnTo>
                  <a:close/>
                </a:path>
              </a:pathLst>
            </a:custGeom>
            <a:blipFill>
              <a:blip r:embed="rId4">
                <a:alphaModFix amt="0"/>
              </a:blip>
              <a:stretch>
                <a:fillRect t="-104573" b="-104573"/>
              </a:stretch>
            </a:blipFill>
          </p:spPr>
          <p:txBody>
            <a:bodyPr/>
            <a:lstStyle/>
            <a:p>
              <a:endParaRPr lang="hu-HU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28575"/>
              <a:ext cx="21031200" cy="262255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5508"/>
                </a:lnSpc>
              </a:pPr>
              <a:r>
                <a:rPr lang="en-US" sz="5100" b="1">
                  <a:solidFill>
                    <a:srgbClr val="043376"/>
                  </a:solidFill>
                  <a:latin typeface="Arial Bold"/>
                  <a:ea typeface="Arial Bold"/>
                  <a:cs typeface="Arial Bold"/>
                  <a:sym typeface="Arial Bold"/>
                </a:rPr>
                <a:t>A turizmus nemzetközi trendjei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6700497" y="9725025"/>
            <a:ext cx="1587503" cy="547688"/>
            <a:chOff x="0" y="0"/>
            <a:chExt cx="2116671" cy="73025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116668" cy="730250"/>
            </a:xfrm>
            <a:custGeom>
              <a:avLst/>
              <a:gdLst/>
              <a:ahLst/>
              <a:cxnLst/>
              <a:rect l="l" t="t" r="r" b="b"/>
              <a:pathLst>
                <a:path w="2116668" h="730250">
                  <a:moveTo>
                    <a:pt x="0" y="0"/>
                  </a:moveTo>
                  <a:lnTo>
                    <a:pt x="2116668" y="0"/>
                  </a:lnTo>
                  <a:lnTo>
                    <a:pt x="2116668" y="730250"/>
                  </a:lnTo>
                  <a:lnTo>
                    <a:pt x="0" y="730250"/>
                  </a:lnTo>
                  <a:close/>
                </a:path>
              </a:pathLst>
            </a:custGeom>
            <a:blipFill>
              <a:blip r:embed="rId4">
                <a:alphaModFix amt="0"/>
              </a:blip>
              <a:stretch>
                <a:fillRect t="-6478" b="-6478"/>
              </a:stretch>
            </a:blipFill>
          </p:spPr>
          <p:txBody>
            <a:bodyPr/>
            <a:lstStyle/>
            <a:p>
              <a:endParaRPr lang="hu-HU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19050"/>
              <a:ext cx="2116671" cy="7493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1800"/>
                </a:lnSpc>
              </a:pPr>
              <a:r>
                <a:rPr lang="en-US" sz="1500" b="1">
                  <a:solidFill>
                    <a:srgbClr val="6F9ED4"/>
                  </a:solidFill>
                  <a:latin typeface="Arimo Bold"/>
                  <a:ea typeface="Arimo Bold"/>
                  <a:cs typeface="Arimo Bold"/>
                  <a:sym typeface="Arimo Bold"/>
                </a:rPr>
                <a:t>2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-5839" y="2698252"/>
            <a:ext cx="8253327" cy="4369298"/>
            <a:chOff x="0" y="0"/>
            <a:chExt cx="11004436" cy="5825731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1004423" cy="5825744"/>
            </a:xfrm>
            <a:custGeom>
              <a:avLst/>
              <a:gdLst/>
              <a:ahLst/>
              <a:cxnLst/>
              <a:rect l="l" t="t" r="r" b="b"/>
              <a:pathLst>
                <a:path w="11004423" h="5825744">
                  <a:moveTo>
                    <a:pt x="0" y="907923"/>
                  </a:moveTo>
                  <a:cubicBezTo>
                    <a:pt x="0" y="406527"/>
                    <a:pt x="406527" y="0"/>
                    <a:pt x="907923" y="0"/>
                  </a:cubicBezTo>
                  <a:lnTo>
                    <a:pt x="10096500" y="0"/>
                  </a:lnTo>
                  <a:cubicBezTo>
                    <a:pt x="10597896" y="0"/>
                    <a:pt x="11004423" y="406527"/>
                    <a:pt x="11004423" y="907923"/>
                  </a:cubicBezTo>
                  <a:lnTo>
                    <a:pt x="11004423" y="4917821"/>
                  </a:lnTo>
                  <a:cubicBezTo>
                    <a:pt x="11004423" y="5419217"/>
                    <a:pt x="10597896" y="5825744"/>
                    <a:pt x="10096500" y="5825744"/>
                  </a:cubicBezTo>
                  <a:lnTo>
                    <a:pt x="907923" y="5825744"/>
                  </a:lnTo>
                  <a:cubicBezTo>
                    <a:pt x="406527" y="5825744"/>
                    <a:pt x="0" y="5419217"/>
                    <a:pt x="0" y="4917821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168535" y="3170139"/>
            <a:ext cx="8070447" cy="40679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17170" lvl="1" algn="ctr">
              <a:lnSpc>
                <a:spcPts val="2879"/>
              </a:lnSpc>
              <a:spcBef>
                <a:spcPct val="0"/>
              </a:spcBef>
            </a:pPr>
            <a:r>
              <a:rPr lang="en-US" sz="2400" b="1" u="none" strike="noStrike" dirty="0">
                <a:solidFill>
                  <a:srgbClr val="5584C4"/>
                </a:solidFill>
                <a:latin typeface="Arial Bold"/>
                <a:ea typeface="Arial Bold"/>
                <a:cs typeface="Arial Bold"/>
                <a:sym typeface="Arial Bold"/>
              </a:rPr>
              <a:t>Volumen </a:t>
            </a:r>
            <a:r>
              <a:rPr lang="en-US" sz="2400" b="1" u="none" strike="noStrike" dirty="0" err="1">
                <a:solidFill>
                  <a:srgbClr val="5584C4"/>
                </a:solidFill>
                <a:latin typeface="Arial Bold"/>
                <a:ea typeface="Arial Bold"/>
                <a:cs typeface="Arial Bold"/>
                <a:sym typeface="Arial Bold"/>
              </a:rPr>
              <a:t>helyett</a:t>
            </a:r>
            <a:r>
              <a:rPr lang="en-US" sz="2400" b="1" u="none" strike="noStrike" dirty="0">
                <a:solidFill>
                  <a:srgbClr val="5584C4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400" b="1" u="none" strike="noStrike" dirty="0" err="1">
                <a:solidFill>
                  <a:srgbClr val="5584C4"/>
                </a:solidFill>
                <a:latin typeface="Arial Bold"/>
                <a:ea typeface="Arial Bold"/>
                <a:cs typeface="Arial Bold"/>
                <a:sym typeface="Arial Bold"/>
              </a:rPr>
              <a:t>értékalapú</a:t>
            </a:r>
            <a:r>
              <a:rPr lang="en-US" sz="2400" b="1" u="none" strike="noStrike" dirty="0">
                <a:solidFill>
                  <a:srgbClr val="5584C4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400" b="1" u="none" strike="noStrike" dirty="0" err="1">
                <a:solidFill>
                  <a:srgbClr val="5584C4"/>
                </a:solidFill>
                <a:latin typeface="Arial Bold"/>
                <a:ea typeface="Arial Bold"/>
                <a:cs typeface="Arial Bold"/>
                <a:sym typeface="Arial Bold"/>
              </a:rPr>
              <a:t>növekedés</a:t>
            </a:r>
            <a:endParaRPr lang="en-US" sz="2400" b="1" u="none" strike="noStrike" dirty="0">
              <a:solidFill>
                <a:srgbClr val="5584C4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marL="217170" lvl="1" algn="ctr">
              <a:lnSpc>
                <a:spcPts val="2879"/>
              </a:lnSpc>
              <a:spcBef>
                <a:spcPct val="0"/>
              </a:spcBef>
            </a:pPr>
            <a:endParaRPr lang="en-US" sz="2400" b="1" u="none" strike="noStrike" dirty="0">
              <a:solidFill>
                <a:srgbClr val="5584C4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marL="217170" lvl="1" algn="ctr">
              <a:lnSpc>
                <a:spcPts val="2879"/>
              </a:lnSpc>
              <a:spcBef>
                <a:spcPct val="0"/>
              </a:spcBef>
            </a:pPr>
            <a:r>
              <a:rPr lang="en-US" sz="2400" b="1" u="none" strike="noStrike" dirty="0" err="1">
                <a:solidFill>
                  <a:srgbClr val="5584C4"/>
                </a:solidFill>
                <a:latin typeface="Arial Bold"/>
                <a:ea typeface="Arial Bold"/>
                <a:cs typeface="Arial Bold"/>
                <a:sym typeface="Arial Bold"/>
              </a:rPr>
              <a:t>Fenntartható</a:t>
            </a:r>
            <a:r>
              <a:rPr lang="en-US" sz="2400" b="1" u="none" strike="noStrike" dirty="0">
                <a:solidFill>
                  <a:srgbClr val="5584C4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400" b="1" u="none" strike="noStrike" dirty="0" err="1">
                <a:solidFill>
                  <a:srgbClr val="5584C4"/>
                </a:solidFill>
                <a:latin typeface="Arial Bold"/>
                <a:ea typeface="Arial Bold"/>
                <a:cs typeface="Arial Bold"/>
                <a:sym typeface="Arial Bold"/>
              </a:rPr>
              <a:t>desztinációfejlesztés</a:t>
            </a:r>
            <a:endParaRPr lang="en-US" sz="2400" b="1" u="none" strike="noStrike" dirty="0">
              <a:solidFill>
                <a:srgbClr val="5584C4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marL="217170" lvl="1" algn="ctr">
              <a:lnSpc>
                <a:spcPts val="2879"/>
              </a:lnSpc>
              <a:spcBef>
                <a:spcPct val="0"/>
              </a:spcBef>
            </a:pPr>
            <a:endParaRPr lang="en-US" sz="2400" b="1" u="none" strike="noStrike" dirty="0">
              <a:solidFill>
                <a:srgbClr val="5584C4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marL="217170" lvl="1" algn="ctr">
              <a:lnSpc>
                <a:spcPts val="2879"/>
              </a:lnSpc>
              <a:spcBef>
                <a:spcPct val="0"/>
              </a:spcBef>
            </a:pPr>
            <a:r>
              <a:rPr lang="en-US" sz="2400" b="1" u="none" strike="noStrike" dirty="0" err="1">
                <a:solidFill>
                  <a:srgbClr val="5584C4"/>
                </a:solidFill>
                <a:latin typeface="Arial Bold"/>
                <a:ea typeface="Arial Bold"/>
                <a:cs typeface="Arial Bold"/>
                <a:sym typeface="Arial Bold"/>
              </a:rPr>
              <a:t>Adatvezérelt</a:t>
            </a:r>
            <a:r>
              <a:rPr lang="en-US" sz="2400" b="1" u="none" strike="noStrike" dirty="0">
                <a:solidFill>
                  <a:srgbClr val="5584C4"/>
                </a:solidFill>
                <a:latin typeface="Arial Bold"/>
                <a:ea typeface="Arial Bold"/>
                <a:cs typeface="Arial Bold"/>
                <a:sym typeface="Arial Bold"/>
              </a:rPr>
              <a:t> és </a:t>
            </a:r>
            <a:r>
              <a:rPr lang="en-US" sz="2400" b="1" u="none" strike="noStrike" dirty="0" err="1">
                <a:solidFill>
                  <a:srgbClr val="5584C4"/>
                </a:solidFill>
                <a:latin typeface="Arial Bold"/>
                <a:ea typeface="Arial Bold"/>
                <a:cs typeface="Arial Bold"/>
                <a:sym typeface="Arial Bold"/>
              </a:rPr>
              <a:t>digitális</a:t>
            </a:r>
            <a:r>
              <a:rPr lang="en-US" sz="2400" b="1" u="none" strike="noStrike" dirty="0">
                <a:solidFill>
                  <a:srgbClr val="5584C4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400" b="1" u="none" strike="noStrike" dirty="0" err="1">
                <a:solidFill>
                  <a:srgbClr val="5584C4"/>
                </a:solidFill>
                <a:latin typeface="Arial Bold"/>
                <a:ea typeface="Arial Bold"/>
                <a:cs typeface="Arial Bold"/>
                <a:sym typeface="Arial Bold"/>
              </a:rPr>
              <a:t>turizmusirányítás</a:t>
            </a:r>
            <a:endParaRPr lang="en-US" sz="2400" b="1" u="none" strike="noStrike" dirty="0">
              <a:solidFill>
                <a:srgbClr val="5584C4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marL="217170" lvl="1" algn="ctr">
              <a:lnSpc>
                <a:spcPts val="2879"/>
              </a:lnSpc>
              <a:spcBef>
                <a:spcPct val="0"/>
              </a:spcBef>
            </a:pPr>
            <a:endParaRPr lang="en-US" sz="2400" b="1" u="none" strike="noStrike" dirty="0">
              <a:solidFill>
                <a:srgbClr val="5584C4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marL="217170" lvl="1" algn="ctr">
              <a:lnSpc>
                <a:spcPts val="2879"/>
              </a:lnSpc>
              <a:spcBef>
                <a:spcPct val="0"/>
              </a:spcBef>
            </a:pPr>
            <a:r>
              <a:rPr lang="en-US" sz="2400" b="1" u="none" strike="noStrike" dirty="0" err="1">
                <a:solidFill>
                  <a:srgbClr val="5584C4"/>
                </a:solidFill>
                <a:latin typeface="Arial Bold"/>
                <a:ea typeface="Arial Bold"/>
                <a:cs typeface="Arial Bold"/>
                <a:sym typeface="Arial Bold"/>
              </a:rPr>
              <a:t>Reziliencia</a:t>
            </a:r>
            <a:endParaRPr lang="en-US" sz="2400" b="1" u="none" strike="noStrike" dirty="0">
              <a:solidFill>
                <a:srgbClr val="5584C4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marL="217170" lvl="1" algn="ctr">
              <a:lnSpc>
                <a:spcPts val="2879"/>
              </a:lnSpc>
              <a:spcBef>
                <a:spcPct val="0"/>
              </a:spcBef>
            </a:pPr>
            <a:endParaRPr lang="en-US" sz="2400" b="1" u="none" strike="noStrike" dirty="0">
              <a:solidFill>
                <a:srgbClr val="5584C4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marL="217170" lvl="1" algn="ctr">
              <a:lnSpc>
                <a:spcPts val="2879"/>
              </a:lnSpc>
              <a:spcBef>
                <a:spcPct val="0"/>
              </a:spcBef>
            </a:pPr>
            <a:r>
              <a:rPr lang="en-US" sz="2400" b="1" u="none" strike="noStrike" dirty="0" err="1">
                <a:solidFill>
                  <a:srgbClr val="5584C4"/>
                </a:solidFill>
                <a:latin typeface="Arial Bold"/>
                <a:ea typeface="Arial Bold"/>
                <a:cs typeface="Arial Bold"/>
                <a:sym typeface="Arial Bold"/>
              </a:rPr>
              <a:t>Komplex</a:t>
            </a:r>
            <a:r>
              <a:rPr lang="en-US" sz="2400" b="1" u="none" strike="noStrike" dirty="0">
                <a:solidFill>
                  <a:srgbClr val="5584C4"/>
                </a:solidFill>
                <a:latin typeface="Arial Bold"/>
                <a:ea typeface="Arial Bold"/>
                <a:cs typeface="Arial Bold"/>
                <a:sym typeface="Arial Bold"/>
              </a:rPr>
              <a:t>, </a:t>
            </a:r>
            <a:r>
              <a:rPr lang="en-US" sz="2400" b="1" u="none" strike="noStrike" dirty="0" err="1">
                <a:solidFill>
                  <a:srgbClr val="5584C4"/>
                </a:solidFill>
                <a:latin typeface="Arial Bold"/>
                <a:ea typeface="Arial Bold"/>
                <a:cs typeface="Arial Bold"/>
                <a:sym typeface="Arial Bold"/>
              </a:rPr>
              <a:t>élményalapú</a:t>
            </a:r>
            <a:r>
              <a:rPr lang="en-US" sz="2400" b="1" u="none" strike="noStrike" dirty="0">
                <a:solidFill>
                  <a:srgbClr val="5584C4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400" b="1" u="none" strike="noStrike" dirty="0" err="1">
                <a:solidFill>
                  <a:srgbClr val="5584C4"/>
                </a:solidFill>
                <a:latin typeface="Arial Bold"/>
                <a:ea typeface="Arial Bold"/>
                <a:cs typeface="Arial Bold"/>
                <a:sym typeface="Arial Bold"/>
              </a:rPr>
              <a:t>termékek</a:t>
            </a:r>
            <a:endParaRPr lang="en-US" sz="2400" b="1" u="none" strike="noStrike" dirty="0">
              <a:solidFill>
                <a:srgbClr val="5584C4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marL="434340" lvl="1" indent="-217170" algn="l">
              <a:lnSpc>
                <a:spcPts val="2879"/>
              </a:lnSpc>
              <a:spcBef>
                <a:spcPct val="0"/>
              </a:spcBef>
              <a:buFont typeface="Arial"/>
              <a:buChar char="•"/>
            </a:pPr>
            <a:endParaRPr lang="en-US" sz="2400" b="1" u="none" strike="noStrike" dirty="0">
              <a:solidFill>
                <a:srgbClr val="5584C4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marL="434340" lvl="1" indent="-217170" algn="ctr">
              <a:lnSpc>
                <a:spcPts val="2879"/>
              </a:lnSpc>
            </a:pPr>
            <a:endParaRPr lang="en-US" sz="2400" b="1" u="none" strike="noStrike" dirty="0">
              <a:solidFill>
                <a:srgbClr val="5584C4"/>
              </a:solidFill>
              <a:latin typeface="Arial Bold"/>
              <a:ea typeface="Arial Bold"/>
              <a:cs typeface="Arial Bold"/>
              <a:sym typeface="Arial Bold"/>
            </a:endParaRPr>
          </a:p>
        </p:txBody>
      </p:sp>
      <p:grpSp>
        <p:nvGrpSpPr>
          <p:cNvPr id="15" name="Group 15"/>
          <p:cNvGrpSpPr/>
          <p:nvPr/>
        </p:nvGrpSpPr>
        <p:grpSpPr>
          <a:xfrm>
            <a:off x="9957587" y="2698252"/>
            <a:ext cx="8253327" cy="4369298"/>
            <a:chOff x="0" y="0"/>
            <a:chExt cx="11004436" cy="5825731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1004423" cy="5825744"/>
            </a:xfrm>
            <a:custGeom>
              <a:avLst/>
              <a:gdLst/>
              <a:ahLst/>
              <a:cxnLst/>
              <a:rect l="l" t="t" r="r" b="b"/>
              <a:pathLst>
                <a:path w="11004423" h="5825744">
                  <a:moveTo>
                    <a:pt x="0" y="907923"/>
                  </a:moveTo>
                  <a:cubicBezTo>
                    <a:pt x="0" y="406527"/>
                    <a:pt x="406527" y="0"/>
                    <a:pt x="907923" y="0"/>
                  </a:cubicBezTo>
                  <a:lnTo>
                    <a:pt x="10096500" y="0"/>
                  </a:lnTo>
                  <a:cubicBezTo>
                    <a:pt x="10597896" y="0"/>
                    <a:pt x="11004423" y="406527"/>
                    <a:pt x="11004423" y="907923"/>
                  </a:cubicBezTo>
                  <a:lnTo>
                    <a:pt x="11004423" y="4917821"/>
                  </a:lnTo>
                  <a:cubicBezTo>
                    <a:pt x="11004423" y="5419217"/>
                    <a:pt x="10597896" y="5825744"/>
                    <a:pt x="10096500" y="5825744"/>
                  </a:cubicBezTo>
                  <a:lnTo>
                    <a:pt x="907923" y="5825744"/>
                  </a:lnTo>
                  <a:cubicBezTo>
                    <a:pt x="406527" y="5825744"/>
                    <a:pt x="0" y="5419217"/>
                    <a:pt x="0" y="4917821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10073640" y="3170139"/>
            <a:ext cx="8070447" cy="4439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17170" lvl="1" algn="ctr">
              <a:lnSpc>
                <a:spcPts val="2879"/>
              </a:lnSpc>
              <a:spcBef>
                <a:spcPct val="0"/>
              </a:spcBef>
            </a:pPr>
            <a:r>
              <a:rPr lang="en-US" sz="2400" b="1" u="none" strike="noStrike" dirty="0" err="1">
                <a:solidFill>
                  <a:srgbClr val="5584C4"/>
                </a:solidFill>
                <a:latin typeface="Arial Bold"/>
                <a:ea typeface="Arial Bold"/>
                <a:cs typeface="Arial Bold"/>
                <a:sym typeface="Arial Bold"/>
              </a:rPr>
              <a:t>Élményorientált</a:t>
            </a:r>
            <a:r>
              <a:rPr lang="en-US" sz="2400" b="1" u="none" strike="noStrike" dirty="0">
                <a:solidFill>
                  <a:srgbClr val="5584C4"/>
                </a:solidFill>
                <a:latin typeface="Arial Bold"/>
                <a:ea typeface="Arial Bold"/>
                <a:cs typeface="Arial Bold"/>
                <a:sym typeface="Arial Bold"/>
              </a:rPr>
              <a:t>, </a:t>
            </a:r>
            <a:r>
              <a:rPr lang="en-US" sz="2400" b="1" u="none" strike="noStrike" dirty="0" err="1">
                <a:solidFill>
                  <a:srgbClr val="5584C4"/>
                </a:solidFill>
                <a:latin typeface="Arial Bold"/>
                <a:ea typeface="Arial Bold"/>
                <a:cs typeface="Arial Bold"/>
                <a:sym typeface="Arial Bold"/>
              </a:rPr>
              <a:t>személyre</a:t>
            </a:r>
            <a:r>
              <a:rPr lang="en-US" sz="2400" b="1" u="none" strike="noStrike" dirty="0">
                <a:solidFill>
                  <a:srgbClr val="5584C4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400" b="1" u="none" strike="noStrike" dirty="0" err="1">
                <a:solidFill>
                  <a:srgbClr val="5584C4"/>
                </a:solidFill>
                <a:latin typeface="Arial Bold"/>
                <a:ea typeface="Arial Bold"/>
                <a:cs typeface="Arial Bold"/>
                <a:sym typeface="Arial Bold"/>
              </a:rPr>
              <a:t>szabott</a:t>
            </a:r>
            <a:r>
              <a:rPr lang="en-US" sz="2400" b="1" u="none" strike="noStrike" dirty="0">
                <a:solidFill>
                  <a:srgbClr val="5584C4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400" b="1" u="none" strike="noStrike" dirty="0" err="1">
                <a:solidFill>
                  <a:srgbClr val="5584C4"/>
                </a:solidFill>
                <a:latin typeface="Arial Bold"/>
                <a:ea typeface="Arial Bold"/>
                <a:cs typeface="Arial Bold"/>
                <a:sym typeface="Arial Bold"/>
              </a:rPr>
              <a:t>utazások</a:t>
            </a:r>
            <a:endParaRPr lang="en-US" sz="2400" b="1" u="none" strike="noStrike" dirty="0">
              <a:solidFill>
                <a:srgbClr val="5584C4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marL="217170" lvl="1" algn="ctr">
              <a:lnSpc>
                <a:spcPts val="2879"/>
              </a:lnSpc>
              <a:spcBef>
                <a:spcPct val="0"/>
              </a:spcBef>
            </a:pPr>
            <a:endParaRPr lang="en-US" sz="2400" b="1" u="none" strike="noStrike" dirty="0">
              <a:solidFill>
                <a:srgbClr val="5584C4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marL="217170" lvl="1" algn="ctr">
              <a:lnSpc>
                <a:spcPts val="2879"/>
              </a:lnSpc>
              <a:spcBef>
                <a:spcPct val="0"/>
              </a:spcBef>
            </a:pPr>
            <a:r>
              <a:rPr lang="en-US" sz="2400" b="1" u="none" strike="noStrike" dirty="0" err="1">
                <a:solidFill>
                  <a:srgbClr val="5584C4"/>
                </a:solidFill>
                <a:latin typeface="Arial Bold"/>
                <a:ea typeface="Arial Bold"/>
                <a:cs typeface="Arial Bold"/>
                <a:sym typeface="Arial Bold"/>
              </a:rPr>
              <a:t>Rövidebb</a:t>
            </a:r>
            <a:r>
              <a:rPr lang="en-US" sz="2400" b="1" u="none" strike="noStrike" dirty="0">
                <a:solidFill>
                  <a:srgbClr val="5584C4"/>
                </a:solidFill>
                <a:latin typeface="Arial Bold"/>
                <a:ea typeface="Arial Bold"/>
                <a:cs typeface="Arial Bold"/>
                <a:sym typeface="Arial Bold"/>
              </a:rPr>
              <a:t> de </a:t>
            </a:r>
            <a:r>
              <a:rPr lang="en-US" sz="2400" b="1" u="none" strike="noStrike" dirty="0" err="1">
                <a:solidFill>
                  <a:srgbClr val="5584C4"/>
                </a:solidFill>
                <a:latin typeface="Arial Bold"/>
                <a:ea typeface="Arial Bold"/>
                <a:cs typeface="Arial Bold"/>
                <a:sym typeface="Arial Bold"/>
              </a:rPr>
              <a:t>gyakoribb</a:t>
            </a:r>
            <a:r>
              <a:rPr lang="en-US" sz="2400" b="1" u="none" strike="noStrike" dirty="0">
                <a:solidFill>
                  <a:srgbClr val="5584C4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400" b="1" u="none" strike="noStrike" dirty="0" err="1">
                <a:solidFill>
                  <a:srgbClr val="5584C4"/>
                </a:solidFill>
                <a:latin typeface="Arial Bold"/>
                <a:ea typeface="Arial Bold"/>
                <a:cs typeface="Arial Bold"/>
                <a:sym typeface="Arial Bold"/>
              </a:rPr>
              <a:t>utazások</a:t>
            </a:r>
            <a:endParaRPr lang="en-US" sz="2400" b="1" u="none" strike="noStrike" dirty="0">
              <a:solidFill>
                <a:srgbClr val="5584C4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marL="217170" lvl="1" algn="ctr">
              <a:lnSpc>
                <a:spcPts val="2879"/>
              </a:lnSpc>
              <a:spcBef>
                <a:spcPct val="0"/>
              </a:spcBef>
            </a:pPr>
            <a:endParaRPr lang="en-US" sz="2400" b="1" u="none" strike="noStrike" dirty="0">
              <a:solidFill>
                <a:srgbClr val="5584C4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marL="217170" lvl="1" algn="ctr">
              <a:lnSpc>
                <a:spcPts val="2879"/>
              </a:lnSpc>
              <a:spcBef>
                <a:spcPct val="0"/>
              </a:spcBef>
            </a:pPr>
            <a:r>
              <a:rPr lang="en-US" sz="2400" b="1" u="none" strike="noStrike" dirty="0" err="1">
                <a:solidFill>
                  <a:srgbClr val="5584C4"/>
                </a:solidFill>
                <a:latin typeface="Arial Bold"/>
                <a:ea typeface="Arial Bold"/>
                <a:cs typeface="Arial Bold"/>
                <a:sym typeface="Arial Bold"/>
              </a:rPr>
              <a:t>Személyre</a:t>
            </a:r>
            <a:r>
              <a:rPr lang="en-US" sz="2400" b="1" u="none" strike="noStrike" dirty="0">
                <a:solidFill>
                  <a:srgbClr val="5584C4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400" b="1" u="none" strike="noStrike" dirty="0" err="1">
                <a:solidFill>
                  <a:srgbClr val="5584C4"/>
                </a:solidFill>
                <a:latin typeface="Arial Bold"/>
                <a:ea typeface="Arial Bold"/>
                <a:cs typeface="Arial Bold"/>
                <a:sym typeface="Arial Bold"/>
              </a:rPr>
              <a:t>szabott</a:t>
            </a:r>
            <a:r>
              <a:rPr lang="en-US" sz="2400" b="1" u="none" strike="noStrike" dirty="0">
                <a:solidFill>
                  <a:srgbClr val="5584C4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400" b="1" u="none" strike="noStrike" dirty="0" err="1">
                <a:solidFill>
                  <a:srgbClr val="5584C4"/>
                </a:solidFill>
                <a:latin typeface="Arial Bold"/>
                <a:ea typeface="Arial Bold"/>
                <a:cs typeface="Arial Bold"/>
                <a:sym typeface="Arial Bold"/>
              </a:rPr>
              <a:t>utazási</a:t>
            </a:r>
            <a:r>
              <a:rPr lang="en-US" sz="2400" b="1" u="none" strike="noStrike" dirty="0">
                <a:solidFill>
                  <a:srgbClr val="5584C4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400" b="1" u="none" strike="noStrike" dirty="0" err="1">
                <a:solidFill>
                  <a:srgbClr val="5584C4"/>
                </a:solidFill>
                <a:latin typeface="Arial Bold"/>
                <a:ea typeface="Arial Bold"/>
                <a:cs typeface="Arial Bold"/>
                <a:sym typeface="Arial Bold"/>
              </a:rPr>
              <a:t>döntések</a:t>
            </a:r>
            <a:endParaRPr lang="en-US" sz="2400" b="1" u="none" strike="noStrike" dirty="0">
              <a:solidFill>
                <a:srgbClr val="5584C4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marL="217170" lvl="1" algn="ctr">
              <a:lnSpc>
                <a:spcPts val="2879"/>
              </a:lnSpc>
              <a:spcBef>
                <a:spcPct val="0"/>
              </a:spcBef>
            </a:pPr>
            <a:endParaRPr lang="en-US" sz="2400" b="1" u="none" strike="noStrike" dirty="0">
              <a:solidFill>
                <a:srgbClr val="5584C4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marL="217170" lvl="1" algn="ctr">
              <a:lnSpc>
                <a:spcPts val="2879"/>
              </a:lnSpc>
              <a:spcBef>
                <a:spcPct val="0"/>
              </a:spcBef>
            </a:pPr>
            <a:r>
              <a:rPr lang="en-US" sz="2400" b="1" u="none" strike="noStrike" dirty="0" err="1">
                <a:solidFill>
                  <a:srgbClr val="5584C4"/>
                </a:solidFill>
                <a:latin typeface="Arial Bold"/>
                <a:ea typeface="Arial Bold"/>
                <a:cs typeface="Arial Bold"/>
                <a:sym typeface="Arial Bold"/>
              </a:rPr>
              <a:t>Autentikus</a:t>
            </a:r>
            <a:r>
              <a:rPr lang="en-US" sz="2400" b="1" u="none" strike="noStrike" dirty="0">
                <a:solidFill>
                  <a:srgbClr val="5584C4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400" b="1" u="none" strike="noStrike" dirty="0" err="1">
                <a:solidFill>
                  <a:srgbClr val="5584C4"/>
                </a:solidFill>
                <a:latin typeface="Arial Bold"/>
                <a:ea typeface="Arial Bold"/>
                <a:cs typeface="Arial Bold"/>
                <a:sym typeface="Arial Bold"/>
              </a:rPr>
              <a:t>kulturális</a:t>
            </a:r>
            <a:r>
              <a:rPr lang="en-US" sz="2400" b="1" u="none" strike="noStrike" dirty="0">
                <a:solidFill>
                  <a:srgbClr val="5584C4"/>
                </a:solidFill>
                <a:latin typeface="Arial Bold"/>
                <a:ea typeface="Arial Bold"/>
                <a:cs typeface="Arial Bold"/>
                <a:sym typeface="Arial Bold"/>
              </a:rPr>
              <a:t> és </a:t>
            </a:r>
            <a:r>
              <a:rPr lang="en-US" sz="2400" b="1" u="none" strike="noStrike" dirty="0" err="1">
                <a:solidFill>
                  <a:srgbClr val="5584C4"/>
                </a:solidFill>
                <a:latin typeface="Arial Bold"/>
                <a:ea typeface="Arial Bold"/>
                <a:cs typeface="Arial Bold"/>
                <a:sym typeface="Arial Bold"/>
              </a:rPr>
              <a:t>kreatív</a:t>
            </a:r>
            <a:r>
              <a:rPr lang="en-US" sz="2400" b="1" u="none" strike="noStrike" dirty="0">
                <a:solidFill>
                  <a:srgbClr val="5584C4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400" b="1" u="none" strike="noStrike" dirty="0" err="1">
                <a:solidFill>
                  <a:srgbClr val="5584C4"/>
                </a:solidFill>
                <a:latin typeface="Arial Bold"/>
                <a:ea typeface="Arial Bold"/>
                <a:cs typeface="Arial Bold"/>
                <a:sym typeface="Arial Bold"/>
              </a:rPr>
              <a:t>élmények</a:t>
            </a:r>
            <a:endParaRPr lang="en-US" sz="2400" b="1" u="none" strike="noStrike" dirty="0">
              <a:solidFill>
                <a:srgbClr val="5584C4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marL="217170" lvl="1" algn="ctr">
              <a:lnSpc>
                <a:spcPts val="2879"/>
              </a:lnSpc>
              <a:spcBef>
                <a:spcPct val="0"/>
              </a:spcBef>
            </a:pPr>
            <a:endParaRPr lang="en-US" sz="2400" b="1" u="none" strike="noStrike" dirty="0">
              <a:solidFill>
                <a:srgbClr val="5584C4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marL="217170" lvl="1" algn="ctr">
              <a:lnSpc>
                <a:spcPts val="2879"/>
              </a:lnSpc>
              <a:spcBef>
                <a:spcPct val="0"/>
              </a:spcBef>
            </a:pPr>
            <a:r>
              <a:rPr lang="en-US" sz="2400" b="1" u="none" strike="noStrike" dirty="0" err="1">
                <a:solidFill>
                  <a:srgbClr val="5584C4"/>
                </a:solidFill>
                <a:latin typeface="Arial Bold"/>
                <a:ea typeface="Arial Bold"/>
                <a:cs typeface="Arial Bold"/>
                <a:sym typeface="Arial Bold"/>
              </a:rPr>
              <a:t>Fenntarhatóság</a:t>
            </a:r>
            <a:endParaRPr lang="en-US" sz="2400" b="1" u="none" strike="noStrike" dirty="0">
              <a:solidFill>
                <a:srgbClr val="5584C4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marL="434340" lvl="1" indent="-217170" algn="l">
              <a:lnSpc>
                <a:spcPts val="2879"/>
              </a:lnSpc>
              <a:spcBef>
                <a:spcPct val="0"/>
              </a:spcBef>
              <a:buFont typeface="Arial"/>
              <a:buChar char="•"/>
            </a:pPr>
            <a:endParaRPr lang="en-US" sz="2400" b="1" u="none" strike="noStrike" dirty="0">
              <a:solidFill>
                <a:srgbClr val="5584C4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marL="434340" lvl="1" indent="-217170" algn="l">
              <a:lnSpc>
                <a:spcPts val="2879"/>
              </a:lnSpc>
              <a:spcBef>
                <a:spcPct val="0"/>
              </a:spcBef>
              <a:buFont typeface="Arial"/>
              <a:buChar char="•"/>
            </a:pPr>
            <a:endParaRPr lang="en-US" sz="2400" b="1" u="none" strike="noStrike" dirty="0">
              <a:solidFill>
                <a:srgbClr val="5584C4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marL="434340" lvl="1" indent="-217170" algn="ctr">
              <a:lnSpc>
                <a:spcPts val="2879"/>
              </a:lnSpc>
            </a:pPr>
            <a:endParaRPr lang="en-US" sz="2400" b="1" u="none" strike="noStrike" dirty="0">
              <a:solidFill>
                <a:srgbClr val="5584C4"/>
              </a:solidFill>
              <a:latin typeface="Arial Bold"/>
              <a:ea typeface="Arial Bold"/>
              <a:cs typeface="Arial Bold"/>
              <a:sym typeface="Arial Bold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-394411" y="2204247"/>
            <a:ext cx="2561272" cy="3797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2100" b="1" dirty="0" err="1">
                <a:solidFill>
                  <a:srgbClr val="13377F"/>
                </a:solidFill>
                <a:latin typeface="Arial Bold"/>
                <a:ea typeface="Arial Bold"/>
                <a:cs typeface="Arial Bold"/>
                <a:sym typeface="Arial Bold"/>
              </a:rPr>
              <a:t>Kínálat</a:t>
            </a:r>
            <a:endParaRPr lang="en-US" sz="2100" b="1" dirty="0">
              <a:solidFill>
                <a:srgbClr val="13377F"/>
              </a:solidFill>
              <a:latin typeface="Arial Bold"/>
              <a:ea typeface="Arial Bold"/>
              <a:cs typeface="Arial Bold"/>
              <a:sym typeface="Arial Bold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9651425" y="2138458"/>
            <a:ext cx="2004146" cy="3797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2100" b="1">
                <a:solidFill>
                  <a:srgbClr val="13377F"/>
                </a:solidFill>
                <a:latin typeface="Arial Bold"/>
                <a:ea typeface="Arial Bold"/>
                <a:cs typeface="Arial Bold"/>
                <a:sym typeface="Arial Bold"/>
              </a:rPr>
              <a:t>Kereslet</a:t>
            </a:r>
          </a:p>
        </p:txBody>
      </p:sp>
      <p:pic>
        <p:nvPicPr>
          <p:cNvPr id="20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41381" y="3528098"/>
            <a:ext cx="3722306" cy="270960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" y="0"/>
            <a:ext cx="18288000" cy="10286562"/>
            <a:chOff x="0" y="0"/>
            <a:chExt cx="24384000" cy="1371541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5364"/>
            </a:xfrm>
            <a:custGeom>
              <a:avLst/>
              <a:gdLst/>
              <a:ahLst/>
              <a:cxnLst/>
              <a:rect l="l" t="t" r="r" b="b"/>
              <a:pathLst>
                <a:path w="24384000" h="13715364">
                  <a:moveTo>
                    <a:pt x="0" y="0"/>
                  </a:moveTo>
                  <a:lnTo>
                    <a:pt x="24384000" y="0"/>
                  </a:lnTo>
                  <a:lnTo>
                    <a:pt x="24384000" y="13715364"/>
                  </a:lnTo>
                  <a:lnTo>
                    <a:pt x="0" y="13715364"/>
                  </a:lnTo>
                  <a:close/>
                </a:path>
              </a:pathLst>
            </a:custGeom>
            <a:solidFill>
              <a:srgbClr val="6F9ED4">
                <a:alpha val="3922"/>
              </a:srgbClr>
            </a:solidFill>
          </p:spPr>
          <p:txBody>
            <a:bodyPr/>
            <a:lstStyle/>
            <a:p>
              <a:endParaRPr lang="hu-HU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-19050" y="8402488"/>
            <a:ext cx="16700497" cy="1904190"/>
            <a:chOff x="0" y="0"/>
            <a:chExt cx="22267329" cy="253892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2267290" cy="2538857"/>
            </a:xfrm>
            <a:custGeom>
              <a:avLst/>
              <a:gdLst/>
              <a:ahLst/>
              <a:cxnLst/>
              <a:rect l="l" t="t" r="r" b="b"/>
              <a:pathLst>
                <a:path w="22267290" h="2538857">
                  <a:moveTo>
                    <a:pt x="0" y="0"/>
                  </a:moveTo>
                  <a:lnTo>
                    <a:pt x="22267290" y="0"/>
                  </a:lnTo>
                  <a:lnTo>
                    <a:pt x="22267290" y="2538857"/>
                  </a:lnTo>
                  <a:lnTo>
                    <a:pt x="0" y="25388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99" b="-102"/>
              </a:stretch>
            </a:blipFill>
          </p:spPr>
          <p:txBody>
            <a:bodyPr/>
            <a:lstStyle/>
            <a:p>
              <a:endParaRPr lang="hu-HU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0039350" y="2695575"/>
            <a:ext cx="8253327" cy="4369298"/>
            <a:chOff x="0" y="0"/>
            <a:chExt cx="11004436" cy="5825731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1004423" cy="5825744"/>
            </a:xfrm>
            <a:custGeom>
              <a:avLst/>
              <a:gdLst/>
              <a:ahLst/>
              <a:cxnLst/>
              <a:rect l="l" t="t" r="r" b="b"/>
              <a:pathLst>
                <a:path w="11004423" h="5825744">
                  <a:moveTo>
                    <a:pt x="0" y="907923"/>
                  </a:moveTo>
                  <a:cubicBezTo>
                    <a:pt x="0" y="406527"/>
                    <a:pt x="406527" y="0"/>
                    <a:pt x="907923" y="0"/>
                  </a:cubicBezTo>
                  <a:lnTo>
                    <a:pt x="10096500" y="0"/>
                  </a:lnTo>
                  <a:cubicBezTo>
                    <a:pt x="10597896" y="0"/>
                    <a:pt x="11004423" y="406527"/>
                    <a:pt x="11004423" y="907923"/>
                  </a:cubicBezTo>
                  <a:lnTo>
                    <a:pt x="11004423" y="4917821"/>
                  </a:lnTo>
                  <a:cubicBezTo>
                    <a:pt x="11004423" y="5419217"/>
                    <a:pt x="10597896" y="5825744"/>
                    <a:pt x="10096500" y="5825744"/>
                  </a:cubicBezTo>
                  <a:lnTo>
                    <a:pt x="907923" y="5825744"/>
                  </a:lnTo>
                  <a:cubicBezTo>
                    <a:pt x="406527" y="5825744"/>
                    <a:pt x="0" y="5419217"/>
                    <a:pt x="0" y="4917821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hu-HU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886225" y="39862"/>
            <a:ext cx="15773400" cy="1988344"/>
            <a:chOff x="0" y="0"/>
            <a:chExt cx="21031200" cy="265112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1031200" cy="2651126"/>
            </a:xfrm>
            <a:custGeom>
              <a:avLst/>
              <a:gdLst/>
              <a:ahLst/>
              <a:cxnLst/>
              <a:rect l="l" t="t" r="r" b="b"/>
              <a:pathLst>
                <a:path w="21031200" h="2651126">
                  <a:moveTo>
                    <a:pt x="0" y="0"/>
                  </a:moveTo>
                  <a:lnTo>
                    <a:pt x="21031200" y="0"/>
                  </a:lnTo>
                  <a:lnTo>
                    <a:pt x="21031200" y="2651126"/>
                  </a:lnTo>
                  <a:lnTo>
                    <a:pt x="0" y="2651126"/>
                  </a:lnTo>
                  <a:close/>
                </a:path>
              </a:pathLst>
            </a:custGeom>
            <a:blipFill>
              <a:blip r:embed="rId4">
                <a:alphaModFix amt="0"/>
              </a:blip>
              <a:stretch>
                <a:fillRect t="-104573" b="-104573"/>
              </a:stretch>
            </a:blipFill>
          </p:spPr>
          <p:txBody>
            <a:bodyPr/>
            <a:lstStyle/>
            <a:p>
              <a:endParaRPr lang="hu-HU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28575"/>
              <a:ext cx="21031200" cy="262255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5508"/>
                </a:lnSpc>
              </a:pPr>
              <a:r>
                <a:rPr lang="en-US" sz="5100" b="1">
                  <a:solidFill>
                    <a:srgbClr val="043376"/>
                  </a:solidFill>
                  <a:latin typeface="Arial Bold"/>
                  <a:ea typeface="Arial Bold"/>
                  <a:cs typeface="Arial Bold"/>
                  <a:sym typeface="Arial Bold"/>
                </a:rPr>
                <a:t>Az egészségturizmus trendjei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6700497" y="9725025"/>
            <a:ext cx="1587503" cy="547688"/>
            <a:chOff x="0" y="0"/>
            <a:chExt cx="2116671" cy="73025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116668" cy="730250"/>
            </a:xfrm>
            <a:custGeom>
              <a:avLst/>
              <a:gdLst/>
              <a:ahLst/>
              <a:cxnLst/>
              <a:rect l="l" t="t" r="r" b="b"/>
              <a:pathLst>
                <a:path w="2116668" h="730250">
                  <a:moveTo>
                    <a:pt x="0" y="0"/>
                  </a:moveTo>
                  <a:lnTo>
                    <a:pt x="2116668" y="0"/>
                  </a:lnTo>
                  <a:lnTo>
                    <a:pt x="2116668" y="730250"/>
                  </a:lnTo>
                  <a:lnTo>
                    <a:pt x="0" y="730250"/>
                  </a:lnTo>
                  <a:close/>
                </a:path>
              </a:pathLst>
            </a:custGeom>
            <a:blipFill>
              <a:blip r:embed="rId4">
                <a:alphaModFix amt="0"/>
              </a:blip>
              <a:stretch>
                <a:fillRect t="-6478" b="-6478"/>
              </a:stretch>
            </a:blipFill>
          </p:spPr>
          <p:txBody>
            <a:bodyPr/>
            <a:lstStyle/>
            <a:p>
              <a:endParaRPr lang="hu-HU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19050"/>
              <a:ext cx="2116671" cy="7493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1800"/>
                </a:lnSpc>
              </a:pPr>
              <a:r>
                <a:rPr lang="en-US" sz="1500" b="1">
                  <a:solidFill>
                    <a:srgbClr val="6F9ED4"/>
                  </a:solidFill>
                  <a:latin typeface="Arimo Bold"/>
                  <a:ea typeface="Arimo Bold"/>
                  <a:cs typeface="Arimo Bold"/>
                  <a:sym typeface="Arimo Bold"/>
                </a:rPr>
                <a:t>3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0" y="2640400"/>
            <a:ext cx="8253327" cy="4369298"/>
            <a:chOff x="0" y="0"/>
            <a:chExt cx="11004436" cy="5825731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1004423" cy="5825744"/>
            </a:xfrm>
            <a:custGeom>
              <a:avLst/>
              <a:gdLst/>
              <a:ahLst/>
              <a:cxnLst/>
              <a:rect l="l" t="t" r="r" b="b"/>
              <a:pathLst>
                <a:path w="11004423" h="5825744">
                  <a:moveTo>
                    <a:pt x="0" y="907923"/>
                  </a:moveTo>
                  <a:cubicBezTo>
                    <a:pt x="0" y="406527"/>
                    <a:pt x="406527" y="0"/>
                    <a:pt x="907923" y="0"/>
                  </a:cubicBezTo>
                  <a:lnTo>
                    <a:pt x="10096500" y="0"/>
                  </a:lnTo>
                  <a:cubicBezTo>
                    <a:pt x="10597896" y="0"/>
                    <a:pt x="11004423" y="406527"/>
                    <a:pt x="11004423" y="907923"/>
                  </a:cubicBezTo>
                  <a:lnTo>
                    <a:pt x="11004423" y="4917821"/>
                  </a:lnTo>
                  <a:cubicBezTo>
                    <a:pt x="11004423" y="5419217"/>
                    <a:pt x="10597896" y="5825744"/>
                    <a:pt x="10096500" y="5825744"/>
                  </a:cubicBezTo>
                  <a:lnTo>
                    <a:pt x="907923" y="5825744"/>
                  </a:lnTo>
                  <a:cubicBezTo>
                    <a:pt x="406527" y="5825744"/>
                    <a:pt x="0" y="5419217"/>
                    <a:pt x="0" y="4917821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92478" y="2820495"/>
            <a:ext cx="8070447" cy="41192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17170" lvl="1" algn="ctr">
              <a:lnSpc>
                <a:spcPts val="2879"/>
              </a:lnSpc>
            </a:pPr>
            <a:r>
              <a:rPr lang="en-US" sz="2400" b="1" dirty="0" err="1">
                <a:solidFill>
                  <a:srgbClr val="5584C4"/>
                </a:solidFill>
                <a:latin typeface="Arial Bold"/>
                <a:ea typeface="Arial Bold"/>
                <a:cs typeface="Arial Bold"/>
                <a:sym typeface="Arial Bold"/>
              </a:rPr>
              <a:t>Egészségmegőrzés</a:t>
            </a:r>
            <a:endParaRPr lang="en-US" sz="2400" b="1" dirty="0">
              <a:solidFill>
                <a:srgbClr val="5584C4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marL="217170" lvl="1" algn="ctr">
              <a:lnSpc>
                <a:spcPts val="2879"/>
              </a:lnSpc>
            </a:pPr>
            <a:endParaRPr lang="en-US" sz="2400" b="1" dirty="0">
              <a:solidFill>
                <a:srgbClr val="5584C4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marL="217170" lvl="1" algn="ctr">
              <a:lnSpc>
                <a:spcPts val="2879"/>
              </a:lnSpc>
            </a:pPr>
            <a:r>
              <a:rPr lang="en-US" sz="2400" b="1" dirty="0" err="1">
                <a:solidFill>
                  <a:srgbClr val="5584C4"/>
                </a:solidFill>
                <a:latin typeface="Arial Bold"/>
                <a:ea typeface="Arial Bold"/>
                <a:cs typeface="Arial Bold"/>
                <a:sym typeface="Arial Bold"/>
              </a:rPr>
              <a:t>Természet</a:t>
            </a:r>
            <a:endParaRPr lang="en-US" sz="2400" b="1" dirty="0">
              <a:solidFill>
                <a:srgbClr val="5584C4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marL="217170" lvl="1" algn="ctr">
              <a:lnSpc>
                <a:spcPts val="2879"/>
              </a:lnSpc>
            </a:pPr>
            <a:endParaRPr lang="en-US" sz="2400" b="1" dirty="0">
              <a:solidFill>
                <a:srgbClr val="5584C4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marL="217170" lvl="1" algn="ctr">
              <a:lnSpc>
                <a:spcPts val="2879"/>
              </a:lnSpc>
            </a:pPr>
            <a:r>
              <a:rPr lang="en-US" sz="2400" b="1" dirty="0" err="1">
                <a:solidFill>
                  <a:srgbClr val="5584C4"/>
                </a:solidFill>
                <a:latin typeface="Arial Bold"/>
                <a:ea typeface="Arial Bold"/>
                <a:cs typeface="Arial Bold"/>
                <a:sym typeface="Arial Bold"/>
              </a:rPr>
              <a:t>Mozgás</a:t>
            </a:r>
            <a:endParaRPr lang="en-US" sz="2400" b="1" dirty="0">
              <a:solidFill>
                <a:srgbClr val="5584C4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marL="217170" lvl="1" algn="ctr">
              <a:lnSpc>
                <a:spcPts val="2879"/>
              </a:lnSpc>
            </a:pPr>
            <a:endParaRPr lang="en-US" sz="2400" b="1" dirty="0">
              <a:solidFill>
                <a:srgbClr val="5584C4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marL="217170" lvl="1" algn="ctr">
              <a:lnSpc>
                <a:spcPts val="2879"/>
              </a:lnSpc>
            </a:pPr>
            <a:r>
              <a:rPr lang="en-US" sz="2400" b="1" dirty="0" err="1">
                <a:solidFill>
                  <a:srgbClr val="5584C4"/>
                </a:solidFill>
                <a:latin typeface="Arial Bold"/>
                <a:ea typeface="Arial Bold"/>
                <a:cs typeface="Arial Bold"/>
                <a:sym typeface="Arial Bold"/>
              </a:rPr>
              <a:t>Kultúra</a:t>
            </a:r>
            <a:endParaRPr lang="en-US" sz="2400" b="1" dirty="0">
              <a:solidFill>
                <a:srgbClr val="5584C4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marL="217170" lvl="1" algn="ctr">
              <a:lnSpc>
                <a:spcPts val="2879"/>
              </a:lnSpc>
            </a:pPr>
            <a:endParaRPr lang="en-US" sz="2400" b="1" dirty="0">
              <a:solidFill>
                <a:srgbClr val="5584C4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marL="217170" lvl="1" algn="ctr">
              <a:lnSpc>
                <a:spcPts val="2879"/>
              </a:lnSpc>
            </a:pPr>
            <a:r>
              <a:rPr lang="en-US" sz="2400" b="1" dirty="0" err="1">
                <a:solidFill>
                  <a:srgbClr val="5584C4"/>
                </a:solidFill>
                <a:latin typeface="Arial Bold"/>
                <a:ea typeface="Arial Bold"/>
                <a:cs typeface="Arial Bold"/>
                <a:sym typeface="Arial Bold"/>
              </a:rPr>
              <a:t>Egészséges</a:t>
            </a:r>
            <a:r>
              <a:rPr lang="en-US" sz="2400" b="1" dirty="0">
                <a:solidFill>
                  <a:srgbClr val="5584C4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400" b="1" dirty="0" err="1">
                <a:solidFill>
                  <a:srgbClr val="5584C4"/>
                </a:solidFill>
                <a:latin typeface="Arial Bold"/>
                <a:ea typeface="Arial Bold"/>
                <a:cs typeface="Arial Bold"/>
                <a:sym typeface="Arial Bold"/>
              </a:rPr>
              <a:t>táplálkozás</a:t>
            </a:r>
            <a:endParaRPr lang="en-US" sz="2400" b="1" dirty="0">
              <a:solidFill>
                <a:srgbClr val="5584C4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marL="217170" lvl="1" algn="ctr">
              <a:lnSpc>
                <a:spcPts val="2879"/>
              </a:lnSpc>
            </a:pPr>
            <a:endParaRPr lang="en-US" sz="2400" b="1" dirty="0">
              <a:solidFill>
                <a:srgbClr val="5584C4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marL="217170" lvl="1" algn="ctr">
              <a:lnSpc>
                <a:spcPts val="2879"/>
              </a:lnSpc>
            </a:pPr>
            <a:r>
              <a:rPr lang="en-US" sz="2400" b="1" dirty="0" err="1">
                <a:solidFill>
                  <a:srgbClr val="5584C4"/>
                </a:solidFill>
                <a:latin typeface="Arial Bold"/>
                <a:ea typeface="Arial Bold"/>
                <a:cs typeface="Arial Bold"/>
                <a:sym typeface="Arial Bold"/>
              </a:rPr>
              <a:t>Mentális</a:t>
            </a:r>
            <a:r>
              <a:rPr lang="en-US" sz="2400" b="1" dirty="0">
                <a:solidFill>
                  <a:srgbClr val="5584C4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400" b="1" dirty="0" err="1">
                <a:solidFill>
                  <a:srgbClr val="5584C4"/>
                </a:solidFill>
                <a:latin typeface="Arial Bold"/>
                <a:ea typeface="Arial Bold"/>
                <a:cs typeface="Arial Bold"/>
                <a:sym typeface="Arial Bold"/>
              </a:rPr>
              <a:t>regeneráció</a:t>
            </a:r>
            <a:endParaRPr lang="en-US" sz="2400" b="1" dirty="0">
              <a:solidFill>
                <a:srgbClr val="5584C4"/>
              </a:solidFill>
              <a:latin typeface="Arial Bold"/>
              <a:ea typeface="Arial Bold"/>
              <a:cs typeface="Arial Bold"/>
              <a:sym typeface="Arial Bold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5096913" y="1910153"/>
            <a:ext cx="12523946" cy="3797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2100" b="1">
                <a:solidFill>
                  <a:srgbClr val="13377F"/>
                </a:solidFill>
                <a:latin typeface="Arial Bold"/>
                <a:ea typeface="Arial Bold"/>
                <a:cs typeface="Arial Bold"/>
                <a:sym typeface="Arial Bold"/>
              </a:rPr>
              <a:t>A látogatók egyre inkább komplex jólléti élményt keresnek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5439813" y="7595473"/>
            <a:ext cx="8070447" cy="3797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2100" b="1" dirty="0" err="1">
                <a:solidFill>
                  <a:srgbClr val="13377F"/>
                </a:solidFill>
                <a:latin typeface="Arial Bold"/>
                <a:ea typeface="Arial Bold"/>
                <a:cs typeface="Arial Bold"/>
                <a:sym typeface="Arial Bold"/>
              </a:rPr>
              <a:t>gyógyturizmus</a:t>
            </a:r>
            <a:r>
              <a:rPr lang="en-US" sz="2100" b="1" dirty="0">
                <a:solidFill>
                  <a:srgbClr val="13377F"/>
                </a:solidFill>
                <a:latin typeface="Arial Bold"/>
                <a:ea typeface="Arial Bold"/>
                <a:cs typeface="Arial Bold"/>
                <a:sym typeface="Arial Bold"/>
              </a:rPr>
              <a:t> &gt;&gt; wellness &gt;&gt; wellbeing &gt;&gt; longevity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0125075" y="3171825"/>
            <a:ext cx="8070447" cy="37499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17170" lvl="1" algn="ctr">
              <a:lnSpc>
                <a:spcPts val="2879"/>
              </a:lnSpc>
            </a:pPr>
            <a:r>
              <a:rPr lang="en-US" sz="2400" b="1" dirty="0" err="1">
                <a:solidFill>
                  <a:srgbClr val="5584C4"/>
                </a:solidFill>
                <a:latin typeface="Arial Bold"/>
                <a:ea typeface="Arial Bold"/>
                <a:cs typeface="Arial Bold"/>
                <a:sym typeface="Arial Bold"/>
              </a:rPr>
              <a:t>Fókusz</a:t>
            </a:r>
            <a:r>
              <a:rPr lang="en-US" sz="2400" b="1" dirty="0">
                <a:solidFill>
                  <a:srgbClr val="5584C4"/>
                </a:solidFill>
                <a:latin typeface="Arial Bold"/>
                <a:ea typeface="Arial Bold"/>
                <a:cs typeface="Arial Bold"/>
                <a:sym typeface="Arial Bold"/>
              </a:rPr>
              <a:t> a </a:t>
            </a:r>
            <a:r>
              <a:rPr lang="en-US" sz="2400" b="1" dirty="0" err="1">
                <a:solidFill>
                  <a:srgbClr val="5584C4"/>
                </a:solidFill>
                <a:latin typeface="Arial Bold"/>
                <a:ea typeface="Arial Bold"/>
                <a:cs typeface="Arial Bold"/>
                <a:sym typeface="Arial Bold"/>
              </a:rPr>
              <a:t>magasabb</a:t>
            </a:r>
            <a:r>
              <a:rPr lang="en-US" sz="2400" b="1" dirty="0">
                <a:solidFill>
                  <a:srgbClr val="5584C4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400" b="1" dirty="0" err="1">
                <a:solidFill>
                  <a:srgbClr val="5584C4"/>
                </a:solidFill>
                <a:latin typeface="Arial Bold"/>
                <a:ea typeface="Arial Bold"/>
                <a:cs typeface="Arial Bold"/>
                <a:sym typeface="Arial Bold"/>
              </a:rPr>
              <a:t>költésű</a:t>
            </a:r>
            <a:r>
              <a:rPr lang="en-US" sz="2400" b="1" dirty="0">
                <a:solidFill>
                  <a:srgbClr val="5584C4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400" b="1" dirty="0" err="1">
                <a:solidFill>
                  <a:srgbClr val="5584C4"/>
                </a:solidFill>
                <a:latin typeface="Arial Bold"/>
                <a:ea typeface="Arial Bold"/>
                <a:cs typeface="Arial Bold"/>
                <a:sym typeface="Arial Bold"/>
              </a:rPr>
              <a:t>vendégkörön</a:t>
            </a:r>
            <a:endParaRPr lang="en-US" sz="2400" b="1" dirty="0">
              <a:solidFill>
                <a:srgbClr val="5584C4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marL="217170" lvl="1" algn="ctr">
              <a:lnSpc>
                <a:spcPts val="2879"/>
              </a:lnSpc>
            </a:pPr>
            <a:endParaRPr lang="en-US" sz="2400" b="1" dirty="0">
              <a:solidFill>
                <a:srgbClr val="5584C4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marL="217170" lvl="1" algn="ctr">
              <a:lnSpc>
                <a:spcPts val="2879"/>
              </a:lnSpc>
            </a:pPr>
            <a:r>
              <a:rPr lang="en-US" sz="2400" b="1" dirty="0" err="1">
                <a:solidFill>
                  <a:srgbClr val="5584C4"/>
                </a:solidFill>
                <a:latin typeface="Arial Bold"/>
                <a:ea typeface="Arial Bold"/>
                <a:cs typeface="Arial Bold"/>
                <a:sym typeface="Arial Bold"/>
              </a:rPr>
              <a:t>Egész</a:t>
            </a:r>
            <a:r>
              <a:rPr lang="en-US" sz="2400" b="1" dirty="0">
                <a:solidFill>
                  <a:srgbClr val="5584C4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400" b="1" dirty="0" err="1">
                <a:solidFill>
                  <a:srgbClr val="5584C4"/>
                </a:solidFill>
                <a:latin typeface="Arial Bold"/>
                <a:ea typeface="Arial Bold"/>
                <a:cs typeface="Arial Bold"/>
                <a:sym typeface="Arial Bold"/>
              </a:rPr>
              <a:t>éves</a:t>
            </a:r>
            <a:r>
              <a:rPr lang="en-US" sz="2400" b="1" dirty="0">
                <a:solidFill>
                  <a:srgbClr val="5584C4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400" b="1" dirty="0" err="1">
                <a:solidFill>
                  <a:srgbClr val="5584C4"/>
                </a:solidFill>
                <a:latin typeface="Arial Bold"/>
                <a:ea typeface="Arial Bold"/>
                <a:cs typeface="Arial Bold"/>
                <a:sym typeface="Arial Bold"/>
              </a:rPr>
              <a:t>kereslet</a:t>
            </a:r>
            <a:r>
              <a:rPr lang="en-US" sz="2400" b="1" dirty="0">
                <a:solidFill>
                  <a:srgbClr val="5584C4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400" b="1" dirty="0" err="1">
                <a:solidFill>
                  <a:srgbClr val="5584C4"/>
                </a:solidFill>
                <a:latin typeface="Arial Bold"/>
                <a:ea typeface="Arial Bold"/>
                <a:cs typeface="Arial Bold"/>
                <a:sym typeface="Arial Bold"/>
              </a:rPr>
              <a:t>növelése</a:t>
            </a:r>
            <a:endParaRPr lang="en-US" sz="2400" b="1" dirty="0">
              <a:solidFill>
                <a:srgbClr val="5584C4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marL="217170" lvl="1" algn="ctr">
              <a:lnSpc>
                <a:spcPts val="2879"/>
              </a:lnSpc>
            </a:pPr>
            <a:endParaRPr lang="en-US" sz="2400" b="1" dirty="0">
              <a:solidFill>
                <a:srgbClr val="5584C4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marL="217170" lvl="1" algn="ctr">
              <a:lnSpc>
                <a:spcPts val="2879"/>
              </a:lnSpc>
            </a:pPr>
            <a:r>
              <a:rPr lang="en-US" sz="2400" b="1" dirty="0">
                <a:solidFill>
                  <a:srgbClr val="5584C4"/>
                </a:solidFill>
                <a:latin typeface="Arial Bold"/>
                <a:ea typeface="Arial Bold"/>
                <a:cs typeface="Arial Bold"/>
                <a:sym typeface="Arial Bold"/>
              </a:rPr>
              <a:t>A </a:t>
            </a:r>
            <a:r>
              <a:rPr lang="en-US" sz="2400" b="1" dirty="0" err="1">
                <a:solidFill>
                  <a:srgbClr val="5584C4"/>
                </a:solidFill>
                <a:latin typeface="Arial Bold"/>
                <a:ea typeface="Arial Bold"/>
                <a:cs typeface="Arial Bold"/>
                <a:sym typeface="Arial Bold"/>
              </a:rPr>
              <a:t>fürdők</a:t>
            </a:r>
            <a:r>
              <a:rPr lang="en-US" sz="2400" b="1" dirty="0">
                <a:solidFill>
                  <a:srgbClr val="5584C4"/>
                </a:solidFill>
                <a:latin typeface="Arial Bold"/>
                <a:ea typeface="Arial Bold"/>
                <a:cs typeface="Arial Bold"/>
                <a:sym typeface="Arial Bold"/>
              </a:rPr>
              <a:t>, mint </a:t>
            </a:r>
            <a:r>
              <a:rPr lang="en-US" sz="2400" b="1" dirty="0" err="1">
                <a:solidFill>
                  <a:srgbClr val="5584C4"/>
                </a:solidFill>
                <a:latin typeface="Arial Bold"/>
                <a:ea typeface="Arial Bold"/>
                <a:cs typeface="Arial Bold"/>
                <a:sym typeface="Arial Bold"/>
              </a:rPr>
              <a:t>komplex</a:t>
            </a:r>
            <a:r>
              <a:rPr lang="en-US" sz="2400" b="1" dirty="0">
                <a:solidFill>
                  <a:srgbClr val="5584C4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400" b="1" dirty="0" err="1">
                <a:solidFill>
                  <a:srgbClr val="5584C4"/>
                </a:solidFill>
                <a:latin typeface="Arial Bold"/>
                <a:ea typeface="Arial Bold"/>
                <a:cs typeface="Arial Bold"/>
                <a:sym typeface="Arial Bold"/>
              </a:rPr>
              <a:t>egészség</a:t>
            </a:r>
            <a:r>
              <a:rPr lang="en-US" sz="2400" b="1" dirty="0">
                <a:solidFill>
                  <a:srgbClr val="5584C4"/>
                </a:solidFill>
                <a:latin typeface="Arial Bold"/>
                <a:ea typeface="Arial Bold"/>
                <a:cs typeface="Arial Bold"/>
                <a:sym typeface="Arial Bold"/>
              </a:rPr>
              <a:t>- és </a:t>
            </a:r>
            <a:r>
              <a:rPr lang="en-US" sz="2400" b="1" dirty="0" err="1">
                <a:solidFill>
                  <a:srgbClr val="5584C4"/>
                </a:solidFill>
                <a:latin typeface="Arial Bold"/>
                <a:ea typeface="Arial Bold"/>
                <a:cs typeface="Arial Bold"/>
                <a:sym typeface="Arial Bold"/>
              </a:rPr>
              <a:t>életmódközpontok</a:t>
            </a:r>
            <a:endParaRPr lang="en-US" sz="2400" b="1" dirty="0">
              <a:solidFill>
                <a:srgbClr val="5584C4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marL="217170" lvl="1" algn="ctr">
              <a:lnSpc>
                <a:spcPts val="2879"/>
              </a:lnSpc>
            </a:pPr>
            <a:endParaRPr lang="en-US" sz="2400" b="1" dirty="0">
              <a:solidFill>
                <a:srgbClr val="5584C4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marL="217170" lvl="1" algn="ctr">
              <a:lnSpc>
                <a:spcPts val="2879"/>
              </a:lnSpc>
            </a:pPr>
            <a:r>
              <a:rPr lang="en-US" sz="2400" b="1" dirty="0" err="1">
                <a:solidFill>
                  <a:srgbClr val="5584C4"/>
                </a:solidFill>
                <a:latin typeface="Arial Bold"/>
                <a:ea typeface="Arial Bold"/>
                <a:cs typeface="Arial Bold"/>
                <a:sym typeface="Arial Bold"/>
              </a:rPr>
              <a:t>Termálvíz</a:t>
            </a:r>
            <a:r>
              <a:rPr lang="en-US" sz="2400" b="1" dirty="0">
                <a:solidFill>
                  <a:srgbClr val="5584C4"/>
                </a:solidFill>
                <a:latin typeface="Arial Bold"/>
                <a:ea typeface="Arial Bold"/>
                <a:cs typeface="Arial Bold"/>
                <a:sym typeface="Arial Bold"/>
              </a:rPr>
              <a:t> + wellness + </a:t>
            </a:r>
            <a:r>
              <a:rPr lang="en-US" sz="2400" b="1" dirty="0" err="1">
                <a:solidFill>
                  <a:srgbClr val="5584C4"/>
                </a:solidFill>
                <a:latin typeface="Arial Bold"/>
                <a:ea typeface="Arial Bold"/>
                <a:cs typeface="Arial Bold"/>
                <a:sym typeface="Arial Bold"/>
              </a:rPr>
              <a:t>természet</a:t>
            </a:r>
            <a:r>
              <a:rPr lang="en-US" sz="2400" b="1" dirty="0">
                <a:solidFill>
                  <a:srgbClr val="5584C4"/>
                </a:solidFill>
                <a:latin typeface="Arial Bold"/>
                <a:ea typeface="Arial Bold"/>
                <a:cs typeface="Arial Bold"/>
                <a:sym typeface="Arial Bold"/>
              </a:rPr>
              <a:t> + </a:t>
            </a:r>
            <a:r>
              <a:rPr lang="en-US" sz="2400" b="1" dirty="0" err="1">
                <a:solidFill>
                  <a:srgbClr val="5584C4"/>
                </a:solidFill>
                <a:latin typeface="Arial Bold"/>
                <a:ea typeface="Arial Bold"/>
                <a:cs typeface="Arial Bold"/>
                <a:sym typeface="Arial Bold"/>
              </a:rPr>
              <a:t>kultúra</a:t>
            </a:r>
            <a:r>
              <a:rPr lang="en-US" sz="2400" b="1" dirty="0">
                <a:solidFill>
                  <a:srgbClr val="5584C4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400" b="1" dirty="0" err="1">
                <a:solidFill>
                  <a:srgbClr val="5584C4"/>
                </a:solidFill>
                <a:latin typeface="Arial Bold"/>
                <a:ea typeface="Arial Bold"/>
                <a:cs typeface="Arial Bold"/>
                <a:sym typeface="Arial Bold"/>
              </a:rPr>
              <a:t>integrációja</a:t>
            </a:r>
            <a:endParaRPr lang="en-US" sz="2400" b="1" dirty="0">
              <a:solidFill>
                <a:srgbClr val="5584C4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marL="434340" lvl="1" indent="-217170" algn="l">
              <a:lnSpc>
                <a:spcPts val="2879"/>
              </a:lnSpc>
            </a:pPr>
            <a:endParaRPr lang="en-US" sz="2400" b="1" dirty="0">
              <a:solidFill>
                <a:srgbClr val="5584C4"/>
              </a:solidFill>
              <a:latin typeface="Arial Bold"/>
              <a:ea typeface="Arial Bold"/>
              <a:cs typeface="Arial Bold"/>
              <a:sym typeface="Arial Bold"/>
            </a:endParaRPr>
          </a:p>
        </p:txBody>
      </p:sp>
      <p:pic>
        <p:nvPicPr>
          <p:cNvPr id="20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82847" y="3341455"/>
            <a:ext cx="3722306" cy="270960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" y="0"/>
            <a:ext cx="18288000" cy="10286562"/>
            <a:chOff x="0" y="0"/>
            <a:chExt cx="24384000" cy="1371541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5364"/>
            </a:xfrm>
            <a:custGeom>
              <a:avLst/>
              <a:gdLst/>
              <a:ahLst/>
              <a:cxnLst/>
              <a:rect l="l" t="t" r="r" b="b"/>
              <a:pathLst>
                <a:path w="24384000" h="13715364">
                  <a:moveTo>
                    <a:pt x="0" y="0"/>
                  </a:moveTo>
                  <a:lnTo>
                    <a:pt x="24384000" y="0"/>
                  </a:lnTo>
                  <a:lnTo>
                    <a:pt x="24384000" y="13715364"/>
                  </a:lnTo>
                  <a:lnTo>
                    <a:pt x="0" y="13715364"/>
                  </a:lnTo>
                  <a:close/>
                </a:path>
              </a:pathLst>
            </a:custGeom>
            <a:solidFill>
              <a:srgbClr val="6F9ED4">
                <a:alpha val="3922"/>
              </a:srgbClr>
            </a:solidFill>
          </p:spPr>
          <p:txBody>
            <a:bodyPr/>
            <a:lstStyle/>
            <a:p>
              <a:endParaRPr lang="hu-HU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-19050" y="8402488"/>
            <a:ext cx="16700497" cy="1904190"/>
            <a:chOff x="0" y="0"/>
            <a:chExt cx="22267329" cy="253892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2267290" cy="2538857"/>
            </a:xfrm>
            <a:custGeom>
              <a:avLst/>
              <a:gdLst/>
              <a:ahLst/>
              <a:cxnLst/>
              <a:rect l="l" t="t" r="r" b="b"/>
              <a:pathLst>
                <a:path w="22267290" h="2538857">
                  <a:moveTo>
                    <a:pt x="0" y="0"/>
                  </a:moveTo>
                  <a:lnTo>
                    <a:pt x="22267290" y="0"/>
                  </a:lnTo>
                  <a:lnTo>
                    <a:pt x="22267290" y="2538857"/>
                  </a:lnTo>
                  <a:lnTo>
                    <a:pt x="0" y="25388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99" b="-102"/>
              </a:stretch>
            </a:blipFill>
          </p:spPr>
          <p:txBody>
            <a:bodyPr/>
            <a:lstStyle/>
            <a:p>
              <a:endParaRPr lang="hu-HU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906409" y="5720591"/>
            <a:ext cx="7057368" cy="2795426"/>
            <a:chOff x="0" y="0"/>
            <a:chExt cx="9409824" cy="372723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9409811" cy="3727196"/>
            </a:xfrm>
            <a:custGeom>
              <a:avLst/>
              <a:gdLst/>
              <a:ahLst/>
              <a:cxnLst/>
              <a:rect l="l" t="t" r="r" b="b"/>
              <a:pathLst>
                <a:path w="9409811" h="3727196">
                  <a:moveTo>
                    <a:pt x="0" y="521970"/>
                  </a:moveTo>
                  <a:cubicBezTo>
                    <a:pt x="0" y="233680"/>
                    <a:pt x="233680" y="0"/>
                    <a:pt x="521970" y="0"/>
                  </a:cubicBezTo>
                  <a:lnTo>
                    <a:pt x="8887841" y="0"/>
                  </a:lnTo>
                  <a:cubicBezTo>
                    <a:pt x="9176131" y="0"/>
                    <a:pt x="9409811" y="233680"/>
                    <a:pt x="9409811" y="521970"/>
                  </a:cubicBezTo>
                  <a:lnTo>
                    <a:pt x="9409811" y="3205226"/>
                  </a:lnTo>
                  <a:cubicBezTo>
                    <a:pt x="9409811" y="3493516"/>
                    <a:pt x="9176131" y="3727196"/>
                    <a:pt x="8887841" y="3727196"/>
                  </a:cubicBezTo>
                  <a:lnTo>
                    <a:pt x="521970" y="3727196"/>
                  </a:lnTo>
                  <a:cubicBezTo>
                    <a:pt x="233680" y="3727196"/>
                    <a:pt x="0" y="3493516"/>
                    <a:pt x="0" y="3205226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hu-HU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8203140" y="5742642"/>
            <a:ext cx="9198635" cy="2795426"/>
            <a:chOff x="0" y="0"/>
            <a:chExt cx="12264847" cy="372723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2264898" cy="3727323"/>
            </a:xfrm>
            <a:custGeom>
              <a:avLst/>
              <a:gdLst/>
              <a:ahLst/>
              <a:cxnLst/>
              <a:rect l="l" t="t" r="r" b="b"/>
              <a:pathLst>
                <a:path w="12264898" h="3727323">
                  <a:moveTo>
                    <a:pt x="0" y="536194"/>
                  </a:moveTo>
                  <a:cubicBezTo>
                    <a:pt x="0" y="240030"/>
                    <a:pt x="240030" y="0"/>
                    <a:pt x="536194" y="0"/>
                  </a:cubicBezTo>
                  <a:lnTo>
                    <a:pt x="11728704" y="0"/>
                  </a:lnTo>
                  <a:cubicBezTo>
                    <a:pt x="12024868" y="0"/>
                    <a:pt x="12264898" y="240030"/>
                    <a:pt x="12264898" y="536194"/>
                  </a:cubicBezTo>
                  <a:lnTo>
                    <a:pt x="12264898" y="3191129"/>
                  </a:lnTo>
                  <a:cubicBezTo>
                    <a:pt x="12264898" y="3487293"/>
                    <a:pt x="12024868" y="3727323"/>
                    <a:pt x="11728704" y="3727323"/>
                  </a:cubicBezTo>
                  <a:lnTo>
                    <a:pt x="536194" y="3727323"/>
                  </a:lnTo>
                  <a:cubicBezTo>
                    <a:pt x="240030" y="3727196"/>
                    <a:pt x="0" y="3487166"/>
                    <a:pt x="0" y="3191129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hu-HU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906409" y="1743808"/>
            <a:ext cx="1231668" cy="657997"/>
            <a:chOff x="0" y="0"/>
            <a:chExt cx="1642224" cy="877329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642237" cy="877316"/>
            </a:xfrm>
            <a:custGeom>
              <a:avLst/>
              <a:gdLst/>
              <a:ahLst/>
              <a:cxnLst/>
              <a:rect l="l" t="t" r="r" b="b"/>
              <a:pathLst>
                <a:path w="1642237" h="877316">
                  <a:moveTo>
                    <a:pt x="0" y="438658"/>
                  </a:moveTo>
                  <a:cubicBezTo>
                    <a:pt x="0" y="196342"/>
                    <a:pt x="196342" y="0"/>
                    <a:pt x="438658" y="0"/>
                  </a:cubicBezTo>
                  <a:lnTo>
                    <a:pt x="1203579" y="0"/>
                  </a:lnTo>
                  <a:cubicBezTo>
                    <a:pt x="1445895" y="0"/>
                    <a:pt x="1642237" y="196342"/>
                    <a:pt x="1642237" y="438658"/>
                  </a:cubicBezTo>
                  <a:cubicBezTo>
                    <a:pt x="1642237" y="680974"/>
                    <a:pt x="1445895" y="877316"/>
                    <a:pt x="1203579" y="877316"/>
                  </a:cubicBezTo>
                  <a:lnTo>
                    <a:pt x="438658" y="877316"/>
                  </a:lnTo>
                  <a:cubicBezTo>
                    <a:pt x="196342" y="877316"/>
                    <a:pt x="0" y="680974"/>
                    <a:pt x="0" y="438658"/>
                  </a:cubicBezTo>
                  <a:close/>
                </a:path>
              </a:pathLst>
            </a:custGeom>
            <a:solidFill>
              <a:srgbClr val="6F9ED4"/>
            </a:solidFill>
          </p:spPr>
          <p:txBody>
            <a:bodyPr/>
            <a:lstStyle/>
            <a:p>
              <a:endParaRPr lang="hu-HU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886225" y="39862"/>
            <a:ext cx="15773400" cy="1988344"/>
            <a:chOff x="0" y="0"/>
            <a:chExt cx="21031200" cy="265112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1031200" cy="2651126"/>
            </a:xfrm>
            <a:custGeom>
              <a:avLst/>
              <a:gdLst/>
              <a:ahLst/>
              <a:cxnLst/>
              <a:rect l="l" t="t" r="r" b="b"/>
              <a:pathLst>
                <a:path w="21031200" h="2651126">
                  <a:moveTo>
                    <a:pt x="0" y="0"/>
                  </a:moveTo>
                  <a:lnTo>
                    <a:pt x="21031200" y="0"/>
                  </a:lnTo>
                  <a:lnTo>
                    <a:pt x="21031200" y="2651126"/>
                  </a:lnTo>
                  <a:lnTo>
                    <a:pt x="0" y="2651126"/>
                  </a:lnTo>
                  <a:close/>
                </a:path>
              </a:pathLst>
            </a:custGeom>
            <a:blipFill>
              <a:blip r:embed="rId4">
                <a:alphaModFix amt="0"/>
              </a:blip>
              <a:stretch>
                <a:fillRect t="-104573" b="-104573"/>
              </a:stretch>
            </a:blipFill>
          </p:spPr>
          <p:txBody>
            <a:bodyPr/>
            <a:lstStyle/>
            <a:p>
              <a:endParaRPr lang="hu-HU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28575"/>
              <a:ext cx="21031200" cy="262255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5508"/>
                </a:lnSpc>
              </a:pPr>
              <a:r>
                <a:rPr lang="en-US" sz="5100" b="1">
                  <a:solidFill>
                    <a:srgbClr val="043376"/>
                  </a:solidFill>
                  <a:latin typeface="Arial Bold"/>
                  <a:ea typeface="Arial Bold"/>
                  <a:cs typeface="Arial Bold"/>
                  <a:sym typeface="Arial Bold"/>
                </a:rPr>
                <a:t>Országos eredmények</a:t>
              </a:r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8790346" y="5989406"/>
            <a:ext cx="9015755" cy="6105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2100" b="1" dirty="0" err="1">
                <a:solidFill>
                  <a:srgbClr val="13377F"/>
                </a:solidFill>
                <a:latin typeface="Arial Bold"/>
                <a:ea typeface="Arial Bold"/>
                <a:cs typeface="Arial Bold"/>
                <a:sym typeface="Arial Bold"/>
              </a:rPr>
              <a:t>Külföldi</a:t>
            </a:r>
            <a:r>
              <a:rPr lang="en-US" sz="2100" b="1" dirty="0">
                <a:solidFill>
                  <a:srgbClr val="13377F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100" b="1" dirty="0" err="1">
                <a:solidFill>
                  <a:srgbClr val="13377F"/>
                </a:solidFill>
                <a:latin typeface="Arial Bold"/>
                <a:ea typeface="Arial Bold"/>
                <a:cs typeface="Arial Bold"/>
                <a:sym typeface="Arial Bold"/>
              </a:rPr>
              <a:t>vendégek</a:t>
            </a:r>
            <a:r>
              <a:rPr lang="en-US" sz="2100" b="1" dirty="0">
                <a:solidFill>
                  <a:srgbClr val="13377F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100" b="1" dirty="0" err="1">
                <a:solidFill>
                  <a:srgbClr val="13377F"/>
                </a:solidFill>
                <a:latin typeface="Arial Bold"/>
                <a:ea typeface="Arial Bold"/>
                <a:cs typeface="Arial Bold"/>
                <a:sym typeface="Arial Bold"/>
              </a:rPr>
              <a:t>küldőországok</a:t>
            </a:r>
            <a:r>
              <a:rPr lang="en-US" sz="2100" b="1" dirty="0">
                <a:solidFill>
                  <a:srgbClr val="13377F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100" b="1" dirty="0" err="1">
                <a:solidFill>
                  <a:srgbClr val="13377F"/>
                </a:solidFill>
                <a:latin typeface="Arial Bold"/>
                <a:ea typeface="Arial Bold"/>
                <a:cs typeface="Arial Bold"/>
                <a:sym typeface="Arial Bold"/>
              </a:rPr>
              <a:t>szerint</a:t>
            </a:r>
            <a:endParaRPr lang="en-US" sz="2100" b="1" dirty="0">
              <a:solidFill>
                <a:srgbClr val="13377F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algn="l">
              <a:lnSpc>
                <a:spcPts val="1800"/>
              </a:lnSpc>
            </a:pPr>
            <a:r>
              <a:rPr lang="en-US" sz="1500" b="1" dirty="0">
                <a:solidFill>
                  <a:srgbClr val="13377F"/>
                </a:solidFill>
                <a:latin typeface="Arial Bold"/>
                <a:ea typeface="Arial Bold"/>
                <a:cs typeface="Arial Bold"/>
                <a:sym typeface="Arial Bold"/>
              </a:rPr>
              <a:t>(</a:t>
            </a:r>
            <a:r>
              <a:rPr lang="en-US" sz="1500" b="1" dirty="0" err="1">
                <a:solidFill>
                  <a:srgbClr val="13377F"/>
                </a:solidFill>
                <a:latin typeface="Arial Bold"/>
                <a:ea typeface="Arial Bold"/>
                <a:cs typeface="Arial Bold"/>
                <a:sym typeface="Arial Bold"/>
              </a:rPr>
              <a:t>vendégszám</a:t>
            </a:r>
            <a:r>
              <a:rPr lang="en-US" sz="1500" b="1" dirty="0">
                <a:solidFill>
                  <a:srgbClr val="13377F"/>
                </a:solidFill>
                <a:latin typeface="Arial Bold"/>
                <a:ea typeface="Arial Bold"/>
                <a:cs typeface="Arial Bold"/>
                <a:sym typeface="Arial Bold"/>
              </a:rPr>
              <a:t>)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16700497" y="9725025"/>
            <a:ext cx="1587503" cy="547688"/>
            <a:chOff x="0" y="0"/>
            <a:chExt cx="2116671" cy="73025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116668" cy="730250"/>
            </a:xfrm>
            <a:custGeom>
              <a:avLst/>
              <a:gdLst/>
              <a:ahLst/>
              <a:cxnLst/>
              <a:rect l="l" t="t" r="r" b="b"/>
              <a:pathLst>
                <a:path w="2116668" h="730250">
                  <a:moveTo>
                    <a:pt x="0" y="0"/>
                  </a:moveTo>
                  <a:lnTo>
                    <a:pt x="2116668" y="0"/>
                  </a:lnTo>
                  <a:lnTo>
                    <a:pt x="2116668" y="730250"/>
                  </a:lnTo>
                  <a:lnTo>
                    <a:pt x="0" y="730250"/>
                  </a:lnTo>
                  <a:close/>
                </a:path>
              </a:pathLst>
            </a:custGeom>
            <a:blipFill>
              <a:blip r:embed="rId4">
                <a:alphaModFix amt="0"/>
              </a:blip>
              <a:stretch>
                <a:fillRect t="-6478" b="-6478"/>
              </a:stretch>
            </a:blipFill>
          </p:spPr>
          <p:txBody>
            <a:bodyPr/>
            <a:lstStyle/>
            <a:p>
              <a:endParaRPr lang="hu-HU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19050"/>
              <a:ext cx="2116671" cy="7493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1800"/>
                </a:lnSpc>
              </a:pPr>
              <a:r>
                <a:rPr lang="en-US" sz="1500" b="1">
                  <a:solidFill>
                    <a:srgbClr val="6F9ED4"/>
                  </a:solidFill>
                  <a:latin typeface="Arimo Bold"/>
                  <a:ea typeface="Arimo Bold"/>
                  <a:cs typeface="Arimo Bold"/>
                  <a:sym typeface="Arimo Bold"/>
                </a:rPr>
                <a:t>4</a:t>
              </a: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8838781" y="6989197"/>
            <a:ext cx="1008259" cy="1008259"/>
            <a:chOff x="0" y="0"/>
            <a:chExt cx="1344346" cy="1344346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344422" cy="1344422"/>
            </a:xfrm>
            <a:custGeom>
              <a:avLst/>
              <a:gdLst/>
              <a:ahLst/>
              <a:cxnLst/>
              <a:rect l="l" t="t" r="r" b="b"/>
              <a:pathLst>
                <a:path w="1344422" h="1344422">
                  <a:moveTo>
                    <a:pt x="0" y="672211"/>
                  </a:moveTo>
                  <a:cubicBezTo>
                    <a:pt x="0" y="300990"/>
                    <a:pt x="300990" y="0"/>
                    <a:pt x="672211" y="0"/>
                  </a:cubicBezTo>
                  <a:cubicBezTo>
                    <a:pt x="1043432" y="0"/>
                    <a:pt x="1344422" y="300990"/>
                    <a:pt x="1344422" y="672211"/>
                  </a:cubicBezTo>
                  <a:cubicBezTo>
                    <a:pt x="1344422" y="1043432"/>
                    <a:pt x="1043432" y="1344422"/>
                    <a:pt x="672211" y="1344422"/>
                  </a:cubicBezTo>
                  <a:cubicBezTo>
                    <a:pt x="300990" y="1344422"/>
                    <a:pt x="0" y="1043432"/>
                    <a:pt x="0" y="672211"/>
                  </a:cubicBezTo>
                  <a:close/>
                </a:path>
              </a:pathLst>
            </a:custGeom>
            <a:solidFill>
              <a:srgbClr val="E3EDF6"/>
            </a:solidFill>
          </p:spPr>
          <p:txBody>
            <a:bodyPr/>
            <a:lstStyle/>
            <a:p>
              <a:endParaRPr lang="hu-HU"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056332" y="1856022"/>
            <a:ext cx="3011424" cy="524685"/>
            <a:chOff x="0" y="0"/>
            <a:chExt cx="4015232" cy="69958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4015234" cy="699576"/>
            </a:xfrm>
            <a:custGeom>
              <a:avLst/>
              <a:gdLst/>
              <a:ahLst/>
              <a:cxnLst/>
              <a:rect l="l" t="t" r="r" b="b"/>
              <a:pathLst>
                <a:path w="4015234" h="699576">
                  <a:moveTo>
                    <a:pt x="0" y="0"/>
                  </a:moveTo>
                  <a:lnTo>
                    <a:pt x="4015234" y="0"/>
                  </a:lnTo>
                  <a:lnTo>
                    <a:pt x="4015234" y="699576"/>
                  </a:lnTo>
                  <a:lnTo>
                    <a:pt x="0" y="699576"/>
                  </a:lnTo>
                  <a:close/>
                </a:path>
              </a:pathLst>
            </a:custGeom>
            <a:blipFill>
              <a:blip r:embed="rId4">
                <a:alphaModFix amt="0"/>
              </a:blip>
              <a:stretch>
                <a:fillRect t="-61834" b="-61835"/>
              </a:stretch>
            </a:blipFill>
          </p:spPr>
          <p:txBody>
            <a:bodyPr/>
            <a:lstStyle/>
            <a:p>
              <a:endParaRPr lang="hu-HU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19050"/>
              <a:ext cx="4015232" cy="68053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592"/>
                </a:lnSpc>
              </a:pPr>
              <a:r>
                <a:rPr lang="en-US" sz="2400" b="1" spc="-90">
                  <a:solidFill>
                    <a:srgbClr val="FFFFFF"/>
                  </a:solidFill>
                  <a:latin typeface="Arial Bold"/>
                  <a:ea typeface="Arial Bold"/>
                  <a:cs typeface="Arial Bold"/>
                  <a:sym typeface="Arial Bold"/>
                </a:rPr>
                <a:t>2025. </a:t>
              </a:r>
            </a:p>
          </p:txBody>
        </p:sp>
      </p:grpSp>
      <p:sp>
        <p:nvSpPr>
          <p:cNvPr id="25" name="TextBox 25"/>
          <p:cNvSpPr txBox="1"/>
          <p:nvPr/>
        </p:nvSpPr>
        <p:spPr>
          <a:xfrm>
            <a:off x="978760" y="6269517"/>
            <a:ext cx="2517334" cy="11184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79"/>
              </a:lnSpc>
            </a:pPr>
            <a:r>
              <a:rPr lang="en-US" sz="2400" b="1">
                <a:solidFill>
                  <a:srgbClr val="EB5C5A"/>
                </a:solidFill>
                <a:latin typeface="Arial Bold"/>
                <a:ea typeface="Arial Bold"/>
                <a:cs typeface="Arial Bold"/>
                <a:sym typeface="Arial Bold"/>
              </a:rPr>
              <a:t>2024</a:t>
            </a:r>
          </a:p>
          <a:p>
            <a:pPr algn="ctr">
              <a:lnSpc>
                <a:spcPts val="5400"/>
              </a:lnSpc>
            </a:pPr>
            <a:r>
              <a:rPr lang="en-US" sz="4500" b="1">
                <a:solidFill>
                  <a:srgbClr val="EB5C5A"/>
                </a:solidFill>
                <a:latin typeface="Arial Bold"/>
                <a:ea typeface="Arial Bold"/>
                <a:cs typeface="Arial Bold"/>
                <a:sym typeface="Arial Bold"/>
              </a:rPr>
              <a:t>19,1M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5335343" y="6269517"/>
            <a:ext cx="2517334" cy="11184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79"/>
              </a:lnSpc>
            </a:pPr>
            <a:r>
              <a:rPr lang="en-US" sz="2400" b="1">
                <a:solidFill>
                  <a:srgbClr val="5584C4"/>
                </a:solidFill>
                <a:latin typeface="Arial Bold"/>
                <a:ea typeface="Arial Bold"/>
                <a:cs typeface="Arial Bold"/>
                <a:sym typeface="Arial Bold"/>
              </a:rPr>
              <a:t>2025</a:t>
            </a:r>
          </a:p>
          <a:p>
            <a:pPr algn="ctr">
              <a:lnSpc>
                <a:spcPts val="5400"/>
              </a:lnSpc>
            </a:pPr>
            <a:r>
              <a:rPr lang="en-US" sz="4500" b="1">
                <a:solidFill>
                  <a:srgbClr val="5584C4"/>
                </a:solidFill>
                <a:latin typeface="Arial Bold"/>
                <a:ea typeface="Arial Bold"/>
                <a:cs typeface="Arial Bold"/>
                <a:sym typeface="Arial Bold"/>
              </a:rPr>
              <a:t>20,6M</a:t>
            </a:r>
          </a:p>
        </p:txBody>
      </p:sp>
      <p:grpSp>
        <p:nvGrpSpPr>
          <p:cNvPr id="27" name="Group 27"/>
          <p:cNvGrpSpPr/>
          <p:nvPr/>
        </p:nvGrpSpPr>
        <p:grpSpPr>
          <a:xfrm>
            <a:off x="3914127" y="6238199"/>
            <a:ext cx="1008259" cy="1008259"/>
            <a:chOff x="0" y="0"/>
            <a:chExt cx="1344346" cy="1344346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1344422" cy="1344422"/>
            </a:xfrm>
            <a:custGeom>
              <a:avLst/>
              <a:gdLst/>
              <a:ahLst/>
              <a:cxnLst/>
              <a:rect l="l" t="t" r="r" b="b"/>
              <a:pathLst>
                <a:path w="1344422" h="1344422">
                  <a:moveTo>
                    <a:pt x="0" y="672211"/>
                  </a:moveTo>
                  <a:cubicBezTo>
                    <a:pt x="0" y="300990"/>
                    <a:pt x="300990" y="0"/>
                    <a:pt x="672211" y="0"/>
                  </a:cubicBezTo>
                  <a:cubicBezTo>
                    <a:pt x="1043432" y="0"/>
                    <a:pt x="1344422" y="300990"/>
                    <a:pt x="1344422" y="672211"/>
                  </a:cubicBezTo>
                  <a:cubicBezTo>
                    <a:pt x="1344422" y="1043432"/>
                    <a:pt x="1043432" y="1344422"/>
                    <a:pt x="672211" y="1344422"/>
                  </a:cubicBezTo>
                  <a:cubicBezTo>
                    <a:pt x="300990" y="1344422"/>
                    <a:pt x="0" y="1043432"/>
                    <a:pt x="0" y="672211"/>
                  </a:cubicBezTo>
                  <a:close/>
                </a:path>
              </a:pathLst>
            </a:custGeom>
            <a:solidFill>
              <a:srgbClr val="E3EDF6"/>
            </a:solidFill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29" name="TextBox 29"/>
          <p:cNvSpPr txBox="1"/>
          <p:nvPr/>
        </p:nvSpPr>
        <p:spPr>
          <a:xfrm>
            <a:off x="1443599" y="7329430"/>
            <a:ext cx="1622717" cy="702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2100" b="1">
                <a:solidFill>
                  <a:srgbClr val="EB5C5A"/>
                </a:solidFill>
                <a:latin typeface="Arial Bold"/>
                <a:ea typeface="Arial Bold"/>
                <a:cs typeface="Arial Bold"/>
                <a:sym typeface="Arial Bold"/>
              </a:rPr>
              <a:t>összes vendég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5782647" y="7307209"/>
            <a:ext cx="1622717" cy="702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2100" b="1">
                <a:solidFill>
                  <a:srgbClr val="5584C4"/>
                </a:solidFill>
                <a:latin typeface="Arial Bold"/>
                <a:ea typeface="Arial Bold"/>
                <a:cs typeface="Arial Bold"/>
                <a:sym typeface="Arial Bold"/>
              </a:rPr>
              <a:t>összes vendég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3416189" y="7360568"/>
            <a:ext cx="2004146" cy="702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2100" b="1">
                <a:solidFill>
                  <a:srgbClr val="13377F"/>
                </a:solidFill>
                <a:latin typeface="Arial Bold"/>
                <a:ea typeface="Arial Bold"/>
                <a:cs typeface="Arial Bold"/>
                <a:sym typeface="Arial Bold"/>
              </a:rPr>
              <a:t>Vendégek száma</a:t>
            </a:r>
          </a:p>
        </p:txBody>
      </p:sp>
      <p:grpSp>
        <p:nvGrpSpPr>
          <p:cNvPr id="32" name="Group 32"/>
          <p:cNvGrpSpPr/>
          <p:nvPr/>
        </p:nvGrpSpPr>
        <p:grpSpPr>
          <a:xfrm>
            <a:off x="886225" y="2695384"/>
            <a:ext cx="8468144" cy="2795426"/>
            <a:chOff x="0" y="0"/>
            <a:chExt cx="11290859" cy="3727234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11290808" cy="3727196"/>
            </a:xfrm>
            <a:custGeom>
              <a:avLst/>
              <a:gdLst/>
              <a:ahLst/>
              <a:cxnLst/>
              <a:rect l="l" t="t" r="r" b="b"/>
              <a:pathLst>
                <a:path w="11290808" h="3727196">
                  <a:moveTo>
                    <a:pt x="0" y="550291"/>
                  </a:moveTo>
                  <a:cubicBezTo>
                    <a:pt x="0" y="246380"/>
                    <a:pt x="246380" y="0"/>
                    <a:pt x="550291" y="0"/>
                  </a:cubicBezTo>
                  <a:lnTo>
                    <a:pt x="10740517" y="0"/>
                  </a:lnTo>
                  <a:cubicBezTo>
                    <a:pt x="11044428" y="0"/>
                    <a:pt x="11290808" y="246380"/>
                    <a:pt x="11290808" y="550291"/>
                  </a:cubicBezTo>
                  <a:lnTo>
                    <a:pt x="11290808" y="3176905"/>
                  </a:lnTo>
                  <a:cubicBezTo>
                    <a:pt x="11290808" y="3480816"/>
                    <a:pt x="11044428" y="3727196"/>
                    <a:pt x="10740517" y="3727196"/>
                  </a:cubicBezTo>
                  <a:lnTo>
                    <a:pt x="550291" y="3727196"/>
                  </a:lnTo>
                  <a:cubicBezTo>
                    <a:pt x="246380" y="3727196"/>
                    <a:pt x="0" y="3480816"/>
                    <a:pt x="0" y="3176905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hu-HU"/>
            </a:p>
          </p:txBody>
        </p:sp>
      </p:grpSp>
      <p:pic>
        <p:nvPicPr>
          <p:cNvPr id="34" name="Picture 3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3264" y="2634497"/>
            <a:ext cx="3722306" cy="2709608"/>
          </a:xfrm>
          <a:prstGeom prst="rect">
            <a:avLst/>
          </a:prstGeom>
        </p:spPr>
      </p:pic>
      <p:pic>
        <p:nvPicPr>
          <p:cNvPr id="35" name="Picture 3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28096" y="2637710"/>
            <a:ext cx="3722306" cy="2703182"/>
          </a:xfrm>
          <a:prstGeom prst="rect">
            <a:avLst/>
          </a:prstGeom>
        </p:spPr>
      </p:pic>
      <p:sp>
        <p:nvSpPr>
          <p:cNvPr id="36" name="TextBox 36"/>
          <p:cNvSpPr txBox="1"/>
          <p:nvPr/>
        </p:nvSpPr>
        <p:spPr>
          <a:xfrm>
            <a:off x="1214857" y="3325625"/>
            <a:ext cx="2048704" cy="11184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79"/>
              </a:lnSpc>
            </a:pPr>
            <a:r>
              <a:rPr lang="en-US" sz="2400" b="1">
                <a:solidFill>
                  <a:srgbClr val="EB5C5A"/>
                </a:solidFill>
                <a:latin typeface="Arial Bold"/>
                <a:ea typeface="Arial Bold"/>
                <a:cs typeface="Arial Bold"/>
                <a:sym typeface="Arial Bold"/>
              </a:rPr>
              <a:t>2024</a:t>
            </a:r>
          </a:p>
          <a:p>
            <a:pPr algn="ctr">
              <a:lnSpc>
                <a:spcPts val="5400"/>
              </a:lnSpc>
            </a:pPr>
            <a:r>
              <a:rPr lang="en-US" sz="4500" b="1">
                <a:solidFill>
                  <a:srgbClr val="EB5C5A"/>
                </a:solidFill>
                <a:latin typeface="Arial Bold"/>
                <a:ea typeface="Arial Bold"/>
                <a:cs typeface="Arial Bold"/>
                <a:sym typeface="Arial Bold"/>
              </a:rPr>
              <a:t>46,7M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6872411" y="3325625"/>
            <a:ext cx="2048704" cy="11184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79"/>
              </a:lnSpc>
            </a:pPr>
            <a:r>
              <a:rPr lang="en-US" sz="2400" b="1">
                <a:solidFill>
                  <a:srgbClr val="5584C4"/>
                </a:solidFill>
                <a:latin typeface="Arial Bold"/>
                <a:ea typeface="Arial Bold"/>
                <a:cs typeface="Arial Bold"/>
                <a:sym typeface="Arial Bold"/>
              </a:rPr>
              <a:t>2025</a:t>
            </a:r>
          </a:p>
          <a:p>
            <a:pPr algn="ctr">
              <a:lnSpc>
                <a:spcPts val="5400"/>
              </a:lnSpc>
            </a:pPr>
            <a:r>
              <a:rPr lang="en-US" sz="4500" b="1">
                <a:solidFill>
                  <a:srgbClr val="5584C4"/>
                </a:solidFill>
                <a:latin typeface="Arial Bold"/>
                <a:ea typeface="Arial Bold"/>
                <a:cs typeface="Arial Bold"/>
                <a:sym typeface="Arial Bold"/>
              </a:rPr>
              <a:t>48,9M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2820486" y="5219700"/>
            <a:ext cx="4557236" cy="3797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2100" b="1" dirty="0" err="1">
                <a:solidFill>
                  <a:srgbClr val="13377F"/>
                </a:solidFill>
                <a:latin typeface="Arial Bold"/>
                <a:ea typeface="Arial Bold"/>
                <a:cs typeface="Arial Bold"/>
                <a:sym typeface="Arial Bold"/>
              </a:rPr>
              <a:t>Vendégéjszakák</a:t>
            </a:r>
            <a:r>
              <a:rPr lang="en-US" sz="2100" b="1" dirty="0">
                <a:solidFill>
                  <a:srgbClr val="13377F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100" b="1" dirty="0" err="1">
                <a:solidFill>
                  <a:srgbClr val="13377F"/>
                </a:solidFill>
                <a:latin typeface="Arial Bold"/>
                <a:ea typeface="Arial Bold"/>
                <a:cs typeface="Arial Bold"/>
                <a:sym typeface="Arial Bold"/>
              </a:rPr>
              <a:t>száma</a:t>
            </a:r>
            <a:endParaRPr lang="en-US" sz="2100" b="1" dirty="0">
              <a:solidFill>
                <a:srgbClr val="13377F"/>
              </a:solidFill>
              <a:latin typeface="Arial Bold"/>
              <a:ea typeface="Arial Bold"/>
              <a:cs typeface="Arial Bold"/>
              <a:sym typeface="Arial Bold"/>
            </a:endParaRPr>
          </a:p>
        </p:txBody>
      </p:sp>
      <p:sp>
        <p:nvSpPr>
          <p:cNvPr id="39" name="TextBox 39"/>
          <p:cNvSpPr txBox="1"/>
          <p:nvPr/>
        </p:nvSpPr>
        <p:spPr>
          <a:xfrm>
            <a:off x="6666414" y="4473692"/>
            <a:ext cx="2460698" cy="5739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80"/>
              </a:lnSpc>
            </a:pPr>
            <a:r>
              <a:rPr lang="en-US" sz="1650" b="1">
                <a:solidFill>
                  <a:srgbClr val="5584C4"/>
                </a:solidFill>
                <a:latin typeface="Arial Bold"/>
                <a:ea typeface="Arial Bold"/>
                <a:cs typeface="Arial Bold"/>
                <a:sym typeface="Arial Bold"/>
              </a:rPr>
              <a:t>49%</a:t>
            </a:r>
          </a:p>
          <a:p>
            <a:pPr algn="ctr">
              <a:lnSpc>
                <a:spcPts val="1980"/>
              </a:lnSpc>
            </a:pPr>
            <a:r>
              <a:rPr lang="en-US" sz="1650">
                <a:solidFill>
                  <a:srgbClr val="5584C4"/>
                </a:solidFill>
                <a:latin typeface="Arial"/>
                <a:ea typeface="Arial"/>
                <a:cs typeface="Arial"/>
                <a:sym typeface="Arial"/>
              </a:rPr>
              <a:t>belföldi vendégéj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1016927" y="4473692"/>
            <a:ext cx="2460698" cy="5739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80"/>
              </a:lnSpc>
            </a:pPr>
            <a:r>
              <a:rPr lang="en-US" sz="1650" b="1">
                <a:solidFill>
                  <a:srgbClr val="EB5C5A"/>
                </a:solidFill>
                <a:latin typeface="Arial Bold"/>
                <a:ea typeface="Arial Bold"/>
                <a:cs typeface="Arial Bold"/>
                <a:sym typeface="Arial Bold"/>
              </a:rPr>
              <a:t>50%</a:t>
            </a:r>
          </a:p>
          <a:p>
            <a:pPr algn="ctr">
              <a:lnSpc>
                <a:spcPts val="1980"/>
              </a:lnSpc>
            </a:pPr>
            <a:r>
              <a:rPr lang="en-US" sz="1650">
                <a:solidFill>
                  <a:srgbClr val="EB5C5A"/>
                </a:solidFill>
                <a:latin typeface="Arial"/>
                <a:ea typeface="Arial"/>
                <a:cs typeface="Arial"/>
                <a:sym typeface="Arial"/>
              </a:rPr>
              <a:t>belföldi vendégéj</a:t>
            </a:r>
          </a:p>
        </p:txBody>
      </p:sp>
      <p:grpSp>
        <p:nvGrpSpPr>
          <p:cNvPr id="41" name="Group 41"/>
          <p:cNvGrpSpPr/>
          <p:nvPr/>
        </p:nvGrpSpPr>
        <p:grpSpPr>
          <a:xfrm>
            <a:off x="9588217" y="2695384"/>
            <a:ext cx="7833751" cy="2795426"/>
            <a:chOff x="0" y="0"/>
            <a:chExt cx="10445001" cy="3727234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10444988" cy="3727323"/>
            </a:xfrm>
            <a:custGeom>
              <a:avLst/>
              <a:gdLst/>
              <a:ahLst/>
              <a:cxnLst/>
              <a:rect l="l" t="t" r="r" b="b"/>
              <a:pathLst>
                <a:path w="10444988" h="3727323">
                  <a:moveTo>
                    <a:pt x="0" y="580898"/>
                  </a:moveTo>
                  <a:cubicBezTo>
                    <a:pt x="0" y="260096"/>
                    <a:pt x="260096" y="0"/>
                    <a:pt x="580898" y="0"/>
                  </a:cubicBezTo>
                  <a:lnTo>
                    <a:pt x="9864090" y="0"/>
                  </a:lnTo>
                  <a:cubicBezTo>
                    <a:pt x="10184892" y="0"/>
                    <a:pt x="10444988" y="260096"/>
                    <a:pt x="10444988" y="580898"/>
                  </a:cubicBezTo>
                  <a:lnTo>
                    <a:pt x="10444988" y="3146425"/>
                  </a:lnTo>
                  <a:cubicBezTo>
                    <a:pt x="10444988" y="3467227"/>
                    <a:pt x="10184892" y="3727323"/>
                    <a:pt x="9864090" y="3727323"/>
                  </a:cubicBezTo>
                  <a:lnTo>
                    <a:pt x="580898" y="3727323"/>
                  </a:lnTo>
                  <a:cubicBezTo>
                    <a:pt x="260096" y="3727196"/>
                    <a:pt x="0" y="3467227"/>
                    <a:pt x="0" y="3146425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43" name="TextBox 43"/>
          <p:cNvSpPr txBox="1"/>
          <p:nvPr/>
        </p:nvSpPr>
        <p:spPr>
          <a:xfrm>
            <a:off x="9563700" y="3694786"/>
            <a:ext cx="3004642" cy="11184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79"/>
              </a:lnSpc>
            </a:pPr>
            <a:r>
              <a:rPr lang="en-US" sz="2400" b="1">
                <a:solidFill>
                  <a:srgbClr val="EB5C5A"/>
                </a:solidFill>
                <a:latin typeface="Arial Bold"/>
                <a:ea typeface="Arial Bold"/>
                <a:cs typeface="Arial Bold"/>
                <a:sym typeface="Arial Bold"/>
              </a:rPr>
              <a:t>2024</a:t>
            </a:r>
          </a:p>
          <a:p>
            <a:pPr algn="ctr">
              <a:lnSpc>
                <a:spcPts val="5400"/>
              </a:lnSpc>
            </a:pPr>
            <a:r>
              <a:rPr lang="en-US" sz="4500" b="1">
                <a:solidFill>
                  <a:srgbClr val="EB5C5A"/>
                </a:solidFill>
                <a:latin typeface="Arial Bold"/>
                <a:ea typeface="Arial Bold"/>
                <a:cs typeface="Arial Bold"/>
                <a:sym typeface="Arial Bold"/>
              </a:rPr>
              <a:t>1195 Mrd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14443786" y="3685670"/>
            <a:ext cx="3004642" cy="11184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79"/>
              </a:lnSpc>
            </a:pPr>
            <a:r>
              <a:rPr lang="en-US" sz="2400" b="1">
                <a:solidFill>
                  <a:srgbClr val="5584C4"/>
                </a:solidFill>
                <a:latin typeface="Arial Bold"/>
                <a:ea typeface="Arial Bold"/>
                <a:cs typeface="Arial Bold"/>
                <a:sym typeface="Arial Bold"/>
              </a:rPr>
              <a:t>2025</a:t>
            </a:r>
          </a:p>
          <a:p>
            <a:pPr algn="ctr">
              <a:lnSpc>
                <a:spcPts val="5400"/>
              </a:lnSpc>
            </a:pPr>
            <a:r>
              <a:rPr lang="en-US" sz="4500" b="1">
                <a:solidFill>
                  <a:srgbClr val="5584C4"/>
                </a:solidFill>
                <a:latin typeface="Arial Bold"/>
                <a:ea typeface="Arial Bold"/>
                <a:cs typeface="Arial Bold"/>
                <a:sym typeface="Arial Bold"/>
              </a:rPr>
              <a:t>1356 Mrd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12474064" y="4474321"/>
            <a:ext cx="2004146" cy="702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2100" b="1">
                <a:solidFill>
                  <a:srgbClr val="13377F"/>
                </a:solidFill>
                <a:latin typeface="Arial Bold"/>
                <a:ea typeface="Arial Bold"/>
                <a:cs typeface="Arial Bold"/>
                <a:sym typeface="Arial Bold"/>
              </a:rPr>
              <a:t>Szálláshelyi bevételek</a:t>
            </a:r>
          </a:p>
        </p:txBody>
      </p:sp>
      <p:grpSp>
        <p:nvGrpSpPr>
          <p:cNvPr id="46" name="Group 46"/>
          <p:cNvGrpSpPr/>
          <p:nvPr/>
        </p:nvGrpSpPr>
        <p:grpSpPr>
          <a:xfrm>
            <a:off x="12972002" y="3351952"/>
            <a:ext cx="1008259" cy="1008259"/>
            <a:chOff x="0" y="0"/>
            <a:chExt cx="1344346" cy="1344346"/>
          </a:xfrm>
        </p:grpSpPr>
        <p:sp>
          <p:nvSpPr>
            <p:cNvPr id="47" name="Freeform 47"/>
            <p:cNvSpPr/>
            <p:nvPr/>
          </p:nvSpPr>
          <p:spPr>
            <a:xfrm>
              <a:off x="0" y="0"/>
              <a:ext cx="1344422" cy="1344422"/>
            </a:xfrm>
            <a:custGeom>
              <a:avLst/>
              <a:gdLst/>
              <a:ahLst/>
              <a:cxnLst/>
              <a:rect l="l" t="t" r="r" b="b"/>
              <a:pathLst>
                <a:path w="1344422" h="1344422">
                  <a:moveTo>
                    <a:pt x="0" y="672211"/>
                  </a:moveTo>
                  <a:cubicBezTo>
                    <a:pt x="0" y="300990"/>
                    <a:pt x="300990" y="0"/>
                    <a:pt x="672211" y="0"/>
                  </a:cubicBezTo>
                  <a:cubicBezTo>
                    <a:pt x="1043432" y="0"/>
                    <a:pt x="1344422" y="300990"/>
                    <a:pt x="1344422" y="672211"/>
                  </a:cubicBezTo>
                  <a:cubicBezTo>
                    <a:pt x="1344422" y="1043432"/>
                    <a:pt x="1043432" y="1344422"/>
                    <a:pt x="672211" y="1344422"/>
                  </a:cubicBezTo>
                  <a:cubicBezTo>
                    <a:pt x="300990" y="1344422"/>
                    <a:pt x="0" y="1043432"/>
                    <a:pt x="0" y="672211"/>
                  </a:cubicBezTo>
                  <a:close/>
                </a:path>
              </a:pathLst>
            </a:custGeom>
            <a:solidFill>
              <a:srgbClr val="E3EDF6"/>
            </a:solidFill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48" name="TextBox 48"/>
          <p:cNvSpPr txBox="1"/>
          <p:nvPr/>
        </p:nvSpPr>
        <p:spPr>
          <a:xfrm>
            <a:off x="3446431" y="5837434"/>
            <a:ext cx="2004146" cy="3797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2100" b="1">
                <a:solidFill>
                  <a:srgbClr val="4472C4"/>
                </a:solidFill>
                <a:latin typeface="Arial Bold"/>
                <a:ea typeface="Arial Bold"/>
                <a:cs typeface="Arial Bold"/>
                <a:sym typeface="Arial Bold"/>
              </a:rPr>
              <a:t>+8%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4098493" y="2799350"/>
            <a:ext cx="2004146" cy="3797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2100" b="1">
                <a:solidFill>
                  <a:srgbClr val="4472C4"/>
                </a:solidFill>
                <a:latin typeface="Arial Bold"/>
                <a:ea typeface="Arial Bold"/>
                <a:cs typeface="Arial Bold"/>
                <a:sym typeface="Arial Bold"/>
              </a:rPr>
              <a:t>+5%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12499438" y="2923699"/>
            <a:ext cx="2004146" cy="3797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2100" b="1">
                <a:solidFill>
                  <a:srgbClr val="4472C4"/>
                </a:solidFill>
                <a:latin typeface="Arial Bold"/>
                <a:ea typeface="Arial Bold"/>
                <a:cs typeface="Arial Bold"/>
                <a:sym typeface="Arial Bold"/>
              </a:rPr>
              <a:t>+12%</a:t>
            </a:r>
          </a:p>
        </p:txBody>
      </p:sp>
      <p:graphicFrame>
        <p:nvGraphicFramePr>
          <p:cNvPr id="51" name="Chart 18">
            <a:extLst>
              <a:ext uri="{FF2B5EF4-FFF2-40B4-BE49-F238E27FC236}">
                <a16:creationId xmlns:a16="http://schemas.microsoft.com/office/drawing/2014/main" id="{7D34B3C6-5178-1B9B-C48E-C9AD1BACA65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43211125"/>
              </p:ext>
            </p:extLst>
          </p:nvPr>
        </p:nvGraphicFramePr>
        <p:xfrm>
          <a:off x="8921115" y="6775480"/>
          <a:ext cx="8594945" cy="18639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" y="0"/>
            <a:ext cx="18288000" cy="10286562"/>
            <a:chOff x="0" y="0"/>
            <a:chExt cx="24384000" cy="1371541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5364"/>
            </a:xfrm>
            <a:custGeom>
              <a:avLst/>
              <a:gdLst/>
              <a:ahLst/>
              <a:cxnLst/>
              <a:rect l="l" t="t" r="r" b="b"/>
              <a:pathLst>
                <a:path w="24384000" h="13715364">
                  <a:moveTo>
                    <a:pt x="0" y="0"/>
                  </a:moveTo>
                  <a:lnTo>
                    <a:pt x="24384000" y="0"/>
                  </a:lnTo>
                  <a:lnTo>
                    <a:pt x="24384000" y="13715364"/>
                  </a:lnTo>
                  <a:lnTo>
                    <a:pt x="0" y="13715364"/>
                  </a:lnTo>
                  <a:close/>
                </a:path>
              </a:pathLst>
            </a:custGeom>
            <a:solidFill>
              <a:srgbClr val="6F9ED4">
                <a:alpha val="3922"/>
              </a:srgbClr>
            </a:solidFill>
          </p:spPr>
          <p:txBody>
            <a:bodyPr/>
            <a:lstStyle/>
            <a:p>
              <a:endParaRPr lang="hu-HU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-19050" y="8402488"/>
            <a:ext cx="16700497" cy="1904190"/>
            <a:chOff x="0" y="0"/>
            <a:chExt cx="22267329" cy="253892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2267290" cy="2538857"/>
            </a:xfrm>
            <a:custGeom>
              <a:avLst/>
              <a:gdLst/>
              <a:ahLst/>
              <a:cxnLst/>
              <a:rect l="l" t="t" r="r" b="b"/>
              <a:pathLst>
                <a:path w="22267290" h="2538857">
                  <a:moveTo>
                    <a:pt x="0" y="0"/>
                  </a:moveTo>
                  <a:lnTo>
                    <a:pt x="22267290" y="0"/>
                  </a:lnTo>
                  <a:lnTo>
                    <a:pt x="22267290" y="2538857"/>
                  </a:lnTo>
                  <a:lnTo>
                    <a:pt x="0" y="25388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99" b="-102"/>
              </a:stretch>
            </a:blipFill>
          </p:spPr>
          <p:txBody>
            <a:bodyPr/>
            <a:lstStyle/>
            <a:p>
              <a:endParaRPr lang="hu-HU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906409" y="5720591"/>
            <a:ext cx="7057368" cy="2795426"/>
            <a:chOff x="0" y="0"/>
            <a:chExt cx="9409824" cy="372723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9409811" cy="3727196"/>
            </a:xfrm>
            <a:custGeom>
              <a:avLst/>
              <a:gdLst/>
              <a:ahLst/>
              <a:cxnLst/>
              <a:rect l="l" t="t" r="r" b="b"/>
              <a:pathLst>
                <a:path w="9409811" h="3727196">
                  <a:moveTo>
                    <a:pt x="0" y="521970"/>
                  </a:moveTo>
                  <a:cubicBezTo>
                    <a:pt x="0" y="233680"/>
                    <a:pt x="233680" y="0"/>
                    <a:pt x="521970" y="0"/>
                  </a:cubicBezTo>
                  <a:lnTo>
                    <a:pt x="8887841" y="0"/>
                  </a:lnTo>
                  <a:cubicBezTo>
                    <a:pt x="9176131" y="0"/>
                    <a:pt x="9409811" y="233680"/>
                    <a:pt x="9409811" y="521970"/>
                  </a:cubicBezTo>
                  <a:lnTo>
                    <a:pt x="9409811" y="3205226"/>
                  </a:lnTo>
                  <a:cubicBezTo>
                    <a:pt x="9409811" y="3493516"/>
                    <a:pt x="9176131" y="3727196"/>
                    <a:pt x="8887841" y="3727196"/>
                  </a:cubicBezTo>
                  <a:lnTo>
                    <a:pt x="521970" y="3727196"/>
                  </a:lnTo>
                  <a:cubicBezTo>
                    <a:pt x="233680" y="3727196"/>
                    <a:pt x="0" y="3493516"/>
                    <a:pt x="0" y="3205226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hu-HU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8203140" y="5742642"/>
            <a:ext cx="9198635" cy="2795426"/>
            <a:chOff x="0" y="0"/>
            <a:chExt cx="12264847" cy="372723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2264898" cy="3727323"/>
            </a:xfrm>
            <a:custGeom>
              <a:avLst/>
              <a:gdLst/>
              <a:ahLst/>
              <a:cxnLst/>
              <a:rect l="l" t="t" r="r" b="b"/>
              <a:pathLst>
                <a:path w="12264898" h="3727323">
                  <a:moveTo>
                    <a:pt x="0" y="536194"/>
                  </a:moveTo>
                  <a:cubicBezTo>
                    <a:pt x="0" y="240030"/>
                    <a:pt x="240030" y="0"/>
                    <a:pt x="536194" y="0"/>
                  </a:cubicBezTo>
                  <a:lnTo>
                    <a:pt x="11728704" y="0"/>
                  </a:lnTo>
                  <a:cubicBezTo>
                    <a:pt x="12024868" y="0"/>
                    <a:pt x="12264898" y="240030"/>
                    <a:pt x="12264898" y="536194"/>
                  </a:cubicBezTo>
                  <a:lnTo>
                    <a:pt x="12264898" y="3191129"/>
                  </a:lnTo>
                  <a:cubicBezTo>
                    <a:pt x="12264898" y="3487293"/>
                    <a:pt x="12024868" y="3727323"/>
                    <a:pt x="11728704" y="3727323"/>
                  </a:cubicBezTo>
                  <a:lnTo>
                    <a:pt x="536194" y="3727323"/>
                  </a:lnTo>
                  <a:cubicBezTo>
                    <a:pt x="240030" y="3727196"/>
                    <a:pt x="0" y="3487166"/>
                    <a:pt x="0" y="3191129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hu-HU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906409" y="1743808"/>
            <a:ext cx="1231668" cy="657997"/>
            <a:chOff x="0" y="0"/>
            <a:chExt cx="1642224" cy="877329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642237" cy="877316"/>
            </a:xfrm>
            <a:custGeom>
              <a:avLst/>
              <a:gdLst/>
              <a:ahLst/>
              <a:cxnLst/>
              <a:rect l="l" t="t" r="r" b="b"/>
              <a:pathLst>
                <a:path w="1642237" h="877316">
                  <a:moveTo>
                    <a:pt x="0" y="438658"/>
                  </a:moveTo>
                  <a:cubicBezTo>
                    <a:pt x="0" y="196342"/>
                    <a:pt x="196342" y="0"/>
                    <a:pt x="438658" y="0"/>
                  </a:cubicBezTo>
                  <a:lnTo>
                    <a:pt x="1203579" y="0"/>
                  </a:lnTo>
                  <a:cubicBezTo>
                    <a:pt x="1445895" y="0"/>
                    <a:pt x="1642237" y="196342"/>
                    <a:pt x="1642237" y="438658"/>
                  </a:cubicBezTo>
                  <a:cubicBezTo>
                    <a:pt x="1642237" y="680974"/>
                    <a:pt x="1445895" y="877316"/>
                    <a:pt x="1203579" y="877316"/>
                  </a:cubicBezTo>
                  <a:lnTo>
                    <a:pt x="438658" y="877316"/>
                  </a:lnTo>
                  <a:cubicBezTo>
                    <a:pt x="196342" y="877316"/>
                    <a:pt x="0" y="680974"/>
                    <a:pt x="0" y="438658"/>
                  </a:cubicBezTo>
                  <a:close/>
                </a:path>
              </a:pathLst>
            </a:custGeom>
            <a:solidFill>
              <a:srgbClr val="6F9ED4"/>
            </a:solidFill>
          </p:spPr>
          <p:txBody>
            <a:bodyPr/>
            <a:lstStyle/>
            <a:p>
              <a:endParaRPr lang="hu-HU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886225" y="39862"/>
            <a:ext cx="15773400" cy="1988344"/>
            <a:chOff x="0" y="0"/>
            <a:chExt cx="21031200" cy="265112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1031200" cy="2651126"/>
            </a:xfrm>
            <a:custGeom>
              <a:avLst/>
              <a:gdLst/>
              <a:ahLst/>
              <a:cxnLst/>
              <a:rect l="l" t="t" r="r" b="b"/>
              <a:pathLst>
                <a:path w="21031200" h="2651126">
                  <a:moveTo>
                    <a:pt x="0" y="0"/>
                  </a:moveTo>
                  <a:lnTo>
                    <a:pt x="21031200" y="0"/>
                  </a:lnTo>
                  <a:lnTo>
                    <a:pt x="21031200" y="2651126"/>
                  </a:lnTo>
                  <a:lnTo>
                    <a:pt x="0" y="2651126"/>
                  </a:lnTo>
                  <a:close/>
                </a:path>
              </a:pathLst>
            </a:custGeom>
            <a:blipFill>
              <a:blip r:embed="rId4">
                <a:alphaModFix amt="0"/>
              </a:blip>
              <a:stretch>
                <a:fillRect t="-104573" b="-104573"/>
              </a:stretch>
            </a:blipFill>
          </p:spPr>
          <p:txBody>
            <a:bodyPr/>
            <a:lstStyle/>
            <a:p>
              <a:endParaRPr lang="hu-HU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28575"/>
              <a:ext cx="21031200" cy="262255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5508"/>
                </a:lnSpc>
              </a:pPr>
              <a:r>
                <a:rPr lang="en-US" sz="5100" b="1">
                  <a:solidFill>
                    <a:srgbClr val="043376"/>
                  </a:solidFill>
                  <a:latin typeface="Arial Bold"/>
                  <a:ea typeface="Arial Bold"/>
                  <a:cs typeface="Arial Bold"/>
                  <a:sym typeface="Arial Bold"/>
                </a:rPr>
                <a:t>Vidéki eredmények</a:t>
              </a:r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8790346" y="5989406"/>
            <a:ext cx="9015755" cy="6105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2100" b="1">
                <a:solidFill>
                  <a:srgbClr val="13377F"/>
                </a:solidFill>
                <a:latin typeface="Arial Bold"/>
                <a:ea typeface="Arial Bold"/>
                <a:cs typeface="Arial Bold"/>
                <a:sym typeface="Arial Bold"/>
              </a:rPr>
              <a:t>Külföldi vendégek küldőországok szerint</a:t>
            </a:r>
          </a:p>
          <a:p>
            <a:pPr algn="l">
              <a:lnSpc>
                <a:spcPts val="1800"/>
              </a:lnSpc>
            </a:pPr>
            <a:r>
              <a:rPr lang="en-US" sz="1500" b="1">
                <a:solidFill>
                  <a:srgbClr val="13377F"/>
                </a:solidFill>
                <a:latin typeface="Arial Bold"/>
                <a:ea typeface="Arial Bold"/>
                <a:cs typeface="Arial Bold"/>
                <a:sym typeface="Arial Bold"/>
              </a:rPr>
              <a:t>(vendégszám)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16700497" y="9725025"/>
            <a:ext cx="1587503" cy="547688"/>
            <a:chOff x="0" y="0"/>
            <a:chExt cx="2116671" cy="73025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116668" cy="730250"/>
            </a:xfrm>
            <a:custGeom>
              <a:avLst/>
              <a:gdLst/>
              <a:ahLst/>
              <a:cxnLst/>
              <a:rect l="l" t="t" r="r" b="b"/>
              <a:pathLst>
                <a:path w="2116668" h="730250">
                  <a:moveTo>
                    <a:pt x="0" y="0"/>
                  </a:moveTo>
                  <a:lnTo>
                    <a:pt x="2116668" y="0"/>
                  </a:lnTo>
                  <a:lnTo>
                    <a:pt x="2116668" y="730250"/>
                  </a:lnTo>
                  <a:lnTo>
                    <a:pt x="0" y="730250"/>
                  </a:lnTo>
                  <a:close/>
                </a:path>
              </a:pathLst>
            </a:custGeom>
            <a:blipFill>
              <a:blip r:embed="rId4">
                <a:alphaModFix amt="0"/>
              </a:blip>
              <a:stretch>
                <a:fillRect t="-6478" b="-6478"/>
              </a:stretch>
            </a:blipFill>
          </p:spPr>
          <p:txBody>
            <a:bodyPr/>
            <a:lstStyle/>
            <a:p>
              <a:endParaRPr lang="hu-HU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19050"/>
              <a:ext cx="2116671" cy="7493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1800"/>
                </a:lnSpc>
              </a:pPr>
              <a:r>
                <a:rPr lang="en-US" sz="1500" b="1">
                  <a:solidFill>
                    <a:srgbClr val="6F9ED4"/>
                  </a:solidFill>
                  <a:latin typeface="Arimo Bold"/>
                  <a:ea typeface="Arimo Bold"/>
                  <a:cs typeface="Arimo Bold"/>
                  <a:sym typeface="Arimo Bold"/>
                </a:rPr>
                <a:t>5</a:t>
              </a: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8838781" y="6989197"/>
            <a:ext cx="1008259" cy="1008259"/>
            <a:chOff x="0" y="0"/>
            <a:chExt cx="1344346" cy="1344346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344422" cy="1344422"/>
            </a:xfrm>
            <a:custGeom>
              <a:avLst/>
              <a:gdLst/>
              <a:ahLst/>
              <a:cxnLst/>
              <a:rect l="l" t="t" r="r" b="b"/>
              <a:pathLst>
                <a:path w="1344422" h="1344422">
                  <a:moveTo>
                    <a:pt x="0" y="672211"/>
                  </a:moveTo>
                  <a:cubicBezTo>
                    <a:pt x="0" y="300990"/>
                    <a:pt x="300990" y="0"/>
                    <a:pt x="672211" y="0"/>
                  </a:cubicBezTo>
                  <a:cubicBezTo>
                    <a:pt x="1043432" y="0"/>
                    <a:pt x="1344422" y="300990"/>
                    <a:pt x="1344422" y="672211"/>
                  </a:cubicBezTo>
                  <a:cubicBezTo>
                    <a:pt x="1344422" y="1043432"/>
                    <a:pt x="1043432" y="1344422"/>
                    <a:pt x="672211" y="1344422"/>
                  </a:cubicBezTo>
                  <a:cubicBezTo>
                    <a:pt x="300990" y="1344422"/>
                    <a:pt x="0" y="1043432"/>
                    <a:pt x="0" y="672211"/>
                  </a:cubicBezTo>
                  <a:close/>
                </a:path>
              </a:pathLst>
            </a:custGeom>
            <a:solidFill>
              <a:srgbClr val="E3EDF6"/>
            </a:solidFill>
          </p:spPr>
          <p:txBody>
            <a:bodyPr/>
            <a:lstStyle/>
            <a:p>
              <a:endParaRPr lang="hu-HU"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056332" y="1856022"/>
            <a:ext cx="3011424" cy="524685"/>
            <a:chOff x="0" y="0"/>
            <a:chExt cx="4015232" cy="69958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4015234" cy="699576"/>
            </a:xfrm>
            <a:custGeom>
              <a:avLst/>
              <a:gdLst/>
              <a:ahLst/>
              <a:cxnLst/>
              <a:rect l="l" t="t" r="r" b="b"/>
              <a:pathLst>
                <a:path w="4015234" h="699576">
                  <a:moveTo>
                    <a:pt x="0" y="0"/>
                  </a:moveTo>
                  <a:lnTo>
                    <a:pt x="4015234" y="0"/>
                  </a:lnTo>
                  <a:lnTo>
                    <a:pt x="4015234" y="699576"/>
                  </a:lnTo>
                  <a:lnTo>
                    <a:pt x="0" y="699576"/>
                  </a:lnTo>
                  <a:close/>
                </a:path>
              </a:pathLst>
            </a:custGeom>
            <a:blipFill>
              <a:blip r:embed="rId4">
                <a:alphaModFix amt="0"/>
              </a:blip>
              <a:stretch>
                <a:fillRect t="-61834" b="-61835"/>
              </a:stretch>
            </a:blipFill>
          </p:spPr>
          <p:txBody>
            <a:bodyPr/>
            <a:lstStyle/>
            <a:p>
              <a:endParaRPr lang="hu-HU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19050"/>
              <a:ext cx="4015232" cy="68053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592"/>
                </a:lnSpc>
              </a:pPr>
              <a:r>
                <a:rPr lang="en-US" sz="2400" b="1" spc="-90">
                  <a:solidFill>
                    <a:srgbClr val="FFFFFF"/>
                  </a:solidFill>
                  <a:latin typeface="Arial Bold"/>
                  <a:ea typeface="Arial Bold"/>
                  <a:cs typeface="Arial Bold"/>
                  <a:sym typeface="Arial Bold"/>
                </a:rPr>
                <a:t>2025. </a:t>
              </a:r>
            </a:p>
          </p:txBody>
        </p:sp>
      </p:grpSp>
      <p:sp>
        <p:nvSpPr>
          <p:cNvPr id="25" name="TextBox 25"/>
          <p:cNvSpPr txBox="1"/>
          <p:nvPr/>
        </p:nvSpPr>
        <p:spPr>
          <a:xfrm>
            <a:off x="978760" y="6269517"/>
            <a:ext cx="2517334" cy="11184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79"/>
              </a:lnSpc>
            </a:pPr>
            <a:r>
              <a:rPr lang="en-US" sz="2400" b="1">
                <a:solidFill>
                  <a:srgbClr val="EB5C5A"/>
                </a:solidFill>
                <a:latin typeface="Arial Bold"/>
                <a:ea typeface="Arial Bold"/>
                <a:cs typeface="Arial Bold"/>
                <a:sym typeface="Arial Bold"/>
              </a:rPr>
              <a:t>2024</a:t>
            </a:r>
          </a:p>
          <a:p>
            <a:pPr algn="ctr">
              <a:lnSpc>
                <a:spcPts val="5400"/>
              </a:lnSpc>
            </a:pPr>
            <a:r>
              <a:rPr lang="en-US" sz="4500" b="1">
                <a:solidFill>
                  <a:srgbClr val="EB5C5A"/>
                </a:solidFill>
                <a:latin typeface="Arial Bold"/>
                <a:ea typeface="Arial Bold"/>
                <a:cs typeface="Arial Bold"/>
                <a:sym typeface="Arial Bold"/>
              </a:rPr>
              <a:t>11,9M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5335343" y="6269517"/>
            <a:ext cx="2517334" cy="11184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79"/>
              </a:lnSpc>
            </a:pPr>
            <a:r>
              <a:rPr lang="en-US" sz="2400" b="1">
                <a:solidFill>
                  <a:srgbClr val="5584C4"/>
                </a:solidFill>
                <a:latin typeface="Arial Bold"/>
                <a:ea typeface="Arial Bold"/>
                <a:cs typeface="Arial Bold"/>
                <a:sym typeface="Arial Bold"/>
              </a:rPr>
              <a:t>2025</a:t>
            </a:r>
          </a:p>
          <a:p>
            <a:pPr algn="ctr">
              <a:lnSpc>
                <a:spcPts val="5400"/>
              </a:lnSpc>
            </a:pPr>
            <a:r>
              <a:rPr lang="en-US" sz="4500" b="1">
                <a:solidFill>
                  <a:srgbClr val="5584C4"/>
                </a:solidFill>
                <a:latin typeface="Arial Bold"/>
                <a:ea typeface="Arial Bold"/>
                <a:cs typeface="Arial Bold"/>
                <a:sym typeface="Arial Bold"/>
              </a:rPr>
              <a:t>12,4M</a:t>
            </a:r>
          </a:p>
        </p:txBody>
      </p:sp>
      <p:grpSp>
        <p:nvGrpSpPr>
          <p:cNvPr id="27" name="Group 27"/>
          <p:cNvGrpSpPr/>
          <p:nvPr/>
        </p:nvGrpSpPr>
        <p:grpSpPr>
          <a:xfrm>
            <a:off x="3914127" y="6238199"/>
            <a:ext cx="1008259" cy="1008259"/>
            <a:chOff x="0" y="0"/>
            <a:chExt cx="1344346" cy="1344346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1344422" cy="1344422"/>
            </a:xfrm>
            <a:custGeom>
              <a:avLst/>
              <a:gdLst/>
              <a:ahLst/>
              <a:cxnLst/>
              <a:rect l="l" t="t" r="r" b="b"/>
              <a:pathLst>
                <a:path w="1344422" h="1344422">
                  <a:moveTo>
                    <a:pt x="0" y="672211"/>
                  </a:moveTo>
                  <a:cubicBezTo>
                    <a:pt x="0" y="300990"/>
                    <a:pt x="300990" y="0"/>
                    <a:pt x="672211" y="0"/>
                  </a:cubicBezTo>
                  <a:cubicBezTo>
                    <a:pt x="1043432" y="0"/>
                    <a:pt x="1344422" y="300990"/>
                    <a:pt x="1344422" y="672211"/>
                  </a:cubicBezTo>
                  <a:cubicBezTo>
                    <a:pt x="1344422" y="1043432"/>
                    <a:pt x="1043432" y="1344422"/>
                    <a:pt x="672211" y="1344422"/>
                  </a:cubicBezTo>
                  <a:cubicBezTo>
                    <a:pt x="300990" y="1344422"/>
                    <a:pt x="0" y="1043432"/>
                    <a:pt x="0" y="672211"/>
                  </a:cubicBezTo>
                  <a:close/>
                </a:path>
              </a:pathLst>
            </a:custGeom>
            <a:solidFill>
              <a:srgbClr val="E3EDF6"/>
            </a:solidFill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29" name="TextBox 29"/>
          <p:cNvSpPr txBox="1"/>
          <p:nvPr/>
        </p:nvSpPr>
        <p:spPr>
          <a:xfrm>
            <a:off x="1443599" y="7329430"/>
            <a:ext cx="1622717" cy="702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2100" b="1">
                <a:solidFill>
                  <a:srgbClr val="EB5C5A"/>
                </a:solidFill>
                <a:latin typeface="Arial Bold"/>
                <a:ea typeface="Arial Bold"/>
                <a:cs typeface="Arial Bold"/>
                <a:sym typeface="Arial Bold"/>
              </a:rPr>
              <a:t>összes vendég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5782647" y="7307209"/>
            <a:ext cx="1622717" cy="702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2100" b="1">
                <a:solidFill>
                  <a:srgbClr val="5584C4"/>
                </a:solidFill>
                <a:latin typeface="Arial Bold"/>
                <a:ea typeface="Arial Bold"/>
                <a:cs typeface="Arial Bold"/>
                <a:sym typeface="Arial Bold"/>
              </a:rPr>
              <a:t>összes vendég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3416189" y="7360568"/>
            <a:ext cx="2004146" cy="702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2100" b="1">
                <a:solidFill>
                  <a:srgbClr val="13377F"/>
                </a:solidFill>
                <a:latin typeface="Arial Bold"/>
                <a:ea typeface="Arial Bold"/>
                <a:cs typeface="Arial Bold"/>
                <a:sym typeface="Arial Bold"/>
              </a:rPr>
              <a:t>Vendégek száma</a:t>
            </a:r>
          </a:p>
        </p:txBody>
      </p:sp>
      <p:grpSp>
        <p:nvGrpSpPr>
          <p:cNvPr id="32" name="Group 32"/>
          <p:cNvGrpSpPr/>
          <p:nvPr/>
        </p:nvGrpSpPr>
        <p:grpSpPr>
          <a:xfrm>
            <a:off x="886225" y="2695384"/>
            <a:ext cx="8468144" cy="2795426"/>
            <a:chOff x="0" y="0"/>
            <a:chExt cx="11290859" cy="3727234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11290808" cy="3727196"/>
            </a:xfrm>
            <a:custGeom>
              <a:avLst/>
              <a:gdLst/>
              <a:ahLst/>
              <a:cxnLst/>
              <a:rect l="l" t="t" r="r" b="b"/>
              <a:pathLst>
                <a:path w="11290808" h="3727196">
                  <a:moveTo>
                    <a:pt x="0" y="550291"/>
                  </a:moveTo>
                  <a:cubicBezTo>
                    <a:pt x="0" y="246380"/>
                    <a:pt x="246380" y="0"/>
                    <a:pt x="550291" y="0"/>
                  </a:cubicBezTo>
                  <a:lnTo>
                    <a:pt x="10740517" y="0"/>
                  </a:lnTo>
                  <a:cubicBezTo>
                    <a:pt x="11044428" y="0"/>
                    <a:pt x="11290808" y="246380"/>
                    <a:pt x="11290808" y="550291"/>
                  </a:cubicBezTo>
                  <a:lnTo>
                    <a:pt x="11290808" y="3176905"/>
                  </a:lnTo>
                  <a:cubicBezTo>
                    <a:pt x="11290808" y="3480816"/>
                    <a:pt x="11044428" y="3727196"/>
                    <a:pt x="10740517" y="3727196"/>
                  </a:cubicBezTo>
                  <a:lnTo>
                    <a:pt x="550291" y="3727196"/>
                  </a:lnTo>
                  <a:cubicBezTo>
                    <a:pt x="246380" y="3727196"/>
                    <a:pt x="0" y="3480816"/>
                    <a:pt x="0" y="3176905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hu-HU"/>
            </a:p>
          </p:txBody>
        </p:sp>
      </p:grpSp>
      <p:pic>
        <p:nvPicPr>
          <p:cNvPr id="34" name="Picture 3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28096" y="2637710"/>
            <a:ext cx="3722306" cy="2703182"/>
          </a:xfrm>
          <a:prstGeom prst="rect">
            <a:avLst/>
          </a:prstGeom>
        </p:spPr>
      </p:pic>
      <p:sp>
        <p:nvSpPr>
          <p:cNvPr id="35" name="TextBox 35"/>
          <p:cNvSpPr txBox="1"/>
          <p:nvPr/>
        </p:nvSpPr>
        <p:spPr>
          <a:xfrm>
            <a:off x="1214857" y="3325625"/>
            <a:ext cx="2048704" cy="11184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79"/>
              </a:lnSpc>
            </a:pPr>
            <a:r>
              <a:rPr lang="en-US" sz="2400" b="1">
                <a:solidFill>
                  <a:srgbClr val="EB5C5A"/>
                </a:solidFill>
                <a:latin typeface="Arial Bold"/>
                <a:ea typeface="Arial Bold"/>
                <a:cs typeface="Arial Bold"/>
                <a:sym typeface="Arial Bold"/>
              </a:rPr>
              <a:t>2024</a:t>
            </a:r>
          </a:p>
          <a:p>
            <a:pPr algn="ctr">
              <a:lnSpc>
                <a:spcPts val="5400"/>
              </a:lnSpc>
            </a:pPr>
            <a:r>
              <a:rPr lang="en-US" sz="4500" b="1">
                <a:solidFill>
                  <a:srgbClr val="EB5C5A"/>
                </a:solidFill>
                <a:latin typeface="Arial Bold"/>
                <a:ea typeface="Arial Bold"/>
                <a:cs typeface="Arial Bold"/>
                <a:sym typeface="Arial Bold"/>
              </a:rPr>
              <a:t>29,8M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6872411" y="3325625"/>
            <a:ext cx="2048704" cy="11184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79"/>
              </a:lnSpc>
            </a:pPr>
            <a:r>
              <a:rPr lang="en-US" sz="2400" b="1">
                <a:solidFill>
                  <a:srgbClr val="5584C4"/>
                </a:solidFill>
                <a:latin typeface="Arial Bold"/>
                <a:ea typeface="Arial Bold"/>
                <a:cs typeface="Arial Bold"/>
                <a:sym typeface="Arial Bold"/>
              </a:rPr>
              <a:t>2025</a:t>
            </a:r>
          </a:p>
          <a:p>
            <a:pPr algn="ctr">
              <a:lnSpc>
                <a:spcPts val="5400"/>
              </a:lnSpc>
            </a:pPr>
            <a:r>
              <a:rPr lang="en-US" sz="4500" b="1">
                <a:solidFill>
                  <a:srgbClr val="5584C4"/>
                </a:solidFill>
                <a:latin typeface="Arial Bold"/>
                <a:ea typeface="Arial Bold"/>
                <a:cs typeface="Arial Bold"/>
                <a:sym typeface="Arial Bold"/>
              </a:rPr>
              <a:t>30,4M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2820486" y="5144748"/>
            <a:ext cx="4557236" cy="3797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2100" b="1" dirty="0" err="1">
                <a:solidFill>
                  <a:srgbClr val="13377F"/>
                </a:solidFill>
                <a:latin typeface="Arial Bold"/>
                <a:ea typeface="Arial Bold"/>
                <a:cs typeface="Arial Bold"/>
                <a:sym typeface="Arial Bold"/>
              </a:rPr>
              <a:t>Vendégéjszakák</a:t>
            </a:r>
            <a:r>
              <a:rPr lang="en-US" sz="2100" b="1" dirty="0">
                <a:solidFill>
                  <a:srgbClr val="13377F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100" b="1" dirty="0" err="1">
                <a:solidFill>
                  <a:srgbClr val="13377F"/>
                </a:solidFill>
                <a:latin typeface="Arial Bold"/>
                <a:ea typeface="Arial Bold"/>
                <a:cs typeface="Arial Bold"/>
                <a:sym typeface="Arial Bold"/>
              </a:rPr>
              <a:t>száma</a:t>
            </a:r>
            <a:endParaRPr lang="en-US" sz="2100" b="1" dirty="0">
              <a:solidFill>
                <a:srgbClr val="13377F"/>
              </a:solidFill>
              <a:latin typeface="Arial Bold"/>
              <a:ea typeface="Arial Bold"/>
              <a:cs typeface="Arial Bold"/>
              <a:sym typeface="Arial Bold"/>
            </a:endParaRPr>
          </a:p>
        </p:txBody>
      </p:sp>
      <p:sp>
        <p:nvSpPr>
          <p:cNvPr id="38" name="TextBox 38"/>
          <p:cNvSpPr txBox="1"/>
          <p:nvPr/>
        </p:nvSpPr>
        <p:spPr>
          <a:xfrm>
            <a:off x="6666414" y="4473692"/>
            <a:ext cx="2460698" cy="5739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80"/>
              </a:lnSpc>
            </a:pPr>
            <a:r>
              <a:rPr lang="en-US" sz="1650" b="1">
                <a:solidFill>
                  <a:srgbClr val="5584C4"/>
                </a:solidFill>
                <a:latin typeface="Arial Bold"/>
                <a:ea typeface="Arial Bold"/>
                <a:cs typeface="Arial Bold"/>
                <a:sym typeface="Arial Bold"/>
              </a:rPr>
              <a:t>71%</a:t>
            </a:r>
          </a:p>
          <a:p>
            <a:pPr algn="ctr">
              <a:lnSpc>
                <a:spcPts val="1980"/>
              </a:lnSpc>
            </a:pPr>
            <a:r>
              <a:rPr lang="en-US" sz="1650">
                <a:solidFill>
                  <a:srgbClr val="5584C4"/>
                </a:solidFill>
                <a:latin typeface="Arial"/>
                <a:ea typeface="Arial"/>
                <a:cs typeface="Arial"/>
                <a:sym typeface="Arial"/>
              </a:rPr>
              <a:t>belföldi vendégéj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1016927" y="4473692"/>
            <a:ext cx="2460698" cy="5739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80"/>
              </a:lnSpc>
            </a:pPr>
            <a:r>
              <a:rPr lang="en-US" sz="1650" b="1">
                <a:solidFill>
                  <a:srgbClr val="EB5C5A"/>
                </a:solidFill>
                <a:latin typeface="Arial Bold"/>
                <a:ea typeface="Arial Bold"/>
                <a:cs typeface="Arial Bold"/>
                <a:sym typeface="Arial Bold"/>
              </a:rPr>
              <a:t>71%</a:t>
            </a:r>
          </a:p>
          <a:p>
            <a:pPr algn="ctr">
              <a:lnSpc>
                <a:spcPts val="1980"/>
              </a:lnSpc>
            </a:pPr>
            <a:r>
              <a:rPr lang="en-US" sz="1650">
                <a:solidFill>
                  <a:srgbClr val="EB5C5A"/>
                </a:solidFill>
                <a:latin typeface="Arial"/>
                <a:ea typeface="Arial"/>
                <a:cs typeface="Arial"/>
                <a:sym typeface="Arial"/>
              </a:rPr>
              <a:t>belföldi vendégéj</a:t>
            </a:r>
          </a:p>
        </p:txBody>
      </p:sp>
      <p:grpSp>
        <p:nvGrpSpPr>
          <p:cNvPr id="40" name="Group 40"/>
          <p:cNvGrpSpPr/>
          <p:nvPr/>
        </p:nvGrpSpPr>
        <p:grpSpPr>
          <a:xfrm>
            <a:off x="9588217" y="2695384"/>
            <a:ext cx="7833751" cy="2795426"/>
            <a:chOff x="0" y="0"/>
            <a:chExt cx="10445001" cy="3727234"/>
          </a:xfrm>
        </p:grpSpPr>
        <p:sp>
          <p:nvSpPr>
            <p:cNvPr id="41" name="Freeform 41"/>
            <p:cNvSpPr/>
            <p:nvPr/>
          </p:nvSpPr>
          <p:spPr>
            <a:xfrm>
              <a:off x="0" y="0"/>
              <a:ext cx="10444988" cy="3727323"/>
            </a:xfrm>
            <a:custGeom>
              <a:avLst/>
              <a:gdLst/>
              <a:ahLst/>
              <a:cxnLst/>
              <a:rect l="l" t="t" r="r" b="b"/>
              <a:pathLst>
                <a:path w="10444988" h="3727323">
                  <a:moveTo>
                    <a:pt x="0" y="580898"/>
                  </a:moveTo>
                  <a:cubicBezTo>
                    <a:pt x="0" y="260096"/>
                    <a:pt x="260096" y="0"/>
                    <a:pt x="580898" y="0"/>
                  </a:cubicBezTo>
                  <a:lnTo>
                    <a:pt x="9864090" y="0"/>
                  </a:lnTo>
                  <a:cubicBezTo>
                    <a:pt x="10184892" y="0"/>
                    <a:pt x="10444988" y="260096"/>
                    <a:pt x="10444988" y="580898"/>
                  </a:cubicBezTo>
                  <a:lnTo>
                    <a:pt x="10444988" y="3146425"/>
                  </a:lnTo>
                  <a:cubicBezTo>
                    <a:pt x="10444988" y="3467227"/>
                    <a:pt x="10184892" y="3727323"/>
                    <a:pt x="9864090" y="3727323"/>
                  </a:cubicBezTo>
                  <a:lnTo>
                    <a:pt x="580898" y="3727323"/>
                  </a:lnTo>
                  <a:cubicBezTo>
                    <a:pt x="260096" y="3727196"/>
                    <a:pt x="0" y="3467227"/>
                    <a:pt x="0" y="3146425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42" name="TextBox 42"/>
          <p:cNvSpPr txBox="1"/>
          <p:nvPr/>
        </p:nvSpPr>
        <p:spPr>
          <a:xfrm>
            <a:off x="9563700" y="3694786"/>
            <a:ext cx="3004642" cy="11184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79"/>
              </a:lnSpc>
            </a:pPr>
            <a:r>
              <a:rPr lang="en-US" sz="2400" b="1">
                <a:solidFill>
                  <a:srgbClr val="EB5C5A"/>
                </a:solidFill>
                <a:latin typeface="Arial Bold"/>
                <a:ea typeface="Arial Bold"/>
                <a:cs typeface="Arial Bold"/>
                <a:sym typeface="Arial Bold"/>
              </a:rPr>
              <a:t>2024</a:t>
            </a:r>
          </a:p>
          <a:p>
            <a:pPr algn="ctr">
              <a:lnSpc>
                <a:spcPts val="5400"/>
              </a:lnSpc>
            </a:pPr>
            <a:r>
              <a:rPr lang="en-US" sz="4500" b="1">
                <a:solidFill>
                  <a:srgbClr val="EB5C5A"/>
                </a:solidFill>
                <a:latin typeface="Arial Bold"/>
                <a:ea typeface="Arial Bold"/>
                <a:cs typeface="Arial Bold"/>
                <a:sym typeface="Arial Bold"/>
              </a:rPr>
              <a:t>610 Mrd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14443786" y="3685670"/>
            <a:ext cx="3004642" cy="11184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79"/>
              </a:lnSpc>
            </a:pPr>
            <a:r>
              <a:rPr lang="en-US" sz="2400" b="1">
                <a:solidFill>
                  <a:srgbClr val="5584C4"/>
                </a:solidFill>
                <a:latin typeface="Arial Bold"/>
                <a:ea typeface="Arial Bold"/>
                <a:cs typeface="Arial Bold"/>
                <a:sym typeface="Arial Bold"/>
              </a:rPr>
              <a:t>2025</a:t>
            </a:r>
          </a:p>
          <a:p>
            <a:pPr algn="ctr">
              <a:lnSpc>
                <a:spcPts val="5400"/>
              </a:lnSpc>
            </a:pPr>
            <a:r>
              <a:rPr lang="en-US" sz="4500" b="1">
                <a:solidFill>
                  <a:srgbClr val="5584C4"/>
                </a:solidFill>
                <a:latin typeface="Arial Bold"/>
                <a:ea typeface="Arial Bold"/>
                <a:cs typeface="Arial Bold"/>
                <a:sym typeface="Arial Bold"/>
              </a:rPr>
              <a:t>676 Mrd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12474064" y="4474321"/>
            <a:ext cx="2004146" cy="702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2100" b="1">
                <a:solidFill>
                  <a:srgbClr val="13377F"/>
                </a:solidFill>
                <a:latin typeface="Arial Bold"/>
                <a:ea typeface="Arial Bold"/>
                <a:cs typeface="Arial Bold"/>
                <a:sym typeface="Arial Bold"/>
              </a:rPr>
              <a:t>Szálláshelyi bevételek</a:t>
            </a:r>
          </a:p>
        </p:txBody>
      </p:sp>
      <p:grpSp>
        <p:nvGrpSpPr>
          <p:cNvPr id="45" name="Group 45"/>
          <p:cNvGrpSpPr/>
          <p:nvPr/>
        </p:nvGrpSpPr>
        <p:grpSpPr>
          <a:xfrm>
            <a:off x="12972002" y="3351952"/>
            <a:ext cx="1008259" cy="1008259"/>
            <a:chOff x="0" y="0"/>
            <a:chExt cx="1344346" cy="1344346"/>
          </a:xfrm>
        </p:grpSpPr>
        <p:sp>
          <p:nvSpPr>
            <p:cNvPr id="46" name="Freeform 46"/>
            <p:cNvSpPr/>
            <p:nvPr/>
          </p:nvSpPr>
          <p:spPr>
            <a:xfrm>
              <a:off x="0" y="0"/>
              <a:ext cx="1344422" cy="1344422"/>
            </a:xfrm>
            <a:custGeom>
              <a:avLst/>
              <a:gdLst/>
              <a:ahLst/>
              <a:cxnLst/>
              <a:rect l="l" t="t" r="r" b="b"/>
              <a:pathLst>
                <a:path w="1344422" h="1344422">
                  <a:moveTo>
                    <a:pt x="0" y="672211"/>
                  </a:moveTo>
                  <a:cubicBezTo>
                    <a:pt x="0" y="300990"/>
                    <a:pt x="300990" y="0"/>
                    <a:pt x="672211" y="0"/>
                  </a:cubicBezTo>
                  <a:cubicBezTo>
                    <a:pt x="1043432" y="0"/>
                    <a:pt x="1344422" y="300990"/>
                    <a:pt x="1344422" y="672211"/>
                  </a:cubicBezTo>
                  <a:cubicBezTo>
                    <a:pt x="1344422" y="1043432"/>
                    <a:pt x="1043432" y="1344422"/>
                    <a:pt x="672211" y="1344422"/>
                  </a:cubicBezTo>
                  <a:cubicBezTo>
                    <a:pt x="300990" y="1344422"/>
                    <a:pt x="0" y="1043432"/>
                    <a:pt x="0" y="672211"/>
                  </a:cubicBezTo>
                  <a:close/>
                </a:path>
              </a:pathLst>
            </a:custGeom>
            <a:solidFill>
              <a:srgbClr val="E3EDF6"/>
            </a:solidFill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47" name="TextBox 47"/>
          <p:cNvSpPr txBox="1"/>
          <p:nvPr/>
        </p:nvSpPr>
        <p:spPr>
          <a:xfrm>
            <a:off x="3446431" y="5837434"/>
            <a:ext cx="2004146" cy="3797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2100" b="1">
                <a:solidFill>
                  <a:srgbClr val="4472C4"/>
                </a:solidFill>
                <a:latin typeface="Arial Bold"/>
                <a:ea typeface="Arial Bold"/>
                <a:cs typeface="Arial Bold"/>
                <a:sym typeface="Arial Bold"/>
              </a:rPr>
              <a:t>+4%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4098493" y="2799350"/>
            <a:ext cx="2004146" cy="3797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2100" b="1">
                <a:solidFill>
                  <a:srgbClr val="4472C4"/>
                </a:solidFill>
                <a:latin typeface="Arial Bold"/>
                <a:ea typeface="Arial Bold"/>
                <a:cs typeface="Arial Bold"/>
                <a:sym typeface="Arial Bold"/>
              </a:rPr>
              <a:t>+2%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12499438" y="2923699"/>
            <a:ext cx="2004146" cy="3797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2100" b="1">
                <a:solidFill>
                  <a:srgbClr val="4472C4"/>
                </a:solidFill>
                <a:latin typeface="Arial Bold"/>
                <a:ea typeface="Arial Bold"/>
                <a:cs typeface="Arial Bold"/>
                <a:sym typeface="Arial Bold"/>
              </a:rPr>
              <a:t>+11%</a:t>
            </a:r>
          </a:p>
        </p:txBody>
      </p:sp>
      <p:pic>
        <p:nvPicPr>
          <p:cNvPr id="50" name="Picture 5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63519" y="2658665"/>
            <a:ext cx="3722306" cy="2703182"/>
          </a:xfrm>
          <a:prstGeom prst="rect">
            <a:avLst/>
          </a:prstGeom>
        </p:spPr>
      </p:pic>
      <p:graphicFrame>
        <p:nvGraphicFramePr>
          <p:cNvPr id="51" name="Chart 18">
            <a:extLst>
              <a:ext uri="{FF2B5EF4-FFF2-40B4-BE49-F238E27FC236}">
                <a16:creationId xmlns:a16="http://schemas.microsoft.com/office/drawing/2014/main" id="{F9F649B2-B215-4235-70F4-C6F0AA4B5CF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39200757"/>
              </p:ext>
            </p:extLst>
          </p:nvPr>
        </p:nvGraphicFramePr>
        <p:xfrm>
          <a:off x="9563700" y="6676197"/>
          <a:ext cx="7859892" cy="18798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" y="0"/>
            <a:ext cx="18288000" cy="10286562"/>
            <a:chOff x="0" y="0"/>
            <a:chExt cx="24384000" cy="1371541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5364"/>
            </a:xfrm>
            <a:custGeom>
              <a:avLst/>
              <a:gdLst/>
              <a:ahLst/>
              <a:cxnLst/>
              <a:rect l="l" t="t" r="r" b="b"/>
              <a:pathLst>
                <a:path w="24384000" h="13715364">
                  <a:moveTo>
                    <a:pt x="0" y="0"/>
                  </a:moveTo>
                  <a:lnTo>
                    <a:pt x="24384000" y="0"/>
                  </a:lnTo>
                  <a:lnTo>
                    <a:pt x="24384000" y="13715364"/>
                  </a:lnTo>
                  <a:lnTo>
                    <a:pt x="0" y="13715364"/>
                  </a:lnTo>
                  <a:close/>
                </a:path>
              </a:pathLst>
            </a:custGeom>
            <a:solidFill>
              <a:srgbClr val="6F9ED4">
                <a:alpha val="3922"/>
              </a:srgbClr>
            </a:solidFill>
          </p:spPr>
          <p:txBody>
            <a:bodyPr/>
            <a:lstStyle/>
            <a:p>
              <a:endParaRPr lang="hu-HU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-19050" y="8402488"/>
            <a:ext cx="16700497" cy="1904190"/>
            <a:chOff x="0" y="0"/>
            <a:chExt cx="22267329" cy="253892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2267290" cy="2538857"/>
            </a:xfrm>
            <a:custGeom>
              <a:avLst/>
              <a:gdLst/>
              <a:ahLst/>
              <a:cxnLst/>
              <a:rect l="l" t="t" r="r" b="b"/>
              <a:pathLst>
                <a:path w="22267290" h="2538857">
                  <a:moveTo>
                    <a:pt x="0" y="0"/>
                  </a:moveTo>
                  <a:lnTo>
                    <a:pt x="22267290" y="0"/>
                  </a:lnTo>
                  <a:lnTo>
                    <a:pt x="22267290" y="2538857"/>
                  </a:lnTo>
                  <a:lnTo>
                    <a:pt x="0" y="25388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99" b="-102"/>
              </a:stretch>
            </a:blipFill>
          </p:spPr>
          <p:txBody>
            <a:bodyPr/>
            <a:lstStyle/>
            <a:p>
              <a:endParaRPr lang="hu-HU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906409" y="5720591"/>
            <a:ext cx="7057368" cy="2795426"/>
            <a:chOff x="0" y="0"/>
            <a:chExt cx="9409824" cy="372723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9409811" cy="3727196"/>
            </a:xfrm>
            <a:custGeom>
              <a:avLst/>
              <a:gdLst/>
              <a:ahLst/>
              <a:cxnLst/>
              <a:rect l="l" t="t" r="r" b="b"/>
              <a:pathLst>
                <a:path w="9409811" h="3727196">
                  <a:moveTo>
                    <a:pt x="0" y="521970"/>
                  </a:moveTo>
                  <a:cubicBezTo>
                    <a:pt x="0" y="233680"/>
                    <a:pt x="233680" y="0"/>
                    <a:pt x="521970" y="0"/>
                  </a:cubicBezTo>
                  <a:lnTo>
                    <a:pt x="8887841" y="0"/>
                  </a:lnTo>
                  <a:cubicBezTo>
                    <a:pt x="9176131" y="0"/>
                    <a:pt x="9409811" y="233680"/>
                    <a:pt x="9409811" y="521970"/>
                  </a:cubicBezTo>
                  <a:lnTo>
                    <a:pt x="9409811" y="3205226"/>
                  </a:lnTo>
                  <a:cubicBezTo>
                    <a:pt x="9409811" y="3493516"/>
                    <a:pt x="9176131" y="3727196"/>
                    <a:pt x="8887841" y="3727196"/>
                  </a:cubicBezTo>
                  <a:lnTo>
                    <a:pt x="521970" y="3727196"/>
                  </a:lnTo>
                  <a:cubicBezTo>
                    <a:pt x="233680" y="3727196"/>
                    <a:pt x="0" y="3493516"/>
                    <a:pt x="0" y="3205226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hu-HU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8203140" y="5742642"/>
            <a:ext cx="9198635" cy="2795426"/>
            <a:chOff x="0" y="0"/>
            <a:chExt cx="12264847" cy="372723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2264898" cy="3727323"/>
            </a:xfrm>
            <a:custGeom>
              <a:avLst/>
              <a:gdLst/>
              <a:ahLst/>
              <a:cxnLst/>
              <a:rect l="l" t="t" r="r" b="b"/>
              <a:pathLst>
                <a:path w="12264898" h="3727323">
                  <a:moveTo>
                    <a:pt x="0" y="536194"/>
                  </a:moveTo>
                  <a:cubicBezTo>
                    <a:pt x="0" y="240030"/>
                    <a:pt x="240030" y="0"/>
                    <a:pt x="536194" y="0"/>
                  </a:cubicBezTo>
                  <a:lnTo>
                    <a:pt x="11728704" y="0"/>
                  </a:lnTo>
                  <a:cubicBezTo>
                    <a:pt x="12024868" y="0"/>
                    <a:pt x="12264898" y="240030"/>
                    <a:pt x="12264898" y="536194"/>
                  </a:cubicBezTo>
                  <a:lnTo>
                    <a:pt x="12264898" y="3191129"/>
                  </a:lnTo>
                  <a:cubicBezTo>
                    <a:pt x="12264898" y="3487293"/>
                    <a:pt x="12024868" y="3727323"/>
                    <a:pt x="11728704" y="3727323"/>
                  </a:cubicBezTo>
                  <a:lnTo>
                    <a:pt x="536194" y="3727323"/>
                  </a:lnTo>
                  <a:cubicBezTo>
                    <a:pt x="240030" y="3727196"/>
                    <a:pt x="0" y="3487166"/>
                    <a:pt x="0" y="3191129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hu-HU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906409" y="1743808"/>
            <a:ext cx="1231668" cy="657997"/>
            <a:chOff x="0" y="0"/>
            <a:chExt cx="1642224" cy="877329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642237" cy="877316"/>
            </a:xfrm>
            <a:custGeom>
              <a:avLst/>
              <a:gdLst/>
              <a:ahLst/>
              <a:cxnLst/>
              <a:rect l="l" t="t" r="r" b="b"/>
              <a:pathLst>
                <a:path w="1642237" h="877316">
                  <a:moveTo>
                    <a:pt x="0" y="438658"/>
                  </a:moveTo>
                  <a:cubicBezTo>
                    <a:pt x="0" y="196342"/>
                    <a:pt x="196342" y="0"/>
                    <a:pt x="438658" y="0"/>
                  </a:cubicBezTo>
                  <a:lnTo>
                    <a:pt x="1203579" y="0"/>
                  </a:lnTo>
                  <a:cubicBezTo>
                    <a:pt x="1445895" y="0"/>
                    <a:pt x="1642237" y="196342"/>
                    <a:pt x="1642237" y="438658"/>
                  </a:cubicBezTo>
                  <a:cubicBezTo>
                    <a:pt x="1642237" y="680974"/>
                    <a:pt x="1445895" y="877316"/>
                    <a:pt x="1203579" y="877316"/>
                  </a:cubicBezTo>
                  <a:lnTo>
                    <a:pt x="438658" y="877316"/>
                  </a:lnTo>
                  <a:cubicBezTo>
                    <a:pt x="196342" y="877316"/>
                    <a:pt x="0" y="680974"/>
                    <a:pt x="0" y="438658"/>
                  </a:cubicBezTo>
                  <a:close/>
                </a:path>
              </a:pathLst>
            </a:custGeom>
            <a:solidFill>
              <a:srgbClr val="6F9ED4"/>
            </a:solidFill>
          </p:spPr>
          <p:txBody>
            <a:bodyPr/>
            <a:lstStyle/>
            <a:p>
              <a:endParaRPr lang="hu-HU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886225" y="39862"/>
            <a:ext cx="15773400" cy="1988344"/>
            <a:chOff x="0" y="0"/>
            <a:chExt cx="21031200" cy="265112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1031200" cy="2651126"/>
            </a:xfrm>
            <a:custGeom>
              <a:avLst/>
              <a:gdLst/>
              <a:ahLst/>
              <a:cxnLst/>
              <a:rect l="l" t="t" r="r" b="b"/>
              <a:pathLst>
                <a:path w="21031200" h="2651126">
                  <a:moveTo>
                    <a:pt x="0" y="0"/>
                  </a:moveTo>
                  <a:lnTo>
                    <a:pt x="21031200" y="0"/>
                  </a:lnTo>
                  <a:lnTo>
                    <a:pt x="21031200" y="2651126"/>
                  </a:lnTo>
                  <a:lnTo>
                    <a:pt x="0" y="2651126"/>
                  </a:lnTo>
                  <a:close/>
                </a:path>
              </a:pathLst>
            </a:custGeom>
            <a:blipFill>
              <a:blip r:embed="rId4">
                <a:alphaModFix amt="0"/>
              </a:blip>
              <a:stretch>
                <a:fillRect t="-104573" b="-104573"/>
              </a:stretch>
            </a:blipFill>
          </p:spPr>
          <p:txBody>
            <a:bodyPr/>
            <a:lstStyle/>
            <a:p>
              <a:endParaRPr lang="hu-HU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28575"/>
              <a:ext cx="21031200" cy="262255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5508"/>
                </a:lnSpc>
              </a:pPr>
              <a:r>
                <a:rPr lang="en-US" sz="5100" b="1">
                  <a:solidFill>
                    <a:srgbClr val="043376"/>
                  </a:solidFill>
                  <a:latin typeface="Arial Bold"/>
                  <a:ea typeface="Arial Bold"/>
                  <a:cs typeface="Arial Bold"/>
                  <a:sym typeface="Arial Bold"/>
                </a:rPr>
                <a:t>Balaton eredmények</a:t>
              </a:r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8790346" y="5989406"/>
            <a:ext cx="9015755" cy="6105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2100" b="1">
                <a:solidFill>
                  <a:srgbClr val="13377F"/>
                </a:solidFill>
                <a:latin typeface="Arial Bold"/>
                <a:ea typeface="Arial Bold"/>
                <a:cs typeface="Arial Bold"/>
                <a:sym typeface="Arial Bold"/>
              </a:rPr>
              <a:t>Külföldi vendégek küldőországok szerint</a:t>
            </a:r>
          </a:p>
          <a:p>
            <a:pPr algn="l">
              <a:lnSpc>
                <a:spcPts val="1800"/>
              </a:lnSpc>
            </a:pPr>
            <a:r>
              <a:rPr lang="en-US" sz="1500" b="1">
                <a:solidFill>
                  <a:srgbClr val="13377F"/>
                </a:solidFill>
                <a:latin typeface="Arial Bold"/>
                <a:ea typeface="Arial Bold"/>
                <a:cs typeface="Arial Bold"/>
                <a:sym typeface="Arial Bold"/>
              </a:rPr>
              <a:t>(vendégszám)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16700497" y="9725025"/>
            <a:ext cx="1587503" cy="547688"/>
            <a:chOff x="0" y="0"/>
            <a:chExt cx="2116671" cy="73025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116668" cy="730250"/>
            </a:xfrm>
            <a:custGeom>
              <a:avLst/>
              <a:gdLst/>
              <a:ahLst/>
              <a:cxnLst/>
              <a:rect l="l" t="t" r="r" b="b"/>
              <a:pathLst>
                <a:path w="2116668" h="730250">
                  <a:moveTo>
                    <a:pt x="0" y="0"/>
                  </a:moveTo>
                  <a:lnTo>
                    <a:pt x="2116668" y="0"/>
                  </a:lnTo>
                  <a:lnTo>
                    <a:pt x="2116668" y="730250"/>
                  </a:lnTo>
                  <a:lnTo>
                    <a:pt x="0" y="730250"/>
                  </a:lnTo>
                  <a:close/>
                </a:path>
              </a:pathLst>
            </a:custGeom>
            <a:blipFill>
              <a:blip r:embed="rId4">
                <a:alphaModFix amt="0"/>
              </a:blip>
              <a:stretch>
                <a:fillRect t="-6478" b="-6478"/>
              </a:stretch>
            </a:blipFill>
          </p:spPr>
          <p:txBody>
            <a:bodyPr/>
            <a:lstStyle/>
            <a:p>
              <a:endParaRPr lang="hu-HU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19050"/>
              <a:ext cx="2116671" cy="7493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1800"/>
                </a:lnSpc>
              </a:pPr>
              <a:r>
                <a:rPr lang="en-US" sz="1500" b="1">
                  <a:solidFill>
                    <a:srgbClr val="6F9ED4"/>
                  </a:solidFill>
                  <a:latin typeface="Arimo Bold"/>
                  <a:ea typeface="Arimo Bold"/>
                  <a:cs typeface="Arimo Bold"/>
                  <a:sym typeface="Arimo Bold"/>
                </a:rPr>
                <a:t>6</a:t>
              </a: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8838781" y="6989197"/>
            <a:ext cx="1008259" cy="1008259"/>
            <a:chOff x="0" y="0"/>
            <a:chExt cx="1344346" cy="1344346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344422" cy="1344422"/>
            </a:xfrm>
            <a:custGeom>
              <a:avLst/>
              <a:gdLst/>
              <a:ahLst/>
              <a:cxnLst/>
              <a:rect l="l" t="t" r="r" b="b"/>
              <a:pathLst>
                <a:path w="1344422" h="1344422">
                  <a:moveTo>
                    <a:pt x="0" y="672211"/>
                  </a:moveTo>
                  <a:cubicBezTo>
                    <a:pt x="0" y="300990"/>
                    <a:pt x="300990" y="0"/>
                    <a:pt x="672211" y="0"/>
                  </a:cubicBezTo>
                  <a:cubicBezTo>
                    <a:pt x="1043432" y="0"/>
                    <a:pt x="1344422" y="300990"/>
                    <a:pt x="1344422" y="672211"/>
                  </a:cubicBezTo>
                  <a:cubicBezTo>
                    <a:pt x="1344422" y="1043432"/>
                    <a:pt x="1043432" y="1344422"/>
                    <a:pt x="672211" y="1344422"/>
                  </a:cubicBezTo>
                  <a:cubicBezTo>
                    <a:pt x="300990" y="1344422"/>
                    <a:pt x="0" y="1043432"/>
                    <a:pt x="0" y="672211"/>
                  </a:cubicBezTo>
                  <a:close/>
                </a:path>
              </a:pathLst>
            </a:custGeom>
            <a:solidFill>
              <a:srgbClr val="E3EDF6"/>
            </a:solidFill>
          </p:spPr>
          <p:txBody>
            <a:bodyPr/>
            <a:lstStyle/>
            <a:p>
              <a:endParaRPr lang="hu-HU"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056332" y="1856022"/>
            <a:ext cx="3011424" cy="524685"/>
            <a:chOff x="0" y="0"/>
            <a:chExt cx="4015232" cy="69958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4015234" cy="699576"/>
            </a:xfrm>
            <a:custGeom>
              <a:avLst/>
              <a:gdLst/>
              <a:ahLst/>
              <a:cxnLst/>
              <a:rect l="l" t="t" r="r" b="b"/>
              <a:pathLst>
                <a:path w="4015234" h="699576">
                  <a:moveTo>
                    <a:pt x="0" y="0"/>
                  </a:moveTo>
                  <a:lnTo>
                    <a:pt x="4015234" y="0"/>
                  </a:lnTo>
                  <a:lnTo>
                    <a:pt x="4015234" y="699576"/>
                  </a:lnTo>
                  <a:lnTo>
                    <a:pt x="0" y="699576"/>
                  </a:lnTo>
                  <a:close/>
                </a:path>
              </a:pathLst>
            </a:custGeom>
            <a:blipFill>
              <a:blip r:embed="rId4">
                <a:alphaModFix amt="0"/>
              </a:blip>
              <a:stretch>
                <a:fillRect t="-61834" b="-61835"/>
              </a:stretch>
            </a:blipFill>
          </p:spPr>
          <p:txBody>
            <a:bodyPr/>
            <a:lstStyle/>
            <a:p>
              <a:endParaRPr lang="hu-HU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19050"/>
              <a:ext cx="4015232" cy="68053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592"/>
                </a:lnSpc>
              </a:pPr>
              <a:r>
                <a:rPr lang="en-US" sz="2400" b="1" spc="-90">
                  <a:solidFill>
                    <a:srgbClr val="FFFFFF"/>
                  </a:solidFill>
                  <a:latin typeface="Arial Bold"/>
                  <a:ea typeface="Arial Bold"/>
                  <a:cs typeface="Arial Bold"/>
                  <a:sym typeface="Arial Bold"/>
                </a:rPr>
                <a:t>2025. </a:t>
              </a:r>
            </a:p>
          </p:txBody>
        </p:sp>
      </p:grpSp>
      <p:sp>
        <p:nvSpPr>
          <p:cNvPr id="25" name="TextBox 25"/>
          <p:cNvSpPr txBox="1"/>
          <p:nvPr/>
        </p:nvSpPr>
        <p:spPr>
          <a:xfrm>
            <a:off x="978760" y="6269517"/>
            <a:ext cx="2517334" cy="11184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79"/>
              </a:lnSpc>
            </a:pPr>
            <a:r>
              <a:rPr lang="en-US" sz="2400" b="1">
                <a:solidFill>
                  <a:srgbClr val="EB5C5A"/>
                </a:solidFill>
                <a:latin typeface="Arial Bold"/>
                <a:ea typeface="Arial Bold"/>
                <a:cs typeface="Arial Bold"/>
                <a:sym typeface="Arial Bold"/>
              </a:rPr>
              <a:t>2024</a:t>
            </a:r>
          </a:p>
          <a:p>
            <a:pPr algn="ctr">
              <a:lnSpc>
                <a:spcPts val="5400"/>
              </a:lnSpc>
            </a:pPr>
            <a:r>
              <a:rPr lang="en-US" sz="4500" b="1">
                <a:solidFill>
                  <a:srgbClr val="EB5C5A"/>
                </a:solidFill>
                <a:latin typeface="Arial Bold"/>
                <a:ea typeface="Arial Bold"/>
                <a:cs typeface="Arial Bold"/>
                <a:sym typeface="Arial Bold"/>
              </a:rPr>
              <a:t>3,3M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5335343" y="6269517"/>
            <a:ext cx="2517334" cy="11184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79"/>
              </a:lnSpc>
            </a:pPr>
            <a:r>
              <a:rPr lang="en-US" sz="2400" b="1">
                <a:solidFill>
                  <a:srgbClr val="5584C4"/>
                </a:solidFill>
                <a:latin typeface="Arial Bold"/>
                <a:ea typeface="Arial Bold"/>
                <a:cs typeface="Arial Bold"/>
                <a:sym typeface="Arial Bold"/>
              </a:rPr>
              <a:t>2025</a:t>
            </a:r>
          </a:p>
          <a:p>
            <a:pPr algn="ctr">
              <a:lnSpc>
                <a:spcPts val="5400"/>
              </a:lnSpc>
            </a:pPr>
            <a:r>
              <a:rPr lang="en-US" sz="4500" b="1">
                <a:solidFill>
                  <a:srgbClr val="5584C4"/>
                </a:solidFill>
                <a:latin typeface="Arial Bold"/>
                <a:ea typeface="Arial Bold"/>
                <a:cs typeface="Arial Bold"/>
                <a:sym typeface="Arial Bold"/>
              </a:rPr>
              <a:t>3,4M</a:t>
            </a:r>
          </a:p>
        </p:txBody>
      </p:sp>
      <p:grpSp>
        <p:nvGrpSpPr>
          <p:cNvPr id="27" name="Group 27"/>
          <p:cNvGrpSpPr/>
          <p:nvPr/>
        </p:nvGrpSpPr>
        <p:grpSpPr>
          <a:xfrm>
            <a:off x="3914127" y="6238199"/>
            <a:ext cx="1008259" cy="1008259"/>
            <a:chOff x="0" y="0"/>
            <a:chExt cx="1344346" cy="1344346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1344422" cy="1344422"/>
            </a:xfrm>
            <a:custGeom>
              <a:avLst/>
              <a:gdLst/>
              <a:ahLst/>
              <a:cxnLst/>
              <a:rect l="l" t="t" r="r" b="b"/>
              <a:pathLst>
                <a:path w="1344422" h="1344422">
                  <a:moveTo>
                    <a:pt x="0" y="672211"/>
                  </a:moveTo>
                  <a:cubicBezTo>
                    <a:pt x="0" y="300990"/>
                    <a:pt x="300990" y="0"/>
                    <a:pt x="672211" y="0"/>
                  </a:cubicBezTo>
                  <a:cubicBezTo>
                    <a:pt x="1043432" y="0"/>
                    <a:pt x="1344422" y="300990"/>
                    <a:pt x="1344422" y="672211"/>
                  </a:cubicBezTo>
                  <a:cubicBezTo>
                    <a:pt x="1344422" y="1043432"/>
                    <a:pt x="1043432" y="1344422"/>
                    <a:pt x="672211" y="1344422"/>
                  </a:cubicBezTo>
                  <a:cubicBezTo>
                    <a:pt x="300990" y="1344422"/>
                    <a:pt x="0" y="1043432"/>
                    <a:pt x="0" y="672211"/>
                  </a:cubicBezTo>
                  <a:close/>
                </a:path>
              </a:pathLst>
            </a:custGeom>
            <a:solidFill>
              <a:srgbClr val="E3EDF6"/>
            </a:solidFill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29" name="TextBox 29"/>
          <p:cNvSpPr txBox="1"/>
          <p:nvPr/>
        </p:nvSpPr>
        <p:spPr>
          <a:xfrm>
            <a:off x="1443599" y="7329430"/>
            <a:ext cx="1622717" cy="702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2100" b="1">
                <a:solidFill>
                  <a:srgbClr val="EB5C5A"/>
                </a:solidFill>
                <a:latin typeface="Arial Bold"/>
                <a:ea typeface="Arial Bold"/>
                <a:cs typeface="Arial Bold"/>
                <a:sym typeface="Arial Bold"/>
              </a:rPr>
              <a:t>összes vendég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5782647" y="7307209"/>
            <a:ext cx="1622717" cy="702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2100" b="1">
                <a:solidFill>
                  <a:srgbClr val="5584C4"/>
                </a:solidFill>
                <a:latin typeface="Arial Bold"/>
                <a:ea typeface="Arial Bold"/>
                <a:cs typeface="Arial Bold"/>
                <a:sym typeface="Arial Bold"/>
              </a:rPr>
              <a:t>összes vendég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3416189" y="7360568"/>
            <a:ext cx="2004146" cy="702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2100" b="1">
                <a:solidFill>
                  <a:srgbClr val="13377F"/>
                </a:solidFill>
                <a:latin typeface="Arial Bold"/>
                <a:ea typeface="Arial Bold"/>
                <a:cs typeface="Arial Bold"/>
                <a:sym typeface="Arial Bold"/>
              </a:rPr>
              <a:t>Vendégek száma</a:t>
            </a:r>
          </a:p>
        </p:txBody>
      </p:sp>
      <p:grpSp>
        <p:nvGrpSpPr>
          <p:cNvPr id="32" name="Group 32"/>
          <p:cNvGrpSpPr/>
          <p:nvPr/>
        </p:nvGrpSpPr>
        <p:grpSpPr>
          <a:xfrm>
            <a:off x="886225" y="2695384"/>
            <a:ext cx="8468144" cy="2795426"/>
            <a:chOff x="0" y="0"/>
            <a:chExt cx="11290859" cy="3727234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11290808" cy="3727196"/>
            </a:xfrm>
            <a:custGeom>
              <a:avLst/>
              <a:gdLst/>
              <a:ahLst/>
              <a:cxnLst/>
              <a:rect l="l" t="t" r="r" b="b"/>
              <a:pathLst>
                <a:path w="11290808" h="3727196">
                  <a:moveTo>
                    <a:pt x="0" y="550291"/>
                  </a:moveTo>
                  <a:cubicBezTo>
                    <a:pt x="0" y="246380"/>
                    <a:pt x="246380" y="0"/>
                    <a:pt x="550291" y="0"/>
                  </a:cubicBezTo>
                  <a:lnTo>
                    <a:pt x="10740517" y="0"/>
                  </a:lnTo>
                  <a:cubicBezTo>
                    <a:pt x="11044428" y="0"/>
                    <a:pt x="11290808" y="246380"/>
                    <a:pt x="11290808" y="550291"/>
                  </a:cubicBezTo>
                  <a:lnTo>
                    <a:pt x="11290808" y="3176905"/>
                  </a:lnTo>
                  <a:cubicBezTo>
                    <a:pt x="11290808" y="3480816"/>
                    <a:pt x="11044428" y="3727196"/>
                    <a:pt x="10740517" y="3727196"/>
                  </a:cubicBezTo>
                  <a:lnTo>
                    <a:pt x="550291" y="3727196"/>
                  </a:lnTo>
                  <a:cubicBezTo>
                    <a:pt x="246380" y="3727196"/>
                    <a:pt x="0" y="3480816"/>
                    <a:pt x="0" y="3176905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hu-HU"/>
            </a:p>
          </p:txBody>
        </p:sp>
      </p:grpSp>
      <p:pic>
        <p:nvPicPr>
          <p:cNvPr id="34" name="Picture 3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3264" y="2634497"/>
            <a:ext cx="3722306" cy="2709608"/>
          </a:xfrm>
          <a:prstGeom prst="rect">
            <a:avLst/>
          </a:prstGeom>
        </p:spPr>
      </p:pic>
      <p:pic>
        <p:nvPicPr>
          <p:cNvPr id="35" name="Picture 3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28096" y="2637710"/>
            <a:ext cx="3722306" cy="2703182"/>
          </a:xfrm>
          <a:prstGeom prst="rect">
            <a:avLst/>
          </a:prstGeom>
        </p:spPr>
      </p:pic>
      <p:sp>
        <p:nvSpPr>
          <p:cNvPr id="36" name="TextBox 36"/>
          <p:cNvSpPr txBox="1"/>
          <p:nvPr/>
        </p:nvSpPr>
        <p:spPr>
          <a:xfrm>
            <a:off x="1214857" y="3325625"/>
            <a:ext cx="2048704" cy="11184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79"/>
              </a:lnSpc>
            </a:pPr>
            <a:r>
              <a:rPr lang="en-US" sz="2400" b="1">
                <a:solidFill>
                  <a:srgbClr val="EB5C5A"/>
                </a:solidFill>
                <a:latin typeface="Arial Bold"/>
                <a:ea typeface="Arial Bold"/>
                <a:cs typeface="Arial Bold"/>
                <a:sym typeface="Arial Bold"/>
              </a:rPr>
              <a:t>2024</a:t>
            </a:r>
          </a:p>
          <a:p>
            <a:pPr algn="ctr">
              <a:lnSpc>
                <a:spcPts val="5400"/>
              </a:lnSpc>
            </a:pPr>
            <a:r>
              <a:rPr lang="en-US" sz="4500" b="1">
                <a:solidFill>
                  <a:srgbClr val="EB5C5A"/>
                </a:solidFill>
                <a:latin typeface="Arial Bold"/>
                <a:ea typeface="Arial Bold"/>
                <a:cs typeface="Arial Bold"/>
                <a:sym typeface="Arial Bold"/>
              </a:rPr>
              <a:t>9,4M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6872411" y="3325625"/>
            <a:ext cx="2048704" cy="11184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79"/>
              </a:lnSpc>
            </a:pPr>
            <a:r>
              <a:rPr lang="en-US" sz="2400" b="1">
                <a:solidFill>
                  <a:srgbClr val="5584C4"/>
                </a:solidFill>
                <a:latin typeface="Arial Bold"/>
                <a:ea typeface="Arial Bold"/>
                <a:cs typeface="Arial Bold"/>
                <a:sym typeface="Arial Bold"/>
              </a:rPr>
              <a:t>2025</a:t>
            </a:r>
          </a:p>
          <a:p>
            <a:pPr algn="ctr">
              <a:lnSpc>
                <a:spcPts val="5400"/>
              </a:lnSpc>
            </a:pPr>
            <a:r>
              <a:rPr lang="en-US" sz="4500" b="1">
                <a:solidFill>
                  <a:srgbClr val="5584C4"/>
                </a:solidFill>
                <a:latin typeface="Arial Bold"/>
                <a:ea typeface="Arial Bold"/>
                <a:cs typeface="Arial Bold"/>
                <a:sym typeface="Arial Bold"/>
              </a:rPr>
              <a:t>9,6M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2821948" y="5040550"/>
            <a:ext cx="4557236" cy="3797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2100" b="1" dirty="0" err="1">
                <a:solidFill>
                  <a:srgbClr val="13377F"/>
                </a:solidFill>
                <a:latin typeface="Arial Bold"/>
                <a:ea typeface="Arial Bold"/>
                <a:cs typeface="Arial Bold"/>
                <a:sym typeface="Arial Bold"/>
              </a:rPr>
              <a:t>Vendégéjszakák</a:t>
            </a:r>
            <a:r>
              <a:rPr lang="en-US" sz="2100" b="1" dirty="0">
                <a:solidFill>
                  <a:srgbClr val="13377F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100" b="1" dirty="0" err="1">
                <a:solidFill>
                  <a:srgbClr val="13377F"/>
                </a:solidFill>
                <a:latin typeface="Arial Bold"/>
                <a:ea typeface="Arial Bold"/>
                <a:cs typeface="Arial Bold"/>
                <a:sym typeface="Arial Bold"/>
              </a:rPr>
              <a:t>száma</a:t>
            </a:r>
            <a:endParaRPr lang="en-US" sz="2100" b="1" dirty="0">
              <a:solidFill>
                <a:srgbClr val="13377F"/>
              </a:solidFill>
              <a:latin typeface="Arial Bold"/>
              <a:ea typeface="Arial Bold"/>
              <a:cs typeface="Arial Bold"/>
              <a:sym typeface="Arial Bold"/>
            </a:endParaRPr>
          </a:p>
        </p:txBody>
      </p:sp>
      <p:sp>
        <p:nvSpPr>
          <p:cNvPr id="39" name="TextBox 39"/>
          <p:cNvSpPr txBox="1"/>
          <p:nvPr/>
        </p:nvSpPr>
        <p:spPr>
          <a:xfrm>
            <a:off x="6666414" y="4473692"/>
            <a:ext cx="2460698" cy="5739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80"/>
              </a:lnSpc>
            </a:pPr>
            <a:r>
              <a:rPr lang="en-US" sz="1650" b="1">
                <a:solidFill>
                  <a:srgbClr val="5584C4"/>
                </a:solidFill>
                <a:latin typeface="Arial Bold"/>
                <a:ea typeface="Arial Bold"/>
                <a:cs typeface="Arial Bold"/>
                <a:sym typeface="Arial Bold"/>
              </a:rPr>
              <a:t>71%</a:t>
            </a:r>
          </a:p>
          <a:p>
            <a:pPr algn="ctr">
              <a:lnSpc>
                <a:spcPts val="1980"/>
              </a:lnSpc>
            </a:pPr>
            <a:r>
              <a:rPr lang="en-US" sz="1650">
                <a:solidFill>
                  <a:srgbClr val="5584C4"/>
                </a:solidFill>
                <a:latin typeface="Arial"/>
                <a:ea typeface="Arial"/>
                <a:cs typeface="Arial"/>
                <a:sym typeface="Arial"/>
              </a:rPr>
              <a:t>belföldi vendégéj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1016927" y="4473692"/>
            <a:ext cx="2460698" cy="5739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80"/>
              </a:lnSpc>
            </a:pPr>
            <a:r>
              <a:rPr lang="en-US" sz="1650" b="1">
                <a:solidFill>
                  <a:srgbClr val="EB5C5A"/>
                </a:solidFill>
                <a:latin typeface="Arial Bold"/>
                <a:ea typeface="Arial Bold"/>
                <a:cs typeface="Arial Bold"/>
                <a:sym typeface="Arial Bold"/>
              </a:rPr>
              <a:t>72%</a:t>
            </a:r>
          </a:p>
          <a:p>
            <a:pPr algn="ctr">
              <a:lnSpc>
                <a:spcPts val="1980"/>
              </a:lnSpc>
            </a:pPr>
            <a:r>
              <a:rPr lang="en-US" sz="1650">
                <a:solidFill>
                  <a:srgbClr val="EB5C5A"/>
                </a:solidFill>
                <a:latin typeface="Arial"/>
                <a:ea typeface="Arial"/>
                <a:cs typeface="Arial"/>
                <a:sym typeface="Arial"/>
              </a:rPr>
              <a:t>belföldi vendégéj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3446431" y="5837434"/>
            <a:ext cx="2004146" cy="3797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2100" b="1">
                <a:solidFill>
                  <a:srgbClr val="4472C4"/>
                </a:solidFill>
                <a:latin typeface="Arial Bold"/>
                <a:ea typeface="Arial Bold"/>
                <a:cs typeface="Arial Bold"/>
                <a:sym typeface="Arial Bold"/>
              </a:rPr>
              <a:t>+3%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4098493" y="2799350"/>
            <a:ext cx="2004146" cy="3797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2100" b="1">
                <a:solidFill>
                  <a:srgbClr val="4472C4"/>
                </a:solidFill>
                <a:latin typeface="Arial Bold"/>
                <a:ea typeface="Arial Bold"/>
                <a:cs typeface="Arial Bold"/>
                <a:sym typeface="Arial Bold"/>
              </a:rPr>
              <a:t>+2%</a:t>
            </a:r>
          </a:p>
        </p:txBody>
      </p:sp>
      <p:grpSp>
        <p:nvGrpSpPr>
          <p:cNvPr id="43" name="Group 43"/>
          <p:cNvGrpSpPr/>
          <p:nvPr/>
        </p:nvGrpSpPr>
        <p:grpSpPr>
          <a:xfrm>
            <a:off x="9588217" y="2695384"/>
            <a:ext cx="7833751" cy="2795426"/>
            <a:chOff x="0" y="0"/>
            <a:chExt cx="10445001" cy="3727234"/>
          </a:xfrm>
        </p:grpSpPr>
        <p:sp>
          <p:nvSpPr>
            <p:cNvPr id="44" name="Freeform 44"/>
            <p:cNvSpPr/>
            <p:nvPr/>
          </p:nvSpPr>
          <p:spPr>
            <a:xfrm>
              <a:off x="0" y="0"/>
              <a:ext cx="10444988" cy="3727323"/>
            </a:xfrm>
            <a:custGeom>
              <a:avLst/>
              <a:gdLst/>
              <a:ahLst/>
              <a:cxnLst/>
              <a:rect l="l" t="t" r="r" b="b"/>
              <a:pathLst>
                <a:path w="10444988" h="3727323">
                  <a:moveTo>
                    <a:pt x="0" y="580898"/>
                  </a:moveTo>
                  <a:cubicBezTo>
                    <a:pt x="0" y="260096"/>
                    <a:pt x="260096" y="0"/>
                    <a:pt x="580898" y="0"/>
                  </a:cubicBezTo>
                  <a:lnTo>
                    <a:pt x="9864090" y="0"/>
                  </a:lnTo>
                  <a:cubicBezTo>
                    <a:pt x="10184892" y="0"/>
                    <a:pt x="10444988" y="260096"/>
                    <a:pt x="10444988" y="580898"/>
                  </a:cubicBezTo>
                  <a:lnTo>
                    <a:pt x="10444988" y="3146425"/>
                  </a:lnTo>
                  <a:cubicBezTo>
                    <a:pt x="10444988" y="3467227"/>
                    <a:pt x="10184892" y="3727323"/>
                    <a:pt x="9864090" y="3727323"/>
                  </a:cubicBezTo>
                  <a:lnTo>
                    <a:pt x="580898" y="3727323"/>
                  </a:lnTo>
                  <a:cubicBezTo>
                    <a:pt x="260096" y="3727196"/>
                    <a:pt x="0" y="3467227"/>
                    <a:pt x="0" y="3146425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45" name="TextBox 45"/>
          <p:cNvSpPr txBox="1"/>
          <p:nvPr/>
        </p:nvSpPr>
        <p:spPr>
          <a:xfrm>
            <a:off x="9563700" y="3694786"/>
            <a:ext cx="3004642" cy="11184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79"/>
              </a:lnSpc>
            </a:pPr>
            <a:r>
              <a:rPr lang="en-US" sz="2400" b="1">
                <a:solidFill>
                  <a:srgbClr val="EB5C5A"/>
                </a:solidFill>
                <a:latin typeface="Arial Bold"/>
                <a:ea typeface="Arial Bold"/>
                <a:cs typeface="Arial Bold"/>
                <a:sym typeface="Arial Bold"/>
              </a:rPr>
              <a:t>2024</a:t>
            </a:r>
          </a:p>
          <a:p>
            <a:pPr algn="ctr">
              <a:lnSpc>
                <a:spcPts val="5400"/>
              </a:lnSpc>
            </a:pPr>
            <a:r>
              <a:rPr lang="en-US" sz="4500" b="1">
                <a:solidFill>
                  <a:srgbClr val="EB5C5A"/>
                </a:solidFill>
                <a:latin typeface="Arial Bold"/>
                <a:ea typeface="Arial Bold"/>
                <a:cs typeface="Arial Bold"/>
                <a:sym typeface="Arial Bold"/>
              </a:rPr>
              <a:t>198 Mrd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14443786" y="3685670"/>
            <a:ext cx="3004642" cy="11184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79"/>
              </a:lnSpc>
            </a:pPr>
            <a:r>
              <a:rPr lang="en-US" sz="2400" b="1">
                <a:solidFill>
                  <a:srgbClr val="5584C4"/>
                </a:solidFill>
                <a:latin typeface="Arial Bold"/>
                <a:ea typeface="Arial Bold"/>
                <a:cs typeface="Arial Bold"/>
                <a:sym typeface="Arial Bold"/>
              </a:rPr>
              <a:t>2025</a:t>
            </a:r>
          </a:p>
          <a:p>
            <a:pPr algn="ctr">
              <a:lnSpc>
                <a:spcPts val="5400"/>
              </a:lnSpc>
            </a:pPr>
            <a:r>
              <a:rPr lang="en-US" sz="4500" b="1">
                <a:solidFill>
                  <a:srgbClr val="5584C4"/>
                </a:solidFill>
                <a:latin typeface="Arial Bold"/>
                <a:ea typeface="Arial Bold"/>
                <a:cs typeface="Arial Bold"/>
                <a:sym typeface="Arial Bold"/>
              </a:rPr>
              <a:t>222 Mrd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12474064" y="4474321"/>
            <a:ext cx="2004146" cy="702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2100" b="1">
                <a:solidFill>
                  <a:srgbClr val="13377F"/>
                </a:solidFill>
                <a:latin typeface="Arial Bold"/>
                <a:ea typeface="Arial Bold"/>
                <a:cs typeface="Arial Bold"/>
                <a:sym typeface="Arial Bold"/>
              </a:rPr>
              <a:t>Szálláshelyi bevételek</a:t>
            </a:r>
          </a:p>
        </p:txBody>
      </p:sp>
      <p:grpSp>
        <p:nvGrpSpPr>
          <p:cNvPr id="48" name="Group 48"/>
          <p:cNvGrpSpPr/>
          <p:nvPr/>
        </p:nvGrpSpPr>
        <p:grpSpPr>
          <a:xfrm>
            <a:off x="12972002" y="3351952"/>
            <a:ext cx="1008259" cy="1008259"/>
            <a:chOff x="0" y="0"/>
            <a:chExt cx="1344346" cy="1344346"/>
          </a:xfrm>
        </p:grpSpPr>
        <p:sp>
          <p:nvSpPr>
            <p:cNvPr id="49" name="Freeform 49"/>
            <p:cNvSpPr/>
            <p:nvPr/>
          </p:nvSpPr>
          <p:spPr>
            <a:xfrm>
              <a:off x="0" y="0"/>
              <a:ext cx="1344422" cy="1344422"/>
            </a:xfrm>
            <a:custGeom>
              <a:avLst/>
              <a:gdLst/>
              <a:ahLst/>
              <a:cxnLst/>
              <a:rect l="l" t="t" r="r" b="b"/>
              <a:pathLst>
                <a:path w="1344422" h="1344422">
                  <a:moveTo>
                    <a:pt x="0" y="672211"/>
                  </a:moveTo>
                  <a:cubicBezTo>
                    <a:pt x="0" y="300990"/>
                    <a:pt x="300990" y="0"/>
                    <a:pt x="672211" y="0"/>
                  </a:cubicBezTo>
                  <a:cubicBezTo>
                    <a:pt x="1043432" y="0"/>
                    <a:pt x="1344422" y="300990"/>
                    <a:pt x="1344422" y="672211"/>
                  </a:cubicBezTo>
                  <a:cubicBezTo>
                    <a:pt x="1344422" y="1043432"/>
                    <a:pt x="1043432" y="1344422"/>
                    <a:pt x="672211" y="1344422"/>
                  </a:cubicBezTo>
                  <a:cubicBezTo>
                    <a:pt x="300990" y="1344422"/>
                    <a:pt x="0" y="1043432"/>
                    <a:pt x="0" y="672211"/>
                  </a:cubicBezTo>
                  <a:close/>
                </a:path>
              </a:pathLst>
            </a:custGeom>
            <a:solidFill>
              <a:srgbClr val="E3EDF6"/>
            </a:solidFill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50" name="TextBox 50"/>
          <p:cNvSpPr txBox="1"/>
          <p:nvPr/>
        </p:nvSpPr>
        <p:spPr>
          <a:xfrm>
            <a:off x="12499438" y="2923699"/>
            <a:ext cx="2004146" cy="3797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2100" b="1">
                <a:solidFill>
                  <a:srgbClr val="4472C4"/>
                </a:solidFill>
                <a:latin typeface="Arial Bold"/>
                <a:ea typeface="Arial Bold"/>
                <a:cs typeface="Arial Bold"/>
                <a:sym typeface="Arial Bold"/>
              </a:rPr>
              <a:t>+12%</a:t>
            </a:r>
          </a:p>
        </p:txBody>
      </p:sp>
      <p:graphicFrame>
        <p:nvGraphicFramePr>
          <p:cNvPr id="51" name="Chart 18">
            <a:extLst>
              <a:ext uri="{FF2B5EF4-FFF2-40B4-BE49-F238E27FC236}">
                <a16:creationId xmlns:a16="http://schemas.microsoft.com/office/drawing/2014/main" id="{20196ECA-9B2D-7D50-B694-C0F8F4934C8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29804858"/>
              </p:ext>
            </p:extLst>
          </p:nvPr>
        </p:nvGraphicFramePr>
        <p:xfrm>
          <a:off x="9866144" y="6599987"/>
          <a:ext cx="7352464" cy="2094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" y="0"/>
            <a:ext cx="18288000" cy="10286562"/>
            <a:chOff x="0" y="0"/>
            <a:chExt cx="24384000" cy="1371541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5364"/>
            </a:xfrm>
            <a:custGeom>
              <a:avLst/>
              <a:gdLst/>
              <a:ahLst/>
              <a:cxnLst/>
              <a:rect l="l" t="t" r="r" b="b"/>
              <a:pathLst>
                <a:path w="24384000" h="13715364">
                  <a:moveTo>
                    <a:pt x="0" y="0"/>
                  </a:moveTo>
                  <a:lnTo>
                    <a:pt x="24384000" y="0"/>
                  </a:lnTo>
                  <a:lnTo>
                    <a:pt x="24384000" y="13715364"/>
                  </a:lnTo>
                  <a:lnTo>
                    <a:pt x="0" y="13715364"/>
                  </a:lnTo>
                  <a:close/>
                </a:path>
              </a:pathLst>
            </a:custGeom>
            <a:solidFill>
              <a:srgbClr val="6F9ED4">
                <a:alpha val="3922"/>
              </a:srgbClr>
            </a:solidFill>
          </p:spPr>
          <p:txBody>
            <a:bodyPr/>
            <a:lstStyle/>
            <a:p>
              <a:endParaRPr lang="hu-HU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-19050" y="8402488"/>
            <a:ext cx="16700497" cy="1904190"/>
            <a:chOff x="0" y="0"/>
            <a:chExt cx="22267329" cy="253892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2267290" cy="2538857"/>
            </a:xfrm>
            <a:custGeom>
              <a:avLst/>
              <a:gdLst/>
              <a:ahLst/>
              <a:cxnLst/>
              <a:rect l="l" t="t" r="r" b="b"/>
              <a:pathLst>
                <a:path w="22267290" h="2538857">
                  <a:moveTo>
                    <a:pt x="0" y="0"/>
                  </a:moveTo>
                  <a:lnTo>
                    <a:pt x="22267290" y="0"/>
                  </a:lnTo>
                  <a:lnTo>
                    <a:pt x="22267290" y="2538857"/>
                  </a:lnTo>
                  <a:lnTo>
                    <a:pt x="0" y="25388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99" b="-102"/>
              </a:stretch>
            </a:blipFill>
          </p:spPr>
          <p:txBody>
            <a:bodyPr/>
            <a:lstStyle/>
            <a:p>
              <a:endParaRPr lang="hu-HU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6700497" y="9725025"/>
            <a:ext cx="1587503" cy="547688"/>
            <a:chOff x="0" y="0"/>
            <a:chExt cx="2116671" cy="73025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116668" cy="730250"/>
            </a:xfrm>
            <a:custGeom>
              <a:avLst/>
              <a:gdLst/>
              <a:ahLst/>
              <a:cxnLst/>
              <a:rect l="l" t="t" r="r" b="b"/>
              <a:pathLst>
                <a:path w="2116668" h="730250">
                  <a:moveTo>
                    <a:pt x="0" y="0"/>
                  </a:moveTo>
                  <a:lnTo>
                    <a:pt x="2116668" y="0"/>
                  </a:lnTo>
                  <a:lnTo>
                    <a:pt x="2116668" y="730250"/>
                  </a:lnTo>
                  <a:lnTo>
                    <a:pt x="0" y="730250"/>
                  </a:lnTo>
                  <a:close/>
                </a:path>
              </a:pathLst>
            </a:custGeom>
            <a:blipFill>
              <a:blip r:embed="rId4">
                <a:alphaModFix amt="0"/>
              </a:blip>
              <a:stretch>
                <a:fillRect t="-6478" b="-6478"/>
              </a:stretch>
            </a:blipFill>
          </p:spPr>
          <p:txBody>
            <a:bodyPr/>
            <a:lstStyle/>
            <a:p>
              <a:endParaRPr lang="hu-HU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19050"/>
              <a:ext cx="2116671" cy="7493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1800"/>
                </a:lnSpc>
              </a:pPr>
              <a:r>
                <a:rPr lang="en-US" sz="1500" b="1">
                  <a:solidFill>
                    <a:srgbClr val="6F9ED4"/>
                  </a:solidFill>
                  <a:latin typeface="Arimo Bold"/>
                  <a:ea typeface="Arimo Bold"/>
                  <a:cs typeface="Arimo Bold"/>
                  <a:sym typeface="Arimo Bold"/>
                </a:rPr>
                <a:t>7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886225" y="397231"/>
            <a:ext cx="16039910" cy="8088744"/>
            <a:chOff x="0" y="0"/>
            <a:chExt cx="21386546" cy="10784992"/>
          </a:xfrm>
        </p:grpSpPr>
        <p:sp>
          <p:nvSpPr>
            <p:cNvPr id="10" name="Freeform 10" descr="A képen szöveg, képernyőkép, Betűtípus látható  Automatikusan generált leírás"/>
            <p:cNvSpPr/>
            <p:nvPr/>
          </p:nvSpPr>
          <p:spPr>
            <a:xfrm>
              <a:off x="0" y="0"/>
              <a:ext cx="21386546" cy="10784967"/>
            </a:xfrm>
            <a:custGeom>
              <a:avLst/>
              <a:gdLst/>
              <a:ahLst/>
              <a:cxnLst/>
              <a:rect l="l" t="t" r="r" b="b"/>
              <a:pathLst>
                <a:path w="21386546" h="10784967">
                  <a:moveTo>
                    <a:pt x="0" y="0"/>
                  </a:moveTo>
                  <a:lnTo>
                    <a:pt x="21386546" y="0"/>
                  </a:lnTo>
                  <a:lnTo>
                    <a:pt x="21386546" y="10784967"/>
                  </a:lnTo>
                  <a:lnTo>
                    <a:pt x="0" y="107849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t="-1502" b="-1502"/>
              </a:stretch>
            </a:blipFill>
          </p:spPr>
          <p:txBody>
            <a:bodyPr/>
            <a:lstStyle/>
            <a:p>
              <a:endParaRPr lang="hu-HU"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" y="0"/>
            <a:ext cx="18288000" cy="10286562"/>
            <a:chOff x="0" y="0"/>
            <a:chExt cx="24384000" cy="1371541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5364"/>
            </a:xfrm>
            <a:custGeom>
              <a:avLst/>
              <a:gdLst/>
              <a:ahLst/>
              <a:cxnLst/>
              <a:rect l="l" t="t" r="r" b="b"/>
              <a:pathLst>
                <a:path w="24384000" h="13715364">
                  <a:moveTo>
                    <a:pt x="0" y="0"/>
                  </a:moveTo>
                  <a:lnTo>
                    <a:pt x="24384000" y="0"/>
                  </a:lnTo>
                  <a:lnTo>
                    <a:pt x="24384000" y="13715364"/>
                  </a:lnTo>
                  <a:lnTo>
                    <a:pt x="0" y="13715364"/>
                  </a:lnTo>
                  <a:close/>
                </a:path>
              </a:pathLst>
            </a:custGeom>
            <a:solidFill>
              <a:srgbClr val="6F9ED4">
                <a:alpha val="3922"/>
              </a:srgbClr>
            </a:solidFill>
          </p:spPr>
          <p:txBody>
            <a:bodyPr/>
            <a:lstStyle/>
            <a:p>
              <a:endParaRPr lang="hu-HU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-19050" y="8402488"/>
            <a:ext cx="16700497" cy="1904190"/>
            <a:chOff x="0" y="0"/>
            <a:chExt cx="22267329" cy="253892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2267290" cy="2538857"/>
            </a:xfrm>
            <a:custGeom>
              <a:avLst/>
              <a:gdLst/>
              <a:ahLst/>
              <a:cxnLst/>
              <a:rect l="l" t="t" r="r" b="b"/>
              <a:pathLst>
                <a:path w="22267290" h="2538857">
                  <a:moveTo>
                    <a:pt x="0" y="0"/>
                  </a:moveTo>
                  <a:lnTo>
                    <a:pt x="22267290" y="0"/>
                  </a:lnTo>
                  <a:lnTo>
                    <a:pt x="22267290" y="2538857"/>
                  </a:lnTo>
                  <a:lnTo>
                    <a:pt x="0" y="25388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99" b="-102"/>
              </a:stretch>
            </a:blipFill>
          </p:spPr>
          <p:txBody>
            <a:bodyPr/>
            <a:lstStyle/>
            <a:p>
              <a:endParaRPr lang="hu-HU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6700497" y="9725025"/>
            <a:ext cx="1587503" cy="547688"/>
            <a:chOff x="0" y="0"/>
            <a:chExt cx="2116671" cy="73025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116668" cy="730250"/>
            </a:xfrm>
            <a:custGeom>
              <a:avLst/>
              <a:gdLst/>
              <a:ahLst/>
              <a:cxnLst/>
              <a:rect l="l" t="t" r="r" b="b"/>
              <a:pathLst>
                <a:path w="2116668" h="730250">
                  <a:moveTo>
                    <a:pt x="0" y="0"/>
                  </a:moveTo>
                  <a:lnTo>
                    <a:pt x="2116668" y="0"/>
                  </a:lnTo>
                  <a:lnTo>
                    <a:pt x="2116668" y="730250"/>
                  </a:lnTo>
                  <a:lnTo>
                    <a:pt x="0" y="730250"/>
                  </a:lnTo>
                  <a:close/>
                </a:path>
              </a:pathLst>
            </a:custGeom>
            <a:blipFill>
              <a:blip r:embed="rId4">
                <a:alphaModFix amt="0"/>
              </a:blip>
              <a:stretch>
                <a:fillRect t="-6478" b="-6478"/>
              </a:stretch>
            </a:blipFill>
          </p:spPr>
          <p:txBody>
            <a:bodyPr/>
            <a:lstStyle/>
            <a:p>
              <a:endParaRPr lang="hu-HU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19050"/>
              <a:ext cx="2116671" cy="7493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1800"/>
                </a:lnSpc>
              </a:pPr>
              <a:r>
                <a:rPr lang="en-US" sz="1500" b="1">
                  <a:solidFill>
                    <a:srgbClr val="6F9ED4"/>
                  </a:solidFill>
                  <a:latin typeface="Arimo Bold"/>
                  <a:ea typeface="Arimo Bold"/>
                  <a:cs typeface="Arimo Bold"/>
                  <a:sym typeface="Arimo Bold"/>
                </a:rPr>
                <a:t>8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301752" y="337280"/>
            <a:ext cx="17100032" cy="7892320"/>
            <a:chOff x="0" y="0"/>
            <a:chExt cx="22800043" cy="10523093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2800056" cy="10523093"/>
            </a:xfrm>
            <a:custGeom>
              <a:avLst/>
              <a:gdLst/>
              <a:ahLst/>
              <a:cxnLst/>
              <a:rect l="l" t="t" r="r" b="b"/>
              <a:pathLst>
                <a:path w="22800056" h="10523093">
                  <a:moveTo>
                    <a:pt x="0" y="0"/>
                  </a:moveTo>
                  <a:lnTo>
                    <a:pt x="22800056" y="0"/>
                  </a:lnTo>
                  <a:lnTo>
                    <a:pt x="22800056" y="10523093"/>
                  </a:lnTo>
                  <a:lnTo>
                    <a:pt x="0" y="105230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hu-HU"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" y="0"/>
            <a:ext cx="18288000" cy="10286562"/>
            <a:chOff x="0" y="0"/>
            <a:chExt cx="24384000" cy="1371541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5364"/>
            </a:xfrm>
            <a:custGeom>
              <a:avLst/>
              <a:gdLst/>
              <a:ahLst/>
              <a:cxnLst/>
              <a:rect l="l" t="t" r="r" b="b"/>
              <a:pathLst>
                <a:path w="24384000" h="13715364">
                  <a:moveTo>
                    <a:pt x="0" y="0"/>
                  </a:moveTo>
                  <a:lnTo>
                    <a:pt x="24384000" y="0"/>
                  </a:lnTo>
                  <a:lnTo>
                    <a:pt x="24384000" y="13715364"/>
                  </a:lnTo>
                  <a:lnTo>
                    <a:pt x="0" y="13715364"/>
                  </a:lnTo>
                  <a:close/>
                </a:path>
              </a:pathLst>
            </a:custGeom>
            <a:solidFill>
              <a:srgbClr val="6F9ED4">
                <a:alpha val="3922"/>
              </a:srgbClr>
            </a:solidFill>
          </p:spPr>
          <p:txBody>
            <a:bodyPr/>
            <a:lstStyle/>
            <a:p>
              <a:endParaRPr lang="hu-HU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-19050" y="8402488"/>
            <a:ext cx="16700497" cy="1904190"/>
            <a:chOff x="0" y="0"/>
            <a:chExt cx="22267329" cy="253892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2267290" cy="2538857"/>
            </a:xfrm>
            <a:custGeom>
              <a:avLst/>
              <a:gdLst/>
              <a:ahLst/>
              <a:cxnLst/>
              <a:rect l="l" t="t" r="r" b="b"/>
              <a:pathLst>
                <a:path w="22267290" h="2538857">
                  <a:moveTo>
                    <a:pt x="0" y="0"/>
                  </a:moveTo>
                  <a:lnTo>
                    <a:pt x="22267290" y="0"/>
                  </a:lnTo>
                  <a:lnTo>
                    <a:pt x="22267290" y="2538857"/>
                  </a:lnTo>
                  <a:lnTo>
                    <a:pt x="0" y="25388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99" b="-102"/>
              </a:stretch>
            </a:blipFill>
          </p:spPr>
          <p:txBody>
            <a:bodyPr/>
            <a:lstStyle/>
            <a:p>
              <a:endParaRPr lang="hu-HU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886225" y="39862"/>
            <a:ext cx="15773400" cy="1988344"/>
            <a:chOff x="0" y="0"/>
            <a:chExt cx="21031200" cy="265112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1031200" cy="2651126"/>
            </a:xfrm>
            <a:custGeom>
              <a:avLst/>
              <a:gdLst/>
              <a:ahLst/>
              <a:cxnLst/>
              <a:rect l="l" t="t" r="r" b="b"/>
              <a:pathLst>
                <a:path w="21031200" h="2651126">
                  <a:moveTo>
                    <a:pt x="0" y="0"/>
                  </a:moveTo>
                  <a:lnTo>
                    <a:pt x="21031200" y="0"/>
                  </a:lnTo>
                  <a:lnTo>
                    <a:pt x="21031200" y="2651126"/>
                  </a:lnTo>
                  <a:lnTo>
                    <a:pt x="0" y="2651126"/>
                  </a:lnTo>
                  <a:close/>
                </a:path>
              </a:pathLst>
            </a:custGeom>
            <a:blipFill>
              <a:blip r:embed="rId4">
                <a:alphaModFix amt="0"/>
              </a:blip>
              <a:stretch>
                <a:fillRect t="-104573" b="-104573"/>
              </a:stretch>
            </a:blipFill>
          </p:spPr>
          <p:txBody>
            <a:bodyPr/>
            <a:lstStyle/>
            <a:p>
              <a:endParaRPr lang="hu-HU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28575"/>
              <a:ext cx="21031200" cy="262255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5508"/>
                </a:lnSpc>
              </a:pPr>
              <a:r>
                <a:rPr lang="en-US" sz="5100" b="1">
                  <a:solidFill>
                    <a:srgbClr val="043376"/>
                  </a:solidFill>
                  <a:latin typeface="Arial Bold"/>
                  <a:ea typeface="Arial Bold"/>
                  <a:cs typeface="Arial Bold"/>
                  <a:sym typeface="Arial Bold"/>
                </a:rPr>
                <a:t>Fürdőtelepülések elhelyezkedése és jelentősége 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6700497" y="9725025"/>
            <a:ext cx="1587503" cy="547688"/>
            <a:chOff x="0" y="0"/>
            <a:chExt cx="2116671" cy="73025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116668" cy="730250"/>
            </a:xfrm>
            <a:custGeom>
              <a:avLst/>
              <a:gdLst/>
              <a:ahLst/>
              <a:cxnLst/>
              <a:rect l="l" t="t" r="r" b="b"/>
              <a:pathLst>
                <a:path w="2116668" h="730250">
                  <a:moveTo>
                    <a:pt x="0" y="0"/>
                  </a:moveTo>
                  <a:lnTo>
                    <a:pt x="2116668" y="0"/>
                  </a:lnTo>
                  <a:lnTo>
                    <a:pt x="2116668" y="730250"/>
                  </a:lnTo>
                  <a:lnTo>
                    <a:pt x="0" y="730250"/>
                  </a:lnTo>
                  <a:close/>
                </a:path>
              </a:pathLst>
            </a:custGeom>
            <a:blipFill>
              <a:blip r:embed="rId4">
                <a:alphaModFix amt="0"/>
              </a:blip>
              <a:stretch>
                <a:fillRect t="-6478" b="-6478"/>
              </a:stretch>
            </a:blipFill>
          </p:spPr>
          <p:txBody>
            <a:bodyPr/>
            <a:lstStyle/>
            <a:p>
              <a:endParaRPr lang="hu-HU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19050"/>
              <a:ext cx="2116671" cy="7493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1800"/>
                </a:lnSpc>
              </a:pPr>
              <a:r>
                <a:rPr lang="en-US" sz="1500" b="1">
                  <a:solidFill>
                    <a:srgbClr val="6F9ED4"/>
                  </a:solidFill>
                  <a:latin typeface="Arimo Bold"/>
                  <a:ea typeface="Arimo Bold"/>
                  <a:cs typeface="Arimo Bold"/>
                  <a:sym typeface="Arimo Bold"/>
                </a:rPr>
                <a:t>9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0" y="1714500"/>
            <a:ext cx="16946251" cy="8572500"/>
            <a:chOff x="0" y="0"/>
            <a:chExt cx="22595002" cy="11430000"/>
          </a:xfrm>
        </p:grpSpPr>
        <p:sp>
          <p:nvSpPr>
            <p:cNvPr id="13" name="Freeform 13" descr="A képen térkép látható  Automatikusan generált leírás"/>
            <p:cNvSpPr/>
            <p:nvPr/>
          </p:nvSpPr>
          <p:spPr>
            <a:xfrm>
              <a:off x="0" y="0"/>
              <a:ext cx="22594951" cy="11430000"/>
            </a:xfrm>
            <a:custGeom>
              <a:avLst/>
              <a:gdLst/>
              <a:ahLst/>
              <a:cxnLst/>
              <a:rect l="l" t="t" r="r" b="b"/>
              <a:pathLst>
                <a:path w="22594951" h="11430000">
                  <a:moveTo>
                    <a:pt x="0" y="0"/>
                  </a:moveTo>
                  <a:lnTo>
                    <a:pt x="22594951" y="0"/>
                  </a:lnTo>
                  <a:lnTo>
                    <a:pt x="22594951" y="11430000"/>
                  </a:lnTo>
                  <a:lnTo>
                    <a:pt x="0" y="11430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hu-HU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2258</Words>
  <Application>Microsoft Office PowerPoint</Application>
  <PresentationFormat>Egyéni</PresentationFormat>
  <Paragraphs>476</Paragraphs>
  <Slides>18</Slides>
  <Notes>18</Notes>
  <HiddenSlides>0</HiddenSlides>
  <MMClips>1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18</vt:i4>
      </vt:variant>
    </vt:vector>
  </HeadingPairs>
  <TitlesOfParts>
    <vt:vector size="25" baseType="lpstr">
      <vt:lpstr>Calibri</vt:lpstr>
      <vt:lpstr>Calibri (MS) Bold</vt:lpstr>
      <vt:lpstr>Calibri (MS)</vt:lpstr>
      <vt:lpstr>Arial Bold</vt:lpstr>
      <vt:lpstr>Arial</vt:lpstr>
      <vt:lpstr>Arimo Bold</vt:lpstr>
      <vt:lpstr>Office Theme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Zalaszentgrót egtur prezi 0618.pptx</dc:title>
  <dc:creator>Juhász Szabolcs</dc:creator>
  <cp:lastModifiedBy>Juhász Szabolcs</cp:lastModifiedBy>
  <cp:revision>6</cp:revision>
  <dcterms:created xsi:type="dcterms:W3CDTF">2006-08-16T00:00:00Z</dcterms:created>
  <dcterms:modified xsi:type="dcterms:W3CDTF">2026-06-17T20:07:03Z</dcterms:modified>
  <dc:identifier>DAHM0e9c7FA</dc:identifier>
</cp:coreProperties>
</file>