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81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86" r:id="rId21"/>
    <p:sldId id="289" r:id="rId22"/>
    <p:sldId id="288" r:id="rId23"/>
    <p:sldId id="287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NPmWN8wQo8UIokM9l9dbOuLw+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c:style val="2"/>
  <c:chart>
    <c:title>
      <c:tx>
        <c:rich>
          <a:bodyPr/>
          <a:lstStyle/>
          <a:p>
            <a:r>
              <a:rPr lang="hu-HU"/>
              <a:t>Globális trend (UN)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Városi (%)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52</c:v>
                </c:pt>
                <c:pt idx="2">
                  <c:v>56</c:v>
                </c:pt>
                <c:pt idx="3">
                  <c:v>60</c:v>
                </c:pt>
                <c:pt idx="4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47-4307-A459-E701BC7E74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Vidéki (%)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2050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48</c:v>
                </c:pt>
                <c:pt idx="2">
                  <c:v>44</c:v>
                </c:pt>
                <c:pt idx="3">
                  <c:v>40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47-4307-A459-E701BC7E7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1"/>
  <c:style val="2"/>
  <c:chart>
    <c:title>
      <c:tx>
        <c:rich>
          <a:bodyPr/>
          <a:lstStyle/>
          <a:p>
            <a:r>
              <a:rPr lang="hu-HU"/>
              <a:t>Magyarország (KSH)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Városi (%)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68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E-4F57-9D8A-AC0363F45F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Vidéki (%)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</c:v>
                </c:pt>
                <c:pt idx="1">
                  <c:v>32</c:v>
                </c:pt>
                <c:pt idx="2">
                  <c:v>30</c:v>
                </c:pt>
                <c:pt idx="3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4E-4F57-9D8A-AC0363F45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39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Vidékeken sokszor korlátozottabb a hozzáférés a sokszínű információkhoz. </a:t>
            </a: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u-HU"/>
              <a:t>Sok helyen az emberek nem érzik, hogy beleszólhatnak a döntésekbe.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Kulcstényezők hatásvizsgálata Hajtóerők/korlátok/lehetőségek</a:t>
            </a:r>
            <a:endParaRPr dirty="0"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Pártoktól független civil szervezet, célja a társadalmi párbeszéd</a:t>
            </a: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8afe296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d8afe2965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d8afe2965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674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UNESCO Világörökségi 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helyszín 11 híres európai fürdővárost foglal magában hét országban, de </a:t>
            </a:r>
            <a:r>
              <a:rPr lang="hu-HU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Magyarország jelenleg nem szerepel ezen a  listán</a:t>
            </a:r>
            <a:r>
              <a:rPr lang="hu-H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(A listán osztrák, belga, cseh, francia, német, olasz és brit városok találhatók).</a:t>
            </a:r>
            <a:endParaRPr dirty="0"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83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d8afe296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d8afe2965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d8afe2965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383696" y="274637"/>
            <a:ext cx="8303104" cy="15356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u-HU" dirty="0" smtClean="0">
                <a:solidFill>
                  <a:schemeClr val="lt1"/>
                </a:solidFill>
              </a:rPr>
              <a:t>A turizmus hatása a közösségfejlesztésre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403" y="2210534"/>
            <a:ext cx="3036790" cy="18468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528291" y="2530763"/>
            <a:ext cx="49599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VIDÉKFEJLESZTŐ TAGOZAT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4027055" y="2974109"/>
            <a:ext cx="276167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hu-HU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Szalók </a:t>
            </a:r>
            <a:r>
              <a:rPr lang="hu-HU" sz="28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Csilla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 smtClean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Professzor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840509" y="4627417"/>
            <a:ext cx="7250545" cy="5232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Zalaszentgrót</a:t>
            </a:r>
            <a:r>
              <a:rPr lang="hu-HU" sz="2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-2016.06.18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77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hu-HU" sz="4200"/>
              <a:t>Miért jött létre a Vidékfejlesztő Tagozat?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 rot="10800000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>
            <a:spLocks noGrp="1"/>
          </p:cNvSpPr>
          <p:nvPr>
            <p:ph type="body" idx="1"/>
          </p:nvPr>
        </p:nvSpPr>
        <p:spPr>
          <a:xfrm>
            <a:off x="595245" y="2599509"/>
            <a:ext cx="3398174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2000" dirty="0"/>
              <a:t>• A vidéki térségek gazdasági és </a:t>
            </a:r>
            <a:r>
              <a:rPr lang="hu-HU" sz="2000" b="1" dirty="0"/>
              <a:t>közösségi </a:t>
            </a:r>
            <a:r>
              <a:rPr lang="hu-HU" sz="2000" dirty="0"/>
              <a:t>megújulásának támogatására</a:t>
            </a:r>
            <a:endParaRPr sz="2000"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2000" dirty="0"/>
              <a:t>• A </a:t>
            </a:r>
            <a:r>
              <a:rPr lang="hu-HU" sz="2000" b="1" dirty="0"/>
              <a:t>helyi értékek </a:t>
            </a:r>
            <a:r>
              <a:rPr lang="hu-HU" sz="2000" dirty="0"/>
              <a:t>feltárása és hasznosítása</a:t>
            </a:r>
            <a:endParaRPr sz="2000"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2000" dirty="0"/>
              <a:t>• Önkormányzatok, vállalkozók és civil közösségek </a:t>
            </a:r>
            <a:r>
              <a:rPr lang="hu-HU" sz="2000" b="1" dirty="0"/>
              <a:t>együttműködéséne</a:t>
            </a:r>
            <a:r>
              <a:rPr lang="hu-HU" sz="2000" dirty="0"/>
              <a:t>k erősítése</a:t>
            </a:r>
            <a:endParaRPr sz="2000"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2000" dirty="0"/>
              <a:t>• Jó gyakorlatok megosztása Közép-Európában</a:t>
            </a:r>
            <a:endParaRPr sz="2000" dirty="0"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3649" y="3166799"/>
            <a:ext cx="3862707" cy="23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 txBox="1"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hu-HU" sz="2900" b="1"/>
              <a:t> </a:t>
            </a:r>
            <a:r>
              <a:rPr lang="hu-HU" sz="2900" b="1">
                <a:solidFill>
                  <a:schemeClr val="lt1"/>
                </a:solidFill>
              </a:rPr>
              <a:t>Információs egyensúly megteremtése</a:t>
            </a:r>
            <a:br>
              <a:rPr lang="hu-HU" sz="2900" b="1">
                <a:solidFill>
                  <a:schemeClr val="lt1"/>
                </a:solidFill>
              </a:rPr>
            </a:br>
            <a:endParaRPr sz="2900">
              <a:solidFill>
                <a:schemeClr val="lt1"/>
              </a:solidFill>
            </a:endParaRPr>
          </a:p>
        </p:txBody>
      </p:sp>
      <p:sp>
        <p:nvSpPr>
          <p:cNvPr id="201" name="Google Shape;201;p10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Több forrásból gyűjt és oszt meg információt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Segít kiszűrni a félrevezető vagy egyoldalú tartalmakat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Közérthetően magyaráz (pl. fejlesztések, támogatások)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Növeli az emberek </a:t>
            </a:r>
            <a:r>
              <a:rPr lang="hu-HU" sz="1900" b="1"/>
              <a:t>tájékozottságát és döntési képességét</a:t>
            </a:r>
            <a:r>
              <a:rPr lang="hu-HU" sz="1900"/>
              <a:t>.</a:t>
            </a:r>
            <a:endParaRPr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151050" y="548650"/>
            <a:ext cx="3267300" cy="543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u-HU" sz="3600" b="1">
                <a:solidFill>
                  <a:schemeClr val="lt1"/>
                </a:solidFill>
              </a:rPr>
              <a:t>Együttműködés</a:t>
            </a:r>
            <a:r>
              <a:rPr lang="hu-HU" sz="3600" b="1"/>
              <a:t/>
            </a:r>
            <a:br>
              <a:rPr lang="hu-HU" sz="3600" b="1"/>
            </a:br>
            <a:endParaRPr sz="3600"/>
          </a:p>
        </p:txBody>
      </p:sp>
      <p:sp>
        <p:nvSpPr>
          <p:cNvPr id="209" name="Google Shape;209;p11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Ha minden közösségi kezdeményezés pártpolitikai színezetű, az könnyen megosztja az embereket.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Lehetővé teszi, hogy különböző nézetű emberek beszéljenek egymással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A problémákra fókuszál, nem ideológiákra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Ez segít elkerülni, hogy a helyi ügyek </a:t>
            </a:r>
            <a:r>
              <a:rPr lang="hu-HU" sz="1900" b="1"/>
              <a:t>politikai harccá váljanak</a:t>
            </a:r>
            <a:r>
              <a:rPr lang="hu-HU" sz="1900"/>
              <a:t>.</a:t>
            </a:r>
            <a:endParaRPr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hu-HU" sz="3800" b="1">
                <a:solidFill>
                  <a:schemeClr val="lt1"/>
                </a:solidFill>
              </a:rPr>
              <a:t>Közösségi párbeszéd és részvétel erősítése</a:t>
            </a:r>
            <a:r>
              <a:rPr lang="hu-HU" sz="4300" b="1"/>
              <a:t/>
            </a:r>
            <a:br>
              <a:rPr lang="hu-HU" sz="4300" b="1"/>
            </a:br>
            <a:endParaRPr sz="4300"/>
          </a:p>
        </p:txBody>
      </p:sp>
      <p:sp>
        <p:nvSpPr>
          <p:cNvPr id="218" name="Google Shape;218;p12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A szervezet: fórumokat,beszélgetéseket, lakossági találkozókat szervez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bevonja a fiatalokat és az idősebbeket is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hidat képez a lakosság és az önkormányzat között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erősíti az emberek közötti bizalmat is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u-HU" sz="3600" b="1">
                <a:solidFill>
                  <a:schemeClr val="lt1"/>
                </a:solidFill>
              </a:rPr>
              <a:t>Helyi problémák hatékony kezelése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13"/>
          <p:cNvSpPr/>
          <p:nvPr/>
        </p:nvSpPr>
        <p:spPr>
          <a:xfrm rot="5400000">
            <a:off x="1347917" y="3261001"/>
            <a:ext cx="4480560" cy="13716"/>
          </a:xfrm>
          <a:custGeom>
            <a:avLst/>
            <a:gdLst/>
            <a:ahLst/>
            <a:cxnLst/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 txBox="1">
            <a:spLocks noGrp="1"/>
          </p:cNvSpPr>
          <p:nvPr>
            <p:ph type="body" idx="1"/>
          </p:nvPr>
        </p:nvSpPr>
        <p:spPr>
          <a:xfrm>
            <a:off x="3844813" y="552091"/>
            <a:ext cx="4668251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A helyiek ismerik legjobban a saját problémáikat (pl. közlekedés, munkahelyhiány, elvándorlás). Egy független szervezet: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összegyűjti ezeket az igényeket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segít közös megoldásokat kidolgozni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pályázatokkal, projektekkel konkrét változást hozhat 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Ez gyakran gyorsabb és célzottabb, mint felülről érkező megoldások.</a:t>
            </a:r>
            <a:endParaRPr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Előrejelzés</a:t>
            </a:r>
            <a:endParaRPr/>
          </a:p>
        </p:txBody>
      </p:sp>
      <p:pic>
        <p:nvPicPr>
          <p:cNvPr id="234" name="Google Shape;23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2390" y="1675227"/>
            <a:ext cx="6839219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agroturizmus részesedése a legnagyobb</a:t>
            </a:r>
            <a:endParaRPr/>
          </a:p>
        </p:txBody>
      </p:sp>
      <p:pic>
        <p:nvPicPr>
          <p:cNvPr id="241" name="Google Shape;24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4270" y="1675227"/>
            <a:ext cx="7675458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növekedési előrejelzés 2025-2032 </a:t>
            </a:r>
            <a:endParaRPr/>
          </a:p>
        </p:txBody>
      </p:sp>
      <p:pic>
        <p:nvPicPr>
          <p:cNvPr id="255" name="Google Shape;255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327" y="1675227"/>
            <a:ext cx="7777345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hu-HU" sz="4200"/>
              <a:t>Fő  fókuszterületek</a:t>
            </a:r>
            <a:endParaRPr/>
          </a:p>
        </p:txBody>
      </p:sp>
      <p:sp>
        <p:nvSpPr>
          <p:cNvPr id="262" name="Google Shape;262;p18"/>
          <p:cNvSpPr/>
          <p:nvPr/>
        </p:nvSpPr>
        <p:spPr>
          <a:xfrm rot="10800000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 txBox="1">
            <a:spLocks noGrp="1"/>
          </p:cNvSpPr>
          <p:nvPr>
            <p:ph type="body" idx="1"/>
          </p:nvPr>
        </p:nvSpPr>
        <p:spPr>
          <a:xfrm>
            <a:off x="595245" y="2599509"/>
            <a:ext cx="3398174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1700" dirty="0" smtClean="0"/>
              <a:t>• </a:t>
            </a:r>
            <a:r>
              <a:rPr lang="hu-HU" sz="2000" dirty="0"/>
              <a:t>Turizmus és helyi értékek fejlesztése</a:t>
            </a:r>
            <a:endParaRPr sz="2000"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2000" dirty="0"/>
              <a:t>• Helyi termékek és hagyományok támogatása</a:t>
            </a:r>
            <a:endParaRPr sz="2000"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2000" dirty="0"/>
              <a:t>• Fenntartható vidéki turizmus fejlesztés</a:t>
            </a:r>
            <a:endParaRPr sz="2000"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hu-HU" sz="2000" dirty="0"/>
              <a:t>• Közösségi együttműködések és partnerségek</a:t>
            </a:r>
            <a:endParaRPr sz="2000" dirty="0"/>
          </a:p>
        </p:txBody>
      </p:sp>
      <p:pic>
        <p:nvPicPr>
          <p:cNvPr id="265" name="Google Shape;2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3649" y="3166799"/>
            <a:ext cx="3862707" cy="23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8"/>
          <p:cNvSpPr/>
          <p:nvPr/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6899564" y="8682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3879273" y="32327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7051964" y="10206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</a:pPr>
            <a:r>
              <a:rPr lang="hu-HU" sz="4700"/>
              <a:t>Mit szeretnénk megvalósítani?</a:t>
            </a: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569214" y="2395728"/>
            <a:ext cx="3182691" cy="18288"/>
          </a:xfrm>
          <a:custGeom>
            <a:avLst/>
            <a:gdLst/>
            <a:ahLst/>
            <a:cxnLst/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480060" y="2706624"/>
            <a:ext cx="5170932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1900" dirty="0"/>
              <a:t>• </a:t>
            </a:r>
            <a:r>
              <a:rPr lang="hu-HU" sz="2400" dirty="0"/>
              <a:t>Konferenciák és szakmai fórumok szervezése</a:t>
            </a:r>
            <a:endParaRPr sz="2400" dirty="0"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2400" dirty="0"/>
              <a:t>• Kerekasztal-beszélgetések és </a:t>
            </a:r>
            <a:r>
              <a:rPr lang="hu-HU" sz="2400" dirty="0" err="1"/>
              <a:t>workshopok</a:t>
            </a:r>
            <a:r>
              <a:rPr lang="hu-HU" sz="2400" dirty="0"/>
              <a:t> </a:t>
            </a:r>
            <a:endParaRPr sz="2400" dirty="0"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2400" dirty="0"/>
              <a:t>• Helyi fejlesztési ötletek bemutatása</a:t>
            </a:r>
            <a:endParaRPr sz="2400" dirty="0"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2400" dirty="0"/>
              <a:t>• Kapcsolatok építése Közép-Európa térségében</a:t>
            </a:r>
            <a:endParaRPr sz="2400" dirty="0"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hu-HU" sz="2400" dirty="0"/>
              <a:t>• A közösségek gazdasági és turisztikai lehetőségeinek erősítése</a:t>
            </a:r>
            <a:endParaRPr sz="2400" dirty="0"/>
          </a:p>
        </p:txBody>
      </p:sp>
      <p:pic>
        <p:nvPicPr>
          <p:cNvPr id="278" name="Google Shape;2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880" y="535064"/>
            <a:ext cx="3010662" cy="301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880" y="4256013"/>
            <a:ext cx="2996946" cy="1822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857250"/>
            <a:ext cx="9141714" cy="5143500"/>
          </a:xfrm>
          <a:prstGeom prst="rect">
            <a:avLst/>
          </a:prstGeom>
          <a:solidFill>
            <a:srgbClr val="F6F3EE"/>
          </a:solidFill>
          <a:ln w="12700" cap="flat" cmpd="sng">
            <a:solidFill>
              <a:srgbClr val="F6F3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4656" y="788670"/>
            <a:ext cx="3325089" cy="5212080"/>
          </a:xfrm>
          <a:prstGeom prst="rect">
            <a:avLst/>
          </a:prstGeom>
          <a:solidFill>
            <a:srgbClr val="1F3A5F"/>
          </a:solidFill>
          <a:ln w="12700" cap="flat" cmpd="sng">
            <a:solidFill>
              <a:srgbClr val="1F3A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</a:rPr>
              <a:t>Közép-Európai</a:t>
            </a:r>
          </a:p>
          <a:p>
            <a:r>
              <a:rPr lang="hu-HU" sz="2800" b="1" dirty="0" smtClean="0">
                <a:solidFill>
                  <a:schemeClr val="bg1"/>
                </a:solidFill>
              </a:rPr>
              <a:t>ClubPannonia</a:t>
            </a:r>
          </a:p>
          <a:p>
            <a:r>
              <a:rPr lang="hu-HU" sz="2800" b="1" dirty="0" smtClean="0">
                <a:solidFill>
                  <a:schemeClr val="bg1"/>
                </a:solidFill>
              </a:rPr>
              <a:t>Közhasznú </a:t>
            </a:r>
            <a:r>
              <a:rPr lang="hu-HU" sz="2800" b="1" dirty="0">
                <a:solidFill>
                  <a:schemeClr val="bg1"/>
                </a:solidFill>
              </a:rPr>
              <a:t>Egyesület</a:t>
            </a:r>
          </a:p>
        </p:txBody>
      </p:sp>
      <p:sp>
        <p:nvSpPr>
          <p:cNvPr id="101" name="Google Shape;101;p2"/>
          <p:cNvSpPr/>
          <p:nvPr/>
        </p:nvSpPr>
        <p:spPr>
          <a:xfrm>
            <a:off x="548640" y="1611630"/>
            <a:ext cx="27432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84727" y="3360419"/>
            <a:ext cx="3107113" cy="146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rgbClr val="E7EEF8"/>
                </a:solidFill>
                <a:latin typeface="Calibri"/>
                <a:ea typeface="Calibri"/>
                <a:cs typeface="Calibri"/>
                <a:sym typeface="Calibri"/>
              </a:rPr>
              <a:t>Információcsere </a:t>
            </a:r>
            <a:r>
              <a:rPr lang="hu-HU" sz="2400" dirty="0" smtClean="0">
                <a:solidFill>
                  <a:srgbClr val="E7EEF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400" dirty="0">
                <a:solidFill>
                  <a:srgbClr val="E7EEF8"/>
                </a:solidFill>
                <a:latin typeface="Calibri"/>
                <a:ea typeface="Calibri"/>
                <a:cs typeface="Calibri"/>
                <a:sym typeface="Calibri"/>
              </a:rPr>
              <a:t>közösségi párbeszéd </a:t>
            </a:r>
            <a:r>
              <a:rPr lang="hu-HU" sz="2400" dirty="0" smtClean="0">
                <a:solidFill>
                  <a:srgbClr val="E7EEF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400" dirty="0">
                <a:solidFill>
                  <a:srgbClr val="E7EEF8"/>
                </a:solidFill>
                <a:latin typeface="Calibri"/>
                <a:ea typeface="Calibri"/>
                <a:cs typeface="Calibri"/>
                <a:sym typeface="Calibri"/>
              </a:rPr>
              <a:t>bizalomépítés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/mnt/data/pres/img1.jpg"/>
          <p:cNvPicPr preferRelativeResize="0"/>
          <p:nvPr/>
        </p:nvPicPr>
        <p:blipFill rotWithShape="1">
          <a:blip r:embed="rId3">
            <a:alphaModFix/>
          </a:blip>
          <a:srcRect l="12765" r="12765"/>
          <a:stretch/>
        </p:blipFill>
        <p:spPr>
          <a:xfrm>
            <a:off x="3389745" y="857250"/>
            <a:ext cx="5747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8572500" y="5657850"/>
            <a:ext cx="20574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458" y="0"/>
            <a:ext cx="3036790" cy="184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8afe2965e_0_0"/>
          <p:cNvSpPr txBox="1"/>
          <p:nvPr/>
        </p:nvSpPr>
        <p:spPr>
          <a:xfrm>
            <a:off x="655782" y="415636"/>
            <a:ext cx="7748968" cy="16619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Kihívás: A funkciójukat vesztett falvak helyzete és lehetőségei?</a:t>
            </a:r>
            <a:endParaRPr dirty="0" smtClean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d8afe2965e_0_0"/>
          <p:cNvSpPr txBox="1"/>
          <p:nvPr/>
        </p:nvSpPr>
        <p:spPr>
          <a:xfrm>
            <a:off x="655782" y="2290618"/>
            <a:ext cx="8325918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-177800">
              <a:buClr>
                <a:schemeClr val="dk1"/>
              </a:buClr>
              <a:buSzPts val="2800"/>
              <a:buChar char="•"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hagyományok újragondolása és művelése: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Nem elég a múlt emlékeit őrizni, azokat a mai környezetben is értelmezhetővé és élővé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kell</a:t>
            </a:r>
          </a:p>
          <a:p>
            <a:pPr lvl="0" indent="-177800">
              <a:buClr>
                <a:schemeClr val="dk1"/>
              </a:buClr>
              <a:buSzPts val="2800"/>
              <a:buChar char="•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indent="-177800">
              <a:buClr>
                <a:schemeClr val="dk1"/>
              </a:buClr>
              <a:buSzPts val="2800"/>
              <a:buChar char="•"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fiatalok bevonása és tanítása: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Elengedhetetlen, hogy a fiatal generáció megismerje és megszeresse a régi hagyományokat, valamint azok értékét, mivel ők jelentik a jövőbeni közösségformáló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erőt</a:t>
            </a:r>
            <a:endParaRPr lang="hu-HU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 indent="-177800">
              <a:buClr>
                <a:schemeClr val="dk1"/>
              </a:buClr>
              <a:buSzPts val="2800"/>
              <a:buChar char="•"/>
            </a:pPr>
            <a:endParaRPr sz="2000" b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indent="-177800">
              <a:buClr>
                <a:schemeClr val="dk1"/>
              </a:buClr>
              <a:buSzPts val="2800"/>
              <a:buChar char="•"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Eladható turisztikai termék létrehozása: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A hagyományok ápolásának eredményét olyan komplex élménnyé kell formálni, amely piacképes és vonzó a turisták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számára</a:t>
            </a: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1" name="Google Shape;161;g3d8afe2965e_0_0"/>
          <p:cNvSpPr txBox="1"/>
          <p:nvPr/>
        </p:nvSpPr>
        <p:spPr>
          <a:xfrm>
            <a:off x="424150" y="1423525"/>
            <a:ext cx="582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68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00" y="-228600"/>
            <a:ext cx="13106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57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00" y="-228600"/>
            <a:ext cx="13106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10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z élmény mátrixa és annak közösségépítő ereje a modern turizmusban, az aktív személyes részvételre fókuszálva."/>
          <p:cNvSpPr>
            <a:spLocks noChangeAspect="1" noChangeArrowheads="1"/>
          </p:cNvSpPr>
          <p:nvPr/>
        </p:nvSpPr>
        <p:spPr bwMode="auto">
          <a:xfrm>
            <a:off x="1725757" y="23124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Az élmény mátrixa és annak közösségépítő ereje a modern turizmusban, az aktív személyes részvételre fókuszálv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0" descr="Az élmény mátrixa és annak közösségépítő ereje a modern turizmusban, az aktív személyes részvételre fókuszálva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200" y="-228600"/>
            <a:ext cx="131064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3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571380" y="1138265"/>
            <a:ext cx="3408571" cy="14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u-HU" sz="3200" b="1" dirty="0">
                <a:solidFill>
                  <a:schemeClr val="bg2"/>
                </a:solidFill>
              </a:rPr>
              <a:t>The “Great </a:t>
            </a:r>
            <a:r>
              <a:rPr lang="hu-HU" sz="3200" b="1" dirty="0" err="1">
                <a:solidFill>
                  <a:schemeClr val="bg2"/>
                </a:solidFill>
              </a:rPr>
              <a:t>Spa</a:t>
            </a:r>
            <a:r>
              <a:rPr lang="hu-HU" sz="3200" b="1" dirty="0">
                <a:solidFill>
                  <a:schemeClr val="bg2"/>
                </a:solidFill>
              </a:rPr>
              <a:t> </a:t>
            </a:r>
            <a:r>
              <a:rPr lang="hu-HU" sz="3200" b="1" dirty="0" err="1">
                <a:solidFill>
                  <a:schemeClr val="bg2"/>
                </a:solidFill>
              </a:rPr>
              <a:t>Towns</a:t>
            </a:r>
            <a:r>
              <a:rPr lang="hu-HU" sz="3200" b="1" dirty="0">
                <a:solidFill>
                  <a:schemeClr val="bg2"/>
                </a:solidFill>
              </a:rPr>
              <a:t> of Europe”</a:t>
            </a:r>
            <a:endParaRPr sz="3200" b="1" dirty="0">
              <a:solidFill>
                <a:schemeClr val="bg2"/>
              </a:solidFill>
            </a:endParaRPr>
          </a:p>
        </p:txBody>
      </p:sp>
      <p:cxnSp>
        <p:nvCxnSpPr>
          <p:cNvPr id="285" name="Google Shape;285;p20"/>
          <p:cNvCxnSpPr/>
          <p:nvPr/>
        </p:nvCxnSpPr>
        <p:spPr>
          <a:xfrm>
            <a:off x="646096" y="871146"/>
            <a:ext cx="552704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Google Shape;286;p20"/>
          <p:cNvSpPr txBox="1">
            <a:spLocks noGrp="1"/>
          </p:cNvSpPr>
          <p:nvPr>
            <p:ph type="body" idx="1"/>
          </p:nvPr>
        </p:nvSpPr>
        <p:spPr>
          <a:xfrm>
            <a:off x="571380" y="2551176"/>
            <a:ext cx="3408571" cy="360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 dirty="0" err="1"/>
              <a:t>Austria</a:t>
            </a:r>
            <a:r>
              <a:rPr lang="hu-HU" sz="1700" b="1" dirty="0"/>
              <a:t>:</a:t>
            </a:r>
            <a:r>
              <a:rPr lang="hu-HU" sz="1700" dirty="0"/>
              <a:t> Baden bei Wien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 dirty="0"/>
              <a:t>Belgium:</a:t>
            </a:r>
            <a:r>
              <a:rPr lang="hu-HU" sz="1700" dirty="0"/>
              <a:t> </a:t>
            </a:r>
            <a:r>
              <a:rPr lang="hu-HU" sz="1700" dirty="0" err="1"/>
              <a:t>Spa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 dirty="0"/>
              <a:t>France:</a:t>
            </a:r>
            <a:r>
              <a:rPr lang="hu-HU" sz="1700" dirty="0"/>
              <a:t> Vichy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 dirty="0" err="1"/>
              <a:t>Czech</a:t>
            </a:r>
            <a:r>
              <a:rPr lang="hu-HU" sz="1700" b="1" dirty="0"/>
              <a:t> </a:t>
            </a:r>
            <a:r>
              <a:rPr lang="hu-HU" sz="1700" b="1" dirty="0" err="1"/>
              <a:t>Republic</a:t>
            </a:r>
            <a:r>
              <a:rPr lang="hu-HU" sz="1700" b="1" dirty="0"/>
              <a:t>:</a:t>
            </a:r>
            <a:r>
              <a:rPr lang="hu-HU" sz="1700" dirty="0"/>
              <a:t> </a:t>
            </a:r>
            <a:r>
              <a:rPr lang="hu-HU" sz="1700" dirty="0" err="1"/>
              <a:t>Františkovy</a:t>
            </a:r>
            <a:r>
              <a:rPr lang="hu-HU" sz="1700" dirty="0"/>
              <a:t> </a:t>
            </a:r>
            <a:r>
              <a:rPr lang="hu-HU" sz="1700" dirty="0" err="1"/>
              <a:t>Lázně</a:t>
            </a:r>
            <a:r>
              <a:rPr lang="hu-HU" sz="1700" dirty="0"/>
              <a:t>, Karlovy Vary, </a:t>
            </a:r>
            <a:r>
              <a:rPr lang="hu-HU" sz="1700" dirty="0" err="1"/>
              <a:t>Mariánské</a:t>
            </a:r>
            <a:r>
              <a:rPr lang="hu-HU" sz="1700" dirty="0"/>
              <a:t> </a:t>
            </a:r>
            <a:r>
              <a:rPr lang="hu-HU" sz="1700" dirty="0" err="1"/>
              <a:t>Lázně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 dirty="0" err="1"/>
              <a:t>Germany</a:t>
            </a:r>
            <a:r>
              <a:rPr lang="hu-HU" sz="1700" b="1" dirty="0"/>
              <a:t>:</a:t>
            </a:r>
            <a:r>
              <a:rPr lang="hu-HU" sz="1700" dirty="0"/>
              <a:t> </a:t>
            </a:r>
            <a:r>
              <a:rPr lang="hu-HU" sz="1700" dirty="0" err="1"/>
              <a:t>Bad</a:t>
            </a:r>
            <a:r>
              <a:rPr lang="hu-HU" sz="1700" dirty="0"/>
              <a:t> </a:t>
            </a:r>
            <a:r>
              <a:rPr lang="hu-HU" sz="1700" dirty="0" err="1"/>
              <a:t>Ems</a:t>
            </a:r>
            <a:r>
              <a:rPr lang="hu-HU" sz="1700" dirty="0"/>
              <a:t>, Baden-Baden, </a:t>
            </a:r>
            <a:r>
              <a:rPr lang="hu-HU" sz="1700" dirty="0" err="1"/>
              <a:t>Bad</a:t>
            </a:r>
            <a:r>
              <a:rPr lang="hu-HU" sz="1700" dirty="0"/>
              <a:t> Kissingen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 dirty="0" err="1"/>
              <a:t>Italy</a:t>
            </a:r>
            <a:r>
              <a:rPr lang="hu-HU" sz="1700" b="1" dirty="0"/>
              <a:t>:</a:t>
            </a:r>
            <a:r>
              <a:rPr lang="hu-HU" sz="1700" dirty="0"/>
              <a:t> </a:t>
            </a:r>
            <a:r>
              <a:rPr lang="hu-HU" sz="1700" dirty="0" err="1"/>
              <a:t>Montecatini</a:t>
            </a:r>
            <a:r>
              <a:rPr lang="hu-HU" sz="1700" dirty="0"/>
              <a:t> Terme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hu-HU" sz="1700" b="1" dirty="0"/>
              <a:t>United </a:t>
            </a:r>
            <a:r>
              <a:rPr lang="hu-HU" sz="1700" b="1" dirty="0" err="1"/>
              <a:t>Kingdom</a:t>
            </a:r>
            <a:r>
              <a:rPr lang="hu-HU" sz="1700" b="1" dirty="0"/>
              <a:t>: </a:t>
            </a:r>
            <a:r>
              <a:rPr lang="hu-HU" sz="1700" dirty="0"/>
              <a:t>City of </a:t>
            </a:r>
            <a:r>
              <a:rPr lang="hu-HU" sz="1700" dirty="0" err="1"/>
              <a:t>Bath</a:t>
            </a:r>
            <a:endParaRPr dirty="0"/>
          </a:p>
          <a:p>
            <a:pPr marL="34290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</p:txBody>
      </p:sp>
      <p:pic>
        <p:nvPicPr>
          <p:cNvPr id="287" name="Google Shape;2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2061" y="1939570"/>
            <a:ext cx="4000620" cy="298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473202" y="4440365"/>
            <a:ext cx="3184398" cy="172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u-HU" sz="3600"/>
              <a:t>The “Great Spa Towns of Europe”</a:t>
            </a:r>
            <a:endParaRPr/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72" y="755050"/>
            <a:ext cx="4103370" cy="305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 descr="Hévíz Lake Bath opening hours and prices | Hévíz.h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0872" y="1662921"/>
            <a:ext cx="4103370" cy="124126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/>
          <p:nvPr/>
        </p:nvSpPr>
        <p:spPr>
          <a:xfrm rot="5400000">
            <a:off x="3058668" y="5294852"/>
            <a:ext cx="1554480" cy="13716"/>
          </a:xfrm>
          <a:custGeom>
            <a:avLst/>
            <a:gdLst/>
            <a:ahLst/>
            <a:cxnLst/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>
            <a:spLocks noGrp="1"/>
          </p:cNvSpPr>
          <p:nvPr>
            <p:ph type="body" idx="1"/>
          </p:nvPr>
        </p:nvSpPr>
        <p:spPr>
          <a:xfrm>
            <a:off x="4000499" y="4440365"/>
            <a:ext cx="4661153" cy="172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 b="1"/>
              <a:t>Magyarország:</a:t>
            </a:r>
            <a:r>
              <a:rPr lang="hu-HU" sz="1900"/>
              <a:t>?</a:t>
            </a:r>
            <a:endParaRPr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1900"/>
              <a:t>Miért?</a:t>
            </a:r>
            <a:endParaRPr/>
          </a:p>
          <a:p>
            <a:pPr marL="0" lvl="0" indent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2" descr="Saunas, soaking and chess: Hungary's best spas | CNN"/>
          <p:cNvPicPr preferRelativeResize="0"/>
          <p:nvPr/>
        </p:nvPicPr>
        <p:blipFill rotWithShape="1">
          <a:blip r:embed="rId3">
            <a:alphaModFix/>
          </a:blip>
          <a:srcRect t="5956"/>
          <a:stretch/>
        </p:blipFill>
        <p:spPr>
          <a:xfrm>
            <a:off x="-1" y="10"/>
            <a:ext cx="9144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2"/>
          <p:cNvSpPr/>
          <p:nvPr/>
        </p:nvSpPr>
        <p:spPr>
          <a:xfrm flipH="1">
            <a:off x="-1" y="2463131"/>
            <a:ext cx="4512879" cy="4394869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2"/>
          <p:cNvSpPr txBox="1"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50"/>
              <a:buFont typeface="Calibri"/>
              <a:buNone/>
            </a:pPr>
            <a:r>
              <a:rPr lang="hu-HU" sz="3150"/>
              <a:t>Fürdőlátogatások (KSH)</a:t>
            </a:r>
            <a:endParaRPr/>
          </a:p>
        </p:txBody>
      </p:sp>
      <p:cxnSp>
        <p:nvCxnSpPr>
          <p:cNvPr id="305" name="Google Shape;305;p22"/>
          <p:cNvCxnSpPr/>
          <p:nvPr/>
        </p:nvCxnSpPr>
        <p:spPr>
          <a:xfrm>
            <a:off x="1795115" y="4226880"/>
            <a:ext cx="701565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06" name="Google Shape;306;p22"/>
          <p:cNvSpPr txBox="1">
            <a:spLocks noGrp="1"/>
          </p:cNvSpPr>
          <p:nvPr>
            <p:ph type="body" idx="1"/>
          </p:nvPr>
        </p:nvSpPr>
        <p:spPr>
          <a:xfrm>
            <a:off x="430421" y="4277679"/>
            <a:ext cx="3444766" cy="196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 dirty="0"/>
              <a:t>2010 - 29,5 millió </a:t>
            </a:r>
            <a:endParaRPr dirty="0"/>
          </a:p>
          <a:p>
            <a:pPr marL="342900" lvl="0" indent="-34290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 dirty="0"/>
              <a:t>2019 -  42,1 millió</a:t>
            </a:r>
            <a:endParaRPr dirty="0"/>
          </a:p>
          <a:p>
            <a:pPr marL="342900" lvl="0" indent="-34290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 dirty="0"/>
              <a:t>2020 – 19.2 millió</a:t>
            </a:r>
            <a:endParaRPr dirty="0"/>
          </a:p>
          <a:p>
            <a:pPr marL="342900" lvl="0" indent="-342900" algn="l" rtl="0"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</a:pPr>
            <a:r>
              <a:rPr lang="hu-HU" sz="1575" dirty="0"/>
              <a:t>2024 - </a:t>
            </a:r>
            <a:r>
              <a:rPr lang="hu-HU" sz="1575" dirty="0" smtClean="0"/>
              <a:t>34,7 </a:t>
            </a:r>
            <a:r>
              <a:rPr lang="hu-HU" sz="1575" dirty="0"/>
              <a:t>millió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3"/>
          <p:cNvSpPr/>
          <p:nvPr/>
        </p:nvSpPr>
        <p:spPr>
          <a:xfrm rot="-54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alibri"/>
              <a:buNone/>
            </a:pPr>
            <a:r>
              <a:rPr lang="hu-HU" sz="2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Globális wellness turizmus (Global Wellness Institute)</a:t>
            </a:r>
            <a:endParaRPr/>
          </a:p>
        </p:txBody>
      </p:sp>
      <p:pic>
        <p:nvPicPr>
          <p:cNvPr id="313" name="Google Shape;31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2987" y="1088494"/>
            <a:ext cx="5085525" cy="467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4400"/>
              <a:buNone/>
            </a:pPr>
            <a:r>
              <a:rPr lang="hu-HU" sz="4400" dirty="0">
                <a:solidFill>
                  <a:schemeClr val="bg2"/>
                </a:solidFill>
              </a:rPr>
              <a:t>KÖSZÖNÖM A FIGYELMET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918691" y="2669310"/>
            <a:ext cx="3583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Dr. Szalók Csilla</a:t>
            </a:r>
          </a:p>
          <a:p>
            <a:pPr algn="ctr"/>
            <a:r>
              <a:rPr lang="hu-HU" sz="2800" dirty="0" smtClean="0"/>
              <a:t>cszalok@gmail.com</a:t>
            </a:r>
            <a:endParaRPr lang="hu-H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0" y="2826327"/>
            <a:ext cx="9220921" cy="32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hu-HU" dirty="0"/>
              <a:t>Felgyorsult </a:t>
            </a:r>
            <a:r>
              <a:rPr lang="hu-HU" dirty="0" smtClean="0"/>
              <a:t>életmód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hu-HU" dirty="0" err="1"/>
              <a:t>Digitalizáció</a:t>
            </a:r>
            <a:r>
              <a:rPr lang="hu-HU" dirty="0"/>
              <a:t> és közösségi </a:t>
            </a:r>
            <a:r>
              <a:rPr lang="hu-HU" dirty="0" smtClean="0"/>
              <a:t>média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hu-HU" dirty="0"/>
              <a:t>Társadalmi és gazdasági </a:t>
            </a:r>
            <a:r>
              <a:rPr lang="hu-HU" dirty="0" smtClean="0"/>
              <a:t>bizonytalanság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hu-HU" dirty="0"/>
              <a:t>Közösségek </a:t>
            </a:r>
            <a:r>
              <a:rPr lang="hu-HU" dirty="0" smtClean="0"/>
              <a:t>gyengülése</a:t>
            </a:r>
          </a:p>
          <a:p>
            <a:pPr marL="0" lvl="0" indent="0">
              <a:spcBef>
                <a:spcPts val="640"/>
              </a:spcBef>
              <a:buSzPts val="3200"/>
              <a:buNone/>
            </a:pPr>
            <a:r>
              <a:rPr lang="hu-HU" dirty="0" smtClean="0"/>
              <a:t>Negatív tapasztalatok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9244" y="268864"/>
            <a:ext cx="3171677" cy="192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40145" y="572655"/>
            <a:ext cx="5874329" cy="17087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u-HU" dirty="0" smtClean="0">
                <a:solidFill>
                  <a:schemeClr val="bg1"/>
                </a:solidFill>
              </a:rPr>
              <a:t>Bizalomépítés egyre fontosabbá válik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6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0" y="2826327"/>
            <a:ext cx="9220921" cy="329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hu-HU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u-HU" dirty="0" smtClean="0"/>
              <a:t>A vidékfejlesztés szolgálatában</a:t>
            </a:r>
            <a:endParaRPr dirty="0"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9244" y="268864"/>
            <a:ext cx="3171677" cy="192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21673" y="572655"/>
            <a:ext cx="5892801" cy="141316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u-HU" dirty="0">
                <a:solidFill>
                  <a:schemeClr val="lt1"/>
                </a:solidFill>
              </a:rPr>
              <a:t>KEP </a:t>
            </a:r>
            <a:r>
              <a:rPr lang="hu-HU" sz="4000" dirty="0">
                <a:solidFill>
                  <a:schemeClr val="lt1"/>
                </a:solidFill>
              </a:rPr>
              <a:t>VIDÉKFEJLESZTŐ</a:t>
            </a:r>
            <a:br>
              <a:rPr lang="hu-HU" sz="4000" dirty="0">
                <a:solidFill>
                  <a:schemeClr val="lt1"/>
                </a:solidFill>
              </a:rPr>
            </a:br>
            <a:r>
              <a:rPr lang="hu-HU" sz="4000" dirty="0">
                <a:solidFill>
                  <a:schemeClr val="lt1"/>
                </a:solidFill>
              </a:rPr>
              <a:t>TAGOZAT </a:t>
            </a:r>
            <a:r>
              <a:rPr lang="hu-HU" sz="4000" dirty="0" smtClean="0">
                <a:solidFill>
                  <a:schemeClr val="lt1"/>
                </a:solidFill>
              </a:rPr>
              <a:t>CÉLJA</a:t>
            </a:r>
            <a:endParaRPr dirty="0"/>
          </a:p>
        </p:txBody>
      </p:sp>
      <p:sp>
        <p:nvSpPr>
          <p:cNvPr id="2" name="Ellipszis 1"/>
          <p:cNvSpPr/>
          <p:nvPr/>
        </p:nvSpPr>
        <p:spPr>
          <a:xfrm>
            <a:off x="1487054" y="5126182"/>
            <a:ext cx="2286000" cy="1265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Környezetvédelem</a:t>
            </a:r>
            <a:endParaRPr lang="hu-HU" sz="2400" dirty="0"/>
          </a:p>
        </p:txBody>
      </p:sp>
      <p:sp>
        <p:nvSpPr>
          <p:cNvPr id="6" name="Ellipszis 5"/>
          <p:cNvSpPr/>
          <p:nvPr/>
        </p:nvSpPr>
        <p:spPr>
          <a:xfrm>
            <a:off x="1487054" y="2197761"/>
            <a:ext cx="2286000" cy="1339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dirty="0" smtClean="0"/>
              <a:t>Tudomány</a:t>
            </a:r>
            <a:endParaRPr lang="hu-HU" sz="2300" dirty="0"/>
          </a:p>
        </p:txBody>
      </p:sp>
      <p:sp>
        <p:nvSpPr>
          <p:cNvPr id="7" name="Ellipszis 6"/>
          <p:cNvSpPr/>
          <p:nvPr/>
        </p:nvSpPr>
        <p:spPr>
          <a:xfrm>
            <a:off x="4610460" y="2197762"/>
            <a:ext cx="2547722" cy="1219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Kultúra</a:t>
            </a:r>
            <a:endParaRPr lang="hu-HU" sz="2400" dirty="0"/>
          </a:p>
        </p:txBody>
      </p:sp>
      <p:sp>
        <p:nvSpPr>
          <p:cNvPr id="8" name="Ellipszis 7"/>
          <p:cNvSpPr/>
          <p:nvPr/>
        </p:nvSpPr>
        <p:spPr>
          <a:xfrm>
            <a:off x="4610460" y="5135418"/>
            <a:ext cx="2326049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Turizmus</a:t>
            </a:r>
            <a:endParaRPr lang="hu-HU" sz="2400" dirty="0"/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2752436" y="3537527"/>
            <a:ext cx="794328" cy="525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felé nyíl 4"/>
          <p:cNvSpPr/>
          <p:nvPr/>
        </p:nvSpPr>
        <p:spPr>
          <a:xfrm>
            <a:off x="2724727" y="353752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5070764" y="3417456"/>
            <a:ext cx="812800" cy="64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2770446" y="4692073"/>
            <a:ext cx="859445" cy="443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stCxn id="8" idx="0"/>
          </p:cNvCxnSpPr>
          <p:nvPr/>
        </p:nvCxnSpPr>
        <p:spPr>
          <a:xfrm flipH="1" flipV="1">
            <a:off x="4756727" y="4654637"/>
            <a:ext cx="1016758" cy="480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424873" y="377190"/>
            <a:ext cx="7703127" cy="9944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00" b="1">
                <a:solidFill>
                  <a:srgbClr val="1F3A5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Tájékozottság és hiteles információ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93776" y="1543050"/>
            <a:ext cx="5486400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63437" y="1922861"/>
            <a:ext cx="2921509" cy="3903231"/>
          </a:xfrm>
          <a:prstGeom prst="roundRect">
            <a:avLst>
              <a:gd name="adj" fmla="val 2105"/>
            </a:avLst>
          </a:prstGeom>
          <a:solidFill>
            <a:schemeClr val="dk2"/>
          </a:solidFill>
          <a:ln w="12700" cap="flat" cmpd="sng">
            <a:solidFill>
              <a:srgbClr val="D7DE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86327" y="2632364"/>
            <a:ext cx="2798619" cy="58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hu-HU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Információgyűjtés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86328" y="3326417"/>
            <a:ext cx="2525454" cy="445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Problémafeltárás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86328" y="3971636"/>
            <a:ext cx="2962472" cy="59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hu-H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Új ,tudományos  </a:t>
            </a:r>
            <a:r>
              <a:rPr lang="hu-H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eredmények bemutatása</a:t>
            </a:r>
            <a:endParaRPr sz="127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185392" y="3637801"/>
            <a:ext cx="685800" cy="548640"/>
          </a:xfrm>
          <a:prstGeom prst="chevron">
            <a:avLst>
              <a:gd name="adj" fmla="val 50000"/>
            </a:avLst>
          </a:prstGeom>
          <a:solidFill>
            <a:srgbClr val="D7A84A"/>
          </a:solidFill>
          <a:ln w="12700" cap="flat" cmpd="sng">
            <a:solidFill>
              <a:srgbClr val="D7A8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843805" y="2257189"/>
            <a:ext cx="1640193" cy="2926657"/>
          </a:xfrm>
          <a:prstGeom prst="roundRect">
            <a:avLst>
              <a:gd name="adj" fmla="val 1080"/>
            </a:avLst>
          </a:prstGeom>
          <a:solidFill>
            <a:srgbClr val="EEF6EA"/>
          </a:solidFill>
          <a:ln w="12700" cap="flat" cmpd="sng">
            <a:solidFill>
              <a:srgbClr val="B7D0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008582" y="2863274"/>
            <a:ext cx="1302327" cy="75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5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jobb döntések</a:t>
            </a:r>
            <a:endParaRPr sz="165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5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erősödő bizalom</a:t>
            </a:r>
            <a:endParaRPr sz="16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8572500" y="5657850"/>
            <a:ext cx="20574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435279" y="3123162"/>
            <a:ext cx="484632" cy="23760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09600" y="4839855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286327" y="4839855"/>
            <a:ext cx="25254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75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hu-HU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Legjobb gyakorlatok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466198" y="3874477"/>
            <a:ext cx="484632" cy="23876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" descr="Közelről felülnézet a fiatal és friss energia üzletemberek üzembe erős kezét együtt. Egy halom baráti kéz. Egység és sikeres csapatmunka koncepció. - Jogdíjmentes Csapatmunka témájú stock fotó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607" y="2257189"/>
            <a:ext cx="3212430" cy="340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90906" y="471921"/>
            <a:ext cx="6021324" cy="7712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Közösségi párbeszéd 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 descr="/mnt/data/pres/img3.png"/>
          <p:cNvPicPr preferRelativeResize="0"/>
          <p:nvPr/>
        </p:nvPicPr>
        <p:blipFill rotWithShape="1">
          <a:blip r:embed="rId3">
            <a:alphaModFix/>
          </a:blip>
          <a:srcRect l="23349" r="23349"/>
          <a:stretch/>
        </p:blipFill>
        <p:spPr>
          <a:xfrm>
            <a:off x="-15563" y="1570182"/>
            <a:ext cx="3616014" cy="408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3977640" y="2366010"/>
            <a:ext cx="685800" cy="685800"/>
          </a:xfrm>
          <a:prstGeom prst="ellipse">
            <a:avLst/>
          </a:prstGeom>
          <a:solidFill>
            <a:srgbClr val="5E8B4A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977640" y="2551176"/>
            <a:ext cx="6858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3600451" y="3223260"/>
            <a:ext cx="139642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1F3A5F"/>
                </a:solidFill>
                <a:latin typeface="Calibri"/>
                <a:ea typeface="Calibri"/>
                <a:cs typeface="Calibri"/>
                <a:sym typeface="Calibri"/>
              </a:rPr>
              <a:t>Meghallgatás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834890" y="2537460"/>
            <a:ext cx="411480" cy="308610"/>
          </a:xfrm>
          <a:prstGeom prst="chevron">
            <a:avLst>
              <a:gd name="adj" fmla="val 50000"/>
            </a:avLst>
          </a:prstGeom>
          <a:solidFill>
            <a:srgbClr val="C8D5C0"/>
          </a:solidFill>
          <a:ln w="12700" cap="flat" cmpd="sng">
            <a:solidFill>
              <a:srgbClr val="C8D5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486400" y="2366010"/>
            <a:ext cx="685800" cy="685800"/>
          </a:xfrm>
          <a:prstGeom prst="ellipse">
            <a:avLst/>
          </a:prstGeom>
          <a:solidFill>
            <a:srgbClr val="D7A84A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486400" y="2551176"/>
            <a:ext cx="6858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5246370" y="3223260"/>
            <a:ext cx="11658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1F3A5F"/>
                </a:solidFill>
                <a:latin typeface="Calibri"/>
                <a:ea typeface="Calibri"/>
                <a:cs typeface="Calibri"/>
                <a:sym typeface="Calibri"/>
              </a:rPr>
              <a:t>Közös problémák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343650" y="2537460"/>
            <a:ext cx="411480" cy="308610"/>
          </a:xfrm>
          <a:prstGeom prst="chevron">
            <a:avLst>
              <a:gd name="adj" fmla="val 50000"/>
            </a:avLst>
          </a:prstGeom>
          <a:solidFill>
            <a:srgbClr val="C8D5C0"/>
          </a:solidFill>
          <a:ln w="12700" cap="flat" cmpd="sng">
            <a:solidFill>
              <a:srgbClr val="C8D5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6995160" y="2366010"/>
            <a:ext cx="685800" cy="6858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995160" y="2551176"/>
            <a:ext cx="6858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755129" y="3223260"/>
            <a:ext cx="1298979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rgbClr val="1F3A5F"/>
                </a:solidFill>
                <a:latin typeface="Calibri"/>
                <a:ea typeface="Calibri"/>
                <a:cs typeface="Calibri"/>
                <a:sym typeface="Calibri"/>
              </a:rPr>
              <a:t>Közös megoldások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840480" y="4423410"/>
            <a:ext cx="4526280" cy="61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A szervezet moderál, összeköt és bevon: fiatalokat, időseket, civileket és helyi döntéshozókat.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8572500" y="5657850"/>
            <a:ext cx="20574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7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d8afe2965e_0_0"/>
          <p:cNvSpPr txBox="1"/>
          <p:nvPr/>
        </p:nvSpPr>
        <p:spPr>
          <a:xfrm>
            <a:off x="818650" y="0"/>
            <a:ext cx="7586100" cy="116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 European Commission adatai alapján: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d8afe2965e_0_0"/>
          <p:cNvSpPr txBox="1"/>
          <p:nvPr/>
        </p:nvSpPr>
        <p:spPr>
          <a:xfrm>
            <a:off x="1132200" y="2940775"/>
            <a:ext cx="78495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EU területének </a:t>
            </a:r>
            <a:r>
              <a:rPr lang="hu-H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kb. 80%-a vidéki térség</a:t>
            </a: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itt él a lakosság közel </a:t>
            </a:r>
            <a:r>
              <a:rPr lang="hu-H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30%-a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turizmus kulcsszerepet játszik a </a:t>
            </a:r>
            <a:r>
              <a:rPr lang="hu-HU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vidéki térségek </a:t>
            </a:r>
            <a:r>
              <a:rPr lang="hu-H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fenntartásában</a:t>
            </a:r>
            <a:r>
              <a:rPr lang="hu-H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a fenntarthatóságban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d8afe2965e_0_0"/>
          <p:cNvSpPr txBox="1"/>
          <p:nvPr/>
        </p:nvSpPr>
        <p:spPr>
          <a:xfrm>
            <a:off x="424150" y="1423525"/>
            <a:ext cx="582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3d8afe296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375" y="1423525"/>
            <a:ext cx="3152300" cy="10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/>
              <a:t>Város–vidék népességi trendek</a:t>
            </a:r>
            <a:endParaRPr/>
          </a:p>
        </p:txBody>
      </p:sp>
      <p:graphicFrame>
        <p:nvGraphicFramePr>
          <p:cNvPr id="168" name="Google Shape;168;p7"/>
          <p:cNvGraphicFramePr/>
          <p:nvPr/>
        </p:nvGraphicFramePr>
        <p:xfrm>
          <a:off x="457200" y="1708726"/>
          <a:ext cx="4114800" cy="292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9" name="Google Shape;169;p7"/>
          <p:cNvGraphicFramePr/>
          <p:nvPr/>
        </p:nvGraphicFramePr>
        <p:xfrm>
          <a:off x="4754880" y="1708726"/>
          <a:ext cx="4114800" cy="2798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0" name="Google Shape;170;p7"/>
          <p:cNvSpPr txBox="1"/>
          <p:nvPr/>
        </p:nvSpPr>
        <p:spPr>
          <a:xfrm>
            <a:off x="544944" y="5061526"/>
            <a:ext cx="81418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United Nations – World Urbanization Prospects (2023); KSH (2000–2024)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11522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hu-HU" sz="4000"/>
              <a:t>Miért kulcskérdés a vidéki turizmus Közép-Európában? </a:t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569214" y="2395728"/>
            <a:ext cx="3182691" cy="18288"/>
          </a:xfrm>
          <a:custGeom>
            <a:avLst/>
            <a:gdLst/>
            <a:ahLst/>
            <a:cxnLst/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460375" y="3057236"/>
            <a:ext cx="5190617" cy="313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2800" dirty="0"/>
              <a:t>népességmegtartás</a:t>
            </a:r>
            <a:endParaRPr sz="2800" dirty="0"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2800" dirty="0"/>
              <a:t>helyi gazdaság erősítése</a:t>
            </a:r>
            <a:endParaRPr sz="2800" dirty="0"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2800" dirty="0" err="1"/>
              <a:t>Indentitás</a:t>
            </a:r>
            <a:r>
              <a:rPr lang="hu-HU" sz="2800" dirty="0"/>
              <a:t> és hagyomány</a:t>
            </a:r>
            <a:endParaRPr sz="2800" dirty="0"/>
          </a:p>
          <a:p>
            <a:pPr marL="342900" lvl="0" indent="-3429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hu-HU" sz="2800" dirty="0"/>
              <a:t>f</a:t>
            </a:r>
            <a:r>
              <a:rPr lang="hu-HU" sz="2800" dirty="0" smtClean="0"/>
              <a:t>enntartható </a:t>
            </a:r>
            <a:r>
              <a:rPr lang="hu-HU" sz="2800" dirty="0"/>
              <a:t>fejlődés</a:t>
            </a:r>
            <a:endParaRPr sz="2800" dirty="0"/>
          </a:p>
        </p:txBody>
      </p:sp>
      <p:pic>
        <p:nvPicPr>
          <p:cNvPr id="179" name="Google Shape;179;p8" descr="13 ezer Population chart témájú jogdíjmentes kép, stockfotó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7880" y="423042"/>
            <a:ext cx="3010662" cy="32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7880" y="4256013"/>
            <a:ext cx="2996946" cy="182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 descr="13 ezer Population chart témájú jogdíjmentes kép, stockfotó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0577084" y="69365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Diavetítés a képernyőre (4:3 oldalarány)</PresentationFormat>
  <Paragraphs>142</Paragraphs>
  <Slides>28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A turizmus hatása a közösségfejlesztésre</vt:lpstr>
      <vt:lpstr>PowerPoint-bemutató</vt:lpstr>
      <vt:lpstr>Bizalomépítés egyre fontosabbá válik</vt:lpstr>
      <vt:lpstr>KEP VIDÉKFEJLESZTŐ TAGOZAT CÉLJA</vt:lpstr>
      <vt:lpstr>PowerPoint-bemutató</vt:lpstr>
      <vt:lpstr>PowerPoint-bemutató</vt:lpstr>
      <vt:lpstr>PowerPoint-bemutató</vt:lpstr>
      <vt:lpstr>Város–vidék népességi trendek</vt:lpstr>
      <vt:lpstr>Miért kulcskérdés a vidéki turizmus Közép-Európában? </vt:lpstr>
      <vt:lpstr>Miért jött létre a Vidékfejlesztő Tagozat?</vt:lpstr>
      <vt:lpstr> Információs egyensúly megteremtése </vt:lpstr>
      <vt:lpstr>Együttműködés </vt:lpstr>
      <vt:lpstr>Közösségi párbeszéd és részvétel erősítése </vt:lpstr>
      <vt:lpstr>Helyi problémák hatékony kezelése</vt:lpstr>
      <vt:lpstr>Előrejelzés</vt:lpstr>
      <vt:lpstr>Az agroturizmus részesedése a legnagyobb</vt:lpstr>
      <vt:lpstr>A növekedési előrejelzés 2025-2032 </vt:lpstr>
      <vt:lpstr>Fő  fókuszterületek</vt:lpstr>
      <vt:lpstr>Mit szeretnénk megvalósítani?</vt:lpstr>
      <vt:lpstr>PowerPoint-bemutató</vt:lpstr>
      <vt:lpstr>PowerPoint-bemutató</vt:lpstr>
      <vt:lpstr>PowerPoint-bemutató</vt:lpstr>
      <vt:lpstr>PowerPoint-bemutató</vt:lpstr>
      <vt:lpstr>The “Great Spa Towns of Europe”</vt:lpstr>
      <vt:lpstr>The “Great Spa Towns of Europe”</vt:lpstr>
      <vt:lpstr>Fürdőlátogatások (KSH)</vt:lpstr>
      <vt:lpstr>Globális wellness turizmus (Global Wellness Institute)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Miért kulcskérdés a vidéki turizmus hazánkban?</dc:title>
  <dc:creator>Tanár</dc:creator>
  <cp:lastModifiedBy>K</cp:lastModifiedBy>
  <cp:revision>16</cp:revision>
  <dcterms:created xsi:type="dcterms:W3CDTF">2013-01-27T09:14:16Z</dcterms:created>
  <dcterms:modified xsi:type="dcterms:W3CDTF">2026-06-17T21:54:03Z</dcterms:modified>
</cp:coreProperties>
</file>