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1" r:id="rId3"/>
    <p:sldId id="278" r:id="rId4"/>
    <p:sldId id="287" r:id="rId5"/>
    <p:sldId id="288" r:id="rId6"/>
    <p:sldId id="277" r:id="rId7"/>
    <p:sldId id="281" r:id="rId8"/>
    <p:sldId id="301" r:id="rId9"/>
    <p:sldId id="258" r:id="rId10"/>
    <p:sldId id="283" r:id="rId11"/>
    <p:sldId id="289" r:id="rId12"/>
    <p:sldId id="272" r:id="rId13"/>
    <p:sldId id="284" r:id="rId14"/>
    <p:sldId id="293" r:id="rId15"/>
    <p:sldId id="290" r:id="rId16"/>
    <p:sldId id="294" r:id="rId17"/>
    <p:sldId id="295" r:id="rId18"/>
    <p:sldId id="297" r:id="rId19"/>
    <p:sldId id="298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280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A"/>
    <a:srgbClr val="F9EFE5"/>
    <a:srgbClr val="1E2C37"/>
    <a:srgbClr val="BFA187"/>
    <a:srgbClr val="E1C7AE"/>
    <a:srgbClr val="4F5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22D9-364A-4619-906D-EF3AE1823496}" type="datetimeFigureOut">
              <a:rPr lang="hu-HU" smtClean="0"/>
              <a:pPr/>
              <a:t>2026. 06. 17.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8B0E-30FD-40F4-B2C6-5E2BA571F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.jpe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gif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res?imgurl=https://kanizsaujsag.hu/sites/all/files/styles/facebook/public/images/news/bev/5823.jpg?itok=gmtCFyqQ&amp;imgrefurl=https://kanizsaujsag.hu/hir/201805/tiz-miniszteriummal-alakul-meg-az-uj-kormany&amp;docid=Tp6azbL37F6L-M&amp;tbnid=_up2KimPMMOQjM:&amp;vet=10ahUKEwiwwfOukdnhAhUOEVAKHZy3BMIQMwhHKAkwCQ..i&amp;w=274&amp;h=184&amp;bih=751&amp;biw=1600&amp;q=magyarorsz%C3%A1g%20korm%C3%A1nya&amp;ved=0ahUKEwiwwfOukdnhAhUOEVAKHZy3BMIQMwhHKAkwCQ&amp;iact=mrc&amp;uact=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epcp.h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7"/>
            <a:ext cx="8424936" cy="4678204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Egyesületünk bemutatása  a 	Vidékfejlesztő Akadémián (Zalaszentgrót)</a:t>
            </a:r>
          </a:p>
          <a:p>
            <a:pPr algn="ctr"/>
            <a:endParaRPr lang="hu-HU" sz="1000" b="1" dirty="0">
              <a:solidFill>
                <a:srgbClr val="002060"/>
              </a:solidFill>
            </a:endParaRPr>
          </a:p>
          <a:p>
            <a:pPr algn="ctr"/>
            <a:r>
              <a:rPr lang="hu-HU" b="1" u="sng" dirty="0">
                <a:solidFill>
                  <a:srgbClr val="002060"/>
                </a:solidFill>
              </a:rPr>
              <a:t>A KEP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90’-es években még az osztrák Club Pannonia hazai társszervezete</a:t>
            </a: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24 éve bejegyzett Közhasznú Egyesület</a:t>
            </a:r>
          </a:p>
          <a:p>
            <a:pPr algn="ctr"/>
            <a:endParaRPr lang="hu-HU" b="1" dirty="0">
              <a:solidFill>
                <a:srgbClr val="002060"/>
              </a:solidFill>
            </a:endParaRPr>
          </a:p>
          <a:p>
            <a:r>
              <a:rPr lang="hu-HU" b="1" u="sng" dirty="0">
                <a:solidFill>
                  <a:srgbClr val="002060"/>
                </a:solidFill>
              </a:rPr>
              <a:t>Miről lesz szó?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elnökségünk bemutatása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küldetésünk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képviseleteink külföldön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rendezvényeink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projektjeink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partnereink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paradigmaváltás</a:t>
            </a:r>
            <a:r>
              <a:rPr lang="hu-HU" dirty="0">
                <a:solidFill>
                  <a:srgbClr val="002060"/>
                </a:solidFill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vidékfejlesztő</a:t>
            </a:r>
            <a:r>
              <a:rPr lang="hu-HU" b="1" dirty="0">
                <a:solidFill>
                  <a:srgbClr val="002060"/>
                </a:solidFill>
              </a:rPr>
              <a:t> tagozat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witness-rem</a:t>
            </a:r>
            <a:r>
              <a:rPr lang="hu-HU" b="1" dirty="0">
                <a:solidFill>
                  <a:srgbClr val="002060"/>
                </a:solidFill>
              </a:rPr>
              <a:t> EU támogatott pályázatunk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megújult honlapunk</a:t>
            </a:r>
            <a:r>
              <a:rPr lang="hu-HU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2026. június 18.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1844824"/>
            <a:ext cx="8424936" cy="4524315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Projekt		: Vertikális Farm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Projektgazda	: Gyömbér Ákos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 állapota	: pilotra vár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 támogató	: NIÜ IMPULSE program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		  NIÜ XPAND program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Projekt		: Vidék GO!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Projektgazda	: Szirbik István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 állapota	: </a:t>
            </a:r>
          </a:p>
          <a:p>
            <a:r>
              <a:rPr lang="hu-HU" b="1" dirty="0">
                <a:solidFill>
                  <a:srgbClr val="002060"/>
                </a:solidFill>
              </a:rPr>
              <a:t>		  I. pillér kézműves falu hálózat</a:t>
            </a:r>
          </a:p>
          <a:p>
            <a:r>
              <a:rPr lang="hu-HU" b="1" dirty="0">
                <a:solidFill>
                  <a:srgbClr val="002060"/>
                </a:solidFill>
              </a:rPr>
              <a:t>		  II. pillér életenergia régiók</a:t>
            </a:r>
          </a:p>
          <a:p>
            <a:r>
              <a:rPr lang="hu-HU" b="1" dirty="0">
                <a:solidFill>
                  <a:srgbClr val="002060"/>
                </a:solidFill>
              </a:rPr>
              <a:t>		  III. pillér oktató központok</a:t>
            </a:r>
          </a:p>
          <a:p>
            <a:r>
              <a:rPr lang="hu-HU" b="1" dirty="0">
                <a:solidFill>
                  <a:srgbClr val="002060"/>
                </a:solidFill>
              </a:rPr>
              <a:t>		  IV. pillér nyitott porták országos program 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1960146" cy="5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videkgo_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289186"/>
            <a:ext cx="1080120" cy="106042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 tagjaival együttműködésben futó projektek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1844824"/>
            <a:ext cx="8424936" cy="1754326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Projekt		: Vidékfejlesztő Akadémia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Projektgazda	: Szirbik István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 állapota	: II-</a:t>
            </a:r>
            <a:r>
              <a:rPr lang="hu-HU" b="1" dirty="0" err="1">
                <a:solidFill>
                  <a:srgbClr val="002060"/>
                </a:solidFill>
              </a:rPr>
              <a:t>ik</a:t>
            </a:r>
            <a:r>
              <a:rPr lang="hu-HU" b="1" dirty="0">
                <a:solidFill>
                  <a:srgbClr val="002060"/>
                </a:solidFill>
              </a:rPr>
              <a:t> évfolyam megvalósítás alatt</a:t>
            </a:r>
          </a:p>
          <a:p>
            <a:r>
              <a:rPr lang="hu-HU" b="1" dirty="0">
                <a:solidFill>
                  <a:srgbClr val="002060"/>
                </a:solidFill>
              </a:rPr>
              <a:t>Projekt támogató	: Nagyvenyim és Térsége Fejlesztéséért Egyesület 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		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 tagjaival együttműködésben futó projektek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AA20D79-5914-CB8B-E7FB-3DB85D34B1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818" y="2001223"/>
            <a:ext cx="1080120" cy="10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9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tamogato2019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2" y="5656951"/>
            <a:ext cx="3556449" cy="905121"/>
          </a:xfrm>
          <a:prstGeom prst="rect">
            <a:avLst/>
          </a:prstGeom>
        </p:spPr>
      </p:pic>
      <p:pic>
        <p:nvPicPr>
          <p:cNvPr id="13" name="Kép 12" descr="partnerlogok_bgazrt_hu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915" y="1947450"/>
            <a:ext cx="1200912" cy="1078992"/>
          </a:xfrm>
          <a:prstGeom prst="rect">
            <a:avLst/>
          </a:prstGeom>
        </p:spPr>
      </p:pic>
      <p:pic>
        <p:nvPicPr>
          <p:cNvPr id="14" name="Kép 13" descr="partnerlogok_56osszovetseg_hu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2" y="4194340"/>
            <a:ext cx="2523128" cy="504056"/>
          </a:xfrm>
          <a:prstGeom prst="rect">
            <a:avLst/>
          </a:prstGeom>
        </p:spPr>
      </p:pic>
      <p:pic>
        <p:nvPicPr>
          <p:cNvPr id="15" name="Kép 14" descr="partnerlogok_hah_hu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140968"/>
            <a:ext cx="1402080" cy="719328"/>
          </a:xfrm>
          <a:prstGeom prst="rect">
            <a:avLst/>
          </a:prstGeom>
        </p:spPr>
      </p:pic>
      <p:pic>
        <p:nvPicPr>
          <p:cNvPr id="16" name="Kép 15" descr="partnerlogok_mkik_hu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118944"/>
            <a:ext cx="1296144" cy="669344"/>
          </a:xfrm>
          <a:prstGeom prst="rect">
            <a:avLst/>
          </a:prstGeom>
        </p:spPr>
      </p:pic>
      <p:pic>
        <p:nvPicPr>
          <p:cNvPr id="17" name="Kép 16" descr="partnerlogok_nca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060848"/>
            <a:ext cx="1648968" cy="722376"/>
          </a:xfrm>
          <a:prstGeom prst="rect">
            <a:avLst/>
          </a:prstGeom>
        </p:spPr>
      </p:pic>
      <p:pic>
        <p:nvPicPr>
          <p:cNvPr id="18" name="Kép 17" descr="partnerlogok_mta_hu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556" y="3202218"/>
            <a:ext cx="2423160" cy="539496"/>
          </a:xfrm>
          <a:prstGeom prst="rect">
            <a:avLst/>
          </a:prstGeom>
        </p:spPr>
      </p:pic>
      <p:pic>
        <p:nvPicPr>
          <p:cNvPr id="19" name="Kép 18" descr="partnerlogok_turizmus_com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194341"/>
            <a:ext cx="3168352" cy="494708"/>
          </a:xfrm>
          <a:prstGeom prst="rect">
            <a:avLst/>
          </a:prstGeom>
        </p:spPr>
      </p:pic>
      <p:pic>
        <p:nvPicPr>
          <p:cNvPr id="20" name="Kép 19" descr="partnerlogok_tutsz_org_hu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150" y="2024656"/>
            <a:ext cx="969264" cy="719328"/>
          </a:xfrm>
          <a:prstGeom prst="rect">
            <a:avLst/>
          </a:prstGeom>
        </p:spPr>
      </p:pic>
      <p:pic>
        <p:nvPicPr>
          <p:cNvPr id="21" name="Kép 20" descr="partnerlogok_uni-bge_hu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44824"/>
            <a:ext cx="850392" cy="1078992"/>
          </a:xfrm>
          <a:prstGeom prst="rect">
            <a:avLst/>
          </a:prstGeom>
        </p:spPr>
      </p:pic>
      <p:pic>
        <p:nvPicPr>
          <p:cNvPr id="22" name="Kép 21" descr="partnerlogok_veritasintezet_hu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990" y="3224826"/>
            <a:ext cx="1872208" cy="551612"/>
          </a:xfrm>
          <a:prstGeom prst="rect">
            <a:avLst/>
          </a:prstGeom>
        </p:spPr>
      </p:pic>
      <p:pic>
        <p:nvPicPr>
          <p:cNvPr id="23" name="Kép 22" descr="partnerlogok_vilagklub_hu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44824"/>
            <a:ext cx="1350264" cy="1078992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Partnereink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74E45B0-6723-BF9E-22EE-854D224027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8" y="3981916"/>
            <a:ext cx="1296144" cy="92890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6F44524-1030-39C7-0C50-5A7976FD5B5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36" y="5605543"/>
            <a:ext cx="4427664" cy="9289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" name="Kép 17" descr="Pr_4_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068960"/>
            <a:ext cx="3360000" cy="2520000"/>
          </a:xfrm>
          <a:prstGeom prst="rect">
            <a:avLst/>
          </a:prstGeom>
        </p:spPr>
      </p:pic>
      <p:pic>
        <p:nvPicPr>
          <p:cNvPr id="19" name="Kép 18" descr="Pr_1_Ch.jpg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54" y="3068960"/>
            <a:ext cx="4522086" cy="2520000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395536" y="5657671"/>
            <a:ext cx="8208912" cy="646331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pPr algn="ctr"/>
            <a:b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</a:b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a KEP részvétele a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Shanghai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/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Nanjing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(Kína)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digital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EXPO-n</a:t>
            </a:r>
            <a:endParaRPr lang="hu-HU" b="1" dirty="0">
              <a:solidFill>
                <a:srgbClr val="002060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paradigmaváltás!</a:t>
            </a:r>
          </a:p>
          <a:p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30 év múlt vagy jövő? 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hazai megmérettetés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nemzetközi nyitás</a:t>
            </a:r>
          </a:p>
          <a:p>
            <a:pPr lvl="2">
              <a:buFont typeface="Arial" pitchFamily="34" charset="0"/>
              <a:buChar char="•"/>
            </a:pPr>
            <a:endParaRPr lang="hu-HU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IMG_73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068960"/>
            <a:ext cx="3360000" cy="2520000"/>
          </a:xfrm>
          <a:prstGeom prst="rect">
            <a:avLst/>
          </a:prstGeom>
        </p:spPr>
      </p:pic>
      <p:pic>
        <p:nvPicPr>
          <p:cNvPr id="24" name="Kép 23" descr="IMG_74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68960"/>
            <a:ext cx="3360000" cy="2520000"/>
          </a:xfrm>
          <a:prstGeom prst="rect">
            <a:avLst/>
          </a:prstGeom>
        </p:spPr>
      </p:pic>
      <p:sp>
        <p:nvSpPr>
          <p:cNvPr id="25" name="Téglalap 24"/>
          <p:cNvSpPr/>
          <p:nvPr/>
        </p:nvSpPr>
        <p:spPr>
          <a:xfrm>
            <a:off x="395536" y="5661248"/>
            <a:ext cx="8208912" cy="646331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pPr algn="ctr"/>
            <a:b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</a:b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ThinkYoung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Hackhaton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pályázaton való részvétel Brüsszelben és Berlinben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paradigmaváltás!</a:t>
            </a:r>
          </a:p>
          <a:p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30 év múlt vagy jövő? 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hazai megmérettetés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nemzetközi nyitás</a:t>
            </a:r>
          </a:p>
          <a:p>
            <a:pPr lvl="2">
              <a:buFont typeface="Arial" pitchFamily="34" charset="0"/>
              <a:buChar char="•"/>
            </a:pPr>
            <a:endParaRPr lang="hu-H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395536" y="5661248"/>
            <a:ext cx="8208912" cy="646331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pPr algn="ctr"/>
            <a:b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</a:b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KEP részvétel a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Mayor's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Conference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rendezvényen Bécsben</a:t>
            </a:r>
          </a:p>
        </p:txBody>
      </p:sp>
      <p:pic>
        <p:nvPicPr>
          <p:cNvPr id="14" name="Kép 13" descr="Mayors_conference_20250505_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56155" y="3380949"/>
            <a:ext cx="2495904" cy="1871927"/>
          </a:xfrm>
          <a:prstGeom prst="rect">
            <a:avLst/>
          </a:prstGeom>
        </p:spPr>
      </p:pic>
      <p:pic>
        <p:nvPicPr>
          <p:cNvPr id="13" name="Kép 12" descr="Mayors_conference_20250505_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068960"/>
            <a:ext cx="4472729" cy="2520000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paradigmaváltás!</a:t>
            </a:r>
          </a:p>
          <a:p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30 év múlt vagy jövő? 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hazai megmérettetés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nemzetközi nyitás</a:t>
            </a:r>
          </a:p>
          <a:p>
            <a:pPr lvl="2">
              <a:buFont typeface="Arial" pitchFamily="34" charset="0"/>
              <a:buChar char="•"/>
            </a:pPr>
            <a:endParaRPr lang="hu-H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g">
            <a:extLst>
              <a:ext uri="{FF2B5EF4-FFF2-40B4-BE49-F238E27FC236}">
                <a16:creationId xmlns:a16="http://schemas.microsoft.com/office/drawing/2014/main" id="{7DFF2634-A76A-FD6F-27CE-64450525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063" y="3070864"/>
            <a:ext cx="3357461" cy="25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g">
            <a:extLst>
              <a:ext uri="{FF2B5EF4-FFF2-40B4-BE49-F238E27FC236}">
                <a16:creationId xmlns:a16="http://schemas.microsoft.com/office/drawing/2014/main" id="{54888D47-45C6-61F5-B435-3E1DFE3F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84" y="306896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églalap 25"/>
          <p:cNvSpPr/>
          <p:nvPr/>
        </p:nvSpPr>
        <p:spPr>
          <a:xfrm>
            <a:off x="395536" y="5661248"/>
            <a:ext cx="8208912" cy="923330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KEP Törzsasztal fórum: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A fenntarthatósági fejlődést szolgáló magyar-kínai kutatási kapcsolatok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Egyre közeledő távolkeleti piacok: Kína-Szingapúr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paradigmaváltás!</a:t>
            </a:r>
          </a:p>
          <a:p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30 év múlt vagy jövő? 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hazai megmérettetés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nemzetközi nyitás</a:t>
            </a:r>
          </a:p>
          <a:p>
            <a:pPr lvl="2">
              <a:buFont typeface="Arial" pitchFamily="34" charset="0"/>
              <a:buChar char="•"/>
            </a:pPr>
            <a:endParaRPr lang="hu-H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395536" y="5661248"/>
            <a:ext cx="8208912" cy="646331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kihelyezett törzsasztal fórum a fenntarthatóságról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a 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Planet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Budapest rendezvényen 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paradigmaváltás!</a:t>
            </a:r>
          </a:p>
          <a:p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30 év múlt vagy jövő? 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hazai megmérettetés</a:t>
            </a:r>
          </a:p>
          <a:p>
            <a:pPr lvl="2"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nemzetközi nyitás</a:t>
            </a:r>
          </a:p>
          <a:p>
            <a:pPr lvl="2">
              <a:buFont typeface="Arial" pitchFamily="34" charset="0"/>
              <a:buChar char="•"/>
            </a:pPr>
            <a:endParaRPr lang="hu-HU" sz="1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Vasvári József">
            <a:extLst>
              <a:ext uri="{FF2B5EF4-FFF2-40B4-BE49-F238E27FC236}">
                <a16:creationId xmlns:a16="http://schemas.microsoft.com/office/drawing/2014/main" id="{82368CE2-72BD-AA92-B429-BED178FAD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70864"/>
            <a:ext cx="3357461" cy="25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.Dr.Báger Gusztáv">
            <a:extLst>
              <a:ext uri="{FF2B5EF4-FFF2-40B4-BE49-F238E27FC236}">
                <a16:creationId xmlns:a16="http://schemas.microsoft.com/office/drawing/2014/main" id="{06171F12-EED4-071C-F5E4-D67F2E44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072" y="3070864"/>
            <a:ext cx="3377377" cy="25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3970318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Küldetés:</a:t>
            </a:r>
          </a:p>
          <a:p>
            <a:r>
              <a:rPr lang="hu-HU" b="1" dirty="0">
                <a:solidFill>
                  <a:srgbClr val="002060"/>
                </a:solidFill>
              </a:rPr>
              <a:t>a turizmus és a vidékfejlesztés területen közhasznú új innovációs projektek megvalósítása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Eszköz: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a tagok által javasolt és a tagozat vezetősége által elfogadott közhasznú ötletek</a:t>
            </a:r>
            <a:br>
              <a:rPr lang="hu-HU" b="1" dirty="0">
                <a:solidFill>
                  <a:srgbClr val="002060"/>
                </a:solidFill>
              </a:rPr>
            </a:b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Innovációs cél: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kézzelfogható és valós értékek teremtése, amely gazdasági - társadalmi - környezeti hasznot valósítson meg a közhasznúság szem előtt tartásával 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Együttműködés:</a:t>
            </a:r>
          </a:p>
          <a:p>
            <a:r>
              <a:rPr lang="hu-HU" b="1" dirty="0">
                <a:solidFill>
                  <a:srgbClr val="002060"/>
                </a:solidFill>
              </a:rPr>
              <a:t>település szinten helyi civil szervezettel vagy az önkormányzat együttműködésében                                          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Vidékfejlesztő tagozat bemutatása</a:t>
            </a:r>
          </a:p>
        </p:txBody>
      </p:sp>
    </p:spTree>
    <p:extLst>
      <p:ext uri="{BB962C8B-B14F-4D97-AF65-F5344CB8AC3E}">
        <p14:creationId xmlns:p14="http://schemas.microsoft.com/office/powerpoint/2010/main" val="229175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3416320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Elnök:		</a:t>
            </a:r>
            <a:r>
              <a:rPr lang="hu-HU" b="1" dirty="0" err="1">
                <a:solidFill>
                  <a:srgbClr val="002060"/>
                </a:solidFill>
              </a:rPr>
              <a:t>prof.Dr.Szalók</a:t>
            </a:r>
            <a:r>
              <a:rPr lang="hu-HU" b="1" dirty="0">
                <a:solidFill>
                  <a:srgbClr val="002060"/>
                </a:solidFill>
              </a:rPr>
              <a:t> Csilla </a:t>
            </a:r>
          </a:p>
          <a:p>
            <a:r>
              <a:rPr lang="hu-HU" b="1" dirty="0">
                <a:solidFill>
                  <a:srgbClr val="002060"/>
                </a:solidFill>
              </a:rPr>
              <a:t>		</a:t>
            </a:r>
            <a:r>
              <a:rPr lang="hu-HU" dirty="0">
                <a:solidFill>
                  <a:srgbClr val="002060"/>
                </a:solidFill>
              </a:rPr>
              <a:t>a KEP elnöki tanácsadója</a:t>
            </a:r>
            <a:br>
              <a:rPr lang="hu-HU" dirty="0"/>
            </a:br>
            <a:r>
              <a:rPr lang="hu-HU" dirty="0"/>
              <a:t>		</a:t>
            </a:r>
            <a:endParaRPr lang="hu-HU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Ügyvezető:	Szirbik István </a:t>
            </a:r>
            <a:br>
              <a:rPr lang="sv-SE" dirty="0"/>
            </a:br>
            <a:r>
              <a:rPr lang="hu-HU" dirty="0"/>
              <a:t>		</a:t>
            </a:r>
            <a:r>
              <a:rPr lang="sv-SE" dirty="0">
                <a:solidFill>
                  <a:srgbClr val="002060"/>
                </a:solidFill>
              </a:rPr>
              <a:t>a KEP </a:t>
            </a:r>
            <a:r>
              <a:rPr lang="hu-HU" dirty="0">
                <a:solidFill>
                  <a:srgbClr val="002060"/>
                </a:solidFill>
              </a:rPr>
              <a:t>elnöki tanácsadója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                                                                            </a:t>
            </a:r>
          </a:p>
          <a:p>
            <a:r>
              <a:rPr lang="hu-HU" b="1" dirty="0">
                <a:solidFill>
                  <a:srgbClr val="002060"/>
                </a:solidFill>
              </a:rPr>
              <a:t>                            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Vidékfejlesztő tagozat elnöksége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8A48D0-5F72-2A5C-FBDB-281C9C200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7214"/>
            <a:ext cx="963166" cy="127675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E07F059-716B-3B6B-955B-6D30B4C5B7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10" y="3594032"/>
            <a:ext cx="1190811" cy="1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59532" y="1797577"/>
            <a:ext cx="8424936" cy="5078313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Elnök: </a:t>
            </a: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Vasvári József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		a Világbank regisztrált tanácsadója, </a:t>
            </a:r>
          </a:p>
          <a:p>
            <a:r>
              <a:rPr lang="hu-HU" dirty="0">
                <a:solidFill>
                  <a:srgbClr val="002060"/>
                </a:solidFill>
              </a:rPr>
              <a:t>		Szálloda és projekt menedzser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Alelnökök:	Gyömbér Ákos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gazdasági felelős ügyvezető alelnök</a:t>
            </a:r>
          </a:p>
          <a:p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IFRS mérlegképes könyvelő, </a:t>
            </a:r>
          </a:p>
          <a:p>
            <a:r>
              <a:rPr lang="hu-HU" dirty="0">
                <a:solidFill>
                  <a:srgbClr val="475569"/>
                </a:solidFill>
                <a:latin typeface="Inter"/>
              </a:rPr>
              <a:t>		</a:t>
            </a:r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adótanácsadó, szakközgazdász, </a:t>
            </a:r>
          </a:p>
          <a:p>
            <a:r>
              <a:rPr lang="hu-HU" dirty="0">
                <a:solidFill>
                  <a:srgbClr val="475569"/>
                </a:solidFill>
                <a:latin typeface="Inter"/>
              </a:rPr>
              <a:t>		</a:t>
            </a:r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a </a:t>
            </a:r>
            <a:r>
              <a:rPr lang="hu-HU" b="0" i="0" dirty="0" err="1">
                <a:solidFill>
                  <a:srgbClr val="475569"/>
                </a:solidFill>
                <a:effectLst/>
                <a:latin typeface="Inter"/>
              </a:rPr>
              <a:t>Tax</a:t>
            </a:r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 </a:t>
            </a:r>
            <a:r>
              <a:rPr lang="hu-HU" b="0" i="0" dirty="0" err="1">
                <a:solidFill>
                  <a:srgbClr val="475569"/>
                </a:solidFill>
                <a:effectLst/>
                <a:latin typeface="Inter"/>
              </a:rPr>
              <a:t>Solve</a:t>
            </a:r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 Kft szakmai igazgatója</a:t>
            </a:r>
          </a:p>
          <a:p>
            <a:endParaRPr lang="hu-HU" dirty="0">
              <a:solidFill>
                <a:srgbClr val="475569"/>
              </a:solidFill>
              <a:latin typeface="Inter"/>
            </a:endParaRPr>
          </a:p>
          <a:p>
            <a:pPr algn="l"/>
            <a:r>
              <a:rPr lang="hu-HU" b="1" i="0" dirty="0">
                <a:solidFill>
                  <a:srgbClr val="1E293B"/>
                </a:solidFill>
                <a:effectLst/>
                <a:latin typeface="Inter"/>
              </a:rPr>
              <a:t>		</a:t>
            </a:r>
          </a:p>
          <a:p>
            <a:pPr algn="l"/>
            <a:r>
              <a:rPr lang="hu-HU" b="1" dirty="0">
                <a:solidFill>
                  <a:srgbClr val="1E293B"/>
                </a:solidFill>
                <a:latin typeface="Inter"/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Bártfai Endre</a:t>
            </a:r>
          </a:p>
          <a:p>
            <a:r>
              <a:rPr lang="hu-HU" b="1" dirty="0">
                <a:solidFill>
                  <a:srgbClr val="002060"/>
                </a:solidFill>
              </a:rPr>
              <a:t>		kommunikációs ügyvezető alelnök</a:t>
            </a:r>
          </a:p>
          <a:p>
            <a:pPr algn="l"/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		a TUTSZ elnöke, </a:t>
            </a:r>
          </a:p>
          <a:p>
            <a:pPr algn="l"/>
            <a:r>
              <a:rPr lang="hu-HU" dirty="0">
                <a:solidFill>
                  <a:srgbClr val="475569"/>
                </a:solidFill>
                <a:latin typeface="Inter"/>
              </a:rPr>
              <a:t>		</a:t>
            </a:r>
            <a:r>
              <a:rPr lang="hu-HU" b="0" i="0" dirty="0">
                <a:solidFill>
                  <a:srgbClr val="475569"/>
                </a:solidFill>
                <a:effectLst/>
                <a:latin typeface="Inter"/>
              </a:rPr>
              <a:t>a KEP Ifjúsági tagozat koordinátora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Elnökség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37E1DB14-AE9F-AD56-C4E9-BF6C994EE5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529" y="5256584"/>
            <a:ext cx="1059582" cy="141277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BB30425-E357-7784-56B1-E13613F614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916" y="3555254"/>
            <a:ext cx="1117195" cy="141277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01404205-A385-4929-98FA-B53667FDC6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904" y="2047020"/>
            <a:ext cx="1211208" cy="13110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4039567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u-HU" b="1" dirty="0">
                <a:solidFill>
                  <a:srgbClr val="002060"/>
                </a:solidFill>
              </a:rPr>
              <a:t>Vidék GÓ! III. pillér Életenergia Régiók Magyarország 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együttműködés a Kék Zóna projekttel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Nagyvenyim csatlakozása a Kék Zóna Projekthez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Vidékfejlesztő Akadémia </a:t>
            </a:r>
            <a:r>
              <a:rPr lang="hu-HU" b="1" i="1" dirty="0">
                <a:solidFill>
                  <a:srgbClr val="002060"/>
                </a:solidFill>
              </a:rPr>
              <a:t>a helyi gazdaságfejlesztés, fenntarthatóság jegyében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együttműködés az Élhető Települések Országos Szövetséggel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letelepedés, vállalkozás, befektetés Nagyvenyimen kiállítás és ötletbörze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002060"/>
                </a:solidFill>
              </a:rPr>
              <a:t>Barrier</a:t>
            </a:r>
            <a:r>
              <a:rPr lang="hu-HU" b="1" dirty="0">
                <a:solidFill>
                  <a:srgbClr val="002060"/>
                </a:solidFill>
              </a:rPr>
              <a:t> Free Akadálymentes települések program elindítása Nagyvenyim 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Egészségturisztikai Desztináció Menedzsment Hálózat elindítása Mátraderecske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Térségi ETDM egyesület megalapítása Mátraderecske </a:t>
            </a:r>
            <a:r>
              <a:rPr lang="hu-HU" b="1" dirty="0" err="1">
                <a:solidFill>
                  <a:srgbClr val="002060"/>
                </a:solidFill>
              </a:rPr>
              <a:t>Mofetta</a:t>
            </a:r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	 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sz="2000" b="1" dirty="0">
                <a:solidFill>
                  <a:srgbClr val="002060"/>
                </a:solidFill>
              </a:rPr>
              <a:t>a KEP Vidékfejlesztő Tagozata várja további partner települések jelentkezését!    </a:t>
            </a:r>
            <a:r>
              <a:rPr lang="hu-HU" b="1" dirty="0">
                <a:solidFill>
                  <a:srgbClr val="002060"/>
                </a:solidFill>
              </a:rPr>
              <a:t>                                          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Vidékfejlesztő tagozat induló projektjei</a:t>
            </a:r>
          </a:p>
        </p:txBody>
      </p:sp>
    </p:spTree>
    <p:extLst>
      <p:ext uri="{BB962C8B-B14F-4D97-AF65-F5344CB8AC3E}">
        <p14:creationId xmlns:p14="http://schemas.microsoft.com/office/powerpoint/2010/main" val="202036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68686A"/>
              </a:gs>
              <a:gs pos="100000">
                <a:srgbClr val="F9EFE5"/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pályázat bemutatása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EA7FE59-C427-D8F3-0663-655EE5372D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14840"/>
            <a:ext cx="8424697" cy="44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C9F614-A7D8-8C11-43B5-4DD092068D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56" y="2763565"/>
            <a:ext cx="1266346" cy="856926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59321947-C4EB-B568-C9D8-FA180F85F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185" y="5380216"/>
            <a:ext cx="1621790" cy="916312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DD32CB96-7BCB-1A4B-2540-E7B0FA244E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4" y="1195495"/>
            <a:ext cx="8417591" cy="1194089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3296"/>
            <a:ext cx="2195736" cy="4606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EA4822-C648-E42F-83EF-2FEC50DC44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6" y="4039954"/>
            <a:ext cx="2195736" cy="85692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13A3B77-F98E-326F-BD0E-E91AA7119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01" y="2356882"/>
            <a:ext cx="3118874" cy="1949296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25125279-98EA-C932-41A3-86290EBF1F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44" y="4199575"/>
            <a:ext cx="1621789" cy="537681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80E1CB48-D2CB-BD2A-0F1F-0C53FFB26D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6" y="5735805"/>
            <a:ext cx="2479786" cy="3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6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F4C15C1-011C-56C8-9FA1-AAF4E6D18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3" y="1193560"/>
            <a:ext cx="8417592" cy="1252688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213222"/>
            <a:ext cx="2195736" cy="4606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56CDBC2-4997-7434-C72A-3743C8D80B3C}"/>
              </a:ext>
            </a:extLst>
          </p:cNvPr>
          <p:cNvSpPr txBox="1"/>
          <p:nvPr/>
        </p:nvSpPr>
        <p:spPr>
          <a:xfrm>
            <a:off x="971600" y="2507189"/>
            <a:ext cx="7632848" cy="422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hu-HU" b="1" dirty="0">
                <a:solidFill>
                  <a:srgbClr val="002060"/>
                </a:solidFill>
              </a:rPr>
              <a:t>26 rendezvény (2026-2028)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5 online, 21 személyes részvétellel</a:t>
            </a:r>
          </a:p>
          <a:p>
            <a:pPr>
              <a:lnSpc>
                <a:spcPts val="2700"/>
              </a:lnSpc>
            </a:pPr>
            <a:endParaRPr lang="hu-HU" b="1" dirty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hu-HU" b="1" dirty="0">
                <a:solidFill>
                  <a:srgbClr val="002060"/>
                </a:solidFill>
              </a:rPr>
              <a:t>7 országban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Ausztria, Franciaország , Lengyelország, Magyarország 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Németország, Portugália, Ukrajna,</a:t>
            </a:r>
          </a:p>
          <a:p>
            <a:pPr>
              <a:lnSpc>
                <a:spcPts val="2700"/>
              </a:lnSpc>
            </a:pPr>
            <a:endParaRPr lang="hu-HU" b="1" dirty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</a:pPr>
            <a:r>
              <a:rPr lang="hu-HU" b="1" dirty="0">
                <a:solidFill>
                  <a:srgbClr val="002060"/>
                </a:solidFill>
              </a:rPr>
              <a:t>14 helyszínen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Auschwitz, Bergen-</a:t>
            </a:r>
            <a:r>
              <a:rPr lang="hu-HU" b="1" dirty="0" err="1">
                <a:solidFill>
                  <a:srgbClr val="002060"/>
                </a:solidFill>
              </a:rPr>
              <a:t>Belsen</a:t>
            </a:r>
            <a:r>
              <a:rPr lang="hu-HU" b="1" dirty="0">
                <a:solidFill>
                  <a:srgbClr val="002060"/>
                </a:solidFill>
              </a:rPr>
              <a:t>, </a:t>
            </a:r>
            <a:r>
              <a:rPr lang="hu-HU" b="1" dirty="0" err="1">
                <a:solidFill>
                  <a:srgbClr val="002060"/>
                </a:solidFill>
              </a:rPr>
              <a:t>Buchenwald</a:t>
            </a:r>
            <a:r>
              <a:rPr lang="hu-HU" b="1" dirty="0">
                <a:solidFill>
                  <a:srgbClr val="002060"/>
                </a:solidFill>
              </a:rPr>
              <a:t>, Budapest, </a:t>
            </a:r>
            <a:r>
              <a:rPr lang="hu-HU" b="1" dirty="0" err="1">
                <a:solidFill>
                  <a:srgbClr val="002060"/>
                </a:solidFill>
              </a:rPr>
              <a:t>Cascais</a:t>
            </a:r>
            <a:r>
              <a:rPr lang="hu-HU" b="1" dirty="0">
                <a:solidFill>
                  <a:srgbClr val="002060"/>
                </a:solidFill>
              </a:rPr>
              <a:t>, </a:t>
            </a:r>
            <a:r>
              <a:rPr lang="hu-HU" b="1" dirty="0" err="1">
                <a:solidFill>
                  <a:srgbClr val="002060"/>
                </a:solidFill>
              </a:rPr>
              <a:t>Cologne</a:t>
            </a:r>
            <a:r>
              <a:rPr lang="hu-HU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002060"/>
                </a:solidFill>
              </a:rPr>
              <a:t>Dachau</a:t>
            </a:r>
            <a:r>
              <a:rPr lang="hu-HU" b="1" dirty="0">
                <a:solidFill>
                  <a:srgbClr val="002060"/>
                </a:solidFill>
              </a:rPr>
              <a:t>, Frankfurt, Hamburg, </a:t>
            </a:r>
            <a:r>
              <a:rPr lang="hu-HU" b="1" dirty="0" err="1">
                <a:solidFill>
                  <a:srgbClr val="002060"/>
                </a:solidFill>
              </a:rPr>
              <a:t>Leipzig</a:t>
            </a:r>
            <a:r>
              <a:rPr lang="hu-HU" b="1" dirty="0">
                <a:solidFill>
                  <a:srgbClr val="002060"/>
                </a:solidFill>
              </a:rPr>
              <a:t>, Mauthausen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002060"/>
                </a:solidFill>
              </a:rPr>
              <a:t>Ravensbrück</a:t>
            </a:r>
            <a:r>
              <a:rPr lang="hu-HU" b="1" dirty="0">
                <a:solidFill>
                  <a:srgbClr val="002060"/>
                </a:solidFill>
              </a:rPr>
              <a:t>, Strasbourg, </a:t>
            </a:r>
            <a:r>
              <a:rPr lang="hu-HU" b="1" dirty="0" err="1">
                <a:solidFill>
                  <a:srgbClr val="002060"/>
                </a:solidFill>
              </a:rPr>
              <a:t>Transcarpathia</a:t>
            </a:r>
            <a:endParaRPr lang="hu-HU" dirty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4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255" y="6383650"/>
            <a:ext cx="2195736" cy="46065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D23BE82-16FD-D095-94B6-B57ED7F7A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003"/>
            <a:ext cx="9144000" cy="51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1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F4C15C1-011C-56C8-9FA1-AAF4E6D18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3" y="1193560"/>
            <a:ext cx="8417592" cy="1252688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213222"/>
            <a:ext cx="2195736" cy="4606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56CDBC2-4997-7434-C72A-3743C8D80B3C}"/>
              </a:ext>
            </a:extLst>
          </p:cNvPr>
          <p:cNvSpPr txBox="1"/>
          <p:nvPr/>
        </p:nvSpPr>
        <p:spPr>
          <a:xfrm>
            <a:off x="971600" y="2507189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CERV-2025-CITIZENS-REM-HOLOCAUSTJEW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Proposal number: 101297743 / Proposal acronym: WITNESS-REM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WP Nr : 5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Időpont 		: 2026. november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Téma 		: Csillagos házak, gettó, botlatókövek, cipők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Célok 		: Ismerje meg, hogyan gyűjtötték össze a nácik a zsidókat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	   	   a svájci védett század indulásának évfordulóján.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Célcsoport 	: a túlélők leszármazottai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Résztvevők 	: 101-125 fő</a:t>
            </a:r>
          </a:p>
        </p:txBody>
      </p:sp>
    </p:spTree>
    <p:extLst>
      <p:ext uri="{BB962C8B-B14F-4D97-AF65-F5344CB8AC3E}">
        <p14:creationId xmlns:p14="http://schemas.microsoft.com/office/powerpoint/2010/main" val="413899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F4C15C1-011C-56C8-9FA1-AAF4E6D18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3" y="1193560"/>
            <a:ext cx="8417592" cy="1252688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213222"/>
            <a:ext cx="2195736" cy="4606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56CDBC2-4997-7434-C72A-3743C8D80B3C}"/>
              </a:ext>
            </a:extLst>
          </p:cNvPr>
          <p:cNvSpPr txBox="1"/>
          <p:nvPr/>
        </p:nvSpPr>
        <p:spPr>
          <a:xfrm>
            <a:off x="971600" y="2507189"/>
            <a:ext cx="76328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CERV-2025-CITIZENS-REM-HOLOCAUSTJEW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Proposal number: 101297743 / Proposal acronym: WITNESS-REM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WP Nr : 8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Időpont 		: 2027. január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Téma 		: Sorsok Háza megemlékezés / Józsefváros vasútállomás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Célok 		: Ahol a vonatok, azaz a marhavagonok indultak a 			  koncentrációs táborokba,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		  a Holokauszt Nemzetközi emléknapján.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Célcsoport 	: radikális jobboldali, náci típusú ideológusok megszólítása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Résztvevők 	: 101-125 fő</a:t>
            </a:r>
          </a:p>
        </p:txBody>
      </p:sp>
    </p:spTree>
    <p:extLst>
      <p:ext uri="{BB962C8B-B14F-4D97-AF65-F5344CB8AC3E}">
        <p14:creationId xmlns:p14="http://schemas.microsoft.com/office/powerpoint/2010/main" val="236014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F4C15C1-011C-56C8-9FA1-AAF4E6D18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3" y="1193560"/>
            <a:ext cx="8417592" cy="1252688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213222"/>
            <a:ext cx="2195736" cy="4606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56CDBC2-4997-7434-C72A-3743C8D80B3C}"/>
              </a:ext>
            </a:extLst>
          </p:cNvPr>
          <p:cNvSpPr txBox="1"/>
          <p:nvPr/>
        </p:nvSpPr>
        <p:spPr>
          <a:xfrm>
            <a:off x="971600" y="2507189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CERV-2025-CITIZENS-REM-HOLOCAUSTJEW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Proposal number: 101297743 / Proposal acronym: WITNESS-REM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WP Nr : 12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Időpont 		: 2027. április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Téma 		: A mauthauseni koncentrációs tábor megismerése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Célok 		: A koncentrációs tábor és a náci gyűlölet megismerése,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		   a Holokauszt magyarországi emléknapján.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Célcsoport 	: 13–22 éves fiatalok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Résztvevők 	: 101-125 fő</a:t>
            </a:r>
          </a:p>
        </p:txBody>
      </p:sp>
    </p:spTree>
    <p:extLst>
      <p:ext uri="{BB962C8B-B14F-4D97-AF65-F5344CB8AC3E}">
        <p14:creationId xmlns:p14="http://schemas.microsoft.com/office/powerpoint/2010/main" val="1148327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F4C15C1-011C-56C8-9FA1-AAF4E6D18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3" y="1193560"/>
            <a:ext cx="8417592" cy="1252688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213222"/>
            <a:ext cx="2195736" cy="4606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56CDBC2-4997-7434-C72A-3743C8D80B3C}"/>
              </a:ext>
            </a:extLst>
          </p:cNvPr>
          <p:cNvSpPr txBox="1"/>
          <p:nvPr/>
        </p:nvSpPr>
        <p:spPr>
          <a:xfrm>
            <a:off x="971600" y="2507189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CERV-2025-CITIZENS-REM-HOLOCAUSTJEW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Proposal number: 101297743 / Proposal acronym: WITNESS-REM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WP Nr : 19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Időpont 		: 2027. november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Téma 		: Emlékhelyek látogatása Budapesten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Célok 		: Az emlékezés helyszíneinek felkeresése, 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		  ahol leróhatjuk kegyeletünket.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Célcsoport 	: a túlélők gyermekei, a távoli generációhoz való kötődés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Résztvevők 	: 101-125 fő</a:t>
            </a:r>
          </a:p>
        </p:txBody>
      </p:sp>
    </p:spTree>
    <p:extLst>
      <p:ext uri="{BB962C8B-B14F-4D97-AF65-F5344CB8AC3E}">
        <p14:creationId xmlns:p14="http://schemas.microsoft.com/office/powerpoint/2010/main" val="2863132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F4C15C1-011C-56C8-9FA1-AAF4E6D18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3" y="1193560"/>
            <a:ext cx="8417592" cy="1252688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213222"/>
            <a:ext cx="2195736" cy="46065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56CDBC2-4997-7434-C72A-3743C8D80B3C}"/>
              </a:ext>
            </a:extLst>
          </p:cNvPr>
          <p:cNvSpPr txBox="1"/>
          <p:nvPr/>
        </p:nvSpPr>
        <p:spPr>
          <a:xfrm>
            <a:off x="971600" y="2507189"/>
            <a:ext cx="76328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CERV-2025-CITIZENS-REM-HOLOCAUSTJEW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Proposal number: 101297743 / Proposal acronym: WITNESS-REM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</a:rPr>
              <a:t>WP Nr : 22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Időpont 		: 2028. április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Téma 		: Látogatás a mauthauseni koncentrációs táborba, 			  emléktábla avatás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Célok 		: Az egyetlen hiányzó, a magyar zsidó mártírokra emlékező 		  emléktábla pótlása és avatása, a hazai zsidó szervezetek 			  és a magyar kormány bevonásával,</a:t>
            </a: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		  a magyarországi holokauszt emléknapján.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Célcsoport 	: a rendezvénysorozat minden résztvevője</a:t>
            </a:r>
          </a:p>
          <a:p>
            <a:pPr algn="l"/>
            <a:endParaRPr lang="hu-HU" b="1" dirty="0">
              <a:solidFill>
                <a:srgbClr val="002060"/>
              </a:solidFill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</a:rPr>
              <a:t>Résztvevők 	: 101-125 fő</a:t>
            </a:r>
          </a:p>
        </p:txBody>
      </p:sp>
    </p:spTree>
    <p:extLst>
      <p:ext uri="{BB962C8B-B14F-4D97-AF65-F5344CB8AC3E}">
        <p14:creationId xmlns:p14="http://schemas.microsoft.com/office/powerpoint/2010/main" val="342551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4247317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		Prof. Báger Gusztáv, </a:t>
            </a:r>
            <a:r>
              <a:rPr lang="hu-HU" dirty="0">
                <a:solidFill>
                  <a:srgbClr val="002060"/>
                </a:solidFill>
              </a:rPr>
              <a:t>a KEP szenátora, József Attila díjas költő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 err="1">
                <a:solidFill>
                  <a:srgbClr val="002060"/>
                </a:solidFill>
              </a:rPr>
              <a:t>Gilyán</a:t>
            </a:r>
            <a:r>
              <a:rPr lang="hu-HU" b="1" dirty="0">
                <a:solidFill>
                  <a:srgbClr val="002060"/>
                </a:solidFill>
              </a:rPr>
              <a:t> György, </a:t>
            </a:r>
            <a:r>
              <a:rPr lang="hu-HU" dirty="0">
                <a:solidFill>
                  <a:srgbClr val="002060"/>
                </a:solidFill>
              </a:rPr>
              <a:t>a Kelet-Európai Üzleti Klub vezetője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		Gyebnár Károly</a:t>
            </a:r>
            <a:r>
              <a:rPr lang="hu-HU" dirty="0">
                <a:solidFill>
                  <a:srgbClr val="002060"/>
                </a:solidFill>
              </a:rPr>
              <a:t> a KEP szenátora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Juhász Imre </a:t>
            </a:r>
            <a:r>
              <a:rPr lang="hu-HU" dirty="0">
                <a:solidFill>
                  <a:srgbClr val="002060"/>
                </a:solidFill>
              </a:rPr>
              <a:t>korábbi nagykövetségi gazdasági tanácsos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Prof. Dr. </a:t>
            </a:r>
            <a:r>
              <a:rPr lang="hu-HU" b="1" dirty="0" err="1">
                <a:solidFill>
                  <a:srgbClr val="002060"/>
                </a:solidFill>
              </a:rPr>
              <a:t>Kroó</a:t>
            </a:r>
            <a:r>
              <a:rPr lang="hu-HU" b="1" dirty="0">
                <a:solidFill>
                  <a:srgbClr val="002060"/>
                </a:solidFill>
              </a:rPr>
              <a:t> Norbert, </a:t>
            </a:r>
            <a:r>
              <a:rPr lang="hu-HU" dirty="0">
                <a:solidFill>
                  <a:srgbClr val="002060"/>
                </a:solidFill>
              </a:rPr>
              <a:t>akadémikus, az EMMT elnöke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		Dr. Marossy Endre,</a:t>
            </a:r>
            <a:r>
              <a:rPr lang="hu-HU" dirty="0">
                <a:solidFill>
                  <a:srgbClr val="002060"/>
                </a:solidFill>
              </a:rPr>
              <a:t> a KEP 56-os dialógus bizottsága elnöke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		Németh László, </a:t>
            </a:r>
            <a:r>
              <a:rPr lang="hu-HU" dirty="0">
                <a:solidFill>
                  <a:srgbClr val="002060"/>
                </a:solidFill>
              </a:rPr>
              <a:t>a KEP szenátora, projektmenedzser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Pálya János, </a:t>
            </a:r>
            <a:r>
              <a:rPr lang="hu-HU" dirty="0">
                <a:solidFill>
                  <a:srgbClr val="002060"/>
                </a:solidFill>
              </a:rPr>
              <a:t>a KEP kiemelt támogatója, üzletember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Dr. Szalók Csilla PhD., </a:t>
            </a:r>
            <a:r>
              <a:rPr lang="hu-HU" dirty="0">
                <a:solidFill>
                  <a:srgbClr val="002060"/>
                </a:solidFill>
              </a:rPr>
              <a:t>a KEP Vidékfejlesztő tagozatának elnöke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b="1" dirty="0">
                <a:solidFill>
                  <a:srgbClr val="002060"/>
                </a:solidFill>
              </a:rPr>
              <a:t>Szirbik István, </a:t>
            </a:r>
            <a:r>
              <a:rPr lang="hu-HU" dirty="0">
                <a:solidFill>
                  <a:srgbClr val="002060"/>
                </a:solidFill>
              </a:rPr>
              <a:t>a KEP Vidékfejlesztő tagozatának ügyvezetője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Elnöki tanácsadók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B62FED0-2567-860C-33D1-E7F83FB10B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93" y="1779225"/>
            <a:ext cx="8491456" cy="4530095"/>
          </a:xfrm>
          <a:prstGeom prst="rect">
            <a:avLst/>
          </a:prstGeom>
        </p:spPr>
      </p:pic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8368436A-6A4F-A05C-BB58-29661DE9C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383683"/>
            <a:ext cx="2195736" cy="46065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49BA33E-5C81-21E5-8150-18DEC83B4374}"/>
              </a:ext>
            </a:extLst>
          </p:cNvPr>
          <p:cNvSpPr txBox="1"/>
          <p:nvPr/>
        </p:nvSpPr>
        <p:spPr>
          <a:xfrm>
            <a:off x="415509" y="1226045"/>
            <a:ext cx="8424936" cy="369332"/>
          </a:xfrm>
          <a:prstGeom prst="rect">
            <a:avLst/>
          </a:prstGeom>
          <a:gradFill>
            <a:gsLst>
              <a:gs pos="0">
                <a:srgbClr val="68686A"/>
              </a:gs>
              <a:gs pos="100000">
                <a:srgbClr val="F9EFE5"/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Hamarosan, jelentkezési lehetőséggel                                                   www.witness-rem.eu</a:t>
            </a:r>
          </a:p>
        </p:txBody>
      </p:sp>
    </p:spTree>
    <p:extLst>
      <p:ext uri="{BB962C8B-B14F-4D97-AF65-F5344CB8AC3E}">
        <p14:creationId xmlns:p14="http://schemas.microsoft.com/office/powerpoint/2010/main" val="119008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Megújult honlapunk                                                                                           www.kepcp.hu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2DD9B67-CAE6-AE4E-2635-52941281D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62" y="1844824"/>
            <a:ext cx="8448939" cy="475252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2F7AB9A-D1D4-1D97-7223-5559CCD34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62" y="1853857"/>
            <a:ext cx="8457928" cy="475758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9FF3FE6C-E07C-24CC-7EDA-02F331EA71B9}"/>
              </a:ext>
            </a:extLst>
          </p:cNvPr>
          <p:cNvSpPr/>
          <p:nvPr/>
        </p:nvSpPr>
        <p:spPr>
          <a:xfrm>
            <a:off x="342162" y="1830735"/>
            <a:ext cx="8784976" cy="710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9C19151-BE98-485E-2A08-DFC9FBB1FEC9}"/>
              </a:ext>
            </a:extLst>
          </p:cNvPr>
          <p:cNvSpPr/>
          <p:nvPr/>
        </p:nvSpPr>
        <p:spPr>
          <a:xfrm>
            <a:off x="286480" y="6285216"/>
            <a:ext cx="8643047" cy="572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5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95536" y="1772816"/>
            <a:ext cx="8424936" cy="3970318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pPr algn="ctr"/>
            <a:endParaRPr lang="hu-HU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pPr algn="ctr"/>
            <a:endParaRPr lang="hu-HU" b="1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Vasvári József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 elnök</a:t>
            </a:r>
          </a:p>
          <a:p>
            <a:pPr algn="ctr"/>
            <a:endParaRPr lang="hu-HU" b="1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+36 20 333 2468</a:t>
            </a:r>
          </a:p>
          <a:p>
            <a:pPr algn="ctr"/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info</a:t>
            </a:r>
            <a:r>
              <a:rPr lang="hu-HU" b="1" dirty="0">
                <a:solidFill>
                  <a:srgbClr val="002060"/>
                </a:solidFill>
                <a:latin typeface="+mj-lt"/>
                <a:ea typeface="Cambria" pitchFamily="18" charset="0"/>
              </a:rPr>
              <a:t>@</a:t>
            </a:r>
            <a:r>
              <a:rPr lang="hu-HU" b="1" dirty="0" err="1">
                <a:solidFill>
                  <a:srgbClr val="002060"/>
                </a:solidFill>
                <a:latin typeface="+mj-lt"/>
                <a:ea typeface="Cambria" pitchFamily="18" charset="0"/>
              </a:rPr>
              <a:t>kepcp.hu</a:t>
            </a:r>
            <a:endParaRPr lang="hu-HU" b="1" dirty="0">
              <a:solidFill>
                <a:srgbClr val="002060"/>
              </a:solidFill>
              <a:latin typeface="+mj-lt"/>
              <a:ea typeface="Cambria" pitchFamily="18" charset="0"/>
            </a:endParaRPr>
          </a:p>
          <a:p>
            <a:pPr algn="ctr"/>
            <a:endParaRPr lang="hu-HU" b="1" dirty="0">
              <a:solidFill>
                <a:srgbClr val="002060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figyelmüket!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95536" y="5867980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pPr algn="r"/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www.kepcp.hu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9B1AFF3-6E85-03ED-CEF2-2CAF13BC3A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936" y="2348880"/>
            <a:ext cx="1776135" cy="15194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2585323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Elnök:		Gendur András</a:t>
            </a:r>
            <a:br>
              <a:rPr lang="hu-HU" dirty="0"/>
            </a:br>
            <a:r>
              <a:rPr lang="hu-HU" dirty="0"/>
              <a:t>		</a:t>
            </a:r>
            <a:r>
              <a:rPr lang="hu-HU" dirty="0">
                <a:solidFill>
                  <a:srgbClr val="002060"/>
                </a:solidFill>
              </a:rPr>
              <a:t>gazdasági folyamatok szakértője</a:t>
            </a:r>
          </a:p>
          <a:p>
            <a:r>
              <a:rPr lang="hu-HU" dirty="0">
                <a:solidFill>
                  <a:srgbClr val="002060"/>
                </a:solidFill>
              </a:rPr>
              <a:t>		</a:t>
            </a:r>
            <a:r>
              <a:rPr lang="hu-HU" dirty="0" err="1">
                <a:solidFill>
                  <a:srgbClr val="002060"/>
                </a:solidFill>
              </a:rPr>
              <a:t>Universite</a:t>
            </a:r>
            <a:r>
              <a:rPr lang="hu-HU" dirty="0">
                <a:solidFill>
                  <a:srgbClr val="002060"/>
                </a:solidFill>
              </a:rPr>
              <a:t> Paris </a:t>
            </a:r>
            <a:r>
              <a:rPr lang="hu-HU" dirty="0" err="1">
                <a:solidFill>
                  <a:srgbClr val="002060"/>
                </a:solidFill>
              </a:rPr>
              <a:t>Nanterre</a:t>
            </a:r>
            <a:r>
              <a:rPr lang="hu-HU" dirty="0">
                <a:solidFill>
                  <a:srgbClr val="002060"/>
                </a:solidFill>
              </a:rPr>
              <a:t> La </a:t>
            </a:r>
            <a:r>
              <a:rPr lang="hu-HU" dirty="0" err="1">
                <a:solidFill>
                  <a:srgbClr val="002060"/>
                </a:solidFill>
              </a:rPr>
              <a:t>Defense</a:t>
            </a:r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 err="1">
                <a:solidFill>
                  <a:srgbClr val="002060"/>
                </a:solidFill>
              </a:rPr>
              <a:t>Fb</a:t>
            </a:r>
            <a:r>
              <a:rPr lang="hu-HU" b="1" dirty="0">
                <a:solidFill>
                  <a:srgbClr val="002060"/>
                </a:solidFill>
              </a:rPr>
              <a:t> tag:	 	</a:t>
            </a:r>
            <a:r>
              <a:rPr lang="sv-SE" dirty="0"/>
              <a:t> </a:t>
            </a:r>
            <a:r>
              <a:rPr lang="sv-SE" b="1" dirty="0">
                <a:solidFill>
                  <a:srgbClr val="002060"/>
                </a:solidFill>
              </a:rPr>
              <a:t>Barta Imre</a:t>
            </a:r>
            <a:br>
              <a:rPr lang="sv-SE" dirty="0"/>
            </a:br>
            <a:r>
              <a:rPr lang="hu-HU" dirty="0"/>
              <a:t>		</a:t>
            </a:r>
            <a:r>
              <a:rPr lang="sv-SE" dirty="0">
                <a:solidFill>
                  <a:srgbClr val="002060"/>
                </a:solidFill>
              </a:rPr>
              <a:t>a KEP Ifjúsági tagozatának elnöke</a:t>
            </a:r>
            <a:endParaRPr lang="hu-HU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 err="1">
                <a:solidFill>
                  <a:srgbClr val="002060"/>
                </a:solidFill>
              </a:rPr>
              <a:t>Fb</a:t>
            </a:r>
            <a:r>
              <a:rPr lang="hu-HU" b="1" dirty="0">
                <a:solidFill>
                  <a:srgbClr val="002060"/>
                </a:solidFill>
              </a:rPr>
              <a:t> tag:	</a:t>
            </a:r>
            <a:r>
              <a:rPr lang="hu-HU" dirty="0">
                <a:solidFill>
                  <a:srgbClr val="002060"/>
                </a:solidFill>
              </a:rPr>
              <a:t>	</a:t>
            </a:r>
            <a:r>
              <a:rPr lang="hu-HU" dirty="0"/>
              <a:t> </a:t>
            </a:r>
            <a:r>
              <a:rPr lang="hu-HU" b="1" dirty="0">
                <a:solidFill>
                  <a:srgbClr val="002060"/>
                </a:solidFill>
              </a:rPr>
              <a:t>Virág András</a:t>
            </a:r>
            <a:br>
              <a:rPr lang="hu-HU" dirty="0"/>
            </a:br>
            <a:r>
              <a:rPr lang="hu-HU" dirty="0"/>
              <a:t>		</a:t>
            </a:r>
            <a:r>
              <a:rPr lang="hu-HU" dirty="0">
                <a:solidFill>
                  <a:srgbClr val="002060"/>
                </a:solidFill>
              </a:rPr>
              <a:t>a Gazdaságkutató Intézet informatikai menedzsere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Felügyelő bizottság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2308324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Ifjúsági tagozat		:	</a:t>
            </a:r>
            <a:r>
              <a:rPr lang="sv-SE" b="1" dirty="0">
                <a:solidFill>
                  <a:srgbClr val="002060"/>
                </a:solidFill>
              </a:rPr>
              <a:t>Barta Imre</a:t>
            </a:r>
            <a:r>
              <a:rPr lang="hu-HU" b="1" dirty="0">
                <a:solidFill>
                  <a:srgbClr val="002060"/>
                </a:solidFill>
              </a:rPr>
              <a:t> elnök</a:t>
            </a:r>
            <a:br>
              <a:rPr lang="sv-SE" dirty="0"/>
            </a:br>
            <a:r>
              <a:rPr lang="hu-HU" dirty="0"/>
              <a:t>		</a:t>
            </a:r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56-os Dialógus Bizottság	: 	</a:t>
            </a:r>
            <a:r>
              <a:rPr lang="hu-HU" b="1" dirty="0" err="1">
                <a:solidFill>
                  <a:srgbClr val="002060"/>
                </a:solidFill>
              </a:rPr>
              <a:t>Dr.Marossy</a:t>
            </a:r>
            <a:r>
              <a:rPr lang="hu-HU" b="1" dirty="0">
                <a:solidFill>
                  <a:srgbClr val="002060"/>
                </a:solidFill>
              </a:rPr>
              <a:t> Endre elnök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Vidékfejlesztő tagozat	:	</a:t>
            </a:r>
            <a:r>
              <a:rPr lang="hu-HU" b="1" dirty="0" err="1">
                <a:solidFill>
                  <a:srgbClr val="002060"/>
                </a:solidFill>
              </a:rPr>
              <a:t>Dr.Szalók</a:t>
            </a:r>
            <a:r>
              <a:rPr lang="hu-HU" b="1" dirty="0">
                <a:solidFill>
                  <a:srgbClr val="002060"/>
                </a:solidFill>
              </a:rPr>
              <a:t> Csilla elnök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				Szirbik István ügyvezető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Szakértői Tanácsadó testület	:	Gyömbér Ákos elnök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Elnökség mellett működő önálló tagozatok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772816"/>
            <a:ext cx="8424936" cy="4524315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A Közép-Európai Club Pannonia Közhasznú Egyesület pártoktól független civil szervezet, amelynek alapvető célja a közép-európai kapcsolatok ápolása….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a gazdasági élet,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 tudomány,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 környezetvédelem,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 kultúra,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 történelmi hagyományok,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az idegenforgalom,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 nemzetiségi ügyek,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az információ csere és </a:t>
            </a:r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 a közvélemény tájékoztatása területén.…</a:t>
            </a:r>
            <a:br>
              <a:rPr lang="hu-HU" b="1" dirty="0">
                <a:solidFill>
                  <a:srgbClr val="002060"/>
                </a:solidFill>
              </a:rPr>
            </a:b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                                                                                                         Budapest, 2003. március 15.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Küldetésnyilatkozat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395536" y="1772816"/>
            <a:ext cx="8424936" cy="4945330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	</a:t>
            </a:r>
            <a:r>
              <a:rPr lang="hu-HU" b="1" dirty="0">
                <a:solidFill>
                  <a:srgbClr val="002060"/>
                </a:solidFill>
              </a:rPr>
              <a:t>Ausztria 					Horvátország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Erdély / Románia 				Kárpátalja / Ukrajna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Felvidék / Szlovákia 			Németország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Franciaország / Nizza 			Vajdaság / Szerbia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Kép 11" descr="AUfla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04864"/>
            <a:ext cx="1077964" cy="720080"/>
          </a:xfrm>
          <a:prstGeom prst="rect">
            <a:avLst/>
          </a:prstGeom>
        </p:spPr>
      </p:pic>
      <p:pic>
        <p:nvPicPr>
          <p:cNvPr id="14" name="Kép 13" descr="ROfla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284984"/>
            <a:ext cx="1080000" cy="720000"/>
          </a:xfrm>
          <a:prstGeom prst="rect">
            <a:avLst/>
          </a:prstGeom>
        </p:spPr>
      </p:pic>
      <p:pic>
        <p:nvPicPr>
          <p:cNvPr id="15" name="Kép 14" descr="SZLOflag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365104"/>
            <a:ext cx="1078652" cy="720000"/>
          </a:xfrm>
          <a:prstGeom prst="rect">
            <a:avLst/>
          </a:prstGeom>
        </p:spPr>
      </p:pic>
      <p:pic>
        <p:nvPicPr>
          <p:cNvPr id="16" name="Kép 15" descr="francia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517232"/>
            <a:ext cx="1081967" cy="720000"/>
          </a:xfrm>
          <a:prstGeom prst="rect">
            <a:avLst/>
          </a:prstGeom>
        </p:spPr>
      </p:pic>
      <p:pic>
        <p:nvPicPr>
          <p:cNvPr id="18" name="Kép 17" descr="horvathflag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04864"/>
            <a:ext cx="1440000" cy="720000"/>
          </a:xfrm>
          <a:prstGeom prst="rect">
            <a:avLst/>
          </a:prstGeom>
        </p:spPr>
      </p:pic>
      <p:pic>
        <p:nvPicPr>
          <p:cNvPr id="19" name="Kép 18" descr="UKflag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284984"/>
            <a:ext cx="1080000" cy="720000"/>
          </a:xfrm>
          <a:prstGeom prst="rect">
            <a:avLst/>
          </a:prstGeom>
        </p:spPr>
      </p:pic>
      <p:pic>
        <p:nvPicPr>
          <p:cNvPr id="20" name="Kép 19" descr="GERflag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37112"/>
            <a:ext cx="1080718" cy="648000"/>
          </a:xfrm>
          <a:prstGeom prst="rect">
            <a:avLst/>
          </a:prstGeom>
        </p:spPr>
      </p:pic>
      <p:pic>
        <p:nvPicPr>
          <p:cNvPr id="21" name="Kép 20" descr="SZERBflag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517232"/>
            <a:ext cx="1077143" cy="72000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Képviseleteink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395536" y="1772816"/>
            <a:ext cx="8424936" cy="3416320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2026. június 6.</a:t>
            </a:r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	Lengyelország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  <a:p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3074" name="AutoShape 2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magyarország kormánya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Képviseleteink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790B139-3122-9DFA-B17D-5396C42E8D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780" y="2746068"/>
            <a:ext cx="1080000" cy="67657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45A54FB-049C-BDA2-9175-B6559B37E6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75087"/>
            <a:ext cx="3378303" cy="28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1772816"/>
            <a:ext cx="8424936" cy="4801314"/>
          </a:xfrm>
          <a:prstGeom prst="rect">
            <a:avLst/>
          </a:prstGeom>
          <a:gradFill>
            <a:gsLst>
              <a:gs pos="0">
                <a:srgbClr val="002060">
                  <a:alpha val="4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>
            <a:spAutoFit/>
          </a:bodyPr>
          <a:lstStyle/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Törzsasztal fórum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évi 4-6 alkalommal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2005-től a </a:t>
            </a:r>
            <a:r>
              <a:rPr lang="hu-HU" dirty="0" err="1">
                <a:solidFill>
                  <a:srgbClr val="002060"/>
                </a:solidFill>
                <a:hlinkClick r:id="rId2"/>
              </a:rPr>
              <a:t>www.kepcp.hu</a:t>
            </a:r>
            <a:r>
              <a:rPr lang="hu-HU" dirty="0">
                <a:solidFill>
                  <a:srgbClr val="002060"/>
                </a:solidFill>
              </a:rPr>
              <a:t> –n visszakereshető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legutóbbik: </a:t>
            </a:r>
          </a:p>
          <a:p>
            <a:pPr lvl="2"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A fenntarthatósági fejlődést szolgáló magyar-kínai kutatási kapcsolatok</a:t>
            </a:r>
          </a:p>
          <a:p>
            <a:pPr lvl="2"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Egyre közeledő távolkeleti piacok: Kína-Szingapúr</a:t>
            </a:r>
          </a:p>
          <a:p>
            <a:pPr lvl="2"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Merre tart Németország, mi várható rövid távon?</a:t>
            </a:r>
          </a:p>
          <a:p>
            <a:pPr>
              <a:buFont typeface="Arial" pitchFamily="34" charset="0"/>
              <a:buChar char="•"/>
            </a:pPr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Társadalmi Párbeszéd Fórum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évi 1 alkalommal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már a 18-ikat szervezzük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2008-tól a </a:t>
            </a:r>
            <a:r>
              <a:rPr lang="hu-HU" dirty="0" err="1">
                <a:solidFill>
                  <a:srgbClr val="002060"/>
                </a:solidFill>
                <a:hlinkClick r:id="rId2"/>
              </a:rPr>
              <a:t>www.kepcp.hu</a:t>
            </a:r>
            <a:r>
              <a:rPr lang="hu-HU" dirty="0">
                <a:solidFill>
                  <a:srgbClr val="002060"/>
                </a:solidFill>
              </a:rPr>
              <a:t> –n visszakereshető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legutóbbik:</a:t>
            </a:r>
          </a:p>
          <a:p>
            <a:pPr lvl="2"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Kína kihatásai a legfontosabb globális folyamatokra </a:t>
            </a:r>
          </a:p>
          <a:p>
            <a:pPr lvl="2"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A regionális háborúk gazdasági hatásai </a:t>
            </a:r>
          </a:p>
          <a:p>
            <a:pPr lvl="2">
              <a:buFont typeface="Arial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 Energiapiaci helyzetkép árrobbanás után</a:t>
            </a:r>
          </a:p>
        </p:txBody>
      </p:sp>
      <p:pic>
        <p:nvPicPr>
          <p:cNvPr id="11" name="Kép 10" descr="KEP Logo_j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32648" cy="85355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Rendezvényeink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Office PowerPoint</Application>
  <PresentationFormat>Diavetítés a képernyőre (4:3 oldalarány)</PresentationFormat>
  <Paragraphs>298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Inter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Vasvári József</dc:creator>
  <cp:lastModifiedBy>Vasvári József</cp:lastModifiedBy>
  <cp:revision>113</cp:revision>
  <dcterms:created xsi:type="dcterms:W3CDTF">2019-04-18T06:38:46Z</dcterms:created>
  <dcterms:modified xsi:type="dcterms:W3CDTF">2026-06-17T07:22:59Z</dcterms:modified>
</cp:coreProperties>
</file>