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8" r:id="rId6"/>
    <p:sldId id="269" r:id="rId7"/>
    <p:sldId id="271" r:id="rId8"/>
    <p:sldId id="263" r:id="rId9"/>
    <p:sldId id="277" r:id="rId10"/>
    <p:sldId id="264" r:id="rId11"/>
    <p:sldId id="273" r:id="rId12"/>
    <p:sldId id="274" r:id="rId13"/>
    <p:sldId id="276" r:id="rId14"/>
    <p:sldId id="261" r:id="rId15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2020.09.24.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2020.09.24.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2020.09.24.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2020.09.24.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2020.09.24.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2020.09.24.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2020.09.24.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2020.09.24.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2020.09.24.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2020.09.24.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2020.09.24.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2020.09.24.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95536" y="764704"/>
            <a:ext cx="345638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 smtClean="0">
                <a:solidFill>
                  <a:srgbClr val="C00000"/>
                </a:solidFill>
                <a:latin typeface="Book Antiqua" pitchFamily="18" charset="0"/>
              </a:rPr>
              <a:t>Anka László</a:t>
            </a:r>
          </a:p>
          <a:p>
            <a:pPr algn="r"/>
            <a:endParaRPr lang="hu-HU" sz="2800" b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algn="r"/>
            <a:endParaRPr lang="hu-HU" sz="2800" b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algn="r"/>
            <a:r>
              <a:rPr lang="hu-HU" sz="2800" b="1" dirty="0" smtClean="0">
                <a:solidFill>
                  <a:srgbClr val="C00000"/>
                </a:solidFill>
                <a:latin typeface="Book Antiqua" pitchFamily="18" charset="0"/>
              </a:rPr>
              <a:t>Apponyi Albert</a:t>
            </a:r>
          </a:p>
          <a:p>
            <a:pPr algn="r"/>
            <a:r>
              <a:rPr lang="hu-HU" sz="2800" b="1" dirty="0" smtClean="0">
                <a:solidFill>
                  <a:srgbClr val="C00000"/>
                </a:solidFill>
                <a:latin typeface="Book Antiqua" pitchFamily="18" charset="0"/>
              </a:rPr>
              <a:t>szerepe a párizsi békekonferencián</a:t>
            </a:r>
          </a:p>
          <a:p>
            <a:pPr algn="r"/>
            <a:endParaRPr lang="hu-HU" sz="2800" b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algn="r"/>
            <a:endParaRPr lang="hu-HU" sz="2800" b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algn="r"/>
            <a:r>
              <a:rPr lang="hu-HU" sz="2200" b="1" dirty="0" smtClean="0">
                <a:solidFill>
                  <a:srgbClr val="C00000"/>
                </a:solidFill>
                <a:latin typeface="Book Antiqua" pitchFamily="18" charset="0"/>
              </a:rPr>
              <a:t>Közép-Európai Club Pannonia Közhasznú Egyesület</a:t>
            </a:r>
          </a:p>
          <a:p>
            <a:pPr algn="r"/>
            <a:endParaRPr lang="hu-HU" sz="2200" b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algn="r"/>
            <a:r>
              <a:rPr lang="hu-HU" sz="2200" b="1" dirty="0" smtClean="0">
                <a:solidFill>
                  <a:srgbClr val="C00000"/>
                </a:solidFill>
                <a:latin typeface="Book Antiqua" pitchFamily="18" charset="0"/>
              </a:rPr>
              <a:t>2020. szeptember  24.</a:t>
            </a:r>
            <a:endParaRPr lang="hu-HU" sz="22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5" name="Kép 4" descr="Apponyi-TMS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88431" y="0"/>
            <a:ext cx="505556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260648"/>
            <a:ext cx="4507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u="sng" dirty="0" smtClean="0">
                <a:solidFill>
                  <a:srgbClr val="C00000"/>
                </a:solidFill>
                <a:latin typeface="Book Antiqua" pitchFamily="18" charset="0"/>
              </a:rPr>
              <a:t>Védőbeszéd --- 1920. január 16.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79512" y="764704"/>
            <a:ext cx="6840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C00000"/>
                </a:solidFill>
                <a:latin typeface="Book Antiqua" pitchFamily="18" charset="0"/>
              </a:rPr>
              <a:t>Etnikai elvre és az önrendelkezésre való hivatkozás</a:t>
            </a:r>
            <a:endParaRPr lang="hu-HU" sz="2000" dirty="0" smtClean="0">
              <a:latin typeface="Book Antiqua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C00000"/>
                </a:solidFill>
                <a:latin typeface="Book Antiqua" pitchFamily="18" charset="0"/>
              </a:rPr>
              <a:t>Stratégiai és biztonságpolitikai érvek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C00000"/>
                </a:solidFill>
                <a:latin typeface="Book Antiqua" pitchFamily="18" charset="0"/>
              </a:rPr>
              <a:t>Történelmi érvek ↔ nagymorva/dákóromán elmélet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C00000"/>
                </a:solidFill>
                <a:latin typeface="Book Antiqua" pitchFamily="18" charset="0"/>
              </a:rPr>
              <a:t>Civilizációs érvek: műveltebbek/iskolázottabbak vagyunk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C00000"/>
                </a:solidFill>
                <a:latin typeface="Book Antiqua" pitchFamily="18" charset="0"/>
              </a:rPr>
              <a:t>Földrajzi-gazdasági érvek</a:t>
            </a:r>
          </a:p>
          <a:p>
            <a:pPr>
              <a:lnSpc>
                <a:spcPct val="150000"/>
              </a:lnSpc>
            </a:pPr>
            <a:r>
              <a:rPr lang="hu-HU" sz="2000" b="1" u="sng" dirty="0" smtClean="0">
                <a:solidFill>
                  <a:srgbClr val="C00000"/>
                </a:solidFill>
                <a:latin typeface="Book Antiqua" pitchFamily="18" charset="0"/>
              </a:rPr>
              <a:t>Népszavazást kér valamennyi elcsatolandó terület lakosságának!!!</a:t>
            </a:r>
          </a:p>
        </p:txBody>
      </p:sp>
      <p:pic>
        <p:nvPicPr>
          <p:cNvPr id="4" name="Kép 3" descr="wils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404664"/>
            <a:ext cx="2160240" cy="213156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876256" y="2564904"/>
            <a:ext cx="15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dirty="0" smtClean="0">
                <a:solidFill>
                  <a:srgbClr val="C00000"/>
                </a:solidFill>
                <a:latin typeface="Book Antiqua" pitchFamily="18" charset="0"/>
              </a:rPr>
              <a:t>Wilson elnök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51520" y="4797152"/>
            <a:ext cx="379943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u="sng" dirty="0" smtClean="0">
                <a:solidFill>
                  <a:srgbClr val="C00000"/>
                </a:solidFill>
                <a:latin typeface="Book Antiqua" pitchFamily="18" charset="0"/>
              </a:rPr>
              <a:t>A beszéd következményei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C00000"/>
                </a:solidFill>
                <a:latin typeface="Book Antiqua" pitchFamily="18" charset="0"/>
              </a:rPr>
              <a:t>Angol-olasz vélemény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C00000"/>
                </a:solidFill>
                <a:latin typeface="Book Antiqua" pitchFamily="18" charset="0"/>
              </a:rPr>
              <a:t>Az Apponyi-kultusz alapja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C00000"/>
                </a:solidFill>
                <a:latin typeface="Book Antiqua" pitchFamily="18" charset="0"/>
              </a:rPr>
              <a:t>Érettségi tétel a Horthy-korban</a:t>
            </a:r>
          </a:p>
        </p:txBody>
      </p:sp>
      <p:pic>
        <p:nvPicPr>
          <p:cNvPr id="7" name="Kép 6" descr="apponyi-1024x5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077072"/>
            <a:ext cx="3888432" cy="218724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5724128" y="6237312"/>
            <a:ext cx="217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dirty="0" smtClean="0">
                <a:solidFill>
                  <a:srgbClr val="C00000"/>
                </a:solidFill>
                <a:latin typeface="Book Antiqua" pitchFamily="18" charset="0"/>
              </a:rPr>
              <a:t>Apponyi Párizsban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779912" y="260648"/>
            <a:ext cx="2561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altLang="hu-HU" sz="2400" b="1" u="sng" dirty="0" smtClean="0">
                <a:solidFill>
                  <a:srgbClr val="C00000"/>
                </a:solidFill>
                <a:latin typeface="Book Antiqua" pitchFamily="18" charset="0"/>
              </a:rPr>
              <a:t>Vita az aláírásról</a:t>
            </a:r>
          </a:p>
        </p:txBody>
      </p:sp>
      <p:pic>
        <p:nvPicPr>
          <p:cNvPr id="5" name="Kép 4" descr="trianon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0999"/>
            <a:ext cx="2899048" cy="2962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3" descr="aláírá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01008"/>
            <a:ext cx="333341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6"/>
          <p:cNvSpPr txBox="1"/>
          <p:nvPr/>
        </p:nvSpPr>
        <p:spPr>
          <a:xfrm>
            <a:off x="323528" y="6021288"/>
            <a:ext cx="3328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dirty="0" smtClean="0">
                <a:solidFill>
                  <a:srgbClr val="C00000"/>
                </a:solidFill>
                <a:latin typeface="Book Antiqua" pitchFamily="18" charset="0"/>
              </a:rPr>
              <a:t>Útban az aláírási ceremóniára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3923928" y="764704"/>
            <a:ext cx="52200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hu-HU" altLang="hu-HU" sz="2000" dirty="0" smtClean="0">
                <a:solidFill>
                  <a:srgbClr val="C00000"/>
                </a:solidFill>
                <a:latin typeface="Book Antiqua" pitchFamily="18" charset="0"/>
              </a:rPr>
              <a:t>Békediktátum végleges verziója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hu-HU" altLang="hu-HU" sz="2000" dirty="0" smtClean="0">
                <a:solidFill>
                  <a:srgbClr val="C00000"/>
                </a:solidFill>
                <a:latin typeface="Book Antiqua" pitchFamily="18" charset="0"/>
              </a:rPr>
              <a:t>Millerand-féle kísérőlevél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hu-HU" altLang="hu-HU" sz="2000" dirty="0" smtClean="0">
                <a:solidFill>
                  <a:srgbClr val="C00000"/>
                </a:solidFill>
                <a:latin typeface="Book Antiqua" pitchFamily="18" charset="0"/>
              </a:rPr>
              <a:t>Helyben a határkijelölő bizottság módosíthat a magyaroknak kedvezve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hu-HU" altLang="hu-HU" sz="2000" dirty="0" smtClean="0">
                <a:solidFill>
                  <a:srgbClr val="C00000"/>
                </a:solidFill>
                <a:latin typeface="Book Antiqua" pitchFamily="18" charset="0"/>
              </a:rPr>
              <a:t>Lemond a békedelegáció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hu-HU" altLang="hu-HU" sz="2000" dirty="0" smtClean="0">
                <a:solidFill>
                  <a:srgbClr val="C00000"/>
                </a:solidFill>
                <a:latin typeface="Book Antiqua" pitchFamily="18" charset="0"/>
              </a:rPr>
              <a:t>A franciák miniszteri rangú aláírót kérnek</a:t>
            </a:r>
            <a:endParaRPr lang="hu-HU" altLang="hu-HU" sz="2000" dirty="0" smtClean="0">
              <a:latin typeface="Book Antiqua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hu-HU" altLang="hu-HU" sz="2000" dirty="0" smtClean="0">
                <a:solidFill>
                  <a:srgbClr val="C00000"/>
                </a:solidFill>
                <a:latin typeface="Book Antiqua" pitchFamily="18" charset="0"/>
              </a:rPr>
              <a:t>A kormány az aláírás mellett dönt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hu-HU" altLang="hu-HU" sz="2000" dirty="0" smtClean="0">
                <a:solidFill>
                  <a:srgbClr val="C00000"/>
                </a:solidFill>
                <a:latin typeface="Book Antiqua" pitchFamily="18" charset="0"/>
              </a:rPr>
              <a:t>Teleki, Apponyi, Friedrich felszólalásai a Nemzetgyűlésben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51520" y="908720"/>
            <a:ext cx="3736920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Terület (Horvátország nélkül):</a:t>
            </a:r>
          </a:p>
          <a:p>
            <a:pPr marL="1080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282 ezer km2 → 93 ezer km²</a:t>
            </a:r>
          </a:p>
          <a:p>
            <a:endParaRPr lang="hu-HU" sz="2000" b="1" u="sng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r>
              <a:rPr lang="hu-HU" sz="20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Lakosság:</a:t>
            </a:r>
          </a:p>
          <a:p>
            <a:pPr marL="1080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18 millió fő → 7,6 millió fő</a:t>
            </a:r>
          </a:p>
          <a:p>
            <a:endParaRPr lang="hu-HU" sz="2000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r>
              <a:rPr lang="hu-HU" sz="20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Gazdasági élet:</a:t>
            </a:r>
          </a:p>
          <a:p>
            <a:pPr marL="1080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Termőföld 61%</a:t>
            </a:r>
          </a:p>
          <a:p>
            <a:pPr marL="1080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Vasutak 62%</a:t>
            </a:r>
          </a:p>
          <a:p>
            <a:pPr marL="1080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Kiépített utak 64%</a:t>
            </a:r>
          </a:p>
          <a:p>
            <a:pPr marL="1080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Ipartelepek 57%</a:t>
            </a:r>
          </a:p>
          <a:p>
            <a:pPr marL="1080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Erdő- és faállomány 88%</a:t>
            </a:r>
          </a:p>
          <a:p>
            <a:endParaRPr lang="hu-HU" sz="2000" b="1" u="sng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r>
              <a:rPr lang="hu-HU" sz="20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Egyetemek:</a:t>
            </a:r>
          </a:p>
          <a:p>
            <a:pPr marL="1080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Pozsony → Pécs</a:t>
            </a:r>
          </a:p>
          <a:p>
            <a:pPr marL="1080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Kolozsvár → Szeged</a:t>
            </a:r>
          </a:p>
          <a:p>
            <a:pPr marL="1080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Selmecbánya → Sopron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51520" y="188640"/>
            <a:ext cx="4450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Miért következett be Trianon?</a:t>
            </a:r>
            <a:endParaRPr lang="hu-HU" sz="2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4860032" y="5934670"/>
            <a:ext cx="38587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i="1" dirty="0" smtClean="0">
                <a:solidFill>
                  <a:srgbClr val="C00000"/>
                </a:solidFill>
                <a:latin typeface="Book Antiqua" pitchFamily="18" charset="0"/>
              </a:rPr>
              <a:t>Apponyi udvarol a Franciaországot</a:t>
            </a:r>
          </a:p>
          <a:p>
            <a:pPr algn="ctr"/>
            <a:r>
              <a:rPr lang="hu-HU" b="1" i="1" dirty="0" smtClean="0">
                <a:solidFill>
                  <a:srgbClr val="C00000"/>
                </a:solidFill>
                <a:latin typeface="Book Antiqua" pitchFamily="18" charset="0"/>
              </a:rPr>
              <a:t>szimbolizáló </a:t>
            </a:r>
            <a:r>
              <a:rPr lang="hu-HU" b="1" i="1" dirty="0" err="1" smtClean="0">
                <a:solidFill>
                  <a:srgbClr val="C00000"/>
                </a:solidFill>
                <a:latin typeface="Book Antiqua" pitchFamily="18" charset="0"/>
              </a:rPr>
              <a:t>Marienn-nek</a:t>
            </a:r>
            <a:endParaRPr lang="hu-HU" b="1" i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endParaRPr lang="hu-HU" dirty="0"/>
          </a:p>
        </p:txBody>
      </p:sp>
      <p:pic>
        <p:nvPicPr>
          <p:cNvPr id="8" name="Kép 7" descr="Apponyi-karikatúra, Mátyás Diák, 1920.01.18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692696"/>
            <a:ext cx="3960440" cy="5162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539552" y="260648"/>
            <a:ext cx="5235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u="sng" dirty="0" smtClean="0">
                <a:solidFill>
                  <a:srgbClr val="C00000"/>
                </a:solidFill>
                <a:latin typeface="Book Antiqua" pitchFamily="18" charset="0"/>
              </a:rPr>
              <a:t>Apponyi-kultusz a revízió jegyében</a:t>
            </a:r>
            <a:endParaRPr lang="hu-HU" sz="2400" b="1" u="sng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5" name="Picture 2" descr="Képtalálat a következőre: „apponyi tér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8064896" cy="5288936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1619672" y="6237312"/>
            <a:ext cx="5783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dirty="0" smtClean="0">
                <a:solidFill>
                  <a:srgbClr val="C00000"/>
                </a:solidFill>
                <a:latin typeface="Book Antiqua" pitchFamily="18" charset="0"/>
              </a:rPr>
              <a:t>Budapest, Apponyi tér — napjainkban a Ferenciek tere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403648" y="1412776"/>
            <a:ext cx="6136616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C00000"/>
                </a:solidFill>
                <a:latin typeface="Book Antiqua" pitchFamily="18" charset="0"/>
              </a:rPr>
              <a:t>Köszönöm megtisztelő figyelmüket!</a:t>
            </a:r>
          </a:p>
          <a:p>
            <a:pPr algn="ctr"/>
            <a:endParaRPr lang="hu-HU" sz="2800" b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algn="ctr"/>
            <a:endParaRPr lang="hu-HU" sz="2800" b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algn="ctr"/>
            <a:r>
              <a:rPr lang="hu-HU" sz="2800" b="1" dirty="0" smtClean="0">
                <a:solidFill>
                  <a:srgbClr val="C00000"/>
                </a:solidFill>
                <a:latin typeface="Book Antiqua" pitchFamily="18" charset="0"/>
              </a:rPr>
              <a:t>Anka László</a:t>
            </a:r>
          </a:p>
          <a:p>
            <a:pPr algn="ctr"/>
            <a:r>
              <a:rPr lang="hu-HU" b="1" dirty="0" smtClean="0">
                <a:solidFill>
                  <a:srgbClr val="0070C0"/>
                </a:solidFill>
                <a:latin typeface="Book Antiqua" pitchFamily="18" charset="0"/>
              </a:rPr>
              <a:t>laszlo.anka@</a:t>
            </a:r>
            <a:r>
              <a:rPr lang="hu-HU" b="1" dirty="0" err="1" smtClean="0">
                <a:solidFill>
                  <a:srgbClr val="0070C0"/>
                </a:solidFill>
                <a:latin typeface="Book Antiqua" pitchFamily="18" charset="0"/>
              </a:rPr>
              <a:t>veritas.gov.hu</a:t>
            </a:r>
            <a:endParaRPr lang="hu-HU" b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pic>
        <p:nvPicPr>
          <p:cNvPr id="5" name="Picture 4" descr="VERITAS-logó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59832" y="4365104"/>
            <a:ext cx="2847710" cy="115212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51520" y="260648"/>
            <a:ext cx="4764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u="sng" dirty="0" smtClean="0">
                <a:solidFill>
                  <a:srgbClr val="C00000"/>
                </a:solidFill>
                <a:latin typeface="Book Antiqua" pitchFamily="18" charset="0"/>
              </a:rPr>
              <a:t>Külpolitikai helyzet 1918-19-ben</a:t>
            </a:r>
            <a:endParaRPr lang="hu-HU" sz="2400" b="1" u="sng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5" name="Kép 4" descr="Névtele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80728"/>
            <a:ext cx="4248472" cy="4768555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395536" y="5805264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dirty="0" smtClean="0">
                <a:solidFill>
                  <a:srgbClr val="C00000"/>
                </a:solidFill>
                <a:latin typeface="Book Antiqua" pitchFamily="18" charset="0"/>
              </a:rPr>
              <a:t>Karikatúra az antant elismerésében reménykedő magyar államról</a:t>
            </a:r>
            <a:endParaRPr lang="hu-HU" b="1" i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7" name="Kép 6" descr="Peidl_Cabin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861048"/>
            <a:ext cx="3744416" cy="240745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5652120" y="6309320"/>
            <a:ext cx="243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dirty="0" smtClean="0">
                <a:solidFill>
                  <a:srgbClr val="C00000"/>
                </a:solidFill>
                <a:latin typeface="Book Antiqua" pitchFamily="18" charset="0"/>
              </a:rPr>
              <a:t>Peidl Gyula kabinetje</a:t>
            </a:r>
            <a:endParaRPr lang="hu-HU" b="1" i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2050" name="Picture 2" descr="https://upload.wikimedia.org/wikipedia/commons/thumb/3/31/K%C3%A1rolyi_korm%C3%A1nya.jpg/265px-K%C3%A1rolyi_korm%C3%A1n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60648"/>
            <a:ext cx="2317884" cy="3096344"/>
          </a:xfrm>
          <a:prstGeom prst="rect">
            <a:avLst/>
          </a:prstGeom>
          <a:noFill/>
        </p:spPr>
      </p:pic>
      <p:sp>
        <p:nvSpPr>
          <p:cNvPr id="10" name="Szövegdoboz 9"/>
          <p:cNvSpPr txBox="1"/>
          <p:nvPr/>
        </p:nvSpPr>
        <p:spPr>
          <a:xfrm>
            <a:off x="4716016" y="2708920"/>
            <a:ext cx="1794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b="1" i="1" dirty="0" smtClean="0">
                <a:solidFill>
                  <a:srgbClr val="C00000"/>
                </a:solidFill>
                <a:latin typeface="Book Antiqua" pitchFamily="18" charset="0"/>
              </a:rPr>
              <a:t>Károlyi Mihály</a:t>
            </a:r>
          </a:p>
          <a:p>
            <a:pPr algn="r"/>
            <a:r>
              <a:rPr lang="hu-HU" b="1" i="1" dirty="0" smtClean="0">
                <a:solidFill>
                  <a:srgbClr val="C00000"/>
                </a:solidFill>
                <a:latin typeface="Book Antiqua" pitchFamily="18" charset="0"/>
              </a:rPr>
              <a:t>kormánya</a:t>
            </a:r>
            <a:endParaRPr lang="hu-HU" b="1" i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51520" y="332656"/>
            <a:ext cx="4535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u="sng" dirty="0" smtClean="0">
                <a:solidFill>
                  <a:srgbClr val="C00000"/>
                </a:solidFill>
                <a:latin typeface="Book Antiqua" pitchFamily="18" charset="0"/>
              </a:rPr>
              <a:t>Belpolitikai helyzet 1919 őszén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51520" y="836712"/>
            <a:ext cx="4995278" cy="23551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C00000"/>
                </a:solidFill>
                <a:latin typeface="Book Antiqua" pitchFamily="18" charset="0"/>
              </a:rPr>
              <a:t>Ki legyen a miniszterelnök?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C00000"/>
                </a:solidFill>
                <a:latin typeface="Book Antiqua" pitchFamily="18" charset="0"/>
              </a:rPr>
              <a:t>Apponyi Albert ↔ keresztényszocialisták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C00000"/>
                </a:solidFill>
                <a:latin typeface="Book Antiqua" pitchFamily="18" charset="0"/>
              </a:rPr>
              <a:t>Résztvevők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C00000"/>
                </a:solidFill>
                <a:latin typeface="Book Antiqua" pitchFamily="18" charset="0"/>
              </a:rPr>
              <a:t>Bemutatkozás és kormányprogram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C00000"/>
                </a:solidFill>
                <a:latin typeface="Book Antiqua" pitchFamily="18" charset="0"/>
              </a:rPr>
              <a:t>Clerk megteszi jelentését Párizsban</a:t>
            </a:r>
          </a:p>
        </p:txBody>
      </p:sp>
      <p:pic>
        <p:nvPicPr>
          <p:cNvPr id="6" name="Kép 5" descr="Huszár Káro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476672"/>
            <a:ext cx="2791754" cy="2791754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6444208" y="328498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i="1" dirty="0" smtClean="0">
                <a:solidFill>
                  <a:srgbClr val="C00000"/>
                </a:solidFill>
                <a:latin typeface="Book Antiqua" pitchFamily="18" charset="0"/>
              </a:rPr>
              <a:t>Huszár Károly</a:t>
            </a:r>
            <a:endParaRPr lang="hu-HU" b="1" i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51520" y="3789040"/>
            <a:ext cx="8568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b="1" i="1" dirty="0" smtClean="0">
                <a:solidFill>
                  <a:srgbClr val="C00000"/>
                </a:solidFill>
                <a:latin typeface="Book Antiqua" pitchFamily="18" charset="0"/>
              </a:rPr>
              <a:t>„Huszár Károly miniszterelnök, akit közönséges néppárti demagógnak s a legunalmasabb parlamenti fecsegőnek tartottunk, most, hogy hatalomra jutott, határozottan többnek bizonyult ennél. Majdnem minden nyilatkozatával eltalálja azt, amit az okosság, mérséklet és tapintat követel, s ügyesen kerülgeti az útját környező zátonyokat és szirteket. Föllépését kellő bátorság mellett elismerésre méltó szerénység és egyszerűség jellemzi.”</a:t>
            </a:r>
          </a:p>
          <a:p>
            <a:pPr algn="r"/>
            <a:r>
              <a:rPr lang="hu-HU" b="1" dirty="0" smtClean="0">
                <a:solidFill>
                  <a:srgbClr val="C00000"/>
                </a:solidFill>
                <a:latin typeface="Book Antiqua" pitchFamily="18" charset="0"/>
              </a:rPr>
              <a:t>Berzeviczy Albert, 1920 január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95536" y="260648"/>
            <a:ext cx="2818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Meghívó Párizsból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23528" y="836712"/>
            <a:ext cx="397416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u="sng" dirty="0" smtClean="0">
                <a:solidFill>
                  <a:srgbClr val="C00000"/>
                </a:solidFill>
                <a:latin typeface="Book Antiqua" pitchFamily="18" charset="0"/>
              </a:rPr>
              <a:t>December 2. minisztertanács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C00000"/>
                </a:solidFill>
                <a:latin typeface="Book Antiqua" pitchFamily="18" charset="0"/>
              </a:rPr>
              <a:t>Megvitatják a meghívót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C00000"/>
                </a:solidFill>
                <a:latin typeface="Book Antiqua" pitchFamily="18" charset="0"/>
              </a:rPr>
              <a:t>Egyetértés a halogató taktikában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C00000"/>
                </a:solidFill>
                <a:latin typeface="Book Antiqua" pitchFamily="18" charset="0"/>
              </a:rPr>
              <a:t>Friedrich a belső ellenzék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95536" y="4549676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„A szövetséges és csatlakozott hatalmak legfőbb tanácsa Sir George Clerknek meghallgatása után elhatározta, hogy felhívja a magyar kormányt arra, hogy küldje ki Neuillybe a szükséges meghatalmazásokkal ellátott megbízottait, hogy </a:t>
            </a:r>
            <a:r>
              <a:rPr lang="hu-HU" b="1" i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 békét a szövetséges és csatlakozott hatalmakkal megkössék.”</a:t>
            </a:r>
          </a:p>
          <a:p>
            <a:pPr algn="r"/>
            <a:r>
              <a:rPr lang="hu-HU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Clemenceau, 1919. december 1.</a:t>
            </a:r>
          </a:p>
          <a:p>
            <a:endParaRPr lang="hu-HU" dirty="0"/>
          </a:p>
        </p:txBody>
      </p:sp>
      <p:pic>
        <p:nvPicPr>
          <p:cNvPr id="8" name="Picture 2" descr="Képtalálat a következőre: „clemenceau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76671"/>
            <a:ext cx="2664296" cy="3413631"/>
          </a:xfrm>
          <a:prstGeom prst="rect">
            <a:avLst/>
          </a:prstGeom>
          <a:noFill/>
        </p:spPr>
      </p:pic>
      <p:sp>
        <p:nvSpPr>
          <p:cNvPr id="9" name="Szövegdoboz 8"/>
          <p:cNvSpPr txBox="1"/>
          <p:nvPr/>
        </p:nvSpPr>
        <p:spPr>
          <a:xfrm>
            <a:off x="6444208" y="3861048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i="1" dirty="0" smtClean="0">
                <a:solidFill>
                  <a:srgbClr val="C00000"/>
                </a:solidFill>
                <a:latin typeface="Book Antiqua" pitchFamily="18" charset="0"/>
              </a:rPr>
              <a:t>Clemenceau</a:t>
            </a:r>
            <a:endParaRPr lang="hu-HU" b="1" i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95536" y="2780928"/>
            <a:ext cx="35814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u="sng" dirty="0" smtClean="0">
                <a:solidFill>
                  <a:srgbClr val="C00000"/>
                </a:solidFill>
                <a:latin typeface="Book Antiqua" pitchFamily="18" charset="0"/>
              </a:rPr>
              <a:t>December 12. minisztertanács</a:t>
            </a:r>
            <a:endParaRPr lang="hu-HU" sz="2000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C00000"/>
                </a:solidFill>
                <a:latin typeface="Book Antiqua" pitchFamily="18" charset="0"/>
              </a:rPr>
              <a:t>Döntés születik az indulásról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C00000"/>
                </a:solidFill>
                <a:latin typeface="Book Antiqua" pitchFamily="18" charset="0"/>
              </a:rPr>
              <a:t>Döntés a delegáltakról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51520" y="188640"/>
            <a:ext cx="5985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u="sng" dirty="0" smtClean="0">
                <a:solidFill>
                  <a:srgbClr val="C00000"/>
                </a:solidFill>
                <a:latin typeface="Book Antiqua" pitchFamily="18" charset="0"/>
              </a:rPr>
              <a:t>A békedelegáció elnökének kinevezése I.</a:t>
            </a:r>
          </a:p>
        </p:txBody>
      </p:sp>
      <p:pic>
        <p:nvPicPr>
          <p:cNvPr id="5" name="Kép 4" descr="Huszár Károly és Apponyi Alb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90310" y="692696"/>
            <a:ext cx="3938250" cy="316835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51520" y="764704"/>
            <a:ext cx="382027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Belpolitikai dimenzió: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Távoltartani a honi közélettől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Huszár riválisa</a:t>
            </a:r>
          </a:p>
          <a:p>
            <a:endParaRPr lang="hu-HU" sz="900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endParaRPr lang="hu-HU" sz="900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r>
              <a:rPr lang="hu-HU" sz="2000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Külpolitikai dimenzió: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Apponyi megosztja az antantot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Clerk támogatja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5076056" y="3789040"/>
            <a:ext cx="3616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Huszár Károly és Apponyi Albert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251520" y="3212976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i="1" dirty="0" smtClean="0">
                <a:solidFill>
                  <a:srgbClr val="C00000"/>
                </a:solidFill>
                <a:latin typeface="Book Antiqua" pitchFamily="18" charset="0"/>
              </a:rPr>
              <a:t>„Hagyjuk, hadd jöjjön: ez a legbiztosabb eszköz magyarországi népszerűségének lerombolásához.”</a:t>
            </a:r>
          </a:p>
          <a:p>
            <a:pPr algn="r"/>
            <a:r>
              <a:rPr lang="hu-HU" b="1" dirty="0" smtClean="0">
                <a:solidFill>
                  <a:srgbClr val="C00000"/>
                </a:solidFill>
                <a:latin typeface="Book Antiqua" pitchFamily="18" charset="0"/>
              </a:rPr>
              <a:t>Frank Polk, az USA delegáció-vezetője,</a:t>
            </a:r>
          </a:p>
          <a:p>
            <a:pPr algn="r"/>
            <a:r>
              <a:rPr lang="hu-HU" b="1" dirty="0" smtClean="0">
                <a:solidFill>
                  <a:srgbClr val="C00000"/>
                </a:solidFill>
                <a:latin typeface="Book Antiqua" pitchFamily="18" charset="0"/>
              </a:rPr>
              <a:t>1919 december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51520" y="4869160"/>
            <a:ext cx="85689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„Nagy dicsőségére válik népünknek, hogy ezért a kudarcért sohasem tanúsított neheztelést sem a békedelegáció, még kevésbé annak vezetője, vagyis az én személyem iránt: sőt ellenkezőleg, éppoly nagyra látszott becsülni lelkes igyekezetünket, mintha azt siker koronázta volna.”</a:t>
            </a:r>
          </a:p>
          <a:p>
            <a:pPr algn="r"/>
            <a:r>
              <a:rPr lang="hu-HU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Apponyi Albert emlékiratai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79512" y="188640"/>
            <a:ext cx="6106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u="sng" dirty="0" smtClean="0">
                <a:solidFill>
                  <a:srgbClr val="C00000"/>
                </a:solidFill>
                <a:latin typeface="Book Antiqua" pitchFamily="18" charset="0"/>
              </a:rPr>
              <a:t>A békedelegáció elnökének kinevezése II.</a:t>
            </a:r>
          </a:p>
        </p:txBody>
      </p:sp>
      <p:pic>
        <p:nvPicPr>
          <p:cNvPr id="5" name="Picture 4" descr="Apponyi-békeapostol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764704"/>
            <a:ext cx="3600400" cy="3914881"/>
          </a:xfrm>
          <a:prstGeom prst="rect">
            <a:avLst/>
          </a:prstGeom>
          <a:noFill/>
        </p:spPr>
      </p:pic>
      <p:sp>
        <p:nvSpPr>
          <p:cNvPr id="7" name="Szövegdoboz 6"/>
          <p:cNvSpPr txBox="1"/>
          <p:nvPr/>
        </p:nvSpPr>
        <p:spPr>
          <a:xfrm>
            <a:off x="1115616" y="4725144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„A békeapostol”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921424" y="692696"/>
            <a:ext cx="522257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hu-HU" altLang="hu-HU" sz="2000" dirty="0" smtClean="0">
                <a:solidFill>
                  <a:srgbClr val="C00000"/>
                </a:solidFill>
                <a:latin typeface="Book Antiqua" pitchFamily="18" charset="0"/>
              </a:rPr>
              <a:t>1895-ben csatlakozik az IPU Magyar Csoportjához.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hu-HU" altLang="hu-HU" sz="2000" dirty="0" smtClean="0">
                <a:solidFill>
                  <a:srgbClr val="C00000"/>
                </a:solidFill>
                <a:latin typeface="Book Antiqua" pitchFamily="18" charset="0"/>
              </a:rPr>
              <a:t>Kampány indul, hogy a Millennium évében Budapesten ülésezzen az Unió.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hu-HU" altLang="hu-HU" sz="2000" dirty="0" smtClean="0">
                <a:solidFill>
                  <a:srgbClr val="C00000"/>
                </a:solidFill>
                <a:latin typeface="Book Antiqua" pitchFamily="18" charset="0"/>
              </a:rPr>
              <a:t>Román tiltakozás kivédése.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hu-HU" altLang="hu-HU" sz="2000" dirty="0" smtClean="0">
                <a:solidFill>
                  <a:srgbClr val="C00000"/>
                </a:solidFill>
                <a:latin typeface="Book Antiqua" pitchFamily="18" charset="0"/>
              </a:rPr>
              <a:t>Kísérlet Oroszország bevonására az IPU munkájába.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hu-HU" altLang="hu-HU" sz="2000" dirty="0" smtClean="0">
                <a:solidFill>
                  <a:srgbClr val="C00000"/>
                </a:solidFill>
                <a:latin typeface="Book Antiqua" pitchFamily="18" charset="0"/>
              </a:rPr>
              <a:t>Bánffy-kormány idején távol marad az Uniótól (1896-1898).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hu-HU" altLang="hu-HU" sz="2000" dirty="0" smtClean="0">
                <a:solidFill>
                  <a:srgbClr val="C00000"/>
                </a:solidFill>
                <a:latin typeface="Book Antiqua" pitchFamily="18" charset="0"/>
              </a:rPr>
              <a:t>Széll-kabinet idején visszatér, Apponyi lesz a Magyar Csoport elnöke (1899-1912).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hu-HU" altLang="hu-HU" sz="2000" dirty="0" smtClean="0">
                <a:solidFill>
                  <a:srgbClr val="C00000"/>
                </a:solidFill>
                <a:latin typeface="Book Antiqua" pitchFamily="18" charset="0"/>
              </a:rPr>
              <a:t>Tervek a békesajtó megalakításáról.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hu-HU" altLang="hu-HU" sz="2000" dirty="0" smtClean="0">
                <a:solidFill>
                  <a:srgbClr val="C00000"/>
                </a:solidFill>
                <a:latin typeface="Book Antiqua" pitchFamily="18" charset="0"/>
              </a:rPr>
              <a:t>Apponyi képviselőházi elnöksége idején  (1901-1903) a legnépesebb a Magyar Csoport.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hu-HU" altLang="hu-HU" sz="2000" dirty="0" smtClean="0">
                <a:solidFill>
                  <a:srgbClr val="C00000"/>
                </a:solidFill>
                <a:latin typeface="Book Antiqua" pitchFamily="18" charset="0"/>
              </a:rPr>
              <a:t>1900-ban vezeti az Unió közgyűléseit, megválasztják a Központi Tanács (3 fős elnöki szerv) tagjává.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enovo\Desktop\TÖRTÉNÉSZ\Jelenczki\Nagyjaink Párizsb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620688"/>
            <a:ext cx="3472540" cy="4248472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5796136" y="4869160"/>
            <a:ext cx="261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„Nagyjaink Párizsban”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0" y="260648"/>
            <a:ext cx="51845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hu-HU" altLang="hu-HU" sz="2000" dirty="0" smtClean="0">
                <a:solidFill>
                  <a:srgbClr val="C00000"/>
                </a:solidFill>
                <a:latin typeface="Book Antiqua" pitchFamily="18" charset="0"/>
              </a:rPr>
              <a:t>Kultuszminiszterként rendeletben a béke napjává nyilvánítja május 18-át.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hu-HU" altLang="hu-HU" sz="2000" dirty="0" smtClean="0">
                <a:solidFill>
                  <a:srgbClr val="C00000"/>
                </a:solidFill>
                <a:latin typeface="Book Antiqua" pitchFamily="18" charset="0"/>
              </a:rPr>
              <a:t>Sikeres szónoki szereplések külföldön – nemzetközi hírnévre tesz szert.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hu-HU" altLang="hu-HU" sz="2000" dirty="0" smtClean="0">
                <a:solidFill>
                  <a:srgbClr val="C00000"/>
                </a:solidFill>
                <a:latin typeface="Book Antiqua" pitchFamily="18" charset="0"/>
              </a:rPr>
              <a:t>Megismerkedés és barátság vezető külföldi politikusokkal.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hu-HU" altLang="hu-HU" sz="2000" dirty="0" smtClean="0">
                <a:solidFill>
                  <a:srgbClr val="C00000"/>
                </a:solidFill>
                <a:latin typeface="Book Antiqua" pitchFamily="18" charset="0"/>
              </a:rPr>
              <a:t>Kampány a hágai békekongresszusok mellett.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hu-HU" altLang="hu-HU" sz="2000" dirty="0" smtClean="0">
                <a:solidFill>
                  <a:srgbClr val="C00000"/>
                </a:solidFill>
                <a:latin typeface="Book Antiqua" pitchFamily="18" charset="0"/>
              </a:rPr>
              <a:t>Felszólalásainak témái: nemzetközi választott bíróság, világparlament, tengeri magántulajdonnak háborúban való kérdése, tengeri zsákmányjogi bíróság, fegyverkezés korlátozása, békegaranciák gyarapítása.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hu-HU" altLang="hu-HU" sz="2000" dirty="0" smtClean="0">
                <a:solidFill>
                  <a:srgbClr val="C00000"/>
                </a:solidFill>
                <a:latin typeface="Book Antiqua" pitchFamily="18" charset="0"/>
              </a:rPr>
              <a:t>A Hágai Nemzetközi Választott Bíróság tagja.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hu-HU" altLang="hu-HU" sz="2000" dirty="0" smtClean="0">
                <a:solidFill>
                  <a:srgbClr val="C00000"/>
                </a:solidFill>
                <a:latin typeface="Book Antiqua" pitchFamily="18" charset="0"/>
              </a:rPr>
              <a:t>1911-ben első jelölés a Nobel-békedíjra.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hu-HU" altLang="hu-HU" sz="2000" dirty="0" smtClean="0">
                <a:solidFill>
                  <a:srgbClr val="C00000"/>
                </a:solidFill>
                <a:latin typeface="Book Antiqua" pitchFamily="18" charset="0"/>
              </a:rPr>
              <a:t>1912: Lemond az IPU-beli tisztségeiről.</a:t>
            </a:r>
            <a:endParaRPr lang="hu-HU" sz="2000" dirty="0">
              <a:solidFill>
                <a:srgbClr val="C0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115616" y="6021288"/>
            <a:ext cx="4605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000" b="1" dirty="0" smtClean="0">
                <a:solidFill>
                  <a:srgbClr val="C00000"/>
                </a:solidFill>
                <a:latin typeface="Book Antiqua" pitchFamily="18" charset="0"/>
              </a:rPr>
              <a:t>Batthyány Tivadar felkéri 1918 őszén</a:t>
            </a:r>
            <a:endParaRPr lang="hu-HU" sz="20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5148064" y="188640"/>
            <a:ext cx="3164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u="sng" dirty="0" smtClean="0">
                <a:solidFill>
                  <a:srgbClr val="C00000"/>
                </a:solidFill>
                <a:latin typeface="Book Antiqua" pitchFamily="18" charset="0"/>
              </a:rPr>
              <a:t>Kettészakadt kabinet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79512" y="548680"/>
            <a:ext cx="4891083" cy="2509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December 29. minisztertanács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Apponyi vázolja a tárgyalási alapelveket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Megoszlanak a vélemények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Döntetlen szavazás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Két miniszter távolmaradt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Huszár szavazata dönt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79512" y="4365104"/>
            <a:ext cx="4083169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0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Indulás mellett: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Kereskedelmi miniszter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Földművelésügyi miniszter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Külügyminiszter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Pénzügyminiszter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Munkaügyi és népjóléti miniszter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4217651" y="4365104"/>
            <a:ext cx="4926349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0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Indulás ellen: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Hadügyminiszter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Belügyminiszter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Vallás- és közoktatásügyi miniszter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Igazságügyminiszter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Nemzeti kisebbségekért felelős miniszter</a:t>
            </a:r>
          </a:p>
        </p:txBody>
      </p:sp>
      <p:pic>
        <p:nvPicPr>
          <p:cNvPr id="11" name="Kép 10" descr="Huszár-kormá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0372" y="1196752"/>
            <a:ext cx="4578508" cy="2664296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5508104" y="3861048"/>
            <a:ext cx="2165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i="1" dirty="0" smtClean="0">
                <a:solidFill>
                  <a:srgbClr val="C00000"/>
                </a:solidFill>
                <a:latin typeface="Book Antiqua" pitchFamily="18" charset="0"/>
              </a:rPr>
              <a:t>A Huszár-kormány</a:t>
            </a:r>
            <a:endParaRPr lang="hu-HU" b="1" i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éptalálat a következőre: „magyar békedelegáció indulása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1187" y="476672"/>
            <a:ext cx="3832358" cy="2736304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251520" y="2636912"/>
            <a:ext cx="41764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b="1" i="1" dirty="0" smtClean="0">
                <a:solidFill>
                  <a:srgbClr val="C00000"/>
                </a:solidFill>
                <a:latin typeface="Book Antiqua" pitchFamily="18" charset="0"/>
              </a:rPr>
              <a:t>„Több száz főből álló küldöttség Apponyi grófot követelte, aki kötelezettséget vállalt arra, hogy megtesz minden tőle telhetőt. Magyarország gyakorlatilag már fel lett darabolva, attól tartok, hogy ez a minden tőle telhető nem hozhat valami nagy eredményt.”</a:t>
            </a:r>
          </a:p>
          <a:p>
            <a:pPr algn="r"/>
            <a:r>
              <a:rPr lang="hu-HU" b="1" dirty="0" smtClean="0">
                <a:solidFill>
                  <a:srgbClr val="C00000"/>
                </a:solidFill>
                <a:latin typeface="Book Antiqua" pitchFamily="18" charset="0"/>
              </a:rPr>
              <a:t>Bandholtz tábornok, 1919 december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4788024" y="3212976"/>
            <a:ext cx="3877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i="1" dirty="0" smtClean="0">
                <a:solidFill>
                  <a:srgbClr val="C00000"/>
                </a:solidFill>
                <a:latin typeface="Book Antiqua" pitchFamily="18" charset="0"/>
              </a:rPr>
              <a:t>Indulás előtt a Keleti pályaudvaron</a:t>
            </a:r>
            <a:endParaRPr lang="hu-HU" b="1" i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79512" y="404664"/>
            <a:ext cx="4636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u="sng" dirty="0" smtClean="0">
                <a:solidFill>
                  <a:srgbClr val="C00000"/>
                </a:solidFill>
                <a:latin typeface="Book Antiqua" pitchFamily="18" charset="0"/>
              </a:rPr>
              <a:t>Indulás és megérkezés Párizsba</a:t>
            </a:r>
            <a:endParaRPr lang="hu-HU" sz="2400" b="1" u="sng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9" name="Kép 8" descr="apponyi-1024x5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789040"/>
            <a:ext cx="3672408" cy="2065730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5724128" y="5877272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i="1" dirty="0" smtClean="0">
                <a:solidFill>
                  <a:srgbClr val="C00000"/>
                </a:solidFill>
                <a:latin typeface="Book Antiqua" pitchFamily="18" charset="0"/>
              </a:rPr>
              <a:t>Párizsi fogadtatás</a:t>
            </a:r>
            <a:endParaRPr lang="hu-HU" b="1" i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51520" y="1124744"/>
            <a:ext cx="3414717" cy="508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C00000"/>
                </a:solidFill>
                <a:latin typeface="Book Antiqua" pitchFamily="18" charset="0"/>
              </a:rPr>
              <a:t>Búcsúbeszédek  </a:t>
            </a:r>
            <a:r>
              <a:rPr lang="hu-HU" sz="2000" dirty="0" smtClean="0">
                <a:solidFill>
                  <a:srgbClr val="C00000"/>
                </a:solidFill>
                <a:latin typeface="Book Antiqua" pitchFamily="18" charset="0"/>
              </a:rPr>
              <a:t>a Keletiben</a:t>
            </a:r>
            <a:endParaRPr lang="hu-HU" sz="2000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779</Words>
  <Application>Microsoft Office PowerPoint</Application>
  <PresentationFormat>Diavetítés a képernyőre (4:3 oldalarány)</PresentationFormat>
  <Paragraphs>146</Paragraphs>
  <Slides>14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Lenovo</dc:creator>
  <cp:lastModifiedBy>Anka László Dr.</cp:lastModifiedBy>
  <cp:revision>119</cp:revision>
  <cp:lastPrinted>2020-09-24T12:11:05Z</cp:lastPrinted>
  <dcterms:created xsi:type="dcterms:W3CDTF">2019-05-06T11:20:39Z</dcterms:created>
  <dcterms:modified xsi:type="dcterms:W3CDTF">2020-09-24T12:13:23Z</dcterms:modified>
</cp:coreProperties>
</file>