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drawings/drawing10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harts/chartEx1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41"/>
  </p:notesMasterIdLst>
  <p:sldIdLst>
    <p:sldId id="256" r:id="rId3"/>
    <p:sldId id="258" r:id="rId4"/>
    <p:sldId id="886" r:id="rId5"/>
    <p:sldId id="936" r:id="rId6"/>
    <p:sldId id="1079" r:id="rId7"/>
    <p:sldId id="1078" r:id="rId8"/>
    <p:sldId id="811" r:id="rId9"/>
    <p:sldId id="1002" r:id="rId10"/>
    <p:sldId id="268" r:id="rId11"/>
    <p:sldId id="262" r:id="rId12"/>
    <p:sldId id="934" r:id="rId13"/>
    <p:sldId id="977" r:id="rId14"/>
    <p:sldId id="492" r:id="rId15"/>
    <p:sldId id="494" r:id="rId16"/>
    <p:sldId id="497" r:id="rId17"/>
    <p:sldId id="1053" r:id="rId18"/>
    <p:sldId id="274" r:id="rId19"/>
    <p:sldId id="1004" r:id="rId20"/>
    <p:sldId id="1021" r:id="rId21"/>
    <p:sldId id="960" r:id="rId22"/>
    <p:sldId id="1007" r:id="rId23"/>
    <p:sldId id="974" r:id="rId24"/>
    <p:sldId id="435" r:id="rId25"/>
    <p:sldId id="943" r:id="rId26"/>
    <p:sldId id="790" r:id="rId27"/>
    <p:sldId id="1077" r:id="rId28"/>
    <p:sldId id="1036" r:id="rId29"/>
    <p:sldId id="941" r:id="rId30"/>
    <p:sldId id="312" r:id="rId31"/>
    <p:sldId id="748" r:id="rId32"/>
    <p:sldId id="937" r:id="rId33"/>
    <p:sldId id="953" r:id="rId34"/>
    <p:sldId id="483" r:id="rId35"/>
    <p:sldId id="266" r:id="rId36"/>
    <p:sldId id="918" r:id="rId37"/>
    <p:sldId id="1010" r:id="rId38"/>
    <p:sldId id="819" r:id="rId39"/>
    <p:sldId id="87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hász Katalin" initials="JK" lastIdx="12" clrIdx="0">
    <p:extLst>
      <p:ext uri="{19B8F6BF-5375-455C-9EA6-DF929625EA0E}">
        <p15:presenceInfo xmlns:p15="http://schemas.microsoft.com/office/powerpoint/2012/main" userId="S-1-5-21-1939357022-314196924-328618392-283568" providerId="AD"/>
      </p:ext>
    </p:extLst>
  </p:cmAuthor>
  <p:cmAuthor id="2" name="-" initials="-" lastIdx="5" clrIdx="1">
    <p:extLst>
      <p:ext uri="{19B8F6BF-5375-455C-9EA6-DF929625EA0E}">
        <p15:presenceInfo xmlns:p15="http://schemas.microsoft.com/office/powerpoint/2012/main" userId="-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0"/>
    <a:srgbClr val="009EE0"/>
    <a:srgbClr val="BFBFBF"/>
    <a:srgbClr val="DA0000"/>
    <a:srgbClr val="003299"/>
    <a:srgbClr val="C00000"/>
    <a:srgbClr val="DE2910"/>
    <a:srgbClr val="8FC8D1"/>
    <a:srgbClr val="033391"/>
    <a:srgbClr val="0C2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6374" autoAdjust="0"/>
  </p:normalViewPr>
  <p:slideViewPr>
    <p:cSldViewPr snapToGrid="0">
      <p:cViewPr varScale="1">
        <p:scale>
          <a:sx n="49" d="100"/>
          <a:sy n="49" d="100"/>
        </p:scale>
        <p:origin x="1234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_Common\Macro%20monitoring%20team\FCAST\K&#252;ls&#337;_kereslet\Partner_GDP_import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SRV2\MNB\KKF\Konjunktura%20elemzo%20osztaly\_Common\RippelG\_melo\Versenykepesseg\IR_2018jun_keretes\versenykepesseg_kerete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RarigaJudit\OTHER\ujsagcikk_kkv_prod\GS_new_2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0.xml"/><Relationship Id="rId4" Type="http://schemas.openxmlformats.org/officeDocument/2006/relationships/oleObject" Target="file:///C:\Users\rippelg\Downloads\GEI-2018-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Output\Eln&#246;k\2018\Prezent&#225;ci&#243;k\MKT%20V&#225;ndorgy&#369;l&#233;s_2018\inputok\eu_gd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Output\Eln&#246;k\2018\Prezent&#225;ci&#243;k\MKT%20V&#225;ndorgy&#369;l&#233;s_2018\inputok\eu_gd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SRV2\MNBExt\Kgf\HajnalM\vizsg&#225;lat\GDP_Re&#225;l_vs_PPS\konvergenci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SpederB\2018\n&#246;veked&#233;si%20id&#337;szakok%202018%20aug\n&#246;veked&#233;si%20id&#337;szakok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SpederB\2018\n&#246;veked&#233;si%20id&#337;szakok%202018%20aug\n&#246;veked&#233;si%20id&#337;szakok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srv2\mnb\KKF\Konjunktura%20elemzo%20osztaly\_Common\Munkapiac\_2017\B&#233;rfelz&#225;rk&#243;z&#225;s\B&#233;rsz&#237;nvonal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Output\Eln&#246;k\2018\Prezent&#225;ci&#243;k\MKT%20V&#225;ndorgy&#369;l&#233;s_2018\inputok\tax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Szab&#243;%20Eszter\Prezik\NIIP%20&#233;s%20beruh&#225;z&#225;s.xls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oleObject" Target="file:///X:\_workflow\KKF\_N&#246;veked&#233;si%20Jelent&#233;s\2018\&#193;BR&#193;K\7.%20fejezet.xlsx" TargetMode="External"/><Relationship Id="rId4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35682334513944E-2"/>
          <c:y val="5.4027561922567399E-2"/>
          <c:w val="0.8689254607221979"/>
          <c:h val="0.75131965751185703"/>
        </c:manualLayout>
      </c:layout>
      <c:lineChart>
        <c:grouping val="standard"/>
        <c:varyColors val="0"/>
        <c:ser>
          <c:idx val="0"/>
          <c:order val="0"/>
          <c:tx>
            <c:strRef>
              <c:f>Eurostat_input!$BG$9</c:f>
              <c:strCache>
                <c:ptCount val="1"/>
                <c:pt idx="0">
                  <c:v>Európai magországok</c:v>
                </c:pt>
              </c:strCache>
            </c:strRef>
          </c:tx>
          <c:spPr>
            <a:ln w="38100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Eurostat_input!$B$70:$B$105</c:f>
              <c:numCache>
                <c:formatCode>General</c:formatCode>
                <c:ptCount val="36"/>
                <c:pt idx="0">
                  <c:v>2010</c:v>
                </c:pt>
                <c:pt idx="4">
                  <c:v>2011</c:v>
                </c:pt>
                <c:pt idx="8">
                  <c:v>2012</c:v>
                </c:pt>
                <c:pt idx="12">
                  <c:v>2013</c:v>
                </c:pt>
                <c:pt idx="16">
                  <c:v>2014</c:v>
                </c:pt>
                <c:pt idx="20">
                  <c:v>2015</c:v>
                </c:pt>
                <c:pt idx="24">
                  <c:v>2016</c:v>
                </c:pt>
                <c:pt idx="28">
                  <c:v>2017</c:v>
                </c:pt>
                <c:pt idx="32">
                  <c:v>2018</c:v>
                </c:pt>
              </c:numCache>
            </c:numRef>
          </c:cat>
          <c:val>
            <c:numRef>
              <c:f>Eurostat_input!$BG$70:$BG$105</c:f>
              <c:numCache>
                <c:formatCode>0.0</c:formatCode>
                <c:ptCount val="36"/>
                <c:pt idx="0">
                  <c:v>1.6211073663718036</c:v>
                </c:pt>
                <c:pt idx="1">
                  <c:v>3.011258069878084</c:v>
                </c:pt>
                <c:pt idx="2">
                  <c:v>3.262446662660889</c:v>
                </c:pt>
                <c:pt idx="3">
                  <c:v>3.2324071441950233</c:v>
                </c:pt>
                <c:pt idx="4">
                  <c:v>4.1461771806520211</c:v>
                </c:pt>
                <c:pt idx="5">
                  <c:v>2.9411917141329535</c:v>
                </c:pt>
                <c:pt idx="6">
                  <c:v>2.5260798396571333</c:v>
                </c:pt>
                <c:pt idx="7">
                  <c:v>1.7898309558559455</c:v>
                </c:pt>
                <c:pt idx="8">
                  <c:v>0.65069546988777227</c:v>
                </c:pt>
                <c:pt idx="9">
                  <c:v>0.5165658950312737</c:v>
                </c:pt>
                <c:pt idx="10">
                  <c:v>0.34317272378809632</c:v>
                </c:pt>
                <c:pt idx="11">
                  <c:v>-1.3602181625899538E-2</c:v>
                </c:pt>
                <c:pt idx="12">
                  <c:v>-0.33759427620122506</c:v>
                </c:pt>
                <c:pt idx="13">
                  <c:v>0.35441619256560508</c:v>
                </c:pt>
                <c:pt idx="14">
                  <c:v>0.57409825133914516</c:v>
                </c:pt>
                <c:pt idx="15">
                  <c:v>1.2963995129135881</c:v>
                </c:pt>
                <c:pt idx="16">
                  <c:v>1.9503303214768939</c:v>
                </c:pt>
                <c:pt idx="17">
                  <c:v>1.3852506058804164</c:v>
                </c:pt>
                <c:pt idx="18">
                  <c:v>1.3950540163787881</c:v>
                </c:pt>
                <c:pt idx="19">
                  <c:v>1.6068924927886823</c:v>
                </c:pt>
                <c:pt idx="20">
                  <c:v>1.2835007844106179</c:v>
                </c:pt>
                <c:pt idx="21">
                  <c:v>1.5081469012274791</c:v>
                </c:pt>
                <c:pt idx="22">
                  <c:v>1.4847511124465851</c:v>
                </c:pt>
                <c:pt idx="23">
                  <c:v>1.2434226420412258</c:v>
                </c:pt>
                <c:pt idx="24">
                  <c:v>1.8836091140630595</c:v>
                </c:pt>
                <c:pt idx="25">
                  <c:v>1.717790307721097</c:v>
                </c:pt>
                <c:pt idx="26">
                  <c:v>1.6596609434743967</c:v>
                </c:pt>
                <c:pt idx="27">
                  <c:v>1.810237208249903</c:v>
                </c:pt>
                <c:pt idx="28">
                  <c:v>1.9094650659651262</c:v>
                </c:pt>
                <c:pt idx="29">
                  <c:v>2.3306470829637731</c:v>
                </c:pt>
                <c:pt idx="30">
                  <c:v>2.6567879604370361</c:v>
                </c:pt>
                <c:pt idx="31">
                  <c:v>2.7829040626087291</c:v>
                </c:pt>
                <c:pt idx="32">
                  <c:v>2.2309248568418671</c:v>
                </c:pt>
                <c:pt idx="33">
                  <c:v>1.9966433644874859</c:v>
                </c:pt>
                <c:pt idx="34">
                  <c:v>1.4334670996405596</c:v>
                </c:pt>
                <c:pt idx="35">
                  <c:v>0.93883755879827213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E5-408E-A520-421516057694}"/>
            </c:ext>
          </c:extLst>
        </c:ser>
        <c:ser>
          <c:idx val="1"/>
          <c:order val="1"/>
          <c:tx>
            <c:strRef>
              <c:f>Eurostat_input!$BH$9</c:f>
              <c:strCache>
                <c:ptCount val="1"/>
                <c:pt idx="0">
                  <c:v>ClubMed országok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Eurostat_input!$B$70:$B$105</c:f>
              <c:numCache>
                <c:formatCode>General</c:formatCode>
                <c:ptCount val="36"/>
                <c:pt idx="0">
                  <c:v>2010</c:v>
                </c:pt>
                <c:pt idx="4">
                  <c:v>2011</c:v>
                </c:pt>
                <c:pt idx="8">
                  <c:v>2012</c:v>
                </c:pt>
                <c:pt idx="12">
                  <c:v>2013</c:v>
                </c:pt>
                <c:pt idx="16">
                  <c:v>2014</c:v>
                </c:pt>
                <c:pt idx="20">
                  <c:v>2015</c:v>
                </c:pt>
                <c:pt idx="24">
                  <c:v>2016</c:v>
                </c:pt>
                <c:pt idx="28">
                  <c:v>2017</c:v>
                </c:pt>
                <c:pt idx="32">
                  <c:v>2018</c:v>
                </c:pt>
              </c:numCache>
            </c:numRef>
          </c:cat>
          <c:val>
            <c:numRef>
              <c:f>Eurostat_input!$BH$70:$BH$105</c:f>
              <c:numCache>
                <c:formatCode>0.0</c:formatCode>
                <c:ptCount val="36"/>
                <c:pt idx="0">
                  <c:v>6.8163295690655185E-2</c:v>
                </c:pt>
                <c:pt idx="1">
                  <c:v>0.80419943567688135</c:v>
                </c:pt>
                <c:pt idx="2">
                  <c:v>0.71621275113284133</c:v>
                </c:pt>
                <c:pt idx="3">
                  <c:v>0.84239372243296973</c:v>
                </c:pt>
                <c:pt idx="4">
                  <c:v>0.3404727514181542</c:v>
                </c:pt>
                <c:pt idx="5">
                  <c:v>-8.9485341317640521E-2</c:v>
                </c:pt>
                <c:pt idx="6">
                  <c:v>-0.80438688565095684</c:v>
                </c:pt>
                <c:pt idx="7">
                  <c:v>-2.0788116593206256</c:v>
                </c:pt>
                <c:pt idx="8">
                  <c:v>-2.6924051653316292</c:v>
                </c:pt>
                <c:pt idx="9">
                  <c:v>-3.4637655311310991</c:v>
                </c:pt>
                <c:pt idx="10">
                  <c:v>-3.4937500890415727</c:v>
                </c:pt>
                <c:pt idx="11">
                  <c:v>-3.2191235422703004</c:v>
                </c:pt>
                <c:pt idx="12">
                  <c:v>-3.1406255007690089</c:v>
                </c:pt>
                <c:pt idx="13">
                  <c:v>-2.128557580248386</c:v>
                </c:pt>
                <c:pt idx="14">
                  <c:v>-1.2868379164078303</c:v>
                </c:pt>
                <c:pt idx="15">
                  <c:v>-0.54520070079517746</c:v>
                </c:pt>
                <c:pt idx="16">
                  <c:v>0.4463289036273958</c:v>
                </c:pt>
                <c:pt idx="17">
                  <c:v>0.52970867397803389</c:v>
                </c:pt>
                <c:pt idx="18">
                  <c:v>0.7826047820141826</c:v>
                </c:pt>
                <c:pt idx="19">
                  <c:v>0.98727240968547569</c:v>
                </c:pt>
                <c:pt idx="20">
                  <c:v>1.3696972088489554</c:v>
                </c:pt>
                <c:pt idx="21">
                  <c:v>1.8417046445731819</c:v>
                </c:pt>
                <c:pt idx="22">
                  <c:v>1.7990737008271831</c:v>
                </c:pt>
                <c:pt idx="23">
                  <c:v>2.2110229452833305</c:v>
                </c:pt>
                <c:pt idx="24">
                  <c:v>2.0270388658412792</c:v>
                </c:pt>
                <c:pt idx="25">
                  <c:v>1.8087156405723659</c:v>
                </c:pt>
                <c:pt idx="26">
                  <c:v>1.9571099020695013</c:v>
                </c:pt>
                <c:pt idx="27">
                  <c:v>1.8297126641701373</c:v>
                </c:pt>
                <c:pt idx="28">
                  <c:v>2.0272802659777942</c:v>
                </c:pt>
                <c:pt idx="29">
                  <c:v>2.2644087061753742</c:v>
                </c:pt>
                <c:pt idx="30">
                  <c:v>2.2292992437472572</c:v>
                </c:pt>
                <c:pt idx="31">
                  <c:v>2.2210153140809967</c:v>
                </c:pt>
                <c:pt idx="32">
                  <c:v>2.0340374832509029</c:v>
                </c:pt>
                <c:pt idx="33">
                  <c:v>1.7755038562152126</c:v>
                </c:pt>
                <c:pt idx="34">
                  <c:v>1.4697447812460414</c:v>
                </c:pt>
                <c:pt idx="35">
                  <c:v>1.0887000645522706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E5-408E-A520-421516057694}"/>
            </c:ext>
          </c:extLst>
        </c:ser>
        <c:ser>
          <c:idx val="2"/>
          <c:order val="2"/>
          <c:tx>
            <c:strRef>
              <c:f>Eurostat_input!$BK$9</c:f>
              <c:strCache>
                <c:ptCount val="1"/>
                <c:pt idx="0">
                  <c:v>V4 országok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Eurostat_input!$B$70:$B$105</c:f>
              <c:numCache>
                <c:formatCode>General</c:formatCode>
                <c:ptCount val="36"/>
                <c:pt idx="0">
                  <c:v>2010</c:v>
                </c:pt>
                <c:pt idx="4">
                  <c:v>2011</c:v>
                </c:pt>
                <c:pt idx="8">
                  <c:v>2012</c:v>
                </c:pt>
                <c:pt idx="12">
                  <c:v>2013</c:v>
                </c:pt>
                <c:pt idx="16">
                  <c:v>2014</c:v>
                </c:pt>
                <c:pt idx="20">
                  <c:v>2015</c:v>
                </c:pt>
                <c:pt idx="24">
                  <c:v>2016</c:v>
                </c:pt>
                <c:pt idx="28">
                  <c:v>2017</c:v>
                </c:pt>
                <c:pt idx="32">
                  <c:v>2018</c:v>
                </c:pt>
              </c:numCache>
            </c:numRef>
          </c:cat>
          <c:val>
            <c:numRef>
              <c:f>Eurostat_input!$BK$70:$BK$105</c:f>
              <c:numCache>
                <c:formatCode>0.0</c:formatCode>
                <c:ptCount val="36"/>
                <c:pt idx="0">
                  <c:v>2.0483638657857219</c:v>
                </c:pt>
                <c:pt idx="1">
                  <c:v>3.3239910679077056</c:v>
                </c:pt>
                <c:pt idx="2">
                  <c:v>3.826839933605799</c:v>
                </c:pt>
                <c:pt idx="3">
                  <c:v>2.9913142335407028</c:v>
                </c:pt>
                <c:pt idx="4">
                  <c:v>4.1899984164095603</c:v>
                </c:pt>
                <c:pt idx="5">
                  <c:v>3.7096957604268903</c:v>
                </c:pt>
                <c:pt idx="6">
                  <c:v>3.432335842985748</c:v>
                </c:pt>
                <c:pt idx="7">
                  <c:v>3.2390654771046208</c:v>
                </c:pt>
                <c:pt idx="8">
                  <c:v>2.2324498160869131</c:v>
                </c:pt>
                <c:pt idx="9">
                  <c:v>1.0167461529885575</c:v>
                </c:pt>
                <c:pt idx="10">
                  <c:v>0.39192852300687636</c:v>
                </c:pt>
                <c:pt idx="11">
                  <c:v>-0.59862371279844095</c:v>
                </c:pt>
                <c:pt idx="12">
                  <c:v>-0.30221502485137991</c:v>
                </c:pt>
                <c:pt idx="13">
                  <c:v>0.83390820979064029</c:v>
                </c:pt>
                <c:pt idx="14">
                  <c:v>1.3986827170118257</c:v>
                </c:pt>
                <c:pt idx="15">
                  <c:v>2.2380903288140259</c:v>
                </c:pt>
                <c:pt idx="16">
                  <c:v>2.8547227297346365</c:v>
                </c:pt>
                <c:pt idx="17">
                  <c:v>3.1386766753517903</c:v>
                </c:pt>
                <c:pt idx="18">
                  <c:v>3.3094611422668003</c:v>
                </c:pt>
                <c:pt idx="19">
                  <c:v>3.5864424418217968</c:v>
                </c:pt>
                <c:pt idx="20">
                  <c:v>4.1828187658351972</c:v>
                </c:pt>
                <c:pt idx="21">
                  <c:v>3.9743110863056526</c:v>
                </c:pt>
                <c:pt idx="22">
                  <c:v>4.1009554277632825</c:v>
                </c:pt>
                <c:pt idx="23">
                  <c:v>4.3800320001350883</c:v>
                </c:pt>
                <c:pt idx="24">
                  <c:v>2.9556835004520985</c:v>
                </c:pt>
                <c:pt idx="25">
                  <c:v>3.1819120718549008</c:v>
                </c:pt>
                <c:pt idx="26">
                  <c:v>2.3654449440041434</c:v>
                </c:pt>
                <c:pt idx="27">
                  <c:v>2.7961007321058804</c:v>
                </c:pt>
                <c:pt idx="28">
                  <c:v>4.1244831547447562</c:v>
                </c:pt>
                <c:pt idx="29">
                  <c:v>4.2998217215352801</c:v>
                </c:pt>
                <c:pt idx="30">
                  <c:v>5.0080308556621222</c:v>
                </c:pt>
                <c:pt idx="31">
                  <c:v>4.5775776356200186</c:v>
                </c:pt>
                <c:pt idx="32">
                  <c:v>4.6373272413748703</c:v>
                </c:pt>
                <c:pt idx="33">
                  <c:v>4.4394368261237691</c:v>
                </c:pt>
                <c:pt idx="34">
                  <c:v>4.7561774032625603</c:v>
                </c:pt>
                <c:pt idx="35">
                  <c:v>4.1799489031777659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E5-408E-A520-421516057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1887208"/>
        <c:axId val="1011887536"/>
      </c:lineChart>
      <c:catAx>
        <c:axId val="1011887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11887536"/>
        <c:crosses val="autoZero"/>
        <c:auto val="1"/>
        <c:lblAlgn val="ctr"/>
        <c:lblOffset val="100"/>
        <c:tickMarkSkip val="4"/>
        <c:noMultiLvlLbl val="0"/>
      </c:catAx>
      <c:valAx>
        <c:axId val="101188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11887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844497438864351E-2"/>
          <c:y val="0.89122227893399697"/>
          <c:w val="0.90271212270873613"/>
          <c:h val="0.1029510641104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67695392796952"/>
          <c:y val="7.6761934156378595E-2"/>
          <c:w val="0.87625409924520181"/>
          <c:h val="0.55313683127572022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'c1-x'!$A$16</c:f>
              <c:strCache>
                <c:ptCount val="1"/>
                <c:pt idx="0">
                  <c:v>Technológia és hatékonyság (TFP)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'c1-x'!$B$14:$H$14</c:f>
              <c:strCache>
                <c:ptCount val="7"/>
                <c:pt idx="0">
                  <c:v>Taiwan
(1969-1997)</c:v>
                </c:pt>
                <c:pt idx="1">
                  <c:v>Singapore
(1986-2007)</c:v>
                </c:pt>
                <c:pt idx="2">
                  <c:v>Korea
(1981-2007)</c:v>
                </c:pt>
                <c:pt idx="3">
                  <c:v>Ireland
(1986-2007)</c:v>
                </c:pt>
                <c:pt idx="4">
                  <c:v>Japan
(1950-1995)</c:v>
                </c:pt>
                <c:pt idx="5">
                  <c:v>Hong Kong
(1960-2011)</c:v>
                </c:pt>
                <c:pt idx="6">
                  <c:v>Austria
(1954-1973)</c:v>
                </c:pt>
              </c:strCache>
            </c:strRef>
          </c:cat>
          <c:val>
            <c:numRef>
              <c:f>'c1-x'!$B$16:$H$16</c:f>
              <c:numCache>
                <c:formatCode>0.0</c:formatCode>
                <c:ptCount val="7"/>
                <c:pt idx="0">
                  <c:v>5.0654062726848537</c:v>
                </c:pt>
                <c:pt idx="1">
                  <c:v>2.7869969560901637</c:v>
                </c:pt>
                <c:pt idx="2">
                  <c:v>3.9074259896306529</c:v>
                </c:pt>
                <c:pt idx="3">
                  <c:v>4.0370671110519396</c:v>
                </c:pt>
                <c:pt idx="4">
                  <c:v>5.5801652533234147</c:v>
                </c:pt>
                <c:pt idx="5">
                  <c:v>2.9002554208642977</c:v>
                </c:pt>
                <c:pt idx="6">
                  <c:v>5.0776548217384203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A-4B15-8916-717D7C95649D}"/>
            </c:ext>
          </c:extLst>
        </c:ser>
        <c:ser>
          <c:idx val="2"/>
          <c:order val="2"/>
          <c:tx>
            <c:strRef>
              <c:f>'c1-x'!$A$17</c:f>
              <c:strCache>
                <c:ptCount val="1"/>
                <c:pt idx="0">
                  <c:v>Munka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'c1-x'!$B$14:$H$14</c:f>
              <c:strCache>
                <c:ptCount val="7"/>
                <c:pt idx="0">
                  <c:v>Taiwan
(1969-1997)</c:v>
                </c:pt>
                <c:pt idx="1">
                  <c:v>Singapore
(1986-2007)</c:v>
                </c:pt>
                <c:pt idx="2">
                  <c:v>Korea
(1981-2007)</c:v>
                </c:pt>
                <c:pt idx="3">
                  <c:v>Ireland
(1986-2007)</c:v>
                </c:pt>
                <c:pt idx="4">
                  <c:v>Japan
(1950-1995)</c:v>
                </c:pt>
                <c:pt idx="5">
                  <c:v>Hong Kong
(1960-2011)</c:v>
                </c:pt>
                <c:pt idx="6">
                  <c:v>Austria
(1954-1973)</c:v>
                </c:pt>
              </c:strCache>
            </c:strRef>
          </c:cat>
          <c:val>
            <c:numRef>
              <c:f>'c1-x'!$B$17:$H$17</c:f>
              <c:numCache>
                <c:formatCode>0.0</c:formatCode>
                <c:ptCount val="7"/>
                <c:pt idx="0">
                  <c:v>1.7890600426737677</c:v>
                </c:pt>
                <c:pt idx="1">
                  <c:v>2.2727617483460136</c:v>
                </c:pt>
                <c:pt idx="2">
                  <c:v>1.354810152368529</c:v>
                </c:pt>
                <c:pt idx="3">
                  <c:v>2.0116444436855119</c:v>
                </c:pt>
                <c:pt idx="4">
                  <c:v>0.82247600958235978</c:v>
                </c:pt>
                <c:pt idx="5">
                  <c:v>1.4794747434781215</c:v>
                </c:pt>
                <c:pt idx="6">
                  <c:v>-3.0767892951644171E-4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EA-4B15-8916-717D7C95649D}"/>
            </c:ext>
          </c:extLst>
        </c:ser>
        <c:ser>
          <c:idx val="3"/>
          <c:order val="3"/>
          <c:tx>
            <c:strRef>
              <c:f>'c1-x'!$A$18</c:f>
              <c:strCache>
                <c:ptCount val="1"/>
                <c:pt idx="0">
                  <c:v>Tőke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'c1-x'!$B$14:$H$14</c:f>
              <c:strCache>
                <c:ptCount val="7"/>
                <c:pt idx="0">
                  <c:v>Taiwan
(1969-1997)</c:v>
                </c:pt>
                <c:pt idx="1">
                  <c:v>Singapore
(1986-2007)</c:v>
                </c:pt>
                <c:pt idx="2">
                  <c:v>Korea
(1981-2007)</c:v>
                </c:pt>
                <c:pt idx="3">
                  <c:v>Ireland
(1986-2007)</c:v>
                </c:pt>
                <c:pt idx="4">
                  <c:v>Japan
(1950-1995)</c:v>
                </c:pt>
                <c:pt idx="5">
                  <c:v>Hong Kong
(1960-2011)</c:v>
                </c:pt>
                <c:pt idx="6">
                  <c:v>Austria
(1954-1973)</c:v>
                </c:pt>
              </c:strCache>
            </c:strRef>
          </c:cat>
          <c:val>
            <c:numRef>
              <c:f>'c1-x'!$B$18:$H$18</c:f>
              <c:numCache>
                <c:formatCode>0.0</c:formatCode>
                <c:ptCount val="7"/>
                <c:pt idx="0">
                  <c:v>1.908195603094029</c:v>
                </c:pt>
                <c:pt idx="1">
                  <c:v>2.9810276786913334</c:v>
                </c:pt>
                <c:pt idx="2">
                  <c:v>2.6644403729969781</c:v>
                </c:pt>
                <c:pt idx="3">
                  <c:v>1.8044778309815257</c:v>
                </c:pt>
                <c:pt idx="4">
                  <c:v>0.46674754553299636</c:v>
                </c:pt>
                <c:pt idx="5">
                  <c:v>1.7791920717756113</c:v>
                </c:pt>
                <c:pt idx="6">
                  <c:v>6.9574975345759071E-2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EA-4B15-8916-717D7C956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346315368"/>
        <c:axId val="346315760"/>
      </c:barChart>
      <c:lineChart>
        <c:grouping val="standard"/>
        <c:varyColors val="0"/>
        <c:ser>
          <c:idx val="0"/>
          <c:order val="0"/>
          <c:tx>
            <c:strRef>
              <c:f>'c1-x'!$A$15</c:f>
              <c:strCache>
                <c:ptCount val="1"/>
                <c:pt idx="0">
                  <c:v>Éves átlagos GDP-növekedés 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1750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'c1-x'!$B$13:$H$13</c:f>
              <c:strCache>
                <c:ptCount val="7"/>
                <c:pt idx="0">
                  <c:v>Tajvan
(1969-1997)</c:v>
                </c:pt>
                <c:pt idx="1">
                  <c:v>Szingapúr
(1986-2007)</c:v>
                </c:pt>
                <c:pt idx="2">
                  <c:v>Dél-Korea
(1981-2007)</c:v>
                </c:pt>
                <c:pt idx="3">
                  <c:v>Írország
(1986-2007)</c:v>
                </c:pt>
                <c:pt idx="4">
                  <c:v>Japán
(1950-1995)</c:v>
                </c:pt>
                <c:pt idx="5">
                  <c:v>Hongkong
(1960-2011)</c:v>
                </c:pt>
                <c:pt idx="6">
                  <c:v>Ausztria
(1954-1973)</c:v>
                </c:pt>
              </c:strCache>
            </c:strRef>
          </c:cat>
          <c:val>
            <c:numRef>
              <c:f>'c1-x'!$B$15:$H$15</c:f>
              <c:numCache>
                <c:formatCode>0.0</c:formatCode>
                <c:ptCount val="7"/>
                <c:pt idx="0">
                  <c:v>8.7626619184526504</c:v>
                </c:pt>
                <c:pt idx="1">
                  <c:v>8.0407863831275108</c:v>
                </c:pt>
                <c:pt idx="2">
                  <c:v>7.92667651499616</c:v>
                </c:pt>
                <c:pt idx="3">
                  <c:v>7.8531893857189772</c:v>
                </c:pt>
                <c:pt idx="4">
                  <c:v>6.8693888084387709</c:v>
                </c:pt>
                <c:pt idx="5">
                  <c:v>6.1589222361180305</c:v>
                </c:pt>
                <c:pt idx="6">
                  <c:v>5.1469221181546629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EA-4B15-8916-717D7C956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315368"/>
        <c:axId val="346315760"/>
      </c:lineChart>
      <c:catAx>
        <c:axId val="346315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6315760"/>
        <c:crosses val="autoZero"/>
        <c:auto val="1"/>
        <c:lblAlgn val="ctr"/>
        <c:lblOffset val="1"/>
        <c:noMultiLvlLbl val="0"/>
      </c:catAx>
      <c:valAx>
        <c:axId val="346315760"/>
        <c:scaling>
          <c:orientation val="minMax"/>
          <c:max val="9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b="1" dirty="0"/>
                  <a:t>S</a:t>
                </a:r>
                <a:r>
                  <a:rPr lang="en-US" b="1" dirty="0" err="1"/>
                  <a:t>zázalékpont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1.744265872876584E-3"/>
              <c:y val="0.26379238683127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631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524238683127576"/>
          <c:w val="1"/>
          <c:h val="0.11034753086419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hu-H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CE-4727-858F-D0A5A4EECB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CE-4727-858F-D0A5A4EECB7D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CE-4727-858F-D0A5A4EECB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CE-4727-858F-D0A5A4EECB7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81,5%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CE-4727-858F-D0A5A4EECB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15,6%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CE-4727-858F-D0A5A4EECB7D}"/>
                </c:ext>
              </c:extLst>
            </c:dLbl>
            <c:dLbl>
              <c:idx val="2"/>
              <c:layout>
                <c:manualLayout>
                  <c:x val="4.8081786504106286E-2"/>
                  <c:y val="-0.138911296470320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CE-4727-858F-D0A5A4EECB7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Mikro</c:v>
                </c:pt>
                <c:pt idx="1">
                  <c:v>Kis</c:v>
                </c:pt>
                <c:pt idx="2">
                  <c:v>Közép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0.81499999999999995</c:v>
                </c:pt>
                <c:pt idx="1">
                  <c:v>0.156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CE-4727-858F-D0A5A4EEC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F1-43ED-B18A-33129EED9C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F1-43ED-B18A-33129EED9CAE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F1-43ED-B18A-33129EED9C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F1-43ED-B18A-33129EED9CA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</a:rPr>
                      <a:t>91,0%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F1-43ED-B18A-33129EED9CA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</a:rPr>
                      <a:t>7,6%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F1-43ED-B18A-33129EED9CAE}"/>
                </c:ext>
              </c:extLst>
            </c:dLbl>
            <c:dLbl>
              <c:idx val="2"/>
              <c:layout>
                <c:manualLayout>
                  <c:x val="9.4752662850775396E-2"/>
                  <c:y val="-0.134510632281886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1,4%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F1-43ED-B18A-33129EED9C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Mikro</c:v>
                </c:pt>
                <c:pt idx="1">
                  <c:v>Kis</c:v>
                </c:pt>
                <c:pt idx="2">
                  <c:v>Közép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0.91</c:v>
                </c:pt>
                <c:pt idx="1">
                  <c:v>7.5999999999999998E-2</c:v>
                </c:pt>
                <c:pt idx="2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F1-43ED-B18A-33129EED9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coeffs!$B$23:$B$24</c:f>
              <c:strCache>
                <c:ptCount val="2"/>
                <c:pt idx="0">
                  <c:v>kis</c:v>
                </c:pt>
                <c:pt idx="1">
                  <c:v>közép</c:v>
                </c:pt>
              </c:strCache>
            </c:strRef>
          </c:cat>
          <c:val>
            <c:numRef>
              <c:f>coeffs!$C$23:$C$24</c:f>
              <c:numCache>
                <c:formatCode>0%</c:formatCode>
                <c:ptCount val="2"/>
                <c:pt idx="0">
                  <c:v>0.80505055553633809</c:v>
                </c:pt>
                <c:pt idx="1">
                  <c:v>2.3231528968327373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EA-4CAE-BA4D-F2C688ACC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624234368"/>
        <c:axId val="622567336"/>
      </c:barChart>
      <c:catAx>
        <c:axId val="62423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22567336"/>
        <c:crosses val="autoZero"/>
        <c:auto val="1"/>
        <c:lblAlgn val="ctr"/>
        <c:lblOffset val="100"/>
        <c:noMultiLvlLbl val="0"/>
      </c:catAx>
      <c:valAx>
        <c:axId val="62256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2423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449186507936506"/>
          <c:y val="2.7254166666666666E-2"/>
          <c:w val="0.62001289682539684"/>
          <c:h val="0.8045938492063493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Sheet1!$AK$2</c:f>
              <c:strCache>
                <c:ptCount val="1"/>
                <c:pt idx="0">
                  <c:v>Németország</c:v>
                </c:pt>
              </c:strCache>
            </c:strRef>
          </c:tx>
          <c:spPr>
            <a:solidFill>
              <a:sysClr val="window" lastClr="FFFFFF"/>
            </a:solidFill>
            <a:ln w="25400">
              <a:solidFill>
                <a:srgbClr val="009EE0">
                  <a:lumMod val="60000"/>
                  <a:lumOff val="40000"/>
                </a:srgbClr>
              </a:solidFill>
            </a:ln>
            <a:effectLst/>
          </c:spPr>
          <c:invertIfNegative val="0"/>
          <c:cat>
            <c:strRef>
              <c:f>Sheet1!$AJ$3:$AJ$16</c:f>
              <c:strCache>
                <c:ptCount val="14"/>
                <c:pt idx="0">
                  <c:v>Kockázati tőke</c:v>
                </c:pt>
                <c:pt idx="1">
                  <c:v>Nemzetköziesedés</c:v>
                </c:pt>
                <c:pt idx="2">
                  <c:v>Gyors növekedés</c:v>
                </c:pt>
                <c:pt idx="3">
                  <c:v>Folyamatinnováció</c:v>
                </c:pt>
                <c:pt idx="4">
                  <c:v>Termékinnováció</c:v>
                </c:pt>
                <c:pt idx="5">
                  <c:v>Verseny</c:v>
                </c:pt>
                <c:pt idx="6">
                  <c:v>Humán tőke</c:v>
                </c:pt>
                <c:pt idx="7">
                  <c:v>Technológia felhasználása</c:v>
                </c:pt>
                <c:pt idx="8">
                  <c:v>Startup lehetőség</c:v>
                </c:pt>
                <c:pt idx="9">
                  <c:v>Kulturális támogatás</c:v>
                </c:pt>
                <c:pt idx="10">
                  <c:v>Networking</c:v>
                </c:pt>
                <c:pt idx="11">
                  <c:v>Kockázatvállalás</c:v>
                </c:pt>
                <c:pt idx="12">
                  <c:v>Startup skillek</c:v>
                </c:pt>
                <c:pt idx="13">
                  <c:v>Lehetőség felismerése</c:v>
                </c:pt>
              </c:strCache>
            </c:strRef>
          </c:cat>
          <c:val>
            <c:numRef>
              <c:f>Sheet1!$AK$3:$AK$16</c:f>
              <c:numCache>
                <c:formatCode>General</c:formatCode>
                <c:ptCount val="14"/>
                <c:pt idx="0">
                  <c:v>76.027154516078355</c:v>
                </c:pt>
                <c:pt idx="1">
                  <c:v>87.368608008713863</c:v>
                </c:pt>
                <c:pt idx="2">
                  <c:v>66.228605859984953</c:v>
                </c:pt>
                <c:pt idx="3">
                  <c:v>84.009377073614075</c:v>
                </c:pt>
                <c:pt idx="4">
                  <c:v>66.704286820133234</c:v>
                </c:pt>
                <c:pt idx="5">
                  <c:v>84.814944660858146</c:v>
                </c:pt>
                <c:pt idx="6">
                  <c:v>48.173646680511972</c:v>
                </c:pt>
                <c:pt idx="7">
                  <c:v>86.265442774771074</c:v>
                </c:pt>
                <c:pt idx="8">
                  <c:v>75.943582900996645</c:v>
                </c:pt>
                <c:pt idx="9">
                  <c:v>84.160673108333398</c:v>
                </c:pt>
                <c:pt idx="10">
                  <c:v>38.036381321758796</c:v>
                </c:pt>
                <c:pt idx="11">
                  <c:v>65.732163182401194</c:v>
                </c:pt>
                <c:pt idx="12">
                  <c:v>62.658145368221042</c:v>
                </c:pt>
                <c:pt idx="13">
                  <c:v>77.483492747135642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2-4ED6-97AF-8CB9ED94C3C9}"/>
            </c:ext>
          </c:extLst>
        </c:ser>
        <c:ser>
          <c:idx val="3"/>
          <c:order val="1"/>
          <c:tx>
            <c:strRef>
              <c:f>Sheet1!$AL$2</c:f>
              <c:strCache>
                <c:ptCount val="1"/>
                <c:pt idx="0">
                  <c:v>Magyarország</c:v>
                </c:pt>
              </c:strCache>
            </c:strRef>
          </c:tx>
          <c:spPr>
            <a:solidFill>
              <a:srgbClr val="009EE0">
                <a:lumMod val="60000"/>
                <a:lumOff val="40000"/>
              </a:srgbClr>
            </a:solidFill>
            <a:ln w="25400">
              <a:solidFill>
                <a:srgbClr val="009EE0">
                  <a:lumMod val="60000"/>
                  <a:lumOff val="40000"/>
                </a:srgbClr>
              </a:solidFill>
            </a:ln>
            <a:effectLst/>
          </c:spPr>
          <c:invertIfNegative val="0"/>
          <c:cat>
            <c:strRef>
              <c:f>Sheet1!$AJ$3:$AJ$16</c:f>
              <c:strCache>
                <c:ptCount val="14"/>
                <c:pt idx="0">
                  <c:v>Kockázati tőke</c:v>
                </c:pt>
                <c:pt idx="1">
                  <c:v>Nemzetköziesedés</c:v>
                </c:pt>
                <c:pt idx="2">
                  <c:v>Gyors növekedés</c:v>
                </c:pt>
                <c:pt idx="3">
                  <c:v>Folyamatinnováció</c:v>
                </c:pt>
                <c:pt idx="4">
                  <c:v>Termékinnováció</c:v>
                </c:pt>
                <c:pt idx="5">
                  <c:v>Verseny</c:v>
                </c:pt>
                <c:pt idx="6">
                  <c:v>Humán tőke</c:v>
                </c:pt>
                <c:pt idx="7">
                  <c:v>Technológia felhasználása</c:v>
                </c:pt>
                <c:pt idx="8">
                  <c:v>Startup lehetőség</c:v>
                </c:pt>
                <c:pt idx="9">
                  <c:v>Kulturális támogatás</c:v>
                </c:pt>
                <c:pt idx="10">
                  <c:v>Networking</c:v>
                </c:pt>
                <c:pt idx="11">
                  <c:v>Kockázatvállalás</c:v>
                </c:pt>
                <c:pt idx="12">
                  <c:v>Startup skillek</c:v>
                </c:pt>
                <c:pt idx="13">
                  <c:v>Lehetőség felismerése</c:v>
                </c:pt>
              </c:strCache>
            </c:strRef>
          </c:cat>
          <c:val>
            <c:numRef>
              <c:f>Sheet1!$AL$3:$AL$16</c:f>
              <c:numCache>
                <c:formatCode>General</c:formatCode>
                <c:ptCount val="14"/>
                <c:pt idx="0">
                  <c:v>37.439823519799589</c:v>
                </c:pt>
                <c:pt idx="1">
                  <c:v>74.878577813910866</c:v>
                </c:pt>
                <c:pt idx="2">
                  <c:v>57.158411021206831</c:v>
                </c:pt>
                <c:pt idx="3">
                  <c:v>42.943176931060869</c:v>
                </c:pt>
                <c:pt idx="4">
                  <c:v>36.049846917290381</c:v>
                </c:pt>
                <c:pt idx="5">
                  <c:v>24.137942220635466</c:v>
                </c:pt>
                <c:pt idx="6">
                  <c:v>47.546385431848591</c:v>
                </c:pt>
                <c:pt idx="7">
                  <c:v>42.791363729813426</c:v>
                </c:pt>
                <c:pt idx="8">
                  <c:v>47.646681862955852</c:v>
                </c:pt>
                <c:pt idx="9">
                  <c:v>32.050495205202409</c:v>
                </c:pt>
                <c:pt idx="10">
                  <c:v>30.92937707517779</c:v>
                </c:pt>
                <c:pt idx="11">
                  <c:v>16.681118063571944</c:v>
                </c:pt>
                <c:pt idx="12">
                  <c:v>33.775614105028737</c:v>
                </c:pt>
                <c:pt idx="13">
                  <c:v>28.618731861453988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C2-4ED6-97AF-8CB9ED94C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52595328"/>
        <c:axId val="52597120"/>
      </c:barChart>
      <c:catAx>
        <c:axId val="5259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597120"/>
        <c:crosses val="autoZero"/>
        <c:auto val="1"/>
        <c:lblAlgn val="ctr"/>
        <c:lblOffset val="1"/>
        <c:noMultiLvlLbl val="0"/>
      </c:catAx>
      <c:valAx>
        <c:axId val="5259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59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ayout>
        <c:manualLayout>
          <c:xMode val="edge"/>
          <c:yMode val="edge"/>
          <c:x val="7.6360374754130669E-2"/>
          <c:y val="0.9322039203379906"/>
          <c:w val="0.73797910623582608"/>
          <c:h val="6.7796079662009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+mn-lt"/>
        </a:defRPr>
      </a:pPr>
      <a:endParaRPr lang="hu-H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832817460317461"/>
          <c:y val="1.49482109227871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4.0317460317460314E-2"/>
          <c:y val="0.22866902071563086"/>
          <c:w val="0.92440476190476195"/>
          <c:h val="0.54837570621468923"/>
        </c:manualLayout>
      </c:layout>
      <c:pieChart>
        <c:varyColors val="1"/>
        <c:ser>
          <c:idx val="0"/>
          <c:order val="0"/>
          <c:tx>
            <c:strRef>
              <c:f>Data!$C$306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75-41AE-A8FA-62B76448EA3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75-41AE-A8FA-62B76448EA38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75-41AE-A8FA-62B76448EA3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75-41AE-A8FA-62B76448EA38}"/>
                </c:ext>
              </c:extLst>
            </c:dLbl>
            <c:dLbl>
              <c:idx val="1"/>
              <c:layout>
                <c:manualLayout>
                  <c:x val="-0.14165396825396834"/>
                  <c:y val="7.125282485875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75-41AE-A8FA-62B76448EA38}"/>
                </c:ext>
              </c:extLst>
            </c:dLbl>
            <c:dLbl>
              <c:idx val="2"/>
              <c:layout>
                <c:manualLayout>
                  <c:x val="0.21258650793650793"/>
                  <c:y val="-0.11700282485875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75-41AE-A8FA-62B76448EA3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Data!$A$307:$A$309</c:f>
              <c:strCache>
                <c:ptCount val="3"/>
                <c:pt idx="0">
                  <c:v>V4</c:v>
                </c:pt>
                <c:pt idx="1">
                  <c:v>ClubMed</c:v>
                </c:pt>
                <c:pt idx="2">
                  <c:v>Egyéb EU</c:v>
                </c:pt>
              </c:strCache>
            </c:strRef>
          </c:cat>
          <c:val>
            <c:numRef>
              <c:f>Data!$C$307:$C$309</c:f>
              <c:numCache>
                <c:formatCode>General</c:formatCode>
                <c:ptCount val="3"/>
                <c:pt idx="0">
                  <c:v>5.6449779012036364E-2</c:v>
                </c:pt>
                <c:pt idx="1">
                  <c:v>0.21200786307337016</c:v>
                </c:pt>
                <c:pt idx="2">
                  <c:v>0.73154235791459354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75-41AE-A8FA-62B76448E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21442901234568"/>
          <c:y val="1.1958568738229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4.8996913580246916E-2"/>
          <c:y val="0.22380955743879469"/>
          <c:w val="0.91670524691358024"/>
          <c:h val="0.5593455743879473"/>
        </c:manualLayout>
      </c:layout>
      <c:pieChart>
        <c:varyColors val="1"/>
        <c:ser>
          <c:idx val="0"/>
          <c:order val="0"/>
          <c:tx>
            <c:strRef>
              <c:f>Data!$B$306</c:f>
              <c:strCache>
                <c:ptCount val="1"/>
                <c:pt idx="0">
                  <c:v>1995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6A-441A-89B7-C79B3536F07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6A-441A-89B7-C79B3536F070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6A-441A-89B7-C79B3536F07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6A-441A-89B7-C79B3536F070}"/>
                </c:ext>
              </c:extLst>
            </c:dLbl>
            <c:dLbl>
              <c:idx val="1"/>
              <c:layout>
                <c:manualLayout>
                  <c:x val="-0.17529629629629628"/>
                  <c:y val="0.10093314500941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6A-441A-89B7-C79B3536F070}"/>
                </c:ext>
              </c:extLst>
            </c:dLbl>
            <c:dLbl>
              <c:idx val="2"/>
              <c:layout>
                <c:manualLayout>
                  <c:x val="0.20277314814814815"/>
                  <c:y val="-0.13256967984934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6A-441A-89B7-C79B3536F07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Data!$A$307:$A$309</c:f>
              <c:strCache>
                <c:ptCount val="3"/>
                <c:pt idx="0">
                  <c:v>V4</c:v>
                </c:pt>
                <c:pt idx="1">
                  <c:v>ClubMed</c:v>
                </c:pt>
                <c:pt idx="2">
                  <c:v>Egyéb EU</c:v>
                </c:pt>
              </c:strCache>
            </c:strRef>
          </c:cat>
          <c:val>
            <c:numRef>
              <c:f>Data!$B$307:$B$309</c:f>
              <c:numCache>
                <c:formatCode>General</c:formatCode>
                <c:ptCount val="3"/>
                <c:pt idx="0">
                  <c:v>2.7889071465817841E-2</c:v>
                </c:pt>
                <c:pt idx="1">
                  <c:v>0.2120465384483631</c:v>
                </c:pt>
                <c:pt idx="2">
                  <c:v>0.76006439008581905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6A-441A-89B7-C79B3536F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352536231884053E-2"/>
          <c:y val="8.2158119658119658E-2"/>
          <c:w val="0.88671944444444439"/>
          <c:h val="0.70035512820512824"/>
        </c:manualLayout>
      </c:layout>
      <c:lineChart>
        <c:grouping val="standard"/>
        <c:varyColors val="0"/>
        <c:ser>
          <c:idx val="0"/>
          <c:order val="0"/>
          <c:tx>
            <c:strRef>
              <c:f>'1 - PPP különbség'!$A$47</c:f>
              <c:strCache>
                <c:ptCount val="1"/>
                <c:pt idx="0">
                  <c:v>V4 országok</c:v>
                </c:pt>
              </c:strCache>
            </c:strRef>
          </c:tx>
          <c:spPr>
            <a:ln w="38100" cap="rnd">
              <a:solidFill>
                <a:srgbClr val="DA0000"/>
              </a:solidFill>
              <a:round/>
            </a:ln>
            <a:effectLst/>
          </c:spPr>
          <c:marker>
            <c:symbol val="none"/>
          </c:marker>
          <c:cat>
            <c:strRef>
              <c:f>'1 - PPP különbség'!$G$28:$X$28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'1 - PPP különbség'!$G$47:$X$47</c:f>
              <c:numCache>
                <c:formatCode>General</c:formatCode>
                <c:ptCount val="18"/>
                <c:pt idx="0">
                  <c:v>13536.58839467436</c:v>
                </c:pt>
                <c:pt idx="1">
                  <c:v>13966.342308143488</c:v>
                </c:pt>
                <c:pt idx="2">
                  <c:v>14423.014396139763</c:v>
                </c:pt>
                <c:pt idx="3">
                  <c:v>15029.872488041174</c:v>
                </c:pt>
                <c:pt idx="4">
                  <c:v>15803.497622189161</c:v>
                </c:pt>
                <c:pt idx="5">
                  <c:v>16665.350868306305</c:v>
                </c:pt>
                <c:pt idx="6">
                  <c:v>17714.505277560842</c:v>
                </c:pt>
                <c:pt idx="7">
                  <c:v>18731.468484032051</c:v>
                </c:pt>
                <c:pt idx="8">
                  <c:v>19301.986257995057</c:v>
                </c:pt>
                <c:pt idx="9">
                  <c:v>18518.151853271316</c:v>
                </c:pt>
                <c:pt idx="10">
                  <c:v>19043.622812243841</c:v>
                </c:pt>
                <c:pt idx="11">
                  <c:v>19555.786448857652</c:v>
                </c:pt>
                <c:pt idx="12">
                  <c:v>19592.497798664266</c:v>
                </c:pt>
                <c:pt idx="13">
                  <c:v>19790.249142857505</c:v>
                </c:pt>
                <c:pt idx="14">
                  <c:v>20440.75266814174</c:v>
                </c:pt>
                <c:pt idx="15">
                  <c:v>21307.400635667604</c:v>
                </c:pt>
                <c:pt idx="16">
                  <c:v>21891.094258023615</c:v>
                </c:pt>
                <c:pt idx="17">
                  <c:v>22782.830745122072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B7-40E1-9190-9E6331D01BBC}"/>
            </c:ext>
          </c:extLst>
        </c:ser>
        <c:ser>
          <c:idx val="1"/>
          <c:order val="1"/>
          <c:tx>
            <c:strRef>
              <c:f>'1 - PPP különbség'!$A$48</c:f>
              <c:strCache>
                <c:ptCount val="1"/>
                <c:pt idx="0">
                  <c:v>ClubMed országok</c:v>
                </c:pt>
              </c:strCache>
            </c:strRef>
          </c:tx>
          <c:spPr>
            <a:ln w="38100" cap="rnd">
              <a:solidFill>
                <a:srgbClr val="009EE0"/>
              </a:solidFill>
              <a:round/>
            </a:ln>
            <a:effectLst/>
          </c:spPr>
          <c:marker>
            <c:symbol val="none"/>
          </c:marker>
          <c:cat>
            <c:strRef>
              <c:f>'1 - PPP különbség'!$G$28:$X$28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'1 - PPP különbség'!$G$48:$X$48</c:f>
              <c:numCache>
                <c:formatCode>General</c:formatCode>
                <c:ptCount val="18"/>
                <c:pt idx="0">
                  <c:v>24069.218256646855</c:v>
                </c:pt>
                <c:pt idx="1">
                  <c:v>24653.151417586592</c:v>
                </c:pt>
                <c:pt idx="2">
                  <c:v>24981.994708272228</c:v>
                </c:pt>
                <c:pt idx="3">
                  <c:v>25281.561270608589</c:v>
                </c:pt>
                <c:pt idx="4">
                  <c:v>25808.616797434832</c:v>
                </c:pt>
                <c:pt idx="5">
                  <c:v>26008.195977216157</c:v>
                </c:pt>
                <c:pt idx="6">
                  <c:v>26705.330361355784</c:v>
                </c:pt>
                <c:pt idx="7">
                  <c:v>27254.509211276993</c:v>
                </c:pt>
                <c:pt idx="8">
                  <c:v>27018.536744115361</c:v>
                </c:pt>
                <c:pt idx="9">
                  <c:v>25740.85977117969</c:v>
                </c:pt>
                <c:pt idx="10">
                  <c:v>25546.682661283601</c:v>
                </c:pt>
                <c:pt idx="11">
                  <c:v>24828.861208645685</c:v>
                </c:pt>
                <c:pt idx="12">
                  <c:v>23820.966177846774</c:v>
                </c:pt>
                <c:pt idx="13">
                  <c:v>23408.250891740154</c:v>
                </c:pt>
                <c:pt idx="14">
                  <c:v>23552.42244207277</c:v>
                </c:pt>
                <c:pt idx="15">
                  <c:v>23988.271922569838</c:v>
                </c:pt>
                <c:pt idx="16">
                  <c:v>24438.91016336891</c:v>
                </c:pt>
                <c:pt idx="17">
                  <c:v>25012.37035575238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B7-40E1-9190-9E6331D01BBC}"/>
            </c:ext>
          </c:extLst>
        </c:ser>
        <c:ser>
          <c:idx val="2"/>
          <c:order val="2"/>
          <c:tx>
            <c:strRef>
              <c:f>'1 - PPP különbség'!$A$49</c:f>
              <c:strCache>
                <c:ptCount val="1"/>
                <c:pt idx="0">
                  <c:v>Európai magországok</c:v>
                </c:pt>
              </c:strCache>
            </c:strRef>
          </c:tx>
          <c:spPr>
            <a:ln w="38100" cap="rnd">
              <a:solidFill>
                <a:srgbClr val="0C2148"/>
              </a:solidFill>
              <a:round/>
            </a:ln>
            <a:effectLst/>
          </c:spPr>
          <c:marker>
            <c:symbol val="none"/>
          </c:marker>
          <c:cat>
            <c:strRef>
              <c:f>'1 - PPP különbség'!$G$28:$X$28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'1 - PPP különbség'!$G$49:$X$49</c:f>
              <c:numCache>
                <c:formatCode>General</c:formatCode>
                <c:ptCount val="18"/>
                <c:pt idx="0">
                  <c:v>30846.554631221486</c:v>
                </c:pt>
                <c:pt idx="1">
                  <c:v>31215.763642898492</c:v>
                </c:pt>
                <c:pt idx="2">
                  <c:v>31344.755582232483</c:v>
                </c:pt>
                <c:pt idx="3">
                  <c:v>31327.42351083269</c:v>
                </c:pt>
                <c:pt idx="4">
                  <c:v>31972.944487788878</c:v>
                </c:pt>
                <c:pt idx="5">
                  <c:v>32395.755468630989</c:v>
                </c:pt>
                <c:pt idx="6">
                  <c:v>33270.36661936561</c:v>
                </c:pt>
                <c:pt idx="7">
                  <c:v>34273.486826003456</c:v>
                </c:pt>
                <c:pt idx="8">
                  <c:v>34557.848763795279</c:v>
                </c:pt>
                <c:pt idx="9">
                  <c:v>33170.856615702251</c:v>
                </c:pt>
                <c:pt idx="10">
                  <c:v>33831.795391676955</c:v>
                </c:pt>
                <c:pt idx="11">
                  <c:v>34597.320930585149</c:v>
                </c:pt>
                <c:pt idx="12">
                  <c:v>34496.57575827447</c:v>
                </c:pt>
                <c:pt idx="13">
                  <c:v>34426.901623302765</c:v>
                </c:pt>
                <c:pt idx="14">
                  <c:v>34723.057623868517</c:v>
                </c:pt>
                <c:pt idx="15">
                  <c:v>35040.781108585477</c:v>
                </c:pt>
                <c:pt idx="16">
                  <c:v>35393.436734379306</c:v>
                </c:pt>
                <c:pt idx="17">
                  <c:v>36020.505079424394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B7-40E1-9190-9E6331D01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7141584"/>
        <c:axId val="967137320"/>
      </c:lineChart>
      <c:catAx>
        <c:axId val="96714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7137320"/>
        <c:crosses val="autoZero"/>
        <c:auto val="1"/>
        <c:lblAlgn val="ctr"/>
        <c:lblOffset val="100"/>
        <c:noMultiLvlLbl val="0"/>
      </c:catAx>
      <c:valAx>
        <c:axId val="967137320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714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014492753623185E-3"/>
          <c:y val="0.91498739316239341"/>
          <c:w val="0.99238928444708474"/>
          <c:h val="8.4194017094017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08062916787091E-2"/>
          <c:y val="6.4735449939890971E-2"/>
          <c:w val="0.91772287358756244"/>
          <c:h val="0.532541800393646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'aktivitás (2)'!$D$12</c:f>
              <c:strCache>
                <c:ptCount val="1"/>
                <c:pt idx="0">
                  <c:v>15-64 évesek körében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B2-43CF-ADA4-AFB78CC36FC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DCA-48CF-9B2C-F1E7A8115A0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DCA-48CF-9B2C-F1E7A8115A0F}"/>
              </c:ext>
            </c:extLst>
          </c:dPt>
          <c:dPt>
            <c:idx val="1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B2-43CF-ADA4-AFB78CC36FC0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B2-43CF-ADA4-AFB78CC36FC0}"/>
              </c:ext>
            </c:extLst>
          </c:dPt>
          <c:dPt>
            <c:idx val="2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B2-43CF-ADA4-AFB78CC36FC0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DCA-48CF-9B2C-F1E7A8115A0F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DCA-48CF-9B2C-F1E7A8115A0F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B2-43CF-ADA4-AFB78CC36FC0}"/>
              </c:ext>
            </c:extLst>
          </c:dPt>
          <c:cat>
            <c:strRef>
              <c:f>'aktivitás (2)'!$B$13:$B$51</c:f>
              <c:strCache>
                <c:ptCount val="30"/>
                <c:pt idx="0">
                  <c:v>Svédország</c:v>
                </c:pt>
                <c:pt idx="1">
                  <c:v>Hollandia</c:v>
                </c:pt>
                <c:pt idx="2">
                  <c:v>Dánia</c:v>
                </c:pt>
                <c:pt idx="3">
                  <c:v>Észtország</c:v>
                </c:pt>
                <c:pt idx="4">
                  <c:v>Németország</c:v>
                </c:pt>
                <c:pt idx="5">
                  <c:v>Finnország</c:v>
                </c:pt>
                <c:pt idx="6">
                  <c:v>Egyesült Királyság</c:v>
                </c:pt>
                <c:pt idx="7">
                  <c:v>Norvégia</c:v>
                </c:pt>
                <c:pt idx="8">
                  <c:v>Lettország</c:v>
                </c:pt>
                <c:pt idx="9">
                  <c:v>Litvánia</c:v>
                </c:pt>
                <c:pt idx="10">
                  <c:v>Ausztria</c:v>
                </c:pt>
                <c:pt idx="11">
                  <c:v>Csehország</c:v>
                </c:pt>
                <c:pt idx="12">
                  <c:v>Portugália</c:v>
                </c:pt>
                <c:pt idx="13">
                  <c:v>Ciprus</c:v>
                </c:pt>
                <c:pt idx="14">
                  <c:v>Szlovénia</c:v>
                </c:pt>
                <c:pt idx="15">
                  <c:v>Málta</c:v>
                </c:pt>
                <c:pt idx="16">
                  <c:v>Spanyolország</c:v>
                </c:pt>
                <c:pt idx="17">
                  <c:v>Írország</c:v>
                </c:pt>
                <c:pt idx="18">
                  <c:v>Szlovákia</c:v>
                </c:pt>
                <c:pt idx="19">
                  <c:v>Franciaország</c:v>
                </c:pt>
                <c:pt idx="20">
                  <c:v>Magyarország 2018</c:v>
                </c:pt>
                <c:pt idx="21">
                  <c:v>Bulgária</c:v>
                </c:pt>
                <c:pt idx="22">
                  <c:v>Luxemburg</c:v>
                </c:pt>
                <c:pt idx="23">
                  <c:v>Lengyelország</c:v>
                </c:pt>
                <c:pt idx="24">
                  <c:v>Belgium</c:v>
                </c:pt>
                <c:pt idx="25">
                  <c:v>Görögország</c:v>
                </c:pt>
                <c:pt idx="26">
                  <c:v>Románia</c:v>
                </c:pt>
                <c:pt idx="27">
                  <c:v>Horvátország</c:v>
                </c:pt>
                <c:pt idx="28">
                  <c:v>Olaszország</c:v>
                </c:pt>
                <c:pt idx="29">
                  <c:v>Magyarország 2010</c:v>
                </c:pt>
              </c:strCache>
            </c:strRef>
          </c:cat>
          <c:val>
            <c:numRef>
              <c:f>'aktivitás (2)'!$D$13:$D$51</c:f>
              <c:numCache>
                <c:formatCode>#,##0.0</c:formatCode>
                <c:ptCount val="30"/>
                <c:pt idx="0">
                  <c:v>82.9</c:v>
                </c:pt>
                <c:pt idx="1">
                  <c:v>80.3</c:v>
                </c:pt>
                <c:pt idx="2">
                  <c:v>79.400000000000006</c:v>
                </c:pt>
                <c:pt idx="3">
                  <c:v>79.099999999999994</c:v>
                </c:pt>
                <c:pt idx="4">
                  <c:v>78.599999999999994</c:v>
                </c:pt>
                <c:pt idx="5">
                  <c:v>77.900000000000006</c:v>
                </c:pt>
                <c:pt idx="6">
                  <c:v>77.900000000000006</c:v>
                </c:pt>
                <c:pt idx="7">
                  <c:v>77.900000000000006</c:v>
                </c:pt>
                <c:pt idx="8">
                  <c:v>77.7</c:v>
                </c:pt>
                <c:pt idx="9">
                  <c:v>77.3</c:v>
                </c:pt>
                <c:pt idx="10">
                  <c:v>76.8</c:v>
                </c:pt>
                <c:pt idx="11">
                  <c:v>76.599999999999994</c:v>
                </c:pt>
                <c:pt idx="12">
                  <c:v>75.099999999999994</c:v>
                </c:pt>
                <c:pt idx="13">
                  <c:v>75</c:v>
                </c:pt>
                <c:pt idx="14">
                  <c:v>75</c:v>
                </c:pt>
                <c:pt idx="15">
                  <c:v>74.2</c:v>
                </c:pt>
                <c:pt idx="16">
                  <c:v>73.7</c:v>
                </c:pt>
                <c:pt idx="17">
                  <c:v>72.900000000000006</c:v>
                </c:pt>
                <c:pt idx="18">
                  <c:v>72.400000000000006</c:v>
                </c:pt>
                <c:pt idx="19">
                  <c:v>71.900000000000006</c:v>
                </c:pt>
                <c:pt idx="20">
                  <c:v>71.900000000000006</c:v>
                </c:pt>
                <c:pt idx="21">
                  <c:v>71.5</c:v>
                </c:pt>
                <c:pt idx="22">
                  <c:v>71.099999999999994</c:v>
                </c:pt>
                <c:pt idx="23">
                  <c:v>70.099999999999994</c:v>
                </c:pt>
                <c:pt idx="24">
                  <c:v>68.599999999999994</c:v>
                </c:pt>
                <c:pt idx="25">
                  <c:v>68.2</c:v>
                </c:pt>
                <c:pt idx="26">
                  <c:v>67.8</c:v>
                </c:pt>
                <c:pt idx="27">
                  <c:v>66.3</c:v>
                </c:pt>
                <c:pt idx="28">
                  <c:v>65.599999999999994</c:v>
                </c:pt>
                <c:pt idx="29">
                  <c:v>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B2-43CF-ADA4-AFB78CC36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89981240"/>
        <c:axId val="789982552"/>
      </c:barChart>
      <c:catAx>
        <c:axId val="78998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9982552"/>
        <c:crosses val="autoZero"/>
        <c:auto val="1"/>
        <c:lblAlgn val="ctr"/>
        <c:lblOffset val="100"/>
        <c:tickLblSkip val="1"/>
        <c:noMultiLvlLbl val="0"/>
      </c:catAx>
      <c:valAx>
        <c:axId val="789982552"/>
        <c:scaling>
          <c:orientation val="minMax"/>
          <c:max val="90"/>
          <c:min val="4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99812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08062916787091E-2"/>
          <c:y val="5.970242118405765E-2"/>
          <c:w val="0.88778387416642579"/>
          <c:h val="0.52216246656453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'aktivitás (2)'!$D$12</c:f>
              <c:strCache>
                <c:ptCount val="1"/>
                <c:pt idx="0">
                  <c:v>15-64 évesek körében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BA-4A52-BEE5-0C12DC0CA3A9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BA-4A52-BEE5-0C12DC0CA3A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70F-4FD0-B1BB-D71618FD427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BA-4A52-BEE5-0C12DC0CA3A9}"/>
              </c:ext>
            </c:extLst>
          </c:dPt>
          <c:dPt>
            <c:idx val="1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BA-4A52-BEE5-0C12DC0CA3A9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BA-4A52-BEE5-0C12DC0CA3A9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6BA-4A52-BEE5-0C12DC0CA3A9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D70F-4FD0-B1BB-D71618FD4274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6BA-4A52-BEE5-0C12DC0CA3A9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70F-4FD0-B1BB-D71618FD4274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6BA-4A52-BEE5-0C12DC0CA3A9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D70F-4FD0-B1BB-D71618FD4274}"/>
              </c:ext>
            </c:extLst>
          </c:dPt>
          <c:cat>
            <c:strRef>
              <c:f>'aktivitás (2)'!$B$65:$B$103</c:f>
              <c:strCache>
                <c:ptCount val="30"/>
                <c:pt idx="0">
                  <c:v>Svédország</c:v>
                </c:pt>
                <c:pt idx="1">
                  <c:v>Hollandia</c:v>
                </c:pt>
                <c:pt idx="2">
                  <c:v>Németország</c:v>
                </c:pt>
                <c:pt idx="3">
                  <c:v>Dánia</c:v>
                </c:pt>
                <c:pt idx="4">
                  <c:v>Csehország</c:v>
                </c:pt>
                <c:pt idx="5">
                  <c:v>Észtország</c:v>
                </c:pt>
                <c:pt idx="6">
                  <c:v>Norvégia</c:v>
                </c:pt>
                <c:pt idx="7">
                  <c:v>Egyesült Királyság</c:v>
                </c:pt>
                <c:pt idx="8">
                  <c:v>Ausztria</c:v>
                </c:pt>
                <c:pt idx="9">
                  <c:v>Litvánia</c:v>
                </c:pt>
                <c:pt idx="10">
                  <c:v>Finnország</c:v>
                </c:pt>
                <c:pt idx="11">
                  <c:v>Lettország</c:v>
                </c:pt>
                <c:pt idx="12">
                  <c:v>Málta</c:v>
                </c:pt>
                <c:pt idx="13">
                  <c:v>Szlovénia</c:v>
                </c:pt>
                <c:pt idx="14">
                  <c:v>Portugália</c:v>
                </c:pt>
                <c:pt idx="15">
                  <c:v>Magyarország 2018</c:v>
                </c:pt>
                <c:pt idx="16">
                  <c:v>Írország</c:v>
                </c:pt>
                <c:pt idx="17">
                  <c:v>Ciprus</c:v>
                </c:pt>
                <c:pt idx="18">
                  <c:v>Bulgária</c:v>
                </c:pt>
                <c:pt idx="19">
                  <c:v>Szlovákia</c:v>
                </c:pt>
                <c:pt idx="20">
                  <c:v>Lengyelország</c:v>
                </c:pt>
                <c:pt idx="21">
                  <c:v>Luxemburg</c:v>
                </c:pt>
                <c:pt idx="22">
                  <c:v>Franciaország</c:v>
                </c:pt>
                <c:pt idx="23">
                  <c:v>Románia</c:v>
                </c:pt>
                <c:pt idx="24">
                  <c:v>Belgium</c:v>
                </c:pt>
                <c:pt idx="25">
                  <c:v>Spanyolország</c:v>
                </c:pt>
                <c:pt idx="26">
                  <c:v>Horvátország</c:v>
                </c:pt>
                <c:pt idx="27">
                  <c:v>Olaszország</c:v>
                </c:pt>
                <c:pt idx="28">
                  <c:v>Magyarország 2010</c:v>
                </c:pt>
                <c:pt idx="29">
                  <c:v>Görögország</c:v>
                </c:pt>
              </c:strCache>
            </c:strRef>
          </c:cat>
          <c:val>
            <c:numRef>
              <c:f>'aktivitás (2)'!$D$65:$D$103</c:f>
              <c:numCache>
                <c:formatCode>#,##0.0</c:formatCode>
                <c:ptCount val="30"/>
                <c:pt idx="0">
                  <c:v>77.5</c:v>
                </c:pt>
                <c:pt idx="1">
                  <c:v>77.2</c:v>
                </c:pt>
                <c:pt idx="2">
                  <c:v>75.900000000000006</c:v>
                </c:pt>
                <c:pt idx="3">
                  <c:v>75.400000000000006</c:v>
                </c:pt>
                <c:pt idx="4">
                  <c:v>74.8</c:v>
                </c:pt>
                <c:pt idx="5">
                  <c:v>74.8</c:v>
                </c:pt>
                <c:pt idx="6">
                  <c:v>74.8</c:v>
                </c:pt>
                <c:pt idx="7">
                  <c:v>74.7</c:v>
                </c:pt>
                <c:pt idx="8">
                  <c:v>73</c:v>
                </c:pt>
                <c:pt idx="9">
                  <c:v>72.400000000000006</c:v>
                </c:pt>
                <c:pt idx="10">
                  <c:v>72.099999999999994</c:v>
                </c:pt>
                <c:pt idx="11">
                  <c:v>71.8</c:v>
                </c:pt>
                <c:pt idx="12">
                  <c:v>71.400000000000006</c:v>
                </c:pt>
                <c:pt idx="13">
                  <c:v>71.099999999999994</c:v>
                </c:pt>
                <c:pt idx="14">
                  <c:v>69.7</c:v>
                </c:pt>
                <c:pt idx="15">
                  <c:v>69.2</c:v>
                </c:pt>
                <c:pt idx="16">
                  <c:v>68.599999999999994</c:v>
                </c:pt>
                <c:pt idx="17">
                  <c:v>68.599999999999994</c:v>
                </c:pt>
                <c:pt idx="18">
                  <c:v>67.7</c:v>
                </c:pt>
                <c:pt idx="19">
                  <c:v>67.599999999999994</c:v>
                </c:pt>
                <c:pt idx="20">
                  <c:v>67.400000000000006</c:v>
                </c:pt>
                <c:pt idx="21">
                  <c:v>67.099999999999994</c:v>
                </c:pt>
                <c:pt idx="22">
                  <c:v>65.400000000000006</c:v>
                </c:pt>
                <c:pt idx="23">
                  <c:v>64.8</c:v>
                </c:pt>
                <c:pt idx="24">
                  <c:v>64.5</c:v>
                </c:pt>
                <c:pt idx="25">
                  <c:v>62.4</c:v>
                </c:pt>
                <c:pt idx="26">
                  <c:v>60.6</c:v>
                </c:pt>
                <c:pt idx="27">
                  <c:v>58.5</c:v>
                </c:pt>
                <c:pt idx="28">
                  <c:v>54.9</c:v>
                </c:pt>
                <c:pt idx="29">
                  <c:v>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6BA-4A52-BEE5-0C12DC0CA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89981240"/>
        <c:axId val="789982552"/>
      </c:barChart>
      <c:catAx>
        <c:axId val="78998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9982552"/>
        <c:crosses val="autoZero"/>
        <c:auto val="1"/>
        <c:lblAlgn val="ctr"/>
        <c:lblOffset val="100"/>
        <c:tickLblSkip val="1"/>
        <c:noMultiLvlLbl val="0"/>
      </c:catAx>
      <c:valAx>
        <c:axId val="789982552"/>
        <c:scaling>
          <c:orientation val="minMax"/>
          <c:max val="80"/>
          <c:min val="4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99812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463164251207726E-2"/>
          <c:y val="6.6036055312628128E-2"/>
          <c:w val="0.91306618357487923"/>
          <c:h val="0.60152596360200561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Bérdinamika!$AE$1</c:f>
              <c:strCache>
                <c:ptCount val="1"/>
                <c:pt idx="0">
                  <c:v>2013-2018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 w="25400"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DA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D3E4-439B-B0F3-8AD70622EA4B}"/>
              </c:ext>
            </c:extLst>
          </c:dPt>
          <c:dPt>
            <c:idx val="5"/>
            <c:invertIfNegative val="0"/>
            <c:bubble3D val="0"/>
            <c:spPr>
              <a:solidFill>
                <a:srgbClr val="0C2148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D3E4-439B-B0F3-8AD70622EA4B}"/>
              </c:ext>
            </c:extLst>
          </c:dPt>
          <c:dPt>
            <c:idx val="6"/>
            <c:invertIfNegative val="0"/>
            <c:bubble3D val="0"/>
            <c:spPr>
              <a:solidFill>
                <a:srgbClr val="0C2148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D3E4-439B-B0F3-8AD70622EA4B}"/>
              </c:ext>
            </c:extLst>
          </c:dPt>
          <c:dPt>
            <c:idx val="7"/>
            <c:invertIfNegative val="0"/>
            <c:bubble3D val="0"/>
            <c:spPr>
              <a:solidFill>
                <a:srgbClr val="0C2148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D3E4-439B-B0F3-8AD70622EA4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3E4-439B-B0F3-8AD70622EA4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3E4-439B-B0F3-8AD70622EA4B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3E4-439B-B0F3-8AD70622EA4B}"/>
              </c:ext>
            </c:extLst>
          </c:dPt>
          <c:dPt>
            <c:idx val="21"/>
            <c:invertIfNegative val="0"/>
            <c:bubble3D val="0"/>
            <c:spPr>
              <a:solidFill>
                <a:srgbClr val="009EE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D-D3E4-439B-B0F3-8AD70622EA4B}"/>
              </c:ext>
            </c:extLst>
          </c:dPt>
          <c:dPt>
            <c:idx val="22"/>
            <c:invertIfNegative val="0"/>
            <c:bubble3D val="0"/>
            <c:spPr>
              <a:solidFill>
                <a:srgbClr val="009EE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F-D3E4-439B-B0F3-8AD70622EA4B}"/>
              </c:ext>
            </c:extLst>
          </c:dPt>
          <c:dPt>
            <c:idx val="23"/>
            <c:invertIfNegative val="0"/>
            <c:bubble3D val="0"/>
            <c:spPr>
              <a:solidFill>
                <a:srgbClr val="009EE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1-D3E4-439B-B0F3-8AD70622EA4B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D3E4-439B-B0F3-8AD70622EA4B}"/>
              </c:ext>
            </c:extLst>
          </c:dPt>
          <c:dPt>
            <c:idx val="26"/>
            <c:invertIfNegative val="0"/>
            <c:bubble3D val="0"/>
            <c:spPr>
              <a:solidFill>
                <a:srgbClr val="009EE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4-D3E4-439B-B0F3-8AD70622EA4B}"/>
              </c:ext>
            </c:extLst>
          </c:dPt>
          <c:cat>
            <c:strRef>
              <c:f>Bérdinamika!$AF$2:$AF$30</c:f>
              <c:strCache>
                <c:ptCount val="27"/>
                <c:pt idx="0">
                  <c:v>Litvánia</c:v>
                </c:pt>
                <c:pt idx="1">
                  <c:v>Lettország</c:v>
                </c:pt>
                <c:pt idx="2">
                  <c:v>Bulgária</c:v>
                </c:pt>
                <c:pt idx="3">
                  <c:v>Észtország</c:v>
                </c:pt>
                <c:pt idx="4">
                  <c:v>Magyarország**</c:v>
                </c:pt>
                <c:pt idx="5">
                  <c:v>Csehország</c:v>
                </c:pt>
                <c:pt idx="6">
                  <c:v>Lengyelország*</c:v>
                </c:pt>
                <c:pt idx="7">
                  <c:v>Szlovákia</c:v>
                </c:pt>
                <c:pt idx="8">
                  <c:v>Németország</c:v>
                </c:pt>
                <c:pt idx="9">
                  <c:v>Szlovénia</c:v>
                </c:pt>
                <c:pt idx="10">
                  <c:v>Svédország</c:v>
                </c:pt>
                <c:pt idx="11">
                  <c:v>Luxemburg</c:v>
                </c:pt>
                <c:pt idx="12">
                  <c:v>Málta</c:v>
                </c:pt>
                <c:pt idx="13">
                  <c:v>Egyesült Királyság</c:v>
                </c:pt>
                <c:pt idx="14">
                  <c:v>Ausztria</c:v>
                </c:pt>
                <c:pt idx="15">
                  <c:v>Írország</c:v>
                </c:pt>
                <c:pt idx="16">
                  <c:v>Dánia</c:v>
                </c:pt>
                <c:pt idx="17">
                  <c:v>Belgium</c:v>
                </c:pt>
                <c:pt idx="18">
                  <c:v>Franciaország</c:v>
                </c:pt>
                <c:pt idx="19">
                  <c:v>Hollandia</c:v>
                </c:pt>
                <c:pt idx="20">
                  <c:v>Finnország</c:v>
                </c:pt>
                <c:pt idx="21">
                  <c:v>Portugália</c:v>
                </c:pt>
                <c:pt idx="22">
                  <c:v>Olaszország</c:v>
                </c:pt>
                <c:pt idx="23">
                  <c:v>Spanyolország</c:v>
                </c:pt>
                <c:pt idx="24">
                  <c:v>Horvátország*</c:v>
                </c:pt>
                <c:pt idx="25">
                  <c:v>Ciprus</c:v>
                </c:pt>
                <c:pt idx="26">
                  <c:v>Görögország</c:v>
                </c:pt>
              </c:strCache>
            </c:strRef>
          </c:cat>
          <c:val>
            <c:numRef>
              <c:f>Bérdinamika!$AE$2:$AE$30</c:f>
              <c:numCache>
                <c:formatCode>0.00</c:formatCode>
                <c:ptCount val="27"/>
                <c:pt idx="0">
                  <c:v>45.246946781456302</c:v>
                </c:pt>
                <c:pt idx="1">
                  <c:v>37.250849396279449</c:v>
                </c:pt>
                <c:pt idx="2">
                  <c:v>36.985591656272163</c:v>
                </c:pt>
                <c:pt idx="3">
                  <c:v>35.300381741651051</c:v>
                </c:pt>
                <c:pt idx="4">
                  <c:v>33.354535679781264</c:v>
                </c:pt>
                <c:pt idx="5">
                  <c:v>25.233595042106387</c:v>
                </c:pt>
                <c:pt idx="6">
                  <c:v>24.605371713299505</c:v>
                </c:pt>
                <c:pt idx="7">
                  <c:v>18.181939742547797</c:v>
                </c:pt>
                <c:pt idx="8">
                  <c:v>14.488593244520715</c:v>
                </c:pt>
                <c:pt idx="9">
                  <c:v>13.465195706815877</c:v>
                </c:pt>
                <c:pt idx="10">
                  <c:v>12.841140038690369</c:v>
                </c:pt>
                <c:pt idx="11">
                  <c:v>12.511634384411565</c:v>
                </c:pt>
                <c:pt idx="12">
                  <c:v>12.0344476833816</c:v>
                </c:pt>
                <c:pt idx="13">
                  <c:v>11.820646206422808</c:v>
                </c:pt>
                <c:pt idx="14">
                  <c:v>10.652459090197851</c:v>
                </c:pt>
                <c:pt idx="15">
                  <c:v>10.49607416523979</c:v>
                </c:pt>
                <c:pt idx="16">
                  <c:v>8.8981015392029406</c:v>
                </c:pt>
                <c:pt idx="17">
                  <c:v>7.4059443675329533</c:v>
                </c:pt>
                <c:pt idx="18">
                  <c:v>7.166953206618885</c:v>
                </c:pt>
                <c:pt idx="19">
                  <c:v>6.1922503071400286</c:v>
                </c:pt>
                <c:pt idx="20">
                  <c:v>5.6532573000287414</c:v>
                </c:pt>
                <c:pt idx="21">
                  <c:v>4.9910439708779961</c:v>
                </c:pt>
                <c:pt idx="22">
                  <c:v>4.4039987954233482</c:v>
                </c:pt>
                <c:pt idx="23">
                  <c:v>2.8983548328533288</c:v>
                </c:pt>
                <c:pt idx="24">
                  <c:v>-0.54438513428281965</c:v>
                </c:pt>
                <c:pt idx="25">
                  <c:v>-2.8539277495876831</c:v>
                </c:pt>
                <c:pt idx="26">
                  <c:v>-2.9180803356232587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3E4-439B-B0F3-8AD70622E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15875224"/>
        <c:axId val="1"/>
      </c:barChart>
      <c:catAx>
        <c:axId val="1015875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 dirty="0"/>
                  <a:t>kumulált százalékos változás</a:t>
                </a:r>
              </a:p>
            </c:rich>
          </c:tx>
          <c:layout>
            <c:manualLayout>
              <c:xMode val="edge"/>
              <c:yMode val="edge"/>
              <c:x val="6.6637550628380879E-2"/>
              <c:y val="7.0957337959873662E-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1"/>
        <c:crossesAt val="0"/>
        <c:auto val="1"/>
        <c:lblAlgn val="ctr"/>
        <c:lblOffset val="100"/>
        <c:noMultiLvlLbl val="0"/>
      </c:catAx>
      <c:valAx>
        <c:axId val="1"/>
        <c:scaling>
          <c:orientation val="minMax"/>
          <c:max val="50"/>
          <c:min val="-1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1015875224"/>
        <c:crosses val="autoZero"/>
        <c:crossBetween val="between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600" b="0" i="0" u="none" strike="noStrike" baseline="0">
          <a:solidFill>
            <a:sysClr val="windowText" lastClr="000000"/>
          </a:solidFill>
          <a:latin typeface="Calibri" panose="020F0502020204030204" pitchFamily="34" charset="0"/>
          <a:ea typeface="Trebuchet MS"/>
          <a:cs typeface="Trebuchet MS"/>
        </a:defRPr>
      </a:pPr>
      <a:endParaRPr lang="hu-H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97161426207829E-2"/>
          <c:y val="5.5310608217747054E-2"/>
          <c:w val="0.88660567714758431"/>
          <c:h val="0.60349145564108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'PIT rates'!$AD$6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5F-4184-9341-0E0AB08EE32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5F-4184-9341-0E0AB08EE32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5F-4184-9341-0E0AB08EE32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5F-4184-9341-0E0AB08EE32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E5F-4184-9341-0E0AB08EE326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E5F-4184-9341-0E0AB08EE326}"/>
              </c:ext>
            </c:extLst>
          </c:dPt>
          <c:dPt>
            <c:idx val="1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E5F-4184-9341-0E0AB08EE326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E5F-4184-9341-0E0AB08EE326}"/>
              </c:ext>
            </c:extLst>
          </c:dPt>
          <c:dPt>
            <c:idx val="2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E5F-4184-9341-0E0AB08EE326}"/>
              </c:ext>
            </c:extLst>
          </c:dPt>
          <c:dPt>
            <c:idx val="2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E5F-4184-9341-0E0AB08EE326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E5F-4184-9341-0E0AB08EE326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E5F-4184-9341-0E0AB08EE326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E5F-4184-9341-0E0AB08EE326}"/>
              </c:ext>
            </c:extLst>
          </c:dPt>
          <c:cat>
            <c:strRef>
              <c:f>'PIT rates'!$AB$7:$AB$34</c:f>
              <c:strCache>
                <c:ptCount val="28"/>
                <c:pt idx="0">
                  <c:v>Svédország</c:v>
                </c:pt>
                <c:pt idx="1">
                  <c:v>Dánia</c:v>
                </c:pt>
                <c:pt idx="2">
                  <c:v>Görögország</c:v>
                </c:pt>
                <c:pt idx="3">
                  <c:v>Belgium</c:v>
                </c:pt>
                <c:pt idx="4">
                  <c:v>Portugália</c:v>
                </c:pt>
                <c:pt idx="5">
                  <c:v>Hollandia</c:v>
                </c:pt>
                <c:pt idx="6">
                  <c:v>Franciaország</c:v>
                </c:pt>
                <c:pt idx="7">
                  <c:v>Finnország</c:v>
                </c:pt>
                <c:pt idx="8">
                  <c:v>Ausztria</c:v>
                </c:pt>
                <c:pt idx="9">
                  <c:v>Szlovénia</c:v>
                </c:pt>
                <c:pt idx="10">
                  <c:v>Írország</c:v>
                </c:pt>
                <c:pt idx="11">
                  <c:v>Németország</c:v>
                </c:pt>
                <c:pt idx="12">
                  <c:v>Olaszország</c:v>
                </c:pt>
                <c:pt idx="13">
                  <c:v>Luxemburg</c:v>
                </c:pt>
                <c:pt idx="14">
                  <c:v>Egyesült Királyság</c:v>
                </c:pt>
                <c:pt idx="15">
                  <c:v>Spanyolország</c:v>
                </c:pt>
                <c:pt idx="16">
                  <c:v>Horvátország</c:v>
                </c:pt>
                <c:pt idx="17">
                  <c:v>Ciprus</c:v>
                </c:pt>
                <c:pt idx="18">
                  <c:v>Málta</c:v>
                </c:pt>
                <c:pt idx="19">
                  <c:v>Lengyelország</c:v>
                </c:pt>
                <c:pt idx="20">
                  <c:v>Lettország</c:v>
                </c:pt>
                <c:pt idx="21">
                  <c:v>Szlovákia</c:v>
                </c:pt>
                <c:pt idx="22">
                  <c:v>Észtország</c:v>
                </c:pt>
                <c:pt idx="23">
                  <c:v>Csehország</c:v>
                </c:pt>
                <c:pt idx="24">
                  <c:v>Litvánia</c:v>
                </c:pt>
                <c:pt idx="25">
                  <c:v>Magyarország</c:v>
                </c:pt>
                <c:pt idx="26">
                  <c:v>Bulgária</c:v>
                </c:pt>
                <c:pt idx="27">
                  <c:v>Románia</c:v>
                </c:pt>
              </c:strCache>
            </c:strRef>
          </c:cat>
          <c:val>
            <c:numRef>
              <c:f>'PIT rates'!$AD$7:$AD$34</c:f>
              <c:numCache>
                <c:formatCode>General</c:formatCode>
                <c:ptCount val="28"/>
                <c:pt idx="0">
                  <c:v>57.1</c:v>
                </c:pt>
                <c:pt idx="1">
                  <c:v>55.8</c:v>
                </c:pt>
                <c:pt idx="2">
                  <c:v>55</c:v>
                </c:pt>
                <c:pt idx="3">
                  <c:v>53.154999999999994</c:v>
                </c:pt>
                <c:pt idx="4">
                  <c:v>53</c:v>
                </c:pt>
                <c:pt idx="5">
                  <c:v>51.95</c:v>
                </c:pt>
                <c:pt idx="6">
                  <c:v>51.459999999999994</c:v>
                </c:pt>
                <c:pt idx="7">
                  <c:v>51.11</c:v>
                </c:pt>
                <c:pt idx="8">
                  <c:v>50</c:v>
                </c:pt>
                <c:pt idx="9">
                  <c:v>50</c:v>
                </c:pt>
                <c:pt idx="10">
                  <c:v>48</c:v>
                </c:pt>
                <c:pt idx="11">
                  <c:v>47.474999999999994</c:v>
                </c:pt>
                <c:pt idx="12">
                  <c:v>47.23</c:v>
                </c:pt>
                <c:pt idx="13">
                  <c:v>45.78</c:v>
                </c:pt>
                <c:pt idx="14">
                  <c:v>45</c:v>
                </c:pt>
                <c:pt idx="15">
                  <c:v>43.5</c:v>
                </c:pt>
                <c:pt idx="16">
                  <c:v>42.48</c:v>
                </c:pt>
                <c:pt idx="17">
                  <c:v>35</c:v>
                </c:pt>
                <c:pt idx="18">
                  <c:v>35</c:v>
                </c:pt>
                <c:pt idx="19">
                  <c:v>32</c:v>
                </c:pt>
                <c:pt idx="20">
                  <c:v>31.4</c:v>
                </c:pt>
                <c:pt idx="21">
                  <c:v>25</c:v>
                </c:pt>
                <c:pt idx="22">
                  <c:v>20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10</c:v>
                </c:pt>
                <c:pt idx="2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E5F-4184-9341-0E0AB08EE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670289440"/>
        <c:axId val="670284520"/>
      </c:barChart>
      <c:lineChart>
        <c:grouping val="standard"/>
        <c:varyColors val="0"/>
        <c:ser>
          <c:idx val="1"/>
          <c:order val="1"/>
          <c:tx>
            <c:strRef>
              <c:f>'PIT rates'!$AE$6</c:f>
              <c:strCache>
                <c:ptCount val="1"/>
                <c:pt idx="0">
                  <c:v>EU</c:v>
                </c:pt>
              </c:strCache>
            </c:strRef>
          </c:tx>
          <c:spPr>
            <a:ln w="38100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'PIT rates'!$AE$7:$AE$34</c:f>
              <c:numCache>
                <c:formatCode>General</c:formatCode>
                <c:ptCount val="28"/>
                <c:pt idx="0">
                  <c:v>38.979999999999997</c:v>
                </c:pt>
                <c:pt idx="1">
                  <c:v>38.979999999999997</c:v>
                </c:pt>
                <c:pt idx="2">
                  <c:v>38.979999999999997</c:v>
                </c:pt>
                <c:pt idx="3">
                  <c:v>38.979999999999997</c:v>
                </c:pt>
                <c:pt idx="4">
                  <c:v>38.979999999999997</c:v>
                </c:pt>
                <c:pt idx="5">
                  <c:v>38.979999999999997</c:v>
                </c:pt>
                <c:pt idx="6">
                  <c:v>38.979999999999997</c:v>
                </c:pt>
                <c:pt idx="7">
                  <c:v>38.979999999999997</c:v>
                </c:pt>
                <c:pt idx="8">
                  <c:v>38.979999999999997</c:v>
                </c:pt>
                <c:pt idx="9">
                  <c:v>38.979999999999997</c:v>
                </c:pt>
                <c:pt idx="10">
                  <c:v>38.979999999999997</c:v>
                </c:pt>
                <c:pt idx="11">
                  <c:v>38.979999999999997</c:v>
                </c:pt>
                <c:pt idx="12">
                  <c:v>38.979999999999997</c:v>
                </c:pt>
                <c:pt idx="13">
                  <c:v>38.979999999999997</c:v>
                </c:pt>
                <c:pt idx="14">
                  <c:v>38.979999999999997</c:v>
                </c:pt>
                <c:pt idx="15">
                  <c:v>38.979999999999997</c:v>
                </c:pt>
                <c:pt idx="16">
                  <c:v>38.979999999999997</c:v>
                </c:pt>
                <c:pt idx="17">
                  <c:v>38.979999999999997</c:v>
                </c:pt>
                <c:pt idx="18">
                  <c:v>38.979999999999997</c:v>
                </c:pt>
                <c:pt idx="19">
                  <c:v>38.979999999999997</c:v>
                </c:pt>
                <c:pt idx="20">
                  <c:v>38.979999999999997</c:v>
                </c:pt>
                <c:pt idx="21">
                  <c:v>38.979999999999997</c:v>
                </c:pt>
                <c:pt idx="22">
                  <c:v>38.979999999999997</c:v>
                </c:pt>
                <c:pt idx="23">
                  <c:v>38.979999999999997</c:v>
                </c:pt>
                <c:pt idx="24">
                  <c:v>38.979999999999997</c:v>
                </c:pt>
                <c:pt idx="25">
                  <c:v>38.979999999999997</c:v>
                </c:pt>
                <c:pt idx="26">
                  <c:v>38.979999999999997</c:v>
                </c:pt>
                <c:pt idx="27">
                  <c:v>38.979999999999997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5E5F-4184-9341-0E0AB08EE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9374936"/>
        <c:axId val="669372968"/>
      </c:lineChart>
      <c:catAx>
        <c:axId val="670289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százalék</a:t>
                </a:r>
              </a:p>
            </c:rich>
          </c:tx>
          <c:layout>
            <c:manualLayout>
              <c:xMode val="edge"/>
              <c:yMode val="edge"/>
              <c:x val="5.6126555944647195E-2"/>
              <c:y val="2.6373201262674332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0284520"/>
        <c:crosses val="autoZero"/>
        <c:auto val="1"/>
        <c:lblAlgn val="ctr"/>
        <c:lblOffset val="100"/>
        <c:noMultiLvlLbl val="0"/>
      </c:catAx>
      <c:valAx>
        <c:axId val="6702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0289440"/>
        <c:crosses val="autoZero"/>
        <c:crossBetween val="between"/>
      </c:valAx>
      <c:valAx>
        <c:axId val="669372968"/>
        <c:scaling>
          <c:orientation val="minMax"/>
          <c:max val="6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9374936"/>
        <c:crosses val="max"/>
        <c:crossBetween val="between"/>
      </c:valAx>
      <c:catAx>
        <c:axId val="66937493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százalék</a:t>
                </a:r>
              </a:p>
            </c:rich>
          </c:tx>
          <c:layout>
            <c:manualLayout>
              <c:xMode val="edge"/>
              <c:yMode val="edge"/>
              <c:x val="0.85493114930800351"/>
              <c:y val="2.6373201262678902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majorTickMark val="out"/>
        <c:minorTickMark val="none"/>
        <c:tickLblPos val="nextTo"/>
        <c:crossAx val="669372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53743961352653E-2"/>
          <c:y val="9.2687393162393161E-2"/>
          <c:w val="0.88123900966183577"/>
          <c:h val="0.6618570512820513"/>
        </c:manualLayout>
      </c:layout>
      <c:areaChart>
        <c:grouping val="stacked"/>
        <c:varyColors val="0"/>
        <c:ser>
          <c:idx val="0"/>
          <c:order val="0"/>
          <c:tx>
            <c:strRef>
              <c:f>'energia fogyasztás forrás'!$A$3</c:f>
              <c:strCache>
                <c:ptCount val="1"/>
                <c:pt idx="0">
                  <c:v>Kőolaj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'energia fogyasztás forrás'!$B$2:$BB$2</c:f>
              <c:numCache>
                <c:formatCode>General</c:formatCode>
                <c:ptCount val="53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</c:numCache>
            </c:numRef>
          </c:cat>
          <c:val>
            <c:numRef>
              <c:f>'energia fogyasztás forrás'!$B$3:$BB$3</c:f>
              <c:numCache>
                <c:formatCode>[&gt;0.05]0;[=0]\-;\^</c:formatCode>
                <c:ptCount val="53"/>
                <c:pt idx="0">
                  <c:v>1523.5004462083275</c:v>
                </c:pt>
                <c:pt idx="1">
                  <c:v>1640.46724135813</c:v>
                </c:pt>
                <c:pt idx="2">
                  <c:v>1757.5286218968818</c:v>
                </c:pt>
                <c:pt idx="3">
                  <c:v>1908.3967449023651</c:v>
                </c:pt>
                <c:pt idx="4">
                  <c:v>2071.7912962416303</c:v>
                </c:pt>
                <c:pt idx="5">
                  <c:v>2251.1199025123665</c:v>
                </c:pt>
                <c:pt idx="6">
                  <c:v>2384.0172577414137</c:v>
                </c:pt>
                <c:pt idx="7">
                  <c:v>2566.9102332358125</c:v>
                </c:pt>
                <c:pt idx="8">
                  <c:v>2768.1541344863608</c:v>
                </c:pt>
                <c:pt idx="9">
                  <c:v>2727.6699301790104</c:v>
                </c:pt>
                <c:pt idx="10">
                  <c:v>2696.5892261313456</c:v>
                </c:pt>
                <c:pt idx="11">
                  <c:v>2872.7468145346311</c:v>
                </c:pt>
                <c:pt idx="12">
                  <c:v>2969.9502673581474</c:v>
                </c:pt>
                <c:pt idx="13">
                  <c:v>3050.212217912996</c:v>
                </c:pt>
                <c:pt idx="14">
                  <c:v>3100.2692268541973</c:v>
                </c:pt>
                <c:pt idx="15">
                  <c:v>2978.6559522117195</c:v>
                </c:pt>
                <c:pt idx="16">
                  <c:v>2869.0088326820942</c:v>
                </c:pt>
                <c:pt idx="17">
                  <c:v>2778.4708758614529</c:v>
                </c:pt>
                <c:pt idx="18">
                  <c:v>2761.0805318317907</c:v>
                </c:pt>
                <c:pt idx="19">
                  <c:v>2822.0535589980423</c:v>
                </c:pt>
                <c:pt idx="20">
                  <c:v>2824.7122242886162</c:v>
                </c:pt>
                <c:pt idx="21">
                  <c:v>2911.6308761961864</c:v>
                </c:pt>
                <c:pt idx="22">
                  <c:v>2969.9501596841483</c:v>
                </c:pt>
                <c:pt idx="23">
                  <c:v>3070.5115662851463</c:v>
                </c:pt>
                <c:pt idx="24">
                  <c:v>3120.6225809126026</c:v>
                </c:pt>
                <c:pt idx="25">
                  <c:v>3154.130537386879</c:v>
                </c:pt>
                <c:pt idx="26">
                  <c:v>3154.6918126188189</c:v>
                </c:pt>
                <c:pt idx="27">
                  <c:v>3210.9158686832579</c:v>
                </c:pt>
                <c:pt idx="28">
                  <c:v>3188.3757071047753</c:v>
                </c:pt>
                <c:pt idx="29">
                  <c:v>3258.2030793111599</c:v>
                </c:pt>
                <c:pt idx="30">
                  <c:v>3299.9708365861211</c:v>
                </c:pt>
                <c:pt idx="31">
                  <c:v>3375.9832173038612</c:v>
                </c:pt>
                <c:pt idx="32">
                  <c:v>3464.3340896227196</c:v>
                </c:pt>
                <c:pt idx="33">
                  <c:v>3482.1821540978076</c:v>
                </c:pt>
                <c:pt idx="34">
                  <c:v>3541.7595464820502</c:v>
                </c:pt>
                <c:pt idx="35">
                  <c:v>3583.0613672404947</c:v>
                </c:pt>
                <c:pt idx="36">
                  <c:v>3615.7977117573523</c:v>
                </c:pt>
                <c:pt idx="37">
                  <c:v>3645.8517353751886</c:v>
                </c:pt>
                <c:pt idx="38">
                  <c:v>3731.0123445931963</c:v>
                </c:pt>
                <c:pt idx="39">
                  <c:v>3875.0773234390404</c:v>
                </c:pt>
                <c:pt idx="40">
                  <c:v>3926.7613915469869</c:v>
                </c:pt>
                <c:pt idx="41">
                  <c:v>3977.7575646846626</c:v>
                </c:pt>
                <c:pt idx="42">
                  <c:v>4039.0597178796706</c:v>
                </c:pt>
                <c:pt idx="43">
                  <c:v>4021.9896358284363</c:v>
                </c:pt>
                <c:pt idx="44">
                  <c:v>3950.3091674147731</c:v>
                </c:pt>
                <c:pt idx="45">
                  <c:v>4076.0270788448702</c:v>
                </c:pt>
                <c:pt idx="46">
                  <c:v>4117.0970261847051</c:v>
                </c:pt>
                <c:pt idx="47">
                  <c:v>4167.8702129136736</c:v>
                </c:pt>
                <c:pt idx="48">
                  <c:v>4219.4790684096315</c:v>
                </c:pt>
                <c:pt idx="49">
                  <c:v>4252.6490278624451</c:v>
                </c:pt>
                <c:pt idx="50">
                  <c:v>4331.6346336169881</c:v>
                </c:pt>
                <c:pt idx="51">
                  <c:v>4408.5860723657506</c:v>
                </c:pt>
                <c:pt idx="52">
                  <c:v>4469.6768182115875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8-4C09-BFF7-5B87CF29A3B0}"/>
            </c:ext>
          </c:extLst>
        </c:ser>
        <c:ser>
          <c:idx val="1"/>
          <c:order val="1"/>
          <c:tx>
            <c:strRef>
              <c:f>'energia fogyasztás forrás'!$A$4</c:f>
              <c:strCache>
                <c:ptCount val="1"/>
                <c:pt idx="0">
                  <c:v>Földgáz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'energia fogyasztás forrás'!$B$2:$BB$2</c:f>
              <c:numCache>
                <c:formatCode>General</c:formatCode>
                <c:ptCount val="53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</c:numCache>
            </c:numRef>
          </c:cat>
          <c:val>
            <c:numRef>
              <c:f>'energia fogyasztás forrás'!$B$4:$BB$4</c:f>
              <c:numCache>
                <c:formatCode>[&gt;0.05]0;[=0]\-;\^</c:formatCode>
                <c:ptCount val="53"/>
                <c:pt idx="0">
                  <c:v>542.2502214943064</c:v>
                </c:pt>
                <c:pt idx="1">
                  <c:v>590.85870942684937</c:v>
                </c:pt>
                <c:pt idx="2">
                  <c:v>634.35300739840022</c:v>
                </c:pt>
                <c:pt idx="3">
                  <c:v>691.87262872908241</c:v>
                </c:pt>
                <c:pt idx="4">
                  <c:v>759.72414769941292</c:v>
                </c:pt>
                <c:pt idx="5">
                  <c:v>826.69083096169493</c:v>
                </c:pt>
                <c:pt idx="6">
                  <c:v>884.77168332918893</c:v>
                </c:pt>
                <c:pt idx="7">
                  <c:v>933.66783653515347</c:v>
                </c:pt>
                <c:pt idx="8">
                  <c:v>977.99133405397561</c:v>
                </c:pt>
                <c:pt idx="9">
                  <c:v>1001.9436645928375</c:v>
                </c:pt>
                <c:pt idx="10">
                  <c:v>1002.3729297951357</c:v>
                </c:pt>
                <c:pt idx="11">
                  <c:v>1061.9825133232816</c:v>
                </c:pt>
                <c:pt idx="12">
                  <c:v>1096.8957682452963</c:v>
                </c:pt>
                <c:pt idx="13">
                  <c:v>1142.8789613221022</c:v>
                </c:pt>
                <c:pt idx="14">
                  <c:v>1214.2692090571104</c:v>
                </c:pt>
                <c:pt idx="15">
                  <c:v>1224.2751177663831</c:v>
                </c:pt>
                <c:pt idx="16">
                  <c:v>1237.8242555535924</c:v>
                </c:pt>
                <c:pt idx="17">
                  <c:v>1244.4734598495522</c:v>
                </c:pt>
                <c:pt idx="18">
                  <c:v>1264.4981351725603</c:v>
                </c:pt>
                <c:pt idx="19">
                  <c:v>1368.2190361069272</c:v>
                </c:pt>
                <c:pt idx="20">
                  <c:v>1398.3783438102037</c:v>
                </c:pt>
                <c:pt idx="21">
                  <c:v>1411.98318832521</c:v>
                </c:pt>
                <c:pt idx="22">
                  <c:v>1486.6018552135747</c:v>
                </c:pt>
                <c:pt idx="23">
                  <c:v>1554.9030446044103</c:v>
                </c:pt>
                <c:pt idx="24">
                  <c:v>1625.3530478754542</c:v>
                </c:pt>
                <c:pt idx="25">
                  <c:v>1675.5499071813604</c:v>
                </c:pt>
                <c:pt idx="26">
                  <c:v>1718.3651562828445</c:v>
                </c:pt>
                <c:pt idx="27">
                  <c:v>1726.3044691736584</c:v>
                </c:pt>
                <c:pt idx="28">
                  <c:v>1743.3443086946263</c:v>
                </c:pt>
                <c:pt idx="29">
                  <c:v>1754.5454355540253</c:v>
                </c:pt>
                <c:pt idx="30">
                  <c:v>1816.1468770528313</c:v>
                </c:pt>
                <c:pt idx="31">
                  <c:v>1903.9912263318015</c:v>
                </c:pt>
                <c:pt idx="32">
                  <c:v>1898.7148055958203</c:v>
                </c:pt>
                <c:pt idx="33">
                  <c:v>1933.4426536332182</c:v>
                </c:pt>
                <c:pt idx="34">
                  <c:v>1986.8935148120941</c:v>
                </c:pt>
                <c:pt idx="35">
                  <c:v>2065.3389740123598</c:v>
                </c:pt>
                <c:pt idx="36">
                  <c:v>2095.1944397523557</c:v>
                </c:pt>
                <c:pt idx="37">
                  <c:v>2158.910438036105</c:v>
                </c:pt>
                <c:pt idx="38">
                  <c:v>2215.750259286227</c:v>
                </c:pt>
                <c:pt idx="39">
                  <c:v>2300.2723940959968</c:v>
                </c:pt>
                <c:pt idx="40">
                  <c:v>2367.7636276921389</c:v>
                </c:pt>
                <c:pt idx="41">
                  <c:v>2437.4529969028995</c:v>
                </c:pt>
                <c:pt idx="42">
                  <c:v>2543.4437639530761</c:v>
                </c:pt>
                <c:pt idx="43">
                  <c:v>2607.1692486715151</c:v>
                </c:pt>
                <c:pt idx="44">
                  <c:v>2534.6454259569578</c:v>
                </c:pt>
                <c:pt idx="45">
                  <c:v>2730.7931400186226</c:v>
                </c:pt>
                <c:pt idx="46">
                  <c:v>2786.7969634117649</c:v>
                </c:pt>
                <c:pt idx="47">
                  <c:v>2860.750978879581</c:v>
                </c:pt>
                <c:pt idx="48">
                  <c:v>2898.9637018238914</c:v>
                </c:pt>
                <c:pt idx="49">
                  <c:v>2922.3428399184163</c:v>
                </c:pt>
                <c:pt idx="50">
                  <c:v>2987.2642723746935</c:v>
                </c:pt>
                <c:pt idx="51">
                  <c:v>3073.2441852845182</c:v>
                </c:pt>
                <c:pt idx="52">
                  <c:v>3155.9729898273495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38-4C09-BFF7-5B87CF29A3B0}"/>
            </c:ext>
          </c:extLst>
        </c:ser>
        <c:ser>
          <c:idx val="2"/>
          <c:order val="2"/>
          <c:tx>
            <c:strRef>
              <c:f>'energia fogyasztás forrás'!$A$5</c:f>
              <c:strCache>
                <c:ptCount val="1"/>
                <c:pt idx="0">
                  <c:v>Szén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'energia fogyasztás forrás'!$B$2:$BB$2</c:f>
              <c:numCache>
                <c:formatCode>General</c:formatCode>
                <c:ptCount val="53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</c:numCache>
            </c:numRef>
          </c:cat>
          <c:val>
            <c:numRef>
              <c:f>'energia fogyasztás forrás'!$B$5:$BB$5</c:f>
              <c:numCache>
                <c:formatCode>[&gt;0.05]0;[=0]\-;\^</c:formatCode>
                <c:ptCount val="53"/>
                <c:pt idx="0">
                  <c:v>1388.8185869816723</c:v>
                </c:pt>
                <c:pt idx="1">
                  <c:v>1404.3006698977701</c:v>
                </c:pt>
                <c:pt idx="2">
                  <c:v>1381.8728449615719</c:v>
                </c:pt>
                <c:pt idx="3">
                  <c:v>1402.6316213231382</c:v>
                </c:pt>
                <c:pt idx="4">
                  <c:v>1446.774971348472</c:v>
                </c:pt>
                <c:pt idx="5">
                  <c:v>1467.3491941146156</c:v>
                </c:pt>
                <c:pt idx="6">
                  <c:v>1459.2473328207709</c:v>
                </c:pt>
                <c:pt idx="7">
                  <c:v>1475.6547398173418</c:v>
                </c:pt>
                <c:pt idx="8">
                  <c:v>1519.6165460966663</c:v>
                </c:pt>
                <c:pt idx="9">
                  <c:v>1520.8770809037928</c:v>
                </c:pt>
                <c:pt idx="10">
                  <c:v>1550.4437432264876</c:v>
                </c:pt>
                <c:pt idx="11">
                  <c:v>1606.9149864861711</c:v>
                </c:pt>
                <c:pt idx="12">
                  <c:v>1654.467162719204</c:v>
                </c:pt>
                <c:pt idx="13">
                  <c:v>1672.9824551938425</c:v>
                </c:pt>
                <c:pt idx="14">
                  <c:v>1750.6027894786318</c:v>
                </c:pt>
                <c:pt idx="15">
                  <c:v>1793.3388629999868</c:v>
                </c:pt>
                <c:pt idx="16">
                  <c:v>1818.4692194840532</c:v>
                </c:pt>
                <c:pt idx="17">
                  <c:v>1838.7119935623959</c:v>
                </c:pt>
                <c:pt idx="18">
                  <c:v>1895.1155809934576</c:v>
                </c:pt>
                <c:pt idx="19">
                  <c:v>1977.4267006870755</c:v>
                </c:pt>
                <c:pt idx="20">
                  <c:v>2055.5737657486193</c:v>
                </c:pt>
                <c:pt idx="21">
                  <c:v>2079.3598747030605</c:v>
                </c:pt>
                <c:pt idx="22">
                  <c:v>2162.0896202582508</c:v>
                </c:pt>
                <c:pt idx="23">
                  <c:v>2226.1371011928863</c:v>
                </c:pt>
                <c:pt idx="24">
                  <c:v>2248.6738325939191</c:v>
                </c:pt>
                <c:pt idx="25">
                  <c:v>2222.3460750373069</c:v>
                </c:pt>
                <c:pt idx="26">
                  <c:v>2197.8864610989208</c:v>
                </c:pt>
                <c:pt idx="27">
                  <c:v>2190.7833957176408</c:v>
                </c:pt>
                <c:pt idx="28">
                  <c:v>2199.5633223402069</c:v>
                </c:pt>
                <c:pt idx="29">
                  <c:v>2212.3509619420947</c:v>
                </c:pt>
                <c:pt idx="30">
                  <c:v>2224.2350218603933</c:v>
                </c:pt>
                <c:pt idx="31">
                  <c:v>2279.9900746543394</c:v>
                </c:pt>
                <c:pt idx="32">
                  <c:v>2282.864917768055</c:v>
                </c:pt>
                <c:pt idx="33">
                  <c:v>2265.8464562695431</c:v>
                </c:pt>
                <c:pt idx="34">
                  <c:v>2277.9685819160759</c:v>
                </c:pt>
                <c:pt idx="35">
                  <c:v>2356.3151868267087</c:v>
                </c:pt>
                <c:pt idx="36">
                  <c:v>2394.7595623382417</c:v>
                </c:pt>
                <c:pt idx="37">
                  <c:v>2488.1033793532597</c:v>
                </c:pt>
                <c:pt idx="38">
                  <c:v>2706.4130131984639</c:v>
                </c:pt>
                <c:pt idx="39">
                  <c:v>2893.9218475779239</c:v>
                </c:pt>
                <c:pt idx="40">
                  <c:v>3105.6702878424721</c:v>
                </c:pt>
                <c:pt idx="41">
                  <c:v>3265.6764265684874</c:v>
                </c:pt>
                <c:pt idx="42">
                  <c:v>3451.7550909998904</c:v>
                </c:pt>
                <c:pt idx="43">
                  <c:v>3500.6485555154741</c:v>
                </c:pt>
                <c:pt idx="44">
                  <c:v>3446.9767787823253</c:v>
                </c:pt>
                <c:pt idx="45">
                  <c:v>3605.5670741359568</c:v>
                </c:pt>
                <c:pt idx="46">
                  <c:v>3778.9311171327749</c:v>
                </c:pt>
                <c:pt idx="47">
                  <c:v>3794.4647437369504</c:v>
                </c:pt>
                <c:pt idx="48">
                  <c:v>3865.263443662071</c:v>
                </c:pt>
                <c:pt idx="49">
                  <c:v>3862.1528645213839</c:v>
                </c:pt>
                <c:pt idx="50">
                  <c:v>3764.9910408010655</c:v>
                </c:pt>
                <c:pt idx="51">
                  <c:v>3706.0388789626154</c:v>
                </c:pt>
                <c:pt idx="52">
                  <c:v>3731.4819856714098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38-4C09-BFF7-5B87CF29A3B0}"/>
            </c:ext>
          </c:extLst>
        </c:ser>
        <c:ser>
          <c:idx val="3"/>
          <c:order val="3"/>
          <c:tx>
            <c:strRef>
              <c:f>'energia fogyasztás forrás'!$A$6</c:f>
              <c:strCache>
                <c:ptCount val="1"/>
                <c:pt idx="0">
                  <c:v>Nukleáris energia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'energia fogyasztás forrás'!$B$2:$BB$2</c:f>
              <c:numCache>
                <c:formatCode>General</c:formatCode>
                <c:ptCount val="53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</c:numCache>
            </c:numRef>
          </c:cat>
          <c:val>
            <c:numRef>
              <c:f>'energia fogyasztás forrás'!$B$6:$BB$6</c:f>
              <c:numCache>
                <c:formatCode>[&gt;0.05]0;[=0]\-;\^</c:formatCode>
                <c:ptCount val="53"/>
                <c:pt idx="0">
                  <c:v>5.8349314029291977</c:v>
                </c:pt>
                <c:pt idx="1">
                  <c:v>7.8237477771452744</c:v>
                </c:pt>
                <c:pt idx="2">
                  <c:v>9.5958399782776063</c:v>
                </c:pt>
                <c:pt idx="3">
                  <c:v>11.884668614220097</c:v>
                </c:pt>
                <c:pt idx="4">
                  <c:v>14.354609801759253</c:v>
                </c:pt>
                <c:pt idx="5">
                  <c:v>17.741460769859238</c:v>
                </c:pt>
                <c:pt idx="6">
                  <c:v>24.891326960316174</c:v>
                </c:pt>
                <c:pt idx="7">
                  <c:v>34.144244205572157</c:v>
                </c:pt>
                <c:pt idx="8">
                  <c:v>45.855884225770239</c:v>
                </c:pt>
                <c:pt idx="9">
                  <c:v>59.598106837556131</c:v>
                </c:pt>
                <c:pt idx="10">
                  <c:v>82.44577016646727</c:v>
                </c:pt>
                <c:pt idx="11">
                  <c:v>98.065993071219779</c:v>
                </c:pt>
                <c:pt idx="12">
                  <c:v>121.1525648230414</c:v>
                </c:pt>
                <c:pt idx="13">
                  <c:v>140.13509010987482</c:v>
                </c:pt>
                <c:pt idx="14">
                  <c:v>144.73293879855129</c:v>
                </c:pt>
                <c:pt idx="15">
                  <c:v>160.96164430036981</c:v>
                </c:pt>
                <c:pt idx="16">
                  <c:v>189.15170287702821</c:v>
                </c:pt>
                <c:pt idx="17">
                  <c:v>207.41400680968877</c:v>
                </c:pt>
                <c:pt idx="18">
                  <c:v>232.92725545977936</c:v>
                </c:pt>
                <c:pt idx="19">
                  <c:v>281.55864820421004</c:v>
                </c:pt>
                <c:pt idx="20">
                  <c:v>336.9536285420981</c:v>
                </c:pt>
                <c:pt idx="21">
                  <c:v>360.89725844184636</c:v>
                </c:pt>
                <c:pt idx="22">
                  <c:v>392.57519019252447</c:v>
                </c:pt>
                <c:pt idx="23">
                  <c:v>427.99629819956539</c:v>
                </c:pt>
                <c:pt idx="24">
                  <c:v>440.15994592502472</c:v>
                </c:pt>
                <c:pt idx="25">
                  <c:v>452.69552229047542</c:v>
                </c:pt>
                <c:pt idx="26">
                  <c:v>474.35327596029953</c:v>
                </c:pt>
                <c:pt idx="27">
                  <c:v>477.95581899672396</c:v>
                </c:pt>
                <c:pt idx="28">
                  <c:v>494.41481682442918</c:v>
                </c:pt>
                <c:pt idx="29">
                  <c:v>503.69977434443797</c:v>
                </c:pt>
                <c:pt idx="30">
                  <c:v>525.54473956209529</c:v>
                </c:pt>
                <c:pt idx="31">
                  <c:v>544.64466292910834</c:v>
                </c:pt>
                <c:pt idx="32">
                  <c:v>540.90601756402384</c:v>
                </c:pt>
                <c:pt idx="33">
                  <c:v>550.20392961163566</c:v>
                </c:pt>
                <c:pt idx="34">
                  <c:v>571.24198243504622</c:v>
                </c:pt>
                <c:pt idx="35">
                  <c:v>584.01065059782445</c:v>
                </c:pt>
                <c:pt idx="36">
                  <c:v>600.49370917901899</c:v>
                </c:pt>
                <c:pt idx="37">
                  <c:v>610.08375168066868</c:v>
                </c:pt>
                <c:pt idx="38">
                  <c:v>597.72803004645971</c:v>
                </c:pt>
                <c:pt idx="39">
                  <c:v>623.8684180426884</c:v>
                </c:pt>
                <c:pt idx="40">
                  <c:v>626.56626291326779</c:v>
                </c:pt>
                <c:pt idx="41">
                  <c:v>634.38590943097017</c:v>
                </c:pt>
                <c:pt idx="42">
                  <c:v>621.45988699423651</c:v>
                </c:pt>
                <c:pt idx="43">
                  <c:v>619.50962168754768</c:v>
                </c:pt>
                <c:pt idx="44">
                  <c:v>610.77187898791863</c:v>
                </c:pt>
                <c:pt idx="45">
                  <c:v>626.21799666525988</c:v>
                </c:pt>
                <c:pt idx="46">
                  <c:v>600.02978147786212</c:v>
                </c:pt>
                <c:pt idx="47">
                  <c:v>559.4534643358985</c:v>
                </c:pt>
                <c:pt idx="48">
                  <c:v>563.81083424467124</c:v>
                </c:pt>
                <c:pt idx="49">
                  <c:v>574.97111392488</c:v>
                </c:pt>
                <c:pt idx="50">
                  <c:v>582.8085947390141</c:v>
                </c:pt>
                <c:pt idx="51">
                  <c:v>591.21890523825903</c:v>
                </c:pt>
                <c:pt idx="52">
                  <c:v>596.36174674123322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38-4C09-BFF7-5B87CF29A3B0}"/>
            </c:ext>
          </c:extLst>
        </c:ser>
        <c:ser>
          <c:idx val="4"/>
          <c:order val="4"/>
          <c:tx>
            <c:strRef>
              <c:f>'energia fogyasztás forrás'!$A$12</c:f>
              <c:strCache>
                <c:ptCount val="1"/>
                <c:pt idx="0">
                  <c:v>Megújuló energia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val>
            <c:numRef>
              <c:f>'energia fogyasztás forrás'!$B$12:$BB$12</c:f>
              <c:numCache>
                <c:formatCode>[&gt;0.05]0;[=0]\-;\^</c:formatCode>
                <c:ptCount val="53"/>
                <c:pt idx="0">
                  <c:v>230.17591586180666</c:v>
                </c:pt>
                <c:pt idx="1">
                  <c:v>247.45950705879784</c:v>
                </c:pt>
                <c:pt idx="2">
                  <c:v>252.87590869578281</c:v>
                </c:pt>
                <c:pt idx="3">
                  <c:v>266.76477178025607</c:v>
                </c:pt>
                <c:pt idx="4">
                  <c:v>282.50141148223327</c:v>
                </c:pt>
                <c:pt idx="5">
                  <c:v>297.28063853151468</c:v>
                </c:pt>
                <c:pt idx="6">
                  <c:v>310.61254823434388</c:v>
                </c:pt>
                <c:pt idx="7">
                  <c:v>325.53793639511775</c:v>
                </c:pt>
                <c:pt idx="8">
                  <c:v>331.86253491726336</c:v>
                </c:pt>
                <c:pt idx="9">
                  <c:v>362.73772797293054</c:v>
                </c:pt>
                <c:pt idx="10">
                  <c:v>368.22481580440319</c:v>
                </c:pt>
                <c:pt idx="11">
                  <c:v>371.92008861231579</c:v>
                </c:pt>
                <c:pt idx="12">
                  <c:v>382.94428785701604</c:v>
                </c:pt>
                <c:pt idx="13">
                  <c:v>412.17783179857895</c:v>
                </c:pt>
                <c:pt idx="14">
                  <c:v>433.95647547156329</c:v>
                </c:pt>
                <c:pt idx="15">
                  <c:v>444.92586946246797</c:v>
                </c:pt>
                <c:pt idx="16">
                  <c:v>455.57210866325954</c:v>
                </c:pt>
                <c:pt idx="17">
                  <c:v>481.86971622403627</c:v>
                </c:pt>
                <c:pt idx="18">
                  <c:v>508.68428970023143</c:v>
                </c:pt>
                <c:pt idx="19">
                  <c:v>532.48411368042889</c:v>
                </c:pt>
                <c:pt idx="20">
                  <c:v>543.41894797423618</c:v>
                </c:pt>
                <c:pt idx="21">
                  <c:v>559.20304019478829</c:v>
                </c:pt>
                <c:pt idx="22">
                  <c:v>572.99306492511721</c:v>
                </c:pt>
                <c:pt idx="23">
                  <c:v>591.01011973555501</c:v>
                </c:pt>
                <c:pt idx="24">
                  <c:v>603.27815713636994</c:v>
                </c:pt>
                <c:pt idx="25">
                  <c:v>636.73668680676815</c:v>
                </c:pt>
                <c:pt idx="26">
                  <c:v>655.28761264549144</c:v>
                </c:pt>
                <c:pt idx="27">
                  <c:v>666.6255274851909</c:v>
                </c:pt>
                <c:pt idx="28">
                  <c:v>703.30624984473945</c:v>
                </c:pt>
                <c:pt idx="29">
                  <c:v>714.8421789423827</c:v>
                </c:pt>
                <c:pt idx="30">
                  <c:v>752.6527012677841</c:v>
                </c:pt>
                <c:pt idx="31">
                  <c:v>766.71234743851574</c:v>
                </c:pt>
                <c:pt idx="32">
                  <c:v>794.48102126355752</c:v>
                </c:pt>
                <c:pt idx="33">
                  <c:v>813.34479335096694</c:v>
                </c:pt>
                <c:pt idx="34">
                  <c:v>834.62099957224609</c:v>
                </c:pt>
                <c:pt idx="35">
                  <c:v>867.91842255557981</c:v>
                </c:pt>
                <c:pt idx="36">
                  <c:v>868.41223389306901</c:v>
                </c:pt>
                <c:pt idx="37">
                  <c:v>914.63446068826397</c:v>
                </c:pt>
                <c:pt idx="38">
                  <c:v>941.33478517144454</c:v>
                </c:pt>
                <c:pt idx="39">
                  <c:v>1030.9531440979226</c:v>
                </c:pt>
                <c:pt idx="40">
                  <c:v>1105.0905033264751</c:v>
                </c:pt>
                <c:pt idx="41">
                  <c:v>1188.9966279067062</c:v>
                </c:pt>
                <c:pt idx="42">
                  <c:v>1276.7242268966199</c:v>
                </c:pt>
                <c:pt idx="43">
                  <c:v>1410.0468120253008</c:v>
                </c:pt>
                <c:pt idx="44">
                  <c:v>1515.1848134189936</c:v>
                </c:pt>
                <c:pt idx="45">
                  <c:v>1701.3759233357318</c:v>
                </c:pt>
                <c:pt idx="46">
                  <c:v>1895.6905426157527</c:v>
                </c:pt>
                <c:pt idx="47">
                  <c:v>2124.5690536582924</c:v>
                </c:pt>
                <c:pt idx="48">
                  <c:v>2390.6916804173484</c:v>
                </c:pt>
                <c:pt idx="49">
                  <c:v>2614.2692728184611</c:v>
                </c:pt>
                <c:pt idx="50">
                  <c:v>2879.404716484747</c:v>
                </c:pt>
                <c:pt idx="51">
                  <c:v>3175.2958234009438</c:v>
                </c:pt>
                <c:pt idx="52">
                  <c:v>3557.021043440559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38-4C09-BFF7-5B87CF29A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547368"/>
        <c:axId val="893549008"/>
      </c:areaChart>
      <c:catAx>
        <c:axId val="893547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93549008"/>
        <c:crosses val="autoZero"/>
        <c:auto val="1"/>
        <c:lblAlgn val="ctr"/>
        <c:lblOffset val="100"/>
        <c:noMultiLvlLbl val="0"/>
      </c:catAx>
      <c:valAx>
        <c:axId val="893549008"/>
        <c:scaling>
          <c:orientation val="minMax"/>
          <c:max val="16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93547368"/>
        <c:crosses val="autoZero"/>
        <c:crossBetween val="midCat"/>
        <c:majorUnit val="2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650603864734295E-2"/>
          <c:y val="0.86871196581196586"/>
          <c:w val="0.91618671497584536"/>
          <c:h val="0.13128803418803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'c7-11'!$A$15:$A$33</cx:f>
        <cx:nf>'c7-11'!$A$14</cx:nf>
        <cx:lvl ptCount="19" name="Megye">
          <cx:pt idx="0">Baranya megye</cx:pt>
          <cx:pt idx="1">Bács-Kiskun megye</cx:pt>
          <cx:pt idx="2">Békés megye</cx:pt>
          <cx:pt idx="3">Borsod-Abaúj-Zemplén megye</cx:pt>
          <cx:pt idx="4">Csongrád megye</cx:pt>
          <cx:pt idx="5">Fejér megye</cx:pt>
          <cx:pt idx="6">Győr-Moson-Sopron megye</cx:pt>
          <cx:pt idx="7">Hajdú-Bihar megye</cx:pt>
          <cx:pt idx="8">Heves megye</cx:pt>
          <cx:pt idx="9">Komárom-Esztergom megye</cx:pt>
          <cx:pt idx="10">Nógrád megye</cx:pt>
          <cx:pt idx="11">Pest megye</cx:pt>
          <cx:pt idx="12">Somogy megye</cx:pt>
          <cx:pt idx="13">Szabolcs-Szatmár-Bereg megye</cx:pt>
          <cx:pt idx="14">Jász-Nagykun-Szolnok megye</cx:pt>
          <cx:pt idx="15">Tolna megye</cx:pt>
          <cx:pt idx="16">Vas megye</cx:pt>
          <cx:pt idx="17">Veszprém megye</cx:pt>
          <cx:pt idx="18">Zala megye</cx:pt>
        </cx:lvl>
      </cx:strDim>
      <cx:numDim type="colorVal">
        <cx:f>'c7-11'!$C$15:$C$33</cx:f>
        <cx:nf>'c7-11'!$C$14</cx:nf>
        <cx:lvl ptCount="19" formatCode="# ##0.0" name="%">
          <cx:pt idx="0">49.899999999999999</cx:pt>
          <cx:pt idx="1">54.600000000000001</cx:pt>
          <cx:pt idx="2">62.799999999999997</cx:pt>
          <cx:pt idx="3">63.399999999999999</cx:pt>
          <cx:pt idx="4">60.200000000000003</cx:pt>
          <cx:pt idx="5">45.700000000000003</cx:pt>
          <cx:pt idx="6">68.5</cx:pt>
          <cx:pt idx="7">66</cx:pt>
          <cx:pt idx="8">55.899999999999999</cx:pt>
          <cx:pt idx="9">73</cx:pt>
          <cx:pt idx="10">69.700000000000003</cx:pt>
          <cx:pt idx="11">26.800000000000001</cx:pt>
          <cx:pt idx="12">49.5</cx:pt>
          <cx:pt idx="13">47.100000000000001</cx:pt>
          <cx:pt idx="14">60.700000000000003</cx:pt>
          <cx:pt idx="15">55.5</cx:pt>
          <cx:pt idx="16">62.600000000000001</cx:pt>
          <cx:pt idx="17">30.300000000000001</cx:pt>
          <cx:pt idx="18">56.5</cx:pt>
        </cx:lvl>
      </cx:numDim>
    </cx:data>
  </cx:chartData>
  <cx:chart>
    <cx:plotArea>
      <cx:plotAreaRegion>
        <cx:series layoutId="regionMap" uniqueId="{D0803A0B-430C-4D68-A831-32FB6B02DD6B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chemeClr val="bg1"/>
                    </a:solidFill>
                  </a:defRPr>
                </a:pPr>
                <a:endParaRPr lang="en-US" sz="1600" b="1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dataLabel idx="1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n-US" sz="16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26,8</a:t>
                  </a:r>
                </a:p>
              </cx:txPr>
            </cx:dataLabel>
            <cx:dataLabel idx="1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n-US" sz="16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30,3</a:t>
                  </a:r>
                </a:p>
              </cx:txPr>
            </cx:dataLabel>
          </cx:dataLabels>
          <cx:dataId val="0"/>
          <cx:layoutPr>
            <cx:geography cultureLanguage="en-US" cultureRegion="HU" attribution="Powered by Bing">
              <cx:geoCache provider="{E9337A44-BEBE-4D9F-B70C-5C5E7DAFC167}">
                <cx:binary>1HvJkt04suWvpGndVGIgprJXz6wB8g4xh2ZpQwtFhEgQBMF5+ov+hFrWundvK+v/ag8plSVFZr7O
LMs0a2khhUCCFxcH7n7OccZ/3C5/u63ub7ofFl/V/d9ul78/KYah+duPP/a3xb2/6Z96e9uFPnwY
nt4G/2P48MHe3v94193Mts5/JAjHP94WN91wvzz5z/+Ap+X34Szc3gw21Nfjfbc+u+/Hauj/m2u/
eumHmztv68T2Q2dvB/z3J4f76b7/wd/n6/2TH+7rwQ7ri7W5//uTb2588sOPjx/3i4/+oYLVDeMd
zI3FUyE5xoIxKjBSiDz5oQp1/tNlgp5iBRc4ihVWMf3ywRc3HiZ/WtGXoV9by6eV3Nzddfd9D9/n
078/T/tm2T+P3oaxHh42LYf9g9Gxzm+69ckPtg/m8yUTHhZ+ePnpm/747Yb/5388GoDv/mjkK0we
b9T/69IvINndlx//2f0FmGCikFSUsZhL+Q0iWD59QApLBaDFFOD6fBQ+I/J5QV/Gfj8kX+Y9wuTL
8HcFir7pbur15k9HhT9FlEmumJJUSvEYFYJRTBBHkhHEEP6CwWdcflrTl8HfD8zPEx8h8/P4dwWN
6SG1dB//cfcXgBMTziEoYqEeUtW38EAaI5TRWHHGMMNUqS9IfIbn53V9Gf79AH019RFEX135rkDS
H/9x20entndj/RfgxLgkVFAEmU2wb4NIPaVCMR4TiCEhyWOUvl7YHwfq29mPsPr24ncG1z/dx3/+
+cSAPxWUxkzFgnDGofJ/TQvwUwT1CfIhojGW6Bfp7uOnNf07IP008Rf4/DT+fUETuj7cRf/z/c3H
/yqjd/e+qT7+88+PKQkcTUJiw0IoIT/Vnq+xQk8VEDgoSkxxReJfYPWri/w3oPuN5zxG8jdu+66A
3a//53910TmIgjp6Hpou/PmgiqeQB4FKKBSzGH+KsK9AxeIpEQo/UHdFZSwfg/rLBf5xQH/tGY/A
/LVbvisgDzfl3cf/irQFAfen1zrxNBaICCCFQAyleihnX0FI8NOYCQKpFQtMH/jk10T+64V9ufL7
Scm3sx+B9u3F7wqu0+A//qMLPkr7bbjv8uD/AtCAwgMNoRwyJf2WRoL2ophSwWLgL4QAe/kasl8u
7sv13w/crz3jEXy/dst3BeLFx//912gA8VRBPqSUAUBUATX5Jt6wesoIhSKJOIuJgsj8As9nDfBl
WV9Gfz9o/5r5CKp/XfiuALq674e/IK5i2HuqQIRRzvCjZAjgAGxxLJkQUkKyBNPj69h6WNKXkd8P
zOdZj0D5PPhdAfI8+JCvfzok/ClseMyhBsX8UwH6qjoBwQBXEMh9LHgco1+wxs9L+uOQfJn3CJQv
w98XLNvN+1CBVn6+3QwPhSnS9919/qfjBHlNAU8A54IhoiB1fZPXCHmKIGLgCviB8pfWEyzu11b5
b0D3Ww96jOVv3fddgXvy8R/9Fl3c5CvYIIBwqOrg/gJoCSfAJShULonBWfwWWvQUmCNBMcg3pgR/
bIj86hr/OLC/8ZhHsP7GXd8VqC8Axb/CGGZICIEYlZQi9Li0fTLsJQe/iyHwjx9LtU9r+uOg/TTt
EUg/jX5XoLy6+fPNK/EUM4QgajgGk+oXbAO8rVhBtiTgMf5KyoQV/XFAPk16BMense8LjPt+a7qP
//wrhBUmQhDKHwyLz7nsEd+I45jE8aer/DE7f/VlXf8GMP+a+hief135rkB6d1P9FVkMDHkMhA9L
8CXQY/XEn0oF49CUhO4jE49L0cOS/jg0n2c9QuXz4P/XgPzW4j5Lls8C5Zt7/nhXHnMG/jtsdgzs
4KFmfB0s6ilQgge9JCSOVfxl4z8L2Z9b5r+9mt/oy3/ptX+z9L+8B//b/fmfX1xIboab9NMbD1+1
6P/7q196+4+m/qQqfxWiz/t1vPv7E3gR4ivEHh7xjRp9tMM/z7i/6Ye/PwFCLqHRCAYDgl4X5Drg
6zPoV3gsf4qhc//wh8VQeGK4UoduKOA9DGAJEjg+vIAhgEHwhwX0Yfx0iUG1og+FTIKNiJCQP79n
chWqNQ/1zzvx0/9/qEd/FWw99H9/QpHgT35oPt/4sFJYF0hwBmQSwU8EuqJAOpvbm2fwNgvcj/9H
XvZlGdeiNdXkFr02tDlFFXsTc3Lum/aynuPsWBWlGeU6aDL4JV3asKvseBoFt+xsE+VJmbmT2LtM
I+6bZBpZnrRSXqGQdTuHRmnQRVvjfbnkS1qLXK9sRKZqm1xvvCQ6zrPJ9KhNZZhKHa+sM4gPVRqG
gSUt3ICj4hWOnU96IeqEDKWep6ZM2VD3WlVhSMtKlEk7tZUe/FpouZH2mG9LbgLDhyUUhe7WuNR0
nYaEYY2ly47LlLZsjF41fXxSz2IX2aJNCxW/s300HTLqOj3NViYekyVRGSuS2q2TsdH03C4vs3hM
UJ7n6UTVS5QPpiR1il3Gkq1t9LK0RBeiqLVQ9iSu6gp2Fkd759ohQfWaG5vbd3YWZ64u5lOaI7P2
76Fjg094Zks9RPNh6VZxElpfHJZxfiu36y6asrNZ0jTEatSUoCLNhGd6dfXbapsPsnD31TC/oPPa
6LCON6Ly2BR8ZQkddeSXeylC0Ctsh3HDjc+aKIH3Gz5kOFzAMRx0HtYj9NNt4gjao7JQWuQ5M/0y
lknD0NuN31a0zNLMF3uasfokqEZvEaC91qcok1x32FbGL6o0VXGCmz5t2lBrtYpaO95Yjfrxuqns
jiq+GMwKZkLb6VAO4rhIcbSznUwbusY4OSZ4rL3efIFMTvNRL4W4pmPl9LxOrymvM7216iznDJlN
9oXOc2kTErZMKxmSxrHKDOv8vu7oB2hsSoO74uVQkTc4ezu2Fs5UdVvSIdIQGUPaSJmuGRkM0xJF
/kQNe8KaZcfHaEgmFZsW+0qXA2rhUPBXKppf2khdDY17UbZVMOvSeu3HsBcLfVdF42KKWWBdoy4l
3AntCLW6GzqSjlV5psaJal8Uo47Jerp0U5UMy2tby+lYT+pi6Yp7KbFLtsspcLvLJk90RuViCLYU
EKXJ0rOXTeyqs25qN13uendFxvfl0t0VfYsMt6tP4pxoL1qpkaDxfuXTuYvfEtSRBPvupEGBmWiJ
UlrVWOdsnlM39HpxvNttOX5dhbxO66XvzCoHscOd8GYd2oOdRtMs83spqysiZ57gsk6mQTHjSZ3r
os33LLpTWbudln3YzNahLhnz9lXNFr/zeOJ6EVu0I0VIunZBSZgsSewSbRqTtT6IQhjsp1j3Q1OY
zVtvmk3eVy46tENWJatqe02VI0nOtjmpBG52a66U2RR/z5R7npWN3HGEyn3VssnItdZzLxszzaow
fC2mE6QSQumruK7dceilhkxM0rnval17dD0s9VtUlGm9zRaOkqCmciscjF4io2TxKuYxTpu6vqmi
6u2cy9IUYrS6WMSNa3wylsXrZq1DGkYGkIv4MmNzqYvR75SL2qSoxzphFnvdFLDLD8d72XBCtqbd
9VXVGrxciD7KDV2j6EDLZGNdscPlXhSySqapDrqendV1WwczTg/ZrNG4xcjUW63gdLZcT+t8jG33
jmY4NrRZmxTLSnckEsk6xrXp5irWzvVdMkf8ZUSHUzcSs0xRaWyGWy1lk8whP0hk36y1ZXqzodPM
y31G8g3QDKvJiNBcyOZ0WKazBVWjDpMT6bReDSJbz9z00lk+7tpoYAbL95tjpba9YnoJ7Z0dcdrV
4oqh6q0ooqPCrj2TbXwsppUa21ewT5PiewZWiYklzQ+xLV6OcVtqrzKxWwdXpdcjKTfDFgXnweHI
hKnX07S8yEfIAeNc1rqhg9cruW6r6GIp1WoaS5TuIvuS+naf102tpe0Ws9XRa1zV+xqCNJ+TTZI3
EzmjeOSmEpGAA3ubSVHuhuE41+IQDbzVA0OdFn5GugzyXm2zngm7G6P+3A5Tq3vRX2zjSURYp+HN
vtY4VBEdTRfNMMbaZ6EzERlivdpFSyxPoWtP9h1b4mTj9trR1u6tNBAubyQftzTKIarXvLoKBPIC
ZbnXipE3rppYIqctreUWdDQLt8dBXi9DOLbrxNOR1iHxqNhXC3++NnGuW5mf4HY5hTr5Jq4zr/vx
bsk8Smb5toq2KZVY7RvSNKYox84MWXHSUTg3LluUxkvhTS0sMq56kxX4uSzHPJnmaNB9Da9sjtw+
pJMqabvmGVlnr5fR0IcQrpAzm4Mdg3QAJ3bxryQf7nIme6OEn6BW3q64K02WbU6PKzF5ljE99vku
mltdyJLpeVwgWUNNr5Yc6EIfM91E7NA28wHFQ2viZbWGj/05VvDAdbB3GMl0aHiXDjOaHs6wM2UF
yZFlb/LNpqvPT2zjrglAqZt2OqtD/XKypUo4BJcu1u6kGzJ6iCrBdFSFHcHVDBs4nUB1KtI88Mxw
yLGjt4faQ5VlfPSa4CzXQc3e5PXWazlnO1kMZ5La59FG75Uor5qMaqBG53nXvYllE2lE4CQ6NTxr
I9g31CSMdZcz8ASIgmqnCmuBERgqVZ3M25CZKj6HtlabrqhutesbbBb5ruPVpvNqao2qiveWqkuR
A2XaloUm1k7Hya2pzRpdlD7TXVwNydyUrV7q7i2kAzNPNvUcHfux5WbJhk6TbnjW5+2q46jQJG+8
zqZj1lsIGipeidbHOiC+DwUZErpuLCk6O2vedGbsn01zPu2KGWfa4+UYSLUaN7atbsIIoRNdRcMA
+b/DJ+VYN5qo+ATZrExXDoemts/8qjZT9udtDRRD0UyYukirbGkTwaa0DpCQBXebHqrsebuN8Fwa
dzob41M6L6nLomMtA9EP+8jm/rWKfAmViOleztdrKHWzlQnwYZQ0Q3cWZduzVQy7YiiIsSO7DcsK
OI/aZSXWKpPnrbRBK/+OVOUl7qtF05adRXmYzFCrMummZRdYDwmRRfsacroZuDuRcV3ozIXTOHsW
Q1k2YpuafRQGM+WkN1GwObCy6Fxt5CgyOKXb+qZGzaDRSqIkftiJeTNLvGRngsPO+rzvTblWcyKJ
MHMZnO6OASkObKmjhtMNm94XOsYvWm7leZ2FA12L+XKL3sWQqYzM81dy9Mem5RsQjtEnapFGbeFs
mUxBx0iTab3jeQ/nt3+msKlJATSCZfeO9rlmkENUKw2LdsuUvV0RrHltopMQ2cbEEy+A9gqSKNw8
z2abNOVN7cOqe7pNyQOtKXl5URfVvnMiKRta6hVo8YaHCthHAcxhHj4o0qU8pxBuDpmoWU7ZwN8D
BQPWWvQn+YzzlAQMuymXdCbqbMle8Kr0eozdzUbL3YLIoRfra4RYSAqKLyBJUm27rtdtJURSsfpF
uFEVvV+LZjsoK4akGKDieL8H7r4rM/5cNKM12YCypA7yYF2xGem3QYu1PJQ8Ohv6jh8KFN5Q15ue
1k5PDcR9HspbRZp0rYp3rumpASIFBLqqNV1WAomwf0GDf1s1NjORqnagd0gyUpGyrXH7jc594vkb
NI1ET5nTqJnmtCbi1tUPNbNJwpz3ZurxTey258UQcp3J7a58iyphTbFkeyQgN7ZNGSC+7KALPxZm
Rf05XbLTvu8rHff+ZMpyYVripM4Gm/QZu1+8X84oHKBjP0NZ7BfNOXD+ivW6qSA1ROFW5uiOgaZM
i7KZdz7roRLBbWs2ptiyLeltdSFdbXdhrg8BUWRmX1Qp5u+5bBBsY9Aijsa9i0dmGt9CFQpuTifg
smQt2mTYqmoXqhFqJMF6zfsyUdVQGJqs2GLDI29TLIqzoMR8GLcl1nKBbRrjaG/H3p8Wy2kmJron
/Xyas1XBtrJlH5fNyUxelIGxtMSZhGoyhX1VC5fEcrthawB23QJfbOrZlAgn7SxfU2C+zOZXc8RS
36yTJvwaL+yD993zKPK6Iupk5cSDHoAYZT6iuiuryx5Q0OThr7nys3bTvGvkfJdFcZNyn51nyJXJ
3MPmja04ZmVUJaGDxNpuJuM2Tn3tmGmXDE7NcLbKzMyWETNJtaaO2MVQEJeFLa/LUD2fKsgFNJQ+
EYN4LuPlqmj9SzcrvMPbfJQ8aNj1s2VTsV7yYdGT6w+Vn86sas6Iz0/LmJ2XTfSiF/Vl2Ow7Ap+j
M9NkAlRR4aOdb7KDd7xM+hFig1l7xibONYNfUcm5Ftzf9cAljBTbc+iBpGUvdiVIxI7PtyB8IU+7
8GKTFO+4y953s3i/yIVr4sTLGTKiG8IAsq1KZg6qe1HgB4xZ7g4VKSIzlKes7c9mhouDkhD3Nq7L
o3Ac8iUKvSm2cUzWfEhAnZLDxjJdb7bdKfh+umF82pUk98B0qx3tJpqSlUjTeQZVj57JZhS7uA8o
7Rdrlma6GvLuousaZkrLWTq3EvKMV2YWQEQi6bWFFmwC7s01dgoKQd9tevb7eoLCExVNZdZ6g2NV
48uYlIMJZf5uJG2e1vMMomIuk6Ifi0Ss01tSq/f5a0pnCry9sEnI2jfxCAyn5/M17urJiE4lyq/T
cSEgJup5QyZG1JttQac5Bn9k2litB8dG+EA4EXU5XZMtrtKteGYrqBkUrAmo1RvhpivfwIE/RzZ/
FdPlIO142a/ToZpOwWLcF64670JrJgiP4hnJqqADSPLaA95DsnTxHvbdQP57RtdLJXVLqyQGidEv
KRppyit16BZ2OD/GTua65mi3btmxx9FVG03pNk7XM06ynj8ny3beFvI8Z+MHPqbS5s8qV5ZaxTzX
HNvjNhe7LpxIBIYOD82xkW5KOO/Pu1y98OW8U0uR9BTqqg/FG7SE9xkpTQgOaUvBJIhAC7mSVEZG
6n07SrrH2bEky+VcgxwmGqIyRaQ1KK/SdhtO1ULeDa3vNUiB65Eup1UuTkPJPyjgtvHm03YZTxfp
r+vRnURNdTLN09FBOaTACTc1XHWrMmv2rBHRm3akl2PV3wMLvGCiPs2FvOIZeE+d86/4lp/b+VzR
6UhoBgq32Ecoum6bUwp1EN7bPYMct+qmYVD70HbJxNzpoc1uY7Udlg2IXdOdujI/tlD4k2rpd3ms
YzSeTt4/a1F7yvJ20sCDb3wQr3FcXIcVv+iA/27lfGhiUJhxmFa9yghpDhrZr7rY5tOmzk8rIAmu
Oy3wXhC16SzIvadjp+cY6BGJJNYP9a8jnOoiQhxYh490h7JdiOt4l1nPU4Yhqfeu1iP8BJS6PMXZ
XB7C4p75c0j5XbKK9Syen9GtBQcCBLgIw4ni4mWZYwqVJ4AwgLKlg7WZdg0co85H75GN7mYC9ZQ3
4BsMkPI2fjf29CwPy1kxq1000SnpRn821yRpUU6NJPnbJiYnLCPvFtj8UAvQu2SEKrzuikrsSDvc
i0ket6o+nYZ4V8KntkX2flL+w4bAwBFkMiiCJbN29Tqmmj2rsSvhydlzoGqnzTBI2Bb8irtTtNIi
XbA8530EewUMKsl4tveNSqfIXldO3Pq1u8B1dAThtsu4nPQU4rcI10c2qmO1Gc/9yyUeU1+5UYuI
prQe9muxXWGJD3NsCbgCUVL2r3OWgypC8yGSDWifqTxEMT130f1WvZHFM0d5OhHxWig5p7aekmgL
DegILs1kLaQgJJ+TBpzJiV4XimXnLWnTUo6vFp6frfzKT81ZXgDlt7xyJxXbL5uH7Cv9qy2LGkND
3QHoCYhon/hMmgJ3wVBQWWht9pK2Olf1NXHRq6lP2LRv1+ZK+jzTfaDkMIChZGP0QY0ccnHLXneV
EqlvwdGFX+oDjQJGUJeBCyOXNyOoYSx7UOXVUmrUzXWar703hQIZxermMGLV7fIN+CfoxJ0r19g4
SGw9Vk5L4Neh5fsezho03JOpHSfDw8aO24KPBMiBVp0wcnsoBbS9iBoMGwx6zlT2NW/ZYQFKkIR+
ftb4cRcw2EV9WKd3LrsJfMgNvH1z3VOLtGyZrifQJ30FbAxsnWoojQA/UtGQkorUSTnduIUtOlOu
hQRqLK3GnY0nsAc6BY53Dt+JLuRl79VFPYL4zNgHsFBOkfdg9/bDbcchzPIt13kMbLIJfDRq8WMK
dUwkYzcuSRaxIQlrXeyyZYVPGvP3fOvBVrcBTCKAH36NEJYWQm3qurnDrntXgnV7gMqRjt0KGQxS
/FUV9Xli6/KmpP0V56ABHH3RtAxUKAKP26u1O7aleJ3X63yOoNK1DNSQzdllH7r6FLRe3BDQ8sy4
wl5wSx8KujXT2MznTAaZIAdLyT3xh6Lr8wc4LvziLljlpYmqBpzlIktYLlYzD1Ona8ZcMmG8XuKW
qUOPljsLnly+teWu66ESd2x4T2fwUCfLwErqm9uqH+neZjQpt/akB7J91UwQvGOF3pHOvg9+ysy0
gAlMSnXnW7ZrcTIjWRveQc6IOIg6CT7RXGXdRRQDe/bjrEsCvLYv+7sV4Rd9D5kr4/wk1NIliE+5
rtzgNLaxGSwEyOZBYFQl1BDWL5muOGwq60aeVhYSWJ3lZgi0TVxNlW6zDKdlnWa8PAeG9qGcHiS0
23iS12DkZdm8JaVfhbFNVya0ynwKfjVgBLLWgUGxbz23unEzUCDbJU0A02R24P4vaAXzkdAqVcvG
TSaB5NLpZXBFfB3BAW+29jRe84tIZM3Dd1+0cCgyYKyamoMxFIErs58p1Ii2mfbREFWmHWoOcsfr
YsB8V+X8Jmd2P6ls3VVNc0ME+IkIPmtb6aStje9H3lSgpvMNknkBjY9Aej2QLWWNfRG2ujqEsVn1
ME2VJgSlYQWroedFQns4kWM1prHLb9uyQCnlw061IGT7TGyJLSmI9eU9dw5m5m5M6xGNxsbUqMkF
kOdgffASUmkb55fS2z1qSrKD8ILDuYJHxrpeGhetqwHZzECMrHeqzgWwN36sSIZBiIMqdMIdwVq+
KKABAIZH50B5Fh2wK1sleZnUxXiHOT93bXE5t0A057E+cqi+Z9vYnPTN7GAThzapKEicsHUXfTxB
RIHFl45cnrW0OJMlunQZEL++cxeeodaUQscSz2buIajB+tnDBhG8xZocfHDZjoMg1NEAG7BEebYb
2uqKtvNFaCaTdw4aFJDhQclGWTIV6AxclaRbmte2HU9IUSYrytED11aHBl9nl8jK8Qq6ZqOuAEBo
RzUvuJc0qRoG3ZItPgvM3eajlIdZ7WtbrZqra9v2k6bIvo0csBc7apt5a0TbmXkT4YTZ7SQb2tbY
iY/JUOHppOXIHVxE80u88WekxBbkWR80mEn42At7Pah4NnBgdJ/XYFkW72xWX4RoXs8CPnWylhd5
CRa1gtAfVuilgLHQGbzKhKkJHCASLiLOBq3CVKXkgapKWSY2s/zBdqVGDMAhcNfux7FWRliQx11O
sGEjdI4mnmRD9RzbAjph63qygFfagKuqC3uOB98a+M23NFjsziVUL4ccP10h9toZZLRtwfUWYP6b
DWg0izr04J1d9YU76+Nqhmk7mScbztwe1d1soGtXgNJrl30ZbYVpJ4jTsYiuGYVYnWpCgeBGu0l1
zrAJmqmFYzdjr6YTv00jfKGbnIILD27RcvCoO0wETSZDK3T5FlgS9W9UtOqIrnEyba+Rks74vCPg
2IpDHFFoFMAh1u1SXfpmIFCiSJss5GYDJfcgDe7dwBeNoqrQFvoViHegeNR4VcVTras5jGZrwSFd
Nncni+VlYx8yOZBAJzZlSqi/S8cas6ju0JVAxdnQvIWMEoFlkKuUWzVpPBZa9A30eV2LTenm3RCL
8XwafYoZNEkqm+TLydAsrY5d/MZ1tNlvG1Z6E5UOfkV6KbtLFaD7YPvizlEb7QdQYJ0v71tSZydZ
d8StiyDIBYi8GJof29oog/PoovRdbqC52uxnWbzMRQMG4ETlbmxQuq7xs5UPE5Rjr0CGk11WPIiz
UkhoGsp3Dvcg7jI4SmEtkM6EOytQ1uygJQmeb3c+Ru3/Ze/MdiNH0mT9KvMCHDhJp5N+c4BDBslY
FNpSUi43DikXd67u3Jx0Pv1YVHdXdfdgGhjg4FzMFFBAQUpJqWRwsd/ssz/mjNIOEykm9rTr1aXa
h8zASsiifk5rKdpU+Yi/paUVrmccyjXJDbwuac0Xn+FpoCb4viGGyGUm07ke5+/9DNekg8kJ42Z6
rQSBJ+NLne50G9PFbv5BQWghMUZOadnQXSQSim5qc9fPfholS5SGCqMAztnMayjOBYPpRsKYj8an
0A/gdAxf+drOb6O3vCRKYqQXXVEtEE+qot4h7G9pNa7eo1jEGWfdDEuyZ3i6NlkvcDdYDCIJ0k6l
ZVBevPPalDPPL5BJIzsgmFWbViRFYNWn0fPOTPvsSgz9aSrVZ0McximghXNd9Z8SObHjECTfbAtn
NolsnxshczaMc9Y41sBUir9OELBrol9sKx4iH1PRmrwGNUJK6l45XR5c3zzHikPWFV2w2hyHICdW
cERRuPF72mvSlu/3Yjhww55l/OGSqEMAgwnZq6rnBoKzG2CfIErB/WJ95DyvRig95XVR7uK9iHWA
h3O8fNdTfPIq/dokyZvXwyhHAvxqZntZ9ubit/Oz7fS103XBuToOU38NgjaXVffdMPtLT+MP5w9f
YU+nM9s/BXDtU+nB06JsHw4DLFcr/fYqQ1iDJqKH2WiR1esi8yHwMbhhyoAmmNNhwN3cR4SmWgrf
cKxIGbb1Wy36p4bIt203R5U0l3V0I4KAlaWT/1wPQwMjeItw6PnPGK9r4DCDhog0qMBs1g2ktMM9
bNVPS+DIsWPQ4NvmBXg6h02qh3DP7cxWBC0j4vjOYHBkzbGKlzsvGZJTxptew5NZderXLD6pEEBB
0IZBrojd0qlS1cs0BKVF7HIOO8vzMEZ43sGZevB7hL3aM0lWbW6+TCpJGVHzvZigNJkbkyM1Fn5X
3FS5VPOXuqnZXdzSF6Kb7tjh0ZeN1HjF7Cp+LwnL8KmDB17mnq1D1s3zeu6RSpbz4l7anUb3uEGU
Iav70yK7Po24EEXFbwlcsmx51+3TqW5MEfaEwqiFFI/Dzt3V1biXkZpvaSBh15i82jTpfFcyt32O
HXTSFAt6gJ/7jJRoL8gepZHY6ZEhy4AonQreQVzsaiy3xV7aygypjslzozDHr/H6HFfVcuijUeCs
HPO9ZiSbp5YVy1JOAkEg7HvkVCvsFsftDHgFQzlmhw2nU7WEXmpG772OGVLaUH0NII7ihY9w2nH1
zMgJFbRlYphJvZGGB7tBoYZdDxQBV+ahhf7NNoAueUCnz6PwLGZ/2HtVIwGUjG1TyGT5whuIwFs2
5c9V/+h0AQep/7SQ6jRMIZ7MRLTl5pP+wtW2p91WdSkuCsTgeJJk8RLxkon5gOzUjm3BqkC+SDl/
5n4gy3qlzUEk9klXu4RZtL0glIENgwAh6ZuiUwtInVZHR9ZWd+tA+mPSM3cJhi2Bq21KO8nuTcuf
Htv281K1EBn7UPprjwl3pcAIzGoxQu+wYLnKLfyBbFhpgHm23XG7IX1KkmU4Jq49bWOXj3hinxIZ
FLFY4kPkxZlK5qgYPXOSmxiOgkOyjkv4bFpTtFM8362UstTECtgCAC7Y6aCKWByLXDZI9sZteBB1
56fD5Pb7cNFbygcRXOYdT9N68buTZH4Z1hscgk3eJXL9Ua/I07ydlEqXSxPEN0QoSJFpw3UZYc7q
bt0umzYvZIIbFcF+O7eizjiTIKhcC+esnZD+Kg+QjKqLdj81YeidTP8Wie11Ffw1XCjEE27qvgz5
szQ+Ht6BiLKVzXC05iXDIgbvukA7tPWEwSSu1UFCJR8bVt3Dxrblpvo+83fMzrVElmRGZYpoF9nQ
Qkx0QX0J/E5eOxJHR4qU9a628X4nLQgtGhIPyWOzn63G07+i252RjOZMLLClJiTmcU9UStYuyVuy
fukW+I91Pe9A0h63m5z1p2nMw9C9riMCCDHMn4LwJxubBsdT6YxPsj5OYmnTPnaHlnpvjRcjRh7h
K27CfW26VuS4rpaiXuUbk1DJ3l6Ru3bATNbhsQ+/9shxth39z16cvE2S1Ue4vR4ufzjUS1CdrGwT
gFA+LAy4Pg7Zs1cnQTHi8ofwZ6VREZ48gwVmtEaPkeyLKuJe2cqGwkQ5CGGDgwuWJWPdA24QNb4M
v7gnojgjA+zpIYKAtaLPumpeEUn5l3joF7ip7T1hIh3sHOc7Yad5wRMOETWUReJgKHuA9Yh+jAdy
J9b+ffOnPHTstCFlcNQ7uiSejjq5C6EIAV9N77u58QYqfJc+nsyD9XJ/SM5bAMF9U4a1V3+Oo8+M
x3CportNNts5NDSVduiKWkKB8ht2EkQTOUSx+ggUBsi+lSXplleKidLABw+1fEy8bc/9FderPz2R
MclZDNTBrMBo2unAq5L6asncGgxFG9n6LPFwVr0JkQeOfQGF8DrVJp33oErZEi5w/RJ+aJHiE+3x
EunU0S7bqY2/1LgzDJXEYwSHEGfNQe9EHVStuhPHBLV7YP+CKuqy2o4IpxOHBFl94R0eXgFFKhHN
W3Jo6hg21sxK5dZSAHHLVOUtB6Zdvo7wuajOZFOth9nzv0L1m2wV4S/S9kkp4+ZBbTB4erfLU+0N
Lo/gu8CK6/26EJQ1BzYHJYgdV4geZyipYOvtBmiYlTzbiAf7K4KFt+8wMGqH+LSpl7Ns7lbnok+i
cfejW48YvSBi6geAN/IwavIQEiA4fhidm7CDTz03+SimR8REEIsmihBKzaXXIEqPuDu4zftoEWAA
/cEvsLg7RwWBbkuGA/X7X3MYPdteAuSiAOEAThwmJ+9Uy+dimZsyIEN/ClvQKxS3B8U++1E7vSkC
j7TRuCjIRiEngjMbozKmNYRo3yYHldxPY1tdWyS9B0v262aR8XbTLI5DlXtcZFXSnELaBplaOMPr
GnvlSOPPPMZZEIX+lfW1l0ZKRcdmVuemQmDM+gRIijFdidvPI5E6SXdovz0BgNJCTnQsCM589PuD
ho0KeToNAJ7GqlgqDxgMopHE9pfO6DO+q9GYzv2wwWTuvCcFRZExu51R3X/rbrp1qSkmyca+cw7V
tDTI5kDxpUGnPiczgnwycsR93lQBh7ADCLbCn/wHT8X2tIIcRDnIuwzwSyA8zP2y1Rg6MrE17Xlr
6vekrYEr1Bh0Qx0KZGz1W8eb6hjPG04z3AJIR0mhEnYvOFgHv4PdEtART3QmX6CLTdaFE0LiGSDA
MO8pZeoyBOoHMXEFhlCXVfDWxuLqq1WlCLZC0A/Ds7PkocUdtUA2fQ5hS2UN96Y8JmexsOAwE26z
nSRQVYjdDji1fswNglxM+O9aNF/GKoxyiMUFwQKkUjXF/gFLyUrr8SCvdyBkHCksHwOd7xwPcW7c
WLYibNMVczV4jXsDpxBAA7xcwxGvdXAIeiKfWBfXZT8G06Gaq1d/EPJzlfTPJEBSHKhssetWkDnU
JWeLgcGIlx2TeB5tuDUlqheXnSH1nEK1Qd2sX5txUKlqSZThxW8xIUXrwUERZlbjKtON15SK27zj
Mms6vd+JAPeVEBQcZsoLpMqcdjZYDny1WdQae5lEhmUuw8E4d51pYwuOxCJygkCVw+D2JSu3leeT
I8BtEBM0y3wIBK414yOm1kJFOdUMgU0jcBnveFKsJrrv4qU99OFeZyRsEWVs3T2EtDm0M4FFXn/x
b6DxBGSKRctxt+LqgdVOEcE+8M5smWMQjUaAqmvqLTr4VL/3nnBZXSJd8H2dd2OCqAm3v5V5zzS2
FuhM+KnZQYzRzVcwFC07ep2++GpE+oc7rTDswir11YnBHDaxfmv3qsqWBpDppjJ481WGm8ETlfdE
ItroN/5kGaRtuwag1QjQ7TGUIN94XXhyLo1461U33MUVHJLQtg/NoklW+QjX4JhUDX00c/KhG3pF
+g4wIIiSAxvB4LoGOFTdeSWi+aZ0ewu6bAjgP4T5FuiXER47KKYeFinOpbRdCJAHJ18WJzAY+5IC
hVmQIvljqbn/SJcNmYN01YV2S/0smXkyIehhWTVl69VzamfP3GsyB0gXYEtUsv+GYro7VJwD+onh
HXh96surneuTM+5L5C/vE8z+dEvUGRba+zQ4etZj9YL/nzo9bF979YsPwBjaNv4a6mRPwynBqcqn
FRJ3edlBPfpAHmgTlDPZDBR7UO49A5+MAw86M41n42VygBXchOQAwwtnH14hC+Au3fyo7Jkqkm3P
lOqP434DmkbvVxA2yNsgeIL2yocW5+g+4umXfHMRAdKiD7G//ZjZhLN1xSQaJr8gX7+KpAVAB787
CjH9qR15WHJWEz+60Htuwa7gRiB0NtQrKJ4VWdQ4IJ1pESN14lPf4/5de8EB/MUPz3YFlXC4SI0r
6zbW+4aexm7Iw42DHrZiSOGpdJgJ+FEHqAtogNKaht7ZVf0XRZVNPSA+kVpevXYHrubXLdgIpQ5t
N7KnFkmkt91yjnh+2OM8VrR+QQbPAVVLzMG7AesAwoD583zoXLXjzg6V0c0LriiFYzMlgS3XgAFz
7tuLaNhjtcCUlrJrC7F0V9rPHKit98raoViYhxuhs4d9BQcK9yMA1tJnmgftgW24E+IQ+SMwmTAw
E+oRQAaTAbdwGQ13Opa/EmIWDJzki+eRIqEQ1JuefnjdXDTx6rLJj7/t+t0z0Y+YQId1PTKdlezH
cJVwftX42DH7TY/RwxyDQY6tfp7o7fXlSVHfCBEHRGBs+zqHvTnrlh6X7nW2BI9xlfJZglfAkU2j
GmTt5JbvcowkGEO7lwP92W4NjjLYbXwiVTe8me4w//iwQmFG0PMdxqBG19nt9hQt5lfFxL1gxh2D
fYM+aJZHWunwlCwx0ANp3m6Oz7S2h041WTPsx1WBexW2+YRatUH2Fn4T+IkrD1/XJGiKrUbwwfvJ
pb2Pp2TTAzPgtMppvOGQsejUYI7APxUiJ9mSF1GPOdnVVWKqXzWIfN9U0JNhfGwxARF6wplrgMbt
bWbY+O40Mp99m0+hD14fcaM9dr785q1oQ4ABQNAVfohm+2bBCNTakCxqwks9jD+EnqZ0waFD/ONf
6tZ/BWwQl4lpX5W36TzytjMYgKqYQqTfnmCILlt3ptH+efYbWVifHMeRRPfJ5k6s9TDcyeo5iZY3
Di7r0HgcXoGtTNlMSzmuIBVH5zVF0yBFbbyKZQt3DzOyudBjIShGWNTN5oGDwNU+KPYUtJqUccOH
4xgMcSpUAL6eglw0qtsOGhe0ngAVgjElR+kQ6XE9HchUf40D/97Aq0lpxz7o7GP0MNVPmvSpDauo
nDqIr2QdMEPsL5WfqCsYUXiNhl5tfFx976XTiKoFefbWUeXhUheyhoAxEqWaCWPrBpMNEeFlnMyA
kBeekCWlDMxpBgXqLJBzZ4Buz+4ouvtN9y/bnHw3AeNnhpNF4/NRJ6Mj4sbbuE0u8wRTOQi/regz
HZaFf/bIXhfoA+Fhhtwpqrx7vAJA0sO9hDofEJK495jax27bvnFYRWB4wING0XaYInYnPeDUqovf
A2fP1IuDM9mSOh08vh2rlXwYqqEiHZeFclFJPV7fzeJboKK9EHz/XLkKVl0zZNqX7lRJddi96w4n
bBW4cJNQYdpb97MyNSl6L26zBjFQIcbhUUfx899vrv2HCtd3DX2En/bXbcG/f/h/yp/6Hit3p9+W
2f7x6du64T8+Onz6vy//9kuP/3b9VLz881feWna/f+kfW3Fv3bbfV+T+U1fuL4uL/4si3b/8w39o
2f1DvfNvVcVbE42jox1HaKf9vrH4PzXtfl9z+kc37/fv+vlb2w47mVDIQGEvwQ5jQpMEW3/+2rbD
ChNsZyaoufnhbcsC9jX9rW3H/p1isxrnEbbNoEcZYBfQ/5O23W/t/v9ctkPnjtzWKEa/rbz8s2z3
/6Vsx1sDaGSMS9tuXrb6za/OqyMgF8NF3OxXgcJD2lGwCNw8D4M99jbJrRo+xrid8zWBPsGDM4aN
OyH2RvS7RbDgCGXfugQunBinYt5NDM9zuEIm7hkeAzQlnfl1I3Yx3yDRJs9TwK5IV5ucMtACQR98
jZn9LAPJgbBh+h/RVUQG+DpkGOK9VGuWpP0CjMUb3eOuoIaGZdng98KsR40plwjIB01XEJJvkQSO
OmAiON+wFzGwotvE555OX0M0L+sEptJcI/cMoqiclfYuOuG4xzn5k/V+UFAnVDrVsHCmOvbBpSOB
CmybtR5AiUW74OgH3aUCZ7FXtvkcVwGCPDefnVhtKaEFAPKHa0am7Qw5EaPcKb9U9eafUZ9AyQpV
x6mvH8Yq+mx4BY+KjKdKBF+RSP1EvnRRno+SxY1vandxdK5/67rhzHb2oj7PHFZqiPzkMPuQiphB
Rpu3WA2Q4s47HbDr5jVZ9p9JCyIpCb2va+Xe2QCAigAp6WhyI9vXJ1qta1GNd1TBtWxQSmR+16QO
7TTsM0eN02mY53Xy1HjTi2e4K3C0VNra7x7s2UO0NIC48IkFajobhvFjE5Sk8dO+LQtOHPsQxIjl
K4GuntqSKl/MDEQYOHFhfAb+xcdI3fuVKeBp3Yc7R9gwrEeJNlsA62oaYpZhj5wqkHB7gDlb2NOT
upMAwIO+DT4xLzwNHcobQ6Seu5G4Qx13QPpYIUQ1gY+7WNnIYyy767wk7CSlJocWFE7sJR4MLHwU
xPaIyBrPVFDf4xpsuY0x+tAlCDLxIg1AisHHkRCJIwdw3s4DStp/4NvumyHCYETPbVP1eVwByYVz
4V2bIECcCGYARVCE6SRwKJYC9ke++15p7Z8GLDtM2VgPRTWAxk+S7aEVlyHUCAIWDFQWj++OoGiI
8ARxPeOQ8yN5IN1wCve5ugbJdocCw1DSaUbWCcXiDYE8aj1/IfqOooGXUed+tRJt4Ji7M0OsBUR6
Z8A00BIYtzijMbqfaFDJg6txSgT1FhTSw9yzhsnVr6UpduZDSyw622aAcn1c99nGDLCpG1myj9UB
fpbJ7k7CyeaL9tSlA2d+mcAyyK0vnRuuKvLBkCPr1AN91h3+LuYpZG1ufE7i5NhR9hLQdswMZrva
Nq9VhDpcixAQcTh0sDLuJdwdO1Pirfm+os0Zb/6vpuHARfnaX0wroPSarYTXe9qcBjbIHum6QuKG
PJdd2B+2xTl0tPAzgnl8JIbfBa5eU0gITG+ywlgNeCtw4bd5H09+vUNZgpvYB4QPnOG8XdxVmmTK
1+jZYcEU7KCpybcJIonMGiQxAeRRoxbrKA4i2K/DYqajbOU3mrg97Tk46ojCpV87PhyWQe5HBwpH
LPqyuhbBgGkxtw0aqFoECuYWmaBdCSTAbUcE8nHOID6ToH9s4tYeXd9fVBte5v4pAVRZwqTMtrj+
tfkjgsFo6vMIBP2WTPdrozGVA9lXlrLDvj8lpnFnv7efNEzD1Sp0XidV1rCVS1NH57G05nbVL4+r
WaND5YPcmuf+a+X4rdirD7UPnCFExLHpAQM/ymjLZh9ZsOFu4i0JZha6lgBwXAZScVnI/hiCK4Tz
h9pLDxvAORR1AmRsQfxFB7S6JiD7t4H/QCOkyQdUAFAl2tpyH5PvagLVDscC9Am9gcSQwDweowy3
Y3Siqyd45EupMSKmtEYpGbPyInh3HQAd9poVFvTaGLjjZuWtEFPpI0yz78YfTzBMP6gD7Ef2C2tx
jRr/Ftzr6g4t5V+o7vMUg/mZdLeap+l/VbCUicH7Swza3hN6swtqdHBQV0eQzq4t67uCAJQhUn3Y
0QX5nzPI//YZ5P7dzj+Hf54r/n6s+J85pmCCCJKYk385p/wXW63/GFv++Cl/mVuwJQT7/EKfYzhJ
WOzf3ubjL3ML3qyA3N5lAoOOz7CDMcCf/G1u+RdbQjDtYAU4gW+K96jwKWH/nS0h2Pzzz0tCIoxU
EWEhmKEAv8ZticjfLQlh2+0Xk7OftRIhTyBERqrtiZnpnCBJkfXeHwcCSKCakxaBhIcKJ+OZpfda
k6vuO8Qm0e4OtIMx71h09hTusr5DhSLAA4QMqkxiPMSkYXdBXJ8D316MAVKwdu72wPRQxUR/+qAa
dNrmiqMb40cPvVaX2lOv5FYMrg38RDuDYakSdWDLXK7MQfDAOCwWJfHoXhVgZGMuCl959ufLMEyP
jZR3FZrXqSe3BRtBuleF0Krg4C1xB40/egbWiyyw/RzKru9+NX4HbmPRgK+RmE4NmpIxmbKtGEKG
mHo80h4tlNroO2+e+iyYp1MVdyOyLv2dYG+BaidITW0/mhlEDK18WJSIHIx7xq36o1NxfSNOgPfu
CNv30H6vEcPm477ArrbPqGM6GCDzfkps8CYnS3PfmJKDVAhXdDnQFDu27X6dTXwKNx9FoIq+xlVN
My08FKQl+rf+uA6nVZt7sd1LUZeM+kc24OHf9AYiBfgpDsWnUcVn6N8skmGCKYWXaxdR7EnwP/kr
kMuwp+oOCnyE8ZSj7FYOXvh5QP/6Ivr6a927W02foKUzhL+GSsPBXEwa0uGpofqJABErBTK9C17M
ccNUpNvoEdXy0wjtKmP9leuQXfi6fkwDNAya1RIu4JwvkQexKZbn24MrW2owfOFJKXtEYrhcDBJq
oKX6yvR8H7J9RaMVDqlP5m+E+X2JkwgTzxL9AoBVZ1g/ImjY45igy4AG3icbffRrqMHj2neb2Gcx
tFi9EIxviwflQjwkaB5EJBQP+A/O34nx5qxN9lx16Mj2oz7ekPK2QtOf0sqWHbeFVQp+vzdlu94u
flE3skILamzOYGswcwlyatHkP/RU09wFaEZhxXwG2ZzkgehimIGXzYuqSxXOFqIXxOhcY0o14CeT
DktgFLYccNA2HWi2dCftlgHFANunu2IiscmHUez5HscIX9YzFo/L+7mn524iP4iv3+TYPpPdXKQL
r1YCpg/D8SdeEeBB+8H3+i3j41gdKUXraj9O47ql1EAyNvYT7RHoD7ZBAS4IrmGNNIzPSbkQiC0v
6MFKzfj3mQnoo48KOcB5LCLAaNXPEXrsLYqdfv9iALtlXjKKDCvi8ikAKxbtYOoFIHbsZunOvqB5
0vqAILwE19mIBm6CMjO6OCma8CjthNUdmT5wkC8humXFckOuImvRkVYeBb4l+hNPTl2rbQEwUADW
Qyo4BKcWtCuINvuMA+fQXphD9KBZRkFzl11LEB6j+p3w5TvS9IcZV3TaJjGIFyK/u0bk3tRc4wrN
hbieP08+AqZVfu63JI9GaOCxVV9Ds4KsbH3kVntmzLYVjR92ab3ijzSsSQFMdpXf4RQi/jThlzmc
zNGGmt3ZqAUe5//ZQ/mzh/JnD+XPHsqfPZQ/eyj//R7KwNR6CFq02KTM1rW/i0z8aXNCFzt3BGnj
CHt6+b74lXcMhtVPN9rZnKsp7298uF+xOzegAive0Z4A06fVnAPaKFQ/f0iNpRfEOvfgBZ+N4mO+
1fabY/WUAfsOyqjSj6bmVwF0uICP3KcdKkuAkeeji/lpjSterKx9kcGaJ8uUd7MNssXkmkdeBstZ
l5qEKdbGXLsowZq6CrvOdHJbNuCbexu3ywl2+QcYh/My1Sf8YnhzRMjrbfqA37OluxEovcD5A7os
UKqYIaqgnqYsUtWvZk9WRNca8ETcnsKxzpWPf68x85h7lNZ5ewNPvXFAnRke8DgH4o4i63Ujei8J
/VnBQgHpHKRVXO+nvQOzomp7HY0/ZPMIWWSBqlIguhnvb32rJkiKjY3XQKipaCpxo/zm9oSS6Lbt
98toIQ66ycNGsNY7jsLcMQvhzPfmHQC/gFEa2YMG3wP771IhcO8YUONuetUg2Z7rAB3bPj5h+JmP
i7xxeG5GYRpWdFyNJcVCnrTtGTaNoerjurdw0wgYoGI5b54BVKEOSijYw4U/CMQQ+W7b50nAHvXL
jvUy36NNHDzZf4cvh8UeU49yGRak1YkqFNK0TzE0D4PwY8QLjpWajka6+IgC7smOFRrPy/jaCdoV
7frV0+L+t2lut24CtIjfoefzoWcgf+IE5TfagvAYTPPDnw36/WRdSlEBXMIiRKrQNwoNZkMSVDxt
Z5j402ZPoHmxQHDDZrTIuZxa6EG7oQAyRVgVMoB1tnLkRe3LNMFwDFoInI8vwoe6739wl4CCs0vm
eWg/7CG2SXlqfYrR1svjfjxZB5gMb9PD84Q/Vv45qXmP5WTYI9OEtoiV+Oa3UQFIJQvDrT/pCU0X
ouyHwrRa2s5dsf1Gp+2ksVwJHRGF0l/63w+B/7caMDcjBIDPv/Rf/u49C/8pYv7Lt/7VdCH/ju4m
lk+DcooR/zK4Hn8NixEjwzuB58Hga/i39/b5m+dy2yUO/xSODIxiSiMEzH9kxZzEhMZB7Md400KY
JH9Ly/8h1sc7Av/147/fzIq/6Z89F+zyRYqN9+QISRJggfk/ei5GDHT0oh7Ldv7cHPrn5tD/YZtD
tdLHtYt5Jgw6jIyzF2CCaRzxGb0F3O0TrAsoghr3aN8bzwBxdLmCjezWuRj9W6DSoZGyMnFxqOwo
HV5G1MiwYoLEKdvwRVSeGOIz0oJYq4el4B/RKoAIRx3qwCueO5xhH6fowgybJBmynQmV6hGTeKfv
VtTl3KxLY3qg2MPyieynHiTr60w7dGv9rr777UOQgAOeIZXIVahfnEYPCivlLijEeFg3Q5pUDmFU
LLt7ER6QZ7ht+uy681pv/blDB8tVqJHsVYH/0NdeniZTPYSB/71uAP3K4IY2ebCzev0kggI9BJGD
XkHdQGMHlvLeuB0pjhjqZ9hfSC8rPIsVjyOUooZSMz5nGzolwARhh4YoNJUAjY5J22PNkIkgePbd
XRARvlcuNs9bZM2z4uoUjehrxHMy3/fImtrR7IhPEXTXov7igFAgQ9X9Y1ujrO4JIGcCEmzAttNj
VCGO8sndOt48zVteFlCypVWCTBFV/Tuw0Wl3+5aFqbgcKt5kbNCkkBwcWQD8E2QoXhu22zJh8Ge3
ZH4wrrqvJsrTQIM8ME3ljqBmPWwHhZfUqIsRVftBkwnwvzErdkNSgk2io0B+7OceipwH49nbGjj8
I+mT2Rg8GtufE4nA2PZNFsAFrucun26mEbAEaN8GAWQ/cCxIwH6pNOjwOVLfO7in6BBNb8D5Uu3E
1a2vQbViZ+M9Rw3vjnfb++zAjEZC/jA/6iKs/oO9M1muHDmz9Lv0upHmmOGL3tx54OU8b2CMIAPz
PDiAt6llPYderD+PSqkyVV1llYtatFmYtJAUokQGceG/n/+c73BxyQhUnBofDbACAwdRBju706fP
MmofSeoNhPCcr5Fs4qboZa6nnDXk1PFoG6QcfW85Uk13PfKM+VkrSC5M7a4jg77UVrZyIzwRVtTs
gsq/tpuivyN4va0J8yYmLs0KDtBeYQz10vnNtK4c5qmt4/SfJH3XZDQwaYY2JILc2vtyPDoiJW66
fG+sumYpzDejEms5TgI2H1ZseEDBJGEsph8CdsNW8uTDouh2TSFvM5Nd6YykZWRTRrDW+iCnoI3z
LAbmonCPaaRu3GXyd2T3QPECnQZt/C78RV1SN1n39kH2fNKiDjv7AoGrikUNI9A626WcbjiIoSTj
VWfBgCsh7q2DqoNDZk3WXW8xgYeViUWhWNOQnuMlhphmURm4ar2KFXjA/24SeYeZ2O0xWdwnUfg8
tQyxOX22PAVV+zCa8Z6wun/lN/JNKJ4Eu35JQVwXTZo/OE5XrwZjfFZLzO60gv3YSPvu3+go6Ter
KdTGb1gE5LFzsKaEwXDO2k1Ihkv1yMxZfXEcNuGUe16D8TIAi4XxcWa7DqQhzc/S7BJ4gG++X3SM
+urYet3RaScoWlV1HZZA1wUwEXbHN26CqwHqZrUZYbVvWK3cJczDzwPwlu0I9I9Mf2usZe8BwvIA
28AdNzYki27bxolx+3T+DdmoTkXssXuj3SnXSu9xQXRAx3mmYuCWlYIWGsWKoKBb36YRnzQE5WfM
bNW+KP1pGwGc2wat8O/qsrhqpyXfhIrXIiaaPaAx99rl7bIOesdbAyS0yQHN+9jNHyvPhOUeTtVR
8Hd9WTJxGKVZPoXASL2l2qpIyEPMZ/RY+3hwu9DC4KAj4oZ6rZ1+3kbEp7C41iQlsrQ85KX4Rlzj
Kp6H/IC4/GJ5znsQ4GnB+f5cLwuB+YGIbi/lJuUmtsbnegYVWd7lYZ9dOQLDuzUEKa5Wy+D9Hxvn
gWUGwZafKCJxmewm24Z8VFZjSczEMr1VXw3FuiLLRRw0jPd+YV+SFGpFMA7mZY5biE6Rax+iUWS3
vX1sw+arJhURijDc20n+mOKOeUlqcsRG7xcHq7Yeoma5XZJiYxgYRp32pgpJO5BQN1g4yZeJ1/Mw
aciZ9zapUeC+Wt6N1HiFbhwc68nelnn6MPKGXrkdmwDpQ1vvJVK5wBmOucWBxNbIBCIs6ReFnbd1
ZLotwPSsexmQUqudm6iNh6000o8aLh9WFeJM7NsWMlCkdKY7Jdkf9ZWEamHa5poMxZXh8VuY4n4f
CFhy+J2cNR67dheU+VubVa9eHJm3Xn0iLvej9ubsTPBl43prmCbFregeRl+0b5XzoUg99Kaz7Fwv
fJV9emXANFSTv3fb6ErGghVE88PpRoy/0WcGMzMxLAjrCoJ5XP+oG/86bUEBYvvmDJzYx/C+WagB
eOhVK+GN5XurEERGRL3uXeNJ5bvM7QsM0QdzgP5Z9vHdFCWvRlWEvAHKCVKlBvzN3c0IDIKbw2ck
Bt4S3VBtsRG7e4Inn/UoTCDlFrxDk7xCPcY6Bm8Gu9JyTnFbG/thtLa1r6p9y7qPHRinOWT0+hKA
tF6R2cMO7wEQhDa4x1U9uAMJC779dROP2Xq023xbj5twSBZYEAmvnHhTFxV/e3FKnDH4bOYlhuWI
+2aaW1aMxm1BTuRYlKT6q97HbZSDFRnuq9mBRgQwJIENAwc7H9h7RbnztcTEfRBXRBZeW+40rUWP
PuSeu6LcF67Bpq7rD9F3z25vsDlx4BUdZDRwM/NMonPwyHwXsFiB8yv0hwQsYRhYD6UL+LLlZTZi
m2vt5CwH84AlkJXdyAHCBRliqelDf/qwpv61W5I9RuyXoZZv0Qsc6C976MqVF6n1KED3J6X3vhht
uWmjees31Wvs87faOSsve6xz64LbHB+m+eiRlq9U8mxV1l1Wb7q6v7QYkJCNGCYPpA/Poiy+lHJu
EmV+m4cI0J7/qoCcwSrqLpUMiFWsIz//6ok9ccrar6JN9nltvg/YjFgzrpTb7SHWf+9K0mVhuKob
89NX4yM08h/CnkGBj8G51cT2ZPgsFTgOM4X4Xnj7JZq/+wHxvIwDs9Six7IQvymMc2zzypbeGzPL
nQjct7prDjBWvvctiHOwZ9/68LnWxk+DcH+CE7TRltBam0OJtLC8xC9aaOMoRiGyE9pMSiRQO0tx
mBY67UuQBioG7lMTF2rFsnbFajrbZtK5LOybHV4NA87VBQcrSQV7lWpTay+ry1Qk/r4ipgusX+66
0nnv05E2i9hPNqbb7lztvAIZCgNVW2cHPLQFXloA2gfLK+8LOV0b2mwbEqJZtWF1LiqDDXQQ/xi0
NTfCoxv8NOv+qR7jl0DSzv9dI70D4QKbyH9upN99pX/71/bP0sjvX/QPH71uRMN6Cfnhp87xB2lE
2CZ+FNRB/2df2h+1EdQKRJOAPze5Qf2htcb7Df6eJCwnJGKL7Th/RRtxrf9YWoPKYgemyaluOlB+
/qyNZJNTU4G59EzlKZ9yL37mfStOSKRqWwAm4Wy2HAoN5MbAKL3HePPsleDluY34G5UzAmbhYTB5
dS86lpQn/imFsO4KPj1jD/ZJ9HFGADS4JxxYrbzOtfdZjNEZmiXWb6fVF8KPXmu9URW/F9EyXxud
T7qLOgfLaEgbW0H+mh9bGZcbQ7jT1UTvSBrkHyL9buYeOUE6anZNsBintlJ3AZRbTrhXslT3yUI1
gcUJQdwdJy2fmCHbBMtyshOGjd65Mo3ZP2YT3OA8f885lJOkiPbQn+D0BQwcXeXexHmE6d3sEYb1
kT9x9od6CDD0OGDrwcDUIwLYkB7YEWODpwcI35DQRur8IRdAicM2OALHeBPSfDcC9xu8M/yVPWb0
+Wux44VqnHSAbIeFMDGxZJsMWMLazqlRnm2MlBtylq9Nqtn8Y84th7zp7HJbKGnTaMk4axAauES2
XM14Mk1d4zAC1wyxMZspMcR4qO7rNjsbMJ8PZtGzCimrlPwalQBlY4MlGs0jxuNbkE3PjTdBk0qD
bTZNTHbpupsT89BK47UPfWtdTPgGTBs7j+na8caR0NScYDiB0O+2SQ5vb6pMimR0Ikgbrm23645L
HT/JXl36Se7z2fSeLL90VnEbuLe8e89uHYVr2FVvDjz0A4Zs9hkli36SvUD4ewYtO86eTCysaVIc
fIJNR6MuAd0RgF3QPnxP5Se8DA+Vsh9EqYyD02iyqcFbNpL5VVV1GY5RJAWDDU5L7n5VOf4p6kNo
iuDPfIdIw+iQDOeB2KawDUfOddpOSPZljYFFt2+OSxX0R3PCAzxAhdhaQQvrfx7vsL+8BwuJT9R3
/EMDk76M5ru5cf1V3/Kow0mkUyOYPRqDrE9sFnc1+EMsGc49qH48//hd4jAMIQEty7qanNPQ62YB
l9YFowmvufNCjYGT3/qCoFvg3g2h3gfZ+XpS2f3iiR/4/ImCi/J7SPi6yv1o53jjNpXjXZbQLgCe
98dCUUaYsRbA7hpS5JABvhBroILNZhzlTQrf8ASLMFrV1knli70ft5y9lZ9CaPHII0DGgBAYFzt+
kBckiZO/98cOJ5DrnA0R9DuqCTCND93G0IVHIKBu5sp7BIpGkjmYg6PGkdl+Y64cXb1UuDOpcqPC
5EZCtBcKVFHfbVsXa1UE33mb3BE+DtfRkh0iE2h1ZFrXSBHvluMDeBiyQ7A49skV83UO3gDEy63+
7g88nmIN14bft4GfyrUVCAPiGx2DbG7DGOiT6FDW1z0MMdLC5ktDIBQnCYA6bWlJJvkVGentzJpq
xqe9Ir0SkP4L541X2F+96AnHBDlBiQmpw5Kd5NcXbMPOeafQxdtSOQ23YeiuR4+iBizgERRGrCg+
bJEeHiJhXB8mjwOX3pGPM0nsTeNI9BLzjbzovK/6qd0kzcWC87hpjQwzsq+gdGEnAzrqk9gbOkAS
sE3rt7mSGMTt5VSN5gqGbXFdllw1cj4QUCxpQcjfpqLr9oMFyydIsU/ZZb6AVkJfYwP3PrmNOI9j
0xCHzK8XYJA7XoW3eVt+xq15YyXVyZir20wRbonq1r5OGzHAhp/8rVMuF2VnpGy4qK/KyPzB2nHe
oJ9x1ZA8xa4Dradqx5slJEdspcVHX5h70E5qM82asdOCTYH1Jw55b3/Lu+UqK2xnjUb5sLRfs4We
GfXe0a8oKmpB7q4KUW+TFHKBqorv8TJPVNDYzXVtupc6JlvMgNw8V6PzlquHCC1oZ+tIJVUO69bO
j0FbEORONmMUSQLVPPgK9a2gJGfjcXDxvvQkQ6HHmhBztxUExK4nHty0H/KHeGHN6jsmecbhbiHY
sR95Z0EOA8bXzkeQOgiUi3UZ1fhlqPxF1XFzA2kT+qWXvXYe7DvutOs5z6aNml5c5UJ97eCd2Ryb
WQ3IIwFkSko1GTWt8wb6/rxKZ8RWYGSX2ra4lPbNznFfo4mUcGA2jwkaSWRMz+1cbqVlOGfThR/L
b+0F6+QcqfYsKJ+COwdExU0ekyTeg58iWpo6j4P4RkZGbCkliLZCfReZxSc/rJ+B1IhdVZevBvQw
N+Z2hV1eQjJWS6h+fxiH+cMepkvaYzLLEZTSnJcE0OqFGLbs6EMahmuAJ2yAx2tpGEeXWz7C3zxu
PdDdGeEaCEt4upz6aykqSY8P4I3IS1zAl/N9P4DBbm2XuZa3v6NZik1BzYZ2sI4tKRN22TrZFZyB
v/OO0VEtT5I0DUxOX/ARLXEBbmihbmISffYkQhFtxOBumwl8R9dk5optVXc7T8/CsxYIGOjhgRED
rK2eywlxMSuhUTT2k6iW+zooyONkKKJNQJjDTeazq6x5nXcpzv5mZ3ctjj9cjb9m7v/uzP27n/u/
HLpXf/vX7G//+o8u4X/rifxpJufLft9Imr95kiJi4fAPlwmXMs9/2MAdk/9Q2JLf8J/2kZbtS0rD
pc/K0dVbxL/vI73fLMc1fXRlwqb6i/7COtL/afH+U08khdaWFdgucDOL/yc2sH+0gFtZkIYEiOb1
r26nX91Ov7qdfnU7/U93O9ntrpXgcRE/PwtBrsRnD1n3yF2uO14PAZSUUijWENSwmU79GHksidq+
/jSwXx0NqzvJKTmzX3y3iqE+cfohciXgia0wvc/gCa8cy6Vbwqvxj3FOVjFI+OVstWqbF8ltq1gh
RLJ/b0BjD9m77YoHWnoecu5ktTH0RG2rlyRLrqqcfUo2KGMFSM0gxxhuAhrYNhHLopVbxSzFFuhv
IDI/m04mK0X8jp30iWjFbeGru8KvWFIm6hrwTEGcmYT2LGs4GOKmXMLvA6EHq2+jfeIVh1zlBvjt
5B5oHrHEQCdzNdSomYCCctD3B79rYfkSYF81NWuZgeXQBgn+CsL2PQpNfJgnrsYDRiyGS21Qh14+
qKOZY2nz5aMfMM3VDHl5p+O15TrJLfM+shf/QPOXiu1+zby/CQW3aeEQnKlN4jA2ZSFTdrNQ3bob
IvCoNWqxYXnzmjwkCHgxIWyXdDCQBz75IW2wfQ9BsJ6Ls+r1Rsq+UZH6jvy+o/cNKZ0/Xg8dO+y5
N3DwuXxXqy6E7+N7LRA3T93MLWNYN+FL61ORXGdc9Mghee7LyE6RcP2RoVsdPO8QNc6PxLEUwK7l
jfG+uiAtS2Ib850jJ7EbyVKY3O/RED5dUju72XYUaCZAmwWbHop/YuLamXfIlp3ZRMPazPmXE31h
hIl2+Wxf5UtxZYXGhaaQmUtNs0qz8OIgdRbzeSiWW6eOuQiznl2S8OK3Y3v2S+OrrBOCQ10/7Kba
uoeF47HNo1uij67H7otb+FUSg2CNwhrKjsvvaAg3CQDsVcDoj3Sh+aDBZZhlBxoHswFTIsCnsblZ
mPsNlb5RbuSw7wbEzaiXLf57bBavoidQA5FXuSHQARnxozvXqHl06NhUCLPre3XGpDjnrfuemi7h
DQ/g/DQ35yHyQLr09TcCyFeZxEmYM7xSzTbcsXBNuXN051zyWRQplQqsCuhgzPRDZDTQPNs0WedW
Y6w9kyc/4i83FdVbvzQHBw3NFrPYyuTWtKdvStK9zHaxgVlAccrt2PKkw3Z6GaboE+Xri6UAjtXx
pq5Yg4RtBN/tEzXqu2ngs1NdyK/LGF5yM3qixBC2o84/SXLecGcpESFiDxhA3ESmLg8q0mevC3Bq
BM1dk9h3uRV0J39mWlfgfPcsqrIVid35Qu3nduq7cLvkBktQ7mhVyGpojCbw7oDKMJFQVz2wBo5y
f2vM26Fyn62EXh1BBrcY1ctc6UxLXdw7re6CCGE6mUbKfdCxn2eBeaLz5DNZ7HgfqeSJSSw4JNPL
YFA32SzBPUCgF3lX2dNHjuC2TsscJSuompt+WB7mymgvieST1sMLbcqHaNZMKD+/7R2cnOV0WUbv
GoHph0+6fFuOZXCkYObD8+iWqXWllmnZ09aNpi+TazMvzWhvtfl8Oy9zyT6FxYBKuqcMsNbWHAtA
R325GZKm28uuqdd+1C9bGuuJgQfps0jDBJdHdmKUTE552XyIuPheLiO4AUNFmyLKb4SYnX0YZ5dF
EWf2ycXz7aLB1Y53cSEXb5E4NiGEq6sRtW81Jdg+w9SjKopAewj9aRWHcXJo3bSmWjQ1d63XPkQF
csg4y09LsN+M0+m+VXENUOGp84uM6CKp6zyI92KeHyivq07yi+RbfswSim4EgpEVtfNu2oaAsOCB
n03PQGysT6QdbSuvH9NI8nqdn2PNN+SjCTo5Jnef37dy6bZN2J0Hd1nOibJ3QC88PwyOsw6djVY1
7PzMeS9iC1WqmfujiFjPRyamhimQ5P/k9yodeE/mksONoLdqp1eroqyins37xHhKIdqwq8zATLZB
tmvCb7k1/PBDkMx1JT/zAhRX1X78/14b++tC+pcupHhY/6st0AOqXjT/cQv08xr786v+sQayKMmV
0na5Yf5c2/zdIev99nPNIx3LA9Pl2mxg/m6R9X7DSmtagWU7/+af/fcrqfsbCyLH5dbrBZRqc7/9
S3dSLsr1n+6kHHN8GyScLdfxA0dbaL9/3Cdl1P2f/2X+76kcrdyAigodz7G2wZJ+Cxb4iNg0dnUe
sJQAcFBBOlh+Ig9gH2QdgNxGUAGeND9EWDmr1LVPykFGi6PqR1QnV41GKXjsfFdBcI4m+hZoPv7W
8JpqcMRFOZ/OvqKFZUzEQUFo6DWqofXvKCEoLiMMBxeWQ62hDtEM3sGdozuaSNixAH7IYg5KqWEQ
xAiqTQIfQsCJWDQwAjq5f59oiMQMTSJj/RRNSXqhQvEVRiFFmYAnPI2gUNpc5zD9aTgFUpPQsIrC
NtQ+Q6/GpG5SEaim24CWBTOChkI/4ybT2IvAYUPe8CodIGI0itTopCEZi4ZloDx3mDG8k+Eu+T7T
UA0nyb6xp8C8MD5QYTyfxHKXjGA4gjSiv1JPP/Zw3ZuknzkmIG/inZuheCBt0cjHxqwr7yIoH7BZ
z4QTxkNn1rc+w8iigSCz706HCmdUq2EhPdQQR+NDhAaJjBopImGLzBaMkbRaDlFH8xHxeIAptk8l
+Kj3Y1n03kMpMYp50+T0CscaYGJqlMkC00RpuMmsMSfeTNOoyh+iMulxRsyXQCNRZo6S0YVoE2MS
GaCmcMAwI4FRWTCgOr6bH4DWKDIlkj5KpwUkGpxmjWEBpFJu5ihkjMpgNnq3s0a2mLBb0Er31PEJ
2IBuSbsBdkGjdX6MRQMjysSXsegJWI7iEXWPxgaNiMEdNRCbLfSm6dHUGJkcnowPVyYjPeu5OQdT
1QGsYk4xgggCr4ADCzn8kTYgY003DHiXNif3TFlln41PFH/S6CyjjYQ6CO2aGAOZXJff62YB3l1J
cSkyi/IpGN5pHz2MzkL0xrwKGLRogwOY6QBmT4rp0eM766ZMbLzA7LQcTBeNA8PU8zsqYocUhd8h
5kOJy2ai2WAQAUXAlf9YNN6XI0yWBPTarpXnXeGSvY1VMlzFi+uu0sa6FbrYqXLOIQuwDcjUoFsi
kPMlHs2egD+IzFd2vIIuBvYG9PzQ5mVn90Vs7mk9wpZIxxOEJSr1jKkb1laWAeGl+tWe0sd56VjX
juRFUoOalNZpdqKt2SrGKR3XtbXhGnZ0rOwxGuuN58RqZzVNuBW4ncKIwT4LO879xmM/Askz+6Ec
997wI7Hr44juP5Huez+59ePqPYrFBxuod2fkh/U7pgxS2s6c3AxsW1DKJgx7FrF35XWnQbN4G/Lz
TMh+vu/I02wy17rkilVXac6vjcJ4mVbABrIHYZWEhvF9lMFXTH8kbtqJEo8wfQqmo9fz0U0Izay7
2H/2PFmcZ3yU9MYo2O9R0dCyhASfaS1+CBdUeeT5/KdOX1fltqvMkBkbFV9oPZ933ToyXryxnjap
Vvx7pP+KFcDQsntjVG9u2qB88av5K9b7gp5nVukNQsYqgaIdeMfsFpxouvPtUB1cPKobW5LXV775
bZjEc85e5MkdP9yOITw3bh3bbzejb868ooJ1ZJvNLfVS+H6UQQe3EJuYp+ZSofPfqtncpEGRn7FQ
mhtrdHbcR2fa9O4Do2R5y02ob1wM4nojXwdE+R1PgICvHzq39XY+bleR1PED1lm1OJfGqel7iDtK
Au2JQod5y/WFm3xpYw1IFft4I482OnsESBJUdF7k/c6P6qMA3XXEN/7JvSa7UYp+gx7UvlFysRfG
bkgN2lt481AvTACLkJSi+Yf73WJU82G0+m/N1KwBrtOzUi5UGVj1yaGidQe8yt6pueVjsU5CPofF
0vqH1PGuVBjNZ6M0DxZbSF6WzadhmPduIvtDlddsTe2USrYKNIKdMP3Fo/I2Pj0Nq9yBu9Ua4iNJ
gm82/sVNWo04NlNrzcjfcUku4ddLVk8Lf6VJD/t1gh4OtgzuXGhZB25PH2ORZftI2Ldu4d/3ird7
lKqtzCdzVy94zHJAHjhcKQtjkAUUIBvwXI5Bp5D7ym0U72zVjFeFf2M3tnmWuLqvVB09RH537PHe
bQIqMI6FQ87dksNtZ9Cjxo3n1YrgiPqO7r1PsDKHpnPvR5JDMsU92Pi6T6y6mYR10+IkW4UaNioC
M9m6wN2Y72n9aPnICHGbWelOBSXVY05xAUBwH0wJpIAg2achnN7BtPlyXtprKzbe8sG+mmzq3AJI
Yl0n3RUqQbQ2JYCFFMrbOi7Fg5sKFl7BAX/WqRzfg4FNVTGVN3XUmbfYNWFDGJum4CpVeMHTHNhf
GSxb2kyBfYeYzpzWPvG4U9qUUMjaYXUH/wqprMSzPmScFT2+eWPYARKgJMLL38g3tuvBOoe9fOUi
a23ps2q2SWQcaYnaA9178pSatx35Bb5LaFFJ/IJdkWhnO+yiTN0Z8Ks3dsQKmFLmgUYD2hPZSP34
xW/+xW/+xW/+n+M3/7rE/sVLLDje/9zKyIa7jNq//cvn/+Meyxf+I+npB+B9pQ0Li4NI8ie/Jz2l
xgLbUjLPC+mzJ/3jPTYwbVauFtZF1/G0pfLfV6vcb4ULmcaH5Ysh8q/cY13NHv7zPdZle+DxbdiW
hAps/dM9tuwhGbcFrUrlUkryaQ0G21kdnaR9tzkEiQbN9RbU+Kq1DJ9GE3jalATA9su6dqMM70kb
BzL6N6aR8sgkNBsur5SDUaIYiOR1LnG7LEkFELsI9iGOHwBWoNXpH2aUD+pzP41Xk2DYr8bM5/Z1
2xNEuuIqQf5+YCjiDDSDb3T+6tIPzkfYiZ/JYG7b0r91BWUGsUHwCtB80DiMIrO9TghpwWyUHlYm
yX0tsKODk8RPA6Zp2FChv5s5uLZ3g5Xiupmk9v6Z2M3GbjXiK4uGhVsq7dOr2sYYMVt3TW5cT/S2
c4RBN2yN5MkuGnySRIpAKk3rpTRezLzcl1zYI7VZAut1tK5sc/DWuY9VZvK/h4Gf7vr+iJZ7MHoP
37aLNd8vFB3NVfAlF7VSlvs5UEiV9Mj4nd9dL8PJsLip2S5gJxBkkMLG65p+V3oWmI4Nq3foNaJS
yQzOEpDYvnXpS1y85E6ixxVMZg36XKCFugLFrum/z06S7+h5wL/WJc5d0j3D8DTvbdS+CdXP0/Jf
rYXAGkUwWbzvSbHIc1UPh0zWFXT/pj9aBa48ezHflZYWFy0yUj8Gj9z99Gqoq1qGpA/o3Glh0ptT
kv1IlVRNr8g2bUtbPGdomY4WNRlc2/pkaakTRH1Ju+Ha3A3WNO9GLYmmaKNzb+XHJiLNVdYnYTML
ZSk4dZY/vdZVW/RVrbMCA74fBgynCglW4VLnEtwzeTfmrkyqes3cl1AfgJdNahXXQM6dta6rtMJr
aK13QfSlPt5jKRFcKLKhIFwrw0JrxJabXzIQtfshKG7IbEdM+SjKwqq+1y69Vk2cnkZEZ1Orz3VR
PNdjS+ZOK9Oh1qiLcur2Ctna0vq1AJq/jeuxeyqpOyUKWV7IXcy3jmnsiPHnZ+4FX5M5TVsikMPG
1zp5jGBeaeWcdUi1rRDTBaK60Oo6Fwm3VPmtM7ubrsgfiN9dI/43RxJYezXF89qL7ILOWgjCsnMo
VK6ACgdW8X0YqmZTEafM+I1Q7kODhYNEPYTOezsx/CkCpQC2BI+bEZ3If57VkPp3TmeiHoykXYBc
+2sKl8dNY/PkVf5h5vc+kj0bovLZitKnpibyJvOypDD+LUgJsOWl+6UahtJBcVtSnX9n2PalH5dz
sxjiQt/EuhzK7orV6p0w+D+ZlqXbly63M09eyFLci6m/sKQkBZh6tBqJ9mz0wceUTA/VMOcbc/hh
tX54xC6+rFJqkoqJpWcfM6AzM5NLE1uiZ+GBvzRxjL1craKpxglViOzbMhmnhRAjBTXGtm89nL86
/RnrHGhFIFToZKhPRNQlKrrozKip06OR4OdJRCzYIDpEO3vPA0gG/z+B1JfN1VWsk6iQErnlaAFt
1DlVIQB8sHqZQ6M8lDrLGuovidns9J0ssFPyqyun+HUUJbBnnYatEAEDnY/1dFIWvOwxj7P6fnYJ
0M6y+GCfit2Km+4WJrYkM9UefOB5e7AmtJjgGMZdx17T1Sldsk7lMZpZb4TOuaTQYxfoTG+v071R
dfB12penOMQrt3OJAcMju1S9Wvajp9pVGi/fWyLDps4Oz8mOfya1oDWDQguFT/CUhEen8QF3ZNhj
cec9RkrRa6iXha3OKNs8W5DpllViV48QDSANL3OzXpTIn7xSJlf1SDb357/tYM7qJHRDUBNtbl85
08YtwWJM8sXT2emJzrz1hLdxXY6i2LW2dWl11trRqevgG28t9pw6je1SvhrBQCGjbQ3KJ8c7xtve
pR+RYlCZTeHZKo1hT2XEJue/MxL6jnT6O9Q5cOzma3S5YjfpjLin0+INsXEaQx5lTY581InyiuZ5
K+A6bJKsHXuJaZ/4FeS3aO8anzJslnPaVRRntIJar6h5Lt2pIOsyehwSi7EDQoN3c0JGGPmWksmg
UdKaSzJfPj1cI9pKX8cUwCeFzqt+0R5+aHr8njONPytbamXNxS+a+2a9myMp1wu0XldmDyFE950n
kI/yhptvMKPl8kpA95Dx2kNcOwmJyGU/O6CTj32H0QENfas6Fp5lIe76qXwTcbotwWJjcGSBmOvm
FrfDFyqD+NkhK7Gty/IjN/I3FQXUSPswq2OKnrO62Axp/FIT1d5WA1HR1nduQhcXZIxYLjOD05rP
PLgYs1jV+ItznWSYFkSXpW52XZ434Fau/U7HnGbDONjQEV3wK2a699G6MGOzTyUameDMR2QcRhe7
fb0yG6yRvybivzQRE7v5rybi94/84z8Mwz+/5veljv+bTUeGKx2CZZ60bUbe34dhjz8xSf0I4dJw
96eODP83IPmeDPDEWNL6p2wPRFySPR5LIt+DffJXhmEm238ehh2fCdgD74+b0RICD+Qflzqijgi4
AZ7CQ2AR5rb8J2K6+0RFp8oem20xT9ZWIor01hkyEgblunortGoS4jzWKoplV+dqiswjXE1rR3gR
rACiCzMQJn7pnFSZ0U3EZ4zcOCwmpBpIRk+t1m5sreLoKKZWdUrkHal1nmp875B9kuyY07x0yDvr
YaReZ+369PGWWitq9VTcav2or1Ajc/fKmuL3IQbcWUw+/vefqpPWn3yEqBZBqlPVJSoVCpWX7QLj
NtPKVQyAKWddvBaLr5VqftxGK10KyatYbpKY1sqM5cXamLP8MLjevawwdARaMcP1jIM4M14Dw0RN
C9RtUYaEaNrEOqL915sY8W1ChAu1GudoXa70Yeii0yFcxvsE6S7QGh5HdUvkcEFRixfKocaY83xi
gpa2uaNMaes2Trl1EAaNxb5d4HvxQ00fNu/wg2poDJ+Xi1sHfNH4GsOU2E6UZGK6ijfsmAqWWpyo
QXvNFixY9VG0LzL7EbwAgIzYi9exRd4Qoa8f2nqzxFQNZyVUCnklS2AJi4EPIJmYe9OHpdPjjym/
+iElr49PBQcX/e5uSGyixPail2b8BM1sYoYam0HnHcfVkqfezVBnuAq6NCdlYLN7a4wJg1Js6asJ
DdlYTVatzu3WNjH2hbbRtKKz1Ka/e05nyrUDypbBTWWmn52mOCBrXne7gVrMGXI7h7uRsJkjpBTl
27Kll7Rp6mgLwX1Ha6O5Ekksd5Z9m/QKg4EbN6yy/i97Z5IkN5Jt2RUhBFAACmBqZrDW+959AnHS
SfRQ9N0u/hJqGzX9Uvuqo8yfURFRUl8yRWoYk0yRiKCTdDczqL537zntj6SX26iYzKs0rt/LkvOz
3/ln2shci1xCMdHSnIZV/BDFDUzTZMOB2Ji4xaUOX3ty4teiHV/RdaGZTLxdu/B07qL5rByaFyw2
uSbp6imFq40sqy9zhuPmsySaBYFye+l4aNK/jUydo0qmO4uwzOc83C2watmRMMZcioSsftplXESI
pEUyLNwoDZPRgh1vyB2ZNq5eeXYSvSAuPxMJyuloOBPvwcl7lCNKJ8cOnKNBT23VtnQKA5L71/wy
igi88pSJ6wD0xdzXP1K3f1TIgEGmsdYwkFbuo9q8VStPva40QjMy9h6DcWmtCKDxvQk0bKRz0o6J
uT89xATcd6VT1qE5FO1FjOkP4Fxi1mUKt3DCxh8e6UlEkdymSzbzxqe0PATbeNrgMu0uiqd/jSNa
lndA2zjkFetrYMIAGFznYyF66LdBy4cSfrESBB0Y18QJYQbLcFSczWAs5/SVY8Phvm3zoHds/KBm
N52I9HGViCirO+vAGcgYg81kQDyrPPdH7aQINtDPPDR1O1C4kfG2tunpT3E/bxIEFxzMtRtxaj8s
RI4PhSm2aC9Ltkz8bZL4NVFBcOAhj0elZFFXUymc8uClsYHNcWncO4agIcMPslM0Rn6pKFoHxAjF
4r2EZXPwq/YbISrzKIFnbMuu/WYVqbUz+HFK3HU3fo7xpRjdG7rYoAJZw9aDjfjTfa2AC1tM7YVZ
YT63nE2TwQCMqIv7RvN9SjiaqzR6KSZ1GbucNfzYXwBJPC1tZuzjcaCU1y43DvUSGCZVe9Wu9pXj
/a2t/Ftb6f3/0FYqVh+x3oFMehvSdlCusUsTU82me1vvTIx1CAeWKCnLlFZvVf4+tv6rx1amrtgI
mGr+v+e4h+V//UdrXEM4r4xHVbeq+uMZ9vcv8PsRllGuZDbL16Wgrssqvx9hHeG5ru8HfiAQuv0h
l+T/ZloBmSTLAdv3C+r3z3EuJ+LAdVG/mTaeew31+zdiSbYG8/0plSSowAdCgJX3Hd/1/wLuY4BT
z944EdL0eEgx+XIVtujAOE5xtI9sKFnlYU5cplTcWK0otEH3VzNVs5Zg9Xjv94Q1oHnZBVpBzgS5
cvbjWu7diYuaUidHRrtxto9EIrb+0G7KlGoX6kgVHf/wA7j7x5/4TwjCX4jBP/1NiGp5fC9Zhwb8
v8XY/I9H8SF2hZuYTbulKk7QqLSfeurqddC+EG03+tHe5MZEc7pfPvKEh+PoLDdjcOR6calXDome
E5od051urpEX+PKYrQRhYrNIw74mQbyub0iEv3qfEwyFUe0iQsQOjB3bIriIyt5pFFbitnh5zO8T
8AtVZ3QDrVtSqt8rsjBd5Z7qFPKEi9nXdk9IFkj19PlTkNndwW6OtIY3rr+KC/KqbJtDCoJCZN7X
kRmcFtISRlQCyhHO906nHYbaHHaN9AiVGO+ABKyD8JkfrQs5H8i3cO45vlkt6vWKe20l8PJgCd9I
hkvnuldPGZE3uGsCJO26ormox5KhBkMkZduEhO15v/qQSHu2yaHbWd8MaeyzuB845B6amZBP0uQ4
2KYyTGgpbDiaR5E62r57HPgT2JJJ7lSepnb4dO3QLcbHejIPQ8M9qfLnr1V6d95YWZuygmBfV66k
0h1f83di+NxoQn5/Q8UWiXhrFeHstepAsJ8nuEmkW5Qb30N2Sj0yY49gXyrZTJeEIfGmmOMDtYeS
ejz/dbESduIUfLIAJyX1cJMn8txl2b4Z3R+uNzxy0AQiQP09WxQpOKTSwud8nWacXOIofe85e1lG
SfCsCgjmTG+4Z79jgttFGKZ3Xs8Be3Ivg2meIiV/WAt1Zp+cWB5H10pl9OP7+BJU86mLFyTazb1r
MAxNZlINY43+NqC9L+hW8MrdrtFwBSDlsTNrpilMkKPktoYNQ2z/MnvFHjYQuB4SMl5TLsw0FJIw
HGyj6b0t83RDUOd56plwcqz3ts2ahshbwRNlqqAhUWyJTD4MFGB3dVKfZcnQXEz5cwcO6EzZ/qdj
FfeTro43y3eAQNa585yju/b1PiMEjMMvgOhGTs57XQ2CEXW/ZaRiHnvDrPZ19lGY425q0bxTpsiK
6s5m2HqDZOFo9tYhJQNiEy9am84ArOcvexiDWWgWSmEqW2ESpdU7oAZoFZXcTsZ816hJhJjrJoS+
DMmKB9n4eNAjXjO5++IpyZzUYfVhtW9k8NiOWAlgwvWjnBAKA4Dhypvf5cXJq499DLCXkJaR5NEt
srQ3WZNunGT8GhEPjKLEOtUTVw5zHAg8xw6pPTXc9alF9gl/3E6QjzgLXIWm/W451qmYpTpKr320
kkbu6kE8dzNX63Sg1VK3xieMPbZZdvIuoOF4MCtwvUsQVmi4El43rAz0a9qx+Vyco41dVm0ozNoB
1wNmcU4CJxRO90pee9yQ9ZRkJOMkjNoi38f+8BZwxYEXbXCNSKs7LDYd4LHHwUxPTcf90zKjAu2j
CfYoYVhKj6fcWEXPYI2i79Yb3OAgo37Hjmlsi73EH/8Ux/0rmdWYyoGT49sb7xX3mPvJmp/86V5l
UkIgrPI9lzzaLaR4jrJIr6bGrI5+JZeLIBZOLLE+jCABXlT8w4DqeB646QwNc2NrqpqQL81gsp6Y
qXe4BH0u2qRPxbZhZbAhTLqGkq+3Mf2Ba8xSnOaW6BM0j5Mfi70XDXAzQZ/UjPf2PdA/h4U4fZ6b
vhMf2RLdckx/bKrv/ZhfNSJ7qQvSnp2H+4R66KaGf7VLSQxvGzH2O8nyKYwhCtIYam6jrOQV3y3r
Dc499HMNs91+5WKTDVZ5IvhzsLMZ2tkco0eevrLJe/EMolOwv4dckACtFt1tMbButj4z/3KaL7Oq
n4Ct4PdoZ/dcRNk2kJif16WoTzSzN8aUMLhIkmxfrKfcto1TXb240fw8RcGzPcCDDiKQdrEdPMS1
hdJaALCYJP2iiA9fzgTG9dC2myJDDBd7qLpjEWGRlOlNRKaKp7XuNqyFt81itrR1m9R7d422oD5x
ZYvsIqwyvi55lh6djGxYNnrrVTxWHfc+0wjTKF/Po0phETrzVc0WK0Rjs2ySjlWjV2HVM6fSD7nu
vpUaQQ6set0W491sAhS3uo7AmL08T2097aOmfxT2D8kOg+9nQvaqi7NjF2HRqVDWF47xkhuMW8Ac
8o4ItskCZKzLrtNhO7rzyxzxuQOXYp8CUyRLSmunwtfc8ierQklvRy0M0QJjt1hsdx0zXGqunAvG
z33TvXllc5xoAOuHsoUbBtpIGKUqtBgjT914SP0FHIoFDpX3k2RBVQ6hDIK9McQXfekmSB2m6Rdi
pQOLLX5oPD6Ndy++iuZuVzSXtH9yIH1MrHO6FTfPyPCF1VjcUnvIxb5wonBcv4z559gq5jPZdowO
qXPuxpyxWwPfZLuOOIuK6NjSzJe5hzCKUCqA8aw86mMURf7tKHk0Kt4G/XJdrvFDG/XHcXxBzxrm
sjqQ3eWQsHOHB3v4CW+xL9mbgW0klP02KF7rrLe85XvVlRRrYF5E1cEa+m1qmLz9FX2/+kDsd4Mg
cYeIaMcndAPHNaVoVXnnjpgfcuKPtjCPjcEd2Ho1PP+F3Ul2HJjOpAvoQ3M+OE5zEnwqiKI5IfMB
xObEEfMHeUA4G5ILhVUYQXzzDg4YhsSMD/NchuwRYJcaILuA8nQ/ydKCIbF3i9vsHOB15ogOl+dw
ZRMSlyXzmquG7/LqOXxEr7sqzncgBjeeUZEhZGrn12GXyV2wRvcxVnc34VjQmBymFIWf4Qi85mwd
UzRHuWDhE1e7bIyeYDbtF9aK2zEuQA/NnDPUPOwWSLdG5hNMTBZW7koe6oTYctGM/taa3Ds35qzr
BsahiHNnN2U8Q0axW8RAFq685dSY8Z/xaidW7W3Nxq03DXDbzRgxomCKRhTRungNf+91oAAlI+Z9
vReupkRnbxCPzgIAZf7yyifDxSyAmniNiey8+pxJcdocA0HjAB42jovvdUflX9kaoWZ2LJZrvd1P
7M+YOSx/XiO0Gv88c1paejkTMM5ePfdVBt4zpq4rKjrz2a55zY7oqLKYLmeg1yHCpe7oesk3keSH
qSpifpDDMyRPo876ra3iO05IK28kPvVZK1IKCMnJL2nNwxoS247ho2MBnF+ALe7pfmbnmBJogjxo
s1ptxZpMPXdZzepQpBs52MOuHYhVc4LYmMoIDh0jzHGYT4X3lvF8adLY30i+hXzUsEcHCppkSXni
zAwPK6Ehm7rlNhtbkt7+0hAhfwtKRs9kkCVMj5lSXcY53e3lIVkmBlxZRLzQGHjFLyGgYoZ+ahvn
6bSDAPneOQVHs8j+aRaVf2AWfJvoaW+1rOwBFYgucbPKhBOcsr8nbeRvI8WrAgk7z3TL4dEhpu0y
26+2O1zq/K7orIcc5m5FLhcvrzNtO0+3/PID0irMbDNjr9hOcFJUx85bnlo7e6tHcDP04OwN6qr8
NiI17kYccwMDAp+bvbKrSwCzNhv22xN79erKrBJKCQMksHEAeNo3NAlXGKY7Tiowjkp5YvnILDE/
AGen9GvyQ2A83jRGshvK4Bx1rBdUVt/NkXuc1QcqBNL7Hm0DtySja9P0bIEGLvU+L1iy9hUrbtdw
nkZ+Tw4W1btXMCDtpTj9PYX4N6YQDlS7P1yC/y/D/PEz+/rP/2kATfps/zJ/+Mcv/cf8QesabQHi
TkhTuBrJ8c/5gzB/A5FBj8ryGCkwb/gTqiOQPuoAmk/eLyTHH/NkAVdtxgbery7Vv8fqkHqD9+cJ
hGaH8LUoRvHnC8RfV2h4XERZF9aW63LFCie9GimrcyLtUchyOKDGLqizj9Tam/zk9NNHo9vuObV3
i/q7Q/FJrU8ywGJiVPTjbYryeYO+lnrEQ6479MCKcTpKUZ9VX364eX7J1HCOdPO+oYI//brLGu0T
kKtoS+jivlxzeyMp7hcNgjdjYnugO/2B33xV9ZDCDNrPEYUTbtuDk3+udkZeQOh38CvjBKUp3jcB
jTKqLm2H1tHzSFNUT+ozKOwfSwLONUi9ngcB2bOSDkfk7rNIPnp87W3UmxFsVwq1OQ9gv1xRyS3Z
MZPGFWUGyQNUvdl4bTqbN+1YD7SuVfY9EHXIzuMjr0Fu5bINYFRV3Lk4nc5D92Sr8r2o0wh4c7Hv
zEbsBlzeLNryA/WFjhj4G9cfrk0R0Kx6nPC+e9/zSqfn6p2a4m47dtank6+PSc9NKPLXr+ydDhjz
jjk6wE6Ot3zHWYS5fAglJWa+xeyubQISXdfhjuzK8xjF+gSeMx3hs6iL3B9zWc5Xtt/ap24iIMcs
REqaOgVtNrhJ75Ohvvux+eUyBAqTjPNkGeGXiPnPlmgIrdSFOZsWDPnhLqipopFqEyYpkyK05Dei
WSbfRkVCn4RG7gzkyUtyYY3KJy7Gtl63NTv4XcVeFYw0TBQ1S9xlhI9YnHEQsVJryxIBQ4uXXCnu
jYDsZ4d6Od+mwTEO6dCVl2S+RN5oA+yaLrFLo2ewXU5EWX2exFOmXFj0Fq+goRsVbQvM0I6/frqL
uh1VQ8airqZt1r/iHxpZYXBmEVX6CO/gZ6do4Q0Drw0unglQxf41he22o9oy9Kzg2H5koeBoEjL8
VaxYmnOZGjbFB2j5pvUCYv5lXiFS2bVNqR50OJAneoACqnCWNHBto5fMGN6yFhKE2ep3jd1zqhX3
RgV8TUVPiwG6P14hQK1F9LT+Ikfzlgu7VI28einNTfGDa3vUI0xM3XVseidiP/aWIkbOBbWNzgAd
P7N2fXaL+wW2L1ZVJ96msL63hkP2bbiYJo8X/mwYnkVc7F3+1RUktJelMG8H6JZbU64vnYJyHtTs
LpsYDLeR0vdJaFjUJiPFpGObmIx3/q2cDnjJp0NVcHcyU6BufUNXyFqiTRH51qUPZLf3AuZnIw1v
4mz0jga1truEkMvZyxmzy0RdgrGDmRsb5aYDL7QtG49XWh882oCDY0UHw01nZ59AUI4ArR0jv480
vVDT4AegFvRORDo+ElO9qeqgeUyKln2pIrrayaG7rNUiaWpHvIP4TDjwsZjuM+ZluecUB9vyAGZO
A/tucpKlzLkUJyy2PxSBHeaK2L+jrnhQoOagXs/QGmAY+/NzR987XNk/7gqo5TSjGBoq/Ez1cu2Q
lb2dFOfa1IN80dA/dJwBOoXeZRLXMZFZePerzBwuvN4kDqWfPVReewoKJAI4djN+TT0fYmFc+4pQ
YJ45K1ReBrmTF/j7xXBOMWz8rWJSCJmO0/TWJilB37KwwsYzdYEpgsFv5zW5thrKoUgfakvlmybj
5SpKCkx2m2+i1V6vTDVyAoQzDKKBYRKgZDKGyb2d3kpP5LTPqUYp55jwMgoXR+tPR3GwZT1uPCpe
O3B5ZuEf1VDdYDIizojAd+OsXrO1u8jeNuhlxYxntkM4m0TmtRiWY5ZzhfJR0pp1fZjK2gm7wnyJ
Zy7mWRExRs0eDLNhuKPNtrAPv09dxkUl5yU5JHAVosn6lpbTQ75cbO3HNVugpw7K3Fi7c32blF8F
Sk9bdQejOXmlquBzlFfQbO1Dkh/TjFVuH6qRL9ikSUfGgGdKT0iWObX67rzxibNqo6/nERX2Fucb
JoRJNyjTvVXlz56rhpPM9QyijS41kmCzv8Q1zuBFVBc1BYzb8oCJljYLz1wH+RjoDnFOvI9RXzg2
vD1yqLGb0TaeVstgAW/fYq9HRZs2yRaSSbEzUuazs3YbN5oRFyXDZWjTs4EBFF0rCG1tRO5RI9eW
RdZxwkiPNNnV9uRhGJYd6H2bS6x5PWFYTrVpuaF7pd3LtbYwGyk+Zg//glt3Z8Db94Z0o+0s7EOq
XVQLUqpS26lEy10P3vl1yv8cslZwCGdgsp/JdbO0yHc0v5ZdVfBpwnDzWy7Mh9XxSPLWK0ot/vke
FsVXiUd3w3Vk2K4mVrekKWBmCL/Zt2BDrrzqfRbFl2yKbdR1LsxXRBSaktckeWgnvbfzBirSkVns
MxEbZ1OI+2hg3hCZRKubtL1v3VKxRuZO43nMtqfBftC/ZDPlpbGriZNIgrxnW9iP6F8YZuX2qyiq
S2YF18OcykuTqDeziLlHV3VYxjG4yIgxT0VM/zQZxi3iBnrL3DC2EXq2mwmxG79JmYfr2oM7d+x6
byX2s2aBsItpv2a2/PuCQvJm1qQYx4AZUwGPMYHIEE5mnUNYIQYvk2jOjK2JMw7oGVkhpFG591Om
TKhg03RAakjibY1Uuq+Z5td0mmTTaqbNrOk2/OBvpYR3g8eXtfovCM6seThkUyEfa0bOrGk5Jdic
WCzEUt1bpq47BVan03wdTAHsNtrcO7eNE1aawgOqtThGmsyDEXcnKJox2YDaM+W3AoiP1fE26VJe
/IPhsUcgOTxR3d6S6FcuzcRFNdbDyOXQ7RR5G8qjvJ53MngyNT+on06g8psdYSmqCpoxNAMbgsOe
UHOPHhpVXvWaR7QsNUh8A72b1LQiR3OLak0wkpplxMWVTzbNN3K44+aaeJSAPhLtEh96YEglUCTw
1LczkKRC05Lmhg+QwJ9vCk1SKuUAJkXeUe87k7rYyB7mbwF8qa05YwaKwZkD+njjBTCaJmBNnaY2
ZZrf9PdV61+9anEBIhMY/Lcb3+OP8Uf3x0vW//lF/3XLMn/zuGVZPgRyV/Lk5sv93tpx6fOgbDMD
2/vDFcvHzhawq5SS9OCvXs7vlR3vN0dYvmVaPNVJwvr/FnpCOnr1+afVqEuzlCsW5SD9f+5fCORV
Yq5tkpukalr2dIv81hTCPCbdrBvKY9jJtGHXQALOmx9nA8t1GcmrJirKk8hOszPv/WK+zedgeLVb
96pwkL8U0hyOiYCtN/O42OSmWZAKcr4leXy1NuntmjMILZL0x0jEjcdDBxk5UDfDWE7ndapDPpK2
xNeYJg8rEe/V/S7a5nGd2qdOFXcAWSFZqG9FYr4kNXyw1hxfjBR6VR2fg9xivqLqXRGojiEc2SD6
K2Lr9taTX8ZPawsYQjiAU9fq6on270GO1jmrZmg3epcxfi6OOlnNOZnEPSTfR7JYuateTArJcNHv
WXV9jVVw4xvtBaDWi5m+JlZ6n1ikmtr+pyWiA1uGZyZwJMgMWFTq28ybnnmM9d1SybNbD9MmcrxX
39GdXUBeTnJj9tk3Zz21CWAEVZlfpLpfVbPckcKcK/nGq4DpsHmTG2U4TQMfS8CKLk4RP1uiy09e
t2KrV1f8fo9+07/BM3/PChoq3ieRy9tCOQc7th+IYH0Smjt5c2+SyDRu4pUwKFwHbzLfl2Q7t+23
JTASjrLVY1d/iTp56otFl5ys+zYxP2QitaWjBQmfjETGUbhsK2e5jePVBPs8klvFR5njpawTcWvZ
RgfpbJKabqGbCgQFtc4y5hoIeonMoYvrUuK8FFp+2WsNJifSU6nFmKbLxYg0IGP8FoWVPllE7O4U
z04Kw0zWWxybrpZt0g5b+OcIOCNtpRA4OU0t5/x1HInr6Kac3iut77S0yHNq0/epGegAofhcuv7Y
0Jg/slfVO4RXvsfBY45SydaC0JqnFxCQdB8n1XfKFNFuGHt0ov6hw75qzBWRVe5Yc2fcVr3vgDFY
ST3gJDW1nNTBUio9fENYS0vspU5DwKxqu8MYRKiieBSFI65TS0tPM+ynOVfMWutQWy1GdTGkZsPd
0NQX7oJM0onTLitkB7eoPpuRGGhltleA5I1jIGdjh0GA9SguVga5EG2KU6ElrbbWtS6yvU5izuOu
2YDQ1aB/V+tdZT/xU0b4mmbjtakVsJmWwVYzmpOZI4EGcPcLwlg33XdaICu0Shb+zIV1ntq2yZqF
fcd+MtXq2bZNw9Ze0QRgpc20ntZSxg8vabmUD7xFAb8x0jdXnxuWq/v7XOgTXLdMp6GEaIpYchId
GU+cuJOW4wZYcmsfXW6hxbmVi+UF7wAJAGYvK9uNWmt2xzqkhocnF/+uYU0h7KunUYt5Jbz/LmqP
zEg5qGl5Lw9pY9/g85Wpusu04JebDX84nL+QjNswtl8tLQNOtBY4xQ8s8ATHNUUaSYJ7Z9DLQiQs
MAorrRbmO8s1oxxDYZGjiLi2HV1MxAVGYs+lZJhxKYYR7jzIxH1CMHHAwwlD0BYizMXPrF9eexaB
qFkmZH+cZIiJcFHmYLYwthnpMuQod3sLY8o6RQdXFK9evV7KvGZ/Yz5MysWjMDOlHxm/JiNxVSd2
LmOdvbZV8n2Mm4JP8ozowYJCIIZHxvYUVntasnqv7/K6uhPLF2kNGGbCegUnl6GpT7cpNGbCPBxs
HJomoWIcfF+XFch5u/ka5ny8OOM8QNG3u+PkM5piRvMTwEG7K1vzFmUVyxaVU0IkYz70TredTIef
hal2dlKrvVWUH8oVR99InxhUi72z+tfmyii+SzV3D91V0tXvPHAE9aXhkd3qTIDhkNrTvGuSNtv5
6cp3UeW8leLJOySAVlSKl4IKJuttWb7bw1W/QlFzXRDeBEOTY213uyXpL60CweCwyKRaxFG1fy9H
rpCG8T4NyW1vk/kJnOXAM7DdStG6m1gA9Pb7Jg6dzGHhlu3c2R63hZUsOweWIk4q3g+Ng+EnHxbG
ixRFkRhG+zngpe0wNelWXuSVTw2l7wZeDMA1uwZfUkOC9ujA4+w8jM8TAY5GKnc7LIJGSiUeDLEQ
VG7LY5JYt10KBYaY6kkZFQINP/L3lLY+Is3EzhX7rzrhiOy8laq/TQOmP+waaU6p0Q7TOT5mkW/c
pmlzs+bloe1ApETzPnMbNmIOLSCp3XbCKL98OVzn/a0pSb3bebGrDGoy9bB+uXmS3W7KhJdY56hb
R00PphHbBAUq9nXxeF2n7HdEwuAmToIMJUn+KByauj3/BH43gQ8abgxGETIYGW+VbLwtXCm3qJO4
UJvOxp1ZvqyROhBjYZFWLXtzdvh7fAPmxfAmyK4nN7dDimsQlgb0gT4crKLuBBFuup1V9gltvt9w
nr/1PW55Zmt++rbhU5ks1C4fuCDZvJJt6Qys6csbNsziJAkHQFXnIGEilBto0z3WfpOxTSa4wwry
pR6L0F7LjoUJKRGYVGzKODUEnYY6xf5H6bbNVbxaRz5q7irHPRkTwB8HVrpjnDIhNEyGopFgLuIy
lDsA2Zv69dZyoteFw9PWKp0fgZ/xFy6cny4V5ENPU7JpNXs/vnSG8dnVtJcBnWxpf8GBinjJwXTp
AWGmR/DteMiY/PHGMrttpRmYaZrtY54N+CI7i5uhnNE3988DSY/CN5djJav7zKFau0bJjaN8FqCg
YbZsgUZSSkjF/CrerzgzeE2glnFVtwW6th+Xgu+E1wOMWj8lNgdJpeMYR/ld2WEtbFambLnny21l
jGNYT5l96Nflp01+h8FBcRpHBd3HZ4ZhqeXLUw9j7qLdGB/kglNB1O23NCf406Tvdu4z3Dbdcsen
stqWsuGjQp6j4UVyYb8p2olEA+ClMg4Y6c79rh5j/Gm+0zHyHMPeZDrCSerJF4T12vFb1M6brmwI
phinScz+FXRQOsNB4W6iumW7XUz5QQHmTEl2j/H4RgQk5ubmX/19ffpXr0/EXfXF5r/bVF1U+Z//
o8VkGYLo/dHGqvzjVer3L/BfeVn/N1zSRC0C35KUeAi4/vMm5f1GUfDXzetXd8uiWvZPjh//itsU
N6V/UPxYSv3hMmXbgnEkAVzuU1AV/p3ArIP96S+XKcd1hcO6yHXIbVH/+nPOlNdhHAOq6lk1+OcY
J92ZYfJT3q7psdMykYhKKnmja7WKdufCLyCC91FrAUmzwB7L4/jZ0XKSUmtKBhBWPit+cjNip690
ND0bgikkFaemoxpMLhK3kfwIMKDYv1Qo1OS3qdajDCailMVgkWKSDy9gEmFS4S42c6wzouyOzfWP
tFvEyeGBXmsFi+zt18SedJb1xu2SY2LxgOyxttRa3xJYtInZ7R7amP0v+jM6lTa6lwzvi8tYPHCn
G29FCNNjhgFdwYkdV0wUa2kMn1DUvI6u1skk94ZALtO4DVM7D+FMGbD4nsZ2L+16KyYbhJdAziN0
2nDK2tuu8fyTdOgxzdhsKIbekqgNNnaG6KYm0hlbqG9yl9pxYXXn6kSG9NwZ/iuzwXLfkI4IFfac
Smt0OFet+2mSNuyuMzePmJ2gF5/b3qCOw7WqFxYrq4Kkj6KprFU9FWKKWQY/ISRTbA/Ge8efKMwn
yV6048XH90PakvCfNH8uU/5QYQRiS4Y0w3fvmXDPYZd4V6iK1T5uo5uOm3jITVZX7ZxzZeNGKfrK
OHlwIiAqs96q5YMlFaTbJLuXhvNVaWkR/GeEXik1vVkrjXzcRkJLjmytO/K0+AhKHU8zvZqcEFg6
kxeaWpO0aGESYcRTnlcgHrkrAiQj7th7991QWjfR/DFnCyOwNGwcOZ4in8yNuSILXcRzzArh2rXx
Uda9e5ikG0Yr3tLUrmJyTWt3UxObIynwg5o0Lfsyro4N9k/V7dbGOXuAqq8Q991UhtMTRyW/V+cu
EpQgUNwYige7aQcwvRMECAOfi40wM3OOixBXjh6Bz8YHhMvvUQMMsbG7b9hyKmEG55LAJYuqKcW/
NZ/msXOvk4CFAIIb+8j7hbwsm0Yq9GhJuBhGdrxVkrdSCnmbIbD1lFjZrUUtUAXD2Uuau5XKc/pt
9tZ3b0XNU5fnJDXPaaOuM7/a8+z78CvO/GZwtUbvpWzfM2kzpxx4CYFimJgsImAjilXviSoT3FAH
RuJnKZjnA3mfgFMwsYS6qEKHtI1h5z/GUu67dob5l8w/F9XCxaIXZvRXh2km92QtJHIMc3jwW4S0
y9LtvCIlJVTW06WWbAU8tKV+45+2QV6pk4cjDkujZG1hg9EThS3CxBx58qVJ+tQ1As3ZZJ5tjcq2
PTjpU4yIrRXdHem6eycKblxjRPdq9aT7g4HhD4OWLO2Ppe2fHFusBEA4bssFJY1TjzOWqDwNMXC/
SYRjm7U13uYOO2yQh0iBvJ2oiZOXPrm61qE01S9pcBObUv+jnWFL60ZOGKj7fjpX0vMP/bA8Favj
3jhWzbom4/0bs4Zzgyjap4GGk/jDHCJD7U5ZXu/tynTYXHNZ8OxygajY8gGakGCNJ1Nee+YzK8PS
Wg5ymV+9BXx750Woc1X5QFpr5bXtbtjMOSiY2GkROMbpxA5+TdrDPIwXvs8Nwi3zIU9gQE7e9OCx
DODy2UYc79twzaDw9R1D82E4dBGMFImlbisZ5IdLgE6uXeg75BKARf2Y6yQwDx22R+/C+Vk6q31e
dWS40+FhXtd3fWZBabNA5FhLmW6E6ZrAQVyya9GLq2PIPnlk0NLRLb9Jp4PKsqaxeCShlt95CNNM
9N9D8eESYt1bWoLLX4vSbHNdaXtPJcVLrEPRLuno2MwesNf1PYe9NOd+NZOjXslTlx2cFEHCulK8
kFYduibPmoWFDmIvDScz+r+b1P3Z5Sb75uHYjq57Y5fFXUR5Q2e6c8LdhfVeTwPvF536xlzKk6c7
yVefHVzZoz8IpnnhwgT7voSbzYV65HsF8Lw2Y2ufVqbm6EXQHWuwimaeHGm64in2ELkJud7n3n3M
6IdHJVcyoAgbWBnPvWB1kGXsb6iXVFzE+uywWiwsGME9J0H3v9k7k+RYlmu7zkVtOS3qCG+ok3WB
BJCJ+nbCgFtE6VHXs9EYNIQ/MS2/nxSf+EmZXp9mNBrt0R6KRGb48X32XhuByndXJiHv1WgipC2i
eByTtNsazsWwu+lgt3H1b6H85//vpPdXzZuB519Ho+7/43/9c8IV/iOGvs+2+x//Dd+RiReDAc/S
DiP4Nf9nwvs9+5Gjt1zPdlCqMQv9bcILaAgi0B8EAVklzDPMZX+PRLGnNsn5e4YDL4u58E9EorAy
/ZcJDxO4Z9ugA3BHyd/tQn8gNRuFvQzo2fM6SvPy2FbNxtFw3GCQl47qru4M+LLdz6X5APuF7XPM
Wj0E4OrNsK7qSL3jt2r3TVe568HqH6fEOGMAce6EmHb4mXudHb1Bh2ebx517YwLZf+hy60da1YRb
nSrfBD0oGk2O6S+ET354KcGgbFL+OtP3+lrlJCi4t7XFPuXin2kFIEUKUJ1pb8dKh3a1TpAjGDQI
B56fnPG2cKpiGGxF+C1ycrkrtNrAunM4orjTdmY+eFZxSF2us2nj3NRCnneeELqiwj0bnIvrsR+/
eUM9HfjTLtQQYNfqkT0ARWKoSMdplWhNZEYcEUTlcRxQ2eEDeE5CWLGm1lJsrapkv/UVrbRg6LS1
8uJrDUaYfPSTceDqRqIWjyYu+5lU0Fin6M/Rt4JZNeo/Uq3tYAbDR59ZtwXZh+FhU2kdyNOKEFOn
uWucOwupqHaISTmZYkFAYrfpbH+f+cWyamlCXldabWIaZmuoFahx2EkEqaQgeBIhUSVIVTw+0lXW
IxzhwbiQnbbYhOTPjO+sPkqgR0O5mwcMX5Hv7njrtusMWWzW+lhbkRvrS0srMzjWV8Y0Tsj3BzqZ
20PEd1r1Vjecjb77YTLH78wndD9XS3JAYhA0tUwH1maN1SDd9InzFmspz55/GEX1aKHwOSh9Ru+e
CFGjuGoRcNRy4KiFwRaFcEQpLE33nGjpcNYiYlD6d5OWFRfj1kc99RbojUSm3rzYCffaKCRFEBAC
ZCFQ6MIc9uRI2E1xcQz0/PSzR8/M0DUzFUF2CICYa8WTTyUBH/959L2bmDi3i4k51pAzdCOKC3Ze
5T9NY3EHPmFttfZz48XU1RXNyDpiZqvZ1tM+FUu8rnHmbPtYXF2b9NtQWPbGI3I2SDDF7qDoCc/c
z76Vw0ktA2Nq+BmRMsIDxDtSGc1hsAyQzyCmV/PEptWmTVzMK2HPzmZY3jA0ZmsVNda+svyDQwEt
xwgxCrzTD6rqUJh9qwYw8Lm0fUfk3/uZac+0IUhNJFBpDA/HPE2bj7muzCNxgoWghsc1LdmPIJ5e
Kia4SAEuz/xFrlOFsNm4FUvv5gDOlhRHV31kBlgBz4vk1sOLvjLxJvptNYF/qM11mo27zvF7Gg8p
eeEjPOWEMKZTV01IZZlDYaxd7RcqXFcLTqFSzVz1uD2xoogOSRv/yOxE7DvXuVIX9LOmfeUUNqy5
WFExteU7m/mLEErF/BmJ+1Q10J3mCNtLEL+Aa7XoY7GDHaHC7Tw7t9kj2Zk2Su5Ub+0wfeAYSfEu
W2XwLTNpnB9Dlz37jH8m9LO72AipYBwTJMvmgtUFYoCjSj757LNVEZ+TBa0R89vaLbpVGoX5KjYV
tKTBYSoyeSlHPO9kIIBcv5ueDeCnZQ6wmwX8u0EBatN9Lzp8fqouJIuf9iUBLLtpTXgLizMBBxsm
c8MOpOCdpe0sXq3OEQt11ebbuYCr7bKeWNkxfecZ1giRObwXKopdIvMpcJsrEVy8efWHHPPutRH9
cxBHm7YP1S7pMaHGiUOhYgEwYKo9Kov68MS7jkYZ9j57EjNraiCRVSugZkbOAoiTYC2VyFfSEwh1
/YifzMAsneFF21lD/NQIrqel6V1Ifv2s0LchBoP5RQA4pUnxFEStd6it4BteeWsVuEOxrcKIkFTT
rbPZy7BB+h8tqbIxKJ+HPHxwTQKpGLwbqjneIH8fwakH9z14c3Rn7GYKJz/k+iJEniQO21XosGYx
3fIluxekJfhTyztr9p7mEftYzsvatlzWk5n5bLyA9K6kNe2onn7GQIYNwWeF01SHltUNkGZga0GF
YaXQvBG1OK+khGaTft2ZsOxzHVwV+A+jNZ5AzDW7zufTJr0Rzhc7MFwh5UsSi+FotsZOJQQi+V2o
7+yPpiuIFtQV7ZX1spNpcajc4qPqMrYVDUldAzUAVnK2mUYn33Q+OY3UO6pkeTG82L4LS/9Whq24
cMM61r06F7Y8pS2gs5nCggBm9Wbykw53Zfu0aKcj747oOHs9d8ohPwVFcpvFjMPdLp4bkzwbphJy
rfS4rPqGAJjPM0ssRU4yJaEWgYxRtUTmfS+MFERFxsLTeRTCF6fKDUYeth2bdrcOr2ZjHyqOa3QN
mON5+mwkwaokRb03C+z1IuQ3U6Am8vhT/3hGTMhhyWeu0YeEzvATo3AcsoWaQ93lZbNS4Jhyj0Pf
mXw+3gKrYn3tOjjx5kvfF2ch2H7M/VMnOGXBTn60KU7QEGX83yLonxyN/59+/cefbfdH3fOv4zT/
zt/HYhpMNN7VghUAFOAPY7FmXzEWO4y55IGRRP8+FqOFArPCVuk6/8i6wtWvhU+bnOjvivs/MRZL
578a9U0LeRWALJYVLGoaDPuHsdhig9xUVTStoR25O1agh8Jk2WbWCoRp+kWzxXippH0NdC+xI5rh
3qrmV0cMwNGbIX+iq37vJu3bwqLAqyWR9dq/o9eejuuyecoke9+CzfyijVw0L5BR8pajiCPvMJhg
7ga/2oZExrACpAuBcLZyYsZLNbOdrSaNHpDWdbQksSi8+HOGlyAmpE6PXA/aXE4PtmOfx8yv9jxX
Sg4XZ173Hh+JpQkJSLnDo7DDhGCeFI8k4spjks0HOQEtkirEejiK1xz47b7xiCj1IKOCYJvG8Tk0
mDKgZ1Vk39ATM4KfNYnA7TyQ9ZyLoFxNndzx1Ig3WWgMpy4Jsm1KD8q+rIb3fMZhP3UTtHiVK66+
5B2BTK2IWcc8NeYZBU5FuM8cO1f7IayHXTG+ElXLHxxO7sclH55FQ1ZN6kRrnEI5RGakebcl6j4f
k7TaOEOrPsJx2LdSfCAVfwKkkquglpfFUucBXfDBC8DppUBRWWEtYAvbClwkuFS7dOubU6MXidi4
rw3Xee4dd6/a7JmviltbF3QbPhDNnKO6MckF+dRkxF7pb2vL3/G7YpZx0vZVhOHXXCbdbsJ3/yC9
/EeqtBzVervadOdD2bTn0Mw+QRhckzJPt+0MFTL2QdMGJKFSsAQdUgCydBesskLf9ttUEJJw9xX6
+9HEas2N4JKEHVIW2vWOVGi6YZbwz7A3vhL8ERvPCzNkQcY8Gr5tUhtGfipLqIaUtvfXrp7vJtOk
K4QYgV5FlmFt46bPL6FeU7pf1M9BUGJ7yTgFG9XMeSv5XCmEzZxROPSts/QUbD8XvQaFgjtfMzaj
tV6Rwn4qeSIn7xPb0yjm0Ao1tazWq9WEHauvl62mXrvG+oYYsZZjvergQZzPi90+FlYGw80aKftY
0ve6MYicxoLJ36oPmCUHpHPzIdf30vbcckn1uawCU4pXWVtvIhEUR1s/8Tv96OcIYESLtuy0n6Io
ebDi6uxwWIz61CBJ8qOo30Z9miT6XAlsfRFMkLwZdFBVC4ZbTiFbHQZjORoS0w67w/XCcQUT9dmf
JxQy1axKgZPHcEg/NPlzWTlftT7zLA6/Tp+Cvj4Pu4rNgB8v4tQ7j1zq4t2gT89an6OGPlGBnX4R
QMjQQ6O1qnCFOPr89fRJLBbSkgxsz4s+pWnfvAl9bi8c4Ik+yY3fZzqH+6yPUanP+zpP0foYY/0s
ODWMBAujQaVnBMGwYOqpoWB8gM/rHYFg5AM1NODeUkqsm1NAU8aq1tNHzRgSMo5QMbLz9Xxi6UnF
6I+Wnlx6QpAri2Em1VMNHZEl6RZwaXri6fXsg8On0UIAHZ35pQmui56SPLw/K9TCgvGp1HNUmxN1
x3nf7VpBrU40Lsxb9XenJR+kGMRMLtq7BafyeKEJBQMC89pcI43PIE6VEzxljHSRx2xHnOneYtjr
9dQX2zl+1+Uhauy1YCz09XyosLCEvydGRsdWz5DsTcfgxUo1eXV+kU7/MBfZzWdKggOhrHHYMlFv
DYqkoHJL2Lolf4xcLvdhvZHsOCL/aw6A/NluzpisvbHTe6/wrttzxPc3x0dJvrrpGF6ga9AZwitZ
WvCx/f572fpHkZQv3DFfBZ3zq9pUL7xd4D1nZ2gGt0GbwjH0Ssy6dVtcNJ8tStT3yht+0VL0Yzbr
jw4mQ+ctT9bShatIEOrhOKkp+SnvhojPdGRjHK5cZ9NVJX0oYx/xxDKpa5nMAPJvt6rJm0BZoFGD
LPdaNOgRdp6+0kl/zYyIeE11wMx3HlE5+ZBhgiPrmdY1fzg1uUzy8qfPNcGiCGfAc84VG1Yfpu/9
UDMidk9R6F79CQQuKbJxE2SXAv/mCvY4RqaRP2W0vBYl0BLf4AlRRPbRmCyiIBdjsplU9a4D+IK/
kqw/XL0HEUuEv4TBPeTuq0r4honemsx6fwIchSKOEr+g2wdAB9n45cYHtpkvFWb4JFnDlJH8VvI5
m1jPJM4BmIXamHpv4+gFjt7kaDQ3cl65rfWWx9H7nlJvfiIrug/0LshgKbQ0rDnjTbo46pBaAwwC
9bPWW6RB75OYpKO11Dum0Xa2E2v6vYRDEs1BfuGleckwnFkYwXfzOLOrEoSr2V1Z6bdA+AYQN/ea
29iBKCqBRx57hFcDLucROR2n9bdWhBjnOSToc9Ioog3vC8c/cbpQwCQQIQLfOhcljbgiyO8q4TY7
uy4swC6jOBSj/QRU+MnzxvwkZl+uLfjcBLTYFObGMUmw6hD7ptEpfZk6cJcTUp2VGuxxCoNU9jSE
h9mUHxgaw3UXxOeoCdxH0y/YKc6mByJE7oNuvMxV/EK+uiWBwkVnDuR0GEtzXc82ZCKj4CsF/cmW
1bCefMSRyuUOa/m+ic3SB5chxXszJ+bBJA+ccePMFkCcSWm8O376Wte+HgfMo6rtTTJ2xMSKON1P
ISsP4hLToXOSs1El5Q2sVQ/0h1y8yLBnmbTHpjWxBImfhU+405BSV1TtuJS15YN34LFabAh/16CB
incrHJzNhF3/nKWGtXXNc2zOn0nReJcc6DE5mXjZdOH8Ex0FDESzDwPOztTA1zMHH2nPrDNXn4sj
34qaMpoqXOAzOQ0i34goqQgPmY9h7zyFENsPccWuJ4M88OCXxTO4DgGdGkRmWP9s7aPojezRi1z7
MJM14aV2zAsQSL6ecC5Fl5NEb7juuz1vo76hzE207JsykpPmMGZb4A7GxXNrubIqFK6mEefG9wWW
zSBlTrBqHKJ2ducOU3FtbO9chFy5GbLCzdK5ZNGJoQZaJpRkv0zP+WaV1NrMfX6YZ/+OheyXn3FK
FITwCF7yri+dbsZyN76bQFugxRrWXVdSwxqU3tGJW0kIkH88UhmgquIFQNVhYUa+VFihjwWi+CYX
xXOeG3ujtm3g7cBVc1NCHdXrtYZkj4JtwxOW27AMyIVz+7yWMgQMX/igUF233Md9+ZpErJYNt3qk
GiojW4HQlsf5gyegHJCzb0+Uuma3SeQtWVFEXkNR5tv6D3WNkSpelkfWMaRZeKJsYjd29vHUiHWP
6ZfMnSu2RERDnl3Gtc+HDK8h5ADKIdiDRVX6wFNKFnA9hrK8txFQr7XXHvORHTYp3VUoPwITZ7iZ
pfl56hFopMA2ijeWFmEMQjbVWlt3yqpL1I2c6RtnzprNf/dgQVUU+I4wsyDyB1EZEAuc04c0Nsg3
uk66qUT85pXt94QVWOn2716GLAvF9BKFLUz61AcKRmcFz9R8xRC4xzi1yUvjewBlnGwKsVWcv+Ik
+tx9MpuFMy1snE3tpoAdinRgPczSaonq+3py0p0z5g2Z1eZthq5g8vlTUcqlPLiI3twsQ1itHCe7
LYWFj4I+yOS17sb7GR5tGFf2ts7JmMrfadXCGrDYAcMITYJiSXxujPjTKdQ+kevWAmpJwnUuomsw
2sW6wmp8sN2FqjEoRrHzre8kbuyZgYkAkwEVA5DKOCAIkhhin9BvW5Q6Hi3yMCYuSbO4oIZ4eva8
5dHPl9fWOC1HEAqf6KMV+qTVwel61incBO9h01qcCdODGELorzRpE0YMrv1obGwj+BbbP5bK5TWc
sWiFsbrnjzKj28tuLTgk2U1ky2a2E7K/lDZkwF8k+wFnYMUZx5+u98IbBLSxsPJ15xWgb/x4A2cI
i5+5sd3pWxOyKU2Sat5IK7sbu/41j/ujGJhwlGAcNUa7wzHLr2dsOtbsaZQ9lv4ApimIvzAZrW2m
Ea5tpJlnmEYgd/CMYbI5GcV4NvmyIf6VGx6ytaWyU9aWu9IyzD3BcWKuLiHmUt2zkbrrtDmPc1B3
J+OBd7zvc9skOxoiMFCDKd7gFJoPZpjO3KpuUiY/wgX7ceCb1yCrPtHlnyn/YyRkm5nDGuaqkzn8
mi4Q+W45RZ5xdZLdAA1qP2XttS4luUe/OhtRf81gXBzshntlrsL/7BoJe6oggvKEW/ndxSQPINa4
y/2IC3nOfSsP5p9uwvtsGSH1C4oE8M5tur76tIgRs5dbtsXgbqcF2XQRrJimiNRIP7FWaK5OAfku
RsVMgN1xQxIX2WJPVDlKOmArSXuE/Ak1KVBiBMcMKl8k1hqnPLp/1kXQ7eZtRYbJtge1TZviaVQ2
UL6eHRdN4RnsorMnyW6MgaTRsZAO5gRotPSfmfsCWweawb8Vqz+7zCUK9K+XuU/L51eZf28F/6PT
Fj6x+tn8jP6JiMWX+auIZf0FprfrG3gZaCECj/43Ecsy/8IulQnR4P81PK6NfxSx2Ow6KCYuCSmd
iPrjbhfPJnVIBpDKwDXZCP8JEYtY1z/udvHu8X2kC7pI/zBa5PqDiFU7Zmj2PR4qpZonQc47t+Rp
5uG9rkEEblzFZZ4Q70ML3YAPBP815uSss2EEWzb+CIVTbT0VXkIDu/jYAiXoofGEqaBkFm+IUy9c
9DC3qYL7ej0RPM66uzkIMVQRihh4a5MOSPDYsOmLk/QKne9pyNmb2GWqNn7HmOpMj3GtXrJRmnyw
xmPg0UpRGXcTXamrScOVh6w95Gq4S2QFCjE6p457gV/83PoFNrfkm8X3WfFECH1aRGIldqoKDyrz
UlYaMCfcJGGmAS3n/lBJBNXaUz/amSBG4C9PgW0DZPJ3KQ+Gxhu/08cXb/OsfF4CmDE0/H41o/81
BVj6rQziYIHE0JUdN818M3qjjzne554bsuvMKSzkaD27dYs9yowPMsAHlThFiqfJwzFoYECOdaP7
HHWbNJbWYXFxzi1JDbEQNkAFEkAnbXFWQy6wG04da7YYwZTLMWHfBVXv7xyyqduWaO1UDbipm/sG
eXKdElTdjjXq26zkevRTkDmBwuVC72zAjszUm2ieXyyy1L4Y8D+JuCJfWpBf6QvzwbFgHZVp9K0H
RrktxhEkI6inuNWLsHn4QFH8it5szJR0SMTkWMP6nc2IS9B/ROEvhrXfyI1U3GMmi2dmMS7GGqQr
XMrJOEcmJp0ByM+qy1xWwQXvCKaIq7U4PHjjW8Kl2WBB/vtRbRGqTd8BSVyMJHp17OkQJP0D3L9D
PpxtZIo4Q0YoIUGCnYhvVogtuyQgXij+3lC9GoerR7mGK3Kz5we2xbWdb0j8m+2EZmFvvRzD0eQe
LkcnIyVVeGhnS3hssX3WmK6XfgAGuCGG/GRNy6WOg0vk9r+8fhsk0S3PSMGgJeOqNpPjMsa7pjwF
eLRXXgnuLgA74HntpYnks0rHnZxiMqwtJTtl/G6Q8AtZjZZ6YZ7YnLWCXo4s5cwPhPyq+8DemyFW
++mBGoRHy2KJlm8NCOAGrPp66c6SO3FHpH1F2da1B4qQR/4ZZOEvOXGNWdS2nvrzFKhr0WcATvPT
MA5HrdDaqdwssntsZslscat88V739kOftz/xId27fnGO/ODRC1FWmky9ektE8PyCDni07JArfbwX
hrjW1dke5D0hzzvYIfOqqrhscmQ+uBoQ29Xhd0cuB+pzYNM1XJeiY+17ySaf2h32M8foz4NSt9qo
zy6+fsRN8nul/0Yr87WczWfueuslHQ+VgzzrlAPqRAC7jU5OX82reMEuWERn0Dlt1nAJ2/uExJhM
gr2yNaIBqYzkBzWemivT6Mh0LFhQq0iJVWOALHQKZxeyU+IOBywFzjnEeNNYp3l6NsMxPZRTdlMX
UCpIF/5854w3e2GW9TmV/bI7Sc9/YYFqQ3Qp1WoCB0MeRztVKt5GjRJfRiJ+jNzWV15Fh03HI2/x
fvStfReV0108Atsb7GGDDnc3chGvDW7ygRV9QIY8UdDwDamYrKS/tiuLWyWelzj3d1bd/fSH4LgQ
mx86Z5fyXes4/Bqk+rUY8rHzGZkNwY/s1jPRfXvl3gruE3zl8EmU3bnqUJAtYRI5OBvcVbcIPhQl
C16rDvpb6IV7VcntIJJrnvnf1dzcmzh4lQkG0gsGbi7Oh2HS89DLI2wu5Sk2Ff1WUUa98oFa2EW3
h/T5SL73MDoJIlMsNmn7Rs5jWMXGeBBB5TKGpwfh2JdM/Fzy9yC+ZTY4fst/Y59DkQBwMLGU1Ur3
/a2HBCRfYQRPViVfjMG+xtINL3Q1b9Ogf5286G72HtVQ3UXxkGwTarFPKCt0AvP0DdTrEuJjtcui
4Y+OolKojQJcFpsNgjRXemOu9oFNkYKEhZaJ1wFY2rCv5+qRMG0Ie9+2Dh0sA6KTv2RPzrWp3bcm
l/5W1QDz4G2sKNqAqgelGLH0vcfSaQYtl1hdqwAylz5eGhsY8OGeuEV16Lmy7iJCJdQpAORL2ZVn
PNhak0U7ek5Y1t6+5b1G0+FmqHv6j8vFPS6TebSA7qA/+utg0UeBXd+LyuQFFsAu8+QNSNwBlhN1
CO14qxRlcw3pkSYS7l2c5tWh8Y13mHPlKg54eDf4G6Z8bceCBxFCTm7UBJ2xIqRcAVOzFhthhe9O
QxqIxpatk4evnWk+gkR+gyPQkHJl2xDLrcmjKsPHyT0t5YJS0MMi++9V0K+oays2YwVkCb0OH3hn
b7gSz6vO7m7kqga6hsEG25Qh6Id7P8V4Rgw297y5qOh29jIlWxn67NgaPvdbvxenQH6awk7umliu
Q+zzRWYPDyXxGEMEvDQ5cULqKbZVJ/NTFfsB7sqCLHFhnCYDxmBchGs51KQMhvy5CnET+zaCiI/H
pcs6Nh5zc2MlszHgUGwimyZ2a8D8HnYBgh8f6lkaF3TRHOJdFmznbICOnm4DjxScAkWYKxI5qPaW
KKb1BNB302NWEeVPYOL2Jp7ti7mwaoCqQoPka9EaP3p6GLiNRffOeDLAiZAyDRdyPuz6PBGrXRVH
uyGLJ14GgjvKoiavJDqyyuJtNdvjyW04K8oiW6d2N+gwRHIe5DnEqLBWOZ6Skj2JZ5NO9WeGMtc1
IiK+yzFI+P2YGbKT3Xk8Aba2MZzZKkF1QePP4USyqhn2WUKRorbuqwYYkooB4ATLtg1gsY410Wun
uQvpUuZXJA7cCYRau61erSbSfVPdzbSGz3IkWrrUX7M0n0qHp6eEQLJ2J+iICg2vd39NuhHR9Exw
nlnzTaYDD+BmYC1Sdvdx4Za84PgdKrs/J/FwcI5DiiEnM7GkA8aFbwFlQheY95MZrdu0ZTCS3VdM
Z+S5ZO9Xd/JkTDHlfvbjAPN3xV+ElEp8NnGf7JlHCIyV197vq1WTlA9pbf8qqFzifUyUonejD8Ao
CfYd861VA+suCJ2y3mFMjO80lxb37fIUEa5blSE47ozpSab4TAb3FEYT4jsBsDgrqmeXZPLc6ohC
Anjk3piZOUjqanAPvyiuHNfeTxrqYzI6biEZAdmIn2DTZQcreQi9+EpXCdOsRgPRUfYB13tYSY0N
khogBNIWgZKnb6nhQqXGDKUzZUMaPMTpEBNI8NTWaRtzm9b0vyTLuor25YIRxKHSEUHDO464E3ep
hhulvzFHTaA2zhDfVxqB5GsY0kRahWxOd+zD/JZoYNL8m53Eleaa9B4oodrCrOz0jK5Ve/AQVTeD
xi9hRh4eXIhMFWSmhN30Jka8KQKxbBqb5UWWv/Q2lwCfEaboATxZdXqT6UQ+poB6cj+7PWk5J4RY
mXY7V2YDjSMOjykNjhoGBxXASpiZ2UYCFOVzqkFTjUZOEdHxeT6DoeJQq584y+9NCFUyxu23sEzn
1TBYIS0hQoUyDhFkK0cjroiSAC9gQDWgX+Uag9VYvMnLiCtToCFZLrQsRLR+jURhnDqN0gpC5az8
CXOX7SIbthLkFt5Uk2OWc6QGx7UkBKSURnRlGtbljvvgOkYTnEwgUUFYrh0XTXMZKtroKMdx/TQ/
tQYKiwkJbNBIMJDVD603vZq1W95hCcp3uAc4Ztj4gZI4h5DFYjhia1PDxhgumQDyKxmCFwmNzNdY
MoqgQPDOqY11oPGPwYzJ0dEgMx+iWQDZjM/BcGj7KNkWCbuqIvSfxYwsPmkkmhkFz81IIBhWmgUz
DdhEtc4agCyZ6N+J3r8ZwKfYkO9qUYAsTqCbL5Xk1Z6qmBBs8xokb7yKzTbXwLZkrE+sFMl3+IAG
EqwN204D3gzvdW5YpaHPvZkaAdeR1dmjn7MJKM1fJpw4VwPjiAQMh6R7Sw1zU4/Bmx2Zb24SPY6C
Cshq5vntXc3J/fVvp8+fdPpgfvnXusnpP/5nu4j7z2jOehpCgK8VZfZPVBO+yF9VE7QRy0fBNnSp
FIUff8880vmMpqm98vAxkT/+YP3x/+KRdjR9x7ERWn6b5f/miPf+4ruOlL7lYuv8s9af3/rLPwBk
TL4a9iLHxmBP3PP/Vk2C1uoU/XDTuuzltZeCOXLBqqboZs0M3D5L9i2OoHNXFd4dM0pfVF29dgMS
/UI9VXpMCpuVEQrfpuGHhtZLGxrlYlgWdUEs3aHnXFfGWro8Vo5Ufdb0yeq0NEDcBCd9zYGf0T3l
AO1bOiC/tNGSBCHW2OoaqIClXpLyuB4TNa+djgbOAk9IKvPDUgoMqT174KCsIZfkeEJT7OVOZXzG
z03hvSV2eOvJm53m8E0hCxwcO3vJWm54BMHfPDTqFVS0V0OkEyYCKr3sJi22RqU4ATp14jb0FngM
US02VLX4ryn6adH428iZsAE0jbftxL6Ppng7mrNNxQQLSAz827FrQYQX/tZrXIx6gCHAby6AXLTX
hbmmO3mpSxqx5Whht56q9JWuBajdJnREqrSLhomo8r2GYblwaNAFdQx266VpprexT5K1JeCn0eT6
3Yl/4AOKKMMQZ9PvHqJWwzLmn1aR/oiC5a0n8LPJjOoR67yFj11ex5xr7vQVJo8YkgwOnRgGcXMg
IfURR1yffeg5tHSItTblYtXW2VKJc3+aWcEuKWz22IWlakc9Dal46FO59NSYYP2VHCJOpPUgZkW6
O/eB4dfnLJQuuQD3phr3mzM26kys8z0jn3XoUg5AcAH3oSSWr1PwOTk3mH0rslzv+eJ/KzMGL2/Y
9lFDrJI6UWCNz13bPmQ5Var0BUJX4dhE6wgvzkSbmO3QBYI/etVneCk0PiAOqyNQae42rn+XBj89
ldzPWFvDovWulCDfJIVLO3iGiFZR8qsYnObM6X3B07stwV7urNx87P0zZXprW4qLQ0zRpYYNW0t8
75YU+lbuHSdgteMJoPZVd4idrIewuMMM5x2C0CXXV+SIhOQa4hC9SGY4o4Kw+5FGbqZToS9hicVa
JNOIYtUyqkNDWKGQ5Pd1adkkoQLcwDJ+LDUqbkatAZIOPq7DlmtqoByO1fdBI+YyU15CGC897LlC
Q+gcy37yNZauYwMTucB/itoki9vbt0BD7IRnw1nTYDuyVVfVTYwn2TJjn7dYQYDBE/DwArwHV0cj
8lwNyyNFghE+3loB1Sn1kq1zFmDCfbejqr6zc8Dg5CtgzRoawqdxfAVjsf5k/kg0qs+qCH2RG4Kw
4Vo39lHI1JzyvUb85Tle34ylXaLxfxmbbTTO4atqMVEjjhVHD/a4lbu7IA6/pdyPdiKiCZ1W7DtV
XYepF1vwl0iqRXMMau7/IWbxtXJzigQsaB12Zr0WIrxZ79Q/057hyodmdh/6xMBdYL5ORpYdy1A+
JyRMVrVXf1bFcOAvAuU/8T+SMiYGjrzjq1fANy7/CmMN5m52yX2+b80EqWs5J3mGYGnX71XVvSmC
dHNH9924RV4+WY21bTX9yehgy/ljvfNwT1Yaym0Z7TPUkPKpV8xhXROczNx/EUJuey6N3u8V6lT8
olvirmUJtwBBWNHeAvtmAQVZGQrzkeQ5ObFt3gvXkxv+0/AjTOn4qHLKbzrGxaonxV2MwQfPG+Lp
KSEcbgGHO958uATL6JuqmYNVP+PfSt7drCOtYXRik1ysEAOBCuoTXoeMqmiKsSNo5QAioPgQ3LBS
4Jy6u2jUVDAFHgxjVc11M4EYEt8tg/+VgUHdz5op1iVev4vTDs6YyzPEN+y7VDPIfGBkch53xDhq
wHhUC8Aky7jZwjJ7ipru3Zh5OtQ5HqVOjbsEogiQFPurJ4vgg36YJw1k1DCIjsvoAiwn54qORb7a
l1hSYKLCkJg0TSI6df8Jl2CHaYKbCAD60rD53GsOhRfrvTq37lzmhAdsq+MTJ3fxb34FIAtfEy1E
/yo9crBwLrwGv19pwL5AZg03TfKRZmQv2Yh++ZqTwVh+GwFnBOXNAqPBmAdcR5M1RhAbDUxs0v3D
LzMP4BqJatgaiUMfZKgi6mMmlxt58oiG6pOCGjZJMP5v9s5sOW7sWtOv4vA91Bsb84n2ieicBybH
FEXqBkGRFOZ5xhv1c/SL9bcpuSzJdh3X0bnQhe2Liioyk0gksLHXWv///U9Y7w+dInvkCvGhWB+s
sqp+ox6YKKuhg763LbKdwWXiy1C0kFFxQxIAIgUgkUwRRTJGcbKo30+KNYJhQt8gkqeGAkRSqLXY
UQigtBjYCDe9v2rJhggyCCZCsUz4tultK75Jq0AnAE9mwCc1ABQVGW8rIkpY658tN+DKBpZiJyz1
YeN+6GU0X31oK7vcjgJSjo4uJVHAlQryikUuywiIpTCtvQWZxaRskUVUXXQwW1wFb0kZhC/CgPZA
yYSzlkGz1rtk7eXJfUUUyKpSGJheBwijKTQMn1riw5EfGe7LvQc/pi767gJWFnC3zlqRhoatBFw6
7rvxyVEAGhbIq0EhaQbYNBGMmkzBahqG0tgQxJIu34Wve+0NHG+qA28/z9EGBOs2R3tqKRFq1SL4
cdGlCiVQRXCg2EOIVkMlX/WTk1ByVj2EGQsScps3tbYTcc+oRclfGyWENZVB0VXi2ACvfzoillWy
WR39bJZET6ZBRInLXdui1txo9P/HJH7h4imvRiXD9dHjlkqY2yiJLpaoTaBEu6aS71boeIUS9OpK
2huj8TWU2JdUrXOL+rdUMmBAUMgxUAYT/VHdCrTCthINg2ZHWaSExMgD81WnxMW43Y9OhRwVkSSb
g/mJzBaMNv2Wd80eIXuvmmmgK19fes5g3eeTlfGIcNBAp+RzoG82lNB5UJLnbLjvfCTQhhJDQ/6L
2XEgLpuUVNr+kKKbzpWAWsbg5AYlqk6UvDpHZ52H3rgNK5mQwtYgdXL8AH2bu6lCCzZ2ihgLsGe+
jtncYLOKl60SdHtK2t3TdistZ+2SQlSh/U6UCLxHDY6sF72iEoiHKMWJJSn2rRKP+0pGzr16TQXH
Iq0k5mYqSKKpUUBhIGUAsotgqZJmNpwcPfk4MFdv0TEysRidTR53V/wdc++BZIX7wCgpDsRTnXRs
clXTUkeVNWXOtQNRw5pNQlUlxjlPAH+3kTT49MwJYW6xiDU+nNMpxCctyxLO2LMhYlTQXr+H+7h1
Z0xZJiRxPKtiGUT1S1CyxwqZV4r+sRiwqTduT1BOOMEuZflBIhnT67tpWuvSkwHPpUB/bxTwGzE9
XTV+VZPrldG+8nluh/LSRb+P/J8MZaPq9zFqqS5Htc+NA84rNF/pbbMHCuqz0cb3jiQVNodav6xY
ulWPwTzIqEGxsdGf9MJ/Zi2r6I92T2Mz2hfNBTqUfGHH700TWQ1MwzT1m/sRbvUcX+I9oq8EEnGB
SQehXlK7+JL4b40DPUXji+5KGn4CZ6GDw97s80Mx2mRaT+ZNYOhPKbnSi8hz0GOq4Kra8fei+5xz
CJQY413sWE+eqI9kT9Ev9kpJ3Hx7CgRoj1k7keO2Gea5YZmmzCly+ybr8uaicUiwmjVxanpgjoZx
+ndN/odqclf8rpbhTBH+9Hc1+NuLvtTguvdOsIobQgpDmo74TbigO+9A97me91t5/jfhgg2RyNMl
3T/M6TwxvhEu2MgdeJVjO1hzWBKdPyJcYI/xo3ABYzv/1aARgPrHUR/2W+GCMG1KAtS8y15D/Bk7
BLvk/SNF0UNnjZQKyaKMEGyZAU2f1qk/NXUFFasMXnSj3jWN++iP5s1A5zQytHWuHcVMhlOhgJop
8m3X5bkjArKiILVBNlyQNEUlZw0vucT8l/jHJEAOaVTxZ3voz9QeL5SedPWilT1rz73VbBn5+jFN
w9I2PiLk3aLBeOgmtSF00lcEXkGo3XpBdyrQmtIefZwMOghVYn7qB/NKMCQYZXXUMm3XIMomQAMo
zSktIXvIG9Piya0Z26QyzpVln8DXnpzkXCHmjEiuNgiOzoFhMuDPMVoYH51OV6P8fllXJWuE27yG
H/rSewxcSa3OxlPrKS6fUATQO8CUUE0MWhMvY5TkyF1OrGWMZbSPySe3EH9MmnEncpc5V3II5opR
JztZ9o7zpA8L6lw0jk3G7C9kf0n8Vfhcm93OD/iYEKa3XnQxt86dbo1EfiXQShEtEwW4wYP6Oo58
l2j/skU5fCj74gHH9tqzbiMiyddOTJB9p2I9yfUiqDy8SZkHxZ6qNKY5RN7pvqhHYJUVNuS1cNXq
ERvOaCatGoF1nQLf76m8WorS3urIOScgonZpjlT+vMCrgvxvQidCWMrJnmHVGzViVJB8xTabjHVq
D2htJatwTFO46kM8oRRajOgksQC90Heal7y02NK2Hp8TJE3HcuvYLwPu4JEo+KuimIGI5+MqKDN/
27bJA0GbN2UxzjsmAYnDzi5ogI9G9x51D/YOfW1F+RZ4LZIc5458kHlFnUAyQ0lqYD6l7cpLvUvP
/IxHUq7sEKKgCPPNEMcvBQWBZX8eJ3NEHhJeaLjstjFggDi9SMvwkRHFvBlD3N/m0+CI+lFvmFvE
2TWWnSzxebJPyRF81menBBoU6NeWh388Tx8JnACdD9d26Ql0FnAmiYVC0GtlHW4hhIQWntUVqaAm
wsb5Zk4Aq3sO4VwOkH0jyx/CumPIAJFHydMDMc0M7rdzUN4mQ/zQ2CF+i+EGPbN2yOgGY0myzf0c
P4P4emKz/1iHgAM0m6LN2nbw+B+ymkq1FnipZ918kVMxXQam/9go7CtW66eqqsgiBfniliAnbaZu
21i50MrWvhUtyvg4AturS9reUcuVwazsMJGu2GKyWxSGuxtyipcqolRIcojolXM/TzF40x7LwTCa
II1Lcvoy8u41Q5sP1qC9l5nD6wL6MIxYTl21oRJFHTpI8ADRdIxKxXiaCbuq3Kza6MV8WxuYdIlY
KUae+I3zvhHomHWoB1vdlqRd0+HXRXPdVolO8TmgV6a504SgZdw0ei+drj2SocJ94071Fshmu7C8
ydpWFlO1Atwrhj772BVcDUNNPPYbK3gyqdwFu4YmYt4LSn3bdcgdanu6DW1C+IKhJbAtK7yFMzSv
HhvyFXxJsbKLbRObZB4XnBlfQwvQ9Zd66K77JCFRtrQwwTFCWaIignc/M+bvnemA/eEU9NPTGxRu
KK1hVc7Jve+7JoLvVazZu7LMH6YgERvq9HudVspBH56rtA7W6AjEuhefGESdZctmVoEQWquJzn2H
QihJNxVYoyMJEp4/fZAW5AyrleBhSdYzQWWzKd55enUORwcBcPPgFSRiKtUyyC8UybG17wysIjZn
SWSkDZv3UeLh8ppoKTrjPvfj97o5TuyQ65AWLiiE2F3rMt+kd0lBHMVUsY/DOPFQmhEOh0A/uYNL
HR9BAS/1Afqxh2k5HuzmEBk0MAsM4S36akTcwRUWGbuhYCjMyVhhB/o4dOMT4SvAUilhWyA/YeVf
1Kk9b3rTuoVC8bmLL8qysteJJhG5W8lWFP1NBzeJGbTTYyABPyuTc+1F+7SUqz6Mo/VcMxrpSQzN
aWtSCICbtouUANs6PHuTu+qIw97CMu6WnhnMoAx0+oShSHF/z1vdQPmCPm0VRaSkFOwZLvJ4eGht
ojE0neoTIjcTx/HRM4iuy83jnHCVRZW8DmYLsuwAxNKP/Oshti5KIpaWZjow/R+N10FZrSqWu7Y2
MDalBoWfv2lGaqMp4YZlp06w3hQSNYMUfkO+AGF8KfVsNp79cpq4jzjkpLdXNkKazpyXZtwGd1pG
/ksCQ1DKk6EVy5TJ4MrxmODnOEt8xIp96gWryTMfm6R/b/GR6MvF2Ilksgh6mrVyss4MOdFSIbJG
n4uQGhzwLs/cYGWydkR0JQMEmjjyGxRg3BMzg9koZWKphUePC/lh9+B1Q7nsJgirhNzBGSDRsxYa
mMIWRYuvTQWZPqoxEJSbYPRPgwMCg5663EDpVogy/pbhYO7sG5c8ZFtlftIJjLxqpIkkDqE1pUxx
9c/GzEWGlcvU+wdiyoKd3uODalp9hSi72hruCGSujU56Vu0VhYWPmgEcNmCp1Fi6Oofo1K6Vm4h+
wILdzcA+4CqsPKSaJXXN4MrFNA36HkXk08CEz6UntLAD6IGR4wEWk5KQKsfUTnlu0oVnWVtrlnmI
K+tWd/rLNs8/jYisxoXnTmJV6qYLN48T4p2NTkr+/ghBEGLpenKr05AmhPD13S6OWW20ytBWI2pM
5NkCwaZr7+0gO8VDHeyUZkQZh6rJ3kROdvY1Alb4/RtaGhWSAglbzdLvzJnEMgMzC6vDphwMVnl0
i5sa8dlS53rViOIyq2EnZ49Nzdhc1gRGbeYqbg543SLQGOgqJfrEdVpE8ZoRcbrK1JAl07FR+8xd
tLvJp0WH2/ZTq8A+DnfVogWo64wD+yGqtbig91d50ybWmnMYuzfpBPXdwhCKdyhfWdiLF8RQ8X2H
+i6sL4qOhC8nGG5QBo5LF33LZHBJBLp4cgztsbEIOHK6+VX39Pd2DU1z9JkGEd6BQrE4Njp2Gpki
dQnlKvhgzfa504vDOOUsrI6/g5mHCRAPxVDZx6zIXqdOPIai3hdehOklsj40dXiF5Sr/Yvlj9A7K
LXhw2YpfJ/50SHVuYi2mLByVlZp+7YFRNJiLqE8+hImDUis7tsUkd4nmsmzInry4BD6F6fMAixWP
ZqJfZuVMWKIqfi1U06sJCyYylsXjBR/Cv+vBf7UepCIDHyt+b0R7/9R8Wwz+9oqvtaDzzhCOiVBc
UgtK/vlXFbtuv9NJ+VD/Y8D6hV32VxQDqR0W5SD1HjZNCrVvCGXMY3VqN0846N4B3v4hBq0tQKd9
P481cH0KiEQ2xAcgitSq3xaDdRCYSWw0xTKvrIsoG+sLU8V00wq9DFr4n3YB5tOrxbnu2+OAsHNF
JOqxaIMPaD4F6qH2OevKY0Ro3CaHWrPwiTEe6fEU6LF86wNaWCYFujUzY8DCwiV66ST6wdKyFqQo
cos0QhGstZ8mO4AKnmf6Tjjtp0rLKK7EtDEiYrf6rIJdU+W0AaF7UyjJK2Qpm6nEUjIm3n1bFQ9s
kgYCMAp9DcLeo9EZQXWlzWknVFmdQSaPY90yRvyIURvqElrSZQBJC7sOLf4588kdJHd3Mdh1cIuF
h5VZuK+QbmCpaD0I2blrNy2tM2L2GOc17G1MgEsb6eo5Di7T3cbUj+a0j6cZsOjIsHZGkrYGXa8T
LyWqBSpuyJE0klrL/Dj2jELKUf9QzTo+aau4LpKx2hlIWLXmOMwLo/SXNTwKdOcjgCrfXn4u3e6u
U4HS3dCj/J22eh+9umNXH+XclGvipu2V7g63U4TgRRJFYsWj5ImHA26Ra/PaTUPq3mCTz4yes1xe
BRkExMrE6G1SouFP7e90ZMshe3VzauVpQAC4cLPx/k2MJL54oyHlC2J1rV7TFung3PkDz9woqW4K
JdLUW4nHLd7rMaywhC0VHCYd4q4frX22uQlja7g88a5y+R4jC0Ev2ZCgFhoYYoVsl1UCDMyuqs86
A6+O6ImbXHcIuLc4ZL+i2ostzm7GgJin57D2hmBbFfZNOVcY24LwnKUcGcFUfX2uY+8jlgMOJUwY
4AaHnJHZndPoSz8jyDwImWglgsF2IN15Ic1JW7RDJJDqozUoM4yPHk9CuzYw9hpk29I2wek/Nco8
G9QETLDzDylvV4Me3qaBm2ykV5xqxEfrvq1feoD7y7oIL8jpJuNMJ4thoKmAUwNpWdKlGz32eQQL
YtM9KsEmsikwnPo5zfF7scgcEeodJWHq27Gm/Qyhz2PTOiYbkVGpu/lYXqYaIk2mltkmJTHbaFC5
Qg7OKHI7yHPJcONbGB46u9C3waQ91jZSxhDemQgIQPAD+ezQP0XuYO0JK/T2Ecr35g0uMtNL0EUl
jw3i2zjeQR9otkObnNkiQ0uQ1t530tsqgoki7X0R4I9Iimc7wexQJuux43fEc6v3OMS5lvocxWYS
fi5rHMICf8acCjhboAoIyfZexPzQlczyiZgLAa7TOnHoju1o+t8KDw2lMa09EzdrErA3VkLo6VJk
eEZ0t/8oGgKKHcn+tyCfIRvq+1EehCbOOVJBPrncuypQGKPI49yzP9NNecZyhrsT8umCZvLGSC8y
A6RdO7NpFABmJLY5Wu2P3mjuzITsi4borJ7vv1YhxyZzBBV6XKn4Y8gGtopDbshFZg4M99VGPBVi
GocQOEGZY8MCGyskl4Rs5bQiCa1DgDJaI7HL5C/7mv3YOoR8Z6TLD3OQXBkRt4Uuu/nQV7gaxHCe
+mwX5NpjFrGZRw0LPpXM5xbwRFcI4hJVHHSSMJCGGVAl1yZp0VWqf+hUfHRAHWe9BUoXvbuMVMh0
RNo0SCs6NJe2CqGOtWpaW6hFEYjnerzxTTtZ2a3c5kNCGF3eEQcOiDWcSxTCfeAtR6EhyrYQls8z
11Y8yRULTHcIsE5Ok3XnJ9NlPQ07p+JvWPAWiwkpbiGuDMF4QzesQwIP9tAjEa795hrzEhOxkkKn
jtutxlqdU32vplH7lDL368ycA+imi8n0iYZKqQxNPf/cGtZtnzN2ic0W9a76CqbgIky9dtO1yVaK
CkhJmgJBqMn2sz9g3G/uQ3AgrropGzQg2x7yN3KZrcPXjVmEryx0LxvSEE9pXLLgiPk09iFC4Yao
+Spaa56/BLezN8wUJ2LnISooHG1bE87k0cRZoMQ62XlMcmcYEsPZhockMrCu5G7NzLJEqVGH1wI7
sQpnWMyu1gJ2gP9pS3nwaj3Hqx5quFJgrEwdts8uIjkJzf7S7fNjVhaEDC+SwggvqCcRnkzaTQgu
eWn3QOM97z5TzLcuNr0lsMwnjzysFaqMZZJI8oqz8IPb9uVW1MwhBo28Htfoq1U0bsijudJCp98P
PMrARmmoZZQAKCsvuzHGkbb0xyQ9MPB7clVgtx/TKDEKw8f5Fd9nXhLtnHYk8Bybv8hMpo6ujbxm
apd6ZiAZNGvSzO3gDIeNrhz8X1HSGBkqWsSmzRBWkh9YOtEe2c82kvep45/0kBYNdivQ8nV1O/Xi
Kh1FsCGJ+AB3Rqe5qjVrR5D0YMsV/b2e/EUCJTLu8RWX1kubENvbpvoTDIqHGpT32u5MFMMuPMkI
iKiar297zZPreO6gx/XG1qtlsZ49sh/AXwAV9g3I13gVHDu5LGm3kVtGM6P0MH0RIEmaUnBjZ068
zWvZrKI2eq9XPoFQLgsWkyc+1LLrh3EjWvqfnt2VMF/42i2UmhbVGG3P3D/ONsKRxgjxNdvDI9IF
bNapsAhAQllthPR4JoA9y77gLisSDeE/ys+MzkpC7iFacTSqhtHSOHaOkQyQwvayWzEKxf/LPKoh
eK1MqxVV/qk1E4CkSO6tyWegDBqq1gN7Cz4cMhKGfEgoIulIw/K515h3SwTYobU2CxsbUeJzG8+4
+Wk7XWZOR9iLMcdkE6UYbMbsEow46WktD9E0fmCjdMfkoCYQttvhTT9pAU0AjIFXXlaiU7dt0m1Z
+DBmjdYKfOAT6phpGW/xvOh6sc5qFwMU7Z7B1m7/XcP8qzXMVzocO/t/rjO9f23msv5///e7OI2/
vfBrLQM42RbQ5Cx0+65Dp+K3WsZ5RyYUZlzdFQLnrc5PvqlleAnx7y7gCmF/m6dBLYPk1MOIZLmq
yvlj4YRvNGWVZFHk+5e//BmjMOGHFqZcBgsCuJz1A1auykafWHbqBVo0MznUSPbYOGE4X2jVACii
5tJsZVmspME+lBbJEywNKLMUEH38mbwnExxU6fO0G+GKGBehzuBn6iaU+ukTTFyIq2wTUHW7N1aU
IChqXgAU3FaegTFOjK+1ZZ5ICsSMUfoXCdZ+r6PB4Wk6DCLtigZbv+qG7im1s6dROsDQdUkLv/E/
d9qHRFkgiE8iZrZx7lyk7lZ+NUtn60/pjS6DUy2c67DM7kf9YorRigJy8rHcLtURuPLc84/cC/lZ
b27GEp0gz5hlvzJ52C3BdaSs+e2zyOyPpZ+d2vaByVaD86jLll5AjJpunFjyDupochJ0Vm7HngaC
6dtHaHth8jnyCxPw06pXbZtR3gvdw3DEn6KxFm3sKtr5Pq0aHebyqtctSGU4ghMrzZaY3NDwM0Aj
wwTKBatU72m08OMrK0d0F00sDFHWv8Sutu8qAl7r2suWI49X17hJzeFq5HGV493CxRU8zgnk4SRy
sQBqN7Z6A0frX/OE79XsifeJnHSJWnZv685G1P66nqBbNTuS1TdzwlfbmszaYf1iyInDO3ROMSJE
HlPvxyZ9kaK7TbsT/BzSZw+Z5zyq84ak8I6CXLVeAE9hGR4Hgc2LD2IW+sZxUxIAGutT69yHQYXs
rcdyrLcPtsc8LrL7gxj48PUMO6ao5meritikJ/6JQhK5GyJIGuC4dEoHZlSl4kc+xjNSVoIes2kG
BNeMGMWyKwOwZ92GXLqJi3ooP4cWYwKk/EidrRqwFxyzRdi1ry4MoeE4CEa79EGRUEh5FadQwHED
rkspP/nFfKxs2S1SKweDmJJ/1MRHLy2eJkdBtUZlt8ZpgA2fVoD5WGuoPagdFgUYw4VD9OaiLuj4
4d6YZ2LA+kqDG6fRU5bKQWQ2JCHYhj/sgjSQW/7IWevs9C5F+LEwXABspsO+T0fjSZQJ3K8ev1vX
iGkVwKQWBMEsefZC8sjjlVdnpwbdmkMASgw0iZ2+iHEC3ZW9+djC9LqvwolEct06VRE+PkLfKKQ8
ypGUoV6nV2ttsiqOEFO8FrT2fpaECzqvZdJxm7HbyZr5ImuNT9JPxG6G6UanlemlDkcV+yK54HH2
JHzM6WVNGlmJQa0c6JWHFdarEWXuqgj0z/UYoVk2knEZ9OMpS1FtJ5XothSZxiX6wRQKV3HdcUlF
tX6V1fkLLrJrQZG4kXV86YRaeYO+Rhx1wkucnBgudr7zzqOCWPYS5ciUNc3WSuLHdrCo5MFKFbmx
GKSTXQYJod0yEAcAzZehWT4aYlFBgEKIGDsMZf1N4EICYmoT7TxZnQt/IDtR2AdThRroOIpgxyjE
X7MW5B4w9g9VnoJcVGQiRCocgWbCe6HiEnBuxsAmy3yZqDCFTsUqaOQrlCBrQMujIPMYEqYkn6oo
BgwHQLVyZuEJEUH92GyTOeSj1FapLLr6plGxDtja+kUntKWfagBzVfhDgtKU5EZ0U61jIs0cdArv
51Gl/Fh6euMb+efEtdkDFtH7aKwmtFfloU/8iJa/ceunKQLOMN3Mekge4Byu7RkX30C1zMzAfM91
D+LIekhho9H8KJZulU076SlTtBTb1EjwRenH1pGr2A+vTCzxogSnIuy7HjyBlwNmIGlZehELaJwI
NtLlEjoz22MHSZMDuS4f9wDpjmURS/bF7skBNiQn2tzZYLx2ZMIXw9FtFeK4RUU4CTIU/fQ58Vtk
zS45hqG16uj2DH3waPspISauNsLmtY8EBgmiZaM13RhOkdPdTVK+wrPcpKF9aDvIaA4JM0m8z/C1
LXiKz5QwCarkMSAWlggkR4TDka7U0bKoPD14R1sU1pWQLXMOfnty6mIbNFjNWHpKKt/2EgdEsOFq
vht5rlEywGuw2FJTmejYi5zrwh1fZDFM62oQWzvt7/QRLXv9JKJ0Dz/oVg4DEzxzN1ZGsXMOqXTi
xVRVGZOF6GhbjIaSYNtPDKOcGfWqOX3qrFisBQbZBV29cWNSkIbC5eaqejIF5tk6TJaEViUNE9FD
cXZClMJBYnpgT3Ff58xiQ5aBkjPO1cojJwrpScTDjaVaI1pFk0SqdklC36RSDZREtVJctqmXs2qv
xKrR0qmWy6CaL52A8tn45tGlL5OoBk1Pp6ZWLRtiFNutq9o4APGOWNTTTYvwZh11JE3Wtr904Q0d
cvwSFPru0pHFizHTmwOdebIYFKLv0mDRNYCzppGbiCkOuv+c1FNfuAc6wO4BOiPJdSLjB0WIbKxq
kF57+MWtTltoOs2rWLWxtICGlqdaWzY9LvoB0V1M12vsJZkQcbnXRvtjRl+MZySdqm3m+HeVapvV
9M98+mixaqh1dGkV2lNtmebdoNpucQbVq/PFfFNiJ6wQhXOt06QjGhh6NI27mA7emGR4ZrprMTTB
kxYM1/SvK7gQPPJxbO8GqSbxLmPDeeTos/wlNfFoOxHKoc6nMZObxFz440ELySbWESIjTGQfVfcf
hta/Z1EL1v5AA4GbMU3VJiO9zBrrlalUtS8ad5dOHIiw7QOeE4CLY/aYoR+8YL2HyFq/lhZOuLAd
Ysax1zNea2QFg05vs9yUFe+NWYRoeVAQXQ4hf0QATRw9oAvaBqDDNkPoUpvHM/gmQ1/Wbr0YFVcT
IQ0NFS/aJlixdq1rYVPBukP/C4fMWwmeh6yiFfduK410SwBDum3LBB1QGttXbUcV9+8y5w+WOejm
/nmZs+hensrXfwjP5nW/qfcMA6EdVYTKlpHO3xx0ZMoYlqG8a460LMqgb6scKEC2JWyUeoKtIAVQ
U3Rt+Jc/m0yA8Ls5vEp/S5v5Q1UOBdWPExvT5vY2VH6hwTzHVj//hjvklTZClSCivdeG1yoQXKvE
IaBcMTprF4wRWtKaLlpwJWFdeGZ4b1XjCRjnmgDAjUkXhECCjTYnsPCKa8xVpxl5xJRjDJMTvtFj
GubAJcv9FIyruvGPWu6Tse2kZwr/6yncRwEuViHpN+eXcQoQ3jVCxGXBJjWGfdWkEBaJpJlf3oRg
MGEvYIqBOMEAY9TDfZ5DCChhl6NxT677ScHoxLQ3LfizVS3PDcNpQga0hxyBlzuIjwNRzWR93ZJd
zmhmM5HXWwqyTaZuaQlj5bTznk0NSR0YxWlE7MoJizVyiwGSae+S6eI3B2Sa902ZXTi1dZFL+TIQ
GIaX/0Olaa92gfo86u70VZ55t2E7Hp1oWJlxd9s1AZ5kRupAbbv9CBhuxA1DV29aGSXMVgIbP0oc
lyuIPlWARqsDL1crzlwNUHrpte/16WNRUC1EikhXlcwDQNSNoOpGF6LBXDH+GBTHzqNLugRScIkV
mueUP2N9zF/q2P7Y8gIHGJ6jqHi+4uNZgPIM9G0V0LwuhRiXn6OEvUAWlChBnO7J3dXiYAPds4Dv
eUD4DCt5H1QY65uRnylOXwywr2VqzrPHB/4My69UVD9tpDfDzEDlD38cFflPggAs9G7cOYoKOIIH
tCDrNiAjUbEFQbolKOQjo6ADjlPSe6ALoprrKa6wy1W0WImDj4z1JKmnp+6yzwK6sMgpJZm0Cb09
6IU+GMO4s08++tIAjwyzQzZV9QdDcQ8ZtX2CLfLNHX/9pR/wp7zLrklsbpu//Fkqfev3bQKbBoWw
bBP2PH0J9fNvbiAr7uCCODTPLY1tMGrFqPWY6et7ZjevUVKePK5uYAzbWM8Y3Dj3hV3f0jSEb4Mf
wFjWtNK1fW/R7US+mdMgtLFs/BcH+Q/ucg7SIRiU9YTG2A93+ZCPEYLxCZ6AXmwHA2U8dMn3bldu
DDKdEYRW/rSNimkHggGkd7yNb+2ex5o6zRWyf0SGhbe1cK1EYI1dpOb/1QH+gyN0TU9nwsOyZjje
D92Wv5EyWwMShBO+7zRf3w5qHlrNqbU3O7XXZ8U8NEk0HEO1imQDlEzoQX1f3tWjnq0LKH5uMq87
BkO7yAXwF8RyWRrYEBwF/xPZvvdewx6/u7PKyoh7H4dQ0YWXU9wYywAlkaFggkXY3kgb7RCVmaFn
BFE26HvqichTw55RdGA6CJqnqUqIpCp3QkELbcXEyhTHUAENM4U2jEN5AUAD5yRCzwn6oZT1Ky4J
IPdlCCajJ8qFeDq8+92NDjuRIrhA3NjcDAqraEUb05xwNScz00KLCDoAjJlCMdoKypiYIYJS4+xO
2ZMHtZE1uFmWIn0xzFupsI6aAjz2U26t5pk95twwB+gj81non0vFhRyVRcoS7oUGMtJW7Eg0Z/tS
0SRdDKEGeMlKoa8Ub5LABNYQsE6Rf9AN9MSenl0AAnps5GoYiPtwUijh6Yh8x01fuOcZRwvMTnbA
4terBphVX1DuQDwIr2rrZuxwMZeCYYK/nMpqHw0gssb0pHnTGXPeneFXN06on/H+RpULcwEbbDPu
TEnkClotSvRt1JI5PdCDY3B17tjx294nPuxy9Bkn+MOqcpyM/VR4ZfEigTiN7kSwB/bAzAIqWB+Q
a07u39u/xG18V+njtgVByt55RFw8yuC6saY904Lb/FQEKfOHgBFMMJHPSuDoHDME1Iunemge3w4l
0e5qvT8ykwLEwlyeATT+soi2BvKlXfOiPmKcxFd1Elz0iATMztobRQB2gQzZmJjELvyUmeOrhSTV
BPI66DrYXIX8UfzXBhCs5ikiLPWfpRixObDYEGgsBrrnAoisS/dmFYVwZXtFmHUUazZW1Nm3O/V/
PY//EbyiC3hrgDZvKMPngvlERJ7mD//6n5fgP1+r/61e89vvfP+K/1zd/Z/znz4X9Z9Od5vzj7/5
3Qt5869/fPXUPn33L+u8jVqu8Fdi516bLm1//6dfDpNPod7obb0+F3/3Fv/SL/2V5PiP3+hPr2/H
dZ7K17/8+RmOVKuOL4iK/FvlDpuOb9bA397p7dP83jukT3zo7oW3ZqvHHtCBlGcwo5aGslakRR58
/TG+EOKoLVre7A9N70vEyzen8p+dgd//cH890V+uh98O+7sz+d3hP8FizFdRQ2vh+bsYGU8n5MX6
cQP9dlR/fxJ+eJdvTgJ2FcNy2QjjwKeD9v0pYISgC1PSn3ctSVnKGWK7/mudBDRfPw5L/hsnwbKR
fDkGdhrX4dn4/XWgnpe2CYZUOi4Ks1/vJKixzJcL9Ifr6o9cCcjYmMqQQcRHZW6kPuc3p0HqqNwo
pBR4RKee+dVOwtfxF4K97wrK/8alwIoAbshEZMeH/fEcMEojkIhaBZEgA7Rf9Cxw2D93Fpx3Dltt
3bHUeFCwhf7+PBDk6vEDW7ClpFL+1c4CQksL2eXPnwTuBNY9T6Ds5Pr64fngvJN4ANV5or433V/v
YuA0oBH96TuCx6T0uOwZ0bI68nbfrAq6++5tgMx0WZU/XCa/1vPh66rw0w8IdQ6Q3dLBfUMu/bA2
4hS1TUKKTfPtp2+63V/yPFAV/ty64HLjQ7vgy0bv7L5tCL65GqR4Rylks1MA1+ZJ89e7Jd6uB3Lg
fvY82O9Madtc9SadQtbA7/dNnAdJ69EEiI5YWum/f7X7ggOH5vU/cFuwM2R3hDNI6OrtvrkYWBro
ecJ1N9lWSSUk+SVviZ++FHCJ8wgwDNQsQNzYGXx/Frx3lqSV7Ii3mEY2WL/oefif2D7yMQ2Py542
GLKeH88DZwgmg+XwSOJp8uWx9AuVEl+Xhp9eIlkaoEPYbJXpWP5YUPGgYGNismzwwBC/6gLJtuZn
F0jFTqBYYPkDkeC9lWjfrA1SokDj/7ANHXZOv2Bh+XXj8GXV+qmiCq8O6x+COSR1FNnf3RU8KKi1
pKDRwKgTw+Iv96D4elf89PVgv6Nb4TjIDbFIwdv4YXV420aCS4TtLehG/Hobh9+MYj+3f2IfaRGC
wp3x/5m7dp2GYSj6L+yRSiUoC5VoBUSqqJC6dTON1aQkGDkIKfwFn9AxM1tXi//iJLbTuAkJ7V1Y
8zjHdnJ9fY/ta8xWNjtJLLEsIvmrIVSG/2wW+jclmMUlUpiOsB0OUTRUhcGh00R6FaRDxZpVjB/O
L0bHmMUfPEqlUU7DKA5KCTPiaU0H7X3AanxNAKPdFUtcC4XSebBQNDX0XuEcO8pcKa3VblqpreQx
r5sKNqkdLlsre9GPuGRyFWbljcwUc84SCKG/7oms6bBOMWvOoQt3Joqzg0Ti3aYfb1yuhbNeuRqC
7ut7fXYKjc82gdp5kyhksq4Qg0DLYlSC++z7U3oPIsX5iAvxKl0hGjRabKDS3PGNyg9roAN4KvSE
SfaSMbd1jHxMxlZbnBQ1i1LkPD4g0NIsmQBnQIvAu3liarfxlhx7IVTuUBlnjaEbleu4k6+I9jFX
X2uptoEttu40BkPsJUaUQK2Kz995amFq0IhPqNCP7YtyEEJQkY/JoE1s/Z7VRUT0vi0aRPiJyp9V
3vZ5McCkfoQli52uwpgXnD4VeSESsc4sTvVTQkm31/Ss3yluoCvRG7G1p+j52y21lJK6W6XNX1dz
aE0vbicI215zhyjFE6uYMzn+AQAA//8=</cx:binary>
              </cx:geoCache>
            </cx:geography>
          </cx:layoutPr>
          <cx:valueColors>
            <cx:midColor>
              <a:schemeClr val="accent1">
                <a:lumMod val="60000"/>
                <a:lumOff val="40000"/>
              </a:schemeClr>
            </cx:midColor>
            <cx:maxColor>
              <a:schemeClr val="accent1">
                <a:lumMod val="50000"/>
              </a:schemeClr>
            </cx:maxColor>
          </cx:valueColors>
          <cx:valueColorPositions count="3"/>
        </cx:series>
      </cx:plotAreaRegion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421D5-5382-4DEF-8B00-882483162C23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C79AFE0-6A96-4A67-808C-BCCF38D41B93}">
      <dgm:prSet phldrT="[Szöveg]"/>
      <dgm:spPr>
        <a:solidFill>
          <a:srgbClr val="00B0F0"/>
        </a:solidFill>
      </dgm:spPr>
      <dgm:t>
        <a:bodyPr/>
        <a:lstStyle/>
        <a:p>
          <a:r>
            <a:rPr lang="hu-HU" dirty="0"/>
            <a:t>Gazdasági</a:t>
          </a:r>
        </a:p>
      </dgm:t>
    </dgm:pt>
    <dgm:pt modelId="{5A19109C-E33B-43CB-B5BF-B3AC44808035}" type="parTrans" cxnId="{548DA8A9-5CAF-40B1-8DA8-1E4C72A65F6C}">
      <dgm:prSet/>
      <dgm:spPr/>
      <dgm:t>
        <a:bodyPr/>
        <a:lstStyle/>
        <a:p>
          <a:endParaRPr lang="hu-HU"/>
        </a:p>
      </dgm:t>
    </dgm:pt>
    <dgm:pt modelId="{1069CDE3-B011-41C0-B5CC-FD0F23527167}" type="sibTrans" cxnId="{548DA8A9-5CAF-40B1-8DA8-1E4C72A65F6C}">
      <dgm:prSet/>
      <dgm:spPr/>
      <dgm:t>
        <a:bodyPr/>
        <a:lstStyle/>
        <a:p>
          <a:endParaRPr lang="hu-HU"/>
        </a:p>
      </dgm:t>
    </dgm:pt>
    <dgm:pt modelId="{202AA1B4-AD2C-46D4-9EF4-510B6761257A}">
      <dgm:prSet phldrT="[Szöveg]"/>
      <dgm:spPr>
        <a:solidFill>
          <a:schemeClr val="accent4"/>
        </a:solidFill>
      </dgm:spPr>
      <dgm:t>
        <a:bodyPr/>
        <a:lstStyle/>
        <a:p>
          <a:r>
            <a:rPr lang="hu-HU" dirty="0"/>
            <a:t>Pénzügyi</a:t>
          </a:r>
        </a:p>
      </dgm:t>
    </dgm:pt>
    <dgm:pt modelId="{EB950B58-9322-4235-8E38-197F022ED7AA}" type="parTrans" cxnId="{156804F2-1F5E-410E-8B01-5E79DD15D071}">
      <dgm:prSet/>
      <dgm:spPr/>
      <dgm:t>
        <a:bodyPr/>
        <a:lstStyle/>
        <a:p>
          <a:endParaRPr lang="hu-HU"/>
        </a:p>
      </dgm:t>
    </dgm:pt>
    <dgm:pt modelId="{C20E934D-1DD0-4F18-BDC9-13DD928FDCBD}" type="sibTrans" cxnId="{156804F2-1F5E-410E-8B01-5E79DD15D071}">
      <dgm:prSet/>
      <dgm:spPr/>
      <dgm:t>
        <a:bodyPr/>
        <a:lstStyle/>
        <a:p>
          <a:endParaRPr lang="hu-HU"/>
        </a:p>
      </dgm:t>
    </dgm:pt>
    <dgm:pt modelId="{386C7716-3DA5-47D4-BF8B-09440AFA2300}">
      <dgm:prSet phldrT="[Szöveg]"/>
      <dgm:spPr>
        <a:solidFill>
          <a:schemeClr val="accent6"/>
        </a:solidFill>
      </dgm:spPr>
      <dgm:t>
        <a:bodyPr/>
        <a:lstStyle/>
        <a:p>
          <a:r>
            <a:rPr lang="hu-HU" dirty="0"/>
            <a:t>Ökológiai</a:t>
          </a:r>
        </a:p>
      </dgm:t>
    </dgm:pt>
    <dgm:pt modelId="{A4349643-AFBA-45E2-AF15-616BAF813376}" type="parTrans" cxnId="{3089B602-0FEC-4E97-A4A3-52BB614C93C1}">
      <dgm:prSet/>
      <dgm:spPr/>
      <dgm:t>
        <a:bodyPr/>
        <a:lstStyle/>
        <a:p>
          <a:endParaRPr lang="hu-HU"/>
        </a:p>
      </dgm:t>
    </dgm:pt>
    <dgm:pt modelId="{6E2A759F-52F5-42D4-B766-5997CCD5B9ED}" type="sibTrans" cxnId="{3089B602-0FEC-4E97-A4A3-52BB614C93C1}">
      <dgm:prSet/>
      <dgm:spPr/>
      <dgm:t>
        <a:bodyPr/>
        <a:lstStyle/>
        <a:p>
          <a:endParaRPr lang="hu-HU"/>
        </a:p>
      </dgm:t>
    </dgm:pt>
    <dgm:pt modelId="{24E9B58A-9D36-45CC-8D49-9EFC0DB6A51D}">
      <dgm:prSet phldrT="[Szöveg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hu-HU" sz="1600" b="1" dirty="0">
              <a:solidFill>
                <a:schemeClr val="accent6"/>
              </a:solidFill>
            </a:rPr>
            <a:t>Gazdaság és környezet kapcsolata</a:t>
          </a:r>
        </a:p>
      </dgm:t>
    </dgm:pt>
    <dgm:pt modelId="{D4893DE4-E83B-4D47-B626-72A29624C4C6}" type="parTrans" cxnId="{1CC12897-068B-48C0-8165-20B2CBDA42B4}">
      <dgm:prSet/>
      <dgm:spPr/>
      <dgm:t>
        <a:bodyPr/>
        <a:lstStyle/>
        <a:p>
          <a:endParaRPr lang="hu-HU"/>
        </a:p>
      </dgm:t>
    </dgm:pt>
    <dgm:pt modelId="{36FD9DB0-F96C-4586-801D-E75F65E24FAA}" type="sibTrans" cxnId="{1CC12897-068B-48C0-8165-20B2CBDA42B4}">
      <dgm:prSet/>
      <dgm:spPr/>
      <dgm:t>
        <a:bodyPr/>
        <a:lstStyle/>
        <a:p>
          <a:endParaRPr lang="hu-HU"/>
        </a:p>
      </dgm:t>
    </dgm:pt>
    <dgm:pt modelId="{FEFB2DC2-F211-454E-B8B9-A677673794D5}">
      <dgm:prSet phldrT="[Szöveg]"/>
      <dgm:spPr>
        <a:solidFill>
          <a:schemeClr val="accent3"/>
        </a:solidFill>
      </dgm:spPr>
      <dgm:t>
        <a:bodyPr/>
        <a:lstStyle/>
        <a:p>
          <a:r>
            <a:rPr lang="hu-HU" dirty="0"/>
            <a:t>Társadalmi</a:t>
          </a:r>
        </a:p>
      </dgm:t>
    </dgm:pt>
    <dgm:pt modelId="{EC8D3DFF-AE3E-497F-9D84-CB332E0442F7}" type="parTrans" cxnId="{BD4FADBD-D42C-4B6B-B49D-CDBDE4156701}">
      <dgm:prSet/>
      <dgm:spPr/>
      <dgm:t>
        <a:bodyPr/>
        <a:lstStyle/>
        <a:p>
          <a:endParaRPr lang="hu-HU"/>
        </a:p>
      </dgm:t>
    </dgm:pt>
    <dgm:pt modelId="{999C2EC7-EB2B-4C0A-BEE7-319418316F95}" type="sibTrans" cxnId="{BD4FADBD-D42C-4B6B-B49D-CDBDE4156701}">
      <dgm:prSet/>
      <dgm:spPr/>
      <dgm:t>
        <a:bodyPr/>
        <a:lstStyle/>
        <a:p>
          <a:endParaRPr lang="hu-HU"/>
        </a:p>
      </dgm:t>
    </dgm:pt>
    <dgm:pt modelId="{1A409D44-5395-4DDD-B779-3205E3A3F774}">
      <dgm:prSet phldrT="[Szöveg]" custT="1"/>
      <dgm:spPr>
        <a:ln>
          <a:solidFill>
            <a:srgbClr val="FF0000"/>
          </a:solidFill>
        </a:ln>
      </dgm:spPr>
      <dgm:t>
        <a:bodyPr/>
        <a:lstStyle/>
        <a:p>
          <a:pPr>
            <a:spcAft>
              <a:spcPts val="300"/>
            </a:spcAft>
          </a:pPr>
          <a:r>
            <a:rPr lang="hu-HU" sz="1600" b="1" dirty="0">
              <a:solidFill>
                <a:srgbClr val="FF0000"/>
              </a:solidFill>
            </a:rPr>
            <a:t>Egyenlőtlenség</a:t>
          </a:r>
        </a:p>
      </dgm:t>
    </dgm:pt>
    <dgm:pt modelId="{55086580-9756-48A4-A452-63F61FB85CAE}" type="parTrans" cxnId="{EAFA7B8C-BF05-4197-9A6B-A36FEA80DBED}">
      <dgm:prSet/>
      <dgm:spPr/>
      <dgm:t>
        <a:bodyPr/>
        <a:lstStyle/>
        <a:p>
          <a:endParaRPr lang="en-US"/>
        </a:p>
      </dgm:t>
    </dgm:pt>
    <dgm:pt modelId="{0E8A6032-4878-4A14-BBC1-78143EF51E31}" type="sibTrans" cxnId="{EAFA7B8C-BF05-4197-9A6B-A36FEA80DBED}">
      <dgm:prSet/>
      <dgm:spPr/>
      <dgm:t>
        <a:bodyPr/>
        <a:lstStyle/>
        <a:p>
          <a:endParaRPr lang="en-US"/>
        </a:p>
      </dgm:t>
    </dgm:pt>
    <dgm:pt modelId="{2D23B9C9-03F4-4CB6-9CD5-E75173E111F7}">
      <dgm:prSet phldrT="[Szöveg]" custT="1"/>
      <dgm:spPr>
        <a:ln>
          <a:solidFill>
            <a:srgbClr val="00B0F0"/>
          </a:solidFill>
        </a:ln>
      </dgm:spPr>
      <dgm:t>
        <a:bodyPr/>
        <a:lstStyle/>
        <a:p>
          <a:pPr algn="l">
            <a:spcAft>
              <a:spcPts val="300"/>
            </a:spcAft>
          </a:pPr>
          <a:r>
            <a:rPr lang="hu-HU" sz="1600" b="1" dirty="0">
              <a:solidFill>
                <a:srgbClr val="00B0F0"/>
              </a:solidFill>
            </a:rPr>
            <a:t>Közepes fejlettség csapdájának elkerülése</a:t>
          </a:r>
        </a:p>
      </dgm:t>
    </dgm:pt>
    <dgm:pt modelId="{7DCA4729-2FE4-4518-96AC-28800E730FE4}" type="parTrans" cxnId="{4AEAE655-3C3E-43C5-9DDA-1CC232E5C29B}">
      <dgm:prSet/>
      <dgm:spPr/>
      <dgm:t>
        <a:bodyPr/>
        <a:lstStyle/>
        <a:p>
          <a:endParaRPr lang="hu-HU"/>
        </a:p>
      </dgm:t>
    </dgm:pt>
    <dgm:pt modelId="{040ADEB3-61BD-40F4-98C7-572A6F7FB96A}" type="sibTrans" cxnId="{4AEAE655-3C3E-43C5-9DDA-1CC232E5C29B}">
      <dgm:prSet/>
      <dgm:spPr/>
      <dgm:t>
        <a:bodyPr/>
        <a:lstStyle/>
        <a:p>
          <a:endParaRPr lang="hu-HU"/>
        </a:p>
      </dgm:t>
    </dgm:pt>
    <dgm:pt modelId="{89964FCC-25B4-4013-BFD0-E49DD82E3436}">
      <dgm:prSet phldrT="[Szöveg]" custT="1"/>
      <dgm:spPr>
        <a:ln>
          <a:solidFill>
            <a:schemeClr val="accent4"/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300"/>
            </a:spcAft>
          </a:pPr>
          <a:r>
            <a:rPr lang="hu-HU" sz="1600" b="1" baseline="0" dirty="0">
              <a:solidFill>
                <a:schemeClr val="accent4"/>
              </a:solidFill>
            </a:rPr>
            <a:t>Beruházás</a:t>
          </a:r>
        </a:p>
      </dgm:t>
    </dgm:pt>
    <dgm:pt modelId="{6E9086A4-12C3-4E71-BA59-AF7D8BBF3C8C}" type="parTrans" cxnId="{24A069FA-C4CE-4BB8-8AAF-7B0DFE7F242C}">
      <dgm:prSet/>
      <dgm:spPr/>
      <dgm:t>
        <a:bodyPr/>
        <a:lstStyle/>
        <a:p>
          <a:endParaRPr lang="hu-HU"/>
        </a:p>
      </dgm:t>
    </dgm:pt>
    <dgm:pt modelId="{0F658AE4-1900-4FF0-81FB-BEC8B212433F}" type="sibTrans" cxnId="{24A069FA-C4CE-4BB8-8AAF-7B0DFE7F242C}">
      <dgm:prSet/>
      <dgm:spPr/>
      <dgm:t>
        <a:bodyPr/>
        <a:lstStyle/>
        <a:p>
          <a:endParaRPr lang="hu-HU"/>
        </a:p>
      </dgm:t>
    </dgm:pt>
    <dgm:pt modelId="{63C49952-D955-45F3-B1EB-00BF73123219}">
      <dgm:prSet phldrT="[Szöveg]" custT="1"/>
      <dgm:spPr>
        <a:ln>
          <a:solidFill>
            <a:schemeClr val="accent4"/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300"/>
            </a:spcAft>
          </a:pPr>
          <a:r>
            <a:rPr lang="hu-HU" sz="1600" b="1" baseline="0" dirty="0">
              <a:solidFill>
                <a:schemeClr val="accent4"/>
              </a:solidFill>
            </a:rPr>
            <a:t>Belső megtakarítás</a:t>
          </a:r>
        </a:p>
      </dgm:t>
    </dgm:pt>
    <dgm:pt modelId="{CFB455B5-09F2-41B7-9549-F2061B011D43}" type="parTrans" cxnId="{33C1F47C-F5BF-44C3-AD96-86AA8212E536}">
      <dgm:prSet/>
      <dgm:spPr/>
      <dgm:t>
        <a:bodyPr/>
        <a:lstStyle/>
        <a:p>
          <a:endParaRPr lang="hu-HU"/>
        </a:p>
      </dgm:t>
    </dgm:pt>
    <dgm:pt modelId="{36A334A3-DE98-4725-BB3A-0289B65A6B05}" type="sibTrans" cxnId="{33C1F47C-F5BF-44C3-AD96-86AA8212E536}">
      <dgm:prSet/>
      <dgm:spPr/>
      <dgm:t>
        <a:bodyPr/>
        <a:lstStyle/>
        <a:p>
          <a:endParaRPr lang="hu-HU"/>
        </a:p>
      </dgm:t>
    </dgm:pt>
    <dgm:pt modelId="{C946C948-13D6-4B94-AE45-BF14E7791684}">
      <dgm:prSet phldrT="[Szöveg]" custT="1"/>
      <dgm:spPr>
        <a:ln>
          <a:solidFill>
            <a:srgbClr val="00B0F0"/>
          </a:solidFill>
        </a:ln>
      </dgm:spPr>
      <dgm:t>
        <a:bodyPr/>
        <a:lstStyle/>
        <a:p>
          <a:pPr algn="l">
            <a:spcAft>
              <a:spcPts val="300"/>
            </a:spcAft>
          </a:pPr>
          <a:r>
            <a:rPr lang="hu-HU" sz="1600" b="1" dirty="0">
              <a:solidFill>
                <a:srgbClr val="00B0F0"/>
              </a:solidFill>
            </a:rPr>
            <a:t>Termelékenység</a:t>
          </a:r>
        </a:p>
      </dgm:t>
    </dgm:pt>
    <dgm:pt modelId="{FC148A58-5C01-4701-AD7E-D12C5241F2CA}" type="parTrans" cxnId="{A1CF2026-7568-49BD-BBC0-3F8D99FAA821}">
      <dgm:prSet/>
      <dgm:spPr/>
      <dgm:t>
        <a:bodyPr/>
        <a:lstStyle/>
        <a:p>
          <a:endParaRPr lang="hu-HU"/>
        </a:p>
      </dgm:t>
    </dgm:pt>
    <dgm:pt modelId="{39D4F435-CB9D-4872-8E3A-EC5CDA01F3CA}" type="sibTrans" cxnId="{A1CF2026-7568-49BD-BBC0-3F8D99FAA821}">
      <dgm:prSet/>
      <dgm:spPr/>
      <dgm:t>
        <a:bodyPr/>
        <a:lstStyle/>
        <a:p>
          <a:endParaRPr lang="hu-HU"/>
        </a:p>
      </dgm:t>
    </dgm:pt>
    <dgm:pt modelId="{13A11CAD-7DC2-463C-8E80-9466B0A5F5BB}">
      <dgm:prSet phldrT="[Szöveg]" custT="1"/>
      <dgm:spPr>
        <a:ln>
          <a:solidFill>
            <a:srgbClr val="00B0F0"/>
          </a:solidFill>
        </a:ln>
      </dgm:spPr>
      <dgm:t>
        <a:bodyPr/>
        <a:lstStyle/>
        <a:p>
          <a:pPr algn="l">
            <a:spcAft>
              <a:spcPts val="300"/>
            </a:spcAft>
          </a:pPr>
          <a:r>
            <a:rPr lang="hu-HU" sz="1600" b="1" dirty="0">
              <a:solidFill>
                <a:srgbClr val="00B0F0"/>
              </a:solidFill>
            </a:rPr>
            <a:t>Innováció</a:t>
          </a:r>
        </a:p>
      </dgm:t>
    </dgm:pt>
    <dgm:pt modelId="{18DA1E84-53BF-42E6-B1C7-A676CFBB2AA4}" type="parTrans" cxnId="{B21A7876-AF92-4EF4-B27F-91F3974935A9}">
      <dgm:prSet/>
      <dgm:spPr/>
      <dgm:t>
        <a:bodyPr/>
        <a:lstStyle/>
        <a:p>
          <a:endParaRPr lang="hu-HU"/>
        </a:p>
      </dgm:t>
    </dgm:pt>
    <dgm:pt modelId="{D48CB4AB-313A-4C20-B477-74F22736C3A3}" type="sibTrans" cxnId="{B21A7876-AF92-4EF4-B27F-91F3974935A9}">
      <dgm:prSet/>
      <dgm:spPr/>
      <dgm:t>
        <a:bodyPr/>
        <a:lstStyle/>
        <a:p>
          <a:endParaRPr lang="hu-HU"/>
        </a:p>
      </dgm:t>
    </dgm:pt>
    <dgm:pt modelId="{8A676A38-7D11-4A09-8BC7-5AF1796D84BA}">
      <dgm:prSet phldrT="[Szöveg]" custT="1"/>
      <dgm:spPr>
        <a:ln>
          <a:solidFill>
            <a:schemeClr val="accent4"/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300"/>
            </a:spcAft>
          </a:pPr>
          <a:r>
            <a:rPr lang="hu-HU" sz="1600" b="1" baseline="0" dirty="0">
              <a:solidFill>
                <a:schemeClr val="accent4"/>
              </a:solidFill>
            </a:rPr>
            <a:t>Finanszírozás</a:t>
          </a:r>
        </a:p>
      </dgm:t>
    </dgm:pt>
    <dgm:pt modelId="{7C6DA301-7B11-406C-B34F-CE85A2665D8F}" type="parTrans" cxnId="{12259057-5A56-445C-A7C0-63DCAAA1A525}">
      <dgm:prSet/>
      <dgm:spPr/>
      <dgm:t>
        <a:bodyPr/>
        <a:lstStyle/>
        <a:p>
          <a:endParaRPr lang="hu-HU"/>
        </a:p>
      </dgm:t>
    </dgm:pt>
    <dgm:pt modelId="{FC09D960-614D-4ED2-B643-A87A50E910E4}" type="sibTrans" cxnId="{12259057-5A56-445C-A7C0-63DCAAA1A525}">
      <dgm:prSet/>
      <dgm:spPr/>
      <dgm:t>
        <a:bodyPr/>
        <a:lstStyle/>
        <a:p>
          <a:endParaRPr lang="hu-HU"/>
        </a:p>
      </dgm:t>
    </dgm:pt>
    <dgm:pt modelId="{C7FEE456-D74D-4981-BCD9-82743F3C772D}">
      <dgm:prSet phldrT="[Szöveg]" custT="1"/>
      <dgm:spPr>
        <a:ln>
          <a:solidFill>
            <a:srgbClr val="FF0000"/>
          </a:solidFill>
        </a:ln>
      </dgm:spPr>
      <dgm:t>
        <a:bodyPr/>
        <a:lstStyle/>
        <a:p>
          <a:pPr>
            <a:spcAft>
              <a:spcPts val="300"/>
            </a:spcAft>
          </a:pPr>
          <a:r>
            <a:rPr lang="hu-HU" sz="1600" b="1" dirty="0">
              <a:solidFill>
                <a:srgbClr val="FF0000"/>
              </a:solidFill>
            </a:rPr>
            <a:t>Urbanizáció</a:t>
          </a:r>
        </a:p>
      </dgm:t>
    </dgm:pt>
    <dgm:pt modelId="{6D8745D0-0F8E-4409-8248-258D6BA6A236}" type="parTrans" cxnId="{C6F57B53-481E-4984-9440-88D3A66E5A21}">
      <dgm:prSet/>
      <dgm:spPr/>
      <dgm:t>
        <a:bodyPr/>
        <a:lstStyle/>
        <a:p>
          <a:endParaRPr lang="hu-HU"/>
        </a:p>
      </dgm:t>
    </dgm:pt>
    <dgm:pt modelId="{5BE6EC9A-BA6B-4993-AD46-5229E29927FE}" type="sibTrans" cxnId="{C6F57B53-481E-4984-9440-88D3A66E5A21}">
      <dgm:prSet/>
      <dgm:spPr/>
      <dgm:t>
        <a:bodyPr/>
        <a:lstStyle/>
        <a:p>
          <a:endParaRPr lang="hu-HU"/>
        </a:p>
      </dgm:t>
    </dgm:pt>
    <dgm:pt modelId="{7F2DFF14-6A6D-4D7C-93EB-5A88FA080C3F}">
      <dgm:prSet phldrT="[Szöveg]" custT="1"/>
      <dgm:spPr>
        <a:ln>
          <a:solidFill>
            <a:srgbClr val="FF0000"/>
          </a:solidFill>
        </a:ln>
      </dgm:spPr>
      <dgm:t>
        <a:bodyPr/>
        <a:lstStyle/>
        <a:p>
          <a:pPr>
            <a:spcAft>
              <a:spcPts val="300"/>
            </a:spcAft>
          </a:pPr>
          <a:r>
            <a:rPr lang="hu-HU" sz="1600" b="1" dirty="0">
              <a:solidFill>
                <a:srgbClr val="FF0000"/>
              </a:solidFill>
            </a:rPr>
            <a:t>Globalizáció</a:t>
          </a:r>
        </a:p>
      </dgm:t>
    </dgm:pt>
    <dgm:pt modelId="{A7DB0417-0AD8-4512-BEF1-CF874665DB42}" type="parTrans" cxnId="{05A8EECB-2C22-4846-8083-193C976F2123}">
      <dgm:prSet/>
      <dgm:spPr/>
      <dgm:t>
        <a:bodyPr/>
        <a:lstStyle/>
        <a:p>
          <a:endParaRPr lang="hu-HU"/>
        </a:p>
      </dgm:t>
    </dgm:pt>
    <dgm:pt modelId="{699E4824-2187-4590-A404-30F255218D81}" type="sibTrans" cxnId="{05A8EECB-2C22-4846-8083-193C976F2123}">
      <dgm:prSet/>
      <dgm:spPr/>
      <dgm:t>
        <a:bodyPr/>
        <a:lstStyle/>
        <a:p>
          <a:endParaRPr lang="hu-HU"/>
        </a:p>
      </dgm:t>
    </dgm:pt>
    <dgm:pt modelId="{09AF8576-97B8-4954-852C-4A0DCF902743}">
      <dgm:prSet phldrT="[Szöveg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hu-HU" sz="1600" b="1" dirty="0">
              <a:solidFill>
                <a:schemeClr val="accent6"/>
              </a:solidFill>
            </a:rPr>
            <a:t>Megújuló energia</a:t>
          </a:r>
        </a:p>
      </dgm:t>
    </dgm:pt>
    <dgm:pt modelId="{227E5288-5B0E-4D7E-B775-0DC15F406BE8}" type="parTrans" cxnId="{8CDF10D3-6FB1-4E50-B053-6C614EB4C16C}">
      <dgm:prSet/>
      <dgm:spPr/>
      <dgm:t>
        <a:bodyPr/>
        <a:lstStyle/>
        <a:p>
          <a:endParaRPr lang="hu-HU"/>
        </a:p>
      </dgm:t>
    </dgm:pt>
    <dgm:pt modelId="{10F9AA6D-5B0E-4E78-B6F9-28BCDFE3F74B}" type="sibTrans" cxnId="{8CDF10D3-6FB1-4E50-B053-6C614EB4C16C}">
      <dgm:prSet/>
      <dgm:spPr/>
      <dgm:t>
        <a:bodyPr/>
        <a:lstStyle/>
        <a:p>
          <a:endParaRPr lang="hu-HU"/>
        </a:p>
      </dgm:t>
    </dgm:pt>
    <dgm:pt modelId="{D71B7D92-A08C-4186-9E9A-9983CB65E06F}">
      <dgm:prSet phldrT="[Szöveg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hu-HU" sz="1600" b="1" dirty="0">
              <a:solidFill>
                <a:schemeClr val="accent6"/>
              </a:solidFill>
            </a:rPr>
            <a:t>Klímaváltozás</a:t>
          </a:r>
        </a:p>
      </dgm:t>
    </dgm:pt>
    <dgm:pt modelId="{A2BF3817-B4FB-40C7-8B31-3965C15E54D7}" type="parTrans" cxnId="{CD5D08AF-D7A0-42B1-A9B0-A2AA910966DF}">
      <dgm:prSet/>
      <dgm:spPr/>
      <dgm:t>
        <a:bodyPr/>
        <a:lstStyle/>
        <a:p>
          <a:endParaRPr lang="hu-HU"/>
        </a:p>
      </dgm:t>
    </dgm:pt>
    <dgm:pt modelId="{15021AFF-D905-4738-806C-DFC484C2B15B}" type="sibTrans" cxnId="{CD5D08AF-D7A0-42B1-A9B0-A2AA910966DF}">
      <dgm:prSet/>
      <dgm:spPr/>
      <dgm:t>
        <a:bodyPr/>
        <a:lstStyle/>
        <a:p>
          <a:endParaRPr lang="hu-HU"/>
        </a:p>
      </dgm:t>
    </dgm:pt>
    <dgm:pt modelId="{0B31F69A-E2E4-4B3F-A9A4-1F8083965B88}" type="pres">
      <dgm:prSet presAssocID="{0F0421D5-5382-4DEF-8B00-882483162C2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CAC1115-05E0-4EBC-B3E8-5F17FAE35754}" type="pres">
      <dgm:prSet presAssocID="{0F0421D5-5382-4DEF-8B00-882483162C23}" presName="children" presStyleCnt="0"/>
      <dgm:spPr/>
    </dgm:pt>
    <dgm:pt modelId="{3D23B0A7-6320-499A-9087-40336449CC2D}" type="pres">
      <dgm:prSet presAssocID="{0F0421D5-5382-4DEF-8B00-882483162C23}" presName="child1group" presStyleCnt="0"/>
      <dgm:spPr/>
    </dgm:pt>
    <dgm:pt modelId="{8448109E-3F03-47C7-B4F4-DE255A7FEA9E}" type="pres">
      <dgm:prSet presAssocID="{0F0421D5-5382-4DEF-8B00-882483162C23}" presName="child1" presStyleLbl="bgAcc1" presStyleIdx="0" presStyleCnt="4" custScaleX="136292" custScaleY="105113" custLinFactNeighborX="-28392" custLinFactNeighborY="3313"/>
      <dgm:spPr/>
    </dgm:pt>
    <dgm:pt modelId="{D9744777-76AC-47DF-A8F2-2FABE9254A54}" type="pres">
      <dgm:prSet presAssocID="{0F0421D5-5382-4DEF-8B00-882483162C23}" presName="child1Text" presStyleLbl="bgAcc1" presStyleIdx="0" presStyleCnt="4">
        <dgm:presLayoutVars>
          <dgm:bulletEnabled val="1"/>
        </dgm:presLayoutVars>
      </dgm:prSet>
      <dgm:spPr/>
    </dgm:pt>
    <dgm:pt modelId="{7ED64CAA-B3C8-4BDE-B6F7-F45D77B34CA9}" type="pres">
      <dgm:prSet presAssocID="{0F0421D5-5382-4DEF-8B00-882483162C23}" presName="child2group" presStyleCnt="0"/>
      <dgm:spPr/>
    </dgm:pt>
    <dgm:pt modelId="{A4A530A1-AD09-4586-AEF3-E14D6C23D3B1}" type="pres">
      <dgm:prSet presAssocID="{0F0421D5-5382-4DEF-8B00-882483162C23}" presName="child2" presStyleLbl="bgAcc1" presStyleIdx="1" presStyleCnt="4" custScaleX="142622" custLinFactNeighborX="18131" custLinFactNeighborY="0"/>
      <dgm:spPr/>
    </dgm:pt>
    <dgm:pt modelId="{10FDA756-AF32-42E9-9358-3807D5D5B974}" type="pres">
      <dgm:prSet presAssocID="{0F0421D5-5382-4DEF-8B00-882483162C23}" presName="child2Text" presStyleLbl="bgAcc1" presStyleIdx="1" presStyleCnt="4">
        <dgm:presLayoutVars>
          <dgm:bulletEnabled val="1"/>
        </dgm:presLayoutVars>
      </dgm:prSet>
      <dgm:spPr/>
    </dgm:pt>
    <dgm:pt modelId="{DEACA251-90C5-4994-9460-7879F6452E40}" type="pres">
      <dgm:prSet presAssocID="{0F0421D5-5382-4DEF-8B00-882483162C23}" presName="child3group" presStyleCnt="0"/>
      <dgm:spPr/>
    </dgm:pt>
    <dgm:pt modelId="{7F8F184B-4F52-4F8A-ABC2-F2700D46D9AC}" type="pres">
      <dgm:prSet presAssocID="{0F0421D5-5382-4DEF-8B00-882483162C23}" presName="child3" presStyleLbl="bgAcc1" presStyleIdx="2" presStyleCnt="4" custScaleX="144379" custScaleY="106577" custLinFactNeighborX="18300" custLinFactNeighborY="-2538"/>
      <dgm:spPr/>
    </dgm:pt>
    <dgm:pt modelId="{37292350-7A95-4235-84FC-B94B0F8F12D0}" type="pres">
      <dgm:prSet presAssocID="{0F0421D5-5382-4DEF-8B00-882483162C23}" presName="child3Text" presStyleLbl="bgAcc1" presStyleIdx="2" presStyleCnt="4">
        <dgm:presLayoutVars>
          <dgm:bulletEnabled val="1"/>
        </dgm:presLayoutVars>
      </dgm:prSet>
      <dgm:spPr/>
    </dgm:pt>
    <dgm:pt modelId="{8987FEAC-B48A-4A92-8361-EEE0FEB892FA}" type="pres">
      <dgm:prSet presAssocID="{0F0421D5-5382-4DEF-8B00-882483162C23}" presName="child4group" presStyleCnt="0"/>
      <dgm:spPr/>
    </dgm:pt>
    <dgm:pt modelId="{9F720834-94E9-4249-9258-BD123A08BF48}" type="pres">
      <dgm:prSet presAssocID="{0F0421D5-5382-4DEF-8B00-882483162C23}" presName="child4" presStyleLbl="bgAcc1" presStyleIdx="3" presStyleCnt="4" custScaleX="142611" custScaleY="104151" custLinFactNeighborX="-25020" custLinFactNeighborY="-1228"/>
      <dgm:spPr/>
    </dgm:pt>
    <dgm:pt modelId="{D9AE1321-7B72-4ACE-9E61-12DE759F9661}" type="pres">
      <dgm:prSet presAssocID="{0F0421D5-5382-4DEF-8B00-882483162C23}" presName="child4Text" presStyleLbl="bgAcc1" presStyleIdx="3" presStyleCnt="4">
        <dgm:presLayoutVars>
          <dgm:bulletEnabled val="1"/>
        </dgm:presLayoutVars>
      </dgm:prSet>
      <dgm:spPr/>
    </dgm:pt>
    <dgm:pt modelId="{DAEEB97E-C9FA-46E7-B4EA-D7E07E74D684}" type="pres">
      <dgm:prSet presAssocID="{0F0421D5-5382-4DEF-8B00-882483162C23}" presName="childPlaceholder" presStyleCnt="0"/>
      <dgm:spPr/>
    </dgm:pt>
    <dgm:pt modelId="{867977C2-5F5C-4D32-AF0E-54A7A3E499D3}" type="pres">
      <dgm:prSet presAssocID="{0F0421D5-5382-4DEF-8B00-882483162C23}" presName="circle" presStyleCnt="0"/>
      <dgm:spPr/>
    </dgm:pt>
    <dgm:pt modelId="{08998574-F1C5-406C-A77C-EBD3D7DE0704}" type="pres">
      <dgm:prSet presAssocID="{0F0421D5-5382-4DEF-8B00-882483162C2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2F1D8AC-B9F1-4818-9C31-A640DA61EFCA}" type="pres">
      <dgm:prSet presAssocID="{0F0421D5-5382-4DEF-8B00-882483162C2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B9A54F9-0E73-4D7E-BECB-80DE600CBA51}" type="pres">
      <dgm:prSet presAssocID="{0F0421D5-5382-4DEF-8B00-882483162C2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84F0881-DB3B-4663-B119-5D3D78427367}" type="pres">
      <dgm:prSet presAssocID="{0F0421D5-5382-4DEF-8B00-882483162C2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4958042-36C6-4EDC-828F-3AA5EFD5D8D2}" type="pres">
      <dgm:prSet presAssocID="{0F0421D5-5382-4DEF-8B00-882483162C23}" presName="quadrantPlaceholder" presStyleCnt="0"/>
      <dgm:spPr/>
    </dgm:pt>
    <dgm:pt modelId="{041693ED-5A2B-4247-8F61-D10B5A08A921}" type="pres">
      <dgm:prSet presAssocID="{0F0421D5-5382-4DEF-8B00-882483162C23}" presName="center1" presStyleLbl="fgShp" presStyleIdx="0" presStyleCnt="2" custLinFactX="257977" custLinFactY="100000" custLinFactNeighborX="300000" custLinFactNeighborY="110358"/>
      <dgm:spPr>
        <a:noFill/>
      </dgm:spPr>
    </dgm:pt>
    <dgm:pt modelId="{743BFE72-03EF-425E-B60E-E6A6D901BC6D}" type="pres">
      <dgm:prSet presAssocID="{0F0421D5-5382-4DEF-8B00-882483162C23}" presName="center2" presStyleLbl="fgShp" presStyleIdx="1" presStyleCnt="2" custLinFactX="243805" custLinFactNeighborX="300000" custLinFactNeighborY="-2736"/>
      <dgm:spPr>
        <a:noFill/>
      </dgm:spPr>
    </dgm:pt>
  </dgm:ptLst>
  <dgm:cxnLst>
    <dgm:cxn modelId="{3089B602-0FEC-4E97-A4A3-52BB614C93C1}" srcId="{0F0421D5-5382-4DEF-8B00-882483162C23}" destId="{386C7716-3DA5-47D4-BF8B-09440AFA2300}" srcOrd="2" destOrd="0" parTransId="{A4349643-AFBA-45E2-AF15-616BAF813376}" sibTransId="{6E2A759F-52F5-42D4-B766-5997CCD5B9ED}"/>
    <dgm:cxn modelId="{42130F1E-2BAD-4379-853F-3BE57162A7DC}" type="presOf" srcId="{386C7716-3DA5-47D4-BF8B-09440AFA2300}" destId="{AB9A54F9-0E73-4D7E-BECB-80DE600CBA51}" srcOrd="0" destOrd="0" presId="urn:microsoft.com/office/officeart/2005/8/layout/cycle4"/>
    <dgm:cxn modelId="{A4E6331F-2B00-4AAA-AD73-C005960BD005}" type="presOf" srcId="{EC79AFE0-6A96-4A67-808C-BCCF38D41B93}" destId="{08998574-F1C5-406C-A77C-EBD3D7DE0704}" srcOrd="0" destOrd="0" presId="urn:microsoft.com/office/officeart/2005/8/layout/cycle4"/>
    <dgm:cxn modelId="{A1CF2026-7568-49BD-BBC0-3F8D99FAA821}" srcId="{EC79AFE0-6A96-4A67-808C-BCCF38D41B93}" destId="{C946C948-13D6-4B94-AE45-BF14E7791684}" srcOrd="1" destOrd="0" parTransId="{FC148A58-5C01-4701-AD7E-D12C5241F2CA}" sibTransId="{39D4F435-CB9D-4872-8E3A-EC5CDA01F3CA}"/>
    <dgm:cxn modelId="{2E0DE42C-AB33-4413-9BA2-66B256B195F4}" type="presOf" srcId="{24E9B58A-9D36-45CC-8D49-9EFC0DB6A51D}" destId="{7F8F184B-4F52-4F8A-ABC2-F2700D46D9AC}" srcOrd="0" destOrd="0" presId="urn:microsoft.com/office/officeart/2005/8/layout/cycle4"/>
    <dgm:cxn modelId="{47075A30-B997-4CD4-8B71-07C30B4390AD}" type="presOf" srcId="{89964FCC-25B4-4013-BFD0-E49DD82E3436}" destId="{10FDA756-AF32-42E9-9358-3807D5D5B974}" srcOrd="1" destOrd="0" presId="urn:microsoft.com/office/officeart/2005/8/layout/cycle4"/>
    <dgm:cxn modelId="{8A5DCE30-99E7-46D6-9247-1B9F121D90BE}" type="presOf" srcId="{D71B7D92-A08C-4186-9E9A-9983CB65E06F}" destId="{7F8F184B-4F52-4F8A-ABC2-F2700D46D9AC}" srcOrd="0" destOrd="2" presId="urn:microsoft.com/office/officeart/2005/8/layout/cycle4"/>
    <dgm:cxn modelId="{1423E76C-122E-4074-BD7F-019AD540382A}" type="presOf" srcId="{C7FEE456-D74D-4981-BCD9-82743F3C772D}" destId="{D9AE1321-7B72-4ACE-9E61-12DE759F9661}" srcOrd="1" destOrd="2" presId="urn:microsoft.com/office/officeart/2005/8/layout/cycle4"/>
    <dgm:cxn modelId="{F8E2F36F-E37A-4EAC-A1F1-C7401C1E1810}" type="presOf" srcId="{63C49952-D955-45F3-B1EB-00BF73123219}" destId="{A4A530A1-AD09-4586-AEF3-E14D6C23D3B1}" srcOrd="0" destOrd="1" presId="urn:microsoft.com/office/officeart/2005/8/layout/cycle4"/>
    <dgm:cxn modelId="{C6F57B53-481E-4984-9440-88D3A66E5A21}" srcId="{FEFB2DC2-F211-454E-B8B9-A677673794D5}" destId="{C7FEE456-D74D-4981-BCD9-82743F3C772D}" srcOrd="2" destOrd="0" parTransId="{6D8745D0-0F8E-4409-8248-258D6BA6A236}" sibTransId="{5BE6EC9A-BA6B-4993-AD46-5229E29927FE}"/>
    <dgm:cxn modelId="{4AEAE655-3C3E-43C5-9DDA-1CC232E5C29B}" srcId="{EC79AFE0-6A96-4A67-808C-BCCF38D41B93}" destId="{2D23B9C9-03F4-4CB6-9CD5-E75173E111F7}" srcOrd="0" destOrd="0" parTransId="{7DCA4729-2FE4-4518-96AC-28800E730FE4}" sibTransId="{040ADEB3-61BD-40F4-98C7-572A6F7FB96A}"/>
    <dgm:cxn modelId="{B21A7876-AF92-4EF4-B27F-91F3974935A9}" srcId="{EC79AFE0-6A96-4A67-808C-BCCF38D41B93}" destId="{13A11CAD-7DC2-463C-8E80-9466B0A5F5BB}" srcOrd="2" destOrd="0" parTransId="{18DA1E84-53BF-42E6-B1C7-A676CFBB2AA4}" sibTransId="{D48CB4AB-313A-4C20-B477-74F22736C3A3}"/>
    <dgm:cxn modelId="{12259057-5A56-445C-A7C0-63DCAAA1A525}" srcId="{202AA1B4-AD2C-46D4-9EF4-510B6761257A}" destId="{8A676A38-7D11-4A09-8BC7-5AF1796D84BA}" srcOrd="2" destOrd="0" parTransId="{7C6DA301-7B11-406C-B34F-CE85A2665D8F}" sibTransId="{FC09D960-614D-4ED2-B643-A87A50E910E4}"/>
    <dgm:cxn modelId="{09885E79-A48B-4C23-ABC9-B3D25E9B8B74}" type="presOf" srcId="{63C49952-D955-45F3-B1EB-00BF73123219}" destId="{10FDA756-AF32-42E9-9358-3807D5D5B974}" srcOrd="1" destOrd="1" presId="urn:microsoft.com/office/officeart/2005/8/layout/cycle4"/>
    <dgm:cxn modelId="{E53A575A-0B6B-4AAC-A659-6863ABBDFF32}" type="presOf" srcId="{8A676A38-7D11-4A09-8BC7-5AF1796D84BA}" destId="{10FDA756-AF32-42E9-9358-3807D5D5B974}" srcOrd="1" destOrd="2" presId="urn:microsoft.com/office/officeart/2005/8/layout/cycle4"/>
    <dgm:cxn modelId="{33C1F47C-F5BF-44C3-AD96-86AA8212E536}" srcId="{202AA1B4-AD2C-46D4-9EF4-510B6761257A}" destId="{63C49952-D955-45F3-B1EB-00BF73123219}" srcOrd="1" destOrd="0" parTransId="{CFB455B5-09F2-41B7-9549-F2061B011D43}" sibTransId="{36A334A3-DE98-4725-BB3A-0289B65A6B05}"/>
    <dgm:cxn modelId="{BA6C9A81-1033-410A-A014-626385FA96C5}" type="presOf" srcId="{7F2DFF14-6A6D-4D7C-93EB-5A88FA080C3F}" destId="{9F720834-94E9-4249-9258-BD123A08BF48}" srcOrd="0" destOrd="0" presId="urn:microsoft.com/office/officeart/2005/8/layout/cycle4"/>
    <dgm:cxn modelId="{EAFA7B8C-BF05-4197-9A6B-A36FEA80DBED}" srcId="{FEFB2DC2-F211-454E-B8B9-A677673794D5}" destId="{1A409D44-5395-4DDD-B779-3205E3A3F774}" srcOrd="1" destOrd="0" parTransId="{55086580-9756-48A4-A452-63F61FB85CAE}" sibTransId="{0E8A6032-4878-4A14-BBC1-78143EF51E31}"/>
    <dgm:cxn modelId="{FE843995-459D-4933-9BBA-A1B4FA5BADDA}" type="presOf" srcId="{1A409D44-5395-4DDD-B779-3205E3A3F774}" destId="{9F720834-94E9-4249-9258-BD123A08BF48}" srcOrd="0" destOrd="1" presId="urn:microsoft.com/office/officeart/2005/8/layout/cycle4"/>
    <dgm:cxn modelId="{A5558896-8E7E-44D0-BEBD-6BF5BBF61CFC}" type="presOf" srcId="{D71B7D92-A08C-4186-9E9A-9983CB65E06F}" destId="{37292350-7A95-4235-84FC-B94B0F8F12D0}" srcOrd="1" destOrd="2" presId="urn:microsoft.com/office/officeart/2005/8/layout/cycle4"/>
    <dgm:cxn modelId="{1CC12897-068B-48C0-8165-20B2CBDA42B4}" srcId="{386C7716-3DA5-47D4-BF8B-09440AFA2300}" destId="{24E9B58A-9D36-45CC-8D49-9EFC0DB6A51D}" srcOrd="0" destOrd="0" parTransId="{D4893DE4-E83B-4D47-B626-72A29624C4C6}" sibTransId="{36FD9DB0-F96C-4586-801D-E75F65E24FAA}"/>
    <dgm:cxn modelId="{69765BA9-8CF0-43FD-9EDF-311F5636C2BF}" type="presOf" srcId="{13A11CAD-7DC2-463C-8E80-9466B0A5F5BB}" destId="{8448109E-3F03-47C7-B4F4-DE255A7FEA9E}" srcOrd="0" destOrd="2" presId="urn:microsoft.com/office/officeart/2005/8/layout/cycle4"/>
    <dgm:cxn modelId="{548DA8A9-5CAF-40B1-8DA8-1E4C72A65F6C}" srcId="{0F0421D5-5382-4DEF-8B00-882483162C23}" destId="{EC79AFE0-6A96-4A67-808C-BCCF38D41B93}" srcOrd="0" destOrd="0" parTransId="{5A19109C-E33B-43CB-B5BF-B3AC44808035}" sibTransId="{1069CDE3-B011-41C0-B5CC-FD0F23527167}"/>
    <dgm:cxn modelId="{02E4EDAB-C542-4464-8DDC-44CD9935FAE3}" type="presOf" srcId="{2D23B9C9-03F4-4CB6-9CD5-E75173E111F7}" destId="{8448109E-3F03-47C7-B4F4-DE255A7FEA9E}" srcOrd="0" destOrd="0" presId="urn:microsoft.com/office/officeart/2005/8/layout/cycle4"/>
    <dgm:cxn modelId="{CD5D08AF-D7A0-42B1-A9B0-A2AA910966DF}" srcId="{386C7716-3DA5-47D4-BF8B-09440AFA2300}" destId="{D71B7D92-A08C-4186-9E9A-9983CB65E06F}" srcOrd="2" destOrd="0" parTransId="{A2BF3817-B4FB-40C7-8B31-3965C15E54D7}" sibTransId="{15021AFF-D905-4738-806C-DFC484C2B15B}"/>
    <dgm:cxn modelId="{861383B2-36DB-43C1-95AC-1D7603EF7D25}" type="presOf" srcId="{09AF8576-97B8-4954-852C-4A0DCF902743}" destId="{7F8F184B-4F52-4F8A-ABC2-F2700D46D9AC}" srcOrd="0" destOrd="1" presId="urn:microsoft.com/office/officeart/2005/8/layout/cycle4"/>
    <dgm:cxn modelId="{5BB9A2B2-BE19-4313-B7C8-447D11C4DA31}" type="presOf" srcId="{13A11CAD-7DC2-463C-8E80-9466B0A5F5BB}" destId="{D9744777-76AC-47DF-A8F2-2FABE9254A54}" srcOrd="1" destOrd="2" presId="urn:microsoft.com/office/officeart/2005/8/layout/cycle4"/>
    <dgm:cxn modelId="{6E1B74B3-3CF7-4132-A450-B64D763DA157}" type="presOf" srcId="{C946C948-13D6-4B94-AE45-BF14E7791684}" destId="{8448109E-3F03-47C7-B4F4-DE255A7FEA9E}" srcOrd="0" destOrd="1" presId="urn:microsoft.com/office/officeart/2005/8/layout/cycle4"/>
    <dgm:cxn modelId="{B1D090B4-2F0D-4164-973A-4E72B04C6C5A}" type="presOf" srcId="{FEFB2DC2-F211-454E-B8B9-A677673794D5}" destId="{584F0881-DB3B-4663-B119-5D3D78427367}" srcOrd="0" destOrd="0" presId="urn:microsoft.com/office/officeart/2005/8/layout/cycle4"/>
    <dgm:cxn modelId="{BD4FADBD-D42C-4B6B-B49D-CDBDE4156701}" srcId="{0F0421D5-5382-4DEF-8B00-882483162C23}" destId="{FEFB2DC2-F211-454E-B8B9-A677673794D5}" srcOrd="3" destOrd="0" parTransId="{EC8D3DFF-AE3E-497F-9D84-CB332E0442F7}" sibTransId="{999C2EC7-EB2B-4C0A-BEE7-319418316F95}"/>
    <dgm:cxn modelId="{0E96E3BF-40B9-4BEE-8F5B-4D70781307D5}" type="presOf" srcId="{24E9B58A-9D36-45CC-8D49-9EFC0DB6A51D}" destId="{37292350-7A95-4235-84FC-B94B0F8F12D0}" srcOrd="1" destOrd="0" presId="urn:microsoft.com/office/officeart/2005/8/layout/cycle4"/>
    <dgm:cxn modelId="{D6059DC0-EE1C-4275-8837-38E478E0930A}" type="presOf" srcId="{89964FCC-25B4-4013-BFD0-E49DD82E3436}" destId="{A4A530A1-AD09-4586-AEF3-E14D6C23D3B1}" srcOrd="0" destOrd="0" presId="urn:microsoft.com/office/officeart/2005/8/layout/cycle4"/>
    <dgm:cxn modelId="{B1B5DFC9-2A6E-4F07-B656-580C45E3BC8A}" type="presOf" srcId="{7F2DFF14-6A6D-4D7C-93EB-5A88FA080C3F}" destId="{D9AE1321-7B72-4ACE-9E61-12DE759F9661}" srcOrd="1" destOrd="0" presId="urn:microsoft.com/office/officeart/2005/8/layout/cycle4"/>
    <dgm:cxn modelId="{05A8EECB-2C22-4846-8083-193C976F2123}" srcId="{FEFB2DC2-F211-454E-B8B9-A677673794D5}" destId="{7F2DFF14-6A6D-4D7C-93EB-5A88FA080C3F}" srcOrd="0" destOrd="0" parTransId="{A7DB0417-0AD8-4512-BEF1-CF874665DB42}" sibTransId="{699E4824-2187-4590-A404-30F255218D81}"/>
    <dgm:cxn modelId="{8CDF10D3-6FB1-4E50-B053-6C614EB4C16C}" srcId="{386C7716-3DA5-47D4-BF8B-09440AFA2300}" destId="{09AF8576-97B8-4954-852C-4A0DCF902743}" srcOrd="1" destOrd="0" parTransId="{227E5288-5B0E-4D7E-B775-0DC15F406BE8}" sibTransId="{10F9AA6D-5B0E-4E78-B6F9-28BCDFE3F74B}"/>
    <dgm:cxn modelId="{5DCCF8D5-89B7-4FA9-9173-B8CAA5B91A28}" type="presOf" srcId="{C946C948-13D6-4B94-AE45-BF14E7791684}" destId="{D9744777-76AC-47DF-A8F2-2FABE9254A54}" srcOrd="1" destOrd="1" presId="urn:microsoft.com/office/officeart/2005/8/layout/cycle4"/>
    <dgm:cxn modelId="{6B5352DF-BE4A-4664-A041-D838EAD37019}" type="presOf" srcId="{202AA1B4-AD2C-46D4-9EF4-510B6761257A}" destId="{C2F1D8AC-B9F1-4818-9C31-A640DA61EFCA}" srcOrd="0" destOrd="0" presId="urn:microsoft.com/office/officeart/2005/8/layout/cycle4"/>
    <dgm:cxn modelId="{B038BFE5-F273-4373-BB1F-D6136EDC4EBF}" type="presOf" srcId="{2D23B9C9-03F4-4CB6-9CD5-E75173E111F7}" destId="{D9744777-76AC-47DF-A8F2-2FABE9254A54}" srcOrd="1" destOrd="0" presId="urn:microsoft.com/office/officeart/2005/8/layout/cycle4"/>
    <dgm:cxn modelId="{D80C74E6-6E5C-4F7A-98BE-872DE89AF591}" type="presOf" srcId="{C7FEE456-D74D-4981-BCD9-82743F3C772D}" destId="{9F720834-94E9-4249-9258-BD123A08BF48}" srcOrd="0" destOrd="2" presId="urn:microsoft.com/office/officeart/2005/8/layout/cycle4"/>
    <dgm:cxn modelId="{B26516E7-98F1-4431-B212-4674F3550648}" type="presOf" srcId="{0F0421D5-5382-4DEF-8B00-882483162C23}" destId="{0B31F69A-E2E4-4B3F-A9A4-1F8083965B88}" srcOrd="0" destOrd="0" presId="urn:microsoft.com/office/officeart/2005/8/layout/cycle4"/>
    <dgm:cxn modelId="{55EA93E8-272E-400E-94CA-8C2A3AB66CD0}" type="presOf" srcId="{09AF8576-97B8-4954-852C-4A0DCF902743}" destId="{37292350-7A95-4235-84FC-B94B0F8F12D0}" srcOrd="1" destOrd="1" presId="urn:microsoft.com/office/officeart/2005/8/layout/cycle4"/>
    <dgm:cxn modelId="{156804F2-1F5E-410E-8B01-5E79DD15D071}" srcId="{0F0421D5-5382-4DEF-8B00-882483162C23}" destId="{202AA1B4-AD2C-46D4-9EF4-510B6761257A}" srcOrd="1" destOrd="0" parTransId="{EB950B58-9322-4235-8E38-197F022ED7AA}" sibTransId="{C20E934D-1DD0-4F18-BDC9-13DD928FDCBD}"/>
    <dgm:cxn modelId="{478964F8-2517-46F2-9167-6A797BE45EFD}" type="presOf" srcId="{1A409D44-5395-4DDD-B779-3205E3A3F774}" destId="{D9AE1321-7B72-4ACE-9E61-12DE759F9661}" srcOrd="1" destOrd="1" presId="urn:microsoft.com/office/officeart/2005/8/layout/cycle4"/>
    <dgm:cxn modelId="{C58E56F8-AC02-4DD3-BACC-7B5B31CF554D}" type="presOf" srcId="{8A676A38-7D11-4A09-8BC7-5AF1796D84BA}" destId="{A4A530A1-AD09-4586-AEF3-E14D6C23D3B1}" srcOrd="0" destOrd="2" presId="urn:microsoft.com/office/officeart/2005/8/layout/cycle4"/>
    <dgm:cxn modelId="{24A069FA-C4CE-4BB8-8AAF-7B0DFE7F242C}" srcId="{202AA1B4-AD2C-46D4-9EF4-510B6761257A}" destId="{89964FCC-25B4-4013-BFD0-E49DD82E3436}" srcOrd="0" destOrd="0" parTransId="{6E9086A4-12C3-4E71-BA59-AF7D8BBF3C8C}" sibTransId="{0F658AE4-1900-4FF0-81FB-BEC8B212433F}"/>
    <dgm:cxn modelId="{BE8AFFC4-50EB-4703-99BE-36C34008F497}" type="presParOf" srcId="{0B31F69A-E2E4-4B3F-A9A4-1F8083965B88}" destId="{CCAC1115-05E0-4EBC-B3E8-5F17FAE35754}" srcOrd="0" destOrd="0" presId="urn:microsoft.com/office/officeart/2005/8/layout/cycle4"/>
    <dgm:cxn modelId="{4F387F5E-062A-4733-A3D8-B54AD63D53BA}" type="presParOf" srcId="{CCAC1115-05E0-4EBC-B3E8-5F17FAE35754}" destId="{3D23B0A7-6320-499A-9087-40336449CC2D}" srcOrd="0" destOrd="0" presId="urn:microsoft.com/office/officeart/2005/8/layout/cycle4"/>
    <dgm:cxn modelId="{E9DCC2F5-A2A5-4A79-80B7-14C16C07FD7B}" type="presParOf" srcId="{3D23B0A7-6320-499A-9087-40336449CC2D}" destId="{8448109E-3F03-47C7-B4F4-DE255A7FEA9E}" srcOrd="0" destOrd="0" presId="urn:microsoft.com/office/officeart/2005/8/layout/cycle4"/>
    <dgm:cxn modelId="{488CEB72-554D-4667-B963-A9C8EF34808E}" type="presParOf" srcId="{3D23B0A7-6320-499A-9087-40336449CC2D}" destId="{D9744777-76AC-47DF-A8F2-2FABE9254A54}" srcOrd="1" destOrd="0" presId="urn:microsoft.com/office/officeart/2005/8/layout/cycle4"/>
    <dgm:cxn modelId="{BFEF6B84-7D7F-4367-B7E5-E7608F27225C}" type="presParOf" srcId="{CCAC1115-05E0-4EBC-B3E8-5F17FAE35754}" destId="{7ED64CAA-B3C8-4BDE-B6F7-F45D77B34CA9}" srcOrd="1" destOrd="0" presId="urn:microsoft.com/office/officeart/2005/8/layout/cycle4"/>
    <dgm:cxn modelId="{B1C8E845-3BB1-4F47-8D41-E7DC0C32194A}" type="presParOf" srcId="{7ED64CAA-B3C8-4BDE-B6F7-F45D77B34CA9}" destId="{A4A530A1-AD09-4586-AEF3-E14D6C23D3B1}" srcOrd="0" destOrd="0" presId="urn:microsoft.com/office/officeart/2005/8/layout/cycle4"/>
    <dgm:cxn modelId="{15190297-527D-46BB-B867-11BEEF8F3492}" type="presParOf" srcId="{7ED64CAA-B3C8-4BDE-B6F7-F45D77B34CA9}" destId="{10FDA756-AF32-42E9-9358-3807D5D5B974}" srcOrd="1" destOrd="0" presId="urn:microsoft.com/office/officeart/2005/8/layout/cycle4"/>
    <dgm:cxn modelId="{09260D2C-BE2A-4B76-84AF-47EF7E84D9D0}" type="presParOf" srcId="{CCAC1115-05E0-4EBC-B3E8-5F17FAE35754}" destId="{DEACA251-90C5-4994-9460-7879F6452E40}" srcOrd="2" destOrd="0" presId="urn:microsoft.com/office/officeart/2005/8/layout/cycle4"/>
    <dgm:cxn modelId="{12758C3C-A076-4B20-BE05-3060E342D2AF}" type="presParOf" srcId="{DEACA251-90C5-4994-9460-7879F6452E40}" destId="{7F8F184B-4F52-4F8A-ABC2-F2700D46D9AC}" srcOrd="0" destOrd="0" presId="urn:microsoft.com/office/officeart/2005/8/layout/cycle4"/>
    <dgm:cxn modelId="{258A3D1F-6DBB-415F-88CB-1466A959B479}" type="presParOf" srcId="{DEACA251-90C5-4994-9460-7879F6452E40}" destId="{37292350-7A95-4235-84FC-B94B0F8F12D0}" srcOrd="1" destOrd="0" presId="urn:microsoft.com/office/officeart/2005/8/layout/cycle4"/>
    <dgm:cxn modelId="{E90835E0-2680-4CDA-8421-883F5DAEB8FE}" type="presParOf" srcId="{CCAC1115-05E0-4EBC-B3E8-5F17FAE35754}" destId="{8987FEAC-B48A-4A92-8361-EEE0FEB892FA}" srcOrd="3" destOrd="0" presId="urn:microsoft.com/office/officeart/2005/8/layout/cycle4"/>
    <dgm:cxn modelId="{4B878320-5C1C-4110-894C-7C203477B136}" type="presParOf" srcId="{8987FEAC-B48A-4A92-8361-EEE0FEB892FA}" destId="{9F720834-94E9-4249-9258-BD123A08BF48}" srcOrd="0" destOrd="0" presId="urn:microsoft.com/office/officeart/2005/8/layout/cycle4"/>
    <dgm:cxn modelId="{AF9F0C12-B28F-4C29-9142-780CF1F07E6B}" type="presParOf" srcId="{8987FEAC-B48A-4A92-8361-EEE0FEB892FA}" destId="{D9AE1321-7B72-4ACE-9E61-12DE759F9661}" srcOrd="1" destOrd="0" presId="urn:microsoft.com/office/officeart/2005/8/layout/cycle4"/>
    <dgm:cxn modelId="{F04AAB6A-1043-4B79-9615-5965B27D0316}" type="presParOf" srcId="{CCAC1115-05E0-4EBC-B3E8-5F17FAE35754}" destId="{DAEEB97E-C9FA-46E7-B4EA-D7E07E74D684}" srcOrd="4" destOrd="0" presId="urn:microsoft.com/office/officeart/2005/8/layout/cycle4"/>
    <dgm:cxn modelId="{33C4DFA0-3EFB-4975-8137-22EABF8A1255}" type="presParOf" srcId="{0B31F69A-E2E4-4B3F-A9A4-1F8083965B88}" destId="{867977C2-5F5C-4D32-AF0E-54A7A3E499D3}" srcOrd="1" destOrd="0" presId="urn:microsoft.com/office/officeart/2005/8/layout/cycle4"/>
    <dgm:cxn modelId="{1DC9E803-BF17-4783-842D-EDA8B24F0C4B}" type="presParOf" srcId="{867977C2-5F5C-4D32-AF0E-54A7A3E499D3}" destId="{08998574-F1C5-406C-A77C-EBD3D7DE0704}" srcOrd="0" destOrd="0" presId="urn:microsoft.com/office/officeart/2005/8/layout/cycle4"/>
    <dgm:cxn modelId="{5BE2B9A4-6F53-4430-9263-5FFB70B4686B}" type="presParOf" srcId="{867977C2-5F5C-4D32-AF0E-54A7A3E499D3}" destId="{C2F1D8AC-B9F1-4818-9C31-A640DA61EFCA}" srcOrd="1" destOrd="0" presId="urn:microsoft.com/office/officeart/2005/8/layout/cycle4"/>
    <dgm:cxn modelId="{7882FB63-67D8-4985-B235-03F5D844868D}" type="presParOf" srcId="{867977C2-5F5C-4D32-AF0E-54A7A3E499D3}" destId="{AB9A54F9-0E73-4D7E-BECB-80DE600CBA51}" srcOrd="2" destOrd="0" presId="urn:microsoft.com/office/officeart/2005/8/layout/cycle4"/>
    <dgm:cxn modelId="{E42E5A51-2823-468E-84A6-1C0958A62E62}" type="presParOf" srcId="{867977C2-5F5C-4D32-AF0E-54A7A3E499D3}" destId="{584F0881-DB3B-4663-B119-5D3D78427367}" srcOrd="3" destOrd="0" presId="urn:microsoft.com/office/officeart/2005/8/layout/cycle4"/>
    <dgm:cxn modelId="{701E7621-EFDB-4653-93FE-F283AAAF3986}" type="presParOf" srcId="{867977C2-5F5C-4D32-AF0E-54A7A3E499D3}" destId="{F4958042-36C6-4EDC-828F-3AA5EFD5D8D2}" srcOrd="4" destOrd="0" presId="urn:microsoft.com/office/officeart/2005/8/layout/cycle4"/>
    <dgm:cxn modelId="{5A8D91A3-FD89-47D3-8CA4-BBF048AEF37C}" type="presParOf" srcId="{0B31F69A-E2E4-4B3F-A9A4-1F8083965B88}" destId="{041693ED-5A2B-4247-8F61-D10B5A08A921}" srcOrd="2" destOrd="0" presId="urn:microsoft.com/office/officeart/2005/8/layout/cycle4"/>
    <dgm:cxn modelId="{732AA3D0-CBA2-444F-BC15-B15490CBDB42}" type="presParOf" srcId="{0B31F69A-E2E4-4B3F-A9A4-1F8083965B88}" destId="{743BFE72-03EF-425E-B60E-E6A6D901BC6D}" srcOrd="3" destOrd="0" presId="urn:microsoft.com/office/officeart/2005/8/layout/cycle4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FAFB49-DFEF-4F09-814A-755531EF699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4E881AF-8EC1-4088-AE42-B035E27E716C}">
      <dgm:prSet phldrT="[Text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u-HU" dirty="0"/>
            <a:t>Hatásos családpolitika</a:t>
          </a:r>
        </a:p>
      </dgm:t>
    </dgm:pt>
    <dgm:pt modelId="{7F8B2038-E132-4EF0-9F30-D83F3223F303}" type="parTrans" cxnId="{63033451-B89D-4C51-95C0-4881D18FE968}">
      <dgm:prSet/>
      <dgm:spPr/>
      <dgm:t>
        <a:bodyPr/>
        <a:lstStyle/>
        <a:p>
          <a:endParaRPr lang="hu-HU"/>
        </a:p>
      </dgm:t>
    </dgm:pt>
    <dgm:pt modelId="{3D6EB597-55CF-402A-82E8-D5AD4670B70F}" type="sibTrans" cxnId="{63033451-B89D-4C51-95C0-4881D18FE968}">
      <dgm:prSet/>
      <dgm:spPr/>
      <dgm:t>
        <a:bodyPr/>
        <a:lstStyle/>
        <a:p>
          <a:endParaRPr lang="hu-HU"/>
        </a:p>
      </dgm:t>
    </dgm:pt>
    <dgm:pt modelId="{1B5FDC0C-24A6-4B81-ABEA-249BACCBFE28}">
      <dgm:prSet phldrT="[Text]"/>
      <dgm:spPr>
        <a:solidFill>
          <a:schemeClr val="accent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u-HU" dirty="0"/>
            <a:t>Növekvő termékenységi ráta</a:t>
          </a:r>
        </a:p>
      </dgm:t>
    </dgm:pt>
    <dgm:pt modelId="{E558B0BC-14EF-4011-ADAF-B468E527ED1D}" type="parTrans" cxnId="{4B82F659-4E97-489D-B449-EDF4D30D592E}">
      <dgm:prSet/>
      <dgm:spPr/>
      <dgm:t>
        <a:bodyPr/>
        <a:lstStyle/>
        <a:p>
          <a:endParaRPr lang="hu-HU"/>
        </a:p>
      </dgm:t>
    </dgm:pt>
    <dgm:pt modelId="{8C875A77-ECB9-44F4-A7A7-802A34976E65}" type="sibTrans" cxnId="{4B82F659-4E97-489D-B449-EDF4D30D592E}">
      <dgm:prSet/>
      <dgm:spPr/>
      <dgm:t>
        <a:bodyPr/>
        <a:lstStyle/>
        <a:p>
          <a:endParaRPr lang="hu-HU"/>
        </a:p>
      </dgm:t>
    </dgm:pt>
    <dgm:pt modelId="{8D03820D-223A-4539-968D-95E459F2CD0A}">
      <dgm:prSet phldrT="[Text]"/>
      <dgm:spPr>
        <a:solidFill>
          <a:schemeClr val="tx2">
            <a:lumMod val="50000"/>
            <a:lumOff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u-HU" dirty="0"/>
            <a:t>Foglalkoztatottak száma nő</a:t>
          </a:r>
        </a:p>
      </dgm:t>
    </dgm:pt>
    <dgm:pt modelId="{2031DBF1-6768-48A9-A03A-870851B883CD}" type="parTrans" cxnId="{3256927A-5B8B-47E9-8771-15AEAFB80786}">
      <dgm:prSet/>
      <dgm:spPr/>
      <dgm:t>
        <a:bodyPr/>
        <a:lstStyle/>
        <a:p>
          <a:endParaRPr lang="hu-HU"/>
        </a:p>
      </dgm:t>
    </dgm:pt>
    <dgm:pt modelId="{C8CCAD5D-F01E-4217-9F68-422270035253}" type="sibTrans" cxnId="{3256927A-5B8B-47E9-8771-15AEAFB80786}">
      <dgm:prSet/>
      <dgm:spPr/>
      <dgm:t>
        <a:bodyPr/>
        <a:lstStyle/>
        <a:p>
          <a:endParaRPr lang="hu-HU"/>
        </a:p>
      </dgm:t>
    </dgm:pt>
    <dgm:pt modelId="{C4622DBE-3A51-4BA9-A397-50A4AC567224}">
      <dgm:prSet phldrT="[Text]"/>
      <dgm:spPr>
        <a:solidFill>
          <a:schemeClr val="tx2">
            <a:lumMod val="75000"/>
            <a:lumOff val="2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u-HU" dirty="0"/>
            <a:t>Több fogyasztás és beruházás</a:t>
          </a:r>
        </a:p>
      </dgm:t>
    </dgm:pt>
    <dgm:pt modelId="{0B715558-ECB8-4D30-A861-1BE0B5AFE8A8}" type="parTrans" cxnId="{47B8D7F7-962B-481C-8C02-05B7102898E0}">
      <dgm:prSet/>
      <dgm:spPr/>
      <dgm:t>
        <a:bodyPr/>
        <a:lstStyle/>
        <a:p>
          <a:endParaRPr lang="hu-HU"/>
        </a:p>
      </dgm:t>
    </dgm:pt>
    <dgm:pt modelId="{607AA11B-5B5B-4D9E-9DBB-B8BE79828DAB}" type="sibTrans" cxnId="{47B8D7F7-962B-481C-8C02-05B7102898E0}">
      <dgm:prSet/>
      <dgm:spPr/>
      <dgm:t>
        <a:bodyPr/>
        <a:lstStyle/>
        <a:p>
          <a:endParaRPr lang="hu-HU"/>
        </a:p>
      </dgm:t>
    </dgm:pt>
    <dgm:pt modelId="{B6F319AD-BE11-4D03-B0DA-1B88F1ADACB5}">
      <dgm:prSet phldrT="[Text]"/>
      <dgm:spPr>
        <a:solidFill>
          <a:schemeClr val="accent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u-HU" dirty="0"/>
            <a:t>Magasabb GDP növekedés</a:t>
          </a:r>
        </a:p>
      </dgm:t>
    </dgm:pt>
    <dgm:pt modelId="{B2799C03-6C96-4413-B8F5-2AD67B2C3FBC}" type="parTrans" cxnId="{17DDF8A7-FFCD-49E7-8ACB-62A6AFC4BC5E}">
      <dgm:prSet/>
      <dgm:spPr/>
      <dgm:t>
        <a:bodyPr/>
        <a:lstStyle/>
        <a:p>
          <a:endParaRPr lang="hu-HU"/>
        </a:p>
      </dgm:t>
    </dgm:pt>
    <dgm:pt modelId="{0194E70E-40EC-4558-B373-8BDB3A726DDD}" type="sibTrans" cxnId="{17DDF8A7-FFCD-49E7-8ACB-62A6AFC4BC5E}">
      <dgm:prSet/>
      <dgm:spPr/>
      <dgm:t>
        <a:bodyPr/>
        <a:lstStyle/>
        <a:p>
          <a:endParaRPr lang="hu-HU"/>
        </a:p>
      </dgm:t>
    </dgm:pt>
    <dgm:pt modelId="{0EF936F5-BF72-40C8-B3B3-BC2415FBD0C5}">
      <dgm:prSet phldrT="[Text]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u-HU" dirty="0"/>
            <a:t>Nagyobb költségvetési mozgástér</a:t>
          </a:r>
        </a:p>
      </dgm:t>
    </dgm:pt>
    <dgm:pt modelId="{190E1437-513C-4D02-830A-E9E6387BB0E4}" type="parTrans" cxnId="{3FB89850-7011-468D-BD79-508742BF9E49}">
      <dgm:prSet/>
      <dgm:spPr/>
      <dgm:t>
        <a:bodyPr/>
        <a:lstStyle/>
        <a:p>
          <a:endParaRPr lang="hu-HU"/>
        </a:p>
      </dgm:t>
    </dgm:pt>
    <dgm:pt modelId="{8E84242D-8B31-4ECC-B469-5938CC0BB801}" type="sibTrans" cxnId="{3FB89850-7011-468D-BD79-508742BF9E49}">
      <dgm:prSet/>
      <dgm:spPr/>
      <dgm:t>
        <a:bodyPr/>
        <a:lstStyle/>
        <a:p>
          <a:endParaRPr lang="hu-HU"/>
        </a:p>
      </dgm:t>
    </dgm:pt>
    <dgm:pt modelId="{E8933637-8E25-43DE-84DF-F5977E798378}" type="pres">
      <dgm:prSet presAssocID="{85FAFB49-DFEF-4F09-814A-755531EF699F}" presName="diagram" presStyleCnt="0">
        <dgm:presLayoutVars>
          <dgm:dir/>
          <dgm:resizeHandles val="exact"/>
        </dgm:presLayoutVars>
      </dgm:prSet>
      <dgm:spPr/>
    </dgm:pt>
    <dgm:pt modelId="{A79849FA-07D8-4E6C-BE67-C1B8C01A432F}" type="pres">
      <dgm:prSet presAssocID="{04E881AF-8EC1-4088-AE42-B035E27E716C}" presName="node" presStyleLbl="node1" presStyleIdx="0" presStyleCnt="6">
        <dgm:presLayoutVars>
          <dgm:bulletEnabled val="1"/>
        </dgm:presLayoutVars>
      </dgm:prSet>
      <dgm:spPr/>
    </dgm:pt>
    <dgm:pt modelId="{7C31C0C3-96FC-41FD-B366-4E84F8E7D8A3}" type="pres">
      <dgm:prSet presAssocID="{3D6EB597-55CF-402A-82E8-D5AD4670B70F}" presName="sibTrans" presStyleLbl="sibTrans2D1" presStyleIdx="0" presStyleCnt="5"/>
      <dgm:spPr/>
    </dgm:pt>
    <dgm:pt modelId="{708DF737-A76F-4B61-B491-5BAFB255DA25}" type="pres">
      <dgm:prSet presAssocID="{3D6EB597-55CF-402A-82E8-D5AD4670B70F}" presName="connectorText" presStyleLbl="sibTrans2D1" presStyleIdx="0" presStyleCnt="5"/>
      <dgm:spPr/>
    </dgm:pt>
    <dgm:pt modelId="{CAFA94CF-D7D8-4350-A31B-AFBE59CC2B7D}" type="pres">
      <dgm:prSet presAssocID="{1B5FDC0C-24A6-4B81-ABEA-249BACCBFE28}" presName="node" presStyleLbl="node1" presStyleIdx="1" presStyleCnt="6">
        <dgm:presLayoutVars>
          <dgm:bulletEnabled val="1"/>
        </dgm:presLayoutVars>
      </dgm:prSet>
      <dgm:spPr/>
    </dgm:pt>
    <dgm:pt modelId="{0136A725-71FD-430D-BC80-A086CD5BF006}" type="pres">
      <dgm:prSet presAssocID="{8C875A77-ECB9-44F4-A7A7-802A34976E65}" presName="sibTrans" presStyleLbl="sibTrans2D1" presStyleIdx="1" presStyleCnt="5"/>
      <dgm:spPr/>
    </dgm:pt>
    <dgm:pt modelId="{94022B57-912D-4123-ACA4-73F499E765DF}" type="pres">
      <dgm:prSet presAssocID="{8C875A77-ECB9-44F4-A7A7-802A34976E65}" presName="connectorText" presStyleLbl="sibTrans2D1" presStyleIdx="1" presStyleCnt="5"/>
      <dgm:spPr/>
    </dgm:pt>
    <dgm:pt modelId="{C465D764-4A21-4CD7-9303-4B457C7FD45E}" type="pres">
      <dgm:prSet presAssocID="{8D03820D-223A-4539-968D-95E459F2CD0A}" presName="node" presStyleLbl="node1" presStyleIdx="2" presStyleCnt="6">
        <dgm:presLayoutVars>
          <dgm:bulletEnabled val="1"/>
        </dgm:presLayoutVars>
      </dgm:prSet>
      <dgm:spPr/>
    </dgm:pt>
    <dgm:pt modelId="{D1A50C0F-7DCE-40C1-9479-7548BE9A85CD}" type="pres">
      <dgm:prSet presAssocID="{C8CCAD5D-F01E-4217-9F68-422270035253}" presName="sibTrans" presStyleLbl="sibTrans2D1" presStyleIdx="2" presStyleCnt="5"/>
      <dgm:spPr/>
    </dgm:pt>
    <dgm:pt modelId="{218FEEEC-2374-4917-B1BA-1E4CD9B33C40}" type="pres">
      <dgm:prSet presAssocID="{C8CCAD5D-F01E-4217-9F68-422270035253}" presName="connectorText" presStyleLbl="sibTrans2D1" presStyleIdx="2" presStyleCnt="5"/>
      <dgm:spPr/>
    </dgm:pt>
    <dgm:pt modelId="{01E0C351-5615-47E2-917A-F5217CCEAB7D}" type="pres">
      <dgm:prSet presAssocID="{C4622DBE-3A51-4BA9-A397-50A4AC567224}" presName="node" presStyleLbl="node1" presStyleIdx="3" presStyleCnt="6">
        <dgm:presLayoutVars>
          <dgm:bulletEnabled val="1"/>
        </dgm:presLayoutVars>
      </dgm:prSet>
      <dgm:spPr/>
    </dgm:pt>
    <dgm:pt modelId="{C0F119A9-A863-4D9E-AB0E-5C2C71BD55A0}" type="pres">
      <dgm:prSet presAssocID="{607AA11B-5B5B-4D9E-9DBB-B8BE79828DAB}" presName="sibTrans" presStyleLbl="sibTrans2D1" presStyleIdx="3" presStyleCnt="5"/>
      <dgm:spPr/>
    </dgm:pt>
    <dgm:pt modelId="{CE2E3BF5-07D4-4B40-9A17-34C2B8004FB8}" type="pres">
      <dgm:prSet presAssocID="{607AA11B-5B5B-4D9E-9DBB-B8BE79828DAB}" presName="connectorText" presStyleLbl="sibTrans2D1" presStyleIdx="3" presStyleCnt="5"/>
      <dgm:spPr/>
    </dgm:pt>
    <dgm:pt modelId="{D998C775-97E9-49BC-8F54-33F632CAD5BE}" type="pres">
      <dgm:prSet presAssocID="{B6F319AD-BE11-4D03-B0DA-1B88F1ADACB5}" presName="node" presStyleLbl="node1" presStyleIdx="4" presStyleCnt="6">
        <dgm:presLayoutVars>
          <dgm:bulletEnabled val="1"/>
        </dgm:presLayoutVars>
      </dgm:prSet>
      <dgm:spPr/>
    </dgm:pt>
    <dgm:pt modelId="{BF00D8EE-F686-4C0E-A489-B83B7684B139}" type="pres">
      <dgm:prSet presAssocID="{0194E70E-40EC-4558-B373-8BDB3A726DDD}" presName="sibTrans" presStyleLbl="sibTrans2D1" presStyleIdx="4" presStyleCnt="5"/>
      <dgm:spPr/>
    </dgm:pt>
    <dgm:pt modelId="{4184C24F-D4BE-41F6-855F-D4961FF014D0}" type="pres">
      <dgm:prSet presAssocID="{0194E70E-40EC-4558-B373-8BDB3A726DDD}" presName="connectorText" presStyleLbl="sibTrans2D1" presStyleIdx="4" presStyleCnt="5"/>
      <dgm:spPr/>
    </dgm:pt>
    <dgm:pt modelId="{2E202A89-5D29-4640-89E3-69A5767BBB6D}" type="pres">
      <dgm:prSet presAssocID="{0EF936F5-BF72-40C8-B3B3-BC2415FBD0C5}" presName="node" presStyleLbl="node1" presStyleIdx="5" presStyleCnt="6">
        <dgm:presLayoutVars>
          <dgm:bulletEnabled val="1"/>
        </dgm:presLayoutVars>
      </dgm:prSet>
      <dgm:spPr/>
    </dgm:pt>
  </dgm:ptLst>
  <dgm:cxnLst>
    <dgm:cxn modelId="{7788F10D-937B-481B-9685-4CA6A57C8AC4}" type="presOf" srcId="{8C875A77-ECB9-44F4-A7A7-802A34976E65}" destId="{94022B57-912D-4123-ACA4-73F499E765DF}" srcOrd="1" destOrd="0" presId="urn:microsoft.com/office/officeart/2005/8/layout/process5"/>
    <dgm:cxn modelId="{4F35AA21-4236-4A67-B92B-EDDBFB8379F2}" type="presOf" srcId="{04E881AF-8EC1-4088-AE42-B035E27E716C}" destId="{A79849FA-07D8-4E6C-BE67-C1B8C01A432F}" srcOrd="0" destOrd="0" presId="urn:microsoft.com/office/officeart/2005/8/layout/process5"/>
    <dgm:cxn modelId="{BC8C0E3C-DBA9-48E5-90B3-64880073B8AB}" type="presOf" srcId="{607AA11B-5B5B-4D9E-9DBB-B8BE79828DAB}" destId="{C0F119A9-A863-4D9E-AB0E-5C2C71BD55A0}" srcOrd="0" destOrd="0" presId="urn:microsoft.com/office/officeart/2005/8/layout/process5"/>
    <dgm:cxn modelId="{AFF8A941-5686-45A6-85C5-698AE9B77BC5}" type="presOf" srcId="{C8CCAD5D-F01E-4217-9F68-422270035253}" destId="{218FEEEC-2374-4917-B1BA-1E4CD9B33C40}" srcOrd="1" destOrd="0" presId="urn:microsoft.com/office/officeart/2005/8/layout/process5"/>
    <dgm:cxn modelId="{0B4CD941-917A-4887-946D-B6B8313E9E83}" type="presOf" srcId="{8C875A77-ECB9-44F4-A7A7-802A34976E65}" destId="{0136A725-71FD-430D-BC80-A086CD5BF006}" srcOrd="0" destOrd="0" presId="urn:microsoft.com/office/officeart/2005/8/layout/process5"/>
    <dgm:cxn modelId="{B372C562-8D2F-47B6-B744-5292C692A50D}" type="presOf" srcId="{0EF936F5-BF72-40C8-B3B3-BC2415FBD0C5}" destId="{2E202A89-5D29-4640-89E3-69A5767BBB6D}" srcOrd="0" destOrd="0" presId="urn:microsoft.com/office/officeart/2005/8/layout/process5"/>
    <dgm:cxn modelId="{E5CF4547-F8C5-4AC8-BCB8-7836BC5FED78}" type="presOf" srcId="{85FAFB49-DFEF-4F09-814A-755531EF699F}" destId="{E8933637-8E25-43DE-84DF-F5977E798378}" srcOrd="0" destOrd="0" presId="urn:microsoft.com/office/officeart/2005/8/layout/process5"/>
    <dgm:cxn modelId="{FAB55850-3816-49C0-9CF9-3F07B646867A}" type="presOf" srcId="{B6F319AD-BE11-4D03-B0DA-1B88F1ADACB5}" destId="{D998C775-97E9-49BC-8F54-33F632CAD5BE}" srcOrd="0" destOrd="0" presId="urn:microsoft.com/office/officeart/2005/8/layout/process5"/>
    <dgm:cxn modelId="{3FB89850-7011-468D-BD79-508742BF9E49}" srcId="{85FAFB49-DFEF-4F09-814A-755531EF699F}" destId="{0EF936F5-BF72-40C8-B3B3-BC2415FBD0C5}" srcOrd="5" destOrd="0" parTransId="{190E1437-513C-4D02-830A-E9E6387BB0E4}" sibTransId="{8E84242D-8B31-4ECC-B469-5938CC0BB801}"/>
    <dgm:cxn modelId="{63033451-B89D-4C51-95C0-4881D18FE968}" srcId="{85FAFB49-DFEF-4F09-814A-755531EF699F}" destId="{04E881AF-8EC1-4088-AE42-B035E27E716C}" srcOrd="0" destOrd="0" parTransId="{7F8B2038-E132-4EF0-9F30-D83F3223F303}" sibTransId="{3D6EB597-55CF-402A-82E8-D5AD4670B70F}"/>
    <dgm:cxn modelId="{4B82F659-4E97-489D-B449-EDF4D30D592E}" srcId="{85FAFB49-DFEF-4F09-814A-755531EF699F}" destId="{1B5FDC0C-24A6-4B81-ABEA-249BACCBFE28}" srcOrd="1" destOrd="0" parTransId="{E558B0BC-14EF-4011-ADAF-B468E527ED1D}" sibTransId="{8C875A77-ECB9-44F4-A7A7-802A34976E65}"/>
    <dgm:cxn modelId="{3256927A-5B8B-47E9-8771-15AEAFB80786}" srcId="{85FAFB49-DFEF-4F09-814A-755531EF699F}" destId="{8D03820D-223A-4539-968D-95E459F2CD0A}" srcOrd="2" destOrd="0" parTransId="{2031DBF1-6768-48A9-A03A-870851B883CD}" sibTransId="{C8CCAD5D-F01E-4217-9F68-422270035253}"/>
    <dgm:cxn modelId="{C434608D-1341-441E-A448-D072B5E291BA}" type="presOf" srcId="{3D6EB597-55CF-402A-82E8-D5AD4670B70F}" destId="{708DF737-A76F-4B61-B491-5BAFB255DA25}" srcOrd="1" destOrd="0" presId="urn:microsoft.com/office/officeart/2005/8/layout/process5"/>
    <dgm:cxn modelId="{17DDF8A7-FFCD-49E7-8ACB-62A6AFC4BC5E}" srcId="{85FAFB49-DFEF-4F09-814A-755531EF699F}" destId="{B6F319AD-BE11-4D03-B0DA-1B88F1ADACB5}" srcOrd="4" destOrd="0" parTransId="{B2799C03-6C96-4413-B8F5-2AD67B2C3FBC}" sibTransId="{0194E70E-40EC-4558-B373-8BDB3A726DDD}"/>
    <dgm:cxn modelId="{330893B2-2DAE-4CEF-9775-776D738C274F}" type="presOf" srcId="{C4622DBE-3A51-4BA9-A397-50A4AC567224}" destId="{01E0C351-5615-47E2-917A-F5217CCEAB7D}" srcOrd="0" destOrd="0" presId="urn:microsoft.com/office/officeart/2005/8/layout/process5"/>
    <dgm:cxn modelId="{DCFFFBBE-F360-43DE-AF84-021039135D87}" type="presOf" srcId="{C8CCAD5D-F01E-4217-9F68-422270035253}" destId="{D1A50C0F-7DCE-40C1-9479-7548BE9A85CD}" srcOrd="0" destOrd="0" presId="urn:microsoft.com/office/officeart/2005/8/layout/process5"/>
    <dgm:cxn modelId="{35F94ECE-1B4B-4161-B830-B54F703354CB}" type="presOf" srcId="{8D03820D-223A-4539-968D-95E459F2CD0A}" destId="{C465D764-4A21-4CD7-9303-4B457C7FD45E}" srcOrd="0" destOrd="0" presId="urn:microsoft.com/office/officeart/2005/8/layout/process5"/>
    <dgm:cxn modelId="{C93C83D8-E5D2-4A22-9DAA-9ED5C085B5DC}" type="presOf" srcId="{3D6EB597-55CF-402A-82E8-D5AD4670B70F}" destId="{7C31C0C3-96FC-41FD-B366-4E84F8E7D8A3}" srcOrd="0" destOrd="0" presId="urn:microsoft.com/office/officeart/2005/8/layout/process5"/>
    <dgm:cxn modelId="{54425CDD-E27C-47BA-A735-8A0F7023266F}" type="presOf" srcId="{0194E70E-40EC-4558-B373-8BDB3A726DDD}" destId="{BF00D8EE-F686-4C0E-A489-B83B7684B139}" srcOrd="0" destOrd="0" presId="urn:microsoft.com/office/officeart/2005/8/layout/process5"/>
    <dgm:cxn modelId="{02658AE5-87E9-4DE8-84CB-AF77C6EFE48D}" type="presOf" srcId="{0194E70E-40EC-4558-B373-8BDB3A726DDD}" destId="{4184C24F-D4BE-41F6-855F-D4961FF014D0}" srcOrd="1" destOrd="0" presId="urn:microsoft.com/office/officeart/2005/8/layout/process5"/>
    <dgm:cxn modelId="{678E7BE7-7E67-42AA-BBC0-B29F24211554}" type="presOf" srcId="{1B5FDC0C-24A6-4B81-ABEA-249BACCBFE28}" destId="{CAFA94CF-D7D8-4350-A31B-AFBE59CC2B7D}" srcOrd="0" destOrd="0" presId="urn:microsoft.com/office/officeart/2005/8/layout/process5"/>
    <dgm:cxn modelId="{47B8D7F7-962B-481C-8C02-05B7102898E0}" srcId="{85FAFB49-DFEF-4F09-814A-755531EF699F}" destId="{C4622DBE-3A51-4BA9-A397-50A4AC567224}" srcOrd="3" destOrd="0" parTransId="{0B715558-ECB8-4D30-A861-1BE0B5AFE8A8}" sibTransId="{607AA11B-5B5B-4D9E-9DBB-B8BE79828DAB}"/>
    <dgm:cxn modelId="{DF0889FD-E0C8-4235-94A4-31FB6789BCAB}" type="presOf" srcId="{607AA11B-5B5B-4D9E-9DBB-B8BE79828DAB}" destId="{CE2E3BF5-07D4-4B40-9A17-34C2B8004FB8}" srcOrd="1" destOrd="0" presId="urn:microsoft.com/office/officeart/2005/8/layout/process5"/>
    <dgm:cxn modelId="{3FE384CD-358C-41DA-9F99-255634F59980}" type="presParOf" srcId="{E8933637-8E25-43DE-84DF-F5977E798378}" destId="{A79849FA-07D8-4E6C-BE67-C1B8C01A432F}" srcOrd="0" destOrd="0" presId="urn:microsoft.com/office/officeart/2005/8/layout/process5"/>
    <dgm:cxn modelId="{B0D22BCC-0A4B-4ED1-A1D7-219948619A0A}" type="presParOf" srcId="{E8933637-8E25-43DE-84DF-F5977E798378}" destId="{7C31C0C3-96FC-41FD-B366-4E84F8E7D8A3}" srcOrd="1" destOrd="0" presId="urn:microsoft.com/office/officeart/2005/8/layout/process5"/>
    <dgm:cxn modelId="{D11335B2-9E08-4DA9-B0A0-5C98D6C85DCD}" type="presParOf" srcId="{7C31C0C3-96FC-41FD-B366-4E84F8E7D8A3}" destId="{708DF737-A76F-4B61-B491-5BAFB255DA25}" srcOrd="0" destOrd="0" presId="urn:microsoft.com/office/officeart/2005/8/layout/process5"/>
    <dgm:cxn modelId="{E1900B48-4956-4991-9293-EE26B5A07AA0}" type="presParOf" srcId="{E8933637-8E25-43DE-84DF-F5977E798378}" destId="{CAFA94CF-D7D8-4350-A31B-AFBE59CC2B7D}" srcOrd="2" destOrd="0" presId="urn:microsoft.com/office/officeart/2005/8/layout/process5"/>
    <dgm:cxn modelId="{49D7715F-C383-45F9-9CEC-0CFBC3A9BE95}" type="presParOf" srcId="{E8933637-8E25-43DE-84DF-F5977E798378}" destId="{0136A725-71FD-430D-BC80-A086CD5BF006}" srcOrd="3" destOrd="0" presId="urn:microsoft.com/office/officeart/2005/8/layout/process5"/>
    <dgm:cxn modelId="{1A61ADD3-D6FB-40C8-8503-D822BAD1259F}" type="presParOf" srcId="{0136A725-71FD-430D-BC80-A086CD5BF006}" destId="{94022B57-912D-4123-ACA4-73F499E765DF}" srcOrd="0" destOrd="0" presId="urn:microsoft.com/office/officeart/2005/8/layout/process5"/>
    <dgm:cxn modelId="{10071AA1-B2E0-47FF-B2E1-205257039EA2}" type="presParOf" srcId="{E8933637-8E25-43DE-84DF-F5977E798378}" destId="{C465D764-4A21-4CD7-9303-4B457C7FD45E}" srcOrd="4" destOrd="0" presId="urn:microsoft.com/office/officeart/2005/8/layout/process5"/>
    <dgm:cxn modelId="{68180F9D-C5CA-4272-B8F1-837CE8AA1526}" type="presParOf" srcId="{E8933637-8E25-43DE-84DF-F5977E798378}" destId="{D1A50C0F-7DCE-40C1-9479-7548BE9A85CD}" srcOrd="5" destOrd="0" presId="urn:microsoft.com/office/officeart/2005/8/layout/process5"/>
    <dgm:cxn modelId="{72CFFB8D-1196-42E1-900B-9D0EB24D5031}" type="presParOf" srcId="{D1A50C0F-7DCE-40C1-9479-7548BE9A85CD}" destId="{218FEEEC-2374-4917-B1BA-1E4CD9B33C40}" srcOrd="0" destOrd="0" presId="urn:microsoft.com/office/officeart/2005/8/layout/process5"/>
    <dgm:cxn modelId="{5AD6A97F-A60E-474A-9161-F655D353F039}" type="presParOf" srcId="{E8933637-8E25-43DE-84DF-F5977E798378}" destId="{01E0C351-5615-47E2-917A-F5217CCEAB7D}" srcOrd="6" destOrd="0" presId="urn:microsoft.com/office/officeart/2005/8/layout/process5"/>
    <dgm:cxn modelId="{671E5E2E-38E6-4992-A725-17F117E50904}" type="presParOf" srcId="{E8933637-8E25-43DE-84DF-F5977E798378}" destId="{C0F119A9-A863-4D9E-AB0E-5C2C71BD55A0}" srcOrd="7" destOrd="0" presId="urn:microsoft.com/office/officeart/2005/8/layout/process5"/>
    <dgm:cxn modelId="{1369CC4C-A2DA-453E-AF76-7204FC6D02B8}" type="presParOf" srcId="{C0F119A9-A863-4D9E-AB0E-5C2C71BD55A0}" destId="{CE2E3BF5-07D4-4B40-9A17-34C2B8004FB8}" srcOrd="0" destOrd="0" presId="urn:microsoft.com/office/officeart/2005/8/layout/process5"/>
    <dgm:cxn modelId="{0A0FC25D-2524-492A-8265-C5863E344926}" type="presParOf" srcId="{E8933637-8E25-43DE-84DF-F5977E798378}" destId="{D998C775-97E9-49BC-8F54-33F632CAD5BE}" srcOrd="8" destOrd="0" presId="urn:microsoft.com/office/officeart/2005/8/layout/process5"/>
    <dgm:cxn modelId="{A4DD5F20-DA24-42B6-9969-514173086485}" type="presParOf" srcId="{E8933637-8E25-43DE-84DF-F5977E798378}" destId="{BF00D8EE-F686-4C0E-A489-B83B7684B139}" srcOrd="9" destOrd="0" presId="urn:microsoft.com/office/officeart/2005/8/layout/process5"/>
    <dgm:cxn modelId="{B215A14B-8CAA-4C7F-836C-4BA9346AA8DD}" type="presParOf" srcId="{BF00D8EE-F686-4C0E-A489-B83B7684B139}" destId="{4184C24F-D4BE-41F6-855F-D4961FF014D0}" srcOrd="0" destOrd="0" presId="urn:microsoft.com/office/officeart/2005/8/layout/process5"/>
    <dgm:cxn modelId="{D060467B-2A10-4A52-8D74-620D644687F6}" type="presParOf" srcId="{E8933637-8E25-43DE-84DF-F5977E798378}" destId="{2E202A89-5D29-4640-89E3-69A5767BBB6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357640-9A1E-424C-9707-DCAA00DFD150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hu-HU"/>
        </a:p>
      </dgm:t>
    </dgm:pt>
    <dgm:pt modelId="{FF5647CD-DD59-43B4-96DD-DAFD6B0D3A6A}">
      <dgm:prSet phldrT="[Text]"/>
      <dgm:spPr>
        <a:gradFill rotWithShape="0">
          <a:gsLst>
            <a:gs pos="0">
              <a:schemeClr val="accent3"/>
            </a:gs>
            <a:gs pos="50000">
              <a:schemeClr val="accent3"/>
            </a:gs>
            <a:gs pos="100000">
              <a:schemeClr val="accent3">
                <a:lumMod val="5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hu-HU" b="1" dirty="0"/>
            <a:t>Humán tőke</a:t>
          </a:r>
        </a:p>
      </dgm:t>
    </dgm:pt>
    <dgm:pt modelId="{97B58AED-8D3B-4516-8DCF-DE7362729F7F}" type="parTrans" cxnId="{D2111638-62A5-4FCC-9CBF-9036E6F70BCB}">
      <dgm:prSet/>
      <dgm:spPr/>
      <dgm:t>
        <a:bodyPr/>
        <a:lstStyle/>
        <a:p>
          <a:endParaRPr lang="hu-HU"/>
        </a:p>
      </dgm:t>
    </dgm:pt>
    <dgm:pt modelId="{B0ABE2B5-2F13-48A6-8220-ACBA3867F7AC}" type="sibTrans" cxnId="{D2111638-62A5-4FCC-9CBF-9036E6F70BCB}">
      <dgm:prSet/>
      <dgm:spPr/>
      <dgm:t>
        <a:bodyPr/>
        <a:lstStyle/>
        <a:p>
          <a:endParaRPr lang="hu-HU"/>
        </a:p>
      </dgm:t>
    </dgm:pt>
    <dgm:pt modelId="{D1352DDC-1AF3-4E00-8BCD-D6869CBB7B2C}">
      <dgm:prSet phldrT="[Text]"/>
      <dgm:sp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50000"/>
              </a:schemeClr>
            </a:gs>
            <a:gs pos="100000">
              <a:schemeClr val="tx2"/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hu-HU" b="1" dirty="0"/>
            <a:t>Hazatérők</a:t>
          </a:r>
        </a:p>
      </dgm:t>
    </dgm:pt>
    <dgm:pt modelId="{EB3608B4-B488-40C0-B8FB-5BE4DDD0059B}" type="parTrans" cxnId="{96DF6E94-3677-47FB-861B-BF64A81609C4}">
      <dgm:prSet/>
      <dgm:spPr>
        <a:gradFill rotWithShape="0">
          <a:gsLst>
            <a:gs pos="0">
              <a:schemeClr val="tx2"/>
            </a:gs>
            <a:gs pos="100000">
              <a:schemeClr val="tx2"/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hu-HU"/>
        </a:p>
      </dgm:t>
    </dgm:pt>
    <dgm:pt modelId="{9EBB64A8-7D3B-404C-9B10-0B8C3E92CC19}" type="sibTrans" cxnId="{96DF6E94-3677-47FB-861B-BF64A81609C4}">
      <dgm:prSet/>
      <dgm:spPr/>
      <dgm:t>
        <a:bodyPr/>
        <a:lstStyle/>
        <a:p>
          <a:endParaRPr lang="hu-HU"/>
        </a:p>
      </dgm:t>
    </dgm:pt>
    <dgm:pt modelId="{20ABB6C1-CA97-4E67-8C50-4D65BE21325C}">
      <dgm:prSet phldrT="[Text]"/>
      <dgm:spPr>
        <a:gradFill rotWithShape="0">
          <a:gsLst>
            <a:gs pos="0">
              <a:schemeClr val="accent1"/>
            </a:gs>
            <a:gs pos="50000">
              <a:schemeClr val="accent1"/>
            </a:gs>
            <a:gs pos="100000">
              <a:schemeClr val="accent1">
                <a:lumMod val="75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hu-HU" b="1" dirty="0"/>
            <a:t>Felnőttképzés</a:t>
          </a:r>
        </a:p>
      </dgm:t>
    </dgm:pt>
    <dgm:pt modelId="{ADB6FF3D-C974-4F80-BA01-28CA48B9F363}" type="parTrans" cxnId="{D4A6C32E-8DAD-46A9-A47B-2FACFE38879A}">
      <dgm:prSet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hu-HU"/>
        </a:p>
      </dgm:t>
    </dgm:pt>
    <dgm:pt modelId="{61AC9BB1-611A-4448-8DA3-A01734A703B4}" type="sibTrans" cxnId="{D4A6C32E-8DAD-46A9-A47B-2FACFE38879A}">
      <dgm:prSet/>
      <dgm:spPr/>
      <dgm:t>
        <a:bodyPr/>
        <a:lstStyle/>
        <a:p>
          <a:endParaRPr lang="hu-HU"/>
        </a:p>
      </dgm:t>
    </dgm:pt>
    <dgm:pt modelId="{70ED23D0-5332-42D2-8A00-3ED860644DA0}">
      <dgm:prSet phldrT="[Text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/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hu-HU" b="1" dirty="0"/>
            <a:t>Közfoglalkoztatás leépítése</a:t>
          </a:r>
        </a:p>
      </dgm:t>
    </dgm:pt>
    <dgm:pt modelId="{969B5C07-9DAE-4287-8EA4-A507C07EC251}" type="parTrans" cxnId="{1D1E8C61-0F61-421F-B117-2242111C9AC3}">
      <dgm:prSet/>
      <dgm:spPr>
        <a:gradFill rotWithShape="0">
          <a:gsLst>
            <a:gs pos="0">
              <a:schemeClr val="accent1"/>
            </a:gs>
            <a:gs pos="100000">
              <a:schemeClr val="accent1"/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hu-HU"/>
        </a:p>
      </dgm:t>
    </dgm:pt>
    <dgm:pt modelId="{6E224F62-20C5-411E-965B-AB5F191BCBFC}" type="sibTrans" cxnId="{1D1E8C61-0F61-421F-B117-2242111C9AC3}">
      <dgm:prSet/>
      <dgm:spPr/>
      <dgm:t>
        <a:bodyPr/>
        <a:lstStyle/>
        <a:p>
          <a:endParaRPr lang="hu-HU"/>
        </a:p>
      </dgm:t>
    </dgm:pt>
    <dgm:pt modelId="{BBF44304-72D1-4AE6-8BE6-3BBEB3381498}" type="pres">
      <dgm:prSet presAssocID="{AE357640-9A1E-424C-9707-DCAA00DFD15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9EF99B-943F-427E-A01B-1AE4894E7B39}" type="pres">
      <dgm:prSet presAssocID="{FF5647CD-DD59-43B4-96DD-DAFD6B0D3A6A}" presName="centerShape" presStyleLbl="node0" presStyleIdx="0" presStyleCnt="1"/>
      <dgm:spPr/>
    </dgm:pt>
    <dgm:pt modelId="{E3F1644B-7A82-44B0-A712-66374121D0B8}" type="pres">
      <dgm:prSet presAssocID="{EB3608B4-B488-40C0-B8FB-5BE4DDD0059B}" presName="parTrans" presStyleLbl="bgSibTrans2D1" presStyleIdx="0" presStyleCnt="3"/>
      <dgm:spPr/>
    </dgm:pt>
    <dgm:pt modelId="{521E4899-62D0-406B-926E-188C157CA123}" type="pres">
      <dgm:prSet presAssocID="{D1352DDC-1AF3-4E00-8BCD-D6869CBB7B2C}" presName="node" presStyleLbl="node1" presStyleIdx="0" presStyleCnt="3">
        <dgm:presLayoutVars>
          <dgm:bulletEnabled val="1"/>
        </dgm:presLayoutVars>
      </dgm:prSet>
      <dgm:spPr/>
    </dgm:pt>
    <dgm:pt modelId="{26C7EF8D-D583-46BC-812E-91B57C638E79}" type="pres">
      <dgm:prSet presAssocID="{ADB6FF3D-C974-4F80-BA01-28CA48B9F363}" presName="parTrans" presStyleLbl="bgSibTrans2D1" presStyleIdx="1" presStyleCnt="3"/>
      <dgm:spPr/>
    </dgm:pt>
    <dgm:pt modelId="{EB237116-EE21-4F1C-90E9-7A3F1F0F67EF}" type="pres">
      <dgm:prSet presAssocID="{20ABB6C1-CA97-4E67-8C50-4D65BE21325C}" presName="node" presStyleLbl="node1" presStyleIdx="1" presStyleCnt="3">
        <dgm:presLayoutVars>
          <dgm:bulletEnabled val="1"/>
        </dgm:presLayoutVars>
      </dgm:prSet>
      <dgm:spPr/>
    </dgm:pt>
    <dgm:pt modelId="{8ECDFF3B-D517-4CD4-BE3D-D7AE805BD8FC}" type="pres">
      <dgm:prSet presAssocID="{969B5C07-9DAE-4287-8EA4-A507C07EC251}" presName="parTrans" presStyleLbl="bgSibTrans2D1" presStyleIdx="2" presStyleCnt="3"/>
      <dgm:spPr/>
    </dgm:pt>
    <dgm:pt modelId="{D1546E97-3C22-4DEE-8D1B-4E72726DACDE}" type="pres">
      <dgm:prSet presAssocID="{70ED23D0-5332-42D2-8A00-3ED860644DA0}" presName="node" presStyleLbl="node1" presStyleIdx="2" presStyleCnt="3">
        <dgm:presLayoutVars>
          <dgm:bulletEnabled val="1"/>
        </dgm:presLayoutVars>
      </dgm:prSet>
      <dgm:spPr/>
    </dgm:pt>
  </dgm:ptLst>
  <dgm:cxnLst>
    <dgm:cxn modelId="{FAFC491A-AF85-42E7-9A2F-1E105FE4887A}" type="presOf" srcId="{D1352DDC-1AF3-4E00-8BCD-D6869CBB7B2C}" destId="{521E4899-62D0-406B-926E-188C157CA123}" srcOrd="0" destOrd="0" presId="urn:microsoft.com/office/officeart/2005/8/layout/radial4"/>
    <dgm:cxn modelId="{D4A6C32E-8DAD-46A9-A47B-2FACFE38879A}" srcId="{FF5647CD-DD59-43B4-96DD-DAFD6B0D3A6A}" destId="{20ABB6C1-CA97-4E67-8C50-4D65BE21325C}" srcOrd="1" destOrd="0" parTransId="{ADB6FF3D-C974-4F80-BA01-28CA48B9F363}" sibTransId="{61AC9BB1-611A-4448-8DA3-A01734A703B4}"/>
    <dgm:cxn modelId="{D2111638-62A5-4FCC-9CBF-9036E6F70BCB}" srcId="{AE357640-9A1E-424C-9707-DCAA00DFD150}" destId="{FF5647CD-DD59-43B4-96DD-DAFD6B0D3A6A}" srcOrd="0" destOrd="0" parTransId="{97B58AED-8D3B-4516-8DCF-DE7362729F7F}" sibTransId="{B0ABE2B5-2F13-48A6-8220-ACBA3867F7AC}"/>
    <dgm:cxn modelId="{B2B1943A-0E81-4872-B316-A39818D16D1D}" type="presOf" srcId="{EB3608B4-B488-40C0-B8FB-5BE4DDD0059B}" destId="{E3F1644B-7A82-44B0-A712-66374121D0B8}" srcOrd="0" destOrd="0" presId="urn:microsoft.com/office/officeart/2005/8/layout/radial4"/>
    <dgm:cxn modelId="{1D1E8C61-0F61-421F-B117-2242111C9AC3}" srcId="{FF5647CD-DD59-43B4-96DD-DAFD6B0D3A6A}" destId="{70ED23D0-5332-42D2-8A00-3ED860644DA0}" srcOrd="2" destOrd="0" parTransId="{969B5C07-9DAE-4287-8EA4-A507C07EC251}" sibTransId="{6E224F62-20C5-411E-965B-AB5F191BCBFC}"/>
    <dgm:cxn modelId="{31F8E068-51DE-475F-9BB1-6111BC7976FB}" type="presOf" srcId="{70ED23D0-5332-42D2-8A00-3ED860644DA0}" destId="{D1546E97-3C22-4DEE-8D1B-4E72726DACDE}" srcOrd="0" destOrd="0" presId="urn:microsoft.com/office/officeart/2005/8/layout/radial4"/>
    <dgm:cxn modelId="{B5ADA678-D228-4A2E-A3F6-F5CA569FECFD}" type="presOf" srcId="{ADB6FF3D-C974-4F80-BA01-28CA48B9F363}" destId="{26C7EF8D-D583-46BC-812E-91B57C638E79}" srcOrd="0" destOrd="0" presId="urn:microsoft.com/office/officeart/2005/8/layout/radial4"/>
    <dgm:cxn modelId="{96DF6E94-3677-47FB-861B-BF64A81609C4}" srcId="{FF5647CD-DD59-43B4-96DD-DAFD6B0D3A6A}" destId="{D1352DDC-1AF3-4E00-8BCD-D6869CBB7B2C}" srcOrd="0" destOrd="0" parTransId="{EB3608B4-B488-40C0-B8FB-5BE4DDD0059B}" sibTransId="{9EBB64A8-7D3B-404C-9B10-0B8C3E92CC19}"/>
    <dgm:cxn modelId="{953C4CA8-F062-43D4-800B-27574DCA66A3}" type="presOf" srcId="{20ABB6C1-CA97-4E67-8C50-4D65BE21325C}" destId="{EB237116-EE21-4F1C-90E9-7A3F1F0F67EF}" srcOrd="0" destOrd="0" presId="urn:microsoft.com/office/officeart/2005/8/layout/radial4"/>
    <dgm:cxn modelId="{DCE73ED6-C8DA-41E2-87F7-B09702657854}" type="presOf" srcId="{FF5647CD-DD59-43B4-96DD-DAFD6B0D3A6A}" destId="{0A9EF99B-943F-427E-A01B-1AE4894E7B39}" srcOrd="0" destOrd="0" presId="urn:microsoft.com/office/officeart/2005/8/layout/radial4"/>
    <dgm:cxn modelId="{5AD45ADD-DF44-4C91-9CE4-18BCB6199209}" type="presOf" srcId="{AE357640-9A1E-424C-9707-DCAA00DFD150}" destId="{BBF44304-72D1-4AE6-8BE6-3BBEB3381498}" srcOrd="0" destOrd="0" presId="urn:microsoft.com/office/officeart/2005/8/layout/radial4"/>
    <dgm:cxn modelId="{C5C5FBFD-55E8-4D77-B7FD-B9C7F4242DD4}" type="presOf" srcId="{969B5C07-9DAE-4287-8EA4-A507C07EC251}" destId="{8ECDFF3B-D517-4CD4-BE3D-D7AE805BD8FC}" srcOrd="0" destOrd="0" presId="urn:microsoft.com/office/officeart/2005/8/layout/radial4"/>
    <dgm:cxn modelId="{C41FD552-D733-41CC-AF0A-8124AF4BC395}" type="presParOf" srcId="{BBF44304-72D1-4AE6-8BE6-3BBEB3381498}" destId="{0A9EF99B-943F-427E-A01B-1AE4894E7B39}" srcOrd="0" destOrd="0" presId="urn:microsoft.com/office/officeart/2005/8/layout/radial4"/>
    <dgm:cxn modelId="{2873D2CF-97C5-4B65-99CC-6250C52C5CB2}" type="presParOf" srcId="{BBF44304-72D1-4AE6-8BE6-3BBEB3381498}" destId="{E3F1644B-7A82-44B0-A712-66374121D0B8}" srcOrd="1" destOrd="0" presId="urn:microsoft.com/office/officeart/2005/8/layout/radial4"/>
    <dgm:cxn modelId="{D31694EE-A9BA-4628-8E58-495E5F674061}" type="presParOf" srcId="{BBF44304-72D1-4AE6-8BE6-3BBEB3381498}" destId="{521E4899-62D0-406B-926E-188C157CA123}" srcOrd="2" destOrd="0" presId="urn:microsoft.com/office/officeart/2005/8/layout/radial4"/>
    <dgm:cxn modelId="{6818B3A2-0216-4146-8F04-E16FE81EB986}" type="presParOf" srcId="{BBF44304-72D1-4AE6-8BE6-3BBEB3381498}" destId="{26C7EF8D-D583-46BC-812E-91B57C638E79}" srcOrd="3" destOrd="0" presId="urn:microsoft.com/office/officeart/2005/8/layout/radial4"/>
    <dgm:cxn modelId="{1C283754-4095-445B-84B6-2E5F8E000007}" type="presParOf" srcId="{BBF44304-72D1-4AE6-8BE6-3BBEB3381498}" destId="{EB237116-EE21-4F1C-90E9-7A3F1F0F67EF}" srcOrd="4" destOrd="0" presId="urn:microsoft.com/office/officeart/2005/8/layout/radial4"/>
    <dgm:cxn modelId="{B77C001D-BA6E-4F05-9D97-32924E482C7A}" type="presParOf" srcId="{BBF44304-72D1-4AE6-8BE6-3BBEB3381498}" destId="{8ECDFF3B-D517-4CD4-BE3D-D7AE805BD8FC}" srcOrd="5" destOrd="0" presId="urn:microsoft.com/office/officeart/2005/8/layout/radial4"/>
    <dgm:cxn modelId="{E673EFE5-74E6-4E82-A0AC-6D144B7D4379}" type="presParOf" srcId="{BBF44304-72D1-4AE6-8BE6-3BBEB3381498}" destId="{D1546E97-3C22-4DEE-8D1B-4E72726DACD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580098-54A8-40B7-889B-C6007D7C87B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A734442-F4F8-47B0-AFC2-D5159EFC256E}">
      <dgm:prSet phldrT="[Text]"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b="1" dirty="0"/>
            <a:t>Elsősorban belső (saját) finanszírozás</a:t>
          </a:r>
          <a:endParaRPr lang="en-US" b="1" dirty="0"/>
        </a:p>
      </dgm:t>
    </dgm:pt>
    <dgm:pt modelId="{57593EDA-D1C3-4A55-862E-D1D0CB9BE298}" type="parTrans" cxnId="{544D8100-3432-41FE-BCFD-5F3CA77BB8B1}">
      <dgm:prSet/>
      <dgm:spPr/>
      <dgm:t>
        <a:bodyPr/>
        <a:lstStyle/>
        <a:p>
          <a:endParaRPr lang="en-US"/>
        </a:p>
      </dgm:t>
    </dgm:pt>
    <dgm:pt modelId="{C29E2847-8643-44F4-94CF-F7BBB8AA0DE6}" type="sibTrans" cxnId="{544D8100-3432-41FE-BCFD-5F3CA77BB8B1}">
      <dgm:prSet/>
      <dgm:spPr/>
      <dgm:t>
        <a:bodyPr/>
        <a:lstStyle/>
        <a:p>
          <a:endParaRPr lang="en-US"/>
        </a:p>
      </dgm:t>
    </dgm:pt>
    <dgm:pt modelId="{DD9FF32D-6A09-433D-B4EC-BECB38CFA471}">
      <dgm:prSet phldrT="[Text]"/>
      <dgm:spPr>
        <a:solidFill>
          <a:schemeClr val="accent1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b="1" dirty="0"/>
            <a:t>Korlátozott külső finanszírozás</a:t>
          </a:r>
          <a:endParaRPr lang="en-US" b="1" dirty="0"/>
        </a:p>
      </dgm:t>
    </dgm:pt>
    <dgm:pt modelId="{FDCCD62F-9EC2-4DAD-800C-968500F71404}" type="parTrans" cxnId="{6F0B5966-E960-4B68-990F-7DF5B0E0734F}">
      <dgm:prSet/>
      <dgm:spPr/>
      <dgm:t>
        <a:bodyPr/>
        <a:lstStyle/>
        <a:p>
          <a:endParaRPr lang="en-US"/>
        </a:p>
      </dgm:t>
    </dgm:pt>
    <dgm:pt modelId="{3F1A3C24-048A-492D-9FA9-F1275DF58B1E}" type="sibTrans" cxnId="{6F0B5966-E960-4B68-990F-7DF5B0E0734F}">
      <dgm:prSet/>
      <dgm:spPr/>
      <dgm:t>
        <a:bodyPr/>
        <a:lstStyle/>
        <a:p>
          <a:endParaRPr lang="en-US"/>
        </a:p>
      </dgm:t>
    </dgm:pt>
    <dgm:pt modelId="{87444F4B-B3F6-4B8E-8D0A-165079C97CF4}">
      <dgm:prSet phldrT="[Text]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b="1" dirty="0"/>
            <a:t>Bővülő külső finanszírozási lehetőségek</a:t>
          </a:r>
          <a:endParaRPr lang="en-US" b="1" dirty="0"/>
        </a:p>
      </dgm:t>
    </dgm:pt>
    <dgm:pt modelId="{37FD93AB-6051-43F2-9103-9C1A8519EDED}" type="parTrans" cxnId="{C43F0DA0-8C29-4D74-A9F2-9E5B7264CAA6}">
      <dgm:prSet/>
      <dgm:spPr/>
      <dgm:t>
        <a:bodyPr/>
        <a:lstStyle/>
        <a:p>
          <a:endParaRPr lang="en-US"/>
        </a:p>
      </dgm:t>
    </dgm:pt>
    <dgm:pt modelId="{5B33C17A-95DD-43AC-84B0-14BF6C4207F8}" type="sibTrans" cxnId="{C43F0DA0-8C29-4D74-A9F2-9E5B7264CAA6}">
      <dgm:prSet/>
      <dgm:spPr/>
      <dgm:t>
        <a:bodyPr/>
        <a:lstStyle/>
        <a:p>
          <a:endParaRPr lang="en-US"/>
        </a:p>
      </dgm:t>
    </dgm:pt>
    <dgm:pt modelId="{81DF5924-B0F5-4F76-A1CD-BFDA4BF535A3}">
      <dgm:prSet phldrT="[Text]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b="1" dirty="0"/>
            <a:t>Nyilvánosság tőkepiac</a:t>
          </a:r>
          <a:endParaRPr lang="en-US" b="1" dirty="0"/>
        </a:p>
      </dgm:t>
    </dgm:pt>
    <dgm:pt modelId="{29DC6766-3BF4-49E0-9612-B9354E958399}" type="parTrans" cxnId="{76E5C391-42AE-4764-AC46-B450453317C9}">
      <dgm:prSet/>
      <dgm:spPr/>
      <dgm:t>
        <a:bodyPr/>
        <a:lstStyle/>
        <a:p>
          <a:endParaRPr lang="en-US"/>
        </a:p>
      </dgm:t>
    </dgm:pt>
    <dgm:pt modelId="{CC5C1096-50D3-4F71-89BD-5FFADA7829C2}" type="sibTrans" cxnId="{76E5C391-42AE-4764-AC46-B450453317C9}">
      <dgm:prSet/>
      <dgm:spPr/>
      <dgm:t>
        <a:bodyPr/>
        <a:lstStyle/>
        <a:p>
          <a:endParaRPr lang="en-US"/>
        </a:p>
      </dgm:t>
    </dgm:pt>
    <dgm:pt modelId="{AB79566E-3152-4DEC-A7D0-BC2FE276E3AD}" type="pres">
      <dgm:prSet presAssocID="{B4580098-54A8-40B7-889B-C6007D7C87B4}" presName="Name0" presStyleCnt="0">
        <dgm:presLayoutVars>
          <dgm:dir/>
          <dgm:animLvl val="lvl"/>
          <dgm:resizeHandles val="exact"/>
        </dgm:presLayoutVars>
      </dgm:prSet>
      <dgm:spPr/>
    </dgm:pt>
    <dgm:pt modelId="{3D06F4B8-A2D2-475F-9791-7ED3058FE8B9}" type="pres">
      <dgm:prSet presAssocID="{2A734442-F4F8-47B0-AFC2-D5159EFC256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7520B5C-C7E4-4B1C-AD52-6C3D3EE0C7A0}" type="pres">
      <dgm:prSet presAssocID="{C29E2847-8643-44F4-94CF-F7BBB8AA0DE6}" presName="parTxOnlySpace" presStyleCnt="0"/>
      <dgm:spPr/>
    </dgm:pt>
    <dgm:pt modelId="{F60E01F5-B52A-4976-9830-D9AEFBE92EEB}" type="pres">
      <dgm:prSet presAssocID="{DD9FF32D-6A09-433D-B4EC-BECB38CFA47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9E411BF-E2A9-4644-AD15-C46B246CFEBC}" type="pres">
      <dgm:prSet presAssocID="{3F1A3C24-048A-492D-9FA9-F1275DF58B1E}" presName="parTxOnlySpace" presStyleCnt="0"/>
      <dgm:spPr/>
    </dgm:pt>
    <dgm:pt modelId="{DFBDEA9E-457F-4C0C-98E2-89C5415835DB}" type="pres">
      <dgm:prSet presAssocID="{87444F4B-B3F6-4B8E-8D0A-165079C97CF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26D12CC-CC81-4152-A65D-50965F881C7D}" type="pres">
      <dgm:prSet presAssocID="{5B33C17A-95DD-43AC-84B0-14BF6C4207F8}" presName="parTxOnlySpace" presStyleCnt="0"/>
      <dgm:spPr/>
    </dgm:pt>
    <dgm:pt modelId="{29D6D208-DD89-4661-B560-ABC73C65C1A5}" type="pres">
      <dgm:prSet presAssocID="{81DF5924-B0F5-4F76-A1CD-BFDA4BF535A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44D8100-3432-41FE-BCFD-5F3CA77BB8B1}" srcId="{B4580098-54A8-40B7-889B-C6007D7C87B4}" destId="{2A734442-F4F8-47B0-AFC2-D5159EFC256E}" srcOrd="0" destOrd="0" parTransId="{57593EDA-D1C3-4A55-862E-D1D0CB9BE298}" sibTransId="{C29E2847-8643-44F4-94CF-F7BBB8AA0DE6}"/>
    <dgm:cxn modelId="{31C74A0D-5B85-4D6F-A7C8-B6C14A7DE050}" type="presOf" srcId="{2A734442-F4F8-47B0-AFC2-D5159EFC256E}" destId="{3D06F4B8-A2D2-475F-9791-7ED3058FE8B9}" srcOrd="0" destOrd="0" presId="urn:microsoft.com/office/officeart/2005/8/layout/chevron1"/>
    <dgm:cxn modelId="{6F0B5966-E960-4B68-990F-7DF5B0E0734F}" srcId="{B4580098-54A8-40B7-889B-C6007D7C87B4}" destId="{DD9FF32D-6A09-433D-B4EC-BECB38CFA471}" srcOrd="1" destOrd="0" parTransId="{FDCCD62F-9EC2-4DAD-800C-968500F71404}" sibTransId="{3F1A3C24-048A-492D-9FA9-F1275DF58B1E}"/>
    <dgm:cxn modelId="{EA2B5B6A-4A3F-4667-BDD1-1C6AEDE1BCD8}" type="presOf" srcId="{81DF5924-B0F5-4F76-A1CD-BFDA4BF535A3}" destId="{29D6D208-DD89-4661-B560-ABC73C65C1A5}" srcOrd="0" destOrd="0" presId="urn:microsoft.com/office/officeart/2005/8/layout/chevron1"/>
    <dgm:cxn modelId="{3B76834E-C4A7-401F-8439-4175FCED6F4E}" type="presOf" srcId="{B4580098-54A8-40B7-889B-C6007D7C87B4}" destId="{AB79566E-3152-4DEC-A7D0-BC2FE276E3AD}" srcOrd="0" destOrd="0" presId="urn:microsoft.com/office/officeart/2005/8/layout/chevron1"/>
    <dgm:cxn modelId="{A8337752-0077-422A-BDD4-4568E766A803}" type="presOf" srcId="{87444F4B-B3F6-4B8E-8D0A-165079C97CF4}" destId="{DFBDEA9E-457F-4C0C-98E2-89C5415835DB}" srcOrd="0" destOrd="0" presId="urn:microsoft.com/office/officeart/2005/8/layout/chevron1"/>
    <dgm:cxn modelId="{6DA8D152-9D4D-4BE7-B957-1764B6AFD7DA}" type="presOf" srcId="{DD9FF32D-6A09-433D-B4EC-BECB38CFA471}" destId="{F60E01F5-B52A-4976-9830-D9AEFBE92EEB}" srcOrd="0" destOrd="0" presId="urn:microsoft.com/office/officeart/2005/8/layout/chevron1"/>
    <dgm:cxn modelId="{76E5C391-42AE-4764-AC46-B450453317C9}" srcId="{B4580098-54A8-40B7-889B-C6007D7C87B4}" destId="{81DF5924-B0F5-4F76-A1CD-BFDA4BF535A3}" srcOrd="3" destOrd="0" parTransId="{29DC6766-3BF4-49E0-9612-B9354E958399}" sibTransId="{CC5C1096-50D3-4F71-89BD-5FFADA7829C2}"/>
    <dgm:cxn modelId="{C43F0DA0-8C29-4D74-A9F2-9E5B7264CAA6}" srcId="{B4580098-54A8-40B7-889B-C6007D7C87B4}" destId="{87444F4B-B3F6-4B8E-8D0A-165079C97CF4}" srcOrd="2" destOrd="0" parTransId="{37FD93AB-6051-43F2-9103-9C1A8519EDED}" sibTransId="{5B33C17A-95DD-43AC-84B0-14BF6C4207F8}"/>
    <dgm:cxn modelId="{83A52411-DA6A-49CD-8419-441B7071E3C6}" type="presParOf" srcId="{AB79566E-3152-4DEC-A7D0-BC2FE276E3AD}" destId="{3D06F4B8-A2D2-475F-9791-7ED3058FE8B9}" srcOrd="0" destOrd="0" presId="urn:microsoft.com/office/officeart/2005/8/layout/chevron1"/>
    <dgm:cxn modelId="{98441AC1-EC75-41D6-B377-EA7451EEBE1E}" type="presParOf" srcId="{AB79566E-3152-4DEC-A7D0-BC2FE276E3AD}" destId="{07520B5C-C7E4-4B1C-AD52-6C3D3EE0C7A0}" srcOrd="1" destOrd="0" presId="urn:microsoft.com/office/officeart/2005/8/layout/chevron1"/>
    <dgm:cxn modelId="{CC202133-5904-4BAF-96CE-1FFFECF5C146}" type="presParOf" srcId="{AB79566E-3152-4DEC-A7D0-BC2FE276E3AD}" destId="{F60E01F5-B52A-4976-9830-D9AEFBE92EEB}" srcOrd="2" destOrd="0" presId="urn:microsoft.com/office/officeart/2005/8/layout/chevron1"/>
    <dgm:cxn modelId="{4989B536-4B43-4554-9847-61C273AB0DC9}" type="presParOf" srcId="{AB79566E-3152-4DEC-A7D0-BC2FE276E3AD}" destId="{09E411BF-E2A9-4644-AD15-C46B246CFEBC}" srcOrd="3" destOrd="0" presId="urn:microsoft.com/office/officeart/2005/8/layout/chevron1"/>
    <dgm:cxn modelId="{380E1114-2E2F-461C-9BDE-9EF44F8B86FC}" type="presParOf" srcId="{AB79566E-3152-4DEC-A7D0-BC2FE276E3AD}" destId="{DFBDEA9E-457F-4C0C-98E2-89C5415835DB}" srcOrd="4" destOrd="0" presId="urn:microsoft.com/office/officeart/2005/8/layout/chevron1"/>
    <dgm:cxn modelId="{6035C21B-73E1-46F8-9BC4-C65E1E3F66E4}" type="presParOf" srcId="{AB79566E-3152-4DEC-A7D0-BC2FE276E3AD}" destId="{C26D12CC-CC81-4152-A65D-50965F881C7D}" srcOrd="5" destOrd="0" presId="urn:microsoft.com/office/officeart/2005/8/layout/chevron1"/>
    <dgm:cxn modelId="{4268DA62-371B-4564-B3E3-9152AE69EBA8}" type="presParOf" srcId="{AB79566E-3152-4DEC-A7D0-BC2FE276E3AD}" destId="{29D6D208-DD89-4661-B560-ABC73C65C1A5}" srcOrd="6" destOrd="0" presId="urn:microsoft.com/office/officeart/2005/8/layout/chevron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F184B-4F52-4F8A-ABC2-F2700D46D9AC}">
      <dsp:nvSpPr>
        <dsp:cNvPr id="0" name=""/>
        <dsp:cNvSpPr/>
      </dsp:nvSpPr>
      <dsp:spPr>
        <a:xfrm>
          <a:off x="5091910" y="3193525"/>
          <a:ext cx="3447079" cy="16482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chemeClr val="accent6"/>
              </a:solidFill>
            </a:rPr>
            <a:t>Gazdaság és környezet kapcsolata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chemeClr val="accent6"/>
              </a:solidFill>
            </a:rPr>
            <a:t>Megújuló energia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chemeClr val="accent6"/>
              </a:solidFill>
            </a:rPr>
            <a:t>Klímaváltozás</a:t>
          </a:r>
        </a:p>
      </dsp:txBody>
      <dsp:txXfrm>
        <a:off x="6162242" y="3641806"/>
        <a:ext cx="2340539" cy="1163802"/>
      </dsp:txXfrm>
    </dsp:sp>
    <dsp:sp modelId="{9F720834-94E9-4249-9258-BD123A08BF48}">
      <dsp:nvSpPr>
        <dsp:cNvPr id="0" name=""/>
        <dsp:cNvSpPr/>
      </dsp:nvSpPr>
      <dsp:spPr>
        <a:xfrm>
          <a:off x="183312" y="3232545"/>
          <a:ext cx="3404868" cy="1610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hu-HU" sz="1600" b="1" kern="1200" dirty="0">
              <a:solidFill>
                <a:srgbClr val="FF0000"/>
              </a:solidFill>
            </a:rPr>
            <a:t>Globalizáció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hu-HU" sz="1600" b="1" kern="1200" dirty="0">
              <a:solidFill>
                <a:srgbClr val="FF0000"/>
              </a:solidFill>
            </a:rPr>
            <a:t>Egyenlőtlenség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hu-HU" sz="1600" b="1" kern="1200" dirty="0">
              <a:solidFill>
                <a:srgbClr val="FF0000"/>
              </a:solidFill>
            </a:rPr>
            <a:t>Urbanizáció</a:t>
          </a:r>
        </a:p>
      </dsp:txBody>
      <dsp:txXfrm>
        <a:off x="218695" y="3670621"/>
        <a:ext cx="2312641" cy="1137312"/>
      </dsp:txXfrm>
    </dsp:sp>
    <dsp:sp modelId="{A4A530A1-AD09-4586-AEF3-E14D6C23D3B1}">
      <dsp:nvSpPr>
        <dsp:cNvPr id="0" name=""/>
        <dsp:cNvSpPr/>
      </dsp:nvSpPr>
      <dsp:spPr>
        <a:xfrm>
          <a:off x="5108850" y="-2830"/>
          <a:ext cx="3405130" cy="1546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hu-HU" sz="1600" b="1" kern="1200" baseline="0" dirty="0">
              <a:solidFill>
                <a:schemeClr val="accent4"/>
              </a:solidFill>
            </a:rPr>
            <a:t>Beruházás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hu-HU" sz="1600" b="1" kern="1200" baseline="0" dirty="0">
              <a:solidFill>
                <a:schemeClr val="accent4"/>
              </a:solidFill>
            </a:rPr>
            <a:t>Belső megtakarítás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hu-HU" sz="1600" b="1" kern="1200" baseline="0" dirty="0">
              <a:solidFill>
                <a:schemeClr val="accent4"/>
              </a:solidFill>
            </a:rPr>
            <a:t>Finanszírozás</a:t>
          </a:r>
        </a:p>
      </dsp:txBody>
      <dsp:txXfrm>
        <a:off x="6164362" y="31143"/>
        <a:ext cx="2315645" cy="1091983"/>
      </dsp:txXfrm>
    </dsp:sp>
    <dsp:sp modelId="{8448109E-3F03-47C7-B4F4-DE255A7FEA9E}">
      <dsp:nvSpPr>
        <dsp:cNvPr id="0" name=""/>
        <dsp:cNvSpPr/>
      </dsp:nvSpPr>
      <dsp:spPr>
        <a:xfrm>
          <a:off x="178238" y="8869"/>
          <a:ext cx="3254000" cy="1625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hu-HU" sz="1600" b="1" kern="1200" dirty="0">
              <a:solidFill>
                <a:srgbClr val="00B0F0"/>
              </a:solidFill>
            </a:rPr>
            <a:t>Közepes fejlettség csapdájának elkerülése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hu-HU" sz="1600" b="1" kern="1200" dirty="0">
              <a:solidFill>
                <a:srgbClr val="00B0F0"/>
              </a:solidFill>
            </a:rPr>
            <a:t>Termelékenység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hu-HU" sz="1600" b="1" kern="1200" dirty="0">
              <a:solidFill>
                <a:srgbClr val="00B0F0"/>
              </a:solidFill>
            </a:rPr>
            <a:t>Innováció</a:t>
          </a:r>
        </a:p>
      </dsp:txBody>
      <dsp:txXfrm>
        <a:off x="213948" y="44579"/>
        <a:ext cx="2206380" cy="1147816"/>
      </dsp:txXfrm>
    </dsp:sp>
    <dsp:sp modelId="{08998574-F1C5-406C-A77C-EBD3D7DE0704}">
      <dsp:nvSpPr>
        <dsp:cNvPr id="0" name=""/>
        <dsp:cNvSpPr/>
      </dsp:nvSpPr>
      <dsp:spPr>
        <a:xfrm>
          <a:off x="2300335" y="278313"/>
          <a:ext cx="2092706" cy="2092706"/>
        </a:xfrm>
        <a:prstGeom prst="pieWedg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Gazdasági</a:t>
          </a:r>
        </a:p>
      </dsp:txBody>
      <dsp:txXfrm>
        <a:off x="2913274" y="891252"/>
        <a:ext cx="1479767" cy="1479767"/>
      </dsp:txXfrm>
    </dsp:sp>
    <dsp:sp modelId="{C2F1D8AC-B9F1-4818-9C31-A640DA61EFCA}">
      <dsp:nvSpPr>
        <dsp:cNvPr id="0" name=""/>
        <dsp:cNvSpPr/>
      </dsp:nvSpPr>
      <dsp:spPr>
        <a:xfrm rot="5400000">
          <a:off x="4489702" y="278313"/>
          <a:ext cx="2092706" cy="2092706"/>
        </a:xfrm>
        <a:prstGeom prst="pieWedg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Pénzügyi</a:t>
          </a:r>
        </a:p>
      </dsp:txBody>
      <dsp:txXfrm rot="-5400000">
        <a:off x="4489702" y="891252"/>
        <a:ext cx="1479767" cy="1479767"/>
      </dsp:txXfrm>
    </dsp:sp>
    <dsp:sp modelId="{AB9A54F9-0E73-4D7E-BECB-80DE600CBA51}">
      <dsp:nvSpPr>
        <dsp:cNvPr id="0" name=""/>
        <dsp:cNvSpPr/>
      </dsp:nvSpPr>
      <dsp:spPr>
        <a:xfrm rot="10800000">
          <a:off x="4489702" y="2467680"/>
          <a:ext cx="2092706" cy="2092706"/>
        </a:xfrm>
        <a:prstGeom prst="pieWedg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Ökológiai</a:t>
          </a:r>
        </a:p>
      </dsp:txBody>
      <dsp:txXfrm rot="10800000">
        <a:off x="4489702" y="2467680"/>
        <a:ext cx="1479767" cy="1479767"/>
      </dsp:txXfrm>
    </dsp:sp>
    <dsp:sp modelId="{584F0881-DB3B-4663-B119-5D3D78427367}">
      <dsp:nvSpPr>
        <dsp:cNvPr id="0" name=""/>
        <dsp:cNvSpPr/>
      </dsp:nvSpPr>
      <dsp:spPr>
        <a:xfrm rot="16200000">
          <a:off x="2300335" y="2467680"/>
          <a:ext cx="2092706" cy="2092706"/>
        </a:xfrm>
        <a:prstGeom prst="pieWedg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Társadalmi</a:t>
          </a:r>
        </a:p>
      </dsp:txBody>
      <dsp:txXfrm rot="5400000">
        <a:off x="2913274" y="2467680"/>
        <a:ext cx="1479767" cy="1479767"/>
      </dsp:txXfrm>
    </dsp:sp>
    <dsp:sp modelId="{041693ED-5A2B-4247-8F61-D10B5A08A921}">
      <dsp:nvSpPr>
        <dsp:cNvPr id="0" name=""/>
        <dsp:cNvSpPr/>
      </dsp:nvSpPr>
      <dsp:spPr>
        <a:xfrm>
          <a:off x="8111706" y="3306045"/>
          <a:ext cx="722539" cy="628295"/>
        </a:xfrm>
        <a:prstGeom prst="circularArrow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BFE72-03EF-425E-B60E-E6A6D901BC6D}">
      <dsp:nvSpPr>
        <dsp:cNvPr id="0" name=""/>
        <dsp:cNvSpPr/>
      </dsp:nvSpPr>
      <dsp:spPr>
        <a:xfrm rot="10800000">
          <a:off x="8009307" y="2208838"/>
          <a:ext cx="722539" cy="628295"/>
        </a:xfrm>
        <a:prstGeom prst="circularArrow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849FA-07D8-4E6C-BE67-C1B8C01A432F}">
      <dsp:nvSpPr>
        <dsp:cNvPr id="0" name=""/>
        <dsp:cNvSpPr/>
      </dsp:nvSpPr>
      <dsp:spPr>
        <a:xfrm>
          <a:off x="7083" y="829527"/>
          <a:ext cx="2117255" cy="127035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Hatásos családpolitika</a:t>
          </a:r>
        </a:p>
      </dsp:txBody>
      <dsp:txXfrm>
        <a:off x="44290" y="866734"/>
        <a:ext cx="2042841" cy="1195939"/>
      </dsp:txXfrm>
    </dsp:sp>
    <dsp:sp modelId="{7C31C0C3-96FC-41FD-B366-4E84F8E7D8A3}">
      <dsp:nvSpPr>
        <dsp:cNvPr id="0" name=""/>
        <dsp:cNvSpPr/>
      </dsp:nvSpPr>
      <dsp:spPr>
        <a:xfrm>
          <a:off x="2310657" y="1202164"/>
          <a:ext cx="448858" cy="525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700" kern="1200"/>
        </a:p>
      </dsp:txBody>
      <dsp:txXfrm>
        <a:off x="2310657" y="1307180"/>
        <a:ext cx="314201" cy="315047"/>
      </dsp:txXfrm>
    </dsp:sp>
    <dsp:sp modelId="{CAFA94CF-D7D8-4350-A31B-AFBE59CC2B7D}">
      <dsp:nvSpPr>
        <dsp:cNvPr id="0" name=""/>
        <dsp:cNvSpPr/>
      </dsp:nvSpPr>
      <dsp:spPr>
        <a:xfrm>
          <a:off x="2971240" y="829527"/>
          <a:ext cx="2117255" cy="1270353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Növekvő termékenységi ráta</a:t>
          </a:r>
        </a:p>
      </dsp:txBody>
      <dsp:txXfrm>
        <a:off x="3008447" y="866734"/>
        <a:ext cx="2042841" cy="1195939"/>
      </dsp:txXfrm>
    </dsp:sp>
    <dsp:sp modelId="{0136A725-71FD-430D-BC80-A086CD5BF006}">
      <dsp:nvSpPr>
        <dsp:cNvPr id="0" name=""/>
        <dsp:cNvSpPr/>
      </dsp:nvSpPr>
      <dsp:spPr>
        <a:xfrm>
          <a:off x="5274814" y="1202164"/>
          <a:ext cx="448858" cy="525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700" kern="1200"/>
        </a:p>
      </dsp:txBody>
      <dsp:txXfrm>
        <a:off x="5274814" y="1307180"/>
        <a:ext cx="314201" cy="315047"/>
      </dsp:txXfrm>
    </dsp:sp>
    <dsp:sp modelId="{C465D764-4A21-4CD7-9303-4B457C7FD45E}">
      <dsp:nvSpPr>
        <dsp:cNvPr id="0" name=""/>
        <dsp:cNvSpPr/>
      </dsp:nvSpPr>
      <dsp:spPr>
        <a:xfrm>
          <a:off x="5935398" y="829527"/>
          <a:ext cx="2117255" cy="1270353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Foglalkoztatottak száma nő</a:t>
          </a:r>
        </a:p>
      </dsp:txBody>
      <dsp:txXfrm>
        <a:off x="5972605" y="866734"/>
        <a:ext cx="2042841" cy="1195939"/>
      </dsp:txXfrm>
    </dsp:sp>
    <dsp:sp modelId="{D1A50C0F-7DCE-40C1-9479-7548BE9A85CD}">
      <dsp:nvSpPr>
        <dsp:cNvPr id="0" name=""/>
        <dsp:cNvSpPr/>
      </dsp:nvSpPr>
      <dsp:spPr>
        <a:xfrm rot="5400000">
          <a:off x="6769596" y="2248088"/>
          <a:ext cx="448858" cy="525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700" kern="1200"/>
        </a:p>
      </dsp:txBody>
      <dsp:txXfrm rot="-5400000">
        <a:off x="6836502" y="2286199"/>
        <a:ext cx="315047" cy="314201"/>
      </dsp:txXfrm>
    </dsp:sp>
    <dsp:sp modelId="{01E0C351-5615-47E2-917A-F5217CCEAB7D}">
      <dsp:nvSpPr>
        <dsp:cNvPr id="0" name=""/>
        <dsp:cNvSpPr/>
      </dsp:nvSpPr>
      <dsp:spPr>
        <a:xfrm>
          <a:off x="5935398" y="2946782"/>
          <a:ext cx="2117255" cy="1270353"/>
        </a:xfrm>
        <a:prstGeom prst="roundRect">
          <a:avLst>
            <a:gd name="adj" fmla="val 10000"/>
          </a:avLst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Több fogyasztás és beruházás</a:t>
          </a:r>
        </a:p>
      </dsp:txBody>
      <dsp:txXfrm>
        <a:off x="5972605" y="2983989"/>
        <a:ext cx="2042841" cy="1195939"/>
      </dsp:txXfrm>
    </dsp:sp>
    <dsp:sp modelId="{C0F119A9-A863-4D9E-AB0E-5C2C71BD55A0}">
      <dsp:nvSpPr>
        <dsp:cNvPr id="0" name=""/>
        <dsp:cNvSpPr/>
      </dsp:nvSpPr>
      <dsp:spPr>
        <a:xfrm rot="10800000">
          <a:off x="5300221" y="3319419"/>
          <a:ext cx="448858" cy="525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700" kern="1200"/>
        </a:p>
      </dsp:txBody>
      <dsp:txXfrm rot="10800000">
        <a:off x="5434878" y="3424435"/>
        <a:ext cx="314201" cy="315047"/>
      </dsp:txXfrm>
    </dsp:sp>
    <dsp:sp modelId="{D998C775-97E9-49BC-8F54-33F632CAD5BE}">
      <dsp:nvSpPr>
        <dsp:cNvPr id="0" name=""/>
        <dsp:cNvSpPr/>
      </dsp:nvSpPr>
      <dsp:spPr>
        <a:xfrm>
          <a:off x="2971240" y="2946782"/>
          <a:ext cx="2117255" cy="1270353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Magasabb GDP növekedés</a:t>
          </a:r>
        </a:p>
      </dsp:txBody>
      <dsp:txXfrm>
        <a:off x="3008447" y="2983989"/>
        <a:ext cx="2042841" cy="1195939"/>
      </dsp:txXfrm>
    </dsp:sp>
    <dsp:sp modelId="{BF00D8EE-F686-4C0E-A489-B83B7684B139}">
      <dsp:nvSpPr>
        <dsp:cNvPr id="0" name=""/>
        <dsp:cNvSpPr/>
      </dsp:nvSpPr>
      <dsp:spPr>
        <a:xfrm rot="10800000">
          <a:off x="2336064" y="3319419"/>
          <a:ext cx="448858" cy="525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700" kern="1200"/>
        </a:p>
      </dsp:txBody>
      <dsp:txXfrm rot="10800000">
        <a:off x="2470721" y="3424435"/>
        <a:ext cx="314201" cy="315047"/>
      </dsp:txXfrm>
    </dsp:sp>
    <dsp:sp modelId="{2E202A89-5D29-4640-89E3-69A5767BBB6D}">
      <dsp:nvSpPr>
        <dsp:cNvPr id="0" name=""/>
        <dsp:cNvSpPr/>
      </dsp:nvSpPr>
      <dsp:spPr>
        <a:xfrm>
          <a:off x="7083" y="2946782"/>
          <a:ext cx="2117255" cy="127035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Nagyobb költségvetési mozgástér</a:t>
          </a:r>
        </a:p>
      </dsp:txBody>
      <dsp:txXfrm>
        <a:off x="44290" y="2983989"/>
        <a:ext cx="2042841" cy="1195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EF99B-943F-427E-A01B-1AE4894E7B39}">
      <dsp:nvSpPr>
        <dsp:cNvPr id="0" name=""/>
        <dsp:cNvSpPr/>
      </dsp:nvSpPr>
      <dsp:spPr>
        <a:xfrm>
          <a:off x="3008472" y="2971655"/>
          <a:ext cx="2491329" cy="2491329"/>
        </a:xfrm>
        <a:prstGeom prst="ellipse">
          <a:avLst/>
        </a:prstGeom>
        <a:gradFill rotWithShape="0">
          <a:gsLst>
            <a:gs pos="0">
              <a:schemeClr val="accent3"/>
            </a:gs>
            <a:gs pos="50000">
              <a:schemeClr val="accent3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400" b="1" kern="1200" dirty="0"/>
            <a:t>Humán tőke</a:t>
          </a:r>
        </a:p>
      </dsp:txBody>
      <dsp:txXfrm>
        <a:off x="3373319" y="3336502"/>
        <a:ext cx="1761635" cy="1761635"/>
      </dsp:txXfrm>
    </dsp:sp>
    <dsp:sp modelId="{E3F1644B-7A82-44B0-A712-66374121D0B8}">
      <dsp:nvSpPr>
        <dsp:cNvPr id="0" name=""/>
        <dsp:cNvSpPr/>
      </dsp:nvSpPr>
      <dsp:spPr>
        <a:xfrm rot="12900000">
          <a:off x="1404115" y="2535866"/>
          <a:ext cx="1911339" cy="7100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tx2"/>
            </a:gs>
            <a:gs pos="100000">
              <a:schemeClr val="tx2"/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1E4899-62D0-406B-926E-188C157CA123}">
      <dsp:nvSpPr>
        <dsp:cNvPr id="0" name=""/>
        <dsp:cNvSpPr/>
      </dsp:nvSpPr>
      <dsp:spPr>
        <a:xfrm>
          <a:off x="393565" y="1396026"/>
          <a:ext cx="2366762" cy="1893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50000"/>
              </a:schemeClr>
            </a:gs>
            <a:gs pos="100000">
              <a:schemeClr val="tx2"/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1" kern="1200" dirty="0"/>
            <a:t>Hazatérők</a:t>
          </a:r>
        </a:p>
      </dsp:txBody>
      <dsp:txXfrm>
        <a:off x="449021" y="1451482"/>
        <a:ext cx="2255850" cy="1782498"/>
      </dsp:txXfrm>
    </dsp:sp>
    <dsp:sp modelId="{26C7EF8D-D583-46BC-812E-91B57C638E79}">
      <dsp:nvSpPr>
        <dsp:cNvPr id="0" name=""/>
        <dsp:cNvSpPr/>
      </dsp:nvSpPr>
      <dsp:spPr>
        <a:xfrm rot="16200000">
          <a:off x="3298467" y="1549729"/>
          <a:ext cx="1911339" cy="7100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237116-EE21-4F1C-90E9-7A3F1F0F67EF}">
      <dsp:nvSpPr>
        <dsp:cNvPr id="0" name=""/>
        <dsp:cNvSpPr/>
      </dsp:nvSpPr>
      <dsp:spPr>
        <a:xfrm>
          <a:off x="3070756" y="2369"/>
          <a:ext cx="2366762" cy="1893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/>
            </a:gs>
            <a:gs pos="5000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1" kern="1200" dirty="0"/>
            <a:t>Felnőttképzés</a:t>
          </a:r>
        </a:p>
      </dsp:txBody>
      <dsp:txXfrm>
        <a:off x="3126212" y="57825"/>
        <a:ext cx="2255850" cy="1782498"/>
      </dsp:txXfrm>
    </dsp:sp>
    <dsp:sp modelId="{8ECDFF3B-D517-4CD4-BE3D-D7AE805BD8FC}">
      <dsp:nvSpPr>
        <dsp:cNvPr id="0" name=""/>
        <dsp:cNvSpPr/>
      </dsp:nvSpPr>
      <dsp:spPr>
        <a:xfrm rot="19500000">
          <a:off x="5192819" y="2535866"/>
          <a:ext cx="1911339" cy="7100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/>
            </a:gs>
            <a:gs pos="100000">
              <a:schemeClr val="accent1"/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546E97-3C22-4DEE-8D1B-4E72726DACDE}">
      <dsp:nvSpPr>
        <dsp:cNvPr id="0" name=""/>
        <dsp:cNvSpPr/>
      </dsp:nvSpPr>
      <dsp:spPr>
        <a:xfrm>
          <a:off x="5747946" y="1396026"/>
          <a:ext cx="2366762" cy="1893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/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1" kern="1200" dirty="0"/>
            <a:t>Közfoglalkoztatás leépítése</a:t>
          </a:r>
        </a:p>
      </dsp:txBody>
      <dsp:txXfrm>
        <a:off x="5803402" y="1451482"/>
        <a:ext cx="2255850" cy="1782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6F4B8-A2D2-475F-9791-7ED3058FE8B9}">
      <dsp:nvSpPr>
        <dsp:cNvPr id="0" name=""/>
        <dsp:cNvSpPr/>
      </dsp:nvSpPr>
      <dsp:spPr>
        <a:xfrm>
          <a:off x="2697" y="516720"/>
          <a:ext cx="1570014" cy="628005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Elsősorban belső (saját) finanszírozás</a:t>
          </a:r>
          <a:endParaRPr lang="en-US" sz="1200" b="1" kern="1200" dirty="0"/>
        </a:p>
      </dsp:txBody>
      <dsp:txXfrm>
        <a:off x="316700" y="516720"/>
        <a:ext cx="942009" cy="628005"/>
      </dsp:txXfrm>
    </dsp:sp>
    <dsp:sp modelId="{F60E01F5-B52A-4976-9830-D9AEFBE92EEB}">
      <dsp:nvSpPr>
        <dsp:cNvPr id="0" name=""/>
        <dsp:cNvSpPr/>
      </dsp:nvSpPr>
      <dsp:spPr>
        <a:xfrm>
          <a:off x="1415709" y="516720"/>
          <a:ext cx="1570014" cy="62800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Korlátozott külső finanszírozás</a:t>
          </a:r>
          <a:endParaRPr lang="en-US" sz="1200" b="1" kern="1200" dirty="0"/>
        </a:p>
      </dsp:txBody>
      <dsp:txXfrm>
        <a:off x="1729712" y="516720"/>
        <a:ext cx="942009" cy="628005"/>
      </dsp:txXfrm>
    </dsp:sp>
    <dsp:sp modelId="{DFBDEA9E-457F-4C0C-98E2-89C5415835DB}">
      <dsp:nvSpPr>
        <dsp:cNvPr id="0" name=""/>
        <dsp:cNvSpPr/>
      </dsp:nvSpPr>
      <dsp:spPr>
        <a:xfrm>
          <a:off x="2828722" y="516720"/>
          <a:ext cx="1570014" cy="628005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Bővülő külső finanszírozási lehetőségek</a:t>
          </a:r>
          <a:endParaRPr lang="en-US" sz="1200" b="1" kern="1200" dirty="0"/>
        </a:p>
      </dsp:txBody>
      <dsp:txXfrm>
        <a:off x="3142725" y="516720"/>
        <a:ext cx="942009" cy="628005"/>
      </dsp:txXfrm>
    </dsp:sp>
    <dsp:sp modelId="{29D6D208-DD89-4661-B560-ABC73C65C1A5}">
      <dsp:nvSpPr>
        <dsp:cNvPr id="0" name=""/>
        <dsp:cNvSpPr/>
      </dsp:nvSpPr>
      <dsp:spPr>
        <a:xfrm>
          <a:off x="4241735" y="516720"/>
          <a:ext cx="1570014" cy="628005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Nyilvánosság tőkepiac</a:t>
          </a:r>
          <a:endParaRPr lang="en-US" sz="1200" b="1" kern="1200" dirty="0"/>
        </a:p>
      </dsp:txBody>
      <dsp:txXfrm>
        <a:off x="4555738" y="516720"/>
        <a:ext cx="942009" cy="628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0.0875</cdr:x>
      <cdr:y>0.00208</cdr:y>
    </cdr:from>
    <cdr:to>
      <cdr:x>0.43284</cdr:x>
      <cdr:y>0.05698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9051232-EC24-413A-BBC9-4826C45D33F7}"/>
            </a:ext>
          </a:extLst>
        </cdr:cNvPr>
        <cdr:cNvSpPr txBox="1"/>
      </cdr:nvSpPr>
      <cdr:spPr>
        <a:xfrm xmlns:a="http://schemas.openxmlformats.org/drawingml/2006/main">
          <a:off x="396875" y="9084"/>
          <a:ext cx="1566250" cy="239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dirty="0"/>
            <a:t>Éves változás (%)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0.57263</cdr:x>
      <cdr:y>0.89949</cdr:y>
    </cdr:from>
    <cdr:to>
      <cdr:x>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3A338A4-5BB5-435F-B7A7-C2A3DF73A934}"/>
            </a:ext>
          </a:extLst>
        </cdr:cNvPr>
        <cdr:cNvSpPr txBox="1"/>
      </cdr:nvSpPr>
      <cdr:spPr>
        <a:xfrm xmlns:a="http://schemas.openxmlformats.org/drawingml/2006/main">
          <a:off x="4857132" y="4425599"/>
          <a:ext cx="3625016" cy="494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hu-HU" sz="1800" dirty="0">
              <a:latin typeface="+mn-lt"/>
            </a:rPr>
            <a:t>Komponens pont (%)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0.08082</cdr:x>
      <cdr:y>0.00904</cdr:y>
    </cdr:from>
    <cdr:to>
      <cdr:x>0.24388</cdr:x>
      <cdr:y>0.07514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5509FB67-A80C-4F5B-A33F-1C0C53B4C7F8}"/>
            </a:ext>
          </a:extLst>
        </cdr:cNvPr>
        <cdr:cNvSpPr txBox="1"/>
      </cdr:nvSpPr>
      <cdr:spPr>
        <a:xfrm xmlns:a="http://schemas.openxmlformats.org/drawingml/2006/main">
          <a:off x="669190" y="42307"/>
          <a:ext cx="1350110" cy="309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/>
            <a:t>PPS Euro/fő</a:t>
          </a:r>
        </a:p>
      </cdr:txBody>
    </cdr:sp>
  </cdr:relSizeAnchor>
  <cdr:relSizeAnchor xmlns:cdr="http://schemas.openxmlformats.org/drawingml/2006/chartDrawing">
    <cdr:from>
      <cdr:x>0.09356</cdr:x>
      <cdr:y>0.08023</cdr:y>
    </cdr:from>
    <cdr:to>
      <cdr:x>0.53722</cdr:x>
      <cdr:y>0.78357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BF6864EE-17DC-4BE1-8C25-CEE35D75B891}"/>
            </a:ext>
          </a:extLst>
        </cdr:cNvPr>
        <cdr:cNvSpPr/>
      </cdr:nvSpPr>
      <cdr:spPr>
        <a:xfrm xmlns:a="http://schemas.openxmlformats.org/drawingml/2006/main">
          <a:off x="774694" y="375459"/>
          <a:ext cx="3673482" cy="329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12000"/>
          </a:schemeClr>
        </a:solidFill>
        <a:ln xmlns:a="http://schemas.openxmlformats.org/drawingml/2006/main" w="952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0.73322</cdr:x>
      <cdr:y>0.08141</cdr:y>
    </cdr:from>
    <cdr:to>
      <cdr:x>0.98249</cdr:x>
      <cdr:y>0.78615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4C166215-D3E6-4A7A-8724-3B7F8E128A38}"/>
            </a:ext>
          </a:extLst>
        </cdr:cNvPr>
        <cdr:cNvSpPr/>
      </cdr:nvSpPr>
      <cdr:spPr>
        <a:xfrm xmlns:a="http://schemas.openxmlformats.org/drawingml/2006/main">
          <a:off x="6071066" y="381000"/>
          <a:ext cx="2063956" cy="32981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12000"/>
          </a:schemeClr>
        </a:solidFill>
        <a:ln xmlns:a="http://schemas.openxmlformats.org/drawingml/2006/main" w="952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0.19095</cdr:x>
      <cdr:y>0.10442</cdr:y>
    </cdr:from>
    <cdr:to>
      <cdr:x>0.42563</cdr:x>
      <cdr:y>0.17766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9E60237-A0F5-4C20-B790-B93993E3BE0B}"/>
            </a:ext>
          </a:extLst>
        </cdr:cNvPr>
        <cdr:cNvSpPr txBox="1"/>
      </cdr:nvSpPr>
      <cdr:spPr>
        <a:xfrm xmlns:a="http://schemas.openxmlformats.org/drawingml/2006/main">
          <a:off x="1581073" y="488680"/>
          <a:ext cx="1943150" cy="3427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600" dirty="0">
              <a:latin typeface="Calibri" panose="020F0502020204030204" pitchFamily="34" charset="0"/>
            </a:rPr>
            <a:t>Konvergencia</a:t>
          </a:r>
        </a:p>
      </cdr:txBody>
    </cdr:sp>
  </cdr:relSizeAnchor>
  <cdr:relSizeAnchor xmlns:cdr="http://schemas.openxmlformats.org/drawingml/2006/chartDrawing">
    <cdr:from>
      <cdr:x>0.51191</cdr:x>
      <cdr:y>0.07389</cdr:y>
    </cdr:from>
    <cdr:to>
      <cdr:x>0.76271</cdr:x>
      <cdr:y>0.20065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841089A-0BB5-4D9E-944C-DF31C5E3249B}"/>
            </a:ext>
          </a:extLst>
        </cdr:cNvPr>
        <cdr:cNvSpPr txBox="1"/>
      </cdr:nvSpPr>
      <cdr:spPr>
        <a:xfrm xmlns:a="http://schemas.openxmlformats.org/drawingml/2006/main">
          <a:off x="4238625" y="345805"/>
          <a:ext cx="2076651" cy="5932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600" dirty="0">
              <a:latin typeface="Calibri" panose="020F0502020204030204" pitchFamily="34" charset="0"/>
            </a:rPr>
            <a:t>Globális pénzügyi és európai válság</a:t>
          </a:r>
        </a:p>
      </cdr:txBody>
    </cdr:sp>
  </cdr:relSizeAnchor>
  <cdr:relSizeAnchor xmlns:cdr="http://schemas.openxmlformats.org/drawingml/2006/chartDrawing">
    <cdr:from>
      <cdr:x>0.74122</cdr:x>
      <cdr:y>0.09837</cdr:y>
    </cdr:from>
    <cdr:to>
      <cdr:x>0.9759</cdr:x>
      <cdr:y>0.17162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CB94C1F-C4A3-4D17-8239-C38956AD00FB}"/>
            </a:ext>
          </a:extLst>
        </cdr:cNvPr>
        <cdr:cNvSpPr txBox="1"/>
      </cdr:nvSpPr>
      <cdr:spPr>
        <a:xfrm xmlns:a="http://schemas.openxmlformats.org/drawingml/2006/main">
          <a:off x="6137275" y="460375"/>
          <a:ext cx="1943150" cy="3427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600" dirty="0">
              <a:latin typeface="Calibri" panose="020F0502020204030204" pitchFamily="34" charset="0"/>
            </a:rPr>
            <a:t>Konvergencia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0.69034</cdr:x>
      <cdr:y>0</cdr:y>
    </cdr:from>
    <cdr:to>
      <cdr:x>0.97332</cdr:x>
      <cdr:y>0.08353</cdr:y>
    </cdr:to>
    <cdr:sp macro="" textlink="">
      <cdr:nvSpPr>
        <cdr:cNvPr id="2" name="Beszédbuborék: négyszög 2">
          <a:extLst xmlns:a="http://schemas.openxmlformats.org/drawingml/2006/main">
            <a:ext uri="{FF2B5EF4-FFF2-40B4-BE49-F238E27FC236}">
              <a16:creationId xmlns:a16="http://schemas.microsoft.com/office/drawing/2014/main" id="{2C3688D3-6D37-4021-8191-7B8E77E3BDBF}"/>
            </a:ext>
          </a:extLst>
        </cdr:cNvPr>
        <cdr:cNvSpPr/>
      </cdr:nvSpPr>
      <cdr:spPr>
        <a:xfrm xmlns:a="http://schemas.openxmlformats.org/drawingml/2006/main">
          <a:off x="5563942" y="0"/>
          <a:ext cx="2280744" cy="421548"/>
        </a:xfrm>
        <a:prstGeom xmlns:a="http://schemas.openxmlformats.org/drawingml/2006/main" prst="wedgeRectCallout">
          <a:avLst>
            <a:gd name="adj1" fmla="val 7748"/>
            <a:gd name="adj2" fmla="val 75386"/>
          </a:avLst>
        </a:prstGeom>
        <a:solidFill xmlns:a="http://schemas.openxmlformats.org/drawingml/2006/main">
          <a:schemeClr val="bg1"/>
        </a:solidFill>
        <a:ln xmlns:a="http://schemas.openxmlformats.org/drawingml/2006/main" w="22225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800" b="1" dirty="0">
              <a:solidFill>
                <a:schemeClr val="accent3"/>
              </a:solidFill>
              <a:effectLst/>
            </a:rPr>
            <a:t>+ 10,0 százalékpont</a:t>
          </a:r>
          <a:endParaRPr lang="hu-HU" sz="1800" dirty="0">
            <a:solidFill>
              <a:schemeClr val="accent3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0.66921</cdr:x>
      <cdr:y>0.1175</cdr:y>
    </cdr:from>
    <cdr:to>
      <cdr:x>1</cdr:x>
      <cdr:y>0.26742</cdr:y>
    </cdr:to>
    <cdr:sp macro="" textlink="">
      <cdr:nvSpPr>
        <cdr:cNvPr id="3" name="Arrow: Curved Down 2">
          <a:extLst xmlns:a="http://schemas.openxmlformats.org/drawingml/2006/main">
            <a:ext uri="{FF2B5EF4-FFF2-40B4-BE49-F238E27FC236}">
              <a16:creationId xmlns:a16="http://schemas.microsoft.com/office/drawing/2014/main" id="{1560C379-0B41-4C51-801E-DA8F82BEE088}"/>
            </a:ext>
          </a:extLst>
        </cdr:cNvPr>
        <cdr:cNvSpPr/>
      </cdr:nvSpPr>
      <cdr:spPr>
        <a:xfrm xmlns:a="http://schemas.openxmlformats.org/drawingml/2006/main" rot="651728">
          <a:off x="5418369" y="592980"/>
          <a:ext cx="2666051" cy="756590"/>
        </a:xfrm>
        <a:prstGeom xmlns:a="http://schemas.openxmlformats.org/drawingml/2006/main" prst="curvedDownArrow">
          <a:avLst>
            <a:gd name="adj1" fmla="val 30081"/>
            <a:gd name="adj2" fmla="val 61032"/>
            <a:gd name="adj3" fmla="val 18963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10800000" rev="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0.05754</cdr:x>
      <cdr:y>0</cdr:y>
    </cdr:from>
    <cdr:to>
      <cdr:x>0.19795</cdr:x>
      <cdr:y>0.05649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922C38C-A87B-45E5-9A25-F3C7837CB199}"/>
            </a:ext>
          </a:extLst>
        </cdr:cNvPr>
        <cdr:cNvSpPr txBox="1"/>
      </cdr:nvSpPr>
      <cdr:spPr>
        <a:xfrm xmlns:a="http://schemas.openxmlformats.org/drawingml/2006/main">
          <a:off x="463722" y="0"/>
          <a:ext cx="1131684" cy="285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dirty="0"/>
            <a:t>Százalék</a:t>
          </a:r>
        </a:p>
      </cdr:txBody>
    </cdr:sp>
  </cdr:relSizeAnchor>
  <cdr:relSizeAnchor xmlns:cdr="http://schemas.openxmlformats.org/drawingml/2006/chartDrawing">
    <cdr:from>
      <cdr:x>0.0865</cdr:x>
      <cdr:y>0.23147</cdr:y>
    </cdr:from>
    <cdr:to>
      <cdr:x>0.21085</cdr:x>
      <cdr:y>0.29518</cdr:y>
    </cdr:to>
    <cdr:sp macro="" textlink="">
      <cdr:nvSpPr>
        <cdr:cNvPr id="6" name="Szövegdoboz 1">
          <a:extLst xmlns:a="http://schemas.openxmlformats.org/drawingml/2006/main">
            <a:ext uri="{FF2B5EF4-FFF2-40B4-BE49-F238E27FC236}">
              <a16:creationId xmlns:a16="http://schemas.microsoft.com/office/drawing/2014/main" id="{D1FFE906-C505-460D-A065-56AD0F012D3D}"/>
            </a:ext>
          </a:extLst>
        </cdr:cNvPr>
        <cdr:cNvSpPr txBox="1"/>
      </cdr:nvSpPr>
      <cdr:spPr>
        <a:xfrm xmlns:a="http://schemas.openxmlformats.org/drawingml/2006/main">
          <a:off x="697171" y="1168132"/>
          <a:ext cx="1002217" cy="32156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600" b="1" dirty="0">
              <a:solidFill>
                <a:schemeClr val="bg1"/>
              </a:solidFill>
            </a:rPr>
            <a:t>EU-átlag</a:t>
          </a:r>
        </a:p>
      </cdr:txBody>
    </cdr:sp>
  </cdr:relSizeAnchor>
  <cdr:relSizeAnchor xmlns:cdr="http://schemas.openxmlformats.org/drawingml/2006/chartDrawing">
    <cdr:from>
      <cdr:x>0.05023</cdr:x>
      <cdr:y>0.24486</cdr:y>
    </cdr:from>
    <cdr:to>
      <cdr:x>0.96572</cdr:x>
      <cdr:y>0.24486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CA1B0B34-0182-409F-AD16-23D5DBD93D68}"/>
            </a:ext>
          </a:extLst>
        </cdr:cNvPr>
        <cdr:cNvCxnSpPr/>
      </cdr:nvCxnSpPr>
      <cdr:spPr>
        <a:xfrm xmlns:a="http://schemas.openxmlformats.org/drawingml/2006/main">
          <a:off x="404875" y="1235704"/>
          <a:ext cx="7378574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0.73264</cdr:x>
      <cdr:y>0.0028</cdr:y>
    </cdr:from>
    <cdr:to>
      <cdr:x>0.97406</cdr:x>
      <cdr:y>0.0989</cdr:y>
    </cdr:to>
    <cdr:sp macro="" textlink="">
      <cdr:nvSpPr>
        <cdr:cNvPr id="2" name="Beszédbuborék: négyszög 2">
          <a:extLst xmlns:a="http://schemas.openxmlformats.org/drawingml/2006/main">
            <a:ext uri="{FF2B5EF4-FFF2-40B4-BE49-F238E27FC236}">
              <a16:creationId xmlns:a16="http://schemas.microsoft.com/office/drawing/2014/main" id="{2C3688D3-6D37-4021-8191-7B8E77E3BDBF}"/>
            </a:ext>
          </a:extLst>
        </cdr:cNvPr>
        <cdr:cNvSpPr/>
      </cdr:nvSpPr>
      <cdr:spPr>
        <a:xfrm xmlns:a="http://schemas.openxmlformats.org/drawingml/2006/main">
          <a:off x="5904855" y="14115"/>
          <a:ext cx="1945842" cy="484998"/>
        </a:xfrm>
        <a:prstGeom xmlns:a="http://schemas.openxmlformats.org/drawingml/2006/main" prst="wedgeRectCallout">
          <a:avLst>
            <a:gd name="adj1" fmla="val -35940"/>
            <a:gd name="adj2" fmla="val 76871"/>
          </a:avLst>
        </a:prstGeom>
        <a:solidFill xmlns:a="http://schemas.openxmlformats.org/drawingml/2006/main">
          <a:schemeClr val="bg1"/>
        </a:solidFill>
        <a:ln xmlns:a="http://schemas.openxmlformats.org/drawingml/2006/main" w="22225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600" b="1" dirty="0">
              <a:solidFill>
                <a:schemeClr val="accent3"/>
              </a:solidFill>
              <a:effectLst/>
              <a:latin typeface="+mn-lt"/>
              <a:ea typeface="+mn-ea"/>
              <a:cs typeface="+mn-cs"/>
            </a:rPr>
            <a:t>+ 14,3 százalékpont</a:t>
          </a:r>
          <a:endParaRPr lang="hu-HU" sz="1600" dirty="0">
            <a:solidFill>
              <a:schemeClr val="accent3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0.50448</cdr:x>
      <cdr:y>0.11413</cdr:y>
    </cdr:from>
    <cdr:to>
      <cdr:x>0.92761</cdr:x>
      <cdr:y>0.25438</cdr:y>
    </cdr:to>
    <cdr:sp macro="" textlink="">
      <cdr:nvSpPr>
        <cdr:cNvPr id="3" name="Arrow: Curved Down 2">
          <a:extLst xmlns:a="http://schemas.openxmlformats.org/drawingml/2006/main">
            <a:ext uri="{FF2B5EF4-FFF2-40B4-BE49-F238E27FC236}">
              <a16:creationId xmlns:a16="http://schemas.microsoft.com/office/drawing/2014/main" id="{1560C379-0B41-4C51-801E-DA8F82BEE088}"/>
            </a:ext>
          </a:extLst>
        </cdr:cNvPr>
        <cdr:cNvSpPr/>
      </cdr:nvSpPr>
      <cdr:spPr>
        <a:xfrm xmlns:a="http://schemas.openxmlformats.org/drawingml/2006/main" rot="754318">
          <a:off x="4066015" y="575962"/>
          <a:ext cx="3410316" cy="707795"/>
        </a:xfrm>
        <a:prstGeom xmlns:a="http://schemas.openxmlformats.org/drawingml/2006/main" prst="curvedDownArrow">
          <a:avLst>
            <a:gd name="adj1" fmla="val 30081"/>
            <a:gd name="adj2" fmla="val 61032"/>
            <a:gd name="adj3" fmla="val 18963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10800000" rev="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0.04924</cdr:x>
      <cdr:y>0</cdr:y>
    </cdr:from>
    <cdr:to>
      <cdr:x>0.18965</cdr:x>
      <cdr:y>0.05649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3B7F11A-6300-4B36-8B75-5BE9C390D531}"/>
            </a:ext>
          </a:extLst>
        </cdr:cNvPr>
        <cdr:cNvSpPr txBox="1"/>
      </cdr:nvSpPr>
      <cdr:spPr>
        <a:xfrm xmlns:a="http://schemas.openxmlformats.org/drawingml/2006/main">
          <a:off x="396827" y="0"/>
          <a:ext cx="1131684" cy="285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dirty="0"/>
            <a:t>Százalék</a:t>
          </a:r>
        </a:p>
      </cdr:txBody>
    </cdr:sp>
  </cdr:relSizeAnchor>
  <cdr:relSizeAnchor xmlns:cdr="http://schemas.openxmlformats.org/drawingml/2006/chartDrawing">
    <cdr:from>
      <cdr:x>0.26332</cdr:x>
      <cdr:y>0.21104</cdr:y>
    </cdr:from>
    <cdr:to>
      <cdr:x>0.38767</cdr:x>
      <cdr:y>0.27475</cdr:y>
    </cdr:to>
    <cdr:sp macro="" textlink="">
      <cdr:nvSpPr>
        <cdr:cNvPr id="5" name="Szövegdoboz 1">
          <a:extLst xmlns:a="http://schemas.openxmlformats.org/drawingml/2006/main">
            <a:ext uri="{FF2B5EF4-FFF2-40B4-BE49-F238E27FC236}">
              <a16:creationId xmlns:a16="http://schemas.microsoft.com/office/drawing/2014/main" id="{A528528C-B5F7-4F70-9024-4334B7BDD7E0}"/>
            </a:ext>
          </a:extLst>
        </cdr:cNvPr>
        <cdr:cNvSpPr txBox="1"/>
      </cdr:nvSpPr>
      <cdr:spPr>
        <a:xfrm xmlns:a="http://schemas.openxmlformats.org/drawingml/2006/main">
          <a:off x="2122285" y="1065024"/>
          <a:ext cx="1002217" cy="32156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600" b="1" dirty="0">
              <a:solidFill>
                <a:schemeClr val="bg1"/>
              </a:solidFill>
            </a:rPr>
            <a:t>EU-átlag</a:t>
          </a:r>
        </a:p>
      </cdr:txBody>
    </cdr:sp>
  </cdr:relSizeAnchor>
  <cdr:relSizeAnchor xmlns:cdr="http://schemas.openxmlformats.org/drawingml/2006/chartDrawing">
    <cdr:from>
      <cdr:x>0.05023</cdr:x>
      <cdr:y>0.21545</cdr:y>
    </cdr:from>
    <cdr:to>
      <cdr:x>0.96572</cdr:x>
      <cdr:y>0.21545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74269794-E659-4022-AEBF-6BCAC27EA203}"/>
            </a:ext>
          </a:extLst>
        </cdr:cNvPr>
        <cdr:cNvCxnSpPr/>
      </cdr:nvCxnSpPr>
      <cdr:spPr>
        <a:xfrm xmlns:a="http://schemas.openxmlformats.org/drawingml/2006/main">
          <a:off x="404875" y="1087328"/>
          <a:ext cx="7378574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0.0644</cdr:x>
      <cdr:y>0.48235</cdr:y>
    </cdr:from>
    <cdr:to>
      <cdr:x>0.97989</cdr:x>
      <cdr:y>0.48235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5E03DA64-2C41-41A7-B9B3-E3CFF1DDFE47}"/>
            </a:ext>
          </a:extLst>
        </cdr:cNvPr>
        <cdr:cNvCxnSpPr/>
      </cdr:nvCxnSpPr>
      <cdr:spPr>
        <a:xfrm xmlns:a="http://schemas.openxmlformats.org/drawingml/2006/main">
          <a:off x="519016" y="2342215"/>
          <a:ext cx="7378608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0.85664</cdr:x>
      <cdr:y>0.42786</cdr:y>
    </cdr:from>
    <cdr:to>
      <cdr:x>0.98099</cdr:x>
      <cdr:y>0.49407</cdr:y>
    </cdr:to>
    <cdr:sp macro="" textlink="">
      <cdr:nvSpPr>
        <cdr:cNvPr id="3" name="Szövegdoboz 1">
          <a:extLst xmlns:a="http://schemas.openxmlformats.org/drawingml/2006/main">
            <a:ext uri="{FF2B5EF4-FFF2-40B4-BE49-F238E27FC236}">
              <a16:creationId xmlns:a16="http://schemas.microsoft.com/office/drawing/2014/main" id="{B0E9C475-7AF7-40F7-8D01-AC7B89DC39C8}"/>
            </a:ext>
          </a:extLst>
        </cdr:cNvPr>
        <cdr:cNvSpPr txBox="1"/>
      </cdr:nvSpPr>
      <cdr:spPr>
        <a:xfrm xmlns:a="http://schemas.openxmlformats.org/drawingml/2006/main">
          <a:off x="6904293" y="2077623"/>
          <a:ext cx="1002228" cy="32150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600" b="1" dirty="0">
              <a:solidFill>
                <a:schemeClr val="bg1"/>
              </a:solidFill>
            </a:rPr>
            <a:t>EU-átlag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0.08515</cdr:x>
      <cdr:y>0.01377</cdr:y>
    </cdr:from>
    <cdr:to>
      <cdr:x>0.4112</cdr:x>
      <cdr:y>0.0757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2B46B6-03DB-44B1-A1F9-069BAF47254B}"/>
            </a:ext>
          </a:extLst>
        </cdr:cNvPr>
        <cdr:cNvSpPr txBox="1"/>
      </cdr:nvSpPr>
      <cdr:spPr>
        <a:xfrm xmlns:a="http://schemas.openxmlformats.org/drawingml/2006/main">
          <a:off x="705078" y="61959"/>
          <a:ext cx="2699657" cy="278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hu-HU" sz="1600" dirty="0"/>
            <a:t>millió tonna olajegyenértékes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0.31419</cdr:x>
      <cdr:y>0.33482</cdr:y>
    </cdr:from>
    <cdr:to>
      <cdr:x>0.68581</cdr:x>
      <cdr:y>0.66518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13B782A8-E29A-4F35-AEAE-4523F08525B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36508" y="1122695"/>
          <a:ext cx="1107690" cy="11077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0.314</cdr:x>
      <cdr:y>0.33466</cdr:y>
    </cdr:from>
    <cdr:to>
      <cdr:x>0.686</cdr:x>
      <cdr:y>0.66534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396F2FB4-D44D-4258-BF32-87419637C57B}"/>
            </a:ext>
          </a:extLst>
        </cdr:cNvPr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35953" y="1122165"/>
          <a:ext cx="1108800" cy="1108800"/>
        </a:xfrm>
        <a:prstGeom xmlns:a="http://schemas.openxmlformats.org/drawingml/2006/main" prst="ellipse">
          <a:avLst/>
        </a:prstGeom>
        <a:ln xmlns:a="http://schemas.openxmlformats.org/drawingml/2006/main" w="63500" cap="rnd">
          <a:noFill/>
        </a:ln>
        <a:effectLst xmlns:a="http://schemas.openxmlformats.org/drawingml/2006/main">
          <a:outerShdw blurRad="381000" dist="292100" dir="5400000" sx="-80000" sy="-18000" rotWithShape="0">
            <a:srgbClr val="000000">
              <a:alpha val="22000"/>
            </a:srgbClr>
          </a:outerShdw>
        </a:effectLst>
        <a:scene3d xmlns:a="http://schemas.openxmlformats.org/drawingml/2006/main">
          <a:camera prst="orthographicFront"/>
          <a:lightRig rig="contrasting" dir="t">
            <a:rot lat="0" lon="0" rev="3000000"/>
          </a:lightRig>
        </a:scene3d>
        <a:sp3d xmlns:a="http://schemas.openxmlformats.org/drawingml/2006/main" contourW="7620">
          <a:bevelT w="95250" h="31750"/>
          <a:contourClr>
            <a:srgbClr val="333333"/>
          </a:contourClr>
        </a:sp3d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0.31883</cdr:x>
      <cdr:y>0.33896</cdr:y>
    </cdr:from>
    <cdr:to>
      <cdr:x>0.68117</cdr:x>
      <cdr:y>0.66104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D80AC82B-E826-4446-B7C3-EDC61637771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50353" y="1136565"/>
          <a:ext cx="1080000" cy="1080000"/>
        </a:xfrm>
        <a:prstGeom xmlns:a="http://schemas.openxmlformats.org/drawingml/2006/main" prst="ellipse">
          <a:avLst/>
        </a:prstGeom>
        <a:ln xmlns:a="http://schemas.openxmlformats.org/drawingml/2006/main" w="63500" cap="rnd">
          <a:noFill/>
        </a:ln>
        <a:effectLst xmlns:a="http://schemas.openxmlformats.org/drawingml/2006/main">
          <a:outerShdw blurRad="381000" dist="292100" dir="5400000" sx="-80000" sy="-18000" rotWithShape="0">
            <a:srgbClr val="000000">
              <a:alpha val="22000"/>
            </a:srgbClr>
          </a:outerShdw>
        </a:effectLst>
        <a:scene3d xmlns:a="http://schemas.openxmlformats.org/drawingml/2006/main">
          <a:camera prst="orthographicFront"/>
          <a:lightRig rig="contrasting" dir="t">
            <a:rot lat="0" lon="0" rev="3000000"/>
          </a:lightRig>
        </a:scene3d>
        <a:sp3d xmlns:a="http://schemas.openxmlformats.org/drawingml/2006/main" contourW="7620">
          <a:bevelT w="95250" h="31750"/>
          <a:contourClr>
            <a:srgbClr val="333333"/>
          </a:contourClr>
        </a:sp3d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0.2772</cdr:x>
      <cdr:y>0.69701</cdr:y>
    </cdr:from>
    <cdr:to>
      <cdr:x>0.43047</cdr:x>
      <cdr:y>0.82201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F828D12-14E5-4E7B-A032-FC617A4F82B5}"/>
            </a:ext>
          </a:extLst>
        </cdr:cNvPr>
        <cdr:cNvSpPr txBox="1"/>
      </cdr:nvSpPr>
      <cdr:spPr>
        <a:xfrm xmlns:a="http://schemas.openxmlformats.org/drawingml/2006/main">
          <a:off x="1268167" y="3240197"/>
          <a:ext cx="701186" cy="581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b="1" dirty="0"/>
            <a:t>+80%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0.66468</cdr:x>
      <cdr:y>0.31279</cdr:y>
    </cdr:from>
    <cdr:to>
      <cdr:x>0.86468</cdr:x>
      <cdr:y>0.64612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D629D9F-CD1F-4F06-9671-B785DC8E18F2}"/>
            </a:ext>
          </a:extLst>
        </cdr:cNvPr>
        <cdr:cNvSpPr txBox="1"/>
      </cdr:nvSpPr>
      <cdr:spPr>
        <a:xfrm xmlns:a="http://schemas.openxmlformats.org/drawingml/2006/main">
          <a:off x="3040822" y="1454072"/>
          <a:ext cx="914968" cy="1549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2000" b="1" dirty="0"/>
            <a:t>+230%</a:t>
          </a:r>
          <a:endParaRPr lang="en-US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6141B-83E9-4668-A6D8-2178EAEE6B8B}" type="datetimeFigureOut">
              <a:rPr lang="hu-HU" smtClean="0"/>
              <a:t>2019.05.15.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49150-867A-46CB-8AD4-F221DEB40E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99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2017-es éves növekedés:</a:t>
            </a:r>
          </a:p>
          <a:p>
            <a:r>
              <a:rPr lang="hu-HU" dirty="0"/>
              <a:t>Poland	4.6</a:t>
            </a:r>
          </a:p>
          <a:p>
            <a:r>
              <a:rPr lang="hu-HU" dirty="0" err="1"/>
              <a:t>Czech</a:t>
            </a:r>
            <a:r>
              <a:rPr lang="hu-HU" dirty="0"/>
              <a:t> </a:t>
            </a:r>
            <a:r>
              <a:rPr lang="hu-HU" dirty="0" err="1"/>
              <a:t>Rep</a:t>
            </a:r>
            <a:r>
              <a:rPr lang="hu-HU" dirty="0"/>
              <a:t>.	4.4</a:t>
            </a:r>
          </a:p>
          <a:p>
            <a:r>
              <a:rPr lang="hu-HU" b="1" dirty="0"/>
              <a:t>Hungary	4.0</a:t>
            </a:r>
          </a:p>
          <a:p>
            <a:r>
              <a:rPr lang="hu-HU" dirty="0" err="1"/>
              <a:t>Slovakia</a:t>
            </a:r>
            <a:r>
              <a:rPr lang="hu-HU" dirty="0"/>
              <a:t>	3.4</a:t>
            </a:r>
          </a:p>
          <a:p>
            <a:r>
              <a:rPr lang="hu-HU" dirty="0" err="1"/>
              <a:t>Italy</a:t>
            </a:r>
            <a:r>
              <a:rPr lang="hu-HU" dirty="0"/>
              <a:t>	3.1</a:t>
            </a:r>
          </a:p>
          <a:p>
            <a:r>
              <a:rPr lang="hu-HU" dirty="0"/>
              <a:t>EU	2.4</a:t>
            </a:r>
          </a:p>
          <a:p>
            <a:r>
              <a:rPr lang="hu-HU" dirty="0" err="1"/>
              <a:t>Portugal</a:t>
            </a:r>
            <a:r>
              <a:rPr lang="hu-HU" dirty="0"/>
              <a:t>	1.5</a:t>
            </a:r>
          </a:p>
          <a:p>
            <a:r>
              <a:rPr lang="hu-HU" dirty="0" err="1"/>
              <a:t>Greece</a:t>
            </a:r>
            <a:r>
              <a:rPr lang="hu-HU" dirty="0"/>
              <a:t>	1.4</a:t>
            </a:r>
          </a:p>
          <a:p>
            <a:r>
              <a:rPr lang="hu-HU" dirty="0"/>
              <a:t>Spain	1.4</a:t>
            </a:r>
          </a:p>
          <a:p>
            <a:endParaRPr lang="hu-HU" dirty="0"/>
          </a:p>
          <a:p>
            <a:r>
              <a:rPr lang="hu-HU" dirty="0"/>
              <a:t>2018 II. negyedéves éves növekedési ütem (szezonálisan igazított adat):</a:t>
            </a:r>
          </a:p>
          <a:p>
            <a:r>
              <a:rPr lang="hu-HU" dirty="0"/>
              <a:t>Lengyelország	5.0</a:t>
            </a:r>
          </a:p>
          <a:p>
            <a:r>
              <a:rPr lang="hu-HU" b="1" dirty="0"/>
              <a:t>Magyarország	4.4</a:t>
            </a:r>
          </a:p>
          <a:p>
            <a:r>
              <a:rPr lang="hu-HU" dirty="0"/>
              <a:t>Szlovákia	3.9</a:t>
            </a:r>
          </a:p>
          <a:p>
            <a:r>
              <a:rPr lang="hu-HU" dirty="0"/>
              <a:t>Spanyolország	2.7</a:t>
            </a:r>
          </a:p>
          <a:p>
            <a:r>
              <a:rPr lang="hu-HU" dirty="0"/>
              <a:t>Csehország	2.3</a:t>
            </a:r>
          </a:p>
          <a:p>
            <a:r>
              <a:rPr lang="hu-HU" dirty="0"/>
              <a:t>Portugália	2.3</a:t>
            </a:r>
          </a:p>
          <a:p>
            <a:r>
              <a:rPr lang="hu-HU" dirty="0"/>
              <a:t>Olaszország	1.1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49150-867A-46CB-8AD4-F221DEB40EE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6012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481F-5022-48ED-9AE6-1CDFA1E716E1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153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4AFBB-0A4A-4377-A5A2-ABAE29D12A14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16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2017-es éves növekedés:</a:t>
            </a:r>
          </a:p>
          <a:p>
            <a:r>
              <a:rPr lang="hu-HU" dirty="0"/>
              <a:t>Poland	4.6</a:t>
            </a:r>
          </a:p>
          <a:p>
            <a:r>
              <a:rPr lang="hu-HU" dirty="0" err="1"/>
              <a:t>Czech</a:t>
            </a:r>
            <a:r>
              <a:rPr lang="hu-HU" dirty="0"/>
              <a:t> </a:t>
            </a:r>
            <a:r>
              <a:rPr lang="hu-HU" dirty="0" err="1"/>
              <a:t>Rep</a:t>
            </a:r>
            <a:r>
              <a:rPr lang="hu-HU" dirty="0"/>
              <a:t>.	4.4</a:t>
            </a:r>
          </a:p>
          <a:p>
            <a:r>
              <a:rPr lang="hu-HU" b="1" dirty="0"/>
              <a:t>Hungary	4.0</a:t>
            </a:r>
          </a:p>
          <a:p>
            <a:r>
              <a:rPr lang="hu-HU" dirty="0" err="1"/>
              <a:t>Slovakia</a:t>
            </a:r>
            <a:r>
              <a:rPr lang="hu-HU" dirty="0"/>
              <a:t>	3.4</a:t>
            </a:r>
          </a:p>
          <a:p>
            <a:r>
              <a:rPr lang="hu-HU" dirty="0" err="1"/>
              <a:t>Italy</a:t>
            </a:r>
            <a:r>
              <a:rPr lang="hu-HU" dirty="0"/>
              <a:t>	3.1</a:t>
            </a:r>
          </a:p>
          <a:p>
            <a:r>
              <a:rPr lang="hu-HU" dirty="0"/>
              <a:t>EU	2.4</a:t>
            </a:r>
          </a:p>
          <a:p>
            <a:r>
              <a:rPr lang="hu-HU" dirty="0" err="1"/>
              <a:t>Portugal</a:t>
            </a:r>
            <a:r>
              <a:rPr lang="hu-HU" dirty="0"/>
              <a:t>	1.5</a:t>
            </a:r>
          </a:p>
          <a:p>
            <a:r>
              <a:rPr lang="hu-HU" dirty="0" err="1"/>
              <a:t>Greece</a:t>
            </a:r>
            <a:r>
              <a:rPr lang="hu-HU" dirty="0"/>
              <a:t>	1.4</a:t>
            </a:r>
          </a:p>
          <a:p>
            <a:r>
              <a:rPr lang="hu-HU" dirty="0"/>
              <a:t>Spain	1.4</a:t>
            </a:r>
          </a:p>
          <a:p>
            <a:endParaRPr lang="hu-HU" dirty="0"/>
          </a:p>
          <a:p>
            <a:r>
              <a:rPr lang="hu-HU" dirty="0"/>
              <a:t>2018 II. negyedéves éves növekedési ütem (szezonálisan igazított adat):</a:t>
            </a:r>
          </a:p>
          <a:p>
            <a:r>
              <a:rPr lang="hu-HU" dirty="0"/>
              <a:t>Lengyelország	5.0</a:t>
            </a:r>
          </a:p>
          <a:p>
            <a:r>
              <a:rPr lang="hu-HU" b="1" dirty="0"/>
              <a:t>Magyarország	4.4</a:t>
            </a:r>
          </a:p>
          <a:p>
            <a:r>
              <a:rPr lang="hu-HU" dirty="0"/>
              <a:t>Szlovákia	3.9</a:t>
            </a:r>
          </a:p>
          <a:p>
            <a:r>
              <a:rPr lang="hu-HU" dirty="0"/>
              <a:t>Spanyolország	2.7</a:t>
            </a:r>
          </a:p>
          <a:p>
            <a:r>
              <a:rPr lang="hu-HU" dirty="0"/>
              <a:t>Csehország	2.3</a:t>
            </a:r>
          </a:p>
          <a:p>
            <a:r>
              <a:rPr lang="hu-HU" dirty="0"/>
              <a:t>Portugália	2.3</a:t>
            </a:r>
          </a:p>
          <a:p>
            <a:r>
              <a:rPr lang="hu-HU" dirty="0"/>
              <a:t>Olaszország	1.1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49150-867A-46CB-8AD4-F221DEB40EE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482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2018:</a:t>
            </a:r>
          </a:p>
          <a:p>
            <a:r>
              <a:rPr lang="hu-HU" dirty="0"/>
              <a:t>Görögország	55.0</a:t>
            </a:r>
          </a:p>
          <a:p>
            <a:r>
              <a:rPr lang="hu-HU" dirty="0"/>
              <a:t>Portugália	53.0</a:t>
            </a:r>
          </a:p>
          <a:p>
            <a:r>
              <a:rPr lang="hu-HU" dirty="0"/>
              <a:t>Olaszország	47.2</a:t>
            </a:r>
          </a:p>
          <a:p>
            <a:r>
              <a:rPr lang="hu-HU" dirty="0"/>
              <a:t>Spanyolország	43.5</a:t>
            </a:r>
          </a:p>
          <a:p>
            <a:r>
              <a:rPr lang="hu-HU" dirty="0"/>
              <a:t>EU	39.0</a:t>
            </a:r>
          </a:p>
          <a:p>
            <a:r>
              <a:rPr lang="hu-HU" dirty="0"/>
              <a:t>Lengyelország	32.0</a:t>
            </a:r>
          </a:p>
          <a:p>
            <a:r>
              <a:rPr lang="hu-HU" dirty="0"/>
              <a:t>Szlovákia	25.0</a:t>
            </a:r>
          </a:p>
          <a:p>
            <a:r>
              <a:rPr lang="hu-HU" dirty="0"/>
              <a:t>Csehország	15.0</a:t>
            </a:r>
          </a:p>
          <a:p>
            <a:r>
              <a:rPr lang="hu-HU" b="1" dirty="0"/>
              <a:t>Magyarország	15.0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49150-867A-46CB-8AD4-F221DEB40EE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9091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városi népesség aránya 2017-ben Magyarországon közel 72%, míg a világon </a:t>
            </a:r>
            <a:r>
              <a:rPr lang="hu-HU" dirty="0" err="1"/>
              <a:t>kb</a:t>
            </a:r>
            <a:r>
              <a:rPr lang="hu-HU" dirty="0"/>
              <a:t> 55% (World Bank). Az ENSZ előrejelzése szerint 2050-re a világ népességének 68%-a lakhat majd városokban.</a:t>
            </a:r>
          </a:p>
          <a:p>
            <a:endParaRPr lang="hu-HU" dirty="0"/>
          </a:p>
          <a:p>
            <a:r>
              <a:rPr lang="hu-HU" dirty="0"/>
              <a:t>Városi népesség (a teljes populáció arányában, %)	Forrás: World Bank			</a:t>
            </a:r>
          </a:p>
          <a:p>
            <a:r>
              <a:rPr lang="hu-HU" dirty="0"/>
              <a:t>	1960	1980	2000	2010	2017</a:t>
            </a:r>
          </a:p>
          <a:p>
            <a:r>
              <a:rPr lang="hu-HU" b="0" dirty="0"/>
              <a:t>Világ	  34	  39	  47	  51	</a:t>
            </a:r>
            <a:r>
              <a:rPr lang="hu-HU" b="1" dirty="0"/>
              <a:t>  55</a:t>
            </a:r>
          </a:p>
          <a:p>
            <a:r>
              <a:rPr lang="hu-HU" b="0" dirty="0"/>
              <a:t>Magyarország	  56	  64	  65	  69</a:t>
            </a:r>
            <a:r>
              <a:rPr lang="hu-HU" dirty="0"/>
              <a:t>	  </a:t>
            </a:r>
            <a:r>
              <a:rPr lang="hu-HU" b="1" dirty="0"/>
              <a:t>72</a:t>
            </a:r>
          </a:p>
          <a:p>
            <a:r>
              <a:rPr lang="hu-HU" dirty="0"/>
              <a:t>USA	  70	  74	  79	  81	  82</a:t>
            </a:r>
          </a:p>
          <a:p>
            <a:r>
              <a:rPr lang="hu-HU" dirty="0"/>
              <a:t>Kína	  16	  19	  36	  49	  58</a:t>
            </a:r>
          </a:p>
          <a:p>
            <a:r>
              <a:rPr lang="hu-HU" dirty="0"/>
              <a:t>Németország	  71	  73	  73	  74	  76</a:t>
            </a:r>
          </a:p>
          <a:p>
            <a:r>
              <a:rPr lang="hu-HU" dirty="0"/>
              <a:t>Japán	  63	  76	  79	  91	  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6922-7BF5-463B-AC7B-8156B07B8C6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2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481F-5022-48ED-9AE6-1CDFA1E716E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5170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8565E-5034-4CF2-9814-B30059929DA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17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481F-5022-48ED-9AE6-1CDFA1E716E1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279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Bár a jövő technológiai fejlődésének hatásai nagyrészt bizonytalanok, az elmúlt évtizedek adatai támpontot jelenthetnek számunkra, mit várhatunk a jövőtől.</a:t>
            </a:r>
          </a:p>
          <a:p>
            <a:endParaRPr lang="hu-HU" dirty="0"/>
          </a:p>
          <a:p>
            <a:r>
              <a:rPr lang="hu-HU" dirty="0"/>
              <a:t>Azokban az ágazatokban, ahol a termelékenység emelkedik a technológiai fejlődés hatására jellemzően csökken a foglalkoztatás. Ezzel szemben a többi ágazatban, a tovagyűrűző, másodkörös hatásokon keresztül emelkedik a létszám.</a:t>
            </a:r>
          </a:p>
          <a:p>
            <a:endParaRPr lang="hu-HU" dirty="0"/>
          </a:p>
          <a:p>
            <a:r>
              <a:rPr lang="hu-HU" dirty="0"/>
              <a:t>A jó hír, hogy a két hatás eredője nagyjából nulla, azaz korábban nem járt a technológiai haladás jelentős foglalkoztatás-</a:t>
            </a:r>
            <a:r>
              <a:rPr lang="hu-HU" dirty="0" err="1"/>
              <a:t>csökkenésel</a:t>
            </a:r>
            <a:r>
              <a:rPr lang="hu-HU" dirty="0"/>
              <a:t>. Fontos azonban, hogy a munkaerőpiac gyorsan és viszonylag kis társadalmi költséggel legyen képes alkalmazkodni ehhez az átalakuláshoz. </a:t>
            </a:r>
            <a:endParaRPr lang="en-GB" dirty="0"/>
          </a:p>
          <a:p>
            <a:endParaRPr lang="hu-HU" dirty="0"/>
          </a:p>
          <a:p>
            <a:r>
              <a:rPr lang="hu-HU" b="1" dirty="0"/>
              <a:t>Háttér:</a:t>
            </a:r>
          </a:p>
          <a:p>
            <a:r>
              <a:rPr lang="hu-HU" dirty="0"/>
              <a:t>A becslés a következő 19 ország adatai alapján készült: Ausztrália, Ausztria, Belgium, Dánia, Spanyolország, Finnország, Franciaország, Németország, Görögország, Írország, Olaszország, Japán, Dél-Korea, Luxemburg, Hollandia, Portugália, Svédország, Egyesült Királyság, Egyesült Államok.</a:t>
            </a:r>
          </a:p>
          <a:p>
            <a:endParaRPr lang="hu-HU" dirty="0"/>
          </a:p>
          <a:p>
            <a:r>
              <a:rPr lang="hu-HU" dirty="0"/>
              <a:t>A becslés elkészítéséhez OLS modellt használtak a szerzők, az EU KLEMS adatbázis 1970 és 2007 közötti adatainak felhasználásával.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F8595-ACCC-4D06-96B4-3F3DDB6D721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3494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F8595-ACCC-4D06-96B4-3F3DDB6D721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9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6.wdp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microsoft.com/office/2007/relationships/hdphoto" Target="../media/hdphoto7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8.png"/><Relationship Id="rId2" Type="http://schemas.openxmlformats.org/officeDocument/2006/relationships/image" Target="../media/image54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0.jpe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245B08-B280-4712-8DE2-7E8731077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6285" y="382045"/>
            <a:ext cx="3533158" cy="300082"/>
          </a:xfrm>
        </p:spPr>
        <p:txBody>
          <a:bodyPr/>
          <a:lstStyle/>
          <a:p>
            <a:r>
              <a:rPr lang="hu-HU" dirty="0"/>
              <a:t>2019.05.14.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66332-96FA-4C17-8E19-F95E408D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2183293"/>
            <a:ext cx="8312727" cy="2153576"/>
          </a:xfrm>
        </p:spPr>
        <p:txBody>
          <a:bodyPr/>
          <a:lstStyle/>
          <a:p>
            <a:r>
              <a:rPr lang="hu-HU" dirty="0"/>
              <a:t>A magyar gazdaság felzárkózásának egy lehetséges stratégiája</a:t>
            </a:r>
            <a:endParaRPr lang="hu-HU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4FB2A-F296-4CB5-B762-AC539ECED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671" y="382045"/>
            <a:ext cx="3703318" cy="507831"/>
          </a:xfrm>
        </p:spPr>
        <p:txBody>
          <a:bodyPr/>
          <a:lstStyle/>
          <a:p>
            <a:r>
              <a:rPr lang="hu-HU" dirty="0" err="1"/>
              <a:t>Báger</a:t>
            </a:r>
            <a:r>
              <a:rPr lang="hu-HU" dirty="0"/>
              <a:t> Gusztáv </a:t>
            </a:r>
            <a:r>
              <a:rPr lang="en-US" dirty="0"/>
              <a:t>|</a:t>
            </a:r>
            <a:r>
              <a:rPr lang="hu-HU" dirty="0"/>
              <a:t> Monetáris Tanács tag</a:t>
            </a:r>
          </a:p>
        </p:txBody>
      </p:sp>
    </p:spTree>
    <p:extLst>
      <p:ext uri="{BB962C8B-B14F-4D97-AF65-F5344CB8AC3E}">
        <p14:creationId xmlns:p14="http://schemas.microsoft.com/office/powerpoint/2010/main" val="365307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AA58B9-AEA6-4D72-BAE8-7BE7CB58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279577"/>
            <a:ext cx="4983366" cy="2298834"/>
          </a:xfrm>
        </p:spPr>
        <p:txBody>
          <a:bodyPr/>
          <a:lstStyle/>
          <a:p>
            <a:r>
              <a:rPr lang="hu-HU" dirty="0"/>
              <a:t>2. A jövő fejlesztéspolitikáját meghatározó megatrendek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0890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281518-D4A6-4922-9945-67794C639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25" y="946112"/>
            <a:ext cx="5835688" cy="5835688"/>
          </a:xfrm>
          <a:prstGeom prst="rect">
            <a:avLst/>
          </a:prstGeom>
        </p:spPr>
      </p:pic>
      <p:sp>
        <p:nvSpPr>
          <p:cNvPr id="5" name="Hatszög 4" hidden="1">
            <a:extLst>
              <a:ext uri="{FF2B5EF4-FFF2-40B4-BE49-F238E27FC236}">
                <a16:creationId xmlns:a16="http://schemas.microsoft.com/office/drawing/2014/main" id="{CF7FF9E8-DFCD-49FE-8DF4-9BFC0A399E46}"/>
              </a:ext>
            </a:extLst>
          </p:cNvPr>
          <p:cNvSpPr/>
          <p:nvPr/>
        </p:nvSpPr>
        <p:spPr>
          <a:xfrm>
            <a:off x="2516886" y="1943100"/>
            <a:ext cx="4110228" cy="3543300"/>
          </a:xfrm>
          <a:prstGeom prst="hexag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itle 2">
            <a:extLst>
              <a:ext uri="{FF2B5EF4-FFF2-40B4-BE49-F238E27FC236}">
                <a16:creationId xmlns:a16="http://schemas.microsoft.com/office/drawing/2014/main" id="{AD504F68-68AB-40F2-9CBE-6B0D3982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10448"/>
            <a:ext cx="7696930" cy="612000"/>
          </a:xfrm>
        </p:spPr>
        <p:txBody>
          <a:bodyPr>
            <a:noAutofit/>
          </a:bodyPr>
          <a:lstStyle/>
          <a:p>
            <a:r>
              <a:rPr lang="hu-HU" sz="2400" dirty="0"/>
              <a:t>A globális megatrendek kihívást és egyszersmind lehetőséget jelentenek a magyar gazdaságnak…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CA829A-A74B-4875-AC40-9BB90F19173F}"/>
              </a:ext>
            </a:extLst>
          </p:cNvPr>
          <p:cNvSpPr txBox="1"/>
          <p:nvPr/>
        </p:nvSpPr>
        <p:spPr>
          <a:xfrm>
            <a:off x="1439675" y="2726962"/>
            <a:ext cx="152230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Népesség-bővülés, elöregedés, urbanizáció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055099-966A-4ECC-AA07-7E7F56480632}"/>
              </a:ext>
            </a:extLst>
          </p:cNvPr>
          <p:cNvSpPr txBox="1"/>
          <p:nvPr/>
        </p:nvSpPr>
        <p:spPr>
          <a:xfrm>
            <a:off x="4190461" y="1517467"/>
            <a:ext cx="154066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A jövő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technológiái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4" name="Picture 10" descr="Image result for demography">
            <a:extLst>
              <a:ext uri="{FF2B5EF4-FFF2-40B4-BE49-F238E27FC236}">
                <a16:creationId xmlns:a16="http://schemas.microsoft.com/office/drawing/2014/main" id="{82D9B87F-F733-4CBE-BE3C-C65819334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00" y="3974757"/>
            <a:ext cx="964143" cy="96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Graphic 2052">
            <a:extLst>
              <a:ext uri="{FF2B5EF4-FFF2-40B4-BE49-F238E27FC236}">
                <a16:creationId xmlns:a16="http://schemas.microsoft.com/office/drawing/2014/main" id="{F8382C71-82D3-439C-8457-3EEBF6D87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4416" y="1428462"/>
            <a:ext cx="831729" cy="80655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C192C719-6615-45A0-97C7-4F098606D3F9}"/>
              </a:ext>
            </a:extLst>
          </p:cNvPr>
          <p:cNvSpPr txBox="1"/>
          <p:nvPr/>
        </p:nvSpPr>
        <p:spPr>
          <a:xfrm>
            <a:off x="5833896" y="3957063"/>
            <a:ext cx="142241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A 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globalizáció 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új szakasza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5" name="Picture 2" descr="Image result for energy">
            <a:extLst>
              <a:ext uri="{FF2B5EF4-FFF2-40B4-BE49-F238E27FC236}">
                <a16:creationId xmlns:a16="http://schemas.microsoft.com/office/drawing/2014/main" id="{514CD92F-0632-426C-832C-BE0DA04D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78" y="5469362"/>
            <a:ext cx="901755" cy="9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e-commerce png">
            <a:extLst>
              <a:ext uri="{FF2B5EF4-FFF2-40B4-BE49-F238E27FC236}">
                <a16:creationId xmlns:a16="http://schemas.microsoft.com/office/drawing/2014/main" id="{E81317D5-C05D-402B-801C-38882B1B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22" y="2923131"/>
            <a:ext cx="1008471" cy="895314"/>
          </a:xfrm>
          <a:prstGeom prst="rect">
            <a:avLst/>
          </a:prstGeom>
          <a:noFill/>
          <a:ln w="222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2447C66-37D9-4D4F-BFF1-058284BC59ED}"/>
              </a:ext>
            </a:extLst>
          </p:cNvPr>
          <p:cNvSpPr txBox="1"/>
          <p:nvPr/>
        </p:nvSpPr>
        <p:spPr>
          <a:xfrm>
            <a:off x="3066756" y="5781696"/>
            <a:ext cx="16249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u-HU" b="1" dirty="0">
                <a:solidFill>
                  <a:schemeClr val="bg1"/>
                </a:solidFill>
              </a:rPr>
              <a:t>Megváltozó energiamix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EA6C5-8ADF-4DBD-927B-8A93D97BBED9}"/>
              </a:ext>
            </a:extLst>
          </p:cNvPr>
          <p:cNvSpPr txBox="1"/>
          <p:nvPr/>
        </p:nvSpPr>
        <p:spPr>
          <a:xfrm>
            <a:off x="2978551" y="3337248"/>
            <a:ext cx="2638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000" b="1" dirty="0">
                <a:solidFill>
                  <a:schemeClr val="tx2"/>
                </a:solidFill>
              </a:rPr>
              <a:t>GLOBÁLIS</a:t>
            </a:r>
          </a:p>
          <a:p>
            <a:pPr algn="ctr"/>
            <a:r>
              <a:rPr lang="hu-HU" sz="3000" b="1" dirty="0">
                <a:solidFill>
                  <a:schemeClr val="tx2"/>
                </a:solidFill>
              </a:rPr>
              <a:t>MEGATRENDEK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1FFB9B5-F973-4FC6-B422-9C5E68879A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316643"/>
            <a:ext cx="3600000" cy="369333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47208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7BF0B-6AB5-40C8-AD37-0B28ED5E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Elöregedik a világ: A medián életkor 2030-ra globálisan Európában lesz a legmagasabb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887EC-42B1-42A6-B31F-8026C863A2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</a:t>
            </a:r>
            <a:r>
              <a:rPr lang="en-GB" dirty="0"/>
              <a:t> | </a:t>
            </a:r>
            <a:r>
              <a:rPr lang="hu-HU" dirty="0"/>
              <a:t>United </a:t>
            </a:r>
            <a:r>
              <a:rPr lang="hu-HU" dirty="0" err="1"/>
              <a:t>Nations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BDBE818-3B52-4B92-9356-F2545A8A1164}"/>
              </a:ext>
            </a:extLst>
          </p:cNvPr>
          <p:cNvSpPr txBox="1">
            <a:spLocks/>
          </p:cNvSpPr>
          <p:nvPr/>
        </p:nvSpPr>
        <p:spPr>
          <a:xfrm>
            <a:off x="567663" y="5871664"/>
            <a:ext cx="8414489" cy="44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r"/>
            <a:r>
              <a:rPr lang="hu-HU" sz="1600" dirty="0"/>
              <a:t>A medián életkor a világ országaiban (2030)</a:t>
            </a:r>
            <a:endParaRPr lang="en-GB" sz="1600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244B8FF-3E24-4043-88B9-FBD3591AF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8" y="1367427"/>
            <a:ext cx="8809835" cy="450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70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F1A4B-E368-4D8D-A280-911909929B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7203" y="6269087"/>
            <a:ext cx="7879615" cy="277000"/>
          </a:xfrm>
        </p:spPr>
        <p:txBody>
          <a:bodyPr/>
          <a:lstStyle/>
          <a:p>
            <a:r>
              <a:rPr lang="en-US" dirty="0"/>
              <a:t>Forrás | Australian Government, Department of Foreign Affairs and Trade; György László: </a:t>
            </a:r>
            <a:r>
              <a:rPr lang="en-US" dirty="0" err="1"/>
              <a:t>Egyensúlyteremtés</a:t>
            </a:r>
            <a:endParaRPr lang="en-US" dirty="0"/>
          </a:p>
          <a:p>
            <a:endParaRPr lang="hu-HU" dirty="0"/>
          </a:p>
        </p:txBody>
      </p:sp>
      <p:pic>
        <p:nvPicPr>
          <p:cNvPr id="9" name="Kép 6">
            <a:extLst>
              <a:ext uri="{FF2B5EF4-FFF2-40B4-BE49-F238E27FC236}">
                <a16:creationId xmlns:a16="http://schemas.microsoft.com/office/drawing/2014/main" id="{FDA30A3E-5631-4D31-80E0-0A3524E84FF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1" b="11127"/>
          <a:stretch/>
        </p:blipFill>
        <p:spPr>
          <a:xfrm>
            <a:off x="1507620" y="1947161"/>
            <a:ext cx="6751519" cy="3600000"/>
          </a:xfrm>
          <a:prstGeom prst="rect">
            <a:avLst/>
          </a:prstGeom>
          <a:ln>
            <a:noFill/>
          </a:ln>
        </p:spPr>
      </p:pic>
      <p:sp>
        <p:nvSpPr>
          <p:cNvPr id="10" name="Szövegdoboz 47">
            <a:extLst>
              <a:ext uri="{FF2B5EF4-FFF2-40B4-BE49-F238E27FC236}">
                <a16:creationId xmlns:a16="http://schemas.microsoft.com/office/drawing/2014/main" id="{728F5820-8570-4B1F-B5A4-F18445714482}"/>
              </a:ext>
            </a:extLst>
          </p:cNvPr>
          <p:cNvSpPr txBox="1"/>
          <p:nvPr/>
        </p:nvSpPr>
        <p:spPr>
          <a:xfrm>
            <a:off x="2497834" y="2883521"/>
            <a:ext cx="873914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Calibri" panose="020F0502020204030204" pitchFamily="34" charset="0"/>
                <a:cs typeface="Calibri" panose="020F0502020204030204" pitchFamily="34" charset="0"/>
              </a:rPr>
              <a:t>-20</a:t>
            </a: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Csoportba foglalás 28">
            <a:extLst>
              <a:ext uri="{FF2B5EF4-FFF2-40B4-BE49-F238E27FC236}">
                <a16:creationId xmlns:a16="http://schemas.microsoft.com/office/drawing/2014/main" id="{C5A9668A-FA32-40F9-A9B8-0A29C3D7C0B7}"/>
              </a:ext>
            </a:extLst>
          </p:cNvPr>
          <p:cNvGrpSpPr/>
          <p:nvPr/>
        </p:nvGrpSpPr>
        <p:grpSpPr>
          <a:xfrm>
            <a:off x="2934791" y="3188950"/>
            <a:ext cx="60140" cy="177182"/>
            <a:chOff x="5959475" y="3064632"/>
            <a:chExt cx="73025" cy="215143"/>
          </a:xfrm>
        </p:grpSpPr>
        <p:cxnSp>
          <p:nvCxnSpPr>
            <p:cNvPr id="12" name="Egyenes összekötő 29">
              <a:extLst>
                <a:ext uri="{FF2B5EF4-FFF2-40B4-BE49-F238E27FC236}">
                  <a16:creationId xmlns:a16="http://schemas.microsoft.com/office/drawing/2014/main" id="{44F17827-033B-4025-A118-6972DA1E97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94938" y="3064632"/>
              <a:ext cx="1048" cy="175575"/>
            </a:xfrm>
            <a:prstGeom prst="line">
              <a:avLst/>
            </a:prstGeom>
            <a:ln w="222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zis 30">
              <a:extLst>
                <a:ext uri="{FF2B5EF4-FFF2-40B4-BE49-F238E27FC236}">
                  <a16:creationId xmlns:a16="http://schemas.microsoft.com/office/drawing/2014/main" id="{4E0B21B9-098C-446F-AD28-C225B64A9F48}"/>
                </a:ext>
              </a:extLst>
            </p:cNvPr>
            <p:cNvSpPr/>
            <p:nvPr/>
          </p:nvSpPr>
          <p:spPr>
            <a:xfrm>
              <a:off x="5959475" y="3206750"/>
              <a:ext cx="73025" cy="73025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013"/>
            </a:p>
          </p:txBody>
        </p:sp>
      </p:grpSp>
      <p:sp>
        <p:nvSpPr>
          <p:cNvPr id="14" name="Szövegdoboz 48">
            <a:extLst>
              <a:ext uri="{FF2B5EF4-FFF2-40B4-BE49-F238E27FC236}">
                <a16:creationId xmlns:a16="http://schemas.microsoft.com/office/drawing/2014/main" id="{7138D2D9-5769-4BA0-B260-C15C89F7CD01}"/>
              </a:ext>
            </a:extLst>
          </p:cNvPr>
          <p:cNvSpPr txBox="1"/>
          <p:nvPr/>
        </p:nvSpPr>
        <p:spPr>
          <a:xfrm>
            <a:off x="4537380" y="2747886"/>
            <a:ext cx="732198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Calibri" panose="020F0502020204030204" pitchFamily="34" charset="0"/>
                <a:cs typeface="Calibri" panose="020F0502020204030204" pitchFamily="34" charset="0"/>
              </a:rPr>
              <a:t>+20</a:t>
            </a: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Csoportba foglalás 51">
            <a:extLst>
              <a:ext uri="{FF2B5EF4-FFF2-40B4-BE49-F238E27FC236}">
                <a16:creationId xmlns:a16="http://schemas.microsoft.com/office/drawing/2014/main" id="{296EAB70-7767-458F-9234-7ABE627DC8FF}"/>
              </a:ext>
            </a:extLst>
          </p:cNvPr>
          <p:cNvGrpSpPr/>
          <p:nvPr/>
        </p:nvGrpSpPr>
        <p:grpSpPr>
          <a:xfrm>
            <a:off x="4883379" y="3047968"/>
            <a:ext cx="60140" cy="177182"/>
            <a:chOff x="5959475" y="3064632"/>
            <a:chExt cx="73025" cy="215143"/>
          </a:xfrm>
        </p:grpSpPr>
        <p:cxnSp>
          <p:nvCxnSpPr>
            <p:cNvPr id="16" name="Egyenes összekötő 52">
              <a:extLst>
                <a:ext uri="{FF2B5EF4-FFF2-40B4-BE49-F238E27FC236}">
                  <a16:creationId xmlns:a16="http://schemas.microsoft.com/office/drawing/2014/main" id="{F37CB426-ED90-44CB-B243-E5636A122A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94938" y="3064632"/>
              <a:ext cx="1048" cy="175575"/>
            </a:xfrm>
            <a:prstGeom prst="line">
              <a:avLst/>
            </a:prstGeom>
            <a:ln w="222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zis 53">
              <a:extLst>
                <a:ext uri="{FF2B5EF4-FFF2-40B4-BE49-F238E27FC236}">
                  <a16:creationId xmlns:a16="http://schemas.microsoft.com/office/drawing/2014/main" id="{51143C42-CFFC-404B-97D9-CF6FF50925E4}"/>
                </a:ext>
              </a:extLst>
            </p:cNvPr>
            <p:cNvSpPr/>
            <p:nvPr/>
          </p:nvSpPr>
          <p:spPr>
            <a:xfrm>
              <a:off x="5959475" y="3206750"/>
              <a:ext cx="73025" cy="73025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013"/>
            </a:p>
          </p:txBody>
        </p:sp>
      </p:grpSp>
      <p:sp>
        <p:nvSpPr>
          <p:cNvPr id="18" name="Szövegdoboz 49">
            <a:extLst>
              <a:ext uri="{FF2B5EF4-FFF2-40B4-BE49-F238E27FC236}">
                <a16:creationId xmlns:a16="http://schemas.microsoft.com/office/drawing/2014/main" id="{D56D2DDD-A7CA-44E2-9083-89673FE7C1D6}"/>
              </a:ext>
            </a:extLst>
          </p:cNvPr>
          <p:cNvSpPr txBox="1"/>
          <p:nvPr/>
        </p:nvSpPr>
        <p:spPr>
          <a:xfrm>
            <a:off x="6038675" y="3188165"/>
            <a:ext cx="1095236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Calibri" panose="020F0502020204030204" pitchFamily="34" charset="0"/>
                <a:cs typeface="Calibri" panose="020F0502020204030204" pitchFamily="34" charset="0"/>
              </a:rPr>
              <a:t>+2700</a:t>
            </a: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Csoportba foglalás 54">
            <a:extLst>
              <a:ext uri="{FF2B5EF4-FFF2-40B4-BE49-F238E27FC236}">
                <a16:creationId xmlns:a16="http://schemas.microsoft.com/office/drawing/2014/main" id="{5ED2C07C-CA30-4A3D-9025-C672DA134748}"/>
              </a:ext>
            </a:extLst>
          </p:cNvPr>
          <p:cNvGrpSpPr/>
          <p:nvPr/>
        </p:nvGrpSpPr>
        <p:grpSpPr>
          <a:xfrm>
            <a:off x="6496209" y="3490969"/>
            <a:ext cx="60140" cy="177182"/>
            <a:chOff x="5959475" y="3064632"/>
            <a:chExt cx="73025" cy="215143"/>
          </a:xfrm>
        </p:grpSpPr>
        <p:cxnSp>
          <p:nvCxnSpPr>
            <p:cNvPr id="20" name="Egyenes összekötő 55">
              <a:extLst>
                <a:ext uri="{FF2B5EF4-FFF2-40B4-BE49-F238E27FC236}">
                  <a16:creationId xmlns:a16="http://schemas.microsoft.com/office/drawing/2014/main" id="{7742B2DD-FB91-4B01-A111-537B2F21C7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94938" y="3064632"/>
              <a:ext cx="1048" cy="175575"/>
            </a:xfrm>
            <a:prstGeom prst="line">
              <a:avLst/>
            </a:prstGeom>
            <a:ln w="222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zis 56">
              <a:extLst>
                <a:ext uri="{FF2B5EF4-FFF2-40B4-BE49-F238E27FC236}">
                  <a16:creationId xmlns:a16="http://schemas.microsoft.com/office/drawing/2014/main" id="{0F085A75-5369-4CC4-99CF-F697586CCE31}"/>
                </a:ext>
              </a:extLst>
            </p:cNvPr>
            <p:cNvSpPr/>
            <p:nvPr/>
          </p:nvSpPr>
          <p:spPr>
            <a:xfrm>
              <a:off x="5959475" y="3206750"/>
              <a:ext cx="73025" cy="73025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013"/>
            </a:p>
          </p:txBody>
        </p:sp>
      </p:grpSp>
      <p:sp>
        <p:nvSpPr>
          <p:cNvPr id="22" name="Szövegdoboz 48">
            <a:extLst>
              <a:ext uri="{FF2B5EF4-FFF2-40B4-BE49-F238E27FC236}">
                <a16:creationId xmlns:a16="http://schemas.microsoft.com/office/drawing/2014/main" id="{3DA0C2EE-C3E1-413F-904D-B5CC27E27102}"/>
              </a:ext>
            </a:extLst>
          </p:cNvPr>
          <p:cNvSpPr txBox="1"/>
          <p:nvPr/>
        </p:nvSpPr>
        <p:spPr>
          <a:xfrm>
            <a:off x="4644440" y="4036101"/>
            <a:ext cx="732198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Calibri" panose="020F0502020204030204" pitchFamily="34" charset="0"/>
                <a:cs typeface="Calibri" panose="020F0502020204030204" pitchFamily="34" charset="0"/>
              </a:rPr>
              <a:t>+200</a:t>
            </a: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Csoportba foglalás 54">
            <a:extLst>
              <a:ext uri="{FF2B5EF4-FFF2-40B4-BE49-F238E27FC236}">
                <a16:creationId xmlns:a16="http://schemas.microsoft.com/office/drawing/2014/main" id="{2C785040-5959-4868-B31A-9E46427C91D3}"/>
              </a:ext>
            </a:extLst>
          </p:cNvPr>
          <p:cNvGrpSpPr/>
          <p:nvPr/>
        </p:nvGrpSpPr>
        <p:grpSpPr>
          <a:xfrm rot="10800000">
            <a:off x="4967012" y="3858919"/>
            <a:ext cx="60140" cy="177182"/>
            <a:chOff x="5959475" y="3064632"/>
            <a:chExt cx="73025" cy="215143"/>
          </a:xfrm>
        </p:grpSpPr>
        <p:cxnSp>
          <p:nvCxnSpPr>
            <p:cNvPr id="24" name="Egyenes összekötő 55">
              <a:extLst>
                <a:ext uri="{FF2B5EF4-FFF2-40B4-BE49-F238E27FC236}">
                  <a16:creationId xmlns:a16="http://schemas.microsoft.com/office/drawing/2014/main" id="{E1FF2A33-921D-4785-820C-11C80600CB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94938" y="3064632"/>
              <a:ext cx="1048" cy="175575"/>
            </a:xfrm>
            <a:prstGeom prst="line">
              <a:avLst/>
            </a:prstGeom>
            <a:ln w="222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zis 56">
              <a:extLst>
                <a:ext uri="{FF2B5EF4-FFF2-40B4-BE49-F238E27FC236}">
                  <a16:creationId xmlns:a16="http://schemas.microsoft.com/office/drawing/2014/main" id="{4B099AFE-97E1-4985-BFC6-FF9942265EC4}"/>
                </a:ext>
              </a:extLst>
            </p:cNvPr>
            <p:cNvSpPr/>
            <p:nvPr/>
          </p:nvSpPr>
          <p:spPr>
            <a:xfrm>
              <a:off x="5959475" y="3206750"/>
              <a:ext cx="73025" cy="73025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013"/>
            </a:p>
          </p:txBody>
        </p:sp>
      </p:grpSp>
      <p:sp>
        <p:nvSpPr>
          <p:cNvPr id="26" name="Szövegdoboz 47">
            <a:extLst>
              <a:ext uri="{FF2B5EF4-FFF2-40B4-BE49-F238E27FC236}">
                <a16:creationId xmlns:a16="http://schemas.microsoft.com/office/drawing/2014/main" id="{F0530AD9-E707-4B65-90CD-A7DAFE9EC960}"/>
              </a:ext>
            </a:extLst>
          </p:cNvPr>
          <p:cNvSpPr txBox="1"/>
          <p:nvPr/>
        </p:nvSpPr>
        <p:spPr>
          <a:xfrm>
            <a:off x="3010181" y="4582082"/>
            <a:ext cx="866089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Calibri" panose="020F0502020204030204" pitchFamily="34" charset="0"/>
                <a:cs typeface="Calibri" panose="020F0502020204030204" pitchFamily="34" charset="0"/>
              </a:rPr>
              <a:t>+130</a:t>
            </a: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Csoportba foglalás 28">
            <a:extLst>
              <a:ext uri="{FF2B5EF4-FFF2-40B4-BE49-F238E27FC236}">
                <a16:creationId xmlns:a16="http://schemas.microsoft.com/office/drawing/2014/main" id="{F8B475EC-B27E-4720-A1B8-5F49B22E206A}"/>
              </a:ext>
            </a:extLst>
          </p:cNvPr>
          <p:cNvGrpSpPr/>
          <p:nvPr/>
        </p:nvGrpSpPr>
        <p:grpSpPr>
          <a:xfrm rot="10800000">
            <a:off x="3443225" y="4411836"/>
            <a:ext cx="60140" cy="177182"/>
            <a:chOff x="5959475" y="3064632"/>
            <a:chExt cx="73025" cy="215143"/>
          </a:xfrm>
        </p:grpSpPr>
        <p:cxnSp>
          <p:nvCxnSpPr>
            <p:cNvPr id="28" name="Egyenes összekötő 29">
              <a:extLst>
                <a:ext uri="{FF2B5EF4-FFF2-40B4-BE49-F238E27FC236}">
                  <a16:creationId xmlns:a16="http://schemas.microsoft.com/office/drawing/2014/main" id="{B5BA5458-99CB-42F7-8606-BEE50C09E1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94938" y="3064632"/>
              <a:ext cx="1048" cy="175575"/>
            </a:xfrm>
            <a:prstGeom prst="line">
              <a:avLst/>
            </a:prstGeom>
            <a:ln w="222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zis 30">
              <a:extLst>
                <a:ext uri="{FF2B5EF4-FFF2-40B4-BE49-F238E27FC236}">
                  <a16:creationId xmlns:a16="http://schemas.microsoft.com/office/drawing/2014/main" id="{D051EB42-E6CF-43B7-90A0-4033F54B4825}"/>
                </a:ext>
              </a:extLst>
            </p:cNvPr>
            <p:cNvSpPr/>
            <p:nvPr/>
          </p:nvSpPr>
          <p:spPr>
            <a:xfrm>
              <a:off x="5959475" y="3206750"/>
              <a:ext cx="73025" cy="73025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013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D1905B-1B4B-4AB1-8D06-F15489FE6DC4}"/>
              </a:ext>
            </a:extLst>
          </p:cNvPr>
          <p:cNvSpPr txBox="1"/>
          <p:nvPr/>
        </p:nvSpPr>
        <p:spPr>
          <a:xfrm>
            <a:off x="386602" y="1300830"/>
            <a:ext cx="3841366" cy="7386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sz="1400" b="1" u="sng" dirty="0"/>
              <a:t>Középosztály:</a:t>
            </a:r>
            <a:r>
              <a:rPr lang="hu-HU" sz="1400" b="1" dirty="0"/>
              <a:t> </a:t>
            </a:r>
            <a:r>
              <a:rPr lang="hu-HU" sz="1400" dirty="0"/>
              <a:t>azon családok, amelyeknek az egy főre jutó napi jövedelme 10 és 100 dollár közötti (Világbank)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E0EFB-5539-4036-9EC9-496661F9FF6D}"/>
              </a:ext>
            </a:extLst>
          </p:cNvPr>
          <p:cNvSpPr txBox="1"/>
          <p:nvPr/>
        </p:nvSpPr>
        <p:spPr>
          <a:xfrm>
            <a:off x="6801234" y="3668151"/>
            <a:ext cx="1486248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sz="1400" dirty="0"/>
              <a:t>Ebből </a:t>
            </a:r>
            <a:r>
              <a:rPr lang="hu-HU" sz="1400" b="1" dirty="0"/>
              <a:t>Kína 850 </a:t>
            </a:r>
            <a:r>
              <a:rPr lang="hu-HU" sz="1400" dirty="0"/>
              <a:t>millió főt tesz ki</a:t>
            </a:r>
          </a:p>
        </p:txBody>
      </p:sp>
      <p:sp>
        <p:nvSpPr>
          <p:cNvPr id="33" name="Arrow: Bent 32">
            <a:extLst>
              <a:ext uri="{FF2B5EF4-FFF2-40B4-BE49-F238E27FC236}">
                <a16:creationId xmlns:a16="http://schemas.microsoft.com/office/drawing/2014/main" id="{A39086AE-04BE-435F-8049-5641BACF59A1}"/>
              </a:ext>
            </a:extLst>
          </p:cNvPr>
          <p:cNvSpPr/>
          <p:nvPr/>
        </p:nvSpPr>
        <p:spPr>
          <a:xfrm rot="5400000">
            <a:off x="7232367" y="3233317"/>
            <a:ext cx="281636" cy="493203"/>
          </a:xfrm>
          <a:prstGeom prst="ben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373AC-E8FE-43C5-B7A7-0E1758026428}"/>
              </a:ext>
            </a:extLst>
          </p:cNvPr>
          <p:cNvSpPr txBox="1"/>
          <p:nvPr/>
        </p:nvSpPr>
        <p:spPr>
          <a:xfrm>
            <a:off x="386602" y="188039"/>
            <a:ext cx="7788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cap="all" dirty="0">
                <a:solidFill>
                  <a:schemeClr val="bg1"/>
                </a:solidFill>
                <a:latin typeface="+mj-lt"/>
              </a:rPr>
              <a:t>A Globális középosztály szélesedése következtében nő a fizetőképes kereslet, főként </a:t>
            </a:r>
            <a:r>
              <a:rPr lang="hu-HU" sz="2400" cap="all" dirty="0" err="1">
                <a:solidFill>
                  <a:schemeClr val="bg1"/>
                </a:solidFill>
                <a:latin typeface="+mj-lt"/>
              </a:rPr>
              <a:t>ázsiában</a:t>
            </a:r>
            <a:endParaRPr lang="hu-HU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F693CC2A-5649-47A0-BB42-7AEBF34F1614}"/>
              </a:ext>
            </a:extLst>
          </p:cNvPr>
          <p:cNvSpPr txBox="1">
            <a:spLocks/>
          </p:cNvSpPr>
          <p:nvPr/>
        </p:nvSpPr>
        <p:spPr>
          <a:xfrm>
            <a:off x="641116" y="5918282"/>
            <a:ext cx="8279999" cy="344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VILÁG KÖZÉPOSZTÁLYÁNAK BŐVÜLÉSE (2009-2030 között, millió fő)</a:t>
            </a:r>
          </a:p>
        </p:txBody>
      </p:sp>
    </p:spTree>
    <p:extLst>
      <p:ext uri="{BB962C8B-B14F-4D97-AF65-F5344CB8AC3E}">
        <p14:creationId xmlns:p14="http://schemas.microsoft.com/office/powerpoint/2010/main" val="361634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74">
            <a:extLst>
              <a:ext uri="{FF2B5EF4-FFF2-40B4-BE49-F238E27FC236}">
                <a16:creationId xmlns:a16="http://schemas.microsoft.com/office/drawing/2014/main" id="{1C401638-A71D-4CEB-87AD-3AC648E0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spc="0" dirty="0"/>
              <a:t>Az urbanizáció a megapoliszok és az okosvárosok kialakulásának irányába mutat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D770C232-DBA8-4A1F-89D8-F463C239E5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5A5BA1-A47C-49EF-B5B1-CA0CD6B07CC8}"/>
              </a:ext>
            </a:extLst>
          </p:cNvPr>
          <p:cNvSpPr txBox="1"/>
          <p:nvPr/>
        </p:nvSpPr>
        <p:spPr>
          <a:xfrm rot="3574225">
            <a:off x="4247708" y="3694306"/>
            <a:ext cx="67866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hu-HU" sz="750" dirty="0">
                <a:solidFill>
                  <a:prstClr val="white"/>
                </a:solidFill>
                <a:latin typeface="Calibri"/>
              </a:rPr>
              <a:t>Olaj 27,8%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3C36F-6232-46E9-A71F-13D5A6F634FC}"/>
              </a:ext>
            </a:extLst>
          </p:cNvPr>
          <p:cNvSpPr txBox="1"/>
          <p:nvPr/>
        </p:nvSpPr>
        <p:spPr>
          <a:xfrm rot="19106084">
            <a:off x="3982132" y="4851771"/>
            <a:ext cx="8337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hu-HU" sz="750" dirty="0">
                <a:solidFill>
                  <a:prstClr val="white"/>
                </a:solidFill>
                <a:latin typeface="Calibri"/>
              </a:rPr>
              <a:t>Földgáz 25,2%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5EF7E-7821-4F20-8EB7-08A79643DD01}"/>
              </a:ext>
            </a:extLst>
          </p:cNvPr>
          <p:cNvSpPr txBox="1"/>
          <p:nvPr/>
        </p:nvSpPr>
        <p:spPr>
          <a:xfrm rot="3067425">
            <a:off x="2820972" y="4691163"/>
            <a:ext cx="8337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hu-HU" sz="750" dirty="0">
                <a:solidFill>
                  <a:prstClr val="white"/>
                </a:solidFill>
                <a:latin typeface="Calibri"/>
              </a:rPr>
              <a:t>Szén 24,2%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7C3FD8-0BD2-415F-9E97-822A7CB56AF4}"/>
              </a:ext>
            </a:extLst>
          </p:cNvPr>
          <p:cNvSpPr txBox="1"/>
          <p:nvPr/>
        </p:nvSpPr>
        <p:spPr>
          <a:xfrm rot="4666958">
            <a:off x="3366845" y="3496692"/>
            <a:ext cx="83373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hu-HU" sz="825" b="1" dirty="0">
                <a:solidFill>
                  <a:prstClr val="white"/>
                </a:solidFill>
                <a:latin typeface="Calibri"/>
              </a:rPr>
              <a:t>Nukleáris 5,4%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2CED80-2BA4-415D-8101-7894F01E7008}"/>
              </a:ext>
            </a:extLst>
          </p:cNvPr>
          <p:cNvSpPr txBox="1"/>
          <p:nvPr/>
        </p:nvSpPr>
        <p:spPr>
          <a:xfrm>
            <a:off x="3524696" y="4636637"/>
            <a:ext cx="83373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hu-HU" sz="825" b="1" dirty="0">
                <a:solidFill>
                  <a:prstClr val="white"/>
                </a:solidFill>
                <a:latin typeface="Calibri"/>
              </a:rPr>
              <a:t>Fosszilis 77,2%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E9AC8-ABBC-4C34-B66F-EF197F6DC552}"/>
              </a:ext>
            </a:extLst>
          </p:cNvPr>
          <p:cNvSpPr txBox="1"/>
          <p:nvPr/>
        </p:nvSpPr>
        <p:spPr>
          <a:xfrm rot="18307287">
            <a:off x="3196359" y="3783717"/>
            <a:ext cx="63720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hu-HU" sz="825" b="1" dirty="0">
                <a:solidFill>
                  <a:prstClr val="white"/>
                </a:solidFill>
                <a:latin typeface="Calibri"/>
              </a:rPr>
              <a:t>Megújuló 17,4%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0818E0-6DBA-4F52-819F-152AACB23154}"/>
              </a:ext>
            </a:extLst>
          </p:cNvPr>
          <p:cNvSpPr txBox="1"/>
          <p:nvPr/>
        </p:nvSpPr>
        <p:spPr>
          <a:xfrm rot="17260974">
            <a:off x="2835735" y="3759702"/>
            <a:ext cx="571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hu-HU" sz="750" dirty="0">
                <a:solidFill>
                  <a:prstClr val="white"/>
                </a:solidFill>
                <a:latin typeface="Calibri"/>
              </a:rPr>
              <a:t>Egyéb 9,2%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C8C2D5-FB77-4F98-B7CC-558F8576FB54}"/>
              </a:ext>
            </a:extLst>
          </p:cNvPr>
          <p:cNvSpPr txBox="1"/>
          <p:nvPr/>
        </p:nvSpPr>
        <p:spPr>
          <a:xfrm rot="19449411">
            <a:off x="3228176" y="3351842"/>
            <a:ext cx="36005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hu-HU" sz="750" dirty="0">
                <a:solidFill>
                  <a:prstClr val="white"/>
                </a:solidFill>
                <a:latin typeface="Calibri"/>
              </a:rPr>
              <a:t>Víz 7,4%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87DF25-2430-443B-B0AD-CCBDB2B98299}"/>
              </a:ext>
            </a:extLst>
          </p:cNvPr>
          <p:cNvSpPr txBox="1"/>
          <p:nvPr/>
        </p:nvSpPr>
        <p:spPr>
          <a:xfrm rot="19073332">
            <a:off x="1474937" y="1982005"/>
            <a:ext cx="4060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hu-HU" sz="750" dirty="0">
                <a:solidFill>
                  <a:prstClr val="white"/>
                </a:solidFill>
                <a:latin typeface="Calibri"/>
              </a:rPr>
              <a:t>Víz 6,7%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B8C567-7C5A-4E43-B0FA-A72FA78169FA}"/>
              </a:ext>
            </a:extLst>
          </p:cNvPr>
          <p:cNvSpPr txBox="1"/>
          <p:nvPr/>
        </p:nvSpPr>
        <p:spPr>
          <a:xfrm>
            <a:off x="1820321" y="3178152"/>
            <a:ext cx="83373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hu-HU" sz="825" b="1" dirty="0">
                <a:solidFill>
                  <a:prstClr val="white"/>
                </a:solidFill>
                <a:latin typeface="Calibri"/>
              </a:rPr>
              <a:t>Fosszilis 85,6%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D2CFBC-30A9-4B7C-A6A7-B3FDCD1A970B}"/>
              </a:ext>
            </a:extLst>
          </p:cNvPr>
          <p:cNvSpPr txBox="1"/>
          <p:nvPr/>
        </p:nvSpPr>
        <p:spPr>
          <a:xfrm>
            <a:off x="1875342" y="3538391"/>
            <a:ext cx="8337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hu-HU" sz="750" dirty="0">
                <a:solidFill>
                  <a:prstClr val="white"/>
                </a:solidFill>
                <a:latin typeface="Calibri"/>
              </a:rPr>
              <a:t>Szén 28,8%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44A571-DB16-41C7-8584-CE78167290FF}"/>
              </a:ext>
            </a:extLst>
          </p:cNvPr>
          <p:cNvSpPr txBox="1"/>
          <p:nvPr/>
        </p:nvSpPr>
        <p:spPr>
          <a:xfrm rot="4730847">
            <a:off x="978956" y="2846282"/>
            <a:ext cx="8337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hu-HU" sz="750" dirty="0">
                <a:solidFill>
                  <a:prstClr val="white"/>
                </a:solidFill>
                <a:latin typeface="Calibri"/>
              </a:rPr>
              <a:t>Földgáz 24%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3B9A72-5D74-4E72-A96B-70F41DF12E56}"/>
              </a:ext>
            </a:extLst>
          </p:cNvPr>
          <p:cNvSpPr txBox="1"/>
          <p:nvPr/>
        </p:nvSpPr>
        <p:spPr>
          <a:xfrm rot="3574225">
            <a:off x="2587289" y="2252453"/>
            <a:ext cx="67866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hu-HU" sz="750" dirty="0">
                <a:solidFill>
                  <a:prstClr val="white"/>
                </a:solidFill>
                <a:latin typeface="Calibri"/>
              </a:rPr>
              <a:t>Olaj 32,8%</a:t>
            </a:r>
          </a:p>
        </p:txBody>
      </p:sp>
      <p:pic>
        <p:nvPicPr>
          <p:cNvPr id="1026" name="Picture 2" descr="KÃ©ptalÃ¡lat a kÃ¶vetkezÅre: âsmart cityâ">
            <a:extLst>
              <a:ext uri="{FF2B5EF4-FFF2-40B4-BE49-F238E27FC236}">
                <a16:creationId xmlns:a16="http://schemas.microsoft.com/office/drawing/2014/main" id="{1B42FD21-9946-44EC-890F-8D497F6BA04A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252378"/>
            <a:ext cx="8059737" cy="492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060A47-1B50-4FB8-8639-80B0BDF94D29}"/>
              </a:ext>
            </a:extLst>
          </p:cNvPr>
          <p:cNvSpPr txBox="1"/>
          <p:nvPr/>
        </p:nvSpPr>
        <p:spPr>
          <a:xfrm>
            <a:off x="915034" y="2333486"/>
            <a:ext cx="70840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</a:t>
            </a:r>
            <a:endParaRPr lang="hu-HU" sz="1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E0C005-0183-4242-84C6-4E395B2C5442}"/>
              </a:ext>
            </a:extLst>
          </p:cNvPr>
          <p:cNvSpPr txBox="1"/>
          <p:nvPr/>
        </p:nvSpPr>
        <p:spPr>
          <a:xfrm>
            <a:off x="1225311" y="3057677"/>
            <a:ext cx="93296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E890B0-55CB-4B30-BE65-ECEC5356ACE1}"/>
              </a:ext>
            </a:extLst>
          </p:cNvPr>
          <p:cNvSpPr txBox="1"/>
          <p:nvPr/>
        </p:nvSpPr>
        <p:spPr>
          <a:xfrm>
            <a:off x="2023917" y="2641851"/>
            <a:ext cx="133855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KERESKEDELEM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969FE8-1091-4E83-8F3D-16C9FFDDB40F}"/>
              </a:ext>
            </a:extLst>
          </p:cNvPr>
          <p:cNvSpPr txBox="1"/>
          <p:nvPr/>
        </p:nvSpPr>
        <p:spPr>
          <a:xfrm>
            <a:off x="3124861" y="2363358"/>
            <a:ext cx="111536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TÁRSADALOM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9755E9-9EDB-47D8-A259-7E49E9E2B505}"/>
              </a:ext>
            </a:extLst>
          </p:cNvPr>
          <p:cNvSpPr txBox="1"/>
          <p:nvPr/>
        </p:nvSpPr>
        <p:spPr>
          <a:xfrm>
            <a:off x="4258413" y="2649799"/>
            <a:ext cx="117203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EGÉSZSÉGÜGY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96491A-FF82-404B-8C84-EC795200B70E}"/>
              </a:ext>
            </a:extLst>
          </p:cNvPr>
          <p:cNvSpPr txBox="1"/>
          <p:nvPr/>
        </p:nvSpPr>
        <p:spPr>
          <a:xfrm>
            <a:off x="5354530" y="2356327"/>
            <a:ext cx="7540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OTTHON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EFB595-EBA7-498C-B9E3-0E3FAD96F34B}"/>
              </a:ext>
            </a:extLst>
          </p:cNvPr>
          <p:cNvSpPr txBox="1"/>
          <p:nvPr/>
        </p:nvSpPr>
        <p:spPr>
          <a:xfrm>
            <a:off x="6825230" y="2335762"/>
            <a:ext cx="8997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DE1FF2-C24B-42F7-BFF4-6A59373AC6B4}"/>
              </a:ext>
            </a:extLst>
          </p:cNvPr>
          <p:cNvSpPr txBox="1"/>
          <p:nvPr/>
        </p:nvSpPr>
        <p:spPr>
          <a:xfrm>
            <a:off x="7410687" y="2641851"/>
            <a:ext cx="8997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MOBILITÁS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E0D26C-A43E-4E01-A956-BD187B04D0FA}"/>
              </a:ext>
            </a:extLst>
          </p:cNvPr>
          <p:cNvSpPr txBox="1"/>
          <p:nvPr/>
        </p:nvSpPr>
        <p:spPr>
          <a:xfrm>
            <a:off x="3408202" y="1435990"/>
            <a:ext cx="2254424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OKOSVÁROS</a:t>
            </a:r>
          </a:p>
          <a:p>
            <a:pPr algn="ctr"/>
            <a:r>
              <a:rPr lang="hu-HU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JÖVŐ MEGAPOLISZAI</a:t>
            </a:r>
            <a:endParaRPr lang="hu-HU" sz="1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5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74">
            <a:extLst>
              <a:ext uri="{FF2B5EF4-FFF2-40B4-BE49-F238E27FC236}">
                <a16:creationId xmlns:a16="http://schemas.microsoft.com/office/drawing/2014/main" id="{1C401638-A71D-4CEB-87AD-3AC648E0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59" y="319074"/>
            <a:ext cx="7590757" cy="612000"/>
          </a:xfrm>
        </p:spPr>
        <p:txBody>
          <a:bodyPr>
            <a:noAutofit/>
          </a:bodyPr>
          <a:lstStyle/>
          <a:p>
            <a:r>
              <a:rPr lang="hu-HU" sz="2400" dirty="0"/>
              <a:t>Az új technológiák gyökeresen átformálják mindennapjainkat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D770C232-DBA8-4A1F-89D8-F463C239E5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világformáló </a:t>
            </a:r>
            <a:r>
              <a:rPr lang="hu-HU" b="1" dirty="0"/>
              <a:t>megatrendek</a:t>
            </a:r>
            <a:r>
              <a:rPr lang="hu-HU" dirty="0"/>
              <a:t> és a technológiai újítások </a:t>
            </a:r>
            <a:r>
              <a:rPr lang="hu-HU" b="1" dirty="0"/>
              <a:t>új eszközöket és eljárásokat követelnek meg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Az új technológiai vívmányok </a:t>
            </a:r>
            <a:r>
              <a:rPr lang="hu-HU" b="1" dirty="0"/>
              <a:t>egyre összetettebbé </a:t>
            </a:r>
            <a:r>
              <a:rPr lang="hu-HU" dirty="0"/>
              <a:t>válnak.</a:t>
            </a:r>
          </a:p>
          <a:p>
            <a:pPr marL="0" indent="0">
              <a:buNone/>
            </a:pPr>
            <a:r>
              <a:rPr lang="hu-HU" dirty="0"/>
              <a:t>A negyedik ipari forradalom </a:t>
            </a:r>
            <a:r>
              <a:rPr lang="hu-HU" b="1" dirty="0"/>
              <a:t>új kihívások </a:t>
            </a:r>
            <a:r>
              <a:rPr lang="hu-HU" dirty="0"/>
              <a:t>elé állatja a termelést.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FD4B8271-4671-420D-AA16-99B380DE44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09563" y="6316643"/>
            <a:ext cx="3772589" cy="369333"/>
          </a:xfrm>
        </p:spPr>
        <p:txBody>
          <a:bodyPr/>
          <a:lstStyle/>
          <a:p>
            <a:r>
              <a:rPr lang="hu-HU" dirty="0"/>
              <a:t>Forrás | OECD (2016): Science, Technology and Innovation Outlook 2016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F5D3B51C-31C7-4729-BEAF-800D9C30A5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30" y="6245626"/>
            <a:ext cx="4167882" cy="444979"/>
          </a:xfrm>
        </p:spPr>
        <p:txBody>
          <a:bodyPr>
            <a:normAutofit/>
          </a:bodyPr>
          <a:lstStyle/>
          <a:p>
            <a:r>
              <a:rPr lang="hu-HU" dirty="0"/>
              <a:t>A jövő technológiái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0B306F4-66A8-4026-B5CC-7A94002E6D95}"/>
              </a:ext>
            </a:extLst>
          </p:cNvPr>
          <p:cNvSpPr/>
          <p:nvPr/>
        </p:nvSpPr>
        <p:spPr>
          <a:xfrm>
            <a:off x="46956" y="1118235"/>
            <a:ext cx="5005464" cy="496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DED86A-65A7-480C-A202-40ECDC2CCA38}"/>
              </a:ext>
            </a:extLst>
          </p:cNvPr>
          <p:cNvSpPr/>
          <p:nvPr/>
        </p:nvSpPr>
        <p:spPr>
          <a:xfrm>
            <a:off x="562377" y="1563247"/>
            <a:ext cx="3960000" cy="39600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chemeClr val="tx2"/>
              </a:solidFill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7EF25B6-BB37-4984-811F-7B1D4DFA7756}"/>
              </a:ext>
            </a:extLst>
          </p:cNvPr>
          <p:cNvSpPr txBox="1"/>
          <p:nvPr/>
        </p:nvSpPr>
        <p:spPr>
          <a:xfrm>
            <a:off x="1636779" y="1387525"/>
            <a:ext cx="1856783" cy="546321"/>
          </a:xfrm>
          <a:prstGeom prst="rect">
            <a:avLst/>
          </a:prstGeom>
        </p:spPr>
        <p:txBody>
          <a:bodyPr spcFirstLastPara="1" wrap="square" numCol="1" rtlCol="0" anchor="ctr">
            <a:prstTxWarp prst="textArchUp">
              <a:avLst/>
            </a:prstTxWarp>
          </a:bodyPr>
          <a:lstStyle>
            <a:defPPr>
              <a:defRPr lang="en-US"/>
            </a:defPPr>
            <a:lvl1pPr indent="0" algn="ctr">
              <a:defRPr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hu-HU" sz="2400" dirty="0"/>
              <a:t>Digitalizáció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38DAD73-3154-482C-B510-150C7B3D6945}"/>
              </a:ext>
            </a:extLst>
          </p:cNvPr>
          <p:cNvSpPr txBox="1"/>
          <p:nvPr/>
        </p:nvSpPr>
        <p:spPr>
          <a:xfrm rot="5400000">
            <a:off x="2562133" y="2768840"/>
            <a:ext cx="2800142" cy="1548818"/>
          </a:xfrm>
          <a:prstGeom prst="rect">
            <a:avLst/>
          </a:prstGeom>
        </p:spPr>
        <p:txBody>
          <a:bodyPr spcFirstLastPara="1" wrap="square" numCol="1" rtlCol="0" anchor="ctr">
            <a:prstTxWarp prst="textArchUp">
              <a:avLst/>
            </a:prstTxWarp>
          </a:bodyPr>
          <a:lstStyle>
            <a:defPPr>
              <a:defRPr lang="en-US"/>
            </a:defPPr>
            <a:lvl1pPr indent="0" algn="ctr">
              <a:defRPr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hu-HU" sz="2400" dirty="0"/>
              <a:t>Biotechnológia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2565ED-05D0-476B-8F7A-9B8467F83580}"/>
              </a:ext>
            </a:extLst>
          </p:cNvPr>
          <p:cNvCxnSpPr>
            <a:cxnSpLocks/>
            <a:stCxn id="9" idx="5"/>
            <a:endCxn id="9" idx="1"/>
          </p:cNvCxnSpPr>
          <p:nvPr/>
        </p:nvCxnSpPr>
        <p:spPr>
          <a:xfrm flipH="1" flipV="1">
            <a:off x="1142306" y="2143176"/>
            <a:ext cx="2800142" cy="2800142"/>
          </a:xfrm>
          <a:prstGeom prst="line">
            <a:avLst/>
          </a:prstGeom>
          <a:ln w="22225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7CE31F-1A7B-47DE-B10F-C58339340D01}"/>
              </a:ext>
            </a:extLst>
          </p:cNvPr>
          <p:cNvCxnSpPr>
            <a:cxnSpLocks/>
            <a:stCxn id="9" idx="7"/>
            <a:endCxn id="9" idx="3"/>
          </p:cNvCxnSpPr>
          <p:nvPr/>
        </p:nvCxnSpPr>
        <p:spPr>
          <a:xfrm flipH="1">
            <a:off x="1142306" y="2143176"/>
            <a:ext cx="2800142" cy="2800142"/>
          </a:xfrm>
          <a:prstGeom prst="line">
            <a:avLst/>
          </a:prstGeom>
          <a:ln w="22225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0AEEA1BF-7A87-45DC-9534-9D5FED606AD6}"/>
              </a:ext>
            </a:extLst>
          </p:cNvPr>
          <p:cNvSpPr txBox="1"/>
          <p:nvPr/>
        </p:nvSpPr>
        <p:spPr>
          <a:xfrm rot="16200000">
            <a:off x="-223865" y="3172163"/>
            <a:ext cx="1824479" cy="722272"/>
          </a:xfrm>
          <a:prstGeom prst="rect">
            <a:avLst/>
          </a:prstGeom>
        </p:spPr>
        <p:txBody>
          <a:bodyPr spcFirstLastPara="1" wrap="square" numCol="1" rtlCol="0" anchor="ctr">
            <a:prstTxWarp prst="textArchUp">
              <a:avLst/>
            </a:prstTxWarp>
          </a:bodyPr>
          <a:lstStyle>
            <a:defPPr>
              <a:defRPr lang="en-US"/>
            </a:defPPr>
            <a:lvl1pPr indent="0" algn="ctr">
              <a:defRPr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hu-HU" sz="2400" dirty="0"/>
              <a:t>Energia-mix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1DAE80A-3BA3-492D-9709-933C17405781}"/>
              </a:ext>
            </a:extLst>
          </p:cNvPr>
          <p:cNvSpPr txBox="1"/>
          <p:nvPr/>
        </p:nvSpPr>
        <p:spPr>
          <a:xfrm>
            <a:off x="493797" y="2306068"/>
            <a:ext cx="4109713" cy="3504175"/>
          </a:xfrm>
          <a:prstGeom prst="rect">
            <a:avLst/>
          </a:prstGeom>
        </p:spPr>
        <p:txBody>
          <a:bodyPr wrap="square" rtlCol="0" anchor="ctr">
            <a:prstTxWarp prst="textArchDown">
              <a:avLst>
                <a:gd name="adj" fmla="val 81649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Nyersanyagok felhasználása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E7F505-8B52-4831-A273-82C4F001CEA2}"/>
              </a:ext>
            </a:extLst>
          </p:cNvPr>
          <p:cNvSpPr/>
          <p:nvPr/>
        </p:nvSpPr>
        <p:spPr>
          <a:xfrm>
            <a:off x="2472347" y="3484681"/>
            <a:ext cx="146483" cy="14648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F2C6A-EBF5-4F23-81E6-6DD426A72F40}"/>
              </a:ext>
            </a:extLst>
          </p:cNvPr>
          <p:cNvGrpSpPr/>
          <p:nvPr/>
        </p:nvGrpSpPr>
        <p:grpSpPr>
          <a:xfrm>
            <a:off x="2945158" y="2648477"/>
            <a:ext cx="1378771" cy="1797061"/>
            <a:chOff x="2945158" y="2648477"/>
            <a:chExt cx="1378771" cy="1797061"/>
          </a:xfrm>
        </p:grpSpPr>
        <p:sp>
          <p:nvSpPr>
            <p:cNvPr id="40" name="TextBox 1">
              <a:extLst>
                <a:ext uri="{FF2B5EF4-FFF2-40B4-BE49-F238E27FC236}">
                  <a16:creationId xmlns:a16="http://schemas.microsoft.com/office/drawing/2014/main" id="{D42173AC-500E-4690-9046-CFAD7DAB0994}"/>
                </a:ext>
              </a:extLst>
            </p:cNvPr>
            <p:cNvSpPr txBox="1"/>
            <p:nvPr/>
          </p:nvSpPr>
          <p:spPr>
            <a:xfrm>
              <a:off x="2945158" y="3443556"/>
              <a:ext cx="1168850" cy="217766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Bioinformatika</a:t>
              </a:r>
            </a:p>
          </p:txBody>
        </p:sp>
        <p:sp>
          <p:nvSpPr>
            <p:cNvPr id="43" name="TextBox 1">
              <a:extLst>
                <a:ext uri="{FF2B5EF4-FFF2-40B4-BE49-F238E27FC236}">
                  <a16:creationId xmlns:a16="http://schemas.microsoft.com/office/drawing/2014/main" id="{F12D7448-57BC-433E-805E-BBD57740BC82}"/>
                </a:ext>
              </a:extLst>
            </p:cNvPr>
            <p:cNvSpPr txBox="1"/>
            <p:nvPr/>
          </p:nvSpPr>
          <p:spPr>
            <a:xfrm>
              <a:off x="2949496" y="3816888"/>
              <a:ext cx="1297207" cy="217766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Neurotechnológia</a:t>
              </a:r>
            </a:p>
          </p:txBody>
        </p:sp>
        <p:sp>
          <p:nvSpPr>
            <p:cNvPr id="44" name="TextBox 1">
              <a:extLst>
                <a:ext uri="{FF2B5EF4-FFF2-40B4-BE49-F238E27FC236}">
                  <a16:creationId xmlns:a16="http://schemas.microsoft.com/office/drawing/2014/main" id="{0590586D-D4C4-4F2D-88B0-E442C5286810}"/>
                </a:ext>
              </a:extLst>
            </p:cNvPr>
            <p:cNvSpPr txBox="1"/>
            <p:nvPr/>
          </p:nvSpPr>
          <p:spPr>
            <a:xfrm>
              <a:off x="3471342" y="4227772"/>
              <a:ext cx="685661" cy="217766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Biochip</a:t>
              </a:r>
            </a:p>
          </p:txBody>
        </p:sp>
        <p:sp>
          <p:nvSpPr>
            <p:cNvPr id="45" name="TextBox 1">
              <a:extLst>
                <a:ext uri="{FF2B5EF4-FFF2-40B4-BE49-F238E27FC236}">
                  <a16:creationId xmlns:a16="http://schemas.microsoft.com/office/drawing/2014/main" id="{5C83D866-B93C-4B6C-ACAF-4C21CAD80B97}"/>
                </a:ext>
              </a:extLst>
            </p:cNvPr>
            <p:cNvSpPr txBox="1"/>
            <p:nvPr/>
          </p:nvSpPr>
          <p:spPr>
            <a:xfrm>
              <a:off x="3344040" y="2648477"/>
              <a:ext cx="880044" cy="368641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Stem cells</a:t>
              </a:r>
            </a:p>
          </p:txBody>
        </p:sp>
        <p:sp>
          <p:nvSpPr>
            <p:cNvPr id="46" name="TextBox 1">
              <a:extLst>
                <a:ext uri="{FF2B5EF4-FFF2-40B4-BE49-F238E27FC236}">
                  <a16:creationId xmlns:a16="http://schemas.microsoft.com/office/drawing/2014/main" id="{0B841E96-A7FF-4F88-A270-1DE16DBD891D}"/>
                </a:ext>
              </a:extLst>
            </p:cNvPr>
            <p:cNvSpPr txBox="1"/>
            <p:nvPr/>
          </p:nvSpPr>
          <p:spPr>
            <a:xfrm>
              <a:off x="3062455" y="3116377"/>
              <a:ext cx="1261474" cy="217766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Személyreszabás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0521BD2-A4F9-4AF8-B297-F5751F131382}"/>
              </a:ext>
            </a:extLst>
          </p:cNvPr>
          <p:cNvGrpSpPr/>
          <p:nvPr/>
        </p:nvGrpSpPr>
        <p:grpSpPr>
          <a:xfrm>
            <a:off x="1499074" y="3988501"/>
            <a:ext cx="1948720" cy="1209022"/>
            <a:chOff x="1499074" y="3988501"/>
            <a:chExt cx="1948720" cy="1209022"/>
          </a:xfrm>
        </p:grpSpPr>
        <p:sp>
          <p:nvSpPr>
            <p:cNvPr id="47" name="TextBox 1">
              <a:extLst>
                <a:ext uri="{FF2B5EF4-FFF2-40B4-BE49-F238E27FC236}">
                  <a16:creationId xmlns:a16="http://schemas.microsoft.com/office/drawing/2014/main" id="{412D9F01-2680-44A8-8FED-A26322C71A5E}"/>
                </a:ext>
              </a:extLst>
            </p:cNvPr>
            <p:cNvSpPr txBox="1"/>
            <p:nvPr/>
          </p:nvSpPr>
          <p:spPr>
            <a:xfrm>
              <a:off x="2100506" y="3988501"/>
              <a:ext cx="844652" cy="217766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Nano eszközök</a:t>
              </a:r>
            </a:p>
          </p:txBody>
        </p:sp>
        <p:sp>
          <p:nvSpPr>
            <p:cNvPr id="48" name="TextBox 1">
              <a:extLst>
                <a:ext uri="{FF2B5EF4-FFF2-40B4-BE49-F238E27FC236}">
                  <a16:creationId xmlns:a16="http://schemas.microsoft.com/office/drawing/2014/main" id="{287DC4F6-92BE-46A1-A1F9-70F65718F1AD}"/>
                </a:ext>
              </a:extLst>
            </p:cNvPr>
            <p:cNvSpPr txBox="1"/>
            <p:nvPr/>
          </p:nvSpPr>
          <p:spPr>
            <a:xfrm>
              <a:off x="1893907" y="4979757"/>
              <a:ext cx="1259598" cy="217766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Karbon nanocsövek</a:t>
              </a:r>
            </a:p>
          </p:txBody>
        </p:sp>
        <p:sp>
          <p:nvSpPr>
            <p:cNvPr id="49" name="TextBox 1">
              <a:extLst>
                <a:ext uri="{FF2B5EF4-FFF2-40B4-BE49-F238E27FC236}">
                  <a16:creationId xmlns:a16="http://schemas.microsoft.com/office/drawing/2014/main" id="{CECDBB31-76E5-4368-BAF8-DD3E6022D5E9}"/>
                </a:ext>
              </a:extLst>
            </p:cNvPr>
            <p:cNvSpPr txBox="1"/>
            <p:nvPr/>
          </p:nvSpPr>
          <p:spPr>
            <a:xfrm>
              <a:off x="1499074" y="4581662"/>
              <a:ext cx="844652" cy="217766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Grafén</a:t>
              </a:r>
            </a:p>
          </p:txBody>
        </p:sp>
        <p:sp>
          <p:nvSpPr>
            <p:cNvPr id="50" name="TextBox 1">
              <a:extLst>
                <a:ext uri="{FF2B5EF4-FFF2-40B4-BE49-F238E27FC236}">
                  <a16:creationId xmlns:a16="http://schemas.microsoft.com/office/drawing/2014/main" id="{CE96F684-08CD-4029-83F2-FE6F9FE13736}"/>
                </a:ext>
              </a:extLst>
            </p:cNvPr>
            <p:cNvSpPr txBox="1"/>
            <p:nvPr/>
          </p:nvSpPr>
          <p:spPr>
            <a:xfrm>
              <a:off x="2485216" y="4411077"/>
              <a:ext cx="962578" cy="393468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Funkcionális anyagok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A45D89-BFF9-45D2-A5D1-E709BB8308D5}"/>
              </a:ext>
            </a:extLst>
          </p:cNvPr>
          <p:cNvGrpSpPr/>
          <p:nvPr/>
        </p:nvGrpSpPr>
        <p:grpSpPr>
          <a:xfrm>
            <a:off x="670211" y="2599802"/>
            <a:ext cx="1396508" cy="1742380"/>
            <a:chOff x="670211" y="2599802"/>
            <a:chExt cx="1396508" cy="1742380"/>
          </a:xfrm>
        </p:grpSpPr>
        <p:sp>
          <p:nvSpPr>
            <p:cNvPr id="53" name="TextBox 1">
              <a:extLst>
                <a:ext uri="{FF2B5EF4-FFF2-40B4-BE49-F238E27FC236}">
                  <a16:creationId xmlns:a16="http://schemas.microsoft.com/office/drawing/2014/main" id="{CAB7F7E3-2080-4EC0-9995-BB71E862894D}"/>
                </a:ext>
              </a:extLst>
            </p:cNvPr>
            <p:cNvSpPr txBox="1"/>
            <p:nvPr/>
          </p:nvSpPr>
          <p:spPr>
            <a:xfrm>
              <a:off x="891728" y="2599802"/>
              <a:ext cx="660358" cy="217766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Drónok</a:t>
              </a:r>
            </a:p>
          </p:txBody>
        </p:sp>
        <p:sp>
          <p:nvSpPr>
            <p:cNvPr id="54" name="TextBox 1">
              <a:extLst>
                <a:ext uri="{FF2B5EF4-FFF2-40B4-BE49-F238E27FC236}">
                  <a16:creationId xmlns:a16="http://schemas.microsoft.com/office/drawing/2014/main" id="{EC4F85EF-CEE6-4009-9C1F-9BB60BC7FA8C}"/>
                </a:ext>
              </a:extLst>
            </p:cNvPr>
            <p:cNvSpPr txBox="1"/>
            <p:nvPr/>
          </p:nvSpPr>
          <p:spPr>
            <a:xfrm>
              <a:off x="729093" y="4124416"/>
              <a:ext cx="962057" cy="217766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Napenergia</a:t>
              </a:r>
            </a:p>
          </p:txBody>
        </p:sp>
        <p:sp>
          <p:nvSpPr>
            <p:cNvPr id="55" name="TextBox 1">
              <a:extLst>
                <a:ext uri="{FF2B5EF4-FFF2-40B4-BE49-F238E27FC236}">
                  <a16:creationId xmlns:a16="http://schemas.microsoft.com/office/drawing/2014/main" id="{4D471BED-2203-423A-A795-3D319DB3C65F}"/>
                </a:ext>
              </a:extLst>
            </p:cNvPr>
            <p:cNvSpPr txBox="1"/>
            <p:nvPr/>
          </p:nvSpPr>
          <p:spPr>
            <a:xfrm>
              <a:off x="940818" y="2971648"/>
              <a:ext cx="1125901" cy="217766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E-mobilitás</a:t>
              </a:r>
            </a:p>
          </p:txBody>
        </p:sp>
        <p:sp>
          <p:nvSpPr>
            <p:cNvPr id="56" name="TextBox 1">
              <a:extLst>
                <a:ext uri="{FF2B5EF4-FFF2-40B4-BE49-F238E27FC236}">
                  <a16:creationId xmlns:a16="http://schemas.microsoft.com/office/drawing/2014/main" id="{C3A3A3AC-890D-44DE-BABD-D249AEABC01E}"/>
                </a:ext>
              </a:extLst>
            </p:cNvPr>
            <p:cNvSpPr txBox="1"/>
            <p:nvPr/>
          </p:nvSpPr>
          <p:spPr>
            <a:xfrm>
              <a:off x="670211" y="3267447"/>
              <a:ext cx="1216736" cy="217766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Szélerőművek</a:t>
              </a:r>
            </a:p>
          </p:txBody>
        </p:sp>
        <p:sp>
          <p:nvSpPr>
            <p:cNvPr id="57" name="TextBox 1">
              <a:extLst>
                <a:ext uri="{FF2B5EF4-FFF2-40B4-BE49-F238E27FC236}">
                  <a16:creationId xmlns:a16="http://schemas.microsoft.com/office/drawing/2014/main" id="{E2A90C84-12D6-4635-B741-53462F8882BF}"/>
                </a:ext>
              </a:extLst>
            </p:cNvPr>
            <p:cNvSpPr txBox="1"/>
            <p:nvPr/>
          </p:nvSpPr>
          <p:spPr>
            <a:xfrm>
              <a:off x="798963" y="3619654"/>
              <a:ext cx="1148021" cy="390458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Precíziós mezőgazdaság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F83C7D6-27AC-477B-8FDD-5377B3E2DFD4}"/>
              </a:ext>
            </a:extLst>
          </p:cNvPr>
          <p:cNvGrpSpPr/>
          <p:nvPr/>
        </p:nvGrpSpPr>
        <p:grpSpPr>
          <a:xfrm>
            <a:off x="1328087" y="1770357"/>
            <a:ext cx="2397430" cy="1539223"/>
            <a:chOff x="1328087" y="1770357"/>
            <a:chExt cx="2397430" cy="1539223"/>
          </a:xfrm>
        </p:grpSpPr>
        <p:sp>
          <p:nvSpPr>
            <p:cNvPr id="29" name="TextBox 1">
              <a:extLst>
                <a:ext uri="{FF2B5EF4-FFF2-40B4-BE49-F238E27FC236}">
                  <a16:creationId xmlns:a16="http://schemas.microsoft.com/office/drawing/2014/main" id="{DA7D6952-02B2-4506-8FE9-C7022BFD27A0}"/>
                </a:ext>
              </a:extLst>
            </p:cNvPr>
            <p:cNvSpPr txBox="1"/>
            <p:nvPr/>
          </p:nvSpPr>
          <p:spPr>
            <a:xfrm>
              <a:off x="2103481" y="1770357"/>
              <a:ext cx="974705" cy="328601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Mesterséges intelligencia</a:t>
              </a:r>
            </a:p>
          </p:txBody>
        </p:sp>
        <p:sp>
          <p:nvSpPr>
            <p:cNvPr id="35" name="TextBox 1">
              <a:extLst>
                <a:ext uri="{FF2B5EF4-FFF2-40B4-BE49-F238E27FC236}">
                  <a16:creationId xmlns:a16="http://schemas.microsoft.com/office/drawing/2014/main" id="{58BD27A9-7939-4B56-9D28-FAAA4CDFD50F}"/>
                </a:ext>
              </a:extLst>
            </p:cNvPr>
            <p:cNvSpPr txBox="1"/>
            <p:nvPr/>
          </p:nvSpPr>
          <p:spPr>
            <a:xfrm>
              <a:off x="2966505" y="1952964"/>
              <a:ext cx="759012" cy="328601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Big Data</a:t>
              </a:r>
            </a:p>
          </p:txBody>
        </p:sp>
        <p:sp>
          <p:nvSpPr>
            <p:cNvPr id="36" name="TextBox 1">
              <a:extLst>
                <a:ext uri="{FF2B5EF4-FFF2-40B4-BE49-F238E27FC236}">
                  <a16:creationId xmlns:a16="http://schemas.microsoft.com/office/drawing/2014/main" id="{32B0C209-E54A-4381-893B-269A21A03655}"/>
                </a:ext>
              </a:extLst>
            </p:cNvPr>
            <p:cNvSpPr txBox="1"/>
            <p:nvPr/>
          </p:nvSpPr>
          <p:spPr>
            <a:xfrm>
              <a:off x="2035947" y="2694494"/>
              <a:ext cx="974705" cy="328601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Robotika</a:t>
              </a:r>
              <a:endParaRPr lang="hu-HU" sz="10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1">
              <a:extLst>
                <a:ext uri="{FF2B5EF4-FFF2-40B4-BE49-F238E27FC236}">
                  <a16:creationId xmlns:a16="http://schemas.microsoft.com/office/drawing/2014/main" id="{FCDFED22-205A-458C-97EA-C9038ED7E265}"/>
                </a:ext>
              </a:extLst>
            </p:cNvPr>
            <p:cNvSpPr txBox="1"/>
            <p:nvPr/>
          </p:nvSpPr>
          <p:spPr>
            <a:xfrm>
              <a:off x="2460847" y="2262824"/>
              <a:ext cx="974705" cy="328601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Kvantum-technológia</a:t>
              </a:r>
            </a:p>
          </p:txBody>
        </p:sp>
        <p:sp>
          <p:nvSpPr>
            <p:cNvPr id="38" name="TextBox 1">
              <a:extLst>
                <a:ext uri="{FF2B5EF4-FFF2-40B4-BE49-F238E27FC236}">
                  <a16:creationId xmlns:a16="http://schemas.microsoft.com/office/drawing/2014/main" id="{86EB56D6-67E5-4872-AFAE-5553D8975D23}"/>
                </a:ext>
              </a:extLst>
            </p:cNvPr>
            <p:cNvSpPr txBox="1"/>
            <p:nvPr/>
          </p:nvSpPr>
          <p:spPr>
            <a:xfrm>
              <a:off x="1328087" y="2016894"/>
              <a:ext cx="827925" cy="277040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Fotonika</a:t>
              </a:r>
            </a:p>
          </p:txBody>
        </p:sp>
        <p:sp>
          <p:nvSpPr>
            <p:cNvPr id="39" name="TextBox 1">
              <a:extLst>
                <a:ext uri="{FF2B5EF4-FFF2-40B4-BE49-F238E27FC236}">
                  <a16:creationId xmlns:a16="http://schemas.microsoft.com/office/drawing/2014/main" id="{FC6F296B-BDE8-4838-9B88-BB96E773CE9E}"/>
                </a:ext>
              </a:extLst>
            </p:cNvPr>
            <p:cNvSpPr txBox="1"/>
            <p:nvPr/>
          </p:nvSpPr>
          <p:spPr>
            <a:xfrm>
              <a:off x="1635782" y="2423336"/>
              <a:ext cx="906595" cy="217766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Blockchain</a:t>
              </a:r>
              <a:endParaRPr lang="hu-HU" sz="10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TextBox 1">
              <a:extLst>
                <a:ext uri="{FF2B5EF4-FFF2-40B4-BE49-F238E27FC236}">
                  <a16:creationId xmlns:a16="http://schemas.microsoft.com/office/drawing/2014/main" id="{F2FCF5FE-C0AA-4038-9E8A-D3D96F8783C2}"/>
                </a:ext>
              </a:extLst>
            </p:cNvPr>
            <p:cNvSpPr txBox="1"/>
            <p:nvPr/>
          </p:nvSpPr>
          <p:spPr>
            <a:xfrm>
              <a:off x="2264291" y="2980979"/>
              <a:ext cx="533684" cy="328601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IoT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81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A1FDB2-48AC-493B-87BC-A56847153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90" y="310448"/>
            <a:ext cx="7853426" cy="612000"/>
          </a:xfrm>
        </p:spPr>
        <p:txBody>
          <a:bodyPr>
            <a:noAutofit/>
          </a:bodyPr>
          <a:lstStyle/>
          <a:p>
            <a:r>
              <a:rPr lang="hu-HU" sz="2100" dirty="0"/>
              <a:t>A robotizáció és automatizáció érdemben átformálja a globális munkaerőpiacot</a:t>
            </a:r>
            <a:endParaRPr lang="en-GB" sz="21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91935-8030-461E-B1D2-06E26B1D90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86149" y="6351479"/>
            <a:ext cx="6596003" cy="369333"/>
          </a:xfrm>
        </p:spPr>
        <p:txBody>
          <a:bodyPr/>
          <a:lstStyle/>
          <a:p>
            <a:r>
              <a:rPr lang="hu-HU" dirty="0"/>
              <a:t>Forrás | McKinsey (2017): </a:t>
            </a:r>
            <a:r>
              <a:rPr lang="en-US" dirty="0"/>
              <a:t>Jobs lost, jobs gained: What the future of work will mean for jobs, skills, and wages</a:t>
            </a:r>
            <a:r>
              <a:rPr lang="hu-HU" dirty="0"/>
              <a:t> alapján MNB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DE1260-4A51-42E8-867C-6B6F3DAB4F29}"/>
              </a:ext>
            </a:extLst>
          </p:cNvPr>
          <p:cNvGrpSpPr/>
          <p:nvPr/>
        </p:nvGrpSpPr>
        <p:grpSpPr>
          <a:xfrm>
            <a:off x="213155" y="1709599"/>
            <a:ext cx="6504206" cy="3941819"/>
            <a:chOff x="639880" y="1640374"/>
            <a:chExt cx="6504206" cy="3941819"/>
          </a:xfrm>
        </p:grpSpPr>
        <p:pic>
          <p:nvPicPr>
            <p:cNvPr id="2058" name="Picture 10" descr="Image result for globe png">
              <a:extLst>
                <a:ext uri="{FF2B5EF4-FFF2-40B4-BE49-F238E27FC236}">
                  <a16:creationId xmlns:a16="http://schemas.microsoft.com/office/drawing/2014/main" id="{07DE05AF-75F9-4293-B911-257D494E6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80" y="1640375"/>
              <a:ext cx="3577250" cy="357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E47CDB-9834-4983-B792-7106A5B9808C}"/>
                </a:ext>
              </a:extLst>
            </p:cNvPr>
            <p:cNvSpPr/>
            <p:nvPr/>
          </p:nvSpPr>
          <p:spPr>
            <a:xfrm>
              <a:off x="2450874" y="1640374"/>
              <a:ext cx="1894708" cy="3941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D2EE244-0EBD-44D2-9BD9-5D9330D81A5C}"/>
                </a:ext>
              </a:extLst>
            </p:cNvPr>
            <p:cNvCxnSpPr>
              <a:cxnSpLocks/>
            </p:cNvCxnSpPr>
            <p:nvPr/>
          </p:nvCxnSpPr>
          <p:spPr>
            <a:xfrm>
              <a:off x="2477001" y="1657791"/>
              <a:ext cx="0" cy="3542417"/>
            </a:xfrm>
            <a:prstGeom prst="line">
              <a:avLst/>
            </a:prstGeom>
            <a:ln w="825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1">
              <a:extLst>
                <a:ext uri="{FF2B5EF4-FFF2-40B4-BE49-F238E27FC236}">
                  <a16:creationId xmlns:a16="http://schemas.microsoft.com/office/drawing/2014/main" id="{4BB29E86-E76C-4C46-90B3-2B0B8F0F13E5}"/>
                </a:ext>
              </a:extLst>
            </p:cNvPr>
            <p:cNvSpPr txBox="1"/>
            <p:nvPr/>
          </p:nvSpPr>
          <p:spPr>
            <a:xfrm>
              <a:off x="2494420" y="3132974"/>
              <a:ext cx="4649666" cy="1683469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1500" b="1" dirty="0">
                  <a:solidFill>
                    <a:schemeClr val="accent3">
                      <a:lumMod val="75000"/>
                    </a:schemeClr>
                  </a:solidFill>
                  <a:cs typeface="Segoe UI" panose="020B0502040204020203" pitchFamily="34" charset="0"/>
                </a:rPr>
                <a:t>50%</a:t>
              </a:r>
            </a:p>
          </p:txBody>
        </p:sp>
        <p:sp>
          <p:nvSpPr>
            <p:cNvPr id="30" name="TextBox 1">
              <a:extLst>
                <a:ext uri="{FF2B5EF4-FFF2-40B4-BE49-F238E27FC236}">
                  <a16:creationId xmlns:a16="http://schemas.microsoft.com/office/drawing/2014/main" id="{37625D9A-41AE-4CFC-A7CF-4214729F8E55}"/>
                </a:ext>
              </a:extLst>
            </p:cNvPr>
            <p:cNvSpPr txBox="1"/>
            <p:nvPr/>
          </p:nvSpPr>
          <p:spPr>
            <a:xfrm>
              <a:off x="2587938" y="4869217"/>
              <a:ext cx="2984899" cy="36933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2400" dirty="0">
                  <a:solidFill>
                    <a:schemeClr val="accent3">
                      <a:lumMod val="75000"/>
                    </a:schemeClr>
                  </a:solidFill>
                  <a:cs typeface="Segoe UI" panose="020B0502040204020203" pitchFamily="34" charset="0"/>
                </a:rPr>
                <a:t>munkahelyek</a:t>
              </a:r>
            </a:p>
          </p:txBody>
        </p:sp>
        <p:sp>
          <p:nvSpPr>
            <p:cNvPr id="34" name="TextBox 1">
              <a:extLst>
                <a:ext uri="{FF2B5EF4-FFF2-40B4-BE49-F238E27FC236}">
                  <a16:creationId xmlns:a16="http://schemas.microsoft.com/office/drawing/2014/main" id="{B670EA35-0886-4BA6-99CD-10FCDFB02F3F}"/>
                </a:ext>
              </a:extLst>
            </p:cNvPr>
            <p:cNvSpPr txBox="1"/>
            <p:nvPr/>
          </p:nvSpPr>
          <p:spPr>
            <a:xfrm>
              <a:off x="2587938" y="4554083"/>
              <a:ext cx="2984899" cy="36933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2400" dirty="0">
                  <a:solidFill>
                    <a:schemeClr val="accent3">
                      <a:lumMod val="75000"/>
                    </a:schemeClr>
                  </a:solidFill>
                  <a:cs typeface="Segoe UI" panose="020B0502040204020203" pitchFamily="34" charset="0"/>
                </a:rPr>
                <a:t>automatizálható</a:t>
              </a:r>
            </a:p>
          </p:txBody>
        </p:sp>
      </p:grpSp>
      <p:pic>
        <p:nvPicPr>
          <p:cNvPr id="2060" name="Picture 12" descr="Related image">
            <a:extLst>
              <a:ext uri="{FF2B5EF4-FFF2-40B4-BE49-F238E27FC236}">
                <a16:creationId xmlns:a16="http://schemas.microsoft.com/office/drawing/2014/main" id="{3239541D-DFFE-47D2-8DC1-8941E5FCD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05">
            <a:off x="5057053" y="1708204"/>
            <a:ext cx="3594742" cy="359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1">
            <a:extLst>
              <a:ext uri="{FF2B5EF4-FFF2-40B4-BE49-F238E27FC236}">
                <a16:creationId xmlns:a16="http://schemas.microsoft.com/office/drawing/2014/main" id="{1BF6968C-F0C3-43FA-A570-BA6193C90074}"/>
              </a:ext>
            </a:extLst>
          </p:cNvPr>
          <p:cNvSpPr txBox="1"/>
          <p:nvPr/>
        </p:nvSpPr>
        <p:spPr>
          <a:xfrm>
            <a:off x="5505793" y="5109473"/>
            <a:ext cx="2841011" cy="40700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2030-ra olyan foglalkozásban, ami ma még nem létezik</a:t>
            </a:r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FD258168-E2FA-42AD-9046-3B09D0BD68B8}"/>
              </a:ext>
            </a:extLst>
          </p:cNvPr>
          <p:cNvSpPr txBox="1"/>
          <p:nvPr/>
        </p:nvSpPr>
        <p:spPr>
          <a:xfrm>
            <a:off x="5906630" y="2580716"/>
            <a:ext cx="2039338" cy="187423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60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8-9%</a:t>
            </a:r>
          </a:p>
        </p:txBody>
      </p:sp>
    </p:spTree>
    <p:extLst>
      <p:ext uri="{BB962C8B-B14F-4D97-AF65-F5344CB8AC3E}">
        <p14:creationId xmlns:p14="http://schemas.microsoft.com/office/powerpoint/2010/main" val="1373939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29E626-154B-41E8-BE79-EA2D7898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8837"/>
            <a:ext cx="7610642" cy="612000"/>
          </a:xfrm>
        </p:spPr>
        <p:txBody>
          <a:bodyPr>
            <a:noAutofit/>
          </a:bodyPr>
          <a:lstStyle/>
          <a:p>
            <a:r>
              <a:rPr lang="hu-HU" sz="2400" dirty="0"/>
              <a:t>A folyamatban lévő ötödik ipari forradalom komplexebb mint a korábbiak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460B1-4396-433D-85BE-60EC019C99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Acatech (2013)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E52C72-42CF-4AB0-AAD4-52A061541FA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1939" y="1155896"/>
          <a:ext cx="7808377" cy="4847599"/>
        </p:xfrm>
        <a:graphic>
          <a:graphicData uri="http://schemas.openxmlformats.org/drawingml/2006/table">
            <a:tbl>
              <a:tblPr firstCol="1" lastRow="1" bandRow="1"/>
              <a:tblGrid>
                <a:gridCol w="1563392">
                  <a:extLst>
                    <a:ext uri="{9D8B030D-6E8A-4147-A177-3AD203B41FA5}">
                      <a16:colId xmlns:a16="http://schemas.microsoft.com/office/drawing/2014/main" val="1517185226"/>
                    </a:ext>
                  </a:extLst>
                </a:gridCol>
                <a:gridCol w="1563392">
                  <a:extLst>
                    <a:ext uri="{9D8B030D-6E8A-4147-A177-3AD203B41FA5}">
                      <a16:colId xmlns:a16="http://schemas.microsoft.com/office/drawing/2014/main" val="4141945935"/>
                    </a:ext>
                  </a:extLst>
                </a:gridCol>
                <a:gridCol w="1560531">
                  <a:extLst>
                    <a:ext uri="{9D8B030D-6E8A-4147-A177-3AD203B41FA5}">
                      <a16:colId xmlns:a16="http://schemas.microsoft.com/office/drawing/2014/main" val="41660433"/>
                    </a:ext>
                  </a:extLst>
                </a:gridCol>
                <a:gridCol w="1560531">
                  <a:extLst>
                    <a:ext uri="{9D8B030D-6E8A-4147-A177-3AD203B41FA5}">
                      <a16:colId xmlns:a16="http://schemas.microsoft.com/office/drawing/2014/main" val="1982404512"/>
                    </a:ext>
                  </a:extLst>
                </a:gridCol>
                <a:gridCol w="1560531">
                  <a:extLst>
                    <a:ext uri="{9D8B030D-6E8A-4147-A177-3AD203B41FA5}">
                      <a16:colId xmlns:a16="http://schemas.microsoft.com/office/drawing/2014/main" val="297732175"/>
                    </a:ext>
                  </a:extLst>
                </a:gridCol>
              </a:tblGrid>
              <a:tr h="204731"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hu-HU" sz="12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82805"/>
                  </a:ext>
                </a:extLst>
              </a:tr>
              <a:tr h="366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rgbClr val="202653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5. Ipari forradalom</a:t>
                      </a: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68254"/>
                  </a:ext>
                </a:extLst>
              </a:tr>
              <a:tr h="366766"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rgbClr val="202653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4. </a:t>
                      </a: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Ipari forradalom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Mesterséges intelligencia</a:t>
                      </a: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66242"/>
                  </a:ext>
                </a:extLst>
              </a:tr>
              <a:tr h="576564"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>
                        <a:solidFill>
                          <a:srgbClr val="202653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u-HU" sz="1200" dirty="0" err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Kiberfizikai</a:t>
                      </a:r>
                      <a:r>
                        <a:rPr lang="hu-HU" sz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 rendszer, Internet of </a:t>
                      </a:r>
                      <a:r>
                        <a:rPr lang="hu-HU" sz="1200" dirty="0" err="1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Things</a:t>
                      </a:r>
                      <a:r>
                        <a:rPr lang="hu-HU" sz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, okos gyár, Big Data</a:t>
                      </a:r>
                    </a:p>
                  </a:txBody>
                  <a:tcPr marL="62648" marR="62648" marT="493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hu-HU" sz="1200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886493"/>
                  </a:ext>
                </a:extLst>
              </a:tr>
              <a:tr h="366766"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Ipari forradalom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B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11950"/>
                  </a:ext>
                </a:extLst>
              </a:tr>
              <a:tr h="576564"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>
                        <a:solidFill>
                          <a:srgbClr val="202653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u-HU" sz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Számítógép, elektronika, automatizáció</a:t>
                      </a:r>
                    </a:p>
                  </a:txBody>
                  <a:tcPr marL="62648" marR="62648" marT="493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B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571516"/>
                  </a:ext>
                </a:extLst>
              </a:tr>
              <a:tr h="366766"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Ipari forradalom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90263"/>
                  </a:ext>
                </a:extLst>
              </a:tr>
              <a:tr h="576564"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>
                        <a:solidFill>
                          <a:srgbClr val="202653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u-HU" sz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Elektromosság, futószalag, tömegtermelés</a:t>
                      </a:r>
                    </a:p>
                  </a:txBody>
                  <a:tcPr marL="62648" marR="62648" marT="493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788917"/>
                  </a:ext>
                </a:extLst>
              </a:tr>
              <a:tr h="414747"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EEEBE2"/>
                        </a:buClr>
                        <a:buFont typeface="+mj-lt"/>
                        <a:buNone/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Ipari forradalom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6024"/>
                  </a:ext>
                </a:extLst>
              </a:tr>
              <a:tr h="497780"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Gőz- és vízenergia,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mechanikus gépek</a:t>
                      </a:r>
                    </a:p>
                  </a:txBody>
                  <a:tcPr marL="62648" marR="62648" marT="493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202653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64660"/>
                  </a:ext>
                </a:extLst>
              </a:tr>
              <a:tr h="365986"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18. század vége</a:t>
                      </a:r>
                      <a:endParaRPr lang="hu-H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20. század eleje</a:t>
                      </a:r>
                      <a:endParaRPr lang="hu-H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’70-es évek kezdete</a:t>
                      </a:r>
                      <a:endParaRPr lang="hu-H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4287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685749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028624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371498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714373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057246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400120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742995" algn="l" defTabSz="68574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napjaink</a:t>
                      </a:r>
                      <a:endParaRPr lang="hu-H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közeljövő</a:t>
                      </a:r>
                    </a:p>
                  </a:txBody>
                  <a:tcPr marL="62648" marR="62648" marT="49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66406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8D4AF1D1-09AF-4EDF-AF69-4EBC29B5E158}"/>
              </a:ext>
            </a:extLst>
          </p:cNvPr>
          <p:cNvSpPr/>
          <p:nvPr/>
        </p:nvSpPr>
        <p:spPr>
          <a:xfrm rot="19926762">
            <a:off x="3243837" y="3416950"/>
            <a:ext cx="5110425" cy="883420"/>
          </a:xfrm>
          <a:prstGeom prst="rightArrow">
            <a:avLst/>
          </a:prstGeom>
          <a:solidFill>
            <a:schemeClr val="tx2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Növekvő komplexitás</a:t>
            </a:r>
          </a:p>
        </p:txBody>
      </p:sp>
      <p:pic>
        <p:nvPicPr>
          <p:cNvPr id="1026" name="Picture 2" descr="Képtalálat a következőre: „society 5.0”">
            <a:extLst>
              <a:ext uri="{FF2B5EF4-FFF2-40B4-BE49-F238E27FC236}">
                <a16:creationId xmlns:a16="http://schemas.microsoft.com/office/drawing/2014/main" id="{1AE85769-D5EA-4931-8349-6A57ADEB2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53" y="3850714"/>
            <a:ext cx="1188615" cy="2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1933C0E-C325-46EE-9F7B-D94E101D724A}"/>
              </a:ext>
            </a:extLst>
          </p:cNvPr>
          <p:cNvSpPr txBox="1"/>
          <p:nvPr/>
        </p:nvSpPr>
        <p:spPr>
          <a:xfrm>
            <a:off x="7105942" y="4235635"/>
            <a:ext cx="1324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Társadalom 5.0</a:t>
            </a:r>
          </a:p>
        </p:txBody>
      </p:sp>
      <p:pic>
        <p:nvPicPr>
          <p:cNvPr id="5" name="Picture 2" descr="KÃ©ptalÃ¡lat a kÃ¶vetkezÅre: âiot iconsâ">
            <a:extLst>
              <a:ext uri="{FF2B5EF4-FFF2-40B4-BE49-F238E27FC236}">
                <a16:creationId xmlns:a16="http://schemas.microsoft.com/office/drawing/2014/main" id="{B1873C08-1562-4C7D-BE84-CB9FA8B0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3" y="1452621"/>
            <a:ext cx="652009" cy="6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KapcsolÃ³dÃ³ kÃ©p">
            <a:extLst>
              <a:ext uri="{FF2B5EF4-FFF2-40B4-BE49-F238E27FC236}">
                <a16:creationId xmlns:a16="http://schemas.microsoft.com/office/drawing/2014/main" id="{E1387B06-D928-45BE-8B40-D8C7F1C00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97" y="1610230"/>
            <a:ext cx="589749" cy="58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3B3F63E-3E28-4C74-9DB5-31959720032E}"/>
              </a:ext>
            </a:extLst>
          </p:cNvPr>
          <p:cNvSpPr/>
          <p:nvPr/>
        </p:nvSpPr>
        <p:spPr>
          <a:xfrm>
            <a:off x="209007" y="1060542"/>
            <a:ext cx="3918856" cy="1952623"/>
          </a:xfrm>
          <a:prstGeom prst="wedgeEllipseCallout">
            <a:avLst>
              <a:gd name="adj1" fmla="val 78907"/>
              <a:gd name="adj2" fmla="val -333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2" descr="KÃ©ptalÃ¡lat a kÃ¶vetkezÅre: âbig data iconsâ">
            <a:extLst>
              <a:ext uri="{FF2B5EF4-FFF2-40B4-BE49-F238E27FC236}">
                <a16:creationId xmlns:a16="http://schemas.microsoft.com/office/drawing/2014/main" id="{0D53887C-AEFF-4F61-AA79-86DC6A3D7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14" y="1152354"/>
            <a:ext cx="652009" cy="6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Ã©ptalÃ¡lat a kÃ¶vetkezÅre: âsmart factory iconsâ">
            <a:extLst>
              <a:ext uri="{FF2B5EF4-FFF2-40B4-BE49-F238E27FC236}">
                <a16:creationId xmlns:a16="http://schemas.microsoft.com/office/drawing/2014/main" id="{62B90B68-7163-43D6-9E6D-734DC456D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00" y="1963996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csolÃ³dÃ³ kÃ©p">
            <a:extLst>
              <a:ext uri="{FF2B5EF4-FFF2-40B4-BE49-F238E27FC236}">
                <a16:creationId xmlns:a16="http://schemas.microsoft.com/office/drawing/2014/main" id="{7EDA588A-5EB2-4F26-A83E-CC269B0A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84" y="1994689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A7FB48-2151-43FD-8550-6AE8CBF433F8}"/>
              </a:ext>
            </a:extLst>
          </p:cNvPr>
          <p:cNvSpPr txBox="1"/>
          <p:nvPr/>
        </p:nvSpPr>
        <p:spPr>
          <a:xfrm>
            <a:off x="583830" y="2009305"/>
            <a:ext cx="69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IoT</a:t>
            </a:r>
            <a:endParaRPr lang="hu-H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26829-2301-4068-B683-A437F70481DB}"/>
              </a:ext>
            </a:extLst>
          </p:cNvPr>
          <p:cNvSpPr txBox="1"/>
          <p:nvPr/>
        </p:nvSpPr>
        <p:spPr>
          <a:xfrm>
            <a:off x="1032059" y="2518124"/>
            <a:ext cx="1082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Okos gyár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051B2B-8DD1-421B-998B-B5072A83213D}"/>
              </a:ext>
            </a:extLst>
          </p:cNvPr>
          <p:cNvSpPr txBox="1"/>
          <p:nvPr/>
        </p:nvSpPr>
        <p:spPr>
          <a:xfrm>
            <a:off x="2315907" y="2541888"/>
            <a:ext cx="1082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Okos ház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DC5F04-1518-434F-8BF1-9F6086E4342F}"/>
              </a:ext>
            </a:extLst>
          </p:cNvPr>
          <p:cNvSpPr txBox="1"/>
          <p:nvPr/>
        </p:nvSpPr>
        <p:spPr>
          <a:xfrm>
            <a:off x="1759182" y="1743643"/>
            <a:ext cx="1082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Big Data</a:t>
            </a:r>
          </a:p>
        </p:txBody>
      </p:sp>
    </p:spTree>
    <p:extLst>
      <p:ext uri="{BB962C8B-B14F-4D97-AF65-F5344CB8AC3E}">
        <p14:creationId xmlns:p14="http://schemas.microsoft.com/office/powerpoint/2010/main" val="987999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7351FE-84E8-46EE-8EEA-589CDFB0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47" y="310448"/>
            <a:ext cx="7813569" cy="612000"/>
          </a:xfrm>
        </p:spPr>
        <p:txBody>
          <a:bodyPr>
            <a:noAutofit/>
          </a:bodyPr>
          <a:lstStyle/>
          <a:p>
            <a:r>
              <a:rPr lang="hu-HU" sz="2400" dirty="0"/>
              <a:t>Új Gazdasági rend alakul ki a Világban, amelyben Kína súlya egyre meghatározóbb lesz</a:t>
            </a:r>
          </a:p>
        </p:txBody>
      </p:sp>
      <p:pic>
        <p:nvPicPr>
          <p:cNvPr id="5" name="Kép 5">
            <a:extLst>
              <a:ext uri="{FF2B5EF4-FFF2-40B4-BE49-F238E27FC236}">
                <a16:creationId xmlns:a16="http://schemas.microsoft.com/office/drawing/2014/main" id="{FD6D44BE-768A-408A-B7DF-BC4139997F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4" b="11943"/>
          <a:stretch/>
        </p:blipFill>
        <p:spPr>
          <a:xfrm>
            <a:off x="275247" y="1005713"/>
            <a:ext cx="8280000" cy="495781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71B095-0220-4D6B-AEEA-5EC6DEE3B52B}"/>
              </a:ext>
            </a:extLst>
          </p:cNvPr>
          <p:cNvSpPr txBox="1">
            <a:spLocks/>
          </p:cNvSpPr>
          <p:nvPr/>
        </p:nvSpPr>
        <p:spPr>
          <a:xfrm>
            <a:off x="641116" y="5918282"/>
            <a:ext cx="8279999" cy="344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marR="0" lvl="0" indent="0" algn="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0" i="0" u="none" strike="noStrike" kern="1200" cap="all" spc="113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TOP 3 ország gazdasági dominancia alapján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EC89E44-EEB5-44C3-9BAD-8B188C1F0C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36635" y="6386513"/>
            <a:ext cx="3600450" cy="369887"/>
          </a:xfrm>
        </p:spPr>
        <p:txBody>
          <a:bodyPr/>
          <a:lstStyle/>
          <a:p>
            <a:r>
              <a:rPr lang="hu-HU" dirty="0"/>
              <a:t>Forrás | HUG, 2017 I. szám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35EB68-0170-4556-8DDD-E1B34E0544F4}"/>
              </a:ext>
            </a:extLst>
          </p:cNvPr>
          <p:cNvSpPr/>
          <p:nvPr/>
        </p:nvSpPr>
        <p:spPr>
          <a:xfrm>
            <a:off x="870060" y="6174147"/>
            <a:ext cx="85177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Megjegyzés: Részesedés a globális gazdasági erőből (a világ GDP-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jéből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kereskedelméből és nettó tőkexportjából való részesedés alapján súlyozva)</a:t>
            </a:r>
          </a:p>
        </p:txBody>
      </p:sp>
    </p:spTree>
    <p:extLst>
      <p:ext uri="{BB962C8B-B14F-4D97-AF65-F5344CB8AC3E}">
        <p14:creationId xmlns:p14="http://schemas.microsoft.com/office/powerpoint/2010/main" val="1200621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D02F4E-8021-4840-88CA-C3E3966F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15" y="310448"/>
            <a:ext cx="7807701" cy="612000"/>
          </a:xfrm>
        </p:spPr>
        <p:txBody>
          <a:bodyPr>
            <a:noAutofit/>
          </a:bodyPr>
          <a:lstStyle/>
          <a:p>
            <a:r>
              <a:rPr lang="hu-HU" sz="2400" dirty="0"/>
              <a:t>Vállalati ökoszisztéma: A mérethatékonyság a jövő, amelyben európa komoly lemaradásban van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3E3BDED-40A3-4554-BE84-4772577BC875}"/>
              </a:ext>
            </a:extLst>
          </p:cNvPr>
          <p:cNvSpPr txBox="1">
            <a:spLocks/>
          </p:cNvSpPr>
          <p:nvPr/>
        </p:nvSpPr>
        <p:spPr>
          <a:xfrm>
            <a:off x="641116" y="5918282"/>
            <a:ext cx="8279999" cy="344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 algn="r">
              <a:defRPr/>
            </a:pPr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</a:rPr>
              <a:t>A világ 10 legnagyobb vállalata, 2018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F33B64D-7AA5-41D4-8961-2F2855D15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86" y="3607117"/>
            <a:ext cx="466482" cy="3109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103626-E282-48C4-828E-499D7C412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5" y="1369653"/>
            <a:ext cx="8640000" cy="42512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0D16592-491F-46D3-A021-0047C6C5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1" y="2725645"/>
            <a:ext cx="720700" cy="4804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C43E486-C758-4D87-AC19-E33DDABD9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32" y="2602886"/>
            <a:ext cx="720700" cy="4804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23EFA8-72C2-46AB-9FCC-E16078CDA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49" y="2725645"/>
            <a:ext cx="720701" cy="4348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6E9BE88-BC69-4388-A05D-B658F7035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67" y="2715907"/>
            <a:ext cx="720701" cy="4348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E29CCEE-D62A-4224-AB58-75215508F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54" y="2607652"/>
            <a:ext cx="720700" cy="4804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0526E74-8ACD-4A61-A027-3E25B6124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1" y="4881017"/>
            <a:ext cx="720701" cy="4348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E1AAB89-8A94-40EC-B4F9-D82E6A5E3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81" y="5117263"/>
            <a:ext cx="720700" cy="4348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D582296-4188-45C0-ABF0-7A6D0090D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57" y="5098461"/>
            <a:ext cx="720701" cy="4348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818FA66-6BEB-41D9-8180-B4FFDA504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86" y="4835439"/>
            <a:ext cx="720700" cy="48046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04DF4B5-191B-4AD9-8370-5C6680BBF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54" y="4706006"/>
            <a:ext cx="720700" cy="480466"/>
          </a:xfrm>
          <a:prstGeom prst="rect">
            <a:avLst/>
          </a:prstGeom>
        </p:spPr>
      </p:pic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1EB84D3-7041-4206-AB63-5D85BBA096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1625" y="6316663"/>
            <a:ext cx="3600450" cy="369887"/>
          </a:xfrm>
        </p:spPr>
        <p:txBody>
          <a:bodyPr/>
          <a:lstStyle/>
          <a:p>
            <a:r>
              <a:rPr lang="hu-HU" dirty="0"/>
              <a:t>Forrás</a:t>
            </a:r>
            <a:r>
              <a:rPr lang="en-US" dirty="0"/>
              <a:t> | </a:t>
            </a:r>
            <a:r>
              <a:rPr lang="hu-HU" dirty="0"/>
              <a:t>Forbes</a:t>
            </a:r>
            <a:endParaRPr lang="en-US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0449280-3BCE-4EFE-B57B-234AE9A52086}"/>
              </a:ext>
            </a:extLst>
          </p:cNvPr>
          <p:cNvSpPr txBox="1"/>
          <p:nvPr/>
        </p:nvSpPr>
        <p:spPr>
          <a:xfrm>
            <a:off x="641116" y="5808888"/>
            <a:ext cx="2844029" cy="7386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 b="1" u="sng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dirty="0"/>
              <a:t>A 10 legnagyobb vállalat piaci </a:t>
            </a:r>
            <a:r>
              <a:rPr lang="hu-HU" dirty="0" err="1"/>
              <a:t>kapitalizációja</a:t>
            </a:r>
            <a:r>
              <a:rPr lang="hu-HU" dirty="0"/>
              <a:t> a francia GDP nagyjából 120 százaléka!</a:t>
            </a:r>
          </a:p>
        </p:txBody>
      </p:sp>
    </p:spTree>
    <p:extLst>
      <p:ext uri="{BB962C8B-B14F-4D97-AF65-F5344CB8AC3E}">
        <p14:creationId xmlns:p14="http://schemas.microsoft.com/office/powerpoint/2010/main" val="242958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AA58B9-AEA6-4D72-BAE8-7BE7CB58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0" y="2279577"/>
            <a:ext cx="6380076" cy="2298834"/>
          </a:xfrm>
        </p:spPr>
        <p:txBody>
          <a:bodyPr/>
          <a:lstStyle/>
          <a:p>
            <a:r>
              <a:rPr lang="hu-HU" dirty="0"/>
              <a:t>1. Hazánk és A visegrádi régió az Európai növekedés motorjává vált</a:t>
            </a:r>
          </a:p>
        </p:txBody>
      </p:sp>
    </p:spTree>
    <p:extLst>
      <p:ext uri="{BB962C8B-B14F-4D97-AF65-F5344CB8AC3E}">
        <p14:creationId xmlns:p14="http://schemas.microsoft.com/office/powerpoint/2010/main" val="59408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49570D-854D-49E4-BD3C-7419C530D3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2339" y="5748516"/>
            <a:ext cx="8629813" cy="528691"/>
          </a:xfrm>
        </p:spPr>
        <p:txBody>
          <a:bodyPr>
            <a:noAutofit/>
          </a:bodyPr>
          <a:lstStyle/>
          <a:p>
            <a:pPr algn="r"/>
            <a:r>
              <a:rPr lang="hu-HU" sz="1800" cap="all" spc="113" dirty="0">
                <a:latin typeface="Calibri" panose="020F0502020204030204" pitchFamily="34" charset="0"/>
              </a:rPr>
              <a:t>A világ energiafogyasztása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676C6-A27F-4B30-B2D4-50928ADC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3" y="310448"/>
            <a:ext cx="7618554" cy="612000"/>
          </a:xfrm>
        </p:spPr>
        <p:txBody>
          <a:bodyPr>
            <a:noAutofit/>
          </a:bodyPr>
          <a:lstStyle/>
          <a:p>
            <a:r>
              <a:rPr lang="hu-HU" sz="2400" dirty="0"/>
              <a:t>A megújuló energia jelentősége nő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9B95C-BCEB-418B-8A6F-023FBE331B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277207"/>
            <a:ext cx="3600000" cy="408769"/>
          </a:xfrm>
        </p:spPr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BP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Outlook (2018), MNB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7E233C5-33D7-47B3-8539-60C71ACBCC0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2339" y="1170138"/>
          <a:ext cx="828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3056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52FA-E9AC-4E3D-9978-B29BAA3C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37" y="310448"/>
            <a:ext cx="7603379" cy="612000"/>
          </a:xfrm>
        </p:spPr>
        <p:txBody>
          <a:bodyPr>
            <a:noAutofit/>
          </a:bodyPr>
          <a:lstStyle/>
          <a:p>
            <a:r>
              <a:rPr lang="hu-HU" sz="2400" dirty="0"/>
              <a:t>hazánk számára számos BELÉPÉSI PONT jelentkezik A XXI. Században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E3E0E-7A08-4F4B-A8D5-210EAD4CB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7" y="1086110"/>
            <a:ext cx="8023635" cy="61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21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9CECD-04A7-4D4A-A839-73B9717E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558884"/>
            <a:ext cx="4983366" cy="1740220"/>
          </a:xfrm>
        </p:spPr>
        <p:txBody>
          <a:bodyPr/>
          <a:lstStyle/>
          <a:p>
            <a:r>
              <a:rPr lang="hu-HU" dirty="0"/>
              <a:t>3. Versenyképességi fordulatra van szükség</a:t>
            </a:r>
          </a:p>
        </p:txBody>
      </p:sp>
    </p:spTree>
    <p:extLst>
      <p:ext uri="{BB962C8B-B14F-4D97-AF65-F5344CB8AC3E}">
        <p14:creationId xmlns:p14="http://schemas.microsoft.com/office/powerpoint/2010/main" val="3247741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Amit mi keresünk: Fenntartható felzárkózás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D6FCC2F-2DF5-48FF-B2D2-CC1C75955BFC}"/>
              </a:ext>
            </a:extLst>
          </p:cNvPr>
          <p:cNvSpPr txBox="1"/>
          <p:nvPr/>
        </p:nvSpPr>
        <p:spPr>
          <a:xfrm>
            <a:off x="3941060" y="858743"/>
            <a:ext cx="17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pc="300" dirty="0">
                <a:solidFill>
                  <a:schemeClr val="bg1"/>
                </a:solidFill>
              </a:rPr>
              <a:t>ERŐSSÉGEK</a:t>
            </a:r>
            <a:endParaRPr lang="en-GB" b="1" spc="300" dirty="0">
              <a:solidFill>
                <a:schemeClr val="bg1"/>
              </a:solidFill>
            </a:endParaRPr>
          </a:p>
        </p:txBody>
      </p:sp>
      <p:cxnSp>
        <p:nvCxnSpPr>
          <p:cNvPr id="57" name="Egyenes összekötő 56">
            <a:extLst>
              <a:ext uri="{FF2B5EF4-FFF2-40B4-BE49-F238E27FC236}">
                <a16:creationId xmlns:a16="http://schemas.microsoft.com/office/drawing/2014/main" id="{82603F10-AC49-49BF-9478-6A94140948B5}"/>
              </a:ext>
            </a:extLst>
          </p:cNvPr>
          <p:cNvCxnSpPr>
            <a:cxnSpLocks/>
          </p:cNvCxnSpPr>
          <p:nvPr/>
        </p:nvCxnSpPr>
        <p:spPr>
          <a:xfrm flipV="1">
            <a:off x="4360407" y="1228075"/>
            <a:ext cx="900000" cy="210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48778813-81D0-4500-AB5B-F3E446A623C5}"/>
              </a:ext>
            </a:extLst>
          </p:cNvPr>
          <p:cNvSpPr txBox="1"/>
          <p:nvPr/>
        </p:nvSpPr>
        <p:spPr>
          <a:xfrm>
            <a:off x="4585209" y="1283213"/>
            <a:ext cx="15352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7 fordulat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8 fordulat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hu-HU" dirty="0">
                <a:solidFill>
                  <a:schemeClr val="bg1"/>
                </a:solidFill>
              </a:rPr>
              <a:t>9 fordulat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hu-HU" dirty="0">
                <a:solidFill>
                  <a:schemeClr val="bg1"/>
                </a:solidFill>
              </a:rPr>
              <a:t>10 fordulat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hu-HU" dirty="0">
                <a:solidFill>
                  <a:schemeClr val="bg1"/>
                </a:solidFill>
              </a:rPr>
              <a:t>11 fordulat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hu-HU" dirty="0">
                <a:solidFill>
                  <a:schemeClr val="bg1"/>
                </a:solidFill>
              </a:rPr>
              <a:t>12 fordulat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30" name="Tartalom helye 7">
            <a:extLst>
              <a:ext uri="{FF2B5EF4-FFF2-40B4-BE49-F238E27FC236}">
                <a16:creationId xmlns:a16="http://schemas.microsoft.com/office/drawing/2014/main" id="{1EDAD8A3-35C6-458C-953C-42DAD8FB806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793" y="1219200"/>
          <a:ext cx="8882744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3840A2-EFFC-4864-B299-CAAAA7750211}"/>
              </a:ext>
            </a:extLst>
          </p:cNvPr>
          <p:cNvSpPr/>
          <p:nvPr/>
        </p:nvSpPr>
        <p:spPr>
          <a:xfrm>
            <a:off x="3178629" y="3187337"/>
            <a:ext cx="2743200" cy="85825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Fenntartható</a:t>
            </a:r>
          </a:p>
          <a:p>
            <a:pPr algn="ctr"/>
            <a:r>
              <a:rPr lang="hu-HU" dirty="0"/>
              <a:t>Felzárkózás</a:t>
            </a:r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id="{ACC6FBB4-BA60-4C05-890A-BEBDEE9B45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316643"/>
            <a:ext cx="3600000" cy="369333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381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44A9466-2DF9-41DB-B2A8-DEEA3A9D62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668403"/>
              </p:ext>
            </p:extLst>
          </p:nvPr>
        </p:nvGraphicFramePr>
        <p:xfrm>
          <a:off x="197209" y="1066027"/>
          <a:ext cx="6125213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3054817-A71F-4B0B-B553-304B7811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 fenntartható felzárkózás kevés országnak sikerült!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3D5F8-CF8B-4480-AFE7-2A4350CE3C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PWT</a:t>
            </a:r>
            <a:r>
              <a:rPr lang="hu-HU" dirty="0"/>
              <a:t>, MNB-számítás</a:t>
            </a:r>
          </a:p>
        </p:txBody>
      </p:sp>
      <p:sp>
        <p:nvSpPr>
          <p:cNvPr id="6" name="Text Placeholder 108">
            <a:extLst>
              <a:ext uri="{FF2B5EF4-FFF2-40B4-BE49-F238E27FC236}">
                <a16:creationId xmlns:a16="http://schemas.microsoft.com/office/drawing/2014/main" id="{6C9AB2A9-4B8A-409F-AD9A-1E78A3C065D1}"/>
              </a:ext>
            </a:extLst>
          </p:cNvPr>
          <p:cNvSpPr txBox="1">
            <a:spLocks/>
          </p:cNvSpPr>
          <p:nvPr/>
        </p:nvSpPr>
        <p:spPr>
          <a:xfrm>
            <a:off x="132408" y="6039243"/>
            <a:ext cx="8879184" cy="444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dirty="0">
                <a:solidFill>
                  <a:srgbClr val="002060"/>
                </a:solidFill>
              </a:rPr>
              <a:t>SIKERES NEMZETKÖZI KONVERGENCIAIDŐSZAKOK NÖVEKEDÉSI JELLEMZŐI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41E18D-C85C-4D32-AB01-8EEB411645E4}"/>
              </a:ext>
            </a:extLst>
          </p:cNvPr>
          <p:cNvSpPr/>
          <p:nvPr/>
        </p:nvSpPr>
        <p:spPr>
          <a:xfrm>
            <a:off x="6844937" y="1313063"/>
            <a:ext cx="1820092" cy="74215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Heterogén országcsoport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CE0383-701C-4DF4-B66A-AA8983EF9D32}"/>
              </a:ext>
            </a:extLst>
          </p:cNvPr>
          <p:cNvSpPr/>
          <p:nvPr/>
        </p:nvSpPr>
        <p:spPr>
          <a:xfrm>
            <a:off x="6844937" y="2464363"/>
            <a:ext cx="1820092" cy="7421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Közös jellemzők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6307AE-157C-49F8-A3F1-789254ECB3A1}"/>
              </a:ext>
            </a:extLst>
          </p:cNvPr>
          <p:cNvSpPr/>
          <p:nvPr/>
        </p:nvSpPr>
        <p:spPr>
          <a:xfrm>
            <a:off x="6844937" y="3401336"/>
            <a:ext cx="1820092" cy="3710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/>
              <a:t>Termelékenység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2BF7EA-CEF3-4BC3-BEC2-3E1AD87B0471}"/>
              </a:ext>
            </a:extLst>
          </p:cNvPr>
          <p:cNvSpPr/>
          <p:nvPr/>
        </p:nvSpPr>
        <p:spPr>
          <a:xfrm>
            <a:off x="6844937" y="3900797"/>
            <a:ext cx="1820092" cy="3710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/>
              <a:t>Technológia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F313EF-7ED4-4FA9-A6EA-464A10DF8B15}"/>
              </a:ext>
            </a:extLst>
          </p:cNvPr>
          <p:cNvSpPr/>
          <p:nvPr/>
        </p:nvSpPr>
        <p:spPr>
          <a:xfrm>
            <a:off x="6844937" y="4407684"/>
            <a:ext cx="1820092" cy="3710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/>
              <a:t>Hatékonyság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26CD1-D122-4D77-96A0-6DCB16E0E923}"/>
              </a:ext>
            </a:extLst>
          </p:cNvPr>
          <p:cNvSpPr/>
          <p:nvPr/>
        </p:nvSpPr>
        <p:spPr>
          <a:xfrm>
            <a:off x="6844937" y="4914571"/>
            <a:ext cx="1820092" cy="3710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/>
              <a:t>Növekvő népesség</a:t>
            </a:r>
          </a:p>
        </p:txBody>
      </p:sp>
      <p:pic>
        <p:nvPicPr>
          <p:cNvPr id="1028" name="Picture 4" descr="KÃ©ptalÃ¡lat a kÃ¶vetkezÅre: âsouth korea flag iconâ">
            <a:extLst>
              <a:ext uri="{FF2B5EF4-FFF2-40B4-BE49-F238E27FC236}">
                <a16:creationId xmlns:a16="http://schemas.microsoft.com/office/drawing/2014/main" id="{561AFEF6-34D2-4B3F-A27C-A88C78CA3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56" y="1493334"/>
            <a:ext cx="527951" cy="5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csolÃ³dÃ³ kÃ©p">
            <a:extLst>
              <a:ext uri="{FF2B5EF4-FFF2-40B4-BE49-F238E27FC236}">
                <a16:creationId xmlns:a16="http://schemas.microsoft.com/office/drawing/2014/main" id="{0C0BCDDD-6389-4F49-8568-251D824E2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30" y="1553911"/>
            <a:ext cx="527950" cy="52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Ã©ptalÃ¡lat a kÃ¶vetkezÅre: âhong kong  flag iconâ">
            <a:extLst>
              <a:ext uri="{FF2B5EF4-FFF2-40B4-BE49-F238E27FC236}">
                <a16:creationId xmlns:a16="http://schemas.microsoft.com/office/drawing/2014/main" id="{CB6AE208-A32B-4228-B525-31E9CE78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26" y="2080364"/>
            <a:ext cx="527950" cy="52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Ã©ptalÃ¡lat a kÃ¶vetkezÅre: âaustria flag iconâ">
            <a:extLst>
              <a:ext uri="{FF2B5EF4-FFF2-40B4-BE49-F238E27FC236}">
                <a16:creationId xmlns:a16="http://schemas.microsoft.com/office/drawing/2014/main" id="{6374FA9C-16C2-4792-9285-D8600C2B2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509" y="2342687"/>
            <a:ext cx="527951" cy="5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apcsolÃ³dÃ³ kÃ©p">
            <a:extLst>
              <a:ext uri="{FF2B5EF4-FFF2-40B4-BE49-F238E27FC236}">
                <a16:creationId xmlns:a16="http://schemas.microsoft.com/office/drawing/2014/main" id="{FBF859B4-4664-49BB-AC8F-605F4754B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01" y="1508981"/>
            <a:ext cx="468533" cy="4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Ã©ptalÃ¡lat a kÃ¶vetkezÅre: âtajvan flag iconâ">
            <a:extLst>
              <a:ext uri="{FF2B5EF4-FFF2-40B4-BE49-F238E27FC236}">
                <a16:creationId xmlns:a16="http://schemas.microsoft.com/office/drawing/2014/main" id="{E953E969-3319-4188-AB47-FB923E627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58" y="1321846"/>
            <a:ext cx="445942" cy="4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KÃ©ptalÃ¡lat a kÃ¶vetkezÅre: âjapan flag round iconâ">
            <a:extLst>
              <a:ext uri="{FF2B5EF4-FFF2-40B4-BE49-F238E27FC236}">
                <a16:creationId xmlns:a16="http://schemas.microsoft.com/office/drawing/2014/main" id="{2DC56994-6CBB-45F4-8908-8D4729240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42" y="1821587"/>
            <a:ext cx="527950" cy="52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564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28BC1A-DB6B-496D-87E6-606C6F654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21166"/>
            <a:ext cx="7932420" cy="612000"/>
          </a:xfrm>
        </p:spPr>
        <p:txBody>
          <a:bodyPr>
            <a:noAutofit/>
          </a:bodyPr>
          <a:lstStyle/>
          <a:p>
            <a:r>
              <a:rPr lang="hu-HU" sz="2300" dirty="0"/>
              <a:t>A példátlanul hosszú egyensúlyi növekedési szakasz elérése után cél a Fenntartható felzárkózás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5BC303B-BBC5-4D8E-AACE-8E4B1750293E}"/>
              </a:ext>
            </a:extLst>
          </p:cNvPr>
          <p:cNvSpPr txBox="1"/>
          <p:nvPr/>
        </p:nvSpPr>
        <p:spPr>
          <a:xfrm>
            <a:off x="676072" y="1547483"/>
            <a:ext cx="21600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Fiskális fordulat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(2010-2013)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3C514F2-BF64-4C0E-B3D6-F537B33A8922}"/>
              </a:ext>
            </a:extLst>
          </p:cNvPr>
          <p:cNvSpPr txBox="1"/>
          <p:nvPr/>
        </p:nvSpPr>
        <p:spPr>
          <a:xfrm>
            <a:off x="3450076" y="1528027"/>
            <a:ext cx="21600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Monetáris fordulat (2013-2016)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54F4229-C502-422A-9289-7364827DF088}"/>
              </a:ext>
            </a:extLst>
          </p:cNvPr>
          <p:cNvSpPr txBox="1"/>
          <p:nvPr/>
        </p:nvSpPr>
        <p:spPr>
          <a:xfrm>
            <a:off x="6224080" y="1528027"/>
            <a:ext cx="21600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Hitelezési fordulat (2013-2016)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3DAB0E1-A687-494B-BA1D-0F7C59B48147}"/>
              </a:ext>
            </a:extLst>
          </p:cNvPr>
          <p:cNvSpPr txBox="1"/>
          <p:nvPr/>
        </p:nvSpPr>
        <p:spPr>
          <a:xfrm>
            <a:off x="3450076" y="2863699"/>
            <a:ext cx="21600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Foglalkoztatási fordulat (2010-)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6454781-ADAC-4597-843B-AA82B5540B0F}"/>
              </a:ext>
            </a:extLst>
          </p:cNvPr>
          <p:cNvSpPr txBox="1"/>
          <p:nvPr/>
        </p:nvSpPr>
        <p:spPr>
          <a:xfrm>
            <a:off x="3450076" y="4115610"/>
            <a:ext cx="21600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Növekedési fordulat (2013-)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F88E693-5F9F-4AE6-9027-908F04E573E3}"/>
              </a:ext>
            </a:extLst>
          </p:cNvPr>
          <p:cNvSpPr txBox="1"/>
          <p:nvPr/>
        </p:nvSpPr>
        <p:spPr>
          <a:xfrm>
            <a:off x="3450076" y="5438688"/>
            <a:ext cx="2160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Versenyképességi fordulat …</a:t>
            </a:r>
          </a:p>
        </p:txBody>
      </p:sp>
      <p:sp>
        <p:nvSpPr>
          <p:cNvPr id="15" name="Nyíl: jobbra mutató 14">
            <a:extLst>
              <a:ext uri="{FF2B5EF4-FFF2-40B4-BE49-F238E27FC236}">
                <a16:creationId xmlns:a16="http://schemas.microsoft.com/office/drawing/2014/main" id="{96A0E2A5-FA81-4864-834C-A748ACD5344F}"/>
              </a:ext>
            </a:extLst>
          </p:cNvPr>
          <p:cNvSpPr/>
          <p:nvPr/>
        </p:nvSpPr>
        <p:spPr>
          <a:xfrm>
            <a:off x="2947481" y="1750979"/>
            <a:ext cx="418289" cy="301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Nyíl: jobbra mutató 15">
            <a:extLst>
              <a:ext uri="{FF2B5EF4-FFF2-40B4-BE49-F238E27FC236}">
                <a16:creationId xmlns:a16="http://schemas.microsoft.com/office/drawing/2014/main" id="{C0D4D887-3409-4EDF-A392-DABB3BADA690}"/>
              </a:ext>
            </a:extLst>
          </p:cNvPr>
          <p:cNvSpPr/>
          <p:nvPr/>
        </p:nvSpPr>
        <p:spPr>
          <a:xfrm>
            <a:off x="5694382" y="1750979"/>
            <a:ext cx="418289" cy="301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Nyíl: jobbra mutató 16">
            <a:extLst>
              <a:ext uri="{FF2B5EF4-FFF2-40B4-BE49-F238E27FC236}">
                <a16:creationId xmlns:a16="http://schemas.microsoft.com/office/drawing/2014/main" id="{46E8A657-3F10-4C46-AE05-67DD16D18720}"/>
              </a:ext>
            </a:extLst>
          </p:cNvPr>
          <p:cNvSpPr/>
          <p:nvPr/>
        </p:nvSpPr>
        <p:spPr>
          <a:xfrm rot="5400000">
            <a:off x="4320931" y="2390154"/>
            <a:ext cx="418289" cy="301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Nyíl: jobbra mutató 17">
            <a:extLst>
              <a:ext uri="{FF2B5EF4-FFF2-40B4-BE49-F238E27FC236}">
                <a16:creationId xmlns:a16="http://schemas.microsoft.com/office/drawing/2014/main" id="{73999225-B726-4F21-8D18-71E652116132}"/>
              </a:ext>
            </a:extLst>
          </p:cNvPr>
          <p:cNvSpPr/>
          <p:nvPr/>
        </p:nvSpPr>
        <p:spPr>
          <a:xfrm rot="1697528">
            <a:off x="2395849" y="2472223"/>
            <a:ext cx="939949" cy="301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Nyíl: jobbra mutató 18">
            <a:extLst>
              <a:ext uri="{FF2B5EF4-FFF2-40B4-BE49-F238E27FC236}">
                <a16:creationId xmlns:a16="http://schemas.microsoft.com/office/drawing/2014/main" id="{29F3C31C-8926-4275-962E-E6D1694328F3}"/>
              </a:ext>
            </a:extLst>
          </p:cNvPr>
          <p:cNvSpPr/>
          <p:nvPr/>
        </p:nvSpPr>
        <p:spPr>
          <a:xfrm rot="8542733">
            <a:off x="5703987" y="2503565"/>
            <a:ext cx="939949" cy="301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al oldali kapcsos zárójel 19">
            <a:extLst>
              <a:ext uri="{FF2B5EF4-FFF2-40B4-BE49-F238E27FC236}">
                <a16:creationId xmlns:a16="http://schemas.microsoft.com/office/drawing/2014/main" id="{C4D3C3D7-3E6E-4546-A44D-B835C4D353AD}"/>
              </a:ext>
            </a:extLst>
          </p:cNvPr>
          <p:cNvSpPr/>
          <p:nvPr/>
        </p:nvSpPr>
        <p:spPr>
          <a:xfrm rot="16200000">
            <a:off x="4361718" y="276908"/>
            <a:ext cx="339458" cy="6948841"/>
          </a:xfrm>
          <a:prstGeom prst="leftBrac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ross 9">
            <a:extLst>
              <a:ext uri="{FF2B5EF4-FFF2-40B4-BE49-F238E27FC236}">
                <a16:creationId xmlns:a16="http://schemas.microsoft.com/office/drawing/2014/main" id="{8E4480EF-B691-41CD-B9CD-239D05205AFE}"/>
              </a:ext>
            </a:extLst>
          </p:cNvPr>
          <p:cNvSpPr/>
          <p:nvPr/>
        </p:nvSpPr>
        <p:spPr>
          <a:xfrm>
            <a:off x="4314661" y="4867233"/>
            <a:ext cx="430828" cy="404606"/>
          </a:xfrm>
          <a:prstGeom prst="plus">
            <a:avLst>
              <a:gd name="adj" fmla="val 33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54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EBCE5A19-DC16-48A3-8B5D-8957D4554990}"/>
              </a:ext>
            </a:extLst>
          </p:cNvPr>
          <p:cNvSpPr txBox="1"/>
          <p:nvPr/>
        </p:nvSpPr>
        <p:spPr>
          <a:xfrm>
            <a:off x="1281472" y="5118474"/>
            <a:ext cx="6189682" cy="953453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HATÉKONY ÁLLAM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5B32D0-3371-4719-BED4-DABC307F96B1}"/>
              </a:ext>
            </a:extLst>
          </p:cNvPr>
          <p:cNvSpPr txBox="1"/>
          <p:nvPr/>
        </p:nvSpPr>
        <p:spPr>
          <a:xfrm>
            <a:off x="1281472" y="1303533"/>
            <a:ext cx="6189682" cy="91940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ÚJ PÉNZÜGYI MODELL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700" y="309992"/>
            <a:ext cx="7610642" cy="612000"/>
          </a:xfrm>
        </p:spPr>
        <p:txBody>
          <a:bodyPr>
            <a:noAutofit/>
          </a:bodyPr>
          <a:lstStyle/>
          <a:p>
            <a:r>
              <a:rPr lang="hu-HU" sz="2400" dirty="0"/>
              <a:t>Az MNB VERSENYKÉPESSÉGI programjának területei </a:t>
            </a:r>
          </a:p>
        </p:txBody>
      </p:sp>
      <p:sp>
        <p:nvSpPr>
          <p:cNvPr id="5" name="Hatszög 4" hidden="1">
            <a:extLst>
              <a:ext uri="{FF2B5EF4-FFF2-40B4-BE49-F238E27FC236}">
                <a16:creationId xmlns:a16="http://schemas.microsoft.com/office/drawing/2014/main" id="{CF7FF9E8-DFCD-49FE-8DF4-9BFC0A399E46}"/>
              </a:ext>
            </a:extLst>
          </p:cNvPr>
          <p:cNvSpPr/>
          <p:nvPr/>
        </p:nvSpPr>
        <p:spPr>
          <a:xfrm>
            <a:off x="2516886" y="1943100"/>
            <a:ext cx="4110228" cy="3543300"/>
          </a:xfrm>
          <a:prstGeom prst="hexag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3" name="Kép 92">
            <a:extLst>
              <a:ext uri="{FF2B5EF4-FFF2-40B4-BE49-F238E27FC236}">
                <a16:creationId xmlns:a16="http://schemas.microsoft.com/office/drawing/2014/main" id="{3ADB2DD4-FF9C-4C6A-823E-BCE9D09B8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16" y="2721232"/>
            <a:ext cx="770867" cy="686091"/>
          </a:xfrm>
          <a:prstGeom prst="rect">
            <a:avLst/>
          </a:prstGeom>
        </p:spPr>
      </p:pic>
      <p:pic>
        <p:nvPicPr>
          <p:cNvPr id="94" name="Kép 93">
            <a:extLst>
              <a:ext uri="{FF2B5EF4-FFF2-40B4-BE49-F238E27FC236}">
                <a16:creationId xmlns:a16="http://schemas.microsoft.com/office/drawing/2014/main" id="{4EDD711A-2B5A-430B-A7D0-A09D6FA7F1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12" y="2678616"/>
            <a:ext cx="643435" cy="521559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0D5A208-2686-4066-9DF4-A16BAE87FD66}"/>
              </a:ext>
            </a:extLst>
          </p:cNvPr>
          <p:cNvCxnSpPr>
            <a:cxnSpLocks/>
          </p:cNvCxnSpPr>
          <p:nvPr/>
        </p:nvCxnSpPr>
        <p:spPr>
          <a:xfrm>
            <a:off x="478174" y="6421532"/>
            <a:ext cx="0" cy="3010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1CB43FA-8949-4ED9-928A-BBDCBC3592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41" b="25770"/>
          <a:stretch/>
        </p:blipFill>
        <p:spPr>
          <a:xfrm>
            <a:off x="4257021" y="2762062"/>
            <a:ext cx="770867" cy="59362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EB38BF4-1148-4F10-B00D-47621922CCE9}"/>
              </a:ext>
            </a:extLst>
          </p:cNvPr>
          <p:cNvGrpSpPr/>
          <p:nvPr/>
        </p:nvGrpSpPr>
        <p:grpSpPr>
          <a:xfrm>
            <a:off x="2281162" y="4090064"/>
            <a:ext cx="1313195" cy="1509420"/>
            <a:chOff x="978104" y="3288679"/>
            <a:chExt cx="1313195" cy="1509420"/>
          </a:xfrm>
          <a:solidFill>
            <a:schemeClr val="accent5"/>
          </a:solidFill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E77F4D96-C2A2-4601-98D7-FC1F7B5D115A}"/>
                </a:ext>
              </a:extLst>
            </p:cNvPr>
            <p:cNvSpPr/>
            <p:nvPr/>
          </p:nvSpPr>
          <p:spPr>
            <a:xfrm rot="5400000">
              <a:off x="879992" y="3386791"/>
              <a:ext cx="1509420" cy="131319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Hexagon 4">
              <a:extLst>
                <a:ext uri="{FF2B5EF4-FFF2-40B4-BE49-F238E27FC236}">
                  <a16:creationId xmlns:a16="http://schemas.microsoft.com/office/drawing/2014/main" id="{40D8EA79-8A75-4B1D-9CB0-2A2C15285825}"/>
                </a:ext>
              </a:extLst>
            </p:cNvPr>
            <p:cNvSpPr txBox="1"/>
            <p:nvPr/>
          </p:nvSpPr>
          <p:spPr>
            <a:xfrm>
              <a:off x="1134812" y="3523897"/>
              <a:ext cx="1038393" cy="103898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Modern infrastruktúra és energia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0EFD6-5F2A-465C-936C-138C3309FD45}"/>
              </a:ext>
            </a:extLst>
          </p:cNvPr>
          <p:cNvGrpSpPr/>
          <p:nvPr/>
        </p:nvGrpSpPr>
        <p:grpSpPr>
          <a:xfrm>
            <a:off x="4928678" y="1709662"/>
            <a:ext cx="1313195" cy="1509420"/>
            <a:chOff x="2396355" y="726287"/>
            <a:chExt cx="1313195" cy="1509420"/>
          </a:xfrm>
          <a:solidFill>
            <a:schemeClr val="tx2">
              <a:lumMod val="50000"/>
              <a:lumOff val="50000"/>
            </a:schemeClr>
          </a:solidFill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74CFACF8-4520-43D5-A504-71EB2936CF62}"/>
                </a:ext>
              </a:extLst>
            </p:cNvPr>
            <p:cNvSpPr/>
            <p:nvPr/>
          </p:nvSpPr>
          <p:spPr>
            <a:xfrm rot="5400000">
              <a:off x="2298243" y="824399"/>
              <a:ext cx="1509420" cy="131319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Hexagon 4">
              <a:extLst>
                <a:ext uri="{FF2B5EF4-FFF2-40B4-BE49-F238E27FC236}">
                  <a16:creationId xmlns:a16="http://schemas.microsoft.com/office/drawing/2014/main" id="{A2BB9B34-A6B1-44A6-9FEC-15254477E34B}"/>
                </a:ext>
              </a:extLst>
            </p:cNvPr>
            <p:cNvSpPr txBox="1"/>
            <p:nvPr/>
          </p:nvSpPr>
          <p:spPr>
            <a:xfrm>
              <a:off x="2577570" y="971029"/>
              <a:ext cx="903915" cy="103898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KKV stratégia</a:t>
              </a:r>
            </a:p>
          </p:txBody>
        </p:sp>
      </p:grp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AAF2FF43-6A9E-4E96-A00F-4DED4A09CC06}"/>
              </a:ext>
            </a:extLst>
          </p:cNvPr>
          <p:cNvGrpSpPr/>
          <p:nvPr/>
        </p:nvGrpSpPr>
        <p:grpSpPr>
          <a:xfrm>
            <a:off x="1634282" y="2914292"/>
            <a:ext cx="1283350" cy="1475115"/>
            <a:chOff x="955875" y="1760622"/>
            <a:chExt cx="1283350" cy="1475115"/>
          </a:xfrm>
          <a:solidFill>
            <a:srgbClr val="ED6113"/>
          </a:solidFill>
        </p:grpSpPr>
        <p:sp>
          <p:nvSpPr>
            <p:cNvPr id="45" name="Hatszög 44">
              <a:extLst>
                <a:ext uri="{FF2B5EF4-FFF2-40B4-BE49-F238E27FC236}">
                  <a16:creationId xmlns:a16="http://schemas.microsoft.com/office/drawing/2014/main" id="{FB9F9784-46DA-46D3-8AA1-CB63B7E03CE9}"/>
                </a:ext>
              </a:extLst>
            </p:cNvPr>
            <p:cNvSpPr/>
            <p:nvPr/>
          </p:nvSpPr>
          <p:spPr>
            <a:xfrm rot="5400000">
              <a:off x="859992" y="1856505"/>
              <a:ext cx="1475115" cy="128335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Hatszög 4">
              <a:extLst>
                <a:ext uri="{FF2B5EF4-FFF2-40B4-BE49-F238E27FC236}">
                  <a16:creationId xmlns:a16="http://schemas.microsoft.com/office/drawing/2014/main" id="{C4BEE6F3-E823-43CD-B44E-6858B31BF396}"/>
                </a:ext>
              </a:extLst>
            </p:cNvPr>
            <p:cNvSpPr txBox="1"/>
            <p:nvPr/>
          </p:nvSpPr>
          <p:spPr>
            <a:xfrm>
              <a:off x="1045720" y="2003535"/>
              <a:ext cx="1120788" cy="10153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Munkaerőpiac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ECA4D96-21AC-412D-9E1C-85100E2FD723}"/>
              </a:ext>
            </a:extLst>
          </p:cNvPr>
          <p:cNvSpPr txBox="1"/>
          <p:nvPr/>
        </p:nvSpPr>
        <p:spPr>
          <a:xfrm>
            <a:off x="3261127" y="3500634"/>
            <a:ext cx="117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Egészségügy</a:t>
            </a:r>
          </a:p>
        </p:txBody>
      </p:sp>
      <p:grpSp>
        <p:nvGrpSpPr>
          <p:cNvPr id="37" name="Csoportba foglalás 43">
            <a:extLst>
              <a:ext uri="{FF2B5EF4-FFF2-40B4-BE49-F238E27FC236}">
                <a16:creationId xmlns:a16="http://schemas.microsoft.com/office/drawing/2014/main" id="{37CA8DAD-2BCE-402B-9E43-7FD8CBB4E1C0}"/>
              </a:ext>
            </a:extLst>
          </p:cNvPr>
          <p:cNvGrpSpPr/>
          <p:nvPr/>
        </p:nvGrpSpPr>
        <p:grpSpPr>
          <a:xfrm>
            <a:off x="2961972" y="2914292"/>
            <a:ext cx="1283350" cy="1475115"/>
            <a:chOff x="955875" y="1760622"/>
            <a:chExt cx="1283350" cy="1475115"/>
          </a:xfrm>
        </p:grpSpPr>
        <p:sp>
          <p:nvSpPr>
            <p:cNvPr id="38" name="Hatszög 44">
              <a:extLst>
                <a:ext uri="{FF2B5EF4-FFF2-40B4-BE49-F238E27FC236}">
                  <a16:creationId xmlns:a16="http://schemas.microsoft.com/office/drawing/2014/main" id="{1A2BF606-3DBC-43CF-8A42-81821FDA7782}"/>
                </a:ext>
              </a:extLst>
            </p:cNvPr>
            <p:cNvSpPr/>
            <p:nvPr/>
          </p:nvSpPr>
          <p:spPr>
            <a:xfrm rot="5400000">
              <a:off x="859992" y="1856505"/>
              <a:ext cx="1475115" cy="128335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D611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Hatszög 4">
              <a:extLst>
                <a:ext uri="{FF2B5EF4-FFF2-40B4-BE49-F238E27FC236}">
                  <a16:creationId xmlns:a16="http://schemas.microsoft.com/office/drawing/2014/main" id="{B9010EB9-A0DA-4C09-8540-C0D6914D90BA}"/>
                </a:ext>
              </a:extLst>
            </p:cNvPr>
            <p:cNvSpPr txBox="1"/>
            <p:nvPr/>
          </p:nvSpPr>
          <p:spPr>
            <a:xfrm>
              <a:off x="1071847" y="1990495"/>
              <a:ext cx="1120788" cy="1015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Egészségügy</a:t>
              </a:r>
            </a:p>
          </p:txBody>
        </p:sp>
      </p:grpSp>
      <p:grpSp>
        <p:nvGrpSpPr>
          <p:cNvPr id="47" name="Csoportba foglalás 43">
            <a:extLst>
              <a:ext uri="{FF2B5EF4-FFF2-40B4-BE49-F238E27FC236}">
                <a16:creationId xmlns:a16="http://schemas.microsoft.com/office/drawing/2014/main" id="{320DA870-5F11-462B-9FE1-5F67A1CA990B}"/>
              </a:ext>
            </a:extLst>
          </p:cNvPr>
          <p:cNvGrpSpPr/>
          <p:nvPr/>
        </p:nvGrpSpPr>
        <p:grpSpPr>
          <a:xfrm>
            <a:off x="3614013" y="1733081"/>
            <a:ext cx="1283350" cy="1475115"/>
            <a:chOff x="955875" y="1760622"/>
            <a:chExt cx="1283350" cy="1475115"/>
          </a:xfrm>
          <a:solidFill>
            <a:srgbClr val="ED6113"/>
          </a:solidFill>
        </p:grpSpPr>
        <p:sp>
          <p:nvSpPr>
            <p:cNvPr id="48" name="Hatszög 44">
              <a:extLst>
                <a:ext uri="{FF2B5EF4-FFF2-40B4-BE49-F238E27FC236}">
                  <a16:creationId xmlns:a16="http://schemas.microsoft.com/office/drawing/2014/main" id="{80A31615-E924-4B9A-B035-248B6743C0D5}"/>
                </a:ext>
              </a:extLst>
            </p:cNvPr>
            <p:cNvSpPr/>
            <p:nvPr/>
          </p:nvSpPr>
          <p:spPr>
            <a:xfrm rot="5400000">
              <a:off x="859992" y="1856505"/>
              <a:ext cx="1475115" cy="128335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Hatszög 4">
              <a:extLst>
                <a:ext uri="{FF2B5EF4-FFF2-40B4-BE49-F238E27FC236}">
                  <a16:creationId xmlns:a16="http://schemas.microsoft.com/office/drawing/2014/main" id="{92E91942-6E2B-4C28-B93E-B0BCCB758EB8}"/>
                </a:ext>
              </a:extLst>
            </p:cNvPr>
            <p:cNvSpPr txBox="1"/>
            <p:nvPr/>
          </p:nvSpPr>
          <p:spPr>
            <a:xfrm>
              <a:off x="1082242" y="2344343"/>
              <a:ext cx="1120788" cy="5564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Oktatás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Csoportba foglalás 43">
            <a:extLst>
              <a:ext uri="{FF2B5EF4-FFF2-40B4-BE49-F238E27FC236}">
                <a16:creationId xmlns:a16="http://schemas.microsoft.com/office/drawing/2014/main" id="{488A744C-CF35-40C2-8939-F88F859F7EAD}"/>
              </a:ext>
            </a:extLst>
          </p:cNvPr>
          <p:cNvGrpSpPr/>
          <p:nvPr/>
        </p:nvGrpSpPr>
        <p:grpSpPr>
          <a:xfrm>
            <a:off x="2295274" y="1733081"/>
            <a:ext cx="1283350" cy="1475115"/>
            <a:chOff x="955875" y="1760622"/>
            <a:chExt cx="1283350" cy="1475115"/>
          </a:xfrm>
          <a:solidFill>
            <a:srgbClr val="FF4747"/>
          </a:solidFill>
        </p:grpSpPr>
        <p:sp>
          <p:nvSpPr>
            <p:cNvPr id="51" name="Hatszög 44">
              <a:extLst>
                <a:ext uri="{FF2B5EF4-FFF2-40B4-BE49-F238E27FC236}">
                  <a16:creationId xmlns:a16="http://schemas.microsoft.com/office/drawing/2014/main" id="{8CF712DC-D66D-47DE-A952-514812241080}"/>
                </a:ext>
              </a:extLst>
            </p:cNvPr>
            <p:cNvSpPr/>
            <p:nvPr/>
          </p:nvSpPr>
          <p:spPr>
            <a:xfrm rot="5400000">
              <a:off x="859992" y="1856505"/>
              <a:ext cx="1475115" cy="128335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Hatszög 4">
              <a:extLst>
                <a:ext uri="{FF2B5EF4-FFF2-40B4-BE49-F238E27FC236}">
                  <a16:creationId xmlns:a16="http://schemas.microsoft.com/office/drawing/2014/main" id="{3EAA2CC9-D7D3-4360-B323-44FB2B683333}"/>
                </a:ext>
              </a:extLst>
            </p:cNvPr>
            <p:cNvSpPr txBox="1"/>
            <p:nvPr/>
          </p:nvSpPr>
          <p:spPr>
            <a:xfrm>
              <a:off x="1051505" y="2391944"/>
              <a:ext cx="1120788" cy="4532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Családbarát program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53" name="Csoportba foglalás 43">
            <a:extLst>
              <a:ext uri="{FF2B5EF4-FFF2-40B4-BE49-F238E27FC236}">
                <a16:creationId xmlns:a16="http://schemas.microsoft.com/office/drawing/2014/main" id="{A96B7AEE-88C8-415B-900C-0F805BDA0784}"/>
              </a:ext>
            </a:extLst>
          </p:cNvPr>
          <p:cNvGrpSpPr/>
          <p:nvPr/>
        </p:nvGrpSpPr>
        <p:grpSpPr>
          <a:xfrm>
            <a:off x="3612132" y="4094408"/>
            <a:ext cx="1283350" cy="1475115"/>
            <a:chOff x="955875" y="1760622"/>
            <a:chExt cx="1283350" cy="1475115"/>
          </a:xfrm>
          <a:solidFill>
            <a:srgbClr val="34C72D"/>
          </a:solidFill>
        </p:grpSpPr>
        <p:sp>
          <p:nvSpPr>
            <p:cNvPr id="54" name="Hatszög 44">
              <a:extLst>
                <a:ext uri="{FF2B5EF4-FFF2-40B4-BE49-F238E27FC236}">
                  <a16:creationId xmlns:a16="http://schemas.microsoft.com/office/drawing/2014/main" id="{907AC1E9-C45B-472C-BD37-6473FA494C4E}"/>
                </a:ext>
              </a:extLst>
            </p:cNvPr>
            <p:cNvSpPr/>
            <p:nvPr/>
          </p:nvSpPr>
          <p:spPr>
            <a:xfrm rot="5400000">
              <a:off x="859992" y="1856505"/>
              <a:ext cx="1475115" cy="128335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Hatszög 4">
              <a:extLst>
                <a:ext uri="{FF2B5EF4-FFF2-40B4-BE49-F238E27FC236}">
                  <a16:creationId xmlns:a16="http://schemas.microsoft.com/office/drawing/2014/main" id="{A6EEA401-7EC1-45C7-8995-3F8FF31D1067}"/>
                </a:ext>
              </a:extLst>
            </p:cNvPr>
            <p:cNvSpPr txBox="1"/>
            <p:nvPr/>
          </p:nvSpPr>
          <p:spPr>
            <a:xfrm>
              <a:off x="1071847" y="2075534"/>
              <a:ext cx="1120788" cy="8612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Területi felzárkózás</a:t>
              </a:r>
            </a:p>
          </p:txBody>
        </p:sp>
      </p:grpSp>
      <p:grpSp>
        <p:nvGrpSpPr>
          <p:cNvPr id="56" name="Csoportba foglalás 43">
            <a:extLst>
              <a:ext uri="{FF2B5EF4-FFF2-40B4-BE49-F238E27FC236}">
                <a16:creationId xmlns:a16="http://schemas.microsoft.com/office/drawing/2014/main" id="{227D8A93-1056-4FCA-AB4D-751149065880}"/>
              </a:ext>
            </a:extLst>
          </p:cNvPr>
          <p:cNvGrpSpPr/>
          <p:nvPr/>
        </p:nvGrpSpPr>
        <p:grpSpPr>
          <a:xfrm>
            <a:off x="4278753" y="2914292"/>
            <a:ext cx="1283350" cy="1475115"/>
            <a:chOff x="955875" y="1760622"/>
            <a:chExt cx="1283350" cy="1475115"/>
          </a:xfrm>
          <a:solidFill>
            <a:schemeClr val="tx2">
              <a:lumMod val="50000"/>
              <a:lumOff val="50000"/>
            </a:schemeClr>
          </a:solidFill>
        </p:grpSpPr>
        <p:sp>
          <p:nvSpPr>
            <p:cNvPr id="57" name="Hatszög 44">
              <a:extLst>
                <a:ext uri="{FF2B5EF4-FFF2-40B4-BE49-F238E27FC236}">
                  <a16:creationId xmlns:a16="http://schemas.microsoft.com/office/drawing/2014/main" id="{6213AA23-8079-44FD-866C-F703161823A8}"/>
                </a:ext>
              </a:extLst>
            </p:cNvPr>
            <p:cNvSpPr/>
            <p:nvPr/>
          </p:nvSpPr>
          <p:spPr>
            <a:xfrm rot="5400000">
              <a:off x="859992" y="1856505"/>
              <a:ext cx="1475115" cy="128335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Hatszög 4">
              <a:extLst>
                <a:ext uri="{FF2B5EF4-FFF2-40B4-BE49-F238E27FC236}">
                  <a16:creationId xmlns:a16="http://schemas.microsoft.com/office/drawing/2014/main" id="{ECF60843-FB9E-40C7-9364-D15C9A865B4D}"/>
                </a:ext>
              </a:extLst>
            </p:cNvPr>
            <p:cNvSpPr txBox="1"/>
            <p:nvPr/>
          </p:nvSpPr>
          <p:spPr>
            <a:xfrm>
              <a:off x="1071847" y="1990495"/>
              <a:ext cx="1120788" cy="10153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Kutatás-fejlesztés és innováció</a:t>
              </a:r>
            </a:p>
          </p:txBody>
        </p:sp>
      </p:grpSp>
      <p:grpSp>
        <p:nvGrpSpPr>
          <p:cNvPr id="59" name="Csoportba foglalás 43">
            <a:extLst>
              <a:ext uri="{FF2B5EF4-FFF2-40B4-BE49-F238E27FC236}">
                <a16:creationId xmlns:a16="http://schemas.microsoft.com/office/drawing/2014/main" id="{382AD8B7-C848-4EF2-BC76-699BD87CF133}"/>
              </a:ext>
            </a:extLst>
          </p:cNvPr>
          <p:cNvGrpSpPr/>
          <p:nvPr/>
        </p:nvGrpSpPr>
        <p:grpSpPr>
          <a:xfrm>
            <a:off x="5597127" y="2927332"/>
            <a:ext cx="1283350" cy="1475115"/>
            <a:chOff x="955875" y="1760622"/>
            <a:chExt cx="1283350" cy="1475115"/>
          </a:xfrm>
          <a:solidFill>
            <a:schemeClr val="accent6">
              <a:lumMod val="75000"/>
            </a:schemeClr>
          </a:solidFill>
        </p:grpSpPr>
        <p:sp>
          <p:nvSpPr>
            <p:cNvPr id="60" name="Hatszög 44">
              <a:extLst>
                <a:ext uri="{FF2B5EF4-FFF2-40B4-BE49-F238E27FC236}">
                  <a16:creationId xmlns:a16="http://schemas.microsoft.com/office/drawing/2014/main" id="{F4853B45-8E7C-4C51-9926-65444FE4E62B}"/>
                </a:ext>
              </a:extLst>
            </p:cNvPr>
            <p:cNvSpPr/>
            <p:nvPr/>
          </p:nvSpPr>
          <p:spPr>
            <a:xfrm rot="5400000">
              <a:off x="859992" y="1856505"/>
              <a:ext cx="1475115" cy="128335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Hatszög 4">
              <a:extLst>
                <a:ext uri="{FF2B5EF4-FFF2-40B4-BE49-F238E27FC236}">
                  <a16:creationId xmlns:a16="http://schemas.microsoft.com/office/drawing/2014/main" id="{58FDF362-8B32-4404-9355-2EAE3A1F7E97}"/>
                </a:ext>
              </a:extLst>
            </p:cNvPr>
            <p:cNvSpPr txBox="1"/>
            <p:nvPr/>
          </p:nvSpPr>
          <p:spPr>
            <a:xfrm>
              <a:off x="1026446" y="2125584"/>
              <a:ext cx="1153811" cy="7626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Háztartási megtakarítások aktivizálása</a:t>
              </a:r>
            </a:p>
          </p:txBody>
        </p:sp>
      </p:grpSp>
      <p:grpSp>
        <p:nvGrpSpPr>
          <p:cNvPr id="62" name="Csoportba foglalás 43">
            <a:extLst>
              <a:ext uri="{FF2B5EF4-FFF2-40B4-BE49-F238E27FC236}">
                <a16:creationId xmlns:a16="http://schemas.microsoft.com/office/drawing/2014/main" id="{2D05033C-88D7-4FB5-B4EE-DCAB7D5FE2DD}"/>
              </a:ext>
            </a:extLst>
          </p:cNvPr>
          <p:cNvGrpSpPr/>
          <p:nvPr/>
        </p:nvGrpSpPr>
        <p:grpSpPr>
          <a:xfrm>
            <a:off x="4928678" y="4091390"/>
            <a:ext cx="1283350" cy="1475115"/>
            <a:chOff x="955875" y="1760622"/>
            <a:chExt cx="1283350" cy="1475115"/>
          </a:xfrm>
          <a:solidFill>
            <a:schemeClr val="tx2">
              <a:lumMod val="50000"/>
              <a:lumOff val="50000"/>
            </a:schemeClr>
          </a:solidFill>
        </p:grpSpPr>
        <p:sp>
          <p:nvSpPr>
            <p:cNvPr id="63" name="Hatszög 44">
              <a:extLst>
                <a:ext uri="{FF2B5EF4-FFF2-40B4-BE49-F238E27FC236}">
                  <a16:creationId xmlns:a16="http://schemas.microsoft.com/office/drawing/2014/main" id="{60E4A11C-0FEF-42C0-84B3-A727CED14BEC}"/>
                </a:ext>
              </a:extLst>
            </p:cNvPr>
            <p:cNvSpPr/>
            <p:nvPr/>
          </p:nvSpPr>
          <p:spPr>
            <a:xfrm rot="5400000">
              <a:off x="859992" y="1856505"/>
              <a:ext cx="1475115" cy="128335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Hatszög 4">
              <a:extLst>
                <a:ext uri="{FF2B5EF4-FFF2-40B4-BE49-F238E27FC236}">
                  <a16:creationId xmlns:a16="http://schemas.microsoft.com/office/drawing/2014/main" id="{A9F9BD56-508C-414E-BBE5-62D07EA2AFD9}"/>
                </a:ext>
              </a:extLst>
            </p:cNvPr>
            <p:cNvSpPr txBox="1"/>
            <p:nvPr/>
          </p:nvSpPr>
          <p:spPr>
            <a:xfrm>
              <a:off x="1071847" y="1990495"/>
              <a:ext cx="1120788" cy="10153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Külgazdaság, gazdaság-szerkezet</a:t>
              </a:r>
            </a:p>
          </p:txBody>
        </p:sp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275963B3-98B4-4BAF-A02F-CA1D4EC20A1D}"/>
              </a:ext>
            </a:extLst>
          </p:cNvPr>
          <p:cNvSpPr/>
          <p:nvPr/>
        </p:nvSpPr>
        <p:spPr>
          <a:xfrm>
            <a:off x="6981161" y="3355686"/>
            <a:ext cx="602889" cy="55070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BE5A43-F050-4FD4-BE15-216EACCC4D9D}"/>
              </a:ext>
            </a:extLst>
          </p:cNvPr>
          <p:cNvSpPr/>
          <p:nvPr/>
        </p:nvSpPr>
        <p:spPr>
          <a:xfrm>
            <a:off x="7679131" y="2757444"/>
            <a:ext cx="694757" cy="17703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3FDAE-3113-4762-961B-B85BDBAC82D3}"/>
              </a:ext>
            </a:extLst>
          </p:cNvPr>
          <p:cNvSpPr txBox="1"/>
          <p:nvPr/>
        </p:nvSpPr>
        <p:spPr>
          <a:xfrm rot="5400000">
            <a:off x="7197672" y="3485469"/>
            <a:ext cx="1665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Tőkeexpanzió</a:t>
            </a:r>
          </a:p>
        </p:txBody>
      </p:sp>
      <p:sp>
        <p:nvSpPr>
          <p:cNvPr id="65" name="Rectangle: Rounded Corners 6">
            <a:extLst>
              <a:ext uri="{FF2B5EF4-FFF2-40B4-BE49-F238E27FC236}">
                <a16:creationId xmlns:a16="http://schemas.microsoft.com/office/drawing/2014/main" id="{1A1F2CCB-A2ED-4CE5-9D65-7E0C4C5B43F3}"/>
              </a:ext>
            </a:extLst>
          </p:cNvPr>
          <p:cNvSpPr/>
          <p:nvPr/>
        </p:nvSpPr>
        <p:spPr>
          <a:xfrm>
            <a:off x="325169" y="1287565"/>
            <a:ext cx="694757" cy="4784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Adóreform 2.0</a:t>
            </a:r>
          </a:p>
        </p:txBody>
      </p:sp>
    </p:spTree>
    <p:extLst>
      <p:ext uri="{BB962C8B-B14F-4D97-AF65-F5344CB8AC3E}">
        <p14:creationId xmlns:p14="http://schemas.microsoft.com/office/powerpoint/2010/main" val="1524244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3631E-29B7-47A4-9C27-1DBF388E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9" y="310448"/>
            <a:ext cx="7897227" cy="612000"/>
          </a:xfrm>
        </p:spPr>
        <p:txBody>
          <a:bodyPr>
            <a:noAutofit/>
          </a:bodyPr>
          <a:lstStyle/>
          <a:p>
            <a:r>
              <a:rPr lang="hu-HU" sz="2000" dirty="0"/>
              <a:t>A növekvő születésszám növeli a gazdaság jövőbeni kibocsátását és ezáltal a hosszú távú versenyképességét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039F566-020F-43C9-B749-A78AEFF44D8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6442516"/>
              </p:ext>
            </p:extLst>
          </p:nvPr>
        </p:nvGraphicFramePr>
        <p:xfrm>
          <a:off x="478173" y="1124486"/>
          <a:ext cx="8059737" cy="504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Arrow: Up 10">
            <a:extLst>
              <a:ext uri="{FF2B5EF4-FFF2-40B4-BE49-F238E27FC236}">
                <a16:creationId xmlns:a16="http://schemas.microsoft.com/office/drawing/2014/main" id="{1331BFCC-C2FE-4E1A-8284-A9544D17DF74}"/>
              </a:ext>
            </a:extLst>
          </p:cNvPr>
          <p:cNvSpPr/>
          <p:nvPr/>
        </p:nvSpPr>
        <p:spPr>
          <a:xfrm>
            <a:off x="1260522" y="3355404"/>
            <a:ext cx="524582" cy="477079"/>
          </a:xfrm>
          <a:prstGeom prst="upArrow">
            <a:avLst/>
          </a:prstGeom>
          <a:solidFill>
            <a:srgbClr val="AAC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D531C-77EE-4499-B6CD-163554F49694}"/>
              </a:ext>
            </a:extLst>
          </p:cNvPr>
          <p:cNvSpPr txBox="1"/>
          <p:nvPr/>
        </p:nvSpPr>
        <p:spPr>
          <a:xfrm>
            <a:off x="2699657" y="3416791"/>
            <a:ext cx="3744686" cy="4616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009EE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DEMOGRÁFIAI FORDULAT</a:t>
            </a:r>
          </a:p>
        </p:txBody>
      </p:sp>
      <p:sp>
        <p:nvSpPr>
          <p:cNvPr id="13" name="Szöveg helye 10">
            <a:extLst>
              <a:ext uri="{FF2B5EF4-FFF2-40B4-BE49-F238E27FC236}">
                <a16:creationId xmlns:a16="http://schemas.microsoft.com/office/drawing/2014/main" id="{A5D58919-82FF-464D-BA9C-1788B10DE858}"/>
              </a:ext>
            </a:extLst>
          </p:cNvPr>
          <p:cNvSpPr txBox="1">
            <a:spLocks/>
          </p:cNvSpPr>
          <p:nvPr/>
        </p:nvSpPr>
        <p:spPr>
          <a:xfrm>
            <a:off x="5534552" y="6390662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35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591280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7A1C5B7-B023-4F86-B0A5-22638B87C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8" y="310448"/>
            <a:ext cx="7653388" cy="612000"/>
          </a:xfrm>
        </p:spPr>
        <p:txBody>
          <a:bodyPr>
            <a:noAutofit/>
          </a:bodyPr>
          <a:lstStyle/>
          <a:p>
            <a:r>
              <a:rPr lang="hu-HU" sz="2400" dirty="0"/>
              <a:t>Rövid távon a humán tőke javítása három csatornán keresztül valósulhat meg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F8D5232-2442-4669-AB1D-404883A41A50}"/>
              </a:ext>
            </a:extLst>
          </p:cNvPr>
          <p:cNvGraphicFramePr/>
          <p:nvPr>
            <p:extLst/>
          </p:nvPr>
        </p:nvGraphicFramePr>
        <p:xfrm>
          <a:off x="435428" y="1170577"/>
          <a:ext cx="8508275" cy="546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7243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692A-00D1-49DA-AC6F-07274C09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88" y="326447"/>
            <a:ext cx="7588778" cy="612000"/>
          </a:xfrm>
        </p:spPr>
        <p:txBody>
          <a:bodyPr>
            <a:noAutofit/>
          </a:bodyPr>
          <a:lstStyle/>
          <a:p>
            <a:r>
              <a:rPr lang="hu-HU" sz="2400" dirty="0"/>
              <a:t>A kkv-szektor szerepe kiemelkedő a gazdasági vérkeringésben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0368AE-1E76-47E9-9486-EBDF8D7E99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88291" y="6489147"/>
            <a:ext cx="5374886" cy="36933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u-HU" dirty="0"/>
              <a:t>Forrás | MNB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059D4DF9-394E-4429-9C52-FB67E1D1D1BE}"/>
              </a:ext>
            </a:extLst>
          </p:cNvPr>
          <p:cNvGrpSpPr/>
          <p:nvPr/>
        </p:nvGrpSpPr>
        <p:grpSpPr>
          <a:xfrm>
            <a:off x="865803" y="1056304"/>
            <a:ext cx="7062715" cy="5385176"/>
            <a:chOff x="843500" y="1103971"/>
            <a:chExt cx="7062715" cy="53851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5BBEB5-8982-48A6-9C28-731CF0F5F2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6" t="13422" r="20244" b="8409"/>
            <a:stretch/>
          </p:blipFill>
          <p:spPr>
            <a:xfrm>
              <a:off x="843500" y="1103971"/>
              <a:ext cx="7062715" cy="5385176"/>
            </a:xfrm>
            <a:prstGeom prst="rect">
              <a:avLst/>
            </a:prstGeom>
          </p:spPr>
        </p:pic>
        <p:sp>
          <p:nvSpPr>
            <p:cNvPr id="3" name="Téglalap 2">
              <a:extLst>
                <a:ext uri="{FF2B5EF4-FFF2-40B4-BE49-F238E27FC236}">
                  <a16:creationId xmlns:a16="http://schemas.microsoft.com/office/drawing/2014/main" id="{0B5EDDD2-0258-432B-887C-1E77CB3F67B9}"/>
                </a:ext>
              </a:extLst>
            </p:cNvPr>
            <p:cNvSpPr/>
            <p:nvPr/>
          </p:nvSpPr>
          <p:spPr>
            <a:xfrm>
              <a:off x="7270595" y="4728117"/>
              <a:ext cx="635620" cy="1595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52619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968C95-2141-46B6-B21C-D33259BB2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9074"/>
            <a:ext cx="7610642" cy="612000"/>
          </a:xfrm>
        </p:spPr>
        <p:txBody>
          <a:bodyPr>
            <a:noAutofit/>
          </a:bodyPr>
          <a:lstStyle/>
          <a:p>
            <a:r>
              <a:rPr lang="hu-HU" sz="2400" dirty="0"/>
              <a:t>A visegrádi régió növekedése kiemelkedik </a:t>
            </a:r>
            <a:br>
              <a:rPr lang="hu-HU" sz="2400" dirty="0"/>
            </a:br>
            <a:r>
              <a:rPr lang="hu-HU" sz="2400" dirty="0"/>
              <a:t>az európai országok között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C99737A-C750-4F5B-B85C-6AEC6F32DE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94811" y="1209234"/>
            <a:ext cx="3680156" cy="4929210"/>
          </a:xfrm>
        </p:spPr>
        <p:txBody>
          <a:bodyPr>
            <a:normAutofit/>
          </a:bodyPr>
          <a:lstStyle/>
          <a:p>
            <a:r>
              <a:rPr lang="hu-HU" dirty="0"/>
              <a:t>A fejlett európai országokhoz mért </a:t>
            </a:r>
            <a:r>
              <a:rPr lang="hu-HU" b="1" dirty="0"/>
              <a:t>növekedési különbözet 2013 óta </a:t>
            </a:r>
            <a:r>
              <a:rPr lang="hu-HU" dirty="0"/>
              <a:t>átlagosan </a:t>
            </a:r>
            <a:br>
              <a:rPr lang="hu-HU" dirty="0"/>
            </a:br>
            <a:r>
              <a:rPr lang="hu-HU" b="1" dirty="0"/>
              <a:t>2 százalékpont. Az elmúlt években pedig meghaladta a </a:t>
            </a:r>
            <a:br>
              <a:rPr lang="hu-HU" b="1" dirty="0"/>
            </a:br>
            <a:r>
              <a:rPr lang="hu-HU" b="1" dirty="0"/>
              <a:t>3 százalékpontot.</a:t>
            </a:r>
            <a:endParaRPr lang="hu-HU" dirty="0"/>
          </a:p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C4AF708-A46F-4E3B-BA2F-103A1344DF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Eurostat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E922A83E-6C67-4843-A404-62682E793E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043" y="5815713"/>
            <a:ext cx="4713378" cy="444979"/>
          </a:xfrm>
          <a:effectLst/>
        </p:spPr>
        <p:txBody>
          <a:bodyPr>
            <a:noAutofit/>
          </a:bodyPr>
          <a:lstStyle/>
          <a:p>
            <a:r>
              <a:rPr lang="hu-HU" dirty="0"/>
              <a:t>A gazdasági növekedés alakulása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9FCD10A-428D-43E1-9803-1DCBB039A2D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4497764"/>
              </p:ext>
            </p:extLst>
          </p:nvPr>
        </p:nvGraphicFramePr>
        <p:xfrm>
          <a:off x="517525" y="1200150"/>
          <a:ext cx="4535488" cy="435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701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6F33F3A-59FF-45C7-BDE1-A572B858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10448"/>
            <a:ext cx="7723056" cy="612000"/>
          </a:xfrm>
        </p:spPr>
        <p:txBody>
          <a:bodyPr>
            <a:noAutofit/>
          </a:bodyPr>
          <a:lstStyle/>
          <a:p>
            <a:r>
              <a:rPr lang="hu-HU" sz="2400" dirty="0"/>
              <a:t>A legnagyobb termelékenységi tartalék a kkv-k esetében azonosítható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D35FCEE-0FC5-45A8-AD55-1013FD356D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NAV</a:t>
            </a:r>
            <a:r>
              <a:rPr lang="hu-HU" dirty="0"/>
              <a:t> adatok alapján MNB-számítás</a:t>
            </a:r>
          </a:p>
        </p:txBody>
      </p:sp>
      <p:graphicFrame>
        <p:nvGraphicFramePr>
          <p:cNvPr id="5" name="Chart 12">
            <a:extLst>
              <a:ext uri="{FF2B5EF4-FFF2-40B4-BE49-F238E27FC236}">
                <a16:creationId xmlns:a16="http://schemas.microsoft.com/office/drawing/2014/main" id="{9614C76A-95C4-4CF1-BBD3-9079885C7434}"/>
              </a:ext>
            </a:extLst>
          </p:cNvPr>
          <p:cNvGraphicFramePr/>
          <p:nvPr>
            <p:extLst/>
          </p:nvPr>
        </p:nvGraphicFramePr>
        <p:xfrm>
          <a:off x="1664312" y="2119397"/>
          <a:ext cx="2570204" cy="288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18">
            <a:extLst>
              <a:ext uri="{FF2B5EF4-FFF2-40B4-BE49-F238E27FC236}">
                <a16:creationId xmlns:a16="http://schemas.microsoft.com/office/drawing/2014/main" id="{03A29DE0-1D0A-41DD-9AF8-96F06538CE53}"/>
              </a:ext>
            </a:extLst>
          </p:cNvPr>
          <p:cNvGraphicFramePr/>
          <p:nvPr>
            <p:extLst/>
          </p:nvPr>
        </p:nvGraphicFramePr>
        <p:xfrm>
          <a:off x="-111016" y="970659"/>
          <a:ext cx="2534314" cy="288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24">
            <a:extLst>
              <a:ext uri="{FF2B5EF4-FFF2-40B4-BE49-F238E27FC236}">
                <a16:creationId xmlns:a16="http://schemas.microsoft.com/office/drawing/2014/main" id="{89F2F8ED-8593-4874-9D4B-2B04B4E8A0E6}"/>
              </a:ext>
            </a:extLst>
          </p:cNvPr>
          <p:cNvGrpSpPr/>
          <p:nvPr/>
        </p:nvGrpSpPr>
        <p:grpSpPr>
          <a:xfrm>
            <a:off x="674326" y="4771012"/>
            <a:ext cx="2753049" cy="338554"/>
            <a:chOff x="1304887" y="4473976"/>
            <a:chExt cx="2753049" cy="338554"/>
          </a:xfrm>
        </p:grpSpPr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B65319E5-7013-4A7B-88BE-067A1AF70EE9}"/>
                </a:ext>
              </a:extLst>
            </p:cNvPr>
            <p:cNvSpPr/>
            <p:nvPr/>
          </p:nvSpPr>
          <p:spPr>
            <a:xfrm>
              <a:off x="1441450" y="4473976"/>
              <a:ext cx="26164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1600" dirty="0" err="1">
                  <a:solidFill>
                    <a:schemeClr val="tx2"/>
                  </a:solidFill>
                </a:rPr>
                <a:t>Mikro</a:t>
              </a:r>
              <a:r>
                <a:rPr lang="hu-HU" sz="1600" dirty="0">
                  <a:solidFill>
                    <a:schemeClr val="tx2"/>
                  </a:solidFill>
                </a:rPr>
                <a:t>             Kis             Közép</a:t>
              </a:r>
            </a:p>
          </p:txBody>
        </p:sp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8237613D-6F1A-420B-9A8D-DE12A2638C82}"/>
                </a:ext>
              </a:extLst>
            </p:cNvPr>
            <p:cNvSpPr/>
            <p:nvPr/>
          </p:nvSpPr>
          <p:spPr>
            <a:xfrm>
              <a:off x="1304887" y="4557558"/>
              <a:ext cx="190594" cy="1797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Rectangle 21">
              <a:extLst>
                <a:ext uri="{FF2B5EF4-FFF2-40B4-BE49-F238E27FC236}">
                  <a16:creationId xmlns:a16="http://schemas.microsoft.com/office/drawing/2014/main" id="{9E768707-61FC-4B9D-8F16-A0A702E888F6}"/>
                </a:ext>
              </a:extLst>
            </p:cNvPr>
            <p:cNvSpPr/>
            <p:nvPr/>
          </p:nvSpPr>
          <p:spPr>
            <a:xfrm>
              <a:off x="2395512" y="4555332"/>
              <a:ext cx="190594" cy="1797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11" name="Rectangle 22">
              <a:extLst>
                <a:ext uri="{FF2B5EF4-FFF2-40B4-BE49-F238E27FC236}">
                  <a16:creationId xmlns:a16="http://schemas.microsoft.com/office/drawing/2014/main" id="{35E2DFE4-614E-4320-A436-782658CC80E4}"/>
                </a:ext>
              </a:extLst>
            </p:cNvPr>
            <p:cNvSpPr/>
            <p:nvPr/>
          </p:nvSpPr>
          <p:spPr>
            <a:xfrm>
              <a:off x="3236093" y="4555332"/>
              <a:ext cx="190594" cy="1797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accent2"/>
                </a:solidFill>
              </a:endParaRPr>
            </a:p>
          </p:txBody>
        </p:sp>
      </p:grp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8ABDB34-1D81-4B58-95D6-87CB3687720C}"/>
              </a:ext>
            </a:extLst>
          </p:cNvPr>
          <p:cNvSpPr txBox="1">
            <a:spLocks/>
          </p:cNvSpPr>
          <p:nvPr/>
        </p:nvSpPr>
        <p:spPr>
          <a:xfrm>
            <a:off x="490142" y="5766472"/>
            <a:ext cx="3657961" cy="6822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dirty="0"/>
              <a:t>A KKV-SZEKTOR VÁLLALATMÉRET SZERINTI BONTÁSA</a:t>
            </a:r>
          </a:p>
          <a:p>
            <a:pPr algn="ctr"/>
            <a:endParaRPr lang="hu-HU" dirty="0"/>
          </a:p>
        </p:txBody>
      </p:sp>
      <p:graphicFrame>
        <p:nvGraphicFramePr>
          <p:cNvPr id="20" name="Content Placeholder 8">
            <a:extLst>
              <a:ext uri="{FF2B5EF4-FFF2-40B4-BE49-F238E27FC236}">
                <a16:creationId xmlns:a16="http://schemas.microsoft.com/office/drawing/2014/main" id="{70015846-216B-4F91-B1EB-BE317F77097B}"/>
              </a:ext>
            </a:extLst>
          </p:cNvPr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4268804" y="1209428"/>
          <a:ext cx="4574839" cy="464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2D8740A-8D26-4748-9099-BA012F33C8F8}"/>
              </a:ext>
            </a:extLst>
          </p:cNvPr>
          <p:cNvSpPr txBox="1">
            <a:spLocks/>
          </p:cNvSpPr>
          <p:nvPr/>
        </p:nvSpPr>
        <p:spPr>
          <a:xfrm>
            <a:off x="4811444" y="5776990"/>
            <a:ext cx="4152900" cy="661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dirty="0"/>
              <a:t>TERMELÉKENYSÉGKÜLÖNBÖZET</a:t>
            </a:r>
            <a:br>
              <a:rPr lang="hu-HU" sz="1800" dirty="0"/>
            </a:br>
            <a:r>
              <a:rPr lang="hu-HU" sz="1800" dirty="0"/>
              <a:t>VÁLLALATMÉRET SZERINT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9025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7297B41-409B-44FB-B78C-AA83A2CA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62" y="299341"/>
            <a:ext cx="7627089" cy="612000"/>
          </a:xfrm>
        </p:spPr>
        <p:txBody>
          <a:bodyPr>
            <a:noAutofit/>
          </a:bodyPr>
          <a:lstStyle/>
          <a:p>
            <a:r>
              <a:rPr lang="hu-HU" sz="2400" dirty="0"/>
              <a:t>A magyar exportáló kkv-k aránya fele az osztrák értéknek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6DE065EC-9CEF-4F6C-847E-8F4E582EC83B}"/>
              </a:ext>
            </a:extLst>
          </p:cNvPr>
          <p:cNvSpPr txBox="1">
            <a:spLocks/>
          </p:cNvSpPr>
          <p:nvPr/>
        </p:nvSpPr>
        <p:spPr>
          <a:xfrm>
            <a:off x="2906486" y="5871664"/>
            <a:ext cx="6075666" cy="444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8" name="Text Placeholder 107">
            <a:extLst>
              <a:ext uri="{FF2B5EF4-FFF2-40B4-BE49-F238E27FC236}">
                <a16:creationId xmlns:a16="http://schemas.microsoft.com/office/drawing/2014/main" id="{9CBD3495-9A06-4EA7-BF5B-7020EA1307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82486" y="6240791"/>
            <a:ext cx="7699785" cy="369333"/>
          </a:xfrm>
        </p:spPr>
        <p:txBody>
          <a:bodyPr/>
          <a:lstStyle/>
          <a:p>
            <a:r>
              <a:rPr lang="hu-HU" dirty="0"/>
              <a:t>Forrás | Eurostat</a:t>
            </a:r>
          </a:p>
        </p:txBody>
      </p:sp>
      <p:sp>
        <p:nvSpPr>
          <p:cNvPr id="9" name="Text Placeholder 108">
            <a:extLst>
              <a:ext uri="{FF2B5EF4-FFF2-40B4-BE49-F238E27FC236}">
                <a16:creationId xmlns:a16="http://schemas.microsoft.com/office/drawing/2014/main" id="{D136C9CB-164B-4E6D-B635-DBF57B4CD9FF}"/>
              </a:ext>
            </a:extLst>
          </p:cNvPr>
          <p:cNvSpPr txBox="1">
            <a:spLocks/>
          </p:cNvSpPr>
          <p:nvPr/>
        </p:nvSpPr>
        <p:spPr>
          <a:xfrm>
            <a:off x="531224" y="5890286"/>
            <a:ext cx="8551048" cy="369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dirty="0"/>
              <a:t>EXPORTÁLÓ KKV-K ARÁNYA (2015)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C98F9B-3BDD-4792-8DEC-CB16F2F1D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brushSize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1"/>
          <a:stretch/>
        </p:blipFill>
        <p:spPr>
          <a:xfrm>
            <a:off x="19070" y="1192420"/>
            <a:ext cx="9016795" cy="46162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BC2E4F-6128-429B-AB36-48A900C8CA31}"/>
              </a:ext>
            </a:extLst>
          </p:cNvPr>
          <p:cNvSpPr/>
          <p:nvPr/>
        </p:nvSpPr>
        <p:spPr>
          <a:xfrm rot="5400000">
            <a:off x="4643978" y="2962444"/>
            <a:ext cx="694437" cy="342913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2D7476-7C69-4786-A8C8-3A31C90279B1}"/>
              </a:ext>
            </a:extLst>
          </p:cNvPr>
          <p:cNvSpPr/>
          <p:nvPr/>
        </p:nvSpPr>
        <p:spPr>
          <a:xfrm rot="5400000">
            <a:off x="3736197" y="1680896"/>
            <a:ext cx="694437" cy="161356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BC4CEA9-933C-478F-B06C-EB5A6651F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2686" y="3889601"/>
            <a:ext cx="1144312" cy="38713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D111FE3-0F92-419F-920C-4B3A94ED1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450" y="1906846"/>
            <a:ext cx="561230" cy="1898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5C6D35-DA6A-48F1-921B-9F4926D128C6}"/>
              </a:ext>
            </a:extLst>
          </p:cNvPr>
          <p:cNvSpPr/>
          <p:nvPr/>
        </p:nvSpPr>
        <p:spPr>
          <a:xfrm>
            <a:off x="5626500" y="4453314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12,8%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63C30A-3D26-464A-A0C7-F576CA18FC79}"/>
              </a:ext>
            </a:extLst>
          </p:cNvPr>
          <p:cNvSpPr/>
          <p:nvPr/>
        </p:nvSpPr>
        <p:spPr>
          <a:xfrm>
            <a:off x="4083415" y="2250262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6,0%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E6AF9-F15C-4D35-B2B1-265EB8577004}"/>
              </a:ext>
            </a:extLst>
          </p:cNvPr>
          <p:cNvSpPr/>
          <p:nvPr/>
        </p:nvSpPr>
        <p:spPr>
          <a:xfrm rot="5400000">
            <a:off x="3859889" y="2656660"/>
            <a:ext cx="694437" cy="190392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C36260D-6CBB-4C7C-BE2B-DE76F288D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0199" y="3004661"/>
            <a:ext cx="561230" cy="1898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EFCB388-6D8C-405F-AD6B-EF71AA0FD905}"/>
              </a:ext>
            </a:extLst>
          </p:cNvPr>
          <p:cNvSpPr/>
          <p:nvPr/>
        </p:nvSpPr>
        <p:spPr>
          <a:xfrm>
            <a:off x="4172024" y="3379577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6,3%</a:t>
            </a:r>
          </a:p>
        </p:txBody>
      </p:sp>
      <p:pic>
        <p:nvPicPr>
          <p:cNvPr id="20" name="Picture 2" descr="Image result for slovakia round flag">
            <a:extLst>
              <a:ext uri="{FF2B5EF4-FFF2-40B4-BE49-F238E27FC236}">
                <a16:creationId xmlns:a16="http://schemas.microsoft.com/office/drawing/2014/main" id="{C1FF6EFF-F01C-457D-BEAA-0FF23BD6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45" y="3170812"/>
            <a:ext cx="845417" cy="6340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poland round flag">
            <a:extLst>
              <a:ext uri="{FF2B5EF4-FFF2-40B4-BE49-F238E27FC236}">
                <a16:creationId xmlns:a16="http://schemas.microsoft.com/office/drawing/2014/main" id="{38B0AC05-016E-42B4-9A66-C9240D4C0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60" y="3429911"/>
            <a:ext cx="823578" cy="6176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hungary round flag">
            <a:extLst>
              <a:ext uri="{FF2B5EF4-FFF2-40B4-BE49-F238E27FC236}">
                <a16:creationId xmlns:a16="http://schemas.microsoft.com/office/drawing/2014/main" id="{88A17847-861D-46C4-8DE7-BAE953B7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62" y="2172929"/>
            <a:ext cx="616329" cy="616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austria round flag">
            <a:extLst>
              <a:ext uri="{FF2B5EF4-FFF2-40B4-BE49-F238E27FC236}">
                <a16:creationId xmlns:a16="http://schemas.microsoft.com/office/drawing/2014/main" id="{CD42F2C9-48D3-408C-BBC9-74A8E2CBF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41" y="4367033"/>
            <a:ext cx="582973" cy="5829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643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2BA89C-A721-4584-8C7E-8ACA48A94B8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7052" y="1071363"/>
          <a:ext cx="8482148" cy="492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BB43B92E-6B9B-4564-A577-A9B1544078AE}"/>
              </a:ext>
            </a:extLst>
          </p:cNvPr>
          <p:cNvCxnSpPr>
            <a:cxnSpLocks/>
          </p:cNvCxnSpPr>
          <p:nvPr/>
        </p:nvCxnSpPr>
        <p:spPr>
          <a:xfrm>
            <a:off x="4636166" y="3600300"/>
            <a:ext cx="3105754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65D43F71-FF59-4A59-BEAC-7507CB057186}"/>
              </a:ext>
            </a:extLst>
          </p:cNvPr>
          <p:cNvCxnSpPr>
            <a:cxnSpLocks/>
          </p:cNvCxnSpPr>
          <p:nvPr/>
        </p:nvCxnSpPr>
        <p:spPr>
          <a:xfrm>
            <a:off x="4874992" y="1312767"/>
            <a:ext cx="2475042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202EC69E-C67B-40F3-831C-FD6B41A85734}"/>
              </a:ext>
            </a:extLst>
          </p:cNvPr>
          <p:cNvCxnSpPr>
            <a:cxnSpLocks/>
          </p:cNvCxnSpPr>
          <p:nvPr/>
        </p:nvCxnSpPr>
        <p:spPr>
          <a:xfrm>
            <a:off x="4242393" y="1894016"/>
            <a:ext cx="2498041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églalap 8">
            <a:extLst>
              <a:ext uri="{FF2B5EF4-FFF2-40B4-BE49-F238E27FC236}">
                <a16:creationId xmlns:a16="http://schemas.microsoft.com/office/drawing/2014/main" id="{EBBCD757-94A4-4A1B-8792-9E0E2AE7EAE5}"/>
              </a:ext>
            </a:extLst>
          </p:cNvPr>
          <p:cNvSpPr/>
          <p:nvPr/>
        </p:nvSpPr>
        <p:spPr>
          <a:xfrm>
            <a:off x="1022714" y="1174750"/>
            <a:ext cx="2243002" cy="279578"/>
          </a:xfrm>
          <a:prstGeom prst="rect">
            <a:avLst/>
          </a:prstGeom>
          <a:noFill/>
          <a:ln w="22225"/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Title 74">
            <a:extLst>
              <a:ext uri="{FF2B5EF4-FFF2-40B4-BE49-F238E27FC236}">
                <a16:creationId xmlns:a16="http://schemas.microsoft.com/office/drawing/2014/main" id="{1C401638-A71D-4CEB-87AD-3AC648E0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73" y="310448"/>
            <a:ext cx="7636143" cy="612000"/>
          </a:xfrm>
        </p:spPr>
        <p:txBody>
          <a:bodyPr>
            <a:noAutofit/>
          </a:bodyPr>
          <a:lstStyle/>
          <a:p>
            <a:r>
              <a:rPr lang="hu-HU" sz="2400" dirty="0"/>
              <a:t>Ráadásul a vállalkozói kultúra is fejlesztésre szorul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FD4B8271-4671-420D-AA16-99B380DE44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75" y="6402368"/>
            <a:ext cx="4648277" cy="369333"/>
          </a:xfrm>
        </p:spPr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GEDI</a:t>
            </a:r>
            <a:r>
              <a:rPr lang="hu-HU" dirty="0"/>
              <a:t> alapján MNB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F5D3B51C-31C7-4729-BEAF-800D9C30A5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74712" y="6141511"/>
            <a:ext cx="7532631" cy="483613"/>
          </a:xfrm>
        </p:spPr>
        <p:txBody>
          <a:bodyPr>
            <a:noAutofit/>
          </a:bodyPr>
          <a:lstStyle/>
          <a:p>
            <a:pPr algn="r"/>
            <a:r>
              <a:rPr lang="hu-HU" sz="1800" dirty="0"/>
              <a:t>GLOBAL </a:t>
            </a:r>
            <a:r>
              <a:rPr lang="hu-HU" sz="1800" dirty="0" err="1"/>
              <a:t>ENTREPRENEURSHIP</a:t>
            </a:r>
            <a:r>
              <a:rPr lang="hu-HU" sz="1800" dirty="0"/>
              <a:t> INDEX (2018)</a:t>
            </a:r>
          </a:p>
        </p:txBody>
      </p:sp>
      <p:sp>
        <p:nvSpPr>
          <p:cNvPr id="13" name="Téglalap 8">
            <a:extLst>
              <a:ext uri="{FF2B5EF4-FFF2-40B4-BE49-F238E27FC236}">
                <a16:creationId xmlns:a16="http://schemas.microsoft.com/office/drawing/2014/main" id="{A66E9489-F23D-4935-BE5E-F6177A14AF59}"/>
              </a:ext>
            </a:extLst>
          </p:cNvPr>
          <p:cNvSpPr/>
          <p:nvPr/>
        </p:nvSpPr>
        <p:spPr>
          <a:xfrm>
            <a:off x="1593668" y="1745518"/>
            <a:ext cx="1672047" cy="279578"/>
          </a:xfrm>
          <a:prstGeom prst="rect">
            <a:avLst/>
          </a:prstGeom>
          <a:noFill/>
          <a:ln w="22225"/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8">
            <a:extLst>
              <a:ext uri="{FF2B5EF4-FFF2-40B4-BE49-F238E27FC236}">
                <a16:creationId xmlns:a16="http://schemas.microsoft.com/office/drawing/2014/main" id="{4C13C424-0198-4EBF-9E8C-92EEE9FBD28C}"/>
              </a:ext>
            </a:extLst>
          </p:cNvPr>
          <p:cNvSpPr/>
          <p:nvPr/>
        </p:nvSpPr>
        <p:spPr>
          <a:xfrm>
            <a:off x="2342606" y="3455127"/>
            <a:ext cx="923109" cy="279578"/>
          </a:xfrm>
          <a:prstGeom prst="rect">
            <a:avLst/>
          </a:prstGeom>
          <a:noFill/>
          <a:ln w="22225"/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759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lose up of a logo&#10;&#10;Description generated with high confidence">
            <a:extLst>
              <a:ext uri="{FF2B5EF4-FFF2-40B4-BE49-F238E27FC236}">
                <a16:creationId xmlns:a16="http://schemas.microsoft.com/office/drawing/2014/main" id="{80D241FB-2285-4B9B-8A29-B22733708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25" y="6183147"/>
            <a:ext cx="1087034" cy="61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55692A-00D1-49DA-AC6F-07274C09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40" y="310448"/>
            <a:ext cx="7585475" cy="612000"/>
          </a:xfrm>
        </p:spPr>
        <p:txBody>
          <a:bodyPr>
            <a:noAutofit/>
          </a:bodyPr>
          <a:lstStyle/>
          <a:p>
            <a:r>
              <a:rPr lang="hu-HU" sz="2400" dirty="0"/>
              <a:t>Életciklushoz igazodó finanszírozás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0368AE-1E76-47E9-9486-EBDF8D7E99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18994" y="6350520"/>
            <a:ext cx="4863158" cy="36933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u-HU" dirty="0"/>
              <a:t>Forrás | MNB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E2200-CB34-46B0-B14E-3AD5C5A3B4DD}"/>
              </a:ext>
            </a:extLst>
          </p:cNvPr>
          <p:cNvSpPr txBox="1"/>
          <p:nvPr/>
        </p:nvSpPr>
        <p:spPr>
          <a:xfrm rot="20825939">
            <a:off x="1779455" y="2886359"/>
            <a:ext cx="3925098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EU-s támogatások</a:t>
            </a:r>
            <a:endParaRPr lang="en-US" sz="1600" dirty="0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A9CE360-DA7A-40C6-803A-0E0D21BC46A1}"/>
              </a:ext>
            </a:extLst>
          </p:cNvPr>
          <p:cNvSpPr/>
          <p:nvPr/>
        </p:nvSpPr>
        <p:spPr>
          <a:xfrm>
            <a:off x="1175690" y="2642375"/>
            <a:ext cx="7061711" cy="3545056"/>
          </a:xfrm>
          <a:custGeom>
            <a:avLst/>
            <a:gdLst>
              <a:gd name="connsiteX0" fmla="*/ 19917 w 7061711"/>
              <a:gd name="connsiteY0" fmla="*/ 2988928 h 3545056"/>
              <a:gd name="connsiteX1" fmla="*/ 295489 w 7061711"/>
              <a:gd name="connsiteY1" fmla="*/ 3477443 h 3545056"/>
              <a:gd name="connsiteX2" fmla="*/ 2074185 w 7061711"/>
              <a:gd name="connsiteY2" fmla="*/ 1673696 h 3545056"/>
              <a:gd name="connsiteX3" fmla="*/ 5305900 w 7061711"/>
              <a:gd name="connsiteY3" fmla="*/ 1084972 h 3545056"/>
              <a:gd name="connsiteX4" fmla="*/ 6545977 w 7061711"/>
              <a:gd name="connsiteY4" fmla="*/ 158046 h 3545056"/>
              <a:gd name="connsiteX5" fmla="*/ 7021966 w 7061711"/>
              <a:gd name="connsiteY5" fmla="*/ 7734 h 3545056"/>
              <a:gd name="connsiteX6" fmla="*/ 7034492 w 7061711"/>
              <a:gd name="connsiteY6" fmla="*/ 20260 h 354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1711" h="3545056">
                <a:moveTo>
                  <a:pt x="19917" y="2988928"/>
                </a:moveTo>
                <a:cubicBezTo>
                  <a:pt x="-13486" y="3342788"/>
                  <a:pt x="-46889" y="3696648"/>
                  <a:pt x="295489" y="3477443"/>
                </a:cubicBezTo>
                <a:cubicBezTo>
                  <a:pt x="637867" y="3258238"/>
                  <a:pt x="1239117" y="2072441"/>
                  <a:pt x="2074185" y="1673696"/>
                </a:cubicBezTo>
                <a:cubicBezTo>
                  <a:pt x="2909253" y="1274951"/>
                  <a:pt x="4560601" y="1337580"/>
                  <a:pt x="5305900" y="1084972"/>
                </a:cubicBezTo>
                <a:cubicBezTo>
                  <a:pt x="6051199" y="832364"/>
                  <a:pt x="6259966" y="337586"/>
                  <a:pt x="6545977" y="158046"/>
                </a:cubicBezTo>
                <a:cubicBezTo>
                  <a:pt x="6831988" y="-21494"/>
                  <a:pt x="6940547" y="30698"/>
                  <a:pt x="7021966" y="7734"/>
                </a:cubicBezTo>
                <a:cubicBezTo>
                  <a:pt x="7103385" y="-15230"/>
                  <a:pt x="7034492" y="20260"/>
                  <a:pt x="7034492" y="2026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46C358-BE44-46D0-9366-A2B86D3E2B12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1187777" y="1835918"/>
            <a:ext cx="7830" cy="379538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DF06EF-64F2-4ACD-BFFE-4554C5DEAA32}"/>
              </a:ext>
            </a:extLst>
          </p:cNvPr>
          <p:cNvCxnSpPr/>
          <p:nvPr/>
        </p:nvCxnSpPr>
        <p:spPr>
          <a:xfrm>
            <a:off x="1187777" y="5618779"/>
            <a:ext cx="7037539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9487EBA-CD6A-4991-9029-401CABB68809}"/>
              </a:ext>
            </a:extLst>
          </p:cNvPr>
          <p:cNvSpPr txBox="1"/>
          <p:nvPr/>
        </p:nvSpPr>
        <p:spPr>
          <a:xfrm>
            <a:off x="1222835" y="5812524"/>
            <a:ext cx="166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Magas Kockázat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E3781370-D9C5-40B1-A7FC-6444C0147FAA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6164301" y="5978912"/>
            <a:ext cx="188468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/>
              <a:t>Alacsony Kockázat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F494A9-C873-4552-922B-8D308B83E79B}"/>
              </a:ext>
            </a:extLst>
          </p:cNvPr>
          <p:cNvSpPr txBox="1"/>
          <p:nvPr/>
        </p:nvSpPr>
        <p:spPr>
          <a:xfrm>
            <a:off x="3294027" y="5650941"/>
            <a:ext cx="294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Vállalkozás fejlődési szakasza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807314-04DF-40D4-9C90-8DA6BBB81691}"/>
              </a:ext>
            </a:extLst>
          </p:cNvPr>
          <p:cNvSpPr txBox="1"/>
          <p:nvPr/>
        </p:nvSpPr>
        <p:spPr>
          <a:xfrm rot="16200000">
            <a:off x="-1108718" y="3526958"/>
            <a:ext cx="3824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Vállalkozás bevételtermelő képessége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2B093-3C57-4E10-90AF-080D13EDC7D1}"/>
              </a:ext>
            </a:extLst>
          </p:cNvPr>
          <p:cNvSpPr txBox="1"/>
          <p:nvPr/>
        </p:nvSpPr>
        <p:spPr>
          <a:xfrm>
            <a:off x="1236514" y="6203031"/>
            <a:ext cx="1246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/>
              <a:t>Induló szakasz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D05D7A-32AF-4883-8470-66CEB9C68A46}"/>
              </a:ext>
            </a:extLst>
          </p:cNvPr>
          <p:cNvSpPr txBox="1"/>
          <p:nvPr/>
        </p:nvSpPr>
        <p:spPr>
          <a:xfrm>
            <a:off x="2268963" y="5189275"/>
            <a:ext cx="1376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err="1"/>
              <a:t>Start-up</a:t>
            </a:r>
            <a:r>
              <a:rPr lang="hu-HU" sz="1400" b="1" dirty="0"/>
              <a:t> szakasz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C97738-AF0B-4126-BBF2-3EEAF536E63D}"/>
              </a:ext>
            </a:extLst>
          </p:cNvPr>
          <p:cNvSpPr txBox="1"/>
          <p:nvPr/>
        </p:nvSpPr>
        <p:spPr>
          <a:xfrm>
            <a:off x="3603695" y="4126802"/>
            <a:ext cx="1620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/>
              <a:t>Növekedési szakasz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EC85CF-EE20-4DE9-BD69-A6E3772F95FB}"/>
              </a:ext>
            </a:extLst>
          </p:cNvPr>
          <p:cNvSpPr txBox="1"/>
          <p:nvPr/>
        </p:nvSpPr>
        <p:spPr>
          <a:xfrm>
            <a:off x="7061055" y="2322075"/>
            <a:ext cx="1130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/>
              <a:t>Érett szakasz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C2005D-D8CE-4D22-9ABA-D822A53D7C4D}"/>
              </a:ext>
            </a:extLst>
          </p:cNvPr>
          <p:cNvSpPr txBox="1"/>
          <p:nvPr/>
        </p:nvSpPr>
        <p:spPr>
          <a:xfrm>
            <a:off x="5726227" y="3898221"/>
            <a:ext cx="1421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/>
              <a:t>Expanzív szakasz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34FF41-7A30-4259-9CEC-E8A8B135AA9C}"/>
              </a:ext>
            </a:extLst>
          </p:cNvPr>
          <p:cNvSpPr txBox="1"/>
          <p:nvPr/>
        </p:nvSpPr>
        <p:spPr>
          <a:xfrm>
            <a:off x="1290933" y="3777922"/>
            <a:ext cx="1466107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1600" dirty="0"/>
              <a:t>3F </a:t>
            </a:r>
          </a:p>
          <a:p>
            <a:r>
              <a:rPr lang="hu-HU" sz="1600" dirty="0"/>
              <a:t>Üzleti Angyalok</a:t>
            </a:r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9F6B72-EABF-47E8-B78F-5D40F23F7541}"/>
              </a:ext>
            </a:extLst>
          </p:cNvPr>
          <p:cNvSpPr txBox="1"/>
          <p:nvPr/>
        </p:nvSpPr>
        <p:spPr>
          <a:xfrm>
            <a:off x="3164601" y="4442150"/>
            <a:ext cx="1937838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1600" dirty="0"/>
              <a:t>Kockázati Tőkealapok</a:t>
            </a:r>
          </a:p>
          <a:p>
            <a:r>
              <a:rPr lang="hu-HU" sz="1600" dirty="0"/>
              <a:t>Inkubátorházak</a:t>
            </a:r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095A12-4016-45C0-A2ED-04F6EF7DB9B5}"/>
              </a:ext>
            </a:extLst>
          </p:cNvPr>
          <p:cNvSpPr txBox="1"/>
          <p:nvPr/>
        </p:nvSpPr>
        <p:spPr>
          <a:xfrm>
            <a:off x="4340226" y="3229334"/>
            <a:ext cx="1085214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dirty="0"/>
              <a:t>Bankhitel,</a:t>
            </a:r>
          </a:p>
          <a:p>
            <a:r>
              <a:rPr lang="hu-HU" sz="1600" dirty="0"/>
              <a:t>Garancia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32BD71-1764-4782-9478-96EAC3687423}"/>
              </a:ext>
            </a:extLst>
          </p:cNvPr>
          <p:cNvSpPr txBox="1"/>
          <p:nvPr/>
        </p:nvSpPr>
        <p:spPr>
          <a:xfrm>
            <a:off x="6834386" y="3269537"/>
            <a:ext cx="1762149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1600" dirty="0"/>
              <a:t>Magántőke alapok </a:t>
            </a:r>
          </a:p>
          <a:p>
            <a:r>
              <a:rPr lang="hu-HU" sz="1600" dirty="0"/>
              <a:t>Nyílt tőkepiac</a:t>
            </a:r>
            <a:endParaRPr lang="en-US" sz="1600" dirty="0"/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DD1F5649-CF11-4F48-8FDD-29D9DEFCB267}"/>
              </a:ext>
            </a:extLst>
          </p:cNvPr>
          <p:cNvGraphicFramePr/>
          <p:nvPr>
            <p:extLst/>
          </p:nvPr>
        </p:nvGraphicFramePr>
        <p:xfrm>
          <a:off x="1658545" y="744731"/>
          <a:ext cx="5814447" cy="1661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Oval 27">
            <a:extLst>
              <a:ext uri="{FF2B5EF4-FFF2-40B4-BE49-F238E27FC236}">
                <a16:creationId xmlns:a16="http://schemas.microsoft.com/office/drawing/2014/main" id="{FEAA2226-B269-42E3-A782-01B30EC42219}"/>
              </a:ext>
            </a:extLst>
          </p:cNvPr>
          <p:cNvSpPr/>
          <p:nvPr/>
        </p:nvSpPr>
        <p:spPr>
          <a:xfrm>
            <a:off x="2725574" y="4242380"/>
            <a:ext cx="463181" cy="445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4E12C63-E0A2-4F6C-A684-3D73CCCC791F}"/>
              </a:ext>
            </a:extLst>
          </p:cNvPr>
          <p:cNvSpPr/>
          <p:nvPr/>
        </p:nvSpPr>
        <p:spPr>
          <a:xfrm>
            <a:off x="5263046" y="3382913"/>
            <a:ext cx="463181" cy="445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A8A405F-6DD5-486F-814D-1A733EE1A3EB}"/>
              </a:ext>
            </a:extLst>
          </p:cNvPr>
          <p:cNvSpPr/>
          <p:nvPr/>
        </p:nvSpPr>
        <p:spPr>
          <a:xfrm>
            <a:off x="4639258" y="2540079"/>
            <a:ext cx="463181" cy="445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0771A2A-3278-43E0-A59E-AA377153F624}"/>
              </a:ext>
            </a:extLst>
          </p:cNvPr>
          <p:cNvSpPr/>
          <p:nvPr/>
        </p:nvSpPr>
        <p:spPr>
          <a:xfrm>
            <a:off x="8181280" y="3609212"/>
            <a:ext cx="463181" cy="445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CB5C21-99DB-4E8E-B5FA-C0C5421F19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6016" y="4458829"/>
            <a:ext cx="600848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D23E114-4DBA-4603-BDEE-9415B0839C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6111" y="2622565"/>
            <a:ext cx="6008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31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4C562642-37D8-4261-B44A-59B17C4E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50" y="298584"/>
            <a:ext cx="7780998" cy="612000"/>
          </a:xfrm>
        </p:spPr>
        <p:txBody>
          <a:bodyPr>
            <a:noAutofit/>
          </a:bodyPr>
          <a:lstStyle/>
          <a:p>
            <a:r>
              <a:rPr lang="hu-HU" sz="2400" dirty="0"/>
              <a:t>Szükség van sikertörténetekre, közte a régiós vállalatok további fejlődésére az európai piacon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45E9F6C-1660-4B1A-A496-66BC8F0784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484423"/>
            <a:ext cx="3600000" cy="369333"/>
          </a:xfrm>
        </p:spPr>
        <p:txBody>
          <a:bodyPr/>
          <a:lstStyle/>
          <a:p>
            <a:r>
              <a:rPr lang="hu-HU" dirty="0"/>
              <a:t>Forrás | Coface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33211D9-C6D5-434C-9A8E-633F61288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32" t="1259" r="24532" b="1717"/>
          <a:stretch/>
        </p:blipFill>
        <p:spPr>
          <a:xfrm>
            <a:off x="1912690" y="1029911"/>
            <a:ext cx="4446165" cy="5085899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88587688-384B-4B02-97CA-3372B545F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399" y="4473147"/>
            <a:ext cx="592239" cy="315348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B6FA867D-E142-4BEE-ABFB-0CEECE9CCACA}"/>
              </a:ext>
            </a:extLst>
          </p:cNvPr>
          <p:cNvSpPr txBox="1">
            <a:spLocks/>
          </p:cNvSpPr>
          <p:nvPr/>
        </p:nvSpPr>
        <p:spPr>
          <a:xfrm>
            <a:off x="567663" y="6190247"/>
            <a:ext cx="8414489" cy="44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r"/>
            <a:r>
              <a:rPr lang="hu-HU" dirty="0"/>
              <a:t>A legjelentősebb nagyvállalatok a V4 országokban</a:t>
            </a:r>
          </a:p>
        </p:txBody>
      </p:sp>
      <p:pic>
        <p:nvPicPr>
          <p:cNvPr id="2052" name="Picture 4" descr="Képtalálat a következőre: „logo pzu”">
            <a:extLst>
              <a:ext uri="{FF2B5EF4-FFF2-40B4-BE49-F238E27FC236}">
                <a16:creationId xmlns:a16="http://schemas.microsoft.com/office/drawing/2014/main" id="{B2979E99-7FAC-4E1F-A9AB-5F2290BD4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69" y="1505486"/>
            <a:ext cx="1057280" cy="1057280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 a következőre: „logo pgnig”">
            <a:extLst>
              <a:ext uri="{FF2B5EF4-FFF2-40B4-BE49-F238E27FC236}">
                <a16:creationId xmlns:a16="http://schemas.microsoft.com/office/drawing/2014/main" id="{0A2B516E-7BBE-4EC0-BF47-35FB590E0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99" y="1515907"/>
            <a:ext cx="1123304" cy="787677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éptalálat a következőre: „logo orlen”">
            <a:extLst>
              <a:ext uri="{FF2B5EF4-FFF2-40B4-BE49-F238E27FC236}">
                <a16:creationId xmlns:a16="http://schemas.microsoft.com/office/drawing/2014/main" id="{DB9D2199-3186-404C-B340-04B46730B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60" y="3111043"/>
            <a:ext cx="1001536" cy="724444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éptalálat a következőre: „logo pge”">
            <a:extLst>
              <a:ext uri="{FF2B5EF4-FFF2-40B4-BE49-F238E27FC236}">
                <a16:creationId xmlns:a16="http://schemas.microsoft.com/office/drawing/2014/main" id="{D7C29A43-12B1-4485-8526-D52E625B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48" y="2555609"/>
            <a:ext cx="1545314" cy="669905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éptalálat a következőre: „logo cez group”">
            <a:extLst>
              <a:ext uri="{FF2B5EF4-FFF2-40B4-BE49-F238E27FC236}">
                <a16:creationId xmlns:a16="http://schemas.microsoft.com/office/drawing/2014/main" id="{3F94370F-9373-4BF3-8D24-2A213F7D7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66" y="3708817"/>
            <a:ext cx="1235634" cy="926725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Képtalálat a következőre: „logo moravia steel”">
            <a:extLst>
              <a:ext uri="{FF2B5EF4-FFF2-40B4-BE49-F238E27FC236}">
                <a16:creationId xmlns:a16="http://schemas.microsoft.com/office/drawing/2014/main" id="{0B54AA60-204F-4973-AE82-DA3DBD39E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76" y="3669888"/>
            <a:ext cx="1654226" cy="321655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Képtalálat a következőre: „logo cepro”">
            <a:extLst>
              <a:ext uri="{FF2B5EF4-FFF2-40B4-BE49-F238E27FC236}">
                <a16:creationId xmlns:a16="http://schemas.microsoft.com/office/drawing/2014/main" id="{F79665DC-DAC6-4C6E-ABDA-6E539C964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04" y="3271035"/>
            <a:ext cx="1116193" cy="417903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éptalálat a következőre: „logo ses slovakia”">
            <a:extLst>
              <a:ext uri="{FF2B5EF4-FFF2-40B4-BE49-F238E27FC236}">
                <a16:creationId xmlns:a16="http://schemas.microsoft.com/office/drawing/2014/main" id="{639A26E8-872D-40F3-AA50-617F8808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37" y="4023202"/>
            <a:ext cx="1644629" cy="433142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Képtalálat a következőre: „logo biotika”">
            <a:extLst>
              <a:ext uri="{FF2B5EF4-FFF2-40B4-BE49-F238E27FC236}">
                <a16:creationId xmlns:a16="http://schemas.microsoft.com/office/drawing/2014/main" id="{BB011EEA-159E-469B-9D90-0229D0D6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68" y="4158045"/>
            <a:ext cx="993260" cy="598714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4B6E962-B838-4B97-8F5E-ECE326EB96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74492" y="5511606"/>
            <a:ext cx="641005" cy="632965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74" name="Picture 26" descr="Kapcsolódó kép">
            <a:extLst>
              <a:ext uri="{FF2B5EF4-FFF2-40B4-BE49-F238E27FC236}">
                <a16:creationId xmlns:a16="http://schemas.microsoft.com/office/drawing/2014/main" id="{EC267BFB-B662-404F-BBCE-09F4436B7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21167" y1="16190" x2="19333" y2="33016"/>
                        <a14:foregroundMark x1="19333" y1="33016" x2="26500" y2="66032"/>
                        <a14:foregroundMark x1="26500" y1="66032" x2="33333" y2="76825"/>
                        <a14:foregroundMark x1="33333" y1="76825" x2="38167" y2="80317"/>
                        <a14:foregroundMark x1="61500" y1="27302" x2="30333" y2="26984"/>
                        <a14:foregroundMark x1="30333" y1="26984" x2="42667" y2="35873"/>
                        <a14:foregroundMark x1="42667" y1="35873" x2="54667" y2="35873"/>
                        <a14:foregroundMark x1="54667" y1="35873" x2="46167" y2="44444"/>
                        <a14:foregroundMark x1="46167" y1="44444" x2="26667" y2="45079"/>
                        <a14:foregroundMark x1="26667" y1="45079" x2="26333" y2="44762"/>
                        <a14:foregroundMark x1="57167" y1="26349" x2="56500" y2="44444"/>
                        <a14:foregroundMark x1="56500" y1="44444" x2="61667" y2="45079"/>
                        <a14:foregroundMark x1="19333" y1="35556" x2="26833" y2="64444"/>
                        <a14:foregroundMark x1="25000" y1="63492" x2="19167" y2="36825"/>
                        <a14:foregroundMark x1="32167" y1="81270" x2="21500" y2="55556"/>
                        <a14:foregroundMark x1="21500" y1="55556" x2="18667" y2="39365"/>
                        <a14:foregroundMark x1="18667" y1="39365" x2="18500" y2="30794"/>
                        <a14:foregroundMark x1="18000" y1="28571" x2="22500" y2="61270"/>
                        <a14:foregroundMark x1="22500" y1="61270" x2="23162" y2="63971"/>
                        <a14:backgroundMark x1="21667" y1="65714" x2="27167" y2="80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095" y="5000277"/>
            <a:ext cx="1130683" cy="593608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Képtalálat a következőre: „logo richter png”">
            <a:extLst>
              <a:ext uri="{FF2B5EF4-FFF2-40B4-BE49-F238E27FC236}">
                <a16:creationId xmlns:a16="http://schemas.microsoft.com/office/drawing/2014/main" id="{0769D68C-D2E5-437C-B3EE-40CA9C496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60" y="5313756"/>
            <a:ext cx="799301" cy="643559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Képtalálat a következőre: „logo mvm png”">
            <a:extLst>
              <a:ext uri="{FF2B5EF4-FFF2-40B4-BE49-F238E27FC236}">
                <a16:creationId xmlns:a16="http://schemas.microsoft.com/office/drawing/2014/main" id="{1687CDC4-66B7-41A6-BECD-F546047EB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65" y="5330055"/>
            <a:ext cx="580805" cy="5779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Képtalálat a következőre: „logo waberers”">
            <a:extLst>
              <a:ext uri="{FF2B5EF4-FFF2-40B4-BE49-F238E27FC236}">
                <a16:creationId xmlns:a16="http://schemas.microsoft.com/office/drawing/2014/main" id="{6BF8D0D1-7AF6-4BB1-A353-85383B5AE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28" y="4857042"/>
            <a:ext cx="1174459" cy="347445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8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3D074A-FEC0-4417-8460-21CFF7BE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73" y="310448"/>
            <a:ext cx="7822194" cy="612000"/>
          </a:xfrm>
        </p:spPr>
        <p:txBody>
          <a:bodyPr>
            <a:noAutofit/>
          </a:bodyPr>
          <a:lstStyle/>
          <a:p>
            <a:r>
              <a:rPr lang="hu-HU" sz="2400" dirty="0"/>
              <a:t>Legyen magyar egyetem a TOP200-ban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A9B22E4-30D0-440C-B422-9BCE8B9172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2759" y="5924770"/>
            <a:ext cx="4789661" cy="444979"/>
          </a:xfrm>
        </p:spPr>
        <p:txBody>
          <a:bodyPr>
            <a:noAutofit/>
          </a:bodyPr>
          <a:lstStyle/>
          <a:p>
            <a:r>
              <a:rPr lang="hu-HU" dirty="0"/>
              <a:t>Az európai top 100-as listába tartozó egyetemek elhelyezkedése (2018)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05A40CF-0B1F-4018-8EC7-1EFB408C9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/>
          <a:stretch/>
        </p:blipFill>
        <p:spPr>
          <a:xfrm>
            <a:off x="169033" y="1200846"/>
            <a:ext cx="4837803" cy="4614867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46629B-E08E-41BB-8097-ED12334D80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4966" y="922448"/>
            <a:ext cx="3708073" cy="5207607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Az egyetemi rangsorok összeállításánál különböző súllyal </a:t>
            </a:r>
            <a:r>
              <a:rPr lang="hu-HU" b="1" dirty="0"/>
              <a:t>mind objektív, mind szubjektív tényezők</a:t>
            </a:r>
            <a:r>
              <a:rPr lang="hu-HU" dirty="0"/>
              <a:t>et figyelembe vesznek.</a:t>
            </a:r>
          </a:p>
          <a:p>
            <a:r>
              <a:rPr lang="hu-HU" dirty="0"/>
              <a:t>Objektív szempontok lehetnek a </a:t>
            </a:r>
            <a:r>
              <a:rPr lang="hu-HU" b="1" dirty="0"/>
              <a:t>karok</a:t>
            </a:r>
            <a:r>
              <a:rPr lang="hu-HU" dirty="0"/>
              <a:t>, a </a:t>
            </a:r>
            <a:r>
              <a:rPr lang="hu-HU" b="1" dirty="0"/>
              <a:t>hivatkozások</a:t>
            </a:r>
            <a:r>
              <a:rPr lang="hu-HU" dirty="0"/>
              <a:t> és a </a:t>
            </a:r>
            <a:r>
              <a:rPr lang="hu-HU" b="1" dirty="0"/>
              <a:t>nemzetközi diákok </a:t>
            </a:r>
            <a:r>
              <a:rPr lang="hu-HU" dirty="0"/>
              <a:t>száma és aránya, míg szubjektív mutató a </a:t>
            </a:r>
            <a:r>
              <a:rPr lang="hu-HU" b="1" dirty="0"/>
              <a:t>tudományos hírnév </a:t>
            </a:r>
            <a:r>
              <a:rPr lang="hu-HU" dirty="0"/>
              <a:t>és a </a:t>
            </a:r>
            <a:r>
              <a:rPr lang="hu-HU" b="1" dirty="0"/>
              <a:t>munkáltatók véleménye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Lehetőséget tartogat </a:t>
            </a:r>
            <a:r>
              <a:rPr lang="hu-HU" b="1" dirty="0"/>
              <a:t>az ázsiai TOP egyetemekkel</a:t>
            </a:r>
            <a:r>
              <a:rPr lang="hu-HU" dirty="0"/>
              <a:t> való együttműködés (NUS, Fudan, Tsinghua).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3DEED3F-5BB2-4258-9ABC-959F4239A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018663"/>
            <a:ext cx="3600000" cy="667313"/>
          </a:xfrm>
        </p:spPr>
        <p:txBody>
          <a:bodyPr/>
          <a:lstStyle/>
          <a:p>
            <a:r>
              <a:rPr lang="hu-HU" dirty="0"/>
              <a:t>Forrás | </a:t>
            </a:r>
            <a:r>
              <a:rPr lang="en-US" dirty="0"/>
              <a:t>QS World University Rankings</a:t>
            </a:r>
            <a:endParaRPr lang="hu-HU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E40063-2EEB-41F7-B029-9E1C7DF2AFA6}"/>
              </a:ext>
            </a:extLst>
          </p:cNvPr>
          <p:cNvCxnSpPr/>
          <p:nvPr/>
        </p:nvCxnSpPr>
        <p:spPr>
          <a:xfrm>
            <a:off x="5676346" y="4694496"/>
            <a:ext cx="28553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9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7A1C5B7-B023-4F86-B0A5-22638B87C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66" y="310448"/>
            <a:ext cx="7654250" cy="612000"/>
          </a:xfrm>
        </p:spPr>
        <p:txBody>
          <a:bodyPr>
            <a:noAutofit/>
          </a:bodyPr>
          <a:lstStyle/>
          <a:p>
            <a:r>
              <a:rPr lang="hu-HU" sz="2400" dirty="0"/>
              <a:t>A hazai infrastruktúra is fejlesztésre szorul:</a:t>
            </a:r>
            <a:br>
              <a:rPr lang="hu-HU" sz="2400" dirty="0"/>
            </a:br>
            <a:r>
              <a:rPr lang="hu-HU" sz="2400" dirty="0"/>
              <a:t>a közúti hálózat minőségét javítani szükséges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7DE520-7857-4F3B-B4CA-27AA7DE2FF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34437" y="6316643"/>
            <a:ext cx="5047715" cy="369333"/>
          </a:xfrm>
        </p:spPr>
        <p:txBody>
          <a:bodyPr/>
          <a:lstStyle/>
          <a:p>
            <a:r>
              <a:rPr lang="hu-HU" dirty="0"/>
              <a:t>Forrás | Magyar Közút</a:t>
            </a:r>
          </a:p>
        </p:txBody>
      </p:sp>
      <p:sp>
        <p:nvSpPr>
          <p:cNvPr id="13" name="Text Placeholder 108">
            <a:extLst>
              <a:ext uri="{FF2B5EF4-FFF2-40B4-BE49-F238E27FC236}">
                <a16:creationId xmlns:a16="http://schemas.microsoft.com/office/drawing/2014/main" id="{3129F565-E039-4ACD-A1EB-C7A0B805291C}"/>
              </a:ext>
            </a:extLst>
          </p:cNvPr>
          <p:cNvSpPr txBox="1">
            <a:spLocks/>
          </p:cNvSpPr>
          <p:nvPr/>
        </p:nvSpPr>
        <p:spPr>
          <a:xfrm>
            <a:off x="566057" y="6038912"/>
            <a:ext cx="8416095" cy="444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dirty="0"/>
              <a:t>A ROSSZ ÚTBURKOLATI MINŐSÉGŰ UTAK A TELJES ÚTHÁLÓZAT ARÁNYÁBAN (2017)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Diagram 1">
                <a:extLst>
                  <a:ext uri="{FF2B5EF4-FFF2-40B4-BE49-F238E27FC236}">
                    <a16:creationId xmlns:a16="http://schemas.microsoft.com/office/drawing/2014/main" id="{F2AE9861-D639-4B9B-AB9E-BFC4B5BC6DF6}"/>
                  </a:ext>
                </a:extLst>
              </p:cNvPr>
              <p:cNvGraphicFramePr/>
              <p:nvPr>
                <p:extLst/>
              </p:nvPr>
            </p:nvGraphicFramePr>
            <p:xfrm>
              <a:off x="342000" y="1040047"/>
              <a:ext cx="8460000" cy="4860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Diagram 1">
                <a:extLst>
                  <a:ext uri="{FF2B5EF4-FFF2-40B4-BE49-F238E27FC236}">
                    <a16:creationId xmlns:a16="http://schemas.microsoft.com/office/drawing/2014/main" id="{F2AE9861-D639-4B9B-AB9E-BFC4B5BC6DF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000" y="1040047"/>
                <a:ext cx="8460000" cy="4860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B9D0C14-43AA-4380-81FE-137B02843A92}"/>
              </a:ext>
            </a:extLst>
          </p:cNvPr>
          <p:cNvSpPr/>
          <p:nvPr/>
        </p:nvSpPr>
        <p:spPr>
          <a:xfrm>
            <a:off x="7384869" y="5373189"/>
            <a:ext cx="1597283" cy="6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6660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0DBDBF-3FD8-4E53-8978-A35BDD7C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600" dirty="0"/>
              <a:t>Az előadás főbb üzenetei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2EF221-1571-48F5-A915-08C02DB20CFC}"/>
              </a:ext>
            </a:extLst>
          </p:cNvPr>
          <p:cNvSpPr/>
          <p:nvPr/>
        </p:nvSpPr>
        <p:spPr>
          <a:xfrm>
            <a:off x="729672" y="1041053"/>
            <a:ext cx="7906324" cy="7854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C6E09B-F7D3-4836-82DB-755144DC425A}"/>
              </a:ext>
            </a:extLst>
          </p:cNvPr>
          <p:cNvSpPr/>
          <p:nvPr/>
        </p:nvSpPr>
        <p:spPr>
          <a:xfrm>
            <a:off x="400108" y="1105048"/>
            <a:ext cx="652834" cy="65283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50800" prstMaterial="matte">
            <a:bevelT w="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AABDCA-E714-4F1A-B06F-C33B28315989}"/>
              </a:ext>
            </a:extLst>
          </p:cNvPr>
          <p:cNvSpPr/>
          <p:nvPr/>
        </p:nvSpPr>
        <p:spPr>
          <a:xfrm>
            <a:off x="1136072" y="1129954"/>
            <a:ext cx="7514882" cy="6155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hu-HU" sz="1700" dirty="0">
                <a:solidFill>
                  <a:schemeClr val="bg1"/>
                </a:solidFill>
              </a:rPr>
              <a:t>Hazánk és a visegrádi régió az európai növekedés motorjává vált. </a:t>
            </a:r>
            <a:r>
              <a:rPr lang="hu-HU" sz="1700" dirty="0" err="1">
                <a:solidFill>
                  <a:schemeClr val="bg1"/>
                </a:solidFill>
              </a:rPr>
              <a:t>Előretekintve</a:t>
            </a:r>
            <a:r>
              <a:rPr lang="hu-HU" sz="1700" dirty="0">
                <a:solidFill>
                  <a:schemeClr val="bg1"/>
                </a:solidFill>
              </a:rPr>
              <a:t> a régió szerepe tovább erősödhet.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1D9BE56-4711-47DF-BB56-0623DAA9DC18}"/>
              </a:ext>
            </a:extLst>
          </p:cNvPr>
          <p:cNvSpPr/>
          <p:nvPr/>
        </p:nvSpPr>
        <p:spPr>
          <a:xfrm>
            <a:off x="729672" y="1975909"/>
            <a:ext cx="7906324" cy="7718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24D136-2D7A-4562-A1B6-06727575687F}"/>
              </a:ext>
            </a:extLst>
          </p:cNvPr>
          <p:cNvSpPr/>
          <p:nvPr/>
        </p:nvSpPr>
        <p:spPr>
          <a:xfrm>
            <a:off x="400108" y="2030960"/>
            <a:ext cx="652834" cy="65283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50800" prstMaterial="matte">
            <a:bevelT w="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737C5D-E97A-4A42-A37D-BCD6274B3BD1}"/>
              </a:ext>
            </a:extLst>
          </p:cNvPr>
          <p:cNvSpPr/>
          <p:nvPr/>
        </p:nvSpPr>
        <p:spPr>
          <a:xfrm>
            <a:off x="1136073" y="2055867"/>
            <a:ext cx="7499924" cy="6155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hu-HU" sz="1700" dirty="0">
                <a:solidFill>
                  <a:schemeClr val="bg1"/>
                </a:solidFill>
              </a:rPr>
              <a:t>2010 óta számos gazdaságtörténeti jelentőségű fordulat történt hazánkban. 2013-ban </a:t>
            </a:r>
            <a:r>
              <a:rPr lang="hu-HU" sz="1700" dirty="0" err="1">
                <a:solidFill>
                  <a:schemeClr val="bg1"/>
                </a:solidFill>
              </a:rPr>
              <a:t>újraindult</a:t>
            </a:r>
            <a:r>
              <a:rPr lang="hu-HU" sz="1700" dirty="0">
                <a:solidFill>
                  <a:schemeClr val="bg1"/>
                </a:solidFill>
              </a:rPr>
              <a:t> a reálgazdasági konvergencia.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ED5B44E-B18B-42AA-9E38-E8D2000EFAD6}"/>
              </a:ext>
            </a:extLst>
          </p:cNvPr>
          <p:cNvSpPr/>
          <p:nvPr/>
        </p:nvSpPr>
        <p:spPr>
          <a:xfrm>
            <a:off x="745205" y="2913545"/>
            <a:ext cx="7906324" cy="782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4774BDE-D845-4D96-9F08-2270273AA3A1}"/>
              </a:ext>
            </a:extLst>
          </p:cNvPr>
          <p:cNvSpPr/>
          <p:nvPr/>
        </p:nvSpPr>
        <p:spPr>
          <a:xfrm>
            <a:off x="415641" y="2979454"/>
            <a:ext cx="652834" cy="65283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50800" prstMaterial="matte">
            <a:bevelT w="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B748AF-3076-4848-B5EB-5CD5DFF72D7E}"/>
              </a:ext>
            </a:extLst>
          </p:cNvPr>
          <p:cNvSpPr/>
          <p:nvPr/>
        </p:nvSpPr>
        <p:spPr>
          <a:xfrm>
            <a:off x="1118049" y="3004359"/>
            <a:ext cx="7492913" cy="6155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hu-HU" sz="1700" dirty="0">
                <a:solidFill>
                  <a:schemeClr val="bg1"/>
                </a:solidFill>
              </a:rPr>
              <a:t>A globális megatrendek számos új belépési pontot nyitnak meg a XXI. század világgazdaságába.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663E39E-3B02-4BE1-8A84-9DE944232576}"/>
              </a:ext>
            </a:extLst>
          </p:cNvPr>
          <p:cNvSpPr/>
          <p:nvPr/>
        </p:nvSpPr>
        <p:spPr>
          <a:xfrm>
            <a:off x="744630" y="3836894"/>
            <a:ext cx="7906324" cy="782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/>
            <a:r>
              <a:rPr lang="hu-HU" sz="1700" dirty="0"/>
              <a:t>A fenntartható felzárkózás csak kevés országnak sikerült, a tartós felzárkózáshoz versenyképességi fordulatra van szükség!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97985EF-B941-4B1F-91AD-1F95B8E75D18}"/>
              </a:ext>
            </a:extLst>
          </p:cNvPr>
          <p:cNvSpPr/>
          <p:nvPr/>
        </p:nvSpPr>
        <p:spPr>
          <a:xfrm>
            <a:off x="421361" y="3890656"/>
            <a:ext cx="652834" cy="65283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50800" prstMaterial="matte">
            <a:bevelT w="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E244B0C-28FE-474D-8AEF-825C7AFE1FF2}"/>
              </a:ext>
            </a:extLst>
          </p:cNvPr>
          <p:cNvSpPr/>
          <p:nvPr/>
        </p:nvSpPr>
        <p:spPr>
          <a:xfrm>
            <a:off x="745205" y="4752016"/>
            <a:ext cx="7906324" cy="782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F7E44E-C5BC-4488-AE57-887FB07AA5AD}"/>
              </a:ext>
            </a:extLst>
          </p:cNvPr>
          <p:cNvSpPr/>
          <p:nvPr/>
        </p:nvSpPr>
        <p:spPr>
          <a:xfrm>
            <a:off x="415641" y="4805658"/>
            <a:ext cx="652834" cy="65283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50800" prstMaterial="matte">
            <a:bevelT w="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296201-8E2A-4794-A28C-4001C1250CB6}"/>
              </a:ext>
            </a:extLst>
          </p:cNvPr>
          <p:cNvSpPr/>
          <p:nvPr/>
        </p:nvSpPr>
        <p:spPr>
          <a:xfrm>
            <a:off x="1151605" y="4830564"/>
            <a:ext cx="7499924" cy="6155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hu-HU" sz="1700" dirty="0">
                <a:solidFill>
                  <a:schemeClr val="bg1"/>
                </a:solidFill>
              </a:rPr>
              <a:t>Ebben a kkv-szektornak kiemelkedő szerepe lesz, hiszen nagy termelékenységi tartalékok és jelentős exportnövekedési lehetőségek azonosíthatók a szegmensben.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9E75F6A-365C-44C4-ABFE-E4F6B6966F68}"/>
              </a:ext>
            </a:extLst>
          </p:cNvPr>
          <p:cNvSpPr/>
          <p:nvPr/>
        </p:nvSpPr>
        <p:spPr>
          <a:xfrm>
            <a:off x="744630" y="5676191"/>
            <a:ext cx="7906324" cy="78248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1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4ADA4CF-4D3B-4139-A7B1-EDA966C8949A}"/>
              </a:ext>
            </a:extLst>
          </p:cNvPr>
          <p:cNvSpPr/>
          <p:nvPr/>
        </p:nvSpPr>
        <p:spPr>
          <a:xfrm>
            <a:off x="418213" y="5725913"/>
            <a:ext cx="652834" cy="65283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50800" prstMaterial="matte">
            <a:bevelT w="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29CBC6-DD49-450D-8D39-3D565F1E9A78}"/>
              </a:ext>
            </a:extLst>
          </p:cNvPr>
          <p:cNvSpPr/>
          <p:nvPr/>
        </p:nvSpPr>
        <p:spPr>
          <a:xfrm>
            <a:off x="1169712" y="5744553"/>
            <a:ext cx="7441250" cy="6155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hu-HU" sz="1700" dirty="0">
                <a:solidFill>
                  <a:schemeClr val="bg1"/>
                </a:solidFill>
              </a:rPr>
              <a:t>Szükség van sikertörténetekre a vállalati és az oktatási szférában egyaránt: legyenek sikeres hazai nagyvállalatok, legyen hazai top 100 egyetem!</a:t>
            </a:r>
          </a:p>
        </p:txBody>
      </p:sp>
    </p:spTree>
    <p:extLst>
      <p:ext uri="{BB962C8B-B14F-4D97-AF65-F5344CB8AC3E}">
        <p14:creationId xmlns:p14="http://schemas.microsoft.com/office/powerpoint/2010/main" val="4137499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93B5E9-340F-4EB3-B0DC-CA90577A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558884"/>
            <a:ext cx="6066504" cy="1740220"/>
          </a:xfrm>
        </p:spPr>
        <p:txBody>
          <a:bodyPr/>
          <a:lstStyle/>
          <a:p>
            <a:r>
              <a:rPr lang="hu-HU" dirty="0"/>
              <a:t>Köszönöm a </a:t>
            </a:r>
            <a:br>
              <a:rPr lang="hu-HU" dirty="0"/>
            </a:br>
            <a:r>
              <a:rPr lang="hu-HU" dirty="0"/>
              <a:t>megtisztelő </a:t>
            </a:r>
            <a:r>
              <a:rPr lang="hu-HU" dirty="0" err="1"/>
              <a:t>figyelmEt</a:t>
            </a:r>
            <a:r>
              <a:rPr lang="hu-H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543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14BAABA-9BEC-4A08-A02B-47BB7322DA6E}"/>
              </a:ext>
            </a:extLst>
          </p:cNvPr>
          <p:cNvGrpSpPr/>
          <p:nvPr/>
        </p:nvGrpSpPr>
        <p:grpSpPr>
          <a:xfrm>
            <a:off x="2661571" y="1396793"/>
            <a:ext cx="2592000" cy="4248000"/>
            <a:chOff x="2661571" y="1396793"/>
            <a:chExt cx="2592000" cy="4248000"/>
          </a:xfrm>
        </p:grpSpPr>
        <p:graphicFrame>
          <p:nvGraphicFramePr>
            <p:cNvPr id="23" name="Diagram 14">
              <a:extLst>
                <a:ext uri="{FF2B5EF4-FFF2-40B4-BE49-F238E27FC236}">
                  <a16:creationId xmlns:a16="http://schemas.microsoft.com/office/drawing/2014/main" id="{5975316F-7591-4B35-A264-5DAB0499814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67624999"/>
                </p:ext>
              </p:extLst>
            </p:nvPr>
          </p:nvGraphicFramePr>
          <p:xfrm>
            <a:off x="2684311" y="1396793"/>
            <a:ext cx="2520000" cy="42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Partial Circle 26">
              <a:extLst>
                <a:ext uri="{FF2B5EF4-FFF2-40B4-BE49-F238E27FC236}">
                  <a16:creationId xmlns:a16="http://schemas.microsoft.com/office/drawing/2014/main" id="{B3DBA361-B297-48C7-8178-D161B8AA72CD}"/>
                </a:ext>
              </a:extLst>
            </p:cNvPr>
            <p:cNvSpPr/>
            <p:nvPr/>
          </p:nvSpPr>
          <p:spPr>
            <a:xfrm rot="16200000">
              <a:off x="2661571" y="2172643"/>
              <a:ext cx="2592000" cy="2592000"/>
            </a:xfrm>
            <a:prstGeom prst="pie">
              <a:avLst>
                <a:gd name="adj1" fmla="val 0"/>
                <a:gd name="adj2" fmla="val 1335471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1A2099-ADFC-41F6-B715-B43076EB32DF}"/>
                </a:ext>
              </a:extLst>
            </p:cNvPr>
            <p:cNvSpPr txBox="1"/>
            <p:nvPr/>
          </p:nvSpPr>
          <p:spPr>
            <a:xfrm rot="603272">
              <a:off x="4040166" y="1821659"/>
              <a:ext cx="486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accent3"/>
                  </a:solidFill>
                </a:rPr>
                <a:t>6%</a:t>
              </a:r>
            </a:p>
          </p:txBody>
        </p:sp>
      </p:grp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C4AF708-A46F-4E3B-BA2F-103A1344DF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Eurostat</a:t>
            </a:r>
          </a:p>
        </p:txBody>
      </p:sp>
      <p:sp>
        <p:nvSpPr>
          <p:cNvPr id="9" name="Szöveg helye 5">
            <a:extLst>
              <a:ext uri="{FF2B5EF4-FFF2-40B4-BE49-F238E27FC236}">
                <a16:creationId xmlns:a16="http://schemas.microsoft.com/office/drawing/2014/main" id="{B97E3B0D-3EDF-49F8-87AD-E2E4AEFCE0D9}"/>
              </a:ext>
            </a:extLst>
          </p:cNvPr>
          <p:cNvSpPr txBox="1">
            <a:spLocks/>
          </p:cNvSpPr>
          <p:nvPr/>
        </p:nvSpPr>
        <p:spPr>
          <a:xfrm>
            <a:off x="478174" y="12565607"/>
            <a:ext cx="4574246" cy="9402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 cap="all" spc="113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v4 és Clubmed országok növekedésének felbontása, </a:t>
            </a:r>
            <a:br>
              <a:rPr lang="hu-HU" dirty="0"/>
            </a:br>
            <a:r>
              <a:rPr lang="hu-HU" dirty="0"/>
              <a:t>2013-2017</a:t>
            </a:r>
          </a:p>
        </p:txBody>
      </p:sp>
      <p:sp>
        <p:nvSpPr>
          <p:cNvPr id="19" name="Cím 1">
            <a:extLst>
              <a:ext uri="{FF2B5EF4-FFF2-40B4-BE49-F238E27FC236}">
                <a16:creationId xmlns:a16="http://schemas.microsoft.com/office/drawing/2014/main" id="{313EAABA-1900-4B00-A912-77919551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>
            <a:noAutofit/>
          </a:bodyPr>
          <a:lstStyle/>
          <a:p>
            <a:r>
              <a:rPr lang="hu-HU" sz="2400" dirty="0"/>
              <a:t>A visegrádi országok gazdasági súlya </a:t>
            </a:r>
            <a:br>
              <a:rPr lang="hu-HU" sz="2400" dirty="0"/>
            </a:br>
            <a:r>
              <a:rPr lang="hu-HU" sz="2400" dirty="0"/>
              <a:t>folyamatosan növekszik Európában   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9B6350C4-76AF-4AA9-AE0E-EC201F2659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4967" y="1200845"/>
            <a:ext cx="3600000" cy="4929210"/>
          </a:xfrm>
        </p:spPr>
        <p:txBody>
          <a:bodyPr>
            <a:normAutofit/>
          </a:bodyPr>
          <a:lstStyle/>
          <a:p>
            <a:r>
              <a:rPr lang="hu-HU" dirty="0"/>
              <a:t>Az elmúlt bő két évtizedben </a:t>
            </a:r>
            <a:r>
              <a:rPr lang="hu-HU" b="1" dirty="0"/>
              <a:t>a visegrádi országok gazdasági súlya</a:t>
            </a:r>
            <a:r>
              <a:rPr lang="hu-HU" dirty="0"/>
              <a:t> Európán belül több mint a </a:t>
            </a:r>
            <a:r>
              <a:rPr lang="hu-HU" b="1" dirty="0"/>
              <a:t>duplájára nőtt </a:t>
            </a:r>
            <a:r>
              <a:rPr lang="hu-HU" dirty="0"/>
              <a:t>(3 százalékról 6 százalék közelébe emelkedett), míg a ClubMed országoké ugyanazon a szinten alakult.</a:t>
            </a:r>
          </a:p>
          <a:p>
            <a:endParaRPr lang="hu-HU" b="1" dirty="0"/>
          </a:p>
          <a:p>
            <a:r>
              <a:rPr lang="hu-HU" b="1" dirty="0"/>
              <a:t>Előretekintve a visegrádi régió gazdasági szerepe tovább erősödhet.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3658A841-1FB9-4CE6-B671-20594F2E19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9" y="5815713"/>
            <a:ext cx="4535091" cy="444979"/>
          </a:xfrm>
          <a:effectLst/>
        </p:spPr>
        <p:txBody>
          <a:bodyPr>
            <a:noAutofit/>
          </a:bodyPr>
          <a:lstStyle/>
          <a:p>
            <a:r>
              <a:rPr lang="hu-HU" dirty="0"/>
              <a:t>A Visegrádi és Clubmed Országok súlya az európai GDP-ben </a:t>
            </a:r>
          </a:p>
        </p:txBody>
      </p:sp>
      <p:graphicFrame>
        <p:nvGraphicFramePr>
          <p:cNvPr id="24" name="Diagram 15">
            <a:extLst>
              <a:ext uri="{FF2B5EF4-FFF2-40B4-BE49-F238E27FC236}">
                <a16:creationId xmlns:a16="http://schemas.microsoft.com/office/drawing/2014/main" id="{EBC18FC0-7EB8-4D8E-902C-890B7B1119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959579"/>
              </p:ext>
            </p:extLst>
          </p:nvPr>
        </p:nvGraphicFramePr>
        <p:xfrm>
          <a:off x="75962" y="1396793"/>
          <a:ext cx="2592000" cy="42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Partial Circle 25">
            <a:extLst>
              <a:ext uri="{FF2B5EF4-FFF2-40B4-BE49-F238E27FC236}">
                <a16:creationId xmlns:a16="http://schemas.microsoft.com/office/drawing/2014/main" id="{589CAF23-8CD6-4642-8E71-884CE8E13499}"/>
              </a:ext>
            </a:extLst>
          </p:cNvPr>
          <p:cNvSpPr/>
          <p:nvPr/>
        </p:nvSpPr>
        <p:spPr>
          <a:xfrm rot="16200000">
            <a:off x="100162" y="2113950"/>
            <a:ext cx="2592000" cy="2592000"/>
          </a:xfrm>
          <a:prstGeom prst="pie">
            <a:avLst>
              <a:gd name="adj1" fmla="val 0"/>
              <a:gd name="adj2" fmla="val 754476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ADF2F0-AA16-4594-929E-F50ECFDD2244}"/>
              </a:ext>
            </a:extLst>
          </p:cNvPr>
          <p:cNvSpPr txBox="1"/>
          <p:nvPr/>
        </p:nvSpPr>
        <p:spPr>
          <a:xfrm rot="315513">
            <a:off x="1380267" y="1769733"/>
            <a:ext cx="597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3%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9164315-6A87-44FF-972E-082E41976D7D}"/>
              </a:ext>
            </a:extLst>
          </p:cNvPr>
          <p:cNvSpPr/>
          <p:nvPr/>
        </p:nvSpPr>
        <p:spPr>
          <a:xfrm>
            <a:off x="1824774" y="1479707"/>
            <a:ext cx="1734778" cy="222068"/>
          </a:xfrm>
          <a:prstGeom prst="rightArrow">
            <a:avLst>
              <a:gd name="adj1" fmla="val 50000"/>
              <a:gd name="adj2" fmla="val 73529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E065815-4D2D-4F29-ADE1-30687CBE30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09" t="90416" r="24660" b="193"/>
          <a:stretch/>
        </p:blipFill>
        <p:spPr>
          <a:xfrm>
            <a:off x="1259605" y="5252262"/>
            <a:ext cx="3009660" cy="39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82A301-3D68-4281-A922-FC71A30DE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konvergencia a visegrádi országok esetében folytatódott az elmúlt években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8A3E78D-D6C0-4E97-8D18-C28CFFB8E321}"/>
              </a:ext>
            </a:extLst>
          </p:cNvPr>
          <p:cNvSpPr txBox="1">
            <a:spLocks/>
          </p:cNvSpPr>
          <p:nvPr/>
        </p:nvSpPr>
        <p:spPr>
          <a:xfrm>
            <a:off x="567663" y="5885786"/>
            <a:ext cx="8414489" cy="44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 algn="r">
              <a:defRPr/>
            </a:pPr>
            <a:r>
              <a:rPr lang="hu-HU" dirty="0">
                <a:solidFill>
                  <a:srgbClr val="0C2148"/>
                </a:solidFill>
              </a:rPr>
              <a:t>Az egy főre eső GDP (vásárlóerő-</a:t>
            </a:r>
            <a:r>
              <a:rPr lang="hu-HU" dirty="0" err="1">
                <a:solidFill>
                  <a:srgbClr val="0C2148"/>
                </a:solidFill>
              </a:rPr>
              <a:t>parításon</a:t>
            </a:r>
            <a:r>
              <a:rPr lang="hu-HU" dirty="0">
                <a:solidFill>
                  <a:srgbClr val="0C2148"/>
                </a:solidFill>
              </a:rPr>
              <a:t> számolva)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26FDA5-DF66-4123-A9AB-6C03FA57AA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40480" y="6316643"/>
            <a:ext cx="5141672" cy="369333"/>
          </a:xfrm>
        </p:spPr>
        <p:txBody>
          <a:bodyPr/>
          <a:lstStyle/>
          <a:p>
            <a:r>
              <a:rPr lang="hu-HU" dirty="0"/>
              <a:t>Forrás</a:t>
            </a:r>
            <a:r>
              <a:rPr lang="en-GB" dirty="0"/>
              <a:t> | </a:t>
            </a:r>
            <a:r>
              <a:rPr lang="hu-HU" dirty="0"/>
              <a:t>Eurostat, MNB-számítás</a:t>
            </a: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3E303D0-43C3-4AC8-BCD4-50EA39D83C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125868"/>
              </p:ext>
            </p:extLst>
          </p:nvPr>
        </p:nvGraphicFramePr>
        <p:xfrm>
          <a:off x="282742" y="1175362"/>
          <a:ext cx="828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id="{21D870B8-8799-4528-8C30-A13946C3C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422" y="1631747"/>
            <a:ext cx="798201" cy="44497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9ECB5E60-2C48-45B5-BF77-15FE0EE96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2" y="2762636"/>
            <a:ext cx="797613" cy="444979"/>
          </a:xfrm>
          <a:prstGeom prst="rect">
            <a:avLst/>
          </a:prstGeom>
        </p:spPr>
      </p:pic>
      <p:pic>
        <p:nvPicPr>
          <p:cNvPr id="10" name="Picture 9" descr="Képtalálat a következőre: „v4 visegrad”">
            <a:extLst>
              <a:ext uri="{FF2B5EF4-FFF2-40B4-BE49-F238E27FC236}">
                <a16:creationId xmlns:a16="http://schemas.microsoft.com/office/drawing/2014/main" id="{CA78131D-C07A-47C6-9CC9-88AA87251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836" y="3411501"/>
            <a:ext cx="623356" cy="8102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9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7B569D14-91A7-406E-8A80-43497F49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88" y="311663"/>
            <a:ext cx="7901738" cy="612000"/>
          </a:xfrm>
        </p:spPr>
        <p:txBody>
          <a:bodyPr>
            <a:noAutofit/>
          </a:bodyPr>
          <a:lstStyle/>
          <a:p>
            <a:r>
              <a:rPr lang="hu-HU" sz="2400" dirty="0"/>
              <a:t>2010 óta hazánkban Az intézményi reformok következtében jelentősen bővült a munkakínálat</a:t>
            </a:r>
          </a:p>
        </p:txBody>
      </p:sp>
      <p:sp>
        <p:nvSpPr>
          <p:cNvPr id="7" name="Szöveg helye 3">
            <a:extLst>
              <a:ext uri="{FF2B5EF4-FFF2-40B4-BE49-F238E27FC236}">
                <a16:creationId xmlns:a16="http://schemas.microsoft.com/office/drawing/2014/main" id="{AC37EF94-FA2F-4155-BCDF-06B7542FF8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442478"/>
            <a:ext cx="3600000" cy="369333"/>
          </a:xfrm>
        </p:spPr>
        <p:txBody>
          <a:bodyPr/>
          <a:lstStyle/>
          <a:p>
            <a:r>
              <a:rPr lang="hu-HU" dirty="0"/>
              <a:t>Forrás | Eurostat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6C2563B-7D20-41C3-86A2-1790E80B96F4}"/>
              </a:ext>
            </a:extLst>
          </p:cNvPr>
          <p:cNvSpPr txBox="1">
            <a:spLocks/>
          </p:cNvSpPr>
          <p:nvPr/>
        </p:nvSpPr>
        <p:spPr>
          <a:xfrm>
            <a:off x="1598356" y="6160186"/>
            <a:ext cx="7393032" cy="444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ts val="0"/>
              </a:spcBef>
              <a:defRPr/>
            </a:pPr>
            <a:r>
              <a:rPr lang="hu-HU" sz="1800" cap="all" spc="113" dirty="0">
                <a:solidFill>
                  <a:srgbClr val="0C2148"/>
                </a:solidFill>
              </a:rPr>
              <a:t>Az aktivitási ráta 2018-ban (15-64 évesek között)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9770F65-640F-4D01-A698-DC7BAE8AD11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11297992"/>
              </p:ext>
            </p:extLst>
          </p:nvPr>
        </p:nvGraphicFramePr>
        <p:xfrm>
          <a:off x="477838" y="1190625"/>
          <a:ext cx="8059737" cy="504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944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7B569D14-91A7-406E-8A80-43497F49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foglalkoztatási ráta 2010 óta hazánkban nőtt a második legjelentősebb mértékben</a:t>
            </a:r>
          </a:p>
        </p:txBody>
      </p:sp>
      <p:sp>
        <p:nvSpPr>
          <p:cNvPr id="7" name="Szöveg helye 3">
            <a:extLst>
              <a:ext uri="{FF2B5EF4-FFF2-40B4-BE49-F238E27FC236}">
                <a16:creationId xmlns:a16="http://schemas.microsoft.com/office/drawing/2014/main" id="{AC37EF94-FA2F-4155-BCDF-06B7542FF8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442478"/>
            <a:ext cx="3600000" cy="369333"/>
          </a:xfrm>
        </p:spPr>
        <p:txBody>
          <a:bodyPr/>
          <a:lstStyle/>
          <a:p>
            <a:r>
              <a:rPr lang="hu-HU" dirty="0"/>
              <a:t>Forrás | Eurostat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6C2563B-7D20-41C3-86A2-1790E80B96F4}"/>
              </a:ext>
            </a:extLst>
          </p:cNvPr>
          <p:cNvSpPr txBox="1">
            <a:spLocks/>
          </p:cNvSpPr>
          <p:nvPr/>
        </p:nvSpPr>
        <p:spPr>
          <a:xfrm>
            <a:off x="1598356" y="6160186"/>
            <a:ext cx="7393032" cy="444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ts val="0"/>
              </a:spcBef>
              <a:defRPr/>
            </a:pPr>
            <a:r>
              <a:rPr lang="hu-HU" sz="1800" cap="all" spc="113" dirty="0">
                <a:solidFill>
                  <a:srgbClr val="0C2148"/>
                </a:solidFill>
              </a:rPr>
              <a:t>A foglalkoztatási ráta 2018-ban (15-64 évesek)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1361130-5B5F-4704-9DF3-708D4C17C89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87514835"/>
              </p:ext>
            </p:extLst>
          </p:nvPr>
        </p:nvGraphicFramePr>
        <p:xfrm>
          <a:off x="477838" y="1190625"/>
          <a:ext cx="8059737" cy="504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02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DE37FEE-E4A6-4FDD-98BE-7A9AD7A9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2" y="310448"/>
            <a:ext cx="7544303" cy="612000"/>
          </a:xfrm>
        </p:spPr>
        <p:txBody>
          <a:bodyPr>
            <a:noAutofit/>
          </a:bodyPr>
          <a:lstStyle/>
          <a:p>
            <a:r>
              <a:rPr lang="hu-HU" sz="2400" dirty="0"/>
              <a:t>Az átlagbérek számottevően bővültek a visegrádi régió országaiban</a:t>
            </a:r>
          </a:p>
        </p:txBody>
      </p:sp>
      <p:sp>
        <p:nvSpPr>
          <p:cNvPr id="5" name="Szöveg helye 3">
            <a:extLst>
              <a:ext uri="{FF2B5EF4-FFF2-40B4-BE49-F238E27FC236}">
                <a16:creationId xmlns:a16="http://schemas.microsoft.com/office/drawing/2014/main" id="{57C83E4E-2AFD-4EDF-A853-E79DE21FF7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6004" y="6384252"/>
            <a:ext cx="7796148" cy="444978"/>
          </a:xfrm>
        </p:spPr>
        <p:txBody>
          <a:bodyPr/>
          <a:lstStyle/>
          <a:p>
            <a:r>
              <a:rPr lang="hu-HU" dirty="0"/>
              <a:t>Megjegyzés| *Adat csak </a:t>
            </a:r>
            <a:r>
              <a:rPr lang="en-US" dirty="0"/>
              <a:t>2018Q1-Q3</a:t>
            </a:r>
            <a:r>
              <a:rPr lang="hu-HU" dirty="0"/>
              <a:t>-</a:t>
            </a:r>
            <a:r>
              <a:rPr lang="hu-HU" dirty="0" err="1"/>
              <a:t>ra</a:t>
            </a:r>
            <a:r>
              <a:rPr lang="en-US" dirty="0"/>
              <a:t>. **2015</a:t>
            </a:r>
            <a:r>
              <a:rPr lang="hu-HU" dirty="0"/>
              <a:t>-re a munkaügyi statisztikában mért átlagos munkaerőköltség növekedésével számolva a nemzeti számlás adatok helyett. Forrás | Eurostat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C98422E-B417-49ED-B788-A0BDF8388AE6}"/>
              </a:ext>
            </a:extLst>
          </p:cNvPr>
          <p:cNvSpPr txBox="1">
            <a:spLocks/>
          </p:cNvSpPr>
          <p:nvPr/>
        </p:nvSpPr>
        <p:spPr>
          <a:xfrm>
            <a:off x="2438400" y="6046442"/>
            <a:ext cx="6543752" cy="444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ts val="0"/>
              </a:spcBef>
              <a:defRPr/>
            </a:pPr>
            <a:r>
              <a:rPr lang="hu-HU" sz="1800" cap="all" spc="113" dirty="0">
                <a:solidFill>
                  <a:srgbClr val="0C2148"/>
                </a:solidFill>
              </a:rPr>
              <a:t>A bruttó átlagbérek változása 2013 és 2018 között</a:t>
            </a:r>
            <a:endParaRPr lang="en-US" sz="1800" cap="all" spc="113" dirty="0">
              <a:solidFill>
                <a:srgbClr val="0C2148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1EBBE10-2534-42C6-BB67-861756ABCBD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34934363"/>
              </p:ext>
            </p:extLst>
          </p:nvPr>
        </p:nvGraphicFramePr>
        <p:xfrm>
          <a:off x="477838" y="1190625"/>
          <a:ext cx="8059737" cy="485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075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DD1C4F3-84EB-406C-BC03-E521456E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27700"/>
            <a:ext cx="7610642" cy="612000"/>
          </a:xfrm>
        </p:spPr>
        <p:txBody>
          <a:bodyPr>
            <a:noAutofit/>
          </a:bodyPr>
          <a:lstStyle/>
          <a:p>
            <a:r>
              <a:rPr lang="hu-HU" sz="2400" dirty="0"/>
              <a:t>A legfelső SZJA kulcs a visegrádi országokban a legalacsonyabbak között van az EU-ban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F89AA7E-2D81-4B3F-897D-DCE5EB83E0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Európai Bizottság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4EE92F-8B81-456A-B1A1-A71649445F0B}"/>
              </a:ext>
            </a:extLst>
          </p:cNvPr>
          <p:cNvSpPr txBox="1">
            <a:spLocks/>
          </p:cNvSpPr>
          <p:nvPr/>
        </p:nvSpPr>
        <p:spPr>
          <a:xfrm>
            <a:off x="567663" y="5987502"/>
            <a:ext cx="8414489" cy="44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r"/>
            <a:r>
              <a:rPr lang="hu-HU" dirty="0"/>
              <a:t>A legfelső személyi jövedelemadó kulcsok az eu-ban 2018-ban</a:t>
            </a:r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3AE1127A-A40D-4A57-945B-0FBDB1F31C1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93092587"/>
              </p:ext>
            </p:extLst>
          </p:nvPr>
        </p:nvGraphicFramePr>
        <p:xfrm>
          <a:off x="477838" y="1048012"/>
          <a:ext cx="8059737" cy="504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zövegdoboz 1">
            <a:extLst>
              <a:ext uri="{FF2B5EF4-FFF2-40B4-BE49-F238E27FC236}">
                <a16:creationId xmlns:a16="http://schemas.microsoft.com/office/drawing/2014/main" id="{D1FFE906-C505-460D-A065-56AD0F012D3D}"/>
              </a:ext>
            </a:extLst>
          </p:cNvPr>
          <p:cNvSpPr txBox="1"/>
          <p:nvPr/>
        </p:nvSpPr>
        <p:spPr>
          <a:xfrm>
            <a:off x="6122885" y="2230907"/>
            <a:ext cx="1002217" cy="321561"/>
          </a:xfrm>
          <a:prstGeom prst="roundRect">
            <a:avLst/>
          </a:prstGeom>
          <a:solidFill>
            <a:schemeClr val="tx2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b="1" dirty="0">
                <a:solidFill>
                  <a:schemeClr val="bg1"/>
                </a:solidFill>
              </a:rPr>
              <a:t>EU-átlag</a:t>
            </a:r>
          </a:p>
        </p:txBody>
      </p:sp>
    </p:spTree>
    <p:extLst>
      <p:ext uri="{BB962C8B-B14F-4D97-AF65-F5344CB8AC3E}">
        <p14:creationId xmlns:p14="http://schemas.microsoft.com/office/powerpoint/2010/main" val="359641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5340</TotalTime>
  <Words>1670</Words>
  <Application>Microsoft Office PowerPoint</Application>
  <PresentationFormat>Diavetítés a képernyőre (4:3 oldalarány)</PresentationFormat>
  <Paragraphs>422</Paragraphs>
  <Slides>38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38</vt:i4>
      </vt:variant>
    </vt:vector>
  </HeadingPairs>
  <TitlesOfParts>
    <vt:vector size="43" baseType="lpstr">
      <vt:lpstr>Arial</vt:lpstr>
      <vt:lpstr>Calibri</vt:lpstr>
      <vt:lpstr>Trebuchet MS</vt:lpstr>
      <vt:lpstr>MNB téma 4_3 új</vt:lpstr>
      <vt:lpstr>MNB téma 4_3 nyomtatásra</vt:lpstr>
      <vt:lpstr>A magyar gazdaság felzárkózásának egy lehetséges stratégiája</vt:lpstr>
      <vt:lpstr>1. Hazánk és A visegrádi régió az Európai növekedés motorjává vált</vt:lpstr>
      <vt:lpstr>A visegrádi régió növekedése kiemelkedik  az európai országok között</vt:lpstr>
      <vt:lpstr>A visegrádi országok gazdasági súlya  folyamatosan növekszik Európában   </vt:lpstr>
      <vt:lpstr>A konvergencia a visegrádi országok esetében folytatódott az elmúlt években</vt:lpstr>
      <vt:lpstr>2010 óta hazánkban Az intézményi reformok következtében jelentősen bővült a munkakínálat</vt:lpstr>
      <vt:lpstr>A foglalkoztatási ráta 2010 óta hazánkban nőtt a második legjelentősebb mértékben</vt:lpstr>
      <vt:lpstr>Az átlagbérek számottevően bővültek a visegrádi régió országaiban</vt:lpstr>
      <vt:lpstr>A legfelső SZJA kulcs a visegrádi országokban a legalacsonyabbak között van az EU-ban</vt:lpstr>
      <vt:lpstr>2. A jövő fejlesztéspolitikáját meghatározó megatrendek</vt:lpstr>
      <vt:lpstr>A globális megatrendek kihívást és egyszersmind lehetőséget jelentenek a magyar gazdaságnak…</vt:lpstr>
      <vt:lpstr>Elöregedik a világ: A medián életkor 2030-ra globálisan Európában lesz a legmagasabb</vt:lpstr>
      <vt:lpstr>PowerPoint-bemutató</vt:lpstr>
      <vt:lpstr>Az urbanizáció a megapoliszok és az okosvárosok kialakulásának irányába mutat</vt:lpstr>
      <vt:lpstr>Az új technológiák gyökeresen átformálják mindennapjainkat</vt:lpstr>
      <vt:lpstr>A robotizáció és automatizáció érdemben átformálja a globális munkaerőpiacot</vt:lpstr>
      <vt:lpstr>A folyamatban lévő ötödik ipari forradalom komplexebb mint a korábbiak</vt:lpstr>
      <vt:lpstr>Új Gazdasági rend alakul ki a Világban, amelyben Kína súlya egyre meghatározóbb lesz</vt:lpstr>
      <vt:lpstr>Vállalati ökoszisztéma: A mérethatékonyság a jövő, amelyben európa komoly lemaradásban van</vt:lpstr>
      <vt:lpstr>A megújuló energia jelentősége nő</vt:lpstr>
      <vt:lpstr>hazánk számára számos BELÉPÉSI PONT jelentkezik A XXI. Században</vt:lpstr>
      <vt:lpstr>3. Versenyképességi fordulatra van szükség</vt:lpstr>
      <vt:lpstr>Amit mi keresünk: Fenntartható felzárkózás</vt:lpstr>
      <vt:lpstr>A fenntartható felzárkózás kevés országnak sikerült!</vt:lpstr>
      <vt:lpstr>A példátlanul hosszú egyensúlyi növekedési szakasz elérése után cél a Fenntartható felzárkózás</vt:lpstr>
      <vt:lpstr>Az MNB VERSENYKÉPESSÉGI programjának területei </vt:lpstr>
      <vt:lpstr>A növekvő születésszám növeli a gazdaság jövőbeni kibocsátását és ezáltal a hosszú távú versenyképességét</vt:lpstr>
      <vt:lpstr>Rövid távon a humán tőke javítása három csatornán keresztül valósulhat meg</vt:lpstr>
      <vt:lpstr>A kkv-szektor szerepe kiemelkedő a gazdasági vérkeringésben</vt:lpstr>
      <vt:lpstr>A legnagyobb termelékenységi tartalék a kkv-k esetében azonosítható</vt:lpstr>
      <vt:lpstr>A magyar exportáló kkv-k aránya fele az osztrák értéknek</vt:lpstr>
      <vt:lpstr>Ráadásul a vállalkozói kultúra is fejlesztésre szorul</vt:lpstr>
      <vt:lpstr>Életciklushoz igazodó finanszírozás</vt:lpstr>
      <vt:lpstr>Szükség van sikertörténetekre, közte a régiós vállalatok további fejlődésére az európai piacon </vt:lpstr>
      <vt:lpstr>Legyen magyar egyetem a TOP200-ban</vt:lpstr>
      <vt:lpstr>A hazai infrastruktúra is fejlesztésre szorul: a közúti hálózat minőségét javítani szükséges</vt:lpstr>
      <vt:lpstr>Az előadás főbb üzenetei</vt:lpstr>
      <vt:lpstr>Köszönöm a 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Ágnes</dc:creator>
  <cp:lastModifiedBy>Gusztáv</cp:lastModifiedBy>
  <cp:revision>801</cp:revision>
  <dcterms:created xsi:type="dcterms:W3CDTF">2018-07-26T07:20:42Z</dcterms:created>
  <dcterms:modified xsi:type="dcterms:W3CDTF">2019-05-15T20:20:07Z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kortvelyesil@mnb.hu</vt:lpwstr>
  </property>
  <property fmtid="{D5CDD505-2E9C-101B-9397-08002B2CF9AE}" pid="6" name="MSIP_Label_b0d11092-50c9-4e74-84b5-b1af078dc3d0_SetDate">
    <vt:lpwstr>2018-08-28T18:03:37.1467079+02:00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  <property fmtid="{D5CDD505-2E9C-101B-9397-08002B2CF9AE}" pid="11" name="_AdHocReviewCycleID">
    <vt:i4>-505371824</vt:i4>
  </property>
  <property fmtid="{D5CDD505-2E9C-101B-9397-08002B2CF9AE}" pid="12" name="_NewReviewCycle">
    <vt:lpwstr/>
  </property>
  <property fmtid="{D5CDD505-2E9C-101B-9397-08002B2CF9AE}" pid="13" name="_EmailSubject">
    <vt:lpwstr>A magyar gazdaság felzárkózásának egy lehetséges stratégiája</vt:lpwstr>
  </property>
  <property fmtid="{D5CDD505-2E9C-101B-9397-08002B2CF9AE}" pid="14" name="_AuthorEmail">
    <vt:lpwstr>viragb@mnb.hu</vt:lpwstr>
  </property>
  <property fmtid="{D5CDD505-2E9C-101B-9397-08002B2CF9AE}" pid="15" name="_AuthorEmailDisplayName">
    <vt:lpwstr>Virág Barnabás</vt:lpwstr>
  </property>
</Properties>
</file>