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67" r:id="rId4"/>
    <p:sldId id="277" r:id="rId5"/>
    <p:sldId id="278" r:id="rId6"/>
    <p:sldId id="280" r:id="rId7"/>
    <p:sldId id="283" r:id="rId8"/>
    <p:sldId id="261" r:id="rId9"/>
    <p:sldId id="284" r:id="rId10"/>
    <p:sldId id="287" r:id="rId11"/>
    <p:sldId id="281" r:id="rId12"/>
    <p:sldId id="285" r:id="rId13"/>
    <p:sldId id="282" r:id="rId14"/>
    <p:sldId id="274" r:id="rId15"/>
    <p:sldId id="265" r:id="rId16"/>
    <p:sldId id="286" r:id="rId17"/>
    <p:sldId id="288" r:id="rId18"/>
    <p:sldId id="289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2" d="100"/>
          <a:sy n="92" d="100"/>
        </p:scale>
        <p:origin x="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424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024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219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613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714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912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95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691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156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961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214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F237F-6544-465B-A4A9-DF3477DDD799}" type="datetimeFigureOut">
              <a:rPr lang="hu-HU" smtClean="0"/>
              <a:t>2019.05.16.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A3391-5308-4219-9DCE-83E655D493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520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summary/glossary/ten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607127" y="532015"/>
            <a:ext cx="9144000" cy="4114800"/>
          </a:xfrm>
        </p:spPr>
        <p:txBody>
          <a:bodyPr>
            <a:normAutofit fontScale="90000"/>
          </a:bodyPr>
          <a:lstStyle/>
          <a:p>
            <a:r>
              <a:rPr lang="hu-HU" sz="7300" b="1" dirty="0" smtClean="0">
                <a:latin typeface="+mn-lt"/>
              </a:rPr>
              <a:t/>
            </a:r>
            <a:br>
              <a:rPr lang="hu-HU" sz="7300" b="1" dirty="0" smtClean="0">
                <a:latin typeface="+mn-lt"/>
              </a:rPr>
            </a:br>
            <a:r>
              <a:rPr lang="hu-HU" sz="7300" b="1" dirty="0">
                <a:latin typeface="+mn-lt"/>
              </a:rPr>
              <a:t/>
            </a:r>
            <a:br>
              <a:rPr lang="hu-HU" sz="7300" b="1" dirty="0">
                <a:latin typeface="+mn-lt"/>
              </a:rPr>
            </a:br>
            <a:r>
              <a:rPr lang="hu-HU" sz="7300" b="1" dirty="0" smtClean="0">
                <a:latin typeface="+mn-lt"/>
              </a:rPr>
              <a:t>EU 30</a:t>
            </a:r>
            <a:r>
              <a:rPr lang="hu-HU" sz="7300" dirty="0" smtClean="0"/>
              <a:t/>
            </a:r>
            <a:br>
              <a:rPr lang="hu-HU" sz="7300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sz="4000" dirty="0" smtClean="0">
                <a:latin typeface="+mn-lt"/>
              </a:rPr>
              <a:t>KEP </a:t>
            </a:r>
            <a:r>
              <a:rPr lang="hu-HU" sz="4000" dirty="0">
                <a:latin typeface="+mn-lt"/>
              </a:rPr>
              <a:t>Párbeszéd </a:t>
            </a:r>
            <a:r>
              <a:rPr lang="hu-HU" sz="4000" dirty="0" smtClean="0">
                <a:latin typeface="+mn-lt"/>
              </a:rPr>
              <a:t>Fórum</a:t>
            </a:r>
            <a:r>
              <a:rPr lang="hu-HU" sz="4400" dirty="0" smtClean="0">
                <a:latin typeface="+mn-lt"/>
              </a:rPr>
              <a:t/>
            </a:r>
            <a:br>
              <a:rPr lang="hu-HU" sz="4400" dirty="0" smtClean="0">
                <a:latin typeface="+mn-lt"/>
              </a:rPr>
            </a:br>
            <a:r>
              <a:rPr lang="hu-HU" sz="4400" dirty="0" smtClean="0">
                <a:latin typeface="+mn-lt"/>
              </a:rPr>
              <a:t/>
            </a:r>
            <a:br>
              <a:rPr lang="hu-HU" sz="4400" dirty="0" smtClean="0">
                <a:latin typeface="+mn-lt"/>
              </a:rPr>
            </a:br>
            <a:r>
              <a:rPr lang="hu-HU" sz="2200" dirty="0" smtClean="0">
                <a:latin typeface="+mn-lt"/>
              </a:rPr>
              <a:t>AKADÉMIA KÖNYVTÁR </a:t>
            </a:r>
            <a:br>
              <a:rPr lang="hu-HU" sz="2200" dirty="0" smtClean="0">
                <a:latin typeface="+mn-lt"/>
              </a:rPr>
            </a:br>
            <a:r>
              <a:rPr lang="hu-HU" sz="2200" dirty="0" smtClean="0">
                <a:latin typeface="+mn-lt"/>
              </a:rPr>
              <a:t>2019-05-16</a:t>
            </a:r>
            <a:endParaRPr lang="hu-HU" sz="2200" dirty="0">
              <a:latin typeface="+mn-l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4206240"/>
            <a:ext cx="9144000" cy="2527069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DR BARÁTH ETELE</a:t>
            </a:r>
          </a:p>
        </p:txBody>
      </p:sp>
    </p:spTree>
    <p:extLst>
      <p:ext uri="{BB962C8B-B14F-4D97-AF65-F5344CB8AC3E}">
        <p14:creationId xmlns:p14="http://schemas.microsoft.com/office/powerpoint/2010/main" val="106502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82633"/>
            <a:ext cx="10515600" cy="58943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i="1" dirty="0" smtClean="0"/>
              <a:t>Az EU 2020 stratégia </a:t>
            </a:r>
            <a:r>
              <a:rPr lang="hu-HU" sz="2400" b="1" dirty="0" smtClean="0"/>
              <a:t>kitűzött fő céljai: </a:t>
            </a:r>
          </a:p>
          <a:p>
            <a:pPr marL="0" indent="0">
              <a:buNone/>
            </a:pPr>
            <a:r>
              <a:rPr lang="hu-HU" sz="2400" b="1" i="1" dirty="0" smtClean="0"/>
              <a:t>INTELLIGENS NÖVEKEDÉS </a:t>
            </a:r>
            <a:r>
              <a:rPr lang="hu-HU" sz="2400" dirty="0" smtClean="0"/>
              <a:t>INNOVÁCIÓ : </a:t>
            </a:r>
            <a:r>
              <a:rPr lang="hu-HU" sz="2400" i="1" dirty="0"/>
              <a:t>„</a:t>
            </a:r>
            <a:r>
              <a:rPr lang="hu-HU" sz="2400" i="1" dirty="0">
                <a:solidFill>
                  <a:srgbClr val="FF0000"/>
                </a:solidFill>
              </a:rPr>
              <a:t>Innovatív Unió</a:t>
            </a:r>
            <a:r>
              <a:rPr lang="hu-HU" sz="2400" dirty="0"/>
              <a:t>” </a:t>
            </a:r>
            <a:r>
              <a:rPr lang="hu-HU" sz="2400" dirty="0" smtClean="0"/>
              <a:t>: </a:t>
            </a:r>
            <a:r>
              <a:rPr lang="hu-HU" sz="2400" b="1" dirty="0"/>
              <a:t>kutatás és az </a:t>
            </a:r>
            <a:r>
              <a:rPr lang="hu-HU" sz="2400" b="1" dirty="0" smtClean="0"/>
              <a:t>innováció, </a:t>
            </a:r>
            <a:r>
              <a:rPr lang="hu-HU" sz="2400" dirty="0" smtClean="0"/>
              <a:t> </a:t>
            </a:r>
            <a:r>
              <a:rPr lang="hu-HU" sz="2400" b="1" dirty="0"/>
              <a:t>finanszírozási </a:t>
            </a:r>
            <a:r>
              <a:rPr lang="hu-HU" sz="2400" b="1" dirty="0" smtClean="0"/>
              <a:t>források és</a:t>
            </a:r>
            <a:r>
              <a:rPr lang="hu-HU" sz="2400" dirty="0" smtClean="0"/>
              <a:t> </a:t>
            </a:r>
            <a:r>
              <a:rPr lang="hu-HU" sz="2400" b="1" dirty="0"/>
              <a:t>beruházások</a:t>
            </a:r>
            <a:r>
              <a:rPr lang="hu-HU" sz="2400" dirty="0"/>
              <a:t> 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OKTATÁS </a:t>
            </a:r>
            <a:r>
              <a:rPr lang="hu-HU" sz="2400" dirty="0"/>
              <a:t>A „</a:t>
            </a:r>
            <a:r>
              <a:rPr lang="hu-HU" sz="2400" i="1" dirty="0">
                <a:solidFill>
                  <a:srgbClr val="FF0000"/>
                </a:solidFill>
              </a:rPr>
              <a:t>Mozgásban az ifjúság</a:t>
            </a:r>
            <a:r>
              <a:rPr lang="hu-HU" sz="2400" dirty="0" smtClean="0"/>
              <a:t>”: </a:t>
            </a:r>
            <a:r>
              <a:rPr lang="hu-HU" sz="2400" b="1" dirty="0" smtClean="0"/>
              <a:t>oktatási rendszerek és</a:t>
            </a:r>
            <a:r>
              <a:rPr lang="hu-HU" sz="2400" dirty="0" smtClean="0"/>
              <a:t> </a:t>
            </a:r>
            <a:r>
              <a:rPr lang="hu-HU" sz="2400" b="1" dirty="0"/>
              <a:t>európai felsőoktatás </a:t>
            </a:r>
            <a:r>
              <a:rPr lang="hu-HU" sz="2400" dirty="0" smtClean="0"/>
              <a:t> </a:t>
            </a:r>
          </a:p>
          <a:p>
            <a:pPr marL="0" indent="0">
              <a:buNone/>
            </a:pPr>
            <a:r>
              <a:rPr lang="hu-HU" sz="2400" dirty="0" smtClean="0"/>
              <a:t>DIGITÁLIS </a:t>
            </a:r>
            <a:r>
              <a:rPr lang="hu-HU" sz="2400" dirty="0"/>
              <a:t>TÁRSADALOM Az „</a:t>
            </a:r>
            <a:r>
              <a:rPr lang="hu-HU" sz="2400" i="1" dirty="0">
                <a:solidFill>
                  <a:srgbClr val="FF0000"/>
                </a:solidFill>
              </a:rPr>
              <a:t>Európai digitális menetrend</a:t>
            </a:r>
            <a:r>
              <a:rPr lang="hu-HU" sz="2400" dirty="0" smtClean="0"/>
              <a:t>”:  </a:t>
            </a:r>
            <a:r>
              <a:rPr lang="hu-HU" sz="2400" b="1" dirty="0"/>
              <a:t>nagy sebességű internethálózat </a:t>
            </a:r>
            <a:r>
              <a:rPr lang="hu-HU" sz="2400" b="1" dirty="0" smtClean="0"/>
              <a:t>és</a:t>
            </a:r>
            <a:r>
              <a:rPr lang="hu-HU" sz="2400" dirty="0" smtClean="0"/>
              <a:t> </a:t>
            </a:r>
            <a:r>
              <a:rPr lang="hu-HU" sz="2400" b="1" dirty="0"/>
              <a:t>egységes digitális </a:t>
            </a:r>
            <a:r>
              <a:rPr lang="hu-HU" sz="2400" b="1" dirty="0" smtClean="0"/>
              <a:t>piac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b="1" i="1" dirty="0"/>
              <a:t>FENNTARTHATÓ </a:t>
            </a:r>
            <a:r>
              <a:rPr lang="hu-HU" sz="2400" b="1" i="1" dirty="0" smtClean="0"/>
              <a:t>NÖVEKEDÉS </a:t>
            </a:r>
            <a:r>
              <a:rPr lang="hu-HU" sz="2400" dirty="0" smtClean="0"/>
              <a:t>ÉGHAJLAT</a:t>
            </a:r>
            <a:r>
              <a:rPr lang="hu-HU" sz="2400" dirty="0"/>
              <a:t>, ENERGIA ÉS MOBILITÁS Az „</a:t>
            </a:r>
            <a:r>
              <a:rPr lang="hu-HU" sz="2400" i="1" dirty="0">
                <a:solidFill>
                  <a:srgbClr val="FF0000"/>
                </a:solidFill>
              </a:rPr>
              <a:t>Erőforrás-hatékony Európa</a:t>
            </a:r>
            <a:r>
              <a:rPr lang="hu-HU" sz="2400" dirty="0" smtClean="0">
                <a:solidFill>
                  <a:srgbClr val="FF0000"/>
                </a:solidFill>
              </a:rPr>
              <a:t>”: </a:t>
            </a:r>
            <a:r>
              <a:rPr lang="hu-HU" sz="2400" b="1" dirty="0"/>
              <a:t>gazdasági növekedés és </a:t>
            </a:r>
            <a:r>
              <a:rPr lang="hu-HU" sz="2400" b="1" dirty="0" smtClean="0"/>
              <a:t>erőforrások</a:t>
            </a:r>
            <a:r>
              <a:rPr lang="hu-HU" sz="2400" dirty="0" smtClean="0"/>
              <a:t>, </a:t>
            </a:r>
            <a:r>
              <a:rPr lang="hu-HU" sz="2400" dirty="0"/>
              <a:t>a </a:t>
            </a:r>
            <a:r>
              <a:rPr lang="hu-HU" sz="2400" b="1" dirty="0"/>
              <a:t>gazdaság szén-dioxidmentesítése</a:t>
            </a:r>
            <a:r>
              <a:rPr lang="hu-HU" sz="2400" dirty="0"/>
              <a:t>, a </a:t>
            </a:r>
            <a:r>
              <a:rPr lang="hu-HU" sz="2400" b="1" dirty="0"/>
              <a:t>megújuló </a:t>
            </a:r>
            <a:r>
              <a:rPr lang="hu-HU" sz="2400" b="1" dirty="0" smtClean="0"/>
              <a:t>energiaforrások, </a:t>
            </a:r>
            <a:r>
              <a:rPr lang="hu-HU" sz="2400" dirty="0" smtClean="0"/>
              <a:t>a </a:t>
            </a:r>
            <a:r>
              <a:rPr lang="hu-HU" sz="2400" b="1" dirty="0"/>
              <a:t>közlekedési ágazat modernizálása</a:t>
            </a:r>
            <a:r>
              <a:rPr lang="hu-HU" sz="2400" dirty="0"/>
              <a:t> és </a:t>
            </a:r>
            <a:r>
              <a:rPr lang="hu-HU" sz="2400" b="1" dirty="0" smtClean="0"/>
              <a:t>energiahatékonyság </a:t>
            </a:r>
          </a:p>
          <a:p>
            <a:pPr marL="0" indent="0">
              <a:buNone/>
            </a:pPr>
            <a:r>
              <a:rPr lang="hu-HU" sz="2400" dirty="0" smtClean="0"/>
              <a:t>VERSENYKÉPESSÉG </a:t>
            </a:r>
            <a:r>
              <a:rPr lang="hu-HU" sz="2400" dirty="0"/>
              <a:t>Az „</a:t>
            </a:r>
            <a:r>
              <a:rPr lang="hu-HU" sz="2400" i="1" dirty="0">
                <a:solidFill>
                  <a:srgbClr val="FF0000"/>
                </a:solidFill>
              </a:rPr>
              <a:t>Iparpolitika a globalizáció korában</a:t>
            </a:r>
            <a:r>
              <a:rPr lang="hu-HU" sz="2400" dirty="0" smtClean="0"/>
              <a:t>”: </a:t>
            </a:r>
            <a:r>
              <a:rPr lang="hu-HU" sz="2400" b="1" dirty="0" smtClean="0"/>
              <a:t>üzleti környezet, versenyképes</a:t>
            </a:r>
            <a:r>
              <a:rPr lang="hu-HU" sz="2400" b="1" dirty="0"/>
              <a:t>, erős és fenntartható ipari </a:t>
            </a:r>
            <a:r>
              <a:rPr lang="hu-HU" sz="2400" b="1" dirty="0" smtClean="0"/>
              <a:t>bázis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b="1" i="1" dirty="0"/>
              <a:t>INKLUZÍV </a:t>
            </a:r>
            <a:r>
              <a:rPr lang="hu-HU" sz="2400" b="1" i="1" dirty="0" smtClean="0"/>
              <a:t>NÖVEKEDÉS</a:t>
            </a:r>
            <a:r>
              <a:rPr lang="hu-HU" sz="2400" dirty="0" smtClean="0"/>
              <a:t>: FOGLALKOZTATÁS </a:t>
            </a:r>
            <a:r>
              <a:rPr lang="hu-HU" sz="2400" dirty="0"/>
              <a:t>ÉS KÉSZSÉGEK Az „</a:t>
            </a:r>
            <a:r>
              <a:rPr lang="hu-HU" sz="2400" i="1" dirty="0">
                <a:solidFill>
                  <a:srgbClr val="FF0000"/>
                </a:solidFill>
              </a:rPr>
              <a:t>Új készségek és munkahelyek menetrendje</a:t>
            </a:r>
            <a:r>
              <a:rPr lang="hu-HU" sz="2400" dirty="0" smtClean="0"/>
              <a:t>”:  </a:t>
            </a:r>
            <a:r>
              <a:rPr lang="hu-HU" sz="2400" b="1" dirty="0" smtClean="0"/>
              <a:t>munkaerőpiacok, mobilitás,</a:t>
            </a:r>
            <a:r>
              <a:rPr lang="hu-HU" sz="2400" dirty="0" smtClean="0"/>
              <a:t> </a:t>
            </a:r>
            <a:r>
              <a:rPr lang="hu-HU" sz="2400" b="1" dirty="0" smtClean="0"/>
              <a:t>egész </a:t>
            </a:r>
            <a:r>
              <a:rPr lang="hu-HU" sz="2400" b="1" dirty="0"/>
              <a:t>életen át tartó </a:t>
            </a:r>
            <a:r>
              <a:rPr lang="hu-HU" sz="2400" b="1" dirty="0" smtClean="0"/>
              <a:t>készségfejlesztés,</a:t>
            </a:r>
            <a:r>
              <a:rPr lang="hu-HU" sz="2400" dirty="0" smtClean="0"/>
              <a:t> </a:t>
            </a:r>
            <a:r>
              <a:rPr lang="hu-HU" sz="2400" b="1" dirty="0" smtClean="0"/>
              <a:t>munkaerő-piac</a:t>
            </a:r>
            <a:r>
              <a:rPr lang="hu-HU" sz="2400" dirty="0" smtClean="0"/>
              <a:t> </a:t>
            </a:r>
          </a:p>
          <a:p>
            <a:pPr marL="0" indent="0">
              <a:buNone/>
            </a:pPr>
            <a:r>
              <a:rPr lang="hu-HU" sz="2400" dirty="0" smtClean="0"/>
              <a:t>SZEGÉNYSÉG </a:t>
            </a:r>
            <a:r>
              <a:rPr lang="hu-HU" sz="2400" dirty="0"/>
              <a:t>ELLENI KÜZDELEM A </a:t>
            </a:r>
            <a:r>
              <a:rPr lang="hu-HU" sz="2400" i="1" dirty="0"/>
              <a:t>„</a:t>
            </a:r>
            <a:r>
              <a:rPr lang="hu-HU" sz="2400" i="1" dirty="0">
                <a:solidFill>
                  <a:srgbClr val="FF0000"/>
                </a:solidFill>
              </a:rPr>
              <a:t>Szegénység elleni európai platform</a:t>
            </a:r>
            <a:r>
              <a:rPr lang="hu-HU" sz="2400" i="1" dirty="0"/>
              <a:t>”</a:t>
            </a:r>
            <a:r>
              <a:rPr lang="hu-HU" sz="2400" dirty="0"/>
              <a:t> </a:t>
            </a:r>
            <a:r>
              <a:rPr lang="hu-HU" sz="2400" dirty="0" smtClean="0"/>
              <a:t>:  </a:t>
            </a:r>
            <a:r>
              <a:rPr lang="hu-HU" sz="2400" b="1" dirty="0" smtClean="0"/>
              <a:t>társadalmi </a:t>
            </a:r>
            <a:r>
              <a:rPr lang="hu-HU" sz="2400" b="1" dirty="0"/>
              <a:t>és területi </a:t>
            </a:r>
            <a:r>
              <a:rPr lang="hu-HU" sz="2400" b="1" dirty="0" smtClean="0"/>
              <a:t>kohézió, méltóság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3542144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15885"/>
            <a:ext cx="10515600" cy="58610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Új 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politikai hangsúlyok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„</a:t>
            </a:r>
            <a:r>
              <a:rPr lang="hu-H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többszintesség, </a:t>
            </a:r>
            <a:r>
              <a:rPr lang="hu-H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több-körösség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és kérdőjelei.</a:t>
            </a: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Európai </a:t>
            </a:r>
            <a:r>
              <a:rPr lang="hu-H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Gazdasági Kormányzás 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megújítása.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„</a:t>
            </a:r>
            <a:r>
              <a:rPr lang="hu-HU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Szemeszter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EMU - EURO 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övezet 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továbbfejlesztése. </a:t>
            </a: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Költségvetés és a politika.</a:t>
            </a: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Filozófia </a:t>
            </a:r>
            <a:r>
              <a:rPr lang="hu-H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váltás.</a:t>
            </a:r>
            <a:r>
              <a:rPr lang="hu-HU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hu-H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Befektetés-újraelosztás.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InvestEU</a:t>
            </a: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Kohéziós politika 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és a megújulás politikái.</a:t>
            </a: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EU2030: </a:t>
            </a:r>
            <a:r>
              <a:rPr lang="hu-HU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Fenntartható Európa</a:t>
            </a:r>
            <a:endParaRPr lang="hu-HU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25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23702"/>
            <a:ext cx="10515600" cy="565326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hu-HU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2019:</a:t>
            </a:r>
            <a:r>
              <a:rPr lang="hu-H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Európai Bizottság: </a:t>
            </a:r>
            <a:r>
              <a:rPr lang="hu-HU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Európa 2030 </a:t>
            </a:r>
            <a:r>
              <a:rPr lang="hu-H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fenntartható jövő. Alapok a 2030-ig </a:t>
            </a:r>
            <a:r>
              <a:rPr lang="hu-H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tartó időszakra </a:t>
            </a:r>
            <a:r>
              <a:rPr lang="hu-H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szólóan egy </a:t>
            </a:r>
            <a:r>
              <a:rPr lang="hu-HU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átfogó végrehajtási </a:t>
            </a:r>
            <a:r>
              <a:rPr lang="hu-HU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stratégiához</a:t>
            </a:r>
            <a:r>
              <a:rPr lang="hu-H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Kijelöli </a:t>
            </a:r>
            <a:r>
              <a:rPr lang="hu-H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2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fenntartható fejlődésére vonatkozó jövőkép </a:t>
            </a:r>
            <a:r>
              <a:rPr lang="hu-H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további fejlesztésének irányait és az </a:t>
            </a:r>
            <a:r>
              <a:rPr lang="hu-HU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ágazati politikák 2020 utáni súlypontját</a:t>
            </a:r>
            <a:r>
              <a:rPr lang="hu-H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emellett pedig előkészíti a fenntartható fejlődési célok hosszú távú megvalósítását.</a:t>
            </a:r>
            <a:endParaRPr lang="hu-HU" sz="2400" dirty="0"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hu-H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Három forgatókönyve:</a:t>
            </a:r>
            <a:endParaRPr lang="hu-H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 </a:t>
            </a:r>
            <a:r>
              <a:rPr lang="hu-HU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átfogó uniós fenntartható fejlődési stratégia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amely megadja az irányt az EU és a tagállamok tevékenységeihez, </a:t>
            </a:r>
          </a:p>
          <a:p>
            <a:pPr marL="0" lv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stratégiák vonatkozó uniós szakpolitikákban 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való általános érvényesítésének az Európai Bizottság általi folytatása, de tagállami fellépések kikényszerítése nélkül, </a:t>
            </a:r>
          </a:p>
          <a:p>
            <a:pPr marL="0" lv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nagyobb </a:t>
            </a:r>
            <a:r>
              <a:rPr lang="hu-H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hangsúly helyezése a külső tevékenységre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egyúttal a fenntarthatósággal kapcsolatos jelenlegi ambíciók megerősítése uniós szinten.</a:t>
            </a:r>
          </a:p>
        </p:txBody>
      </p:sp>
    </p:spTree>
    <p:extLst>
      <p:ext uri="{BB962C8B-B14F-4D97-AF65-F5344CB8AC3E}">
        <p14:creationId xmlns:p14="http://schemas.microsoft.com/office/powerpoint/2010/main" val="3417993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/>
          <p:nvPr/>
        </p:nvPicPr>
        <p:blipFill>
          <a:blip r:embed="rId2"/>
          <a:stretch>
            <a:fillRect/>
          </a:stretch>
        </p:blipFill>
        <p:spPr>
          <a:xfrm>
            <a:off x="931026" y="232757"/>
            <a:ext cx="9318568" cy="614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045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79516" y="437400"/>
            <a:ext cx="10515600" cy="602990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1990:</a:t>
            </a:r>
            <a:r>
              <a:rPr lang="hu-H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Magyarországon gyakorlatilag </a:t>
            </a:r>
            <a:r>
              <a:rPr lang="hu-HU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megszűnik a stratégiai tervezés. </a:t>
            </a:r>
            <a:endParaRPr lang="hu-HU" sz="3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1994: MSZP-SZDSZ </a:t>
            </a:r>
            <a:r>
              <a:rPr lang="hu-H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Kormányprogram.</a:t>
            </a: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1998 - 2002 : Széchenyi Terv I </a:t>
            </a:r>
            <a:r>
              <a:rPr lang="hu-H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/2000-2010/</a:t>
            </a: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2002 - 2004  :  Nemzeti Fejlesztési Terv </a:t>
            </a:r>
            <a:r>
              <a:rPr lang="hu-H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/2004-2006 + 2/</a:t>
            </a: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2004 - 2009:  </a:t>
            </a:r>
            <a:r>
              <a:rPr lang="hu-HU" sz="3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Európa Terv </a:t>
            </a:r>
            <a:r>
              <a:rPr lang="hu-H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/2007-2013/</a:t>
            </a: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2009: FIDESZ EP </a:t>
            </a:r>
            <a:r>
              <a:rPr lang="hu-H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Választási program /2010-2020/</a:t>
            </a: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hu-HU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2010 -  2012: </a:t>
            </a:r>
            <a:r>
              <a:rPr lang="hu-HU" sz="3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Széchenyi Terv II</a:t>
            </a:r>
            <a:r>
              <a:rPr lang="hu-HU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hu-H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330 pont. /2020-2030/</a:t>
            </a:r>
          </a:p>
          <a:p>
            <a:endParaRPr lang="hu-HU" dirty="0"/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endParaRPr lang="hu-H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282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39092" y="374072"/>
            <a:ext cx="9476508" cy="627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965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609897" y="323018"/>
            <a:ext cx="7999615" cy="6456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hu-HU" sz="20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Fehér Könyv Európa Jövőjéről /Juncker-2018</a:t>
            </a:r>
            <a:r>
              <a:rPr lang="hu-HU" sz="2000" b="1" dirty="0" smtClean="0">
                <a:solidFill>
                  <a:srgbClr val="1F4D78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sz="2400" b="1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Megy minden tovább: </a:t>
            </a:r>
            <a:endParaRPr lang="hu-HU" sz="2400" b="1" dirty="0" smtClean="0">
              <a:solidFill>
                <a:srgbClr val="1F4D78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000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27 tagú Európai Unió arra összpontosít, hogy végrehajtsa eredményközpontú reformprogramját.</a:t>
            </a:r>
            <a:endParaRPr lang="hu-HU" sz="2000" dirty="0" smtClean="0">
              <a:solidFill>
                <a:srgbClr val="40404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sz="2400" b="1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Csakis az egységes piac:</a:t>
            </a:r>
            <a:endParaRPr lang="hu-HU" sz="2400" dirty="0" smtClean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000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27 tagú EU-ban fokozatosan ismét az egységes piac működtetése kerül a középpontba.</a:t>
            </a:r>
            <a:endParaRPr lang="hu-HU" sz="2000" dirty="0" smtClean="0">
              <a:solidFill>
                <a:srgbClr val="40404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sz="2400" b="1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Aki többet akar, többet tesz:</a:t>
            </a:r>
            <a:endParaRPr lang="hu-HU" sz="2400" dirty="0" smtClean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000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27 tagú Európai Unió lehetővé teszi az arra kész országok számára, hogy egyes területeken szorosabbra fonják együttműködésüket.</a:t>
            </a:r>
            <a:endParaRPr lang="hu-HU" sz="2000" dirty="0" smtClean="0">
              <a:solidFill>
                <a:srgbClr val="40404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sz="2400" b="1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Kevesebbet hatékonyabban:</a:t>
            </a:r>
            <a:endParaRPr lang="hu-HU" sz="2400" dirty="0" smtClean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000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27 tagú EU arra összpontosít, hogy meghatározott szakpolitikai területeken többet és gyorsabban valósítson meg, miközben más területeken kevesebbet tesz.</a:t>
            </a:r>
            <a:endParaRPr lang="hu-HU" sz="2000" dirty="0" smtClean="0">
              <a:solidFill>
                <a:srgbClr val="40404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sz="2400" b="1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Sokkal többet együtt:</a:t>
            </a:r>
            <a:endParaRPr lang="hu-HU" sz="2400" dirty="0" smtClean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000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tagállamok úgy döntenek, hogy az összes szakpolitikai területen sokkal többet tesznek együtt.</a:t>
            </a:r>
            <a:endParaRPr lang="hu-HU" sz="2000" dirty="0">
              <a:solidFill>
                <a:srgbClr val="40404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059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96785"/>
            <a:ext cx="10515600" cy="4880178"/>
          </a:xfrm>
        </p:spPr>
        <p:txBody>
          <a:bodyPr/>
          <a:lstStyle/>
          <a:p>
            <a:pPr marL="0" indent="0">
              <a:buNone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globalizálódó környezetben és kihívások közepette egyetlen európai </a:t>
            </a:r>
            <a:endParaRPr lang="hu-HU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uniós 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tagállam sem képes egyedül helytállni. Fogalmazhatunk úgy is, </a:t>
            </a:r>
            <a:endParaRPr lang="hu-HU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 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egymásrautaltságunk nagyban nő. A tagállamok kormányainak és </a:t>
            </a:r>
            <a:endParaRPr lang="hu-HU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Európai Unió intézményeinek döntő szerepet kell vállalniuk abban, </a:t>
            </a:r>
            <a:endParaRPr lang="hu-HU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 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segítséget nyújtsanak egymásnak, és megértessék, mit jelentenek </a:t>
            </a:r>
            <a:endParaRPr lang="hu-HU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ezek 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kihívások Európa polgárai számára. Bátorítaniuk kell őket, hogy 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optimistán 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és bizakodással tekintsenek az unióra, amely a </a:t>
            </a:r>
            <a:r>
              <a:rPr lang="hu-HU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megoldások </a:t>
            </a:r>
            <a:endParaRPr lang="hu-HU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keresésére 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koncentrál</a:t>
            </a: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5189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44287" y="2534747"/>
            <a:ext cx="10515600" cy="1325563"/>
          </a:xfrm>
        </p:spPr>
        <p:txBody>
          <a:bodyPr/>
          <a:lstStyle/>
          <a:p>
            <a:r>
              <a:rPr lang="hu-HU" dirty="0" smtClean="0"/>
              <a:t>           </a:t>
            </a:r>
            <a:r>
              <a:rPr lang="hu-HU" sz="4800" b="1" dirty="0" smtClean="0"/>
              <a:t>Köszönöm a figyelmet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val="42405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88323" y="312708"/>
            <a:ext cx="10515600" cy="60215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 smtClean="0"/>
              <a:t>Minél </a:t>
            </a:r>
            <a:r>
              <a:rPr lang="hu-HU" sz="2400" dirty="0"/>
              <a:t>„magasabbról”, távolabbról, nézzük Európát, annál inkább a kulturális-történelmi egysége, a mindentől különböző értékei dominálnak a tudatban. </a:t>
            </a:r>
          </a:p>
          <a:p>
            <a:pPr marL="0" indent="0">
              <a:buNone/>
            </a:pPr>
            <a:r>
              <a:rPr lang="hu-HU" sz="2400" dirty="0"/>
              <a:t>Minél inkább „alulnézetben” az egyén szintjén, Európa fogalma „szétesik”, annál inkább a hétköznapi lét /jólét/, a gazdasági, megélhetési körülményeket hangsúlyozzuk. </a:t>
            </a:r>
            <a:r>
              <a:rPr lang="hu-HU" sz="2400" dirty="0" smtClean="0"/>
              <a:t>Mindenkinek </a:t>
            </a:r>
            <a:r>
              <a:rPr lang="hu-HU" sz="2400" dirty="0"/>
              <a:t>van saját Európa képe, szubjektív és objektív ismeret-alapú. Nemcsak nekünk, magyaroknak, hanem szomszédjainknak, és a távoli földrészek lakóinak is.</a:t>
            </a:r>
          </a:p>
          <a:p>
            <a:pPr marL="0" indent="0">
              <a:buNone/>
            </a:pPr>
            <a:r>
              <a:rPr lang="hu-HU" sz="2400" dirty="0" smtClean="0"/>
              <a:t>A kultúrából </a:t>
            </a:r>
            <a:r>
              <a:rPr lang="hu-HU" sz="2400" dirty="0"/>
              <a:t>a nyelv, a kis közösségek viszonyai, a történelemből a különbözőség a </a:t>
            </a:r>
            <a:r>
              <a:rPr lang="hu-HU" sz="2400" dirty="0" smtClean="0"/>
              <a:t>meghatározó.</a:t>
            </a:r>
          </a:p>
          <a:p>
            <a:pPr marL="0" indent="0">
              <a:buNone/>
            </a:pPr>
            <a:r>
              <a:rPr lang="hu-HU" sz="2400" dirty="0" smtClean="0"/>
              <a:t>Tolsztojt </a:t>
            </a:r>
            <a:r>
              <a:rPr lang="hu-HU" sz="2400" dirty="0"/>
              <a:t>idézve: </a:t>
            </a:r>
            <a:r>
              <a:rPr lang="hu-HU" sz="2400" dirty="0">
                <a:solidFill>
                  <a:srgbClr val="FF0000"/>
                </a:solidFill>
              </a:rPr>
              <a:t>„Minden boldog család története ugyanaz, de minden boldogtalanság története különböző”. </a:t>
            </a:r>
            <a:r>
              <a:rPr lang="hu-HU" sz="2400" dirty="0"/>
              <a:t>A közös európai keresztény-zsidó kultúra, a reneszánsz, a felvilágosodás ellenére az európai népeket boldogtalanságuk különbözteti meg egymástól. </a:t>
            </a:r>
          </a:p>
          <a:p>
            <a:pPr marL="0" indent="0">
              <a:buNone/>
            </a:pPr>
            <a:r>
              <a:rPr lang="hu-HU" sz="2400" dirty="0"/>
              <a:t>Az Európai Unió létrejöttét a boldogtalanság meghaladása, a közös jólét, az európai közjó elérése inspirálta. Nagy elődök az „ölés” után az ölelés, a megbecsülés, a szeretet és az emberi méltóság kölcsönös elismerését tűzték ki célul. </a:t>
            </a:r>
          </a:p>
        </p:txBody>
      </p:sp>
    </p:spTree>
    <p:extLst>
      <p:ext uri="{BB962C8B-B14F-4D97-AF65-F5344CB8AC3E}">
        <p14:creationId xmlns:p14="http://schemas.microsoft.com/office/powerpoint/2010/main" val="12896696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29640" y="623455"/>
            <a:ext cx="10515600" cy="623454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hu-HU" b="1" dirty="0" smtClean="0"/>
              <a:t>1464: </a:t>
            </a:r>
            <a:r>
              <a:rPr lang="hu-HU" b="1" dirty="0"/>
              <a:t>Podjebrád György, </a:t>
            </a:r>
            <a:r>
              <a:rPr lang="hu-HU" dirty="0"/>
              <a:t>Csehország huszita királya javasolta a keresztény országok szövetségét a török ellen.</a:t>
            </a:r>
          </a:p>
          <a:p>
            <a:pPr marL="0" indent="0" fontAlgn="base">
              <a:buNone/>
            </a:pPr>
            <a:r>
              <a:rPr lang="hu-HU" b="1" dirty="0" smtClean="0"/>
              <a:t>1943 Jean </a:t>
            </a:r>
            <a:r>
              <a:rPr lang="hu-HU" b="1" dirty="0" err="1" smtClean="0"/>
              <a:t>Monnet</a:t>
            </a:r>
            <a:r>
              <a:rPr lang="hu-HU" b="1" dirty="0" smtClean="0"/>
              <a:t>: </a:t>
            </a:r>
            <a:r>
              <a:rPr lang="hu-HU" dirty="0"/>
              <a:t>„</a:t>
            </a:r>
            <a:r>
              <a:rPr lang="hu-HU" dirty="0">
                <a:solidFill>
                  <a:srgbClr val="FF0000"/>
                </a:solidFill>
              </a:rPr>
              <a:t>Európában nem lesz béke, ha az államokat a nemzeti szuverenitás alapján alkotják újra</a:t>
            </a:r>
            <a:r>
              <a:rPr lang="hu-HU" dirty="0"/>
              <a:t>… Európa országai túl kicsik ahhoz, hogy garantálják népeiknek a szükséges mértékű gyarapodást és társadalmi fejlődést. </a:t>
            </a:r>
            <a:r>
              <a:rPr lang="hu-HU" dirty="0">
                <a:solidFill>
                  <a:srgbClr val="FF0000"/>
                </a:solidFill>
              </a:rPr>
              <a:t>Az európai államoknak egy föderációban kell egyesülnie.” </a:t>
            </a:r>
            <a:endParaRPr lang="hu-HU" dirty="0" smtClean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r>
              <a:rPr lang="hu-HU" b="1" dirty="0"/>
              <a:t>1950. május </a:t>
            </a:r>
            <a:r>
              <a:rPr lang="hu-HU" b="1" dirty="0" smtClean="0"/>
              <a:t>9 </a:t>
            </a:r>
            <a:r>
              <a:rPr lang="hu-HU" b="1" dirty="0"/>
              <a:t>Robert </a:t>
            </a:r>
            <a:r>
              <a:rPr lang="hu-HU" b="1" dirty="0" err="1" smtClean="0"/>
              <a:t>Schuman</a:t>
            </a:r>
            <a:r>
              <a:rPr lang="hu-HU" b="1" dirty="0" smtClean="0"/>
              <a:t>: </a:t>
            </a:r>
            <a:r>
              <a:rPr lang="hu-HU" dirty="0" smtClean="0"/>
              <a:t>javasolta </a:t>
            </a:r>
            <a:r>
              <a:rPr lang="hu-HU" dirty="0"/>
              <a:t>egy európai szervezet létrehozását, </a:t>
            </a:r>
            <a:r>
              <a:rPr lang="hu-HU" dirty="0" smtClean="0"/>
              <a:t>a </a:t>
            </a:r>
            <a:r>
              <a:rPr lang="hu-HU" dirty="0"/>
              <a:t>mai Európai Uniót megalapozó első, konkrét </a:t>
            </a:r>
            <a:r>
              <a:rPr lang="hu-HU" dirty="0" smtClean="0"/>
              <a:t>lépést.</a:t>
            </a:r>
          </a:p>
          <a:p>
            <a:pPr marL="0" indent="0" fontAlgn="base">
              <a:buNone/>
            </a:pPr>
            <a:r>
              <a:rPr lang="hu-HU" b="1" dirty="0" smtClean="0"/>
              <a:t>Párizs,1951</a:t>
            </a:r>
            <a:r>
              <a:rPr lang="hu-HU" b="1" dirty="0"/>
              <a:t>. április </a:t>
            </a:r>
            <a:r>
              <a:rPr lang="hu-HU" b="1" dirty="0" smtClean="0"/>
              <a:t>18: </a:t>
            </a:r>
            <a:r>
              <a:rPr lang="hu-HU" b="1" i="0" dirty="0" smtClean="0">
                <a:effectLst/>
              </a:rPr>
              <a:t>Európai Szén és Acélközösség</a:t>
            </a:r>
            <a:r>
              <a:rPr lang="hu-HU" sz="900" b="1" i="0" dirty="0" smtClean="0">
                <a:effectLst/>
              </a:rPr>
              <a:t>  </a:t>
            </a:r>
            <a:r>
              <a:rPr lang="hu-HU" i="0" dirty="0" smtClean="0">
                <a:effectLst/>
              </a:rPr>
              <a:t> létrejötte. </a:t>
            </a:r>
          </a:p>
          <a:p>
            <a:pPr marL="0" indent="0" fontAlgn="base">
              <a:buNone/>
            </a:pPr>
            <a:r>
              <a:rPr lang="hu-HU" i="0" dirty="0" smtClean="0">
                <a:effectLst/>
              </a:rPr>
              <a:t>/Német Szövetségi Köztársaság, Franciaország, Olaszország, Belgium, Hollandia és Luxemburg. / Létrejön: Főhatóság, Miniszteri Tanács, Európai Bíróság és Parlamenti Gyűlés.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44965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40079"/>
            <a:ext cx="10515600" cy="5536883"/>
          </a:xfrm>
        </p:spPr>
        <p:txBody>
          <a:bodyPr>
            <a:normAutofit fontScale="85000" lnSpcReduction="10000"/>
          </a:bodyPr>
          <a:lstStyle/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1973. január 1: 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Nagy-Britannia az EK tagja lett. Írország 1961 júliusában, Dánia 1961 augusztusában, 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Norvégia 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1962 áprilisában jelentkeztek EGK-tagságra, de. . </a:t>
            </a: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1975-1981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június: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Görögország fölvétele (</a:t>
            </a:r>
            <a:r>
              <a:rPr lang="hu-H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Konsztantinosz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Karamanlisz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elnöksége alatt). </a:t>
            </a: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1977-1986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január 1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Portugália és Spanyolország csatlakozott a közösséghez.</a:t>
            </a: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1995: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Három újabb ország csatlakozott az EU-hoz: Ausztria, Svédország és Finnország. </a:t>
            </a: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2004. május </a:t>
            </a:r>
            <a:r>
              <a:rPr lang="hu-H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 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Ciprus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Csehország, Észtország, Lengyelország, Lettország, Litvánia, </a:t>
            </a:r>
            <a:r>
              <a:rPr lang="hu-H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Magyarország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Málta, Szlovénia és Szlovákia csatlakozott az Európai Unióhoz. </a:t>
            </a: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2007. január </a:t>
            </a:r>
            <a:r>
              <a:rPr lang="hu-H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 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csatlakozott 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két újabb ország: Bulgária és Románia. 2013. július 1-jén csatlakozott Horvátország.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50946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56953"/>
            <a:ext cx="10515600" cy="5620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1988-90</a:t>
            </a:r>
            <a:r>
              <a:rPr lang="hu-H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A Németh Miklós kormány általi politikai-gazdasági átalakítási egyeztetések új szabályozások után, </a:t>
            </a:r>
          </a:p>
          <a:p>
            <a:pPr marL="0" indent="0">
              <a:buNone/>
            </a:pPr>
            <a:r>
              <a:rPr lang="hu-H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1990-</a:t>
            </a:r>
            <a:r>
              <a:rPr lang="hu-H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ben </a:t>
            </a:r>
            <a:r>
              <a:rPr lang="hu-HU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Antall miniszterelnök </a:t>
            </a:r>
            <a:r>
              <a:rPr lang="hu-H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által meghirdetett program szerint megindul az Európához történő csatlakozás. </a:t>
            </a:r>
          </a:p>
          <a:p>
            <a:pPr marL="0" indent="0">
              <a:buNone/>
            </a:pPr>
            <a:r>
              <a:rPr lang="hu-HU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1990. november 6</a:t>
            </a:r>
            <a:r>
              <a:rPr lang="hu-H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Magyarország az Európa Tanács tagja. </a:t>
            </a:r>
          </a:p>
          <a:p>
            <a:pPr marL="0" indent="0">
              <a:buNone/>
            </a:pPr>
            <a:r>
              <a:rPr lang="hu-HU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1991. december 16</a:t>
            </a:r>
            <a:r>
              <a:rPr lang="hu-H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Magyarország aláírta a társulási szerződést az Európai Közösségekhez /Lengyelországgal és Csehszlovákiával együtt/ </a:t>
            </a:r>
            <a:r>
              <a:rPr lang="hu-HU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1993. március 29</a:t>
            </a:r>
            <a:r>
              <a:rPr lang="hu-H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Genf: szabadkereskedelmi megállapodás az Európai Szabadkereskedelmi Társulás (EFTA) tagállamaival. </a:t>
            </a:r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r>
              <a:rPr lang="hu-HU" sz="2400" b="1" dirty="0" smtClean="0"/>
              <a:t>1986 </a:t>
            </a:r>
            <a:r>
              <a:rPr lang="hu-HU" sz="2400" b="1" dirty="0"/>
              <a:t>február</a:t>
            </a:r>
            <a:r>
              <a:rPr lang="hu-HU" sz="2400" dirty="0"/>
              <a:t>: Luxemburgban aláírják az Egységes Európai Okmányt (</a:t>
            </a:r>
            <a:r>
              <a:rPr lang="hu-HU" sz="2400" dirty="0" err="1"/>
              <a:t>Single</a:t>
            </a:r>
            <a:r>
              <a:rPr lang="hu-HU" sz="2400" dirty="0"/>
              <a:t> European </a:t>
            </a:r>
            <a:r>
              <a:rPr lang="hu-HU" sz="2400" dirty="0" err="1"/>
              <a:t>Act</a:t>
            </a:r>
            <a:r>
              <a:rPr lang="hu-HU" sz="2400" dirty="0"/>
              <a:t>). </a:t>
            </a:r>
          </a:p>
          <a:p>
            <a:pPr marL="0" indent="0">
              <a:buNone/>
            </a:pPr>
            <a:r>
              <a:rPr lang="hu-HU" sz="2400" b="1" dirty="0"/>
              <a:t>1993: </a:t>
            </a:r>
            <a:r>
              <a:rPr lang="hu-HU" sz="2400" b="1" dirty="0">
                <a:solidFill>
                  <a:srgbClr val="FF0000"/>
                </a:solidFill>
              </a:rPr>
              <a:t>érvénybe lép a maastrichti szerződés</a:t>
            </a:r>
            <a:r>
              <a:rPr lang="hu-HU" sz="2400" b="1" dirty="0"/>
              <a:t>, létrejön az Európai Unió.</a:t>
            </a:r>
          </a:p>
          <a:p>
            <a:pPr marL="0" indent="0">
              <a:buNone/>
            </a:pPr>
            <a:r>
              <a:rPr lang="hu-HU" sz="2400" b="1" dirty="0"/>
              <a:t>2004: </a:t>
            </a:r>
            <a:r>
              <a:rPr lang="hu-HU" sz="2400" b="1" dirty="0">
                <a:solidFill>
                  <a:srgbClr val="FF0000"/>
                </a:solidFill>
              </a:rPr>
              <a:t>Magyarország belép az Unió tagjai sorába.</a:t>
            </a:r>
          </a:p>
        </p:txBody>
      </p:sp>
    </p:spTree>
    <p:extLst>
      <p:ext uri="{BB962C8B-B14F-4D97-AF65-F5344CB8AC3E}">
        <p14:creationId xmlns:p14="http://schemas.microsoft.com/office/powerpoint/2010/main" val="42220131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81395"/>
            <a:ext cx="10515600" cy="5395567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hu-HU" dirty="0"/>
              <a:t>A </a:t>
            </a:r>
            <a:r>
              <a:rPr lang="hu-HU" b="1" dirty="0"/>
              <a:t>Maastrichti Szerződés </a:t>
            </a:r>
            <a:r>
              <a:rPr lang="hu-HU" b="1" dirty="0" smtClean="0"/>
              <a:t> </a:t>
            </a:r>
            <a:r>
              <a:rPr lang="hu-HU" dirty="0" smtClean="0"/>
              <a:t>létrehozza </a:t>
            </a:r>
            <a:r>
              <a:rPr lang="hu-HU" dirty="0"/>
              <a:t>az </a:t>
            </a:r>
            <a:r>
              <a:rPr lang="hu-HU" b="1" dirty="0"/>
              <a:t>Európai Uniót</a:t>
            </a:r>
            <a:r>
              <a:rPr lang="hu-HU" dirty="0"/>
              <a:t>. </a:t>
            </a:r>
            <a:endParaRPr lang="hu-HU" dirty="0" smtClean="0"/>
          </a:p>
          <a:p>
            <a:pPr marL="0" lvl="0" indent="0">
              <a:buNone/>
            </a:pPr>
            <a:endParaRPr lang="hu-HU" dirty="0" smtClean="0"/>
          </a:p>
          <a:p>
            <a:pPr marL="0" lvl="0" indent="0">
              <a:buNone/>
            </a:pPr>
            <a:r>
              <a:rPr lang="hu-HU" sz="2600" dirty="0" smtClean="0"/>
              <a:t>Három </a:t>
            </a:r>
            <a:r>
              <a:rPr lang="hu-HU" sz="2600" dirty="0"/>
              <a:t>különálló ágból (úgynevezett pillérből) áll:</a:t>
            </a:r>
          </a:p>
          <a:p>
            <a:pPr lvl="1"/>
            <a:r>
              <a:rPr lang="hu-HU" sz="2600" dirty="0"/>
              <a:t>az </a:t>
            </a:r>
            <a:r>
              <a:rPr lang="hu-HU" sz="2600" b="1" dirty="0"/>
              <a:t>Európai Közösségek</a:t>
            </a:r>
            <a:r>
              <a:rPr lang="hu-HU" sz="2600" dirty="0" smtClean="0"/>
              <a:t>; </a:t>
            </a:r>
            <a:endParaRPr lang="hu-HU" sz="2600" dirty="0"/>
          </a:p>
          <a:p>
            <a:pPr lvl="1"/>
            <a:r>
              <a:rPr lang="hu-HU" sz="2600" dirty="0"/>
              <a:t>Közös </a:t>
            </a:r>
            <a:r>
              <a:rPr lang="hu-HU" sz="2600" b="1" dirty="0" err="1" smtClean="0"/>
              <a:t>kül</a:t>
            </a:r>
            <a:r>
              <a:rPr lang="hu-HU" sz="2600" b="1" dirty="0" smtClean="0"/>
              <a:t>,- és biztonságpolitika</a:t>
            </a:r>
            <a:r>
              <a:rPr lang="hu-HU" sz="2600" dirty="0" smtClean="0"/>
              <a:t>;</a:t>
            </a:r>
            <a:endParaRPr lang="hu-HU" sz="2600" dirty="0"/>
          </a:p>
          <a:p>
            <a:pPr lvl="1"/>
            <a:r>
              <a:rPr lang="hu-HU" sz="2600" dirty="0" smtClean="0"/>
              <a:t>Együttműködés </a:t>
            </a:r>
            <a:r>
              <a:rPr lang="hu-HU" sz="2600" dirty="0"/>
              <a:t>az </a:t>
            </a:r>
            <a:r>
              <a:rPr lang="hu-HU" sz="2600" b="1" dirty="0"/>
              <a:t>igazságügy és a belügy </a:t>
            </a:r>
            <a:r>
              <a:rPr lang="hu-HU" sz="2600" dirty="0"/>
              <a:t>területén.</a:t>
            </a:r>
          </a:p>
          <a:p>
            <a:pPr marL="0" lvl="0" indent="0">
              <a:buNone/>
            </a:pPr>
            <a:endParaRPr lang="hu-HU" sz="2600" dirty="0" smtClean="0"/>
          </a:p>
          <a:p>
            <a:pPr marL="0" lvl="0" indent="0">
              <a:buNone/>
            </a:pPr>
            <a:r>
              <a:rPr lang="hu-HU" sz="2600" dirty="0" smtClean="0"/>
              <a:t>Legkiemelkedőbb </a:t>
            </a:r>
            <a:r>
              <a:rPr lang="hu-HU" sz="2600" dirty="0"/>
              <a:t>innovációi között a szerződés:</a:t>
            </a:r>
          </a:p>
          <a:p>
            <a:pPr lvl="1"/>
            <a:r>
              <a:rPr lang="hu-HU" sz="2600" dirty="0"/>
              <a:t>lefekteti </a:t>
            </a:r>
            <a:r>
              <a:rPr lang="hu-HU" sz="2600" dirty="0" smtClean="0"/>
              <a:t>a </a:t>
            </a:r>
            <a:r>
              <a:rPr lang="hu-HU" sz="2600" b="1" dirty="0" smtClean="0"/>
              <a:t>gazdasági és monetáris unió, </a:t>
            </a:r>
            <a:r>
              <a:rPr lang="hu-HU" sz="2600" dirty="0"/>
              <a:t>az egységes valuta (az euró) és használatának alapját;</a:t>
            </a:r>
          </a:p>
          <a:p>
            <a:pPr lvl="1"/>
            <a:r>
              <a:rPr lang="hu-HU" sz="2600" dirty="0"/>
              <a:t>biztosítja a </a:t>
            </a:r>
            <a:r>
              <a:rPr lang="hu-HU" sz="2600" b="1" dirty="0">
                <a:solidFill>
                  <a:srgbClr val="FF0000"/>
                </a:solidFill>
              </a:rPr>
              <a:t>6 új közös uniós politika </a:t>
            </a:r>
            <a:r>
              <a:rPr lang="hu-HU" sz="2600" dirty="0"/>
              <a:t>jogalapját;</a:t>
            </a:r>
          </a:p>
          <a:p>
            <a:pPr lvl="1"/>
            <a:r>
              <a:rPr lang="hu-HU" sz="2600" dirty="0" smtClean="0"/>
              <a:t>Erősíti</a:t>
            </a:r>
            <a:r>
              <a:rPr lang="hu-HU" sz="2600" b="1" dirty="0" smtClean="0"/>
              <a:t> </a:t>
            </a:r>
            <a:r>
              <a:rPr lang="hu-HU" sz="2600" dirty="0" smtClean="0"/>
              <a:t>az </a:t>
            </a:r>
            <a:r>
              <a:rPr lang="hu-HU" sz="2600" b="1" dirty="0" smtClean="0"/>
              <a:t>Európai Parlament</a:t>
            </a:r>
            <a:r>
              <a:rPr lang="hu-HU" sz="2600" dirty="0"/>
              <a:t> hatáskörét, és</a:t>
            </a:r>
          </a:p>
          <a:p>
            <a:pPr lvl="1"/>
            <a:r>
              <a:rPr lang="hu-HU" sz="2600" dirty="0"/>
              <a:t>bevezeti </a:t>
            </a:r>
            <a:r>
              <a:rPr lang="hu-HU" sz="2600" dirty="0" smtClean="0"/>
              <a:t>az </a:t>
            </a:r>
            <a:r>
              <a:rPr lang="hu-HU" sz="2600" b="1" dirty="0" smtClean="0"/>
              <a:t>európai polgárság</a:t>
            </a:r>
            <a:r>
              <a:rPr lang="hu-HU" sz="2600" dirty="0"/>
              <a:t> fogalmát.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04767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51363" y="798022"/>
            <a:ext cx="10515600" cy="56449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i="1" dirty="0"/>
              <a:t>Új </a:t>
            </a:r>
            <a:r>
              <a:rPr lang="hu-HU" sz="2400" b="1" i="1" dirty="0" smtClean="0"/>
              <a:t>politikák</a:t>
            </a:r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r>
              <a:rPr lang="hu-HU" sz="2400" b="1" dirty="0" smtClean="0"/>
              <a:t>Transzeurópai hálózatok /TEN/ </a:t>
            </a:r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r>
              <a:rPr lang="hu-HU" sz="2400" b="1" dirty="0" smtClean="0"/>
              <a:t>Iparpolitika </a:t>
            </a:r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r>
              <a:rPr lang="hu-HU" sz="2400" b="1" dirty="0" smtClean="0"/>
              <a:t>Fogyasztóvédelem </a:t>
            </a:r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r>
              <a:rPr lang="hu-HU" sz="2400" b="1" dirty="0" smtClean="0"/>
              <a:t>Oktatás és szakképzés </a:t>
            </a:r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r>
              <a:rPr lang="hu-HU" sz="2400" b="1" dirty="0" smtClean="0"/>
              <a:t>Ifjúsági ügyek Kultúra</a:t>
            </a:r>
            <a:endParaRPr lang="hu-HU" sz="2400" dirty="0"/>
          </a:p>
          <a:p>
            <a:pPr lvl="0"/>
            <a:endParaRPr lang="hu-HU" sz="2400" dirty="0" smtClean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3370589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814648" y="245527"/>
            <a:ext cx="10881359" cy="7205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hu-HU" sz="2400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Néhány fontos lépés az </a:t>
            </a:r>
            <a:r>
              <a:rPr lang="hu-HU" sz="2400" b="1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elmúlt 30 évben</a:t>
            </a:r>
            <a:r>
              <a:rPr lang="hu-HU" sz="2400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a </a:t>
            </a:r>
            <a:r>
              <a:rPr lang="hu-HU" sz="2400" b="1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fejlesztés-politikához</a:t>
            </a:r>
            <a:r>
              <a:rPr lang="hu-HU" sz="2400" dirty="0" smtClean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igazítva. :</a:t>
            </a:r>
            <a:r>
              <a:rPr lang="hu-HU" sz="2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hu-HU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2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2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        1988:</a:t>
            </a:r>
            <a:r>
              <a:rPr lang="hu-H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2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Strukturális Alapok</a:t>
            </a:r>
            <a:r>
              <a:rPr lang="hu-H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Átfogó </a:t>
            </a:r>
            <a:r>
              <a:rPr lang="hu-HU" sz="2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kohéziós politika</a:t>
            </a:r>
            <a:r>
              <a:rPr lang="hu-H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:- a legszegényebb és legkevésbé fejlett régióknak a figyelem középpontjába való állítása többéves programok kialakítása - a beruházások stratégiai orientációja - a regionális és helyi partnerek bevonása.</a:t>
            </a:r>
            <a:endParaRPr lang="hu-HU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2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        1993:</a:t>
            </a:r>
            <a:r>
              <a:rPr lang="hu-H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2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Maastrichti Szerződés: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- Kohéziós Alapok,</a:t>
            </a:r>
            <a:r>
              <a:rPr lang="hu-HU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hu-HU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Szubszidiaritás, </a:t>
            </a:r>
            <a:r>
              <a:rPr lang="hu-HU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hu-H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Régiók Bizottsága /Az E</a:t>
            </a:r>
            <a:r>
              <a:rPr lang="hu-HU" sz="24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GSZB már a Római Szerződésben szerepel/</a:t>
            </a:r>
            <a:endParaRPr lang="hu-HU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hu-HU" sz="2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2000:</a:t>
            </a:r>
            <a:r>
              <a:rPr lang="hu-H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2400" b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Lisszaboni Stratégia</a:t>
            </a:r>
            <a:r>
              <a:rPr lang="hu-H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 növekedés, munkahelyteremtés és innováció </a:t>
            </a: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hu-HU" sz="2400" b="1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2007: L</a:t>
            </a:r>
            <a:r>
              <a:rPr lang="hu-HU" sz="2400" b="1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isszaboni szerződés: </a:t>
            </a:r>
            <a:r>
              <a:rPr lang="hu-HU" sz="2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Minden ország kötelező </a:t>
            </a:r>
            <a:r>
              <a:rPr lang="hu-HU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módon </a:t>
            </a:r>
            <a:r>
              <a:rPr lang="hu-HU" sz="2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ratifikálta. </a:t>
            </a:r>
            <a:endParaRPr lang="hu-HU" sz="2400" i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hu-HU" sz="2400" b="1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     </a:t>
            </a: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hu-HU" sz="24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lang="hu-HU" sz="2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2010: </a:t>
            </a:r>
            <a:r>
              <a:rPr lang="hu-HU" sz="2400" b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Európa 2020 Stratégia</a:t>
            </a:r>
            <a:r>
              <a:rPr lang="hu-HU" sz="2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hu-H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intelligens, fenntartható és inkluzív növekedés. /A költségvetés 370 milliárd EUR, 25 %-át a kutatásra és innovációra</a:t>
            </a:r>
            <a:r>
              <a:rPr lang="hu-HU" sz="2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hu-H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30 %-át pedig a környezeti infrastruktúrára és az éghajlatváltozás elleni küzdelemre irányozták elő/</a:t>
            </a:r>
            <a:endParaRPr lang="hu-HU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hu-HU" sz="24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hu-HU" sz="24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64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1574" y="515389"/>
            <a:ext cx="10515600" cy="526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A </a:t>
            </a:r>
            <a:r>
              <a:rPr lang="hu-HU" sz="2400" b="1" i="1" dirty="0"/>
              <a:t>Lisszaboni Stratégia</a:t>
            </a:r>
            <a:r>
              <a:rPr lang="hu-HU" sz="2400" b="1" dirty="0"/>
              <a:t> kitűzött fő céljai </a:t>
            </a:r>
            <a:r>
              <a:rPr lang="hu-HU" sz="2400" dirty="0"/>
              <a:t>az alábbi területekre összpontosultak:</a:t>
            </a:r>
          </a:p>
          <a:p>
            <a:pPr marL="0" indent="0">
              <a:buNone/>
            </a:pPr>
            <a:r>
              <a:rPr lang="hu-HU" sz="2400" dirty="0"/>
              <a:t> </a:t>
            </a:r>
            <a:r>
              <a:rPr lang="hu-HU" sz="2400" dirty="0" smtClean="0"/>
              <a:t>versenyképesség </a:t>
            </a:r>
            <a:r>
              <a:rPr lang="hu-HU" sz="2400" dirty="0"/>
              <a:t>növekedését elősegítő reformok;</a:t>
            </a:r>
          </a:p>
          <a:p>
            <a:pPr marL="0" indent="0">
              <a:buNone/>
            </a:pPr>
            <a:r>
              <a:rPr lang="hu-HU" sz="2400" dirty="0" smtClean="0"/>
              <a:t>kutatás-fejlesztés</a:t>
            </a:r>
            <a:r>
              <a:rPr lang="hu-HU" sz="2400" dirty="0"/>
              <a:t>, innováció, </a:t>
            </a:r>
            <a:r>
              <a:rPr lang="hu-HU" sz="2400" dirty="0" err="1"/>
              <a:t>infokommunikáció</a:t>
            </a:r>
            <a:r>
              <a:rPr lang="hu-HU" sz="2400" dirty="0"/>
              <a:t>;</a:t>
            </a:r>
          </a:p>
          <a:p>
            <a:pPr marL="0" indent="0">
              <a:buNone/>
            </a:pPr>
            <a:r>
              <a:rPr lang="hu-HU" sz="2400" dirty="0" smtClean="0"/>
              <a:t>foglalkoztatás </a:t>
            </a:r>
            <a:r>
              <a:rPr lang="hu-HU" sz="2400" dirty="0"/>
              <a:t>és képzés;</a:t>
            </a:r>
          </a:p>
          <a:p>
            <a:pPr marL="0" indent="0">
              <a:buNone/>
            </a:pPr>
            <a:r>
              <a:rPr lang="hu-HU" sz="2400" dirty="0" smtClean="0"/>
              <a:t>társadalmi </a:t>
            </a:r>
            <a:r>
              <a:rPr lang="hu-HU" sz="2400" dirty="0"/>
              <a:t>kohézió;</a:t>
            </a:r>
          </a:p>
          <a:p>
            <a:pPr marL="0" indent="0">
              <a:buNone/>
            </a:pPr>
            <a:r>
              <a:rPr lang="hu-HU" sz="2400" dirty="0" smtClean="0"/>
              <a:t>fenntarthatóság</a:t>
            </a:r>
            <a:r>
              <a:rPr lang="hu-HU" sz="2400" dirty="0"/>
              <a:t>, a természeti környezet védelme.</a:t>
            </a:r>
          </a:p>
          <a:p>
            <a:endParaRPr lang="hu-HU" sz="2400" dirty="0" smtClean="0"/>
          </a:p>
          <a:p>
            <a:pPr marL="0" indent="0">
              <a:buNone/>
            </a:pPr>
            <a:r>
              <a:rPr lang="hu-HU" sz="2400" b="1" dirty="0" smtClean="0"/>
              <a:t>A </a:t>
            </a:r>
            <a:r>
              <a:rPr lang="hu-HU" sz="2400" b="1" dirty="0"/>
              <a:t>Lisszabon-típusú reformok</a:t>
            </a:r>
            <a:r>
              <a:rPr lang="hu-HU" sz="2400" dirty="0"/>
              <a:t> öt fő típusba sorolhatóak:</a:t>
            </a:r>
          </a:p>
          <a:p>
            <a:pPr marL="0" indent="0">
              <a:buNone/>
            </a:pPr>
            <a:r>
              <a:rPr lang="hu-HU" sz="2400" dirty="0" smtClean="0"/>
              <a:t>termék- </a:t>
            </a:r>
            <a:r>
              <a:rPr lang="hu-HU" sz="2400" dirty="0"/>
              <a:t>és tőkepiaci reformok;</a:t>
            </a:r>
          </a:p>
          <a:p>
            <a:pPr marL="0" indent="0">
              <a:buNone/>
            </a:pPr>
            <a:r>
              <a:rPr lang="hu-HU" sz="2400" dirty="0" smtClean="0"/>
              <a:t>beruházások </a:t>
            </a:r>
            <a:r>
              <a:rPr lang="hu-HU" sz="2400" dirty="0"/>
              <a:t>a tudásalapú gazdaságban;</a:t>
            </a:r>
          </a:p>
          <a:p>
            <a:pPr marL="0" indent="0">
              <a:buNone/>
            </a:pPr>
            <a:r>
              <a:rPr lang="hu-HU" sz="2400" dirty="0" err="1" smtClean="0"/>
              <a:t>munkaerőpiaci</a:t>
            </a:r>
            <a:r>
              <a:rPr lang="hu-HU" sz="2400" dirty="0" smtClean="0"/>
              <a:t> </a:t>
            </a:r>
            <a:r>
              <a:rPr lang="hu-HU" sz="2400" dirty="0"/>
              <a:t>reformok;</a:t>
            </a:r>
          </a:p>
          <a:p>
            <a:pPr marL="0" indent="0">
              <a:buNone/>
            </a:pPr>
            <a:r>
              <a:rPr lang="hu-HU" sz="2400" dirty="0" smtClean="0"/>
              <a:t>szociálpolitikai </a:t>
            </a:r>
            <a:r>
              <a:rPr lang="hu-HU" sz="2400" dirty="0"/>
              <a:t>reformok;</a:t>
            </a:r>
          </a:p>
          <a:p>
            <a:pPr marL="0" indent="0">
              <a:buNone/>
            </a:pPr>
            <a:r>
              <a:rPr lang="hu-HU" sz="2400" dirty="0" smtClean="0"/>
              <a:t>környezetpolitikai </a:t>
            </a:r>
            <a:r>
              <a:rPr lang="hu-HU" sz="2400" dirty="0"/>
              <a:t>reformok.</a:t>
            </a:r>
          </a:p>
          <a:p>
            <a:pPr marL="0" indent="0">
              <a:buNone/>
            </a:pPr>
            <a:r>
              <a:rPr lang="hu-H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36136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1052</Words>
  <Application>Microsoft Office PowerPoint</Application>
  <PresentationFormat>Szélesvásznú</PresentationFormat>
  <Paragraphs>127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Office-téma</vt:lpstr>
      <vt:lpstr>  EU 30  KEP Párbeszéd Fórum  AKADÉMIA KÖNYVTÁR  2019-05-16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           Köszönöm a figyelmet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KEPC</dc:title>
  <dc:creator>ETELE BARATH</dc:creator>
  <cp:lastModifiedBy>ETELE BARATH</cp:lastModifiedBy>
  <cp:revision>106</cp:revision>
  <dcterms:created xsi:type="dcterms:W3CDTF">2019-05-12T10:07:01Z</dcterms:created>
  <dcterms:modified xsi:type="dcterms:W3CDTF">2019-05-16T05:05:11Z</dcterms:modified>
</cp:coreProperties>
</file>