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9" r:id="rId3"/>
    <p:sldId id="270" r:id="rId4"/>
    <p:sldId id="271" r:id="rId5"/>
    <p:sldId id="272" r:id="rId6"/>
    <p:sldId id="258" r:id="rId7"/>
    <p:sldId id="259" r:id="rId8"/>
    <p:sldId id="260" r:id="rId9"/>
    <p:sldId id="262" r:id="rId10"/>
    <p:sldId id="263" r:id="rId11"/>
    <p:sldId id="278" r:id="rId12"/>
    <p:sldId id="273" r:id="rId13"/>
    <p:sldId id="282" r:id="rId14"/>
    <p:sldId id="283" r:id="rId15"/>
    <p:sldId id="285" r:id="rId16"/>
    <p:sldId id="279" r:id="rId1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03" autoAdjust="0"/>
    <p:restoredTop sz="94660"/>
  </p:normalViewPr>
  <p:slideViewPr>
    <p:cSldViewPr>
      <p:cViewPr varScale="1">
        <p:scale>
          <a:sx n="68" d="100"/>
          <a:sy n="68" d="100"/>
        </p:scale>
        <p:origin x="-13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C4911F-62D1-4259-BBB2-FCFF91D910AD}" type="datetimeFigureOut">
              <a:rPr lang="hu-HU" smtClean="0"/>
              <a:pPr/>
              <a:t>2021. 03. 02.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936500-FBE2-4623-8C97-473EE160FFDC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C1C15-2936-4497-AF82-D7D3784EC4ED}" type="datetimeFigureOut">
              <a:rPr lang="hu-HU" smtClean="0"/>
              <a:pPr/>
              <a:t>2021. 03. 02.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5E21-E3D7-4D1D-9EF9-2D1B47F682F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C1C15-2936-4497-AF82-D7D3784EC4ED}" type="datetimeFigureOut">
              <a:rPr lang="hu-HU" smtClean="0"/>
              <a:pPr/>
              <a:t>2021. 03. 02.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5E21-E3D7-4D1D-9EF9-2D1B47F682F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C1C15-2936-4497-AF82-D7D3784EC4ED}" type="datetimeFigureOut">
              <a:rPr lang="hu-HU" smtClean="0"/>
              <a:pPr/>
              <a:t>2021. 03. 02.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5E21-E3D7-4D1D-9EF9-2D1B47F682F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C1C15-2936-4497-AF82-D7D3784EC4ED}" type="datetimeFigureOut">
              <a:rPr lang="hu-HU" smtClean="0"/>
              <a:pPr/>
              <a:t>2021. 03. 02.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5E21-E3D7-4D1D-9EF9-2D1B47F682F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C1C15-2936-4497-AF82-D7D3784EC4ED}" type="datetimeFigureOut">
              <a:rPr lang="hu-HU" smtClean="0"/>
              <a:pPr/>
              <a:t>2021. 03. 02.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5E21-E3D7-4D1D-9EF9-2D1B47F682F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C1C15-2936-4497-AF82-D7D3784EC4ED}" type="datetimeFigureOut">
              <a:rPr lang="hu-HU" smtClean="0"/>
              <a:pPr/>
              <a:t>2021. 03. 02.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5E21-E3D7-4D1D-9EF9-2D1B47F682F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C1C15-2936-4497-AF82-D7D3784EC4ED}" type="datetimeFigureOut">
              <a:rPr lang="hu-HU" smtClean="0"/>
              <a:pPr/>
              <a:t>2021. 03. 02.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5E21-E3D7-4D1D-9EF9-2D1B47F682F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C1C15-2936-4497-AF82-D7D3784EC4ED}" type="datetimeFigureOut">
              <a:rPr lang="hu-HU" smtClean="0"/>
              <a:pPr/>
              <a:t>2021. 03. 02.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5E21-E3D7-4D1D-9EF9-2D1B47F682F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C1C15-2936-4497-AF82-D7D3784EC4ED}" type="datetimeFigureOut">
              <a:rPr lang="hu-HU" smtClean="0"/>
              <a:pPr/>
              <a:t>2021. 03. 02.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5E21-E3D7-4D1D-9EF9-2D1B47F682F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C1C15-2936-4497-AF82-D7D3784EC4ED}" type="datetimeFigureOut">
              <a:rPr lang="hu-HU" smtClean="0"/>
              <a:pPr/>
              <a:t>2021. 03. 02.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5E21-E3D7-4D1D-9EF9-2D1B47F682F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C1C15-2936-4497-AF82-D7D3784EC4ED}" type="datetimeFigureOut">
              <a:rPr lang="hu-HU" smtClean="0"/>
              <a:pPr/>
              <a:t>2021. 03. 02.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35E21-E3D7-4D1D-9EF9-2D1B47F682F1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C1C15-2936-4497-AF82-D7D3784EC4ED}" type="datetimeFigureOut">
              <a:rPr lang="hu-HU" smtClean="0"/>
              <a:pPr/>
              <a:t>2021. 03. 02.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35E21-E3D7-4D1D-9EF9-2D1B47F682F1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hu.wikipedia.org/wiki/K%C3%A1rp%C3%A1t-medence#cite_note-2" TargetMode="External"/><Relationship Id="rId2" Type="http://schemas.openxmlformats.org/officeDocument/2006/relationships/hyperlink" Target="https://hu.wikipedia.org/wiki/2011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munkalap1.xls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munkalap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018655"/>
          </a:xfrm>
        </p:spPr>
        <p:txBody>
          <a:bodyPr>
            <a:normAutofit fontScale="90000"/>
          </a:bodyPr>
          <a:lstStyle/>
          <a:p>
            <a:r>
              <a:rPr lang="hu-HU" sz="2800" b="1" dirty="0" smtClean="0"/>
              <a:t>Kárpát-medence Régió:</a:t>
            </a:r>
            <a:br>
              <a:rPr lang="hu-HU" sz="2800" b="1" dirty="0" smtClean="0"/>
            </a:br>
            <a:r>
              <a:rPr lang="hu-HU" sz="2800" b="1" dirty="0" smtClean="0"/>
              <a:t>a KKV együttműködés jelentősége az üzleti és a  civil kapcsolatokban</a:t>
            </a:r>
            <a:br>
              <a:rPr lang="hu-HU" sz="2800" b="1" dirty="0" smtClean="0"/>
            </a:br>
            <a:r>
              <a:rPr lang="hu-HU" sz="2800" b="1" dirty="0" smtClean="0"/>
              <a:t/>
            </a:r>
            <a:br>
              <a:rPr lang="hu-HU" sz="2800" b="1" dirty="0" smtClean="0"/>
            </a:br>
            <a:r>
              <a:rPr lang="hu-HU" sz="2000" b="1" dirty="0" smtClean="0"/>
              <a:t>Vitaindító a KEP törzsasztal fórumán</a:t>
            </a:r>
            <a:br>
              <a:rPr lang="hu-HU" sz="2000" b="1" dirty="0" smtClean="0"/>
            </a:br>
            <a:r>
              <a:rPr lang="hu-HU" sz="2000" b="1" dirty="0" smtClean="0"/>
              <a:t>Budapest, 2021. március 2.</a:t>
            </a:r>
            <a:r>
              <a:rPr lang="hu-HU" sz="2800" b="1" dirty="0" smtClean="0"/>
              <a:t> </a:t>
            </a:r>
            <a:endParaRPr lang="hu-HU" sz="2800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400800" cy="1152128"/>
          </a:xfrm>
        </p:spPr>
        <p:txBody>
          <a:bodyPr>
            <a:normAutofit/>
          </a:bodyPr>
          <a:lstStyle/>
          <a:p>
            <a:r>
              <a:rPr lang="hu-HU" sz="2000" dirty="0" err="1" smtClean="0">
                <a:solidFill>
                  <a:schemeClr val="tx1"/>
                </a:solidFill>
              </a:rPr>
              <a:t>Gilyán</a:t>
            </a:r>
            <a:r>
              <a:rPr lang="hu-HU" sz="2000" dirty="0" smtClean="0">
                <a:solidFill>
                  <a:schemeClr val="tx1"/>
                </a:solidFill>
              </a:rPr>
              <a:t> György</a:t>
            </a:r>
          </a:p>
          <a:p>
            <a:r>
              <a:rPr lang="hu-HU" sz="2000" dirty="0" smtClean="0">
                <a:solidFill>
                  <a:schemeClr val="tx1"/>
                </a:solidFill>
              </a:rPr>
              <a:t>BGE c. egyetemi docens</a:t>
            </a:r>
          </a:p>
          <a:p>
            <a:r>
              <a:rPr lang="hu-HU" sz="2000" dirty="0" smtClean="0">
                <a:solidFill>
                  <a:schemeClr val="tx1"/>
                </a:solidFill>
              </a:rPr>
              <a:t>Kelet-Európa Üzleti Klub társelnöke</a:t>
            </a:r>
          </a:p>
          <a:p>
            <a:endParaRPr lang="hu-HU" sz="2000" dirty="0" smtClean="0">
              <a:solidFill>
                <a:schemeClr val="tx1"/>
              </a:solidFill>
            </a:endParaRPr>
          </a:p>
          <a:p>
            <a:endParaRPr lang="hu-H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pPr algn="l"/>
            <a:r>
              <a:rPr lang="hu-HU" sz="800" dirty="0" smtClean="0"/>
              <a:t>.</a:t>
            </a:r>
            <a:endParaRPr lang="hu-HU" sz="800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2000" b="1" dirty="0" smtClean="0"/>
              <a:t>A közvetlen magyar tőkebefektetések a szomszédos országokba 7, 84 Mrd. Euró,  </a:t>
            </a:r>
            <a:r>
              <a:rPr lang="hu-HU" sz="2000" dirty="0" smtClean="0"/>
              <a:t>a teljes magyar kifektetett FDI állomány 31 %-át teszik ki. Ennek 92 %-a 3 országra összpontosul ( Horvátország 3,6 Mrd., Szlovákia 2,3 Mrd. És Románia 1,3 Mrd.)</a:t>
            </a:r>
          </a:p>
          <a:p>
            <a:pPr>
              <a:buNone/>
            </a:pPr>
            <a:r>
              <a:rPr lang="hu-HU" sz="2000" dirty="0" smtClean="0"/>
              <a:t>A legnagyobb magyar befektetők a MOL és az OTP, mellettük több száz magyar KKV invesztált főként. a kommunális rekonstrukciókba, az élelmiszer-feldolgozásba, az idegenforgalomba. </a:t>
            </a:r>
            <a:endParaRPr lang="hu-HU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pPr algn="l"/>
            <a:r>
              <a:rPr lang="hu-HU" sz="2400" b="1" dirty="0" smtClean="0"/>
              <a:t>3. A KKV-k jelentősége a magyar külgazdaságban , és a </a:t>
            </a:r>
            <a:r>
              <a:rPr lang="hu-HU" sz="2400" b="1" dirty="0" err="1" smtClean="0"/>
              <a:t>KMR-ben</a:t>
            </a:r>
            <a:endParaRPr lang="hu-HU" sz="24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lnSpcReduction="10000"/>
          </a:bodyPr>
          <a:lstStyle/>
          <a:p>
            <a:r>
              <a:rPr lang="hu-HU" sz="2000" dirty="0" smtClean="0"/>
              <a:t>A mintegy 700 ezer magyarországi  KKV jelentősége az ország  politikai, társadalmi fejlődésében több vonatkozásban  markáns, így  a foglalkoztatásban ( 60 %), a GDP termelésben (50%), azonban a </a:t>
            </a:r>
            <a:r>
              <a:rPr lang="hu-HU" sz="2000" b="1" dirty="0" smtClean="0"/>
              <a:t>külgazdaságban kevésbé jelentős </a:t>
            </a:r>
            <a:r>
              <a:rPr lang="hu-HU" sz="2000" dirty="0" smtClean="0"/>
              <a:t>( külkereskedelemben 10 %), külföldi befektetésekben marginális.</a:t>
            </a:r>
          </a:p>
          <a:p>
            <a:r>
              <a:rPr lang="hu-HU" sz="2000" dirty="0" smtClean="0"/>
              <a:t> Részarányuk azonban </a:t>
            </a:r>
            <a:r>
              <a:rPr lang="hu-HU" sz="2000" b="1" dirty="0" smtClean="0"/>
              <a:t>szomszédos országokkal </a:t>
            </a:r>
            <a:r>
              <a:rPr lang="hu-HU" sz="2000" dirty="0" smtClean="0"/>
              <a:t>folyó gazdasági-üzleti </a:t>
            </a:r>
            <a:r>
              <a:rPr lang="hu-HU" sz="2000" b="1" dirty="0" smtClean="0"/>
              <a:t>együttműködésben</a:t>
            </a:r>
            <a:r>
              <a:rPr lang="hu-HU" sz="2000" dirty="0" smtClean="0"/>
              <a:t>( a cégek akciórádiuszából fakadóan ) </a:t>
            </a:r>
            <a:r>
              <a:rPr lang="hu-HU" sz="2000" b="1" dirty="0" smtClean="0"/>
              <a:t>az átlagnál magasabb</a:t>
            </a:r>
            <a:r>
              <a:rPr lang="hu-HU" sz="2000" dirty="0" smtClean="0"/>
              <a:t>, a külkereskedelemben elérheti a 35-40 %-ot.</a:t>
            </a:r>
          </a:p>
          <a:p>
            <a:r>
              <a:rPr lang="hu-HU" sz="2000" b="1" dirty="0" smtClean="0"/>
              <a:t>Ennek több, mint felét </a:t>
            </a:r>
            <a:r>
              <a:rPr lang="hu-HU" sz="2000" dirty="0" smtClean="0"/>
              <a:t>- szociokulturális, nyelvi és egyéb okokból -  a </a:t>
            </a:r>
            <a:r>
              <a:rPr lang="hu-HU" sz="2000" b="1" dirty="0" smtClean="0"/>
              <a:t>Kárpát-medence Régió vállalkozóival ápolt </a:t>
            </a:r>
            <a:r>
              <a:rPr lang="hu-HU" sz="2000" dirty="0" smtClean="0"/>
              <a:t>eseti, kereskedelmi és tartósabb  kooperációs szálak alkotják. </a:t>
            </a:r>
          </a:p>
          <a:p>
            <a:r>
              <a:rPr lang="hu-HU" sz="2000" dirty="0" smtClean="0"/>
              <a:t>A magyarországi KKV-k tehát jelenleg is nemcsak érdemi szereplői a magyar kivitelnek, hanem fontos partnerei a határon túli kárpát-medencei vállalkozásoknak  és ehhez kapcsolódóan</a:t>
            </a:r>
          </a:p>
          <a:p>
            <a:r>
              <a:rPr lang="hu-HU" sz="2000" dirty="0" smtClean="0"/>
              <a:t>Nélkülözhetetlen a küldetésük a határon túli magyarság gazdasági , szociális stabilitásának erősítésében, társadalmi szerepvállalásának  kibontakoztatásában és a civil kapcsolatok megerősítésében.   </a:t>
            </a:r>
            <a:endParaRPr lang="hu-HU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u-HU" sz="2400" b="1" dirty="0" smtClean="0"/>
              <a:t>II. Állami és civil összefogás a KKV-k szerepének erősítésért a </a:t>
            </a:r>
            <a:r>
              <a:rPr lang="hu-HU" sz="2400" b="1" dirty="0" err="1" smtClean="0"/>
              <a:t>Kárpát-Medence</a:t>
            </a:r>
            <a:r>
              <a:rPr lang="hu-HU" sz="2400" b="1" dirty="0" smtClean="0"/>
              <a:t> Régióban</a:t>
            </a:r>
            <a:endParaRPr lang="hu-HU" sz="24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hu-HU" sz="2000" dirty="0" smtClean="0"/>
              <a:t>Kiindulópont: Mindenekelőtt nemzetpolitikai , egyszersmind regionális biztonság-politikai és szomszédságpolitikai érdekünk, hogy a </a:t>
            </a:r>
            <a:r>
              <a:rPr lang="hu-HU" sz="2000" dirty="0" err="1" smtClean="0"/>
              <a:t>Kárpát-Medence</a:t>
            </a:r>
            <a:r>
              <a:rPr lang="hu-HU" sz="2000" dirty="0" smtClean="0"/>
              <a:t> magyarsága biztonságban,javuló  gazdasági-szociális feltételek között, környezetével mind harmonikusabb együttműködésben boldoguljon szülőföldjén.</a:t>
            </a:r>
          </a:p>
          <a:p>
            <a:pPr>
              <a:buNone/>
            </a:pPr>
            <a:r>
              <a:rPr lang="hu-HU" sz="2000" dirty="0" smtClean="0"/>
              <a:t>Ehhez, a sokoldalú és a kétoldalú államközi kapcsolatok legalább normális szintje mellett, </a:t>
            </a:r>
            <a:r>
              <a:rPr lang="hu-HU" sz="2000" b="1" dirty="0" smtClean="0"/>
              <a:t>a mikró-szintű feltétel-rendszerben </a:t>
            </a:r>
            <a:r>
              <a:rPr lang="hu-HU" sz="2000" dirty="0" smtClean="0"/>
              <a:t>elengedhetetlen a kkv-k  és a civil- szervezetek körön belüli és egymás közötti együttműködésének elősegítése és fejlesztése.</a:t>
            </a:r>
          </a:p>
          <a:p>
            <a:pPr>
              <a:buNone/>
            </a:pPr>
            <a:r>
              <a:rPr lang="hu-HU" sz="2000" dirty="0" smtClean="0"/>
              <a:t>Ebben az állami szerveknek és a politikai,társadalmi,szakmai, érdekképviseleti szervezetek mindegyikének megvan a feladata</a:t>
            </a:r>
            <a:r>
              <a:rPr lang="hu-HU" sz="2000" dirty="0" smtClean="0"/>
              <a:t>.</a:t>
            </a:r>
          </a:p>
          <a:p>
            <a:pPr fontAlgn="t"/>
            <a:r>
              <a:rPr lang="hu-HU" sz="2000" dirty="0" smtClean="0"/>
              <a:t>KMR népessége: </a:t>
            </a:r>
            <a:r>
              <a:rPr lang="hu-HU" sz="1700" dirty="0" smtClean="0">
                <a:hlinkClick r:id="rId2" tooltip="2011"/>
              </a:rPr>
              <a:t>2011</a:t>
            </a:r>
            <a:r>
              <a:rPr lang="hu-HU" sz="1700" dirty="0" smtClean="0"/>
              <a:t>-ben </a:t>
            </a:r>
            <a:r>
              <a:rPr lang="hu-HU" sz="1700" dirty="0" smtClean="0"/>
              <a:t>25 millió 700 ezer lakója volt, ami 1,</a:t>
            </a:r>
            <a:r>
              <a:rPr lang="hu-HU" sz="1700" dirty="0" err="1" smtClean="0"/>
              <a:t>1</a:t>
            </a:r>
            <a:r>
              <a:rPr lang="hu-HU" sz="1700" dirty="0" smtClean="0"/>
              <a:t> millióval kevesebb a 10 évvel </a:t>
            </a:r>
            <a:r>
              <a:rPr lang="hu-HU" sz="1700" dirty="0" err="1" smtClean="0"/>
              <a:t>korábbinál.A</a:t>
            </a:r>
            <a:r>
              <a:rPr lang="hu-HU" sz="1700" dirty="0" smtClean="0"/>
              <a:t> magyar nyelv beszélőinek száma a Kárpát-medence területén kb. 12,5 millió (nagyjából 50%), ebből 9.8 millióan Magyarországon, 1,2 millióan Romániában, 700 ezren a volt Jugoszlávia területén, 450 ezren Szlovákiában, 250 ezren Kárpátalján, 50 ezren Ausztriában élnek. A magyar nemzetiségűek száma hivatalosan: 8,5 millió Magyarországon, 1,2 millió Romániában, 0,5 millió Szlovákiában, 0,3 millió Szerbiában, 150 ezer Kárpátalján, nagyjából 1 millió fő a legutóbbi népszámláláson nem nyilatkozott nemzetiségéről, közülük 500 ezren élnek Magyarországon és 400 ezren Dél-Szlovákiában, 100 ezren a Vajdaságban.</a:t>
            </a:r>
            <a:r>
              <a:rPr lang="hu-HU" sz="1700" dirty="0" smtClean="0">
                <a:hlinkClick r:id="rId3"/>
              </a:rPr>
              <a:t>[2]</a:t>
            </a:r>
            <a:endParaRPr lang="hu-HU" sz="1700" dirty="0" smtClean="0"/>
          </a:p>
          <a:p>
            <a:pPr>
              <a:buNone/>
            </a:pPr>
            <a:endParaRPr lang="hu-HU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pPr algn="l"/>
            <a:r>
              <a:rPr lang="hu-HU" sz="800" dirty="0" smtClean="0"/>
              <a:t>.</a:t>
            </a:r>
            <a:endParaRPr lang="hu-HU" sz="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u-HU" sz="2000" b="1" dirty="0" smtClean="0"/>
              <a:t>1) Fontosabb állami feladatok a KKV-k külpiaci szerepének, hatékonyságának erősítésében , beleértve a KMR térségben</a:t>
            </a:r>
          </a:p>
          <a:p>
            <a:pPr>
              <a:buNone/>
            </a:pPr>
            <a:r>
              <a:rPr lang="hu-HU" sz="2000" b="1" dirty="0" smtClean="0"/>
              <a:t>A)Nemzetpolitikai</a:t>
            </a:r>
            <a:r>
              <a:rPr lang="hu-HU" sz="2000" dirty="0" smtClean="0"/>
              <a:t> és szomszédságpolitikai stratégiánkkal</a:t>
            </a:r>
            <a:r>
              <a:rPr lang="hu-HU" sz="2000" b="1" dirty="0" smtClean="0"/>
              <a:t> összhangban </a:t>
            </a:r>
            <a:r>
              <a:rPr lang="hu-HU" sz="2000" dirty="0" smtClean="0"/>
              <a:t>alakítani a szomszédos államokkal az </a:t>
            </a:r>
            <a:r>
              <a:rPr lang="hu-HU" sz="2000" b="1" dirty="0" smtClean="0"/>
              <a:t>államközi szerződéses és intézményrendszert</a:t>
            </a:r>
            <a:r>
              <a:rPr lang="hu-HU" sz="2000" dirty="0" smtClean="0"/>
              <a:t>,</a:t>
            </a:r>
          </a:p>
          <a:p>
            <a:r>
              <a:rPr lang="hu-HU" sz="2000" b="1" dirty="0" smtClean="0"/>
              <a:t>Különös figyelemmel a gazdasági – üzleti kapcsolatokra </a:t>
            </a:r>
            <a:r>
              <a:rPr lang="hu-HU" sz="2000" dirty="0" smtClean="0"/>
              <a:t>vonatkozó kormányközi egyezményekre  (gazdasági együttműködési , adó-harmonizációs, befektetés-támogató, </a:t>
            </a:r>
            <a:r>
              <a:rPr lang="hu-HU" sz="2000" b="1" dirty="0" smtClean="0"/>
              <a:t>KKV együttműködést ösztönző</a:t>
            </a:r>
            <a:r>
              <a:rPr lang="hu-HU" sz="2000" dirty="0" smtClean="0"/>
              <a:t>, stb. </a:t>
            </a:r>
            <a:r>
              <a:rPr lang="hu-HU" sz="2000" b="1" dirty="0" smtClean="0"/>
              <a:t>megállapodásokra</a:t>
            </a:r>
            <a:r>
              <a:rPr lang="hu-HU" sz="2000" dirty="0" smtClean="0"/>
              <a:t>).</a:t>
            </a:r>
          </a:p>
          <a:p>
            <a:pPr>
              <a:buNone/>
            </a:pPr>
            <a:r>
              <a:rPr lang="hu-HU" sz="2000" b="1" dirty="0" smtClean="0"/>
              <a:t>B)A </a:t>
            </a:r>
            <a:r>
              <a:rPr lang="hu-HU" sz="2000" dirty="0" smtClean="0"/>
              <a:t>magyar, </a:t>
            </a:r>
            <a:r>
              <a:rPr lang="hu-HU" sz="2000" b="1" dirty="0" smtClean="0"/>
              <a:t>nemzeti KKV-fejlesztési stratégia</a:t>
            </a:r>
            <a:r>
              <a:rPr lang="hu-HU" sz="2000" dirty="0" smtClean="0"/>
              <a:t> ( ITM KKV Megerősítésének Stratégiája 2020  2030 között) </a:t>
            </a:r>
            <a:r>
              <a:rPr lang="hu-HU" sz="2000" b="1" dirty="0" smtClean="0"/>
              <a:t>kiemelt iránya</a:t>
            </a:r>
            <a:r>
              <a:rPr lang="hu-HU" sz="2000" dirty="0" smtClean="0"/>
              <a:t> a KKV-k  szomszédos országokban és kiemelten a határon túli magyar térségekben kifejtendő aktivitásának erősítése</a:t>
            </a:r>
            <a:r>
              <a:rPr lang="hu-HU" sz="2000" b="1" dirty="0" smtClean="0"/>
              <a:t>. </a:t>
            </a:r>
          </a:p>
          <a:p>
            <a:r>
              <a:rPr lang="hu-HU" sz="2000" dirty="0" smtClean="0"/>
              <a:t>A 2030-ig szóló stratégia egyebek mellett előirányozza: </a:t>
            </a:r>
            <a:r>
              <a:rPr lang="hu-HU" sz="1900" i="1" dirty="0" smtClean="0"/>
              <a:t>A KKV-k külpiacra lépését segítő programot. Külgazdasági Integrált Együttműködési Platform kiépítését. HEPA Exportakadémia megszervezését . Határon túli vállalkozások fejlesztése érdekében a Kárpát-medencei Vállalkozásfejlesztési Tőkealap tevékenységének kiterjesztését. Nemzetközi iparjogvédelmi oltalomszerzés támogatását. Az innovatív KKV-k szabadalmi oltalomszerzési esélyeinek javítását. A Kárpát-medence országaival történő gazdasági együttműködés erősítését a KKV-k </a:t>
            </a:r>
            <a:r>
              <a:rPr lang="hu-HU" sz="1900" i="1" dirty="0" err="1" smtClean="0"/>
              <a:t>nemzetköziesedésének</a:t>
            </a:r>
            <a:r>
              <a:rPr lang="hu-HU" sz="1900" i="1" dirty="0" smtClean="0"/>
              <a:t> elősegítése érdekében</a:t>
            </a:r>
            <a:r>
              <a:rPr lang="hu-HU" sz="2000" dirty="0" smtClean="0"/>
              <a:t>.</a:t>
            </a:r>
            <a:endParaRPr lang="hu-HU" sz="2000" b="1" dirty="0"/>
          </a:p>
        </p:txBody>
      </p:sp>
      <p:sp>
        <p:nvSpPr>
          <p:cNvPr id="69634" name="AutoShape 2" descr="data:image/png;base64,iVBORw0KGgoAAAANSUhEUgAAAGwAAACYCAYAAAABZQzCAAAbqUlEQVR4Xu2deZTU1ZXHb9P7xr41i4CI7AoIiLKpKKCOgHrUg1syzjhxm8zoOeMZ58wxekyGcTdzXGL+CIMxURJMjDoRERcElL3ZZEd2ZG+apvdtfp9X3qpfV3p5VV1VXdX9e5w6XdTvrff77n333nff+yXVOkm8lDAUSPIASxisTEc9wBILLw+wWODFqlNQUCAdO3aUdu3aNatJj8OaRT67wqdOnZKzZ89KZmam9O7d265QA7k8wJpFPrvCJ0+eNByWkZEhF1xwgV0hD7Bm0alZheGwwsJCSU1N9QBrFiVjVBjuOn36tKSnp0vfvn2b1aonEptFvrqFq6urJTk52fxYU1NjFAz+koqLi80alpKS4i+keULpggdYKNRqIu/+/fsFjbCkpMSIPwUvJyfHAFdeXm5+q6qqkoqKCgOeao0DBgyw6okHmBWZwsu0fft2o2gAkJvbAGvo0KFhqfgeYOFh0WKlPMBajPThNewBFh7dWqyUB1iLkT68huMSMOwWtC0+paWlgpaFH450/vx5o2lh07CQs4CjfbGwd+jQwfyGCs1f8vEsNzfXn4/vjSW0uaKiIlNXPKa4Awyw5s+fb9TgLl26yLFjx6Rnz54GkN27d0v79u2NyowajBo9ePBgQRsDGBJlFEDAHDVqlCmHCo26nZSUZMDHtzd8+HDZs2ePfP/995KWlma8ENhSuJIuvPBCueuuu+IOs7gDLJIUqs8wZUKQOnXqZP6SB/AADE4GsEOHDhnwmutZj+RYtK5WDVg0CNbSdVoDhphRN0tLd7o1tY+Ixri2TdaAIf+zsrLMgs6inJ2dbdYVPmrN0yhiJF4XbFuixDKf0tW2zZABYw3YsGGD0d5ILNgABJhocKwDkydPNpoZ64GXxChJDaWoA6YNuxtCXKJmeyl0CsQMsNC71rZLYGKoVGJy67oVdcBomDUMNbixNUwN37YNk2/0rOtffvmlsPNMysvLk4kTJ5rvUQdsx44dwkc34hpbw9qiVrn2bLUcKK2VDCc46u96+DYr3ZuWwRM46oB5a1jjMuO+/BKZf7BSemUkyZEZ7ZsUMFEHjAaQxU2JxCZ7mgAZFh+vlPNVIn0yk2RC58DW/nfFNfLGPp8r7B/7pcngXF9YACnuADt48KB8++23fpU90dX6VQXV8k2BL+7ikf4pktouyU/8oV+Wyt6SWrktL1l+NzqgBa84Uy3XrPIB9tG4dJneLQDY/ZvLZcHhaslLT5ID0zJNHtR61n3MHAzlmCodoYrEzYXVMmt1sSn261GZMr17wzZJtJiusqZWdp73gZLniKouaYHo22d2lsmTO3zEL76xvWSlBAAbtLRI9jjcdEevVHl3XJa/e8tPV8mUFb4xLb4iS2a4xtQQh23cuNE4mk0fYql0MEsQiyQbT8e6gioZ95VvcH8enyVz8poH2HpnUZ9/sMLU9x+D0qVXZoD4P91cKmuc58Ny28lvRgcIfKS0RvosKTJlXh2ZIQ9fGOCWWAHW0GSM+hq2d+9e4+kgZIvUlEiEwFd87ZvBfxyTJrN7BtaC1/ZXyofHqyXHmdWLLqtreN++vlwqnP2wWY6mdV/fQJmFR6vkno0+wDZMzpARDjiarl9TJp+dqpHLOrSTbyYG/HNHympkwOdlJtsvh6XKg/0Dk+YXuyvlaedDOjsjU7KSoyMSWwwwbdjW09EYhz28qVRe318hHR08Cm6su2GY+WGhOHSWxwamyYsjfJOD9O7hCpm73ucW23J1joxoH1g/pn9dLJ+edDi6Y7KsmZrjL9OmOayhmdLQ7x5gPsqw50aKudJRVlZm1HqMweauYZHkMPyZU3+/TlZv2ioX5qbJLy/vZhzQ7FAXp2bL5PWOqEvPlJdGZstDF2WZ8AE+P99V7lM6HPFbODNbUmoqTThBZWWljP/sjOw/VyY3dEmSFxxRyvrNmNeeKpN/2nDesYhT5TeTesisgd2MAxyaNKR0rF27Vg4fPmzqiKnSwZb96tWr/VGtzVnD/nlrhbx50InFcETiyekBJYGZmLu4RModkfgvA1Lk+aFpAZF4pFLuXXlS5NBOeSJ1p3SqKTOxH9iFbyUPkvz2g+WSnFr5/RCfC43PvtOF8pPVZ0TKS+W2HiITnfAQCMdn6clqWXLKt6vw38MzJTs9zajh1PeEo9Qdr06Rid3S5fFBGQYQPttKkuTRHU7nqirlP3uXSv+ac6YdwPzD99WytraL5E2/vY5an9BrGAODS3+67oz8794iya0uk+UTUgXuVQ6etfy0VBYXydS0QpmdFwBsw9kqefuMs6b1HSJr7r1cxvUMBNV4a5hrWqiSwV+Iyiy0FokfHxVZ+lv5cd9UoyQwS9Ey/3AyWT4rTJHszAz5y5SuxoPNh2ejVzqiKT1HHh2d54ixAPd5SoflLQIKGAEq+fn5/gCVWItET60PETBPrRcJx9PRYvthnlofHmC4pvDDAlxMtUQ0KxQGGLOpDUz2w9Y5no4JK3yG7qKxGTLH5el4ZEuZ/OqAT0s8PTNg6JI3+6/njZb4rwNS5YXhAS/IQkdLvCvf5znZOCWzjuE8c1WpLHU0vrGOp2PV5LquqX6f+dxp/zMiTR7qH1Bifr6rQp5yPqRz12fX8XSMXlYs+x3n76weybJgTMB4X3GqUu75oQ+/Hpkm1/UM1PfvG4pkheNQbu94b/461ecM0HNi9U32qLumjh49Kps3bzZgkRpaw7B/DGBnquSmtT630Jsj02WW40jVFA5g7x0sl2d2+wj89hjHNdUpUN/9S76XbQUV0j83RX53Q+C0/uGiSpm7+Jgpc9/QXPn7Eb6wb9Lzy4/Jr9aeMN83PzJMstMCbrDB89bJ3tNlctulXeWde4b4yyz/rlCufn2L+f//3T9cZgz2BaWS/mHhLlng1JfXPk0OPTne/NaigGnHrF1TB4tk3MsbTLE/3zdc5ozs6h/c458clD9tK5CctGTZ+PAI/+986f/ceqmoqpUfj+ku/zUzcPL+3Q0nZO5vt5u8Wx4fKyPysv3lpr+xWT7dVSDj+ubKmsfG+H8/crZc+jy9yvz/1VsukocnB8B85pMD8uTi/eZZ8bOTJMvpi6ZBv1gtexwj+Y5R3eTdHw3z/75871mZ8uom8//FPxkpM4Z09j+7750dMn/NcenlAHbk6SvqjKm+/0SdwxrrQX0HCdY1AtjDi3bL6yuPSseMZCmYN6lO1Zn/9pWUOYA9NrWPvDhnoP9ZogJGCCDLiXsvjEG1KGD4y1hcR48eLcePH29ydrWVDBdddJGsXLnS0MStcLQ4YMEAMKMAkaghfHNEC/PRjmKA4wzFD9i1a1d/sIo6SimHcqORxFofZTCuWRtwIWl9586dM75DlCL17WkZjHWMfbQ0PbqkTgB9RnsaX6l9oA36yakYnrvrox989AjTmTNnTH8x/ukLdXXuHBCXcScSgzvEQD///HMzYHyQ3FFx0003mWxqgAMWA50+fbo5QkTCUbpv3z5Tjqt+xo4dawDQ+rikBCJxJGjYMN/acuDAAVm6dKn06tXLAM9RIr5rGTU3KUd9RCprHygP8LRxxRW+dUedtXyH8NOmTTN/3fWhcI0cOVIuv/xyU4ZQNn5jQnTv3t38ZUyNnYJpUZGYCCIunLsxwiljSwsPMFtKxUm+hACMEzC6hYGI0eOtfNcDFYgw1ilEJiIOkcX6wRqk3/ld/49YRdzBDdTPOqJrE+Xcl5iAFW2FcswnWvjGJWBJfykMjNch6IepKw1RWZAhJrKeiCI9VAFYKCcjRoyQr776yigSLO4QmXWEfICJIsBpGhQDFvmLL77YKDmARnnaYO3kNCWKCEdhmSiUxfC/9NJLZciQgEEcLVAaqzcuAQvucDCH6Ux338+EVglX8Btcp5qiRmzBZWwaUpeeTQYE1fI0/h+g+V03H/HnoXBQHyAyGZRLAZu+UMbNpfzGZKFNtwIRCS6NS8CSHl0WwKzW4bBri+twGOeNcXdhozAAPhBJDw2ieaFhAiLPAAAzAE0SLZG8HFBHJAIMnATXwondunUTIr2CuRTCqxaqXEr91KunTZVLAZLycD4TCI0UDTQSXBqXgAVzGDNaYyr0GYRAXYcwEAJRCSeQ4DA95am2lIbZaZxF8Pk06oMYHDAkwU38phykF3UBEkCQTzkG8UriGf1U+wzO4zcmBJOMutTuCpfb4hIw1qH169f7ceMaB72dkxhHxBMiCNsFQpw4ccIQRsUSBGOWI/ogIIMEdMCiLHnhEtY0yvMcG0tPhkJoCEsdqswo1zAZ4EZ+V1EIlzJZ8FDQb2xB2kOxoU1dexkQopeJRrvhrIlxCVhji676HxFnwQZm8J2D+rw+uwjCq/eD9pTDIHx99ZLHfcNafXXr3R+ABdfrVRHBUgHuZbIot4WivEQVMGaglyJLAdVobWu1PpRuW6GXL7oUsAbMLYai6aqJ7nATv3YrwJDNLOLIcXWiopXpdakoAqjd3k0C0Z8QVoBFvxteC7YU8ACzpVSc5LMGDBUX1Zf717GhMGDVpkFUokHqZmLw2LCn1DWkdxiqSq1ilPpRnxu7z7AhIxmVHsMVo1ttI1R8jZ+nTfqnRrSq0qzFjIHn2FP0xT0G7C76TT38rpuvweOjPnVQq5tLvTX0i6R3PGqbqnHTLv1qLFDH3Z41YMuXLze2xs6dO03lfAc0jEiugVA7Cmcrncb+AVicq1u3bvVfVsngISzEgAhjxowx91cA2JEjR6RHjx7mlAdGrzqBmRDUh4FKPj60zwYmZZhEen2eniXm1mpcUlqHEh0DG2INGjTIjIV6AJxJRRvUDTCARx9omzIY5ziX8XIADu4yntFfBZy2oAl5+vXrZ74TFoDnBFB0ExbQeIZhTkjFdddd1+hEDQswW4nAIHTQtmXc+QAbEBggfsDgBGjMWggVzaSacLDLKVwXVKT6as1hwQ0yY5k5zEoVA7r1wQxUFtcz0XoTnIqtSA2grdVjDRgiUUUXrIxIQIzA+rt27TJihHUJDuN7//79Zdu2bSYPvkO4Tr8D5tSpU9sarSMyXmvAtDXPaI4I3cOuJGTAwm7JKxgRCjQJGJuPtS9PNZoPIg8NCw1H1W89Tcn6hVaGNqWH8siHOESJYGOQjT82KVVThFvxdFMWTQ1RipbHb2x50IbegIoYRSNFu0RlVjVdtcP6qIGCwDYKfXAn2kATVTWftugrIh9Nrj7Tgnbd46Y+929sCakmS3v1qenkZ2yMA1pqSEQoHiIrwKpfnCxvv/22GSAuqE8//dQQVvemuIF00qRJ8sorrxjAUOUhKCr+vffeKx9//LHpIGo09pFu+7NdQTkA/uKLL4xqDrhcbf7dd9+ZfOzsotRAYAZKXi3P4FG12a/q06ePfPLJJ6ZfJIh2xx13yFtvvWUmCMSibSUYE4F6qZ/fb7nlFnnttddMzCJ9eu6558x47777blMHazV9Q0uln/SDyQDAtKmvTGRiMrlR8W+++WYTH/nGG2/UCfphHIyPvrNTftVVV8nMmTOtONAKMDgsUomYCg32DGU91Kv8mrqa3LZObCsIbfOKw4Yc3+79OnUE1Nc/OIkJhyJGsBFKm62hHEz3kABjhiFmmM2wMbMNw3DgwIH+40ehsHekJkFbqscKMEQibA3b80GWs50P6wMgM4b16+qrr5brr78+Li/oby2gWgFWn0hEBrNOaKBMayFIvI+jScDifQBtrX8eYAmGuDVgur3CmqVvU3VvWQSPW7ccyKOx8+RRb7sGafI3XI2pPlprLL7W6f6/Rg0Hi3H3VghKE2U1xI6/jfURTVPtNt3+YbyYD1pO7UbMAe2X1ov9ie/VNs7fGjB8iXQAtVzDuWicdQyFA0VE7wLW0DWe6V6VHmygjHsfSqOG9E0SKDLkwbbCpqM9bB3yKUE4c8WAifzlPBeqsgagkk+DPTGINe4QA18VJoDW82C654W9xIF76gVk6gBY+sO4IShbMRrsqtsogIHtxUSmX9ACENXIZuuH5zjKmbxo1PSJfLqFNG7cOCvzgn5bA6bBmxSiMwxAo2eZIe6ZqIC4Y90p57ZbNHZeNzTVw48xi0IDANhrgKSzUF/qphMjeLbqqUfdNdD26K96FmiHtum7RhHTN40kVrNEx6NcDAgA6JYG1KHnllWSuDcwdYz6Qhy3jcZEJDExg+nUmJS2AoyB44nA2ISQNIxajw2mFr6KSmYjM4ffISwDVBFEPSo+qANXkN73oVyrpyaZ2XgamNE8Y/+LmQo3QSTaAaBLLrnE7Bbwm0bg8hdugGD0A7MDIOBIgKBeXGT0T8fE3pt6SSjPh37DpbrhCJEZP2PVnWqITZ/hrk2bNhnxRrsYySoa4VxOanK5tZaj77oscIKTzVibZAWYTUU2eZh9ECw4grahsrb5bT0O1MdEAPzGLv/X/sDZEB1pAgjKfcHeFOWqhsaha5hysebTM22NvUwnuE5rwBoKKdZjPe7DC/V1PDgeg3LUqadImM3MfAjpVhTcIqi+BVpFl5Zh9lMHxNU26U9T8SI2Ey4e8lgBpiIREcKHwSNy+K7npvjODGIxR3QRx0gCCL01R+M8EDeIA/XQ6/qFuNBZrbcLMLvhCnUaI8pYyCmvhyBUy8OZivtMT/fjQWcS8KH8NddcEw80b1YfrAALtwV2pSEqC2u4qntTYrEhMReq+At3jLEuF1XAYj2YttCeB1iCoRxzwPR4KkoB2hFKA+ueamB6EaTGOfJc7StUbJQUXdNYm8ivYXXk1YOBrIesldTrvulGD/JRjrVQ10atA9GtpofmVfsJJYa2NcaR/uutOrHCPaaAAdaCBQv8AZQoBxoRrJ4F7JWvv/7arHkaTQsxUVgAFtuNZxAcUFA02BxkIxJ7DAVHr4WgTggKcORDOaG8ekOwvdxHZ9lNx7ZkItBXvZJC3VXsCnPbjoY84MmZO3durLAy7cQUsFBHhsGJxtlQCHio9ZEfLZRteSJ/bTZbmRiAjKNAI5rDaTdSZeIasEgNsjXVYw2YWuutafDxMJaoHZlV5y9rBIuyjTiJB4LEex+ieih9+/btRkviAkscvC+//LI8+OCD8U6TuOwfGibemqgCFrzxN2/ePHniiSfikiCJ0ikPsERB6od+eoDFOWAY49h6RDeTPMDiHDB203mdlxrcUQUMw5Gk+1beGhb67IgpYGxx4wZCS8Qt42mJoQMG/bZs2SKzZs3ytMTQyRf7EjHlME+tDw9gnMhcq45jmziOmK1hHmDhAcaWzwcffGBCFPjuARYeHaNeivtL9CRpiwDG/pTe3IIvsS1riThtsanwq3LSlJtLUSSSP/SdAK2d3cFwFfGJRPu2CGAEcWL0EbypvsQHHngg6jO1pRtg3WGjk4gtbq4hrhItmeDayy67zAQacck0ryPpusL3/rEzU2pk2bJlJsiUA5B8JySb6DJuBuKVJphHUbXD2tIapi81IMyOe4nZxJwxY4Z89NFHBgA8Fe+//745nwyY33zzjTlTHVcc1toBQ8wRmsehceI9OABy6623GrvJA6yl5ZyrfU6SMBkJjn3vvfeEWxFIHmBRBomgHD5EObGuaJDPnXfeaVp+6aWXjEpNMA1XULAec5Pa4sWLzUVk2EmtCjC0RD2oxveW1BLRVvXIE94D7gZhg5UTJizoS5YsMSr1+PHjRQF74YUXzOLP/RnkRfzdcMMNrRcwwsggCFpiNH2JLPh4B4gZZO0g5IxFvtMy3zXsBVNrzWUtcAR51qxZYxZ/+oaKzcVjKAGo3Lxw56GHHjLlnnrqKaN+Y8By9Ijdc8QfrztE8yOSijA27nAkoWxce+21snv3bqPCX3nlleblPURQcbyIl9lxEQvczFEjlJIuy30vPaWPvAAOLZHwOb4zeZjwrcaXiGMUrmBQEO7GG280hyog2Jw5c0TfkoSN884775g347HNDuFmz55t8nkc9sO6U5+9EK5I1FMvzGpsEgJDuUF04cKFxq7BxvMAq3/BDynMrTlqvb7hiDs/WD+4SxGVGVFBQMrEiRM9wCyUsqgDpi+t6fCzfJ/LxgMsts5fPdPcmC/RvdYsWrTILPxD3/S919kDLMbeerQsXDPBcYmsS6xz5pVQLm2Oq/o4FD7mLd87uQp+dqm5JYAPGhj7RJgI7GJzfR5rGdrdqlWrZMqUKUb1RpFAs/O0xBAOQzSldKDy4xi9/fbb62hzHoe1oLe+MaXDAyxBnL94GDBUMXA9DksAbz0bdOwD4d32AItDwPQFoigQzz//vNlR9QCL0/0wnK343fCNoSk+++yz5lSi7U1ktvfxWtiP/nurbPLGax4OksR0xxmjGKcnXgrCB3CmsnXBd3x8bFlwXpl7lNgOR1Xn9jW9cwknMt5z3s7KJNByeD4IYEHVxyuCyUA5HK/Uhb9R68Jrj3NYX44DAbiZDdeWvuOZScY2il48hnOXerEp3fXSR5Qn2sUvSTtIELZhcCrjgGa8hAow+egD9XKBC+3iVsOxy3faZgyYNO4+YsZwyJ6rdkkxBYwzyHjKsadwNRH7gNccAmEsA5iCABcCDuJT74t3z3y880oM8irhuOseO41D5/n5+YZYeMvZdMRjzuAhDFeX8xsEYAKwvQKBaYvno0aNMsADBBMF+47+T5gwwcRmECijb2oCMEBgP40JguefNRpbUPOibGmCBoydycpkJJQNL76OnR0FJtu0adP+5k78mAIWr6LG3S8IqdxoeykZ5XFKAyocFM3kARZEXThFubWhF7ZFE5Cm6vYAa4pCcfY8aoARyqVvZ4izMSd0d/S2UttBWG+v2Fbo5YsuBawBq+/9IxqlpPcT8n99GSfd1nc+6xDcz6I7rNZbuxVg7hdvs52PCo66DADc40Tid9RXjWYikEbv8yWv3lyqb6Mlb33vuGy9pI7MyKwAa6wpvbBY77MN/n9kuunV4pdSDhfUeuRIHAo0m8MSZ6ito6ceYAmGozVgPSf8KMGGlljdPbZqgVWHrQGzqs3LFHUKeIBFncSRbcADLLL0jHptHmBRJvH2PUclJ4ubvR2HQ3ml44+tlb55nWXXvmPSs1sHKa+oMj3o3bOTVU+sASs877wJ6FyJdG6fJVkZqeYqcHVF4bbSq8b5TV/D1NQrfK16mOCZ9h06KSWlFY5XSCQ3O8N8T05uZ/6mpaUYGvJ7HwdEm2QFGIB8sGyLJDsnGy8Z1FOy05L8r5Jid5gtfVxUuKcURHZ3cUnxwupI3optM6h4yrP3wAnJSE/1uemqa6Rf7y4CiKcLzktmRprhuM4dsyMLmJsAgKcc1RBhuBeYfR4Aa+tctnXnYQNKXvcOcuJ0kQy/uLfkf3tAzjrSqkvHHMNlpCED86zmmRWHWdXkZaqXAuXlFc6kTTKgGS+gIxqTnH+IxYqKSvNMX7ZgQ0IPMBsqNSNPSUmpAQrAdHvJ95a+dj/8Jj+8bsR31Lap5AHWFIXi7LkHWJwB0lR3PMCaolCcPfcAizNAmurO/wNQtA3OqxNW3Q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pPr algn="l"/>
            <a:r>
              <a:rPr lang="hu-HU" sz="800" dirty="0" smtClean="0"/>
              <a:t>.</a:t>
            </a:r>
            <a:endParaRPr lang="hu-HU" sz="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hu-HU" sz="2000" b="1" dirty="0" smtClean="0"/>
              <a:t>C)</a:t>
            </a:r>
            <a:r>
              <a:rPr lang="hu-HU" sz="2000" b="1" dirty="0" err="1" smtClean="0"/>
              <a:t>Kárpát</a:t>
            </a:r>
            <a:r>
              <a:rPr lang="hu-HU" sz="2000" b="1" dirty="0" smtClean="0"/>
              <a:t> Medence Régió gazdaságfejlesztését célzó specifikus kormány-stratégia </a:t>
            </a:r>
            <a:r>
              <a:rPr lang="hu-HU" sz="2000" dirty="0" smtClean="0"/>
              <a:t>( Wekerle Terv) </a:t>
            </a:r>
            <a:r>
              <a:rPr lang="hu-HU" sz="2000" b="1" dirty="0" smtClean="0"/>
              <a:t>és intézmény-rendszer </a:t>
            </a:r>
            <a:r>
              <a:rPr lang="hu-HU" sz="2000" dirty="0" smtClean="0"/>
              <a:t>működtetése és folyamatos fejlesztése.</a:t>
            </a:r>
          </a:p>
          <a:p>
            <a:pPr>
              <a:buNone/>
            </a:pPr>
            <a:r>
              <a:rPr lang="hu-HU" sz="2000" dirty="0" smtClean="0"/>
              <a:t>      </a:t>
            </a:r>
            <a:r>
              <a:rPr lang="hu-HU" sz="2000" b="1" dirty="0" smtClean="0"/>
              <a:t>Az intézmény-rendszer legfontosabb elemei </a:t>
            </a:r>
            <a:r>
              <a:rPr lang="hu-HU" sz="2000" dirty="0" smtClean="0"/>
              <a:t>– szomszédos országokban működő diplomáciai képviseleteinken dolgozó külgazdasági szakdiplomaták mellett -  a KKM szakosított intézményei: így :</a:t>
            </a:r>
          </a:p>
          <a:p>
            <a:pPr>
              <a:buNone/>
            </a:pPr>
            <a:r>
              <a:rPr lang="hu-HU" sz="2000" dirty="0" smtClean="0"/>
              <a:t>      </a:t>
            </a:r>
            <a:r>
              <a:rPr lang="hu-HU" sz="2000" b="1" dirty="0" smtClean="0"/>
              <a:t>kiemelten a Bethlen Gábor Alapkezelő </a:t>
            </a:r>
            <a:r>
              <a:rPr lang="hu-HU" sz="2000" b="1" dirty="0" err="1" smtClean="0"/>
              <a:t>Zrt</a:t>
            </a:r>
            <a:r>
              <a:rPr lang="hu-HU" sz="2000" b="1" dirty="0" smtClean="0"/>
              <a:t>.  és a CED Közép-Európai Gazdaságfejlesztési Hálózat Kft.,  </a:t>
            </a:r>
            <a:r>
              <a:rPr lang="hu-HU" sz="2000" dirty="0" smtClean="0"/>
              <a:t>továbbá a HEPA Magyar Export-fejlesztési Ügynökség Non-profit ZRT., Magyar </a:t>
            </a:r>
            <a:r>
              <a:rPr lang="hu-HU" sz="2000" dirty="0" err="1" smtClean="0"/>
              <a:t>Export-Import</a:t>
            </a:r>
            <a:r>
              <a:rPr lang="hu-HU" sz="2000" dirty="0" smtClean="0"/>
              <a:t> Bank </a:t>
            </a:r>
            <a:r>
              <a:rPr lang="hu-HU" sz="2000" dirty="0" err="1" smtClean="0"/>
              <a:t>Zrt</a:t>
            </a:r>
            <a:r>
              <a:rPr lang="hu-HU" sz="2000" dirty="0" smtClean="0"/>
              <a:t>., Magyar Exporthitel Biztosító </a:t>
            </a:r>
            <a:r>
              <a:rPr lang="hu-HU" sz="2000" dirty="0" err="1" smtClean="0"/>
              <a:t>Zrt</a:t>
            </a:r>
            <a:r>
              <a:rPr lang="hu-HU" sz="2000" dirty="0" smtClean="0"/>
              <a:t>. </a:t>
            </a:r>
          </a:p>
          <a:p>
            <a:pPr>
              <a:buNone/>
            </a:pPr>
            <a:r>
              <a:rPr lang="hu-HU" sz="2000" dirty="0" smtClean="0"/>
              <a:t>      Bethlen Gábor Alapkezelő és a Nemzeti Együttműködési Alap </a:t>
            </a:r>
            <a:r>
              <a:rPr lang="hu-HU" sz="2000" b="1" dirty="0" smtClean="0"/>
              <a:t> pályázatai a központi támogató források </a:t>
            </a:r>
            <a:r>
              <a:rPr lang="hu-HU" sz="2000" dirty="0" smtClean="0"/>
              <a:t>a KMR civil és üzleti kezdeményezéseinek felkarolására , ezek a határon-túli magyarság számára</a:t>
            </a:r>
            <a:r>
              <a:rPr lang="hu-HU" sz="2000" b="1" dirty="0" smtClean="0"/>
              <a:t> az elmúlt 10 évben megtízszereződött költségvetési támogatások </a:t>
            </a:r>
            <a:r>
              <a:rPr lang="hu-HU" sz="2000" dirty="0" smtClean="0"/>
              <a:t>jelentős részét teszik ki.  </a:t>
            </a:r>
          </a:p>
          <a:p>
            <a:pPr>
              <a:buNone/>
            </a:pPr>
            <a:r>
              <a:rPr lang="hu-HU" sz="2000" dirty="0" smtClean="0"/>
              <a:t>      Az intézmények</a:t>
            </a:r>
            <a:r>
              <a:rPr lang="hu-HU" sz="2000" i="1" dirty="0" smtClean="0"/>
              <a:t> többsége </a:t>
            </a:r>
            <a:r>
              <a:rPr lang="hu-HU" sz="2000" dirty="0" smtClean="0"/>
              <a:t>a KMR térségben </a:t>
            </a:r>
            <a:r>
              <a:rPr lang="hu-HU" sz="2000" b="1" dirty="0" smtClean="0"/>
              <a:t>kiterjedt képviseleti hálózatot </a:t>
            </a:r>
            <a:r>
              <a:rPr lang="hu-HU" sz="2000" dirty="0" smtClean="0"/>
              <a:t>működtet, amelyek fókuszában a KKV-k exportja és tartós együttműködése elősegítése áll.</a:t>
            </a:r>
          </a:p>
          <a:p>
            <a:pPr>
              <a:buNone/>
            </a:pPr>
            <a:r>
              <a:rPr lang="hu-HU" sz="2000" dirty="0" smtClean="0"/>
              <a:t>      </a:t>
            </a:r>
          </a:p>
          <a:p>
            <a:pPr>
              <a:buNone/>
            </a:pPr>
            <a:r>
              <a:rPr lang="hu-HU" sz="2000" dirty="0" smtClean="0"/>
              <a:t> </a:t>
            </a:r>
          </a:p>
          <a:p>
            <a:pPr>
              <a:buNone/>
            </a:pPr>
            <a:r>
              <a:rPr lang="hu-HU" sz="2000" dirty="0" smtClean="0"/>
              <a:t>      </a:t>
            </a:r>
            <a:endParaRPr lang="hu-HU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l"/>
            <a:r>
              <a:rPr lang="hu-HU" sz="2000" b="1" dirty="0" smtClean="0"/>
              <a:t>2) Civil szervezetek a KMR üzleti együttműködés előmozdításáért </a:t>
            </a:r>
            <a:endParaRPr lang="hu-HU" sz="20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lnSpcReduction="10000"/>
          </a:bodyPr>
          <a:lstStyle/>
          <a:p>
            <a:r>
              <a:rPr lang="hu-HU" sz="2000" dirty="0" smtClean="0"/>
              <a:t>A kárpát-medencei régió gazdasági erősödése, üzleti együttműködése és üzleti kultúrájának fejlődése </a:t>
            </a:r>
            <a:r>
              <a:rPr lang="hu-HU" sz="2000" b="1" dirty="0" smtClean="0"/>
              <a:t>elképzelhetetlen</a:t>
            </a:r>
            <a:r>
              <a:rPr lang="hu-HU" sz="2000" dirty="0" smtClean="0"/>
              <a:t> maguknak az üzleti alanyoknak  és az őket egyesítő</a:t>
            </a:r>
            <a:r>
              <a:rPr lang="hu-HU" sz="2000" b="1" dirty="0" smtClean="0"/>
              <a:t> civil szervezetek nélkül</a:t>
            </a:r>
            <a:r>
              <a:rPr lang="hu-HU" sz="2000" dirty="0" smtClean="0"/>
              <a:t>.</a:t>
            </a:r>
          </a:p>
          <a:p>
            <a:r>
              <a:rPr lang="hu-HU" sz="2000" dirty="0" smtClean="0"/>
              <a:t>A KMR együttműködés előmozdításában </a:t>
            </a:r>
            <a:r>
              <a:rPr lang="hu-HU" sz="2000" b="1" dirty="0" smtClean="0"/>
              <a:t> </a:t>
            </a:r>
            <a:r>
              <a:rPr lang="hu-HU" sz="2000" b="1" dirty="0" smtClean="0"/>
              <a:t>különleges</a:t>
            </a:r>
            <a:r>
              <a:rPr lang="hu-HU" sz="2000" b="1" dirty="0" smtClean="0"/>
              <a:t> </a:t>
            </a:r>
            <a:r>
              <a:rPr lang="hu-HU" sz="2000" b="1" dirty="0" smtClean="0"/>
              <a:t>politikai erőt képvisel a MÁÉRT</a:t>
            </a:r>
            <a:r>
              <a:rPr lang="hu-HU" sz="2000" dirty="0" smtClean="0"/>
              <a:t>, amelynek szakbizottságai , köztük a gazdasági-együttműködési, vagy a szociális, vagy az oktatási bizottság kivételes egyeztetési fórumai a magyarság és az egész régió civil és üzleti együttműködése elemzésének, fejlődési irányai </a:t>
            </a:r>
            <a:r>
              <a:rPr lang="hu-HU" sz="2000" dirty="0" smtClean="0"/>
              <a:t>megvitatásának, egyes szakmai programok szervezésének.  </a:t>
            </a:r>
            <a:endParaRPr lang="hu-HU" sz="2000" dirty="0" smtClean="0"/>
          </a:p>
          <a:p>
            <a:r>
              <a:rPr lang="hu-HU" sz="2000" b="1" dirty="0" err="1" smtClean="0"/>
              <a:t>Pán-KM</a:t>
            </a:r>
            <a:r>
              <a:rPr lang="hu-HU" sz="2000" b="1" dirty="0" smtClean="0"/>
              <a:t> érdekképviseleti és szakmai fórumok  </a:t>
            </a:r>
            <a:r>
              <a:rPr lang="hu-HU" sz="2000" dirty="0" smtClean="0"/>
              <a:t>az elmúlt évtizedben alakultak: az </a:t>
            </a:r>
            <a:r>
              <a:rPr lang="hu-HU" sz="2000" dirty="0" smtClean="0"/>
              <a:t>elsődlegesen ipari profilú </a:t>
            </a:r>
            <a:r>
              <a:rPr lang="hu-HU" sz="2000" dirty="0" smtClean="0"/>
              <a:t>KM </a:t>
            </a:r>
            <a:r>
              <a:rPr lang="hu-HU" sz="2000" dirty="0" smtClean="0"/>
              <a:t>Vállalkozásfejlesztési Kamara ( 2019), </a:t>
            </a:r>
            <a:r>
              <a:rPr lang="hu-HU" sz="2000" dirty="0" smtClean="0"/>
              <a:t>KM </a:t>
            </a:r>
            <a:r>
              <a:rPr lang="hu-HU" sz="2000" dirty="0" smtClean="0"/>
              <a:t>Magyar Gazdák Egyeztető </a:t>
            </a:r>
            <a:r>
              <a:rPr lang="hu-HU" sz="2000" dirty="0" smtClean="0"/>
              <a:t>Fóruma (2014) </a:t>
            </a:r>
          </a:p>
          <a:p>
            <a:r>
              <a:rPr lang="hu-HU" sz="2000" b="1" dirty="0" smtClean="0"/>
              <a:t>Kétoldalú szakmai érdek-képviseleti</a:t>
            </a:r>
            <a:r>
              <a:rPr lang="hu-HU" sz="2000" dirty="0" smtClean="0"/>
              <a:t>, vállalkozás-fejlesztési, kereskedelmi </a:t>
            </a:r>
            <a:r>
              <a:rPr lang="hu-HU" sz="2000" b="1" dirty="0" smtClean="0"/>
              <a:t>és</a:t>
            </a:r>
            <a:r>
              <a:rPr lang="hu-HU" sz="2000" dirty="0" smtClean="0"/>
              <a:t> befektetési </a:t>
            </a:r>
            <a:r>
              <a:rPr lang="hu-HU" sz="2000" b="1" dirty="0" smtClean="0"/>
              <a:t>promóciós civil szervezetek </a:t>
            </a:r>
            <a:r>
              <a:rPr lang="hu-HU" sz="2000" dirty="0" smtClean="0"/>
              <a:t>az MKIK keretein belül (5 viszonylati tagozat és 3 vegyes kamara) és a MKIK-n kívül.</a:t>
            </a:r>
          </a:p>
          <a:p>
            <a:r>
              <a:rPr lang="hu-HU" sz="2000" dirty="0" smtClean="0"/>
              <a:t>Magyarországi országos vállalkozói érdekképviseletek (pl</a:t>
            </a:r>
            <a:r>
              <a:rPr lang="hu-HU" sz="2000" dirty="0" smtClean="0"/>
              <a:t>. OKISZ, </a:t>
            </a:r>
            <a:r>
              <a:rPr lang="hu-HU" sz="2000" dirty="0" smtClean="0"/>
              <a:t>VOSZ, ) vagy ágazati szakmai szövetségek  KRM irányú akciói, kapcsolatépítése. </a:t>
            </a:r>
            <a:endParaRPr lang="hu-HU" sz="20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57200" y="1772816"/>
            <a:ext cx="8229600" cy="2448272"/>
          </a:xfrm>
        </p:spPr>
        <p:txBody>
          <a:bodyPr>
            <a:normAutofit/>
          </a:bodyPr>
          <a:lstStyle/>
          <a:p>
            <a:r>
              <a:rPr lang="hu-HU" sz="2800" b="1" dirty="0" smtClean="0"/>
              <a:t>Köszönöm megtisztelő figyelmüket!</a:t>
            </a:r>
            <a:endParaRPr lang="hu-HU" sz="2800" b="1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457200" y="5085184"/>
            <a:ext cx="8229600" cy="104097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u-HU" sz="800" dirty="0" smtClean="0"/>
              <a:t>.</a:t>
            </a:r>
            <a:endParaRPr lang="hu-HU" sz="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10146"/>
          </a:xfrm>
        </p:spPr>
        <p:txBody>
          <a:bodyPr>
            <a:normAutofit/>
          </a:bodyPr>
          <a:lstStyle/>
          <a:p>
            <a:pPr algn="l"/>
            <a:r>
              <a:rPr lang="hu-HU" sz="2400" b="1" dirty="0" smtClean="0"/>
              <a:t>I. Bevezető megjegyzések</a:t>
            </a:r>
            <a:br>
              <a:rPr lang="hu-HU" sz="2400" b="1" dirty="0" smtClean="0"/>
            </a:br>
            <a:r>
              <a:rPr lang="hu-HU" sz="2400" b="1" dirty="0" smtClean="0"/>
              <a:t> </a:t>
            </a:r>
            <a:br>
              <a:rPr lang="hu-HU" sz="2400" b="1" dirty="0" smtClean="0"/>
            </a:br>
            <a:r>
              <a:rPr lang="hu-HU" sz="2400" b="1" dirty="0" smtClean="0"/>
              <a:t>1) Magyar külgazdasági alapvetések</a:t>
            </a:r>
            <a:endParaRPr lang="hu-HU" sz="24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Autofit/>
          </a:bodyPr>
          <a:lstStyle/>
          <a:p>
            <a:r>
              <a:rPr lang="hu-HU" sz="2000" dirty="0" smtClean="0"/>
              <a:t>A magyar külgazdaság-politikára meghatározó, de közvetetten a </a:t>
            </a:r>
            <a:r>
              <a:rPr lang="hu-HU" sz="2000" dirty="0" err="1" smtClean="0"/>
              <a:t>kül-és</a:t>
            </a:r>
            <a:r>
              <a:rPr lang="hu-HU" sz="2000" dirty="0" smtClean="0"/>
              <a:t> biztonság-politikára is jelentős, befolyással bír  a magyar gazdaság </a:t>
            </a:r>
            <a:r>
              <a:rPr lang="hu-HU" sz="2000" b="1" dirty="0" smtClean="0"/>
              <a:t>rendkívüli mértékű nyitottsága,</a:t>
            </a:r>
          </a:p>
          <a:p>
            <a:r>
              <a:rPr lang="hu-HU" sz="2000" dirty="0" smtClean="0"/>
              <a:t>Ennek </a:t>
            </a:r>
            <a:r>
              <a:rPr lang="hu-HU" sz="2000" b="1" dirty="0" smtClean="0"/>
              <a:t>objektív okai </a:t>
            </a:r>
            <a:r>
              <a:rPr lang="hu-HU" sz="2000" dirty="0" smtClean="0"/>
              <a:t>közül kiemelhetők egyfelől az ország területének,az  ásványi kincseknek a nemzeti tőkeének a viszonylagos szűkössége,  az ország </a:t>
            </a:r>
            <a:r>
              <a:rPr lang="hu-HU" sz="2000" dirty="0" err="1" smtClean="0"/>
              <a:t>land-locked</a:t>
            </a:r>
            <a:r>
              <a:rPr lang="hu-HU" sz="2000" dirty="0" smtClean="0"/>
              <a:t> elhelyezkedése, másfelől azonban  a kedvezőek klimatikus és </a:t>
            </a:r>
            <a:r>
              <a:rPr lang="hu-HU" sz="2000" dirty="0" err="1" smtClean="0"/>
              <a:t>agrár-ökonomiai</a:t>
            </a:r>
            <a:r>
              <a:rPr lang="hu-HU" sz="2000" dirty="0" smtClean="0"/>
              <a:t> feltételek, centrális kontinentális elhelyezkedés, a humán erőforrás magas szintje.</a:t>
            </a:r>
          </a:p>
          <a:p>
            <a:r>
              <a:rPr lang="hu-HU" sz="2000" dirty="0" smtClean="0"/>
              <a:t>L</a:t>
            </a:r>
            <a:r>
              <a:rPr lang="hu-HU" sz="2000" b="1" dirty="0" smtClean="0"/>
              <a:t>egjellemzőbb mutatói </a:t>
            </a:r>
            <a:r>
              <a:rPr lang="hu-HU" sz="2000" dirty="0" smtClean="0"/>
              <a:t>az export és az import GDP-hez viszonyított  nemzetközi összehasonlításban is rendkívül magas , 80-90 közötti aránya,   a kivitel és a behozatal  egy lakosra jutó magas értékei , de a egy főre eső működő-tőke befektetés értéke is. </a:t>
            </a:r>
            <a:endParaRPr lang="hu-H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ím 5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44016"/>
          </a:xfrm>
        </p:spPr>
        <p:txBody>
          <a:bodyPr>
            <a:normAutofit fontScale="90000"/>
          </a:bodyPr>
          <a:lstStyle/>
          <a:p>
            <a:pPr algn="l"/>
            <a:r>
              <a:rPr lang="hu-HU" sz="800" b="1" dirty="0" smtClean="0"/>
              <a:t>.</a:t>
            </a:r>
            <a:endParaRPr lang="hu-HU" sz="800" b="1" dirty="0"/>
          </a:p>
        </p:txBody>
      </p:sp>
      <p:sp>
        <p:nvSpPr>
          <p:cNvPr id="7" name="Tartalom helye 6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hu-HU" sz="2000" dirty="0" smtClean="0"/>
              <a:t>A magyarországi </a:t>
            </a:r>
            <a:r>
              <a:rPr lang="hu-HU" sz="2000" b="1" dirty="0" smtClean="0"/>
              <a:t>rendszerváltást megelőzően </a:t>
            </a:r>
            <a:r>
              <a:rPr lang="hu-HU" sz="2000" dirty="0" smtClean="0"/>
              <a:t>a tervgazdaságra és a külgazdaság nagyobb részében a nemzetközi terv-koordinációra épülő külgazdasági mechanizmus korlátozta a  reális világpiaci viszonyok és a komparatív előnyök  érvényesülését, és az ország külgazdasági nyitottságával összefüggő potenciákat a piacgazdaságra való visszatérés után nyílt lehetőség kihasználni. </a:t>
            </a:r>
          </a:p>
          <a:p>
            <a:r>
              <a:rPr lang="hu-HU" sz="2000" dirty="0" smtClean="0"/>
              <a:t>A piacgazdaságra való visszatérés t követően és</a:t>
            </a:r>
            <a:r>
              <a:rPr lang="hu-HU" sz="2000" b="1" dirty="0" smtClean="0"/>
              <a:t> az euro-atlanti integrációba </a:t>
            </a:r>
            <a:r>
              <a:rPr lang="hu-HU" sz="2000" dirty="0" smtClean="0"/>
              <a:t>történt bekapcsolódásnak köszönhetően a magyar külkereskedelem értéke folyó áron  az </a:t>
            </a:r>
            <a:r>
              <a:rPr lang="hu-HU" sz="2000" b="1" dirty="0" smtClean="0"/>
              <a:t>1990 .évinek 2018-ra a 9-szeresére </a:t>
            </a:r>
            <a:r>
              <a:rPr lang="hu-HU" sz="2000" dirty="0" smtClean="0"/>
              <a:t>emelkedett .A magyar kivitel a 2000-es évek első éveitől indult gyors növekedésnek és (a 2009.évi kisebb visszaesés után) az importot felülmúló tempóval bővült.</a:t>
            </a:r>
          </a:p>
          <a:p>
            <a:r>
              <a:rPr lang="hu-HU" sz="2000" b="1" dirty="0" smtClean="0"/>
              <a:t>2008 és 2018 között </a:t>
            </a:r>
            <a:r>
              <a:rPr lang="hu-HU" sz="2000" dirty="0" smtClean="0"/>
              <a:t>a teljes magyar termék-export 43 %-kal, az import 35 %-kal nőtt, ezen belül különösen gyors volt a kivitel növekedése a V4 országokba és a szomszédos országokba, az USA-ba és a </a:t>
            </a:r>
            <a:r>
              <a:rPr lang="hu-HU" sz="2000" dirty="0" err="1" smtClean="0"/>
              <a:t>KNK-ba</a:t>
            </a:r>
            <a:endParaRPr lang="hu-HU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72008"/>
          </a:xfrm>
        </p:spPr>
        <p:txBody>
          <a:bodyPr>
            <a:normAutofit fontScale="90000"/>
          </a:bodyPr>
          <a:lstStyle/>
          <a:p>
            <a:pPr algn="l"/>
            <a:r>
              <a:rPr lang="hu-HU" sz="800" dirty="0" smtClean="0"/>
              <a:t>.</a:t>
            </a:r>
            <a:endParaRPr lang="hu-HU" sz="800" dirty="0"/>
          </a:p>
        </p:txBody>
      </p:sp>
      <p:sp>
        <p:nvSpPr>
          <p:cNvPr id="5" name="Alcím 4"/>
          <p:cNvSpPr>
            <a:spLocks noGrp="1"/>
          </p:cNvSpPr>
          <p:nvPr>
            <p:ph type="subTitle" idx="1"/>
          </p:nvPr>
        </p:nvSpPr>
        <p:spPr>
          <a:xfrm>
            <a:off x="611560" y="548680"/>
            <a:ext cx="8064896" cy="6120680"/>
          </a:xfrm>
        </p:spPr>
        <p:txBody>
          <a:bodyPr>
            <a:normAutofit/>
          </a:bodyPr>
          <a:lstStyle/>
          <a:p>
            <a:pPr algn="l"/>
            <a:r>
              <a:rPr lang="hu-HU" sz="900" dirty="0" smtClean="0"/>
              <a:t>.</a:t>
            </a:r>
            <a:endParaRPr lang="hu-HU" sz="900" dirty="0"/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539552" y="332656"/>
          <a:ext cx="8064895" cy="6120680"/>
        </p:xfrm>
        <a:graphic>
          <a:graphicData uri="http://schemas.openxmlformats.org/presentationml/2006/ole">
            <p:oleObj spid="_x0000_s37890" name="Worksheet" r:id="rId3" imgW="9868050" imgH="6705474" progId="Excel.Sheet.8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216024"/>
          </a:xfrm>
        </p:spPr>
        <p:txBody>
          <a:bodyPr>
            <a:normAutofit/>
          </a:bodyPr>
          <a:lstStyle/>
          <a:p>
            <a:pPr algn="l"/>
            <a:r>
              <a:rPr lang="hu-HU" sz="800" b="1" dirty="0" smtClean="0"/>
              <a:t>.</a:t>
            </a:r>
            <a:endParaRPr lang="hu-HU" sz="8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hu-HU" sz="3300" b="1" dirty="0" smtClean="0"/>
          </a:p>
          <a:p>
            <a:pPr>
              <a:buNone/>
            </a:pPr>
            <a:r>
              <a:rPr lang="hu-HU" sz="3300" b="1" dirty="0" smtClean="0"/>
              <a:t>Az elmúlt 10 évben erősödött a magyar külkereskedelem viszonylati koncentrációja:</a:t>
            </a:r>
          </a:p>
          <a:p>
            <a:r>
              <a:rPr lang="hu-HU" sz="3300" dirty="0" smtClean="0"/>
              <a:t>      A kivitelben és a behozatalban is néhány %-ponttal nőtt az EU államok részaránya, ezen belül bővült legnagyobb partnerünkkel, a Németországgal a forgalom, és részarányuk elérte a 27,2 %, ill. 26 %-ot. </a:t>
            </a:r>
          </a:p>
          <a:p>
            <a:r>
              <a:rPr lang="hu-HU" sz="3300" dirty="0" smtClean="0"/>
              <a:t>      Első 10 partnerünk között csak európai EU ország található, közöttük is Németország után a legjelentősebbek a V4 trió – 15 %-os forgalmi részesedéssel.</a:t>
            </a:r>
          </a:p>
          <a:p>
            <a:r>
              <a:rPr lang="hu-HU" sz="3300" dirty="0" smtClean="0"/>
              <a:t>      </a:t>
            </a:r>
            <a:r>
              <a:rPr lang="hu-HU" sz="3300" b="1" dirty="0" smtClean="0"/>
              <a:t>Első 10 partnerünk adja a forgalom 2/3-át és az évi </a:t>
            </a:r>
            <a:r>
              <a:rPr lang="hu-HU" sz="3300" b="1" dirty="0" err="1" smtClean="0"/>
              <a:t>kb</a:t>
            </a:r>
            <a:r>
              <a:rPr lang="hu-HU" sz="3300" b="1" dirty="0" smtClean="0"/>
              <a:t> 5 </a:t>
            </a:r>
            <a:r>
              <a:rPr lang="hu-HU" sz="3300" b="1" dirty="0" err="1" smtClean="0"/>
              <a:t>mrd</a:t>
            </a:r>
            <a:r>
              <a:rPr lang="hu-HU" sz="3300" b="1" dirty="0" smtClean="0"/>
              <a:t>. eurós kereskedelmi többletet, a második 10 partner pedig 20 %-át, </a:t>
            </a:r>
            <a:r>
              <a:rPr lang="hu-HU" sz="3300" dirty="0" smtClean="0"/>
              <a:t>a harmadik 10 partnerrel együtt összesen több, mint 92 %-át.</a:t>
            </a:r>
          </a:p>
          <a:p>
            <a:pPr>
              <a:buNone/>
            </a:pPr>
            <a:r>
              <a:rPr lang="hu-HU" sz="3300" dirty="0" smtClean="0"/>
              <a:t>            Első 30 partnerünk közül mindössze 5 ország Európán kívüli (USA, Mexikó, Kína, Japán, Dél-Korea). Korábbi nagy partnereink közül (mindenek előtt a tartósan alacsony nyersolajárak következtében bekövetkezett forgalom-visszaesés miatt) 10 hellyel hátrébb sorol Oroszország.</a:t>
            </a:r>
          </a:p>
          <a:p>
            <a:pPr>
              <a:buNone/>
            </a:pPr>
            <a:endParaRPr lang="hu-HU" sz="3300" dirty="0" smtClean="0"/>
          </a:p>
          <a:p>
            <a:pPr>
              <a:buNone/>
            </a:pPr>
            <a:r>
              <a:rPr lang="hu-HU" sz="3300" b="1" dirty="0" smtClean="0"/>
              <a:t> A szolgáltatás-külkereskedelmünket  </a:t>
            </a:r>
            <a:r>
              <a:rPr lang="hu-HU" sz="3300" dirty="0" smtClean="0"/>
              <a:t>2008-2018 között hasonló trendek jellemezték:</a:t>
            </a:r>
            <a:r>
              <a:rPr lang="hu-HU" sz="3300" b="1" dirty="0" smtClean="0"/>
              <a:t> gyors növekedés </a:t>
            </a:r>
            <a:r>
              <a:rPr lang="hu-HU" sz="3300" dirty="0" smtClean="0"/>
              <a:t>: az exportban 79 %, az importban 35 % ; </a:t>
            </a:r>
            <a:r>
              <a:rPr lang="hu-HU" sz="3300" b="1" dirty="0" smtClean="0"/>
              <a:t>magas, 8,5 </a:t>
            </a:r>
            <a:r>
              <a:rPr lang="hu-HU" sz="3300" b="1" dirty="0" err="1" smtClean="0"/>
              <a:t>mrd</a:t>
            </a:r>
            <a:r>
              <a:rPr lang="hu-HU" sz="3300" b="1" dirty="0" smtClean="0"/>
              <a:t>. eurós mérleg-többlet.</a:t>
            </a:r>
          </a:p>
          <a:p>
            <a:pPr>
              <a:buNone/>
            </a:pPr>
            <a:r>
              <a:rPr lang="hu-HU" sz="3300" dirty="0" smtClean="0"/>
              <a:t>A termék forgalomhoz hasonlóan magas a viszonylati koncentráció: az első 10 partner a forgalom 63 %-át, a második 10 partner a 19 %-át, a harmadik 10 partner pedig 8 %-át, azaz együtt összesen pedig a 90 %-át teszi ki</a:t>
            </a:r>
            <a:r>
              <a:rPr lang="hu-HU" sz="2600" dirty="0" smtClean="0"/>
              <a:t>. </a:t>
            </a:r>
          </a:p>
          <a:p>
            <a:endParaRPr lang="hu-HU" sz="2000" dirty="0" smtClean="0"/>
          </a:p>
          <a:p>
            <a:pPr>
              <a:buNone/>
            </a:pPr>
            <a:endParaRPr lang="hu-HU" sz="2000" dirty="0" smtClean="0"/>
          </a:p>
          <a:p>
            <a:pPr>
              <a:buNone/>
            </a:pPr>
            <a:r>
              <a:rPr lang="hu-HU" sz="2000" dirty="0" smtClean="0"/>
              <a:t> </a:t>
            </a:r>
            <a:endParaRPr lang="hu-HU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/>
          </a:bodyPr>
          <a:lstStyle/>
          <a:p>
            <a:pPr algn="l"/>
            <a:r>
              <a:rPr lang="hu-HU" sz="2400" b="1" dirty="0" smtClean="0"/>
              <a:t>2.A Magyarország külgazdasági  kapcsolatai a szomszédos országokkal </a:t>
            </a:r>
            <a:endParaRPr lang="hu-HU" sz="2400" b="1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28592"/>
          </a:xfrm>
        </p:spPr>
        <p:txBody>
          <a:bodyPr>
            <a:normAutofit fontScale="92500" lnSpcReduction="20000"/>
          </a:bodyPr>
          <a:lstStyle/>
          <a:p>
            <a:r>
              <a:rPr lang="hu-HU" sz="2200" dirty="0" smtClean="0"/>
              <a:t>A magyar külgazdaság-politikában nincs külön (tételes) nevesített  politika a szomszédos országokkal történő gazdasági kapcsolatfejlesztésre, mindazonáltal az ezt elősegítő szempontok érvényesülnek a kormányzati gyakorlatban.</a:t>
            </a:r>
          </a:p>
          <a:p>
            <a:r>
              <a:rPr lang="hu-HU" sz="2200" dirty="0" smtClean="0"/>
              <a:t> Így : Az EU egységes piacából és szabályozási környezetéből, valamint az EU infrastrukturális fejlesztési forrásainak felhasználásából  fakadó versenyelőnyök kiaknázása</a:t>
            </a:r>
          </a:p>
          <a:p>
            <a:r>
              <a:rPr lang="hu-HU" sz="2200" dirty="0" smtClean="0"/>
              <a:t>A földrajzi közelségből és a történelmi </a:t>
            </a:r>
            <a:r>
              <a:rPr lang="hu-HU" sz="2200" dirty="0" err="1" smtClean="0"/>
              <a:t>szocio-kulturális</a:t>
            </a:r>
            <a:r>
              <a:rPr lang="hu-HU" sz="2200" dirty="0" smtClean="0"/>
              <a:t> kölcsönös kapcsolatokból felhasználható versenyelőnyök érvényesülésének elősegítése</a:t>
            </a:r>
          </a:p>
          <a:p>
            <a:r>
              <a:rPr lang="hu-HU" sz="2200" dirty="0" smtClean="0"/>
              <a:t>A magyarországi és a szomszéd országokban működő magyar kis és közepes vállalkozások akció-rádiuszában elérhető környező </a:t>
            </a:r>
            <a:r>
              <a:rPr lang="hu-HU" sz="2200" dirty="0" err="1" smtClean="0"/>
              <a:t>országokbeli</a:t>
            </a:r>
            <a:r>
              <a:rPr lang="hu-HU" sz="2200" dirty="0" smtClean="0"/>
              <a:t> üzletfejlesztés </a:t>
            </a:r>
            <a:r>
              <a:rPr lang="hu-HU" sz="2200" dirty="0" err="1" smtClean="0"/>
              <a:t>priorizált</a:t>
            </a:r>
            <a:r>
              <a:rPr lang="hu-HU" sz="2200" dirty="0" smtClean="0"/>
              <a:t> támogatása</a:t>
            </a:r>
          </a:p>
          <a:p>
            <a:r>
              <a:rPr lang="hu-HU" sz="2200" dirty="0" smtClean="0"/>
              <a:t>Ezzel együtt, a markáns magyar nemzetpolitika által vezérelve léteznek olyan  átfogó (mint pl. a Kárpát-medencei fejlesztési program) vagy  konkrét fejlesztésekre irányuló magyar kormányzati programok, amelyek kihatásában egyidejűleg segítik elő a magyar-magyar és a „magyar – szomszéd” üzleti együttműködés fejlesztését is</a:t>
            </a:r>
            <a:r>
              <a:rPr lang="hu-HU" sz="2000" dirty="0" smtClean="0"/>
              <a:t> a Kárpát-medence Régióban ( KMR). </a:t>
            </a:r>
            <a:endParaRPr lang="hu-HU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algn="l"/>
            <a:r>
              <a:rPr lang="hu-HU" sz="2400" b="1" dirty="0" smtClean="0"/>
              <a:t>Magyarország és a szomszédos országok közötti kereskedelmi és közvetlen tőkebefektetések alakulása</a:t>
            </a:r>
            <a:endParaRPr lang="hu-HU" sz="2400" b="1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hu-HU" sz="2000" dirty="0" smtClean="0"/>
              <a:t>A hazánkkal szomszédos EU tagokkal  a kereskedelmi, befektetési kapcsolatok </a:t>
            </a:r>
            <a:r>
              <a:rPr lang="hu-HU" sz="2000" i="1" dirty="0" smtClean="0"/>
              <a:t>szabályrendszere </a:t>
            </a:r>
            <a:r>
              <a:rPr lang="hu-HU" sz="2000" dirty="0" smtClean="0"/>
              <a:t>lényegében teljes körűen az EU </a:t>
            </a:r>
            <a:r>
              <a:rPr lang="hu-HU" sz="2000" dirty="0" err="1" smtClean="0"/>
              <a:t>aquis-ra</a:t>
            </a:r>
            <a:r>
              <a:rPr lang="hu-HU" sz="2000" dirty="0" smtClean="0"/>
              <a:t> alapul. Szerbiával és Ukrajnával pedig  rendelkezünk az összes bilaterális gazdasági alapegyezménnyel.  </a:t>
            </a:r>
          </a:p>
          <a:p>
            <a:pPr>
              <a:buNone/>
            </a:pPr>
            <a:r>
              <a:rPr lang="hu-HU" sz="2000" b="1" dirty="0" smtClean="0"/>
              <a:t>Az árukereskedelem kereskedelem </a:t>
            </a:r>
            <a:r>
              <a:rPr lang="hu-HU" sz="2000" dirty="0" smtClean="0"/>
              <a:t>értéke és alakulás az elmúlt 10 évben jól mutatja a szomszédos országokkal fennálló gazdasági kapcsolatok </a:t>
            </a:r>
            <a:r>
              <a:rPr lang="hu-HU" sz="2000" i="1" dirty="0" smtClean="0"/>
              <a:t>rendkívüli jelentőségét. </a:t>
            </a:r>
          </a:p>
          <a:p>
            <a:pPr>
              <a:buNone/>
            </a:pPr>
            <a:r>
              <a:rPr lang="hu-HU" sz="2000" b="1" i="1" dirty="0" smtClean="0"/>
              <a:t>A szomszédokkal bonyolítjuk kereskedelmünk kb. ötödét</a:t>
            </a:r>
            <a:r>
              <a:rPr lang="hu-HU" sz="2000" b="1" dirty="0" smtClean="0"/>
              <a:t>, </a:t>
            </a:r>
            <a:r>
              <a:rPr lang="hu-HU" sz="2000" dirty="0" smtClean="0"/>
              <a:t>azaz importban 18.4 %-át, exportban 21,1 %-át. Ez együttesen Németország után a második helyre emeli e partner-csoportot. A kölcsönös forgalom a magyar átlagot meghaladóan nőtt, és szaldója pozitív, csaknem 3 Mrd. euró.(a magyar kivitel 3 %-ával egyenértékű).</a:t>
            </a:r>
          </a:p>
          <a:p>
            <a:pPr>
              <a:buNone/>
            </a:pPr>
            <a:r>
              <a:rPr lang="hu-HU" sz="2000" b="1" dirty="0" smtClean="0"/>
              <a:t>A szolgáltatás kereskedelem </a:t>
            </a:r>
            <a:r>
              <a:rPr lang="hu-HU" sz="2000" dirty="0" smtClean="0"/>
              <a:t>ugyancsak </a:t>
            </a:r>
            <a:r>
              <a:rPr lang="hu-HU" sz="2000" i="1" dirty="0" smtClean="0"/>
              <a:t>kb. 20 %-ot tesz ki </a:t>
            </a:r>
            <a:r>
              <a:rPr lang="hu-HU" sz="2000" dirty="0" smtClean="0"/>
              <a:t>a szomszédokkal,</a:t>
            </a:r>
          </a:p>
          <a:p>
            <a:pPr>
              <a:buNone/>
            </a:pPr>
            <a:r>
              <a:rPr lang="hu-HU" sz="2000" dirty="0" smtClean="0"/>
              <a:t>Növekedése az elmúlt 10 évben közelíti a teljes forgalom   átlagát , s csaknem 2 Mrd. euróval járul hozzá a pozitív szaldóhoz.</a:t>
            </a:r>
          </a:p>
          <a:p>
            <a:pPr>
              <a:buNone/>
            </a:pPr>
            <a:r>
              <a:rPr lang="hu-HU" sz="2000" dirty="0" smtClean="0"/>
              <a:t>A kétoldalú forgalomban minden viszonylatban</a:t>
            </a:r>
            <a:r>
              <a:rPr lang="hu-HU" sz="2000" i="1" dirty="0" smtClean="0"/>
              <a:t> fontos szerepet játszanak a KKV-k.</a:t>
            </a:r>
          </a:p>
          <a:p>
            <a:pPr>
              <a:buNone/>
            </a:pPr>
            <a:r>
              <a:rPr lang="hu-HU" sz="2000" dirty="0" smtClean="0"/>
              <a:t> </a:t>
            </a:r>
            <a:endParaRPr lang="hu-HU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pPr algn="l"/>
            <a:r>
              <a:rPr lang="hu-HU" sz="800" dirty="0" smtClean="0"/>
              <a:t>.</a:t>
            </a:r>
            <a:endParaRPr lang="hu-HU" sz="800" dirty="0"/>
          </a:p>
        </p:txBody>
      </p:sp>
      <p:sp>
        <p:nvSpPr>
          <p:cNvPr id="5" name="Tartalom helye 4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r>
              <a:rPr lang="hu-HU" sz="800" dirty="0" smtClean="0"/>
              <a:t>.</a:t>
            </a:r>
            <a:endParaRPr lang="hu-HU" sz="800" dirty="0"/>
          </a:p>
        </p:txBody>
      </p:sp>
      <p:graphicFrame>
        <p:nvGraphicFramePr>
          <p:cNvPr id="7" name="Táblázat 6"/>
          <p:cNvGraphicFramePr>
            <a:graphicFrameLocks noGrp="1"/>
          </p:cNvGraphicFramePr>
          <p:nvPr/>
        </p:nvGraphicFramePr>
        <p:xfrm>
          <a:off x="395538" y="764701"/>
          <a:ext cx="8208909" cy="4968554"/>
        </p:xfrm>
        <a:graphic>
          <a:graphicData uri="http://schemas.openxmlformats.org/drawingml/2006/table">
            <a:tbl>
              <a:tblPr/>
              <a:tblGrid>
                <a:gridCol w="1105185"/>
                <a:gridCol w="712554"/>
                <a:gridCol w="712554"/>
                <a:gridCol w="712554"/>
                <a:gridCol w="712554"/>
                <a:gridCol w="708918"/>
                <a:gridCol w="708918"/>
                <a:gridCol w="708918"/>
                <a:gridCol w="708918"/>
                <a:gridCol w="708918"/>
                <a:gridCol w="708918"/>
              </a:tblGrid>
              <a:tr h="262819"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hu-HU" sz="1000" b="1" i="0" u="none" strike="noStrike">
                          <a:latin typeface="Arial"/>
                        </a:rPr>
                        <a:t>Magyarország termék külkereskedelme a szomszédos országokkal</a:t>
                      </a: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262819">
                <a:tc>
                  <a:txBody>
                    <a:bodyPr/>
                    <a:lstStyle/>
                    <a:p>
                      <a:pPr algn="l" fontAlgn="b"/>
                      <a:endParaRPr lang="hu-HU" sz="1000" b="1" i="0" u="none" strike="noStrike">
                        <a:latin typeface="Arial"/>
                      </a:endParaRP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latin typeface="Arial"/>
                      </a:endParaRP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latin typeface="Arial"/>
                      </a:endParaRP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latin typeface="Arial"/>
                      </a:endParaRP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latin typeface="Arial"/>
                      </a:endParaRP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latin typeface="Arial"/>
                      </a:endParaRP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latin typeface="Arial"/>
                      </a:endParaRP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latin typeface="Arial"/>
                      </a:endParaRP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latin typeface="Arial"/>
                      </a:endParaRP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latin typeface="Arial"/>
                      </a:endParaRP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latin typeface="Arial"/>
                      </a:endParaRP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81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hu-HU" sz="8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>
                          <a:latin typeface="Arial Unicode MS"/>
                        </a:rPr>
                        <a:t>millió euró</a:t>
                      </a:r>
                    </a:p>
                  </a:txBody>
                  <a:tcPr marL="8078" marR="8078" marT="8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>
                          <a:latin typeface="Arial"/>
                        </a:rPr>
                        <a:t>Változás 2018/2008</a:t>
                      </a:r>
                    </a:p>
                  </a:txBody>
                  <a:tcPr marL="8078" marR="8078" marT="8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hu-HU" sz="800" b="1" i="0" u="none" strike="noStrike">
                          <a:latin typeface="Arial"/>
                        </a:rPr>
                        <a:t> Részarány a teljes magyar 2008.évi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hu-HU" sz="800" b="1" i="0" u="none" strike="noStrike">
                          <a:latin typeface="Arial"/>
                        </a:rPr>
                        <a:t>Részarány a teljes magyar 2018 évi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262819">
                <a:tc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>
                          <a:latin typeface="Arial Unicode MS"/>
                        </a:rPr>
                        <a:t>2008. év</a:t>
                      </a:r>
                    </a:p>
                  </a:txBody>
                  <a:tcPr marL="8078" marR="8078" marT="8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>
                          <a:latin typeface="Arial Unicode MS"/>
                        </a:rPr>
                        <a:t>2018. év</a:t>
                      </a:r>
                    </a:p>
                  </a:txBody>
                  <a:tcPr marL="8078" marR="8078" marT="8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413003"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>
                          <a:latin typeface="Arial"/>
                        </a:rPr>
                        <a:t> </a:t>
                      </a:r>
                    </a:p>
                  </a:txBody>
                  <a:tcPr marL="8078" marR="8078" marT="8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>
                          <a:latin typeface="Arial Unicode MS"/>
                        </a:rPr>
                        <a:t>Import</a:t>
                      </a:r>
                    </a:p>
                  </a:txBody>
                  <a:tcPr marL="8078" marR="8078" marT="8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>
                          <a:latin typeface="Arial Unicode MS"/>
                        </a:rPr>
                        <a:t>Export</a:t>
                      </a:r>
                    </a:p>
                  </a:txBody>
                  <a:tcPr marL="8078" marR="8078" marT="8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>
                          <a:latin typeface="Arial Unicode MS"/>
                        </a:rPr>
                        <a:t>Import</a:t>
                      </a:r>
                    </a:p>
                  </a:txBody>
                  <a:tcPr marL="8078" marR="8078" marT="8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u-HU" sz="800" b="1" i="0" u="none" strike="noStrike">
                          <a:latin typeface="Arial Unicode MS"/>
                        </a:rPr>
                        <a:t>Export</a:t>
                      </a:r>
                    </a:p>
                  </a:txBody>
                  <a:tcPr marL="8078" marR="8078" marT="8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800" b="1" i="0" u="none" strike="noStrike">
                          <a:latin typeface="Arial"/>
                        </a:rPr>
                        <a:t>Import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800" b="1" i="0" u="none" strike="noStrike">
                          <a:latin typeface="Arial"/>
                        </a:rPr>
                        <a:t>Export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800" b="1" i="0" u="none" strike="noStrike">
                          <a:latin typeface="Arial"/>
                        </a:rPr>
                        <a:t>Importban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800" b="1" i="0" u="none" strike="noStrike">
                          <a:latin typeface="Arial"/>
                        </a:rPr>
                        <a:t>Exportban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800" b="1" i="0" u="none" strike="noStrike">
                          <a:latin typeface="Arial"/>
                        </a:rPr>
                        <a:t>Importban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800" b="1" i="0" u="none" strike="noStrike">
                          <a:latin typeface="Arial"/>
                        </a:rPr>
                        <a:t>Exportban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450550">
                <a:tc>
                  <a:txBody>
                    <a:bodyPr/>
                    <a:lstStyle/>
                    <a:p>
                      <a:pPr algn="l" fontAlgn="ctr"/>
                      <a:r>
                        <a:rPr lang="hu-HU" sz="800" b="1" i="0" u="none" strike="noStrike">
                          <a:latin typeface="Arial Unicode MS"/>
                        </a:rPr>
                        <a:t>Teljes magyar </a:t>
                      </a:r>
                      <a:r>
                        <a:rPr lang="hu-HU" sz="700" b="1" i="0" u="none" strike="noStrike">
                          <a:latin typeface="Arial Unicode MS"/>
                        </a:rPr>
                        <a:t>külkerforgalom</a:t>
                      </a:r>
                      <a:endParaRPr lang="hu-HU" sz="800" b="1" i="0" u="none" strike="noStrike">
                        <a:latin typeface="Arial Unicode MS"/>
                      </a:endParaRPr>
                    </a:p>
                  </a:txBody>
                  <a:tcPr marL="8078" marR="8078" marT="807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73 699,7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73 380,3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99 327,3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104 884,8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134,8%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142,9%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100,0%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100,0%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100,0%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100,0%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2819">
                <a:tc>
                  <a:txBody>
                    <a:bodyPr/>
                    <a:lstStyle/>
                    <a:p>
                      <a:pPr algn="l" fontAlgn="ctr"/>
                      <a:r>
                        <a:rPr lang="hu-HU" sz="800" b="0" i="0" u="none" strike="noStrike">
                          <a:latin typeface="Arial Unicode MS"/>
                        </a:rPr>
                        <a:t>Szlovákia</a:t>
                      </a:r>
                    </a:p>
                  </a:txBody>
                  <a:tcPr marL="8078" marR="8078" marT="807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2 612,0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3 486,3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4 949,4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5 442,6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189,5%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156,1%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3,5%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4,8%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5,0%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5,2%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306">
                <a:tc>
                  <a:txBody>
                    <a:bodyPr/>
                    <a:lstStyle/>
                    <a:p>
                      <a:pPr algn="l" fontAlgn="ctr"/>
                      <a:r>
                        <a:rPr lang="hu-HU" sz="800" b="0" i="0" u="none" strike="noStrike">
                          <a:latin typeface="Arial Unicode MS"/>
                        </a:rPr>
                        <a:t>Románia</a:t>
                      </a:r>
                    </a:p>
                  </a:txBody>
                  <a:tcPr marL="8078" marR="8078" marT="807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1 585,7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3 908,2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2 748,2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5 389,0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173,3%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137,9%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2,2%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5,3%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2,8%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5,1%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306">
                <a:tc>
                  <a:txBody>
                    <a:bodyPr/>
                    <a:lstStyle/>
                    <a:p>
                      <a:pPr algn="l" fontAlgn="ctr"/>
                      <a:r>
                        <a:rPr lang="hu-HU" sz="800" b="0" i="0" u="none" strike="noStrike">
                          <a:latin typeface="Arial Unicode MS"/>
                        </a:rPr>
                        <a:t>Ausztria</a:t>
                      </a:r>
                    </a:p>
                  </a:txBody>
                  <a:tcPr marL="8078" marR="8078" marT="807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4 557,6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3 596,0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6 068,1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4 961,0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133,1%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138,0%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6,2%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4,9%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6,1%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4,7%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306">
                <a:tc>
                  <a:txBody>
                    <a:bodyPr/>
                    <a:lstStyle/>
                    <a:p>
                      <a:pPr algn="l" fontAlgn="ctr"/>
                      <a:r>
                        <a:rPr lang="hu-HU" sz="800" b="0" i="0" u="none" strike="noStrike">
                          <a:latin typeface="Arial Unicode MS"/>
                        </a:rPr>
                        <a:t>Ukrajna</a:t>
                      </a:r>
                    </a:p>
                  </a:txBody>
                  <a:tcPr marL="8078" marR="8078" marT="807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1 049,9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1 466,4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1 521,3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1 898,9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144,9%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129,5%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1,4%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2,0%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1,5%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1,8%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306">
                <a:tc>
                  <a:txBody>
                    <a:bodyPr/>
                    <a:lstStyle/>
                    <a:p>
                      <a:pPr algn="l" fontAlgn="ctr"/>
                      <a:r>
                        <a:rPr lang="hu-HU" sz="800" b="0" i="0" u="none" strike="noStrike">
                          <a:latin typeface="Arial Unicode MS"/>
                        </a:rPr>
                        <a:t>Horvátország</a:t>
                      </a:r>
                    </a:p>
                  </a:txBody>
                  <a:tcPr marL="8078" marR="8078" marT="807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269,6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1 153,5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615,9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1 665,8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228,5%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144,4%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0,4%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1,6%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0,6%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1,6%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306">
                <a:tc>
                  <a:txBody>
                    <a:bodyPr/>
                    <a:lstStyle/>
                    <a:p>
                      <a:pPr algn="l" fontAlgn="ctr"/>
                      <a:r>
                        <a:rPr lang="hu-HU" sz="800" b="0" i="0" u="none" strike="noStrike">
                          <a:latin typeface="Arial Unicode MS"/>
                        </a:rPr>
                        <a:t>Szerbia</a:t>
                      </a:r>
                    </a:p>
                  </a:txBody>
                  <a:tcPr marL="8078" marR="8078" marT="807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243,9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1 016,8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929,0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1 603,7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380,9%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157,7%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0,3%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1,4%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0,9%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1,5%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819">
                <a:tc>
                  <a:txBody>
                    <a:bodyPr/>
                    <a:lstStyle/>
                    <a:p>
                      <a:pPr algn="l" fontAlgn="ctr"/>
                      <a:r>
                        <a:rPr lang="hu-HU" sz="800" b="0" i="0" u="none" strike="noStrike">
                          <a:latin typeface="Arial Unicode MS"/>
                        </a:rPr>
                        <a:t>Szlovénia</a:t>
                      </a:r>
                    </a:p>
                  </a:txBody>
                  <a:tcPr marL="8078" marR="8078" marT="807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665,4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853,2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1 487,8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1 140,8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223,6%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133,7%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0,9%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1,2%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1,5%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1,1%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8277">
                <a:tc>
                  <a:txBody>
                    <a:bodyPr/>
                    <a:lstStyle/>
                    <a:p>
                      <a:pPr algn="l" fontAlgn="b"/>
                      <a:r>
                        <a:rPr lang="hu-HU" sz="800" b="1" i="0" u="none" strike="noStrike">
                          <a:latin typeface="Arial Unicode MS"/>
                        </a:rPr>
                        <a:t>Szomszéd országok összesen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10 984,0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15 480,4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18 319,7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22 101,7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166,8%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142,8%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14,9%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21,1%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18,4%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21,1%</a:t>
                      </a:r>
                    </a:p>
                  </a:txBody>
                  <a:tcPr marL="8078" marR="8078" marT="807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B9B8"/>
                    </a:solidFill>
                  </a:tcPr>
                </a:tc>
              </a:tr>
              <a:tr h="212760">
                <a:tc>
                  <a:txBody>
                    <a:bodyPr/>
                    <a:lstStyle/>
                    <a:p>
                      <a:pPr algn="l" fontAlgn="b"/>
                      <a:r>
                        <a:rPr lang="hu-HU" sz="800" b="0" i="0" u="none" strike="noStrike">
                          <a:latin typeface="Arial"/>
                        </a:rPr>
                        <a:t>Forrás: KSH</a:t>
                      </a: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latin typeface="Arial"/>
                      </a:endParaRP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latin typeface="Arial"/>
                      </a:endParaRP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latin typeface="Arial"/>
                      </a:endParaRP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latin typeface="Arial"/>
                      </a:endParaRP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latin typeface="Arial"/>
                      </a:endParaRP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latin typeface="Arial"/>
                      </a:endParaRP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r" fontAlgn="b"/>
                      <a:r>
                        <a:rPr lang="hu-HU" sz="800" b="0" i="0" u="none" strike="noStrike">
                          <a:latin typeface="Arial"/>
                        </a:rPr>
                        <a:t>Összeállította: Gilyán György</a:t>
                      </a: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212760"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latin typeface="Arial"/>
                      </a:endParaRP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latin typeface="Arial"/>
                      </a:endParaRP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latin typeface="Arial"/>
                      </a:endParaRP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latin typeface="Arial"/>
                      </a:endParaRP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latin typeface="Arial"/>
                      </a:endParaRP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latin typeface="Arial"/>
                      </a:endParaRP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latin typeface="Arial"/>
                      </a:endParaRP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latin typeface="Arial"/>
                      </a:endParaRP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latin typeface="Arial"/>
                      </a:endParaRP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latin typeface="Arial"/>
                      </a:endParaRP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latin typeface="Arial"/>
                      </a:endParaRP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760"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latin typeface="Arial"/>
                      </a:endParaRP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latin typeface="Arial"/>
                      </a:endParaRP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latin typeface="Arial"/>
                      </a:endParaRP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latin typeface="Arial"/>
                      </a:endParaRP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latin typeface="Arial"/>
                      </a:endParaRP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latin typeface="Arial"/>
                      </a:endParaRP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latin typeface="Arial"/>
                      </a:endParaRP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latin typeface="Arial"/>
                      </a:endParaRP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latin typeface="Arial"/>
                      </a:endParaRP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latin typeface="Arial"/>
                      </a:endParaRP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 dirty="0">
                        <a:latin typeface="Arial"/>
                      </a:endParaRPr>
                    </a:p>
                  </a:txBody>
                  <a:tcPr marL="8078" marR="8078" marT="807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hu-HU" sz="800" dirty="0" smtClean="0"/>
              <a:t>.</a:t>
            </a:r>
            <a:endParaRPr lang="hu-HU" sz="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800" dirty="0" smtClean="0"/>
              <a:t>.</a:t>
            </a:r>
            <a:endParaRPr lang="hu-HU" sz="800" dirty="0"/>
          </a:p>
        </p:txBody>
      </p:sp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539552" y="620688"/>
          <a:ext cx="8136903" cy="5976664"/>
        </p:xfrm>
        <a:graphic>
          <a:graphicData uri="http://schemas.openxmlformats.org/presentationml/2006/ole">
            <p:oleObj spid="_x0000_s19459" name="Munkalap" r:id="rId3" imgW="9601018" imgH="8515421" progId="Excel.Sheet.12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</TotalTime>
  <Words>1947</Words>
  <Application>Microsoft Office PowerPoint</Application>
  <PresentationFormat>Diavetítés a képernyőre (4:3 oldalarány)</PresentationFormat>
  <Paragraphs>202</Paragraphs>
  <Slides>16</Slides>
  <Notes>0</Notes>
  <HiddenSlides>0</HiddenSlides>
  <MMClips>0</MMClips>
  <ScaleCrop>false</ScaleCrop>
  <HeadingPairs>
    <vt:vector size="6" baseType="variant">
      <vt:variant>
        <vt:lpstr>Téma</vt:lpstr>
      </vt:variant>
      <vt:variant>
        <vt:i4>1</vt:i4>
      </vt:variant>
      <vt:variant>
        <vt:lpstr>Beágyazott OLE kiszolgálók</vt:lpstr>
      </vt:variant>
      <vt:variant>
        <vt:i4>2</vt:i4>
      </vt:variant>
      <vt:variant>
        <vt:lpstr>Diacímek</vt:lpstr>
      </vt:variant>
      <vt:variant>
        <vt:i4>16</vt:i4>
      </vt:variant>
    </vt:vector>
  </HeadingPairs>
  <TitlesOfParts>
    <vt:vector size="19" baseType="lpstr">
      <vt:lpstr>Office-téma</vt:lpstr>
      <vt:lpstr>Worksheet</vt:lpstr>
      <vt:lpstr>Munkalap</vt:lpstr>
      <vt:lpstr>Kárpát-medence Régió: a KKV együttműködés jelentősége az üzleti és a  civil kapcsolatokban  Vitaindító a KEP törzsasztal fórumán Budapest, 2021. március 2. </vt:lpstr>
      <vt:lpstr>I. Bevezető megjegyzések   1) Magyar külgazdasági alapvetések</vt:lpstr>
      <vt:lpstr>.</vt:lpstr>
      <vt:lpstr>.</vt:lpstr>
      <vt:lpstr>.</vt:lpstr>
      <vt:lpstr>2.A Magyarország külgazdasági  kapcsolatai a szomszédos országokkal </vt:lpstr>
      <vt:lpstr>Magyarország és a szomszédos országok közötti kereskedelmi és közvetlen tőkebefektetések alakulása</vt:lpstr>
      <vt:lpstr>.</vt:lpstr>
      <vt:lpstr>.</vt:lpstr>
      <vt:lpstr>.</vt:lpstr>
      <vt:lpstr>3. A KKV-k jelentősége a magyar külgazdaságban , és a KMR-ben</vt:lpstr>
      <vt:lpstr>II. Állami és civil összefogás a KKV-k szerepének erősítésért a Kárpát-Medence Régióban</vt:lpstr>
      <vt:lpstr>.</vt:lpstr>
      <vt:lpstr>.</vt:lpstr>
      <vt:lpstr>2) Civil szervezetek a KMR üzleti együttműködés előmozdításáért </vt:lpstr>
      <vt:lpstr>Köszönöm megtisztelő figyelmüket!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Magyarország gazdasági kapcsolatai a szomszédos országokkal</dc:title>
  <dc:creator>Windows-felhasználó</dc:creator>
  <cp:lastModifiedBy>Windows-felhasználó</cp:lastModifiedBy>
  <cp:revision>106</cp:revision>
  <dcterms:created xsi:type="dcterms:W3CDTF">2019-05-07T12:52:55Z</dcterms:created>
  <dcterms:modified xsi:type="dcterms:W3CDTF">2021-03-02T12:23:31Z</dcterms:modified>
</cp:coreProperties>
</file>