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82" r:id="rId4"/>
    <p:sldId id="264" r:id="rId5"/>
    <p:sldId id="286" r:id="rId6"/>
    <p:sldId id="263" r:id="rId7"/>
    <p:sldId id="266" r:id="rId8"/>
    <p:sldId id="287" r:id="rId9"/>
    <p:sldId id="292" r:id="rId10"/>
    <p:sldId id="294" r:id="rId11"/>
    <p:sldId id="288" r:id="rId12"/>
    <p:sldId id="296" r:id="rId13"/>
    <p:sldId id="298" r:id="rId14"/>
    <p:sldId id="300" r:id="rId15"/>
    <p:sldId id="277" r:id="rId16"/>
    <p:sldId id="289" r:id="rId17"/>
    <p:sldId id="290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0C66B-5E9A-4F5C-B42A-074EA3481EAF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C75F2-46C1-4498-B82B-6AFB435C37F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FB60-3230-4D5D-BFCC-70D96C543723}" type="datetimeFigureOut">
              <a:rPr lang="hu-HU" smtClean="0"/>
              <a:pPr/>
              <a:t>2021. 09. 15.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347E-0FCE-4FA5-B15F-FD1C0DAB22D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1872207"/>
          </a:xfrm>
        </p:spPr>
        <p:txBody>
          <a:bodyPr>
            <a:normAutofit/>
          </a:bodyPr>
          <a:lstStyle/>
          <a:p>
            <a:r>
              <a:rPr lang="hu-HU" sz="4000" dirty="0" smtClean="0"/>
              <a:t>Közép-Európa: kedvező környezet a magyar gazdaság számára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2924944"/>
            <a:ext cx="6400800" cy="3312368"/>
          </a:xfrm>
        </p:spPr>
        <p:txBody>
          <a:bodyPr>
            <a:normAutofit lnSpcReduction="10000"/>
          </a:bodyPr>
          <a:lstStyle/>
          <a:p>
            <a:r>
              <a:rPr lang="hu-HU" sz="2400" dirty="0"/>
              <a:t>A</a:t>
            </a:r>
            <a:r>
              <a:rPr lang="hu-HU" sz="2400" dirty="0" smtClean="0"/>
              <a:t> magyar gazdaság középtávú perspektíváiról a KEPCP törzsasztala keretében tartandó konzultációhoz</a:t>
            </a:r>
          </a:p>
          <a:p>
            <a:r>
              <a:rPr lang="hu-HU" sz="2400" dirty="0" smtClean="0"/>
              <a:t>2021. Szeptember 15</a:t>
            </a:r>
            <a:r>
              <a:rPr lang="hu-HU" sz="2600" dirty="0" smtClean="0"/>
              <a:t>.</a:t>
            </a:r>
          </a:p>
          <a:p>
            <a:endParaRPr lang="hu-HU" sz="2600" dirty="0" smtClean="0"/>
          </a:p>
          <a:p>
            <a:r>
              <a:rPr lang="hu-HU" sz="2400" dirty="0" err="1" smtClean="0"/>
              <a:t>Gilyán</a:t>
            </a:r>
            <a:r>
              <a:rPr lang="hu-HU" sz="2400" dirty="0" smtClean="0"/>
              <a:t> György</a:t>
            </a:r>
          </a:p>
          <a:p>
            <a:r>
              <a:rPr lang="hu-HU" sz="2400" dirty="0" smtClean="0"/>
              <a:t>A Kelet-Európa Üzleti Klub társelnöke</a:t>
            </a:r>
          </a:p>
          <a:p>
            <a:r>
              <a:rPr lang="hu-HU" sz="2400" dirty="0" err="1" smtClean="0"/>
              <a:t>n</a:t>
            </a:r>
            <a:r>
              <a:rPr lang="hu-HU" sz="2400" dirty="0" err="1" smtClean="0"/>
              <a:t>y.nagykövet</a:t>
            </a:r>
            <a:endParaRPr lang="hu-H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539550" y="620693"/>
          <a:ext cx="8136906" cy="5688631"/>
        </p:xfrm>
        <a:graphic>
          <a:graphicData uri="http://schemas.openxmlformats.org/drawingml/2006/table">
            <a:tbl>
              <a:tblPr/>
              <a:tblGrid>
                <a:gridCol w="1627381"/>
                <a:gridCol w="1301905"/>
                <a:gridCol w="1301905"/>
                <a:gridCol w="1301905"/>
                <a:gridCol w="1301905"/>
                <a:gridCol w="1301905"/>
              </a:tblGrid>
              <a:tr h="55378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Részarány a globális GDP-ben PPP </a:t>
                      </a:r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-alapon</a:t>
                      </a:r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számolva %-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                     II/</a:t>
                      </a:r>
                      <a:r>
                        <a:rPr lang="hu-HU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B.táblázat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Croatia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Romania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Serbia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539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 countries ( -Hungary)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2.634%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2.887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19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International Monetary Fund, World Economic Outlook Database, April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16024"/>
          </a:xfrm>
        </p:spPr>
        <p:txBody>
          <a:bodyPr>
            <a:normAutofit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hu-HU" sz="2000" b="1" dirty="0" smtClean="0"/>
              <a:t>A vizsgált térség importja </a:t>
            </a:r>
            <a:r>
              <a:rPr lang="hu-HU" sz="2000" dirty="0" smtClean="0"/>
              <a:t>(amely a 2020. </a:t>
            </a:r>
            <a:r>
              <a:rPr lang="hu-HU" sz="2000" dirty="0" err="1" smtClean="0"/>
              <a:t>pandémia-évben</a:t>
            </a:r>
            <a:r>
              <a:rPr lang="hu-HU" sz="2000" dirty="0" smtClean="0"/>
              <a:t> 7,6 %-kal esett vissza) </a:t>
            </a:r>
            <a:r>
              <a:rPr lang="hu-HU" sz="2000" b="1" dirty="0" smtClean="0"/>
              <a:t>2021-ben várhatóan 9 , majd 2022-ben 8,4, 2023-ban 6,7 %-kal emelkedhet </a:t>
            </a:r>
            <a:r>
              <a:rPr lang="hu-HU" sz="2000" dirty="0" smtClean="0"/>
              <a:t>az IMF szerint ami kedvező a magyar kivitel szempontjából. (Ezen belül a V4 országok behozatalát  3-6 %-ra prognosztizálják.)</a:t>
            </a:r>
          </a:p>
          <a:p>
            <a:r>
              <a:rPr lang="hu-HU" sz="2000" b="1" dirty="0" smtClean="0"/>
              <a:t>A térség export-prognózisa </a:t>
            </a:r>
            <a:r>
              <a:rPr lang="hu-HU" sz="2000" dirty="0" smtClean="0"/>
              <a:t>ezzel korrelációban </a:t>
            </a:r>
            <a:r>
              <a:rPr lang="hu-HU" sz="2000" b="1" dirty="0" smtClean="0"/>
              <a:t>hasonló tendenciát jelez előre: </a:t>
            </a:r>
            <a:r>
              <a:rPr lang="hu-HU" sz="2000" dirty="0" smtClean="0"/>
              <a:t>azaz a 2020. évi 8,5 %-os visszaesés után a kivitel átlagos értéke 2021-2022-2023. években rendre 8,9, 8,5 és 5,9 %-ot érhet el.</a:t>
            </a:r>
          </a:p>
          <a:p>
            <a:r>
              <a:rPr lang="hu-HU" sz="2000" b="1" dirty="0" smtClean="0"/>
              <a:t>Az állami kiadások részaránya </a:t>
            </a:r>
            <a:r>
              <a:rPr lang="hu-HU" sz="2000" dirty="0" smtClean="0"/>
              <a:t>az egyes országok GDP-jén belül 2021-2023. években is ( bár évenként csökkenő mértékben, ám) meghaladja 2019. évit. </a:t>
            </a:r>
            <a:r>
              <a:rPr lang="hu-HU" sz="2000" b="1" dirty="0" smtClean="0"/>
              <a:t>Az összes beruházás GDP-hez viszonyított értéke </a:t>
            </a:r>
            <a:r>
              <a:rPr lang="hu-HU" sz="2000" dirty="0" smtClean="0"/>
              <a:t>2021 és 2023 között az IMF szakértők szerint  a V4 országokban és Szerbiában mérséklődik 1-2 ( Szlovákiában több) %-kal a 2019. évi szinthez képest, a többi ország esetében nő az arány. </a:t>
            </a:r>
          </a:p>
          <a:p>
            <a:endParaRPr lang="hu-HU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395538" y="692700"/>
          <a:ext cx="8208908" cy="5328587"/>
        </p:xfrm>
        <a:graphic>
          <a:graphicData uri="http://schemas.openxmlformats.org/drawingml/2006/table">
            <a:tbl>
              <a:tblPr/>
              <a:tblGrid>
                <a:gridCol w="1580598"/>
                <a:gridCol w="1325662"/>
                <a:gridCol w="1325662"/>
                <a:gridCol w="1325662"/>
                <a:gridCol w="1325662"/>
                <a:gridCol w="1325662"/>
              </a:tblGrid>
              <a:tr h="68914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Közép-európai országok áru és szolgáltatás importjának várható alakulása   (év/</a:t>
                      </a:r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év</a:t>
                      </a:r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, %-ban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)    II/C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táblázat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sng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2.448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-10.238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5.888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6.929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3.893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Croatia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6.348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-16.210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11.416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14.272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12.043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1.383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-6.073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5.933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3.666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3.100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7.515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-12.696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9.988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4.745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5.253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3.274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-2.556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11.589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4.825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3.500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Romania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6.850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-4.566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11.403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10.944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6.884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Serbia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11.372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-3.851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6.615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11.207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9.479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2.091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-8.540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11.458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5.831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6.270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4.448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-10.232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9.701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9.378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7.540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Ukraine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7.195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-5.920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6.276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9.171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7.538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KKE régió átlag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-7,6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880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International Monetary Fund, World Economic Outlook Database, April 2021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827582" y="908720"/>
          <a:ext cx="7632849" cy="5472607"/>
        </p:xfrm>
        <a:graphic>
          <a:graphicData uri="http://schemas.openxmlformats.org/drawingml/2006/table">
            <a:tbl>
              <a:tblPr/>
              <a:tblGrid>
                <a:gridCol w="2060869"/>
                <a:gridCol w="1114396"/>
                <a:gridCol w="1114396"/>
                <a:gridCol w="1114396"/>
                <a:gridCol w="1114396"/>
                <a:gridCol w="1114396"/>
              </a:tblGrid>
              <a:tr h="68407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hu-HU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Közép-európai országok árú és szolgáltatás exportjának várható </a:t>
                      </a:r>
                      <a:r>
                        <a:rPr lang="hu-HU" sz="14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alakuláasa</a:t>
                      </a:r>
                      <a:r>
                        <a:rPr lang="hu-HU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 év/</a:t>
                      </a:r>
                      <a:r>
                        <a:rPr lang="hu-HU" sz="1400" b="1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év</a:t>
                      </a:r>
                      <a:r>
                        <a:rPr lang="hu-HU" sz="1400" b="1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%-</a:t>
                      </a:r>
                      <a:r>
                        <a:rPr lang="hu-HU" sz="14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ban)  II/</a:t>
                      </a:r>
                      <a:r>
                        <a:rPr lang="hu-HU" sz="1400" b="1" i="1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D.táblázat</a:t>
                      </a:r>
                      <a:endParaRPr lang="hu-HU" sz="14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2.943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-10.383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5.140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7.227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3.799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Croatia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6.801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-26.854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16.317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15.809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12.970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1.306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-5.936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6.815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4.406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3.300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5.786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-14.635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12.793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5.601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5.180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5.146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-0.545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10.621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3.162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3.000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Romania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4.591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-9.389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11.991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11.797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7.091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Serbia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10.090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-4.555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6.492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12.409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10.642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0.771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-7.133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10.789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4.523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5.133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4.082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-8.671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7.849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7.662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6.165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Ukraine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7.085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-2.623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4.614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9.151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7.466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004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Átlag(kerekítve)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4,8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-8,5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8,5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37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International Monetary Fund, World Economic Outlook Database, April 2021</a:t>
                      </a:r>
                    </a:p>
                  </a:txBody>
                  <a:tcPr marL="9407" marR="9407" marT="94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467544" y="1196757"/>
          <a:ext cx="8208913" cy="5184566"/>
        </p:xfrm>
        <a:graphic>
          <a:graphicData uri="http://schemas.openxmlformats.org/drawingml/2006/table">
            <a:tbl>
              <a:tblPr/>
              <a:tblGrid>
                <a:gridCol w="2114128"/>
                <a:gridCol w="1218957"/>
                <a:gridCol w="1218957"/>
                <a:gridCol w="1218957"/>
                <a:gridCol w="1218957"/>
                <a:gridCol w="1218957"/>
              </a:tblGrid>
              <a:tr h="59868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Állami kiadások összessége (</a:t>
                      </a:r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government</a:t>
                      </a:r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hu-HU" sz="1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expenditure</a:t>
                      </a:r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 a GDP %-ában folyó 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áron   II/E. táblázat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48.415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57.895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54.771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52.270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51.027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Croatia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46.862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54.960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52.270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51.123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50.939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41.154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47.860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47.268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46.162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45.648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45.346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50.873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48.617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47.028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46.170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41.766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48.945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45.165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43.718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43.797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Romania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33.477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38.810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37.466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35.992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35.570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Serbia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42.061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48.565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46.066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42.788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42.141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42.744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49.553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48.827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46.437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46.433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43.297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53.232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51.232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48.628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47.297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234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Ukraine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41.450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47.114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43.720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40.909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39.455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663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International Monetary Fund, World Economic Outlook Database, April 2021</a:t>
                      </a: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86" marR="9386" marT="93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683564" y="908724"/>
          <a:ext cx="7848875" cy="5112564"/>
        </p:xfrm>
        <a:graphic>
          <a:graphicData uri="http://schemas.openxmlformats.org/drawingml/2006/table">
            <a:tbl>
              <a:tblPr/>
              <a:tblGrid>
                <a:gridCol w="1915600"/>
                <a:gridCol w="1186655"/>
                <a:gridCol w="1186655"/>
                <a:gridCol w="1186655"/>
                <a:gridCol w="1186655"/>
                <a:gridCol w="1186655"/>
              </a:tblGrid>
              <a:tr h="42604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Összes beruházás a GDP %-ában folyó 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áron                                 II/F</a:t>
                      </a:r>
                      <a:r>
                        <a:rPr lang="hu-H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táblázat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25.193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25.508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25.754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Croatia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22.667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24.391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23.994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24.495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26.941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24.616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25.596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25.686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25.997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27.978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27.461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26.608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27.097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27.306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17.704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Romania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23.729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23.604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24.766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Serbia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25.104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23.173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23.945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24.198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24.245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23.559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16.872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21.751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23.377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20.720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20.593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21.314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23.167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24.688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6047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Ukraine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6.591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15.911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16.607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III.A </a:t>
            </a:r>
            <a:r>
              <a:rPr lang="hu-HU" sz="2400" b="1" dirty="0" smtClean="0"/>
              <a:t>közép-európai gazdasági környezet pozitív hatásainak kiaknázásához folyamatosan új megoldásokra is szükség van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323528" y="908720"/>
            <a:ext cx="8136904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/>
              <a:t>A </a:t>
            </a:r>
            <a:r>
              <a:rPr lang="hu-HU" sz="1800" b="1" dirty="0" smtClean="0"/>
              <a:t>közép-európai térség és országai globális  versenyképességének fenntartásához </a:t>
            </a:r>
            <a:r>
              <a:rPr lang="hu-HU" sz="1800" dirty="0" smtClean="0"/>
              <a:t>és növeléséhez – az EU hatályos politikáihoz, szabályozásához képest is – új kezdeményezések, megoldások elengedhetetlenek több dimenzióban. </a:t>
            </a:r>
          </a:p>
          <a:p>
            <a:pPr>
              <a:buNone/>
            </a:pPr>
            <a:r>
              <a:rPr lang="hu-HU" sz="1800" b="1" dirty="0" err="1" smtClean="0"/>
              <a:t>Kül-</a:t>
            </a:r>
            <a:r>
              <a:rPr lang="hu-HU" sz="1800" b="1" dirty="0" smtClean="0"/>
              <a:t> és b</a:t>
            </a:r>
            <a:r>
              <a:rPr lang="hu-HU" sz="1800" b="1" dirty="0" smtClean="0"/>
              <a:t>iztonságpolitikai téren </a:t>
            </a:r>
            <a:r>
              <a:rPr lang="hu-HU" sz="1800" dirty="0" smtClean="0"/>
              <a:t>sürgető</a:t>
            </a:r>
          </a:p>
          <a:p>
            <a:pPr>
              <a:buNone/>
            </a:pPr>
            <a:r>
              <a:rPr lang="hu-HU" sz="1800" dirty="0" err="1" smtClean="0"/>
              <a:t>-a</a:t>
            </a:r>
            <a:r>
              <a:rPr lang="hu-HU" sz="1800" dirty="0" smtClean="0"/>
              <a:t> </a:t>
            </a:r>
            <a:r>
              <a:rPr lang="hu-HU" sz="1800" b="1" dirty="0" smtClean="0"/>
              <a:t>Nyugat-balkán</a:t>
            </a:r>
            <a:r>
              <a:rPr lang="hu-HU" sz="1800" dirty="0" smtClean="0"/>
              <a:t>i országok EU csatlakozásának megvalósítása,</a:t>
            </a:r>
          </a:p>
          <a:p>
            <a:pPr>
              <a:buNone/>
            </a:pPr>
            <a:r>
              <a:rPr lang="hu-HU" sz="1800" dirty="0" err="1" smtClean="0"/>
              <a:t>-a</a:t>
            </a:r>
            <a:r>
              <a:rPr lang="hu-HU" sz="1800" dirty="0" smtClean="0"/>
              <a:t> </a:t>
            </a:r>
            <a:r>
              <a:rPr lang="hu-HU" sz="1800" b="1" dirty="0" smtClean="0"/>
              <a:t>V4 </a:t>
            </a:r>
            <a:r>
              <a:rPr lang="hu-HU" sz="1800" b="1" dirty="0" err="1" smtClean="0"/>
              <a:t>és-D-AT-Slo-HR</a:t>
            </a:r>
            <a:r>
              <a:rPr lang="hu-HU" sz="1800" b="1" dirty="0" smtClean="0"/>
              <a:t> </a:t>
            </a:r>
            <a:r>
              <a:rPr lang="hu-HU" sz="1800" dirty="0" smtClean="0"/>
              <a:t>közép-európai biztonságpolitikai, katonai és haditechnikai együttműködés erősítése</a:t>
            </a:r>
          </a:p>
          <a:p>
            <a:pPr>
              <a:buNone/>
            </a:pPr>
            <a:r>
              <a:rPr lang="hu-HU" sz="1800" dirty="0" smtClean="0"/>
              <a:t>A V4 kezdeményezéssel, koordinációval </a:t>
            </a:r>
            <a:r>
              <a:rPr lang="hu-HU" sz="1800" b="1" dirty="0" smtClean="0"/>
              <a:t>a gazdaságpolitika terén </a:t>
            </a:r>
          </a:p>
          <a:p>
            <a:pPr>
              <a:buNone/>
            </a:pPr>
            <a:r>
              <a:rPr lang="hu-HU" sz="1800" dirty="0" err="1" smtClean="0"/>
              <a:t>-</a:t>
            </a:r>
            <a:r>
              <a:rPr lang="hu-HU" sz="1800" dirty="0" err="1" smtClean="0"/>
              <a:t>meg</a:t>
            </a:r>
            <a:r>
              <a:rPr lang="hu-HU" sz="1800" dirty="0" smtClean="0"/>
              <a:t> kell újítani KE országok közötti egyeztetés fórumait;</a:t>
            </a:r>
          </a:p>
          <a:p>
            <a:pPr>
              <a:buNone/>
            </a:pPr>
            <a:r>
              <a:rPr lang="hu-HU" sz="1800" dirty="0" smtClean="0"/>
              <a:t>-EU, saját és külső források koncentrálásával </a:t>
            </a:r>
            <a:r>
              <a:rPr lang="hu-HU" sz="1800" b="1" dirty="0" smtClean="0"/>
              <a:t>prioritást kell biztosítani az </a:t>
            </a:r>
            <a:r>
              <a:rPr lang="hu-HU" sz="1800" b="1" dirty="0" err="1" smtClean="0"/>
              <a:t>Észak-Déli</a:t>
            </a:r>
            <a:r>
              <a:rPr lang="hu-HU" sz="1800" b="1" dirty="0" smtClean="0"/>
              <a:t> irányú </a:t>
            </a:r>
            <a:r>
              <a:rPr lang="hu-HU" sz="1800" dirty="0" smtClean="0"/>
              <a:t>közlekedési energetikai, informatikai infrastrukturális   és oktatási fejlesztéseknek,  és a környezetvédelemnek;</a:t>
            </a:r>
          </a:p>
          <a:p>
            <a:pPr>
              <a:buNone/>
            </a:pPr>
            <a:r>
              <a:rPr lang="hu-HU" sz="1800" dirty="0" err="1" smtClean="0"/>
              <a:t>-akár</a:t>
            </a:r>
            <a:r>
              <a:rPr lang="hu-HU" sz="1800" dirty="0" smtClean="0"/>
              <a:t> az EU szabályozás módosításának elérésével átmeneti időre</a:t>
            </a:r>
          </a:p>
          <a:p>
            <a:pPr>
              <a:buNone/>
            </a:pPr>
            <a:r>
              <a:rPr lang="hu-HU" sz="1800" dirty="0" smtClean="0"/>
              <a:t>== </a:t>
            </a:r>
            <a:r>
              <a:rPr lang="hu-HU" sz="1800" b="1" dirty="0" smtClean="0"/>
              <a:t>különleges befektetési kedvezményeket </a:t>
            </a:r>
            <a:r>
              <a:rPr lang="hu-HU" sz="1800" dirty="0" smtClean="0"/>
              <a:t>kellene biztosítani a régióban a fenti prioritási területeken, valamint a kommunális gazdaságba a befektetőknek;</a:t>
            </a:r>
          </a:p>
          <a:p>
            <a:pPr>
              <a:buNone/>
            </a:pPr>
            <a:r>
              <a:rPr lang="hu-HU" sz="1800" dirty="0" smtClean="0"/>
              <a:t>==további kedvezményeket és támogatásokkal kellene segíteni a </a:t>
            </a:r>
            <a:r>
              <a:rPr lang="hu-HU" sz="1800" b="1" dirty="0" smtClean="0"/>
              <a:t>KKV-ék </a:t>
            </a:r>
            <a:r>
              <a:rPr lang="hu-HU" sz="1800" b="1" dirty="0" err="1" smtClean="0"/>
              <a:t>nemzetköziesítését</a:t>
            </a:r>
            <a:r>
              <a:rPr lang="hu-HU" sz="1800" dirty="0" smtClean="0"/>
              <a:t>.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 </a:t>
            </a:r>
          </a:p>
          <a:p>
            <a:pPr>
              <a:buNone/>
            </a:pPr>
            <a:r>
              <a:rPr lang="hu-HU" sz="2000" dirty="0" smtClean="0"/>
              <a:t> </a:t>
            </a:r>
            <a:endParaRPr lang="hu-HU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2808312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Köszönöm megtisztelő figyelmüket.</a:t>
            </a:r>
            <a:endParaRPr lang="hu-HU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err="1" smtClean="0"/>
              <a:t>I.Közép-európai</a:t>
            </a:r>
            <a:r>
              <a:rPr lang="hu-HU" sz="2800" b="1" dirty="0" smtClean="0"/>
              <a:t> régió gazdasági jelentősége hazánk számára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Az ország-csoport értelmezése</a:t>
            </a:r>
          </a:p>
          <a:p>
            <a:r>
              <a:rPr lang="hu-HU" sz="2400" dirty="0" smtClean="0"/>
              <a:t>Súlya külkereskedelmünkben és részaránya a magyar közvetlen tőkekifektetésekben</a:t>
            </a:r>
          </a:p>
          <a:p>
            <a:r>
              <a:rPr lang="hu-HU" sz="2400" dirty="0" smtClean="0"/>
              <a:t>Jelentősége a magyar KKV-k számára és a nemzetpolitikai építkezés gazdasági alapjai </a:t>
            </a:r>
            <a:r>
              <a:rPr lang="hu-HU" sz="2400" dirty="0" smtClean="0"/>
              <a:t>oldaláról</a:t>
            </a:r>
            <a:endParaRPr lang="hu-H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A Közép-európai országok súlya árú és tőke kapcsolatainkban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200" b="1" dirty="0" smtClean="0"/>
              <a:t>Az EU csatlakozás óta erősödött a magyar külkereskedelem viszonylati koncentrációja.</a:t>
            </a:r>
          </a:p>
          <a:p>
            <a:r>
              <a:rPr lang="hu-HU" sz="2200" dirty="0" smtClean="0"/>
              <a:t>      A kivitelben és a behozatalban is néhány %-ponttal nőtt az EU államok részaránya, ezen belül bővült legnagyobb partnerünkkel</a:t>
            </a:r>
            <a:r>
              <a:rPr lang="hu-HU" sz="2200" b="1" dirty="0" smtClean="0"/>
              <a:t> Németországgal a forgalom részaránya 27 % körül állandósult</a:t>
            </a:r>
            <a:r>
              <a:rPr lang="hu-HU" sz="2200" dirty="0" smtClean="0"/>
              <a:t>. </a:t>
            </a:r>
          </a:p>
          <a:p>
            <a:r>
              <a:rPr lang="hu-HU" sz="2200" dirty="0" smtClean="0"/>
              <a:t>      Első 10 partnerünk között csak európai EU ország található, közöttük is Németország után a legjelentősebbek a V4 trió – 15 %-os forgalmi részesedéssel.</a:t>
            </a:r>
          </a:p>
          <a:p>
            <a:r>
              <a:rPr lang="hu-HU" sz="2200" dirty="0" smtClean="0"/>
              <a:t>      Első 10 partnerünk adja a forgalom 2/3-át, a második 10 partner pedig 20 %-át, a harmadik 10 partnerrel együtt összesen több, mint 92 %-át.</a:t>
            </a:r>
          </a:p>
          <a:p>
            <a:r>
              <a:rPr lang="hu-HU" sz="2200" dirty="0" smtClean="0"/>
              <a:t>            Első 30 partnerünk közül mindössze 5 ország Európán kívüli (USA, Mexikó, Kína, Japán, Dél-Korea). </a:t>
            </a:r>
          </a:p>
          <a:p>
            <a:r>
              <a:rPr lang="hu-HU" sz="2200" b="1" dirty="0" smtClean="0"/>
              <a:t>Németországon kívül a további 9 közép-európai ország kivitelünkben és behozatalunkban is kb. 29 %-ot tesz ki . </a:t>
            </a:r>
            <a:r>
              <a:rPr lang="hu-HU" sz="2200" dirty="0" smtClean="0"/>
              <a:t>Ebből az az 1-10. között </a:t>
            </a:r>
            <a:r>
              <a:rPr lang="hu-HU" sz="2200" dirty="0" err="1" smtClean="0"/>
              <a:t>Sl</a:t>
            </a:r>
            <a:r>
              <a:rPr lang="hu-HU" sz="2200" dirty="0" smtClean="0"/>
              <a:t>,RO,AT,CZ,</a:t>
            </a:r>
            <a:r>
              <a:rPr lang="hu-HU" sz="2200" dirty="0" err="1" smtClean="0"/>
              <a:t>Pl</a:t>
            </a:r>
            <a:r>
              <a:rPr lang="hu-HU" sz="2200" dirty="0" smtClean="0"/>
              <a:t>, a 11-20. között pedig UA, HR,SRB,SLO.</a:t>
            </a:r>
          </a:p>
          <a:p>
            <a:r>
              <a:rPr lang="hu-HU" sz="2200" dirty="0" smtClean="0"/>
              <a:t>Szolgáltatás külkereskedelmünkben csaknem azonos a viszonylati megoszlás  (60:20:10 %) a partner-országok között.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 </a:t>
            </a:r>
            <a:endParaRPr lang="hu-H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07502" y="188640"/>
          <a:ext cx="8856989" cy="6192687"/>
        </p:xfrm>
        <a:graphic>
          <a:graphicData uri="http://schemas.openxmlformats.org/drawingml/2006/table">
            <a:tbl>
              <a:tblPr/>
              <a:tblGrid>
                <a:gridCol w="1118069"/>
                <a:gridCol w="636491"/>
                <a:gridCol w="636491"/>
                <a:gridCol w="687005"/>
                <a:gridCol w="636491"/>
                <a:gridCol w="636491"/>
                <a:gridCol w="636491"/>
                <a:gridCol w="636491"/>
                <a:gridCol w="687005"/>
                <a:gridCol w="636491"/>
                <a:gridCol w="636491"/>
                <a:gridCol w="636491"/>
                <a:gridCol w="636491"/>
              </a:tblGrid>
              <a:tr h="48499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Magyarország és a közép-európai országok közötti külkereskedelmi termékforgalom alakulása 2010. év és 2021. I. félév közötti időszakban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44754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Import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Export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növekedés 2019/2010 %-ban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08011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Ország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2010. 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2019. 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6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Részarány az összesben 2019-ben %-ban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2020. 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2021. év 1. félév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2010. 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2019. 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6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Részarány az összesben 2019-ben  %-ban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2020. 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2021. év 1. félév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Import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Arial Unicode MS"/>
                        </a:rPr>
                        <a:t>Export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553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Mindösszesen Ország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65 933,7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104 761,0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99 367,8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55 920,3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71 448,8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109 094,6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104 986,1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59 590,5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158,9%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152,7%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966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Ausztria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4 083,6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6 440,4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5 771,1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3 181,3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3 500,6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5 039,7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4,6%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4 559,4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2 584,1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157,7%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Csehország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2 135,0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5 187,5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5 006,9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2 884,3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2 475,1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4 677,3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4,3%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4 198,4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2 475,5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189,0%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Horvátország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243,6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799,2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855,7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865,3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1 843,5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1 623,1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963,9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328,1%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213,1%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Lengyelország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3 470,6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6 050,2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5,8%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5 769,3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3 242,8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2 632,5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4 621,4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4,2%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4 326,5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2 566,9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174,3%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175,6%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Románia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1 720,2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2 844,6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2,7%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2 563,3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1 540,6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3 846,7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5 515,6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5,1%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5 452,9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2 983,9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165,4%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143,4%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Szlovénia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646,3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1 527,8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1 376,6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765,0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754,9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1 174,5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1 140,6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652,3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236,4%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155,6%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Szlovákia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2 736,5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5 135,6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4,9%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4 649,8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2 752,4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3 821,7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5 724,1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5,2%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5 619,4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3 108,3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187,7%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149,8%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22378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Ukrajna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659,5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1 612,3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1 270,6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598,8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1 454,0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2 133,0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2,0%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2 086,8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1 012,0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244,5%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146,7%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2966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Szerbia</a:t>
                      </a:r>
                    </a:p>
                  </a:txBody>
                  <a:tcPr marL="6949" marR="6949" marT="694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932,3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698,4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844,1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1 661,5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1 707,2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981,4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334,2%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196,8%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32966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V4 országok</a:t>
                      </a:r>
                    </a:p>
                  </a:txBody>
                  <a:tcPr marL="6949" marR="6949" marT="6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8 342,1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16 373,2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15,6%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15 425,9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8 879,6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8 929,3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15 022,9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13,8%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14 144,3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8 150,7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196,3%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168,2%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5345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Szomszédos országok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10 368,6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19 292,2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18,4%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17 447,3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9 949,9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15 087,3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23 092,0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21,2%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22 189,4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12 285,9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186,1%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153,1%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794206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Közép-európai országok plusz</a:t>
                      </a:r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(szomszédos országok+V4)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15 974,2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30 529,8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29,1%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28 223,4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16 077,0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20 194,9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32 390,7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29,7%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30 714,3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17 328,3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191,1%</a:t>
                      </a:r>
                    </a:p>
                  </a:txBody>
                  <a:tcPr marL="6949" marR="6949" marT="6949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160,4%</a:t>
                      </a:r>
                    </a:p>
                  </a:txBody>
                  <a:tcPr marL="6949" marR="6949" marT="6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3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Forrás: KSH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Összeállította: </a:t>
                      </a:r>
                      <a:r>
                        <a:rPr lang="hu-HU" sz="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Gilyán</a:t>
                      </a:r>
                      <a:r>
                        <a:rPr lang="hu-HU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György</a:t>
                      </a:r>
                    </a:p>
                  </a:txBody>
                  <a:tcPr marL="6949" marR="6949" marT="69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/>
              <a:t>A közvetlen magyar tőkebefektetések elsősorban a közép-európai országokba irányulnak</a:t>
            </a:r>
          </a:p>
          <a:p>
            <a:pPr>
              <a:buNone/>
            </a:pPr>
            <a:r>
              <a:rPr lang="hu-HU" sz="2000" b="1" dirty="0" smtClean="0"/>
              <a:t>Ezekbe az országokban realizálódott </a:t>
            </a:r>
            <a:r>
              <a:rPr lang="hu-HU" sz="2000" dirty="0" smtClean="0"/>
              <a:t>az Európában kifektetett magyar  FDI állomány 52 %-a és  világ összes országába irányulónak pedig43 %-a. Éllovas célországok (az MNB legfrissebb adatai szerint): Horvátország – 3,8, Szlovákia-2,5, Románia-1,7, Lengyelország-1,5  milliárd euró.</a:t>
            </a:r>
          </a:p>
          <a:p>
            <a:pPr>
              <a:buNone/>
            </a:pPr>
            <a:r>
              <a:rPr lang="hu-HU" sz="2000" dirty="0" smtClean="0"/>
              <a:t>( Európában további jelentősebb fókusz-országok: Ciprus-3,2, Hollandia-1,7, Bulgária-1,6, Luxemburg-0,9 milliárd euró. Németországban a magyar kifektetett tőkeállomány mindössze 208 millió euró. A világban pedig : Izrael-2,3, USA-1,2, Brazília 0,5 milliárd euró) </a:t>
            </a:r>
          </a:p>
          <a:p>
            <a:pPr>
              <a:buNone/>
            </a:pPr>
            <a:r>
              <a:rPr lang="hu-HU" sz="2000" dirty="0" smtClean="0"/>
              <a:t>A szomszédos országokban legnagyobb magyar befektetők a MOL és az OTP, mellettük több száz magyar KKV invesztált főként. a kommunális rekonstrukciókba, magasépítésbe, az élelmiszer-feldolgozásba, az idegenforgalomba.  </a:t>
            </a:r>
            <a:endParaRPr lang="hu-H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467540" y="332656"/>
          <a:ext cx="8280927" cy="6048678"/>
        </p:xfrm>
        <a:graphic>
          <a:graphicData uri="http://schemas.openxmlformats.org/drawingml/2006/table">
            <a:tbl>
              <a:tblPr/>
              <a:tblGrid>
                <a:gridCol w="1901543"/>
                <a:gridCol w="797423"/>
                <a:gridCol w="797423"/>
                <a:gridCol w="797423"/>
                <a:gridCol w="797423"/>
                <a:gridCol w="797423"/>
                <a:gridCol w="797423"/>
                <a:gridCol w="797423"/>
                <a:gridCol w="797423"/>
              </a:tblGrid>
              <a:tr h="191330">
                <a:tc rowSpan="2" gridSpan="7"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latin typeface="Calibri"/>
                        </a:rPr>
                        <a:t>Közvetlen magyar tőkekifektetések (stock) országbontásban (millió euro)</a:t>
                      </a:r>
                    </a:p>
                  </a:txBody>
                  <a:tcPr marL="6364" marR="6364" marT="636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Részarány az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73187">
                <a:tc gridSpan="7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Európába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Világba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53042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latin typeface="Calibri"/>
                        </a:rPr>
                        <a:t>Ország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irányuló magyar kifektetések %-ában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27324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Európa. Ebből: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latin typeface="Calibri"/>
                        </a:rPr>
                        <a:t>13 579,3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latin typeface="Calibri"/>
                        </a:rPr>
                        <a:t>20 040,8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latin typeface="Calibri"/>
                        </a:rPr>
                        <a:t>19 236,9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latin typeface="Calibri"/>
                        </a:rPr>
                        <a:t>18 426,4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latin typeface="Calibri"/>
                        </a:rPr>
                        <a:t>20 669,4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latin typeface="Calibri"/>
                        </a:rPr>
                        <a:t>23 378,9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83,3%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5737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 Ausztria(AT)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84,3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101,8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100,1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88,5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109,7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71,0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7324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Csehország(CZ)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244,7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307,1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346,3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311,5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665,3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854,0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3,7%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3,0%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Horvátország(HR)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2 916,1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3 268,2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3 073,3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2 788,2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3 733,0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3 780,5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16,2%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Lengyelország(PL)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277,6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277,1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313,5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405,5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1 216,2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1 498,8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6,4%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5,3%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Románia(RO)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743,0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901,8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954,3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1 116,1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1 292,7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1 728,2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Szerbia(SRB)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356,3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253,6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230,2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280,3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457,1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964,3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Szlovákia(SK)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1 536,9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1 185,4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1 413,7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2 309,4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2 292,3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2 516,1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10,8%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Szlovénia(SLO)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58,4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73,1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45,2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15,5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53,1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391,2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Ukrajna(UA)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450,4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423,0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109,7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189,2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313,9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4682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Calibri"/>
                        </a:rPr>
                        <a:t>V4 országok(CZ,PL,SK)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2 059,2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1 769,5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2 073,5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3 026,4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4 173,8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4 868,9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20,8%</a:t>
                      </a:r>
                    </a:p>
                  </a:txBody>
                  <a:tcPr marL="6364" marR="6364" marT="6364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17,3%</a:t>
                      </a:r>
                    </a:p>
                  </a:txBody>
                  <a:tcPr marL="6364" marR="6364" marT="6364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06195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1" i="0" u="sng" strike="noStrike">
                          <a:latin typeface="Calibri"/>
                        </a:rPr>
                        <a:t>Szomszédos országok(AT,SK,UA,RO,SRB,HR,SLO)</a:t>
                      </a:r>
                    </a:p>
                  </a:txBody>
                  <a:tcPr marL="6364" marR="6364" marT="63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6 145,3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6 206,8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5 820,2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6 707,7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8 127,0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9 765,1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41,8%</a:t>
                      </a:r>
                    </a:p>
                  </a:txBody>
                  <a:tcPr marL="6364" marR="6364" marT="6364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34,8%</a:t>
                      </a:r>
                    </a:p>
                  </a:txBody>
                  <a:tcPr marL="6364" marR="6364" marT="6364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496">
                <a:tc>
                  <a:txBody>
                    <a:bodyPr/>
                    <a:lstStyle/>
                    <a:p>
                      <a:pPr algn="l" fontAlgn="t"/>
                      <a:r>
                        <a:rPr lang="hu-HU" sz="800" b="1" i="1" u="none" strike="noStrike">
                          <a:latin typeface="Calibri"/>
                        </a:rPr>
                        <a:t>Közép-Európai országok plusz(szomszédos+V4)</a:t>
                      </a:r>
                    </a:p>
                  </a:txBody>
                  <a:tcPr marL="6364" marR="6364" marT="63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6 667,6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6 791,0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6 480,0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7 424,7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10 008,5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1" i="0" u="none" strike="noStrike">
                          <a:latin typeface="Calibri"/>
                        </a:rPr>
                        <a:t>12 118,0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51,8%</a:t>
                      </a:r>
                    </a:p>
                  </a:txBody>
                  <a:tcPr marL="6364" marR="6364" marT="6364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43,2%</a:t>
                      </a:r>
                    </a:p>
                  </a:txBody>
                  <a:tcPr marL="6364" marR="6364" marT="6364" marB="0" anchor="b">
                    <a:lnL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latin typeface="Calibri"/>
                        </a:rPr>
                        <a:t>Amerika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3 023,6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7 702,5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9 953,6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1 039,5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1 391,9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1 732,1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6,2%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latin typeface="Calibri"/>
                        </a:rPr>
                        <a:t>Ázsia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1 042,0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1 943,1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4 128,3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4 108,6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2 863,6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2 930,4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10,4%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latin typeface="Calibri"/>
                        </a:rPr>
                        <a:t>Afrika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4,9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2,1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5,2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5,7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6,6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5,9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latin typeface="Calibri"/>
                        </a:rPr>
                        <a:t>Ausztrália és Óceánia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4,3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18,0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31,7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7,1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latin typeface="Calibri"/>
                        </a:rPr>
                        <a:t>14,6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8379"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1" i="0" u="none" strike="noStrike">
                          <a:latin typeface="Calibri"/>
                        </a:rPr>
                        <a:t>Világ Összesen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17 673,7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29 707,0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33 355,6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23 624,8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24 948,3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28 070,0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100,0%</a:t>
                      </a:r>
                    </a:p>
                  </a:txBody>
                  <a:tcPr marL="6364" marR="6364" marT="63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94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Forrás: MNB, Statisztikai Igazgatóság</a:t>
                      </a:r>
                    </a:p>
                  </a:txBody>
                  <a:tcPr marL="6364" marR="6364" marT="63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Összeállította: Gilyán György</a:t>
                      </a:r>
                    </a:p>
                  </a:txBody>
                  <a:tcPr marL="6364" marR="6364" marT="63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64" marR="6364" marT="636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6864" cy="720080"/>
          </a:xfrm>
        </p:spPr>
        <p:txBody>
          <a:bodyPr>
            <a:noAutofit/>
          </a:bodyPr>
          <a:lstStyle/>
          <a:p>
            <a:pPr algn="l"/>
            <a:r>
              <a:rPr lang="hu-HU" sz="2400" b="1" dirty="0" smtClean="0"/>
              <a:t>A közép-európai régió fontos növekedési  tér  a magyar KKV szektor számára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r>
              <a:rPr lang="hu-HU" sz="2000" dirty="0" smtClean="0"/>
              <a:t>A mintegy 700 ezer magyarországi  KKV jelentősége az ország  politikai, társadalmi fejlődésében több vonatkozásban  markáns, így  a foglalkoztatásban ( 60 %), a GDP termelésben (50%), azonban a </a:t>
            </a:r>
            <a:r>
              <a:rPr lang="hu-HU" sz="2000" b="1" dirty="0" smtClean="0"/>
              <a:t>külgazdaságban ma még kevéssé jelentős </a:t>
            </a:r>
            <a:r>
              <a:rPr lang="hu-HU" sz="2000" dirty="0" smtClean="0"/>
              <a:t>( külkereskedelemben 10 %), külföldi befektetésekben marginális.</a:t>
            </a:r>
          </a:p>
          <a:p>
            <a:r>
              <a:rPr lang="hu-HU" sz="2000" dirty="0" smtClean="0"/>
              <a:t> Részarányuk azonban </a:t>
            </a:r>
            <a:r>
              <a:rPr lang="hu-HU" sz="2000" b="1" dirty="0" smtClean="0"/>
              <a:t>szomszédos országokkal </a:t>
            </a:r>
            <a:r>
              <a:rPr lang="hu-HU" sz="2000" dirty="0" smtClean="0"/>
              <a:t>folyó gazdasági-üzleti </a:t>
            </a:r>
            <a:r>
              <a:rPr lang="hu-HU" sz="2000" b="1" dirty="0" smtClean="0"/>
              <a:t>együttműködésben</a:t>
            </a:r>
            <a:r>
              <a:rPr lang="hu-HU" sz="2000" dirty="0" smtClean="0"/>
              <a:t>( a cégek akciórádiuszából fakadóan ) </a:t>
            </a:r>
            <a:r>
              <a:rPr lang="hu-HU" sz="2000" b="1" dirty="0" smtClean="0"/>
              <a:t>az átlagnál magasabb</a:t>
            </a:r>
            <a:r>
              <a:rPr lang="hu-HU" sz="2000" dirty="0" smtClean="0"/>
              <a:t>, a külkereskedelemben eléri a 35 %-ot. </a:t>
            </a:r>
            <a:r>
              <a:rPr lang="hu-HU" sz="2000" b="1" dirty="0" smtClean="0"/>
              <a:t>Ennek több, mint felét </a:t>
            </a:r>
            <a:r>
              <a:rPr lang="hu-HU" sz="2000" dirty="0" smtClean="0"/>
              <a:t>- szociokulturális, nyelvi és egyéb okokból -  a </a:t>
            </a:r>
            <a:r>
              <a:rPr lang="hu-HU" sz="2000" b="1" dirty="0" smtClean="0"/>
              <a:t>Kárpát-medence Régió vállalkozóival ápolt </a:t>
            </a:r>
            <a:r>
              <a:rPr lang="hu-HU" sz="2000" dirty="0" smtClean="0"/>
              <a:t>eseti, kereskedelmi és tartósabb  kooperációs szálak alkotják. </a:t>
            </a:r>
          </a:p>
          <a:p>
            <a:r>
              <a:rPr lang="hu-HU" sz="2000" dirty="0" smtClean="0"/>
              <a:t>A magyarországi KKV-k tehát jelenleg is érdemi szereplői a magyar kivitelnek, ennek során fontos partnerei a határon túli kárpát-medencei vállalkozásoknak  és ehhez kapcsolódóan. Nélkülözhetetlen a küldetésük a határon túli magyarság gazdasági , szociális stabilitásának erősítésében, társadalmi szerepvállalásának  kibontakoztatásában és a civil kapcsolatok megerősítésében.</a:t>
            </a:r>
          </a:p>
          <a:p>
            <a:r>
              <a:rPr lang="hu-HU" sz="2000" dirty="0" smtClean="0"/>
              <a:t>A régió gazdasági  épülése ily módon a kkv-k, a határokon átívelő üzleti együttműködések által nélkülözhetetlen összetevője  Magyarország stabil gazdasági – társadalmi előrehaladásának   </a:t>
            </a:r>
          </a:p>
          <a:p>
            <a:endParaRPr lang="hu-H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hu-HU" sz="2400" b="1" dirty="0" smtClean="0"/>
              <a:t>II.A közép-európai régió egészében kedvező feltételeket biztosít a következő évek gazdasági fejlődéséhez </a:t>
            </a:r>
            <a:endParaRPr lang="hu-HU" sz="2400" b="1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1800" b="1" dirty="0" smtClean="0"/>
              <a:t>Regionális biztonságpolitikai környezet</a:t>
            </a:r>
          </a:p>
          <a:p>
            <a:pPr>
              <a:buNone/>
            </a:pPr>
            <a:r>
              <a:rPr lang="hu-HU" sz="1800" dirty="0" smtClean="0"/>
              <a:t>Összességében és középtávon stabilnak ítélhető, mindenek előtt a” </a:t>
            </a:r>
            <a:r>
              <a:rPr lang="hu-HU" sz="1800" dirty="0" err="1" smtClean="0"/>
              <a:t>KE-mag-országok</a:t>
            </a:r>
            <a:r>
              <a:rPr lang="hu-HU" sz="1800" dirty="0" smtClean="0"/>
              <a:t>” (AT és V4) vonatkozásában; </a:t>
            </a:r>
          </a:p>
          <a:p>
            <a:pPr>
              <a:buNone/>
            </a:pPr>
            <a:r>
              <a:rPr lang="hu-HU" sz="1800" dirty="0" smtClean="0"/>
              <a:t>      a </a:t>
            </a:r>
            <a:r>
              <a:rPr lang="hu-HU" sz="1800" dirty="0" err="1" smtClean="0"/>
              <a:t>globál-politikai</a:t>
            </a:r>
            <a:r>
              <a:rPr lang="hu-HU" sz="1800" dirty="0" smtClean="0"/>
              <a:t> verseny és szembenállás fokozódásával azonban KE perifériáin – Baltiak+PL v. BEL+OF, vagy UA v OF vagy Nyugat-Balkán belső ellentétek eszkalációja –  a gazdasági háború erősödése valószínű és helyi </a:t>
            </a:r>
            <a:r>
              <a:rPr lang="hu-HU" sz="1800" dirty="0" err="1" smtClean="0"/>
              <a:t>háborus</a:t>
            </a:r>
            <a:r>
              <a:rPr lang="hu-HU" sz="1800" dirty="0" smtClean="0"/>
              <a:t> konfliktusok sem kizárhatóak.</a:t>
            </a:r>
          </a:p>
          <a:p>
            <a:pPr>
              <a:buNone/>
            </a:pPr>
            <a:r>
              <a:rPr lang="hu-HU" sz="1800" b="1" dirty="0" smtClean="0"/>
              <a:t>A KE - országok gazdaságának 2023-ig prognosztizált alakulása </a:t>
            </a:r>
            <a:r>
              <a:rPr lang="hu-HU" sz="1800" dirty="0" smtClean="0"/>
              <a:t>( amennyiben a természeti katasztrófáktól eltekinthetünk)</a:t>
            </a:r>
            <a:r>
              <a:rPr lang="hu-HU" sz="1800" b="1" dirty="0" smtClean="0"/>
              <a:t> </a:t>
            </a:r>
            <a:r>
              <a:rPr lang="hu-HU" sz="1800" dirty="0" smtClean="0"/>
              <a:t>egészében továbbra is kedvező feltételeket kínál a magyar gazdaság növekedéséhez.</a:t>
            </a:r>
          </a:p>
          <a:p>
            <a:pPr>
              <a:buNone/>
            </a:pPr>
            <a:r>
              <a:rPr lang="hu-HU" sz="1800" dirty="0" smtClean="0"/>
              <a:t>       Az IMF World </a:t>
            </a:r>
            <a:r>
              <a:rPr lang="hu-HU" sz="1800" dirty="0" err="1" smtClean="0"/>
              <a:t>Economic</a:t>
            </a:r>
            <a:r>
              <a:rPr lang="hu-HU" sz="1800" dirty="0" smtClean="0"/>
              <a:t> Outlook legutóbbi prognózisai közül a következőket lehet kiemelni:</a:t>
            </a:r>
          </a:p>
          <a:p>
            <a:pPr>
              <a:buNone/>
            </a:pPr>
            <a:r>
              <a:rPr lang="hu-HU" sz="1800" dirty="0" smtClean="0"/>
              <a:t>A országok GDP alakulását </a:t>
            </a:r>
            <a:r>
              <a:rPr lang="hu-HU" sz="1800" dirty="0" smtClean="0"/>
              <a:t>tekintve (</a:t>
            </a:r>
            <a:r>
              <a:rPr lang="hu-HU" sz="1600" dirty="0" smtClean="0"/>
              <a:t>II/A táblázat</a:t>
            </a:r>
            <a:r>
              <a:rPr lang="hu-HU" sz="1800" dirty="0" smtClean="0"/>
              <a:t>) </a:t>
            </a:r>
            <a:r>
              <a:rPr lang="hu-HU" sz="1800" dirty="0" smtClean="0"/>
              <a:t>pozitív, hogy 2021-ben minden </a:t>
            </a:r>
            <a:r>
              <a:rPr lang="hu-HU" sz="1800" dirty="0" err="1" smtClean="0"/>
              <a:t>KE-országban</a:t>
            </a:r>
            <a:r>
              <a:rPr lang="hu-HU" sz="1800" dirty="0" smtClean="0"/>
              <a:t> a nominális GDP meg fogja haladni a 2019. évi értéket és e tendencia előre láthatólag 2022-23 években is folytatódik. </a:t>
            </a:r>
            <a:r>
              <a:rPr lang="hu-HU" sz="1800" dirty="0" smtClean="0"/>
              <a:t> </a:t>
            </a:r>
            <a:r>
              <a:rPr lang="hu-HU" sz="1800" dirty="0" smtClean="0"/>
              <a:t>Bár a KE csoport részaránya a PPP alapon számított  globális GDP-ben a 2019.évi 2,95 % szinttől  2021-ben elmarad és a következő 2 évben is ezen 2.88 5-on </a:t>
            </a:r>
            <a:r>
              <a:rPr lang="hu-HU" sz="1800" dirty="0" smtClean="0"/>
              <a:t>stabilizálódik. (</a:t>
            </a:r>
            <a:r>
              <a:rPr lang="hu-HU" sz="1600" dirty="0" smtClean="0"/>
              <a:t> II/</a:t>
            </a:r>
            <a:r>
              <a:rPr lang="hu-HU" sz="1600" dirty="0" err="1" smtClean="0"/>
              <a:t>B.táblázat</a:t>
            </a:r>
            <a:r>
              <a:rPr lang="hu-HU" sz="1800" dirty="0" smtClean="0"/>
              <a:t>) </a:t>
            </a:r>
            <a:endParaRPr lang="hu-HU" sz="1800" dirty="0" smtClean="0"/>
          </a:p>
          <a:p>
            <a:pPr>
              <a:buNone/>
            </a:pPr>
            <a:r>
              <a:rPr lang="hu-HU" sz="1800" dirty="0" smtClean="0"/>
              <a:t> </a:t>
            </a:r>
            <a:endParaRPr lang="hu-H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/>
        </p:nvGraphicFramePr>
        <p:xfrm>
          <a:off x="971599" y="1196756"/>
          <a:ext cx="7560840" cy="5040556"/>
        </p:xfrm>
        <a:graphic>
          <a:graphicData uri="http://schemas.openxmlformats.org/drawingml/2006/table">
            <a:tbl>
              <a:tblPr/>
              <a:tblGrid>
                <a:gridCol w="1080120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66529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Közép-európai országok GDP alakulása milliárd USD, folyó áron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II.A. táblázat</a:t>
                      </a:r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2023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Austria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445.125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428.622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481.796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514.956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537.758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Croatia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60.759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56.925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65.217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70.661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75.882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0068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Czech Republic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250.686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241.455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276.109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297.029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314.258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Hungary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163.459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154.562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176.543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194.141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207.011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Poland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595.772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594.180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642.121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697.432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752.831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Romania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249.695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247.214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289.130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316.339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339.749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Serbia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51.475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52.960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60.435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65.107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69.532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0068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Slovak Republic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105.091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104.088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117.664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127.347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135.459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Slovenia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54.180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52.838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59.132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63.576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67.066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1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Ukraine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153.895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151.543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164.593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185.185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202.512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2649"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633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International Monetary Fund, World Economic Outlook Database, April 2021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u-H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2335</Words>
  <Application>Microsoft Office PowerPoint</Application>
  <PresentationFormat>Diavetítés a képernyőre (4:3 oldalarány)</PresentationFormat>
  <Paragraphs>853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Közép-Európa: kedvező környezet a magyar gazdaság számára</vt:lpstr>
      <vt:lpstr>I.Közép-európai régió gazdasági jelentősége hazánk számára</vt:lpstr>
      <vt:lpstr>A Közép-európai országok súlya árú és tőke kapcsolatainkban</vt:lpstr>
      <vt:lpstr>4. dia</vt:lpstr>
      <vt:lpstr>.</vt:lpstr>
      <vt:lpstr>6. dia</vt:lpstr>
      <vt:lpstr>A közép-európai régió fontos növekedési  tér  a magyar KKV szektor számára</vt:lpstr>
      <vt:lpstr>II.A közép-európai régió egészében kedvező feltételeket biztosít a következő évek gazdasági fejlődéséhez </vt:lpstr>
      <vt:lpstr>9. dia</vt:lpstr>
      <vt:lpstr>10. dia</vt:lpstr>
      <vt:lpstr>.</vt:lpstr>
      <vt:lpstr>12. dia</vt:lpstr>
      <vt:lpstr>13. dia</vt:lpstr>
      <vt:lpstr>14. dia</vt:lpstr>
      <vt:lpstr>15. dia</vt:lpstr>
      <vt:lpstr>III.A közép-európai gazdasági környezet pozitív hatásainak kiaknázásához folyamatosan új megoldásokra is szükség van</vt:lpstr>
      <vt:lpstr>Köszönöm megtisztelő figyelmüket.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Közép-Európa: kedvező környezet a magyar gazdaság számára</dc:title>
  <dc:creator>Windows-felhasználó</dc:creator>
  <cp:lastModifiedBy>Windows-felhasználó</cp:lastModifiedBy>
  <cp:revision>104</cp:revision>
  <dcterms:created xsi:type="dcterms:W3CDTF">2021-09-13T09:14:47Z</dcterms:created>
  <dcterms:modified xsi:type="dcterms:W3CDTF">2021-09-15T10:28:00Z</dcterms:modified>
</cp:coreProperties>
</file>