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6" r:id="rId3"/>
    <p:sldId id="292" r:id="rId4"/>
    <p:sldId id="304" r:id="rId5"/>
    <p:sldId id="305" r:id="rId6"/>
    <p:sldId id="306" r:id="rId7"/>
    <p:sldId id="323" r:id="rId8"/>
    <p:sldId id="324" r:id="rId9"/>
    <p:sldId id="307" r:id="rId10"/>
    <p:sldId id="287" r:id="rId11"/>
    <p:sldId id="314" r:id="rId12"/>
    <p:sldId id="288" r:id="rId13"/>
    <p:sldId id="289" r:id="rId14"/>
    <p:sldId id="297" r:id="rId15"/>
    <p:sldId id="326" r:id="rId16"/>
    <p:sldId id="327" r:id="rId17"/>
    <p:sldId id="328" r:id="rId18"/>
    <p:sldId id="28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Érkezők száma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Márc</c:v>
                </c:pt>
                <c:pt idx="3">
                  <c:v>Ápr</c:v>
                </c:pt>
                <c:pt idx="4">
                  <c:v>Máj</c:v>
                </c:pt>
                <c:pt idx="5">
                  <c:v>Jún</c:v>
                </c:pt>
                <c:pt idx="6">
                  <c:v>Júl</c:v>
                </c:pt>
                <c:pt idx="7">
                  <c:v>Aug</c:v>
                </c:pt>
                <c:pt idx="8">
                  <c:v>Szept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Munka1!$B$2:$B$13</c:f>
              <c:numCache>
                <c:formatCode>General</c:formatCode>
                <c:ptCount val="12"/>
                <c:pt idx="0">
                  <c:v>67415</c:v>
                </c:pt>
                <c:pt idx="1">
                  <c:v>57066</c:v>
                </c:pt>
                <c:pt idx="2">
                  <c:v>26971</c:v>
                </c:pt>
                <c:pt idx="3">
                  <c:v>3650</c:v>
                </c:pt>
                <c:pt idx="4">
                  <c:v>1721</c:v>
                </c:pt>
                <c:pt idx="5">
                  <c:v>1554</c:v>
                </c:pt>
                <c:pt idx="6">
                  <c:v>1920</c:v>
                </c:pt>
                <c:pt idx="7">
                  <c:v>3447</c:v>
                </c:pt>
                <c:pt idx="8">
                  <c:v>3080</c:v>
                </c:pt>
                <c:pt idx="9">
                  <c:v>2970</c:v>
                </c:pt>
                <c:pt idx="10">
                  <c:v>1991</c:v>
                </c:pt>
                <c:pt idx="11">
                  <c:v>1662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8-45BB-BF0A-CEAC75A54C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198093808"/>
        <c:axId val="1198094352"/>
      </c:barChart>
      <c:catAx>
        <c:axId val="119809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1198094352"/>
        <c:crosses val="autoZero"/>
        <c:auto val="1"/>
        <c:lblAlgn val="ctr"/>
        <c:lblOffset val="100"/>
        <c:noMultiLvlLbl val="0"/>
      </c:catAx>
      <c:valAx>
        <c:axId val="1198094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9809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2015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Munka1!$A$3:$A$13</c:f>
              <c:strCache>
                <c:ptCount val="11"/>
                <c:pt idx="0">
                  <c:v>Feb</c:v>
                </c:pt>
                <c:pt idx="1">
                  <c:v>Márc</c:v>
                </c:pt>
                <c:pt idx="2">
                  <c:v>Ápr</c:v>
                </c:pt>
                <c:pt idx="3">
                  <c:v>Máj</c:v>
                </c:pt>
                <c:pt idx="4">
                  <c:v>Jún</c:v>
                </c:pt>
                <c:pt idx="5">
                  <c:v>Júl</c:v>
                </c:pt>
                <c:pt idx="6">
                  <c:v>Aug</c:v>
                </c:pt>
                <c:pt idx="7">
                  <c:v>Szept</c:v>
                </c:pt>
                <c:pt idx="8">
                  <c:v>Okt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Munka1!$B$3:$B$13</c:f>
              <c:numCache>
                <c:formatCode>General</c:formatCode>
                <c:ptCount val="11"/>
                <c:pt idx="0">
                  <c:v>16695</c:v>
                </c:pt>
                <c:pt idx="1">
                  <c:v>4925</c:v>
                </c:pt>
                <c:pt idx="2" formatCode="#,##0">
                  <c:v>6690</c:v>
                </c:pt>
                <c:pt idx="3">
                  <c:v>9970</c:v>
                </c:pt>
                <c:pt idx="4">
                  <c:v>16580</c:v>
                </c:pt>
                <c:pt idx="5">
                  <c:v>31285</c:v>
                </c:pt>
                <c:pt idx="6">
                  <c:v>47095</c:v>
                </c:pt>
                <c:pt idx="7">
                  <c:v>30795</c:v>
                </c:pt>
                <c:pt idx="8">
                  <c:v>615</c:v>
                </c:pt>
                <c:pt idx="9">
                  <c:v>325</c:v>
                </c:pt>
                <c:pt idx="10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48-4AF6-934B-429106E917D8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Munka1!$A$3:$A$13</c:f>
              <c:strCache>
                <c:ptCount val="11"/>
                <c:pt idx="0">
                  <c:v>Feb</c:v>
                </c:pt>
                <c:pt idx="1">
                  <c:v>Márc</c:v>
                </c:pt>
                <c:pt idx="2">
                  <c:v>Ápr</c:v>
                </c:pt>
                <c:pt idx="3">
                  <c:v>Máj</c:v>
                </c:pt>
                <c:pt idx="4">
                  <c:v>Jún</c:v>
                </c:pt>
                <c:pt idx="5">
                  <c:v>Júl</c:v>
                </c:pt>
                <c:pt idx="6">
                  <c:v>Aug</c:v>
                </c:pt>
                <c:pt idx="7">
                  <c:v>Szept</c:v>
                </c:pt>
                <c:pt idx="8">
                  <c:v>Okt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Munka1!$C$3:$C$13</c:f>
              <c:numCache>
                <c:formatCode>General</c:formatCode>
                <c:ptCount val="11"/>
                <c:pt idx="0">
                  <c:v>2175</c:v>
                </c:pt>
                <c:pt idx="1">
                  <c:v>4575</c:v>
                </c:pt>
                <c:pt idx="2">
                  <c:v>5810</c:v>
                </c:pt>
                <c:pt idx="3">
                  <c:v>4750</c:v>
                </c:pt>
                <c:pt idx="4">
                  <c:v>4745</c:v>
                </c:pt>
                <c:pt idx="5">
                  <c:v>1865</c:v>
                </c:pt>
                <c:pt idx="6">
                  <c:v>1400</c:v>
                </c:pt>
                <c:pt idx="7">
                  <c:v>1120</c:v>
                </c:pt>
                <c:pt idx="8">
                  <c:v>1200</c:v>
                </c:pt>
                <c:pt idx="9">
                  <c:v>730</c:v>
                </c:pt>
                <c:pt idx="10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48-4AF6-934B-429106E91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8101424"/>
        <c:axId val="1198097072"/>
      </c:lineChart>
      <c:catAx>
        <c:axId val="11981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1198097072"/>
        <c:crosses val="autoZero"/>
        <c:auto val="1"/>
        <c:lblAlgn val="ctr"/>
        <c:lblOffset val="100"/>
        <c:noMultiLvlLbl val="0"/>
      </c:catAx>
      <c:valAx>
        <c:axId val="119809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119810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0.70424</cdr:x>
      <cdr:y>0.26696</cdr:y>
    </cdr:from>
    <cdr:to>
      <cdr:x>0.74169</cdr:x>
      <cdr:y>0.3268</cdr:y>
    </cdr:to>
    <cdr:cxnSp macro="">
      <cdr:nvCxnSpPr>
        <cdr:cNvPr id="3" name="Egyenes összekötő nyíllal 2">
          <a:extLst xmlns:a="http://schemas.openxmlformats.org/drawingml/2006/main">
            <a:ext uri="{FF2B5EF4-FFF2-40B4-BE49-F238E27FC236}">
              <a16:creationId xmlns:a16="http://schemas.microsoft.com/office/drawing/2014/main" id="{44A02D03-D56D-41B3-B80A-A42DA6DC4F73}"/>
            </a:ext>
          </a:extLst>
        </cdr:cNvPr>
        <cdr:cNvCxnSpPr/>
      </cdr:nvCxnSpPr>
      <cdr:spPr>
        <a:xfrm xmlns:a="http://schemas.openxmlformats.org/drawingml/2006/main" flipH="1">
          <a:off x="7405469" y="1255200"/>
          <a:ext cx="393894" cy="281353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0.74036</cdr:x>
      <cdr:y>0.20712</cdr:y>
    </cdr:from>
    <cdr:to>
      <cdr:x>0.86611</cdr:x>
      <cdr:y>0.29688</cdr:y>
    </cdr:to>
    <cdr:sp macro="" textlink="">
      <cdr:nvSpPr>
        <cdr:cNvPr id="7" name="Szövegdoboz 6"/>
        <cdr:cNvSpPr txBox="1"/>
      </cdr:nvSpPr>
      <cdr:spPr>
        <a:xfrm xmlns:a="http://schemas.openxmlformats.org/drawingml/2006/main">
          <a:off x="7785295" y="973846"/>
          <a:ext cx="1322364" cy="42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Kerítés felállítása</a:t>
          </a:r>
        </a:p>
      </cdr:txBody>
    </cdr:sp>
  </cdr:relSizeAnchor>
  <cdr:relSizeAnchor xmlns:cdr="http://schemas.openxmlformats.org/drawingml/2006/chartDrawing">
    <cdr:from>
      <cdr:x>0.54823</cdr:x>
      <cdr:y>0.7442</cdr:y>
    </cdr:from>
    <cdr:to>
      <cdr:x>0.58569</cdr:x>
      <cdr:y>0.80404</cdr:y>
    </cdr:to>
    <cdr:cxnSp macro="">
      <cdr:nvCxnSpPr>
        <cdr:cNvPr id="11" name="Egyenes összekötő nyíllal 10">
          <a:extLst xmlns:a="http://schemas.openxmlformats.org/drawingml/2006/main">
            <a:ext uri="{FF2B5EF4-FFF2-40B4-BE49-F238E27FC236}">
              <a16:creationId xmlns:a16="http://schemas.microsoft.com/office/drawing/2014/main" id="{3AA5B8C8-725A-4CCB-9638-D56FDC14A7DF}"/>
            </a:ext>
          </a:extLst>
        </cdr:cNvPr>
        <cdr:cNvCxnSpPr/>
      </cdr:nvCxnSpPr>
      <cdr:spPr>
        <a:xfrm xmlns:a="http://schemas.openxmlformats.org/drawingml/2006/main" flipH="1">
          <a:off x="5764927" y="3238252"/>
          <a:ext cx="393914" cy="26038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0.65914</cdr:y>
    </cdr:from>
    <cdr:to>
      <cdr:x>0.72772</cdr:x>
      <cdr:y>0.73693</cdr:y>
    </cdr:to>
    <cdr:sp macro="" textlink="">
      <cdr:nvSpPr>
        <cdr:cNvPr id="12" name="Szövegdoboz 11"/>
        <cdr:cNvSpPr txBox="1"/>
      </cdr:nvSpPr>
      <cdr:spPr>
        <a:xfrm xmlns:a="http://schemas.openxmlformats.org/drawingml/2006/main">
          <a:off x="5257800" y="2868123"/>
          <a:ext cx="2394612" cy="338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400" dirty="0">
              <a:latin typeface="Times New Roman" pitchFamily="18" charset="0"/>
              <a:cs typeface="Times New Roman" pitchFamily="18" charset="0"/>
            </a:rPr>
            <a:t>8 km-es szabály bevezetése</a:t>
          </a:r>
        </a:p>
        <a:p xmlns:a="http://schemas.openxmlformats.org/drawingml/2006/main">
          <a:endParaRPr lang="hu-H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14882-A0B5-4775-A4C6-DFED6AF60D23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41B48-9A29-410A-A62D-96BE1831C6E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072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20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43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06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4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85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212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341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556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79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903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E54B0-8097-4C33-AC0B-D969065B8FF8}" type="datetimeFigureOut">
              <a:rPr lang="hu-HU" smtClean="0"/>
              <a:pPr/>
              <a:t>2019. 05. 16.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0AF4E-DD9B-4FA1-B7E5-F87F369345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47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anik@migraciokutato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anik@migraciokutato.h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799470"/>
            <a:ext cx="12192000" cy="1586287"/>
          </a:xfrm>
        </p:spPr>
        <p:txBody>
          <a:bodyPr>
            <a:normAutofit/>
          </a:bodyPr>
          <a:lstStyle/>
          <a:p>
            <a:r>
              <a:rPr lang="hu-HU" sz="45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Migráció az európai unióba: aktuális trendek, kihívások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</p:spPr>
        <p:txBody>
          <a:bodyPr>
            <a:normAutofit lnSpcReduction="10000"/>
          </a:bodyPr>
          <a:lstStyle/>
          <a:p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Janik Szabolcs</a:t>
            </a:r>
          </a:p>
          <a:p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Igazgatóhelyettes, Migrációkutató Intézet</a:t>
            </a:r>
          </a:p>
          <a:p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janik@</a:t>
            </a:r>
            <a:r>
              <a:rPr lang="hu-HU" sz="22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migraciokutato.hu</a:t>
            </a:r>
            <a:endParaRPr lang="hu-H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2019.05.16.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295697"/>
            <a:ext cx="3210560" cy="163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47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800080" cy="1325563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migrációs válság 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számokban 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825625"/>
            <a:ext cx="6776803" cy="4635136"/>
          </a:xfrm>
        </p:spPr>
        <p:txBody>
          <a:bodyPr>
            <a:normAutofit/>
          </a:bodyPr>
          <a:lstStyle/>
          <a:p>
            <a:pPr lvl="0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Akut válság: 2015-2016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Magas érkezésszám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Rövid idő alatt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Illegális úton</a:t>
            </a:r>
          </a:p>
          <a:p>
            <a:pPr lvl="0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Következmények: 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Összeomló dublini rendszer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Külső határvédelem csődje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Nyilvánvaló biztonsági kockázatok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Messzemenő társadalmi, gazdasági és politikai következmények, feszültségek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Összességében: elhúzódó válság</a:t>
            </a:r>
          </a:p>
          <a:p>
            <a:pPr algn="just"/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D3B0503-990B-4C85-A18B-C2B434E8A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96" y="1891348"/>
            <a:ext cx="4288264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migrációs válság 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számokban II.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06AA975-E34A-4171-AEFB-CC5C7646C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01" y="1859280"/>
            <a:ext cx="6004188" cy="433832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A7D6819-7DE7-4E63-9745-9F65AC2E8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267" y="1859280"/>
            <a:ext cx="5756231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4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migrációs válság 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számokban III.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sp>
        <p:nvSpPr>
          <p:cNvPr id="5122" name="AutoShape 2" descr="Képtalálat a következ&amp;odblac;re: „euro”"/>
          <p:cNvSpPr>
            <a:spLocks noChangeAspect="1" noChangeArrowheads="1"/>
          </p:cNvSpPr>
          <p:nvPr/>
        </p:nvSpPr>
        <p:spPr bwMode="auto">
          <a:xfrm>
            <a:off x="155575" y="-1790700"/>
            <a:ext cx="5991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124" name="AutoShape 4" descr="Képtalálat a következ&amp;odblac;re: „euro”"/>
          <p:cNvSpPr>
            <a:spLocks noChangeAspect="1" noChangeArrowheads="1"/>
          </p:cNvSpPr>
          <p:nvPr/>
        </p:nvSpPr>
        <p:spPr bwMode="auto">
          <a:xfrm>
            <a:off x="155575" y="-1790700"/>
            <a:ext cx="5991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10" name="Tartalom helye 6">
            <a:extLst>
              <a:ext uri="{FF2B5EF4-FFF2-40B4-BE49-F238E27FC236}">
                <a16:creationId xmlns:a16="http://schemas.microsoft.com/office/drawing/2014/main" id="{E227B5D0-7516-4462-ADE8-068C9D386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584842"/>
              </p:ext>
            </p:extLst>
          </p:nvPr>
        </p:nvGraphicFramePr>
        <p:xfrm>
          <a:off x="838200" y="188306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zövegdoboz 10">
            <a:extLst>
              <a:ext uri="{FF2B5EF4-FFF2-40B4-BE49-F238E27FC236}">
                <a16:creationId xmlns:a16="http://schemas.microsoft.com/office/drawing/2014/main" id="{17BB2643-28E4-4FF6-BBBF-A80EF40E94C0}"/>
              </a:ext>
            </a:extLst>
          </p:cNvPr>
          <p:cNvSpPr txBox="1"/>
          <p:nvPr/>
        </p:nvSpPr>
        <p:spPr>
          <a:xfrm>
            <a:off x="838200" y="6357938"/>
            <a:ext cx="2435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Frontex</a:t>
            </a:r>
          </a:p>
        </p:txBody>
      </p:sp>
    </p:spTree>
    <p:extLst>
      <p:ext uri="{BB962C8B-B14F-4D97-AF65-F5344CB8AC3E}">
        <p14:creationId xmlns:p14="http://schemas.microsoft.com/office/powerpoint/2010/main" val="17291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migrációs válság 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számokban IV.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graphicFrame>
        <p:nvGraphicFramePr>
          <p:cNvPr id="8" name="Tartalom helye 6">
            <a:extLst>
              <a:ext uri="{FF2B5EF4-FFF2-40B4-BE49-F238E27FC236}">
                <a16:creationId xmlns:a16="http://schemas.microsoft.com/office/drawing/2014/main" id="{9A36D94A-3207-4773-AF94-26ED872A6B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117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FDC9725B-FB49-43C1-88EB-87FB040D518C}"/>
              </a:ext>
            </a:extLst>
          </p:cNvPr>
          <p:cNvSpPr txBox="1"/>
          <p:nvPr/>
        </p:nvSpPr>
        <p:spPr>
          <a:xfrm>
            <a:off x="805070" y="6400800"/>
            <a:ext cx="2792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Times New Roman "/>
              </a:rPr>
              <a:t>Forrás: Eurostat</a:t>
            </a:r>
          </a:p>
        </p:txBody>
      </p:sp>
    </p:spTree>
    <p:extLst>
      <p:ext uri="{BB962C8B-B14F-4D97-AF65-F5344CB8AC3E}">
        <p14:creationId xmlns:p14="http://schemas.microsoft.com/office/powerpoint/2010/main" val="17291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228435" y="2874936"/>
            <a:ext cx="9460043" cy="4635136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hu-HU" sz="4400" b="1" dirty="0">
                <a:latin typeface="Times New Roman" pitchFamily="18" charset="0"/>
                <a:cs typeface="Times New Roman" pitchFamily="18" charset="0"/>
              </a:rPr>
              <a:t>Aktuális trendek, kihívások</a:t>
            </a:r>
          </a:p>
          <a:p>
            <a:pPr lvl="1"/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1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800080" cy="1325563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Aktuális trendek, kihívások 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E657B49-4D02-4B41-909F-3D2C71845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296" y="1403157"/>
            <a:ext cx="7959407" cy="5371976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A93495D8-9BD6-4817-A77B-3C290814A442}"/>
              </a:ext>
            </a:extLst>
          </p:cNvPr>
          <p:cNvSpPr txBox="1"/>
          <p:nvPr/>
        </p:nvSpPr>
        <p:spPr>
          <a:xfrm>
            <a:off x="690880" y="6156960"/>
            <a:ext cx="189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Európai Bizottság</a:t>
            </a:r>
          </a:p>
        </p:txBody>
      </p:sp>
    </p:spTree>
    <p:extLst>
      <p:ext uri="{BB962C8B-B14F-4D97-AF65-F5344CB8AC3E}">
        <p14:creationId xmlns:p14="http://schemas.microsoft.com/office/powerpoint/2010/main" val="2975372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800080" cy="1325563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Aktuális trendek, kihívások II.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825625"/>
            <a:ext cx="6776803" cy="463513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2018-2019: mérséklődő érkezésszám 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olasz kormány fellépése</a:t>
            </a:r>
          </a:p>
          <a:p>
            <a:pPr lvl="0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Felértékelődő útvonalak: nyugat- és kelet-mediterrán</a:t>
            </a:r>
          </a:p>
          <a:p>
            <a:pPr lvl="0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Balkán: 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Nincsen pontos számadat, de ~100 000 reális lehet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Változó útvonal (</a:t>
            </a:r>
            <a:r>
              <a:rPr lang="hu-H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AlbániaMontenegróBosznia-Hercegovina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)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Fokozódó aktivitás 2018-tól</a:t>
            </a:r>
          </a:p>
          <a:p>
            <a:pPr lvl="0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Fő kibocsátó régiók: </a:t>
            </a:r>
            <a:r>
              <a:rPr lang="hu-H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Maghreb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-országok, </a:t>
            </a:r>
            <a:r>
              <a:rPr lang="hu-H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szubszaharai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régió</a:t>
            </a:r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EU: parkolópályára tett dublini reform, konszenzus hiánya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EP-választás: bénultság feloldása?</a:t>
            </a:r>
          </a:p>
          <a:p>
            <a:pPr algn="just"/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8533DD1-1668-4112-AEB9-5A3039E93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07" y="1874520"/>
            <a:ext cx="4111547" cy="25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800080" cy="1325563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Aktuális trendek, kihívások III.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87400" y="1325563"/>
            <a:ext cx="6776803" cy="4635136"/>
          </a:xfrm>
        </p:spPr>
        <p:txBody>
          <a:bodyPr>
            <a:normAutofit/>
          </a:bodyPr>
          <a:lstStyle/>
          <a:p>
            <a:pPr lvl="0" algn="just"/>
            <a:r>
              <a:rPr lang="hu-H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Gallup felmérés (2018):</a:t>
            </a:r>
          </a:p>
          <a:p>
            <a:pPr lvl="1" algn="just"/>
            <a:r>
              <a:rPr lang="hu-H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2015–2017</a:t>
            </a:r>
          </a:p>
          <a:p>
            <a:pPr lvl="1" algn="just"/>
            <a:r>
              <a:rPr lang="hu-H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152 ország, 453 122 felnőtt </a:t>
            </a:r>
          </a:p>
          <a:p>
            <a:pPr lvl="1" algn="just"/>
            <a:r>
              <a:rPr lang="hu-H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Eredmény: 750 millió (15%)</a:t>
            </a:r>
          </a:p>
          <a:p>
            <a:pPr algn="just"/>
            <a:endParaRPr lang="hu-H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7AD7E63-7EDE-492E-A172-03AD1F6D6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0" y="2758123"/>
            <a:ext cx="8280082" cy="393721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4E4A4B4-1F38-48CF-BA10-12DB2D036F3E}"/>
              </a:ext>
            </a:extLst>
          </p:cNvPr>
          <p:cNvSpPr txBox="1"/>
          <p:nvPr/>
        </p:nvSpPr>
        <p:spPr>
          <a:xfrm>
            <a:off x="711200" y="6387561"/>
            <a:ext cx="1892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Gallup</a:t>
            </a:r>
          </a:p>
        </p:txBody>
      </p:sp>
    </p:spTree>
    <p:extLst>
      <p:ext uri="{BB962C8B-B14F-4D97-AF65-F5344CB8AC3E}">
        <p14:creationId xmlns:p14="http://schemas.microsoft.com/office/powerpoint/2010/main" val="387918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72503" y="1253331"/>
            <a:ext cx="10254521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500" b="1" i="1" dirty="0">
                <a:latin typeface="Times New Roman" pitchFamily="18" charset="0"/>
                <a:cs typeface="Times New Roman" pitchFamily="18" charset="0"/>
              </a:rPr>
              <a:t>Köszönöm a figyelmet!</a:t>
            </a:r>
            <a:endParaRPr lang="hu-HU" sz="3500" i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EBDC66CC-396D-4A73-83D2-1DDD099BEA2D}"/>
              </a:ext>
            </a:extLst>
          </p:cNvPr>
          <p:cNvSpPr txBox="1">
            <a:spLocks/>
          </p:cNvSpPr>
          <p:nvPr/>
        </p:nvSpPr>
        <p:spPr>
          <a:xfrm>
            <a:off x="0" y="5202238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Janik Szabolcs</a:t>
            </a:r>
          </a:p>
          <a:p>
            <a:pPr marL="0" indent="0" algn="ctr">
              <a:buNone/>
            </a:pPr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janik@migraciokutato.hu</a:t>
            </a:r>
            <a:endParaRPr lang="hu-H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2019.05.16.</a:t>
            </a:r>
          </a:p>
        </p:txBody>
      </p:sp>
    </p:spTree>
    <p:extLst>
      <p:ext uri="{BB962C8B-B14F-4D97-AF65-F5344CB8AC3E}">
        <p14:creationId xmlns:p14="http://schemas.microsoft.com/office/powerpoint/2010/main" val="17291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Tartalom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48456" y="1750674"/>
            <a:ext cx="10067144" cy="4635136"/>
          </a:xfrm>
        </p:spPr>
        <p:txBody>
          <a:bodyPr>
            <a:normAutofit/>
          </a:bodyPr>
          <a:lstStyle/>
          <a:p>
            <a:pPr lvl="1" algn="just"/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A migráció kiváltó okai</a:t>
            </a:r>
          </a:p>
          <a:p>
            <a:pPr lvl="1" algn="just"/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Az európai migrációs válság számokban</a:t>
            </a:r>
          </a:p>
          <a:p>
            <a:pPr lvl="1"/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Aktuális trendek, kihívások</a:t>
            </a:r>
          </a:p>
        </p:txBody>
      </p:sp>
    </p:spTree>
    <p:extLst>
      <p:ext uri="{BB962C8B-B14F-4D97-AF65-F5344CB8AC3E}">
        <p14:creationId xmlns:p14="http://schemas.microsoft.com/office/powerpoint/2010/main" val="17291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317886" y="2874936"/>
            <a:ext cx="9460043" cy="4635136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hu-HU" sz="4400" b="1" dirty="0">
                <a:latin typeface="Times New Roman" pitchFamily="18" charset="0"/>
                <a:cs typeface="Times New Roman" pitchFamily="18" charset="0"/>
              </a:rPr>
              <a:t>A migráció kiváltó okai</a:t>
            </a:r>
          </a:p>
          <a:p>
            <a:pPr lvl="1"/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AAB040-A8DA-4F9A-9798-DB97B5E6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migráció kiváltó okai I.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8BD988-EB9E-4C49-85E2-44537795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6600" cy="4300855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hu-H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Push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és „</a:t>
            </a:r>
            <a:r>
              <a:rPr lang="hu-H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pull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faktorok: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migráció mögött jól azonosítható hajtóerők állnak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Push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faktorok:</a:t>
            </a:r>
          </a:p>
          <a:p>
            <a:pPr lvl="2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Háború, fegyveres konfliktus</a:t>
            </a:r>
          </a:p>
          <a:p>
            <a:pPr lvl="2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Politikai, etnikai, vallási stb. üldöztetés</a:t>
            </a:r>
          </a:p>
          <a:p>
            <a:pPr lvl="2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Rossz jövedelmi helyzet, szegénység, gazdasági kilátástalanság</a:t>
            </a:r>
          </a:p>
          <a:p>
            <a:pPr lvl="2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Környezeti degradáció (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klímaváltozás)</a:t>
            </a:r>
          </a:p>
          <a:p>
            <a:pPr lvl="2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Demográfiai robbanás</a:t>
            </a:r>
          </a:p>
          <a:p>
            <a:pPr lvl="1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Pull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faktorok:</a:t>
            </a:r>
          </a:p>
          <a:p>
            <a:pPr lvl="2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Fizikai biztonság</a:t>
            </a:r>
          </a:p>
          <a:p>
            <a:pPr lvl="2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Prosperitás, munkalehetőség, magasabb életszínvonal</a:t>
            </a:r>
          </a:p>
          <a:p>
            <a:pPr lvl="2" algn="just"/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Diaszpóra/családegyesítés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Képtalálat a következ&amp;odblac;re: „push pull factors”">
            <a:extLst>
              <a:ext uri="{FF2B5EF4-FFF2-40B4-BE49-F238E27FC236}">
                <a16:creationId xmlns:a16="http://schemas.microsoft.com/office/drawing/2014/main" id="{36C814C9-BA75-46AF-93BE-A7A8FC04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6080" y="1690688"/>
            <a:ext cx="5183822" cy="3703397"/>
          </a:xfrm>
          <a:prstGeom prst="rect">
            <a:avLst/>
          </a:prstGeom>
          <a:noFill/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B966265A-5316-45A9-B36B-412068A91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77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B3C6AC-0E9A-4AA2-8436-46FF413F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migráció kiváltó okai II.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9D45A76-202E-48F2-8EB3-C3E864A690A2}"/>
              </a:ext>
            </a:extLst>
          </p:cNvPr>
          <p:cNvSpPr txBox="1"/>
          <p:nvPr/>
        </p:nvSpPr>
        <p:spPr>
          <a:xfrm>
            <a:off x="2007908" y="6183984"/>
            <a:ext cx="4449453" cy="308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</a:t>
            </a:r>
            <a:r>
              <a:rPr lang="hu-H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Trends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hu-H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Armed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1946-2017 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DE9C9B4-F256-4CCC-97E7-355D196DE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40" y="1450401"/>
            <a:ext cx="7708720" cy="453694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5556794-201E-49AC-B987-E421669B2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4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FEC192-9237-4886-9614-8EC2ECD7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migráció kiváltó okai III.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6068CBB-F957-4723-83C6-2B77C728F9AD}"/>
              </a:ext>
            </a:extLst>
          </p:cNvPr>
          <p:cNvSpPr txBox="1"/>
          <p:nvPr/>
        </p:nvSpPr>
        <p:spPr>
          <a:xfrm>
            <a:off x="2007908" y="6183984"/>
            <a:ext cx="263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World </a:t>
            </a:r>
            <a:r>
              <a:rPr lang="hu-H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Inequality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0EC0D25-174F-45AE-9CB3-7877C0A2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515" y="1531834"/>
            <a:ext cx="8218798" cy="465215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6F8E9BB-3C7C-4995-8055-3C64D7850D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0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FEC192-9237-4886-9614-8EC2ECD7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migráció kiváltó okai IV.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19BA00A-4217-4526-A52D-D02F6301D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688" y="1566757"/>
            <a:ext cx="8372623" cy="444361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77103D1-FF3F-44EB-A4B6-D10A269A4127}"/>
              </a:ext>
            </a:extLst>
          </p:cNvPr>
          <p:cNvSpPr txBox="1"/>
          <p:nvPr/>
        </p:nvSpPr>
        <p:spPr>
          <a:xfrm>
            <a:off x="2007908" y="6183984"/>
            <a:ext cx="263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World </a:t>
            </a:r>
            <a:r>
              <a:rPr lang="hu-H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Inequality</a:t>
            </a:r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hu-H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4B141E0-82D7-4E5F-835B-6888D7BC4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1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FEC192-9237-4886-9614-8EC2ECD7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migráció kiváltó okai V.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F59210F-1CC9-47AB-B83D-6BE3C7E7CD04}"/>
              </a:ext>
            </a:extLst>
          </p:cNvPr>
          <p:cNvSpPr txBox="1"/>
          <p:nvPr/>
        </p:nvSpPr>
        <p:spPr>
          <a:xfrm>
            <a:off x="2007909" y="6183984"/>
            <a:ext cx="1970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Forrás: World Bank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3C51CC5-5DE7-4306-BEC4-8C776427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82" y="1443027"/>
            <a:ext cx="8804635" cy="474095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D5CE488-866A-4FD8-AC9E-A26C46D62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2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28" y="0"/>
            <a:ext cx="2612571" cy="1327903"/>
          </a:xfrm>
          <a:prstGeom prst="rect">
            <a:avLst/>
          </a:prstGeom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317886" y="2874936"/>
            <a:ext cx="9460043" cy="4635136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hu-HU" sz="4400" b="1" dirty="0">
                <a:latin typeface="Times New Roman" pitchFamily="18" charset="0"/>
                <a:cs typeface="Times New Roman" pitchFamily="18" charset="0"/>
              </a:rPr>
              <a:t>Az európai migrációs válság számokban</a:t>
            </a:r>
          </a:p>
          <a:p>
            <a:pPr lvl="1"/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65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345</Words>
  <Application>Microsoft Office PowerPoint</Application>
  <PresentationFormat>Szélesvásznú</PresentationFormat>
  <Paragraphs>76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Times New Roman </vt:lpstr>
      <vt:lpstr>Office-téma</vt:lpstr>
      <vt:lpstr>Migráció az európai unióba: aktuális trendek, kihívások</vt:lpstr>
      <vt:lpstr>Tartalom</vt:lpstr>
      <vt:lpstr>PowerPoint-bemutató</vt:lpstr>
      <vt:lpstr>A migráció kiváltó okai I.</vt:lpstr>
      <vt:lpstr>A migráció kiváltó okai II.</vt:lpstr>
      <vt:lpstr>A migráció kiváltó okai III.</vt:lpstr>
      <vt:lpstr>A migráció kiváltó okai IV.</vt:lpstr>
      <vt:lpstr>A migráció kiváltó okai V.</vt:lpstr>
      <vt:lpstr>PowerPoint-bemutató</vt:lpstr>
      <vt:lpstr>Az európai migrációs válság  számokban I.</vt:lpstr>
      <vt:lpstr>Az európai migrációs válság  számokban II.</vt:lpstr>
      <vt:lpstr>Az európai migrációs válság  számokban III.</vt:lpstr>
      <vt:lpstr>Az európai migrációs válság  számokban IV.</vt:lpstr>
      <vt:lpstr>PowerPoint-bemutató</vt:lpstr>
      <vt:lpstr>Aktuális trendek, kihívások I.</vt:lpstr>
      <vt:lpstr>Aktuális trendek, kihívások II.</vt:lpstr>
      <vt:lpstr>Aktuális trendek, kihívások III.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szervezetek röpiratai  az irreguláris migránsok eligazítására</dc:title>
  <dc:creator>User</dc:creator>
  <cp:lastModifiedBy>Szabi</cp:lastModifiedBy>
  <cp:revision>195</cp:revision>
  <dcterms:created xsi:type="dcterms:W3CDTF">2017-04-09T15:10:19Z</dcterms:created>
  <dcterms:modified xsi:type="dcterms:W3CDTF">2019-05-16T05:16:00Z</dcterms:modified>
</cp:coreProperties>
</file>