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86" r:id="rId3"/>
    <p:sldId id="259" r:id="rId4"/>
    <p:sldId id="264" r:id="rId5"/>
    <p:sldId id="262" r:id="rId6"/>
    <p:sldId id="263" r:id="rId7"/>
    <p:sldId id="280" r:id="rId8"/>
    <p:sldId id="277" r:id="rId9"/>
    <p:sldId id="278" r:id="rId10"/>
    <p:sldId id="261" r:id="rId11"/>
    <p:sldId id="260" r:id="rId12"/>
    <p:sldId id="288" r:id="rId13"/>
    <p:sldId id="287" r:id="rId14"/>
    <p:sldId id="266" r:id="rId15"/>
    <p:sldId id="269" r:id="rId16"/>
    <p:sldId id="282" r:id="rId17"/>
    <p:sldId id="283" r:id="rId18"/>
    <p:sldId id="281" r:id="rId19"/>
    <p:sldId id="285" r:id="rId20"/>
    <p:sldId id="267" r:id="rId21"/>
    <p:sldId id="265" r:id="rId22"/>
    <p:sldId id="258" r:id="rId23"/>
    <p:sldId id="268" r:id="rId24"/>
    <p:sldId id="284" r:id="rId25"/>
    <p:sldId id="270" r:id="rId26"/>
    <p:sldId id="271" r:id="rId27"/>
    <p:sldId id="272" r:id="rId28"/>
    <p:sldId id="273" r:id="rId29"/>
    <p:sldId id="274" r:id="rId30"/>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5320" autoAdjust="0"/>
  </p:normalViewPr>
  <p:slideViewPr>
    <p:cSldViewPr snapToGrid="0">
      <p:cViewPr varScale="1">
        <p:scale>
          <a:sx n="79" d="100"/>
          <a:sy n="79" d="100"/>
        </p:scale>
        <p:origin x="72"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BC81DF-178D-48C8-B376-637024C45F84}" type="datetimeFigureOut">
              <a:rPr lang="hu-HU" smtClean="0"/>
              <a:t>2023. 03. 01.</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FE4B6-CC21-4077-898E-061931C797C1}" type="slidenum">
              <a:rPr lang="hu-HU" smtClean="0"/>
              <a:t>‹#›</a:t>
            </a:fld>
            <a:endParaRPr lang="hu-HU"/>
          </a:p>
        </p:txBody>
      </p:sp>
    </p:spTree>
    <p:extLst>
      <p:ext uri="{BB962C8B-B14F-4D97-AF65-F5344CB8AC3E}">
        <p14:creationId xmlns:p14="http://schemas.microsoft.com/office/powerpoint/2010/main" val="1859824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5"/>
          </p:nvPr>
        </p:nvSpPr>
        <p:spPr/>
        <p:txBody>
          <a:bodyPr/>
          <a:lstStyle/>
          <a:p>
            <a:fld id="{E07FE4B6-CC21-4077-898E-061931C797C1}" type="slidenum">
              <a:rPr lang="hu-HU" smtClean="0"/>
              <a:t>4</a:t>
            </a:fld>
            <a:endParaRPr lang="hu-HU"/>
          </a:p>
        </p:txBody>
      </p:sp>
    </p:spTree>
    <p:extLst>
      <p:ext uri="{BB962C8B-B14F-4D97-AF65-F5344CB8AC3E}">
        <p14:creationId xmlns:p14="http://schemas.microsoft.com/office/powerpoint/2010/main" val="3906246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75C16EB-F594-4705-AA5D-C94963932259}"/>
              </a:ext>
            </a:extLst>
          </p:cNvPr>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a:extLst>
              <a:ext uri="{FF2B5EF4-FFF2-40B4-BE49-F238E27FC236}">
                <a16:creationId xmlns:a16="http://schemas.microsoft.com/office/drawing/2014/main" id="{77816D7E-FAC5-40B8-9FB6-7BEB086C97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a:extLst>
              <a:ext uri="{FF2B5EF4-FFF2-40B4-BE49-F238E27FC236}">
                <a16:creationId xmlns:a16="http://schemas.microsoft.com/office/drawing/2014/main" id="{301EDD9A-7536-4B62-96BB-295F33B00E0A}"/>
              </a:ext>
            </a:extLst>
          </p:cNvPr>
          <p:cNvSpPr>
            <a:spLocks noGrp="1"/>
          </p:cNvSpPr>
          <p:nvPr>
            <p:ph type="dt" sz="half" idx="10"/>
          </p:nvPr>
        </p:nvSpPr>
        <p:spPr/>
        <p:txBody>
          <a:bodyPr/>
          <a:lstStyle/>
          <a:p>
            <a:fld id="{5249E871-8663-4CBA-84C7-F6484F8DAEFA}" type="datetimeFigureOut">
              <a:rPr lang="hu-HU" smtClean="0"/>
              <a:t>2023. 03. 01.</a:t>
            </a:fld>
            <a:endParaRPr lang="hu-HU"/>
          </a:p>
        </p:txBody>
      </p:sp>
      <p:sp>
        <p:nvSpPr>
          <p:cNvPr id="5" name="Élőláb helye 4">
            <a:extLst>
              <a:ext uri="{FF2B5EF4-FFF2-40B4-BE49-F238E27FC236}">
                <a16:creationId xmlns:a16="http://schemas.microsoft.com/office/drawing/2014/main" id="{87AD9842-6CE3-4D89-ACF9-5FE91A0826C8}"/>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4F4476F7-CD87-49FD-A56B-D161E693395C}"/>
              </a:ext>
            </a:extLst>
          </p:cNvPr>
          <p:cNvSpPr>
            <a:spLocks noGrp="1"/>
          </p:cNvSpPr>
          <p:nvPr>
            <p:ph type="sldNum" sz="quarter" idx="12"/>
          </p:nvPr>
        </p:nvSpPr>
        <p:spPr/>
        <p:txBody>
          <a:bodyPr/>
          <a:lstStyle/>
          <a:p>
            <a:fld id="{E0E6A6F3-2910-4489-9711-D4B52BFDCA23}" type="slidenum">
              <a:rPr lang="hu-HU" smtClean="0"/>
              <a:t>‹#›</a:t>
            </a:fld>
            <a:endParaRPr lang="hu-HU"/>
          </a:p>
        </p:txBody>
      </p:sp>
    </p:spTree>
    <p:extLst>
      <p:ext uri="{BB962C8B-B14F-4D97-AF65-F5344CB8AC3E}">
        <p14:creationId xmlns:p14="http://schemas.microsoft.com/office/powerpoint/2010/main" val="391955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179D32D-9C51-4EC1-B540-66770214EE60}"/>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F36DBA92-0D17-4BCC-8E84-31E1633F6DB3}"/>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FB3D3075-E3B3-4FEF-B69B-4F04B4E8594E}"/>
              </a:ext>
            </a:extLst>
          </p:cNvPr>
          <p:cNvSpPr>
            <a:spLocks noGrp="1"/>
          </p:cNvSpPr>
          <p:nvPr>
            <p:ph type="dt" sz="half" idx="10"/>
          </p:nvPr>
        </p:nvSpPr>
        <p:spPr/>
        <p:txBody>
          <a:bodyPr/>
          <a:lstStyle/>
          <a:p>
            <a:fld id="{5249E871-8663-4CBA-84C7-F6484F8DAEFA}" type="datetimeFigureOut">
              <a:rPr lang="hu-HU" smtClean="0"/>
              <a:t>2023. 03. 01.</a:t>
            </a:fld>
            <a:endParaRPr lang="hu-HU"/>
          </a:p>
        </p:txBody>
      </p:sp>
      <p:sp>
        <p:nvSpPr>
          <p:cNvPr id="5" name="Élőláb helye 4">
            <a:extLst>
              <a:ext uri="{FF2B5EF4-FFF2-40B4-BE49-F238E27FC236}">
                <a16:creationId xmlns:a16="http://schemas.microsoft.com/office/drawing/2014/main" id="{62E0FE14-D9A2-468E-B2A8-0ABAA0BB4D61}"/>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6751446D-19BB-4BB7-91EF-9F043F564950}"/>
              </a:ext>
            </a:extLst>
          </p:cNvPr>
          <p:cNvSpPr>
            <a:spLocks noGrp="1"/>
          </p:cNvSpPr>
          <p:nvPr>
            <p:ph type="sldNum" sz="quarter" idx="12"/>
          </p:nvPr>
        </p:nvSpPr>
        <p:spPr/>
        <p:txBody>
          <a:bodyPr/>
          <a:lstStyle/>
          <a:p>
            <a:fld id="{E0E6A6F3-2910-4489-9711-D4B52BFDCA23}" type="slidenum">
              <a:rPr lang="hu-HU" smtClean="0"/>
              <a:t>‹#›</a:t>
            </a:fld>
            <a:endParaRPr lang="hu-HU"/>
          </a:p>
        </p:txBody>
      </p:sp>
    </p:spTree>
    <p:extLst>
      <p:ext uri="{BB962C8B-B14F-4D97-AF65-F5344CB8AC3E}">
        <p14:creationId xmlns:p14="http://schemas.microsoft.com/office/powerpoint/2010/main" val="3557477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8DB52536-2A23-4C62-9A1D-4EF510B12EC2}"/>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B73231F3-51C0-477D-9C3B-5AA61B2D8643}"/>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B9A1844E-8ACF-4657-8FC4-8997B997BE9C}"/>
              </a:ext>
            </a:extLst>
          </p:cNvPr>
          <p:cNvSpPr>
            <a:spLocks noGrp="1"/>
          </p:cNvSpPr>
          <p:nvPr>
            <p:ph type="dt" sz="half" idx="10"/>
          </p:nvPr>
        </p:nvSpPr>
        <p:spPr/>
        <p:txBody>
          <a:bodyPr/>
          <a:lstStyle/>
          <a:p>
            <a:fld id="{5249E871-8663-4CBA-84C7-F6484F8DAEFA}" type="datetimeFigureOut">
              <a:rPr lang="hu-HU" smtClean="0"/>
              <a:t>2023. 03. 01.</a:t>
            </a:fld>
            <a:endParaRPr lang="hu-HU"/>
          </a:p>
        </p:txBody>
      </p:sp>
      <p:sp>
        <p:nvSpPr>
          <p:cNvPr id="5" name="Élőláb helye 4">
            <a:extLst>
              <a:ext uri="{FF2B5EF4-FFF2-40B4-BE49-F238E27FC236}">
                <a16:creationId xmlns:a16="http://schemas.microsoft.com/office/drawing/2014/main" id="{4E136012-4910-4AF1-8575-FE2423088CB9}"/>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5843B035-AB73-42FD-BA19-B9F069F95016}"/>
              </a:ext>
            </a:extLst>
          </p:cNvPr>
          <p:cNvSpPr>
            <a:spLocks noGrp="1"/>
          </p:cNvSpPr>
          <p:nvPr>
            <p:ph type="sldNum" sz="quarter" idx="12"/>
          </p:nvPr>
        </p:nvSpPr>
        <p:spPr/>
        <p:txBody>
          <a:bodyPr/>
          <a:lstStyle/>
          <a:p>
            <a:fld id="{E0E6A6F3-2910-4489-9711-D4B52BFDCA23}" type="slidenum">
              <a:rPr lang="hu-HU" smtClean="0"/>
              <a:t>‹#›</a:t>
            </a:fld>
            <a:endParaRPr lang="hu-HU"/>
          </a:p>
        </p:txBody>
      </p:sp>
    </p:spTree>
    <p:extLst>
      <p:ext uri="{BB962C8B-B14F-4D97-AF65-F5344CB8AC3E}">
        <p14:creationId xmlns:p14="http://schemas.microsoft.com/office/powerpoint/2010/main" val="302430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4666503-8E99-43EA-A33C-48E4B9CE1DCC}"/>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D6D5D68E-C6E1-4656-9C25-FBF6A83E5894}"/>
              </a:ext>
            </a:extLst>
          </p:cNvPr>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B4D1128C-FBF9-489A-9022-8C3263B8D6C5}"/>
              </a:ext>
            </a:extLst>
          </p:cNvPr>
          <p:cNvSpPr>
            <a:spLocks noGrp="1"/>
          </p:cNvSpPr>
          <p:nvPr>
            <p:ph type="dt" sz="half" idx="10"/>
          </p:nvPr>
        </p:nvSpPr>
        <p:spPr/>
        <p:txBody>
          <a:bodyPr/>
          <a:lstStyle/>
          <a:p>
            <a:fld id="{5249E871-8663-4CBA-84C7-F6484F8DAEFA}" type="datetimeFigureOut">
              <a:rPr lang="hu-HU" smtClean="0"/>
              <a:t>2023. 03. 01.</a:t>
            </a:fld>
            <a:endParaRPr lang="hu-HU"/>
          </a:p>
        </p:txBody>
      </p:sp>
      <p:sp>
        <p:nvSpPr>
          <p:cNvPr id="5" name="Élőláb helye 4">
            <a:extLst>
              <a:ext uri="{FF2B5EF4-FFF2-40B4-BE49-F238E27FC236}">
                <a16:creationId xmlns:a16="http://schemas.microsoft.com/office/drawing/2014/main" id="{FF51ABB4-E2A5-4DE1-8B13-EBAD1D9EAEA9}"/>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07912050-C641-474E-9488-8C049F93358D}"/>
              </a:ext>
            </a:extLst>
          </p:cNvPr>
          <p:cNvSpPr>
            <a:spLocks noGrp="1"/>
          </p:cNvSpPr>
          <p:nvPr>
            <p:ph type="sldNum" sz="quarter" idx="12"/>
          </p:nvPr>
        </p:nvSpPr>
        <p:spPr/>
        <p:txBody>
          <a:bodyPr/>
          <a:lstStyle/>
          <a:p>
            <a:fld id="{E0E6A6F3-2910-4489-9711-D4B52BFDCA23}" type="slidenum">
              <a:rPr lang="hu-HU" smtClean="0"/>
              <a:t>‹#›</a:t>
            </a:fld>
            <a:endParaRPr lang="hu-HU"/>
          </a:p>
        </p:txBody>
      </p:sp>
    </p:spTree>
    <p:extLst>
      <p:ext uri="{BB962C8B-B14F-4D97-AF65-F5344CB8AC3E}">
        <p14:creationId xmlns:p14="http://schemas.microsoft.com/office/powerpoint/2010/main" val="66414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5652476-609D-4427-AA98-6F102B3070F7}"/>
              </a:ext>
            </a:extLst>
          </p:cNvPr>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a:extLst>
              <a:ext uri="{FF2B5EF4-FFF2-40B4-BE49-F238E27FC236}">
                <a16:creationId xmlns:a16="http://schemas.microsoft.com/office/drawing/2014/main" id="{877DFD46-1AFF-44EA-9080-22D81BC1CB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a16="http://schemas.microsoft.com/office/drawing/2014/main" id="{7C02F4A5-67E1-4A13-A8A0-E59AA71F51FB}"/>
              </a:ext>
            </a:extLst>
          </p:cNvPr>
          <p:cNvSpPr>
            <a:spLocks noGrp="1"/>
          </p:cNvSpPr>
          <p:nvPr>
            <p:ph type="dt" sz="half" idx="10"/>
          </p:nvPr>
        </p:nvSpPr>
        <p:spPr/>
        <p:txBody>
          <a:bodyPr/>
          <a:lstStyle/>
          <a:p>
            <a:fld id="{5249E871-8663-4CBA-84C7-F6484F8DAEFA}" type="datetimeFigureOut">
              <a:rPr lang="hu-HU" smtClean="0"/>
              <a:t>2023. 03. 01.</a:t>
            </a:fld>
            <a:endParaRPr lang="hu-HU"/>
          </a:p>
        </p:txBody>
      </p:sp>
      <p:sp>
        <p:nvSpPr>
          <p:cNvPr id="5" name="Élőláb helye 4">
            <a:extLst>
              <a:ext uri="{FF2B5EF4-FFF2-40B4-BE49-F238E27FC236}">
                <a16:creationId xmlns:a16="http://schemas.microsoft.com/office/drawing/2014/main" id="{6A56A89B-6F61-419C-9E20-70AC0E3ABBF0}"/>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89C9E7C5-E0F9-4073-A09F-FBF0F28B86D6}"/>
              </a:ext>
            </a:extLst>
          </p:cNvPr>
          <p:cNvSpPr>
            <a:spLocks noGrp="1"/>
          </p:cNvSpPr>
          <p:nvPr>
            <p:ph type="sldNum" sz="quarter" idx="12"/>
          </p:nvPr>
        </p:nvSpPr>
        <p:spPr/>
        <p:txBody>
          <a:bodyPr/>
          <a:lstStyle/>
          <a:p>
            <a:fld id="{E0E6A6F3-2910-4489-9711-D4B52BFDCA23}" type="slidenum">
              <a:rPr lang="hu-HU" smtClean="0"/>
              <a:t>‹#›</a:t>
            </a:fld>
            <a:endParaRPr lang="hu-HU"/>
          </a:p>
        </p:txBody>
      </p:sp>
    </p:spTree>
    <p:extLst>
      <p:ext uri="{BB962C8B-B14F-4D97-AF65-F5344CB8AC3E}">
        <p14:creationId xmlns:p14="http://schemas.microsoft.com/office/powerpoint/2010/main" val="765310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685A2A4-FBBB-4D0F-A27E-0E07E023BF70}"/>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12771765-242D-48E6-9934-B3870262B69C}"/>
              </a:ext>
            </a:extLst>
          </p:cNvPr>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1C08F1B1-FF1D-4869-977B-FA1A8039657F}"/>
              </a:ext>
            </a:extLst>
          </p:cNvPr>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a16="http://schemas.microsoft.com/office/drawing/2014/main" id="{E9AACD61-2226-457F-8BCA-6527C5CEC291}"/>
              </a:ext>
            </a:extLst>
          </p:cNvPr>
          <p:cNvSpPr>
            <a:spLocks noGrp="1"/>
          </p:cNvSpPr>
          <p:nvPr>
            <p:ph type="dt" sz="half" idx="10"/>
          </p:nvPr>
        </p:nvSpPr>
        <p:spPr/>
        <p:txBody>
          <a:bodyPr/>
          <a:lstStyle/>
          <a:p>
            <a:fld id="{5249E871-8663-4CBA-84C7-F6484F8DAEFA}" type="datetimeFigureOut">
              <a:rPr lang="hu-HU" smtClean="0"/>
              <a:t>2023. 03. 01.</a:t>
            </a:fld>
            <a:endParaRPr lang="hu-HU"/>
          </a:p>
        </p:txBody>
      </p:sp>
      <p:sp>
        <p:nvSpPr>
          <p:cNvPr id="6" name="Élőláb helye 5">
            <a:extLst>
              <a:ext uri="{FF2B5EF4-FFF2-40B4-BE49-F238E27FC236}">
                <a16:creationId xmlns:a16="http://schemas.microsoft.com/office/drawing/2014/main" id="{7DEB6476-4B8D-43C5-BB64-B42732E2E58D}"/>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3CA0EB85-7AA0-415A-93D1-04EB8A65C2C4}"/>
              </a:ext>
            </a:extLst>
          </p:cNvPr>
          <p:cNvSpPr>
            <a:spLocks noGrp="1"/>
          </p:cNvSpPr>
          <p:nvPr>
            <p:ph type="sldNum" sz="quarter" idx="12"/>
          </p:nvPr>
        </p:nvSpPr>
        <p:spPr/>
        <p:txBody>
          <a:bodyPr/>
          <a:lstStyle/>
          <a:p>
            <a:fld id="{E0E6A6F3-2910-4489-9711-D4B52BFDCA23}" type="slidenum">
              <a:rPr lang="hu-HU" smtClean="0"/>
              <a:t>‹#›</a:t>
            </a:fld>
            <a:endParaRPr lang="hu-HU"/>
          </a:p>
        </p:txBody>
      </p:sp>
    </p:spTree>
    <p:extLst>
      <p:ext uri="{BB962C8B-B14F-4D97-AF65-F5344CB8AC3E}">
        <p14:creationId xmlns:p14="http://schemas.microsoft.com/office/powerpoint/2010/main" val="414941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F4B28E2-1A31-4777-A783-C48FF6CD8DD7}"/>
              </a:ext>
            </a:extLst>
          </p:cNvPr>
          <p:cNvSpPr>
            <a:spLocks noGrp="1"/>
          </p:cNvSpPr>
          <p:nvPr>
            <p:ph type="title"/>
          </p:nvPr>
        </p:nvSpPr>
        <p:spPr>
          <a:xfrm>
            <a:off x="839788" y="365125"/>
            <a:ext cx="10515600" cy="1325563"/>
          </a:xfrm>
        </p:spPr>
        <p:txBody>
          <a:bodyPr/>
          <a:lstStyle/>
          <a:p>
            <a:r>
              <a:rPr lang="hu-HU"/>
              <a:t>Mintacím szerkesztése</a:t>
            </a:r>
          </a:p>
        </p:txBody>
      </p:sp>
      <p:sp>
        <p:nvSpPr>
          <p:cNvPr id="3" name="Szöveg helye 2">
            <a:extLst>
              <a:ext uri="{FF2B5EF4-FFF2-40B4-BE49-F238E27FC236}">
                <a16:creationId xmlns:a16="http://schemas.microsoft.com/office/drawing/2014/main" id="{C5B76F14-5AB5-4778-A581-A0C2CF7952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AEC53A97-D3C7-468E-9BC4-83A78D4BE737}"/>
              </a:ext>
            </a:extLst>
          </p:cNvPr>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9A5C8AD3-8857-4668-AD38-0B244274BE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C0A1F7FB-CFF1-4E2D-BF40-ECE864D12FB2}"/>
              </a:ext>
            </a:extLst>
          </p:cNvPr>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a16="http://schemas.microsoft.com/office/drawing/2014/main" id="{4E32F22B-4963-415E-88F2-08AFCC424742}"/>
              </a:ext>
            </a:extLst>
          </p:cNvPr>
          <p:cNvSpPr>
            <a:spLocks noGrp="1"/>
          </p:cNvSpPr>
          <p:nvPr>
            <p:ph type="dt" sz="half" idx="10"/>
          </p:nvPr>
        </p:nvSpPr>
        <p:spPr/>
        <p:txBody>
          <a:bodyPr/>
          <a:lstStyle/>
          <a:p>
            <a:fld id="{5249E871-8663-4CBA-84C7-F6484F8DAEFA}" type="datetimeFigureOut">
              <a:rPr lang="hu-HU" smtClean="0"/>
              <a:t>2023. 03. 01.</a:t>
            </a:fld>
            <a:endParaRPr lang="hu-HU"/>
          </a:p>
        </p:txBody>
      </p:sp>
      <p:sp>
        <p:nvSpPr>
          <p:cNvPr id="8" name="Élőláb helye 7">
            <a:extLst>
              <a:ext uri="{FF2B5EF4-FFF2-40B4-BE49-F238E27FC236}">
                <a16:creationId xmlns:a16="http://schemas.microsoft.com/office/drawing/2014/main" id="{D692CC3D-9B88-4F47-9657-39EE562B636E}"/>
              </a:ext>
            </a:extLst>
          </p:cNvPr>
          <p:cNvSpPr>
            <a:spLocks noGrp="1"/>
          </p:cNvSpPr>
          <p:nvPr>
            <p:ph type="ftr" sz="quarter" idx="11"/>
          </p:nvPr>
        </p:nvSpPr>
        <p:spPr/>
        <p:txBody>
          <a:bodyPr/>
          <a:lstStyle/>
          <a:p>
            <a:endParaRPr lang="hu-HU"/>
          </a:p>
        </p:txBody>
      </p:sp>
      <p:sp>
        <p:nvSpPr>
          <p:cNvPr id="9" name="Dia számának helye 8">
            <a:extLst>
              <a:ext uri="{FF2B5EF4-FFF2-40B4-BE49-F238E27FC236}">
                <a16:creationId xmlns:a16="http://schemas.microsoft.com/office/drawing/2014/main" id="{F5356EF2-7D1D-4DBD-A826-2CB7ED98E4D5}"/>
              </a:ext>
            </a:extLst>
          </p:cNvPr>
          <p:cNvSpPr>
            <a:spLocks noGrp="1"/>
          </p:cNvSpPr>
          <p:nvPr>
            <p:ph type="sldNum" sz="quarter" idx="12"/>
          </p:nvPr>
        </p:nvSpPr>
        <p:spPr/>
        <p:txBody>
          <a:bodyPr/>
          <a:lstStyle/>
          <a:p>
            <a:fld id="{E0E6A6F3-2910-4489-9711-D4B52BFDCA23}" type="slidenum">
              <a:rPr lang="hu-HU" smtClean="0"/>
              <a:t>‹#›</a:t>
            </a:fld>
            <a:endParaRPr lang="hu-HU"/>
          </a:p>
        </p:txBody>
      </p:sp>
    </p:spTree>
    <p:extLst>
      <p:ext uri="{BB962C8B-B14F-4D97-AF65-F5344CB8AC3E}">
        <p14:creationId xmlns:p14="http://schemas.microsoft.com/office/powerpoint/2010/main" val="158810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53BBF03-08B4-4EDE-A67E-764099D6967F}"/>
              </a:ext>
            </a:extLst>
          </p:cNvPr>
          <p:cNvSpPr>
            <a:spLocks noGrp="1"/>
          </p:cNvSpPr>
          <p:nvPr>
            <p:ph type="title"/>
          </p:nvPr>
        </p:nvSpPr>
        <p:spPr/>
        <p:txBody>
          <a:bodyPr/>
          <a:lstStyle/>
          <a:p>
            <a:r>
              <a:rPr lang="hu-HU"/>
              <a:t>Mintacím szerkesztése</a:t>
            </a:r>
          </a:p>
        </p:txBody>
      </p:sp>
      <p:sp>
        <p:nvSpPr>
          <p:cNvPr id="3" name="Dátum helye 2">
            <a:extLst>
              <a:ext uri="{FF2B5EF4-FFF2-40B4-BE49-F238E27FC236}">
                <a16:creationId xmlns:a16="http://schemas.microsoft.com/office/drawing/2014/main" id="{9026EE30-EE8A-43A2-9F9A-9C7B5DD96779}"/>
              </a:ext>
            </a:extLst>
          </p:cNvPr>
          <p:cNvSpPr>
            <a:spLocks noGrp="1"/>
          </p:cNvSpPr>
          <p:nvPr>
            <p:ph type="dt" sz="half" idx="10"/>
          </p:nvPr>
        </p:nvSpPr>
        <p:spPr/>
        <p:txBody>
          <a:bodyPr/>
          <a:lstStyle/>
          <a:p>
            <a:fld id="{5249E871-8663-4CBA-84C7-F6484F8DAEFA}" type="datetimeFigureOut">
              <a:rPr lang="hu-HU" smtClean="0"/>
              <a:t>2023. 03. 01.</a:t>
            </a:fld>
            <a:endParaRPr lang="hu-HU"/>
          </a:p>
        </p:txBody>
      </p:sp>
      <p:sp>
        <p:nvSpPr>
          <p:cNvPr id="4" name="Élőláb helye 3">
            <a:extLst>
              <a:ext uri="{FF2B5EF4-FFF2-40B4-BE49-F238E27FC236}">
                <a16:creationId xmlns:a16="http://schemas.microsoft.com/office/drawing/2014/main" id="{6C6E0474-62CB-4D3C-A48A-059B6824F8CE}"/>
              </a:ext>
            </a:extLst>
          </p:cNvPr>
          <p:cNvSpPr>
            <a:spLocks noGrp="1"/>
          </p:cNvSpPr>
          <p:nvPr>
            <p:ph type="ftr" sz="quarter" idx="11"/>
          </p:nvPr>
        </p:nvSpPr>
        <p:spPr/>
        <p:txBody>
          <a:bodyPr/>
          <a:lstStyle/>
          <a:p>
            <a:endParaRPr lang="hu-HU"/>
          </a:p>
        </p:txBody>
      </p:sp>
      <p:sp>
        <p:nvSpPr>
          <p:cNvPr id="5" name="Dia számának helye 4">
            <a:extLst>
              <a:ext uri="{FF2B5EF4-FFF2-40B4-BE49-F238E27FC236}">
                <a16:creationId xmlns:a16="http://schemas.microsoft.com/office/drawing/2014/main" id="{7EB271D6-6A29-4A1E-8D92-B7AE3749B32E}"/>
              </a:ext>
            </a:extLst>
          </p:cNvPr>
          <p:cNvSpPr>
            <a:spLocks noGrp="1"/>
          </p:cNvSpPr>
          <p:nvPr>
            <p:ph type="sldNum" sz="quarter" idx="12"/>
          </p:nvPr>
        </p:nvSpPr>
        <p:spPr/>
        <p:txBody>
          <a:bodyPr/>
          <a:lstStyle/>
          <a:p>
            <a:fld id="{E0E6A6F3-2910-4489-9711-D4B52BFDCA23}" type="slidenum">
              <a:rPr lang="hu-HU" smtClean="0"/>
              <a:t>‹#›</a:t>
            </a:fld>
            <a:endParaRPr lang="hu-HU"/>
          </a:p>
        </p:txBody>
      </p:sp>
    </p:spTree>
    <p:extLst>
      <p:ext uri="{BB962C8B-B14F-4D97-AF65-F5344CB8AC3E}">
        <p14:creationId xmlns:p14="http://schemas.microsoft.com/office/powerpoint/2010/main" val="3782201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a16="http://schemas.microsoft.com/office/drawing/2014/main" id="{7403A60B-E40C-4199-8476-03C368D80EBF}"/>
              </a:ext>
            </a:extLst>
          </p:cNvPr>
          <p:cNvSpPr>
            <a:spLocks noGrp="1"/>
          </p:cNvSpPr>
          <p:nvPr>
            <p:ph type="dt" sz="half" idx="10"/>
          </p:nvPr>
        </p:nvSpPr>
        <p:spPr/>
        <p:txBody>
          <a:bodyPr/>
          <a:lstStyle/>
          <a:p>
            <a:fld id="{5249E871-8663-4CBA-84C7-F6484F8DAEFA}" type="datetimeFigureOut">
              <a:rPr lang="hu-HU" smtClean="0"/>
              <a:t>2023. 03. 01.</a:t>
            </a:fld>
            <a:endParaRPr lang="hu-HU"/>
          </a:p>
        </p:txBody>
      </p:sp>
      <p:sp>
        <p:nvSpPr>
          <p:cNvPr id="3" name="Élőláb helye 2">
            <a:extLst>
              <a:ext uri="{FF2B5EF4-FFF2-40B4-BE49-F238E27FC236}">
                <a16:creationId xmlns:a16="http://schemas.microsoft.com/office/drawing/2014/main" id="{3B896233-8DE3-4188-8BEC-2CF58554C92E}"/>
              </a:ext>
            </a:extLst>
          </p:cNvPr>
          <p:cNvSpPr>
            <a:spLocks noGrp="1"/>
          </p:cNvSpPr>
          <p:nvPr>
            <p:ph type="ftr" sz="quarter" idx="11"/>
          </p:nvPr>
        </p:nvSpPr>
        <p:spPr/>
        <p:txBody>
          <a:bodyPr/>
          <a:lstStyle/>
          <a:p>
            <a:endParaRPr lang="hu-HU"/>
          </a:p>
        </p:txBody>
      </p:sp>
      <p:sp>
        <p:nvSpPr>
          <p:cNvPr id="4" name="Dia számának helye 3">
            <a:extLst>
              <a:ext uri="{FF2B5EF4-FFF2-40B4-BE49-F238E27FC236}">
                <a16:creationId xmlns:a16="http://schemas.microsoft.com/office/drawing/2014/main" id="{81024A16-4F78-4BEA-8AB5-8C988836B140}"/>
              </a:ext>
            </a:extLst>
          </p:cNvPr>
          <p:cNvSpPr>
            <a:spLocks noGrp="1"/>
          </p:cNvSpPr>
          <p:nvPr>
            <p:ph type="sldNum" sz="quarter" idx="12"/>
          </p:nvPr>
        </p:nvSpPr>
        <p:spPr/>
        <p:txBody>
          <a:bodyPr/>
          <a:lstStyle/>
          <a:p>
            <a:fld id="{E0E6A6F3-2910-4489-9711-D4B52BFDCA23}" type="slidenum">
              <a:rPr lang="hu-HU" smtClean="0"/>
              <a:t>‹#›</a:t>
            </a:fld>
            <a:endParaRPr lang="hu-HU"/>
          </a:p>
        </p:txBody>
      </p:sp>
    </p:spTree>
    <p:extLst>
      <p:ext uri="{BB962C8B-B14F-4D97-AF65-F5344CB8AC3E}">
        <p14:creationId xmlns:p14="http://schemas.microsoft.com/office/powerpoint/2010/main" val="2498765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1640984-FDC3-4DD8-BF26-072612E991AA}"/>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DA709860-8E11-4B74-B685-CAC2E52E41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A7891820-07BC-44DA-907D-545668CD79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6BF1212B-9CF5-4AD4-858D-B97D871EE10D}"/>
              </a:ext>
            </a:extLst>
          </p:cNvPr>
          <p:cNvSpPr>
            <a:spLocks noGrp="1"/>
          </p:cNvSpPr>
          <p:nvPr>
            <p:ph type="dt" sz="half" idx="10"/>
          </p:nvPr>
        </p:nvSpPr>
        <p:spPr/>
        <p:txBody>
          <a:bodyPr/>
          <a:lstStyle/>
          <a:p>
            <a:fld id="{5249E871-8663-4CBA-84C7-F6484F8DAEFA}" type="datetimeFigureOut">
              <a:rPr lang="hu-HU" smtClean="0"/>
              <a:t>2023. 03. 01.</a:t>
            </a:fld>
            <a:endParaRPr lang="hu-HU"/>
          </a:p>
        </p:txBody>
      </p:sp>
      <p:sp>
        <p:nvSpPr>
          <p:cNvPr id="6" name="Élőláb helye 5">
            <a:extLst>
              <a:ext uri="{FF2B5EF4-FFF2-40B4-BE49-F238E27FC236}">
                <a16:creationId xmlns:a16="http://schemas.microsoft.com/office/drawing/2014/main" id="{246A3A59-7777-453A-B8F3-D5D1DBAF1810}"/>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4F9C8A23-0621-4FB5-B408-65B2F019BF4F}"/>
              </a:ext>
            </a:extLst>
          </p:cNvPr>
          <p:cNvSpPr>
            <a:spLocks noGrp="1"/>
          </p:cNvSpPr>
          <p:nvPr>
            <p:ph type="sldNum" sz="quarter" idx="12"/>
          </p:nvPr>
        </p:nvSpPr>
        <p:spPr/>
        <p:txBody>
          <a:bodyPr/>
          <a:lstStyle/>
          <a:p>
            <a:fld id="{E0E6A6F3-2910-4489-9711-D4B52BFDCA23}" type="slidenum">
              <a:rPr lang="hu-HU" smtClean="0"/>
              <a:t>‹#›</a:t>
            </a:fld>
            <a:endParaRPr lang="hu-HU"/>
          </a:p>
        </p:txBody>
      </p:sp>
    </p:spTree>
    <p:extLst>
      <p:ext uri="{BB962C8B-B14F-4D97-AF65-F5344CB8AC3E}">
        <p14:creationId xmlns:p14="http://schemas.microsoft.com/office/powerpoint/2010/main" val="727653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7DEB3EE-2F52-4119-B48E-E36CD5DCD3E5}"/>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AA1E21F7-2608-4237-8793-D2DB5E5F1D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B119517D-C1D9-4A5D-92C8-9865DE7DE2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9E1FCBA0-AE64-47AA-853C-58287B868AF3}"/>
              </a:ext>
            </a:extLst>
          </p:cNvPr>
          <p:cNvSpPr>
            <a:spLocks noGrp="1"/>
          </p:cNvSpPr>
          <p:nvPr>
            <p:ph type="dt" sz="half" idx="10"/>
          </p:nvPr>
        </p:nvSpPr>
        <p:spPr/>
        <p:txBody>
          <a:bodyPr/>
          <a:lstStyle/>
          <a:p>
            <a:fld id="{5249E871-8663-4CBA-84C7-F6484F8DAEFA}" type="datetimeFigureOut">
              <a:rPr lang="hu-HU" smtClean="0"/>
              <a:t>2023. 03. 01.</a:t>
            </a:fld>
            <a:endParaRPr lang="hu-HU"/>
          </a:p>
        </p:txBody>
      </p:sp>
      <p:sp>
        <p:nvSpPr>
          <p:cNvPr id="6" name="Élőláb helye 5">
            <a:extLst>
              <a:ext uri="{FF2B5EF4-FFF2-40B4-BE49-F238E27FC236}">
                <a16:creationId xmlns:a16="http://schemas.microsoft.com/office/drawing/2014/main" id="{79D062FD-2737-4EC0-972D-D386513E821E}"/>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D0DE6B51-5FAF-4A73-AEF4-BB9B16D3F199}"/>
              </a:ext>
            </a:extLst>
          </p:cNvPr>
          <p:cNvSpPr>
            <a:spLocks noGrp="1"/>
          </p:cNvSpPr>
          <p:nvPr>
            <p:ph type="sldNum" sz="quarter" idx="12"/>
          </p:nvPr>
        </p:nvSpPr>
        <p:spPr/>
        <p:txBody>
          <a:bodyPr/>
          <a:lstStyle/>
          <a:p>
            <a:fld id="{E0E6A6F3-2910-4489-9711-D4B52BFDCA23}" type="slidenum">
              <a:rPr lang="hu-HU" smtClean="0"/>
              <a:t>‹#›</a:t>
            </a:fld>
            <a:endParaRPr lang="hu-HU"/>
          </a:p>
        </p:txBody>
      </p:sp>
    </p:spTree>
    <p:extLst>
      <p:ext uri="{BB962C8B-B14F-4D97-AF65-F5344CB8AC3E}">
        <p14:creationId xmlns:p14="http://schemas.microsoft.com/office/powerpoint/2010/main" val="2662830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a:extLst>
              <a:ext uri="{FF2B5EF4-FFF2-40B4-BE49-F238E27FC236}">
                <a16:creationId xmlns:a16="http://schemas.microsoft.com/office/drawing/2014/main" id="{679699E2-9156-40D1-BA8A-F38B05516E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a:extLst>
              <a:ext uri="{FF2B5EF4-FFF2-40B4-BE49-F238E27FC236}">
                <a16:creationId xmlns:a16="http://schemas.microsoft.com/office/drawing/2014/main" id="{F3A98A8F-B08D-4A32-8C67-7C5E41E111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1541C3DB-5B2A-4FF4-B23B-0BDCE1B2F9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49E871-8663-4CBA-84C7-F6484F8DAEFA}" type="datetimeFigureOut">
              <a:rPr lang="hu-HU" smtClean="0"/>
              <a:t>2023. 03. 01.</a:t>
            </a:fld>
            <a:endParaRPr lang="hu-HU"/>
          </a:p>
        </p:txBody>
      </p:sp>
      <p:sp>
        <p:nvSpPr>
          <p:cNvPr id="5" name="Élőláb helye 4">
            <a:extLst>
              <a:ext uri="{FF2B5EF4-FFF2-40B4-BE49-F238E27FC236}">
                <a16:creationId xmlns:a16="http://schemas.microsoft.com/office/drawing/2014/main" id="{B1D8889A-BA86-4536-A6F6-B1940B96F0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a:extLst>
              <a:ext uri="{FF2B5EF4-FFF2-40B4-BE49-F238E27FC236}">
                <a16:creationId xmlns:a16="http://schemas.microsoft.com/office/drawing/2014/main" id="{8A7AA71A-6B08-4D41-B392-754D908578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6A6F3-2910-4489-9711-D4B52BFDCA23}" type="slidenum">
              <a:rPr lang="hu-HU" smtClean="0"/>
              <a:t>‹#›</a:t>
            </a:fld>
            <a:endParaRPr lang="hu-HU"/>
          </a:p>
        </p:txBody>
      </p:sp>
    </p:spTree>
    <p:extLst>
      <p:ext uri="{BB962C8B-B14F-4D97-AF65-F5344CB8AC3E}">
        <p14:creationId xmlns:p14="http://schemas.microsoft.com/office/powerpoint/2010/main" val="4192995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2010-2014.kormany.hu/download/b/81/31000/Partners%C3%A9gi%20egy%C3%BCttm%C5%B1k%C3%B6d%C3%A9si%20meg%C3%A1llapod%C3%A1s%20Magyarorsz%C3%A1g%20Korm%C3%A1nya%20%C3%A9s%20a%20Magyar%20Telekom%20Nyrt%20egy%C3%BCttm%C5%B1k%C3%B6d%C3%A9s%C3%A9r%C5%91l.pdf" TargetMode="External"/><Relationship Id="rId13" Type="http://schemas.openxmlformats.org/officeDocument/2006/relationships/hyperlink" Target="https://2015-2019.kormany.hu/download/9/69/b0000/Henkel.pdf" TargetMode="External"/><Relationship Id="rId18" Type="http://schemas.openxmlformats.org/officeDocument/2006/relationships/hyperlink" Target="https://cdn.kormany.hu/uploads/document/f/f5/f5a/f5aadbe649c44a725bafad5d4297a0696d875074.pdf" TargetMode="External"/><Relationship Id="rId3" Type="http://schemas.openxmlformats.org/officeDocument/2006/relationships/hyperlink" Target="http://2010-2014.kormany.hu/download/c/2d/c0000/KormanyAudi20130226.pdf" TargetMode="External"/><Relationship Id="rId7" Type="http://schemas.openxmlformats.org/officeDocument/2006/relationships/hyperlink" Target="http://2010-2014.kormany.hu/download/e/a3/31000/strat%20meg%20knorr_bremse.pdf" TargetMode="External"/><Relationship Id="rId12" Type="http://schemas.openxmlformats.org/officeDocument/2006/relationships/hyperlink" Target="https://2015-2019.kormany.hu/download/a/c0/90000/IT%20Services%20HU.pdf" TargetMode="External"/><Relationship Id="rId17" Type="http://schemas.openxmlformats.org/officeDocument/2006/relationships/hyperlink" Target="https://2015-2019.kormany.hu/download/5/e6/71000/Rehau%20HU.pdf" TargetMode="External"/><Relationship Id="rId2" Type="http://schemas.openxmlformats.org/officeDocument/2006/relationships/hyperlink" Target="http://2010-2014.kormany.hu/download/b/d7/b0000/Korm%C3%A1ny_Daimler_egyuttmukodes20121109.pdf" TargetMode="External"/><Relationship Id="rId16" Type="http://schemas.openxmlformats.org/officeDocument/2006/relationships/hyperlink" Target="https://2015-2019.kormany.hu/download/a/a7/31000/K%C3%BChne+Nagel%20HU_20171019.pdf" TargetMode="External"/><Relationship Id="rId20" Type="http://schemas.openxmlformats.org/officeDocument/2006/relationships/hyperlink" Target="https://cdn.kormany.hu/uploads/document/f/f5/f51/f513d339cfd4c322c239aa52028ee231cc857c35.pdf" TargetMode="External"/><Relationship Id="rId1" Type="http://schemas.openxmlformats.org/officeDocument/2006/relationships/slideLayout" Target="../slideLayouts/slideLayout2.xml"/><Relationship Id="rId6" Type="http://schemas.openxmlformats.org/officeDocument/2006/relationships/hyperlink" Target="http://2010-2014.kormany.hu/download/a/d8/f0000/Robert%20Bosch%202013%2007%2031.pdf" TargetMode="External"/><Relationship Id="rId11" Type="http://schemas.openxmlformats.org/officeDocument/2006/relationships/hyperlink" Target="https://https/2015-2019.kormany.hu/kulgazdasagi-es-kulugyminiszterium/parlamenti-allamtitkarsag/hirek/a-festoval-kotott-strategiai-egyuttmukodesi-megallapodast-a-kormany" TargetMode="External"/><Relationship Id="rId5" Type="http://schemas.openxmlformats.org/officeDocument/2006/relationships/hyperlink" Target="http://2010-2014.kormany.hu/download/3/76/f0000/SIEMENS%20meg%C3%A1llapod%C3%A1s.pdf" TargetMode="External"/><Relationship Id="rId15" Type="http://schemas.openxmlformats.org/officeDocument/2006/relationships/hyperlink" Target="https://2015-2019.kormany.hu/download/c/12/31000/SAP.pdf" TargetMode="External"/><Relationship Id="rId10" Type="http://schemas.openxmlformats.org/officeDocument/2006/relationships/hyperlink" Target="https://https/2015-2019.kormany.hu/hu/kulgazdasagi-es-kulugyminiszterium/parlamenti-allamtitkarsag/hirek/strategiai-megallapodast-kotott-a-kormany-es-a-zf-hungaria" TargetMode="External"/><Relationship Id="rId19" Type="http://schemas.openxmlformats.org/officeDocument/2006/relationships/hyperlink" Target="https://cdn.kormany.hu/uploads/document/3/3c/3cd/3cd94bdfdfa2e50f0bec2181a22294e52c027f83.pdf" TargetMode="External"/><Relationship Id="rId4" Type="http://schemas.openxmlformats.org/officeDocument/2006/relationships/hyperlink" Target="http://2010-2014.kormany.hu/download/3/d9/d0000/Strat%C3%A9giai%20Egy%C3%BCttm%C5%B1k%C3%B6d%C3%A9si%20meg%C3%A1llapod%C3%A1s%20-%20Magyarorsz%C3%A1g%20Korm%C3%A1nya%20%C3%A9s%20a%20Continental%20v%C3%A1llalat%20egy%C3%BCttm%C5%B1k%C3%B6d%C3%A9s%C3%A9r%C5%91l.pdf" TargetMode="External"/><Relationship Id="rId9" Type="http://schemas.openxmlformats.org/officeDocument/2006/relationships/hyperlink" Target="http://2010-2014.kormany.hu/download/0/a1/41000/Servier.pdf" TargetMode="External"/><Relationship Id="rId14" Type="http://schemas.openxmlformats.org/officeDocument/2006/relationships/hyperlink" Target="https://2015-2019.kormany.hu/download/1/45/e0000/thyssenkrupp_HU.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index.hu/"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destatis.de/DE/Themen/Branchen-Unternehmen/Energie/Erzeugung/Tabellen/bruttostromerzeugung.html#fussnote-4-10388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wahlrecht-de.translate.goog/umfragen/insa.htm?_x_tr_sl=de&amp;_x_tr_tl=hu&amp;_x_tr_hl=hu&amp;_x_tr_pto=sc" TargetMode="External"/><Relationship Id="rId3" Type="http://schemas.openxmlformats.org/officeDocument/2006/relationships/hyperlink" Target="https://www-wahlrecht-de.translate.goog/umfragen/emnid.htm?_x_tr_sl=de&amp;_x_tr_tl=hu&amp;_x_tr_hl=hu&amp;_x_tr_pto=sc" TargetMode="External"/><Relationship Id="rId7" Type="http://schemas.openxmlformats.org/officeDocument/2006/relationships/hyperlink" Target="https://www-wahlrecht-de.translate.goog/umfragen/dimap.htm?_x_tr_sl=de&amp;_x_tr_tl=hu&amp;_x_tr_hl=hu&amp;_x_tr_pto=sc" TargetMode="External"/><Relationship Id="rId2" Type="http://schemas.openxmlformats.org/officeDocument/2006/relationships/hyperlink" Target="https://www-wahlrecht-de.translate.goog/umfragen/allensbach.htm?_x_tr_sl=de&amp;_x_tr_tl=hu&amp;_x_tr_hl=hu&amp;_x_tr_pto=sc" TargetMode="External"/><Relationship Id="rId1" Type="http://schemas.openxmlformats.org/officeDocument/2006/relationships/slideLayout" Target="../slideLayouts/slideLayout2.xml"/><Relationship Id="rId6" Type="http://schemas.openxmlformats.org/officeDocument/2006/relationships/hyperlink" Target="https://www-wahlrecht-de.translate.goog/umfragen/gms.htm?_x_tr_sl=de&amp;_x_tr_tl=hu&amp;_x_tr_hl=hu&amp;_x_tr_pto=sc" TargetMode="External"/><Relationship Id="rId5" Type="http://schemas.openxmlformats.org/officeDocument/2006/relationships/hyperlink" Target="https://www-wahlrecht-de.translate.goog/umfragen/politbarometer.htm?_x_tr_sl=de&amp;_x_tr_tl=hu&amp;_x_tr_hl=hu&amp;_x_tr_pto=sc" TargetMode="External"/><Relationship Id="rId4" Type="http://schemas.openxmlformats.org/officeDocument/2006/relationships/hyperlink" Target="https://www-wahlrecht-de.translate.goog/umfragen/forsa.htm?_x_tr_sl=de&amp;_x_tr_tl=hu&amp;_x_tr_hl=hu&amp;_x_tr_pto=sc" TargetMode="External"/><Relationship Id="rId9" Type="http://schemas.openxmlformats.org/officeDocument/2006/relationships/hyperlink" Target="https://www-wahlrecht-de.translate.goog/umfragen/yougov.htm?_x_tr_sl=de&amp;_x_tr_tl=hu&amp;_x_tr_hl=hu&amp;_x_tr_pto=sc"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C7656C6-FF26-4E02-AC33-AC29C2A3E8DC}"/>
              </a:ext>
            </a:extLst>
          </p:cNvPr>
          <p:cNvSpPr>
            <a:spLocks noGrp="1"/>
          </p:cNvSpPr>
          <p:nvPr>
            <p:ph type="ctrTitle"/>
          </p:nvPr>
        </p:nvSpPr>
        <p:spPr/>
        <p:txBody>
          <a:bodyPr>
            <a:normAutofit/>
          </a:bodyPr>
          <a:lstStyle/>
          <a:p>
            <a:r>
              <a:rPr lang="hu-HU" sz="3200" b="1" dirty="0"/>
              <a:t>Németország gazdasági helyzete és a magyar-német gazdasági kapcsolatok az európai kihívások árnyékában</a:t>
            </a:r>
          </a:p>
        </p:txBody>
      </p:sp>
      <p:sp>
        <p:nvSpPr>
          <p:cNvPr id="3" name="Alcím 2">
            <a:extLst>
              <a:ext uri="{FF2B5EF4-FFF2-40B4-BE49-F238E27FC236}">
                <a16:creationId xmlns:a16="http://schemas.microsoft.com/office/drawing/2014/main" id="{B8337B4D-E97C-49A4-B177-586CA5E4BB8D}"/>
              </a:ext>
            </a:extLst>
          </p:cNvPr>
          <p:cNvSpPr>
            <a:spLocks noGrp="1"/>
          </p:cNvSpPr>
          <p:nvPr>
            <p:ph type="subTitle" idx="1"/>
          </p:nvPr>
        </p:nvSpPr>
        <p:spPr/>
        <p:txBody>
          <a:bodyPr/>
          <a:lstStyle/>
          <a:p>
            <a:r>
              <a:rPr lang="hu-HU" dirty="0"/>
              <a:t>Juhász Imre </a:t>
            </a:r>
          </a:p>
          <a:p>
            <a:r>
              <a:rPr lang="hu-HU" dirty="0"/>
              <a:t>volt gazdasági szakdiplomata, nagykövetségi tanácsos</a:t>
            </a:r>
          </a:p>
        </p:txBody>
      </p:sp>
    </p:spTree>
    <p:extLst>
      <p:ext uri="{BB962C8B-B14F-4D97-AF65-F5344CB8AC3E}">
        <p14:creationId xmlns:p14="http://schemas.microsoft.com/office/powerpoint/2010/main" val="998613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004D948-E848-4D42-B0EF-5A6C9AE16658}"/>
              </a:ext>
            </a:extLst>
          </p:cNvPr>
          <p:cNvSpPr>
            <a:spLocks noGrp="1"/>
          </p:cNvSpPr>
          <p:nvPr>
            <p:ph type="title"/>
          </p:nvPr>
        </p:nvSpPr>
        <p:spPr/>
        <p:txBody>
          <a:bodyPr>
            <a:normAutofit/>
          </a:bodyPr>
          <a:lstStyle/>
          <a:p>
            <a:pPr algn="ctr"/>
            <a:r>
              <a:rPr lang="hu-HU" sz="3600" b="1" dirty="0"/>
              <a:t>Németország külkereskedelmi forgalmának fő mutatói 2022-ben a Szövetségi Statisztikai Hivatal adatai alapján</a:t>
            </a:r>
          </a:p>
        </p:txBody>
      </p:sp>
      <p:graphicFrame>
        <p:nvGraphicFramePr>
          <p:cNvPr id="4" name="Tartalom helye 3">
            <a:extLst>
              <a:ext uri="{FF2B5EF4-FFF2-40B4-BE49-F238E27FC236}">
                <a16:creationId xmlns:a16="http://schemas.microsoft.com/office/drawing/2014/main" id="{F70FE7B2-2402-42BC-8371-FFA209DF2D3E}"/>
              </a:ext>
            </a:extLst>
          </p:cNvPr>
          <p:cNvGraphicFramePr>
            <a:graphicFrameLocks noGrp="1"/>
          </p:cNvGraphicFramePr>
          <p:nvPr>
            <p:ph idx="1"/>
            <p:extLst>
              <p:ext uri="{D42A27DB-BD31-4B8C-83A1-F6EECF244321}">
                <p14:modId xmlns:p14="http://schemas.microsoft.com/office/powerpoint/2010/main" val="1812927955"/>
              </p:ext>
            </p:extLst>
          </p:nvPr>
        </p:nvGraphicFramePr>
        <p:xfrm>
          <a:off x="1076240" y="2520191"/>
          <a:ext cx="8965976" cy="3868830"/>
        </p:xfrm>
        <a:graphic>
          <a:graphicData uri="http://schemas.openxmlformats.org/drawingml/2006/table">
            <a:tbl>
              <a:tblPr firstRow="1" firstCol="1" bandRow="1">
                <a:tableStyleId>{5C22544A-7EE6-4342-B048-85BDC9FD1C3A}</a:tableStyleId>
              </a:tblPr>
              <a:tblGrid>
                <a:gridCol w="1076241">
                  <a:extLst>
                    <a:ext uri="{9D8B030D-6E8A-4147-A177-3AD203B41FA5}">
                      <a16:colId xmlns:a16="http://schemas.microsoft.com/office/drawing/2014/main" val="3830649542"/>
                    </a:ext>
                  </a:extLst>
                </a:gridCol>
                <a:gridCol w="1785598">
                  <a:extLst>
                    <a:ext uri="{9D8B030D-6E8A-4147-A177-3AD203B41FA5}">
                      <a16:colId xmlns:a16="http://schemas.microsoft.com/office/drawing/2014/main" val="3769317535"/>
                    </a:ext>
                  </a:extLst>
                </a:gridCol>
                <a:gridCol w="870175">
                  <a:extLst>
                    <a:ext uri="{9D8B030D-6E8A-4147-A177-3AD203B41FA5}">
                      <a16:colId xmlns:a16="http://schemas.microsoft.com/office/drawing/2014/main" val="4262405209"/>
                    </a:ext>
                  </a:extLst>
                </a:gridCol>
                <a:gridCol w="775250">
                  <a:extLst>
                    <a:ext uri="{9D8B030D-6E8A-4147-A177-3AD203B41FA5}">
                      <a16:colId xmlns:a16="http://schemas.microsoft.com/office/drawing/2014/main" val="587505001"/>
                    </a:ext>
                  </a:extLst>
                </a:gridCol>
                <a:gridCol w="898216">
                  <a:extLst>
                    <a:ext uri="{9D8B030D-6E8A-4147-A177-3AD203B41FA5}">
                      <a16:colId xmlns:a16="http://schemas.microsoft.com/office/drawing/2014/main" val="4150863026"/>
                    </a:ext>
                  </a:extLst>
                </a:gridCol>
                <a:gridCol w="1939347">
                  <a:extLst>
                    <a:ext uri="{9D8B030D-6E8A-4147-A177-3AD203B41FA5}">
                      <a16:colId xmlns:a16="http://schemas.microsoft.com/office/drawing/2014/main" val="2017612690"/>
                    </a:ext>
                  </a:extLst>
                </a:gridCol>
                <a:gridCol w="870175">
                  <a:extLst>
                    <a:ext uri="{9D8B030D-6E8A-4147-A177-3AD203B41FA5}">
                      <a16:colId xmlns:a16="http://schemas.microsoft.com/office/drawing/2014/main" val="480316489"/>
                    </a:ext>
                  </a:extLst>
                </a:gridCol>
                <a:gridCol w="750974">
                  <a:extLst>
                    <a:ext uri="{9D8B030D-6E8A-4147-A177-3AD203B41FA5}">
                      <a16:colId xmlns:a16="http://schemas.microsoft.com/office/drawing/2014/main" val="4212032207"/>
                    </a:ext>
                  </a:extLst>
                </a:gridCol>
              </a:tblGrid>
              <a:tr h="494637">
                <a:tc>
                  <a:txBody>
                    <a:bodyPr/>
                    <a:lstStyle/>
                    <a:p>
                      <a:pPr algn="ctr">
                        <a:lnSpc>
                          <a:spcPct val="106000"/>
                        </a:lnSpc>
                        <a:spcAft>
                          <a:spcPts val="800"/>
                        </a:spcAft>
                      </a:pPr>
                      <a:r>
                        <a:rPr lang="hu-HU" sz="600" kern="1800">
                          <a:effectLst/>
                        </a:rPr>
                        <a:t> </a:t>
                      </a:r>
                      <a:endParaRPr lang="hu-HU" sz="50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400" kern="1800" dirty="0">
                          <a:effectLst/>
                        </a:rPr>
                        <a:t>Megnevezés</a:t>
                      </a: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400" kern="1800" dirty="0">
                          <a:effectLst/>
                        </a:rPr>
                        <a:t>Forgalom, milliárd euró</a:t>
                      </a: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400" kern="1800" dirty="0">
                          <a:effectLst/>
                        </a:rPr>
                        <a:t>Változás %</a:t>
                      </a: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400" kern="1800" dirty="0">
                          <a:effectLst/>
                        </a:rPr>
                        <a:t>Részarány %</a:t>
                      </a: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400" kern="1800" dirty="0">
                          <a:effectLst/>
                        </a:rPr>
                        <a:t>Megnevezés</a:t>
                      </a: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400" kern="1800" dirty="0">
                          <a:effectLst/>
                        </a:rPr>
                        <a:t>Forgalom, milliárd euró</a:t>
                      </a: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400" kern="1800" dirty="0">
                          <a:effectLst/>
                        </a:rPr>
                        <a:t>Változás %</a:t>
                      </a: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extLst>
                  <a:ext uri="{0D108BD9-81ED-4DB2-BD59-A6C34878D82A}">
                    <a16:rowId xmlns:a16="http://schemas.microsoft.com/office/drawing/2014/main" val="1333846323"/>
                  </a:ext>
                </a:extLst>
              </a:tr>
              <a:tr h="374065">
                <a:tc>
                  <a:txBody>
                    <a:bodyPr/>
                    <a:lstStyle/>
                    <a:p>
                      <a:pPr algn="ctr">
                        <a:lnSpc>
                          <a:spcPct val="106000"/>
                        </a:lnSpc>
                        <a:spcAft>
                          <a:spcPts val="800"/>
                        </a:spcAft>
                      </a:pPr>
                      <a:r>
                        <a:rPr lang="hu-HU" sz="600" kern="1800">
                          <a:effectLst/>
                        </a:rPr>
                        <a:t> </a:t>
                      </a:r>
                      <a:endParaRPr lang="hu-HU" sz="50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Összes kivitel</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1.564,1</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14,3</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100,0</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Összes behozatal</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1.488,1</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24,3</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extLst>
                  <a:ext uri="{0D108BD9-81ED-4DB2-BD59-A6C34878D82A}">
                    <a16:rowId xmlns:a16="http://schemas.microsoft.com/office/drawing/2014/main" val="2006487790"/>
                  </a:ext>
                </a:extLst>
              </a:tr>
              <a:tr h="565158">
                <a:tc>
                  <a:txBody>
                    <a:bodyPr/>
                    <a:lstStyle/>
                    <a:p>
                      <a:pPr marL="342900" lvl="0" indent="-342900" algn="ctr">
                        <a:lnSpc>
                          <a:spcPct val="106000"/>
                        </a:lnSpc>
                        <a:spcAft>
                          <a:spcPts val="0"/>
                        </a:spcAft>
                        <a:buFont typeface="Times New Roman" panose="02020603050405020304" pitchFamily="18" charset="0"/>
                        <a:buChar char="-"/>
                      </a:pPr>
                      <a:r>
                        <a:rPr lang="hu-HU" sz="600" kern="1800">
                          <a:effectLst/>
                        </a:rPr>
                        <a:t> </a:t>
                      </a:r>
                      <a:endParaRPr lang="hu-HU"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33879" marR="33879" marT="0" marB="0"/>
                </a:tc>
                <a:tc>
                  <a:txBody>
                    <a:bodyPr/>
                    <a:lstStyle/>
                    <a:p>
                      <a:pPr marL="342900" lvl="0" indent="-342900" algn="ctr">
                        <a:lnSpc>
                          <a:spcPct val="106000"/>
                        </a:lnSpc>
                        <a:spcAft>
                          <a:spcPts val="800"/>
                        </a:spcAft>
                        <a:buFont typeface="Times New Roman" panose="02020603050405020304" pitchFamily="18" charset="0"/>
                        <a:buChar char="-"/>
                      </a:pPr>
                      <a:r>
                        <a:rPr lang="hu-HU" sz="1600" b="1" kern="1800" dirty="0">
                          <a:effectLst/>
                        </a:rPr>
                        <a:t>EU-forgalom </a:t>
                      </a:r>
                      <a:endParaRPr lang="hu-HU"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855,8</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14,5</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54,7</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marL="342900" lvl="0" indent="-342900" algn="ctr">
                        <a:lnSpc>
                          <a:spcPct val="106000"/>
                        </a:lnSpc>
                        <a:spcAft>
                          <a:spcPts val="800"/>
                        </a:spcAft>
                        <a:buFont typeface="Times New Roman" panose="02020603050405020304" pitchFamily="18" charset="0"/>
                        <a:buChar char="-"/>
                      </a:pPr>
                      <a:r>
                        <a:rPr lang="hu-HU" sz="1600" b="1" kern="1800" dirty="0">
                          <a:effectLst/>
                        </a:rPr>
                        <a:t>EU-forgalom </a:t>
                      </a:r>
                      <a:endParaRPr lang="hu-HU"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735,3</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15,9</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extLst>
                  <a:ext uri="{0D108BD9-81ED-4DB2-BD59-A6C34878D82A}">
                    <a16:rowId xmlns:a16="http://schemas.microsoft.com/office/drawing/2014/main" val="670899068"/>
                  </a:ext>
                </a:extLst>
              </a:tr>
              <a:tr h="374065">
                <a:tc>
                  <a:txBody>
                    <a:bodyPr/>
                    <a:lstStyle/>
                    <a:p>
                      <a:pPr marL="342900" lvl="0" indent="-342900" algn="ctr">
                        <a:lnSpc>
                          <a:spcPct val="106000"/>
                        </a:lnSpc>
                        <a:spcAft>
                          <a:spcPts val="0"/>
                        </a:spcAft>
                        <a:buFont typeface="Wingdings" panose="05000000000000000000" pitchFamily="2" charset="2"/>
                        <a:buChar char=""/>
                      </a:pPr>
                      <a:r>
                        <a:rPr lang="hu-HU" sz="600" kern="1800">
                          <a:effectLst/>
                        </a:rPr>
                        <a:t> </a:t>
                      </a:r>
                      <a:endParaRPr lang="hu-HU"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33879" marR="33879" marT="0" marB="0"/>
                </a:tc>
                <a:tc>
                  <a:txBody>
                    <a:bodyPr/>
                    <a:lstStyle/>
                    <a:p>
                      <a:pPr marL="342900" lvl="0" indent="-342900" algn="ctr">
                        <a:lnSpc>
                          <a:spcPct val="106000"/>
                        </a:lnSpc>
                        <a:spcAft>
                          <a:spcPts val="800"/>
                        </a:spcAft>
                        <a:buFont typeface="Wingdings" panose="05000000000000000000" pitchFamily="2" charset="2"/>
                        <a:buChar char=""/>
                      </a:pPr>
                      <a:r>
                        <a:rPr lang="hu-HU" sz="1600" kern="1800" dirty="0">
                          <a:effectLst/>
                        </a:rPr>
                        <a:t>Euró-övezet</a:t>
                      </a:r>
                      <a:endParaRPr lang="hu-H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kern="1800">
                          <a:effectLst/>
                        </a:rPr>
                        <a:t>597,6</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kern="1800" dirty="0">
                          <a:effectLst/>
                        </a:rPr>
                        <a:t>15,5</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kern="1800" dirty="0">
                          <a:effectLst/>
                        </a:rPr>
                        <a:t>38,2</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marL="342900" lvl="0" indent="-342900" algn="ctr">
                        <a:lnSpc>
                          <a:spcPct val="106000"/>
                        </a:lnSpc>
                        <a:spcAft>
                          <a:spcPts val="800"/>
                        </a:spcAft>
                        <a:buFont typeface="Wingdings" panose="05000000000000000000" pitchFamily="2" charset="2"/>
                        <a:buChar char=""/>
                      </a:pPr>
                      <a:r>
                        <a:rPr lang="hu-HU" sz="1600" kern="1800" dirty="0">
                          <a:effectLst/>
                        </a:rPr>
                        <a:t>Euró-övezet</a:t>
                      </a:r>
                      <a:endParaRPr lang="hu-H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kern="1800" dirty="0">
                          <a:effectLst/>
                        </a:rPr>
                        <a:t>506,1</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kern="1800">
                          <a:effectLst/>
                        </a:rPr>
                        <a:t>16,1</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extLst>
                  <a:ext uri="{0D108BD9-81ED-4DB2-BD59-A6C34878D82A}">
                    <a16:rowId xmlns:a16="http://schemas.microsoft.com/office/drawing/2014/main" val="1826807908"/>
                  </a:ext>
                </a:extLst>
              </a:tr>
              <a:tr h="756252">
                <a:tc>
                  <a:txBody>
                    <a:bodyPr/>
                    <a:lstStyle/>
                    <a:p>
                      <a:pPr marL="342900" lvl="0" indent="-342900" algn="ctr">
                        <a:lnSpc>
                          <a:spcPct val="106000"/>
                        </a:lnSpc>
                        <a:spcAft>
                          <a:spcPts val="0"/>
                        </a:spcAft>
                        <a:buFont typeface="Wingdings" panose="05000000000000000000" pitchFamily="2" charset="2"/>
                        <a:buChar char=""/>
                      </a:pPr>
                      <a:r>
                        <a:rPr lang="hu-HU" sz="600" kern="1800">
                          <a:effectLst/>
                        </a:rPr>
                        <a:t> </a:t>
                      </a:r>
                      <a:endParaRPr lang="hu-HU"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33879" marR="33879" marT="0" marB="0"/>
                </a:tc>
                <a:tc>
                  <a:txBody>
                    <a:bodyPr/>
                    <a:lstStyle/>
                    <a:p>
                      <a:pPr marL="342900" lvl="0" indent="-342900" algn="ctr">
                        <a:lnSpc>
                          <a:spcPct val="106000"/>
                        </a:lnSpc>
                        <a:spcAft>
                          <a:spcPts val="800"/>
                        </a:spcAft>
                        <a:buFont typeface="Wingdings" panose="05000000000000000000" pitchFamily="2" charset="2"/>
                        <a:buChar char=""/>
                      </a:pPr>
                      <a:r>
                        <a:rPr lang="hu-HU" sz="1600" kern="1800" dirty="0">
                          <a:effectLst/>
                        </a:rPr>
                        <a:t>Euró-övezeten kívül</a:t>
                      </a:r>
                      <a:endParaRPr lang="hu-H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kern="1800">
                          <a:effectLst/>
                        </a:rPr>
                        <a:t>258,2</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kern="1800">
                          <a:effectLst/>
                        </a:rPr>
                        <a:t>13,1</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kern="1800" dirty="0">
                          <a:effectLst/>
                        </a:rPr>
                        <a:t>16,5</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marL="342900" lvl="0" indent="-342900" algn="ctr">
                        <a:lnSpc>
                          <a:spcPct val="106000"/>
                        </a:lnSpc>
                        <a:spcAft>
                          <a:spcPts val="800"/>
                        </a:spcAft>
                        <a:buFont typeface="Wingdings" panose="05000000000000000000" pitchFamily="2" charset="2"/>
                        <a:buChar char=""/>
                      </a:pPr>
                      <a:r>
                        <a:rPr lang="hu-HU" sz="1600" kern="1800" dirty="0">
                          <a:effectLst/>
                        </a:rPr>
                        <a:t>Euró-övezeten kívül </a:t>
                      </a:r>
                      <a:endParaRPr lang="hu-H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kern="1800" dirty="0">
                          <a:effectLst/>
                        </a:rPr>
                        <a:t>229,1</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kern="1800">
                          <a:effectLst/>
                        </a:rPr>
                        <a:t>15,5</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extLst>
                  <a:ext uri="{0D108BD9-81ED-4DB2-BD59-A6C34878D82A}">
                    <a16:rowId xmlns:a16="http://schemas.microsoft.com/office/drawing/2014/main" val="2201003400"/>
                  </a:ext>
                </a:extLst>
              </a:tr>
              <a:tr h="756252">
                <a:tc>
                  <a:txBody>
                    <a:bodyPr/>
                    <a:lstStyle/>
                    <a:p>
                      <a:pPr marL="342900" lvl="0" indent="-342900" algn="ctr">
                        <a:lnSpc>
                          <a:spcPct val="106000"/>
                        </a:lnSpc>
                        <a:spcAft>
                          <a:spcPts val="0"/>
                        </a:spcAft>
                        <a:buFont typeface="Times New Roman" panose="02020603050405020304" pitchFamily="18" charset="0"/>
                        <a:buChar char="-"/>
                      </a:pPr>
                      <a:r>
                        <a:rPr lang="hu-HU" sz="600" kern="1800">
                          <a:effectLst/>
                        </a:rPr>
                        <a:t> </a:t>
                      </a:r>
                      <a:endParaRPr lang="hu-HU"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33879" marR="33879" marT="0" marB="0"/>
                </a:tc>
                <a:tc>
                  <a:txBody>
                    <a:bodyPr/>
                    <a:lstStyle/>
                    <a:p>
                      <a:pPr marL="342900" lvl="0" indent="-342900" algn="ctr">
                        <a:lnSpc>
                          <a:spcPct val="106000"/>
                        </a:lnSpc>
                        <a:spcAft>
                          <a:spcPts val="800"/>
                        </a:spcAft>
                        <a:buFont typeface="Times New Roman" panose="02020603050405020304" pitchFamily="18" charset="0"/>
                        <a:buChar char="-"/>
                      </a:pPr>
                      <a:r>
                        <a:rPr lang="hu-HU" sz="1600" b="1" kern="1800" dirty="0">
                          <a:effectLst/>
                        </a:rPr>
                        <a:t>EU-n kívüli forgalom</a:t>
                      </a:r>
                      <a:endParaRPr lang="hu-HU"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708,3</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14,1</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45,3</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marL="342900" lvl="0" indent="-342900" algn="ctr">
                        <a:lnSpc>
                          <a:spcPct val="106000"/>
                        </a:lnSpc>
                        <a:spcAft>
                          <a:spcPts val="800"/>
                        </a:spcAft>
                        <a:buFont typeface="Times New Roman" panose="02020603050405020304" pitchFamily="18" charset="0"/>
                        <a:buChar char="-"/>
                      </a:pPr>
                      <a:r>
                        <a:rPr lang="hu-HU" sz="1600" b="1" kern="1800" dirty="0">
                          <a:effectLst/>
                        </a:rPr>
                        <a:t>EU-n kívüli forgalom</a:t>
                      </a:r>
                      <a:endParaRPr lang="hu-HU"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752,8</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b="1" kern="1800" dirty="0">
                          <a:effectLst/>
                        </a:rPr>
                        <a:t>33,7</a:t>
                      </a:r>
                      <a:endParaRPr lang="hu-H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extLst>
                  <a:ext uri="{0D108BD9-81ED-4DB2-BD59-A6C34878D82A}">
                    <a16:rowId xmlns:a16="http://schemas.microsoft.com/office/drawing/2014/main" val="2810084517"/>
                  </a:ext>
                </a:extLst>
              </a:tr>
              <a:tr h="374065">
                <a:tc>
                  <a:txBody>
                    <a:bodyPr/>
                    <a:lstStyle/>
                    <a:p>
                      <a:pPr marL="342900" lvl="0" indent="-342900" algn="ctr">
                        <a:lnSpc>
                          <a:spcPct val="106000"/>
                        </a:lnSpc>
                        <a:spcAft>
                          <a:spcPts val="0"/>
                        </a:spcAft>
                        <a:buFont typeface="Wingdings" panose="05000000000000000000" pitchFamily="2" charset="2"/>
                        <a:buChar char=""/>
                      </a:pPr>
                      <a:r>
                        <a:rPr lang="hu-HU" sz="600" kern="1800">
                          <a:effectLst/>
                        </a:rPr>
                        <a:t> </a:t>
                      </a:r>
                      <a:endParaRPr lang="hu-HU"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33879" marR="33879" marT="0" marB="0"/>
                </a:tc>
                <a:tc>
                  <a:txBody>
                    <a:bodyPr/>
                    <a:lstStyle/>
                    <a:p>
                      <a:pPr marL="342900" lvl="0" indent="-342900" algn="ctr">
                        <a:lnSpc>
                          <a:spcPct val="106000"/>
                        </a:lnSpc>
                        <a:spcAft>
                          <a:spcPts val="800"/>
                        </a:spcAft>
                        <a:buFont typeface="Wingdings" panose="05000000000000000000" pitchFamily="2" charset="2"/>
                        <a:buChar char=""/>
                      </a:pPr>
                      <a:r>
                        <a:rPr lang="hu-HU" sz="1600" kern="1800" dirty="0">
                          <a:effectLst/>
                        </a:rPr>
                        <a:t>Oroszország</a:t>
                      </a:r>
                      <a:endParaRPr lang="hu-H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kern="1800" dirty="0">
                          <a:effectLst/>
                        </a:rPr>
                        <a:t>14,9</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kern="1800" dirty="0">
                          <a:effectLst/>
                        </a:rPr>
                        <a:t>-43,7</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kern="1800" dirty="0">
                          <a:effectLst/>
                        </a:rPr>
                        <a:t>1,0</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marL="342900" lvl="0" indent="-342900" algn="ctr">
                        <a:lnSpc>
                          <a:spcPct val="106000"/>
                        </a:lnSpc>
                        <a:spcAft>
                          <a:spcPts val="800"/>
                        </a:spcAft>
                        <a:buFont typeface="Wingdings" panose="05000000000000000000" pitchFamily="2" charset="2"/>
                        <a:buChar char=""/>
                      </a:pPr>
                      <a:r>
                        <a:rPr lang="hu-HU" sz="1600" kern="1800" dirty="0">
                          <a:effectLst/>
                        </a:rPr>
                        <a:t>Oroszország</a:t>
                      </a:r>
                      <a:endParaRPr lang="hu-H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kern="1800" dirty="0">
                          <a:effectLst/>
                        </a:rPr>
                        <a:t>35,3</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tc>
                  <a:txBody>
                    <a:bodyPr/>
                    <a:lstStyle/>
                    <a:p>
                      <a:pPr algn="ctr">
                        <a:lnSpc>
                          <a:spcPct val="106000"/>
                        </a:lnSpc>
                        <a:spcAft>
                          <a:spcPts val="800"/>
                        </a:spcAft>
                      </a:pPr>
                      <a:r>
                        <a:rPr lang="hu-HU" sz="1600" kern="1800" dirty="0">
                          <a:effectLst/>
                        </a:rPr>
                        <a:t>6,5</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879" marR="33879" marT="0" marB="0"/>
                </a:tc>
                <a:extLst>
                  <a:ext uri="{0D108BD9-81ED-4DB2-BD59-A6C34878D82A}">
                    <a16:rowId xmlns:a16="http://schemas.microsoft.com/office/drawing/2014/main" val="3073262204"/>
                  </a:ext>
                </a:extLst>
              </a:tr>
            </a:tbl>
          </a:graphicData>
        </a:graphic>
      </p:graphicFrame>
      <p:sp>
        <p:nvSpPr>
          <p:cNvPr id="5" name="Rectangle 1">
            <a:extLst>
              <a:ext uri="{FF2B5EF4-FFF2-40B4-BE49-F238E27FC236}">
                <a16:creationId xmlns:a16="http://schemas.microsoft.com/office/drawing/2014/main" id="{8C6D84E8-AAE8-4257-ADCA-61621BDE34F2}"/>
              </a:ext>
            </a:extLst>
          </p:cNvPr>
          <p:cNvSpPr>
            <a:spLocks noChangeArrowheads="1"/>
          </p:cNvSpPr>
          <p:nvPr/>
        </p:nvSpPr>
        <p:spPr bwMode="auto">
          <a:xfrm>
            <a:off x="-15626230" y="1728122"/>
            <a:ext cx="3860772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4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Németország külkereskedelmi forgalma 2022-ben</a:t>
            </a:r>
            <a:endParaRPr kumimoji="0" lang="hu-HU" altLang="hu-HU"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hu-HU" altLang="hu-HU"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6909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7DFB9D7-4303-4821-991D-FD722D20A7B7}"/>
              </a:ext>
            </a:extLst>
          </p:cNvPr>
          <p:cNvSpPr>
            <a:spLocks noGrp="1"/>
          </p:cNvSpPr>
          <p:nvPr>
            <p:ph type="title"/>
          </p:nvPr>
        </p:nvSpPr>
        <p:spPr>
          <a:xfrm>
            <a:off x="838200" y="365125"/>
            <a:ext cx="10515600" cy="1185371"/>
          </a:xfrm>
        </p:spPr>
        <p:txBody>
          <a:bodyPr>
            <a:normAutofit/>
          </a:bodyPr>
          <a:lstStyle/>
          <a:p>
            <a:pPr algn="ctr"/>
            <a:r>
              <a:rPr lang="hu-HU" sz="3200" b="1" dirty="0"/>
              <a:t>Németország legfontosabb kereskedelmi partnerei 2022-ben 		a Szövetségi Statisztikai Hivatal adatai alapján </a:t>
            </a:r>
          </a:p>
        </p:txBody>
      </p:sp>
      <p:graphicFrame>
        <p:nvGraphicFramePr>
          <p:cNvPr id="4" name="Tartalom helye 3">
            <a:extLst>
              <a:ext uri="{FF2B5EF4-FFF2-40B4-BE49-F238E27FC236}">
                <a16:creationId xmlns:a16="http://schemas.microsoft.com/office/drawing/2014/main" id="{7806A4EA-F639-4383-9ED4-C6D4BF7A9170}"/>
              </a:ext>
            </a:extLst>
          </p:cNvPr>
          <p:cNvGraphicFramePr>
            <a:graphicFrameLocks noGrp="1"/>
          </p:cNvGraphicFramePr>
          <p:nvPr>
            <p:ph idx="1"/>
            <p:extLst>
              <p:ext uri="{D42A27DB-BD31-4B8C-83A1-F6EECF244321}">
                <p14:modId xmlns:p14="http://schemas.microsoft.com/office/powerpoint/2010/main" val="1231580389"/>
              </p:ext>
            </p:extLst>
          </p:nvPr>
        </p:nvGraphicFramePr>
        <p:xfrm>
          <a:off x="1639311" y="1550496"/>
          <a:ext cx="9347200" cy="5013908"/>
        </p:xfrm>
        <a:graphic>
          <a:graphicData uri="http://schemas.openxmlformats.org/drawingml/2006/table">
            <a:tbl>
              <a:tblPr firstRow="1" bandRow="1">
                <a:tableStyleId>{5C22544A-7EE6-4342-B048-85BDC9FD1C3A}</a:tableStyleId>
              </a:tblPr>
              <a:tblGrid>
                <a:gridCol w="796392">
                  <a:extLst>
                    <a:ext uri="{9D8B030D-6E8A-4147-A177-3AD203B41FA5}">
                      <a16:colId xmlns:a16="http://schemas.microsoft.com/office/drawing/2014/main" val="1600885769"/>
                    </a:ext>
                  </a:extLst>
                </a:gridCol>
                <a:gridCol w="1540408">
                  <a:extLst>
                    <a:ext uri="{9D8B030D-6E8A-4147-A177-3AD203B41FA5}">
                      <a16:colId xmlns:a16="http://schemas.microsoft.com/office/drawing/2014/main" val="3530484847"/>
                    </a:ext>
                  </a:extLst>
                </a:gridCol>
                <a:gridCol w="1168400">
                  <a:extLst>
                    <a:ext uri="{9D8B030D-6E8A-4147-A177-3AD203B41FA5}">
                      <a16:colId xmlns:a16="http://schemas.microsoft.com/office/drawing/2014/main" val="3589598244"/>
                    </a:ext>
                  </a:extLst>
                </a:gridCol>
                <a:gridCol w="1450498">
                  <a:extLst>
                    <a:ext uri="{9D8B030D-6E8A-4147-A177-3AD203B41FA5}">
                      <a16:colId xmlns:a16="http://schemas.microsoft.com/office/drawing/2014/main" val="4178281093"/>
                    </a:ext>
                  </a:extLst>
                </a:gridCol>
                <a:gridCol w="614995">
                  <a:extLst>
                    <a:ext uri="{9D8B030D-6E8A-4147-A177-3AD203B41FA5}">
                      <a16:colId xmlns:a16="http://schemas.microsoft.com/office/drawing/2014/main" val="3900435283"/>
                    </a:ext>
                  </a:extLst>
                </a:gridCol>
                <a:gridCol w="1439707">
                  <a:extLst>
                    <a:ext uri="{9D8B030D-6E8A-4147-A177-3AD203B41FA5}">
                      <a16:colId xmlns:a16="http://schemas.microsoft.com/office/drawing/2014/main" val="3454104933"/>
                    </a:ext>
                  </a:extLst>
                </a:gridCol>
                <a:gridCol w="1168400">
                  <a:extLst>
                    <a:ext uri="{9D8B030D-6E8A-4147-A177-3AD203B41FA5}">
                      <a16:colId xmlns:a16="http://schemas.microsoft.com/office/drawing/2014/main" val="2808051100"/>
                    </a:ext>
                  </a:extLst>
                </a:gridCol>
                <a:gridCol w="1168400">
                  <a:extLst>
                    <a:ext uri="{9D8B030D-6E8A-4147-A177-3AD203B41FA5}">
                      <a16:colId xmlns:a16="http://schemas.microsoft.com/office/drawing/2014/main" val="2529679658"/>
                    </a:ext>
                  </a:extLst>
                </a:gridCol>
              </a:tblGrid>
              <a:tr h="479288">
                <a:tc>
                  <a:txBody>
                    <a:bodyPr/>
                    <a:lstStyle/>
                    <a:p>
                      <a:pPr algn="ctr"/>
                      <a:r>
                        <a:rPr lang="hu-HU" sz="1200" dirty="0"/>
                        <a:t>Helyezés</a:t>
                      </a:r>
                    </a:p>
                  </a:txBody>
                  <a:tcPr/>
                </a:tc>
                <a:tc>
                  <a:txBody>
                    <a:bodyPr/>
                    <a:lstStyle/>
                    <a:p>
                      <a:pPr algn="ctr"/>
                      <a:r>
                        <a:rPr lang="hu-HU" sz="1200" dirty="0"/>
                        <a:t>Exportpiac</a:t>
                      </a:r>
                    </a:p>
                  </a:txBody>
                  <a:tcPr/>
                </a:tc>
                <a:tc>
                  <a:txBody>
                    <a:bodyPr/>
                    <a:lstStyle/>
                    <a:p>
                      <a:pPr algn="ctr"/>
                      <a:r>
                        <a:rPr lang="hu-HU" sz="1200" dirty="0"/>
                        <a:t>Export   Milliárd euró</a:t>
                      </a:r>
                    </a:p>
                  </a:txBody>
                  <a:tcPr/>
                </a:tc>
                <a:tc>
                  <a:txBody>
                    <a:bodyPr/>
                    <a:lstStyle/>
                    <a:p>
                      <a:pPr algn="ctr"/>
                      <a:r>
                        <a:rPr lang="hu-HU" sz="1200" dirty="0"/>
                        <a:t>Részarány %</a:t>
                      </a:r>
                    </a:p>
                  </a:txBody>
                  <a:tcPr/>
                </a:tc>
                <a:tc>
                  <a:txBody>
                    <a:bodyPr/>
                    <a:lstStyle/>
                    <a:p>
                      <a:pPr algn="ctr"/>
                      <a:endParaRPr lang="hu-HU" sz="1200" dirty="0"/>
                    </a:p>
                  </a:txBody>
                  <a:tcPr/>
                </a:tc>
                <a:tc>
                  <a:txBody>
                    <a:bodyPr/>
                    <a:lstStyle/>
                    <a:p>
                      <a:pPr algn="ctr"/>
                      <a:r>
                        <a:rPr lang="hu-HU" sz="1200" dirty="0"/>
                        <a:t>Importforrás</a:t>
                      </a:r>
                    </a:p>
                  </a:txBody>
                  <a:tcPr/>
                </a:tc>
                <a:tc>
                  <a:txBody>
                    <a:bodyPr/>
                    <a:lstStyle/>
                    <a:p>
                      <a:pPr algn="ctr"/>
                      <a:r>
                        <a:rPr lang="hu-HU" sz="1200" dirty="0"/>
                        <a:t>Import  Milliárd euró</a:t>
                      </a:r>
                    </a:p>
                  </a:txBody>
                  <a:tcPr/>
                </a:tc>
                <a:tc>
                  <a:txBody>
                    <a:bodyPr/>
                    <a:lstStyle/>
                    <a:p>
                      <a:pPr algn="ctr"/>
                      <a:r>
                        <a:rPr lang="hu-HU" sz="1200" dirty="0"/>
                        <a:t>Részarány %</a:t>
                      </a:r>
                    </a:p>
                  </a:txBody>
                  <a:tcPr/>
                </a:tc>
                <a:extLst>
                  <a:ext uri="{0D108BD9-81ED-4DB2-BD59-A6C34878D82A}">
                    <a16:rowId xmlns:a16="http://schemas.microsoft.com/office/drawing/2014/main" val="210670383"/>
                  </a:ext>
                </a:extLst>
              </a:tr>
              <a:tr h="283809">
                <a:tc>
                  <a:txBody>
                    <a:bodyPr/>
                    <a:lstStyle/>
                    <a:p>
                      <a:pPr algn="ctr"/>
                      <a:endParaRPr lang="hu-HU" sz="1200" dirty="0"/>
                    </a:p>
                  </a:txBody>
                  <a:tcPr/>
                </a:tc>
                <a:tc>
                  <a:txBody>
                    <a:bodyPr/>
                    <a:lstStyle/>
                    <a:p>
                      <a:pPr algn="ctr"/>
                      <a:r>
                        <a:rPr lang="hu-HU" sz="1200" b="1" dirty="0"/>
                        <a:t>Teljes forgalom</a:t>
                      </a:r>
                    </a:p>
                  </a:txBody>
                  <a:tcPr/>
                </a:tc>
                <a:tc>
                  <a:txBody>
                    <a:bodyPr/>
                    <a:lstStyle/>
                    <a:p>
                      <a:pPr algn="ctr"/>
                      <a:r>
                        <a:rPr lang="hu-HU" sz="1200" b="1" dirty="0"/>
                        <a:t>1.574,5</a:t>
                      </a:r>
                    </a:p>
                  </a:txBody>
                  <a:tcPr/>
                </a:tc>
                <a:tc>
                  <a:txBody>
                    <a:bodyPr/>
                    <a:lstStyle/>
                    <a:p>
                      <a:pPr algn="ctr"/>
                      <a:r>
                        <a:rPr lang="hu-HU" sz="1200" b="1" dirty="0"/>
                        <a:t>100,0</a:t>
                      </a:r>
                    </a:p>
                  </a:txBody>
                  <a:tcPr/>
                </a:tc>
                <a:tc>
                  <a:txBody>
                    <a:bodyPr/>
                    <a:lstStyle/>
                    <a:p>
                      <a:pPr algn="ctr"/>
                      <a:endParaRPr lang="hu-HU" sz="1200" b="1" dirty="0"/>
                    </a:p>
                  </a:txBody>
                  <a:tcPr/>
                </a:tc>
                <a:tc>
                  <a:txBody>
                    <a:bodyPr/>
                    <a:lstStyle/>
                    <a:p>
                      <a:pPr algn="ctr"/>
                      <a:r>
                        <a:rPr lang="hu-HU" sz="1200" b="1" dirty="0"/>
                        <a:t>Teljes forgalom</a:t>
                      </a:r>
                    </a:p>
                  </a:txBody>
                  <a:tcPr/>
                </a:tc>
                <a:tc>
                  <a:txBody>
                    <a:bodyPr/>
                    <a:lstStyle/>
                    <a:p>
                      <a:pPr algn="ctr"/>
                      <a:r>
                        <a:rPr lang="hu-HU" sz="1200" b="1" dirty="0"/>
                        <a:t>1.494,8</a:t>
                      </a:r>
                    </a:p>
                  </a:txBody>
                  <a:tcPr/>
                </a:tc>
                <a:tc>
                  <a:txBody>
                    <a:bodyPr/>
                    <a:lstStyle/>
                    <a:p>
                      <a:pPr algn="ctr"/>
                      <a:r>
                        <a:rPr lang="hu-HU" sz="1200" b="1" dirty="0"/>
                        <a:t>100,0</a:t>
                      </a:r>
                    </a:p>
                  </a:txBody>
                  <a:tcPr/>
                </a:tc>
                <a:extLst>
                  <a:ext uri="{0D108BD9-81ED-4DB2-BD59-A6C34878D82A}">
                    <a16:rowId xmlns:a16="http://schemas.microsoft.com/office/drawing/2014/main" val="2562922209"/>
                  </a:ext>
                </a:extLst>
              </a:tr>
              <a:tr h="283809">
                <a:tc>
                  <a:txBody>
                    <a:bodyPr/>
                    <a:lstStyle/>
                    <a:p>
                      <a:pPr algn="ctr"/>
                      <a:r>
                        <a:rPr lang="hu-HU" sz="1200" dirty="0"/>
                        <a:t>1.</a:t>
                      </a:r>
                    </a:p>
                  </a:txBody>
                  <a:tcPr/>
                </a:tc>
                <a:tc>
                  <a:txBody>
                    <a:bodyPr/>
                    <a:lstStyle/>
                    <a:p>
                      <a:pPr algn="ctr"/>
                      <a:r>
                        <a:rPr lang="hu-HU" sz="1200" dirty="0"/>
                        <a:t>Egyesült Államok</a:t>
                      </a:r>
                    </a:p>
                  </a:txBody>
                  <a:tcPr/>
                </a:tc>
                <a:tc>
                  <a:txBody>
                    <a:bodyPr/>
                    <a:lstStyle/>
                    <a:p>
                      <a:pPr algn="ctr"/>
                      <a:r>
                        <a:rPr lang="hu-HU" sz="1200" dirty="0"/>
                        <a:t>156,1</a:t>
                      </a:r>
                    </a:p>
                  </a:txBody>
                  <a:tcPr/>
                </a:tc>
                <a:tc>
                  <a:txBody>
                    <a:bodyPr/>
                    <a:lstStyle/>
                    <a:p>
                      <a:pPr algn="ctr"/>
                      <a:r>
                        <a:rPr lang="hu-HU" sz="1200" dirty="0"/>
                        <a:t>9,9</a:t>
                      </a:r>
                    </a:p>
                  </a:txBody>
                  <a:tcPr/>
                </a:tc>
                <a:tc>
                  <a:txBody>
                    <a:bodyPr/>
                    <a:lstStyle/>
                    <a:p>
                      <a:pPr algn="ctr"/>
                      <a:endParaRPr lang="hu-HU" sz="1200" dirty="0"/>
                    </a:p>
                  </a:txBody>
                  <a:tcPr/>
                </a:tc>
                <a:tc>
                  <a:txBody>
                    <a:bodyPr/>
                    <a:lstStyle/>
                    <a:p>
                      <a:pPr algn="ctr"/>
                      <a:r>
                        <a:rPr lang="hu-HU" sz="1200" dirty="0"/>
                        <a:t>Kína</a:t>
                      </a:r>
                    </a:p>
                  </a:txBody>
                  <a:tcPr/>
                </a:tc>
                <a:tc>
                  <a:txBody>
                    <a:bodyPr/>
                    <a:lstStyle/>
                    <a:p>
                      <a:pPr algn="ctr"/>
                      <a:r>
                        <a:rPr lang="hu-HU" sz="1200" dirty="0"/>
                        <a:t>191,1</a:t>
                      </a:r>
                    </a:p>
                  </a:txBody>
                  <a:tcPr/>
                </a:tc>
                <a:tc>
                  <a:txBody>
                    <a:bodyPr/>
                    <a:lstStyle/>
                    <a:p>
                      <a:pPr algn="ctr"/>
                      <a:r>
                        <a:rPr lang="hu-HU" sz="1200" dirty="0"/>
                        <a:t>12,8</a:t>
                      </a:r>
                    </a:p>
                  </a:txBody>
                  <a:tcPr/>
                </a:tc>
                <a:extLst>
                  <a:ext uri="{0D108BD9-81ED-4DB2-BD59-A6C34878D82A}">
                    <a16:rowId xmlns:a16="http://schemas.microsoft.com/office/drawing/2014/main" val="3983334009"/>
                  </a:ext>
                </a:extLst>
              </a:tr>
              <a:tr h="283809">
                <a:tc>
                  <a:txBody>
                    <a:bodyPr/>
                    <a:lstStyle/>
                    <a:p>
                      <a:pPr algn="ctr"/>
                      <a:r>
                        <a:rPr lang="hu-HU" sz="1200" dirty="0"/>
                        <a:t>2. </a:t>
                      </a:r>
                    </a:p>
                  </a:txBody>
                  <a:tcPr/>
                </a:tc>
                <a:tc>
                  <a:txBody>
                    <a:bodyPr/>
                    <a:lstStyle/>
                    <a:p>
                      <a:pPr algn="ctr"/>
                      <a:r>
                        <a:rPr lang="hu-HU" sz="1200" dirty="0"/>
                        <a:t>Franciaország</a:t>
                      </a:r>
                    </a:p>
                  </a:txBody>
                  <a:tcPr/>
                </a:tc>
                <a:tc>
                  <a:txBody>
                    <a:bodyPr/>
                    <a:lstStyle/>
                    <a:p>
                      <a:pPr algn="ctr"/>
                      <a:r>
                        <a:rPr lang="hu-HU" sz="1200" dirty="0"/>
                        <a:t>116,1</a:t>
                      </a:r>
                    </a:p>
                  </a:txBody>
                  <a:tcPr/>
                </a:tc>
                <a:tc>
                  <a:txBody>
                    <a:bodyPr/>
                    <a:lstStyle/>
                    <a:p>
                      <a:pPr algn="ctr"/>
                      <a:r>
                        <a:rPr lang="hu-HU" sz="1200" dirty="0"/>
                        <a:t>7,4</a:t>
                      </a:r>
                    </a:p>
                  </a:txBody>
                  <a:tcPr/>
                </a:tc>
                <a:tc>
                  <a:txBody>
                    <a:bodyPr/>
                    <a:lstStyle/>
                    <a:p>
                      <a:pPr algn="ctr"/>
                      <a:endParaRPr lang="hu-HU" sz="1200" dirty="0"/>
                    </a:p>
                  </a:txBody>
                  <a:tcPr/>
                </a:tc>
                <a:tc>
                  <a:txBody>
                    <a:bodyPr/>
                    <a:lstStyle/>
                    <a:p>
                      <a:pPr algn="ctr"/>
                      <a:r>
                        <a:rPr lang="hu-HU" sz="1200" dirty="0"/>
                        <a:t>Hollandia</a:t>
                      </a:r>
                    </a:p>
                  </a:txBody>
                  <a:tcPr/>
                </a:tc>
                <a:tc>
                  <a:txBody>
                    <a:bodyPr/>
                    <a:lstStyle/>
                    <a:p>
                      <a:pPr algn="ctr"/>
                      <a:r>
                        <a:rPr lang="hu-HU" sz="1200" dirty="0"/>
                        <a:t>123,0</a:t>
                      </a:r>
                    </a:p>
                  </a:txBody>
                  <a:tcPr/>
                </a:tc>
                <a:tc>
                  <a:txBody>
                    <a:bodyPr/>
                    <a:lstStyle/>
                    <a:p>
                      <a:pPr algn="ctr"/>
                      <a:r>
                        <a:rPr lang="hu-HU" sz="1200" dirty="0"/>
                        <a:t>8,2</a:t>
                      </a:r>
                    </a:p>
                  </a:txBody>
                  <a:tcPr/>
                </a:tc>
                <a:extLst>
                  <a:ext uri="{0D108BD9-81ED-4DB2-BD59-A6C34878D82A}">
                    <a16:rowId xmlns:a16="http://schemas.microsoft.com/office/drawing/2014/main" val="2736805378"/>
                  </a:ext>
                </a:extLst>
              </a:tr>
              <a:tr h="283809">
                <a:tc>
                  <a:txBody>
                    <a:bodyPr/>
                    <a:lstStyle/>
                    <a:p>
                      <a:pPr algn="ctr"/>
                      <a:r>
                        <a:rPr lang="hu-HU" sz="1200" dirty="0"/>
                        <a:t>3.</a:t>
                      </a:r>
                    </a:p>
                  </a:txBody>
                  <a:tcPr/>
                </a:tc>
                <a:tc>
                  <a:txBody>
                    <a:bodyPr/>
                    <a:lstStyle/>
                    <a:p>
                      <a:pPr algn="ctr"/>
                      <a:r>
                        <a:rPr lang="hu-HU" sz="1200" dirty="0"/>
                        <a:t>Hollandia</a:t>
                      </a:r>
                    </a:p>
                  </a:txBody>
                  <a:tcPr/>
                </a:tc>
                <a:tc>
                  <a:txBody>
                    <a:bodyPr/>
                    <a:lstStyle/>
                    <a:p>
                      <a:pPr algn="ctr"/>
                      <a:r>
                        <a:rPr lang="hu-HU" sz="1200" dirty="0"/>
                        <a:t>110,6</a:t>
                      </a:r>
                    </a:p>
                  </a:txBody>
                  <a:tcPr/>
                </a:tc>
                <a:tc>
                  <a:txBody>
                    <a:bodyPr/>
                    <a:lstStyle/>
                    <a:p>
                      <a:pPr algn="ctr"/>
                      <a:r>
                        <a:rPr lang="hu-HU" sz="1200" dirty="0"/>
                        <a:t>7,0</a:t>
                      </a:r>
                    </a:p>
                  </a:txBody>
                  <a:tcPr/>
                </a:tc>
                <a:tc>
                  <a:txBody>
                    <a:bodyPr/>
                    <a:lstStyle/>
                    <a:p>
                      <a:pPr algn="ctr"/>
                      <a:endParaRPr lang="hu-HU" sz="1200" dirty="0"/>
                    </a:p>
                  </a:txBody>
                  <a:tcPr/>
                </a:tc>
                <a:tc>
                  <a:txBody>
                    <a:bodyPr/>
                    <a:lstStyle/>
                    <a:p>
                      <a:pPr algn="ctr"/>
                      <a:r>
                        <a:rPr lang="hu-HU" sz="1200" dirty="0"/>
                        <a:t>Egyesült Államok</a:t>
                      </a:r>
                    </a:p>
                  </a:txBody>
                  <a:tcPr/>
                </a:tc>
                <a:tc>
                  <a:txBody>
                    <a:bodyPr/>
                    <a:lstStyle/>
                    <a:p>
                      <a:pPr algn="ctr"/>
                      <a:r>
                        <a:rPr lang="hu-HU" sz="1200" dirty="0"/>
                        <a:t>91,7</a:t>
                      </a:r>
                    </a:p>
                  </a:txBody>
                  <a:tcPr/>
                </a:tc>
                <a:tc>
                  <a:txBody>
                    <a:bodyPr/>
                    <a:lstStyle/>
                    <a:p>
                      <a:pPr algn="ctr"/>
                      <a:r>
                        <a:rPr lang="hu-HU" sz="1200" dirty="0"/>
                        <a:t>6,1</a:t>
                      </a:r>
                    </a:p>
                  </a:txBody>
                  <a:tcPr/>
                </a:tc>
                <a:extLst>
                  <a:ext uri="{0D108BD9-81ED-4DB2-BD59-A6C34878D82A}">
                    <a16:rowId xmlns:a16="http://schemas.microsoft.com/office/drawing/2014/main" val="158333188"/>
                  </a:ext>
                </a:extLst>
              </a:tr>
              <a:tr h="283809">
                <a:tc>
                  <a:txBody>
                    <a:bodyPr/>
                    <a:lstStyle/>
                    <a:p>
                      <a:pPr algn="ctr"/>
                      <a:r>
                        <a:rPr lang="hu-HU" sz="1200" dirty="0"/>
                        <a:t>4.</a:t>
                      </a:r>
                    </a:p>
                  </a:txBody>
                  <a:tcPr/>
                </a:tc>
                <a:tc>
                  <a:txBody>
                    <a:bodyPr/>
                    <a:lstStyle/>
                    <a:p>
                      <a:pPr algn="ctr"/>
                      <a:r>
                        <a:rPr lang="hu-HU" sz="1200" dirty="0"/>
                        <a:t>Kína</a:t>
                      </a:r>
                    </a:p>
                  </a:txBody>
                  <a:tcPr/>
                </a:tc>
                <a:tc>
                  <a:txBody>
                    <a:bodyPr/>
                    <a:lstStyle/>
                    <a:p>
                      <a:pPr algn="ctr"/>
                      <a:r>
                        <a:rPr lang="hu-HU" sz="1200" dirty="0"/>
                        <a:t>106,8</a:t>
                      </a:r>
                    </a:p>
                  </a:txBody>
                  <a:tcPr/>
                </a:tc>
                <a:tc>
                  <a:txBody>
                    <a:bodyPr/>
                    <a:lstStyle/>
                    <a:p>
                      <a:pPr algn="ctr"/>
                      <a:r>
                        <a:rPr lang="hu-HU" sz="1200" dirty="0"/>
                        <a:t>6,8</a:t>
                      </a:r>
                    </a:p>
                  </a:txBody>
                  <a:tcPr/>
                </a:tc>
                <a:tc>
                  <a:txBody>
                    <a:bodyPr/>
                    <a:lstStyle/>
                    <a:p>
                      <a:pPr algn="ctr"/>
                      <a:endParaRPr lang="hu-HU" sz="1200" dirty="0"/>
                    </a:p>
                  </a:txBody>
                  <a:tcPr/>
                </a:tc>
                <a:tc>
                  <a:txBody>
                    <a:bodyPr/>
                    <a:lstStyle/>
                    <a:p>
                      <a:pPr algn="ctr"/>
                      <a:r>
                        <a:rPr lang="hu-HU" sz="1200" dirty="0"/>
                        <a:t>Lengyelország</a:t>
                      </a:r>
                    </a:p>
                  </a:txBody>
                  <a:tcPr/>
                </a:tc>
                <a:tc>
                  <a:txBody>
                    <a:bodyPr/>
                    <a:lstStyle/>
                    <a:p>
                      <a:pPr algn="ctr"/>
                      <a:r>
                        <a:rPr lang="hu-HU" sz="1200" dirty="0"/>
                        <a:t>77,4</a:t>
                      </a:r>
                    </a:p>
                  </a:txBody>
                  <a:tcPr/>
                </a:tc>
                <a:tc>
                  <a:txBody>
                    <a:bodyPr/>
                    <a:lstStyle/>
                    <a:p>
                      <a:pPr algn="ctr"/>
                      <a:r>
                        <a:rPr lang="hu-HU" sz="1200" dirty="0"/>
                        <a:t>5,2</a:t>
                      </a:r>
                    </a:p>
                  </a:txBody>
                  <a:tcPr/>
                </a:tc>
                <a:extLst>
                  <a:ext uri="{0D108BD9-81ED-4DB2-BD59-A6C34878D82A}">
                    <a16:rowId xmlns:a16="http://schemas.microsoft.com/office/drawing/2014/main" val="3041869359"/>
                  </a:ext>
                </a:extLst>
              </a:tr>
              <a:tr h="283809">
                <a:tc>
                  <a:txBody>
                    <a:bodyPr/>
                    <a:lstStyle/>
                    <a:p>
                      <a:pPr algn="ctr"/>
                      <a:r>
                        <a:rPr lang="hu-HU" sz="1200" dirty="0"/>
                        <a:t>5. </a:t>
                      </a:r>
                    </a:p>
                  </a:txBody>
                  <a:tcPr/>
                </a:tc>
                <a:tc>
                  <a:txBody>
                    <a:bodyPr/>
                    <a:lstStyle/>
                    <a:p>
                      <a:pPr algn="ctr"/>
                      <a:r>
                        <a:rPr lang="hu-HU" sz="1200" dirty="0"/>
                        <a:t>Lengyelország</a:t>
                      </a:r>
                    </a:p>
                  </a:txBody>
                  <a:tcPr/>
                </a:tc>
                <a:tc>
                  <a:txBody>
                    <a:bodyPr/>
                    <a:lstStyle/>
                    <a:p>
                      <a:pPr algn="ctr"/>
                      <a:r>
                        <a:rPr lang="hu-HU" sz="1200" dirty="0"/>
                        <a:t>90,3</a:t>
                      </a:r>
                    </a:p>
                  </a:txBody>
                  <a:tcPr/>
                </a:tc>
                <a:tc>
                  <a:txBody>
                    <a:bodyPr/>
                    <a:lstStyle/>
                    <a:p>
                      <a:pPr algn="ctr"/>
                      <a:r>
                        <a:rPr lang="hu-HU" sz="1200" dirty="0"/>
                        <a:t>5,7</a:t>
                      </a:r>
                    </a:p>
                  </a:txBody>
                  <a:tcPr/>
                </a:tc>
                <a:tc>
                  <a:txBody>
                    <a:bodyPr/>
                    <a:lstStyle/>
                    <a:p>
                      <a:pPr algn="ctr"/>
                      <a:endParaRPr lang="hu-HU" sz="1200" dirty="0"/>
                    </a:p>
                  </a:txBody>
                  <a:tcPr/>
                </a:tc>
                <a:tc>
                  <a:txBody>
                    <a:bodyPr/>
                    <a:lstStyle/>
                    <a:p>
                      <a:pPr algn="ctr"/>
                      <a:r>
                        <a:rPr lang="hu-HU" sz="1200" dirty="0"/>
                        <a:t>Olaszország</a:t>
                      </a:r>
                    </a:p>
                  </a:txBody>
                  <a:tcPr/>
                </a:tc>
                <a:tc>
                  <a:txBody>
                    <a:bodyPr/>
                    <a:lstStyle/>
                    <a:p>
                      <a:pPr algn="ctr"/>
                      <a:r>
                        <a:rPr lang="hu-HU" sz="1200" dirty="0"/>
                        <a:t>72,3</a:t>
                      </a:r>
                    </a:p>
                  </a:txBody>
                  <a:tcPr/>
                </a:tc>
                <a:tc>
                  <a:txBody>
                    <a:bodyPr/>
                    <a:lstStyle/>
                    <a:p>
                      <a:pPr algn="ctr"/>
                      <a:r>
                        <a:rPr lang="hu-HU" sz="1200" dirty="0"/>
                        <a:t>4,8</a:t>
                      </a:r>
                    </a:p>
                  </a:txBody>
                  <a:tcPr/>
                </a:tc>
                <a:extLst>
                  <a:ext uri="{0D108BD9-81ED-4DB2-BD59-A6C34878D82A}">
                    <a16:rowId xmlns:a16="http://schemas.microsoft.com/office/drawing/2014/main" val="3996384910"/>
                  </a:ext>
                </a:extLst>
              </a:tr>
              <a:tr h="283809">
                <a:tc>
                  <a:txBody>
                    <a:bodyPr/>
                    <a:lstStyle/>
                    <a:p>
                      <a:pPr algn="ctr"/>
                      <a:r>
                        <a:rPr lang="hu-HU" sz="1200" dirty="0"/>
                        <a:t>6.</a:t>
                      </a:r>
                    </a:p>
                  </a:txBody>
                  <a:tcPr/>
                </a:tc>
                <a:tc>
                  <a:txBody>
                    <a:bodyPr/>
                    <a:lstStyle/>
                    <a:p>
                      <a:pPr algn="ctr"/>
                      <a:r>
                        <a:rPr lang="hu-HU" sz="1200" dirty="0"/>
                        <a:t>Ausztria</a:t>
                      </a:r>
                    </a:p>
                  </a:txBody>
                  <a:tcPr/>
                </a:tc>
                <a:tc>
                  <a:txBody>
                    <a:bodyPr/>
                    <a:lstStyle/>
                    <a:p>
                      <a:pPr algn="ctr"/>
                      <a:r>
                        <a:rPr lang="hu-HU" sz="1200" dirty="0"/>
                        <a:t>88,9</a:t>
                      </a:r>
                    </a:p>
                  </a:txBody>
                  <a:tcPr/>
                </a:tc>
                <a:tc>
                  <a:txBody>
                    <a:bodyPr/>
                    <a:lstStyle/>
                    <a:p>
                      <a:pPr algn="ctr"/>
                      <a:r>
                        <a:rPr lang="hu-HU" sz="1200" dirty="0"/>
                        <a:t>5,6</a:t>
                      </a:r>
                    </a:p>
                  </a:txBody>
                  <a:tcPr/>
                </a:tc>
                <a:tc>
                  <a:txBody>
                    <a:bodyPr/>
                    <a:lstStyle/>
                    <a:p>
                      <a:pPr algn="ctr"/>
                      <a:endParaRPr lang="hu-HU" sz="1200" dirty="0"/>
                    </a:p>
                  </a:txBody>
                  <a:tcPr/>
                </a:tc>
                <a:tc>
                  <a:txBody>
                    <a:bodyPr/>
                    <a:lstStyle/>
                    <a:p>
                      <a:pPr algn="ctr"/>
                      <a:r>
                        <a:rPr lang="hu-HU" sz="1200" dirty="0"/>
                        <a:t>Franciaország</a:t>
                      </a:r>
                    </a:p>
                  </a:txBody>
                  <a:tcPr/>
                </a:tc>
                <a:tc>
                  <a:txBody>
                    <a:bodyPr/>
                    <a:lstStyle/>
                    <a:p>
                      <a:pPr algn="ctr"/>
                      <a:r>
                        <a:rPr lang="hu-HU" sz="1200" dirty="0"/>
                        <a:t>69,8</a:t>
                      </a:r>
                    </a:p>
                  </a:txBody>
                  <a:tcPr/>
                </a:tc>
                <a:tc>
                  <a:txBody>
                    <a:bodyPr/>
                    <a:lstStyle/>
                    <a:p>
                      <a:pPr algn="ctr"/>
                      <a:r>
                        <a:rPr lang="hu-HU" sz="1200" dirty="0"/>
                        <a:t>4,7</a:t>
                      </a:r>
                    </a:p>
                  </a:txBody>
                  <a:tcPr/>
                </a:tc>
                <a:extLst>
                  <a:ext uri="{0D108BD9-81ED-4DB2-BD59-A6C34878D82A}">
                    <a16:rowId xmlns:a16="http://schemas.microsoft.com/office/drawing/2014/main" val="1955014481"/>
                  </a:ext>
                </a:extLst>
              </a:tr>
              <a:tr h="283809">
                <a:tc>
                  <a:txBody>
                    <a:bodyPr/>
                    <a:lstStyle/>
                    <a:p>
                      <a:pPr algn="ctr"/>
                      <a:r>
                        <a:rPr lang="hu-HU" sz="1200" dirty="0"/>
                        <a:t>7.</a:t>
                      </a:r>
                    </a:p>
                  </a:txBody>
                  <a:tcPr/>
                </a:tc>
                <a:tc>
                  <a:txBody>
                    <a:bodyPr/>
                    <a:lstStyle/>
                    <a:p>
                      <a:pPr algn="ctr"/>
                      <a:r>
                        <a:rPr lang="hu-HU" sz="1200" dirty="0"/>
                        <a:t>Olaszország</a:t>
                      </a:r>
                    </a:p>
                  </a:txBody>
                  <a:tcPr/>
                </a:tc>
                <a:tc>
                  <a:txBody>
                    <a:bodyPr/>
                    <a:lstStyle/>
                    <a:p>
                      <a:pPr algn="ctr"/>
                      <a:r>
                        <a:rPr lang="hu-HU" sz="1200" dirty="0"/>
                        <a:t>87,4</a:t>
                      </a:r>
                    </a:p>
                  </a:txBody>
                  <a:tcPr/>
                </a:tc>
                <a:tc>
                  <a:txBody>
                    <a:bodyPr/>
                    <a:lstStyle/>
                    <a:p>
                      <a:pPr algn="ctr"/>
                      <a:r>
                        <a:rPr lang="hu-HU" sz="1200" dirty="0"/>
                        <a:t>5,6</a:t>
                      </a:r>
                    </a:p>
                  </a:txBody>
                  <a:tcPr/>
                </a:tc>
                <a:tc>
                  <a:txBody>
                    <a:bodyPr/>
                    <a:lstStyle/>
                    <a:p>
                      <a:pPr algn="ctr"/>
                      <a:endParaRPr lang="hu-HU" sz="1200" dirty="0"/>
                    </a:p>
                  </a:txBody>
                  <a:tcPr/>
                </a:tc>
                <a:tc>
                  <a:txBody>
                    <a:bodyPr/>
                    <a:lstStyle/>
                    <a:p>
                      <a:pPr algn="ctr"/>
                      <a:r>
                        <a:rPr lang="hu-HU" sz="1200" dirty="0"/>
                        <a:t>Norvégia</a:t>
                      </a:r>
                    </a:p>
                  </a:txBody>
                  <a:tcPr/>
                </a:tc>
                <a:tc>
                  <a:txBody>
                    <a:bodyPr/>
                    <a:lstStyle/>
                    <a:p>
                      <a:pPr algn="ctr"/>
                      <a:r>
                        <a:rPr lang="hu-HU" sz="1200" dirty="0"/>
                        <a:t>63,0</a:t>
                      </a:r>
                    </a:p>
                  </a:txBody>
                  <a:tcPr/>
                </a:tc>
                <a:tc>
                  <a:txBody>
                    <a:bodyPr/>
                    <a:lstStyle/>
                    <a:p>
                      <a:pPr algn="ctr"/>
                      <a:r>
                        <a:rPr lang="hu-HU" sz="1200" dirty="0"/>
                        <a:t>4,2</a:t>
                      </a:r>
                    </a:p>
                  </a:txBody>
                  <a:tcPr/>
                </a:tc>
                <a:extLst>
                  <a:ext uri="{0D108BD9-81ED-4DB2-BD59-A6C34878D82A}">
                    <a16:rowId xmlns:a16="http://schemas.microsoft.com/office/drawing/2014/main" val="23993235"/>
                  </a:ext>
                </a:extLst>
              </a:tr>
              <a:tr h="283809">
                <a:tc>
                  <a:txBody>
                    <a:bodyPr/>
                    <a:lstStyle/>
                    <a:p>
                      <a:pPr algn="ctr"/>
                      <a:r>
                        <a:rPr lang="hu-HU" sz="1200" dirty="0"/>
                        <a:t>8.</a:t>
                      </a:r>
                    </a:p>
                  </a:txBody>
                  <a:tcPr/>
                </a:tc>
                <a:tc>
                  <a:txBody>
                    <a:bodyPr/>
                    <a:lstStyle/>
                    <a:p>
                      <a:pPr algn="ctr"/>
                      <a:r>
                        <a:rPr lang="hu-HU" sz="1200" dirty="0"/>
                        <a:t>Egyesült Királyság</a:t>
                      </a:r>
                    </a:p>
                  </a:txBody>
                  <a:tcPr/>
                </a:tc>
                <a:tc>
                  <a:txBody>
                    <a:bodyPr/>
                    <a:lstStyle/>
                    <a:p>
                      <a:pPr algn="ctr"/>
                      <a:r>
                        <a:rPr lang="hu-HU" sz="1200" dirty="0"/>
                        <a:t>73,4</a:t>
                      </a:r>
                    </a:p>
                  </a:txBody>
                  <a:tcPr/>
                </a:tc>
                <a:tc>
                  <a:txBody>
                    <a:bodyPr/>
                    <a:lstStyle/>
                    <a:p>
                      <a:pPr algn="ctr"/>
                      <a:r>
                        <a:rPr lang="hu-HU" sz="1200" dirty="0"/>
                        <a:t>4,7</a:t>
                      </a:r>
                    </a:p>
                  </a:txBody>
                  <a:tcPr/>
                </a:tc>
                <a:tc>
                  <a:txBody>
                    <a:bodyPr/>
                    <a:lstStyle/>
                    <a:p>
                      <a:pPr algn="ctr"/>
                      <a:endParaRPr lang="hu-HU" sz="1200" dirty="0"/>
                    </a:p>
                  </a:txBody>
                  <a:tcPr/>
                </a:tc>
                <a:tc>
                  <a:txBody>
                    <a:bodyPr/>
                    <a:lstStyle/>
                    <a:p>
                      <a:pPr algn="ctr"/>
                      <a:r>
                        <a:rPr lang="hu-HU" sz="1200" dirty="0"/>
                        <a:t>Belgium</a:t>
                      </a:r>
                    </a:p>
                  </a:txBody>
                  <a:tcPr/>
                </a:tc>
                <a:tc>
                  <a:txBody>
                    <a:bodyPr/>
                    <a:lstStyle/>
                    <a:p>
                      <a:pPr algn="ctr"/>
                      <a:r>
                        <a:rPr lang="hu-HU" sz="1200" dirty="0"/>
                        <a:t>62,3</a:t>
                      </a:r>
                    </a:p>
                  </a:txBody>
                  <a:tcPr/>
                </a:tc>
                <a:tc>
                  <a:txBody>
                    <a:bodyPr/>
                    <a:lstStyle/>
                    <a:p>
                      <a:pPr algn="ctr"/>
                      <a:r>
                        <a:rPr lang="hu-HU" sz="1200" dirty="0"/>
                        <a:t>4,2</a:t>
                      </a:r>
                    </a:p>
                  </a:txBody>
                  <a:tcPr/>
                </a:tc>
                <a:extLst>
                  <a:ext uri="{0D108BD9-81ED-4DB2-BD59-A6C34878D82A}">
                    <a16:rowId xmlns:a16="http://schemas.microsoft.com/office/drawing/2014/main" val="279267883"/>
                  </a:ext>
                </a:extLst>
              </a:tr>
              <a:tr h="283809">
                <a:tc>
                  <a:txBody>
                    <a:bodyPr/>
                    <a:lstStyle/>
                    <a:p>
                      <a:pPr algn="ctr"/>
                      <a:r>
                        <a:rPr lang="hu-HU" sz="1200" dirty="0"/>
                        <a:t>9.</a:t>
                      </a:r>
                    </a:p>
                  </a:txBody>
                  <a:tcPr/>
                </a:tc>
                <a:tc>
                  <a:txBody>
                    <a:bodyPr/>
                    <a:lstStyle/>
                    <a:p>
                      <a:pPr algn="ctr"/>
                      <a:r>
                        <a:rPr lang="hu-HU" sz="1200" dirty="0"/>
                        <a:t>Svájc</a:t>
                      </a:r>
                    </a:p>
                  </a:txBody>
                  <a:tcPr/>
                </a:tc>
                <a:tc>
                  <a:txBody>
                    <a:bodyPr/>
                    <a:lstStyle/>
                    <a:p>
                      <a:pPr algn="ctr"/>
                      <a:r>
                        <a:rPr lang="hu-HU" sz="1200" dirty="0"/>
                        <a:t>70,6</a:t>
                      </a:r>
                    </a:p>
                  </a:txBody>
                  <a:tcPr/>
                </a:tc>
                <a:tc>
                  <a:txBody>
                    <a:bodyPr/>
                    <a:lstStyle/>
                    <a:p>
                      <a:pPr algn="ctr"/>
                      <a:r>
                        <a:rPr lang="hu-HU" sz="1200" dirty="0"/>
                        <a:t>4,5</a:t>
                      </a:r>
                    </a:p>
                  </a:txBody>
                  <a:tcPr/>
                </a:tc>
                <a:tc>
                  <a:txBody>
                    <a:bodyPr/>
                    <a:lstStyle/>
                    <a:p>
                      <a:pPr algn="ctr"/>
                      <a:endParaRPr lang="hu-HU" sz="1200" dirty="0"/>
                    </a:p>
                  </a:txBody>
                  <a:tcPr/>
                </a:tc>
                <a:tc>
                  <a:txBody>
                    <a:bodyPr/>
                    <a:lstStyle/>
                    <a:p>
                      <a:pPr algn="ctr"/>
                      <a:r>
                        <a:rPr lang="hu-HU" sz="1200" dirty="0"/>
                        <a:t>Csehország</a:t>
                      </a:r>
                    </a:p>
                  </a:txBody>
                  <a:tcPr/>
                </a:tc>
                <a:tc>
                  <a:txBody>
                    <a:bodyPr/>
                    <a:lstStyle/>
                    <a:p>
                      <a:pPr algn="ctr"/>
                      <a:r>
                        <a:rPr lang="hu-HU" sz="1200" dirty="0"/>
                        <a:t>58,6</a:t>
                      </a:r>
                    </a:p>
                  </a:txBody>
                  <a:tcPr/>
                </a:tc>
                <a:tc>
                  <a:txBody>
                    <a:bodyPr/>
                    <a:lstStyle/>
                    <a:p>
                      <a:pPr algn="ctr"/>
                      <a:r>
                        <a:rPr lang="hu-HU" sz="1200" dirty="0"/>
                        <a:t>3,9</a:t>
                      </a:r>
                    </a:p>
                  </a:txBody>
                  <a:tcPr/>
                </a:tc>
                <a:extLst>
                  <a:ext uri="{0D108BD9-81ED-4DB2-BD59-A6C34878D82A}">
                    <a16:rowId xmlns:a16="http://schemas.microsoft.com/office/drawing/2014/main" val="2062683411"/>
                  </a:ext>
                </a:extLst>
              </a:tr>
              <a:tr h="283809">
                <a:tc>
                  <a:txBody>
                    <a:bodyPr/>
                    <a:lstStyle/>
                    <a:p>
                      <a:pPr algn="ctr"/>
                      <a:r>
                        <a:rPr lang="hu-HU" sz="1200" dirty="0"/>
                        <a:t>10.</a:t>
                      </a:r>
                    </a:p>
                  </a:txBody>
                  <a:tcPr/>
                </a:tc>
                <a:tc>
                  <a:txBody>
                    <a:bodyPr/>
                    <a:lstStyle/>
                    <a:p>
                      <a:pPr algn="ctr"/>
                      <a:r>
                        <a:rPr lang="hu-HU" sz="1200" dirty="0"/>
                        <a:t>Belgium</a:t>
                      </a:r>
                    </a:p>
                  </a:txBody>
                  <a:tcPr/>
                </a:tc>
                <a:tc>
                  <a:txBody>
                    <a:bodyPr/>
                    <a:lstStyle/>
                    <a:p>
                      <a:pPr algn="ctr"/>
                      <a:r>
                        <a:rPr lang="hu-HU" sz="1200" dirty="0"/>
                        <a:t>61,3</a:t>
                      </a:r>
                    </a:p>
                  </a:txBody>
                  <a:tcPr/>
                </a:tc>
                <a:tc>
                  <a:txBody>
                    <a:bodyPr/>
                    <a:lstStyle/>
                    <a:p>
                      <a:pPr algn="ctr"/>
                      <a:r>
                        <a:rPr lang="hu-HU" sz="1200" dirty="0"/>
                        <a:t>3,9</a:t>
                      </a:r>
                    </a:p>
                  </a:txBody>
                  <a:tcPr/>
                </a:tc>
                <a:tc>
                  <a:txBody>
                    <a:bodyPr/>
                    <a:lstStyle/>
                    <a:p>
                      <a:pPr algn="ctr"/>
                      <a:endParaRPr lang="hu-HU" sz="1200" dirty="0"/>
                    </a:p>
                  </a:txBody>
                  <a:tcPr/>
                </a:tc>
                <a:tc>
                  <a:txBody>
                    <a:bodyPr/>
                    <a:lstStyle/>
                    <a:p>
                      <a:pPr algn="ctr"/>
                      <a:r>
                        <a:rPr lang="hu-HU" sz="1200" dirty="0"/>
                        <a:t>Ausztria</a:t>
                      </a:r>
                    </a:p>
                  </a:txBody>
                  <a:tcPr/>
                </a:tc>
                <a:tc>
                  <a:txBody>
                    <a:bodyPr/>
                    <a:lstStyle/>
                    <a:p>
                      <a:pPr algn="ctr"/>
                      <a:r>
                        <a:rPr lang="hu-HU" sz="1200" dirty="0"/>
                        <a:t>57,7</a:t>
                      </a:r>
                    </a:p>
                  </a:txBody>
                  <a:tcPr/>
                </a:tc>
                <a:tc>
                  <a:txBody>
                    <a:bodyPr/>
                    <a:lstStyle/>
                    <a:p>
                      <a:pPr algn="ctr"/>
                      <a:r>
                        <a:rPr lang="hu-HU" sz="1200" dirty="0"/>
                        <a:t>3,9</a:t>
                      </a:r>
                    </a:p>
                  </a:txBody>
                  <a:tcPr/>
                </a:tc>
                <a:extLst>
                  <a:ext uri="{0D108BD9-81ED-4DB2-BD59-A6C34878D82A}">
                    <a16:rowId xmlns:a16="http://schemas.microsoft.com/office/drawing/2014/main" val="2002290218"/>
                  </a:ext>
                </a:extLst>
              </a:tr>
              <a:tr h="283809">
                <a:tc>
                  <a:txBody>
                    <a:bodyPr/>
                    <a:lstStyle/>
                    <a:p>
                      <a:pPr algn="ctr"/>
                      <a:r>
                        <a:rPr lang="hu-HU" sz="1200" dirty="0"/>
                        <a:t>11.</a:t>
                      </a:r>
                    </a:p>
                  </a:txBody>
                  <a:tcPr/>
                </a:tc>
                <a:tc>
                  <a:txBody>
                    <a:bodyPr/>
                    <a:lstStyle/>
                    <a:p>
                      <a:pPr algn="ctr"/>
                      <a:r>
                        <a:rPr lang="hu-HU" sz="1200" dirty="0"/>
                        <a:t>Csehország</a:t>
                      </a:r>
                    </a:p>
                  </a:txBody>
                  <a:tcPr/>
                </a:tc>
                <a:tc>
                  <a:txBody>
                    <a:bodyPr/>
                    <a:lstStyle/>
                    <a:p>
                      <a:pPr algn="ctr"/>
                      <a:r>
                        <a:rPr lang="hu-HU" sz="1200" dirty="0"/>
                        <a:t>54,4</a:t>
                      </a:r>
                    </a:p>
                  </a:txBody>
                  <a:tcPr/>
                </a:tc>
                <a:tc>
                  <a:txBody>
                    <a:bodyPr/>
                    <a:lstStyle/>
                    <a:p>
                      <a:pPr algn="ctr"/>
                      <a:r>
                        <a:rPr lang="hu-HU" sz="1200" dirty="0"/>
                        <a:t>3,5</a:t>
                      </a:r>
                    </a:p>
                  </a:txBody>
                  <a:tcPr/>
                </a:tc>
                <a:tc>
                  <a:txBody>
                    <a:bodyPr/>
                    <a:lstStyle/>
                    <a:p>
                      <a:pPr algn="ctr"/>
                      <a:endParaRPr lang="hu-HU" sz="1200" dirty="0"/>
                    </a:p>
                  </a:txBody>
                  <a:tcPr/>
                </a:tc>
                <a:tc>
                  <a:txBody>
                    <a:bodyPr/>
                    <a:lstStyle/>
                    <a:p>
                      <a:pPr algn="ctr"/>
                      <a:r>
                        <a:rPr lang="hu-HU" sz="1200" dirty="0"/>
                        <a:t>Svájc</a:t>
                      </a:r>
                    </a:p>
                  </a:txBody>
                  <a:tcPr/>
                </a:tc>
                <a:tc>
                  <a:txBody>
                    <a:bodyPr/>
                    <a:lstStyle/>
                    <a:p>
                      <a:pPr algn="ctr"/>
                      <a:r>
                        <a:rPr lang="hu-HU" sz="1200" dirty="0"/>
                        <a:t>55,2</a:t>
                      </a:r>
                    </a:p>
                  </a:txBody>
                  <a:tcPr/>
                </a:tc>
                <a:tc>
                  <a:txBody>
                    <a:bodyPr/>
                    <a:lstStyle/>
                    <a:p>
                      <a:pPr algn="ctr"/>
                      <a:r>
                        <a:rPr lang="hu-HU" sz="1200" dirty="0"/>
                        <a:t>3,7</a:t>
                      </a:r>
                    </a:p>
                  </a:txBody>
                  <a:tcPr/>
                </a:tc>
                <a:extLst>
                  <a:ext uri="{0D108BD9-81ED-4DB2-BD59-A6C34878D82A}">
                    <a16:rowId xmlns:a16="http://schemas.microsoft.com/office/drawing/2014/main" val="4269741113"/>
                  </a:ext>
                </a:extLst>
              </a:tr>
              <a:tr h="277485">
                <a:tc>
                  <a:txBody>
                    <a:bodyPr/>
                    <a:lstStyle/>
                    <a:p>
                      <a:pPr algn="ctr"/>
                      <a:r>
                        <a:rPr lang="hu-HU" sz="1200" dirty="0"/>
                        <a:t>12.</a:t>
                      </a:r>
                    </a:p>
                  </a:txBody>
                  <a:tcPr/>
                </a:tc>
                <a:tc>
                  <a:txBody>
                    <a:bodyPr/>
                    <a:lstStyle/>
                    <a:p>
                      <a:pPr algn="ctr"/>
                      <a:r>
                        <a:rPr lang="hu-HU" sz="1200" dirty="0"/>
                        <a:t>Spanyolország</a:t>
                      </a:r>
                    </a:p>
                  </a:txBody>
                  <a:tcPr/>
                </a:tc>
                <a:tc>
                  <a:txBody>
                    <a:bodyPr/>
                    <a:lstStyle/>
                    <a:p>
                      <a:pPr algn="ctr"/>
                      <a:r>
                        <a:rPr lang="hu-HU" sz="1200" dirty="0"/>
                        <a:t>48,8</a:t>
                      </a:r>
                    </a:p>
                  </a:txBody>
                  <a:tcPr/>
                </a:tc>
                <a:tc>
                  <a:txBody>
                    <a:bodyPr/>
                    <a:lstStyle/>
                    <a:p>
                      <a:pPr algn="ctr"/>
                      <a:r>
                        <a:rPr lang="hu-HU" sz="1200" dirty="0"/>
                        <a:t>3,1</a:t>
                      </a:r>
                    </a:p>
                  </a:txBody>
                  <a:tcPr/>
                </a:tc>
                <a:tc>
                  <a:txBody>
                    <a:bodyPr/>
                    <a:lstStyle/>
                    <a:p>
                      <a:pPr algn="ctr"/>
                      <a:endParaRPr lang="hu-HU" sz="1200" dirty="0"/>
                    </a:p>
                  </a:txBody>
                  <a:tcPr/>
                </a:tc>
                <a:tc>
                  <a:txBody>
                    <a:bodyPr/>
                    <a:lstStyle/>
                    <a:p>
                      <a:pPr algn="ctr"/>
                      <a:r>
                        <a:rPr lang="hu-HU" sz="1200" dirty="0"/>
                        <a:t>Egyesült Királyság</a:t>
                      </a:r>
                    </a:p>
                  </a:txBody>
                  <a:tcPr/>
                </a:tc>
                <a:tc>
                  <a:txBody>
                    <a:bodyPr/>
                    <a:lstStyle/>
                    <a:p>
                      <a:pPr algn="ctr"/>
                      <a:r>
                        <a:rPr lang="hu-HU" sz="1200" dirty="0"/>
                        <a:t>37,5</a:t>
                      </a:r>
                    </a:p>
                  </a:txBody>
                  <a:tcPr/>
                </a:tc>
                <a:tc>
                  <a:txBody>
                    <a:bodyPr/>
                    <a:lstStyle/>
                    <a:p>
                      <a:pPr algn="ctr"/>
                      <a:r>
                        <a:rPr lang="hu-HU" sz="1200" dirty="0"/>
                        <a:t>2,5</a:t>
                      </a:r>
                    </a:p>
                  </a:txBody>
                  <a:tcPr/>
                </a:tc>
                <a:extLst>
                  <a:ext uri="{0D108BD9-81ED-4DB2-BD59-A6C34878D82A}">
                    <a16:rowId xmlns:a16="http://schemas.microsoft.com/office/drawing/2014/main" val="2916794840"/>
                  </a:ext>
                </a:extLst>
              </a:tr>
              <a:tr h="283809">
                <a:tc>
                  <a:txBody>
                    <a:bodyPr/>
                    <a:lstStyle/>
                    <a:p>
                      <a:pPr algn="ctr"/>
                      <a:r>
                        <a:rPr lang="hu-HU" sz="1200" b="1" dirty="0"/>
                        <a:t>13.</a:t>
                      </a:r>
                    </a:p>
                  </a:txBody>
                  <a:tcPr/>
                </a:tc>
                <a:tc>
                  <a:txBody>
                    <a:bodyPr/>
                    <a:lstStyle/>
                    <a:p>
                      <a:pPr algn="ctr"/>
                      <a:r>
                        <a:rPr lang="hu-HU" sz="1200" b="1" dirty="0"/>
                        <a:t>Magyarország</a:t>
                      </a:r>
                    </a:p>
                  </a:txBody>
                  <a:tcPr/>
                </a:tc>
                <a:tc>
                  <a:txBody>
                    <a:bodyPr/>
                    <a:lstStyle/>
                    <a:p>
                      <a:pPr algn="ctr"/>
                      <a:r>
                        <a:rPr lang="hu-HU" sz="1200" b="1" dirty="0"/>
                        <a:t>32,2</a:t>
                      </a:r>
                    </a:p>
                  </a:txBody>
                  <a:tcPr/>
                </a:tc>
                <a:tc>
                  <a:txBody>
                    <a:bodyPr/>
                    <a:lstStyle/>
                    <a:p>
                      <a:pPr algn="ctr"/>
                      <a:r>
                        <a:rPr lang="hu-HU" sz="1200" b="1" dirty="0"/>
                        <a:t>2,0</a:t>
                      </a:r>
                    </a:p>
                  </a:txBody>
                  <a:tcPr/>
                </a:tc>
                <a:tc>
                  <a:txBody>
                    <a:bodyPr/>
                    <a:lstStyle/>
                    <a:p>
                      <a:pPr algn="ctr"/>
                      <a:endParaRPr lang="hu-HU" sz="1200" dirty="0"/>
                    </a:p>
                  </a:txBody>
                  <a:tcPr/>
                </a:tc>
                <a:tc>
                  <a:txBody>
                    <a:bodyPr/>
                    <a:lstStyle/>
                    <a:p>
                      <a:pPr algn="ctr"/>
                      <a:r>
                        <a:rPr lang="hu-HU" sz="1200" dirty="0"/>
                        <a:t>Spanyolország</a:t>
                      </a:r>
                    </a:p>
                  </a:txBody>
                  <a:tcPr/>
                </a:tc>
                <a:tc>
                  <a:txBody>
                    <a:bodyPr/>
                    <a:lstStyle/>
                    <a:p>
                      <a:pPr algn="ctr"/>
                      <a:r>
                        <a:rPr lang="hu-HU" sz="1200" dirty="0"/>
                        <a:t>37,4</a:t>
                      </a:r>
                    </a:p>
                  </a:txBody>
                  <a:tcPr/>
                </a:tc>
                <a:tc>
                  <a:txBody>
                    <a:bodyPr/>
                    <a:lstStyle/>
                    <a:p>
                      <a:pPr algn="ctr"/>
                      <a:r>
                        <a:rPr lang="hu-HU" sz="1200" dirty="0"/>
                        <a:t>2,5</a:t>
                      </a:r>
                    </a:p>
                  </a:txBody>
                  <a:tcPr/>
                </a:tc>
                <a:extLst>
                  <a:ext uri="{0D108BD9-81ED-4DB2-BD59-A6C34878D82A}">
                    <a16:rowId xmlns:a16="http://schemas.microsoft.com/office/drawing/2014/main" val="2254138409"/>
                  </a:ext>
                </a:extLst>
              </a:tr>
              <a:tr h="283809">
                <a:tc>
                  <a:txBody>
                    <a:bodyPr/>
                    <a:lstStyle/>
                    <a:p>
                      <a:pPr algn="ctr"/>
                      <a:r>
                        <a:rPr lang="hu-HU" sz="1200" dirty="0"/>
                        <a:t>14.</a:t>
                      </a:r>
                    </a:p>
                  </a:txBody>
                  <a:tcPr/>
                </a:tc>
                <a:tc>
                  <a:txBody>
                    <a:bodyPr/>
                    <a:lstStyle/>
                    <a:p>
                      <a:pPr algn="ctr"/>
                      <a:r>
                        <a:rPr lang="hu-HU" sz="1200" dirty="0"/>
                        <a:t>Svédország</a:t>
                      </a:r>
                    </a:p>
                  </a:txBody>
                  <a:tcPr/>
                </a:tc>
                <a:tc>
                  <a:txBody>
                    <a:bodyPr/>
                    <a:lstStyle/>
                    <a:p>
                      <a:pPr algn="ctr"/>
                      <a:r>
                        <a:rPr lang="hu-HU" sz="1200" dirty="0"/>
                        <a:t>29,1</a:t>
                      </a:r>
                    </a:p>
                  </a:txBody>
                  <a:tcPr/>
                </a:tc>
                <a:tc>
                  <a:txBody>
                    <a:bodyPr/>
                    <a:lstStyle/>
                    <a:p>
                      <a:pPr algn="ctr"/>
                      <a:r>
                        <a:rPr lang="hu-HU" sz="1200" dirty="0"/>
                        <a:t>1,9</a:t>
                      </a:r>
                    </a:p>
                  </a:txBody>
                  <a:tcPr/>
                </a:tc>
                <a:tc>
                  <a:txBody>
                    <a:bodyPr/>
                    <a:lstStyle/>
                    <a:p>
                      <a:pPr algn="ctr"/>
                      <a:endParaRPr lang="hu-HU" sz="1200" dirty="0"/>
                    </a:p>
                  </a:txBody>
                  <a:tcPr/>
                </a:tc>
                <a:tc>
                  <a:txBody>
                    <a:bodyPr/>
                    <a:lstStyle/>
                    <a:p>
                      <a:pPr algn="ctr"/>
                      <a:r>
                        <a:rPr lang="hu-HU" sz="1200" dirty="0"/>
                        <a:t>Oroszország</a:t>
                      </a:r>
                    </a:p>
                  </a:txBody>
                  <a:tcPr/>
                </a:tc>
                <a:tc>
                  <a:txBody>
                    <a:bodyPr/>
                    <a:lstStyle/>
                    <a:p>
                      <a:pPr algn="ctr"/>
                      <a:r>
                        <a:rPr lang="hu-HU" sz="1200" dirty="0"/>
                        <a:t>35,3</a:t>
                      </a:r>
                    </a:p>
                  </a:txBody>
                  <a:tcPr/>
                </a:tc>
                <a:tc>
                  <a:txBody>
                    <a:bodyPr/>
                    <a:lstStyle/>
                    <a:p>
                      <a:pPr algn="ctr"/>
                      <a:r>
                        <a:rPr lang="hu-HU" sz="1200" dirty="0"/>
                        <a:t>2,4</a:t>
                      </a:r>
                    </a:p>
                  </a:txBody>
                  <a:tcPr/>
                </a:tc>
                <a:extLst>
                  <a:ext uri="{0D108BD9-81ED-4DB2-BD59-A6C34878D82A}">
                    <a16:rowId xmlns:a16="http://schemas.microsoft.com/office/drawing/2014/main" val="4268270331"/>
                  </a:ext>
                </a:extLst>
              </a:tr>
              <a:tr h="283809">
                <a:tc>
                  <a:txBody>
                    <a:bodyPr/>
                    <a:lstStyle/>
                    <a:p>
                      <a:pPr algn="ctr"/>
                      <a:r>
                        <a:rPr lang="hu-HU" sz="1200" dirty="0"/>
                        <a:t>15.</a:t>
                      </a:r>
                    </a:p>
                  </a:txBody>
                  <a:tcPr/>
                </a:tc>
                <a:tc>
                  <a:txBody>
                    <a:bodyPr/>
                    <a:lstStyle/>
                    <a:p>
                      <a:pPr algn="ctr"/>
                      <a:r>
                        <a:rPr lang="hu-HU" sz="1200" dirty="0"/>
                        <a:t>Törökország</a:t>
                      </a:r>
                    </a:p>
                  </a:txBody>
                  <a:tcPr/>
                </a:tc>
                <a:tc>
                  <a:txBody>
                    <a:bodyPr/>
                    <a:lstStyle/>
                    <a:p>
                      <a:pPr algn="ctr"/>
                      <a:r>
                        <a:rPr lang="hu-HU" sz="1200" dirty="0"/>
                        <a:t>27,0</a:t>
                      </a:r>
                    </a:p>
                  </a:txBody>
                  <a:tcPr/>
                </a:tc>
                <a:tc>
                  <a:txBody>
                    <a:bodyPr/>
                    <a:lstStyle/>
                    <a:p>
                      <a:pPr algn="ctr"/>
                      <a:r>
                        <a:rPr lang="hu-HU" sz="1200" dirty="0"/>
                        <a:t>1,7</a:t>
                      </a:r>
                    </a:p>
                  </a:txBody>
                  <a:tcPr/>
                </a:tc>
                <a:tc>
                  <a:txBody>
                    <a:bodyPr/>
                    <a:lstStyle/>
                    <a:p>
                      <a:pPr algn="ctr"/>
                      <a:endParaRPr lang="hu-HU" sz="1200" dirty="0"/>
                    </a:p>
                  </a:txBody>
                  <a:tcPr/>
                </a:tc>
                <a:tc>
                  <a:txBody>
                    <a:bodyPr/>
                    <a:lstStyle/>
                    <a:p>
                      <a:pPr algn="ctr"/>
                      <a:r>
                        <a:rPr lang="hu-HU" sz="1200" b="1" dirty="0"/>
                        <a:t>Magyarország</a:t>
                      </a:r>
                    </a:p>
                  </a:txBody>
                  <a:tcPr/>
                </a:tc>
                <a:tc>
                  <a:txBody>
                    <a:bodyPr/>
                    <a:lstStyle/>
                    <a:p>
                      <a:pPr algn="ctr"/>
                      <a:r>
                        <a:rPr lang="hu-HU" sz="1200" b="1" dirty="0"/>
                        <a:t>33,3</a:t>
                      </a:r>
                    </a:p>
                  </a:txBody>
                  <a:tcPr/>
                </a:tc>
                <a:tc>
                  <a:txBody>
                    <a:bodyPr/>
                    <a:lstStyle/>
                    <a:p>
                      <a:pPr algn="ctr"/>
                      <a:r>
                        <a:rPr lang="hu-HU" sz="1200" b="1" dirty="0"/>
                        <a:t>2,2</a:t>
                      </a:r>
                    </a:p>
                  </a:txBody>
                  <a:tcPr/>
                </a:tc>
                <a:extLst>
                  <a:ext uri="{0D108BD9-81ED-4DB2-BD59-A6C34878D82A}">
                    <a16:rowId xmlns:a16="http://schemas.microsoft.com/office/drawing/2014/main" val="2539747951"/>
                  </a:ext>
                </a:extLst>
              </a:tr>
            </a:tbl>
          </a:graphicData>
        </a:graphic>
      </p:graphicFrame>
    </p:spTree>
    <p:extLst>
      <p:ext uri="{BB962C8B-B14F-4D97-AF65-F5344CB8AC3E}">
        <p14:creationId xmlns:p14="http://schemas.microsoft.com/office/powerpoint/2010/main" val="2056049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A2E4A9C-A9CC-4BCC-96EC-D6C5AF556CAB}"/>
              </a:ext>
            </a:extLst>
          </p:cNvPr>
          <p:cNvSpPr>
            <a:spLocks noGrp="1"/>
          </p:cNvSpPr>
          <p:nvPr>
            <p:ph type="title"/>
          </p:nvPr>
        </p:nvSpPr>
        <p:spPr/>
        <p:txBody>
          <a:bodyPr>
            <a:noAutofit/>
          </a:bodyPr>
          <a:lstStyle/>
          <a:p>
            <a:pPr algn="ctr"/>
            <a:r>
              <a:rPr lang="hu-HU" sz="3200" b="1" dirty="0"/>
              <a:t>Az Ukrajna elleni orosz támadás és az Oroszországgal szemben bevezetett szankciók hatása a német külkereskedelemre 2022-ben </a:t>
            </a:r>
            <a:r>
              <a:rPr lang="hu-HU" sz="3200" dirty="0"/>
              <a:t>a Szövetségi Statisztikai Hivatal adatai alapján</a:t>
            </a:r>
          </a:p>
        </p:txBody>
      </p:sp>
      <p:sp>
        <p:nvSpPr>
          <p:cNvPr id="3" name="Tartalom helye 2">
            <a:extLst>
              <a:ext uri="{FF2B5EF4-FFF2-40B4-BE49-F238E27FC236}">
                <a16:creationId xmlns:a16="http://schemas.microsoft.com/office/drawing/2014/main" id="{D3A83143-BAC5-4DBF-AE76-B79BE4D2B793}"/>
              </a:ext>
            </a:extLst>
          </p:cNvPr>
          <p:cNvSpPr>
            <a:spLocks noGrp="1"/>
          </p:cNvSpPr>
          <p:nvPr>
            <p:ph idx="1"/>
          </p:nvPr>
        </p:nvSpPr>
        <p:spPr/>
        <p:txBody>
          <a:bodyPr>
            <a:normAutofit fontScale="55000" lnSpcReduction="20000"/>
          </a:bodyPr>
          <a:lstStyle/>
          <a:p>
            <a:pPr algn="just"/>
            <a:r>
              <a:rPr lang="hu-HU" dirty="0"/>
              <a:t> </a:t>
            </a:r>
            <a:r>
              <a:rPr lang="hu-HU" b="1" dirty="0"/>
              <a:t>Az Oroszországba irányuló német áruexport 2021-hez képest 45,2%-kal, 14,6 milliárd euróra csökkent. A német export legfontosabb vevőállamainak rangsorában Oroszország a 15. helyről a 23. helyre esett vissza. </a:t>
            </a:r>
          </a:p>
          <a:p>
            <a:pPr algn="just"/>
            <a:r>
              <a:rPr lang="hu-HU" dirty="0"/>
              <a:t>Az év második feléig Oroszország még mindig fontos energiaszállító volt Németország számára. </a:t>
            </a:r>
            <a:r>
              <a:rPr lang="hu-HU" b="1" dirty="0"/>
              <a:t>Az ukrajnai háború következtében meredeken emelkedő energiaimport-árak miatt az Oroszországból származó német import 2022-ben értékben még mindig 6,5%-kal, 35,3 milliárd euróra nőtt. Az Oroszországból importált áruk mennyisége azonban 41,5 %-kal csökkent. A legfontosabb áruszállítók rangsorában Oroszország ennek következtében a 12. helyről a 14. helyre esett vissza</a:t>
            </a:r>
            <a:r>
              <a:rPr lang="hu-HU" dirty="0"/>
              <a:t>. </a:t>
            </a:r>
          </a:p>
          <a:p>
            <a:pPr algn="just"/>
            <a:r>
              <a:rPr lang="hu-HU" dirty="0"/>
              <a:t>Az Oroszországból származó energiaimport hiányát részben más </a:t>
            </a:r>
            <a:r>
              <a:rPr lang="hu-HU" dirty="0" err="1"/>
              <a:t>kelet-európai</a:t>
            </a:r>
            <a:r>
              <a:rPr lang="hu-HU" dirty="0"/>
              <a:t> államokból, különösen Kazahsztánból származó szállítások kompenzálták. Az energiaimport magas árai és a szankciók következtében csökkenő áruexport miatt az Oroszországgal folytatott kereskedelemben </a:t>
            </a:r>
            <a:r>
              <a:rPr lang="hu-HU" b="1" dirty="0"/>
              <a:t>1992, az Orosz Föderáció megalakulásának éve óta a legmagasabb, 20,7 milliárd eurós importtöbbletet regisztrálták. (Ez 2021-ben még 6,5 milliárd euró volt. )</a:t>
            </a:r>
          </a:p>
          <a:p>
            <a:pPr algn="just"/>
            <a:r>
              <a:rPr lang="hu-HU" dirty="0"/>
              <a:t>Az Oroszországba irányuló </a:t>
            </a:r>
            <a:r>
              <a:rPr lang="hu-HU" b="1" dirty="0"/>
              <a:t>gépkivitel</a:t>
            </a:r>
            <a:r>
              <a:rPr lang="hu-HU" dirty="0"/>
              <a:t> több mint felére (-51,6%), 2,8 milliárd euróra, </a:t>
            </a:r>
            <a:r>
              <a:rPr lang="hu-HU" b="1" dirty="0"/>
              <a:t>a vegyipari termékek </a:t>
            </a:r>
            <a:r>
              <a:rPr lang="hu-HU" dirty="0"/>
              <a:t>kivitele pedig 43,3%-kal, 1,7 milliárd euróra esett vissza. Ezzel szemben a gyógyszeripari termékek kivitele a magasabb áraknak köszönhetően 17,6%-kal 3,1 milliárd euróra nőtt, és így 2022-ben az első helyen áll az Oroszországba irányuló legfontosabb exportáruk között. </a:t>
            </a:r>
          </a:p>
          <a:p>
            <a:pPr algn="just"/>
            <a:r>
              <a:rPr lang="hu-HU" b="1" dirty="0"/>
              <a:t>A magas importárak miatt 2022-ben még mindig az olaj és a földgáz volt a legfontosabb importáru Oroszországból</a:t>
            </a:r>
            <a:r>
              <a:rPr lang="hu-HU" dirty="0"/>
              <a:t>, 18,5 milliárd euró értékben (-5,1 % az előző évhez képest), bár az olaj- és földgázimport mennyiségben kifejezve 47,4 %-kal csökkent. Míg 2022 első negyedévében 7,2 milliárd euró értékben szállítottak nyersolajat és földgázt Oroszországból Németországba, addig ez a második negyedévben 5,8, a harmadik negyedévben 3,7, a negyedik negyedévben pedig 1,8 milliárd euróra csökkent. A </a:t>
            </a:r>
            <a:r>
              <a:rPr lang="hu-HU" b="1" dirty="0"/>
              <a:t>második legfontosabb importáru</a:t>
            </a:r>
            <a:r>
              <a:rPr lang="hu-HU" dirty="0"/>
              <a:t> Oroszországból </a:t>
            </a:r>
            <a:r>
              <a:rPr lang="hu-HU" b="1" dirty="0"/>
              <a:t>a kőolajtermékek </a:t>
            </a:r>
            <a:r>
              <a:rPr lang="hu-HU" dirty="0"/>
              <a:t>voltak, amelyek mennyisége 2,9 %-kal, értéke 2021-hez képest több mint kétszeresére, 5,5 milliárd euróra (+100,9 %) nőtt. Ezt követte a </a:t>
            </a:r>
            <a:r>
              <a:rPr lang="hu-HU" b="1" dirty="0"/>
              <a:t>fémek</a:t>
            </a:r>
            <a:r>
              <a:rPr lang="hu-HU" dirty="0"/>
              <a:t> behozatala 4,5 milliárd euró értékben (értékben +0,1 %, mennyiségben -46,4 %).</a:t>
            </a:r>
          </a:p>
        </p:txBody>
      </p:sp>
    </p:spTree>
    <p:extLst>
      <p:ext uri="{BB962C8B-B14F-4D97-AF65-F5344CB8AC3E}">
        <p14:creationId xmlns:p14="http://schemas.microsoft.com/office/powerpoint/2010/main" val="3134867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3E29896-E80F-4F3E-A4F3-37C88F82A3C2}"/>
              </a:ext>
            </a:extLst>
          </p:cNvPr>
          <p:cNvSpPr>
            <a:spLocks noGrp="1"/>
          </p:cNvSpPr>
          <p:nvPr>
            <p:ph type="title"/>
          </p:nvPr>
        </p:nvSpPr>
        <p:spPr/>
        <p:txBody>
          <a:bodyPr>
            <a:noAutofit/>
          </a:bodyPr>
          <a:lstStyle/>
          <a:p>
            <a:pPr algn="ctr"/>
            <a:br>
              <a:rPr lang="hu-HU" sz="2400" b="1" dirty="0"/>
            </a:br>
            <a:r>
              <a:rPr lang="hu-HU" sz="2000" b="1" dirty="0"/>
              <a:t>Handelsblatt (február 24.) „</a:t>
            </a:r>
            <a:r>
              <a:rPr lang="de-DE" sz="2000" b="1" dirty="0"/>
              <a:t>Neun von zehn deutschen Unternehmen sind weiter in Russland aktiv</a:t>
            </a:r>
            <a:r>
              <a:rPr lang="hu-HU" sz="2000" b="1" dirty="0"/>
              <a:t>”</a:t>
            </a:r>
            <a:r>
              <a:rPr lang="de-DE" sz="2000" b="1" dirty="0"/>
              <a:t> </a:t>
            </a:r>
            <a:br>
              <a:rPr lang="de-DE" sz="2000" b="1" dirty="0"/>
            </a:br>
            <a:r>
              <a:rPr lang="de-DE" sz="2000" dirty="0"/>
              <a:t>Ein Jahr nach Ausbruch des Ukrainekriegs machen viele deutsche Unternehmen immer noch Geschäfte in dem Land. Denen, die rauswollen, macht es Kremlchef Putin schwer.</a:t>
            </a:r>
            <a:br>
              <a:rPr lang="de-DE" sz="2400" dirty="0"/>
            </a:br>
            <a:endParaRPr lang="hu-HU" sz="2400" dirty="0"/>
          </a:p>
        </p:txBody>
      </p:sp>
      <p:sp>
        <p:nvSpPr>
          <p:cNvPr id="3" name="Tartalom helye 2">
            <a:extLst>
              <a:ext uri="{FF2B5EF4-FFF2-40B4-BE49-F238E27FC236}">
                <a16:creationId xmlns:a16="http://schemas.microsoft.com/office/drawing/2014/main" id="{355406D8-7FA6-49CC-809B-8ABFC914285A}"/>
              </a:ext>
            </a:extLst>
          </p:cNvPr>
          <p:cNvSpPr>
            <a:spLocks noGrp="1"/>
          </p:cNvSpPr>
          <p:nvPr>
            <p:ph idx="1"/>
          </p:nvPr>
        </p:nvSpPr>
        <p:spPr/>
        <p:txBody>
          <a:bodyPr>
            <a:normAutofit fontScale="77500" lnSpcReduction="20000"/>
          </a:bodyPr>
          <a:lstStyle/>
          <a:p>
            <a:pPr algn="just"/>
            <a:r>
              <a:rPr lang="hu-HU" dirty="0"/>
              <a:t>„Arról, hogy hány nyugati vállalat tevékenykedik még </a:t>
            </a:r>
            <a:r>
              <a:rPr lang="hu-HU" i="1" dirty="0"/>
              <a:t>Oroszország</a:t>
            </a:r>
            <a:r>
              <a:rPr lang="hu-HU" dirty="0"/>
              <a:t>ban, </a:t>
            </a:r>
            <a:r>
              <a:rPr lang="hu-HU" dirty="0" err="1"/>
              <a:t>eltérőek</a:t>
            </a:r>
            <a:r>
              <a:rPr lang="hu-HU" dirty="0"/>
              <a:t> az adatok. A St. </a:t>
            </a:r>
            <a:r>
              <a:rPr lang="hu-HU" dirty="0" err="1"/>
              <a:t>Galleni</a:t>
            </a:r>
            <a:r>
              <a:rPr lang="hu-HU" dirty="0"/>
              <a:t> Egyetem és az IMD üzleti iskola szerint az EU- és G7-országokból származó vállalatoknak mindössze 8,5 százaléka hagyta el teljesen Oroszországot. </a:t>
            </a:r>
            <a:r>
              <a:rPr lang="hu-HU" i="1" dirty="0" err="1"/>
              <a:t>Jeffrey</a:t>
            </a:r>
            <a:r>
              <a:rPr lang="hu-HU" i="1" dirty="0"/>
              <a:t> </a:t>
            </a:r>
            <a:r>
              <a:rPr lang="hu-HU" i="1" dirty="0" err="1"/>
              <a:t>Sonnenfeld</a:t>
            </a:r>
            <a:r>
              <a:rPr lang="hu-HU" i="1" dirty="0"/>
              <a:t>, </a:t>
            </a:r>
            <a:r>
              <a:rPr lang="hu-HU" dirty="0"/>
              <a:t>az amerikai </a:t>
            </a:r>
            <a:r>
              <a:rPr lang="hu-HU" i="1" dirty="0"/>
              <a:t>Yale Egyetem </a:t>
            </a:r>
            <a:r>
              <a:rPr lang="hu-HU" dirty="0"/>
              <a:t>munkatársa szerint a világszerte elemzett több mint 1500 vállalat egyharmada vonult ki eddig teljesen. </a:t>
            </a:r>
          </a:p>
          <a:p>
            <a:pPr algn="just"/>
            <a:r>
              <a:rPr lang="hu-HU" dirty="0"/>
              <a:t>1284 olyan cégen belül, amelyek folytatni kívánják az oroszországi tevékenységet, a német érdekeltségű cégek részaránya 19,5 %. (Forrás: </a:t>
            </a:r>
            <a:r>
              <a:rPr lang="hu-HU" i="1" dirty="0"/>
              <a:t>St. </a:t>
            </a:r>
            <a:r>
              <a:rPr lang="hu-HU" i="1" dirty="0" err="1"/>
              <a:t>Galleni</a:t>
            </a:r>
            <a:r>
              <a:rPr lang="hu-HU" i="1" dirty="0"/>
              <a:t> egyetem, IMD üzleti iskola → Handelsblatt</a:t>
            </a:r>
            <a:r>
              <a:rPr lang="hu-HU" dirty="0"/>
              <a:t> 2023. február 24.)</a:t>
            </a:r>
          </a:p>
          <a:p>
            <a:pPr algn="just"/>
            <a:r>
              <a:rPr lang="hu-HU" dirty="0"/>
              <a:t>A kijevi egyetem viszont 248 olyan német céget vizsgált, amelyeknek a háború kezdetén orosz leányvállalata volt. Ezek közül mindössze 20-nak sikerült teljesen kivonulnia. Az egy évvel ezelőtt Oroszországhoz kötődő német vállalatok 69 százaléka még mindig ott folytatja üzleti tevékenységét. Röviddel a háború kitörése után sok felsővezető még gyors kivonulást ígért. &lt;Mostanra a legtöbb vállalat </a:t>
            </a:r>
            <a:r>
              <a:rPr lang="hu-HU" dirty="0" err="1"/>
              <a:t>ráébredt</a:t>
            </a:r>
            <a:r>
              <a:rPr lang="hu-HU" dirty="0"/>
              <a:t>, hogy a kivonulás nem olyan egyszerű, mint ahogyan azt elképzelték&gt; - mondja </a:t>
            </a:r>
            <a:r>
              <a:rPr lang="hu-HU" i="1" dirty="0"/>
              <a:t>José </a:t>
            </a:r>
            <a:r>
              <a:rPr lang="hu-HU" i="1" dirty="0" err="1"/>
              <a:t>Campos</a:t>
            </a:r>
            <a:r>
              <a:rPr lang="hu-HU" i="1" dirty="0"/>
              <a:t> </a:t>
            </a:r>
            <a:r>
              <a:rPr lang="hu-HU" i="1" dirty="0" err="1"/>
              <a:t>Nave</a:t>
            </a:r>
            <a:r>
              <a:rPr lang="hu-HU" dirty="0"/>
              <a:t>, a </a:t>
            </a:r>
            <a:r>
              <a:rPr lang="hu-HU" i="1" dirty="0" err="1"/>
              <a:t>Rödl</a:t>
            </a:r>
            <a:r>
              <a:rPr lang="hu-HU" i="1" dirty="0"/>
              <a:t> &amp; Partner </a:t>
            </a:r>
            <a:r>
              <a:rPr lang="hu-HU" dirty="0"/>
              <a:t>tanácsadó cég ügyvezető partnere és </a:t>
            </a:r>
            <a:r>
              <a:rPr lang="hu-HU" i="1" dirty="0"/>
              <a:t>Oroszország-szakértő</a:t>
            </a:r>
            <a:r>
              <a:rPr lang="hu-HU" dirty="0"/>
              <a:t>je, aki legutóbb maga is elhagyta az országot.”</a:t>
            </a:r>
          </a:p>
          <a:p>
            <a:endParaRPr lang="hu-HU" dirty="0"/>
          </a:p>
        </p:txBody>
      </p:sp>
    </p:spTree>
    <p:extLst>
      <p:ext uri="{BB962C8B-B14F-4D97-AF65-F5344CB8AC3E}">
        <p14:creationId xmlns:p14="http://schemas.microsoft.com/office/powerpoint/2010/main" val="3711313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0C84519-9D36-4C4F-883A-38B313995B28}"/>
              </a:ext>
            </a:extLst>
          </p:cNvPr>
          <p:cNvSpPr>
            <a:spLocks noGrp="1"/>
          </p:cNvSpPr>
          <p:nvPr>
            <p:ph type="title"/>
          </p:nvPr>
        </p:nvSpPr>
        <p:spPr/>
        <p:txBody>
          <a:bodyPr>
            <a:normAutofit/>
          </a:bodyPr>
          <a:lstStyle/>
          <a:p>
            <a:pPr algn="ctr"/>
            <a:r>
              <a:rPr lang="hu-HU" sz="3200" b="1" dirty="0"/>
              <a:t>A magyar-német áruforgalom alakulása 2011 és 2022 között, a Szövetségi Statisztikai Hivatal adatai alapján</a:t>
            </a:r>
          </a:p>
        </p:txBody>
      </p:sp>
      <p:graphicFrame>
        <p:nvGraphicFramePr>
          <p:cNvPr id="4" name="Tartalom helye 3">
            <a:extLst>
              <a:ext uri="{FF2B5EF4-FFF2-40B4-BE49-F238E27FC236}">
                <a16:creationId xmlns:a16="http://schemas.microsoft.com/office/drawing/2014/main" id="{1695C5E9-1CF7-4EE8-B2C1-A21F0AC5B6B2}"/>
              </a:ext>
            </a:extLst>
          </p:cNvPr>
          <p:cNvGraphicFramePr>
            <a:graphicFrameLocks noGrp="1"/>
          </p:cNvGraphicFramePr>
          <p:nvPr>
            <p:ph idx="1"/>
            <p:extLst>
              <p:ext uri="{D42A27DB-BD31-4B8C-83A1-F6EECF244321}">
                <p14:modId xmlns:p14="http://schemas.microsoft.com/office/powerpoint/2010/main" val="1926238508"/>
              </p:ext>
            </p:extLst>
          </p:nvPr>
        </p:nvGraphicFramePr>
        <p:xfrm>
          <a:off x="1086615" y="1828800"/>
          <a:ext cx="9409430" cy="4879502"/>
        </p:xfrm>
        <a:graphic>
          <a:graphicData uri="http://schemas.openxmlformats.org/drawingml/2006/table">
            <a:tbl>
              <a:tblPr firstRow="1" bandRow="1">
                <a:tableStyleId>{5C22544A-7EE6-4342-B048-85BDC9FD1C3A}</a:tableStyleId>
              </a:tblPr>
              <a:tblGrid>
                <a:gridCol w="693633">
                  <a:extLst>
                    <a:ext uri="{9D8B030D-6E8A-4147-A177-3AD203B41FA5}">
                      <a16:colId xmlns:a16="http://schemas.microsoft.com/office/drawing/2014/main" val="4025133118"/>
                    </a:ext>
                  </a:extLst>
                </a:gridCol>
                <a:gridCol w="1108609">
                  <a:extLst>
                    <a:ext uri="{9D8B030D-6E8A-4147-A177-3AD203B41FA5}">
                      <a16:colId xmlns:a16="http://schemas.microsoft.com/office/drawing/2014/main" val="1712664"/>
                    </a:ext>
                  </a:extLst>
                </a:gridCol>
                <a:gridCol w="1034938">
                  <a:extLst>
                    <a:ext uri="{9D8B030D-6E8A-4147-A177-3AD203B41FA5}">
                      <a16:colId xmlns:a16="http://schemas.microsoft.com/office/drawing/2014/main" val="2378397919"/>
                    </a:ext>
                  </a:extLst>
                </a:gridCol>
                <a:gridCol w="1247016">
                  <a:extLst>
                    <a:ext uri="{9D8B030D-6E8A-4147-A177-3AD203B41FA5}">
                      <a16:colId xmlns:a16="http://schemas.microsoft.com/office/drawing/2014/main" val="3700500389"/>
                    </a:ext>
                  </a:extLst>
                </a:gridCol>
                <a:gridCol w="1381884">
                  <a:extLst>
                    <a:ext uri="{9D8B030D-6E8A-4147-A177-3AD203B41FA5}">
                      <a16:colId xmlns:a16="http://schemas.microsoft.com/office/drawing/2014/main" val="3905703742"/>
                    </a:ext>
                  </a:extLst>
                </a:gridCol>
                <a:gridCol w="1314450">
                  <a:extLst>
                    <a:ext uri="{9D8B030D-6E8A-4147-A177-3AD203B41FA5}">
                      <a16:colId xmlns:a16="http://schemas.microsoft.com/office/drawing/2014/main" val="2715627041"/>
                    </a:ext>
                  </a:extLst>
                </a:gridCol>
                <a:gridCol w="1314450">
                  <a:extLst>
                    <a:ext uri="{9D8B030D-6E8A-4147-A177-3AD203B41FA5}">
                      <a16:colId xmlns:a16="http://schemas.microsoft.com/office/drawing/2014/main" val="524238756"/>
                    </a:ext>
                  </a:extLst>
                </a:gridCol>
                <a:gridCol w="1314450">
                  <a:extLst>
                    <a:ext uri="{9D8B030D-6E8A-4147-A177-3AD203B41FA5}">
                      <a16:colId xmlns:a16="http://schemas.microsoft.com/office/drawing/2014/main" val="2070438782"/>
                    </a:ext>
                  </a:extLst>
                </a:gridCol>
              </a:tblGrid>
              <a:tr h="1001750">
                <a:tc>
                  <a:txBody>
                    <a:bodyPr/>
                    <a:lstStyle/>
                    <a:p>
                      <a:pPr algn="ctr"/>
                      <a:r>
                        <a:rPr lang="hu-HU" sz="1400" dirty="0"/>
                        <a:t>Év</a:t>
                      </a:r>
                    </a:p>
                  </a:txBody>
                  <a:tcPr/>
                </a:tc>
                <a:tc>
                  <a:txBody>
                    <a:bodyPr/>
                    <a:lstStyle/>
                    <a:p>
                      <a:pPr algn="ctr"/>
                      <a:r>
                        <a:rPr lang="hu-HU" sz="1400" dirty="0"/>
                        <a:t>Magyar kivitel Milliárd €</a:t>
                      </a:r>
                    </a:p>
                  </a:txBody>
                  <a:tcPr/>
                </a:tc>
                <a:tc>
                  <a:txBody>
                    <a:bodyPr/>
                    <a:lstStyle/>
                    <a:p>
                      <a:pPr algn="ctr"/>
                      <a:r>
                        <a:rPr lang="hu-HU" sz="1400" dirty="0"/>
                        <a:t>Változás mértéke, %</a:t>
                      </a:r>
                    </a:p>
                  </a:txBody>
                  <a:tcPr/>
                </a:tc>
                <a:tc>
                  <a:txBody>
                    <a:bodyPr/>
                    <a:lstStyle/>
                    <a:p>
                      <a:pPr algn="ctr"/>
                      <a:r>
                        <a:rPr lang="hu-HU" sz="1400" dirty="0"/>
                        <a:t>Változás a 2010. évi forgalomhoz képest, %</a:t>
                      </a:r>
                    </a:p>
                  </a:txBody>
                  <a:tcPr/>
                </a:tc>
                <a:tc>
                  <a:txBody>
                    <a:bodyPr/>
                    <a:lstStyle/>
                    <a:p>
                      <a:pPr algn="ctr"/>
                      <a:r>
                        <a:rPr lang="hu-HU" sz="1400" dirty="0"/>
                        <a:t>Magyar behozatal Milliárd €</a:t>
                      </a:r>
                    </a:p>
                  </a:txBody>
                  <a:tcPr/>
                </a:tc>
                <a:tc>
                  <a:txBody>
                    <a:bodyPr/>
                    <a:lstStyle/>
                    <a:p>
                      <a:pPr algn="ctr"/>
                      <a:r>
                        <a:rPr lang="hu-HU" sz="1400" dirty="0"/>
                        <a:t>Változás mértéke, %</a:t>
                      </a:r>
                    </a:p>
                  </a:txBody>
                  <a:tcPr/>
                </a:tc>
                <a:tc>
                  <a:txBody>
                    <a:bodyPr/>
                    <a:lstStyle/>
                    <a:p>
                      <a:pPr algn="ctr"/>
                      <a:r>
                        <a:rPr lang="hu-HU" sz="1400" dirty="0"/>
                        <a:t>Változás a 2010.évi forgalomhoz képest, %</a:t>
                      </a:r>
                    </a:p>
                  </a:txBody>
                  <a:tcPr/>
                </a:tc>
                <a:tc>
                  <a:txBody>
                    <a:bodyPr/>
                    <a:lstStyle/>
                    <a:p>
                      <a:pPr algn="ctr"/>
                      <a:r>
                        <a:rPr lang="hu-HU" sz="1400" dirty="0"/>
                        <a:t>Magyar exporttöbblet, Milliárd €</a:t>
                      </a:r>
                    </a:p>
                  </a:txBody>
                  <a:tcPr/>
                </a:tc>
                <a:extLst>
                  <a:ext uri="{0D108BD9-81ED-4DB2-BD59-A6C34878D82A}">
                    <a16:rowId xmlns:a16="http://schemas.microsoft.com/office/drawing/2014/main" val="2862007531"/>
                  </a:ext>
                </a:extLst>
              </a:tr>
              <a:tr h="323146">
                <a:tc>
                  <a:txBody>
                    <a:bodyPr/>
                    <a:lstStyle/>
                    <a:p>
                      <a:r>
                        <a:rPr lang="hu-HU" sz="1400" dirty="0"/>
                        <a:t>2011</a:t>
                      </a:r>
                    </a:p>
                  </a:txBody>
                  <a:tcPr/>
                </a:tc>
                <a:tc>
                  <a:txBody>
                    <a:bodyPr/>
                    <a:lstStyle/>
                    <a:p>
                      <a:pPr algn="ctr"/>
                      <a:r>
                        <a:rPr lang="hu-HU" sz="1400" dirty="0"/>
                        <a:t>18,21</a:t>
                      </a:r>
                    </a:p>
                  </a:txBody>
                  <a:tcPr/>
                </a:tc>
                <a:tc>
                  <a:txBody>
                    <a:bodyPr/>
                    <a:lstStyle/>
                    <a:p>
                      <a:pPr algn="ctr"/>
                      <a:r>
                        <a:rPr lang="hu-HU" sz="1400" dirty="0"/>
                        <a:t>11,1</a:t>
                      </a:r>
                    </a:p>
                  </a:txBody>
                  <a:tcPr/>
                </a:tc>
                <a:tc>
                  <a:txBody>
                    <a:bodyPr/>
                    <a:lstStyle/>
                    <a:p>
                      <a:pPr algn="ctr"/>
                      <a:r>
                        <a:rPr lang="hu-HU" sz="1400" dirty="0"/>
                        <a:t>11,1</a:t>
                      </a:r>
                    </a:p>
                  </a:txBody>
                  <a:tcPr/>
                </a:tc>
                <a:tc>
                  <a:txBody>
                    <a:bodyPr/>
                    <a:lstStyle/>
                    <a:p>
                      <a:pPr algn="ctr"/>
                      <a:r>
                        <a:rPr lang="hu-HU" sz="1400" dirty="0"/>
                        <a:t>15,77</a:t>
                      </a:r>
                    </a:p>
                  </a:txBody>
                  <a:tcPr/>
                </a:tc>
                <a:tc>
                  <a:txBody>
                    <a:bodyPr/>
                    <a:lstStyle/>
                    <a:p>
                      <a:pPr algn="ctr"/>
                      <a:r>
                        <a:rPr lang="hu-HU" sz="1400" dirty="0"/>
                        <a:t>11,6</a:t>
                      </a:r>
                    </a:p>
                  </a:txBody>
                  <a:tcPr/>
                </a:tc>
                <a:tc>
                  <a:txBody>
                    <a:bodyPr/>
                    <a:lstStyle/>
                    <a:p>
                      <a:pPr algn="ctr"/>
                      <a:r>
                        <a:rPr lang="hu-HU" sz="1400" dirty="0"/>
                        <a:t>11,6</a:t>
                      </a:r>
                    </a:p>
                  </a:txBody>
                  <a:tcPr/>
                </a:tc>
                <a:tc>
                  <a:txBody>
                    <a:bodyPr/>
                    <a:lstStyle/>
                    <a:p>
                      <a:pPr algn="ctr"/>
                      <a:r>
                        <a:rPr lang="hu-HU" sz="1400" dirty="0"/>
                        <a:t>2,44</a:t>
                      </a:r>
                    </a:p>
                  </a:txBody>
                  <a:tcPr/>
                </a:tc>
                <a:extLst>
                  <a:ext uri="{0D108BD9-81ED-4DB2-BD59-A6C34878D82A}">
                    <a16:rowId xmlns:a16="http://schemas.microsoft.com/office/drawing/2014/main" val="3072950481"/>
                  </a:ext>
                </a:extLst>
              </a:tr>
              <a:tr h="323146">
                <a:tc>
                  <a:txBody>
                    <a:bodyPr/>
                    <a:lstStyle/>
                    <a:p>
                      <a:r>
                        <a:rPr lang="hu-HU" sz="1400" dirty="0"/>
                        <a:t>2012</a:t>
                      </a:r>
                    </a:p>
                  </a:txBody>
                  <a:tcPr/>
                </a:tc>
                <a:tc>
                  <a:txBody>
                    <a:bodyPr/>
                    <a:lstStyle/>
                    <a:p>
                      <a:pPr algn="ctr"/>
                      <a:r>
                        <a:rPr lang="hu-HU" sz="1400" dirty="0"/>
                        <a:t>18,47</a:t>
                      </a:r>
                    </a:p>
                  </a:txBody>
                  <a:tcPr/>
                </a:tc>
                <a:tc>
                  <a:txBody>
                    <a:bodyPr/>
                    <a:lstStyle/>
                    <a:p>
                      <a:pPr algn="ctr"/>
                      <a:r>
                        <a:rPr lang="hu-HU" sz="1400" dirty="0"/>
                        <a:t>1,4</a:t>
                      </a:r>
                    </a:p>
                  </a:txBody>
                  <a:tcPr/>
                </a:tc>
                <a:tc>
                  <a:txBody>
                    <a:bodyPr/>
                    <a:lstStyle/>
                    <a:p>
                      <a:pPr algn="ctr"/>
                      <a:r>
                        <a:rPr lang="hu-HU" sz="1400" dirty="0"/>
                        <a:t>12,7</a:t>
                      </a:r>
                    </a:p>
                  </a:txBody>
                  <a:tcPr/>
                </a:tc>
                <a:tc>
                  <a:txBody>
                    <a:bodyPr/>
                    <a:lstStyle/>
                    <a:p>
                      <a:pPr algn="ctr"/>
                      <a:r>
                        <a:rPr lang="hu-HU" sz="1400" dirty="0"/>
                        <a:t>16,27</a:t>
                      </a:r>
                    </a:p>
                  </a:txBody>
                  <a:tcPr/>
                </a:tc>
                <a:tc>
                  <a:txBody>
                    <a:bodyPr/>
                    <a:lstStyle/>
                    <a:p>
                      <a:pPr algn="ctr"/>
                      <a:r>
                        <a:rPr lang="hu-HU" sz="1400" dirty="0"/>
                        <a:t>3,2</a:t>
                      </a:r>
                    </a:p>
                  </a:txBody>
                  <a:tcPr/>
                </a:tc>
                <a:tc>
                  <a:txBody>
                    <a:bodyPr/>
                    <a:lstStyle/>
                    <a:p>
                      <a:pPr algn="ctr"/>
                      <a:r>
                        <a:rPr lang="hu-HU" sz="1400" dirty="0"/>
                        <a:t>15,1</a:t>
                      </a:r>
                    </a:p>
                  </a:txBody>
                  <a:tcPr/>
                </a:tc>
                <a:tc>
                  <a:txBody>
                    <a:bodyPr/>
                    <a:lstStyle/>
                    <a:p>
                      <a:pPr algn="ctr"/>
                      <a:r>
                        <a:rPr lang="hu-HU" sz="1400" dirty="0"/>
                        <a:t>2,20</a:t>
                      </a:r>
                    </a:p>
                  </a:txBody>
                  <a:tcPr/>
                </a:tc>
                <a:extLst>
                  <a:ext uri="{0D108BD9-81ED-4DB2-BD59-A6C34878D82A}">
                    <a16:rowId xmlns:a16="http://schemas.microsoft.com/office/drawing/2014/main" val="2140686580"/>
                  </a:ext>
                </a:extLst>
              </a:tr>
              <a:tr h="323146">
                <a:tc>
                  <a:txBody>
                    <a:bodyPr/>
                    <a:lstStyle/>
                    <a:p>
                      <a:r>
                        <a:rPr lang="hu-HU" sz="1400" dirty="0"/>
                        <a:t>2013</a:t>
                      </a:r>
                    </a:p>
                  </a:txBody>
                  <a:tcPr/>
                </a:tc>
                <a:tc>
                  <a:txBody>
                    <a:bodyPr/>
                    <a:lstStyle/>
                    <a:p>
                      <a:pPr algn="ctr"/>
                      <a:r>
                        <a:rPr lang="hu-HU" sz="1400" dirty="0"/>
                        <a:t>19,49</a:t>
                      </a:r>
                    </a:p>
                  </a:txBody>
                  <a:tcPr/>
                </a:tc>
                <a:tc>
                  <a:txBody>
                    <a:bodyPr/>
                    <a:lstStyle/>
                    <a:p>
                      <a:pPr algn="ctr"/>
                      <a:r>
                        <a:rPr lang="hu-HU" sz="1400" dirty="0"/>
                        <a:t>5,5</a:t>
                      </a:r>
                    </a:p>
                  </a:txBody>
                  <a:tcPr/>
                </a:tc>
                <a:tc>
                  <a:txBody>
                    <a:bodyPr/>
                    <a:lstStyle/>
                    <a:p>
                      <a:pPr algn="ctr"/>
                      <a:r>
                        <a:rPr lang="hu-HU" sz="1400" dirty="0"/>
                        <a:t>18,9</a:t>
                      </a:r>
                    </a:p>
                  </a:txBody>
                  <a:tcPr/>
                </a:tc>
                <a:tc>
                  <a:txBody>
                    <a:bodyPr/>
                    <a:lstStyle/>
                    <a:p>
                      <a:pPr algn="ctr"/>
                      <a:r>
                        <a:rPr lang="hu-HU" sz="1400" dirty="0"/>
                        <a:t>17,50</a:t>
                      </a:r>
                    </a:p>
                  </a:txBody>
                  <a:tcPr/>
                </a:tc>
                <a:tc>
                  <a:txBody>
                    <a:bodyPr/>
                    <a:lstStyle/>
                    <a:p>
                      <a:pPr algn="ctr"/>
                      <a:r>
                        <a:rPr lang="hu-HU" sz="1400" dirty="0"/>
                        <a:t>7,6</a:t>
                      </a:r>
                    </a:p>
                  </a:txBody>
                  <a:tcPr/>
                </a:tc>
                <a:tc>
                  <a:txBody>
                    <a:bodyPr/>
                    <a:lstStyle/>
                    <a:p>
                      <a:pPr algn="ctr"/>
                      <a:r>
                        <a:rPr lang="hu-HU" sz="1400" dirty="0"/>
                        <a:t>23,8</a:t>
                      </a:r>
                    </a:p>
                  </a:txBody>
                  <a:tcPr/>
                </a:tc>
                <a:tc>
                  <a:txBody>
                    <a:bodyPr/>
                    <a:lstStyle/>
                    <a:p>
                      <a:pPr algn="ctr"/>
                      <a:r>
                        <a:rPr lang="hu-HU" sz="1400" dirty="0"/>
                        <a:t>1,99</a:t>
                      </a:r>
                    </a:p>
                  </a:txBody>
                  <a:tcPr/>
                </a:tc>
                <a:extLst>
                  <a:ext uri="{0D108BD9-81ED-4DB2-BD59-A6C34878D82A}">
                    <a16:rowId xmlns:a16="http://schemas.microsoft.com/office/drawing/2014/main" val="517883542"/>
                  </a:ext>
                </a:extLst>
              </a:tr>
              <a:tr h="323146">
                <a:tc>
                  <a:txBody>
                    <a:bodyPr/>
                    <a:lstStyle/>
                    <a:p>
                      <a:r>
                        <a:rPr lang="hu-HU" sz="1400" dirty="0"/>
                        <a:t>2014</a:t>
                      </a:r>
                    </a:p>
                  </a:txBody>
                  <a:tcPr/>
                </a:tc>
                <a:tc>
                  <a:txBody>
                    <a:bodyPr/>
                    <a:lstStyle/>
                    <a:p>
                      <a:pPr algn="ctr"/>
                      <a:r>
                        <a:rPr lang="hu-HU" sz="1400" dirty="0"/>
                        <a:t>21,97</a:t>
                      </a:r>
                    </a:p>
                  </a:txBody>
                  <a:tcPr/>
                </a:tc>
                <a:tc>
                  <a:txBody>
                    <a:bodyPr/>
                    <a:lstStyle/>
                    <a:p>
                      <a:pPr algn="ctr"/>
                      <a:r>
                        <a:rPr lang="hu-HU" sz="1400" dirty="0"/>
                        <a:t>12,7</a:t>
                      </a:r>
                    </a:p>
                  </a:txBody>
                  <a:tcPr/>
                </a:tc>
                <a:tc>
                  <a:txBody>
                    <a:bodyPr/>
                    <a:lstStyle/>
                    <a:p>
                      <a:pPr algn="ctr"/>
                      <a:r>
                        <a:rPr lang="hu-HU" sz="1400" dirty="0"/>
                        <a:t>34,0</a:t>
                      </a:r>
                    </a:p>
                  </a:txBody>
                  <a:tcPr/>
                </a:tc>
                <a:tc>
                  <a:txBody>
                    <a:bodyPr/>
                    <a:lstStyle/>
                    <a:p>
                      <a:pPr algn="ctr"/>
                      <a:r>
                        <a:rPr lang="hu-HU" sz="1400" dirty="0"/>
                        <a:t>19,83</a:t>
                      </a:r>
                    </a:p>
                  </a:txBody>
                  <a:tcPr/>
                </a:tc>
                <a:tc>
                  <a:txBody>
                    <a:bodyPr/>
                    <a:lstStyle/>
                    <a:p>
                      <a:pPr algn="ctr"/>
                      <a:r>
                        <a:rPr lang="hu-HU" sz="1400" dirty="0"/>
                        <a:t>13,3</a:t>
                      </a:r>
                    </a:p>
                  </a:txBody>
                  <a:tcPr/>
                </a:tc>
                <a:tc>
                  <a:txBody>
                    <a:bodyPr/>
                    <a:lstStyle/>
                    <a:p>
                      <a:pPr algn="ctr"/>
                      <a:r>
                        <a:rPr lang="hu-HU" sz="1400" dirty="0"/>
                        <a:t>40,3</a:t>
                      </a:r>
                    </a:p>
                  </a:txBody>
                  <a:tcPr/>
                </a:tc>
                <a:tc>
                  <a:txBody>
                    <a:bodyPr/>
                    <a:lstStyle/>
                    <a:p>
                      <a:pPr algn="ctr"/>
                      <a:r>
                        <a:rPr lang="hu-HU" sz="1400" dirty="0"/>
                        <a:t>2,14</a:t>
                      </a:r>
                    </a:p>
                  </a:txBody>
                  <a:tcPr/>
                </a:tc>
                <a:extLst>
                  <a:ext uri="{0D108BD9-81ED-4DB2-BD59-A6C34878D82A}">
                    <a16:rowId xmlns:a16="http://schemas.microsoft.com/office/drawing/2014/main" val="1149577803"/>
                  </a:ext>
                </a:extLst>
              </a:tr>
              <a:tr h="323146">
                <a:tc>
                  <a:txBody>
                    <a:bodyPr/>
                    <a:lstStyle/>
                    <a:p>
                      <a:r>
                        <a:rPr lang="hu-HU" sz="1400" dirty="0"/>
                        <a:t>2015</a:t>
                      </a:r>
                    </a:p>
                  </a:txBody>
                  <a:tcPr/>
                </a:tc>
                <a:tc>
                  <a:txBody>
                    <a:bodyPr/>
                    <a:lstStyle/>
                    <a:p>
                      <a:pPr algn="ctr"/>
                      <a:r>
                        <a:rPr lang="hu-HU" sz="1400" dirty="0"/>
                        <a:t>23,78</a:t>
                      </a:r>
                    </a:p>
                  </a:txBody>
                  <a:tcPr/>
                </a:tc>
                <a:tc>
                  <a:txBody>
                    <a:bodyPr/>
                    <a:lstStyle/>
                    <a:p>
                      <a:pPr algn="ctr"/>
                      <a:r>
                        <a:rPr lang="hu-HU" sz="1400" dirty="0"/>
                        <a:t>8,2</a:t>
                      </a:r>
                    </a:p>
                  </a:txBody>
                  <a:tcPr/>
                </a:tc>
                <a:tc>
                  <a:txBody>
                    <a:bodyPr/>
                    <a:lstStyle/>
                    <a:p>
                      <a:pPr algn="ctr"/>
                      <a:r>
                        <a:rPr lang="hu-HU" sz="1400" dirty="0"/>
                        <a:t>45,1</a:t>
                      </a:r>
                    </a:p>
                  </a:txBody>
                  <a:tcPr/>
                </a:tc>
                <a:tc>
                  <a:txBody>
                    <a:bodyPr/>
                    <a:lstStyle/>
                    <a:p>
                      <a:pPr algn="ctr"/>
                      <a:r>
                        <a:rPr lang="hu-HU" sz="1400" dirty="0"/>
                        <a:t>21,82</a:t>
                      </a:r>
                    </a:p>
                  </a:txBody>
                  <a:tcPr/>
                </a:tc>
                <a:tc>
                  <a:txBody>
                    <a:bodyPr/>
                    <a:lstStyle/>
                    <a:p>
                      <a:pPr algn="ctr"/>
                      <a:r>
                        <a:rPr lang="hu-HU" sz="1400" dirty="0"/>
                        <a:t>10,0</a:t>
                      </a:r>
                    </a:p>
                  </a:txBody>
                  <a:tcPr/>
                </a:tc>
                <a:tc>
                  <a:txBody>
                    <a:bodyPr/>
                    <a:lstStyle/>
                    <a:p>
                      <a:pPr algn="ctr"/>
                      <a:r>
                        <a:rPr lang="hu-HU" sz="1400" dirty="0"/>
                        <a:t>54,4</a:t>
                      </a:r>
                    </a:p>
                  </a:txBody>
                  <a:tcPr/>
                </a:tc>
                <a:tc>
                  <a:txBody>
                    <a:bodyPr/>
                    <a:lstStyle/>
                    <a:p>
                      <a:pPr algn="ctr"/>
                      <a:r>
                        <a:rPr lang="hu-HU" sz="1400" dirty="0"/>
                        <a:t>1,96</a:t>
                      </a:r>
                    </a:p>
                  </a:txBody>
                  <a:tcPr/>
                </a:tc>
                <a:extLst>
                  <a:ext uri="{0D108BD9-81ED-4DB2-BD59-A6C34878D82A}">
                    <a16:rowId xmlns:a16="http://schemas.microsoft.com/office/drawing/2014/main" val="3625241546"/>
                  </a:ext>
                </a:extLst>
              </a:tr>
              <a:tr h="323146">
                <a:tc>
                  <a:txBody>
                    <a:bodyPr/>
                    <a:lstStyle/>
                    <a:p>
                      <a:r>
                        <a:rPr lang="hu-HU" sz="1400" dirty="0"/>
                        <a:t>2016</a:t>
                      </a:r>
                    </a:p>
                  </a:txBody>
                  <a:tcPr/>
                </a:tc>
                <a:tc>
                  <a:txBody>
                    <a:bodyPr/>
                    <a:lstStyle/>
                    <a:p>
                      <a:pPr algn="ctr"/>
                      <a:r>
                        <a:rPr lang="hu-HU" sz="1400" dirty="0"/>
                        <a:t>24,99</a:t>
                      </a:r>
                    </a:p>
                  </a:txBody>
                  <a:tcPr/>
                </a:tc>
                <a:tc>
                  <a:txBody>
                    <a:bodyPr/>
                    <a:lstStyle/>
                    <a:p>
                      <a:pPr algn="ctr"/>
                      <a:r>
                        <a:rPr lang="hu-HU" sz="1400" dirty="0"/>
                        <a:t>5,1</a:t>
                      </a:r>
                    </a:p>
                  </a:txBody>
                  <a:tcPr/>
                </a:tc>
                <a:tc>
                  <a:txBody>
                    <a:bodyPr/>
                    <a:lstStyle/>
                    <a:p>
                      <a:pPr algn="ctr"/>
                      <a:r>
                        <a:rPr lang="hu-HU" sz="1400" dirty="0"/>
                        <a:t>52,5</a:t>
                      </a:r>
                    </a:p>
                  </a:txBody>
                  <a:tcPr/>
                </a:tc>
                <a:tc>
                  <a:txBody>
                    <a:bodyPr/>
                    <a:lstStyle/>
                    <a:p>
                      <a:pPr algn="ctr"/>
                      <a:r>
                        <a:rPr lang="hu-HU" sz="1400" dirty="0"/>
                        <a:t>22,75</a:t>
                      </a:r>
                    </a:p>
                  </a:txBody>
                  <a:tcPr/>
                </a:tc>
                <a:tc>
                  <a:txBody>
                    <a:bodyPr/>
                    <a:lstStyle/>
                    <a:p>
                      <a:pPr algn="ctr"/>
                      <a:r>
                        <a:rPr lang="hu-HU" sz="1400" dirty="0"/>
                        <a:t>4,3</a:t>
                      </a:r>
                    </a:p>
                  </a:txBody>
                  <a:tcPr/>
                </a:tc>
                <a:tc>
                  <a:txBody>
                    <a:bodyPr/>
                    <a:lstStyle/>
                    <a:p>
                      <a:pPr algn="ctr"/>
                      <a:r>
                        <a:rPr lang="hu-HU" sz="1400" dirty="0"/>
                        <a:t>61,0</a:t>
                      </a:r>
                    </a:p>
                  </a:txBody>
                  <a:tcPr/>
                </a:tc>
                <a:tc>
                  <a:txBody>
                    <a:bodyPr/>
                    <a:lstStyle/>
                    <a:p>
                      <a:pPr algn="ctr"/>
                      <a:r>
                        <a:rPr lang="hu-HU" sz="1400" dirty="0"/>
                        <a:t>2,24</a:t>
                      </a:r>
                    </a:p>
                  </a:txBody>
                  <a:tcPr/>
                </a:tc>
                <a:extLst>
                  <a:ext uri="{0D108BD9-81ED-4DB2-BD59-A6C34878D82A}">
                    <a16:rowId xmlns:a16="http://schemas.microsoft.com/office/drawing/2014/main" val="1779411275"/>
                  </a:ext>
                </a:extLst>
              </a:tr>
              <a:tr h="323146">
                <a:tc>
                  <a:txBody>
                    <a:bodyPr/>
                    <a:lstStyle/>
                    <a:p>
                      <a:r>
                        <a:rPr lang="hu-HU" sz="1400" dirty="0"/>
                        <a:t>2017</a:t>
                      </a:r>
                    </a:p>
                  </a:txBody>
                  <a:tcPr/>
                </a:tc>
                <a:tc>
                  <a:txBody>
                    <a:bodyPr/>
                    <a:lstStyle/>
                    <a:p>
                      <a:pPr algn="ctr"/>
                      <a:r>
                        <a:rPr lang="hu-HU" sz="1400" dirty="0"/>
                        <a:t>26,39</a:t>
                      </a:r>
                    </a:p>
                  </a:txBody>
                  <a:tcPr/>
                </a:tc>
                <a:tc>
                  <a:txBody>
                    <a:bodyPr/>
                    <a:lstStyle/>
                    <a:p>
                      <a:pPr algn="ctr"/>
                      <a:r>
                        <a:rPr lang="hu-HU" sz="1400" dirty="0"/>
                        <a:t>5,6</a:t>
                      </a:r>
                    </a:p>
                  </a:txBody>
                  <a:tcPr/>
                </a:tc>
                <a:tc>
                  <a:txBody>
                    <a:bodyPr/>
                    <a:lstStyle/>
                    <a:p>
                      <a:pPr algn="ctr"/>
                      <a:r>
                        <a:rPr lang="hu-HU" sz="1400" dirty="0"/>
                        <a:t>61,0</a:t>
                      </a:r>
                    </a:p>
                  </a:txBody>
                  <a:tcPr/>
                </a:tc>
                <a:tc>
                  <a:txBody>
                    <a:bodyPr/>
                    <a:lstStyle/>
                    <a:p>
                      <a:pPr algn="ctr"/>
                      <a:r>
                        <a:rPr lang="hu-HU" sz="1400" dirty="0"/>
                        <a:t>24,96</a:t>
                      </a:r>
                    </a:p>
                  </a:txBody>
                  <a:tcPr/>
                </a:tc>
                <a:tc>
                  <a:txBody>
                    <a:bodyPr/>
                    <a:lstStyle/>
                    <a:p>
                      <a:pPr algn="ctr"/>
                      <a:r>
                        <a:rPr lang="hu-HU" sz="1400" dirty="0"/>
                        <a:t>9,7</a:t>
                      </a:r>
                    </a:p>
                  </a:txBody>
                  <a:tcPr/>
                </a:tc>
                <a:tc>
                  <a:txBody>
                    <a:bodyPr/>
                    <a:lstStyle/>
                    <a:p>
                      <a:pPr algn="ctr"/>
                      <a:r>
                        <a:rPr lang="hu-HU" sz="1400" dirty="0"/>
                        <a:t>76,6</a:t>
                      </a:r>
                    </a:p>
                  </a:txBody>
                  <a:tcPr/>
                </a:tc>
                <a:tc>
                  <a:txBody>
                    <a:bodyPr/>
                    <a:lstStyle/>
                    <a:p>
                      <a:pPr algn="ctr"/>
                      <a:r>
                        <a:rPr lang="hu-HU" sz="1400" dirty="0"/>
                        <a:t>1,43</a:t>
                      </a:r>
                    </a:p>
                  </a:txBody>
                  <a:tcPr/>
                </a:tc>
                <a:extLst>
                  <a:ext uri="{0D108BD9-81ED-4DB2-BD59-A6C34878D82A}">
                    <a16:rowId xmlns:a16="http://schemas.microsoft.com/office/drawing/2014/main" val="1175032361"/>
                  </a:ext>
                </a:extLst>
              </a:tr>
              <a:tr h="323146">
                <a:tc>
                  <a:txBody>
                    <a:bodyPr/>
                    <a:lstStyle/>
                    <a:p>
                      <a:r>
                        <a:rPr lang="hu-HU" sz="1400" dirty="0"/>
                        <a:t>2018</a:t>
                      </a:r>
                    </a:p>
                  </a:txBody>
                  <a:tcPr/>
                </a:tc>
                <a:tc>
                  <a:txBody>
                    <a:bodyPr/>
                    <a:lstStyle/>
                    <a:p>
                      <a:pPr algn="ctr"/>
                      <a:r>
                        <a:rPr lang="hu-HU" sz="1400" dirty="0"/>
                        <a:t>27,34</a:t>
                      </a:r>
                    </a:p>
                  </a:txBody>
                  <a:tcPr/>
                </a:tc>
                <a:tc>
                  <a:txBody>
                    <a:bodyPr/>
                    <a:lstStyle/>
                    <a:p>
                      <a:pPr algn="ctr"/>
                      <a:r>
                        <a:rPr lang="hu-HU" sz="1400" dirty="0"/>
                        <a:t>3,6</a:t>
                      </a:r>
                    </a:p>
                  </a:txBody>
                  <a:tcPr/>
                </a:tc>
                <a:tc>
                  <a:txBody>
                    <a:bodyPr/>
                    <a:lstStyle/>
                    <a:p>
                      <a:pPr algn="ctr"/>
                      <a:r>
                        <a:rPr lang="hu-HU" sz="1400" dirty="0"/>
                        <a:t>66,8</a:t>
                      </a:r>
                    </a:p>
                  </a:txBody>
                  <a:tcPr/>
                </a:tc>
                <a:tc>
                  <a:txBody>
                    <a:bodyPr/>
                    <a:lstStyle/>
                    <a:p>
                      <a:pPr algn="ctr"/>
                      <a:r>
                        <a:rPr lang="hu-HU" sz="1400" dirty="0"/>
                        <a:t>26,25</a:t>
                      </a:r>
                    </a:p>
                  </a:txBody>
                  <a:tcPr/>
                </a:tc>
                <a:tc>
                  <a:txBody>
                    <a:bodyPr/>
                    <a:lstStyle/>
                    <a:p>
                      <a:pPr algn="ctr"/>
                      <a:r>
                        <a:rPr lang="hu-HU" sz="1400" dirty="0"/>
                        <a:t>5,2</a:t>
                      </a:r>
                    </a:p>
                  </a:txBody>
                  <a:tcPr/>
                </a:tc>
                <a:tc>
                  <a:txBody>
                    <a:bodyPr/>
                    <a:lstStyle/>
                    <a:p>
                      <a:pPr algn="ctr"/>
                      <a:r>
                        <a:rPr lang="hu-HU" sz="1400" dirty="0"/>
                        <a:t>85,8</a:t>
                      </a:r>
                    </a:p>
                  </a:txBody>
                  <a:tcPr/>
                </a:tc>
                <a:tc>
                  <a:txBody>
                    <a:bodyPr/>
                    <a:lstStyle/>
                    <a:p>
                      <a:pPr algn="ctr"/>
                      <a:r>
                        <a:rPr lang="hu-HU" sz="1400" dirty="0"/>
                        <a:t>1,09</a:t>
                      </a:r>
                    </a:p>
                  </a:txBody>
                  <a:tcPr/>
                </a:tc>
                <a:extLst>
                  <a:ext uri="{0D108BD9-81ED-4DB2-BD59-A6C34878D82A}">
                    <a16:rowId xmlns:a16="http://schemas.microsoft.com/office/drawing/2014/main" val="2258987895"/>
                  </a:ext>
                </a:extLst>
              </a:tr>
              <a:tr h="323146">
                <a:tc>
                  <a:txBody>
                    <a:bodyPr/>
                    <a:lstStyle/>
                    <a:p>
                      <a:r>
                        <a:rPr lang="hu-HU" sz="1400" dirty="0"/>
                        <a:t>2019</a:t>
                      </a:r>
                    </a:p>
                  </a:txBody>
                  <a:tcPr/>
                </a:tc>
                <a:tc>
                  <a:txBody>
                    <a:bodyPr/>
                    <a:lstStyle/>
                    <a:p>
                      <a:pPr algn="ctr"/>
                      <a:r>
                        <a:rPr lang="hu-HU" sz="1400" dirty="0"/>
                        <a:t>28,65</a:t>
                      </a:r>
                    </a:p>
                  </a:txBody>
                  <a:tcPr/>
                </a:tc>
                <a:tc>
                  <a:txBody>
                    <a:bodyPr/>
                    <a:lstStyle/>
                    <a:p>
                      <a:pPr algn="ctr"/>
                      <a:r>
                        <a:rPr lang="hu-HU" sz="1400" dirty="0"/>
                        <a:t>4,8</a:t>
                      </a:r>
                    </a:p>
                  </a:txBody>
                  <a:tcPr/>
                </a:tc>
                <a:tc>
                  <a:txBody>
                    <a:bodyPr/>
                    <a:lstStyle/>
                    <a:p>
                      <a:pPr algn="ctr"/>
                      <a:r>
                        <a:rPr lang="hu-HU" sz="1400" dirty="0"/>
                        <a:t>74,8</a:t>
                      </a:r>
                    </a:p>
                  </a:txBody>
                  <a:tcPr/>
                </a:tc>
                <a:tc>
                  <a:txBody>
                    <a:bodyPr/>
                    <a:lstStyle/>
                    <a:p>
                      <a:pPr algn="ctr"/>
                      <a:r>
                        <a:rPr lang="hu-HU" sz="1400" dirty="0"/>
                        <a:t>26,98</a:t>
                      </a:r>
                    </a:p>
                  </a:txBody>
                  <a:tcPr/>
                </a:tc>
                <a:tc>
                  <a:txBody>
                    <a:bodyPr/>
                    <a:lstStyle/>
                    <a:p>
                      <a:pPr algn="ctr"/>
                      <a:r>
                        <a:rPr lang="hu-HU" sz="1400" dirty="0"/>
                        <a:t>2,8</a:t>
                      </a:r>
                    </a:p>
                  </a:txBody>
                  <a:tcPr/>
                </a:tc>
                <a:tc>
                  <a:txBody>
                    <a:bodyPr/>
                    <a:lstStyle/>
                    <a:p>
                      <a:pPr algn="ctr"/>
                      <a:r>
                        <a:rPr lang="hu-HU" sz="1400" dirty="0"/>
                        <a:t>90,9</a:t>
                      </a:r>
                    </a:p>
                  </a:txBody>
                  <a:tcPr/>
                </a:tc>
                <a:tc>
                  <a:txBody>
                    <a:bodyPr/>
                    <a:lstStyle/>
                    <a:p>
                      <a:pPr algn="ctr"/>
                      <a:r>
                        <a:rPr lang="hu-HU" sz="1400" dirty="0"/>
                        <a:t>1,67</a:t>
                      </a:r>
                    </a:p>
                  </a:txBody>
                  <a:tcPr/>
                </a:tc>
                <a:extLst>
                  <a:ext uri="{0D108BD9-81ED-4DB2-BD59-A6C34878D82A}">
                    <a16:rowId xmlns:a16="http://schemas.microsoft.com/office/drawing/2014/main" val="3337241870"/>
                  </a:ext>
                </a:extLst>
              </a:tr>
              <a:tr h="323146">
                <a:tc>
                  <a:txBody>
                    <a:bodyPr/>
                    <a:lstStyle/>
                    <a:p>
                      <a:r>
                        <a:rPr lang="hu-HU" sz="1400" dirty="0"/>
                        <a:t>2020</a:t>
                      </a:r>
                    </a:p>
                  </a:txBody>
                  <a:tcPr/>
                </a:tc>
                <a:tc>
                  <a:txBody>
                    <a:bodyPr/>
                    <a:lstStyle/>
                    <a:p>
                      <a:pPr algn="ctr"/>
                      <a:r>
                        <a:rPr lang="hu-HU" sz="1400" dirty="0"/>
                        <a:t>27,49</a:t>
                      </a:r>
                    </a:p>
                  </a:txBody>
                  <a:tcPr/>
                </a:tc>
                <a:tc>
                  <a:txBody>
                    <a:bodyPr/>
                    <a:lstStyle/>
                    <a:p>
                      <a:pPr algn="ctr"/>
                      <a:r>
                        <a:rPr lang="hu-HU" sz="1400" dirty="0"/>
                        <a:t>-4,0</a:t>
                      </a:r>
                    </a:p>
                  </a:txBody>
                  <a:tcPr/>
                </a:tc>
                <a:tc>
                  <a:txBody>
                    <a:bodyPr/>
                    <a:lstStyle/>
                    <a:p>
                      <a:pPr algn="ctr"/>
                      <a:r>
                        <a:rPr lang="hu-HU" sz="1400" dirty="0"/>
                        <a:t>67,7</a:t>
                      </a:r>
                    </a:p>
                  </a:txBody>
                  <a:tcPr/>
                </a:tc>
                <a:tc>
                  <a:txBody>
                    <a:bodyPr/>
                    <a:lstStyle/>
                    <a:p>
                      <a:pPr algn="ctr"/>
                      <a:r>
                        <a:rPr lang="hu-HU" sz="1400" dirty="0"/>
                        <a:t>24,65</a:t>
                      </a:r>
                    </a:p>
                  </a:txBody>
                  <a:tcPr/>
                </a:tc>
                <a:tc>
                  <a:txBody>
                    <a:bodyPr/>
                    <a:lstStyle/>
                    <a:p>
                      <a:pPr algn="ctr"/>
                      <a:r>
                        <a:rPr lang="hu-HU" sz="1400" dirty="0"/>
                        <a:t>-8,6</a:t>
                      </a:r>
                    </a:p>
                  </a:txBody>
                  <a:tcPr/>
                </a:tc>
                <a:tc>
                  <a:txBody>
                    <a:bodyPr/>
                    <a:lstStyle/>
                    <a:p>
                      <a:pPr algn="ctr"/>
                      <a:r>
                        <a:rPr lang="hu-HU" sz="1400" dirty="0"/>
                        <a:t>74,5</a:t>
                      </a:r>
                    </a:p>
                  </a:txBody>
                  <a:tcPr/>
                </a:tc>
                <a:tc>
                  <a:txBody>
                    <a:bodyPr/>
                    <a:lstStyle/>
                    <a:p>
                      <a:pPr algn="ctr"/>
                      <a:r>
                        <a:rPr lang="hu-HU" sz="1400" dirty="0"/>
                        <a:t>2,84</a:t>
                      </a:r>
                    </a:p>
                  </a:txBody>
                  <a:tcPr/>
                </a:tc>
                <a:extLst>
                  <a:ext uri="{0D108BD9-81ED-4DB2-BD59-A6C34878D82A}">
                    <a16:rowId xmlns:a16="http://schemas.microsoft.com/office/drawing/2014/main" val="3190293348"/>
                  </a:ext>
                </a:extLst>
              </a:tr>
              <a:tr h="323146">
                <a:tc>
                  <a:txBody>
                    <a:bodyPr/>
                    <a:lstStyle/>
                    <a:p>
                      <a:r>
                        <a:rPr lang="hu-HU" sz="1400" dirty="0"/>
                        <a:t>2021</a:t>
                      </a:r>
                    </a:p>
                  </a:txBody>
                  <a:tcPr/>
                </a:tc>
                <a:tc>
                  <a:txBody>
                    <a:bodyPr/>
                    <a:lstStyle/>
                    <a:p>
                      <a:pPr algn="ctr"/>
                      <a:r>
                        <a:rPr lang="hu-HU" sz="1400" dirty="0"/>
                        <a:t>29,62</a:t>
                      </a:r>
                    </a:p>
                  </a:txBody>
                  <a:tcPr/>
                </a:tc>
                <a:tc>
                  <a:txBody>
                    <a:bodyPr/>
                    <a:lstStyle/>
                    <a:p>
                      <a:pPr algn="ctr"/>
                      <a:r>
                        <a:rPr lang="hu-HU" sz="1400" dirty="0"/>
                        <a:t>7,7</a:t>
                      </a:r>
                    </a:p>
                  </a:txBody>
                  <a:tcPr/>
                </a:tc>
                <a:tc>
                  <a:txBody>
                    <a:bodyPr/>
                    <a:lstStyle/>
                    <a:p>
                      <a:pPr algn="ctr"/>
                      <a:r>
                        <a:rPr lang="hu-HU" sz="1400" dirty="0"/>
                        <a:t>80,7</a:t>
                      </a:r>
                    </a:p>
                  </a:txBody>
                  <a:tcPr/>
                </a:tc>
                <a:tc>
                  <a:txBody>
                    <a:bodyPr/>
                    <a:lstStyle/>
                    <a:p>
                      <a:pPr algn="ctr"/>
                      <a:r>
                        <a:rPr lang="hu-HU" sz="1400" dirty="0"/>
                        <a:t>29,00</a:t>
                      </a:r>
                    </a:p>
                  </a:txBody>
                  <a:tcPr/>
                </a:tc>
                <a:tc>
                  <a:txBody>
                    <a:bodyPr/>
                    <a:lstStyle/>
                    <a:p>
                      <a:pPr algn="ctr"/>
                      <a:r>
                        <a:rPr lang="hu-HU" sz="1400" dirty="0"/>
                        <a:t>17,6</a:t>
                      </a:r>
                    </a:p>
                  </a:txBody>
                  <a:tcPr/>
                </a:tc>
                <a:tc>
                  <a:txBody>
                    <a:bodyPr/>
                    <a:lstStyle/>
                    <a:p>
                      <a:pPr algn="ctr"/>
                      <a:r>
                        <a:rPr lang="hu-HU" sz="1400" dirty="0"/>
                        <a:t>105,2</a:t>
                      </a:r>
                    </a:p>
                  </a:txBody>
                  <a:tcPr/>
                </a:tc>
                <a:tc>
                  <a:txBody>
                    <a:bodyPr/>
                    <a:lstStyle/>
                    <a:p>
                      <a:pPr algn="ctr"/>
                      <a:r>
                        <a:rPr lang="hu-HU" sz="1400" dirty="0"/>
                        <a:t>0,62</a:t>
                      </a:r>
                    </a:p>
                  </a:txBody>
                  <a:tcPr/>
                </a:tc>
                <a:extLst>
                  <a:ext uri="{0D108BD9-81ED-4DB2-BD59-A6C34878D82A}">
                    <a16:rowId xmlns:a16="http://schemas.microsoft.com/office/drawing/2014/main" val="2082098397"/>
                  </a:ext>
                </a:extLst>
              </a:tr>
              <a:tr h="323146">
                <a:tc>
                  <a:txBody>
                    <a:bodyPr/>
                    <a:lstStyle/>
                    <a:p>
                      <a:r>
                        <a:rPr lang="hu-HU" sz="1400" dirty="0"/>
                        <a:t>2022</a:t>
                      </a:r>
                    </a:p>
                  </a:txBody>
                  <a:tcPr/>
                </a:tc>
                <a:tc>
                  <a:txBody>
                    <a:bodyPr/>
                    <a:lstStyle/>
                    <a:p>
                      <a:pPr algn="ctr"/>
                      <a:r>
                        <a:rPr lang="hu-HU" sz="1400" dirty="0"/>
                        <a:t>33,32</a:t>
                      </a:r>
                    </a:p>
                  </a:txBody>
                  <a:tcPr/>
                </a:tc>
                <a:tc>
                  <a:txBody>
                    <a:bodyPr/>
                    <a:lstStyle/>
                    <a:p>
                      <a:pPr algn="ctr"/>
                      <a:r>
                        <a:rPr lang="hu-HU" sz="1400" dirty="0"/>
                        <a:t>12,5</a:t>
                      </a:r>
                    </a:p>
                  </a:txBody>
                  <a:tcPr/>
                </a:tc>
                <a:tc>
                  <a:txBody>
                    <a:bodyPr/>
                    <a:lstStyle/>
                    <a:p>
                      <a:pPr algn="ctr"/>
                      <a:r>
                        <a:rPr lang="hu-HU" sz="1400" dirty="0"/>
                        <a:t>103,2</a:t>
                      </a:r>
                    </a:p>
                  </a:txBody>
                  <a:tcPr/>
                </a:tc>
                <a:tc>
                  <a:txBody>
                    <a:bodyPr/>
                    <a:lstStyle/>
                    <a:p>
                      <a:pPr algn="ctr"/>
                      <a:r>
                        <a:rPr lang="hu-HU" sz="1400" dirty="0"/>
                        <a:t>32,20</a:t>
                      </a:r>
                    </a:p>
                  </a:txBody>
                  <a:tcPr/>
                </a:tc>
                <a:tc>
                  <a:txBody>
                    <a:bodyPr/>
                    <a:lstStyle/>
                    <a:p>
                      <a:pPr algn="ctr"/>
                      <a:r>
                        <a:rPr lang="hu-HU" sz="1400" dirty="0"/>
                        <a:t>11,0</a:t>
                      </a:r>
                    </a:p>
                  </a:txBody>
                  <a:tcPr/>
                </a:tc>
                <a:tc>
                  <a:txBody>
                    <a:bodyPr/>
                    <a:lstStyle/>
                    <a:p>
                      <a:pPr algn="ctr"/>
                      <a:r>
                        <a:rPr lang="hu-HU" sz="1400" dirty="0"/>
                        <a:t>127,9</a:t>
                      </a:r>
                    </a:p>
                  </a:txBody>
                  <a:tcPr/>
                </a:tc>
                <a:tc>
                  <a:txBody>
                    <a:bodyPr/>
                    <a:lstStyle/>
                    <a:p>
                      <a:pPr algn="ctr"/>
                      <a:r>
                        <a:rPr lang="hu-HU" sz="1400" dirty="0"/>
                        <a:t>1,12</a:t>
                      </a:r>
                    </a:p>
                  </a:txBody>
                  <a:tcPr/>
                </a:tc>
                <a:extLst>
                  <a:ext uri="{0D108BD9-81ED-4DB2-BD59-A6C34878D82A}">
                    <a16:rowId xmlns:a16="http://schemas.microsoft.com/office/drawing/2014/main" val="2122620570"/>
                  </a:ext>
                </a:extLst>
              </a:tr>
            </a:tbl>
          </a:graphicData>
        </a:graphic>
      </p:graphicFrame>
    </p:spTree>
    <p:extLst>
      <p:ext uri="{BB962C8B-B14F-4D97-AF65-F5344CB8AC3E}">
        <p14:creationId xmlns:p14="http://schemas.microsoft.com/office/powerpoint/2010/main" val="3216829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4D114CC-CDCA-4565-8097-99290EFA4659}"/>
              </a:ext>
            </a:extLst>
          </p:cNvPr>
          <p:cNvSpPr>
            <a:spLocks noGrp="1"/>
          </p:cNvSpPr>
          <p:nvPr>
            <p:ph type="title"/>
          </p:nvPr>
        </p:nvSpPr>
        <p:spPr/>
        <p:txBody>
          <a:bodyPr>
            <a:normAutofit/>
          </a:bodyPr>
          <a:lstStyle/>
          <a:p>
            <a:pPr algn="ctr"/>
            <a:r>
              <a:rPr lang="hu-HU" sz="3200" b="1" dirty="0"/>
              <a:t>Magyar-német gazdasági kapcsolatok egyes főbb jellemzői</a:t>
            </a:r>
          </a:p>
        </p:txBody>
      </p:sp>
      <p:sp>
        <p:nvSpPr>
          <p:cNvPr id="3" name="Tartalom helye 2">
            <a:extLst>
              <a:ext uri="{FF2B5EF4-FFF2-40B4-BE49-F238E27FC236}">
                <a16:creationId xmlns:a16="http://schemas.microsoft.com/office/drawing/2014/main" id="{092459C0-5278-49CB-A63B-EC54BBA1A87A}"/>
              </a:ext>
            </a:extLst>
          </p:cNvPr>
          <p:cNvSpPr>
            <a:spLocks noGrp="1"/>
          </p:cNvSpPr>
          <p:nvPr>
            <p:ph idx="1"/>
          </p:nvPr>
        </p:nvSpPr>
        <p:spPr/>
        <p:txBody>
          <a:bodyPr/>
          <a:lstStyle/>
          <a:p>
            <a:pPr marL="0" indent="0" algn="just">
              <a:buNone/>
            </a:pPr>
            <a:r>
              <a:rPr lang="hu-HU" dirty="0"/>
              <a:t>A legfontosabb partnerország az exportban 27, az importban 25 % körüli részaránnyal. (Megjegyzés: az </a:t>
            </a:r>
            <a:r>
              <a:rPr lang="hu-HU" i="1" dirty="0"/>
              <a:t>Európai Unió </a:t>
            </a:r>
            <a:r>
              <a:rPr lang="hu-HU" dirty="0"/>
              <a:t>26 más tagországából </a:t>
            </a:r>
            <a:r>
              <a:rPr lang="hu-HU" i="1" dirty="0"/>
              <a:t>Németország</a:t>
            </a:r>
            <a:r>
              <a:rPr lang="hu-HU" dirty="0"/>
              <a:t> 16-nak a legfontosabb exportpiaca és 17-nek a legfontosabb import beszerzési forrása.)</a:t>
            </a:r>
          </a:p>
          <a:p>
            <a:pPr marL="0" indent="0" algn="just">
              <a:buNone/>
            </a:pPr>
            <a:r>
              <a:rPr lang="hu-HU" i="1" dirty="0"/>
              <a:t>Bajorország</a:t>
            </a:r>
            <a:r>
              <a:rPr lang="hu-HU" dirty="0"/>
              <a:t> és </a:t>
            </a:r>
            <a:r>
              <a:rPr lang="hu-HU" i="1" dirty="0"/>
              <a:t>Baden-Württemberg</a:t>
            </a:r>
            <a:r>
              <a:rPr lang="hu-HU" dirty="0"/>
              <a:t> önállóan is a </a:t>
            </a:r>
            <a:r>
              <a:rPr lang="hu-HU" i="1" dirty="0"/>
              <a:t>Magyarország</a:t>
            </a:r>
            <a:r>
              <a:rPr lang="hu-HU" dirty="0"/>
              <a:t>on előállított exporttermékek két legfontosabb felvevőpiaca.</a:t>
            </a:r>
          </a:p>
          <a:p>
            <a:pPr marL="0" indent="0" algn="just">
              <a:buNone/>
            </a:pPr>
            <a:r>
              <a:rPr lang="hu-HU" dirty="0"/>
              <a:t>A keleti tartományok részaránya nem éri el a </a:t>
            </a:r>
            <a:r>
              <a:rPr lang="hu-HU" i="1" dirty="0"/>
              <a:t>Németország</a:t>
            </a:r>
            <a:r>
              <a:rPr lang="hu-HU" dirty="0"/>
              <a:t>ba irányuló teljes magyar kivitel 8-10 %-át. </a:t>
            </a:r>
          </a:p>
          <a:p>
            <a:pPr marL="0" indent="0" algn="just">
              <a:buNone/>
            </a:pPr>
            <a:r>
              <a:rPr lang="hu-HU" i="1" dirty="0"/>
              <a:t>Németország</a:t>
            </a:r>
            <a:r>
              <a:rPr lang="hu-HU" dirty="0"/>
              <a:t> 20 %-ot meghaladó részesedéssel (még mindig) a legfontosabb külföldi befektető. </a:t>
            </a:r>
          </a:p>
        </p:txBody>
      </p:sp>
    </p:spTree>
    <p:extLst>
      <p:ext uri="{BB962C8B-B14F-4D97-AF65-F5344CB8AC3E}">
        <p14:creationId xmlns:p14="http://schemas.microsoft.com/office/powerpoint/2010/main" val="1320216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0E94563-E193-4276-B100-72E958B4856F}"/>
              </a:ext>
            </a:extLst>
          </p:cNvPr>
          <p:cNvSpPr>
            <a:spLocks noGrp="1"/>
          </p:cNvSpPr>
          <p:nvPr>
            <p:ph type="title"/>
          </p:nvPr>
        </p:nvSpPr>
        <p:spPr/>
        <p:txBody>
          <a:bodyPr>
            <a:normAutofit/>
          </a:bodyPr>
          <a:lstStyle/>
          <a:p>
            <a:pPr algn="ctr"/>
            <a:r>
              <a:rPr lang="hu-HU" sz="3200" b="1" dirty="0"/>
              <a:t>A magyar-német áruforgalom főbb árucsoportjai 2022-ben a Szövetségi Statisztikai Hivatal előzetes adatai alapján</a:t>
            </a:r>
            <a:endParaRPr lang="hu-HU" sz="3200" dirty="0"/>
          </a:p>
        </p:txBody>
      </p:sp>
      <p:graphicFrame>
        <p:nvGraphicFramePr>
          <p:cNvPr id="4" name="Tartalom helye 3">
            <a:extLst>
              <a:ext uri="{FF2B5EF4-FFF2-40B4-BE49-F238E27FC236}">
                <a16:creationId xmlns:a16="http://schemas.microsoft.com/office/drawing/2014/main" id="{4345FDD2-EA6F-4270-B3F0-EDAA487752DA}"/>
              </a:ext>
            </a:extLst>
          </p:cNvPr>
          <p:cNvGraphicFramePr>
            <a:graphicFrameLocks noGrp="1"/>
          </p:cNvGraphicFramePr>
          <p:nvPr>
            <p:ph idx="1"/>
            <p:extLst>
              <p:ext uri="{D42A27DB-BD31-4B8C-83A1-F6EECF244321}">
                <p14:modId xmlns:p14="http://schemas.microsoft.com/office/powerpoint/2010/main" val="702539886"/>
              </p:ext>
            </p:extLst>
          </p:nvPr>
        </p:nvGraphicFramePr>
        <p:xfrm>
          <a:off x="838200" y="1825626"/>
          <a:ext cx="10515603" cy="5089075"/>
        </p:xfrm>
        <a:graphic>
          <a:graphicData uri="http://schemas.openxmlformats.org/drawingml/2006/table">
            <a:tbl>
              <a:tblPr firstRow="1" bandRow="1">
                <a:tableStyleId>{5C22544A-7EE6-4342-B048-85BDC9FD1C3A}</a:tableStyleId>
              </a:tblPr>
              <a:tblGrid>
                <a:gridCol w="1502229">
                  <a:extLst>
                    <a:ext uri="{9D8B030D-6E8A-4147-A177-3AD203B41FA5}">
                      <a16:colId xmlns:a16="http://schemas.microsoft.com/office/drawing/2014/main" val="3680784519"/>
                    </a:ext>
                  </a:extLst>
                </a:gridCol>
                <a:gridCol w="1502229">
                  <a:extLst>
                    <a:ext uri="{9D8B030D-6E8A-4147-A177-3AD203B41FA5}">
                      <a16:colId xmlns:a16="http://schemas.microsoft.com/office/drawing/2014/main" val="2525793973"/>
                    </a:ext>
                  </a:extLst>
                </a:gridCol>
                <a:gridCol w="1502229">
                  <a:extLst>
                    <a:ext uri="{9D8B030D-6E8A-4147-A177-3AD203B41FA5}">
                      <a16:colId xmlns:a16="http://schemas.microsoft.com/office/drawing/2014/main" val="618925716"/>
                    </a:ext>
                  </a:extLst>
                </a:gridCol>
                <a:gridCol w="1502229">
                  <a:extLst>
                    <a:ext uri="{9D8B030D-6E8A-4147-A177-3AD203B41FA5}">
                      <a16:colId xmlns:a16="http://schemas.microsoft.com/office/drawing/2014/main" val="3736199983"/>
                    </a:ext>
                  </a:extLst>
                </a:gridCol>
                <a:gridCol w="1502229">
                  <a:extLst>
                    <a:ext uri="{9D8B030D-6E8A-4147-A177-3AD203B41FA5}">
                      <a16:colId xmlns:a16="http://schemas.microsoft.com/office/drawing/2014/main" val="2986701086"/>
                    </a:ext>
                  </a:extLst>
                </a:gridCol>
                <a:gridCol w="1502229">
                  <a:extLst>
                    <a:ext uri="{9D8B030D-6E8A-4147-A177-3AD203B41FA5}">
                      <a16:colId xmlns:a16="http://schemas.microsoft.com/office/drawing/2014/main" val="3665675228"/>
                    </a:ext>
                  </a:extLst>
                </a:gridCol>
                <a:gridCol w="1502229">
                  <a:extLst>
                    <a:ext uri="{9D8B030D-6E8A-4147-A177-3AD203B41FA5}">
                      <a16:colId xmlns:a16="http://schemas.microsoft.com/office/drawing/2014/main" val="4294534022"/>
                    </a:ext>
                  </a:extLst>
                </a:gridCol>
              </a:tblGrid>
              <a:tr h="852355">
                <a:tc>
                  <a:txBody>
                    <a:bodyPr/>
                    <a:lstStyle/>
                    <a:p>
                      <a:pPr algn="ctr"/>
                      <a:r>
                        <a:rPr lang="hu-HU" sz="1600" dirty="0"/>
                        <a:t>Megnevezés</a:t>
                      </a:r>
                    </a:p>
                  </a:txBody>
                  <a:tcPr/>
                </a:tc>
                <a:tc>
                  <a:txBody>
                    <a:bodyPr/>
                    <a:lstStyle/>
                    <a:p>
                      <a:pPr algn="ctr"/>
                      <a:r>
                        <a:rPr lang="hu-HU" sz="1600" dirty="0"/>
                        <a:t>Magyar kivitel Milliárd €</a:t>
                      </a:r>
                    </a:p>
                  </a:txBody>
                  <a:tcPr/>
                </a:tc>
                <a:tc>
                  <a:txBody>
                    <a:bodyPr/>
                    <a:lstStyle/>
                    <a:p>
                      <a:pPr algn="ctr"/>
                      <a:r>
                        <a:rPr lang="hu-HU" sz="1600" dirty="0"/>
                        <a:t>Részarány %</a:t>
                      </a:r>
                    </a:p>
                  </a:txBody>
                  <a:tcPr/>
                </a:tc>
                <a:tc>
                  <a:txBody>
                    <a:bodyPr/>
                    <a:lstStyle/>
                    <a:p>
                      <a:pPr algn="ctr"/>
                      <a:endParaRPr lang="hu-HU" sz="1600" dirty="0"/>
                    </a:p>
                  </a:txBody>
                  <a:tcPr/>
                </a:tc>
                <a:tc>
                  <a:txBody>
                    <a:bodyPr/>
                    <a:lstStyle/>
                    <a:p>
                      <a:pPr algn="ctr"/>
                      <a:r>
                        <a:rPr lang="hu-HU" sz="1600" dirty="0"/>
                        <a:t>Megnevezés</a:t>
                      </a:r>
                    </a:p>
                  </a:txBody>
                  <a:tcPr/>
                </a:tc>
                <a:tc>
                  <a:txBody>
                    <a:bodyPr/>
                    <a:lstStyle/>
                    <a:p>
                      <a:pPr algn="ctr"/>
                      <a:r>
                        <a:rPr lang="hu-HU" sz="1600" dirty="0"/>
                        <a:t>Magyar behozatal Milliárd €</a:t>
                      </a:r>
                    </a:p>
                  </a:txBody>
                  <a:tcPr/>
                </a:tc>
                <a:tc>
                  <a:txBody>
                    <a:bodyPr/>
                    <a:lstStyle/>
                    <a:p>
                      <a:pPr algn="ctr"/>
                      <a:r>
                        <a:rPr lang="hu-HU" sz="1600" dirty="0"/>
                        <a:t>Részarány %</a:t>
                      </a:r>
                    </a:p>
                    <a:p>
                      <a:pPr algn="ctr"/>
                      <a:endParaRPr lang="hu-HU" sz="1600" dirty="0"/>
                    </a:p>
                  </a:txBody>
                  <a:tcPr/>
                </a:tc>
                <a:extLst>
                  <a:ext uri="{0D108BD9-81ED-4DB2-BD59-A6C34878D82A}">
                    <a16:rowId xmlns:a16="http://schemas.microsoft.com/office/drawing/2014/main" val="3161783498"/>
                  </a:ext>
                </a:extLst>
              </a:tr>
              <a:tr h="340942">
                <a:tc>
                  <a:txBody>
                    <a:bodyPr/>
                    <a:lstStyle/>
                    <a:p>
                      <a:r>
                        <a:rPr lang="hu-HU" sz="1400" b="1" dirty="0"/>
                        <a:t>Teljes kivitel</a:t>
                      </a:r>
                    </a:p>
                  </a:txBody>
                  <a:tcPr/>
                </a:tc>
                <a:tc>
                  <a:txBody>
                    <a:bodyPr/>
                    <a:lstStyle/>
                    <a:p>
                      <a:pPr algn="ctr"/>
                      <a:r>
                        <a:rPr lang="hu-HU" b="1" dirty="0"/>
                        <a:t>33,32</a:t>
                      </a:r>
                    </a:p>
                  </a:txBody>
                  <a:tcPr/>
                </a:tc>
                <a:tc>
                  <a:txBody>
                    <a:bodyPr/>
                    <a:lstStyle/>
                    <a:p>
                      <a:pPr algn="ctr"/>
                      <a:r>
                        <a:rPr lang="hu-HU" b="1" dirty="0"/>
                        <a:t>100,0</a:t>
                      </a:r>
                    </a:p>
                  </a:txBody>
                  <a:tcPr/>
                </a:tc>
                <a:tc>
                  <a:txBody>
                    <a:bodyPr/>
                    <a:lstStyle/>
                    <a:p>
                      <a:pPr algn="ctr"/>
                      <a:endParaRPr lang="hu-HU" b="1" dirty="0"/>
                    </a:p>
                  </a:txBody>
                  <a:tcPr/>
                </a:tc>
                <a:tc>
                  <a:txBody>
                    <a:bodyPr/>
                    <a:lstStyle/>
                    <a:p>
                      <a:pPr algn="ctr"/>
                      <a:r>
                        <a:rPr lang="hu-HU" sz="1400" b="1" dirty="0"/>
                        <a:t>Teljes behozatal</a:t>
                      </a:r>
                    </a:p>
                  </a:txBody>
                  <a:tcPr/>
                </a:tc>
                <a:tc>
                  <a:txBody>
                    <a:bodyPr/>
                    <a:lstStyle/>
                    <a:p>
                      <a:pPr algn="ctr"/>
                      <a:r>
                        <a:rPr lang="hu-HU" b="1" dirty="0"/>
                        <a:t>32,20</a:t>
                      </a:r>
                    </a:p>
                  </a:txBody>
                  <a:tcPr/>
                </a:tc>
                <a:tc>
                  <a:txBody>
                    <a:bodyPr/>
                    <a:lstStyle/>
                    <a:p>
                      <a:pPr algn="ctr"/>
                      <a:r>
                        <a:rPr lang="hu-HU" b="1" dirty="0"/>
                        <a:t>100,0</a:t>
                      </a:r>
                    </a:p>
                  </a:txBody>
                  <a:tcPr/>
                </a:tc>
                <a:extLst>
                  <a:ext uri="{0D108BD9-81ED-4DB2-BD59-A6C34878D82A}">
                    <a16:rowId xmlns:a16="http://schemas.microsoft.com/office/drawing/2014/main" val="3834032943"/>
                  </a:ext>
                </a:extLst>
              </a:tr>
              <a:tr h="340942">
                <a:tc>
                  <a:txBody>
                    <a:bodyPr/>
                    <a:lstStyle/>
                    <a:p>
                      <a:r>
                        <a:rPr lang="hu-HU" dirty="0"/>
                        <a:t>Ebből</a:t>
                      </a:r>
                    </a:p>
                  </a:txBody>
                  <a:tcPr/>
                </a:tc>
                <a:tc>
                  <a:txBody>
                    <a:bodyPr/>
                    <a:lstStyle/>
                    <a:p>
                      <a:endParaRPr lang="hu-HU"/>
                    </a:p>
                  </a:txBody>
                  <a:tcPr/>
                </a:tc>
                <a:tc>
                  <a:txBody>
                    <a:bodyPr/>
                    <a:lstStyle/>
                    <a:p>
                      <a:endParaRPr lang="hu-HU"/>
                    </a:p>
                  </a:txBody>
                  <a:tcPr/>
                </a:tc>
                <a:tc>
                  <a:txBody>
                    <a:bodyPr/>
                    <a:lstStyle/>
                    <a:p>
                      <a:endParaRPr lang="hu-HU" dirty="0"/>
                    </a:p>
                  </a:txBody>
                  <a:tcPr/>
                </a:tc>
                <a:tc>
                  <a:txBody>
                    <a:bodyPr/>
                    <a:lstStyle/>
                    <a:p>
                      <a:endParaRPr lang="hu-HU" dirty="0"/>
                    </a:p>
                  </a:txBody>
                  <a:tcPr/>
                </a:tc>
                <a:tc>
                  <a:txBody>
                    <a:bodyPr/>
                    <a:lstStyle/>
                    <a:p>
                      <a:endParaRPr lang="hu-HU" dirty="0"/>
                    </a:p>
                  </a:txBody>
                  <a:tcPr/>
                </a:tc>
                <a:tc>
                  <a:txBody>
                    <a:bodyPr/>
                    <a:lstStyle/>
                    <a:p>
                      <a:endParaRPr lang="hu-HU"/>
                    </a:p>
                  </a:txBody>
                  <a:tcPr/>
                </a:tc>
                <a:extLst>
                  <a:ext uri="{0D108BD9-81ED-4DB2-BD59-A6C34878D82A}">
                    <a16:rowId xmlns:a16="http://schemas.microsoft.com/office/drawing/2014/main" val="1056834796"/>
                  </a:ext>
                </a:extLst>
              </a:tr>
              <a:tr h="426177">
                <a:tc>
                  <a:txBody>
                    <a:bodyPr/>
                    <a:lstStyle/>
                    <a:p>
                      <a:pPr algn="ctr"/>
                      <a:r>
                        <a:rPr lang="hu-HU" sz="1200" dirty="0"/>
                        <a:t>Villamosipari termékek</a:t>
                      </a:r>
                    </a:p>
                  </a:txBody>
                  <a:tcPr/>
                </a:tc>
                <a:tc>
                  <a:txBody>
                    <a:bodyPr/>
                    <a:lstStyle/>
                    <a:p>
                      <a:pPr algn="ctr"/>
                      <a:r>
                        <a:rPr lang="hu-HU" sz="1400" dirty="0"/>
                        <a:t>10,80</a:t>
                      </a:r>
                    </a:p>
                  </a:txBody>
                  <a:tcPr/>
                </a:tc>
                <a:tc>
                  <a:txBody>
                    <a:bodyPr/>
                    <a:lstStyle/>
                    <a:p>
                      <a:pPr algn="ctr"/>
                      <a:r>
                        <a:rPr lang="hu-HU" sz="1200" dirty="0"/>
                        <a:t>32,4</a:t>
                      </a:r>
                    </a:p>
                  </a:txBody>
                  <a:tcPr/>
                </a:tc>
                <a:tc>
                  <a:txBody>
                    <a:bodyPr/>
                    <a:lstStyle/>
                    <a:p>
                      <a:pPr algn="ctr"/>
                      <a:endParaRPr lang="hu-HU" sz="1200" dirty="0"/>
                    </a:p>
                  </a:txBody>
                  <a:tcPr/>
                </a:tc>
                <a:tc>
                  <a:txBody>
                    <a:bodyPr/>
                    <a:lstStyle/>
                    <a:p>
                      <a:pPr algn="ctr"/>
                      <a:r>
                        <a:rPr lang="hu-HU" sz="1200" dirty="0"/>
                        <a:t>Villamosipari termékek</a:t>
                      </a:r>
                    </a:p>
                  </a:txBody>
                  <a:tcPr/>
                </a:tc>
                <a:tc>
                  <a:txBody>
                    <a:bodyPr/>
                    <a:lstStyle/>
                    <a:p>
                      <a:pPr algn="ctr"/>
                      <a:r>
                        <a:rPr lang="hu-HU" sz="1200" dirty="0"/>
                        <a:t>7,10</a:t>
                      </a:r>
                    </a:p>
                  </a:txBody>
                  <a:tcPr/>
                </a:tc>
                <a:tc>
                  <a:txBody>
                    <a:bodyPr/>
                    <a:lstStyle/>
                    <a:p>
                      <a:pPr algn="ctr"/>
                      <a:r>
                        <a:rPr lang="hu-HU" sz="1200" dirty="0"/>
                        <a:t>22,0</a:t>
                      </a:r>
                    </a:p>
                  </a:txBody>
                  <a:tcPr/>
                </a:tc>
                <a:extLst>
                  <a:ext uri="{0D108BD9-81ED-4DB2-BD59-A6C34878D82A}">
                    <a16:rowId xmlns:a16="http://schemas.microsoft.com/office/drawing/2014/main" val="689523332"/>
                  </a:ext>
                </a:extLst>
              </a:tr>
              <a:tr h="426177">
                <a:tc>
                  <a:txBody>
                    <a:bodyPr/>
                    <a:lstStyle/>
                    <a:p>
                      <a:pPr algn="ctr"/>
                      <a:r>
                        <a:rPr lang="hu-HU" sz="1200" dirty="0"/>
                        <a:t>Közúti járművek</a:t>
                      </a:r>
                    </a:p>
                  </a:txBody>
                  <a:tcPr/>
                </a:tc>
                <a:tc>
                  <a:txBody>
                    <a:bodyPr/>
                    <a:lstStyle/>
                    <a:p>
                      <a:pPr algn="ctr"/>
                      <a:r>
                        <a:rPr lang="hu-HU" sz="1400" dirty="0"/>
                        <a:t>6,07</a:t>
                      </a:r>
                    </a:p>
                  </a:txBody>
                  <a:tcPr/>
                </a:tc>
                <a:tc>
                  <a:txBody>
                    <a:bodyPr/>
                    <a:lstStyle/>
                    <a:p>
                      <a:pPr algn="ctr"/>
                      <a:r>
                        <a:rPr lang="hu-HU" sz="1200" dirty="0"/>
                        <a:t>18,2</a:t>
                      </a:r>
                    </a:p>
                  </a:txBody>
                  <a:tcPr/>
                </a:tc>
                <a:tc>
                  <a:txBody>
                    <a:bodyPr/>
                    <a:lstStyle/>
                    <a:p>
                      <a:pPr algn="ctr"/>
                      <a:endParaRPr lang="hu-HU" sz="1200" dirty="0"/>
                    </a:p>
                  </a:txBody>
                  <a:tcPr/>
                </a:tc>
                <a:tc>
                  <a:txBody>
                    <a:bodyPr/>
                    <a:lstStyle/>
                    <a:p>
                      <a:pPr algn="ctr"/>
                      <a:r>
                        <a:rPr lang="hu-HU" sz="1200" dirty="0"/>
                        <a:t>Gépek, berendezések</a:t>
                      </a:r>
                    </a:p>
                  </a:txBody>
                  <a:tcPr/>
                </a:tc>
                <a:tc>
                  <a:txBody>
                    <a:bodyPr/>
                    <a:lstStyle/>
                    <a:p>
                      <a:pPr algn="ctr"/>
                      <a:r>
                        <a:rPr lang="hu-HU" sz="1200" dirty="0"/>
                        <a:t>5,39</a:t>
                      </a:r>
                    </a:p>
                  </a:txBody>
                  <a:tcPr/>
                </a:tc>
                <a:tc>
                  <a:txBody>
                    <a:bodyPr/>
                    <a:lstStyle/>
                    <a:p>
                      <a:pPr algn="ctr"/>
                      <a:r>
                        <a:rPr lang="hu-HU" sz="1200" dirty="0"/>
                        <a:t>16,7</a:t>
                      </a:r>
                    </a:p>
                  </a:txBody>
                  <a:tcPr/>
                </a:tc>
                <a:extLst>
                  <a:ext uri="{0D108BD9-81ED-4DB2-BD59-A6C34878D82A}">
                    <a16:rowId xmlns:a16="http://schemas.microsoft.com/office/drawing/2014/main" val="76052106"/>
                  </a:ext>
                </a:extLst>
              </a:tr>
              <a:tr h="426177">
                <a:tc>
                  <a:txBody>
                    <a:bodyPr/>
                    <a:lstStyle/>
                    <a:p>
                      <a:pPr algn="ctr"/>
                      <a:r>
                        <a:rPr lang="hu-HU" sz="1200" dirty="0"/>
                        <a:t>Gépek, berendezések</a:t>
                      </a:r>
                    </a:p>
                  </a:txBody>
                  <a:tcPr/>
                </a:tc>
                <a:tc>
                  <a:txBody>
                    <a:bodyPr/>
                    <a:lstStyle/>
                    <a:p>
                      <a:pPr algn="ctr"/>
                      <a:r>
                        <a:rPr lang="hu-HU" sz="1400" dirty="0"/>
                        <a:t>5,88</a:t>
                      </a:r>
                    </a:p>
                  </a:txBody>
                  <a:tcPr/>
                </a:tc>
                <a:tc>
                  <a:txBody>
                    <a:bodyPr/>
                    <a:lstStyle/>
                    <a:p>
                      <a:pPr algn="ctr"/>
                      <a:r>
                        <a:rPr lang="hu-HU" sz="1200" dirty="0"/>
                        <a:t>17,6</a:t>
                      </a:r>
                    </a:p>
                  </a:txBody>
                  <a:tcPr/>
                </a:tc>
                <a:tc>
                  <a:txBody>
                    <a:bodyPr/>
                    <a:lstStyle/>
                    <a:p>
                      <a:pPr algn="ctr"/>
                      <a:endParaRPr lang="hu-HU" sz="1200" dirty="0"/>
                    </a:p>
                  </a:txBody>
                  <a:tcPr/>
                </a:tc>
                <a:tc>
                  <a:txBody>
                    <a:bodyPr/>
                    <a:lstStyle/>
                    <a:p>
                      <a:pPr algn="ctr"/>
                      <a:r>
                        <a:rPr lang="hu-HU" sz="1200" dirty="0"/>
                        <a:t>Közúti járművek</a:t>
                      </a:r>
                    </a:p>
                  </a:txBody>
                  <a:tcPr/>
                </a:tc>
                <a:tc>
                  <a:txBody>
                    <a:bodyPr/>
                    <a:lstStyle/>
                    <a:p>
                      <a:pPr algn="ctr"/>
                      <a:r>
                        <a:rPr lang="hu-HU" sz="1200" dirty="0"/>
                        <a:t>4,27</a:t>
                      </a:r>
                    </a:p>
                  </a:txBody>
                  <a:tcPr/>
                </a:tc>
                <a:tc>
                  <a:txBody>
                    <a:bodyPr/>
                    <a:lstStyle/>
                    <a:p>
                      <a:pPr algn="ctr"/>
                      <a:r>
                        <a:rPr lang="hu-HU" sz="1200" dirty="0"/>
                        <a:t>13,3</a:t>
                      </a:r>
                    </a:p>
                  </a:txBody>
                  <a:tcPr/>
                </a:tc>
                <a:extLst>
                  <a:ext uri="{0D108BD9-81ED-4DB2-BD59-A6C34878D82A}">
                    <a16:rowId xmlns:a16="http://schemas.microsoft.com/office/drawing/2014/main" val="862758188"/>
                  </a:ext>
                </a:extLst>
              </a:tr>
              <a:tr h="426177">
                <a:tc>
                  <a:txBody>
                    <a:bodyPr/>
                    <a:lstStyle/>
                    <a:p>
                      <a:pPr algn="ctr"/>
                      <a:r>
                        <a:rPr lang="hu-HU" sz="1200" dirty="0"/>
                        <a:t>Optikai, fotográfiai, stb. termékek</a:t>
                      </a:r>
                    </a:p>
                  </a:txBody>
                  <a:tcPr/>
                </a:tc>
                <a:tc>
                  <a:txBody>
                    <a:bodyPr/>
                    <a:lstStyle/>
                    <a:p>
                      <a:pPr algn="ctr"/>
                      <a:r>
                        <a:rPr lang="hu-HU" sz="1400" dirty="0"/>
                        <a:t>1,29</a:t>
                      </a:r>
                    </a:p>
                  </a:txBody>
                  <a:tcPr/>
                </a:tc>
                <a:tc>
                  <a:txBody>
                    <a:bodyPr/>
                    <a:lstStyle/>
                    <a:p>
                      <a:pPr algn="ctr"/>
                      <a:r>
                        <a:rPr lang="hu-HU" sz="1200" dirty="0"/>
                        <a:t>3,9</a:t>
                      </a:r>
                    </a:p>
                  </a:txBody>
                  <a:tcPr/>
                </a:tc>
                <a:tc>
                  <a:txBody>
                    <a:bodyPr/>
                    <a:lstStyle/>
                    <a:p>
                      <a:pPr algn="ctr"/>
                      <a:endParaRPr lang="hu-HU" sz="1200" dirty="0"/>
                    </a:p>
                  </a:txBody>
                  <a:tcPr/>
                </a:tc>
                <a:tc>
                  <a:txBody>
                    <a:bodyPr/>
                    <a:lstStyle/>
                    <a:p>
                      <a:pPr algn="ctr"/>
                      <a:r>
                        <a:rPr lang="hu-HU" sz="1200" dirty="0"/>
                        <a:t>Légijárművek</a:t>
                      </a:r>
                    </a:p>
                  </a:txBody>
                  <a:tcPr/>
                </a:tc>
                <a:tc>
                  <a:txBody>
                    <a:bodyPr/>
                    <a:lstStyle/>
                    <a:p>
                      <a:pPr algn="ctr"/>
                      <a:r>
                        <a:rPr lang="hu-HU" sz="1200" dirty="0"/>
                        <a:t>1,93</a:t>
                      </a:r>
                    </a:p>
                  </a:txBody>
                  <a:tcPr/>
                </a:tc>
                <a:tc>
                  <a:txBody>
                    <a:bodyPr/>
                    <a:lstStyle/>
                    <a:p>
                      <a:pPr algn="ctr"/>
                      <a:r>
                        <a:rPr lang="hu-HU" sz="1200" dirty="0"/>
                        <a:t>6,0</a:t>
                      </a:r>
                    </a:p>
                  </a:txBody>
                  <a:tcPr/>
                </a:tc>
                <a:extLst>
                  <a:ext uri="{0D108BD9-81ED-4DB2-BD59-A6C34878D82A}">
                    <a16:rowId xmlns:a16="http://schemas.microsoft.com/office/drawing/2014/main" val="2796179218"/>
                  </a:ext>
                </a:extLst>
              </a:tr>
              <a:tr h="300456">
                <a:tc>
                  <a:txBody>
                    <a:bodyPr/>
                    <a:lstStyle/>
                    <a:p>
                      <a:pPr algn="ctr"/>
                      <a:r>
                        <a:rPr lang="hu-HU" sz="1200" dirty="0"/>
                        <a:t>Műanyagtermékek</a:t>
                      </a:r>
                    </a:p>
                  </a:txBody>
                  <a:tcPr/>
                </a:tc>
                <a:tc>
                  <a:txBody>
                    <a:bodyPr/>
                    <a:lstStyle/>
                    <a:p>
                      <a:pPr algn="ctr"/>
                      <a:r>
                        <a:rPr lang="hu-HU" sz="1400" dirty="0"/>
                        <a:t>0,92</a:t>
                      </a:r>
                    </a:p>
                  </a:txBody>
                  <a:tcPr/>
                </a:tc>
                <a:tc>
                  <a:txBody>
                    <a:bodyPr/>
                    <a:lstStyle/>
                    <a:p>
                      <a:pPr algn="ctr"/>
                      <a:r>
                        <a:rPr lang="hu-HU" sz="1200" dirty="0"/>
                        <a:t>2,8</a:t>
                      </a:r>
                    </a:p>
                  </a:txBody>
                  <a:tcPr/>
                </a:tc>
                <a:tc>
                  <a:txBody>
                    <a:bodyPr/>
                    <a:lstStyle/>
                    <a:p>
                      <a:pPr algn="ctr"/>
                      <a:endParaRPr lang="hu-HU" sz="1200"/>
                    </a:p>
                  </a:txBody>
                  <a:tcPr/>
                </a:tc>
                <a:tc>
                  <a:txBody>
                    <a:bodyPr/>
                    <a:lstStyle/>
                    <a:p>
                      <a:pPr algn="ctr"/>
                      <a:r>
                        <a:rPr lang="hu-HU" sz="1200" dirty="0"/>
                        <a:t>Műanyagtermékek</a:t>
                      </a:r>
                    </a:p>
                  </a:txBody>
                  <a:tcPr/>
                </a:tc>
                <a:tc>
                  <a:txBody>
                    <a:bodyPr/>
                    <a:lstStyle/>
                    <a:p>
                      <a:pPr algn="ctr"/>
                      <a:r>
                        <a:rPr lang="hu-HU" sz="1200" dirty="0"/>
                        <a:t>1,84</a:t>
                      </a:r>
                    </a:p>
                  </a:txBody>
                  <a:tcPr/>
                </a:tc>
                <a:tc>
                  <a:txBody>
                    <a:bodyPr/>
                    <a:lstStyle/>
                    <a:p>
                      <a:pPr algn="ctr"/>
                      <a:r>
                        <a:rPr lang="hu-HU" sz="1200" dirty="0"/>
                        <a:t>5,7</a:t>
                      </a:r>
                    </a:p>
                  </a:txBody>
                  <a:tcPr/>
                </a:tc>
                <a:extLst>
                  <a:ext uri="{0D108BD9-81ED-4DB2-BD59-A6C34878D82A}">
                    <a16:rowId xmlns:a16="http://schemas.microsoft.com/office/drawing/2014/main" val="4260175650"/>
                  </a:ext>
                </a:extLst>
              </a:tr>
              <a:tr h="426177">
                <a:tc>
                  <a:txBody>
                    <a:bodyPr/>
                    <a:lstStyle/>
                    <a:p>
                      <a:pPr algn="ctr"/>
                      <a:r>
                        <a:rPr lang="hu-HU" sz="1200" dirty="0"/>
                        <a:t>Gyógyszeripari termékek</a:t>
                      </a:r>
                    </a:p>
                  </a:txBody>
                  <a:tcPr/>
                </a:tc>
                <a:tc>
                  <a:txBody>
                    <a:bodyPr/>
                    <a:lstStyle/>
                    <a:p>
                      <a:pPr algn="ctr"/>
                      <a:r>
                        <a:rPr lang="hu-HU" sz="1400" dirty="0"/>
                        <a:t>0,86</a:t>
                      </a:r>
                    </a:p>
                  </a:txBody>
                  <a:tcPr/>
                </a:tc>
                <a:tc>
                  <a:txBody>
                    <a:bodyPr/>
                    <a:lstStyle/>
                    <a:p>
                      <a:pPr algn="ctr"/>
                      <a:r>
                        <a:rPr lang="hu-HU" sz="1200" dirty="0"/>
                        <a:t>2,6</a:t>
                      </a:r>
                    </a:p>
                  </a:txBody>
                  <a:tcPr/>
                </a:tc>
                <a:tc>
                  <a:txBody>
                    <a:bodyPr/>
                    <a:lstStyle/>
                    <a:p>
                      <a:pPr algn="ctr"/>
                      <a:endParaRPr lang="hu-HU" sz="1200" dirty="0"/>
                    </a:p>
                  </a:txBody>
                  <a:tcPr/>
                </a:tc>
                <a:tc>
                  <a:txBody>
                    <a:bodyPr/>
                    <a:lstStyle/>
                    <a:p>
                      <a:pPr algn="ctr"/>
                      <a:r>
                        <a:rPr lang="hu-HU" sz="1200" dirty="0"/>
                        <a:t>Gyógyszeripari termékek</a:t>
                      </a:r>
                    </a:p>
                  </a:txBody>
                  <a:tcPr/>
                </a:tc>
                <a:tc>
                  <a:txBody>
                    <a:bodyPr/>
                    <a:lstStyle/>
                    <a:p>
                      <a:pPr algn="ctr"/>
                      <a:r>
                        <a:rPr lang="hu-HU" sz="1200" dirty="0"/>
                        <a:t>1,08</a:t>
                      </a:r>
                    </a:p>
                  </a:txBody>
                  <a:tcPr/>
                </a:tc>
                <a:tc>
                  <a:txBody>
                    <a:bodyPr/>
                    <a:lstStyle/>
                    <a:p>
                      <a:pPr algn="ctr"/>
                      <a:r>
                        <a:rPr lang="hu-HU" sz="1200" dirty="0"/>
                        <a:t>3,4</a:t>
                      </a:r>
                    </a:p>
                  </a:txBody>
                  <a:tcPr/>
                </a:tc>
                <a:extLst>
                  <a:ext uri="{0D108BD9-81ED-4DB2-BD59-A6C34878D82A}">
                    <a16:rowId xmlns:a16="http://schemas.microsoft.com/office/drawing/2014/main" val="1570070162"/>
                  </a:ext>
                </a:extLst>
              </a:tr>
              <a:tr h="426177">
                <a:tc>
                  <a:txBody>
                    <a:bodyPr/>
                    <a:lstStyle/>
                    <a:p>
                      <a:pPr algn="ctr"/>
                      <a:r>
                        <a:rPr lang="hu-HU" sz="1200" dirty="0"/>
                        <a:t>Bútorok, világítótestek</a:t>
                      </a:r>
                    </a:p>
                  </a:txBody>
                  <a:tcPr/>
                </a:tc>
                <a:tc>
                  <a:txBody>
                    <a:bodyPr/>
                    <a:lstStyle/>
                    <a:p>
                      <a:pPr algn="ctr"/>
                      <a:r>
                        <a:rPr lang="hu-HU" sz="1400" dirty="0"/>
                        <a:t>0,65</a:t>
                      </a:r>
                    </a:p>
                  </a:txBody>
                  <a:tcPr/>
                </a:tc>
                <a:tc>
                  <a:txBody>
                    <a:bodyPr/>
                    <a:lstStyle/>
                    <a:p>
                      <a:pPr algn="ctr"/>
                      <a:r>
                        <a:rPr lang="hu-HU" sz="1200" dirty="0"/>
                        <a:t>2,0</a:t>
                      </a:r>
                    </a:p>
                  </a:txBody>
                  <a:tcPr/>
                </a:tc>
                <a:tc>
                  <a:txBody>
                    <a:bodyPr/>
                    <a:lstStyle/>
                    <a:p>
                      <a:pPr algn="ctr"/>
                      <a:endParaRPr lang="hu-HU" sz="1200" dirty="0"/>
                    </a:p>
                  </a:txBody>
                  <a:tcPr/>
                </a:tc>
                <a:tc>
                  <a:txBody>
                    <a:bodyPr/>
                    <a:lstStyle/>
                    <a:p>
                      <a:pPr algn="ctr"/>
                      <a:r>
                        <a:rPr lang="hu-HU" sz="1200" dirty="0"/>
                        <a:t>Vas- és acéltermékek</a:t>
                      </a:r>
                    </a:p>
                  </a:txBody>
                  <a:tcPr/>
                </a:tc>
                <a:tc>
                  <a:txBody>
                    <a:bodyPr/>
                    <a:lstStyle/>
                    <a:p>
                      <a:pPr algn="ctr"/>
                      <a:r>
                        <a:rPr lang="hu-HU" sz="1200" dirty="0"/>
                        <a:t>0,85</a:t>
                      </a:r>
                    </a:p>
                  </a:txBody>
                  <a:tcPr/>
                </a:tc>
                <a:tc>
                  <a:txBody>
                    <a:bodyPr/>
                    <a:lstStyle/>
                    <a:p>
                      <a:pPr algn="ctr"/>
                      <a:r>
                        <a:rPr lang="hu-HU" sz="1200" dirty="0"/>
                        <a:t>2,6</a:t>
                      </a:r>
                    </a:p>
                  </a:txBody>
                  <a:tcPr/>
                </a:tc>
                <a:extLst>
                  <a:ext uri="{0D108BD9-81ED-4DB2-BD59-A6C34878D82A}">
                    <a16:rowId xmlns:a16="http://schemas.microsoft.com/office/drawing/2014/main" val="988767650"/>
                  </a:ext>
                </a:extLst>
              </a:tr>
              <a:tr h="426177">
                <a:tc>
                  <a:txBody>
                    <a:bodyPr/>
                    <a:lstStyle/>
                    <a:p>
                      <a:pPr algn="ctr"/>
                      <a:r>
                        <a:rPr lang="hu-HU" sz="1200" dirty="0"/>
                        <a:t>Gumiáruk</a:t>
                      </a:r>
                    </a:p>
                  </a:txBody>
                  <a:tcPr/>
                </a:tc>
                <a:tc>
                  <a:txBody>
                    <a:bodyPr/>
                    <a:lstStyle/>
                    <a:p>
                      <a:pPr algn="ctr"/>
                      <a:r>
                        <a:rPr lang="hu-HU" sz="1400" dirty="0"/>
                        <a:t>0,51</a:t>
                      </a:r>
                    </a:p>
                  </a:txBody>
                  <a:tcPr/>
                </a:tc>
                <a:tc>
                  <a:txBody>
                    <a:bodyPr/>
                    <a:lstStyle/>
                    <a:p>
                      <a:pPr algn="ctr"/>
                      <a:r>
                        <a:rPr lang="hu-HU" sz="1200" dirty="0"/>
                        <a:t>1,5</a:t>
                      </a:r>
                    </a:p>
                  </a:txBody>
                  <a:tcPr/>
                </a:tc>
                <a:tc>
                  <a:txBody>
                    <a:bodyPr/>
                    <a:lstStyle/>
                    <a:p>
                      <a:pPr algn="ctr"/>
                      <a:endParaRPr lang="hu-HU" sz="1200" dirty="0"/>
                    </a:p>
                  </a:txBody>
                  <a:tcPr/>
                </a:tc>
                <a:tc>
                  <a:txBody>
                    <a:bodyPr/>
                    <a:lstStyle/>
                    <a:p>
                      <a:pPr algn="ctr"/>
                      <a:r>
                        <a:rPr lang="hu-HU" sz="1200" dirty="0"/>
                        <a:t>Optikai, fotográfiai, stb. termékek</a:t>
                      </a:r>
                    </a:p>
                  </a:txBody>
                  <a:tcPr/>
                </a:tc>
                <a:tc>
                  <a:txBody>
                    <a:bodyPr/>
                    <a:lstStyle/>
                    <a:p>
                      <a:pPr algn="ctr"/>
                      <a:r>
                        <a:rPr lang="hu-HU" sz="1200" dirty="0"/>
                        <a:t>0,76</a:t>
                      </a:r>
                    </a:p>
                  </a:txBody>
                  <a:tcPr/>
                </a:tc>
                <a:tc>
                  <a:txBody>
                    <a:bodyPr/>
                    <a:lstStyle/>
                    <a:p>
                      <a:pPr algn="ctr"/>
                      <a:r>
                        <a:rPr lang="hu-HU" sz="1200" dirty="0"/>
                        <a:t>2,4</a:t>
                      </a:r>
                    </a:p>
                  </a:txBody>
                  <a:tcPr/>
                </a:tc>
                <a:extLst>
                  <a:ext uri="{0D108BD9-81ED-4DB2-BD59-A6C34878D82A}">
                    <a16:rowId xmlns:a16="http://schemas.microsoft.com/office/drawing/2014/main" val="2700508129"/>
                  </a:ext>
                </a:extLst>
              </a:tr>
            </a:tbl>
          </a:graphicData>
        </a:graphic>
      </p:graphicFrame>
    </p:spTree>
    <p:extLst>
      <p:ext uri="{BB962C8B-B14F-4D97-AF65-F5344CB8AC3E}">
        <p14:creationId xmlns:p14="http://schemas.microsoft.com/office/powerpoint/2010/main" val="1781647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C94E2FD-19BD-430F-8D35-53CE7F753AE5}"/>
              </a:ext>
            </a:extLst>
          </p:cNvPr>
          <p:cNvSpPr>
            <a:spLocks noGrp="1"/>
          </p:cNvSpPr>
          <p:nvPr>
            <p:ph type="title"/>
          </p:nvPr>
        </p:nvSpPr>
        <p:spPr/>
        <p:txBody>
          <a:bodyPr>
            <a:normAutofit/>
          </a:bodyPr>
          <a:lstStyle/>
          <a:p>
            <a:pPr algn="ctr"/>
            <a:r>
              <a:rPr lang="hu-HU" sz="3200" b="1" dirty="0"/>
              <a:t>A magyar-német áruforgalom – fontosabb tartományok 2022-ben a Szövetségi Statisztikai Hivatal előzetes adatai alapján </a:t>
            </a:r>
          </a:p>
        </p:txBody>
      </p:sp>
      <p:graphicFrame>
        <p:nvGraphicFramePr>
          <p:cNvPr id="4" name="Tartalom helye 3">
            <a:extLst>
              <a:ext uri="{FF2B5EF4-FFF2-40B4-BE49-F238E27FC236}">
                <a16:creationId xmlns:a16="http://schemas.microsoft.com/office/drawing/2014/main" id="{E39476AB-D379-44C4-8AEB-8F3D30F1C9A4}"/>
              </a:ext>
            </a:extLst>
          </p:cNvPr>
          <p:cNvGraphicFramePr>
            <a:graphicFrameLocks noGrp="1"/>
          </p:cNvGraphicFramePr>
          <p:nvPr>
            <p:ph idx="1"/>
            <p:extLst>
              <p:ext uri="{D42A27DB-BD31-4B8C-83A1-F6EECF244321}">
                <p14:modId xmlns:p14="http://schemas.microsoft.com/office/powerpoint/2010/main" val="213155171"/>
              </p:ext>
            </p:extLst>
          </p:nvPr>
        </p:nvGraphicFramePr>
        <p:xfrm>
          <a:off x="898216" y="1825625"/>
          <a:ext cx="10455587" cy="4979490"/>
        </p:xfrm>
        <a:graphic>
          <a:graphicData uri="http://schemas.openxmlformats.org/drawingml/2006/table">
            <a:tbl>
              <a:tblPr firstRow="1" bandRow="1">
                <a:tableStyleId>{5C22544A-7EE6-4342-B048-85BDC9FD1C3A}</a:tableStyleId>
              </a:tblPr>
              <a:tblGrid>
                <a:gridCol w="1442213">
                  <a:extLst>
                    <a:ext uri="{9D8B030D-6E8A-4147-A177-3AD203B41FA5}">
                      <a16:colId xmlns:a16="http://schemas.microsoft.com/office/drawing/2014/main" val="1423264400"/>
                    </a:ext>
                  </a:extLst>
                </a:gridCol>
                <a:gridCol w="1502229">
                  <a:extLst>
                    <a:ext uri="{9D8B030D-6E8A-4147-A177-3AD203B41FA5}">
                      <a16:colId xmlns:a16="http://schemas.microsoft.com/office/drawing/2014/main" val="319995743"/>
                    </a:ext>
                  </a:extLst>
                </a:gridCol>
                <a:gridCol w="1502229">
                  <a:extLst>
                    <a:ext uri="{9D8B030D-6E8A-4147-A177-3AD203B41FA5}">
                      <a16:colId xmlns:a16="http://schemas.microsoft.com/office/drawing/2014/main" val="4208969211"/>
                    </a:ext>
                  </a:extLst>
                </a:gridCol>
                <a:gridCol w="1502229">
                  <a:extLst>
                    <a:ext uri="{9D8B030D-6E8A-4147-A177-3AD203B41FA5}">
                      <a16:colId xmlns:a16="http://schemas.microsoft.com/office/drawing/2014/main" val="2503784646"/>
                    </a:ext>
                  </a:extLst>
                </a:gridCol>
                <a:gridCol w="1502229">
                  <a:extLst>
                    <a:ext uri="{9D8B030D-6E8A-4147-A177-3AD203B41FA5}">
                      <a16:colId xmlns:a16="http://schemas.microsoft.com/office/drawing/2014/main" val="3889587220"/>
                    </a:ext>
                  </a:extLst>
                </a:gridCol>
                <a:gridCol w="1502229">
                  <a:extLst>
                    <a:ext uri="{9D8B030D-6E8A-4147-A177-3AD203B41FA5}">
                      <a16:colId xmlns:a16="http://schemas.microsoft.com/office/drawing/2014/main" val="3089826778"/>
                    </a:ext>
                  </a:extLst>
                </a:gridCol>
                <a:gridCol w="1502229">
                  <a:extLst>
                    <a:ext uri="{9D8B030D-6E8A-4147-A177-3AD203B41FA5}">
                      <a16:colId xmlns:a16="http://schemas.microsoft.com/office/drawing/2014/main" val="3725420561"/>
                    </a:ext>
                  </a:extLst>
                </a:gridCol>
              </a:tblGrid>
              <a:tr h="818816">
                <a:tc>
                  <a:txBody>
                    <a:bodyPr/>
                    <a:lstStyle/>
                    <a:p>
                      <a:r>
                        <a:rPr lang="hu-HU" dirty="0"/>
                        <a:t>Megnevezés</a:t>
                      </a:r>
                    </a:p>
                  </a:txBody>
                  <a:tcPr/>
                </a:tc>
                <a:tc>
                  <a:txBody>
                    <a:bodyPr/>
                    <a:lstStyle/>
                    <a:p>
                      <a:r>
                        <a:rPr lang="hu-HU" dirty="0"/>
                        <a:t>Magyar export Milliárd €</a:t>
                      </a:r>
                    </a:p>
                  </a:txBody>
                  <a:tcPr/>
                </a:tc>
                <a:tc>
                  <a:txBody>
                    <a:bodyPr/>
                    <a:lstStyle/>
                    <a:p>
                      <a:r>
                        <a:rPr lang="hu-HU" dirty="0"/>
                        <a:t>Részarány, %</a:t>
                      </a:r>
                    </a:p>
                  </a:txBody>
                  <a:tcPr/>
                </a:tc>
                <a:tc>
                  <a:txBody>
                    <a:bodyPr/>
                    <a:lstStyle/>
                    <a:p>
                      <a:endParaRPr lang="hu-HU" dirty="0"/>
                    </a:p>
                  </a:txBody>
                  <a:tcPr/>
                </a:tc>
                <a:tc>
                  <a:txBody>
                    <a:bodyPr/>
                    <a:lstStyle/>
                    <a:p>
                      <a:r>
                        <a:rPr lang="hu-HU" dirty="0"/>
                        <a:t>Megnevezés</a:t>
                      </a:r>
                    </a:p>
                  </a:txBody>
                  <a:tcPr/>
                </a:tc>
                <a:tc>
                  <a:txBody>
                    <a:bodyPr/>
                    <a:lstStyle/>
                    <a:p>
                      <a:r>
                        <a:rPr lang="hu-HU" dirty="0"/>
                        <a:t>Magyar import Milliárd €</a:t>
                      </a:r>
                    </a:p>
                  </a:txBody>
                  <a:tcPr/>
                </a:tc>
                <a:tc>
                  <a:txBody>
                    <a:bodyPr/>
                    <a:lstStyle/>
                    <a:p>
                      <a:r>
                        <a:rPr lang="hu-HU" dirty="0"/>
                        <a:t>Részarány, %</a:t>
                      </a:r>
                    </a:p>
                  </a:txBody>
                  <a:tcPr/>
                </a:tc>
                <a:extLst>
                  <a:ext uri="{0D108BD9-81ED-4DB2-BD59-A6C34878D82A}">
                    <a16:rowId xmlns:a16="http://schemas.microsoft.com/office/drawing/2014/main" val="1225748632"/>
                  </a:ext>
                </a:extLst>
              </a:tr>
              <a:tr h="332075">
                <a:tc>
                  <a:txBody>
                    <a:bodyPr/>
                    <a:lstStyle/>
                    <a:p>
                      <a:r>
                        <a:rPr lang="hu-HU" sz="1400" b="1" dirty="0"/>
                        <a:t>Teljes forgalom</a:t>
                      </a:r>
                    </a:p>
                  </a:txBody>
                  <a:tcPr/>
                </a:tc>
                <a:tc>
                  <a:txBody>
                    <a:bodyPr/>
                    <a:lstStyle/>
                    <a:p>
                      <a:pPr algn="ctr"/>
                      <a:r>
                        <a:rPr lang="hu-HU" sz="1400" b="1" dirty="0"/>
                        <a:t>33,32</a:t>
                      </a:r>
                    </a:p>
                  </a:txBody>
                  <a:tcPr/>
                </a:tc>
                <a:tc>
                  <a:txBody>
                    <a:bodyPr/>
                    <a:lstStyle/>
                    <a:p>
                      <a:pPr algn="ctr"/>
                      <a:r>
                        <a:rPr lang="hu-HU" sz="1400" b="1" dirty="0"/>
                        <a:t>100,0</a:t>
                      </a:r>
                    </a:p>
                  </a:txBody>
                  <a:tcPr/>
                </a:tc>
                <a:tc>
                  <a:txBody>
                    <a:bodyPr/>
                    <a:lstStyle/>
                    <a:p>
                      <a:endParaRPr lang="hu-HU" sz="1400" b="1" dirty="0"/>
                    </a:p>
                  </a:txBody>
                  <a:tcPr/>
                </a:tc>
                <a:tc>
                  <a:txBody>
                    <a:bodyPr/>
                    <a:lstStyle/>
                    <a:p>
                      <a:r>
                        <a:rPr lang="hu-HU" sz="1400" b="1" dirty="0"/>
                        <a:t>Teljes forgalom</a:t>
                      </a:r>
                    </a:p>
                  </a:txBody>
                  <a:tcPr/>
                </a:tc>
                <a:tc>
                  <a:txBody>
                    <a:bodyPr/>
                    <a:lstStyle/>
                    <a:p>
                      <a:pPr algn="ctr"/>
                      <a:r>
                        <a:rPr lang="hu-HU" sz="1400" b="1" dirty="0"/>
                        <a:t>32,20</a:t>
                      </a:r>
                    </a:p>
                  </a:txBody>
                  <a:tcPr/>
                </a:tc>
                <a:tc>
                  <a:txBody>
                    <a:bodyPr/>
                    <a:lstStyle/>
                    <a:p>
                      <a:pPr algn="ctr"/>
                      <a:r>
                        <a:rPr lang="hu-HU" sz="1400" b="1" dirty="0"/>
                        <a:t>100,0</a:t>
                      </a:r>
                    </a:p>
                  </a:txBody>
                  <a:tcPr/>
                </a:tc>
                <a:extLst>
                  <a:ext uri="{0D108BD9-81ED-4DB2-BD59-A6C34878D82A}">
                    <a16:rowId xmlns:a16="http://schemas.microsoft.com/office/drawing/2014/main" val="2635347370"/>
                  </a:ext>
                </a:extLst>
              </a:tr>
              <a:tr h="332075">
                <a:tc>
                  <a:txBody>
                    <a:bodyPr/>
                    <a:lstStyle/>
                    <a:p>
                      <a:r>
                        <a:rPr lang="hu-HU" sz="1400" dirty="0"/>
                        <a:t>Ebből</a:t>
                      </a:r>
                    </a:p>
                  </a:txBody>
                  <a:tcPr/>
                </a:tc>
                <a:tc>
                  <a:txBody>
                    <a:bodyPr/>
                    <a:lstStyle/>
                    <a:p>
                      <a:pPr algn="ctr"/>
                      <a:endParaRPr lang="hu-HU" sz="1400" dirty="0"/>
                    </a:p>
                  </a:txBody>
                  <a:tcPr/>
                </a:tc>
                <a:tc>
                  <a:txBody>
                    <a:bodyPr/>
                    <a:lstStyle/>
                    <a:p>
                      <a:pPr algn="ctr"/>
                      <a:endParaRPr lang="hu-HU" sz="1400" dirty="0"/>
                    </a:p>
                  </a:txBody>
                  <a:tcPr/>
                </a:tc>
                <a:tc>
                  <a:txBody>
                    <a:bodyPr/>
                    <a:lstStyle/>
                    <a:p>
                      <a:endParaRPr lang="hu-HU" sz="1400" dirty="0"/>
                    </a:p>
                  </a:txBody>
                  <a:tcPr/>
                </a:tc>
                <a:tc>
                  <a:txBody>
                    <a:bodyPr/>
                    <a:lstStyle/>
                    <a:p>
                      <a:endParaRPr lang="hu-HU" sz="1400" dirty="0"/>
                    </a:p>
                  </a:txBody>
                  <a:tcPr/>
                </a:tc>
                <a:tc>
                  <a:txBody>
                    <a:bodyPr/>
                    <a:lstStyle/>
                    <a:p>
                      <a:pPr algn="ctr"/>
                      <a:endParaRPr lang="hu-HU" sz="1400" dirty="0"/>
                    </a:p>
                  </a:txBody>
                  <a:tcPr/>
                </a:tc>
                <a:tc>
                  <a:txBody>
                    <a:bodyPr/>
                    <a:lstStyle/>
                    <a:p>
                      <a:pPr algn="ctr"/>
                      <a:endParaRPr lang="hu-HU" sz="1400" dirty="0"/>
                    </a:p>
                  </a:txBody>
                  <a:tcPr/>
                </a:tc>
                <a:extLst>
                  <a:ext uri="{0D108BD9-81ED-4DB2-BD59-A6C34878D82A}">
                    <a16:rowId xmlns:a16="http://schemas.microsoft.com/office/drawing/2014/main" val="1400295119"/>
                  </a:ext>
                </a:extLst>
              </a:tr>
              <a:tr h="463996">
                <a:tc>
                  <a:txBody>
                    <a:bodyPr/>
                    <a:lstStyle/>
                    <a:p>
                      <a:r>
                        <a:rPr lang="hu-HU" sz="1400" dirty="0"/>
                        <a:t>Bajorország</a:t>
                      </a:r>
                    </a:p>
                  </a:txBody>
                  <a:tcPr/>
                </a:tc>
                <a:tc>
                  <a:txBody>
                    <a:bodyPr/>
                    <a:lstStyle/>
                    <a:p>
                      <a:pPr algn="ctr"/>
                      <a:r>
                        <a:rPr lang="hu-HU" sz="1400" dirty="0"/>
                        <a:t>10,94</a:t>
                      </a:r>
                    </a:p>
                  </a:txBody>
                  <a:tcPr/>
                </a:tc>
                <a:tc>
                  <a:txBody>
                    <a:bodyPr/>
                    <a:lstStyle/>
                    <a:p>
                      <a:pPr algn="ctr"/>
                      <a:r>
                        <a:rPr lang="hu-HU" sz="1400" dirty="0"/>
                        <a:t>32,8</a:t>
                      </a:r>
                    </a:p>
                  </a:txBody>
                  <a:tcPr/>
                </a:tc>
                <a:tc>
                  <a:txBody>
                    <a:bodyPr/>
                    <a:lstStyle/>
                    <a:p>
                      <a:endParaRPr lang="hu-HU" sz="1400" dirty="0"/>
                    </a:p>
                  </a:txBody>
                  <a:tcPr/>
                </a:tc>
                <a:tc>
                  <a:txBody>
                    <a:bodyPr/>
                    <a:lstStyle/>
                    <a:p>
                      <a:r>
                        <a:rPr lang="hu-HU" sz="1400" dirty="0"/>
                        <a:t>Baden-Württemberg</a:t>
                      </a:r>
                    </a:p>
                  </a:txBody>
                  <a:tcPr/>
                </a:tc>
                <a:tc>
                  <a:txBody>
                    <a:bodyPr/>
                    <a:lstStyle/>
                    <a:p>
                      <a:pPr algn="ctr"/>
                      <a:r>
                        <a:rPr lang="hu-HU" sz="1400" dirty="0"/>
                        <a:t>5,47</a:t>
                      </a:r>
                    </a:p>
                  </a:txBody>
                  <a:tcPr/>
                </a:tc>
                <a:tc>
                  <a:txBody>
                    <a:bodyPr/>
                    <a:lstStyle/>
                    <a:p>
                      <a:pPr algn="ctr"/>
                      <a:r>
                        <a:rPr lang="hu-HU" sz="1400" dirty="0"/>
                        <a:t>17,0</a:t>
                      </a:r>
                    </a:p>
                  </a:txBody>
                  <a:tcPr/>
                </a:tc>
                <a:extLst>
                  <a:ext uri="{0D108BD9-81ED-4DB2-BD59-A6C34878D82A}">
                    <a16:rowId xmlns:a16="http://schemas.microsoft.com/office/drawing/2014/main" val="2990646343"/>
                  </a:ext>
                </a:extLst>
              </a:tr>
              <a:tr h="463996">
                <a:tc>
                  <a:txBody>
                    <a:bodyPr/>
                    <a:lstStyle/>
                    <a:p>
                      <a:r>
                        <a:rPr lang="hu-HU" sz="1400" dirty="0"/>
                        <a:t>Baden-Württemberg</a:t>
                      </a:r>
                    </a:p>
                  </a:txBody>
                  <a:tcPr/>
                </a:tc>
                <a:tc>
                  <a:txBody>
                    <a:bodyPr/>
                    <a:lstStyle/>
                    <a:p>
                      <a:pPr algn="ctr"/>
                      <a:r>
                        <a:rPr lang="hu-HU" sz="1400" dirty="0"/>
                        <a:t>7,06</a:t>
                      </a:r>
                    </a:p>
                  </a:txBody>
                  <a:tcPr/>
                </a:tc>
                <a:tc>
                  <a:txBody>
                    <a:bodyPr/>
                    <a:lstStyle/>
                    <a:p>
                      <a:pPr algn="ctr"/>
                      <a:r>
                        <a:rPr lang="hu-HU" sz="1400" dirty="0"/>
                        <a:t>21,2</a:t>
                      </a:r>
                    </a:p>
                  </a:txBody>
                  <a:tcPr/>
                </a:tc>
                <a:tc>
                  <a:txBody>
                    <a:bodyPr/>
                    <a:lstStyle/>
                    <a:p>
                      <a:endParaRPr lang="hu-HU" sz="1400" dirty="0"/>
                    </a:p>
                  </a:txBody>
                  <a:tcPr/>
                </a:tc>
                <a:tc>
                  <a:txBody>
                    <a:bodyPr/>
                    <a:lstStyle/>
                    <a:p>
                      <a:r>
                        <a:rPr lang="hu-HU" sz="1400" dirty="0"/>
                        <a:t>Bajorország</a:t>
                      </a:r>
                    </a:p>
                  </a:txBody>
                  <a:tcPr/>
                </a:tc>
                <a:tc>
                  <a:txBody>
                    <a:bodyPr/>
                    <a:lstStyle/>
                    <a:p>
                      <a:pPr algn="ctr"/>
                      <a:r>
                        <a:rPr lang="hu-HU" sz="1400" dirty="0"/>
                        <a:t>4,81</a:t>
                      </a:r>
                    </a:p>
                  </a:txBody>
                  <a:tcPr/>
                </a:tc>
                <a:tc>
                  <a:txBody>
                    <a:bodyPr/>
                    <a:lstStyle/>
                    <a:p>
                      <a:pPr algn="ctr"/>
                      <a:r>
                        <a:rPr lang="hu-HU" sz="1400" dirty="0"/>
                        <a:t>14,9</a:t>
                      </a:r>
                    </a:p>
                  </a:txBody>
                  <a:tcPr/>
                </a:tc>
                <a:extLst>
                  <a:ext uri="{0D108BD9-81ED-4DB2-BD59-A6C34878D82A}">
                    <a16:rowId xmlns:a16="http://schemas.microsoft.com/office/drawing/2014/main" val="2347745285"/>
                  </a:ext>
                </a:extLst>
              </a:tr>
              <a:tr h="463996">
                <a:tc>
                  <a:txBody>
                    <a:bodyPr/>
                    <a:lstStyle/>
                    <a:p>
                      <a:r>
                        <a:rPr lang="hu-HU" sz="1400" dirty="0"/>
                        <a:t>Észak-Rajna-Vesztfália</a:t>
                      </a:r>
                    </a:p>
                  </a:txBody>
                  <a:tcPr/>
                </a:tc>
                <a:tc>
                  <a:txBody>
                    <a:bodyPr/>
                    <a:lstStyle/>
                    <a:p>
                      <a:pPr algn="ctr"/>
                      <a:r>
                        <a:rPr lang="hu-HU" sz="1400" dirty="0"/>
                        <a:t>3,65</a:t>
                      </a:r>
                    </a:p>
                  </a:txBody>
                  <a:tcPr/>
                </a:tc>
                <a:tc>
                  <a:txBody>
                    <a:bodyPr/>
                    <a:lstStyle/>
                    <a:p>
                      <a:pPr algn="ctr"/>
                      <a:r>
                        <a:rPr lang="hu-HU" sz="1400" dirty="0"/>
                        <a:t>11,0</a:t>
                      </a:r>
                    </a:p>
                  </a:txBody>
                  <a:tcPr/>
                </a:tc>
                <a:tc>
                  <a:txBody>
                    <a:bodyPr/>
                    <a:lstStyle/>
                    <a:p>
                      <a:endParaRPr lang="hu-HU" sz="1400"/>
                    </a:p>
                  </a:txBody>
                  <a:tcPr/>
                </a:tc>
                <a:tc>
                  <a:txBody>
                    <a:bodyPr/>
                    <a:lstStyle/>
                    <a:p>
                      <a:r>
                        <a:rPr lang="hu-HU" sz="1400" dirty="0"/>
                        <a:t>Észak-Rajna-Vesztfália</a:t>
                      </a:r>
                    </a:p>
                  </a:txBody>
                  <a:tcPr/>
                </a:tc>
                <a:tc>
                  <a:txBody>
                    <a:bodyPr/>
                    <a:lstStyle/>
                    <a:p>
                      <a:pPr algn="ctr"/>
                      <a:r>
                        <a:rPr lang="hu-HU" sz="1400" dirty="0"/>
                        <a:t>4,59</a:t>
                      </a:r>
                    </a:p>
                  </a:txBody>
                  <a:tcPr/>
                </a:tc>
                <a:tc>
                  <a:txBody>
                    <a:bodyPr/>
                    <a:lstStyle/>
                    <a:p>
                      <a:pPr algn="ctr"/>
                      <a:r>
                        <a:rPr lang="hu-HU" sz="1400" dirty="0"/>
                        <a:t>14,3</a:t>
                      </a:r>
                    </a:p>
                  </a:txBody>
                  <a:tcPr/>
                </a:tc>
                <a:extLst>
                  <a:ext uri="{0D108BD9-81ED-4DB2-BD59-A6C34878D82A}">
                    <a16:rowId xmlns:a16="http://schemas.microsoft.com/office/drawing/2014/main" val="4270884145"/>
                  </a:ext>
                </a:extLst>
              </a:tr>
              <a:tr h="332075">
                <a:tc>
                  <a:txBody>
                    <a:bodyPr/>
                    <a:lstStyle/>
                    <a:p>
                      <a:r>
                        <a:rPr lang="hu-HU" sz="1400" dirty="0"/>
                        <a:t>Alsó-Szászország</a:t>
                      </a:r>
                    </a:p>
                  </a:txBody>
                  <a:tcPr/>
                </a:tc>
                <a:tc>
                  <a:txBody>
                    <a:bodyPr/>
                    <a:lstStyle/>
                    <a:p>
                      <a:pPr algn="ctr"/>
                      <a:r>
                        <a:rPr lang="hu-HU" sz="1400" dirty="0"/>
                        <a:t>3,22</a:t>
                      </a:r>
                    </a:p>
                  </a:txBody>
                  <a:tcPr/>
                </a:tc>
                <a:tc>
                  <a:txBody>
                    <a:bodyPr/>
                    <a:lstStyle/>
                    <a:p>
                      <a:pPr algn="ctr"/>
                      <a:r>
                        <a:rPr lang="hu-HU" sz="1400" dirty="0"/>
                        <a:t>9,7</a:t>
                      </a:r>
                    </a:p>
                  </a:txBody>
                  <a:tcPr/>
                </a:tc>
                <a:tc>
                  <a:txBody>
                    <a:bodyPr/>
                    <a:lstStyle/>
                    <a:p>
                      <a:endParaRPr lang="hu-HU" sz="1400"/>
                    </a:p>
                  </a:txBody>
                  <a:tcPr/>
                </a:tc>
                <a:tc>
                  <a:txBody>
                    <a:bodyPr/>
                    <a:lstStyle/>
                    <a:p>
                      <a:r>
                        <a:rPr lang="hu-HU" sz="1400" dirty="0"/>
                        <a:t>Alsó-Szászország</a:t>
                      </a:r>
                    </a:p>
                  </a:txBody>
                  <a:tcPr/>
                </a:tc>
                <a:tc>
                  <a:txBody>
                    <a:bodyPr/>
                    <a:lstStyle/>
                    <a:p>
                      <a:pPr algn="ctr"/>
                      <a:r>
                        <a:rPr lang="hu-HU" sz="1400" dirty="0"/>
                        <a:t>2,22</a:t>
                      </a:r>
                    </a:p>
                  </a:txBody>
                  <a:tcPr/>
                </a:tc>
                <a:tc>
                  <a:txBody>
                    <a:bodyPr/>
                    <a:lstStyle/>
                    <a:p>
                      <a:pPr algn="ctr"/>
                      <a:r>
                        <a:rPr lang="hu-HU" sz="1400" dirty="0"/>
                        <a:t>6,9</a:t>
                      </a:r>
                    </a:p>
                  </a:txBody>
                  <a:tcPr/>
                </a:tc>
                <a:extLst>
                  <a:ext uri="{0D108BD9-81ED-4DB2-BD59-A6C34878D82A}">
                    <a16:rowId xmlns:a16="http://schemas.microsoft.com/office/drawing/2014/main" val="2307424256"/>
                  </a:ext>
                </a:extLst>
              </a:tr>
              <a:tr h="332075">
                <a:tc>
                  <a:txBody>
                    <a:bodyPr/>
                    <a:lstStyle/>
                    <a:p>
                      <a:r>
                        <a:rPr lang="hu-HU" sz="1400" dirty="0"/>
                        <a:t>Hessen</a:t>
                      </a:r>
                    </a:p>
                  </a:txBody>
                  <a:tcPr/>
                </a:tc>
                <a:tc>
                  <a:txBody>
                    <a:bodyPr/>
                    <a:lstStyle/>
                    <a:p>
                      <a:pPr algn="ctr"/>
                      <a:r>
                        <a:rPr lang="hu-HU" sz="1400" dirty="0"/>
                        <a:t>1,67</a:t>
                      </a:r>
                    </a:p>
                  </a:txBody>
                  <a:tcPr/>
                </a:tc>
                <a:tc>
                  <a:txBody>
                    <a:bodyPr/>
                    <a:lstStyle/>
                    <a:p>
                      <a:pPr algn="ctr"/>
                      <a:r>
                        <a:rPr lang="hu-HU" sz="1400" dirty="0"/>
                        <a:t>5,0</a:t>
                      </a:r>
                    </a:p>
                  </a:txBody>
                  <a:tcPr/>
                </a:tc>
                <a:tc>
                  <a:txBody>
                    <a:bodyPr/>
                    <a:lstStyle/>
                    <a:p>
                      <a:endParaRPr lang="hu-HU" sz="1400"/>
                    </a:p>
                  </a:txBody>
                  <a:tcPr/>
                </a:tc>
                <a:tc>
                  <a:txBody>
                    <a:bodyPr/>
                    <a:lstStyle/>
                    <a:p>
                      <a:r>
                        <a:rPr lang="hu-HU" sz="1400" dirty="0"/>
                        <a:t>Hamburg</a:t>
                      </a:r>
                    </a:p>
                  </a:txBody>
                  <a:tcPr/>
                </a:tc>
                <a:tc>
                  <a:txBody>
                    <a:bodyPr/>
                    <a:lstStyle/>
                    <a:p>
                      <a:pPr algn="ctr"/>
                      <a:r>
                        <a:rPr lang="hu-HU" sz="1400" dirty="0"/>
                        <a:t>2,19</a:t>
                      </a:r>
                    </a:p>
                  </a:txBody>
                  <a:tcPr/>
                </a:tc>
                <a:tc>
                  <a:txBody>
                    <a:bodyPr/>
                    <a:lstStyle/>
                    <a:p>
                      <a:pPr algn="ctr"/>
                      <a:r>
                        <a:rPr lang="hu-HU" sz="1400" dirty="0"/>
                        <a:t>6,8</a:t>
                      </a:r>
                    </a:p>
                  </a:txBody>
                  <a:tcPr/>
                </a:tc>
                <a:extLst>
                  <a:ext uri="{0D108BD9-81ED-4DB2-BD59-A6C34878D82A}">
                    <a16:rowId xmlns:a16="http://schemas.microsoft.com/office/drawing/2014/main" val="1717437307"/>
                  </a:ext>
                </a:extLst>
              </a:tr>
              <a:tr h="332075">
                <a:tc>
                  <a:txBody>
                    <a:bodyPr/>
                    <a:lstStyle/>
                    <a:p>
                      <a:r>
                        <a:rPr lang="hu-HU" sz="1400" dirty="0"/>
                        <a:t>Szászország</a:t>
                      </a:r>
                    </a:p>
                  </a:txBody>
                  <a:tcPr/>
                </a:tc>
                <a:tc>
                  <a:txBody>
                    <a:bodyPr/>
                    <a:lstStyle/>
                    <a:p>
                      <a:pPr algn="ctr"/>
                      <a:r>
                        <a:rPr lang="hu-HU" sz="1400" dirty="0"/>
                        <a:t>0,90</a:t>
                      </a:r>
                    </a:p>
                  </a:txBody>
                  <a:tcPr/>
                </a:tc>
                <a:tc>
                  <a:txBody>
                    <a:bodyPr/>
                    <a:lstStyle/>
                    <a:p>
                      <a:pPr algn="ctr"/>
                      <a:r>
                        <a:rPr lang="hu-HU" sz="1400" dirty="0"/>
                        <a:t>2,7</a:t>
                      </a:r>
                    </a:p>
                  </a:txBody>
                  <a:tcPr/>
                </a:tc>
                <a:tc>
                  <a:txBody>
                    <a:bodyPr/>
                    <a:lstStyle/>
                    <a:p>
                      <a:endParaRPr lang="hu-HU" sz="1400"/>
                    </a:p>
                  </a:txBody>
                  <a:tcPr/>
                </a:tc>
                <a:tc>
                  <a:txBody>
                    <a:bodyPr/>
                    <a:lstStyle/>
                    <a:p>
                      <a:r>
                        <a:rPr lang="hu-HU" sz="1400" dirty="0"/>
                        <a:t>Hessen</a:t>
                      </a:r>
                    </a:p>
                  </a:txBody>
                  <a:tcPr/>
                </a:tc>
                <a:tc>
                  <a:txBody>
                    <a:bodyPr/>
                    <a:lstStyle/>
                    <a:p>
                      <a:pPr algn="ctr"/>
                      <a:r>
                        <a:rPr lang="hu-HU" sz="1400" dirty="0"/>
                        <a:t>1,99</a:t>
                      </a:r>
                    </a:p>
                  </a:txBody>
                  <a:tcPr/>
                </a:tc>
                <a:tc>
                  <a:txBody>
                    <a:bodyPr/>
                    <a:lstStyle/>
                    <a:p>
                      <a:pPr algn="ctr"/>
                      <a:r>
                        <a:rPr lang="hu-HU" sz="1400" dirty="0"/>
                        <a:t>6,2</a:t>
                      </a:r>
                    </a:p>
                  </a:txBody>
                  <a:tcPr/>
                </a:tc>
                <a:extLst>
                  <a:ext uri="{0D108BD9-81ED-4DB2-BD59-A6C34878D82A}">
                    <a16:rowId xmlns:a16="http://schemas.microsoft.com/office/drawing/2014/main" val="3609525540"/>
                  </a:ext>
                </a:extLst>
              </a:tr>
              <a:tr h="332075">
                <a:tc>
                  <a:txBody>
                    <a:bodyPr/>
                    <a:lstStyle/>
                    <a:p>
                      <a:r>
                        <a:rPr lang="hu-HU" sz="1400" dirty="0"/>
                        <a:t>Rajna-</a:t>
                      </a:r>
                      <a:r>
                        <a:rPr lang="hu-HU" sz="1400" dirty="0" err="1"/>
                        <a:t>Pfalz</a:t>
                      </a:r>
                      <a:endParaRPr lang="hu-HU" sz="1400" dirty="0"/>
                    </a:p>
                  </a:txBody>
                  <a:tcPr/>
                </a:tc>
                <a:tc>
                  <a:txBody>
                    <a:bodyPr/>
                    <a:lstStyle/>
                    <a:p>
                      <a:pPr algn="ctr"/>
                      <a:r>
                        <a:rPr lang="hu-HU" sz="1400" dirty="0"/>
                        <a:t>0,86</a:t>
                      </a:r>
                    </a:p>
                  </a:txBody>
                  <a:tcPr/>
                </a:tc>
                <a:tc>
                  <a:txBody>
                    <a:bodyPr/>
                    <a:lstStyle/>
                    <a:p>
                      <a:pPr algn="ctr"/>
                      <a:r>
                        <a:rPr lang="hu-HU" sz="1400" dirty="0"/>
                        <a:t>2,6</a:t>
                      </a:r>
                    </a:p>
                  </a:txBody>
                  <a:tcPr/>
                </a:tc>
                <a:tc>
                  <a:txBody>
                    <a:bodyPr/>
                    <a:lstStyle/>
                    <a:p>
                      <a:endParaRPr lang="hu-HU" sz="1400"/>
                    </a:p>
                  </a:txBody>
                  <a:tcPr/>
                </a:tc>
                <a:tc>
                  <a:txBody>
                    <a:bodyPr/>
                    <a:lstStyle/>
                    <a:p>
                      <a:r>
                        <a:rPr lang="hu-HU" sz="1400" dirty="0"/>
                        <a:t>Szászország</a:t>
                      </a:r>
                    </a:p>
                  </a:txBody>
                  <a:tcPr/>
                </a:tc>
                <a:tc>
                  <a:txBody>
                    <a:bodyPr/>
                    <a:lstStyle/>
                    <a:p>
                      <a:pPr algn="ctr"/>
                      <a:r>
                        <a:rPr lang="hu-HU" sz="1400" dirty="0"/>
                        <a:t>1,99</a:t>
                      </a:r>
                    </a:p>
                  </a:txBody>
                  <a:tcPr/>
                </a:tc>
                <a:tc>
                  <a:txBody>
                    <a:bodyPr/>
                    <a:lstStyle/>
                    <a:p>
                      <a:pPr algn="ctr"/>
                      <a:r>
                        <a:rPr lang="hu-HU" sz="1400" dirty="0"/>
                        <a:t>6,2</a:t>
                      </a:r>
                    </a:p>
                  </a:txBody>
                  <a:tcPr/>
                </a:tc>
                <a:extLst>
                  <a:ext uri="{0D108BD9-81ED-4DB2-BD59-A6C34878D82A}">
                    <a16:rowId xmlns:a16="http://schemas.microsoft.com/office/drawing/2014/main" val="574590662"/>
                  </a:ext>
                </a:extLst>
              </a:tr>
              <a:tr h="463996">
                <a:tc>
                  <a:txBody>
                    <a:bodyPr/>
                    <a:lstStyle/>
                    <a:p>
                      <a:r>
                        <a:rPr lang="hu-HU" sz="1400" dirty="0"/>
                        <a:t>Schleswig-Holstein</a:t>
                      </a:r>
                    </a:p>
                  </a:txBody>
                  <a:tcPr/>
                </a:tc>
                <a:tc>
                  <a:txBody>
                    <a:bodyPr/>
                    <a:lstStyle/>
                    <a:p>
                      <a:pPr algn="ctr"/>
                      <a:r>
                        <a:rPr lang="hu-HU" sz="1400" dirty="0"/>
                        <a:t>0,56</a:t>
                      </a:r>
                    </a:p>
                  </a:txBody>
                  <a:tcPr/>
                </a:tc>
                <a:tc>
                  <a:txBody>
                    <a:bodyPr/>
                    <a:lstStyle/>
                    <a:p>
                      <a:pPr algn="ctr"/>
                      <a:r>
                        <a:rPr lang="hu-HU" sz="1400" dirty="0"/>
                        <a:t>1,7</a:t>
                      </a:r>
                    </a:p>
                  </a:txBody>
                  <a:tcPr/>
                </a:tc>
                <a:tc>
                  <a:txBody>
                    <a:bodyPr/>
                    <a:lstStyle/>
                    <a:p>
                      <a:endParaRPr lang="hu-HU" sz="1400"/>
                    </a:p>
                  </a:txBody>
                  <a:tcPr/>
                </a:tc>
                <a:tc>
                  <a:txBody>
                    <a:bodyPr/>
                    <a:lstStyle/>
                    <a:p>
                      <a:r>
                        <a:rPr lang="hu-HU" sz="1400" dirty="0"/>
                        <a:t>Rajna-</a:t>
                      </a:r>
                      <a:r>
                        <a:rPr lang="hu-HU" sz="1400" dirty="0" err="1"/>
                        <a:t>Pfalz</a:t>
                      </a:r>
                      <a:endParaRPr lang="hu-HU" sz="1400" dirty="0"/>
                    </a:p>
                  </a:txBody>
                  <a:tcPr/>
                </a:tc>
                <a:tc>
                  <a:txBody>
                    <a:bodyPr/>
                    <a:lstStyle/>
                    <a:p>
                      <a:pPr algn="ctr"/>
                      <a:r>
                        <a:rPr lang="hu-HU" sz="1400" dirty="0"/>
                        <a:t>1,06</a:t>
                      </a:r>
                    </a:p>
                  </a:txBody>
                  <a:tcPr/>
                </a:tc>
                <a:tc>
                  <a:txBody>
                    <a:bodyPr/>
                    <a:lstStyle/>
                    <a:p>
                      <a:pPr algn="ctr"/>
                      <a:r>
                        <a:rPr lang="hu-HU" sz="1400" dirty="0"/>
                        <a:t>3,3</a:t>
                      </a:r>
                    </a:p>
                  </a:txBody>
                  <a:tcPr/>
                </a:tc>
                <a:extLst>
                  <a:ext uri="{0D108BD9-81ED-4DB2-BD59-A6C34878D82A}">
                    <a16:rowId xmlns:a16="http://schemas.microsoft.com/office/drawing/2014/main" val="1982001853"/>
                  </a:ext>
                </a:extLst>
              </a:tr>
            </a:tbl>
          </a:graphicData>
        </a:graphic>
      </p:graphicFrame>
    </p:spTree>
    <p:extLst>
      <p:ext uri="{BB962C8B-B14F-4D97-AF65-F5344CB8AC3E}">
        <p14:creationId xmlns:p14="http://schemas.microsoft.com/office/powerpoint/2010/main" val="3486104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723C9B8-030E-47C0-BAED-A625BFFA22AE}"/>
              </a:ext>
            </a:extLst>
          </p:cNvPr>
          <p:cNvSpPr>
            <a:spLocks noGrp="1"/>
          </p:cNvSpPr>
          <p:nvPr>
            <p:ph type="title"/>
          </p:nvPr>
        </p:nvSpPr>
        <p:spPr/>
        <p:txBody>
          <a:bodyPr>
            <a:normAutofit/>
          </a:bodyPr>
          <a:lstStyle/>
          <a:p>
            <a:pPr algn="ctr"/>
            <a:r>
              <a:rPr lang="hu-HU" sz="3200" b="1" dirty="0"/>
              <a:t>Német működőtőke-állomány Magyarországon 2020. december 31-én a Német Szövetségi Bank adatai alapján </a:t>
            </a:r>
          </a:p>
        </p:txBody>
      </p:sp>
      <p:graphicFrame>
        <p:nvGraphicFramePr>
          <p:cNvPr id="4" name="Tartalom helye 3">
            <a:extLst>
              <a:ext uri="{FF2B5EF4-FFF2-40B4-BE49-F238E27FC236}">
                <a16:creationId xmlns:a16="http://schemas.microsoft.com/office/drawing/2014/main" id="{F43D572D-FED6-4A48-A018-69A03D2F214D}"/>
              </a:ext>
            </a:extLst>
          </p:cNvPr>
          <p:cNvGraphicFramePr>
            <a:graphicFrameLocks noGrp="1"/>
          </p:cNvGraphicFramePr>
          <p:nvPr>
            <p:ph idx="1"/>
            <p:extLst>
              <p:ext uri="{D42A27DB-BD31-4B8C-83A1-F6EECF244321}">
                <p14:modId xmlns:p14="http://schemas.microsoft.com/office/powerpoint/2010/main" val="2551524608"/>
              </p:ext>
            </p:extLst>
          </p:nvPr>
        </p:nvGraphicFramePr>
        <p:xfrm>
          <a:off x="898216" y="1825625"/>
          <a:ext cx="10455584" cy="1381760"/>
        </p:xfrm>
        <a:graphic>
          <a:graphicData uri="http://schemas.openxmlformats.org/drawingml/2006/table">
            <a:tbl>
              <a:tblPr firstRow="1" bandRow="1">
                <a:tableStyleId>{5C22544A-7EE6-4342-B048-85BDC9FD1C3A}</a:tableStyleId>
              </a:tblPr>
              <a:tblGrid>
                <a:gridCol w="1692584">
                  <a:extLst>
                    <a:ext uri="{9D8B030D-6E8A-4147-A177-3AD203B41FA5}">
                      <a16:colId xmlns:a16="http://schemas.microsoft.com/office/drawing/2014/main" val="1830448999"/>
                    </a:ext>
                  </a:extLst>
                </a:gridCol>
                <a:gridCol w="1752600">
                  <a:extLst>
                    <a:ext uri="{9D8B030D-6E8A-4147-A177-3AD203B41FA5}">
                      <a16:colId xmlns:a16="http://schemas.microsoft.com/office/drawing/2014/main" val="758097627"/>
                    </a:ext>
                  </a:extLst>
                </a:gridCol>
                <a:gridCol w="1752600">
                  <a:extLst>
                    <a:ext uri="{9D8B030D-6E8A-4147-A177-3AD203B41FA5}">
                      <a16:colId xmlns:a16="http://schemas.microsoft.com/office/drawing/2014/main" val="2283491348"/>
                    </a:ext>
                  </a:extLst>
                </a:gridCol>
                <a:gridCol w="1752600">
                  <a:extLst>
                    <a:ext uri="{9D8B030D-6E8A-4147-A177-3AD203B41FA5}">
                      <a16:colId xmlns:a16="http://schemas.microsoft.com/office/drawing/2014/main" val="3527599096"/>
                    </a:ext>
                  </a:extLst>
                </a:gridCol>
                <a:gridCol w="1886119">
                  <a:extLst>
                    <a:ext uri="{9D8B030D-6E8A-4147-A177-3AD203B41FA5}">
                      <a16:colId xmlns:a16="http://schemas.microsoft.com/office/drawing/2014/main" val="316887202"/>
                    </a:ext>
                  </a:extLst>
                </a:gridCol>
                <a:gridCol w="1619081">
                  <a:extLst>
                    <a:ext uri="{9D8B030D-6E8A-4147-A177-3AD203B41FA5}">
                      <a16:colId xmlns:a16="http://schemas.microsoft.com/office/drawing/2014/main" val="200925608"/>
                    </a:ext>
                  </a:extLst>
                </a:gridCol>
              </a:tblGrid>
              <a:tr h="370840">
                <a:tc>
                  <a:txBody>
                    <a:bodyPr/>
                    <a:lstStyle/>
                    <a:p>
                      <a:pPr algn="ctr"/>
                      <a:r>
                        <a:rPr lang="hu-HU" b="1" dirty="0"/>
                        <a:t>Megnevezés</a:t>
                      </a:r>
                    </a:p>
                  </a:txBody>
                  <a:tcPr/>
                </a:tc>
                <a:tc>
                  <a:txBody>
                    <a:bodyPr/>
                    <a:lstStyle/>
                    <a:p>
                      <a:pPr algn="ctr"/>
                      <a:r>
                        <a:rPr lang="hu-HU" b="1" dirty="0"/>
                        <a:t>Állomány, Milliárd euró</a:t>
                      </a:r>
                    </a:p>
                  </a:txBody>
                  <a:tcPr/>
                </a:tc>
                <a:tc>
                  <a:txBody>
                    <a:bodyPr/>
                    <a:lstStyle/>
                    <a:p>
                      <a:pPr algn="ctr"/>
                      <a:r>
                        <a:rPr lang="hu-HU" b="1" dirty="0"/>
                        <a:t>Részarány, %</a:t>
                      </a:r>
                    </a:p>
                  </a:txBody>
                  <a:tcPr/>
                </a:tc>
                <a:tc>
                  <a:txBody>
                    <a:bodyPr/>
                    <a:lstStyle/>
                    <a:p>
                      <a:pPr algn="ctr"/>
                      <a:r>
                        <a:rPr lang="hu-HU" b="1" dirty="0"/>
                        <a:t>Vállalatok száma, darab</a:t>
                      </a:r>
                    </a:p>
                  </a:txBody>
                  <a:tcPr/>
                </a:tc>
                <a:tc>
                  <a:txBody>
                    <a:bodyPr/>
                    <a:lstStyle/>
                    <a:p>
                      <a:pPr algn="ctr"/>
                      <a:r>
                        <a:rPr lang="hu-HU" b="1" dirty="0"/>
                        <a:t>Foglalkoztatottak száma, ezer fő</a:t>
                      </a:r>
                    </a:p>
                  </a:txBody>
                  <a:tcPr/>
                </a:tc>
                <a:tc>
                  <a:txBody>
                    <a:bodyPr/>
                    <a:lstStyle/>
                    <a:p>
                      <a:pPr algn="ctr"/>
                      <a:r>
                        <a:rPr lang="hu-HU" b="1" dirty="0"/>
                        <a:t>Éves forgalom Milliárd euró</a:t>
                      </a:r>
                    </a:p>
                  </a:txBody>
                  <a:tcPr/>
                </a:tc>
                <a:extLst>
                  <a:ext uri="{0D108BD9-81ED-4DB2-BD59-A6C34878D82A}">
                    <a16:rowId xmlns:a16="http://schemas.microsoft.com/office/drawing/2014/main" val="4248339101"/>
                  </a:ext>
                </a:extLst>
              </a:tr>
              <a:tr h="370840">
                <a:tc>
                  <a:txBody>
                    <a:bodyPr/>
                    <a:lstStyle/>
                    <a:p>
                      <a:pPr algn="ctr"/>
                      <a:r>
                        <a:rPr lang="hu-HU" b="1" dirty="0"/>
                        <a:t>Teljes állomány</a:t>
                      </a:r>
                    </a:p>
                  </a:txBody>
                  <a:tcPr/>
                </a:tc>
                <a:tc>
                  <a:txBody>
                    <a:bodyPr/>
                    <a:lstStyle/>
                    <a:p>
                      <a:pPr algn="ctr"/>
                      <a:r>
                        <a:rPr lang="hu-HU" b="1" dirty="0"/>
                        <a:t>18,04</a:t>
                      </a:r>
                    </a:p>
                  </a:txBody>
                  <a:tcPr/>
                </a:tc>
                <a:tc>
                  <a:txBody>
                    <a:bodyPr/>
                    <a:lstStyle/>
                    <a:p>
                      <a:pPr algn="ctr"/>
                      <a:r>
                        <a:rPr lang="hu-HU" b="1" dirty="0"/>
                        <a:t>100,0</a:t>
                      </a:r>
                    </a:p>
                  </a:txBody>
                  <a:tcPr/>
                </a:tc>
                <a:tc>
                  <a:txBody>
                    <a:bodyPr/>
                    <a:lstStyle/>
                    <a:p>
                      <a:pPr algn="ctr"/>
                      <a:r>
                        <a:rPr lang="hu-HU" b="1" dirty="0"/>
                        <a:t>788</a:t>
                      </a:r>
                    </a:p>
                  </a:txBody>
                  <a:tcPr/>
                </a:tc>
                <a:tc>
                  <a:txBody>
                    <a:bodyPr/>
                    <a:lstStyle/>
                    <a:p>
                      <a:pPr algn="ctr"/>
                      <a:r>
                        <a:rPr lang="hu-HU" b="1" dirty="0"/>
                        <a:t>213</a:t>
                      </a:r>
                    </a:p>
                  </a:txBody>
                  <a:tcPr/>
                </a:tc>
                <a:tc>
                  <a:txBody>
                    <a:bodyPr/>
                    <a:lstStyle/>
                    <a:p>
                      <a:pPr algn="ctr"/>
                      <a:r>
                        <a:rPr lang="hu-HU" b="1" dirty="0"/>
                        <a:t>52,1</a:t>
                      </a:r>
                    </a:p>
                  </a:txBody>
                  <a:tcPr/>
                </a:tc>
                <a:extLst>
                  <a:ext uri="{0D108BD9-81ED-4DB2-BD59-A6C34878D82A}">
                    <a16:rowId xmlns:a16="http://schemas.microsoft.com/office/drawing/2014/main" val="3152388970"/>
                  </a:ext>
                </a:extLst>
              </a:tr>
              <a:tr h="370840">
                <a:tc>
                  <a:txBody>
                    <a:bodyPr/>
                    <a:lstStyle/>
                    <a:p>
                      <a:pPr algn="ctr"/>
                      <a:r>
                        <a:rPr lang="hu-HU" b="0" dirty="0"/>
                        <a:t>Ebből</a:t>
                      </a:r>
                    </a:p>
                  </a:txBody>
                  <a:tcPr/>
                </a:tc>
                <a:tc>
                  <a:txBody>
                    <a:bodyPr/>
                    <a:lstStyle/>
                    <a:p>
                      <a:pPr algn="ctr"/>
                      <a:endParaRPr lang="hu-HU" b="0"/>
                    </a:p>
                  </a:txBody>
                  <a:tcPr/>
                </a:tc>
                <a:tc>
                  <a:txBody>
                    <a:bodyPr/>
                    <a:lstStyle/>
                    <a:p>
                      <a:pPr algn="ctr"/>
                      <a:endParaRPr lang="hu-HU" b="0"/>
                    </a:p>
                  </a:txBody>
                  <a:tcPr/>
                </a:tc>
                <a:tc>
                  <a:txBody>
                    <a:bodyPr/>
                    <a:lstStyle/>
                    <a:p>
                      <a:pPr algn="ctr"/>
                      <a:endParaRPr lang="hu-HU" b="0"/>
                    </a:p>
                  </a:txBody>
                  <a:tcPr/>
                </a:tc>
                <a:tc>
                  <a:txBody>
                    <a:bodyPr/>
                    <a:lstStyle/>
                    <a:p>
                      <a:pPr algn="ctr"/>
                      <a:endParaRPr lang="hu-HU" b="0"/>
                    </a:p>
                  </a:txBody>
                  <a:tcPr/>
                </a:tc>
                <a:tc>
                  <a:txBody>
                    <a:bodyPr/>
                    <a:lstStyle/>
                    <a:p>
                      <a:pPr algn="ctr"/>
                      <a:endParaRPr lang="hu-HU" b="0" dirty="0"/>
                    </a:p>
                  </a:txBody>
                  <a:tcPr/>
                </a:tc>
                <a:extLst>
                  <a:ext uri="{0D108BD9-81ED-4DB2-BD59-A6C34878D82A}">
                    <a16:rowId xmlns:a16="http://schemas.microsoft.com/office/drawing/2014/main" val="3671804294"/>
                  </a:ext>
                </a:extLst>
              </a:tr>
            </a:tbl>
          </a:graphicData>
        </a:graphic>
      </p:graphicFrame>
      <p:graphicFrame>
        <p:nvGraphicFramePr>
          <p:cNvPr id="5" name="Táblázat 4">
            <a:extLst>
              <a:ext uri="{FF2B5EF4-FFF2-40B4-BE49-F238E27FC236}">
                <a16:creationId xmlns:a16="http://schemas.microsoft.com/office/drawing/2014/main" id="{22370E30-1186-4002-B831-CB0F4C84852D}"/>
              </a:ext>
            </a:extLst>
          </p:cNvPr>
          <p:cNvGraphicFramePr>
            <a:graphicFrameLocks noGrp="1"/>
          </p:cNvGraphicFramePr>
          <p:nvPr>
            <p:extLst>
              <p:ext uri="{D42A27DB-BD31-4B8C-83A1-F6EECF244321}">
                <p14:modId xmlns:p14="http://schemas.microsoft.com/office/powerpoint/2010/main" val="199903031"/>
              </p:ext>
            </p:extLst>
          </p:nvPr>
        </p:nvGraphicFramePr>
        <p:xfrm>
          <a:off x="898217" y="3151036"/>
          <a:ext cx="10455584" cy="2011680"/>
        </p:xfrm>
        <a:graphic>
          <a:graphicData uri="http://schemas.openxmlformats.org/drawingml/2006/table">
            <a:tbl>
              <a:tblPr firstRow="1" bandRow="1">
                <a:tableStyleId>{5C22544A-7EE6-4342-B048-85BDC9FD1C3A}</a:tableStyleId>
              </a:tblPr>
              <a:tblGrid>
                <a:gridCol w="1692584">
                  <a:extLst>
                    <a:ext uri="{9D8B030D-6E8A-4147-A177-3AD203B41FA5}">
                      <a16:colId xmlns:a16="http://schemas.microsoft.com/office/drawing/2014/main" val="1787978949"/>
                    </a:ext>
                  </a:extLst>
                </a:gridCol>
                <a:gridCol w="1752600">
                  <a:extLst>
                    <a:ext uri="{9D8B030D-6E8A-4147-A177-3AD203B41FA5}">
                      <a16:colId xmlns:a16="http://schemas.microsoft.com/office/drawing/2014/main" val="250460588"/>
                    </a:ext>
                  </a:extLst>
                </a:gridCol>
                <a:gridCol w="1752600">
                  <a:extLst>
                    <a:ext uri="{9D8B030D-6E8A-4147-A177-3AD203B41FA5}">
                      <a16:colId xmlns:a16="http://schemas.microsoft.com/office/drawing/2014/main" val="3073978668"/>
                    </a:ext>
                  </a:extLst>
                </a:gridCol>
                <a:gridCol w="1752600">
                  <a:extLst>
                    <a:ext uri="{9D8B030D-6E8A-4147-A177-3AD203B41FA5}">
                      <a16:colId xmlns:a16="http://schemas.microsoft.com/office/drawing/2014/main" val="3257102348"/>
                    </a:ext>
                  </a:extLst>
                </a:gridCol>
                <a:gridCol w="1886119">
                  <a:extLst>
                    <a:ext uri="{9D8B030D-6E8A-4147-A177-3AD203B41FA5}">
                      <a16:colId xmlns:a16="http://schemas.microsoft.com/office/drawing/2014/main" val="3038946053"/>
                    </a:ext>
                  </a:extLst>
                </a:gridCol>
                <a:gridCol w="1619081">
                  <a:extLst>
                    <a:ext uri="{9D8B030D-6E8A-4147-A177-3AD203B41FA5}">
                      <a16:colId xmlns:a16="http://schemas.microsoft.com/office/drawing/2014/main" val="1968345323"/>
                    </a:ext>
                  </a:extLst>
                </a:gridCol>
              </a:tblGrid>
              <a:tr h="579217">
                <a:tc>
                  <a:txBody>
                    <a:bodyPr/>
                    <a:lstStyle/>
                    <a:p>
                      <a:pPr algn="ctr"/>
                      <a:r>
                        <a:rPr lang="hu-HU" b="0" dirty="0"/>
                        <a:t>- Észak-Rajna-Vesztfália</a:t>
                      </a:r>
                    </a:p>
                  </a:txBody>
                  <a:tcPr/>
                </a:tc>
                <a:tc>
                  <a:txBody>
                    <a:bodyPr/>
                    <a:lstStyle/>
                    <a:p>
                      <a:pPr algn="ctr"/>
                      <a:r>
                        <a:rPr lang="hu-HU" b="0" dirty="0"/>
                        <a:t>5,46</a:t>
                      </a:r>
                    </a:p>
                  </a:txBody>
                  <a:tcPr/>
                </a:tc>
                <a:tc>
                  <a:txBody>
                    <a:bodyPr/>
                    <a:lstStyle/>
                    <a:p>
                      <a:pPr algn="ctr"/>
                      <a:r>
                        <a:rPr lang="hu-HU" b="0" dirty="0"/>
                        <a:t>30,3</a:t>
                      </a:r>
                    </a:p>
                  </a:txBody>
                  <a:tcPr/>
                </a:tc>
                <a:tc>
                  <a:txBody>
                    <a:bodyPr/>
                    <a:lstStyle/>
                    <a:p>
                      <a:pPr algn="ctr"/>
                      <a:r>
                        <a:rPr lang="hu-HU" b="0" dirty="0"/>
                        <a:t>141</a:t>
                      </a:r>
                    </a:p>
                  </a:txBody>
                  <a:tcPr/>
                </a:tc>
                <a:tc>
                  <a:txBody>
                    <a:bodyPr/>
                    <a:lstStyle/>
                    <a:p>
                      <a:pPr algn="ctr"/>
                      <a:r>
                        <a:rPr lang="hu-HU" b="0" dirty="0"/>
                        <a:t>47</a:t>
                      </a:r>
                    </a:p>
                  </a:txBody>
                  <a:tcPr/>
                </a:tc>
                <a:tc>
                  <a:txBody>
                    <a:bodyPr/>
                    <a:lstStyle/>
                    <a:p>
                      <a:pPr algn="ctr"/>
                      <a:r>
                        <a:rPr lang="hu-HU" b="0" dirty="0"/>
                        <a:t>12,0</a:t>
                      </a:r>
                    </a:p>
                  </a:txBody>
                  <a:tcPr/>
                </a:tc>
                <a:extLst>
                  <a:ext uri="{0D108BD9-81ED-4DB2-BD59-A6C34878D82A}">
                    <a16:rowId xmlns:a16="http://schemas.microsoft.com/office/drawing/2014/main" val="1609902148"/>
                  </a:ext>
                </a:extLst>
              </a:tr>
              <a:tr h="579217">
                <a:tc>
                  <a:txBody>
                    <a:bodyPr/>
                    <a:lstStyle/>
                    <a:p>
                      <a:pPr algn="ctr"/>
                      <a:r>
                        <a:rPr lang="hu-HU" b="0" dirty="0"/>
                        <a:t>-Baden-Württemberg</a:t>
                      </a:r>
                    </a:p>
                  </a:txBody>
                  <a:tcPr/>
                </a:tc>
                <a:tc>
                  <a:txBody>
                    <a:bodyPr/>
                    <a:lstStyle/>
                    <a:p>
                      <a:pPr algn="ctr"/>
                      <a:r>
                        <a:rPr lang="hu-HU" b="0" dirty="0"/>
                        <a:t>4,77</a:t>
                      </a:r>
                    </a:p>
                  </a:txBody>
                  <a:tcPr/>
                </a:tc>
                <a:tc>
                  <a:txBody>
                    <a:bodyPr/>
                    <a:lstStyle/>
                    <a:p>
                      <a:pPr algn="ctr"/>
                      <a:r>
                        <a:rPr lang="hu-HU" b="0" dirty="0"/>
                        <a:t>26,5</a:t>
                      </a:r>
                    </a:p>
                  </a:txBody>
                  <a:tcPr/>
                </a:tc>
                <a:tc>
                  <a:txBody>
                    <a:bodyPr/>
                    <a:lstStyle/>
                    <a:p>
                      <a:pPr algn="ctr"/>
                      <a:r>
                        <a:rPr lang="hu-HU" b="0" dirty="0"/>
                        <a:t>295</a:t>
                      </a:r>
                    </a:p>
                  </a:txBody>
                  <a:tcPr/>
                </a:tc>
                <a:tc>
                  <a:txBody>
                    <a:bodyPr/>
                    <a:lstStyle/>
                    <a:p>
                      <a:pPr algn="ctr"/>
                      <a:r>
                        <a:rPr lang="hu-HU" b="0" dirty="0"/>
                        <a:t>73</a:t>
                      </a:r>
                    </a:p>
                  </a:txBody>
                  <a:tcPr/>
                </a:tc>
                <a:tc>
                  <a:txBody>
                    <a:bodyPr/>
                    <a:lstStyle/>
                    <a:p>
                      <a:pPr algn="ctr"/>
                      <a:r>
                        <a:rPr lang="hu-HU" b="0" dirty="0"/>
                        <a:t>18,8</a:t>
                      </a:r>
                    </a:p>
                  </a:txBody>
                  <a:tcPr/>
                </a:tc>
                <a:extLst>
                  <a:ext uri="{0D108BD9-81ED-4DB2-BD59-A6C34878D82A}">
                    <a16:rowId xmlns:a16="http://schemas.microsoft.com/office/drawing/2014/main" val="4172122997"/>
                  </a:ext>
                </a:extLst>
              </a:tr>
              <a:tr h="330981">
                <a:tc>
                  <a:txBody>
                    <a:bodyPr/>
                    <a:lstStyle/>
                    <a:p>
                      <a:pPr algn="ctr"/>
                      <a:r>
                        <a:rPr lang="hu-HU" b="0" dirty="0"/>
                        <a:t>-Bajorország</a:t>
                      </a:r>
                    </a:p>
                  </a:txBody>
                  <a:tcPr/>
                </a:tc>
                <a:tc>
                  <a:txBody>
                    <a:bodyPr/>
                    <a:lstStyle/>
                    <a:p>
                      <a:pPr algn="ctr"/>
                      <a:r>
                        <a:rPr lang="hu-HU" b="0" dirty="0"/>
                        <a:t>4,74</a:t>
                      </a:r>
                    </a:p>
                  </a:txBody>
                  <a:tcPr/>
                </a:tc>
                <a:tc>
                  <a:txBody>
                    <a:bodyPr/>
                    <a:lstStyle/>
                    <a:p>
                      <a:pPr algn="ctr"/>
                      <a:r>
                        <a:rPr lang="hu-HU" b="0" dirty="0"/>
                        <a:t>26,3</a:t>
                      </a:r>
                    </a:p>
                  </a:txBody>
                  <a:tcPr/>
                </a:tc>
                <a:tc>
                  <a:txBody>
                    <a:bodyPr/>
                    <a:lstStyle/>
                    <a:p>
                      <a:pPr algn="ctr"/>
                      <a:r>
                        <a:rPr lang="hu-HU" b="0" dirty="0"/>
                        <a:t>152</a:t>
                      </a:r>
                    </a:p>
                  </a:txBody>
                  <a:tcPr/>
                </a:tc>
                <a:tc>
                  <a:txBody>
                    <a:bodyPr/>
                    <a:lstStyle/>
                    <a:p>
                      <a:pPr algn="ctr"/>
                      <a:r>
                        <a:rPr lang="hu-HU" b="0" dirty="0"/>
                        <a:t>50</a:t>
                      </a:r>
                    </a:p>
                  </a:txBody>
                  <a:tcPr/>
                </a:tc>
                <a:tc>
                  <a:txBody>
                    <a:bodyPr/>
                    <a:lstStyle/>
                    <a:p>
                      <a:pPr algn="ctr"/>
                      <a:r>
                        <a:rPr lang="hu-HU" b="0" dirty="0"/>
                        <a:t>12,8</a:t>
                      </a:r>
                    </a:p>
                  </a:txBody>
                  <a:tcPr/>
                </a:tc>
                <a:extLst>
                  <a:ext uri="{0D108BD9-81ED-4DB2-BD59-A6C34878D82A}">
                    <a16:rowId xmlns:a16="http://schemas.microsoft.com/office/drawing/2014/main" val="3370367149"/>
                  </a:ext>
                </a:extLst>
              </a:tr>
              <a:tr h="330981">
                <a:tc>
                  <a:txBody>
                    <a:bodyPr/>
                    <a:lstStyle/>
                    <a:p>
                      <a:pPr algn="ctr"/>
                      <a:r>
                        <a:rPr lang="hu-HU" b="0" dirty="0"/>
                        <a:t>-Hessen</a:t>
                      </a:r>
                    </a:p>
                  </a:txBody>
                  <a:tcPr/>
                </a:tc>
                <a:tc>
                  <a:txBody>
                    <a:bodyPr/>
                    <a:lstStyle/>
                    <a:p>
                      <a:pPr algn="ctr"/>
                      <a:r>
                        <a:rPr lang="hu-HU" b="0" dirty="0"/>
                        <a:t>1,11</a:t>
                      </a:r>
                    </a:p>
                  </a:txBody>
                  <a:tcPr/>
                </a:tc>
                <a:tc>
                  <a:txBody>
                    <a:bodyPr/>
                    <a:lstStyle/>
                    <a:p>
                      <a:pPr algn="ctr"/>
                      <a:r>
                        <a:rPr lang="hu-HU" b="0" dirty="0"/>
                        <a:t>6,1</a:t>
                      </a:r>
                    </a:p>
                  </a:txBody>
                  <a:tcPr/>
                </a:tc>
                <a:tc>
                  <a:txBody>
                    <a:bodyPr/>
                    <a:lstStyle/>
                    <a:p>
                      <a:pPr algn="ctr"/>
                      <a:r>
                        <a:rPr lang="hu-HU" b="0" dirty="0"/>
                        <a:t>62</a:t>
                      </a:r>
                    </a:p>
                  </a:txBody>
                  <a:tcPr/>
                </a:tc>
                <a:tc>
                  <a:txBody>
                    <a:bodyPr/>
                    <a:lstStyle/>
                    <a:p>
                      <a:pPr algn="ctr"/>
                      <a:r>
                        <a:rPr lang="hu-HU" b="0" dirty="0"/>
                        <a:t>16</a:t>
                      </a:r>
                    </a:p>
                  </a:txBody>
                  <a:tcPr/>
                </a:tc>
                <a:tc>
                  <a:txBody>
                    <a:bodyPr/>
                    <a:lstStyle/>
                    <a:p>
                      <a:pPr algn="ctr"/>
                      <a:r>
                        <a:rPr lang="hu-HU" b="0" dirty="0"/>
                        <a:t>2,2</a:t>
                      </a:r>
                    </a:p>
                  </a:txBody>
                  <a:tcPr/>
                </a:tc>
                <a:extLst>
                  <a:ext uri="{0D108BD9-81ED-4DB2-BD59-A6C34878D82A}">
                    <a16:rowId xmlns:a16="http://schemas.microsoft.com/office/drawing/2014/main" val="1834766188"/>
                  </a:ext>
                </a:extLst>
              </a:tr>
            </a:tbl>
          </a:graphicData>
        </a:graphic>
      </p:graphicFrame>
    </p:spTree>
    <p:extLst>
      <p:ext uri="{BB962C8B-B14F-4D97-AF65-F5344CB8AC3E}">
        <p14:creationId xmlns:p14="http://schemas.microsoft.com/office/powerpoint/2010/main" val="3125453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760A10E-9E17-40A5-906A-F962C4BE785C}"/>
              </a:ext>
            </a:extLst>
          </p:cNvPr>
          <p:cNvSpPr>
            <a:spLocks noGrp="1"/>
          </p:cNvSpPr>
          <p:nvPr>
            <p:ph type="title"/>
          </p:nvPr>
        </p:nvSpPr>
        <p:spPr/>
        <p:txBody>
          <a:bodyPr>
            <a:noAutofit/>
          </a:bodyPr>
          <a:lstStyle/>
          <a:p>
            <a:pPr algn="ctr"/>
            <a:r>
              <a:rPr lang="hu-HU" sz="3200" b="1" dirty="0"/>
              <a:t>A Német-Magyar Ipari és Kereskedelmi Kamara vezetői Csák János miniszternél (Forrás: DUIHK Hírlevél, szeptember 13.)</a:t>
            </a:r>
          </a:p>
        </p:txBody>
      </p:sp>
      <p:sp>
        <p:nvSpPr>
          <p:cNvPr id="3" name="Tartalom helye 2">
            <a:extLst>
              <a:ext uri="{FF2B5EF4-FFF2-40B4-BE49-F238E27FC236}">
                <a16:creationId xmlns:a16="http://schemas.microsoft.com/office/drawing/2014/main" id="{F6A0A4EC-E4CB-411D-9608-D56EEF821D6A}"/>
              </a:ext>
            </a:extLst>
          </p:cNvPr>
          <p:cNvSpPr>
            <a:spLocks noGrp="1"/>
          </p:cNvSpPr>
          <p:nvPr>
            <p:ph idx="1"/>
          </p:nvPr>
        </p:nvSpPr>
        <p:spPr/>
        <p:txBody>
          <a:bodyPr>
            <a:normAutofit fontScale="92500" lnSpcReduction="20000"/>
          </a:bodyPr>
          <a:lstStyle/>
          <a:p>
            <a:pPr marL="0" indent="0" algn="just">
              <a:buNone/>
            </a:pPr>
            <a:r>
              <a:rPr lang="hu-HU" b="1" dirty="0"/>
              <a:t>Sávos András, a DUIHK elnöke és Barbara </a:t>
            </a:r>
            <a:r>
              <a:rPr lang="hu-HU" b="1" dirty="0" err="1"/>
              <a:t>Zollmann</a:t>
            </a:r>
            <a:r>
              <a:rPr lang="hu-HU" b="1" dirty="0"/>
              <a:t> ügyvezető igazgató megbeszélést folytatott Csák János kulturális és innovációs miniszterrel és Dr. György László államtitkárral.  </a:t>
            </a:r>
          </a:p>
          <a:p>
            <a:pPr marL="0" indent="0" algn="just">
              <a:buNone/>
            </a:pPr>
            <a:r>
              <a:rPr lang="hu-HU" dirty="0"/>
              <a:t>A megbeszélésen a szakképzés és a felsőoktatás kérdései mellett alapvető gazdaság-stratégiai kérdésekről is szó esett: hogyan lehet a hazai kkv-kat jobban összekapcsolni a német és más nemzetközi vállalatokkal? Hogyan lehet az innovációt fenntartható módon előmozdítani a kkv-kban? Hogyan növelhető a magyar gazdaság hozzáadott értékteremtési képessége? Hogyan változnak meg hosszú távon a globális gazdasági struktúrák?  </a:t>
            </a:r>
          </a:p>
          <a:p>
            <a:pPr marL="0" indent="0" algn="just">
              <a:buNone/>
            </a:pPr>
            <a:r>
              <a:rPr lang="hu-HU" dirty="0"/>
              <a:t>A konzultáció során több olyan területről is szó esett, amelyek mind a magyar gazdaságot, mind a DUIHK-tagok érdekeit szolgálják, és amelyeken ezért a jövőben konkrét projektekben is intenzívebbé válik a kamara és a minisztérium közötti együttműködés. </a:t>
            </a:r>
          </a:p>
        </p:txBody>
      </p:sp>
    </p:spTree>
    <p:extLst>
      <p:ext uri="{BB962C8B-B14F-4D97-AF65-F5344CB8AC3E}">
        <p14:creationId xmlns:p14="http://schemas.microsoft.com/office/powerpoint/2010/main" val="7142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E77402A-A44E-4DA5-BE80-2C3D9F673FF7}"/>
              </a:ext>
            </a:extLst>
          </p:cNvPr>
          <p:cNvSpPr>
            <a:spLocks noGrp="1"/>
          </p:cNvSpPr>
          <p:nvPr>
            <p:ph type="title"/>
          </p:nvPr>
        </p:nvSpPr>
        <p:spPr/>
        <p:txBody>
          <a:bodyPr>
            <a:noAutofit/>
          </a:bodyPr>
          <a:lstStyle/>
          <a:p>
            <a:pPr algn="ctr"/>
            <a:r>
              <a:rPr lang="hu-HU" sz="3200" b="1" dirty="0"/>
              <a:t>A világgazdaság legfontosabb nemzetgazdaságai 2022-ben az előállított GDP nagysága szerint 					</a:t>
            </a:r>
            <a:r>
              <a:rPr lang="hu-HU" sz="3200" dirty="0"/>
              <a:t>(Forrás: www.visualcapitalist.com)</a:t>
            </a:r>
          </a:p>
        </p:txBody>
      </p:sp>
      <p:graphicFrame>
        <p:nvGraphicFramePr>
          <p:cNvPr id="4" name="Tartalom helye 3">
            <a:extLst>
              <a:ext uri="{FF2B5EF4-FFF2-40B4-BE49-F238E27FC236}">
                <a16:creationId xmlns:a16="http://schemas.microsoft.com/office/drawing/2014/main" id="{7089B9FD-A548-4E68-8437-B13603A00FC1}"/>
              </a:ext>
            </a:extLst>
          </p:cNvPr>
          <p:cNvGraphicFramePr>
            <a:graphicFrameLocks noGrp="1"/>
          </p:cNvGraphicFramePr>
          <p:nvPr>
            <p:ph idx="1"/>
            <p:extLst>
              <p:ext uri="{D42A27DB-BD31-4B8C-83A1-F6EECF244321}">
                <p14:modId xmlns:p14="http://schemas.microsoft.com/office/powerpoint/2010/main" val="3754900172"/>
              </p:ext>
            </p:extLst>
          </p:nvPr>
        </p:nvGraphicFramePr>
        <p:xfrm>
          <a:off x="1432290" y="2039192"/>
          <a:ext cx="9184460" cy="4248324"/>
        </p:xfrm>
        <a:graphic>
          <a:graphicData uri="http://schemas.openxmlformats.org/drawingml/2006/table">
            <a:tbl>
              <a:tblPr firstRow="1" firstCol="1" bandRow="1">
                <a:tableStyleId>{5C22544A-7EE6-4342-B048-85BDC9FD1C3A}</a:tableStyleId>
              </a:tblPr>
              <a:tblGrid>
                <a:gridCol w="1995506">
                  <a:extLst>
                    <a:ext uri="{9D8B030D-6E8A-4147-A177-3AD203B41FA5}">
                      <a16:colId xmlns:a16="http://schemas.microsoft.com/office/drawing/2014/main" val="2116784907"/>
                    </a:ext>
                  </a:extLst>
                </a:gridCol>
                <a:gridCol w="4690723">
                  <a:extLst>
                    <a:ext uri="{9D8B030D-6E8A-4147-A177-3AD203B41FA5}">
                      <a16:colId xmlns:a16="http://schemas.microsoft.com/office/drawing/2014/main" val="835644172"/>
                    </a:ext>
                  </a:extLst>
                </a:gridCol>
                <a:gridCol w="2498231">
                  <a:extLst>
                    <a:ext uri="{9D8B030D-6E8A-4147-A177-3AD203B41FA5}">
                      <a16:colId xmlns:a16="http://schemas.microsoft.com/office/drawing/2014/main" val="4228546758"/>
                    </a:ext>
                  </a:extLst>
                </a:gridCol>
              </a:tblGrid>
              <a:tr h="354027">
                <a:tc>
                  <a:txBody>
                    <a:bodyPr/>
                    <a:lstStyle/>
                    <a:p>
                      <a:pPr algn="ctr">
                        <a:lnSpc>
                          <a:spcPct val="107000"/>
                        </a:lnSpc>
                        <a:spcAft>
                          <a:spcPts val="0"/>
                        </a:spcAft>
                      </a:pPr>
                      <a:r>
                        <a:rPr lang="hu-HU" sz="1200">
                          <a:effectLst/>
                        </a:rPr>
                        <a:t>Rank</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Country</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GDP (Billions, USD)</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843765249"/>
                  </a:ext>
                </a:extLst>
              </a:tr>
              <a:tr h="354027">
                <a:tc>
                  <a:txBody>
                    <a:bodyPr/>
                    <a:lstStyle/>
                    <a:p>
                      <a:pPr>
                        <a:lnSpc>
                          <a:spcPct val="107000"/>
                        </a:lnSpc>
                        <a:spcAft>
                          <a:spcPts val="0"/>
                        </a:spcAft>
                      </a:pPr>
                      <a:r>
                        <a:rPr lang="hu-HU" sz="1200">
                          <a:effectLst/>
                        </a:rPr>
                        <a:t>#1</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dirty="0">
                          <a:effectLst/>
                        </a:rPr>
                        <a:t>United </a:t>
                      </a:r>
                      <a:r>
                        <a:rPr lang="hu-HU" sz="2000" b="1" dirty="0" err="1">
                          <a:effectLst/>
                        </a:rPr>
                        <a:t>States</a:t>
                      </a:r>
                      <a:endParaRPr lang="hu-HU"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a:effectLst/>
                        </a:rPr>
                        <a:t>$25,035.2</a:t>
                      </a:r>
                      <a:endParaRPr lang="hu-HU" sz="2000" b="1">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99376541"/>
                  </a:ext>
                </a:extLst>
              </a:tr>
              <a:tr h="354027">
                <a:tc>
                  <a:txBody>
                    <a:bodyPr/>
                    <a:lstStyle/>
                    <a:p>
                      <a:pPr>
                        <a:lnSpc>
                          <a:spcPct val="107000"/>
                        </a:lnSpc>
                        <a:spcAft>
                          <a:spcPts val="0"/>
                        </a:spcAft>
                      </a:pPr>
                      <a:r>
                        <a:rPr lang="hu-HU" sz="1200">
                          <a:effectLst/>
                        </a:rPr>
                        <a:t>#2</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dirty="0" err="1">
                          <a:effectLst/>
                        </a:rPr>
                        <a:t>China</a:t>
                      </a:r>
                      <a:endParaRPr lang="hu-HU"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dirty="0">
                          <a:effectLst/>
                        </a:rPr>
                        <a:t>$18,321.2</a:t>
                      </a:r>
                      <a:endParaRPr lang="hu-HU"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237784571"/>
                  </a:ext>
                </a:extLst>
              </a:tr>
              <a:tr h="354027">
                <a:tc>
                  <a:txBody>
                    <a:bodyPr/>
                    <a:lstStyle/>
                    <a:p>
                      <a:pPr>
                        <a:lnSpc>
                          <a:spcPct val="107000"/>
                        </a:lnSpc>
                        <a:spcAft>
                          <a:spcPts val="0"/>
                        </a:spcAft>
                      </a:pPr>
                      <a:r>
                        <a:rPr lang="hu-HU" sz="1200">
                          <a:effectLst/>
                        </a:rPr>
                        <a:t>#3</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a:effectLst/>
                        </a:rPr>
                        <a:t>Japan</a:t>
                      </a:r>
                      <a:endParaRPr lang="hu-HU" sz="2000" b="1">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dirty="0">
                          <a:effectLst/>
                        </a:rPr>
                        <a:t>$4,300.6</a:t>
                      </a:r>
                      <a:endParaRPr lang="hu-HU"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204744122"/>
                  </a:ext>
                </a:extLst>
              </a:tr>
              <a:tr h="354027">
                <a:tc>
                  <a:txBody>
                    <a:bodyPr/>
                    <a:lstStyle/>
                    <a:p>
                      <a:pPr>
                        <a:lnSpc>
                          <a:spcPct val="107000"/>
                        </a:lnSpc>
                        <a:spcAft>
                          <a:spcPts val="0"/>
                        </a:spcAft>
                      </a:pPr>
                      <a:r>
                        <a:rPr lang="hu-HU" sz="1200">
                          <a:effectLst/>
                        </a:rPr>
                        <a:t>#4</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a:effectLst/>
                        </a:rPr>
                        <a:t>Germany</a:t>
                      </a:r>
                      <a:endParaRPr lang="hu-HU" sz="2000" b="1">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dirty="0">
                          <a:effectLst/>
                        </a:rPr>
                        <a:t>$4,031.1</a:t>
                      </a:r>
                      <a:endParaRPr lang="hu-HU"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823268490"/>
                  </a:ext>
                </a:extLst>
              </a:tr>
              <a:tr h="354027">
                <a:tc>
                  <a:txBody>
                    <a:bodyPr/>
                    <a:lstStyle/>
                    <a:p>
                      <a:pPr>
                        <a:lnSpc>
                          <a:spcPct val="107000"/>
                        </a:lnSpc>
                        <a:spcAft>
                          <a:spcPts val="0"/>
                        </a:spcAft>
                      </a:pPr>
                      <a:r>
                        <a:rPr lang="hu-HU" sz="1200">
                          <a:effectLst/>
                        </a:rPr>
                        <a:t>#5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a:effectLst/>
                        </a:rPr>
                        <a:t>India</a:t>
                      </a:r>
                      <a:endParaRPr lang="hu-HU" sz="2000" b="1">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dirty="0">
                          <a:effectLst/>
                        </a:rPr>
                        <a:t>$3,468.6</a:t>
                      </a:r>
                      <a:endParaRPr lang="hu-HU"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284002179"/>
                  </a:ext>
                </a:extLst>
              </a:tr>
              <a:tr h="354027">
                <a:tc>
                  <a:txBody>
                    <a:bodyPr/>
                    <a:lstStyle/>
                    <a:p>
                      <a:pPr>
                        <a:lnSpc>
                          <a:spcPct val="107000"/>
                        </a:lnSpc>
                        <a:spcAft>
                          <a:spcPts val="0"/>
                        </a:spcAft>
                      </a:pPr>
                      <a:r>
                        <a:rPr lang="hu-HU" sz="1200">
                          <a:effectLst/>
                        </a:rPr>
                        <a:t>#6</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a:effectLst/>
                        </a:rPr>
                        <a:t>United Kingdom</a:t>
                      </a:r>
                      <a:endParaRPr lang="hu-HU" sz="2000" b="1">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dirty="0">
                          <a:effectLst/>
                        </a:rPr>
                        <a:t>$3,198.5</a:t>
                      </a:r>
                      <a:endParaRPr lang="hu-HU"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2198941"/>
                  </a:ext>
                </a:extLst>
              </a:tr>
              <a:tr h="354027">
                <a:tc>
                  <a:txBody>
                    <a:bodyPr/>
                    <a:lstStyle/>
                    <a:p>
                      <a:pPr>
                        <a:lnSpc>
                          <a:spcPct val="107000"/>
                        </a:lnSpc>
                        <a:spcAft>
                          <a:spcPts val="0"/>
                        </a:spcAft>
                      </a:pPr>
                      <a:r>
                        <a:rPr lang="hu-HU" sz="1200">
                          <a:effectLst/>
                        </a:rPr>
                        <a:t>#7</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a:effectLst/>
                        </a:rPr>
                        <a:t>France</a:t>
                      </a:r>
                      <a:endParaRPr lang="hu-HU" sz="2000" b="1">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dirty="0">
                          <a:effectLst/>
                        </a:rPr>
                        <a:t>$2,778.1</a:t>
                      </a:r>
                      <a:endParaRPr lang="hu-HU"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675633233"/>
                  </a:ext>
                </a:extLst>
              </a:tr>
              <a:tr h="354027">
                <a:tc>
                  <a:txBody>
                    <a:bodyPr/>
                    <a:lstStyle/>
                    <a:p>
                      <a:pPr>
                        <a:lnSpc>
                          <a:spcPct val="107000"/>
                        </a:lnSpc>
                        <a:spcAft>
                          <a:spcPts val="0"/>
                        </a:spcAft>
                      </a:pPr>
                      <a:r>
                        <a:rPr lang="hu-HU" sz="1200">
                          <a:effectLst/>
                        </a:rPr>
                        <a:t>#8</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a:effectLst/>
                        </a:rPr>
                        <a:t>Canada</a:t>
                      </a:r>
                      <a:endParaRPr lang="hu-HU" sz="2000" b="1">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dirty="0">
                          <a:effectLst/>
                        </a:rPr>
                        <a:t>$2,200.4</a:t>
                      </a:r>
                      <a:endParaRPr lang="hu-HU"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77569941"/>
                  </a:ext>
                </a:extLst>
              </a:tr>
              <a:tr h="354027">
                <a:tc>
                  <a:txBody>
                    <a:bodyPr/>
                    <a:lstStyle/>
                    <a:p>
                      <a:pPr>
                        <a:lnSpc>
                          <a:spcPct val="107000"/>
                        </a:lnSpc>
                        <a:spcAft>
                          <a:spcPts val="0"/>
                        </a:spcAft>
                      </a:pPr>
                      <a:r>
                        <a:rPr lang="hu-HU" sz="1200">
                          <a:effectLst/>
                        </a:rPr>
                        <a:t>#9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a:effectLst/>
                        </a:rPr>
                        <a:t>Russia</a:t>
                      </a:r>
                      <a:endParaRPr lang="hu-HU" sz="2000" b="1">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dirty="0">
                          <a:effectLst/>
                        </a:rPr>
                        <a:t>$2,133.1</a:t>
                      </a:r>
                      <a:endParaRPr lang="hu-HU"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22373010"/>
                  </a:ext>
                </a:extLst>
              </a:tr>
              <a:tr h="354027">
                <a:tc>
                  <a:txBody>
                    <a:bodyPr/>
                    <a:lstStyle/>
                    <a:p>
                      <a:pPr>
                        <a:lnSpc>
                          <a:spcPct val="107000"/>
                        </a:lnSpc>
                        <a:spcAft>
                          <a:spcPts val="0"/>
                        </a:spcAft>
                      </a:pPr>
                      <a:r>
                        <a:rPr lang="hu-HU" sz="1200">
                          <a:effectLst/>
                        </a:rPr>
                        <a:t>#10</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a:effectLst/>
                        </a:rPr>
                        <a:t>Italy</a:t>
                      </a:r>
                      <a:endParaRPr lang="hu-HU" sz="2000" b="1">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2000" b="1" dirty="0">
                          <a:effectLst/>
                        </a:rPr>
                        <a:t>$1,997.0</a:t>
                      </a:r>
                      <a:endParaRPr lang="hu-HU"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230030678"/>
                  </a:ext>
                </a:extLst>
              </a:tr>
              <a:tr h="354027">
                <a:tc>
                  <a:txBody>
                    <a:bodyPr/>
                    <a:lstStyle/>
                    <a:p>
                      <a:pPr algn="ctr">
                        <a:lnSpc>
                          <a:spcPct val="107000"/>
                        </a:lnSpc>
                        <a:spcAft>
                          <a:spcPts val="0"/>
                        </a:spcAft>
                      </a:pPr>
                      <a:r>
                        <a:rPr lang="hu-HU" sz="1200">
                          <a:effectLst/>
                        </a:rPr>
                        <a:t>Total World GDP</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2000" b="1">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2000" b="1" dirty="0">
                          <a:effectLst/>
                        </a:rPr>
                        <a:t>$101,559.3</a:t>
                      </a:r>
                      <a:endParaRPr lang="hu-HU"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78618543"/>
                  </a:ext>
                </a:extLst>
              </a:tr>
            </a:tbl>
          </a:graphicData>
        </a:graphic>
      </p:graphicFrame>
      <p:sp>
        <p:nvSpPr>
          <p:cNvPr id="5" name="Téglalap 4" descr="🇺🇸">
            <a:extLst>
              <a:ext uri="{FF2B5EF4-FFF2-40B4-BE49-F238E27FC236}">
                <a16:creationId xmlns:a16="http://schemas.microsoft.com/office/drawing/2014/main" id="{4D90DDF3-54EF-4D86-ABEA-5CD6E755E6DD}"/>
              </a:ext>
            </a:extLst>
          </p:cNvPr>
          <p:cNvSpPr>
            <a:spLocks noChangeAspect="1" noChangeArrowheads="1"/>
          </p:cNvSpPr>
          <p:nvPr/>
        </p:nvSpPr>
        <p:spPr bwMode="auto">
          <a:xfrm>
            <a:off x="3254375" y="27924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hu-HU"/>
          </a:p>
        </p:txBody>
      </p:sp>
      <p:sp>
        <p:nvSpPr>
          <p:cNvPr id="6" name="Téglalap 5" descr="🇨🇳">
            <a:extLst>
              <a:ext uri="{FF2B5EF4-FFF2-40B4-BE49-F238E27FC236}">
                <a16:creationId xmlns:a16="http://schemas.microsoft.com/office/drawing/2014/main" id="{E37CBDD4-45C6-4B2A-A1BD-122E5AA05057}"/>
              </a:ext>
            </a:extLst>
          </p:cNvPr>
          <p:cNvSpPr>
            <a:spLocks noChangeAspect="1" noChangeArrowheads="1"/>
          </p:cNvSpPr>
          <p:nvPr/>
        </p:nvSpPr>
        <p:spPr bwMode="auto">
          <a:xfrm>
            <a:off x="3254375" y="27924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hu-HU"/>
          </a:p>
        </p:txBody>
      </p:sp>
      <p:sp>
        <p:nvSpPr>
          <p:cNvPr id="7" name="Téglalap 6" descr="🇯🇵">
            <a:extLst>
              <a:ext uri="{FF2B5EF4-FFF2-40B4-BE49-F238E27FC236}">
                <a16:creationId xmlns:a16="http://schemas.microsoft.com/office/drawing/2014/main" id="{5C906CDB-B8B9-4433-8F57-BE0E92F693E3}"/>
              </a:ext>
            </a:extLst>
          </p:cNvPr>
          <p:cNvSpPr>
            <a:spLocks noChangeAspect="1" noChangeArrowheads="1"/>
          </p:cNvSpPr>
          <p:nvPr/>
        </p:nvSpPr>
        <p:spPr bwMode="auto">
          <a:xfrm>
            <a:off x="3254375" y="27924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hu-HU"/>
          </a:p>
        </p:txBody>
      </p:sp>
      <p:sp>
        <p:nvSpPr>
          <p:cNvPr id="8" name="Téglalap 7" descr="🇩🇪">
            <a:extLst>
              <a:ext uri="{FF2B5EF4-FFF2-40B4-BE49-F238E27FC236}">
                <a16:creationId xmlns:a16="http://schemas.microsoft.com/office/drawing/2014/main" id="{03C5F8F7-3C31-4BF9-878A-E492F8FBC153}"/>
              </a:ext>
            </a:extLst>
          </p:cNvPr>
          <p:cNvSpPr>
            <a:spLocks noChangeAspect="1" noChangeArrowheads="1"/>
          </p:cNvSpPr>
          <p:nvPr/>
        </p:nvSpPr>
        <p:spPr bwMode="auto">
          <a:xfrm>
            <a:off x="3254375" y="27924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hu-HU"/>
          </a:p>
        </p:txBody>
      </p:sp>
      <p:sp>
        <p:nvSpPr>
          <p:cNvPr id="9" name="Téglalap 8" descr="🇮🇳">
            <a:extLst>
              <a:ext uri="{FF2B5EF4-FFF2-40B4-BE49-F238E27FC236}">
                <a16:creationId xmlns:a16="http://schemas.microsoft.com/office/drawing/2014/main" id="{2FBE71C8-90D9-4FDA-BBB8-3EB0852E81EA}"/>
              </a:ext>
            </a:extLst>
          </p:cNvPr>
          <p:cNvSpPr>
            <a:spLocks noChangeAspect="1" noChangeArrowheads="1"/>
          </p:cNvSpPr>
          <p:nvPr/>
        </p:nvSpPr>
        <p:spPr bwMode="auto">
          <a:xfrm>
            <a:off x="3254375" y="27924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hu-HU"/>
          </a:p>
        </p:txBody>
      </p:sp>
      <p:sp>
        <p:nvSpPr>
          <p:cNvPr id="10" name="Téglalap 9" descr="🇬🇧">
            <a:extLst>
              <a:ext uri="{FF2B5EF4-FFF2-40B4-BE49-F238E27FC236}">
                <a16:creationId xmlns:a16="http://schemas.microsoft.com/office/drawing/2014/main" id="{E9244296-1847-4155-965A-9B0CEB6DCE45}"/>
              </a:ext>
            </a:extLst>
          </p:cNvPr>
          <p:cNvSpPr>
            <a:spLocks noChangeAspect="1" noChangeArrowheads="1"/>
          </p:cNvSpPr>
          <p:nvPr/>
        </p:nvSpPr>
        <p:spPr bwMode="auto">
          <a:xfrm>
            <a:off x="3254375" y="27924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hu-HU"/>
          </a:p>
        </p:txBody>
      </p:sp>
      <p:sp>
        <p:nvSpPr>
          <p:cNvPr id="11" name="Téglalap 10" descr="🇫🇷">
            <a:extLst>
              <a:ext uri="{FF2B5EF4-FFF2-40B4-BE49-F238E27FC236}">
                <a16:creationId xmlns:a16="http://schemas.microsoft.com/office/drawing/2014/main" id="{8CBB5FB1-61DE-44BB-AA99-CAA82FA57841}"/>
              </a:ext>
            </a:extLst>
          </p:cNvPr>
          <p:cNvSpPr>
            <a:spLocks noChangeAspect="1" noChangeArrowheads="1"/>
          </p:cNvSpPr>
          <p:nvPr/>
        </p:nvSpPr>
        <p:spPr bwMode="auto">
          <a:xfrm>
            <a:off x="3254375" y="27924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hu-HU"/>
          </a:p>
        </p:txBody>
      </p:sp>
      <p:sp>
        <p:nvSpPr>
          <p:cNvPr id="12" name="Téglalap 11" descr="🇨🇦">
            <a:extLst>
              <a:ext uri="{FF2B5EF4-FFF2-40B4-BE49-F238E27FC236}">
                <a16:creationId xmlns:a16="http://schemas.microsoft.com/office/drawing/2014/main" id="{B3649640-1D7F-4615-A835-1C7BEF3C10AC}"/>
              </a:ext>
            </a:extLst>
          </p:cNvPr>
          <p:cNvSpPr>
            <a:spLocks noChangeAspect="1" noChangeArrowheads="1"/>
          </p:cNvSpPr>
          <p:nvPr/>
        </p:nvSpPr>
        <p:spPr bwMode="auto">
          <a:xfrm>
            <a:off x="3254375" y="27924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hu-HU"/>
          </a:p>
        </p:txBody>
      </p:sp>
      <p:sp>
        <p:nvSpPr>
          <p:cNvPr id="13" name="Téglalap 12" descr="🇷🇺">
            <a:extLst>
              <a:ext uri="{FF2B5EF4-FFF2-40B4-BE49-F238E27FC236}">
                <a16:creationId xmlns:a16="http://schemas.microsoft.com/office/drawing/2014/main" id="{E62E0BC1-F237-4250-85E3-FFB906A69B88}"/>
              </a:ext>
            </a:extLst>
          </p:cNvPr>
          <p:cNvSpPr>
            <a:spLocks noChangeAspect="1" noChangeArrowheads="1"/>
          </p:cNvSpPr>
          <p:nvPr/>
        </p:nvSpPr>
        <p:spPr bwMode="auto">
          <a:xfrm>
            <a:off x="3254375" y="27924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hu-HU"/>
          </a:p>
        </p:txBody>
      </p:sp>
      <p:sp>
        <p:nvSpPr>
          <p:cNvPr id="14" name="Téglalap 13" descr="🇮🇹">
            <a:extLst>
              <a:ext uri="{FF2B5EF4-FFF2-40B4-BE49-F238E27FC236}">
                <a16:creationId xmlns:a16="http://schemas.microsoft.com/office/drawing/2014/main" id="{1B9B588D-13F0-49CE-8ED2-5B3C9E1E5D6F}"/>
              </a:ext>
            </a:extLst>
          </p:cNvPr>
          <p:cNvSpPr>
            <a:spLocks noChangeAspect="1" noChangeArrowheads="1"/>
          </p:cNvSpPr>
          <p:nvPr/>
        </p:nvSpPr>
        <p:spPr bwMode="auto">
          <a:xfrm>
            <a:off x="3254375" y="27924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hu-HU"/>
          </a:p>
        </p:txBody>
      </p:sp>
    </p:spTree>
    <p:extLst>
      <p:ext uri="{BB962C8B-B14F-4D97-AF65-F5344CB8AC3E}">
        <p14:creationId xmlns:p14="http://schemas.microsoft.com/office/powerpoint/2010/main" val="40837748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12A4BE4-8DF6-4A94-9B79-8ADC3E760C91}"/>
              </a:ext>
            </a:extLst>
          </p:cNvPr>
          <p:cNvSpPr>
            <a:spLocks noGrp="1"/>
          </p:cNvSpPr>
          <p:nvPr>
            <p:ph type="title"/>
          </p:nvPr>
        </p:nvSpPr>
        <p:spPr/>
        <p:txBody>
          <a:bodyPr>
            <a:normAutofit/>
          </a:bodyPr>
          <a:lstStyle/>
          <a:p>
            <a:pPr algn="ctr"/>
            <a:r>
              <a:rPr lang="hu-HU" sz="3200" b="1" dirty="0"/>
              <a:t>A HIPA és a DUIHK vezetői év eleji találkozásának főbb megállapításai</a:t>
            </a:r>
          </a:p>
        </p:txBody>
      </p:sp>
      <p:sp>
        <p:nvSpPr>
          <p:cNvPr id="3" name="Tartalom helye 2">
            <a:extLst>
              <a:ext uri="{FF2B5EF4-FFF2-40B4-BE49-F238E27FC236}">
                <a16:creationId xmlns:a16="http://schemas.microsoft.com/office/drawing/2014/main" id="{D1777975-46C4-4476-A426-0EB13499715A}"/>
              </a:ext>
            </a:extLst>
          </p:cNvPr>
          <p:cNvSpPr>
            <a:spLocks noGrp="1"/>
          </p:cNvSpPr>
          <p:nvPr>
            <p:ph idx="1"/>
          </p:nvPr>
        </p:nvSpPr>
        <p:spPr/>
        <p:txBody>
          <a:bodyPr>
            <a:normAutofit fontScale="40000" lnSpcReduction="20000"/>
          </a:bodyPr>
          <a:lstStyle/>
          <a:p>
            <a:pPr marL="0" indent="0" algn="just">
              <a:buNone/>
            </a:pPr>
            <a:r>
              <a:rPr lang="hu-HU" sz="4500" b="1" dirty="0"/>
              <a:t>A német érdekeltségű vállalatok </a:t>
            </a:r>
            <a:r>
              <a:rPr lang="hu-HU" sz="4500" dirty="0"/>
              <a:t>alkotják a legnagyobb befektetői közösséget hazánkban, </a:t>
            </a:r>
            <a:r>
              <a:rPr lang="hu-HU" sz="4500" b="1" dirty="0"/>
              <a:t>az MNB 2021-es adatai szerint a teljes külföldi közvetlen tőkeállomány mintegy 21%-át biztosítva</a:t>
            </a:r>
            <a:r>
              <a:rPr lang="hu-HU" sz="4500" dirty="0"/>
              <a:t>. A kiemelt partnerek súlya a mostani, válságokkal sújtott időszakban még inkább </a:t>
            </a:r>
            <a:r>
              <a:rPr lang="hu-HU" sz="4500" dirty="0" err="1"/>
              <a:t>felértékelődik</a:t>
            </a:r>
            <a:r>
              <a:rPr lang="hu-HU" sz="4500" dirty="0"/>
              <a:t>, azaz töretlen a német befektetők bizalma a magyar gazdaság iránt .</a:t>
            </a:r>
          </a:p>
          <a:p>
            <a:pPr marL="0" indent="0" algn="just">
              <a:buNone/>
            </a:pPr>
            <a:r>
              <a:rPr lang="hu-HU" sz="4500" dirty="0"/>
              <a:t>2014 és 2022 első féléve között 171 német vállalat esetében született pozitív beruházási döntés a HIPA közreműködésével, aminek hozadéka a 7,86 milliárd euró befektetési volumen, illetve 32 ezer új munkahely volt. </a:t>
            </a:r>
            <a:r>
              <a:rPr lang="hu-HU" sz="4500" b="1" dirty="0"/>
              <a:t>Ez idő szerint több mint 2.700 német cég mintegy 225 ezer embernek ad munkát Magyarországon. </a:t>
            </a:r>
          </a:p>
          <a:p>
            <a:pPr marL="0" indent="0" algn="just">
              <a:buNone/>
            </a:pPr>
            <a:r>
              <a:rPr lang="hu-HU" sz="4500" dirty="0"/>
              <a:t>Sávos András, a DUIHK elnöke: számos német vállalat számára Magyarország stratégiai jelentőséggel bír, mint beszerzési vagy értékesítési piac, illetve mint termelési helyszín. Ezt igazolja az a tény is, hogy </a:t>
            </a:r>
            <a:r>
              <a:rPr lang="hu-HU" sz="4500" b="1" dirty="0"/>
              <a:t>az elmúlt években a német beruházások döntő többségét a már itt működő cégek bővítő és korszerűsítő fejlesztései tették ki évi 2-3 milliárd euró értékben,</a:t>
            </a:r>
            <a:r>
              <a:rPr lang="hu-HU" sz="4500" dirty="0"/>
              <a:t> </a:t>
            </a:r>
            <a:r>
              <a:rPr lang="hu-HU" sz="4500" b="1" dirty="0"/>
              <a:t>amely mintegy kétharmada a feldolgozóiparban valósul meg</a:t>
            </a:r>
            <a:r>
              <a:rPr lang="hu-HU" sz="4500" dirty="0"/>
              <a:t>.</a:t>
            </a:r>
          </a:p>
          <a:p>
            <a:pPr marL="0" indent="0" algn="just">
              <a:buNone/>
            </a:pPr>
            <a:r>
              <a:rPr lang="hu-HU" sz="4500" b="1" dirty="0"/>
              <a:t>2022 bővelkedett német vonatkozású sikertörténetekben: </a:t>
            </a:r>
            <a:r>
              <a:rPr lang="hu-HU" sz="4500" dirty="0"/>
              <a:t>Letették a 2 milliárd eurós költségvetéssel megvalósuló </a:t>
            </a:r>
            <a:r>
              <a:rPr lang="hu-HU" sz="4500" b="1" dirty="0"/>
              <a:t>BMW-gyár</a:t>
            </a:r>
            <a:r>
              <a:rPr lang="hu-HU" sz="4500" dirty="0"/>
              <a:t> alapkövét Debrecenben, a </a:t>
            </a:r>
            <a:r>
              <a:rPr lang="hu-HU" sz="4500" b="1" dirty="0"/>
              <a:t>Mercedes-Benz</a:t>
            </a:r>
            <a:r>
              <a:rPr lang="hu-HU" sz="4500" dirty="0"/>
              <a:t> 1 milliárdos fejlesztést jelentett be Kecskeméten, míg az </a:t>
            </a:r>
            <a:r>
              <a:rPr lang="hu-HU" sz="4500" b="1" dirty="0"/>
              <a:t>Audi</a:t>
            </a:r>
            <a:r>
              <a:rPr lang="hu-HU" sz="4500" dirty="0"/>
              <a:t> új szerszámgyárának bővítését ünnepelhette Győrött. Németországon és Kínán kívül egyedül Magyarországon van jelen gyártóbázissal mindhárom említett prémium autóóriás. Az autóiparon túl egy sor egyéb ágazatban is jelentős bejelentések követték egymást.</a:t>
            </a:r>
          </a:p>
          <a:p>
            <a:pPr marL="0" indent="0" algn="just">
              <a:buNone/>
            </a:pPr>
            <a:r>
              <a:rPr lang="hu-HU" sz="4500" dirty="0"/>
              <a:t>A </a:t>
            </a:r>
            <a:r>
              <a:rPr lang="hu-HU" sz="4500" dirty="0" err="1"/>
              <a:t>Schott</a:t>
            </a:r>
            <a:r>
              <a:rPr lang="hu-HU" sz="4500" dirty="0"/>
              <a:t> lukácsházai fecskendőgyára, a </a:t>
            </a:r>
            <a:r>
              <a:rPr lang="hu-HU" sz="4500" dirty="0" err="1"/>
              <a:t>Kostal</a:t>
            </a:r>
            <a:r>
              <a:rPr lang="hu-HU" sz="4500" dirty="0"/>
              <a:t> budapesti üzleti szolgáltatóközpontja, illetve a félvezetőket gyártó </a:t>
            </a:r>
            <a:r>
              <a:rPr lang="hu-HU" sz="4500" dirty="0" err="1"/>
              <a:t>Infineon</a:t>
            </a:r>
            <a:r>
              <a:rPr lang="hu-HU" sz="4500" dirty="0"/>
              <a:t> ceglédi üzemének bővítése például ebbe a körbe tartozik, mint ahogy a felületi technológiákra specializálódott </a:t>
            </a:r>
            <a:r>
              <a:rPr lang="hu-HU" sz="4500" dirty="0" err="1"/>
              <a:t>Bürkle</a:t>
            </a:r>
            <a:r>
              <a:rPr lang="hu-HU" sz="4500" dirty="0"/>
              <a:t> debreceni, illetve a repülőgépgyártó beszállító </a:t>
            </a:r>
            <a:r>
              <a:rPr lang="hu-HU" sz="4500" dirty="0" err="1"/>
              <a:t>Diehl</a:t>
            </a:r>
            <a:r>
              <a:rPr lang="hu-HU" sz="4500" dirty="0"/>
              <a:t> nyírbátori projektje is. </a:t>
            </a:r>
          </a:p>
          <a:p>
            <a:endParaRPr lang="hu-HU" dirty="0"/>
          </a:p>
        </p:txBody>
      </p:sp>
    </p:spTree>
    <p:extLst>
      <p:ext uri="{BB962C8B-B14F-4D97-AF65-F5344CB8AC3E}">
        <p14:creationId xmlns:p14="http://schemas.microsoft.com/office/powerpoint/2010/main" val="23175192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C798527-ED16-4C69-B9F6-6C71597E1BBB}"/>
              </a:ext>
            </a:extLst>
          </p:cNvPr>
          <p:cNvSpPr>
            <a:spLocks noGrp="1"/>
          </p:cNvSpPr>
          <p:nvPr>
            <p:ph type="title"/>
          </p:nvPr>
        </p:nvSpPr>
        <p:spPr/>
        <p:txBody>
          <a:bodyPr>
            <a:normAutofit/>
          </a:bodyPr>
          <a:lstStyle/>
          <a:p>
            <a:pPr algn="ctr"/>
            <a:r>
              <a:rPr lang="hu-HU" sz="3200" b="1" dirty="0"/>
              <a:t>A stratégiai partnerségi megállapodások fő pontjai, a magyar-német gazdasági együttműködés perspektivikus területei</a:t>
            </a:r>
          </a:p>
        </p:txBody>
      </p:sp>
      <p:sp>
        <p:nvSpPr>
          <p:cNvPr id="3" name="Tartalom helye 2">
            <a:extLst>
              <a:ext uri="{FF2B5EF4-FFF2-40B4-BE49-F238E27FC236}">
                <a16:creationId xmlns:a16="http://schemas.microsoft.com/office/drawing/2014/main" id="{93444B9E-794A-43AB-A956-EFDD08723082}"/>
              </a:ext>
            </a:extLst>
          </p:cNvPr>
          <p:cNvSpPr>
            <a:spLocks noGrp="1"/>
          </p:cNvSpPr>
          <p:nvPr>
            <p:ph idx="1"/>
          </p:nvPr>
        </p:nvSpPr>
        <p:spPr/>
        <p:txBody>
          <a:bodyPr/>
          <a:lstStyle/>
          <a:p>
            <a:pPr marL="0" indent="0">
              <a:buNone/>
            </a:pPr>
            <a:r>
              <a:rPr lang="hu-HU" dirty="0"/>
              <a:t>Együttműködés </a:t>
            </a:r>
          </a:p>
          <a:p>
            <a:pPr>
              <a:buFontTx/>
              <a:buChar char="-"/>
            </a:pPr>
            <a:r>
              <a:rPr lang="hu-HU" dirty="0"/>
              <a:t>kutatásban, fejlesztésben, innovációban</a:t>
            </a:r>
          </a:p>
          <a:p>
            <a:pPr>
              <a:buFontTx/>
              <a:buChar char="-"/>
            </a:pPr>
            <a:r>
              <a:rPr lang="hu-HU" dirty="0"/>
              <a:t>a beszállítói kapcsolatok fejlesztésében</a:t>
            </a:r>
          </a:p>
          <a:p>
            <a:pPr>
              <a:buFontTx/>
              <a:buChar char="-"/>
            </a:pPr>
            <a:r>
              <a:rPr lang="hu-HU" dirty="0"/>
              <a:t>a szakmai képzésben (duális képzés).</a:t>
            </a:r>
          </a:p>
          <a:p>
            <a:pPr>
              <a:buFontTx/>
              <a:buChar char="-"/>
            </a:pPr>
            <a:endParaRPr lang="hu-HU" dirty="0"/>
          </a:p>
        </p:txBody>
      </p:sp>
    </p:spTree>
    <p:extLst>
      <p:ext uri="{BB962C8B-B14F-4D97-AF65-F5344CB8AC3E}">
        <p14:creationId xmlns:p14="http://schemas.microsoft.com/office/powerpoint/2010/main" val="3389034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72C10C2-5CA7-4CF5-87D4-ADC1A57E7B51}"/>
              </a:ext>
            </a:extLst>
          </p:cNvPr>
          <p:cNvSpPr>
            <a:spLocks noGrp="1"/>
          </p:cNvSpPr>
          <p:nvPr>
            <p:ph type="title"/>
          </p:nvPr>
        </p:nvSpPr>
        <p:spPr/>
        <p:txBody>
          <a:bodyPr>
            <a:normAutofit/>
          </a:bodyPr>
          <a:lstStyle/>
          <a:p>
            <a:pPr algn="ctr"/>
            <a:r>
              <a:rPr lang="hu-HU" sz="3200" b="1" dirty="0"/>
              <a:t>A magyar kormány és német érdekeltségű vállalatok között létrehozott stratégiai partnerségi megállapodások  </a:t>
            </a:r>
          </a:p>
        </p:txBody>
      </p:sp>
      <p:graphicFrame>
        <p:nvGraphicFramePr>
          <p:cNvPr id="4" name="Tartalom helye 3">
            <a:extLst>
              <a:ext uri="{FF2B5EF4-FFF2-40B4-BE49-F238E27FC236}">
                <a16:creationId xmlns:a16="http://schemas.microsoft.com/office/drawing/2014/main" id="{4B27E367-DBD9-4710-B5FC-AB4BFD45B893}"/>
              </a:ext>
            </a:extLst>
          </p:cNvPr>
          <p:cNvGraphicFramePr>
            <a:graphicFrameLocks noGrp="1"/>
          </p:cNvGraphicFramePr>
          <p:nvPr>
            <p:ph idx="1"/>
            <p:extLst>
              <p:ext uri="{D42A27DB-BD31-4B8C-83A1-F6EECF244321}">
                <p14:modId xmlns:p14="http://schemas.microsoft.com/office/powerpoint/2010/main" val="3582155172"/>
              </p:ext>
            </p:extLst>
          </p:nvPr>
        </p:nvGraphicFramePr>
        <p:xfrm>
          <a:off x="2880765" y="1952619"/>
          <a:ext cx="6813493" cy="4401323"/>
        </p:xfrm>
        <a:graphic>
          <a:graphicData uri="http://schemas.openxmlformats.org/drawingml/2006/table">
            <a:tbl>
              <a:tblPr firstRow="1" firstCol="1" bandRow="1">
                <a:tableStyleId>{5C22544A-7EE6-4342-B048-85BDC9FD1C3A}</a:tableStyleId>
              </a:tblPr>
              <a:tblGrid>
                <a:gridCol w="5014041">
                  <a:extLst>
                    <a:ext uri="{9D8B030D-6E8A-4147-A177-3AD203B41FA5}">
                      <a16:colId xmlns:a16="http://schemas.microsoft.com/office/drawing/2014/main" val="1563336436"/>
                    </a:ext>
                  </a:extLst>
                </a:gridCol>
                <a:gridCol w="1799452">
                  <a:extLst>
                    <a:ext uri="{9D8B030D-6E8A-4147-A177-3AD203B41FA5}">
                      <a16:colId xmlns:a16="http://schemas.microsoft.com/office/drawing/2014/main" val="4060986859"/>
                    </a:ext>
                  </a:extLst>
                </a:gridCol>
              </a:tblGrid>
              <a:tr h="0">
                <a:tc>
                  <a:txBody>
                    <a:bodyPr/>
                    <a:lstStyle/>
                    <a:p>
                      <a:pPr>
                        <a:lnSpc>
                          <a:spcPct val="107000"/>
                        </a:lnSpc>
                        <a:spcAft>
                          <a:spcPts val="0"/>
                        </a:spcAft>
                      </a:pPr>
                      <a:r>
                        <a:rPr lang="hu-HU" sz="1200" dirty="0">
                          <a:solidFill>
                            <a:schemeClr val="tx1"/>
                          </a:solidFill>
                          <a:effectLst/>
                          <a:highlight>
                            <a:srgbClr val="FFFF00"/>
                          </a:highlight>
                        </a:rPr>
                        <a:t>Stratégiai partner</a:t>
                      </a:r>
                      <a:endParaRPr lang="hu-HU" sz="1200" dirty="0">
                        <a:solidFill>
                          <a:schemeClr val="tx1"/>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dirty="0">
                          <a:effectLst/>
                          <a:highlight>
                            <a:srgbClr val="FFFF00"/>
                          </a:highlight>
                        </a:rPr>
                        <a:t>Dátum</a:t>
                      </a:r>
                      <a:endParaRPr lang="hu-HU" sz="1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163579409"/>
                  </a:ext>
                </a:extLst>
              </a:tr>
              <a:tr h="0">
                <a:tc>
                  <a:txBody>
                    <a:bodyPr/>
                    <a:lstStyle/>
                    <a:p>
                      <a:pPr marL="228600">
                        <a:lnSpc>
                          <a:spcPct val="107000"/>
                        </a:lnSpc>
                        <a:spcAft>
                          <a:spcPts val="0"/>
                        </a:spcAft>
                      </a:pPr>
                      <a:r>
                        <a:rPr lang="hu-HU" sz="1200" u="none" strike="noStrike">
                          <a:effectLst/>
                          <a:highlight>
                            <a:srgbClr val="FFFF00"/>
                          </a:highlight>
                          <a:hlinkClick r:id="rId2"/>
                        </a:rPr>
                        <a:t>Daimler AG</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2012. november 9.</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806973931"/>
                  </a:ext>
                </a:extLst>
              </a:tr>
              <a:tr h="0">
                <a:tc>
                  <a:txBody>
                    <a:bodyPr/>
                    <a:lstStyle/>
                    <a:p>
                      <a:pPr marL="228600">
                        <a:lnSpc>
                          <a:spcPct val="107000"/>
                        </a:lnSpc>
                        <a:spcAft>
                          <a:spcPts val="0"/>
                        </a:spcAft>
                      </a:pPr>
                      <a:r>
                        <a:rPr lang="hu-HU" sz="1200" u="none" strike="noStrike">
                          <a:effectLst/>
                          <a:highlight>
                            <a:srgbClr val="FFFF00"/>
                          </a:highlight>
                          <a:hlinkClick r:id="rId3"/>
                        </a:rPr>
                        <a:t>Audi Hungária</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2013. február 26.</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21845375"/>
                  </a:ext>
                </a:extLst>
              </a:tr>
              <a:tr h="0">
                <a:tc>
                  <a:txBody>
                    <a:bodyPr/>
                    <a:lstStyle/>
                    <a:p>
                      <a:pPr marL="228600">
                        <a:lnSpc>
                          <a:spcPct val="107000"/>
                        </a:lnSpc>
                        <a:spcAft>
                          <a:spcPts val="0"/>
                        </a:spcAft>
                      </a:pPr>
                      <a:r>
                        <a:rPr lang="hu-HU" sz="1200" u="none" strike="noStrike">
                          <a:effectLst/>
                          <a:highlight>
                            <a:srgbClr val="FFFF00"/>
                          </a:highlight>
                          <a:hlinkClick r:id="rId4"/>
                        </a:rPr>
                        <a:t>Continental AG.</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2013. április 3.</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11930631"/>
                  </a:ext>
                </a:extLst>
              </a:tr>
              <a:tr h="0">
                <a:tc>
                  <a:txBody>
                    <a:bodyPr/>
                    <a:lstStyle/>
                    <a:p>
                      <a:pPr marL="228600">
                        <a:lnSpc>
                          <a:spcPct val="107000"/>
                        </a:lnSpc>
                        <a:spcAft>
                          <a:spcPts val="0"/>
                        </a:spcAft>
                      </a:pPr>
                      <a:r>
                        <a:rPr lang="hu-HU" sz="1200" u="none" strike="noStrike">
                          <a:effectLst/>
                          <a:highlight>
                            <a:srgbClr val="FFFF00"/>
                          </a:highlight>
                          <a:hlinkClick r:id="rId5"/>
                        </a:rPr>
                        <a:t>Siemens Zrt.</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2013.június 3.</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46005108"/>
                  </a:ext>
                </a:extLst>
              </a:tr>
              <a:tr h="0">
                <a:tc>
                  <a:txBody>
                    <a:bodyPr/>
                    <a:lstStyle/>
                    <a:p>
                      <a:pPr marL="228600">
                        <a:lnSpc>
                          <a:spcPct val="107000"/>
                        </a:lnSpc>
                        <a:spcAft>
                          <a:spcPts val="0"/>
                        </a:spcAft>
                      </a:pPr>
                      <a:r>
                        <a:rPr lang="hu-HU" sz="1200" u="none" strike="noStrike">
                          <a:effectLst/>
                          <a:highlight>
                            <a:srgbClr val="FFFF00"/>
                          </a:highlight>
                          <a:hlinkClick r:id="rId6"/>
                        </a:rPr>
                        <a:t>BOSCH csoport</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2013. július 31.</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627317091"/>
                  </a:ext>
                </a:extLst>
              </a:tr>
              <a:tr h="0">
                <a:tc>
                  <a:txBody>
                    <a:bodyPr/>
                    <a:lstStyle/>
                    <a:p>
                      <a:pPr marL="228600">
                        <a:lnSpc>
                          <a:spcPct val="107000"/>
                        </a:lnSpc>
                        <a:spcAft>
                          <a:spcPts val="0"/>
                        </a:spcAft>
                      </a:pPr>
                      <a:r>
                        <a:rPr lang="hu-HU" sz="1200" dirty="0">
                          <a:effectLst/>
                          <a:highlight>
                            <a:srgbClr val="FFFF00"/>
                          </a:highlight>
                        </a:rPr>
                        <a:t> </a:t>
                      </a:r>
                      <a:endParaRPr lang="hu-HU" sz="1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rowSpan="4">
                  <a:txBody>
                    <a:bodyPr/>
                    <a:lstStyle/>
                    <a:p>
                      <a:pPr>
                        <a:lnSpc>
                          <a:spcPct val="107000"/>
                        </a:lnSpc>
                        <a:spcAft>
                          <a:spcPts val="0"/>
                        </a:spcAft>
                      </a:pPr>
                      <a:r>
                        <a:rPr lang="hu-HU" sz="1200">
                          <a:effectLst/>
                          <a:highlight>
                            <a:srgbClr val="FFFF00"/>
                          </a:highlight>
                        </a:rPr>
                        <a:t>2014. február 6.</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126971991"/>
                  </a:ext>
                </a:extLst>
              </a:tr>
              <a:tr h="101619">
                <a:tc>
                  <a:txBody>
                    <a:bodyPr/>
                    <a:lstStyle/>
                    <a:p>
                      <a:pPr marL="228600">
                        <a:lnSpc>
                          <a:spcPct val="107000"/>
                        </a:lnSpc>
                        <a:spcAft>
                          <a:spcPts val="0"/>
                        </a:spcAft>
                      </a:pPr>
                      <a:r>
                        <a:rPr lang="hu-HU" sz="1200" u="none" strike="noStrike" dirty="0">
                          <a:effectLst/>
                          <a:highlight>
                            <a:srgbClr val="FFFF00"/>
                          </a:highlight>
                          <a:hlinkClick r:id="rId7"/>
                        </a:rPr>
                        <a:t>Knorr-</a:t>
                      </a:r>
                      <a:r>
                        <a:rPr lang="hu-HU" sz="1200" u="none" strike="noStrike" dirty="0" err="1">
                          <a:effectLst/>
                          <a:highlight>
                            <a:srgbClr val="FFFF00"/>
                          </a:highlight>
                          <a:hlinkClick r:id="rId7"/>
                        </a:rPr>
                        <a:t>Bremse</a:t>
                      </a:r>
                      <a:r>
                        <a:rPr lang="hu-HU" sz="1200" u="none" strike="noStrike" dirty="0">
                          <a:effectLst/>
                          <a:highlight>
                            <a:srgbClr val="FFFF00"/>
                          </a:highlight>
                          <a:hlinkClick r:id="rId7"/>
                        </a:rPr>
                        <a:t> Fékrendszerek Kft.</a:t>
                      </a:r>
                      <a:endParaRPr lang="hu-HU" sz="1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vMerge="1">
                  <a:txBody>
                    <a:bodyPr/>
                    <a:lstStyle/>
                    <a:p>
                      <a:endParaRPr lang="hu-HU"/>
                    </a:p>
                  </a:txBody>
                  <a:tcPr/>
                </a:tc>
                <a:extLst>
                  <a:ext uri="{0D108BD9-81ED-4DB2-BD59-A6C34878D82A}">
                    <a16:rowId xmlns:a16="http://schemas.microsoft.com/office/drawing/2014/main" val="1914878790"/>
                  </a:ext>
                </a:extLst>
              </a:tr>
              <a:tr h="0">
                <a:tc>
                  <a:txBody>
                    <a:bodyPr/>
                    <a:lstStyle/>
                    <a:p>
                      <a:pPr marL="228600">
                        <a:lnSpc>
                          <a:spcPct val="107000"/>
                        </a:lnSpc>
                        <a:spcAft>
                          <a:spcPts val="0"/>
                        </a:spcAft>
                      </a:pPr>
                      <a:r>
                        <a:rPr lang="hu-HU" sz="1200" u="none" strike="noStrike" dirty="0">
                          <a:effectLst/>
                          <a:highlight>
                            <a:srgbClr val="FFFF00"/>
                          </a:highlight>
                          <a:hlinkClick r:id="rId7"/>
                        </a:rPr>
                        <a:t>Knorr </a:t>
                      </a:r>
                      <a:r>
                        <a:rPr lang="hu-HU" sz="1200" u="none" strike="noStrike" dirty="0" err="1">
                          <a:effectLst/>
                          <a:highlight>
                            <a:srgbClr val="FFFF00"/>
                          </a:highlight>
                          <a:hlinkClick r:id="rId7"/>
                        </a:rPr>
                        <a:t>Bremse</a:t>
                      </a:r>
                      <a:r>
                        <a:rPr lang="hu-HU" sz="1200" u="none" strike="noStrike" dirty="0">
                          <a:effectLst/>
                          <a:highlight>
                            <a:srgbClr val="FFFF00"/>
                          </a:highlight>
                          <a:hlinkClick r:id="rId7"/>
                        </a:rPr>
                        <a:t> Vasúti Fékendszerek Hungária Kft.</a:t>
                      </a:r>
                      <a:endParaRPr lang="hu-HU" sz="1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vMerge="1">
                  <a:txBody>
                    <a:bodyPr/>
                    <a:lstStyle/>
                    <a:p>
                      <a:endParaRPr lang="hu-HU"/>
                    </a:p>
                  </a:txBody>
                  <a:tcPr/>
                </a:tc>
                <a:extLst>
                  <a:ext uri="{0D108BD9-81ED-4DB2-BD59-A6C34878D82A}">
                    <a16:rowId xmlns:a16="http://schemas.microsoft.com/office/drawing/2014/main" val="3758075135"/>
                  </a:ext>
                </a:extLst>
              </a:tr>
              <a:tr h="0">
                <a:tc>
                  <a:txBody>
                    <a:bodyPr/>
                    <a:lstStyle/>
                    <a:p>
                      <a:pPr marL="228600">
                        <a:lnSpc>
                          <a:spcPct val="107000"/>
                        </a:lnSpc>
                        <a:spcAft>
                          <a:spcPts val="0"/>
                        </a:spcAft>
                      </a:pPr>
                      <a:r>
                        <a:rPr lang="hu-HU" sz="1200" dirty="0">
                          <a:effectLst/>
                          <a:highlight>
                            <a:srgbClr val="FFFF00"/>
                          </a:highlight>
                        </a:rPr>
                        <a:t> </a:t>
                      </a:r>
                      <a:endParaRPr lang="hu-HU" sz="1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vMerge="1">
                  <a:txBody>
                    <a:bodyPr/>
                    <a:lstStyle/>
                    <a:p>
                      <a:endParaRPr lang="hu-HU"/>
                    </a:p>
                  </a:txBody>
                  <a:tcPr/>
                </a:tc>
                <a:extLst>
                  <a:ext uri="{0D108BD9-81ED-4DB2-BD59-A6C34878D82A}">
                    <a16:rowId xmlns:a16="http://schemas.microsoft.com/office/drawing/2014/main" val="4001037810"/>
                  </a:ext>
                </a:extLst>
              </a:tr>
              <a:tr h="0">
                <a:tc>
                  <a:txBody>
                    <a:bodyPr/>
                    <a:lstStyle/>
                    <a:p>
                      <a:pPr marL="228600">
                        <a:lnSpc>
                          <a:spcPct val="107000"/>
                        </a:lnSpc>
                        <a:spcAft>
                          <a:spcPts val="0"/>
                        </a:spcAft>
                      </a:pPr>
                      <a:r>
                        <a:rPr lang="hu-HU" sz="1200" u="none" strike="noStrike" dirty="0">
                          <a:effectLst/>
                          <a:highlight>
                            <a:srgbClr val="FFFF00"/>
                          </a:highlight>
                          <a:hlinkClick r:id="rId8"/>
                        </a:rPr>
                        <a:t>Magyar Telekom Nyrt.</a:t>
                      </a:r>
                      <a:endParaRPr lang="hu-HU" sz="1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2014. február 21.</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865993382"/>
                  </a:ext>
                </a:extLst>
              </a:tr>
              <a:tr h="0">
                <a:tc>
                  <a:txBody>
                    <a:bodyPr/>
                    <a:lstStyle/>
                    <a:p>
                      <a:pPr marL="228600">
                        <a:lnSpc>
                          <a:spcPct val="107000"/>
                        </a:lnSpc>
                        <a:spcAft>
                          <a:spcPts val="0"/>
                        </a:spcAft>
                      </a:pPr>
                      <a:r>
                        <a:rPr lang="hu-HU" sz="1200" u="none" strike="noStrike">
                          <a:effectLst/>
                          <a:highlight>
                            <a:srgbClr val="FFFF00"/>
                          </a:highlight>
                          <a:hlinkClick r:id="rId9"/>
                        </a:rPr>
                        <a:t>Servier</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2014. március 21.</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033473549"/>
                  </a:ext>
                </a:extLst>
              </a:tr>
              <a:tr h="306705">
                <a:tc>
                  <a:txBody>
                    <a:bodyPr/>
                    <a:lstStyle/>
                    <a:p>
                      <a:pPr marL="228600">
                        <a:lnSpc>
                          <a:spcPct val="107000"/>
                        </a:lnSpc>
                        <a:spcAft>
                          <a:spcPts val="0"/>
                        </a:spcAft>
                      </a:pPr>
                      <a:r>
                        <a:rPr lang="hu-HU" sz="1200" u="none" strike="noStrike">
                          <a:effectLst/>
                          <a:highlight>
                            <a:srgbClr val="FFFF00"/>
                          </a:highlight>
                          <a:hlinkClick r:id="rId10"/>
                        </a:rPr>
                        <a:t>ZF Hungária</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2014. július 22.</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69923712"/>
                  </a:ext>
                </a:extLst>
              </a:tr>
              <a:tr h="0">
                <a:tc>
                  <a:txBody>
                    <a:bodyPr/>
                    <a:lstStyle/>
                    <a:p>
                      <a:pPr marL="228600">
                        <a:lnSpc>
                          <a:spcPct val="107000"/>
                        </a:lnSpc>
                        <a:spcAft>
                          <a:spcPts val="0"/>
                        </a:spcAft>
                      </a:pPr>
                      <a:r>
                        <a:rPr lang="hu-HU" sz="1200" u="none" strike="noStrike">
                          <a:effectLst/>
                          <a:highlight>
                            <a:srgbClr val="FFFF00"/>
                          </a:highlight>
                          <a:hlinkClick r:id="rId11"/>
                        </a:rPr>
                        <a:t>Festo</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2014. július 25.</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630942337"/>
                  </a:ext>
                </a:extLst>
              </a:tr>
              <a:tr h="0">
                <a:tc>
                  <a:txBody>
                    <a:bodyPr/>
                    <a:lstStyle/>
                    <a:p>
                      <a:pPr marL="228600">
                        <a:lnSpc>
                          <a:spcPct val="107000"/>
                        </a:lnSpc>
                        <a:spcAft>
                          <a:spcPts val="0"/>
                        </a:spcAft>
                      </a:pPr>
                      <a:r>
                        <a:rPr lang="hu-HU" sz="1200" u="none" strike="noStrike">
                          <a:effectLst/>
                          <a:highlight>
                            <a:srgbClr val="FFFF00"/>
                          </a:highlight>
                          <a:hlinkClick r:id="rId12"/>
                        </a:rPr>
                        <a:t>IT Services Hungary Szolgáltató Kft.</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2015. december 8.</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276526781"/>
                  </a:ext>
                </a:extLst>
              </a:tr>
              <a:tr h="0">
                <a:tc>
                  <a:txBody>
                    <a:bodyPr/>
                    <a:lstStyle/>
                    <a:p>
                      <a:pPr marL="228600">
                        <a:lnSpc>
                          <a:spcPct val="107000"/>
                        </a:lnSpc>
                        <a:spcAft>
                          <a:spcPts val="0"/>
                        </a:spcAft>
                      </a:pPr>
                      <a:r>
                        <a:rPr lang="hu-HU" sz="1200" u="none" strike="noStrike">
                          <a:effectLst/>
                          <a:highlight>
                            <a:srgbClr val="FFFF00"/>
                          </a:highlight>
                          <a:hlinkClick r:id="rId13"/>
                        </a:rPr>
                        <a:t>Henkel Magyarország Kft.</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2016. május 24.</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7627304"/>
                  </a:ext>
                </a:extLst>
              </a:tr>
              <a:tr h="0">
                <a:tc>
                  <a:txBody>
                    <a:bodyPr/>
                    <a:lstStyle/>
                    <a:p>
                      <a:pPr marL="228600">
                        <a:lnSpc>
                          <a:spcPct val="107000"/>
                        </a:lnSpc>
                        <a:spcAft>
                          <a:spcPts val="0"/>
                        </a:spcAft>
                      </a:pPr>
                      <a:r>
                        <a:rPr lang="hu-HU" sz="1200" u="none" strike="noStrike">
                          <a:effectLst/>
                          <a:highlight>
                            <a:srgbClr val="FFFF00"/>
                          </a:highlight>
                          <a:hlinkClick r:id="rId14"/>
                        </a:rPr>
                        <a:t>Thyssenkrupp Presta Hungary Kft.</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2016. november 25.</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38519994"/>
                  </a:ext>
                </a:extLst>
              </a:tr>
              <a:tr h="0">
                <a:tc>
                  <a:txBody>
                    <a:bodyPr/>
                    <a:lstStyle/>
                    <a:p>
                      <a:pPr marL="228600">
                        <a:lnSpc>
                          <a:spcPct val="107000"/>
                        </a:lnSpc>
                        <a:spcAft>
                          <a:spcPts val="0"/>
                        </a:spcAft>
                      </a:pPr>
                      <a:r>
                        <a:rPr lang="hu-HU" sz="1200" u="none" strike="noStrike">
                          <a:effectLst/>
                          <a:highlight>
                            <a:srgbClr val="FFFF00"/>
                          </a:highlight>
                          <a:hlinkClick r:id="rId15"/>
                        </a:rPr>
                        <a:t>SAP Hungary Kft.</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2017. szeptember 28.</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948011766"/>
                  </a:ext>
                </a:extLst>
              </a:tr>
              <a:tr h="0">
                <a:tc>
                  <a:txBody>
                    <a:bodyPr/>
                    <a:lstStyle/>
                    <a:p>
                      <a:pPr marL="228600">
                        <a:lnSpc>
                          <a:spcPct val="107000"/>
                        </a:lnSpc>
                        <a:spcAft>
                          <a:spcPts val="0"/>
                        </a:spcAft>
                      </a:pPr>
                      <a:r>
                        <a:rPr lang="hu-HU" sz="1200" u="none" strike="noStrike">
                          <a:effectLst/>
                          <a:highlight>
                            <a:srgbClr val="FFFF00"/>
                          </a:highlight>
                          <a:hlinkClick r:id="rId16"/>
                        </a:rPr>
                        <a:t>Kühne+Nagel</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2017. október 19.</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231000791"/>
                  </a:ext>
                </a:extLst>
              </a:tr>
              <a:tr h="0">
                <a:tc>
                  <a:txBody>
                    <a:bodyPr/>
                    <a:lstStyle/>
                    <a:p>
                      <a:pPr marL="228600">
                        <a:lnSpc>
                          <a:spcPct val="107000"/>
                        </a:lnSpc>
                        <a:spcAft>
                          <a:spcPts val="0"/>
                        </a:spcAft>
                      </a:pPr>
                      <a:r>
                        <a:rPr lang="hu-HU" sz="1200" u="none" strike="noStrike" dirty="0" err="1">
                          <a:effectLst/>
                          <a:highlight>
                            <a:srgbClr val="FFFF00"/>
                          </a:highlight>
                          <a:hlinkClick r:id="rId17"/>
                        </a:rPr>
                        <a:t>Rehau</a:t>
                      </a:r>
                      <a:endParaRPr lang="hu-HU" sz="1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2018. szeptember 14.</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69464357"/>
                  </a:ext>
                </a:extLst>
              </a:tr>
              <a:tr h="0">
                <a:tc>
                  <a:txBody>
                    <a:bodyPr/>
                    <a:lstStyle/>
                    <a:p>
                      <a:pPr marL="228600">
                        <a:lnSpc>
                          <a:spcPct val="107000"/>
                        </a:lnSpc>
                        <a:spcAft>
                          <a:spcPts val="0"/>
                        </a:spcAft>
                      </a:pPr>
                      <a:r>
                        <a:rPr lang="hu-HU" sz="1200" u="none" strike="noStrike">
                          <a:effectLst/>
                          <a:highlight>
                            <a:srgbClr val="FFFF00"/>
                          </a:highlight>
                          <a:hlinkClick r:id="rId18"/>
                        </a:rPr>
                        <a:t>Bock Hungária Kft.</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2020. december 15.</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548004119"/>
                  </a:ext>
                </a:extLst>
              </a:tr>
              <a:tr h="0">
                <a:tc>
                  <a:txBody>
                    <a:bodyPr/>
                    <a:lstStyle/>
                    <a:p>
                      <a:pPr marL="228600">
                        <a:lnSpc>
                          <a:spcPct val="107000"/>
                        </a:lnSpc>
                        <a:spcAft>
                          <a:spcPts val="0"/>
                        </a:spcAft>
                      </a:pPr>
                      <a:r>
                        <a:rPr lang="hu-HU" sz="1200" u="none" strike="noStrike">
                          <a:effectLst/>
                          <a:highlight>
                            <a:srgbClr val="FFFF00"/>
                          </a:highlight>
                          <a:hlinkClick r:id="rId19"/>
                        </a:rPr>
                        <a:t>Siemens Energy Kft.</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a:effectLst/>
                          <a:highlight>
                            <a:srgbClr val="FFFF00"/>
                          </a:highlight>
                        </a:rPr>
                        <a:t>2021. február 11.</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387331755"/>
                  </a:ext>
                </a:extLst>
              </a:tr>
              <a:tr h="0">
                <a:tc>
                  <a:txBody>
                    <a:bodyPr/>
                    <a:lstStyle/>
                    <a:p>
                      <a:pPr marL="228600">
                        <a:lnSpc>
                          <a:spcPct val="107000"/>
                        </a:lnSpc>
                        <a:spcAft>
                          <a:spcPts val="0"/>
                        </a:spcAft>
                      </a:pPr>
                      <a:r>
                        <a:rPr lang="hu-HU" sz="1200" u="none" strike="noStrike">
                          <a:effectLst/>
                          <a:highlight>
                            <a:srgbClr val="FFFF00"/>
                          </a:highlight>
                          <a:hlinkClick r:id="rId20"/>
                        </a:rPr>
                        <a:t>Roche</a:t>
                      </a:r>
                      <a:endParaRPr lang="hu-HU" sz="12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hu-HU" sz="1200" dirty="0">
                          <a:effectLst/>
                          <a:highlight>
                            <a:srgbClr val="FFFF00"/>
                          </a:highlight>
                        </a:rPr>
                        <a:t>2021. december 3.</a:t>
                      </a:r>
                      <a:endParaRPr lang="hu-HU" sz="1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523705309"/>
                  </a:ext>
                </a:extLst>
              </a:tr>
            </a:tbl>
          </a:graphicData>
        </a:graphic>
      </p:graphicFrame>
    </p:spTree>
    <p:extLst>
      <p:ext uri="{BB962C8B-B14F-4D97-AF65-F5344CB8AC3E}">
        <p14:creationId xmlns:p14="http://schemas.microsoft.com/office/powerpoint/2010/main" val="1741741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1ED3298-3968-4186-B6B3-8EE8A8736E43}"/>
              </a:ext>
            </a:extLst>
          </p:cNvPr>
          <p:cNvSpPr>
            <a:spLocks noGrp="1"/>
          </p:cNvSpPr>
          <p:nvPr>
            <p:ph type="title"/>
          </p:nvPr>
        </p:nvSpPr>
        <p:spPr/>
        <p:txBody>
          <a:bodyPr>
            <a:normAutofit/>
          </a:bodyPr>
          <a:lstStyle/>
          <a:p>
            <a:pPr algn="ctr"/>
            <a:r>
              <a:rPr lang="hu-HU" sz="3200" b="1" dirty="0"/>
              <a:t>Magyar-német együttműködés egyes területei </a:t>
            </a:r>
          </a:p>
        </p:txBody>
      </p:sp>
      <p:sp>
        <p:nvSpPr>
          <p:cNvPr id="3" name="Tartalom helye 2">
            <a:extLst>
              <a:ext uri="{FF2B5EF4-FFF2-40B4-BE49-F238E27FC236}">
                <a16:creationId xmlns:a16="http://schemas.microsoft.com/office/drawing/2014/main" id="{311C77D9-BE9A-4C40-867B-55FE0CBF4C7D}"/>
              </a:ext>
            </a:extLst>
          </p:cNvPr>
          <p:cNvSpPr>
            <a:spLocks noGrp="1"/>
          </p:cNvSpPr>
          <p:nvPr>
            <p:ph idx="1"/>
          </p:nvPr>
        </p:nvSpPr>
        <p:spPr/>
        <p:txBody>
          <a:bodyPr>
            <a:normAutofit fontScale="85000" lnSpcReduction="20000"/>
          </a:bodyPr>
          <a:lstStyle/>
          <a:p>
            <a:pPr algn="just"/>
            <a:r>
              <a:rPr lang="hu-HU" dirty="0"/>
              <a:t>2020. november 12.: „</a:t>
            </a:r>
            <a:r>
              <a:rPr lang="hu-HU" i="1" dirty="0"/>
              <a:t>Magyar lézerkutatási szimpózium – Az ELI-ALPS Lézer Kutatóintézet bemutatása”</a:t>
            </a:r>
            <a:r>
              <a:rPr lang="hu-HU" dirty="0"/>
              <a:t> című rendezvény, online formában a Magyar Tudomány Ünnepe rendezvénysorozat elemét képezte. A magyar-német lézerkutatási szimpózium célja az ELI konzorcium és elsősorban a szegedi ELI-ALPS Lézer Kutatóintézet bemutatása és népszerűsítése volt, a magyar és a német tudományos élet szereplői részére. </a:t>
            </a:r>
          </a:p>
          <a:p>
            <a:pPr algn="just"/>
            <a:r>
              <a:rPr lang="hu-HU" dirty="0"/>
              <a:t>2022. október 7. </a:t>
            </a:r>
            <a:r>
              <a:rPr lang="hu-HU" i="1" dirty="0"/>
              <a:t>Palkovics László </a:t>
            </a:r>
            <a:r>
              <a:rPr lang="hu-HU" dirty="0"/>
              <a:t>technológiai és ipari miniszter megbeszélése </a:t>
            </a:r>
            <a:r>
              <a:rPr lang="hu-HU" i="1" dirty="0"/>
              <a:t>Robert </a:t>
            </a:r>
            <a:r>
              <a:rPr lang="hu-HU" i="1" dirty="0" err="1"/>
              <a:t>Habeck</a:t>
            </a:r>
            <a:r>
              <a:rPr lang="hu-HU" i="1" dirty="0"/>
              <a:t> </a:t>
            </a:r>
            <a:r>
              <a:rPr lang="hu-HU" dirty="0"/>
              <a:t>szövetségi gazdasági és közlekedési miniszterrel → együttműködési lehetőségek – energetika, hidrogéngazdálkodás, új járműmeghajtási technológiák, hadiipari együttműködés (</a:t>
            </a:r>
            <a:r>
              <a:rPr lang="hu-HU" i="1" dirty="0" err="1"/>
              <a:t>Rheinmetall</a:t>
            </a:r>
            <a:r>
              <a:rPr lang="hu-HU" dirty="0"/>
              <a:t>) területén.</a:t>
            </a:r>
          </a:p>
          <a:p>
            <a:pPr algn="just"/>
            <a:r>
              <a:rPr lang="hu-HU" dirty="0"/>
              <a:t>2023. március 2. és 6.: </a:t>
            </a:r>
            <a:r>
              <a:rPr lang="hu-HU" i="1" dirty="0" err="1"/>
              <a:t>DialogUngarn</a:t>
            </a:r>
            <a:r>
              <a:rPr lang="hu-HU" dirty="0"/>
              <a:t> rendezvénye a német-magyar gazdasági együttműködés perspektíváiról </a:t>
            </a:r>
            <a:r>
              <a:rPr lang="hu-HU" i="1" dirty="0"/>
              <a:t>Berlin</a:t>
            </a:r>
            <a:r>
              <a:rPr lang="hu-HU" dirty="0"/>
              <a:t>ben és </a:t>
            </a:r>
            <a:r>
              <a:rPr lang="hu-HU" i="1" dirty="0" err="1"/>
              <a:t>Paderborn</a:t>
            </a:r>
            <a:r>
              <a:rPr lang="hu-HU" dirty="0" err="1"/>
              <a:t>ban</a:t>
            </a:r>
            <a:r>
              <a:rPr lang="hu-HU" dirty="0"/>
              <a:t> (</a:t>
            </a:r>
            <a:r>
              <a:rPr lang="hu-HU" i="1" dirty="0"/>
              <a:t>Debrecen</a:t>
            </a:r>
            <a:r>
              <a:rPr lang="hu-HU" dirty="0"/>
              <a:t> polgármestere, a </a:t>
            </a:r>
            <a:r>
              <a:rPr lang="hu-HU" i="1" dirty="0"/>
              <a:t>BMW</a:t>
            </a:r>
            <a:r>
              <a:rPr lang="hu-HU" dirty="0"/>
              <a:t> magyarországi igazgatója, illetve a </a:t>
            </a:r>
            <a:r>
              <a:rPr lang="hu-HU" i="1" dirty="0" err="1"/>
              <a:t>Claas</a:t>
            </a:r>
            <a:r>
              <a:rPr lang="hu-HU" dirty="0"/>
              <a:t> termelési-stratégia igazgatója részvételével). </a:t>
            </a:r>
          </a:p>
        </p:txBody>
      </p:sp>
    </p:spTree>
    <p:extLst>
      <p:ext uri="{BB962C8B-B14F-4D97-AF65-F5344CB8AC3E}">
        <p14:creationId xmlns:p14="http://schemas.microsoft.com/office/powerpoint/2010/main" val="1955055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36C9390-84E4-43E5-B081-D0F4AE5E4829}"/>
              </a:ext>
            </a:extLst>
          </p:cNvPr>
          <p:cNvSpPr>
            <a:spLocks noGrp="1"/>
          </p:cNvSpPr>
          <p:nvPr>
            <p:ph type="title"/>
          </p:nvPr>
        </p:nvSpPr>
        <p:spPr/>
        <p:txBody>
          <a:bodyPr>
            <a:normAutofit fontScale="90000"/>
          </a:bodyPr>
          <a:lstStyle/>
          <a:p>
            <a:pPr algn="ctr"/>
            <a:r>
              <a:rPr lang="hu-HU" sz="3600" b="1" dirty="0"/>
              <a:t>Szijjártó Péter: Felháborító, hogy a német kormány blokkolja a paksi bővítést (</a:t>
            </a:r>
            <a:r>
              <a:rPr lang="hu-HU" sz="3600" b="1" dirty="0">
                <a:hlinkClick r:id="rId2"/>
              </a:rPr>
              <a:t>www.index.hu</a:t>
            </a:r>
            <a:r>
              <a:rPr lang="hu-HU" sz="3600" b="1" dirty="0"/>
              <a:t>, jan. 27.)</a:t>
            </a:r>
            <a:br>
              <a:rPr lang="hu-HU" b="1" dirty="0"/>
            </a:br>
            <a:endParaRPr lang="hu-HU" dirty="0"/>
          </a:p>
        </p:txBody>
      </p:sp>
      <p:sp>
        <p:nvSpPr>
          <p:cNvPr id="3" name="Tartalom helye 2">
            <a:extLst>
              <a:ext uri="{FF2B5EF4-FFF2-40B4-BE49-F238E27FC236}">
                <a16:creationId xmlns:a16="http://schemas.microsoft.com/office/drawing/2014/main" id="{7D18B626-33C2-4DD4-BD3B-060151695987}"/>
              </a:ext>
            </a:extLst>
          </p:cNvPr>
          <p:cNvSpPr>
            <a:spLocks noGrp="1"/>
          </p:cNvSpPr>
          <p:nvPr>
            <p:ph idx="1"/>
          </p:nvPr>
        </p:nvSpPr>
        <p:spPr/>
        <p:txBody>
          <a:bodyPr>
            <a:normAutofit fontScale="62500" lnSpcReduction="20000"/>
          </a:bodyPr>
          <a:lstStyle/>
          <a:p>
            <a:pPr marL="0" indent="0" algn="just">
              <a:buNone/>
            </a:pPr>
            <a:r>
              <a:rPr lang="hu-HU" b="1" dirty="0"/>
              <a:t>Szijjártó Péter szerint az Európai Bizottság nem akadályozza a Paks II.-beruházást, a német kormány viszont igen, ugyanis nem adják meg az engedélyt a Siemensnek a vezérlőrendszerek szállítására. A külgazdasági és külügyminiszter ezt felháborítónak tartja. </a:t>
            </a:r>
          </a:p>
          <a:p>
            <a:pPr marL="0" indent="0" algn="just">
              <a:buNone/>
            </a:pPr>
            <a:r>
              <a:rPr lang="hu-HU" dirty="0"/>
              <a:t>Felháborító, hogy a német kormány zöldpárti miniszterei ideológiai vagy politikai okokból blokkolják a paksi bővítést, erre ráadásul semmifajta európai jogalap nincs, nem tiltott a nukleáris együttműködés Oroszországgal – jelentette ki a tárca tájékoztatása szerint Szijjártó Péter külgazdasági és külügyminiszter pénteken Budapesten.</a:t>
            </a:r>
          </a:p>
          <a:p>
            <a:pPr marL="0" indent="0" algn="just">
              <a:buNone/>
            </a:pPr>
            <a:r>
              <a:rPr lang="hu-HU" dirty="0"/>
              <a:t>A tárcavezető sajtótájékoztatóján újságírói kérdésre válaszolva közölte, hogy az Európai Bizottság nem akadályozza a paksi atomerőmű bővítését, de a zöldpárti német gazdasági és külügyminiszter igen. Emlékeztetett rá, hogy az orosz </a:t>
            </a:r>
            <a:r>
              <a:rPr lang="hu-HU" dirty="0" err="1"/>
              <a:t>Roszatom</a:t>
            </a:r>
            <a:r>
              <a:rPr lang="hu-HU" dirty="0"/>
              <a:t> német–francia konzorciummal szerződött a vezérlőrendszer kiépítésére, s miközben a párizsi exporthatóság már megadta a vonatkozó engedélyt, a berlini kormány egyelőre blokkolja.</a:t>
            </a:r>
          </a:p>
          <a:p>
            <a:pPr marL="0" indent="0" algn="just">
              <a:buNone/>
            </a:pPr>
            <a:r>
              <a:rPr lang="hu-HU" dirty="0"/>
              <a:t>„A nemzeti energiamix összeállítása nemzeti hatáskör, az energiabiztonságunk kérdése pedig nemzeti ügy” – figyelmeztetett, hozzátéve, hogy a nukleáris együttműködés nem áll szankciók hatálya alatt.</a:t>
            </a:r>
          </a:p>
          <a:p>
            <a:pPr marL="0" indent="0" algn="just">
              <a:buNone/>
            </a:pPr>
            <a:r>
              <a:rPr lang="hu-HU" dirty="0"/>
              <a:t>És az elfogadhatatlan, hogy egy európai kormány mindenfajta európai jogszabály híján, ki tudja, milyen politikai vagy ideológiai okokból blokkolja egy másik ország saját energiaellátásának biztonsága érdekében szükséges fejlesztéseit – szögezte le.</a:t>
            </a:r>
          </a:p>
          <a:p>
            <a:endParaRPr lang="hu-HU" dirty="0"/>
          </a:p>
        </p:txBody>
      </p:sp>
    </p:spTree>
    <p:extLst>
      <p:ext uri="{BB962C8B-B14F-4D97-AF65-F5344CB8AC3E}">
        <p14:creationId xmlns:p14="http://schemas.microsoft.com/office/powerpoint/2010/main" val="152417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ED39E69-E6C7-4DCB-ACB5-C3D7EE782539}"/>
              </a:ext>
            </a:extLst>
          </p:cNvPr>
          <p:cNvSpPr>
            <a:spLocks noGrp="1"/>
          </p:cNvSpPr>
          <p:nvPr>
            <p:ph type="title"/>
          </p:nvPr>
        </p:nvSpPr>
        <p:spPr/>
        <p:txBody>
          <a:bodyPr>
            <a:normAutofit/>
          </a:bodyPr>
          <a:lstStyle/>
          <a:p>
            <a:pPr algn="ctr"/>
            <a:r>
              <a:rPr lang="hu-HU" sz="3200" dirty="0"/>
              <a:t>2022 nyári magyar-német barométer összefoglalása</a:t>
            </a:r>
          </a:p>
        </p:txBody>
      </p:sp>
      <p:sp>
        <p:nvSpPr>
          <p:cNvPr id="3" name="Tartalom helye 2">
            <a:extLst>
              <a:ext uri="{FF2B5EF4-FFF2-40B4-BE49-F238E27FC236}">
                <a16:creationId xmlns:a16="http://schemas.microsoft.com/office/drawing/2014/main" id="{D55D306E-CC82-47C2-85FD-4CD140527D7E}"/>
              </a:ext>
            </a:extLst>
          </p:cNvPr>
          <p:cNvSpPr>
            <a:spLocks noGrp="1"/>
          </p:cNvSpPr>
          <p:nvPr>
            <p:ph idx="1"/>
          </p:nvPr>
        </p:nvSpPr>
        <p:spPr>
          <a:xfrm>
            <a:off x="1064777" y="1690688"/>
            <a:ext cx="10515600" cy="4351338"/>
          </a:xfrm>
        </p:spPr>
        <p:txBody>
          <a:bodyPr>
            <a:normAutofit fontScale="55000" lnSpcReduction="20000"/>
          </a:bodyPr>
          <a:lstStyle/>
          <a:p>
            <a:pPr marL="0" indent="0">
              <a:buNone/>
            </a:pPr>
            <a:r>
              <a:rPr lang="hu-HU" b="1" dirty="0"/>
              <a:t>A 2022 júniusában a Nézőpont Intézet által végzett, a Konrad Adenauer Alapítvány támogatásával a két országban egyaránt ezer fő megkérdezésén alapuló reprezentatív felmérés szerint megállapítható, hogy a másik országáról alkotott vélemények tekintetében a 2017 óta elvégzett hat felmérésből négyszer a magyarok voltak jobb véleménnyel a németekről, mint a németek a magyarokról, 2022-ben a magyarok 56%-a, a németek 59%-a volt jó véleménnyel a másik országról. Általánosságban a férfiak, a fiatalok és a nagyobb települések lakóinak véleménye jobb az átlagnál.</a:t>
            </a:r>
          </a:p>
          <a:p>
            <a:pPr marL="0" indent="0">
              <a:buNone/>
            </a:pPr>
            <a:r>
              <a:rPr lang="hu-HU" b="1" dirty="0"/>
              <a:t>A magyarok borúlátóbbak, a németek derűlátóbbak lettek a két ország közötti kapcsolatok megítélésében. </a:t>
            </a:r>
          </a:p>
          <a:p>
            <a:pPr marL="0" indent="0">
              <a:buNone/>
            </a:pPr>
            <a:r>
              <a:rPr lang="hu-HU" b="1" dirty="0"/>
              <a:t>A magyarok több mint fele a két ország közti kapcsolatokat jónak tartotta az előző három évben, 2022-ben azonban mindössze 46% gondolta így. Ezzel szemben a németek esetében a 2019 és 2021 közötti, 42%-</a:t>
            </a:r>
            <a:r>
              <a:rPr lang="hu-HU" b="1" dirty="0" err="1"/>
              <a:t>ról</a:t>
            </a:r>
            <a:r>
              <a:rPr lang="hu-HU" b="1" dirty="0"/>
              <a:t> 31%-</a:t>
            </a:r>
            <a:r>
              <a:rPr lang="hu-HU" b="1" dirty="0" err="1"/>
              <a:t>ra</a:t>
            </a:r>
            <a:r>
              <a:rPr lang="hu-HU" b="1" dirty="0"/>
              <a:t> való csökkenést követően, 2022-re ismét tízből négy (40%) német szerint jók a német-magyar kapcsolatok. </a:t>
            </a:r>
          </a:p>
          <a:p>
            <a:pPr marL="0" indent="0">
              <a:buNone/>
            </a:pPr>
            <a:r>
              <a:rPr lang="hu-HU" b="1" dirty="0"/>
              <a:t>A két ország közötti kapcsolatok további mélyítését a két nemzet 2022-ben egyaránt fontosabbnak tartotta, mint a megelőző években. Míg a magyarok körében 75%-</a:t>
            </a:r>
            <a:r>
              <a:rPr lang="hu-HU" b="1" dirty="0" err="1"/>
              <a:t>ról</a:t>
            </a:r>
            <a:r>
              <a:rPr lang="hu-HU" b="1" dirty="0"/>
              <a:t> 79%-</a:t>
            </a:r>
            <a:r>
              <a:rPr lang="hu-HU" b="1" dirty="0" err="1"/>
              <a:t>ra</a:t>
            </a:r>
            <a:r>
              <a:rPr lang="hu-HU" b="1" dirty="0"/>
              <a:t>, a németek esetében a 2021-es 60%-</a:t>
            </a:r>
            <a:r>
              <a:rPr lang="hu-HU" b="1" dirty="0" err="1"/>
              <a:t>ról</a:t>
            </a:r>
            <a:r>
              <a:rPr lang="hu-HU" b="1" dirty="0"/>
              <a:t> 72%-</a:t>
            </a:r>
            <a:r>
              <a:rPr lang="hu-HU" b="1" dirty="0" err="1"/>
              <a:t>ra</a:t>
            </a:r>
            <a:r>
              <a:rPr lang="hu-HU" b="1" dirty="0"/>
              <a:t> nőtt azok aránya, akik a szorosabb együttműködést hasznosnak tartják országuk szempontjából.</a:t>
            </a:r>
          </a:p>
          <a:p>
            <a:pPr marL="0" indent="0">
              <a:buNone/>
            </a:pPr>
            <a:r>
              <a:rPr lang="hu-HU" b="1" dirty="0"/>
              <a:t>A két nemzet azonban más területeken tartja fontosnak a szorosabb együttműködést. Míg a magyarok elsősorban a gazdaság Európai Unióban történő fejlesztése és az államadósság elleni küzdelem területén (61-61%), addig a németek leginkább az Európai Unió politikai reformja (78%), illetve a hatékony és emberséges európai migrációs- és menekültpolitika kialakítása terén látnának szívesen szorosabb együttműködést.</a:t>
            </a:r>
          </a:p>
          <a:p>
            <a:pPr marL="0" indent="0">
              <a:buNone/>
            </a:pPr>
            <a:r>
              <a:rPr lang="hu-HU" b="1" dirty="0"/>
              <a:t>A 2021 szeptemberi német választás óta a két ország kapcsolatai mind a magyarok, mind a németek többsége szerint inkább rossz irányba változtak. Annak ellenére, hogy 2021-ben, a választást megelőzően a magyarok körében többségben voltak a bizakodók (42%), s a németek megosztottak voltak a kérdésben, egy évvel a német választást követően mind a magyarok (39%), mind a németek körében (40%) a borúlátók voltak relatív többségben a kapcsolatok alakulása szempontjából.</a:t>
            </a:r>
          </a:p>
        </p:txBody>
      </p:sp>
    </p:spTree>
    <p:extLst>
      <p:ext uri="{BB962C8B-B14F-4D97-AF65-F5344CB8AC3E}">
        <p14:creationId xmlns:p14="http://schemas.microsoft.com/office/powerpoint/2010/main" val="1162524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95A9FB5-4909-486B-9C6A-707BBF6D8D76}"/>
              </a:ext>
            </a:extLst>
          </p:cNvPr>
          <p:cNvSpPr>
            <a:spLocks noGrp="1"/>
          </p:cNvSpPr>
          <p:nvPr>
            <p:ph type="title"/>
          </p:nvPr>
        </p:nvSpPr>
        <p:spPr/>
        <p:txBody>
          <a:bodyPr>
            <a:normAutofit/>
          </a:bodyPr>
          <a:lstStyle/>
          <a:p>
            <a:pPr algn="ctr"/>
            <a:r>
              <a:rPr lang="hu-HU" sz="3200" b="1" dirty="0"/>
              <a:t>2022 nyári magyar-német barométer 1.</a:t>
            </a:r>
          </a:p>
        </p:txBody>
      </p:sp>
      <p:pic>
        <p:nvPicPr>
          <p:cNvPr id="4" name="Tartalom helye 3">
            <a:extLst>
              <a:ext uri="{FF2B5EF4-FFF2-40B4-BE49-F238E27FC236}">
                <a16:creationId xmlns:a16="http://schemas.microsoft.com/office/drawing/2014/main" id="{59ECB915-5E1D-4FA3-B23B-9B3005ACF91C}"/>
              </a:ext>
            </a:extLst>
          </p:cNvPr>
          <p:cNvPicPr>
            <a:picLocks noGrp="1" noChangeAspect="1"/>
          </p:cNvPicPr>
          <p:nvPr>
            <p:ph idx="1"/>
          </p:nvPr>
        </p:nvPicPr>
        <p:blipFill>
          <a:blip r:embed="rId2"/>
          <a:stretch>
            <a:fillRect/>
          </a:stretch>
        </p:blipFill>
        <p:spPr>
          <a:xfrm>
            <a:off x="2220590" y="1825625"/>
            <a:ext cx="7750820" cy="4351338"/>
          </a:xfrm>
          <a:prstGeom prst="rect">
            <a:avLst/>
          </a:prstGeom>
        </p:spPr>
      </p:pic>
    </p:spTree>
    <p:extLst>
      <p:ext uri="{BB962C8B-B14F-4D97-AF65-F5344CB8AC3E}">
        <p14:creationId xmlns:p14="http://schemas.microsoft.com/office/powerpoint/2010/main" val="36972358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16E4733-0647-47FA-BA5E-B5C02F96A529}"/>
              </a:ext>
            </a:extLst>
          </p:cNvPr>
          <p:cNvSpPr>
            <a:spLocks noGrp="1"/>
          </p:cNvSpPr>
          <p:nvPr>
            <p:ph type="title"/>
          </p:nvPr>
        </p:nvSpPr>
        <p:spPr/>
        <p:txBody>
          <a:bodyPr>
            <a:normAutofit/>
          </a:bodyPr>
          <a:lstStyle/>
          <a:p>
            <a:pPr algn="ctr"/>
            <a:r>
              <a:rPr lang="hu-HU" sz="3200" b="1" dirty="0"/>
              <a:t>2022. nyári magyar-német barométer 2.</a:t>
            </a:r>
          </a:p>
        </p:txBody>
      </p:sp>
      <p:pic>
        <p:nvPicPr>
          <p:cNvPr id="4" name="Tartalom helye 3">
            <a:extLst>
              <a:ext uri="{FF2B5EF4-FFF2-40B4-BE49-F238E27FC236}">
                <a16:creationId xmlns:a16="http://schemas.microsoft.com/office/drawing/2014/main" id="{BA7EAA74-21F5-40FE-9695-7BEDEDA12EA4}"/>
              </a:ext>
            </a:extLst>
          </p:cNvPr>
          <p:cNvPicPr>
            <a:picLocks noGrp="1" noChangeAspect="1"/>
          </p:cNvPicPr>
          <p:nvPr>
            <p:ph idx="1"/>
          </p:nvPr>
        </p:nvPicPr>
        <p:blipFill>
          <a:blip r:embed="rId2"/>
          <a:stretch>
            <a:fillRect/>
          </a:stretch>
        </p:blipFill>
        <p:spPr>
          <a:xfrm>
            <a:off x="2220590" y="1825625"/>
            <a:ext cx="7750820" cy="4351338"/>
          </a:xfrm>
          <a:prstGeom prst="rect">
            <a:avLst/>
          </a:prstGeom>
        </p:spPr>
      </p:pic>
    </p:spTree>
    <p:extLst>
      <p:ext uri="{BB962C8B-B14F-4D97-AF65-F5344CB8AC3E}">
        <p14:creationId xmlns:p14="http://schemas.microsoft.com/office/powerpoint/2010/main" val="57327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FA4840C-1755-4E30-A9EC-331BFD740A1C}"/>
              </a:ext>
            </a:extLst>
          </p:cNvPr>
          <p:cNvSpPr>
            <a:spLocks noGrp="1"/>
          </p:cNvSpPr>
          <p:nvPr>
            <p:ph type="title"/>
          </p:nvPr>
        </p:nvSpPr>
        <p:spPr/>
        <p:txBody>
          <a:bodyPr>
            <a:normAutofit/>
          </a:bodyPr>
          <a:lstStyle/>
          <a:p>
            <a:pPr algn="ctr"/>
            <a:r>
              <a:rPr lang="hu-HU" sz="3200" b="1" dirty="0"/>
              <a:t>2022. nyári magyar-német barométer 3.</a:t>
            </a:r>
          </a:p>
        </p:txBody>
      </p:sp>
      <p:pic>
        <p:nvPicPr>
          <p:cNvPr id="4" name="Tartalom helye 3">
            <a:extLst>
              <a:ext uri="{FF2B5EF4-FFF2-40B4-BE49-F238E27FC236}">
                <a16:creationId xmlns:a16="http://schemas.microsoft.com/office/drawing/2014/main" id="{10E3D4AB-62D1-44C8-B47F-DA4719552A34}"/>
              </a:ext>
            </a:extLst>
          </p:cNvPr>
          <p:cNvPicPr>
            <a:picLocks noGrp="1" noChangeAspect="1"/>
          </p:cNvPicPr>
          <p:nvPr>
            <p:ph idx="1"/>
          </p:nvPr>
        </p:nvPicPr>
        <p:blipFill>
          <a:blip r:embed="rId2"/>
          <a:stretch>
            <a:fillRect/>
          </a:stretch>
        </p:blipFill>
        <p:spPr>
          <a:xfrm>
            <a:off x="2222457" y="1825625"/>
            <a:ext cx="7747086" cy="4351338"/>
          </a:xfrm>
          <a:prstGeom prst="rect">
            <a:avLst/>
          </a:prstGeom>
        </p:spPr>
      </p:pic>
    </p:spTree>
    <p:extLst>
      <p:ext uri="{BB962C8B-B14F-4D97-AF65-F5344CB8AC3E}">
        <p14:creationId xmlns:p14="http://schemas.microsoft.com/office/powerpoint/2010/main" val="995465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01D67EA-8E9F-4F27-9F5C-983CC6B33132}"/>
              </a:ext>
            </a:extLst>
          </p:cNvPr>
          <p:cNvSpPr>
            <a:spLocks noGrp="1"/>
          </p:cNvSpPr>
          <p:nvPr>
            <p:ph type="title"/>
          </p:nvPr>
        </p:nvSpPr>
        <p:spPr/>
        <p:txBody>
          <a:bodyPr/>
          <a:lstStyle/>
          <a:p>
            <a:r>
              <a:rPr lang="hu-HU" dirty="0"/>
              <a:t>Köszönöm				a figyelmet!</a:t>
            </a:r>
          </a:p>
        </p:txBody>
      </p:sp>
      <p:sp>
        <p:nvSpPr>
          <p:cNvPr id="3" name="Szöveg helye 2">
            <a:extLst>
              <a:ext uri="{FF2B5EF4-FFF2-40B4-BE49-F238E27FC236}">
                <a16:creationId xmlns:a16="http://schemas.microsoft.com/office/drawing/2014/main" id="{B4094961-C6EB-47B2-896E-5B38D056EB04}"/>
              </a:ext>
            </a:extLst>
          </p:cNvPr>
          <p:cNvSpPr>
            <a:spLocks noGrp="1"/>
          </p:cNvSpPr>
          <p:nvPr>
            <p:ph type="body" idx="1"/>
          </p:nvPr>
        </p:nvSpPr>
        <p:spPr/>
        <p:txBody>
          <a:bodyPr>
            <a:normAutofit/>
          </a:bodyPr>
          <a:lstStyle/>
          <a:p>
            <a:pPr algn="ctr"/>
            <a:r>
              <a:rPr lang="hu-HU" sz="3200" b="1"/>
              <a:t>Juhász Imre</a:t>
            </a:r>
            <a:endParaRPr lang="hu-HU" sz="3200" b="1" dirty="0"/>
          </a:p>
        </p:txBody>
      </p:sp>
      <p:pic>
        <p:nvPicPr>
          <p:cNvPr id="5" name="Kép 4" descr="Leírás: Leírás: Leírás: Leírás: Leírás: Leírás: Leírás: Leírás: Leírás: Leírás: Leírás: Leírás: Leírás: Leírás: Leírás: Leírás: Leírás: Leírás: Leírás: Leírás: Leírás: Leírás: Leírás: Imre">
            <a:extLst>
              <a:ext uri="{FF2B5EF4-FFF2-40B4-BE49-F238E27FC236}">
                <a16:creationId xmlns:a16="http://schemas.microsoft.com/office/drawing/2014/main" id="{71239254-BE25-4884-B152-078F4836990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267960" y="2323147"/>
            <a:ext cx="1656080" cy="2211705"/>
          </a:xfrm>
          <a:prstGeom prst="rect">
            <a:avLst/>
          </a:prstGeom>
          <a:noFill/>
          <a:ln>
            <a:noFill/>
          </a:ln>
        </p:spPr>
      </p:pic>
    </p:spTree>
    <p:extLst>
      <p:ext uri="{BB962C8B-B14F-4D97-AF65-F5344CB8AC3E}">
        <p14:creationId xmlns:p14="http://schemas.microsoft.com/office/powerpoint/2010/main" val="1569051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0B05FB6-3A6C-4AD0-9214-BE31842217BF}"/>
              </a:ext>
            </a:extLst>
          </p:cNvPr>
          <p:cNvSpPr>
            <a:spLocks noGrp="1"/>
          </p:cNvSpPr>
          <p:nvPr>
            <p:ph type="title"/>
          </p:nvPr>
        </p:nvSpPr>
        <p:spPr/>
        <p:txBody>
          <a:bodyPr>
            <a:normAutofit/>
          </a:bodyPr>
          <a:lstStyle/>
          <a:p>
            <a:pPr algn="ctr"/>
            <a:r>
              <a:rPr lang="hu-HU" sz="3200" b="1" dirty="0"/>
              <a:t>A német gazdaság egyes sajátosságai</a:t>
            </a:r>
          </a:p>
        </p:txBody>
      </p:sp>
      <p:sp>
        <p:nvSpPr>
          <p:cNvPr id="3" name="Tartalom helye 2">
            <a:extLst>
              <a:ext uri="{FF2B5EF4-FFF2-40B4-BE49-F238E27FC236}">
                <a16:creationId xmlns:a16="http://schemas.microsoft.com/office/drawing/2014/main" id="{3CFFAC5E-8FFF-4B60-9A69-D3E1F27390B3}"/>
              </a:ext>
            </a:extLst>
          </p:cNvPr>
          <p:cNvSpPr>
            <a:spLocks noGrp="1"/>
          </p:cNvSpPr>
          <p:nvPr>
            <p:ph idx="1"/>
          </p:nvPr>
        </p:nvSpPr>
        <p:spPr/>
        <p:txBody>
          <a:bodyPr>
            <a:normAutofit fontScale="85000" lnSpcReduction="20000"/>
          </a:bodyPr>
          <a:lstStyle/>
          <a:p>
            <a:pPr marL="0" indent="0" algn="just">
              <a:buNone/>
            </a:pPr>
            <a:r>
              <a:rPr lang="hu-HU" b="1" dirty="0"/>
              <a:t>Nemzetközi összehasonlításban lassú gazdasági növekedés </a:t>
            </a:r>
            <a:r>
              <a:rPr lang="hu-HU" dirty="0"/>
              <a:t>→ Németország folyamatosan veszít a világgazdaság teljesítményében elfoglalt  részarányából </a:t>
            </a:r>
          </a:p>
          <a:p>
            <a:pPr marL="0" indent="0" algn="just">
              <a:buNone/>
            </a:pPr>
            <a:r>
              <a:rPr lang="hu-HU" dirty="0"/>
              <a:t>(2016: 2,2, ’17: 2,7, ’18: 1,0, ’19: 1,1, ’20: -3,7, ’21: 2,6, ’22: 1,8 %) </a:t>
            </a:r>
          </a:p>
          <a:p>
            <a:pPr algn="just">
              <a:buFontTx/>
              <a:buChar char="-"/>
            </a:pPr>
            <a:r>
              <a:rPr lang="hu-HU" dirty="0"/>
              <a:t>A koronavírus-járvány következtében Nyugat-Európa más országaival szemben szerényebb mértékű a 2020. évi visszaesés és a 2021. és 2022. évi növekedés; csak 2022-ben sikerült újra elérni a 2019. évi teljesítményt. </a:t>
            </a:r>
          </a:p>
          <a:p>
            <a:pPr marL="0" indent="0" algn="just">
              <a:buNone/>
            </a:pPr>
            <a:r>
              <a:rPr lang="hu-HU" b="1" dirty="0"/>
              <a:t>A növekedés fő hajtóereje 2022-ben a magánfogyasztás erőteljes emelkedése</a:t>
            </a:r>
            <a:r>
              <a:rPr lang="hu-HU" dirty="0"/>
              <a:t>, ami a járvány alatt keletkezett megtakarítások felhasználásának volt köszönhető. Az </a:t>
            </a:r>
            <a:r>
              <a:rPr lang="hu-HU" b="1" dirty="0"/>
              <a:t>infláció tartóssága </a:t>
            </a:r>
            <a:r>
              <a:rPr lang="hu-HU" dirty="0"/>
              <a:t>(2023 január 8,7 %, éves előrejelzés 6,0 %) → </a:t>
            </a:r>
            <a:r>
              <a:rPr lang="hu-HU" b="1" dirty="0"/>
              <a:t>a reáljövedelem 3. éve tartó csökkenése fékezi a lakosság vásárlókedvét és a magánfogyasztásnak a növekedésre gyakorolt serkentő szerepét</a:t>
            </a:r>
            <a:r>
              <a:rPr lang="hu-HU" dirty="0"/>
              <a:t>. (2020: -0,1 %, ’21: -1,1 %, ’22: -4,1 %)</a:t>
            </a:r>
          </a:p>
          <a:p>
            <a:pPr marL="0" indent="0" algn="just">
              <a:buNone/>
            </a:pPr>
            <a:r>
              <a:rPr lang="hu-HU" b="1" dirty="0"/>
              <a:t>2023. évi növekedési előrejelzés:</a:t>
            </a:r>
            <a:r>
              <a:rPr lang="hu-HU" dirty="0"/>
              <a:t> 0,0 % (DIHK), 0,2 % (szövetségi kormány, Európai Bizottság), 0,5-0,7 % (vezető gazdaságkutató intézetek) </a:t>
            </a:r>
            <a:r>
              <a:rPr lang="hu-HU" b="1" dirty="0"/>
              <a:t>Kérdés: tartós lesz-e a recesszió folyamata vagy csak 2022 IV. és 2023 I. negyedévben lesz jellemző?  </a:t>
            </a:r>
          </a:p>
        </p:txBody>
      </p:sp>
    </p:spTree>
    <p:extLst>
      <p:ext uri="{BB962C8B-B14F-4D97-AF65-F5344CB8AC3E}">
        <p14:creationId xmlns:p14="http://schemas.microsoft.com/office/powerpoint/2010/main" val="3266918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4FA5CA9-850C-4150-A871-F2A97466EB49}"/>
              </a:ext>
            </a:extLst>
          </p:cNvPr>
          <p:cNvSpPr>
            <a:spLocks noGrp="1"/>
          </p:cNvSpPr>
          <p:nvPr>
            <p:ph type="title"/>
          </p:nvPr>
        </p:nvSpPr>
        <p:spPr/>
        <p:txBody>
          <a:bodyPr>
            <a:normAutofit/>
          </a:bodyPr>
          <a:lstStyle/>
          <a:p>
            <a:pPr algn="ctr"/>
            <a:r>
              <a:rPr lang="hu-HU" sz="3200" b="1" dirty="0"/>
              <a:t>Egyes európai országok egy lakosra jutó GDP-je és a munkanélküliségi ráta 2021-ben, forrás: </a:t>
            </a:r>
            <a:r>
              <a:rPr lang="hu-HU" sz="3200" b="1" dirty="0" err="1"/>
              <a:t>Destatis</a:t>
            </a:r>
            <a:r>
              <a:rPr lang="hu-HU" sz="3200" b="1" dirty="0"/>
              <a:t> </a:t>
            </a:r>
          </a:p>
        </p:txBody>
      </p:sp>
      <p:graphicFrame>
        <p:nvGraphicFramePr>
          <p:cNvPr id="4" name="Tartalom helye 3">
            <a:extLst>
              <a:ext uri="{FF2B5EF4-FFF2-40B4-BE49-F238E27FC236}">
                <a16:creationId xmlns:a16="http://schemas.microsoft.com/office/drawing/2014/main" id="{71389661-E861-4BAB-9C31-F28810991CD9}"/>
              </a:ext>
            </a:extLst>
          </p:cNvPr>
          <p:cNvGraphicFramePr>
            <a:graphicFrameLocks noGrp="1"/>
          </p:cNvGraphicFramePr>
          <p:nvPr>
            <p:ph idx="1"/>
            <p:extLst>
              <p:ext uri="{D42A27DB-BD31-4B8C-83A1-F6EECF244321}">
                <p14:modId xmlns:p14="http://schemas.microsoft.com/office/powerpoint/2010/main" val="1162348093"/>
              </p:ext>
            </p:extLst>
          </p:nvPr>
        </p:nvGraphicFramePr>
        <p:xfrm>
          <a:off x="1861167" y="1825626"/>
          <a:ext cx="8399532" cy="4878875"/>
        </p:xfrm>
        <a:graphic>
          <a:graphicData uri="http://schemas.openxmlformats.org/drawingml/2006/table">
            <a:tbl>
              <a:tblPr firstRow="1" bandRow="1">
                <a:tableStyleId>{5C22544A-7EE6-4342-B048-85BDC9FD1C3A}</a:tableStyleId>
              </a:tblPr>
              <a:tblGrid>
                <a:gridCol w="2099883">
                  <a:extLst>
                    <a:ext uri="{9D8B030D-6E8A-4147-A177-3AD203B41FA5}">
                      <a16:colId xmlns:a16="http://schemas.microsoft.com/office/drawing/2014/main" val="3125143959"/>
                    </a:ext>
                  </a:extLst>
                </a:gridCol>
                <a:gridCol w="2099885">
                  <a:extLst>
                    <a:ext uri="{9D8B030D-6E8A-4147-A177-3AD203B41FA5}">
                      <a16:colId xmlns:a16="http://schemas.microsoft.com/office/drawing/2014/main" val="3041492013"/>
                    </a:ext>
                  </a:extLst>
                </a:gridCol>
                <a:gridCol w="2099881">
                  <a:extLst>
                    <a:ext uri="{9D8B030D-6E8A-4147-A177-3AD203B41FA5}">
                      <a16:colId xmlns:a16="http://schemas.microsoft.com/office/drawing/2014/main" val="3229663030"/>
                    </a:ext>
                  </a:extLst>
                </a:gridCol>
                <a:gridCol w="2099883">
                  <a:extLst>
                    <a:ext uri="{9D8B030D-6E8A-4147-A177-3AD203B41FA5}">
                      <a16:colId xmlns:a16="http://schemas.microsoft.com/office/drawing/2014/main" val="898224267"/>
                    </a:ext>
                  </a:extLst>
                </a:gridCol>
              </a:tblGrid>
              <a:tr h="290692">
                <a:tc>
                  <a:txBody>
                    <a:bodyPr/>
                    <a:lstStyle/>
                    <a:p>
                      <a:pPr algn="ctr"/>
                      <a:r>
                        <a:rPr lang="hu-HU" sz="1400" b="1" dirty="0"/>
                        <a:t>Helyezés</a:t>
                      </a:r>
                    </a:p>
                  </a:txBody>
                  <a:tcPr/>
                </a:tc>
                <a:tc>
                  <a:txBody>
                    <a:bodyPr/>
                    <a:lstStyle/>
                    <a:p>
                      <a:pPr algn="ctr"/>
                      <a:r>
                        <a:rPr lang="hu-HU" sz="1400" b="1" dirty="0"/>
                        <a:t>Megnevezés</a:t>
                      </a:r>
                    </a:p>
                  </a:txBody>
                  <a:tcPr/>
                </a:tc>
                <a:tc>
                  <a:txBody>
                    <a:bodyPr/>
                    <a:lstStyle/>
                    <a:p>
                      <a:pPr algn="ctr"/>
                      <a:r>
                        <a:rPr lang="hu-HU" sz="1400" b="1" dirty="0"/>
                        <a:t>Egy lakosra jutó GDP, €</a:t>
                      </a:r>
                    </a:p>
                  </a:txBody>
                  <a:tcPr/>
                </a:tc>
                <a:tc>
                  <a:txBody>
                    <a:bodyPr/>
                    <a:lstStyle/>
                    <a:p>
                      <a:pPr algn="ctr"/>
                      <a:r>
                        <a:rPr lang="hu-HU" sz="1400" b="1" dirty="0"/>
                        <a:t>Munkanélküliségi ráta %</a:t>
                      </a:r>
                    </a:p>
                  </a:txBody>
                  <a:tcPr/>
                </a:tc>
                <a:extLst>
                  <a:ext uri="{0D108BD9-81ED-4DB2-BD59-A6C34878D82A}">
                    <a16:rowId xmlns:a16="http://schemas.microsoft.com/office/drawing/2014/main" val="86506115"/>
                  </a:ext>
                </a:extLst>
              </a:tr>
              <a:tr h="290692">
                <a:tc>
                  <a:txBody>
                    <a:bodyPr/>
                    <a:lstStyle/>
                    <a:p>
                      <a:endParaRPr lang="hu-HU" sz="1400" b="1" dirty="0"/>
                    </a:p>
                  </a:txBody>
                  <a:tcPr/>
                </a:tc>
                <a:tc>
                  <a:txBody>
                    <a:bodyPr/>
                    <a:lstStyle/>
                    <a:p>
                      <a:pPr algn="ctr"/>
                      <a:r>
                        <a:rPr lang="hu-HU" sz="1400" b="1" dirty="0"/>
                        <a:t>Európai Unió</a:t>
                      </a:r>
                    </a:p>
                  </a:txBody>
                  <a:tcPr/>
                </a:tc>
                <a:tc>
                  <a:txBody>
                    <a:bodyPr/>
                    <a:lstStyle/>
                    <a:p>
                      <a:pPr algn="ctr"/>
                      <a:r>
                        <a:rPr lang="hu-HU" sz="1400" b="1" dirty="0"/>
                        <a:t>32.430</a:t>
                      </a:r>
                    </a:p>
                  </a:txBody>
                  <a:tcPr/>
                </a:tc>
                <a:tc>
                  <a:txBody>
                    <a:bodyPr/>
                    <a:lstStyle/>
                    <a:p>
                      <a:pPr algn="ctr"/>
                      <a:r>
                        <a:rPr lang="hu-HU" sz="1400" b="1" dirty="0"/>
                        <a:t>6,8</a:t>
                      </a:r>
                    </a:p>
                  </a:txBody>
                  <a:tcPr/>
                </a:tc>
                <a:extLst>
                  <a:ext uri="{0D108BD9-81ED-4DB2-BD59-A6C34878D82A}">
                    <a16:rowId xmlns:a16="http://schemas.microsoft.com/office/drawing/2014/main" val="4091045701"/>
                  </a:ext>
                </a:extLst>
              </a:tr>
              <a:tr h="290692">
                <a:tc>
                  <a:txBody>
                    <a:bodyPr/>
                    <a:lstStyle/>
                    <a:p>
                      <a:r>
                        <a:rPr lang="hu-HU" sz="1400" dirty="0"/>
                        <a:t>1.</a:t>
                      </a:r>
                    </a:p>
                  </a:txBody>
                  <a:tcPr/>
                </a:tc>
                <a:tc>
                  <a:txBody>
                    <a:bodyPr/>
                    <a:lstStyle/>
                    <a:p>
                      <a:pPr algn="ctr"/>
                      <a:r>
                        <a:rPr lang="hu-HU" sz="1400" dirty="0"/>
                        <a:t>Luxemburg</a:t>
                      </a:r>
                    </a:p>
                  </a:txBody>
                  <a:tcPr/>
                </a:tc>
                <a:tc>
                  <a:txBody>
                    <a:bodyPr/>
                    <a:lstStyle/>
                    <a:p>
                      <a:pPr algn="ctr"/>
                      <a:r>
                        <a:rPr lang="hu-HU" sz="1400" dirty="0"/>
                        <a:t>112.750</a:t>
                      </a:r>
                    </a:p>
                  </a:txBody>
                  <a:tcPr/>
                </a:tc>
                <a:tc>
                  <a:txBody>
                    <a:bodyPr/>
                    <a:lstStyle/>
                    <a:p>
                      <a:pPr algn="ctr"/>
                      <a:r>
                        <a:rPr lang="hu-HU" sz="1400" dirty="0"/>
                        <a:t>4,8</a:t>
                      </a:r>
                    </a:p>
                  </a:txBody>
                  <a:tcPr/>
                </a:tc>
                <a:extLst>
                  <a:ext uri="{0D108BD9-81ED-4DB2-BD59-A6C34878D82A}">
                    <a16:rowId xmlns:a16="http://schemas.microsoft.com/office/drawing/2014/main" val="1365363588"/>
                  </a:ext>
                </a:extLst>
              </a:tr>
              <a:tr h="290692">
                <a:tc>
                  <a:txBody>
                    <a:bodyPr/>
                    <a:lstStyle/>
                    <a:p>
                      <a:r>
                        <a:rPr lang="hu-HU" sz="1400" dirty="0"/>
                        <a:t>2.</a:t>
                      </a:r>
                    </a:p>
                  </a:txBody>
                  <a:tcPr/>
                </a:tc>
                <a:tc>
                  <a:txBody>
                    <a:bodyPr/>
                    <a:lstStyle/>
                    <a:p>
                      <a:pPr algn="ctr"/>
                      <a:r>
                        <a:rPr lang="hu-HU" sz="1400" dirty="0"/>
                        <a:t>Írország</a:t>
                      </a:r>
                    </a:p>
                  </a:txBody>
                  <a:tcPr/>
                </a:tc>
                <a:tc>
                  <a:txBody>
                    <a:bodyPr/>
                    <a:lstStyle/>
                    <a:p>
                      <a:pPr algn="ctr"/>
                      <a:r>
                        <a:rPr lang="hu-HU" sz="1400" dirty="0"/>
                        <a:t>84.940</a:t>
                      </a:r>
                    </a:p>
                  </a:txBody>
                  <a:tcPr/>
                </a:tc>
                <a:tc>
                  <a:txBody>
                    <a:bodyPr/>
                    <a:lstStyle/>
                    <a:p>
                      <a:pPr algn="ctr"/>
                      <a:r>
                        <a:rPr lang="hu-HU" sz="1400" dirty="0"/>
                        <a:t>5,8</a:t>
                      </a:r>
                    </a:p>
                  </a:txBody>
                  <a:tcPr/>
                </a:tc>
                <a:extLst>
                  <a:ext uri="{0D108BD9-81ED-4DB2-BD59-A6C34878D82A}">
                    <a16:rowId xmlns:a16="http://schemas.microsoft.com/office/drawing/2014/main" val="4252676509"/>
                  </a:ext>
                </a:extLst>
              </a:tr>
              <a:tr h="290692">
                <a:tc>
                  <a:txBody>
                    <a:bodyPr/>
                    <a:lstStyle/>
                    <a:p>
                      <a:r>
                        <a:rPr lang="hu-HU" sz="1400" dirty="0"/>
                        <a:t>3.</a:t>
                      </a:r>
                    </a:p>
                  </a:txBody>
                  <a:tcPr/>
                </a:tc>
                <a:tc>
                  <a:txBody>
                    <a:bodyPr/>
                    <a:lstStyle/>
                    <a:p>
                      <a:pPr algn="ctr"/>
                      <a:r>
                        <a:rPr lang="hu-HU" sz="1400" dirty="0"/>
                        <a:t>Dánia</a:t>
                      </a:r>
                    </a:p>
                  </a:txBody>
                  <a:tcPr/>
                </a:tc>
                <a:tc>
                  <a:txBody>
                    <a:bodyPr/>
                    <a:lstStyle/>
                    <a:p>
                      <a:pPr algn="ctr"/>
                      <a:r>
                        <a:rPr lang="hu-HU" sz="1400" dirty="0"/>
                        <a:t>57.520</a:t>
                      </a:r>
                    </a:p>
                  </a:txBody>
                  <a:tcPr/>
                </a:tc>
                <a:tc>
                  <a:txBody>
                    <a:bodyPr/>
                    <a:lstStyle/>
                    <a:p>
                      <a:pPr algn="ctr"/>
                      <a:r>
                        <a:rPr lang="hu-HU" sz="1400" dirty="0"/>
                        <a:t>4,7</a:t>
                      </a:r>
                    </a:p>
                  </a:txBody>
                  <a:tcPr/>
                </a:tc>
                <a:extLst>
                  <a:ext uri="{0D108BD9-81ED-4DB2-BD59-A6C34878D82A}">
                    <a16:rowId xmlns:a16="http://schemas.microsoft.com/office/drawing/2014/main" val="2316512972"/>
                  </a:ext>
                </a:extLst>
              </a:tr>
              <a:tr h="290692">
                <a:tc>
                  <a:txBody>
                    <a:bodyPr/>
                    <a:lstStyle/>
                    <a:p>
                      <a:r>
                        <a:rPr lang="hu-HU" sz="1400" dirty="0"/>
                        <a:t>4.</a:t>
                      </a:r>
                    </a:p>
                  </a:txBody>
                  <a:tcPr/>
                </a:tc>
                <a:tc>
                  <a:txBody>
                    <a:bodyPr/>
                    <a:lstStyle/>
                    <a:p>
                      <a:pPr algn="ctr"/>
                      <a:r>
                        <a:rPr lang="hu-HU" sz="1400" dirty="0"/>
                        <a:t>Svédország</a:t>
                      </a:r>
                    </a:p>
                  </a:txBody>
                  <a:tcPr/>
                </a:tc>
                <a:tc>
                  <a:txBody>
                    <a:bodyPr/>
                    <a:lstStyle/>
                    <a:p>
                      <a:pPr algn="ctr"/>
                      <a:r>
                        <a:rPr lang="hu-HU" sz="1400" dirty="0"/>
                        <a:t>51.560</a:t>
                      </a:r>
                    </a:p>
                  </a:txBody>
                  <a:tcPr/>
                </a:tc>
                <a:tc>
                  <a:txBody>
                    <a:bodyPr/>
                    <a:lstStyle/>
                    <a:p>
                      <a:pPr algn="ctr"/>
                      <a:r>
                        <a:rPr lang="hu-HU" sz="1400" dirty="0"/>
                        <a:t>7,8</a:t>
                      </a:r>
                    </a:p>
                  </a:txBody>
                  <a:tcPr/>
                </a:tc>
                <a:extLst>
                  <a:ext uri="{0D108BD9-81ED-4DB2-BD59-A6C34878D82A}">
                    <a16:rowId xmlns:a16="http://schemas.microsoft.com/office/drawing/2014/main" val="4176121330"/>
                  </a:ext>
                </a:extLst>
              </a:tr>
              <a:tr h="290692">
                <a:tc>
                  <a:txBody>
                    <a:bodyPr/>
                    <a:lstStyle/>
                    <a:p>
                      <a:r>
                        <a:rPr lang="hu-HU" sz="1400" dirty="0"/>
                        <a:t>5.</a:t>
                      </a:r>
                    </a:p>
                  </a:txBody>
                  <a:tcPr/>
                </a:tc>
                <a:tc>
                  <a:txBody>
                    <a:bodyPr/>
                    <a:lstStyle/>
                    <a:p>
                      <a:pPr algn="ctr"/>
                      <a:r>
                        <a:rPr lang="hu-HU" sz="1400" dirty="0"/>
                        <a:t>Hollandia</a:t>
                      </a:r>
                    </a:p>
                  </a:txBody>
                  <a:tcPr/>
                </a:tc>
                <a:tc>
                  <a:txBody>
                    <a:bodyPr/>
                    <a:lstStyle/>
                    <a:p>
                      <a:pPr algn="ctr"/>
                      <a:r>
                        <a:rPr lang="hu-HU" sz="1400" dirty="0"/>
                        <a:t>48.840</a:t>
                      </a:r>
                    </a:p>
                  </a:txBody>
                  <a:tcPr/>
                </a:tc>
                <a:tc>
                  <a:txBody>
                    <a:bodyPr/>
                    <a:lstStyle/>
                    <a:p>
                      <a:pPr algn="ctr"/>
                      <a:r>
                        <a:rPr lang="hu-HU" sz="1400" dirty="0"/>
                        <a:t>3,5</a:t>
                      </a:r>
                    </a:p>
                  </a:txBody>
                  <a:tcPr/>
                </a:tc>
                <a:extLst>
                  <a:ext uri="{0D108BD9-81ED-4DB2-BD59-A6C34878D82A}">
                    <a16:rowId xmlns:a16="http://schemas.microsoft.com/office/drawing/2014/main" val="1540720915"/>
                  </a:ext>
                </a:extLst>
              </a:tr>
              <a:tr h="290692">
                <a:tc>
                  <a:txBody>
                    <a:bodyPr/>
                    <a:lstStyle/>
                    <a:p>
                      <a:r>
                        <a:rPr lang="hu-HU" sz="1400" dirty="0"/>
                        <a:t>6.</a:t>
                      </a:r>
                    </a:p>
                  </a:txBody>
                  <a:tcPr/>
                </a:tc>
                <a:tc>
                  <a:txBody>
                    <a:bodyPr/>
                    <a:lstStyle/>
                    <a:p>
                      <a:pPr algn="ctr"/>
                      <a:r>
                        <a:rPr lang="hu-HU" sz="1400" dirty="0"/>
                        <a:t>Finnország</a:t>
                      </a:r>
                    </a:p>
                  </a:txBody>
                  <a:tcPr/>
                </a:tc>
                <a:tc>
                  <a:txBody>
                    <a:bodyPr/>
                    <a:lstStyle/>
                    <a:p>
                      <a:pPr algn="ctr"/>
                      <a:r>
                        <a:rPr lang="hu-HU" sz="1400" dirty="0"/>
                        <a:t>45.390</a:t>
                      </a:r>
                    </a:p>
                  </a:txBody>
                  <a:tcPr/>
                </a:tc>
                <a:tc>
                  <a:txBody>
                    <a:bodyPr/>
                    <a:lstStyle/>
                    <a:p>
                      <a:pPr algn="ctr"/>
                      <a:r>
                        <a:rPr lang="hu-HU" sz="1400" dirty="0"/>
                        <a:t>7,1</a:t>
                      </a:r>
                    </a:p>
                  </a:txBody>
                  <a:tcPr/>
                </a:tc>
                <a:extLst>
                  <a:ext uri="{0D108BD9-81ED-4DB2-BD59-A6C34878D82A}">
                    <a16:rowId xmlns:a16="http://schemas.microsoft.com/office/drawing/2014/main" val="3101696360"/>
                  </a:ext>
                </a:extLst>
              </a:tr>
              <a:tr h="290692">
                <a:tc>
                  <a:txBody>
                    <a:bodyPr/>
                    <a:lstStyle/>
                    <a:p>
                      <a:r>
                        <a:rPr lang="hu-HU" sz="1400" dirty="0"/>
                        <a:t>7.</a:t>
                      </a:r>
                    </a:p>
                  </a:txBody>
                  <a:tcPr/>
                </a:tc>
                <a:tc>
                  <a:txBody>
                    <a:bodyPr/>
                    <a:lstStyle/>
                    <a:p>
                      <a:pPr algn="ctr"/>
                      <a:r>
                        <a:rPr lang="hu-HU" sz="1400" dirty="0"/>
                        <a:t>Ausztria</a:t>
                      </a:r>
                    </a:p>
                  </a:txBody>
                  <a:tcPr/>
                </a:tc>
                <a:tc>
                  <a:txBody>
                    <a:bodyPr/>
                    <a:lstStyle/>
                    <a:p>
                      <a:pPr algn="ctr"/>
                      <a:r>
                        <a:rPr lang="hu-HU" sz="1400" dirty="0"/>
                        <a:t>45.370</a:t>
                      </a:r>
                    </a:p>
                  </a:txBody>
                  <a:tcPr/>
                </a:tc>
                <a:tc>
                  <a:txBody>
                    <a:bodyPr/>
                    <a:lstStyle/>
                    <a:p>
                      <a:pPr algn="ctr"/>
                      <a:r>
                        <a:rPr lang="hu-HU" sz="1400" dirty="0"/>
                        <a:t>6,0</a:t>
                      </a:r>
                    </a:p>
                  </a:txBody>
                  <a:tcPr/>
                </a:tc>
                <a:extLst>
                  <a:ext uri="{0D108BD9-81ED-4DB2-BD59-A6C34878D82A}">
                    <a16:rowId xmlns:a16="http://schemas.microsoft.com/office/drawing/2014/main" val="2275375988"/>
                  </a:ext>
                </a:extLst>
              </a:tr>
              <a:tr h="290692">
                <a:tc>
                  <a:txBody>
                    <a:bodyPr/>
                    <a:lstStyle/>
                    <a:p>
                      <a:r>
                        <a:rPr lang="hu-HU" sz="1400" dirty="0"/>
                        <a:t>8.</a:t>
                      </a:r>
                    </a:p>
                  </a:txBody>
                  <a:tcPr/>
                </a:tc>
                <a:tc>
                  <a:txBody>
                    <a:bodyPr/>
                    <a:lstStyle/>
                    <a:p>
                      <a:pPr algn="ctr"/>
                      <a:r>
                        <a:rPr lang="hu-HU" sz="1400" dirty="0"/>
                        <a:t>Belgium</a:t>
                      </a:r>
                    </a:p>
                  </a:txBody>
                  <a:tcPr/>
                </a:tc>
                <a:tc>
                  <a:txBody>
                    <a:bodyPr/>
                    <a:lstStyle/>
                    <a:p>
                      <a:pPr algn="ctr"/>
                      <a:r>
                        <a:rPr lang="hu-HU" sz="1400" dirty="0"/>
                        <a:t>43.330</a:t>
                      </a:r>
                    </a:p>
                  </a:txBody>
                  <a:tcPr/>
                </a:tc>
                <a:tc>
                  <a:txBody>
                    <a:bodyPr/>
                    <a:lstStyle/>
                    <a:p>
                      <a:pPr algn="ctr"/>
                      <a:r>
                        <a:rPr lang="hu-HU" sz="1400" dirty="0"/>
                        <a:t>6,0</a:t>
                      </a:r>
                    </a:p>
                  </a:txBody>
                  <a:tcPr/>
                </a:tc>
                <a:extLst>
                  <a:ext uri="{0D108BD9-81ED-4DB2-BD59-A6C34878D82A}">
                    <a16:rowId xmlns:a16="http://schemas.microsoft.com/office/drawing/2014/main" val="1570355767"/>
                  </a:ext>
                </a:extLst>
              </a:tr>
              <a:tr h="290692">
                <a:tc>
                  <a:txBody>
                    <a:bodyPr/>
                    <a:lstStyle/>
                    <a:p>
                      <a:r>
                        <a:rPr lang="hu-HU" sz="1400" b="1" dirty="0"/>
                        <a:t>9.</a:t>
                      </a:r>
                    </a:p>
                  </a:txBody>
                  <a:tcPr/>
                </a:tc>
                <a:tc>
                  <a:txBody>
                    <a:bodyPr/>
                    <a:lstStyle/>
                    <a:p>
                      <a:pPr algn="ctr"/>
                      <a:r>
                        <a:rPr lang="hu-HU" sz="1400" b="1" dirty="0"/>
                        <a:t>Németország</a:t>
                      </a:r>
                    </a:p>
                  </a:txBody>
                  <a:tcPr/>
                </a:tc>
                <a:tc>
                  <a:txBody>
                    <a:bodyPr/>
                    <a:lstStyle/>
                    <a:p>
                      <a:pPr algn="ctr"/>
                      <a:r>
                        <a:rPr lang="hu-HU" sz="1400" b="1" dirty="0"/>
                        <a:t>43.290</a:t>
                      </a:r>
                    </a:p>
                  </a:txBody>
                  <a:tcPr/>
                </a:tc>
                <a:tc>
                  <a:txBody>
                    <a:bodyPr/>
                    <a:lstStyle/>
                    <a:p>
                      <a:pPr algn="ctr"/>
                      <a:r>
                        <a:rPr lang="hu-HU" sz="1400" b="1" dirty="0"/>
                        <a:t>3,5</a:t>
                      </a:r>
                    </a:p>
                  </a:txBody>
                  <a:tcPr/>
                </a:tc>
                <a:extLst>
                  <a:ext uri="{0D108BD9-81ED-4DB2-BD59-A6C34878D82A}">
                    <a16:rowId xmlns:a16="http://schemas.microsoft.com/office/drawing/2014/main" val="3170602275"/>
                  </a:ext>
                </a:extLst>
              </a:tr>
              <a:tr h="290692">
                <a:tc>
                  <a:txBody>
                    <a:bodyPr/>
                    <a:lstStyle/>
                    <a:p>
                      <a:endParaRPr lang="hu-HU" sz="1400" dirty="0"/>
                    </a:p>
                  </a:txBody>
                  <a:tcPr/>
                </a:tc>
                <a:tc>
                  <a:txBody>
                    <a:bodyPr/>
                    <a:lstStyle/>
                    <a:p>
                      <a:endParaRPr lang="hu-HU" sz="1400"/>
                    </a:p>
                  </a:txBody>
                  <a:tcPr/>
                </a:tc>
                <a:tc>
                  <a:txBody>
                    <a:bodyPr/>
                    <a:lstStyle/>
                    <a:p>
                      <a:endParaRPr lang="hu-HU" sz="1400" dirty="0"/>
                    </a:p>
                  </a:txBody>
                  <a:tcPr/>
                </a:tc>
                <a:tc>
                  <a:txBody>
                    <a:bodyPr/>
                    <a:lstStyle/>
                    <a:p>
                      <a:pPr algn="ctr"/>
                      <a:endParaRPr lang="hu-HU" sz="1400" dirty="0"/>
                    </a:p>
                  </a:txBody>
                  <a:tcPr/>
                </a:tc>
                <a:extLst>
                  <a:ext uri="{0D108BD9-81ED-4DB2-BD59-A6C34878D82A}">
                    <a16:rowId xmlns:a16="http://schemas.microsoft.com/office/drawing/2014/main" val="4048790841"/>
                  </a:ext>
                </a:extLst>
              </a:tr>
              <a:tr h="290692">
                <a:tc>
                  <a:txBody>
                    <a:bodyPr/>
                    <a:lstStyle/>
                    <a:p>
                      <a:endParaRPr lang="hu-HU" sz="1400" dirty="0"/>
                    </a:p>
                  </a:txBody>
                  <a:tcPr/>
                </a:tc>
                <a:tc>
                  <a:txBody>
                    <a:bodyPr/>
                    <a:lstStyle/>
                    <a:p>
                      <a:pPr algn="ctr"/>
                      <a:r>
                        <a:rPr lang="hu-HU" sz="1400" dirty="0"/>
                        <a:t>Csehország</a:t>
                      </a:r>
                    </a:p>
                  </a:txBody>
                  <a:tcPr/>
                </a:tc>
                <a:tc>
                  <a:txBody>
                    <a:bodyPr/>
                    <a:lstStyle/>
                    <a:p>
                      <a:pPr algn="ctr"/>
                      <a:r>
                        <a:rPr lang="hu-HU" sz="1400" dirty="0"/>
                        <a:t>22.270</a:t>
                      </a:r>
                    </a:p>
                  </a:txBody>
                  <a:tcPr/>
                </a:tc>
                <a:tc>
                  <a:txBody>
                    <a:bodyPr/>
                    <a:lstStyle/>
                    <a:p>
                      <a:pPr algn="ctr"/>
                      <a:r>
                        <a:rPr lang="hu-HU" sz="1400" dirty="0"/>
                        <a:t>2,8</a:t>
                      </a:r>
                    </a:p>
                  </a:txBody>
                  <a:tcPr/>
                </a:tc>
                <a:extLst>
                  <a:ext uri="{0D108BD9-81ED-4DB2-BD59-A6C34878D82A}">
                    <a16:rowId xmlns:a16="http://schemas.microsoft.com/office/drawing/2014/main" val="3334307636"/>
                  </a:ext>
                </a:extLst>
              </a:tr>
              <a:tr h="306875">
                <a:tc>
                  <a:txBody>
                    <a:bodyPr/>
                    <a:lstStyle/>
                    <a:p>
                      <a:endParaRPr lang="hu-HU" sz="1400" dirty="0"/>
                    </a:p>
                  </a:txBody>
                  <a:tcPr/>
                </a:tc>
                <a:tc>
                  <a:txBody>
                    <a:bodyPr/>
                    <a:lstStyle/>
                    <a:p>
                      <a:pPr algn="ctr"/>
                      <a:r>
                        <a:rPr lang="hu-HU" sz="1400" dirty="0"/>
                        <a:t>Szlovákia</a:t>
                      </a:r>
                    </a:p>
                  </a:txBody>
                  <a:tcPr/>
                </a:tc>
                <a:tc>
                  <a:txBody>
                    <a:bodyPr/>
                    <a:lstStyle/>
                    <a:p>
                      <a:pPr algn="ctr"/>
                      <a:r>
                        <a:rPr lang="hu-HU" sz="1400" dirty="0"/>
                        <a:t>18.110</a:t>
                      </a:r>
                    </a:p>
                  </a:txBody>
                  <a:tcPr/>
                </a:tc>
                <a:tc>
                  <a:txBody>
                    <a:bodyPr/>
                    <a:lstStyle/>
                    <a:p>
                      <a:pPr algn="ctr"/>
                      <a:r>
                        <a:rPr lang="hu-HU" sz="1400" dirty="0"/>
                        <a:t>6,7</a:t>
                      </a:r>
                    </a:p>
                  </a:txBody>
                  <a:tcPr/>
                </a:tc>
                <a:extLst>
                  <a:ext uri="{0D108BD9-81ED-4DB2-BD59-A6C34878D82A}">
                    <a16:rowId xmlns:a16="http://schemas.microsoft.com/office/drawing/2014/main" val="178286844"/>
                  </a:ext>
                </a:extLst>
              </a:tr>
              <a:tr h="290692">
                <a:tc>
                  <a:txBody>
                    <a:bodyPr/>
                    <a:lstStyle/>
                    <a:p>
                      <a:endParaRPr lang="hu-HU" sz="1400" b="1" dirty="0"/>
                    </a:p>
                  </a:txBody>
                  <a:tcPr/>
                </a:tc>
                <a:tc>
                  <a:txBody>
                    <a:bodyPr/>
                    <a:lstStyle/>
                    <a:p>
                      <a:pPr algn="ctr"/>
                      <a:r>
                        <a:rPr lang="hu-HU" sz="1400" b="1" dirty="0"/>
                        <a:t>Magyarország</a:t>
                      </a:r>
                    </a:p>
                  </a:txBody>
                  <a:tcPr/>
                </a:tc>
                <a:tc>
                  <a:txBody>
                    <a:bodyPr/>
                    <a:lstStyle/>
                    <a:p>
                      <a:pPr algn="ctr"/>
                      <a:r>
                        <a:rPr lang="hu-HU" sz="1400" b="1" dirty="0"/>
                        <a:t>15.840</a:t>
                      </a:r>
                    </a:p>
                  </a:txBody>
                  <a:tcPr/>
                </a:tc>
                <a:tc>
                  <a:txBody>
                    <a:bodyPr/>
                    <a:lstStyle/>
                    <a:p>
                      <a:pPr algn="ctr"/>
                      <a:r>
                        <a:rPr lang="hu-HU" sz="1400" b="1" dirty="0"/>
                        <a:t>3,9</a:t>
                      </a:r>
                    </a:p>
                  </a:txBody>
                  <a:tcPr/>
                </a:tc>
                <a:extLst>
                  <a:ext uri="{0D108BD9-81ED-4DB2-BD59-A6C34878D82A}">
                    <a16:rowId xmlns:a16="http://schemas.microsoft.com/office/drawing/2014/main" val="3956243171"/>
                  </a:ext>
                </a:extLst>
              </a:tr>
              <a:tr h="290692">
                <a:tc>
                  <a:txBody>
                    <a:bodyPr/>
                    <a:lstStyle/>
                    <a:p>
                      <a:endParaRPr lang="hu-HU" sz="1400" dirty="0"/>
                    </a:p>
                  </a:txBody>
                  <a:tcPr/>
                </a:tc>
                <a:tc>
                  <a:txBody>
                    <a:bodyPr/>
                    <a:lstStyle/>
                    <a:p>
                      <a:pPr algn="ctr"/>
                      <a:r>
                        <a:rPr lang="hu-HU" sz="1400" dirty="0"/>
                        <a:t>Lengyelország</a:t>
                      </a:r>
                    </a:p>
                  </a:txBody>
                  <a:tcPr/>
                </a:tc>
                <a:tc>
                  <a:txBody>
                    <a:bodyPr/>
                    <a:lstStyle/>
                    <a:p>
                      <a:pPr algn="ctr"/>
                      <a:r>
                        <a:rPr lang="hu-HU" sz="1400" dirty="0"/>
                        <a:t>15.060</a:t>
                      </a:r>
                    </a:p>
                  </a:txBody>
                  <a:tcPr/>
                </a:tc>
                <a:tc>
                  <a:txBody>
                    <a:bodyPr/>
                    <a:lstStyle/>
                    <a:p>
                      <a:pPr algn="ctr"/>
                      <a:r>
                        <a:rPr lang="hu-HU" sz="1400" dirty="0"/>
                        <a:t>3,4</a:t>
                      </a:r>
                    </a:p>
                  </a:txBody>
                  <a:tcPr/>
                </a:tc>
                <a:extLst>
                  <a:ext uri="{0D108BD9-81ED-4DB2-BD59-A6C34878D82A}">
                    <a16:rowId xmlns:a16="http://schemas.microsoft.com/office/drawing/2014/main" val="214429115"/>
                  </a:ext>
                </a:extLst>
              </a:tr>
            </a:tbl>
          </a:graphicData>
        </a:graphic>
      </p:graphicFrame>
    </p:spTree>
    <p:extLst>
      <p:ext uri="{BB962C8B-B14F-4D97-AF65-F5344CB8AC3E}">
        <p14:creationId xmlns:p14="http://schemas.microsoft.com/office/powerpoint/2010/main" val="4191995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20727AF-CDFF-4FF6-BDE4-488402DC7223}"/>
              </a:ext>
            </a:extLst>
          </p:cNvPr>
          <p:cNvSpPr>
            <a:spLocks noGrp="1"/>
          </p:cNvSpPr>
          <p:nvPr>
            <p:ph type="title"/>
          </p:nvPr>
        </p:nvSpPr>
        <p:spPr/>
        <p:txBody>
          <a:bodyPr>
            <a:normAutofit/>
          </a:bodyPr>
          <a:lstStyle/>
          <a:p>
            <a:pPr algn="ctr"/>
            <a:r>
              <a:rPr lang="hu-HU" sz="3600" b="1" dirty="0"/>
              <a:t>A német gazdaság és társadalom egyes fő kihívásai</a:t>
            </a:r>
          </a:p>
        </p:txBody>
      </p:sp>
      <p:sp>
        <p:nvSpPr>
          <p:cNvPr id="3" name="Tartalom helye 2">
            <a:extLst>
              <a:ext uri="{FF2B5EF4-FFF2-40B4-BE49-F238E27FC236}">
                <a16:creationId xmlns:a16="http://schemas.microsoft.com/office/drawing/2014/main" id="{07545634-D4E4-474B-A1F2-4344C28DAC8A}"/>
              </a:ext>
            </a:extLst>
          </p:cNvPr>
          <p:cNvSpPr>
            <a:spLocks noGrp="1"/>
          </p:cNvSpPr>
          <p:nvPr>
            <p:ph idx="1"/>
          </p:nvPr>
        </p:nvSpPr>
        <p:spPr/>
        <p:txBody>
          <a:bodyPr>
            <a:normAutofit fontScale="55000" lnSpcReduction="20000"/>
          </a:bodyPr>
          <a:lstStyle/>
          <a:p>
            <a:pPr marL="0" indent="0" algn="just">
              <a:buNone/>
            </a:pPr>
            <a:r>
              <a:rPr lang="hu-HU" b="1" dirty="0"/>
              <a:t>Menekültek beilleszkedése (</a:t>
            </a:r>
            <a:r>
              <a:rPr lang="hu-HU" dirty="0"/>
              <a:t>Friss felmérés: 1 millió ukrán fele tartósan Németországban akar maradni)</a:t>
            </a:r>
          </a:p>
          <a:p>
            <a:pPr marL="0" indent="0" algn="just">
              <a:buNone/>
            </a:pPr>
            <a:r>
              <a:rPr lang="hu-HU" b="1" dirty="0"/>
              <a:t>Koronavírus-járvány hatása </a:t>
            </a:r>
            <a:r>
              <a:rPr lang="hu-HU" dirty="0"/>
              <a:t>(szállítási láncok megszakadása)</a:t>
            </a:r>
          </a:p>
          <a:p>
            <a:pPr marL="0" indent="0" algn="just">
              <a:buNone/>
            </a:pPr>
            <a:r>
              <a:rPr lang="hu-HU" b="1" dirty="0"/>
              <a:t>Orosz-ukrán háború hatása (energiahordozó- és nyersanyagárak átmeneti emelkedése, piacvesztés)</a:t>
            </a:r>
          </a:p>
          <a:p>
            <a:pPr marL="0" indent="0" algn="just">
              <a:buNone/>
            </a:pPr>
            <a:r>
              <a:rPr lang="hu-HU" i="1" dirty="0"/>
              <a:t>Marcell </a:t>
            </a:r>
            <a:r>
              <a:rPr lang="hu-HU" i="1" dirty="0" err="1"/>
              <a:t>Fratzscher</a:t>
            </a:r>
            <a:r>
              <a:rPr lang="hu-HU" i="1" dirty="0"/>
              <a:t>, </a:t>
            </a:r>
            <a:r>
              <a:rPr lang="hu-HU" dirty="0"/>
              <a:t>a </a:t>
            </a:r>
            <a:r>
              <a:rPr lang="hu-HU" i="1" dirty="0"/>
              <a:t>berlini DIW el</a:t>
            </a:r>
            <a:r>
              <a:rPr lang="hu-HU" dirty="0"/>
              <a:t>nöke szerint 2022-ben 100 milliárd € veszteség érte a német gazdaságot, ami a GDP 2,5 %-a → a gazdaság átállítása, a termelékenység növelése.</a:t>
            </a:r>
          </a:p>
          <a:p>
            <a:pPr marL="0" indent="0" algn="just">
              <a:buNone/>
            </a:pPr>
            <a:r>
              <a:rPr lang="hu-HU" b="1" dirty="0"/>
              <a:t>Fosszilis energiahordozók visszaszorítása, megújuló energiaforrások (nap-, szélenergia) arányának erőteljes emelése, LNG fogadóállomások építése, nukleáris energiából való teljes kiszállás elakadása  </a:t>
            </a:r>
          </a:p>
          <a:p>
            <a:pPr marL="0" indent="0" algn="just">
              <a:buNone/>
            </a:pPr>
            <a:r>
              <a:rPr lang="hu-HU" b="1" dirty="0"/>
              <a:t>Bürokrácia, bonyolult és lassú engedélyezési rendszer</a:t>
            </a:r>
          </a:p>
          <a:p>
            <a:pPr marL="0" indent="0" algn="just">
              <a:buNone/>
            </a:pPr>
            <a:r>
              <a:rPr lang="hu-HU" b="1" dirty="0"/>
              <a:t>Infrastruktúra és digitalizáció hiányosságai </a:t>
            </a:r>
            <a:r>
              <a:rPr lang="hu-HU" dirty="0"/>
              <a:t>(úthálózat sűrűsége és minősége, szélessávú internet és mobiltelefon-hálózat, elektromos töltőhelyek)</a:t>
            </a:r>
          </a:p>
          <a:p>
            <a:pPr marL="0" indent="0" algn="just">
              <a:buNone/>
            </a:pPr>
            <a:r>
              <a:rPr lang="hu-HU" b="1" dirty="0"/>
              <a:t>Lakáshiány</a:t>
            </a:r>
            <a:r>
              <a:rPr lang="hu-HU" dirty="0"/>
              <a:t> (2025-ben 700 ezer lakás fog hiányozni, ami megegyezik </a:t>
            </a:r>
            <a:r>
              <a:rPr lang="hu-HU" i="1" dirty="0"/>
              <a:t>Bréma</a:t>
            </a:r>
            <a:r>
              <a:rPr lang="hu-HU" dirty="0"/>
              <a:t> és a </a:t>
            </a:r>
            <a:r>
              <a:rPr lang="hu-HU" i="1" dirty="0"/>
              <a:t>Saar-vidék</a:t>
            </a:r>
            <a:r>
              <a:rPr lang="hu-HU" dirty="0"/>
              <a:t> teljes lakásállományával; a lakáshiány a február 12-i berlini tartományi választások eredményének második legfontosabb befolyásoló tényezője)</a:t>
            </a:r>
          </a:p>
          <a:p>
            <a:pPr marL="0" indent="0" algn="just">
              <a:buNone/>
            </a:pPr>
            <a:r>
              <a:rPr lang="hu-HU" b="1" dirty="0"/>
              <a:t>Szakképzett munkaerő hiánya </a:t>
            </a:r>
            <a:r>
              <a:rPr lang="hu-HU" dirty="0" err="1"/>
              <a:t>vs</a:t>
            </a:r>
            <a:r>
              <a:rPr lang="hu-HU" dirty="0"/>
              <a:t>. menekülteknek a munka világába vezetése (Évi 400 ezer fő munkába állására lenne szükség); pedagógushiány, egészségügyi személyzet és szociális ellátásban dolgozók hiánya.</a:t>
            </a:r>
          </a:p>
          <a:p>
            <a:pPr marL="0" indent="0" algn="just">
              <a:buNone/>
            </a:pPr>
            <a:r>
              <a:rPr lang="hu-HU" b="1" dirty="0"/>
              <a:t>Keleti tartományok felzárkóztatása </a:t>
            </a:r>
            <a:r>
              <a:rPr lang="hu-HU" dirty="0"/>
              <a:t>(Volt NDK GDP-je </a:t>
            </a:r>
            <a:r>
              <a:rPr lang="hu-HU" dirty="0" err="1"/>
              <a:t>beragadt</a:t>
            </a:r>
            <a:r>
              <a:rPr lang="hu-HU" dirty="0"/>
              <a:t> az össznémet GDP kb. 75 %-án).</a:t>
            </a:r>
          </a:p>
          <a:p>
            <a:pPr marL="0" indent="0" algn="just">
              <a:buNone/>
            </a:pPr>
            <a:r>
              <a:rPr lang="hu-HU" b="1" dirty="0" err="1"/>
              <a:t>Elektromobilitás</a:t>
            </a:r>
            <a:r>
              <a:rPr lang="hu-HU" b="1" dirty="0"/>
              <a:t> lassú térnyerése </a:t>
            </a:r>
            <a:r>
              <a:rPr lang="hu-HU" dirty="0"/>
              <a:t>(állami támogatás fokozatos csökkentése, illetve megszűnése)</a:t>
            </a:r>
          </a:p>
        </p:txBody>
      </p:sp>
    </p:spTree>
    <p:extLst>
      <p:ext uri="{BB962C8B-B14F-4D97-AF65-F5344CB8AC3E}">
        <p14:creationId xmlns:p14="http://schemas.microsoft.com/office/powerpoint/2010/main" val="3017257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513E192-EA41-4A71-9B1E-DF91133420D0}"/>
              </a:ext>
            </a:extLst>
          </p:cNvPr>
          <p:cNvSpPr>
            <a:spLocks noGrp="1"/>
          </p:cNvSpPr>
          <p:nvPr>
            <p:ph type="title"/>
          </p:nvPr>
        </p:nvSpPr>
        <p:spPr/>
        <p:txBody>
          <a:bodyPr>
            <a:noAutofit/>
          </a:bodyPr>
          <a:lstStyle/>
          <a:p>
            <a:pPr algn="ctr"/>
            <a:r>
              <a:rPr lang="hu-HU" sz="3200" b="1" dirty="0"/>
              <a:t>A német gazdaság főbb kockázati tényezői az iparvállalatok körében, </a:t>
            </a:r>
            <a:r>
              <a:rPr lang="hu-HU" sz="3200" dirty="0"/>
              <a:t>az ipari és kereskedelmi kamarák 2022 októberi és 2023 év eleji konjunktúra-felmérése alapján</a:t>
            </a:r>
          </a:p>
        </p:txBody>
      </p:sp>
      <p:graphicFrame>
        <p:nvGraphicFramePr>
          <p:cNvPr id="4" name="Tartalom helye 3">
            <a:extLst>
              <a:ext uri="{FF2B5EF4-FFF2-40B4-BE49-F238E27FC236}">
                <a16:creationId xmlns:a16="http://schemas.microsoft.com/office/drawing/2014/main" id="{78A57028-6CF4-4C03-A152-27F51C8B5B53}"/>
              </a:ext>
            </a:extLst>
          </p:cNvPr>
          <p:cNvGraphicFramePr>
            <a:graphicFrameLocks noGrp="1"/>
          </p:cNvGraphicFramePr>
          <p:nvPr>
            <p:ph idx="1"/>
            <p:extLst>
              <p:ext uri="{D42A27DB-BD31-4B8C-83A1-F6EECF244321}">
                <p14:modId xmlns:p14="http://schemas.microsoft.com/office/powerpoint/2010/main" val="1071692462"/>
              </p:ext>
            </p:extLst>
          </p:nvPr>
        </p:nvGraphicFramePr>
        <p:xfrm>
          <a:off x="838200" y="1840864"/>
          <a:ext cx="10515600" cy="329184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3297824827"/>
                    </a:ext>
                  </a:extLst>
                </a:gridCol>
                <a:gridCol w="2585742">
                  <a:extLst>
                    <a:ext uri="{9D8B030D-6E8A-4147-A177-3AD203B41FA5}">
                      <a16:colId xmlns:a16="http://schemas.microsoft.com/office/drawing/2014/main" val="3201112616"/>
                    </a:ext>
                  </a:extLst>
                </a:gridCol>
                <a:gridCol w="2672058">
                  <a:extLst>
                    <a:ext uri="{9D8B030D-6E8A-4147-A177-3AD203B41FA5}">
                      <a16:colId xmlns:a16="http://schemas.microsoft.com/office/drawing/2014/main" val="2158325995"/>
                    </a:ext>
                  </a:extLst>
                </a:gridCol>
                <a:gridCol w="2628900">
                  <a:extLst>
                    <a:ext uri="{9D8B030D-6E8A-4147-A177-3AD203B41FA5}">
                      <a16:colId xmlns:a16="http://schemas.microsoft.com/office/drawing/2014/main" val="2000008971"/>
                    </a:ext>
                  </a:extLst>
                </a:gridCol>
              </a:tblGrid>
              <a:tr h="315132">
                <a:tc>
                  <a:txBody>
                    <a:bodyPr/>
                    <a:lstStyle/>
                    <a:p>
                      <a:pPr algn="ctr"/>
                      <a:r>
                        <a:rPr lang="hu-HU" dirty="0"/>
                        <a:t>Fontossági helyezés</a:t>
                      </a:r>
                    </a:p>
                  </a:txBody>
                  <a:tcPr/>
                </a:tc>
                <a:tc>
                  <a:txBody>
                    <a:bodyPr/>
                    <a:lstStyle/>
                    <a:p>
                      <a:pPr algn="ctr"/>
                      <a:r>
                        <a:rPr lang="hu-HU" dirty="0"/>
                        <a:t>Kockázati tényező</a:t>
                      </a:r>
                    </a:p>
                  </a:txBody>
                  <a:tcPr/>
                </a:tc>
                <a:tc>
                  <a:txBody>
                    <a:bodyPr/>
                    <a:lstStyle/>
                    <a:p>
                      <a:pPr algn="ctr"/>
                      <a:r>
                        <a:rPr lang="hu-HU" dirty="0"/>
                        <a:t>2022 őszi felmérés, %</a:t>
                      </a:r>
                    </a:p>
                  </a:txBody>
                  <a:tcPr/>
                </a:tc>
                <a:tc>
                  <a:txBody>
                    <a:bodyPr/>
                    <a:lstStyle/>
                    <a:p>
                      <a:pPr algn="ctr"/>
                      <a:r>
                        <a:rPr lang="hu-HU" dirty="0"/>
                        <a:t>2023 január, %</a:t>
                      </a:r>
                    </a:p>
                  </a:txBody>
                  <a:tcPr/>
                </a:tc>
                <a:extLst>
                  <a:ext uri="{0D108BD9-81ED-4DB2-BD59-A6C34878D82A}">
                    <a16:rowId xmlns:a16="http://schemas.microsoft.com/office/drawing/2014/main" val="2560841923"/>
                  </a:ext>
                </a:extLst>
              </a:tr>
              <a:tr h="777039">
                <a:tc>
                  <a:txBody>
                    <a:bodyPr/>
                    <a:lstStyle/>
                    <a:p>
                      <a:pPr algn="ctr"/>
                      <a:r>
                        <a:rPr lang="hu-HU" dirty="0"/>
                        <a:t>1.</a:t>
                      </a:r>
                    </a:p>
                  </a:txBody>
                  <a:tcPr/>
                </a:tc>
                <a:tc>
                  <a:txBody>
                    <a:bodyPr/>
                    <a:lstStyle/>
                    <a:p>
                      <a:pPr algn="ctr"/>
                      <a:r>
                        <a:rPr lang="hu-HU" dirty="0"/>
                        <a:t>Energia- és nyersanyagárak emelkedése</a:t>
                      </a:r>
                    </a:p>
                  </a:txBody>
                  <a:tcPr/>
                </a:tc>
                <a:tc>
                  <a:txBody>
                    <a:bodyPr/>
                    <a:lstStyle/>
                    <a:p>
                      <a:pPr algn="ctr"/>
                      <a:endParaRPr lang="hu-HU" dirty="0"/>
                    </a:p>
                    <a:p>
                      <a:pPr algn="ctr"/>
                      <a:r>
                        <a:rPr lang="hu-HU" dirty="0"/>
                        <a:t>93</a:t>
                      </a:r>
                    </a:p>
                  </a:txBody>
                  <a:tcPr/>
                </a:tc>
                <a:tc>
                  <a:txBody>
                    <a:bodyPr/>
                    <a:lstStyle/>
                    <a:p>
                      <a:pPr algn="ctr"/>
                      <a:endParaRPr lang="hu-HU" dirty="0"/>
                    </a:p>
                    <a:p>
                      <a:pPr algn="ctr"/>
                      <a:r>
                        <a:rPr lang="hu-HU" dirty="0"/>
                        <a:t>85</a:t>
                      </a:r>
                    </a:p>
                  </a:txBody>
                  <a:tcPr/>
                </a:tc>
                <a:extLst>
                  <a:ext uri="{0D108BD9-81ED-4DB2-BD59-A6C34878D82A}">
                    <a16:rowId xmlns:a16="http://schemas.microsoft.com/office/drawing/2014/main" val="1621098486"/>
                  </a:ext>
                </a:extLst>
              </a:tr>
              <a:tr h="543927">
                <a:tc>
                  <a:txBody>
                    <a:bodyPr/>
                    <a:lstStyle/>
                    <a:p>
                      <a:pPr algn="ctr"/>
                      <a:r>
                        <a:rPr lang="hu-HU" dirty="0"/>
                        <a:t>2.</a:t>
                      </a:r>
                    </a:p>
                  </a:txBody>
                  <a:tcPr/>
                </a:tc>
                <a:tc>
                  <a:txBody>
                    <a:bodyPr/>
                    <a:lstStyle/>
                    <a:p>
                      <a:pPr algn="ctr"/>
                      <a:r>
                        <a:rPr lang="hu-HU" dirty="0"/>
                        <a:t>Szakképzett munkaerő hiánya </a:t>
                      </a:r>
                    </a:p>
                  </a:txBody>
                  <a:tcPr/>
                </a:tc>
                <a:tc>
                  <a:txBody>
                    <a:bodyPr/>
                    <a:lstStyle/>
                    <a:p>
                      <a:pPr algn="ctr"/>
                      <a:r>
                        <a:rPr lang="hu-HU" dirty="0"/>
                        <a:t>54</a:t>
                      </a:r>
                    </a:p>
                  </a:txBody>
                  <a:tcPr/>
                </a:tc>
                <a:tc>
                  <a:txBody>
                    <a:bodyPr/>
                    <a:lstStyle/>
                    <a:p>
                      <a:pPr algn="ctr"/>
                      <a:r>
                        <a:rPr lang="hu-HU" dirty="0"/>
                        <a:t>61</a:t>
                      </a:r>
                    </a:p>
                  </a:txBody>
                  <a:tcPr/>
                </a:tc>
                <a:extLst>
                  <a:ext uri="{0D108BD9-81ED-4DB2-BD59-A6C34878D82A}">
                    <a16:rowId xmlns:a16="http://schemas.microsoft.com/office/drawing/2014/main" val="1010808432"/>
                  </a:ext>
                </a:extLst>
              </a:tr>
              <a:tr h="315132">
                <a:tc>
                  <a:txBody>
                    <a:bodyPr/>
                    <a:lstStyle/>
                    <a:p>
                      <a:pPr algn="ctr"/>
                      <a:r>
                        <a:rPr lang="hu-HU" dirty="0"/>
                        <a:t>3. </a:t>
                      </a:r>
                    </a:p>
                  </a:txBody>
                  <a:tcPr/>
                </a:tc>
                <a:tc>
                  <a:txBody>
                    <a:bodyPr/>
                    <a:lstStyle/>
                    <a:p>
                      <a:pPr algn="ctr"/>
                      <a:r>
                        <a:rPr lang="hu-HU" dirty="0"/>
                        <a:t>Bérköltségek és járulékaik</a:t>
                      </a:r>
                    </a:p>
                  </a:txBody>
                  <a:tcPr/>
                </a:tc>
                <a:tc>
                  <a:txBody>
                    <a:bodyPr/>
                    <a:lstStyle/>
                    <a:p>
                      <a:pPr algn="ctr"/>
                      <a:r>
                        <a:rPr lang="hu-HU" dirty="0"/>
                        <a:t>51</a:t>
                      </a:r>
                    </a:p>
                  </a:txBody>
                  <a:tcPr/>
                </a:tc>
                <a:tc>
                  <a:txBody>
                    <a:bodyPr/>
                    <a:lstStyle/>
                    <a:p>
                      <a:pPr algn="ctr"/>
                      <a:r>
                        <a:rPr lang="hu-HU" dirty="0"/>
                        <a:t>51</a:t>
                      </a:r>
                    </a:p>
                  </a:txBody>
                  <a:tcPr/>
                </a:tc>
                <a:extLst>
                  <a:ext uri="{0D108BD9-81ED-4DB2-BD59-A6C34878D82A}">
                    <a16:rowId xmlns:a16="http://schemas.microsoft.com/office/drawing/2014/main" val="3597573228"/>
                  </a:ext>
                </a:extLst>
              </a:tr>
              <a:tr h="315132">
                <a:tc>
                  <a:txBody>
                    <a:bodyPr/>
                    <a:lstStyle/>
                    <a:p>
                      <a:pPr algn="ctr"/>
                      <a:r>
                        <a:rPr lang="hu-HU" dirty="0"/>
                        <a:t>4. </a:t>
                      </a:r>
                    </a:p>
                  </a:txBody>
                  <a:tcPr/>
                </a:tc>
                <a:tc>
                  <a:txBody>
                    <a:bodyPr/>
                    <a:lstStyle/>
                    <a:p>
                      <a:pPr algn="ctr"/>
                      <a:r>
                        <a:rPr lang="hu-HU" dirty="0"/>
                        <a:t>Belföldi kereslet</a:t>
                      </a:r>
                    </a:p>
                  </a:txBody>
                  <a:tcPr/>
                </a:tc>
                <a:tc>
                  <a:txBody>
                    <a:bodyPr/>
                    <a:lstStyle/>
                    <a:p>
                      <a:pPr algn="ctr"/>
                      <a:r>
                        <a:rPr lang="hu-HU" dirty="0"/>
                        <a:t>56</a:t>
                      </a:r>
                    </a:p>
                  </a:txBody>
                  <a:tcPr/>
                </a:tc>
                <a:tc>
                  <a:txBody>
                    <a:bodyPr/>
                    <a:lstStyle/>
                    <a:p>
                      <a:pPr algn="ctr"/>
                      <a:r>
                        <a:rPr lang="hu-HU" dirty="0"/>
                        <a:t>51</a:t>
                      </a:r>
                    </a:p>
                  </a:txBody>
                  <a:tcPr/>
                </a:tc>
                <a:extLst>
                  <a:ext uri="{0D108BD9-81ED-4DB2-BD59-A6C34878D82A}">
                    <a16:rowId xmlns:a16="http://schemas.microsoft.com/office/drawing/2014/main" val="4037861409"/>
                  </a:ext>
                </a:extLst>
              </a:tr>
              <a:tr h="543927">
                <a:tc>
                  <a:txBody>
                    <a:bodyPr/>
                    <a:lstStyle/>
                    <a:p>
                      <a:pPr algn="ctr"/>
                      <a:r>
                        <a:rPr lang="hu-HU" dirty="0"/>
                        <a:t>5.</a:t>
                      </a:r>
                    </a:p>
                  </a:txBody>
                  <a:tcPr/>
                </a:tc>
                <a:tc>
                  <a:txBody>
                    <a:bodyPr/>
                    <a:lstStyle/>
                    <a:p>
                      <a:pPr algn="ctr"/>
                      <a:r>
                        <a:rPr lang="hu-HU" dirty="0"/>
                        <a:t>Gazdaságpolitikai keretfeltételek</a:t>
                      </a:r>
                    </a:p>
                  </a:txBody>
                  <a:tcPr/>
                </a:tc>
                <a:tc>
                  <a:txBody>
                    <a:bodyPr/>
                    <a:lstStyle/>
                    <a:p>
                      <a:pPr algn="ctr"/>
                      <a:r>
                        <a:rPr lang="hu-HU" dirty="0"/>
                        <a:t>45</a:t>
                      </a:r>
                    </a:p>
                  </a:txBody>
                  <a:tcPr/>
                </a:tc>
                <a:tc>
                  <a:txBody>
                    <a:bodyPr/>
                    <a:lstStyle/>
                    <a:p>
                      <a:pPr algn="ctr"/>
                      <a:r>
                        <a:rPr lang="hu-HU" dirty="0"/>
                        <a:t>40</a:t>
                      </a:r>
                    </a:p>
                  </a:txBody>
                  <a:tcPr/>
                </a:tc>
                <a:extLst>
                  <a:ext uri="{0D108BD9-81ED-4DB2-BD59-A6C34878D82A}">
                    <a16:rowId xmlns:a16="http://schemas.microsoft.com/office/drawing/2014/main" val="2421041141"/>
                  </a:ext>
                </a:extLst>
              </a:tr>
            </a:tbl>
          </a:graphicData>
        </a:graphic>
      </p:graphicFrame>
    </p:spTree>
    <p:extLst>
      <p:ext uri="{BB962C8B-B14F-4D97-AF65-F5344CB8AC3E}">
        <p14:creationId xmlns:p14="http://schemas.microsoft.com/office/powerpoint/2010/main" val="3660849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6C5E468-F2C7-4908-A066-0074D34DC5EE}"/>
              </a:ext>
            </a:extLst>
          </p:cNvPr>
          <p:cNvSpPr>
            <a:spLocks noGrp="1"/>
          </p:cNvSpPr>
          <p:nvPr>
            <p:ph type="title"/>
          </p:nvPr>
        </p:nvSpPr>
        <p:spPr/>
        <p:txBody>
          <a:bodyPr>
            <a:normAutofit fontScale="90000"/>
          </a:bodyPr>
          <a:lstStyle/>
          <a:p>
            <a:pPr algn="ctr"/>
            <a:r>
              <a:rPr lang="hu-HU" sz="3600" b="1" dirty="0"/>
              <a:t>Németország bruttó áramtermelése 2019 és 2022 között </a:t>
            </a:r>
            <a:r>
              <a:rPr lang="hu-HU" sz="3200" b="1" dirty="0"/>
              <a:t>		   </a:t>
            </a:r>
            <a:r>
              <a:rPr lang="hu-HU" sz="3200" dirty="0"/>
              <a:t>(a Szövetségi Statisztikai Hivatal adatai szerint, 2022 előzetes adatok)</a:t>
            </a:r>
          </a:p>
        </p:txBody>
      </p:sp>
      <p:graphicFrame>
        <p:nvGraphicFramePr>
          <p:cNvPr id="4" name="Tartalom helye 3">
            <a:extLst>
              <a:ext uri="{FF2B5EF4-FFF2-40B4-BE49-F238E27FC236}">
                <a16:creationId xmlns:a16="http://schemas.microsoft.com/office/drawing/2014/main" id="{55B490BA-4A12-4381-AB6A-9B351BD2586B}"/>
              </a:ext>
            </a:extLst>
          </p:cNvPr>
          <p:cNvGraphicFramePr>
            <a:graphicFrameLocks noGrp="1"/>
          </p:cNvGraphicFramePr>
          <p:nvPr>
            <p:ph idx="1"/>
            <p:extLst>
              <p:ext uri="{D42A27DB-BD31-4B8C-83A1-F6EECF244321}">
                <p14:modId xmlns:p14="http://schemas.microsoft.com/office/powerpoint/2010/main" val="2622196294"/>
              </p:ext>
            </p:extLst>
          </p:nvPr>
        </p:nvGraphicFramePr>
        <p:xfrm>
          <a:off x="838200" y="1965801"/>
          <a:ext cx="10515600" cy="4533647"/>
        </p:xfrm>
        <a:graphic>
          <a:graphicData uri="http://schemas.openxmlformats.org/drawingml/2006/table">
            <a:tbl>
              <a:tblPr firstRow="1" firstCol="1" bandRow="1">
                <a:tableStyleId>{5C22544A-7EE6-4342-B048-85BDC9FD1C3A}</a:tableStyleId>
              </a:tblPr>
              <a:tblGrid>
                <a:gridCol w="1168400">
                  <a:extLst>
                    <a:ext uri="{9D8B030D-6E8A-4147-A177-3AD203B41FA5}">
                      <a16:colId xmlns:a16="http://schemas.microsoft.com/office/drawing/2014/main" val="3503197967"/>
                    </a:ext>
                  </a:extLst>
                </a:gridCol>
                <a:gridCol w="1168400">
                  <a:extLst>
                    <a:ext uri="{9D8B030D-6E8A-4147-A177-3AD203B41FA5}">
                      <a16:colId xmlns:a16="http://schemas.microsoft.com/office/drawing/2014/main" val="165035181"/>
                    </a:ext>
                  </a:extLst>
                </a:gridCol>
                <a:gridCol w="1168400">
                  <a:extLst>
                    <a:ext uri="{9D8B030D-6E8A-4147-A177-3AD203B41FA5}">
                      <a16:colId xmlns:a16="http://schemas.microsoft.com/office/drawing/2014/main" val="4212515039"/>
                    </a:ext>
                  </a:extLst>
                </a:gridCol>
                <a:gridCol w="1168400">
                  <a:extLst>
                    <a:ext uri="{9D8B030D-6E8A-4147-A177-3AD203B41FA5}">
                      <a16:colId xmlns:a16="http://schemas.microsoft.com/office/drawing/2014/main" val="2522228271"/>
                    </a:ext>
                  </a:extLst>
                </a:gridCol>
                <a:gridCol w="1168400">
                  <a:extLst>
                    <a:ext uri="{9D8B030D-6E8A-4147-A177-3AD203B41FA5}">
                      <a16:colId xmlns:a16="http://schemas.microsoft.com/office/drawing/2014/main" val="1729585815"/>
                    </a:ext>
                  </a:extLst>
                </a:gridCol>
                <a:gridCol w="1168400">
                  <a:extLst>
                    <a:ext uri="{9D8B030D-6E8A-4147-A177-3AD203B41FA5}">
                      <a16:colId xmlns:a16="http://schemas.microsoft.com/office/drawing/2014/main" val="2985741379"/>
                    </a:ext>
                  </a:extLst>
                </a:gridCol>
                <a:gridCol w="1168400">
                  <a:extLst>
                    <a:ext uri="{9D8B030D-6E8A-4147-A177-3AD203B41FA5}">
                      <a16:colId xmlns:a16="http://schemas.microsoft.com/office/drawing/2014/main" val="2029577968"/>
                    </a:ext>
                  </a:extLst>
                </a:gridCol>
                <a:gridCol w="1168400">
                  <a:extLst>
                    <a:ext uri="{9D8B030D-6E8A-4147-A177-3AD203B41FA5}">
                      <a16:colId xmlns:a16="http://schemas.microsoft.com/office/drawing/2014/main" val="650727043"/>
                    </a:ext>
                  </a:extLst>
                </a:gridCol>
                <a:gridCol w="1168400">
                  <a:extLst>
                    <a:ext uri="{9D8B030D-6E8A-4147-A177-3AD203B41FA5}">
                      <a16:colId xmlns:a16="http://schemas.microsoft.com/office/drawing/2014/main" val="4058519374"/>
                    </a:ext>
                  </a:extLst>
                </a:gridCol>
              </a:tblGrid>
              <a:tr h="259080">
                <a:tc gridSpan="9">
                  <a:txBody>
                    <a:bodyPr/>
                    <a:lstStyle/>
                    <a:p>
                      <a:pPr algn="ctr">
                        <a:lnSpc>
                          <a:spcPct val="107000"/>
                        </a:lnSpc>
                        <a:spcAft>
                          <a:spcPts val="0"/>
                        </a:spcAft>
                      </a:pPr>
                      <a:endParaRPr lang="hu-H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hMerge="1">
                  <a:txBody>
                    <a:bodyPr/>
                    <a:lstStyle/>
                    <a:p>
                      <a:endParaRPr lang="hu-HU"/>
                    </a:p>
                  </a:txBody>
                  <a:tcPr/>
                </a:tc>
                <a:tc hMerge="1">
                  <a:txBody>
                    <a:bodyPr/>
                    <a:lstStyle/>
                    <a:p>
                      <a:endParaRPr lang="hu-HU"/>
                    </a:p>
                  </a:txBody>
                  <a:tcPr/>
                </a:tc>
                <a:tc hMerge="1">
                  <a:txBody>
                    <a:bodyPr/>
                    <a:lstStyle/>
                    <a:p>
                      <a:endParaRPr lang="hu-HU"/>
                    </a:p>
                  </a:txBody>
                  <a:tcPr/>
                </a:tc>
                <a:tc hMerge="1">
                  <a:txBody>
                    <a:bodyPr/>
                    <a:lstStyle/>
                    <a:p>
                      <a:endParaRPr lang="hu-HU"/>
                    </a:p>
                  </a:txBody>
                  <a:tcPr/>
                </a:tc>
                <a:tc hMerge="1">
                  <a:txBody>
                    <a:bodyPr/>
                    <a:lstStyle/>
                    <a:p>
                      <a:endParaRPr lang="hu-HU"/>
                    </a:p>
                  </a:txBody>
                  <a:tcPr/>
                </a:tc>
                <a:tc hMerge="1">
                  <a:txBody>
                    <a:bodyPr/>
                    <a:lstStyle/>
                    <a:p>
                      <a:endParaRPr lang="hu-HU"/>
                    </a:p>
                  </a:txBody>
                  <a:tcPr/>
                </a:tc>
                <a:tc hMerge="1">
                  <a:txBody>
                    <a:bodyPr/>
                    <a:lstStyle/>
                    <a:p>
                      <a:endParaRPr lang="hu-HU"/>
                    </a:p>
                  </a:txBody>
                  <a:tcPr/>
                </a:tc>
                <a:tc hMerge="1">
                  <a:txBody>
                    <a:bodyPr/>
                    <a:lstStyle/>
                    <a:p>
                      <a:endParaRPr lang="hu-HU"/>
                    </a:p>
                  </a:txBody>
                  <a:tcPr/>
                </a:tc>
                <a:extLst>
                  <a:ext uri="{0D108BD9-81ED-4DB2-BD59-A6C34878D82A}">
                    <a16:rowId xmlns:a16="http://schemas.microsoft.com/office/drawing/2014/main" val="465459154"/>
                  </a:ext>
                </a:extLst>
              </a:tr>
              <a:tr h="0">
                <a:tc rowSpan="2">
                  <a:txBody>
                    <a:bodyPr/>
                    <a:lstStyle/>
                    <a:p>
                      <a:pPr algn="ctr">
                        <a:lnSpc>
                          <a:spcPct val="107000"/>
                        </a:lnSpc>
                        <a:spcAft>
                          <a:spcPts val="0"/>
                        </a:spcAft>
                      </a:pPr>
                      <a:r>
                        <a:rPr lang="hu-HU" sz="1200" dirty="0">
                          <a:effectLst/>
                        </a:rPr>
                        <a:t>Energiahordozó</a:t>
                      </a:r>
                      <a:endParaRPr lang="hu-H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gridSpan="2">
                  <a:txBody>
                    <a:bodyPr/>
                    <a:lstStyle/>
                    <a:p>
                      <a:pPr algn="ctr">
                        <a:lnSpc>
                          <a:spcPct val="107000"/>
                        </a:lnSpc>
                        <a:spcAft>
                          <a:spcPts val="0"/>
                        </a:spcAft>
                      </a:pPr>
                      <a:r>
                        <a:rPr lang="hu-HU" sz="1200">
                          <a:effectLst/>
                        </a:rPr>
                        <a:t>2019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hMerge="1">
                  <a:txBody>
                    <a:bodyPr/>
                    <a:lstStyle/>
                    <a:p>
                      <a:endParaRPr lang="hu-HU"/>
                    </a:p>
                  </a:txBody>
                  <a:tcPr/>
                </a:tc>
                <a:tc gridSpan="2">
                  <a:txBody>
                    <a:bodyPr/>
                    <a:lstStyle/>
                    <a:p>
                      <a:pPr algn="ctr">
                        <a:lnSpc>
                          <a:spcPct val="107000"/>
                        </a:lnSpc>
                        <a:spcAft>
                          <a:spcPts val="0"/>
                        </a:spcAft>
                      </a:pPr>
                      <a:r>
                        <a:rPr lang="hu-HU" sz="1200">
                          <a:effectLst/>
                        </a:rPr>
                        <a:t>2020</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hMerge="1">
                  <a:txBody>
                    <a:bodyPr/>
                    <a:lstStyle/>
                    <a:p>
                      <a:endParaRPr lang="hu-HU"/>
                    </a:p>
                  </a:txBody>
                  <a:tcPr/>
                </a:tc>
                <a:tc gridSpan="2">
                  <a:txBody>
                    <a:bodyPr/>
                    <a:lstStyle/>
                    <a:p>
                      <a:pPr algn="ctr">
                        <a:lnSpc>
                          <a:spcPct val="107000"/>
                        </a:lnSpc>
                        <a:spcAft>
                          <a:spcPts val="0"/>
                        </a:spcAft>
                      </a:pPr>
                      <a:r>
                        <a:rPr lang="hu-HU" sz="1200">
                          <a:effectLst/>
                        </a:rPr>
                        <a:t>2021</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hMerge="1">
                  <a:txBody>
                    <a:bodyPr/>
                    <a:lstStyle/>
                    <a:p>
                      <a:endParaRPr lang="hu-HU"/>
                    </a:p>
                  </a:txBody>
                  <a:tcPr/>
                </a:tc>
                <a:tc gridSpan="2">
                  <a:txBody>
                    <a:bodyPr/>
                    <a:lstStyle/>
                    <a:p>
                      <a:pPr algn="ctr">
                        <a:lnSpc>
                          <a:spcPct val="107000"/>
                        </a:lnSpc>
                        <a:spcAft>
                          <a:spcPts val="0"/>
                        </a:spcAft>
                      </a:pPr>
                      <a:r>
                        <a:rPr lang="hu-HU" sz="1200">
                          <a:effectLst/>
                        </a:rPr>
                        <a:t>2022 </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hMerge="1">
                  <a:txBody>
                    <a:bodyPr/>
                    <a:lstStyle/>
                    <a:p>
                      <a:endParaRPr lang="hu-HU"/>
                    </a:p>
                  </a:txBody>
                  <a:tcPr/>
                </a:tc>
                <a:extLst>
                  <a:ext uri="{0D108BD9-81ED-4DB2-BD59-A6C34878D82A}">
                    <a16:rowId xmlns:a16="http://schemas.microsoft.com/office/drawing/2014/main" val="3987055151"/>
                  </a:ext>
                </a:extLst>
              </a:tr>
              <a:tr h="0">
                <a:tc vMerge="1">
                  <a:txBody>
                    <a:bodyPr/>
                    <a:lstStyle/>
                    <a:p>
                      <a:endParaRPr lang="hu-HU"/>
                    </a:p>
                  </a:txBody>
                  <a:tcPr/>
                </a:tc>
                <a:tc>
                  <a:txBody>
                    <a:bodyPr/>
                    <a:lstStyle/>
                    <a:p>
                      <a:pPr algn="ctr">
                        <a:lnSpc>
                          <a:spcPct val="107000"/>
                        </a:lnSpc>
                        <a:spcAft>
                          <a:spcPts val="0"/>
                        </a:spcAft>
                      </a:pPr>
                      <a:r>
                        <a:rPr lang="hu-HU" sz="1200">
                          <a:effectLst/>
                        </a:rPr>
                        <a:t>Mrd.kWh</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Mrd.kWh</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Mrd.kWh</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Mrd.kWh</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96902528"/>
                  </a:ext>
                </a:extLst>
              </a:tr>
              <a:tr h="0">
                <a:tc>
                  <a:txBody>
                    <a:bodyPr/>
                    <a:lstStyle/>
                    <a:p>
                      <a:pPr>
                        <a:lnSpc>
                          <a:spcPct val="107000"/>
                        </a:lnSpc>
                        <a:spcAft>
                          <a:spcPts val="0"/>
                        </a:spcAft>
                      </a:pPr>
                      <a:r>
                        <a:rPr lang="hu-HU" sz="1200" dirty="0">
                          <a:effectLst/>
                          <a:latin typeface="+mn-lt"/>
                        </a:rPr>
                        <a:t>Bruttó áramtermelés összesen </a:t>
                      </a:r>
                      <a:endParaRPr lang="hu-HU" sz="1200" dirty="0">
                        <a:effectLst/>
                        <a:latin typeface="+mn-lt"/>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dirty="0">
                          <a:effectLst/>
                        </a:rPr>
                        <a:t>602,3</a:t>
                      </a:r>
                      <a:endParaRPr lang="hu-H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100</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0" dirty="0">
                          <a:effectLst/>
                        </a:rPr>
                        <a:t>568,1</a:t>
                      </a:r>
                      <a:endParaRPr lang="hu-H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100</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583,9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100</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576,6</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100</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68642560"/>
                  </a:ext>
                </a:extLst>
              </a:tr>
              <a:tr h="0">
                <a:tc>
                  <a:txBody>
                    <a:bodyPr/>
                    <a:lstStyle/>
                    <a:p>
                      <a:pPr>
                        <a:lnSpc>
                          <a:spcPct val="107000"/>
                        </a:lnSpc>
                        <a:spcAft>
                          <a:spcPts val="0"/>
                        </a:spcAft>
                      </a:pPr>
                      <a:r>
                        <a:rPr lang="hu-HU" sz="1200" dirty="0">
                          <a:effectLst/>
                          <a:latin typeface="+mn-lt"/>
                        </a:rPr>
                        <a:t>Barnaszén</a:t>
                      </a:r>
                      <a:endParaRPr lang="hu-HU" sz="1200" dirty="0">
                        <a:effectLst/>
                        <a:latin typeface="+mn-lt"/>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114,0</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18,7</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0" dirty="0">
                          <a:effectLst/>
                        </a:rPr>
                        <a:t>91,7</a:t>
                      </a:r>
                      <a:endParaRPr lang="hu-H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16,0</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110,1</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18,7</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117,0</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20,1</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929877191"/>
                  </a:ext>
                </a:extLst>
              </a:tr>
              <a:tr h="0">
                <a:tc>
                  <a:txBody>
                    <a:bodyPr/>
                    <a:lstStyle/>
                    <a:p>
                      <a:pPr>
                        <a:lnSpc>
                          <a:spcPct val="107000"/>
                        </a:lnSpc>
                        <a:spcAft>
                          <a:spcPts val="0"/>
                        </a:spcAft>
                      </a:pPr>
                      <a:r>
                        <a:rPr lang="hu-HU" sz="1200" dirty="0">
                          <a:effectLst/>
                          <a:latin typeface="+mn-lt"/>
                        </a:rPr>
                        <a:t>Kőszén</a:t>
                      </a:r>
                      <a:endParaRPr lang="hu-HU" sz="1200" dirty="0">
                        <a:effectLst/>
                        <a:latin typeface="+mn-lt"/>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57,5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9,5</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0" dirty="0">
                          <a:effectLst/>
                        </a:rPr>
                        <a:t>42,8</a:t>
                      </a:r>
                      <a:endParaRPr lang="hu-H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7,4</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dirty="0">
                          <a:effectLst/>
                        </a:rPr>
                        <a:t>54,6</a:t>
                      </a:r>
                      <a:endParaRPr lang="hu-H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9,3</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66,0</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11,3</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33702122"/>
                  </a:ext>
                </a:extLst>
              </a:tr>
              <a:tr h="0">
                <a:tc>
                  <a:txBody>
                    <a:bodyPr/>
                    <a:lstStyle/>
                    <a:p>
                      <a:pPr>
                        <a:lnSpc>
                          <a:spcPct val="107000"/>
                        </a:lnSpc>
                        <a:spcAft>
                          <a:spcPts val="0"/>
                        </a:spcAft>
                      </a:pPr>
                      <a:r>
                        <a:rPr lang="hu-HU" sz="1200" dirty="0">
                          <a:effectLst/>
                          <a:latin typeface="+mn-lt"/>
                        </a:rPr>
                        <a:t>Atomenergia</a:t>
                      </a:r>
                      <a:endParaRPr lang="hu-HU" sz="1200" dirty="0">
                        <a:effectLst/>
                        <a:latin typeface="+mn-lt"/>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75,1</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12,3</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0" dirty="0">
                          <a:effectLst/>
                        </a:rPr>
                        <a:t>64,4</a:t>
                      </a:r>
                      <a:endParaRPr lang="hu-H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11,2</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69,1</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11,7</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dirty="0">
                          <a:effectLst/>
                        </a:rPr>
                        <a:t>37,7</a:t>
                      </a:r>
                      <a:endParaRPr lang="hu-H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6,5</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96126957"/>
                  </a:ext>
                </a:extLst>
              </a:tr>
              <a:tr h="0">
                <a:tc>
                  <a:txBody>
                    <a:bodyPr/>
                    <a:lstStyle/>
                    <a:p>
                      <a:pPr>
                        <a:lnSpc>
                          <a:spcPct val="107000"/>
                        </a:lnSpc>
                        <a:spcAft>
                          <a:spcPts val="0"/>
                        </a:spcAft>
                      </a:pPr>
                      <a:r>
                        <a:rPr lang="hu-HU" sz="1200" dirty="0">
                          <a:effectLst/>
                          <a:latin typeface="+mn-lt"/>
                        </a:rPr>
                        <a:t>Földgáz</a:t>
                      </a:r>
                      <a:endParaRPr lang="hu-HU" sz="1200" dirty="0">
                        <a:effectLst/>
                        <a:latin typeface="+mn-lt"/>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89,9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14,8</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0" dirty="0">
                          <a:effectLst/>
                        </a:rPr>
                        <a:t>94,7</a:t>
                      </a:r>
                      <a:endParaRPr lang="hu-H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16,5</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92,4</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15,7</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77,4</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13,3</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889618457"/>
                  </a:ext>
                </a:extLst>
              </a:tr>
              <a:tr h="0">
                <a:tc>
                  <a:txBody>
                    <a:bodyPr/>
                    <a:lstStyle/>
                    <a:p>
                      <a:pPr>
                        <a:lnSpc>
                          <a:spcPct val="107000"/>
                        </a:lnSpc>
                        <a:spcAft>
                          <a:spcPts val="0"/>
                        </a:spcAft>
                      </a:pPr>
                      <a:r>
                        <a:rPr lang="hu-HU" sz="1200" dirty="0">
                          <a:effectLst/>
                          <a:latin typeface="+mn-lt"/>
                        </a:rPr>
                        <a:t>Kőolajtermékek</a:t>
                      </a:r>
                      <a:endParaRPr lang="hu-HU" sz="1200" dirty="0">
                        <a:effectLst/>
                        <a:latin typeface="+mn-lt"/>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4,8</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0,8</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0" dirty="0">
                          <a:effectLst/>
                        </a:rPr>
                        <a:t>4,7</a:t>
                      </a:r>
                      <a:endParaRPr lang="hu-H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0,8</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4,6</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0,8</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4,6</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0,8</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62881929"/>
                  </a:ext>
                </a:extLst>
              </a:tr>
              <a:tr h="0">
                <a:tc>
                  <a:txBody>
                    <a:bodyPr/>
                    <a:lstStyle/>
                    <a:p>
                      <a:pPr>
                        <a:lnSpc>
                          <a:spcPct val="107000"/>
                        </a:lnSpc>
                        <a:spcAft>
                          <a:spcPts val="0"/>
                        </a:spcAft>
                      </a:pPr>
                      <a:r>
                        <a:rPr lang="hu-HU" sz="1200" dirty="0">
                          <a:effectLst/>
                          <a:latin typeface="+mn-lt"/>
                          <a:ea typeface="Calibri" panose="020F0502020204030204" pitchFamily="34" charset="0"/>
                          <a:cs typeface="Times New Roman" panose="02020603050405020304" pitchFamily="18" charset="0"/>
                        </a:rPr>
                        <a:t>Megújuló energiák</a:t>
                      </a:r>
                    </a:p>
                  </a:txBody>
                  <a:tcPr marL="9525" marR="9525" marT="9525" marB="9525" anchor="ctr"/>
                </a:tc>
                <a:tc>
                  <a:txBody>
                    <a:bodyPr/>
                    <a:lstStyle/>
                    <a:p>
                      <a:pPr algn="ctr">
                        <a:lnSpc>
                          <a:spcPct val="107000"/>
                        </a:lnSpc>
                        <a:spcAft>
                          <a:spcPts val="0"/>
                        </a:spcAft>
                      </a:pPr>
                      <a:r>
                        <a:rPr lang="hu-HU" sz="1200">
                          <a:effectLst/>
                        </a:rPr>
                        <a:t>241,6</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39,7</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0" dirty="0">
                          <a:effectLst/>
                        </a:rPr>
                        <a:t>251,5</a:t>
                      </a:r>
                      <a:endParaRPr lang="hu-H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43,8</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233,9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39,7</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255,9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43,9</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91794729"/>
                  </a:ext>
                </a:extLst>
              </a:tr>
              <a:tr h="0">
                <a:tc>
                  <a:txBody>
                    <a:bodyPr/>
                    <a:lstStyle/>
                    <a:p>
                      <a:pPr>
                        <a:lnSpc>
                          <a:spcPct val="107000"/>
                        </a:lnSpc>
                        <a:spcAft>
                          <a:spcPts val="0"/>
                        </a:spcAft>
                      </a:pPr>
                      <a:r>
                        <a:rPr lang="hu-HU" sz="1200" dirty="0">
                          <a:effectLst/>
                          <a:latin typeface="+mn-lt"/>
                        </a:rPr>
                        <a:t>Szélenergia</a:t>
                      </a:r>
                      <a:endParaRPr lang="hu-HU" sz="1200" dirty="0">
                        <a:effectLst/>
                        <a:latin typeface="+mn-lt"/>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125,9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20,7</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0" dirty="0">
                          <a:effectLst/>
                        </a:rPr>
                        <a:t>132,1</a:t>
                      </a:r>
                      <a:endParaRPr lang="hu-H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23,0</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114,7</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19,5</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128,1</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22,0</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2454318"/>
                  </a:ext>
                </a:extLst>
              </a:tr>
              <a:tr h="0">
                <a:tc>
                  <a:txBody>
                    <a:bodyPr/>
                    <a:lstStyle/>
                    <a:p>
                      <a:pPr>
                        <a:lnSpc>
                          <a:spcPct val="107000"/>
                        </a:lnSpc>
                        <a:spcAft>
                          <a:spcPts val="0"/>
                        </a:spcAft>
                      </a:pPr>
                      <a:r>
                        <a:rPr lang="hu-HU" sz="1200" dirty="0">
                          <a:effectLst/>
                          <a:latin typeface="+mn-lt"/>
                          <a:ea typeface="Calibri" panose="020F0502020204030204" pitchFamily="34" charset="0"/>
                          <a:cs typeface="Times New Roman" panose="02020603050405020304" pitchFamily="18" charset="0"/>
                        </a:rPr>
                        <a:t>Vízenergia</a:t>
                      </a:r>
                    </a:p>
                  </a:txBody>
                  <a:tcPr marL="9525" marR="9525" marT="9525" marB="9525" anchor="ctr"/>
                </a:tc>
                <a:tc>
                  <a:txBody>
                    <a:bodyPr/>
                    <a:lstStyle/>
                    <a:p>
                      <a:pPr algn="ctr">
                        <a:lnSpc>
                          <a:spcPct val="107000"/>
                        </a:lnSpc>
                        <a:spcAft>
                          <a:spcPts val="0"/>
                        </a:spcAft>
                      </a:pPr>
                      <a:r>
                        <a:rPr lang="hu-HU" sz="1200">
                          <a:effectLst/>
                        </a:rPr>
                        <a:t>20,1</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3,3</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0" dirty="0">
                          <a:effectLst/>
                        </a:rPr>
                        <a:t>18,7</a:t>
                      </a:r>
                      <a:endParaRPr lang="hu-H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3,3</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19,7</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3,3</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17,1</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2,</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650287974"/>
                  </a:ext>
                </a:extLst>
              </a:tr>
              <a:tr h="0">
                <a:tc>
                  <a:txBody>
                    <a:bodyPr/>
                    <a:lstStyle/>
                    <a:p>
                      <a:pPr>
                        <a:lnSpc>
                          <a:spcPct val="107000"/>
                        </a:lnSpc>
                        <a:spcAft>
                          <a:spcPts val="0"/>
                        </a:spcAft>
                      </a:pPr>
                      <a:r>
                        <a:rPr lang="hu-HU" sz="1200" dirty="0">
                          <a:effectLst/>
                          <a:latin typeface="+mn-lt"/>
                        </a:rPr>
                        <a:t>Biomassza</a:t>
                      </a:r>
                      <a:endParaRPr lang="hu-HU" sz="1200" dirty="0">
                        <a:effectLst/>
                        <a:latin typeface="+mn-lt"/>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44,3</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7,3</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0" dirty="0">
                          <a:effectLst/>
                        </a:rPr>
                        <a:t>45,1</a:t>
                      </a:r>
                      <a:endParaRPr lang="hu-H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7,8</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44,2</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7,5</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43,9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7,5</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05093772"/>
                  </a:ext>
                </a:extLst>
              </a:tr>
              <a:tr h="0">
                <a:tc>
                  <a:txBody>
                    <a:bodyPr/>
                    <a:lstStyle/>
                    <a:p>
                      <a:pPr>
                        <a:lnSpc>
                          <a:spcPct val="107000"/>
                        </a:lnSpc>
                        <a:spcAft>
                          <a:spcPts val="0"/>
                        </a:spcAft>
                      </a:pPr>
                      <a:r>
                        <a:rPr lang="hu-HU" sz="1200" dirty="0" err="1">
                          <a:effectLst/>
                          <a:latin typeface="+mn-lt"/>
                        </a:rPr>
                        <a:t>Photovoltaik</a:t>
                      </a:r>
                      <a:endParaRPr lang="hu-HU" sz="1200" dirty="0">
                        <a:effectLst/>
                        <a:latin typeface="+mn-lt"/>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45,2</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7,4</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0" dirty="0">
                          <a:effectLst/>
                        </a:rPr>
                        <a:t>49,5</a:t>
                      </a:r>
                      <a:endParaRPr lang="hu-H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8,6</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49,3</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8,4</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60,7</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10,4</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988425522"/>
                  </a:ext>
                </a:extLst>
              </a:tr>
              <a:tr h="0">
                <a:tc>
                  <a:txBody>
                    <a:bodyPr/>
                    <a:lstStyle/>
                    <a:p>
                      <a:pPr>
                        <a:lnSpc>
                          <a:spcPct val="107000"/>
                        </a:lnSpc>
                        <a:spcAft>
                          <a:spcPts val="0"/>
                        </a:spcAft>
                      </a:pPr>
                      <a:r>
                        <a:rPr lang="hu-HU" sz="1200" dirty="0">
                          <a:effectLst/>
                          <a:latin typeface="+mn-lt"/>
                        </a:rPr>
                        <a:t>Háziszemét</a:t>
                      </a:r>
                      <a:r>
                        <a:rPr lang="hu-HU" sz="1200" u="sng" baseline="30000" dirty="0">
                          <a:effectLst/>
                          <a:latin typeface="+mn-lt"/>
                          <a:hlinkClick r:id="rId2" tooltip="Link zu Fußnote 4"/>
                        </a:rPr>
                        <a:t>4</a:t>
                      </a:r>
                      <a:endParaRPr lang="hu-HU" sz="1200" dirty="0">
                        <a:effectLst/>
                        <a:latin typeface="+mn-lt"/>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5,8</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1,0</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0" dirty="0">
                          <a:effectLst/>
                        </a:rPr>
                        <a:t>5,8</a:t>
                      </a:r>
                      <a:endParaRPr lang="hu-H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1,0</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5,8</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1,0</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5,8</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1,0</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900441210"/>
                  </a:ext>
                </a:extLst>
              </a:tr>
              <a:tr h="0">
                <a:tc>
                  <a:txBody>
                    <a:bodyPr/>
                    <a:lstStyle/>
                    <a:p>
                      <a:pPr>
                        <a:lnSpc>
                          <a:spcPct val="107000"/>
                        </a:lnSpc>
                        <a:spcAft>
                          <a:spcPts val="0"/>
                        </a:spcAft>
                      </a:pPr>
                      <a:r>
                        <a:rPr lang="hu-HU" sz="1200" dirty="0">
                          <a:effectLst/>
                          <a:latin typeface="+mn-lt"/>
                        </a:rPr>
                        <a:t>Geotermikus energia</a:t>
                      </a:r>
                      <a:endParaRPr lang="hu-HU" sz="1200" dirty="0">
                        <a:effectLst/>
                        <a:latin typeface="+mn-lt"/>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0,2</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0,0</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0" dirty="0">
                          <a:effectLst/>
                        </a:rPr>
                        <a:t>0,2</a:t>
                      </a:r>
                      <a:endParaRPr lang="hu-H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0,0</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0,2</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0,0</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0,3</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0,1</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08348457"/>
                  </a:ext>
                </a:extLst>
              </a:tr>
              <a:tr h="0">
                <a:tc>
                  <a:txBody>
                    <a:bodyPr/>
                    <a:lstStyle/>
                    <a:p>
                      <a:pPr>
                        <a:lnSpc>
                          <a:spcPct val="107000"/>
                        </a:lnSpc>
                        <a:spcAft>
                          <a:spcPts val="0"/>
                        </a:spcAft>
                      </a:pPr>
                      <a:r>
                        <a:rPr lang="hu-HU" sz="1200" dirty="0">
                          <a:effectLst/>
                          <a:latin typeface="+mn-lt"/>
                        </a:rPr>
                        <a:t>Egyéb energiahordozók </a:t>
                      </a:r>
                      <a:endParaRPr lang="hu-HU" sz="1200" dirty="0">
                        <a:effectLst/>
                        <a:latin typeface="+mn-lt"/>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25,4</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4,2</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0" dirty="0">
                          <a:effectLst/>
                        </a:rPr>
                        <a:t>24,8</a:t>
                      </a:r>
                      <a:endParaRPr lang="hu-H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4,3</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24,6</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4,2</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24,0</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b="1" dirty="0">
                          <a:effectLst/>
                        </a:rPr>
                        <a:t>4,1</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74487200"/>
                  </a:ext>
                </a:extLst>
              </a:tr>
            </a:tbl>
          </a:graphicData>
        </a:graphic>
      </p:graphicFrame>
      <p:sp>
        <p:nvSpPr>
          <p:cNvPr id="5" name="Rectangle 1">
            <a:extLst>
              <a:ext uri="{FF2B5EF4-FFF2-40B4-BE49-F238E27FC236}">
                <a16:creationId xmlns:a16="http://schemas.microsoft.com/office/drawing/2014/main" id="{FBB8A54F-AD88-4EC6-906F-70F899CDBB24}"/>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Stand</a:t>
            </a:r>
            <a:r>
              <a:rPr kumimoji="0" lang="hu-HU" altLang="hu-HU"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1. Februar 2023</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50178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ACC5DDF-CA82-4F28-B4B5-B2671A648818}"/>
              </a:ext>
            </a:extLst>
          </p:cNvPr>
          <p:cNvSpPr>
            <a:spLocks noGrp="1"/>
          </p:cNvSpPr>
          <p:nvPr>
            <p:ph type="title"/>
          </p:nvPr>
        </p:nvSpPr>
        <p:spPr/>
        <p:txBody>
          <a:bodyPr>
            <a:noAutofit/>
          </a:bodyPr>
          <a:lstStyle/>
          <a:p>
            <a:pPr algn="ctr"/>
            <a:r>
              <a:rPr lang="hu-HU" sz="3200" b="1" dirty="0"/>
              <a:t>Vasárnapi kérdés: ha vasárnap szövetségi választásokra kerülne sor, (</a:t>
            </a:r>
            <a:r>
              <a:rPr lang="hu-HU" sz="3200" b="1" dirty="0" err="1"/>
              <a:t>Deutschlandtrend</a:t>
            </a:r>
            <a:r>
              <a:rPr lang="hu-HU" sz="3200" b="1" dirty="0"/>
              <a:t>/ARD)  a „rendőrlámpa-koalíció” pártjai nem tudnának többséget szerezni </a:t>
            </a:r>
          </a:p>
        </p:txBody>
      </p:sp>
      <p:graphicFrame>
        <p:nvGraphicFramePr>
          <p:cNvPr id="4" name="Tartalom helye 3">
            <a:extLst>
              <a:ext uri="{FF2B5EF4-FFF2-40B4-BE49-F238E27FC236}">
                <a16:creationId xmlns:a16="http://schemas.microsoft.com/office/drawing/2014/main" id="{BF7A7089-DB0A-4565-B55B-5FE853180A23}"/>
              </a:ext>
            </a:extLst>
          </p:cNvPr>
          <p:cNvGraphicFramePr>
            <a:graphicFrameLocks noGrp="1"/>
          </p:cNvGraphicFramePr>
          <p:nvPr>
            <p:ph idx="1"/>
            <p:extLst>
              <p:ext uri="{D42A27DB-BD31-4B8C-83A1-F6EECF244321}">
                <p14:modId xmlns:p14="http://schemas.microsoft.com/office/powerpoint/2010/main" val="1444676509"/>
              </p:ext>
            </p:extLst>
          </p:nvPr>
        </p:nvGraphicFramePr>
        <p:xfrm>
          <a:off x="838200" y="2699988"/>
          <a:ext cx="10515600" cy="3297687"/>
        </p:xfrm>
        <a:graphic>
          <a:graphicData uri="http://schemas.openxmlformats.org/drawingml/2006/table">
            <a:tbl>
              <a:tblPr firstRow="1" firstCol="1" bandRow="1">
                <a:tableStyleId>{5C22544A-7EE6-4342-B048-85BDC9FD1C3A}</a:tableStyleId>
              </a:tblPr>
              <a:tblGrid>
                <a:gridCol w="876300">
                  <a:extLst>
                    <a:ext uri="{9D8B030D-6E8A-4147-A177-3AD203B41FA5}">
                      <a16:colId xmlns:a16="http://schemas.microsoft.com/office/drawing/2014/main" val="526545120"/>
                    </a:ext>
                  </a:extLst>
                </a:gridCol>
                <a:gridCol w="876300">
                  <a:extLst>
                    <a:ext uri="{9D8B030D-6E8A-4147-A177-3AD203B41FA5}">
                      <a16:colId xmlns:a16="http://schemas.microsoft.com/office/drawing/2014/main" val="305985611"/>
                    </a:ext>
                  </a:extLst>
                </a:gridCol>
                <a:gridCol w="876300">
                  <a:extLst>
                    <a:ext uri="{9D8B030D-6E8A-4147-A177-3AD203B41FA5}">
                      <a16:colId xmlns:a16="http://schemas.microsoft.com/office/drawing/2014/main" val="3946586534"/>
                    </a:ext>
                  </a:extLst>
                </a:gridCol>
                <a:gridCol w="876300">
                  <a:extLst>
                    <a:ext uri="{9D8B030D-6E8A-4147-A177-3AD203B41FA5}">
                      <a16:colId xmlns:a16="http://schemas.microsoft.com/office/drawing/2014/main" val="2496187953"/>
                    </a:ext>
                  </a:extLst>
                </a:gridCol>
                <a:gridCol w="876300">
                  <a:extLst>
                    <a:ext uri="{9D8B030D-6E8A-4147-A177-3AD203B41FA5}">
                      <a16:colId xmlns:a16="http://schemas.microsoft.com/office/drawing/2014/main" val="3214107388"/>
                    </a:ext>
                  </a:extLst>
                </a:gridCol>
                <a:gridCol w="876300">
                  <a:extLst>
                    <a:ext uri="{9D8B030D-6E8A-4147-A177-3AD203B41FA5}">
                      <a16:colId xmlns:a16="http://schemas.microsoft.com/office/drawing/2014/main" val="555908835"/>
                    </a:ext>
                  </a:extLst>
                </a:gridCol>
                <a:gridCol w="876300">
                  <a:extLst>
                    <a:ext uri="{9D8B030D-6E8A-4147-A177-3AD203B41FA5}">
                      <a16:colId xmlns:a16="http://schemas.microsoft.com/office/drawing/2014/main" val="762017501"/>
                    </a:ext>
                  </a:extLst>
                </a:gridCol>
                <a:gridCol w="876300">
                  <a:extLst>
                    <a:ext uri="{9D8B030D-6E8A-4147-A177-3AD203B41FA5}">
                      <a16:colId xmlns:a16="http://schemas.microsoft.com/office/drawing/2014/main" val="4172330295"/>
                    </a:ext>
                  </a:extLst>
                </a:gridCol>
                <a:gridCol w="876300">
                  <a:extLst>
                    <a:ext uri="{9D8B030D-6E8A-4147-A177-3AD203B41FA5}">
                      <a16:colId xmlns:a16="http://schemas.microsoft.com/office/drawing/2014/main" val="576429822"/>
                    </a:ext>
                  </a:extLst>
                </a:gridCol>
                <a:gridCol w="876300">
                  <a:extLst>
                    <a:ext uri="{9D8B030D-6E8A-4147-A177-3AD203B41FA5}">
                      <a16:colId xmlns:a16="http://schemas.microsoft.com/office/drawing/2014/main" val="3055976277"/>
                    </a:ext>
                  </a:extLst>
                </a:gridCol>
                <a:gridCol w="876300">
                  <a:extLst>
                    <a:ext uri="{9D8B030D-6E8A-4147-A177-3AD203B41FA5}">
                      <a16:colId xmlns:a16="http://schemas.microsoft.com/office/drawing/2014/main" val="230605447"/>
                    </a:ext>
                  </a:extLst>
                </a:gridCol>
                <a:gridCol w="876300">
                  <a:extLst>
                    <a:ext uri="{9D8B030D-6E8A-4147-A177-3AD203B41FA5}">
                      <a16:colId xmlns:a16="http://schemas.microsoft.com/office/drawing/2014/main" val="3905726645"/>
                    </a:ext>
                  </a:extLst>
                </a:gridCol>
              </a:tblGrid>
              <a:tr h="0">
                <a:tc>
                  <a:txBody>
                    <a:bodyPr/>
                    <a:lstStyle/>
                    <a:p>
                      <a:pPr algn="ctr">
                        <a:lnSpc>
                          <a:spcPct val="107000"/>
                        </a:lnSpc>
                        <a:spcAft>
                          <a:spcPts val="0"/>
                        </a:spcAft>
                      </a:pPr>
                      <a:r>
                        <a:rPr lang="hu-HU" sz="1200">
                          <a:effectLst/>
                        </a:rPr>
                        <a:t>intézet</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dirty="0">
                        <a:solidFill>
                          <a:schemeClr val="tx1"/>
                        </a:solidFill>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u="sng" dirty="0" err="1">
                          <a:solidFill>
                            <a:schemeClr val="tx1"/>
                          </a:solidFill>
                          <a:effectLst/>
                          <a:hlinkClick r:id="rId2">
                            <a:extLst>
                              <a:ext uri="{A12FA001-AC4F-418D-AE19-62706E023703}">
                                <ahyp:hlinkClr xmlns:ahyp="http://schemas.microsoft.com/office/drawing/2018/hyperlinkcolor" val="tx"/>
                              </a:ext>
                            </a:extLst>
                          </a:hlinkClick>
                        </a:rPr>
                        <a:t>Allensbach</a:t>
                      </a:r>
                      <a:endParaRPr lang="hu-HU"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u="sng" dirty="0">
                          <a:solidFill>
                            <a:schemeClr val="tx1"/>
                          </a:solidFill>
                          <a:effectLst/>
                          <a:hlinkClick r:id="rId3">
                            <a:extLst>
                              <a:ext uri="{A12FA001-AC4F-418D-AE19-62706E023703}">
                                <ahyp:hlinkClr xmlns:ahyp="http://schemas.microsoft.com/office/drawing/2018/hyperlinkcolor" val="tx"/>
                              </a:ext>
                            </a:extLst>
                          </a:hlinkClick>
                        </a:rPr>
                        <a:t>Kantar </a:t>
                      </a:r>
                      <a:br>
                        <a:rPr lang="hu-HU" sz="1200" u="sng" dirty="0">
                          <a:solidFill>
                            <a:schemeClr val="tx1"/>
                          </a:solidFill>
                          <a:effectLst/>
                          <a:hlinkClick r:id="rId3">
                            <a:extLst>
                              <a:ext uri="{A12FA001-AC4F-418D-AE19-62706E023703}">
                                <ahyp:hlinkClr xmlns:ahyp="http://schemas.microsoft.com/office/drawing/2018/hyperlinkcolor" val="tx"/>
                              </a:ext>
                            </a:extLst>
                          </a:hlinkClick>
                        </a:rPr>
                      </a:br>
                      <a:r>
                        <a:rPr lang="hu-HU" sz="1200" u="sng" dirty="0">
                          <a:solidFill>
                            <a:schemeClr val="tx1"/>
                          </a:solidFill>
                          <a:effectLst/>
                          <a:hlinkClick r:id="rId3">
                            <a:extLst>
                              <a:ext uri="{A12FA001-AC4F-418D-AE19-62706E023703}">
                                <ahyp:hlinkClr xmlns:ahyp="http://schemas.microsoft.com/office/drawing/2018/hyperlinkcolor" val="tx"/>
                              </a:ext>
                            </a:extLst>
                          </a:hlinkClick>
                        </a:rPr>
                        <a:t>(</a:t>
                      </a:r>
                      <a:r>
                        <a:rPr lang="hu-HU" sz="1200" u="sng" dirty="0" err="1">
                          <a:solidFill>
                            <a:schemeClr val="tx1"/>
                          </a:solidFill>
                          <a:effectLst/>
                          <a:hlinkClick r:id="rId3">
                            <a:extLst>
                              <a:ext uri="{A12FA001-AC4F-418D-AE19-62706E023703}">
                                <ahyp:hlinkClr xmlns:ahyp="http://schemas.microsoft.com/office/drawing/2018/hyperlinkcolor" val="tx"/>
                              </a:ext>
                            </a:extLst>
                          </a:hlinkClick>
                        </a:rPr>
                        <a:t>Emnid</a:t>
                      </a:r>
                      <a:r>
                        <a:rPr lang="hu-HU" sz="1200" u="sng" dirty="0">
                          <a:solidFill>
                            <a:schemeClr val="tx1"/>
                          </a:solidFill>
                          <a:effectLst/>
                          <a:hlinkClick r:id="rId3">
                            <a:extLst>
                              <a:ext uri="{A12FA001-AC4F-418D-AE19-62706E023703}">
                                <ahyp:hlinkClr xmlns:ahyp="http://schemas.microsoft.com/office/drawing/2018/hyperlinkcolor" val="tx"/>
                              </a:ext>
                            </a:extLst>
                          </a:hlinkClick>
                        </a:rPr>
                        <a:t>)</a:t>
                      </a:r>
                      <a:endParaRPr lang="hu-HU"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u="sng" dirty="0" err="1">
                          <a:solidFill>
                            <a:schemeClr val="tx1"/>
                          </a:solidFill>
                          <a:effectLst/>
                          <a:hlinkClick r:id="rId4">
                            <a:extLst>
                              <a:ext uri="{A12FA001-AC4F-418D-AE19-62706E023703}">
                                <ahyp:hlinkClr xmlns:ahyp="http://schemas.microsoft.com/office/drawing/2018/hyperlinkcolor" val="tx"/>
                              </a:ext>
                            </a:extLst>
                          </a:hlinkClick>
                        </a:rPr>
                        <a:t>forsa</a:t>
                      </a:r>
                      <a:endParaRPr lang="hu-HU"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u="sng" dirty="0" err="1">
                          <a:solidFill>
                            <a:schemeClr val="tx1"/>
                          </a:solidFill>
                          <a:effectLst/>
                          <a:hlinkClick r:id="rId5">
                            <a:extLst>
                              <a:ext uri="{A12FA001-AC4F-418D-AE19-62706E023703}">
                                <ahyp:hlinkClr xmlns:ahyp="http://schemas.microsoft.com/office/drawing/2018/hyperlinkcolor" val="tx"/>
                              </a:ext>
                            </a:extLst>
                          </a:hlinkClick>
                        </a:rPr>
                        <a:t>Forsch'gr</a:t>
                      </a:r>
                      <a:r>
                        <a:rPr lang="hu-HU" sz="1200" u="sng" dirty="0">
                          <a:solidFill>
                            <a:schemeClr val="tx1"/>
                          </a:solidFill>
                          <a:effectLst/>
                          <a:hlinkClick r:id="rId5">
                            <a:extLst>
                              <a:ext uri="{A12FA001-AC4F-418D-AE19-62706E023703}">
                                <ahyp:hlinkClr xmlns:ahyp="http://schemas.microsoft.com/office/drawing/2018/hyperlinkcolor" val="tx"/>
                              </a:ext>
                            </a:extLst>
                          </a:hlinkClick>
                        </a:rPr>
                        <a:t>. </a:t>
                      </a:r>
                      <a:br>
                        <a:rPr lang="hu-HU" sz="1200" u="sng" dirty="0">
                          <a:solidFill>
                            <a:schemeClr val="tx1"/>
                          </a:solidFill>
                          <a:effectLst/>
                          <a:hlinkClick r:id="rId5">
                            <a:extLst>
                              <a:ext uri="{A12FA001-AC4F-418D-AE19-62706E023703}">
                                <ahyp:hlinkClr xmlns:ahyp="http://schemas.microsoft.com/office/drawing/2018/hyperlinkcolor" val="tx"/>
                              </a:ext>
                            </a:extLst>
                          </a:hlinkClick>
                        </a:rPr>
                      </a:br>
                      <a:r>
                        <a:rPr lang="hu-HU" sz="1200" u="sng" dirty="0">
                          <a:solidFill>
                            <a:schemeClr val="tx1"/>
                          </a:solidFill>
                          <a:effectLst/>
                          <a:hlinkClick r:id="rId5">
                            <a:extLst>
                              <a:ext uri="{A12FA001-AC4F-418D-AE19-62706E023703}">
                                <ahyp:hlinkClr xmlns:ahyp="http://schemas.microsoft.com/office/drawing/2018/hyperlinkcolor" val="tx"/>
                              </a:ext>
                            </a:extLst>
                          </a:hlinkClick>
                        </a:rPr>
                        <a:t>Választ</a:t>
                      </a:r>
                      <a:endParaRPr lang="hu-HU"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u="sng" dirty="0">
                          <a:solidFill>
                            <a:schemeClr val="tx1"/>
                          </a:solidFill>
                          <a:effectLst/>
                          <a:hlinkClick r:id="rId6">
                            <a:extLst>
                              <a:ext uri="{A12FA001-AC4F-418D-AE19-62706E023703}">
                                <ahyp:hlinkClr xmlns:ahyp="http://schemas.microsoft.com/office/drawing/2018/hyperlinkcolor" val="tx"/>
                              </a:ext>
                            </a:extLst>
                          </a:hlinkClick>
                        </a:rPr>
                        <a:t>GSM</a:t>
                      </a:r>
                      <a:endParaRPr lang="hu-HU"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u="sng" dirty="0" err="1">
                          <a:solidFill>
                            <a:schemeClr val="tx1"/>
                          </a:solidFill>
                          <a:effectLst/>
                          <a:hlinkClick r:id="rId7">
                            <a:extLst>
                              <a:ext uri="{A12FA001-AC4F-418D-AE19-62706E023703}">
                                <ahyp:hlinkClr xmlns:ahyp="http://schemas.microsoft.com/office/drawing/2018/hyperlinkcolor" val="tx"/>
                              </a:ext>
                            </a:extLst>
                          </a:hlinkClick>
                        </a:rPr>
                        <a:t>Infratest</a:t>
                      </a:r>
                      <a:r>
                        <a:rPr lang="hu-HU" sz="1200" u="sng" dirty="0">
                          <a:solidFill>
                            <a:schemeClr val="tx1"/>
                          </a:solidFill>
                          <a:effectLst/>
                          <a:hlinkClick r:id="rId7">
                            <a:extLst>
                              <a:ext uri="{A12FA001-AC4F-418D-AE19-62706E023703}">
                                <ahyp:hlinkClr xmlns:ahyp="http://schemas.microsoft.com/office/drawing/2018/hyperlinkcolor" val="tx"/>
                              </a:ext>
                            </a:extLst>
                          </a:hlinkClick>
                        </a:rPr>
                        <a:t> </a:t>
                      </a:r>
                      <a:br>
                        <a:rPr lang="hu-HU" sz="1200" u="sng" dirty="0">
                          <a:solidFill>
                            <a:schemeClr val="tx1"/>
                          </a:solidFill>
                          <a:effectLst/>
                          <a:hlinkClick r:id="rId7">
                            <a:extLst>
                              <a:ext uri="{A12FA001-AC4F-418D-AE19-62706E023703}">
                                <ahyp:hlinkClr xmlns:ahyp="http://schemas.microsoft.com/office/drawing/2018/hyperlinkcolor" val="tx"/>
                              </a:ext>
                            </a:extLst>
                          </a:hlinkClick>
                        </a:rPr>
                      </a:br>
                      <a:r>
                        <a:rPr lang="hu-HU" sz="1200" u="sng" dirty="0" err="1">
                          <a:solidFill>
                            <a:schemeClr val="tx1"/>
                          </a:solidFill>
                          <a:effectLst/>
                          <a:hlinkClick r:id="rId7">
                            <a:extLst>
                              <a:ext uri="{A12FA001-AC4F-418D-AE19-62706E023703}">
                                <ahyp:hlinkClr xmlns:ahyp="http://schemas.microsoft.com/office/drawing/2018/hyperlinkcolor" val="tx"/>
                              </a:ext>
                            </a:extLst>
                          </a:hlinkClick>
                        </a:rPr>
                        <a:t>dimap</a:t>
                      </a:r>
                      <a:endParaRPr lang="hu-HU"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u="sng" dirty="0">
                          <a:solidFill>
                            <a:schemeClr val="tx1"/>
                          </a:solidFill>
                          <a:effectLst/>
                          <a:hlinkClick r:id="rId8">
                            <a:extLst>
                              <a:ext uri="{A12FA001-AC4F-418D-AE19-62706E023703}">
                                <ahyp:hlinkClr xmlns:ahyp="http://schemas.microsoft.com/office/drawing/2018/hyperlinkcolor" val="tx"/>
                              </a:ext>
                            </a:extLst>
                          </a:hlinkClick>
                        </a:rPr>
                        <a:t>INSA</a:t>
                      </a:r>
                      <a:endParaRPr lang="hu-HU"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u="sng" dirty="0" err="1">
                          <a:solidFill>
                            <a:schemeClr val="tx1"/>
                          </a:solidFill>
                          <a:effectLst/>
                          <a:hlinkClick r:id="rId9">
                            <a:extLst>
                              <a:ext uri="{A12FA001-AC4F-418D-AE19-62706E023703}">
                                <ahyp:hlinkClr xmlns:ahyp="http://schemas.microsoft.com/office/drawing/2018/hyperlinkcolor" val="tx"/>
                              </a:ext>
                            </a:extLst>
                          </a:hlinkClick>
                        </a:rPr>
                        <a:t>Yougov</a:t>
                      </a:r>
                      <a:endParaRPr lang="hu-HU"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dirty="0">
                        <a:solidFill>
                          <a:schemeClr val="tx1"/>
                        </a:solidFill>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hu-HU" sz="1200">
                          <a:effectLst/>
                        </a:rPr>
                        <a:t>szövetségi </a:t>
                      </a:r>
                      <a:br>
                        <a:rPr lang="hu-HU" sz="1200">
                          <a:effectLst/>
                        </a:rPr>
                      </a:br>
                      <a:r>
                        <a:rPr lang="hu-HU" sz="1200">
                          <a:effectLst/>
                        </a:rPr>
                        <a:t>választás</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634578560"/>
                  </a:ext>
                </a:extLst>
              </a:tr>
              <a:tr h="0">
                <a:tc>
                  <a:txBody>
                    <a:bodyPr/>
                    <a:lstStyle/>
                    <a:p>
                      <a:pPr algn="ctr">
                        <a:lnSpc>
                          <a:spcPct val="107000"/>
                        </a:lnSpc>
                        <a:spcAft>
                          <a:spcPts val="0"/>
                        </a:spcAft>
                      </a:pPr>
                      <a:r>
                        <a:rPr lang="hu-HU" sz="1200">
                          <a:effectLst/>
                        </a:rPr>
                        <a:t>közzétett</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2023.02.15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2023.02.18</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2023.02.21</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2023.02.17</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2023.02.21</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2023.02.17</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2023.02.20</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2023.02.10</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b="1" dirty="0">
                          <a:effectLst/>
                        </a:rPr>
                        <a:t>2021.09.26</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060255620"/>
                  </a:ext>
                </a:extLst>
              </a:tr>
              <a:tr h="0">
                <a:tc>
                  <a:txBody>
                    <a:bodyPr/>
                    <a:lstStyle/>
                    <a:p>
                      <a:pPr algn="ctr">
                        <a:lnSpc>
                          <a:spcPct val="107000"/>
                        </a:lnSpc>
                        <a:spcAft>
                          <a:spcPts val="0"/>
                        </a:spcAft>
                      </a:pPr>
                      <a:r>
                        <a:rPr lang="hu-HU" sz="1200">
                          <a:effectLst/>
                        </a:rPr>
                        <a:t>CDU/CSU</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dirty="0">
                          <a:effectLst/>
                        </a:rPr>
                        <a:t>30%</a:t>
                      </a:r>
                      <a:endParaRPr lang="hu-H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26%</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31%</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30%</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27%</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r>
                        <a:rPr lang="hu-HU" sz="1100" b="1" dirty="0">
                          <a:effectLst/>
                          <a:latin typeface="Calibri" panose="020F0502020204030204" pitchFamily="34" charset="0"/>
                          <a:cs typeface="Times New Roman" panose="02020603050405020304" pitchFamily="18" charset="0"/>
                        </a:rPr>
                        <a:t>(+3)- (+7) százalékpont</a:t>
                      </a:r>
                    </a:p>
                  </a:txBody>
                  <a:tcPr marL="9525" marR="9525" marT="9525" marB="9525" anchor="ctr"/>
                </a:tc>
                <a:tc>
                  <a:txBody>
                    <a:bodyPr/>
                    <a:lstStyle/>
                    <a:p>
                      <a:pPr>
                        <a:lnSpc>
                          <a:spcPct val="107000"/>
                        </a:lnSpc>
                        <a:spcAft>
                          <a:spcPts val="0"/>
                        </a:spcAft>
                      </a:pPr>
                      <a:r>
                        <a:rPr lang="hu-HU" sz="1200" b="1">
                          <a:effectLst/>
                        </a:rPr>
                        <a:t>24,1%</a:t>
                      </a:r>
                      <a:endParaRPr lang="hu-H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19228843"/>
                  </a:ext>
                </a:extLst>
              </a:tr>
              <a:tr h="0">
                <a:tc>
                  <a:txBody>
                    <a:bodyPr/>
                    <a:lstStyle/>
                    <a:p>
                      <a:pPr algn="ctr">
                        <a:lnSpc>
                          <a:spcPct val="107000"/>
                        </a:lnSpc>
                        <a:spcAft>
                          <a:spcPts val="0"/>
                        </a:spcAft>
                      </a:pPr>
                      <a:r>
                        <a:rPr lang="hu-HU" sz="1200">
                          <a:effectLst/>
                        </a:rPr>
                        <a:t>SPD</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22,5%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21%</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20%</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21,5%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r>
                        <a:rPr lang="hu-HU" sz="1100" b="1" dirty="0">
                          <a:effectLst/>
                          <a:latin typeface="Calibri" panose="020F0502020204030204" pitchFamily="34" charset="0"/>
                          <a:cs typeface="Times New Roman" panose="02020603050405020304" pitchFamily="18" charset="0"/>
                        </a:rPr>
                        <a:t>(-3) -  (-7) százalékpont</a:t>
                      </a:r>
                    </a:p>
                  </a:txBody>
                  <a:tcPr marL="9525" marR="9525" marT="9525" marB="9525" anchor="ctr"/>
                </a:tc>
                <a:tc>
                  <a:txBody>
                    <a:bodyPr/>
                    <a:lstStyle/>
                    <a:p>
                      <a:pPr>
                        <a:lnSpc>
                          <a:spcPct val="107000"/>
                        </a:lnSpc>
                        <a:spcAft>
                          <a:spcPts val="0"/>
                        </a:spcAft>
                      </a:pPr>
                      <a:r>
                        <a:rPr lang="hu-HU" sz="1200" b="1">
                          <a:effectLst/>
                        </a:rPr>
                        <a:t>25,7%</a:t>
                      </a:r>
                      <a:endParaRPr lang="hu-H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69326083"/>
                  </a:ext>
                </a:extLst>
              </a:tr>
              <a:tr h="0">
                <a:tc>
                  <a:txBody>
                    <a:bodyPr/>
                    <a:lstStyle/>
                    <a:p>
                      <a:pPr algn="ctr">
                        <a:lnSpc>
                          <a:spcPct val="107000"/>
                        </a:lnSpc>
                        <a:spcAft>
                          <a:spcPts val="0"/>
                        </a:spcAft>
                      </a:pPr>
                      <a:r>
                        <a:rPr lang="hu-HU" sz="1200">
                          <a:effectLst/>
                        </a:rPr>
                        <a:t>ZÖLD</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16%</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18%</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17%</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17%</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17%</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15,5%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16%</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r>
                        <a:rPr lang="hu-HU" sz="1100" b="1" dirty="0">
                          <a:effectLst/>
                          <a:latin typeface="Calibri" panose="020F0502020204030204" pitchFamily="34" charset="0"/>
                          <a:cs typeface="Times New Roman" panose="02020603050405020304" pitchFamily="18" charset="0"/>
                        </a:rPr>
                        <a:t>(+1) –(+3) százalékpont</a:t>
                      </a:r>
                    </a:p>
                  </a:txBody>
                  <a:tcPr marL="9525" marR="9525" marT="9525" marB="9525" anchor="ctr"/>
                </a:tc>
                <a:tc>
                  <a:txBody>
                    <a:bodyPr/>
                    <a:lstStyle/>
                    <a:p>
                      <a:pPr>
                        <a:lnSpc>
                          <a:spcPct val="107000"/>
                        </a:lnSpc>
                        <a:spcAft>
                          <a:spcPts val="0"/>
                        </a:spcAft>
                      </a:pPr>
                      <a:r>
                        <a:rPr lang="hu-HU" sz="1200" b="1">
                          <a:effectLst/>
                        </a:rPr>
                        <a:t>14,8%</a:t>
                      </a:r>
                      <a:endParaRPr lang="hu-H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241363531"/>
                  </a:ext>
                </a:extLst>
              </a:tr>
              <a:tr h="0">
                <a:tc>
                  <a:txBody>
                    <a:bodyPr/>
                    <a:lstStyle/>
                    <a:p>
                      <a:pPr algn="ctr">
                        <a:lnSpc>
                          <a:spcPct val="107000"/>
                        </a:lnSpc>
                        <a:spcAft>
                          <a:spcPts val="0"/>
                        </a:spcAft>
                      </a:pPr>
                      <a:r>
                        <a:rPr lang="hu-HU" sz="1200">
                          <a:effectLst/>
                        </a:rPr>
                        <a:t>FDP</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7,5%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7%</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6%</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7%</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6%</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7%</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6%</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r>
                        <a:rPr lang="hu-HU" sz="1100" b="1" dirty="0">
                          <a:effectLst/>
                          <a:latin typeface="Calibri" panose="020F0502020204030204" pitchFamily="34" charset="0"/>
                          <a:cs typeface="Times New Roman" panose="02020603050405020304" pitchFamily="18" charset="0"/>
                        </a:rPr>
                        <a:t>(-4) – (-6,5) százalékpont</a:t>
                      </a:r>
                    </a:p>
                  </a:txBody>
                  <a:tcPr marL="9525" marR="9525" marT="9525" marB="9525" anchor="ctr"/>
                </a:tc>
                <a:tc>
                  <a:txBody>
                    <a:bodyPr/>
                    <a:lstStyle/>
                    <a:p>
                      <a:pPr>
                        <a:lnSpc>
                          <a:spcPct val="107000"/>
                        </a:lnSpc>
                        <a:spcAft>
                          <a:spcPts val="0"/>
                        </a:spcAft>
                      </a:pPr>
                      <a:r>
                        <a:rPr lang="hu-HU" sz="1200" b="1">
                          <a:effectLst/>
                        </a:rPr>
                        <a:t>11,5%</a:t>
                      </a:r>
                      <a:endParaRPr lang="hu-H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229395805"/>
                  </a:ext>
                </a:extLst>
              </a:tr>
              <a:tr h="0">
                <a:tc>
                  <a:txBody>
                    <a:bodyPr/>
                    <a:lstStyle/>
                    <a:p>
                      <a:pPr algn="ctr">
                        <a:lnSpc>
                          <a:spcPct val="107000"/>
                        </a:lnSpc>
                        <a:spcAft>
                          <a:spcPts val="0"/>
                        </a:spcAft>
                      </a:pPr>
                      <a:r>
                        <a:rPr lang="hu-HU" sz="1200">
                          <a:effectLst/>
                        </a:rPr>
                        <a:t>A BAL</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4%</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6%</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b="1">
                          <a:effectLst/>
                        </a:rPr>
                        <a:t>4,9%</a:t>
                      </a:r>
                      <a:endParaRPr lang="hu-H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06370508"/>
                  </a:ext>
                </a:extLst>
              </a:tr>
              <a:tr h="0">
                <a:tc>
                  <a:txBody>
                    <a:bodyPr/>
                    <a:lstStyle/>
                    <a:p>
                      <a:pPr algn="ctr">
                        <a:lnSpc>
                          <a:spcPct val="107000"/>
                        </a:lnSpc>
                        <a:spcAft>
                          <a:spcPts val="0"/>
                        </a:spcAft>
                      </a:pPr>
                      <a:r>
                        <a:rPr lang="hu-HU" sz="1200">
                          <a:effectLst/>
                        </a:rPr>
                        <a:t>AfD</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14%</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13%</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14%</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15,5%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17%</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b="1">
                          <a:effectLst/>
                        </a:rPr>
                        <a:t>10,3%</a:t>
                      </a:r>
                      <a:endParaRPr lang="hu-H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57349044"/>
                  </a:ext>
                </a:extLst>
              </a:tr>
              <a:tr h="0">
                <a:tc>
                  <a:txBody>
                    <a:bodyPr/>
                    <a:lstStyle/>
                    <a:p>
                      <a:pPr algn="ctr">
                        <a:lnSpc>
                          <a:spcPct val="107000"/>
                        </a:lnSpc>
                        <a:spcAft>
                          <a:spcPts val="0"/>
                        </a:spcAft>
                      </a:pPr>
                      <a:r>
                        <a:rPr lang="hu-HU" sz="1200">
                          <a:effectLst/>
                        </a:rPr>
                        <a:t>Egyéb</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6%</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8. %</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7%</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8. %</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6,5%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FW 2% </a:t>
                      </a:r>
                      <a:br>
                        <a:rPr lang="hu-HU" sz="1200">
                          <a:effectLst/>
                        </a:rPr>
                      </a:br>
                      <a:r>
                        <a:rPr lang="hu-HU" sz="1200">
                          <a:effectLst/>
                        </a:rPr>
                        <a:t>V. 7%</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b="1" dirty="0">
                          <a:effectLst/>
                        </a:rPr>
                        <a:t>8,7%</a:t>
                      </a:r>
                      <a:endParaRPr lang="hu-H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305052100"/>
                  </a:ext>
                </a:extLst>
              </a:tr>
              <a:tr h="0">
                <a:tc>
                  <a:txBody>
                    <a:bodyPr/>
                    <a:lstStyle/>
                    <a:p>
                      <a:pPr algn="ctr">
                        <a:lnSpc>
                          <a:spcPct val="107000"/>
                        </a:lnSpc>
                        <a:spcAft>
                          <a:spcPts val="0"/>
                        </a:spcAft>
                      </a:pPr>
                      <a:r>
                        <a:rPr lang="hu-HU" sz="1200">
                          <a:effectLst/>
                        </a:rPr>
                        <a:t>magasság</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F • 1088 </a:t>
                      </a:r>
                      <a:br>
                        <a:rPr lang="hu-HU" sz="1200">
                          <a:effectLst/>
                        </a:rPr>
                      </a:br>
                      <a:r>
                        <a:rPr lang="hu-HU" sz="1200">
                          <a:effectLst/>
                        </a:rPr>
                        <a:t>01.27–02.09.</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T • 1.386 </a:t>
                      </a:r>
                      <a:br>
                        <a:rPr lang="hu-HU" sz="1200">
                          <a:effectLst/>
                        </a:rPr>
                      </a:br>
                      <a:r>
                        <a:rPr lang="hu-HU" sz="1200">
                          <a:effectLst/>
                        </a:rPr>
                        <a:t>08.02.–02.14.</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T • 2510 </a:t>
                      </a:r>
                      <a:br>
                        <a:rPr lang="hu-HU" sz="1200">
                          <a:effectLst/>
                        </a:rPr>
                      </a:br>
                      <a:r>
                        <a:rPr lang="hu-HU" sz="1200">
                          <a:effectLst/>
                        </a:rPr>
                        <a:t>02.14–02.20.</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T • 1 361 </a:t>
                      </a:r>
                      <a:br>
                        <a:rPr lang="hu-HU" sz="1200">
                          <a:effectLst/>
                        </a:rPr>
                      </a:br>
                      <a:r>
                        <a:rPr lang="hu-HU" sz="1200">
                          <a:effectLst/>
                        </a:rPr>
                        <a:t>02/14–02/16</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T • 1,004 </a:t>
                      </a:r>
                      <a:br>
                        <a:rPr lang="hu-HU" sz="1200">
                          <a:effectLst/>
                        </a:rPr>
                      </a:br>
                      <a:r>
                        <a:rPr lang="hu-HU" sz="1200">
                          <a:effectLst/>
                        </a:rPr>
                        <a:t>02.15–02.20.</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TOM • 1 216 </a:t>
                      </a:r>
                      <a:br>
                        <a:rPr lang="hu-HU" sz="1200">
                          <a:effectLst/>
                        </a:rPr>
                      </a:br>
                      <a:r>
                        <a:rPr lang="hu-HU" sz="1200">
                          <a:effectLst/>
                        </a:rPr>
                        <a:t>02/14–02/15</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O • 2.006 </a:t>
                      </a:r>
                      <a:br>
                        <a:rPr lang="hu-HU" sz="1200">
                          <a:effectLst/>
                        </a:rPr>
                      </a:br>
                      <a:r>
                        <a:rPr lang="hu-HU" sz="1200">
                          <a:effectLst/>
                        </a:rPr>
                        <a:t>17.02.–02.20.</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hu-HU" sz="1200">
                          <a:effectLst/>
                        </a:rPr>
                        <a:t>O • 1.736 </a:t>
                      </a:r>
                      <a:br>
                        <a:rPr lang="hu-HU" sz="1200">
                          <a:effectLst/>
                        </a:rPr>
                      </a:br>
                      <a:r>
                        <a:rPr lang="hu-HU" sz="1200">
                          <a:effectLst/>
                        </a:rPr>
                        <a:t>03.02.–09.02.</a:t>
                      </a:r>
                      <a:endParaRPr lang="hu-H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hu-HU" sz="1100" dirty="0">
                        <a:effectLst/>
                        <a:latin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93220420"/>
                  </a:ext>
                </a:extLst>
              </a:tr>
            </a:tbl>
          </a:graphicData>
        </a:graphic>
      </p:graphicFrame>
    </p:spTree>
    <p:extLst>
      <p:ext uri="{BB962C8B-B14F-4D97-AF65-F5344CB8AC3E}">
        <p14:creationId xmlns:p14="http://schemas.microsoft.com/office/powerpoint/2010/main" val="2894212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5E91A17-C5E9-4D92-B422-202895FE99EB}"/>
              </a:ext>
            </a:extLst>
          </p:cNvPr>
          <p:cNvSpPr>
            <a:spLocks noGrp="1"/>
          </p:cNvSpPr>
          <p:nvPr>
            <p:ph type="title"/>
          </p:nvPr>
        </p:nvSpPr>
        <p:spPr/>
        <p:txBody>
          <a:bodyPr>
            <a:noAutofit/>
          </a:bodyPr>
          <a:lstStyle/>
          <a:p>
            <a:pPr algn="ctr"/>
            <a:r>
              <a:rPr lang="hu-HU" sz="3200" b="1" dirty="0"/>
              <a:t>Az ellátási láncok hiányát jelző feldolgozóipari vállalatok aránya 2022 februárban a müncheni </a:t>
            </a:r>
            <a:r>
              <a:rPr lang="hu-HU" sz="3200" b="1" dirty="0" err="1"/>
              <a:t>Ifo</a:t>
            </a:r>
            <a:r>
              <a:rPr lang="hu-HU" sz="3200" b="1" dirty="0"/>
              <a:t> gazdaságkutató intézet felmérése alapján</a:t>
            </a:r>
          </a:p>
        </p:txBody>
      </p:sp>
      <p:pic>
        <p:nvPicPr>
          <p:cNvPr id="5" name="Tartalom helye 4">
            <a:extLst>
              <a:ext uri="{FF2B5EF4-FFF2-40B4-BE49-F238E27FC236}">
                <a16:creationId xmlns:a16="http://schemas.microsoft.com/office/drawing/2014/main" id="{B5DC029D-0EB7-4C83-880E-4827DD90C6D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29012" y="1825625"/>
            <a:ext cx="7733975" cy="4351338"/>
          </a:xfrm>
        </p:spPr>
      </p:pic>
    </p:spTree>
    <p:extLst>
      <p:ext uri="{BB962C8B-B14F-4D97-AF65-F5344CB8AC3E}">
        <p14:creationId xmlns:p14="http://schemas.microsoft.com/office/powerpoint/2010/main" val="1526742376"/>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669</TotalTime>
  <Words>3939</Words>
  <Application>Microsoft Office PowerPoint</Application>
  <PresentationFormat>Szélesvásznú</PresentationFormat>
  <Paragraphs>927</Paragraphs>
  <Slides>29</Slides>
  <Notes>1</Notes>
  <HiddenSlides>0</HiddenSlides>
  <MMClips>0</MMClips>
  <ScaleCrop>false</ScaleCrop>
  <HeadingPairs>
    <vt:vector size="6" baseType="variant">
      <vt:variant>
        <vt:lpstr>Használt betűtípusok</vt:lpstr>
      </vt:variant>
      <vt:variant>
        <vt:i4>5</vt:i4>
      </vt:variant>
      <vt:variant>
        <vt:lpstr>Téma</vt:lpstr>
      </vt:variant>
      <vt:variant>
        <vt:i4>1</vt:i4>
      </vt:variant>
      <vt:variant>
        <vt:lpstr>Diacímek</vt:lpstr>
      </vt:variant>
      <vt:variant>
        <vt:i4>29</vt:i4>
      </vt:variant>
    </vt:vector>
  </HeadingPairs>
  <TitlesOfParts>
    <vt:vector size="35" baseType="lpstr">
      <vt:lpstr>Arial</vt:lpstr>
      <vt:lpstr>Calibri</vt:lpstr>
      <vt:lpstr>Calibri Light</vt:lpstr>
      <vt:lpstr>Times New Roman</vt:lpstr>
      <vt:lpstr>Wingdings</vt:lpstr>
      <vt:lpstr>Office-téma</vt:lpstr>
      <vt:lpstr>Németország gazdasági helyzete és a magyar-német gazdasági kapcsolatok az európai kihívások árnyékában</vt:lpstr>
      <vt:lpstr>A világgazdaság legfontosabb nemzetgazdaságai 2022-ben az előállított GDP nagysága szerint      (Forrás: www.visualcapitalist.com)</vt:lpstr>
      <vt:lpstr>A német gazdaság egyes sajátosságai</vt:lpstr>
      <vt:lpstr>Egyes európai országok egy lakosra jutó GDP-je és a munkanélküliségi ráta 2021-ben, forrás: Destatis </vt:lpstr>
      <vt:lpstr>A német gazdaság és társadalom egyes fő kihívásai</vt:lpstr>
      <vt:lpstr>A német gazdaság főbb kockázati tényezői az iparvállalatok körében, az ipari és kereskedelmi kamarák 2022 októberi és 2023 év eleji konjunktúra-felmérése alapján</vt:lpstr>
      <vt:lpstr>Németország bruttó áramtermelése 2019 és 2022 között      (a Szövetségi Statisztikai Hivatal adatai szerint, 2022 előzetes adatok)</vt:lpstr>
      <vt:lpstr>Vasárnapi kérdés: ha vasárnap szövetségi választásokra kerülne sor, (Deutschlandtrend/ARD)  a „rendőrlámpa-koalíció” pártjai nem tudnának többséget szerezni </vt:lpstr>
      <vt:lpstr>Az ellátási láncok hiányát jelző feldolgozóipari vállalatok aránya 2022 februárban a müncheni Ifo gazdaságkutató intézet felmérése alapján</vt:lpstr>
      <vt:lpstr>Németország külkereskedelmi forgalmának fő mutatói 2022-ben a Szövetségi Statisztikai Hivatal adatai alapján</vt:lpstr>
      <vt:lpstr>Németország legfontosabb kereskedelmi partnerei 2022-ben   a Szövetségi Statisztikai Hivatal adatai alapján </vt:lpstr>
      <vt:lpstr>Az Ukrajna elleni orosz támadás és az Oroszországgal szemben bevezetett szankciók hatása a német külkereskedelemre 2022-ben a Szövetségi Statisztikai Hivatal adatai alapján</vt:lpstr>
      <vt:lpstr> Handelsblatt (február 24.) „Neun von zehn deutschen Unternehmen sind weiter in Russland aktiv”  Ein Jahr nach Ausbruch des Ukrainekriegs machen viele deutsche Unternehmen immer noch Geschäfte in dem Land. Denen, die rauswollen, macht es Kremlchef Putin schwer. </vt:lpstr>
      <vt:lpstr>A magyar-német áruforgalom alakulása 2011 és 2022 között, a Szövetségi Statisztikai Hivatal adatai alapján</vt:lpstr>
      <vt:lpstr>Magyar-német gazdasági kapcsolatok egyes főbb jellemzői</vt:lpstr>
      <vt:lpstr>A magyar-német áruforgalom főbb árucsoportjai 2022-ben a Szövetségi Statisztikai Hivatal előzetes adatai alapján</vt:lpstr>
      <vt:lpstr>A magyar-német áruforgalom – fontosabb tartományok 2022-ben a Szövetségi Statisztikai Hivatal előzetes adatai alapján </vt:lpstr>
      <vt:lpstr>Német működőtőke-állomány Magyarországon 2020. december 31-én a Német Szövetségi Bank adatai alapján </vt:lpstr>
      <vt:lpstr>A Német-Magyar Ipari és Kereskedelmi Kamara vezetői Csák János miniszternél (Forrás: DUIHK Hírlevél, szeptember 13.)</vt:lpstr>
      <vt:lpstr>A HIPA és a DUIHK vezetői év eleji találkozásának főbb megállapításai</vt:lpstr>
      <vt:lpstr>A stratégiai partnerségi megállapodások fő pontjai, a magyar-német gazdasági együttműködés perspektivikus területei</vt:lpstr>
      <vt:lpstr>A magyar kormány és német érdekeltségű vállalatok között létrehozott stratégiai partnerségi megállapodások  </vt:lpstr>
      <vt:lpstr>Magyar-német együttműködés egyes területei </vt:lpstr>
      <vt:lpstr>Szijjártó Péter: Felháborító, hogy a német kormány blokkolja a paksi bővítést (www.index.hu, jan. 27.) </vt:lpstr>
      <vt:lpstr>2022 nyári magyar-német barométer összefoglalása</vt:lpstr>
      <vt:lpstr>2022 nyári magyar-német barométer 1.</vt:lpstr>
      <vt:lpstr>2022. nyári magyar-német barométer 2.</vt:lpstr>
      <vt:lpstr>2022. nyári magyar-német barométer 3.</vt:lpstr>
      <vt:lpstr>Köszönöm    a figyelmet!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Magyar-német gazdasági kapcsolatok</dc:title>
  <dc:creator>Imre</dc:creator>
  <cp:lastModifiedBy>Imre</cp:lastModifiedBy>
  <cp:revision>74</cp:revision>
  <dcterms:created xsi:type="dcterms:W3CDTF">2023-02-14T14:38:02Z</dcterms:created>
  <dcterms:modified xsi:type="dcterms:W3CDTF">2023-03-01T03:31:30Z</dcterms:modified>
</cp:coreProperties>
</file>