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9" r:id="rId3"/>
    <p:sldId id="280" r:id="rId4"/>
    <p:sldId id="276" r:id="rId5"/>
    <p:sldId id="272" r:id="rId6"/>
    <p:sldId id="275" r:id="rId7"/>
    <p:sldId id="258" r:id="rId8"/>
    <p:sldId id="259" r:id="rId9"/>
    <p:sldId id="26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8" r:id="rId20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21J\HIVATAL\KTT\Kov&#225;cs%20&#193;rp&#225;d\el&#337;ad&#225;sok\2020\Trianon\1900t&#243;l%20kvt%20adatok%20&#233;s%20sz&#246;veg%20kie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20\excel%20t&#225;bl&#225;k\&#225;ht%20egyenleg%20&#233;s%20&#225;llamad&#243;ss&#225;g%20k&#246;rnyez&#337;%20orsz&#225;gok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20\excel%20t&#225;bl&#225;k\&#225;ht%20egyenleg%20&#233;s%20&#225;llamad&#243;ss&#225;g%20k&#246;rnyez&#337;%20orsz&#225;gok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20\Trianon\1900t&#243;l%20kvt%20adatok%20&#233;s%20sz&#246;veg%20kie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20\Trianon\1900t&#243;l%20kvt%20adatok%20&#233;s%20sz&#246;veg%20kie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21J\HIVATAL\KTT\Kov&#225;cs%20&#193;rp&#225;d\el&#337;ad&#225;sok\2020\excel%20t&#225;bl&#225;k\gdp%20n&#246;v%20k&#246;rny%20o%20eurostat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21J\HIVATAL\KTT\Kov&#225;cs%20&#193;rp&#225;d\el&#337;ad&#225;sok\2020\OTP\&#336;sz\szektor_&#225;br&#22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2000"/>
              <a:t>Ipari részarányok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'fizetési mérleg'!$A$31</c:f>
              <c:strCache>
                <c:ptCount val="1"/>
                <c:pt idx="0">
                  <c:v>nehézipar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7E-4162-A913-40542C5DBB67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7E-4162-A913-40542C5DBB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'fizetési mérleg'!$B$30:$G$30</c:f>
              <c:strCache>
                <c:ptCount val="6"/>
                <c:pt idx="0">
                  <c:v>1913</c:v>
                </c:pt>
                <c:pt idx="1">
                  <c:v>1929</c:v>
                </c:pt>
                <c:pt idx="2">
                  <c:v>1938</c:v>
                </c:pt>
                <c:pt idx="3">
                  <c:v>1965</c:v>
                </c:pt>
                <c:pt idx="4">
                  <c:v>2001*</c:v>
                </c:pt>
                <c:pt idx="5">
                  <c:v>2019*</c:v>
                </c:pt>
              </c:strCache>
            </c:strRef>
          </c:cat>
          <c:val>
            <c:numRef>
              <c:f>'fizetési mérleg'!$B$31:$G$31</c:f>
              <c:numCache>
                <c:formatCode>0%</c:formatCode>
                <c:ptCount val="6"/>
                <c:pt idx="0">
                  <c:v>0.43</c:v>
                </c:pt>
                <c:pt idx="1">
                  <c:v>0.38</c:v>
                </c:pt>
                <c:pt idx="2">
                  <c:v>0.42</c:v>
                </c:pt>
                <c:pt idx="3">
                  <c:v>0.61</c:v>
                </c:pt>
                <c:pt idx="4">
                  <c:v>0.77170000000000005</c:v>
                </c:pt>
                <c:pt idx="5">
                  <c:v>0.85270000000000001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7E-4162-A913-40542C5DBB67}"/>
            </c:ext>
          </c:extLst>
        </c:ser>
        <c:ser>
          <c:idx val="1"/>
          <c:order val="1"/>
          <c:tx>
            <c:strRef>
              <c:f>'fizetési mérleg'!$A$32</c:f>
              <c:strCache>
                <c:ptCount val="1"/>
                <c:pt idx="0">
                  <c:v>könnyűipar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'fizetési mérleg'!$B$30:$G$30</c:f>
              <c:strCache>
                <c:ptCount val="6"/>
                <c:pt idx="0">
                  <c:v>1913</c:v>
                </c:pt>
                <c:pt idx="1">
                  <c:v>1929</c:v>
                </c:pt>
                <c:pt idx="2">
                  <c:v>1938</c:v>
                </c:pt>
                <c:pt idx="3">
                  <c:v>1965</c:v>
                </c:pt>
                <c:pt idx="4">
                  <c:v>2001*</c:v>
                </c:pt>
                <c:pt idx="5">
                  <c:v>2019*</c:v>
                </c:pt>
              </c:strCache>
            </c:strRef>
          </c:cat>
          <c:val>
            <c:numRef>
              <c:f>'fizetési mérleg'!$B$32:$G$32</c:f>
              <c:numCache>
                <c:formatCode>0%</c:formatCode>
                <c:ptCount val="6"/>
                <c:pt idx="0">
                  <c:v>0.15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0.2</c:v>
                </c:pt>
                <c:pt idx="4">
                  <c:v>7.5399999999999995E-2</c:v>
                </c:pt>
                <c:pt idx="5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7E-4162-A913-40542C5DBB67}"/>
            </c:ext>
          </c:extLst>
        </c:ser>
        <c:ser>
          <c:idx val="2"/>
          <c:order val="2"/>
          <c:tx>
            <c:strRef>
              <c:f>'fizetési mérleg'!$A$33</c:f>
              <c:strCache>
                <c:ptCount val="1"/>
                <c:pt idx="0">
                  <c:v>élelmiszeripar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'fizetési mérleg'!$B$30:$G$30</c:f>
              <c:strCache>
                <c:ptCount val="6"/>
                <c:pt idx="0">
                  <c:v>1913</c:v>
                </c:pt>
                <c:pt idx="1">
                  <c:v>1929</c:v>
                </c:pt>
                <c:pt idx="2">
                  <c:v>1938</c:v>
                </c:pt>
                <c:pt idx="3">
                  <c:v>1965</c:v>
                </c:pt>
                <c:pt idx="4">
                  <c:v>2001*</c:v>
                </c:pt>
                <c:pt idx="5">
                  <c:v>2019*</c:v>
                </c:pt>
              </c:strCache>
            </c:strRef>
          </c:cat>
          <c:val>
            <c:numRef>
              <c:f>'fizetési mérleg'!$B$33:$G$33</c:f>
              <c:numCache>
                <c:formatCode>0%</c:formatCode>
                <c:ptCount val="6"/>
                <c:pt idx="0">
                  <c:v>0.42</c:v>
                </c:pt>
                <c:pt idx="1">
                  <c:v>0.36</c:v>
                </c:pt>
                <c:pt idx="2">
                  <c:v>0.3</c:v>
                </c:pt>
                <c:pt idx="3">
                  <c:v>0.19</c:v>
                </c:pt>
                <c:pt idx="4">
                  <c:v>0.15289999999999998</c:v>
                </c:pt>
                <c:pt idx="5">
                  <c:v>0.1023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E-4162-A913-40542C5DBB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323736"/>
        <c:axId val="154320208"/>
      </c:barChart>
      <c:catAx>
        <c:axId val="15432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320208"/>
        <c:crosses val="autoZero"/>
        <c:auto val="1"/>
        <c:lblAlgn val="ctr"/>
        <c:lblOffset val="100"/>
        <c:noMultiLvlLbl val="0"/>
      </c:catAx>
      <c:valAx>
        <c:axId val="15432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432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978333933398"/>
          <c:y val="8.5123174503141399E-2"/>
          <c:w val="0.2060232710242271"/>
          <c:h val="0.76343982201308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Chart_2!$AD$48:$AY$48</c:f>
              <c:numCache>
                <c:formatCode>General</c:formatCode>
                <c:ptCount val="22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</c:numCache>
            </c:numRef>
          </c:cat>
          <c:val>
            <c:numRef>
              <c:f>Chart_2!$AD$65:$AY$65</c:f>
              <c:numCache>
                <c:formatCode>0.0</c:formatCode>
                <c:ptCount val="22"/>
                <c:pt idx="0">
                  <c:v>-4.5361150624308522</c:v>
                </c:pt>
                <c:pt idx="1">
                  <c:v>-12.821827422482784</c:v>
                </c:pt>
                <c:pt idx="2">
                  <c:v>0.51839626798204108</c:v>
                </c:pt>
                <c:pt idx="3">
                  <c:v>-1.7670246024194682</c:v>
                </c:pt>
                <c:pt idx="4">
                  <c:v>-25.731462898084644</c:v>
                </c:pt>
                <c:pt idx="5">
                  <c:v>-20.432324657275942</c:v>
                </c:pt>
                <c:pt idx="6">
                  <c:v>-15.664580640772741</c:v>
                </c:pt>
                <c:pt idx="7">
                  <c:v>-11.416781907969522</c:v>
                </c:pt>
                <c:pt idx="8">
                  <c:v>-8.6275762901421871</c:v>
                </c:pt>
                <c:pt idx="9">
                  <c:v>-14.707879735764408</c:v>
                </c:pt>
                <c:pt idx="10">
                  <c:v>-9.0000258324507314</c:v>
                </c:pt>
                <c:pt idx="11">
                  <c:v>-6.532100533923682</c:v>
                </c:pt>
                <c:pt idx="12">
                  <c:v>2.3946107417651064</c:v>
                </c:pt>
                <c:pt idx="13">
                  <c:v>-0.50500145673497343</c:v>
                </c:pt>
                <c:pt idx="14">
                  <c:v>-3.2475090129729978</c:v>
                </c:pt>
                <c:pt idx="15">
                  <c:v>-6.0964966961725509</c:v>
                </c:pt>
                <c:pt idx="16">
                  <c:v>-2.805096583934187</c:v>
                </c:pt>
                <c:pt idx="17">
                  <c:v>-3.1486987309449717</c:v>
                </c:pt>
                <c:pt idx="18">
                  <c:v>-1.5890236119974475</c:v>
                </c:pt>
                <c:pt idx="19">
                  <c:v>-5.0318640467339435</c:v>
                </c:pt>
                <c:pt idx="20">
                  <c:v>-25.214521452145206</c:v>
                </c:pt>
                <c:pt idx="21">
                  <c:v>-18.066561014263073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7-4F47-BAD2-C18C19151B44}"/>
            </c:ext>
          </c:extLst>
        </c:ser>
        <c:ser>
          <c:idx val="1"/>
          <c:order val="1"/>
          <c:tx>
            <c:v>KKE sáv</c:v>
          </c:tx>
          <c:spPr>
            <a:solidFill>
              <a:schemeClr val="bg1">
                <a:lumMod val="85000"/>
              </a:schemeClr>
            </a:solidFill>
          </c:spPr>
          <c:cat>
            <c:numRef>
              <c:f>Chart_2!$AD$48:$AY$48</c:f>
              <c:numCache>
                <c:formatCode>General</c:formatCode>
                <c:ptCount val="22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</c:numCache>
            </c:numRef>
          </c:cat>
          <c:val>
            <c:numRef>
              <c:f>Chart_2!$AD$66:$AY$66</c:f>
              <c:numCache>
                <c:formatCode>0.0</c:formatCode>
                <c:ptCount val="22"/>
                <c:pt idx="0">
                  <c:v>18.052355564359956</c:v>
                </c:pt>
                <c:pt idx="1">
                  <c:v>23.509363324998972</c:v>
                </c:pt>
                <c:pt idx="2">
                  <c:v>15.462889964516179</c:v>
                </c:pt>
                <c:pt idx="3">
                  <c:v>11.213669037600795</c:v>
                </c:pt>
                <c:pt idx="4">
                  <c:v>35.312987752723899</c:v>
                </c:pt>
                <c:pt idx="5">
                  <c:v>44.682497251819399</c:v>
                </c:pt>
                <c:pt idx="6">
                  <c:v>28.818244666963139</c:v>
                </c:pt>
                <c:pt idx="7">
                  <c:v>21.090669077691004</c:v>
                </c:pt>
                <c:pt idx="8">
                  <c:v>26.872317079527505</c:v>
                </c:pt>
                <c:pt idx="9">
                  <c:v>33.804887865488936</c:v>
                </c:pt>
                <c:pt idx="10">
                  <c:v>28.984585243145219</c:v>
                </c:pt>
                <c:pt idx="11">
                  <c:v>32.284816780543537</c:v>
                </c:pt>
                <c:pt idx="12">
                  <c:v>16.613715157729402</c:v>
                </c:pt>
                <c:pt idx="13">
                  <c:v>18.379576492880801</c:v>
                </c:pt>
                <c:pt idx="14">
                  <c:v>27.355909062916083</c:v>
                </c:pt>
                <c:pt idx="15">
                  <c:v>22.643729052636019</c:v>
                </c:pt>
                <c:pt idx="16">
                  <c:v>47.299351512033809</c:v>
                </c:pt>
                <c:pt idx="17">
                  <c:v>30.324198587146441</c:v>
                </c:pt>
                <c:pt idx="18">
                  <c:v>20.288961997702927</c:v>
                </c:pt>
                <c:pt idx="19">
                  <c:v>23.183361160219775</c:v>
                </c:pt>
                <c:pt idx="20">
                  <c:v>48.563788053204306</c:v>
                </c:pt>
                <c:pt idx="21">
                  <c:v>16.618695575844313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7-4F47-BAD2-C18C19151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31672"/>
        <c:axId val="186035592"/>
      </c:areaChart>
      <c:lineChart>
        <c:grouping val="standard"/>
        <c:varyColors val="0"/>
        <c:ser>
          <c:idx val="2"/>
          <c:order val="2"/>
          <c:tx>
            <c:strRef>
              <c:f>Chart_2!$A$50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Chart_2!$AD$48:$AY$48</c:f>
              <c:numCache>
                <c:formatCode>General</c:formatCode>
                <c:ptCount val="22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</c:numCache>
            </c:numRef>
          </c:cat>
          <c:val>
            <c:numRef>
              <c:f>Chart_2!$AD$59:$AY$59</c:f>
              <c:numCache>
                <c:formatCode>0.0</c:formatCode>
                <c:ptCount val="22"/>
                <c:pt idx="0">
                  <c:v>-1.0355040439441154</c:v>
                </c:pt>
                <c:pt idx="1">
                  <c:v>0.62222539757799211</c:v>
                </c:pt>
                <c:pt idx="2">
                  <c:v>0.51839626798204108</c:v>
                </c:pt>
                <c:pt idx="3">
                  <c:v>2.1169172181871261</c:v>
                </c:pt>
                <c:pt idx="4">
                  <c:v>1.4646026556348772</c:v>
                </c:pt>
                <c:pt idx="5">
                  <c:v>2.8572535122626732</c:v>
                </c:pt>
                <c:pt idx="6">
                  <c:v>1.951520976334109</c:v>
                </c:pt>
                <c:pt idx="7">
                  <c:v>1.1276921658025287</c:v>
                </c:pt>
                <c:pt idx="8">
                  <c:v>3.3851264870894653</c:v>
                </c:pt>
                <c:pt idx="9">
                  <c:v>1.5832224648776929</c:v>
                </c:pt>
                <c:pt idx="10">
                  <c:v>1.9818955239883991</c:v>
                </c:pt>
                <c:pt idx="11">
                  <c:v>2.6886127999064229</c:v>
                </c:pt>
                <c:pt idx="12">
                  <c:v>2.3946107417651064</c:v>
                </c:pt>
                <c:pt idx="13">
                  <c:v>3.4980565780328874</c:v>
                </c:pt>
                <c:pt idx="14">
                  <c:v>3.2077372934462716</c:v>
                </c:pt>
                <c:pt idx="15">
                  <c:v>3.8495214283300783</c:v>
                </c:pt>
                <c:pt idx="16">
                  <c:v>5.1629112469327936</c:v>
                </c:pt>
                <c:pt idx="17">
                  <c:v>3.0788928361448882</c:v>
                </c:pt>
                <c:pt idx="18">
                  <c:v>3.6896055417207521</c:v>
                </c:pt>
                <c:pt idx="19">
                  <c:v>1.1928178089781056</c:v>
                </c:pt>
                <c:pt idx="20">
                  <c:v>-3.338595011578974</c:v>
                </c:pt>
                <c:pt idx="21">
                  <c:v>-15.799999999999999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E7-4F47-BAD2-C18C19151B44}"/>
            </c:ext>
          </c:extLst>
        </c:ser>
        <c:ser>
          <c:idx val="3"/>
          <c:order val="3"/>
          <c:tx>
            <c:strRef>
              <c:f>Chart_2!$A$52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Chart_2!$AD$48:$AY$48</c:f>
              <c:numCache>
                <c:formatCode>General</c:formatCode>
                <c:ptCount val="22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</c:numCache>
            </c:numRef>
          </c:cat>
          <c:val>
            <c:numRef>
              <c:f>Chart_2!$AD$61:$AY$61</c:f>
              <c:numCache>
                <c:formatCode>0.0</c:formatCode>
                <c:ptCount val="22"/>
                <c:pt idx="0">
                  <c:v>13.516240501929104</c:v>
                </c:pt>
                <c:pt idx="1">
                  <c:v>10.687535902516188</c:v>
                </c:pt>
                <c:pt idx="2">
                  <c:v>2.1582321437027048</c:v>
                </c:pt>
                <c:pt idx="3">
                  <c:v>3.4537882548001448</c:v>
                </c:pt>
                <c:pt idx="4">
                  <c:v>-25.731462898084644</c:v>
                </c:pt>
                <c:pt idx="5">
                  <c:v>-20.432324657275942</c:v>
                </c:pt>
                <c:pt idx="6">
                  <c:v>-7.994312632802135</c:v>
                </c:pt>
                <c:pt idx="7">
                  <c:v>-11.416781907969522</c:v>
                </c:pt>
                <c:pt idx="8">
                  <c:v>18.244740789385318</c:v>
                </c:pt>
                <c:pt idx="9">
                  <c:v>19.097008129724529</c:v>
                </c:pt>
                <c:pt idx="10">
                  <c:v>19.984559410694487</c:v>
                </c:pt>
                <c:pt idx="11">
                  <c:v>25.752716246619855</c:v>
                </c:pt>
                <c:pt idx="12">
                  <c:v>15.63301704306997</c:v>
                </c:pt>
                <c:pt idx="13">
                  <c:v>17.874575036145828</c:v>
                </c:pt>
                <c:pt idx="14">
                  <c:v>24.108400049943086</c:v>
                </c:pt>
                <c:pt idx="15">
                  <c:v>16.547232356463468</c:v>
                </c:pt>
                <c:pt idx="16">
                  <c:v>44.494254928099622</c:v>
                </c:pt>
                <c:pt idx="17">
                  <c:v>27.175499856201469</c:v>
                </c:pt>
                <c:pt idx="18">
                  <c:v>18.413036820375737</c:v>
                </c:pt>
                <c:pt idx="19">
                  <c:v>11.329495969125205</c:v>
                </c:pt>
                <c:pt idx="20">
                  <c:v>2.9533065938294669</c:v>
                </c:pt>
                <c:pt idx="21">
                  <c:v>-13.223646328850862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E7-4F47-BAD2-C18C19151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31672"/>
        <c:axId val="186035592"/>
      </c:lineChart>
      <c:catAx>
        <c:axId val="186031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86035592"/>
        <c:crosses val="autoZero"/>
        <c:auto val="1"/>
        <c:lblAlgn val="ctr"/>
        <c:lblOffset val="100"/>
        <c:tickLblSkip val="4"/>
        <c:noMultiLvlLbl val="0"/>
      </c:catAx>
      <c:valAx>
        <c:axId val="186035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86031672"/>
        <c:crosses val="autoZero"/>
        <c:crossBetween val="midCat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Chart_2!$AD$48:$AX$48</c:f>
              <c:numCache>
                <c:formatCode>General</c:formatCode>
                <c:ptCount val="21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Chart_2!$AD$74:$AY$74</c:f>
              <c:numCache>
                <c:formatCode>0.0</c:formatCode>
                <c:ptCount val="22"/>
                <c:pt idx="0">
                  <c:v>1.9383173288337332</c:v>
                </c:pt>
                <c:pt idx="1">
                  <c:v>2.1769691613690014</c:v>
                </c:pt>
                <c:pt idx="2">
                  <c:v>1.8639922286202335</c:v>
                </c:pt>
                <c:pt idx="3">
                  <c:v>2.195763313824628</c:v>
                </c:pt>
                <c:pt idx="4">
                  <c:v>1.6478619368581064</c:v>
                </c:pt>
                <c:pt idx="5">
                  <c:v>1.950922501927721</c:v>
                </c:pt>
                <c:pt idx="6">
                  <c:v>-0.44978829796588116</c:v>
                </c:pt>
                <c:pt idx="7">
                  <c:v>1.1687518678658222</c:v>
                </c:pt>
                <c:pt idx="8">
                  <c:v>2.7879103699843881</c:v>
                </c:pt>
                <c:pt idx="9">
                  <c:v>2.543759656006884</c:v>
                </c:pt>
                <c:pt idx="10">
                  <c:v>3.0594106253553122</c:v>
                </c:pt>
                <c:pt idx="11">
                  <c:v>3.1776137631285906</c:v>
                </c:pt>
                <c:pt idx="12">
                  <c:v>2.3510773130545033</c:v>
                </c:pt>
                <c:pt idx="13">
                  <c:v>2.2072867055097305</c:v>
                </c:pt>
                <c:pt idx="14">
                  <c:v>2.1019772979350222</c:v>
                </c:pt>
                <c:pt idx="15">
                  <c:v>1.9745732026296565</c:v>
                </c:pt>
                <c:pt idx="16">
                  <c:v>-0.73679648318989166</c:v>
                </c:pt>
                <c:pt idx="17">
                  <c:v>0.81015233229257433</c:v>
                </c:pt>
                <c:pt idx="18">
                  <c:v>-0.85605982049243323</c:v>
                </c:pt>
                <c:pt idx="19">
                  <c:v>1.0694283507145741</c:v>
                </c:pt>
                <c:pt idx="20">
                  <c:v>-4.9912674650698534</c:v>
                </c:pt>
                <c:pt idx="21">
                  <c:v>-11.496515316062812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7-41C6-B771-29993E2DA8FC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cat>
            <c:numRef>
              <c:f>Chart_2!$AD$48:$AX$48</c:f>
              <c:numCache>
                <c:formatCode>General</c:formatCode>
                <c:ptCount val="21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Chart_2!$AD$75:$AY$75</c:f>
              <c:numCache>
                <c:formatCode>0.0</c:formatCode>
                <c:ptCount val="22"/>
                <c:pt idx="0">
                  <c:v>5.8850077332010216</c:v>
                </c:pt>
                <c:pt idx="1">
                  <c:v>7.6543724112059408</c:v>
                </c:pt>
                <c:pt idx="2">
                  <c:v>8.4294295934009682</c:v>
                </c:pt>
                <c:pt idx="3">
                  <c:v>5.4320389596042276</c:v>
                </c:pt>
                <c:pt idx="4">
                  <c:v>5.8106086006314968</c:v>
                </c:pt>
                <c:pt idx="5">
                  <c:v>6.3634063108318486</c:v>
                </c:pt>
                <c:pt idx="6">
                  <c:v>6.4857907483355888</c:v>
                </c:pt>
                <c:pt idx="7">
                  <c:v>4.1535208172764442</c:v>
                </c:pt>
                <c:pt idx="8">
                  <c:v>4.5621153294061685</c:v>
                </c:pt>
                <c:pt idx="9">
                  <c:v>6.026028277383233</c:v>
                </c:pt>
                <c:pt idx="10">
                  <c:v>7.1517667774435552</c:v>
                </c:pt>
                <c:pt idx="11">
                  <c:v>6.0398439645225608</c:v>
                </c:pt>
                <c:pt idx="12">
                  <c:v>7.4098054469498749</c:v>
                </c:pt>
                <c:pt idx="13">
                  <c:v>6.7965232800546573</c:v>
                </c:pt>
                <c:pt idx="14">
                  <c:v>5.6419293154190058</c:v>
                </c:pt>
                <c:pt idx="15">
                  <c:v>6.3160467571540551</c:v>
                </c:pt>
                <c:pt idx="16">
                  <c:v>7.7564434881874433</c:v>
                </c:pt>
                <c:pt idx="17">
                  <c:v>5.129902545139899</c:v>
                </c:pt>
                <c:pt idx="18">
                  <c:v>7.106707908041443</c:v>
                </c:pt>
                <c:pt idx="19">
                  <c:v>5.7464462100958542</c:v>
                </c:pt>
                <c:pt idx="20">
                  <c:v>11.325420879918056</c:v>
                </c:pt>
                <c:pt idx="21">
                  <c:v>4.5629066719293974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7-41C6-B771-29993E2DA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30888"/>
        <c:axId val="186033240"/>
      </c:areaChart>
      <c:lineChart>
        <c:grouping val="standard"/>
        <c:varyColors val="0"/>
        <c:ser>
          <c:idx val="2"/>
          <c:order val="2"/>
          <c:tx>
            <c:strRef>
              <c:f>Chart_2!$A$50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Chart_2!$J$48:$AV$48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Chart_2!$AD$68:$AY$68</c:f>
              <c:numCache>
                <c:formatCode>0.0</c:formatCode>
                <c:ptCount val="22"/>
                <c:pt idx="0">
                  <c:v>1.9383173288337332</c:v>
                </c:pt>
                <c:pt idx="1">
                  <c:v>2.1769691613690014</c:v>
                </c:pt>
                <c:pt idx="2">
                  <c:v>1.8639922286202335</c:v>
                </c:pt>
                <c:pt idx="3">
                  <c:v>2.195763313824628</c:v>
                </c:pt>
                <c:pt idx="4">
                  <c:v>1.6478619368581064</c:v>
                </c:pt>
                <c:pt idx="5">
                  <c:v>1.950922501927721</c:v>
                </c:pt>
                <c:pt idx="6">
                  <c:v>1.531865551126856</c:v>
                </c:pt>
                <c:pt idx="7">
                  <c:v>1.5588379825534702</c:v>
                </c:pt>
                <c:pt idx="8">
                  <c:v>2.876844150877389</c:v>
                </c:pt>
                <c:pt idx="9">
                  <c:v>2.543759656006884</c:v>
                </c:pt>
                <c:pt idx="10">
                  <c:v>3.0594106253553122</c:v>
                </c:pt>
                <c:pt idx="11">
                  <c:v>3.1776137631285906</c:v>
                </c:pt>
                <c:pt idx="12">
                  <c:v>2.7333472207465377</c:v>
                </c:pt>
                <c:pt idx="13">
                  <c:v>2.52167351583239</c:v>
                </c:pt>
                <c:pt idx="14">
                  <c:v>2.1019772979350222</c:v>
                </c:pt>
                <c:pt idx="15">
                  <c:v>1.9745732026296565</c:v>
                </c:pt>
                <c:pt idx="16">
                  <c:v>1.8290962526208148</c:v>
                </c:pt>
                <c:pt idx="17">
                  <c:v>2.1504932352270885</c:v>
                </c:pt>
                <c:pt idx="18">
                  <c:v>2.2870613795479073</c:v>
                </c:pt>
                <c:pt idx="19">
                  <c:v>1.694355886243315</c:v>
                </c:pt>
                <c:pt idx="20">
                  <c:v>-2.438929128659737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47-41C6-B771-29993E2DA8FC}"/>
            </c:ext>
          </c:extLst>
        </c:ser>
        <c:ser>
          <c:idx val="3"/>
          <c:order val="3"/>
          <c:tx>
            <c:strRef>
              <c:f>Chart_2!$A$52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Chart_2!$J$48:$AV$48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Chart_2!$AD$70:$AY$70</c:f>
              <c:numCache>
                <c:formatCode>0.0</c:formatCode>
                <c:ptCount val="22"/>
                <c:pt idx="0">
                  <c:v>2.0537447823583364</c:v>
                </c:pt>
                <c:pt idx="1">
                  <c:v>2.5634732749820728</c:v>
                </c:pt>
                <c:pt idx="2">
                  <c:v>3.3291000356307592</c:v>
                </c:pt>
                <c:pt idx="3">
                  <c:v>3.0900042279107254</c:v>
                </c:pt>
                <c:pt idx="4">
                  <c:v>3.7655319602030346</c:v>
                </c:pt>
                <c:pt idx="5">
                  <c:v>3.4513764310284216</c:v>
                </c:pt>
                <c:pt idx="6">
                  <c:v>3.4400386613658469</c:v>
                </c:pt>
                <c:pt idx="7">
                  <c:v>3.0997778370458491</c:v>
                </c:pt>
                <c:pt idx="8">
                  <c:v>5.303436705668247</c:v>
                </c:pt>
                <c:pt idx="9">
                  <c:v>6.2616538417329224</c:v>
                </c:pt>
                <c:pt idx="10">
                  <c:v>7.6529004321972849</c:v>
                </c:pt>
                <c:pt idx="11">
                  <c:v>7.9463400335707348</c:v>
                </c:pt>
                <c:pt idx="12">
                  <c:v>9.7608827600043782</c:v>
                </c:pt>
                <c:pt idx="13">
                  <c:v>9.0038099855643878</c:v>
                </c:pt>
                <c:pt idx="14">
                  <c:v>7.743906613354028</c:v>
                </c:pt>
                <c:pt idx="15">
                  <c:v>8.2906199597837116</c:v>
                </c:pt>
                <c:pt idx="16">
                  <c:v>5.6381858186432652</c:v>
                </c:pt>
                <c:pt idx="17">
                  <c:v>5.9400548774324733</c:v>
                </c:pt>
                <c:pt idx="18">
                  <c:v>6.2506480875490098</c:v>
                </c:pt>
                <c:pt idx="19">
                  <c:v>6.8158745608104283</c:v>
                </c:pt>
                <c:pt idx="20">
                  <c:v>4.5706646996339799</c:v>
                </c:pt>
                <c:pt idx="21">
                  <c:v>-11.496515316062812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47-41C6-B771-29993E2DA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30888"/>
        <c:axId val="186033240"/>
      </c:lineChart>
      <c:catAx>
        <c:axId val="18603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86033240"/>
        <c:crosses val="autoZero"/>
        <c:auto val="1"/>
        <c:lblAlgn val="ctr"/>
        <c:lblOffset val="100"/>
        <c:tickLblSkip val="4"/>
        <c:noMultiLvlLbl val="0"/>
      </c:catAx>
      <c:valAx>
        <c:axId val="186033240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86030888"/>
        <c:crosses val="autoZero"/>
        <c:crossBetween val="midCat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data_5a!$AQ$54:$AQ$91</c:f>
              <c:numCache>
                <c:formatCode>0</c:formatCode>
                <c:ptCount val="38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2020</c:v>
                </c:pt>
                <c:pt idx="37">
                  <c:v>2020</c:v>
                </c:pt>
              </c:numCache>
            </c:numRef>
          </c:cat>
          <c:val>
            <c:numRef>
              <c:f>data_5a!$AR$54:$AR$91</c:f>
              <c:numCache>
                <c:formatCode>0.0</c:formatCode>
                <c:ptCount val="38"/>
                <c:pt idx="0">
                  <c:v>0.15203732934046257</c:v>
                </c:pt>
                <c:pt idx="1">
                  <c:v>-1.2808155426975261</c:v>
                </c:pt>
                <c:pt idx="2">
                  <c:v>-1.792860467870087</c:v>
                </c:pt>
                <c:pt idx="3">
                  <c:v>-2.1994111753144074</c:v>
                </c:pt>
                <c:pt idx="4">
                  <c:v>-2.0485193244569642</c:v>
                </c:pt>
                <c:pt idx="5">
                  <c:v>-1.780140746934225</c:v>
                </c:pt>
                <c:pt idx="6">
                  <c:v>-1.7011683218959992</c:v>
                </c:pt>
                <c:pt idx="7">
                  <c:v>-1.2804557048692962</c:v>
                </c:pt>
                <c:pt idx="8">
                  <c:v>-1.5913403806651807</c:v>
                </c:pt>
                <c:pt idx="9">
                  <c:v>-1.2799487229785398</c:v>
                </c:pt>
                <c:pt idx="10">
                  <c:v>-0.73696185655119895</c:v>
                </c:pt>
                <c:pt idx="11">
                  <c:v>-1.2266754756613529</c:v>
                </c:pt>
                <c:pt idx="12">
                  <c:v>-1.0161736277809974</c:v>
                </c:pt>
                <c:pt idx="13">
                  <c:v>-0.85066925721056696</c:v>
                </c:pt>
                <c:pt idx="14">
                  <c:v>-0.84346658613431968</c:v>
                </c:pt>
                <c:pt idx="15">
                  <c:v>-0.53046745269018059</c:v>
                </c:pt>
                <c:pt idx="16">
                  <c:v>-1.1120137627068223</c:v>
                </c:pt>
                <c:pt idx="17">
                  <c:v>-1.3795353713617442</c:v>
                </c:pt>
                <c:pt idx="18">
                  <c:v>-1.3999361001029849</c:v>
                </c:pt>
                <c:pt idx="19">
                  <c:v>-1.7104796725212918</c:v>
                </c:pt>
                <c:pt idx="20">
                  <c:v>-0.4070658620478565</c:v>
                </c:pt>
                <c:pt idx="21">
                  <c:v>-0.24956876816375639</c:v>
                </c:pt>
                <c:pt idx="22">
                  <c:v>-0.4618879160188023</c:v>
                </c:pt>
                <c:pt idx="23">
                  <c:v>-0.21938370992921949</c:v>
                </c:pt>
                <c:pt idx="24">
                  <c:v>-0.11237173477684974</c:v>
                </c:pt>
                <c:pt idx="25">
                  <c:v>0.60958427674976623</c:v>
                </c:pt>
                <c:pt idx="26">
                  <c:v>0.96158210024676305</c:v>
                </c:pt>
                <c:pt idx="27">
                  <c:v>0.83151636398733653</c:v>
                </c:pt>
                <c:pt idx="28">
                  <c:v>0.79419939814305474</c:v>
                </c:pt>
                <c:pt idx="29">
                  <c:v>0.58491152168212746</c:v>
                </c:pt>
                <c:pt idx="30">
                  <c:v>0.36419050091842914</c:v>
                </c:pt>
                <c:pt idx="31">
                  <c:v>0.76028306121641165</c:v>
                </c:pt>
                <c:pt idx="32">
                  <c:v>0.54382601498807082</c:v>
                </c:pt>
                <c:pt idx="33">
                  <c:v>0.59613459537363445</c:v>
                </c:pt>
                <c:pt idx="34">
                  <c:v>0.47550375694743308</c:v>
                </c:pt>
                <c:pt idx="35">
                  <c:v>0.39744669775891278</c:v>
                </c:pt>
                <c:pt idx="36">
                  <c:v>0.30885625070140271</c:v>
                </c:pt>
                <c:pt idx="37">
                  <c:v>-0.10353599090863645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0-4C19-95A1-283397509540}"/>
            </c:ext>
          </c:extLst>
        </c:ser>
        <c:ser>
          <c:idx val="1"/>
          <c:order val="1"/>
          <c:tx>
            <c:v>KKE sáv</c:v>
          </c:tx>
          <c:spPr>
            <a:solidFill>
              <a:schemeClr val="bg1">
                <a:lumMod val="85000"/>
              </a:schemeClr>
            </a:solidFill>
          </c:spPr>
          <c:cat>
            <c:numRef>
              <c:f>data_5a!$AQ$54:$AQ$91</c:f>
              <c:numCache>
                <c:formatCode>0</c:formatCode>
                <c:ptCount val="38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2020</c:v>
                </c:pt>
                <c:pt idx="37">
                  <c:v>2020</c:v>
                </c:pt>
              </c:numCache>
            </c:numRef>
          </c:cat>
          <c:val>
            <c:numRef>
              <c:f>data_5a!$AS$54:$AS$91</c:f>
              <c:numCache>
                <c:formatCode>0.0</c:formatCode>
                <c:ptCount val="38"/>
                <c:pt idx="0">
                  <c:v>1.2081093446492108</c:v>
                </c:pt>
                <c:pt idx="1">
                  <c:v>3.1396118280575167</c:v>
                </c:pt>
                <c:pt idx="2">
                  <c:v>3.7676775900088879</c:v>
                </c:pt>
                <c:pt idx="3">
                  <c:v>4.1603052250090222</c:v>
                </c:pt>
                <c:pt idx="4">
                  <c:v>4.164469066129648</c:v>
                </c:pt>
                <c:pt idx="5">
                  <c:v>3.453160890007414</c:v>
                </c:pt>
                <c:pt idx="6">
                  <c:v>3.3902994280478875</c:v>
                </c:pt>
                <c:pt idx="7">
                  <c:v>2.1499895561496434</c:v>
                </c:pt>
                <c:pt idx="8">
                  <c:v>2.5046779487659481</c:v>
                </c:pt>
                <c:pt idx="9">
                  <c:v>1.7587560541176335</c:v>
                </c:pt>
                <c:pt idx="10">
                  <c:v>1.2558501503399739</c:v>
                </c:pt>
                <c:pt idx="11">
                  <c:v>2.4075702338649903</c:v>
                </c:pt>
                <c:pt idx="12">
                  <c:v>1.63930764755602</c:v>
                </c:pt>
                <c:pt idx="13">
                  <c:v>1.8649829482427878</c:v>
                </c:pt>
                <c:pt idx="14">
                  <c:v>1.9131489735466367</c:v>
                </c:pt>
                <c:pt idx="15">
                  <c:v>1.4438468458922185</c:v>
                </c:pt>
                <c:pt idx="16">
                  <c:v>2.578255510011529</c:v>
                </c:pt>
                <c:pt idx="17">
                  <c:v>2.9357246135824546</c:v>
                </c:pt>
                <c:pt idx="18">
                  <c:v>3.673596012541716</c:v>
                </c:pt>
                <c:pt idx="19">
                  <c:v>3.1434928824482959</c:v>
                </c:pt>
                <c:pt idx="20">
                  <c:v>2.4235343574446775</c:v>
                </c:pt>
                <c:pt idx="21">
                  <c:v>2.0420512977486496</c:v>
                </c:pt>
                <c:pt idx="22">
                  <c:v>2.0431153239755662</c:v>
                </c:pt>
                <c:pt idx="23">
                  <c:v>1.6423182982857172</c:v>
                </c:pt>
                <c:pt idx="24">
                  <c:v>1.8105512699444604</c:v>
                </c:pt>
                <c:pt idx="25">
                  <c:v>1.4600068000953175</c:v>
                </c:pt>
                <c:pt idx="26">
                  <c:v>1.1041918818395857</c:v>
                </c:pt>
                <c:pt idx="27">
                  <c:v>1.0306405927095956</c:v>
                </c:pt>
                <c:pt idx="28">
                  <c:v>0.97315167478543663</c:v>
                </c:pt>
                <c:pt idx="29">
                  <c:v>1.2791646780544785</c:v>
                </c:pt>
                <c:pt idx="30">
                  <c:v>2.5397749278337995</c:v>
                </c:pt>
                <c:pt idx="31">
                  <c:v>1.988978322662895</c:v>
                </c:pt>
                <c:pt idx="32">
                  <c:v>1.9676525841078116</c:v>
                </c:pt>
                <c:pt idx="33">
                  <c:v>2.4686984558237675</c:v>
                </c:pt>
                <c:pt idx="34">
                  <c:v>1.9387252978676663</c:v>
                </c:pt>
                <c:pt idx="35">
                  <c:v>1.6777594420944628</c:v>
                </c:pt>
                <c:pt idx="36">
                  <c:v>2.4280992141125179</c:v>
                </c:pt>
                <c:pt idx="37">
                  <c:v>1.6403669594233175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0-4C19-95A1-283397509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32456"/>
        <c:axId val="186034024"/>
      </c:areaChart>
      <c:lineChart>
        <c:grouping val="standard"/>
        <c:varyColors val="0"/>
        <c:ser>
          <c:idx val="2"/>
          <c:order val="2"/>
          <c:tx>
            <c:strRef>
              <c:f>data_5a!$AK$1</c:f>
              <c:strCache>
                <c:ptCount val="1"/>
                <c:pt idx="0">
                  <c:v>euroövezet</c:v>
                </c:pt>
              </c:strCache>
            </c:strRef>
          </c:tx>
          <c:spPr>
            <a:ln w="28575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data_5a!$AQ$54:$AQ$88</c:f>
              <c:numCache>
                <c:formatCode>0</c:formatCode>
                <c:ptCount val="3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</c:numCache>
            </c:numRef>
          </c:cat>
          <c:val>
            <c:numRef>
              <c:f>data_5a!$AK$54:$AK$91</c:f>
              <c:numCache>
                <c:formatCode>0.0</c:formatCode>
                <c:ptCount val="38"/>
                <c:pt idx="0">
                  <c:v>0.45612382887947472</c:v>
                </c:pt>
                <c:pt idx="1">
                  <c:v>0.79434600390352605</c:v>
                </c:pt>
                <c:pt idx="2">
                  <c:v>0.83088346726534046</c:v>
                </c:pt>
                <c:pt idx="3">
                  <c:v>0.59749377403342097</c:v>
                </c:pt>
                <c:pt idx="4">
                  <c:v>0.12374632028897663</c:v>
                </c:pt>
                <c:pt idx="5">
                  <c:v>-0.31323055773487474</c:v>
                </c:pt>
                <c:pt idx="6">
                  <c:v>-0.74409698466262753</c:v>
                </c:pt>
                <c:pt idx="7">
                  <c:v>-1.1012708406441025</c:v>
                </c:pt>
                <c:pt idx="8">
                  <c:v>-1.1858606364382751</c:v>
                </c:pt>
                <c:pt idx="9">
                  <c:v>-1.5996038351269011</c:v>
                </c:pt>
                <c:pt idx="10">
                  <c:v>-1.688573043163625</c:v>
                </c:pt>
                <c:pt idx="11">
                  <c:v>-1.3429878845244878</c:v>
                </c:pt>
                <c:pt idx="12">
                  <c:v>-1.3828261814366405</c:v>
                </c:pt>
                <c:pt idx="13">
                  <c:v>-1.0258953428712476</c:v>
                </c:pt>
                <c:pt idx="14">
                  <c:v>-0.89594658629776736</c:v>
                </c:pt>
                <c:pt idx="15">
                  <c:v>-0.60877205803073586</c:v>
                </c:pt>
                <c:pt idx="16">
                  <c:v>-0.52159276458391191</c:v>
                </c:pt>
                <c:pt idx="17">
                  <c:v>-0.30063924892955995</c:v>
                </c:pt>
                <c:pt idx="18">
                  <c:v>-9.6197448975001737E-2</c:v>
                </c:pt>
                <c:pt idx="19">
                  <c:v>-0.11126603684705461</c:v>
                </c:pt>
                <c:pt idx="20">
                  <c:v>0.36444279689422604</c:v>
                </c:pt>
                <c:pt idx="21">
                  <c:v>0.55791106671298807</c:v>
                </c:pt>
                <c:pt idx="22">
                  <c:v>0.63330957127586318</c:v>
                </c:pt>
                <c:pt idx="23">
                  <c:v>0.75454389350362705</c:v>
                </c:pt>
                <c:pt idx="24">
                  <c:v>0.6973355274691303</c:v>
                </c:pt>
                <c:pt idx="25">
                  <c:v>0.50913341896111697</c:v>
                </c:pt>
                <c:pt idx="26">
                  <c:v>0.60084534347067731</c:v>
                </c:pt>
                <c:pt idx="27">
                  <c:v>0.75753297789399376</c:v>
                </c:pt>
                <c:pt idx="28">
                  <c:v>0.92018223617145023</c:v>
                </c:pt>
                <c:pt idx="29">
                  <c:v>1.0189868191002733</c:v>
                </c:pt>
                <c:pt idx="30">
                  <c:v>1.2057350285513297</c:v>
                </c:pt>
                <c:pt idx="31">
                  <c:v>1.0685360899151077</c:v>
                </c:pt>
                <c:pt idx="32">
                  <c:v>0.94503369958500594</c:v>
                </c:pt>
                <c:pt idx="33">
                  <c:v>1.2306405207488864</c:v>
                </c:pt>
                <c:pt idx="34">
                  <c:v>1.0728815613622604</c:v>
                </c:pt>
                <c:pt idx="35">
                  <c:v>0.96478457445335952</c:v>
                </c:pt>
                <c:pt idx="36">
                  <c:v>1.8284983575629707</c:v>
                </c:pt>
                <c:pt idx="37">
                  <c:v>2.522973173794691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70-4C19-95A1-283397509540}"/>
            </c:ext>
          </c:extLst>
        </c:ser>
        <c:ser>
          <c:idx val="3"/>
          <c:order val="3"/>
          <c:tx>
            <c:strRef>
              <c:f>data_5a!$AM$1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data_5a!$AQ$54:$AQ$88</c:f>
              <c:numCache>
                <c:formatCode>0</c:formatCode>
                <c:ptCount val="3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</c:numCache>
            </c:numRef>
          </c:cat>
          <c:val>
            <c:numRef>
              <c:f>data_5a!$AM$54:$AM$91</c:f>
              <c:numCache>
                <c:formatCode>0.0</c:formatCode>
                <c:ptCount val="38"/>
                <c:pt idx="0">
                  <c:v>0.20879987644461831</c:v>
                </c:pt>
                <c:pt idx="1">
                  <c:v>-1.2808155426975261</c:v>
                </c:pt>
                <c:pt idx="2">
                  <c:v>-1.792860467870087</c:v>
                </c:pt>
                <c:pt idx="3">
                  <c:v>-2.1994111753144074</c:v>
                </c:pt>
                <c:pt idx="4">
                  <c:v>-2.0485193244569642</c:v>
                </c:pt>
                <c:pt idx="5">
                  <c:v>-1.780140746934225</c:v>
                </c:pt>
                <c:pt idx="6">
                  <c:v>-1.7011683218959992</c:v>
                </c:pt>
                <c:pt idx="7">
                  <c:v>-1.2804557048692962</c:v>
                </c:pt>
                <c:pt idx="8">
                  <c:v>-1.5913403806651807</c:v>
                </c:pt>
                <c:pt idx="9">
                  <c:v>-1.2799487229785398</c:v>
                </c:pt>
                <c:pt idx="10">
                  <c:v>-0.32863841976955793</c:v>
                </c:pt>
                <c:pt idx="11">
                  <c:v>-0.4924855978734955</c:v>
                </c:pt>
                <c:pt idx="12">
                  <c:v>-0.53245124689247969</c:v>
                </c:pt>
                <c:pt idx="13">
                  <c:v>-0.26476870095583832</c:v>
                </c:pt>
                <c:pt idx="14">
                  <c:v>-0.65596795864401958</c:v>
                </c:pt>
                <c:pt idx="15">
                  <c:v>3.2747496272852644E-2</c:v>
                </c:pt>
                <c:pt idx="16">
                  <c:v>-0.45656312633105545</c:v>
                </c:pt>
                <c:pt idx="17">
                  <c:v>-1.3795353713617442</c:v>
                </c:pt>
                <c:pt idx="18">
                  <c:v>-1.3999361001029849</c:v>
                </c:pt>
                <c:pt idx="19">
                  <c:v>-1.7104796725212918</c:v>
                </c:pt>
                <c:pt idx="20">
                  <c:v>-0.4070658620478565</c:v>
                </c:pt>
                <c:pt idx="21">
                  <c:v>0.38468318400859841</c:v>
                </c:pt>
                <c:pt idx="22">
                  <c:v>0.5671663704236567</c:v>
                </c:pt>
                <c:pt idx="23">
                  <c:v>1.1271389779406153</c:v>
                </c:pt>
                <c:pt idx="24">
                  <c:v>1.1924366266882787</c:v>
                </c:pt>
                <c:pt idx="25">
                  <c:v>1.4558292737909666</c:v>
                </c:pt>
                <c:pt idx="26">
                  <c:v>1.5663088560293013</c:v>
                </c:pt>
                <c:pt idx="27">
                  <c:v>1.8621569566969323</c:v>
                </c:pt>
                <c:pt idx="28">
                  <c:v>1.7673510729284914</c:v>
                </c:pt>
                <c:pt idx="29">
                  <c:v>1.864076199736606</c:v>
                </c:pt>
                <c:pt idx="30">
                  <c:v>2.9039654287522287</c:v>
                </c:pt>
                <c:pt idx="31">
                  <c:v>2.7492613838793067</c:v>
                </c:pt>
                <c:pt idx="32">
                  <c:v>2.5114785990958826</c:v>
                </c:pt>
                <c:pt idx="33">
                  <c:v>3.064833051197402</c:v>
                </c:pt>
                <c:pt idx="34">
                  <c:v>2.4142290548150993</c:v>
                </c:pt>
                <c:pt idx="35">
                  <c:v>2.0752061398533757</c:v>
                </c:pt>
                <c:pt idx="36">
                  <c:v>2.7369554648139207</c:v>
                </c:pt>
                <c:pt idx="37">
                  <c:v>1.536830968514681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70-4C19-95A1-283397509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32456"/>
        <c:axId val="186034024"/>
      </c:lineChart>
      <c:catAx>
        <c:axId val="18603245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5400000" vert="horz"/>
          <a:lstStyle/>
          <a:p>
            <a:pPr>
              <a:defRPr/>
            </a:pPr>
            <a:endParaRPr lang="hu-HU"/>
          </a:p>
        </c:txPr>
        <c:crossAx val="186034024"/>
        <c:crosses val="autoZero"/>
        <c:auto val="1"/>
        <c:lblAlgn val="ctr"/>
        <c:lblOffset val="100"/>
        <c:tickLblSkip val="2"/>
        <c:noMultiLvlLbl val="0"/>
      </c:catAx>
      <c:valAx>
        <c:axId val="186034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 arányában,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86032456"/>
        <c:crosses val="autoZero"/>
        <c:crossBetween val="midCat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40529308836395"/>
          <c:y val="5.1400554097404488E-2"/>
          <c:w val="0.80977784310297529"/>
          <c:h val="0.76126849188411749"/>
        </c:manualLayout>
      </c:layout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data_5b!$AQ$54:$AQ$91</c:f>
              <c:numCache>
                <c:formatCode>0</c:formatCode>
                <c:ptCount val="38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2020</c:v>
                </c:pt>
                <c:pt idx="37">
                  <c:v>2020</c:v>
                </c:pt>
              </c:numCache>
            </c:numRef>
          </c:cat>
          <c:val>
            <c:numRef>
              <c:f>data_5b!$AR$54:$AR$91</c:f>
              <c:numCache>
                <c:formatCode>0.0</c:formatCode>
                <c:ptCount val="38"/>
                <c:pt idx="0">
                  <c:v>-0.97760351479902141</c:v>
                </c:pt>
                <c:pt idx="1">
                  <c:v>0.20630108136511974</c:v>
                </c:pt>
                <c:pt idx="2">
                  <c:v>-2.4265076017727116</c:v>
                </c:pt>
                <c:pt idx="3">
                  <c:v>-5.2586088442914072</c:v>
                </c:pt>
                <c:pt idx="4">
                  <c:v>-6.3690980237643053</c:v>
                </c:pt>
                <c:pt idx="5">
                  <c:v>-6.2322591647747156</c:v>
                </c:pt>
                <c:pt idx="6">
                  <c:v>-4.3134000906835386</c:v>
                </c:pt>
                <c:pt idx="7">
                  <c:v>-1.5849618334059048</c:v>
                </c:pt>
                <c:pt idx="8">
                  <c:v>-1.8194058041407919</c:v>
                </c:pt>
                <c:pt idx="9">
                  <c:v>-1.7209968368708071</c:v>
                </c:pt>
                <c:pt idx="10">
                  <c:v>-1.7865060455488573</c:v>
                </c:pt>
                <c:pt idx="11">
                  <c:v>-1.4114003250132805</c:v>
                </c:pt>
                <c:pt idx="12">
                  <c:v>-1.3700025627330641</c:v>
                </c:pt>
                <c:pt idx="13">
                  <c:v>-1.6426630020747328</c:v>
                </c:pt>
                <c:pt idx="14">
                  <c:v>-1.4828914081520834</c:v>
                </c:pt>
                <c:pt idx="15">
                  <c:v>-1.599604177426375</c:v>
                </c:pt>
                <c:pt idx="16">
                  <c:v>-2.4513278722335974</c:v>
                </c:pt>
                <c:pt idx="17">
                  <c:v>-2.4849096876696271</c:v>
                </c:pt>
                <c:pt idx="18">
                  <c:v>-2.4543206621615226</c:v>
                </c:pt>
                <c:pt idx="19">
                  <c:v>-2.2921177630904581</c:v>
                </c:pt>
                <c:pt idx="20">
                  <c:v>-0.94050404423865686</c:v>
                </c:pt>
                <c:pt idx="21">
                  <c:v>-0.75636980116464492</c:v>
                </c:pt>
                <c:pt idx="22">
                  <c:v>-0.46005600389713791</c:v>
                </c:pt>
                <c:pt idx="23">
                  <c:v>-1.4303702527912498E-2</c:v>
                </c:pt>
                <c:pt idx="24">
                  <c:v>0.21019047639327421</c:v>
                </c:pt>
                <c:pt idx="25">
                  <c:v>0.45242492400099193</c:v>
                </c:pt>
                <c:pt idx="26">
                  <c:v>0.56157061826802124</c:v>
                </c:pt>
                <c:pt idx="27">
                  <c:v>0.37897946651971642</c:v>
                </c:pt>
                <c:pt idx="28">
                  <c:v>0.36303733515959469</c:v>
                </c:pt>
                <c:pt idx="29">
                  <c:v>0.57164348991347369</c:v>
                </c:pt>
                <c:pt idx="30">
                  <c:v>0.69856661509957463</c:v>
                </c:pt>
                <c:pt idx="31">
                  <c:v>0.98482418665200244</c:v>
                </c:pt>
                <c:pt idx="32">
                  <c:v>0.89806580302858163</c:v>
                </c:pt>
                <c:pt idx="33">
                  <c:v>0.96062488165733206</c:v>
                </c:pt>
                <c:pt idx="34">
                  <c:v>0.88549454872490907</c:v>
                </c:pt>
                <c:pt idx="35">
                  <c:v>0.63799198642367971</c:v>
                </c:pt>
                <c:pt idx="36">
                  <c:v>0.72670241805952851</c:v>
                </c:pt>
                <c:pt idx="37">
                  <c:v>0.53828846476256098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F-42CE-B985-40FBF202C957}"/>
            </c:ext>
          </c:extLst>
        </c:ser>
        <c:ser>
          <c:idx val="1"/>
          <c:order val="1"/>
          <c:tx>
            <c:v>KKE sáv</c:v>
          </c:tx>
          <c:spPr>
            <a:solidFill>
              <a:schemeClr val="bg1">
                <a:lumMod val="85000"/>
              </a:schemeClr>
            </a:solidFill>
          </c:spPr>
          <c:cat>
            <c:numRef>
              <c:f>data_5b!$AQ$54:$AQ$91</c:f>
              <c:numCache>
                <c:formatCode>0</c:formatCode>
                <c:ptCount val="38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2019</c:v>
                </c:pt>
                <c:pt idx="36">
                  <c:v>2020</c:v>
                </c:pt>
                <c:pt idx="37">
                  <c:v>2020</c:v>
                </c:pt>
              </c:numCache>
            </c:numRef>
          </c:cat>
          <c:val>
            <c:numRef>
              <c:f>data_5b!$AS$54:$AS$91</c:f>
              <c:numCache>
                <c:formatCode>0.0</c:formatCode>
                <c:ptCount val="38"/>
                <c:pt idx="0">
                  <c:v>3.587336685209801</c:v>
                </c:pt>
                <c:pt idx="1">
                  <c:v>2.7676623013975834</c:v>
                </c:pt>
                <c:pt idx="2">
                  <c:v>5.0578216133376142</c:v>
                </c:pt>
                <c:pt idx="3">
                  <c:v>7.6835331979675647</c:v>
                </c:pt>
                <c:pt idx="4">
                  <c:v>8.8099146656248983</c:v>
                </c:pt>
                <c:pt idx="5">
                  <c:v>8.4752196542002984</c:v>
                </c:pt>
                <c:pt idx="6">
                  <c:v>6.5616135088443253</c:v>
                </c:pt>
                <c:pt idx="7">
                  <c:v>3.9749215456145821</c:v>
                </c:pt>
                <c:pt idx="8">
                  <c:v>4.1592378594710215</c:v>
                </c:pt>
                <c:pt idx="9">
                  <c:v>4.1369774588554611</c:v>
                </c:pt>
                <c:pt idx="10">
                  <c:v>4.319874689325137</c:v>
                </c:pt>
                <c:pt idx="11">
                  <c:v>3.9942839532390302</c:v>
                </c:pt>
                <c:pt idx="12">
                  <c:v>4.1473467954483434</c:v>
                </c:pt>
                <c:pt idx="13">
                  <c:v>4.6675396512250007</c:v>
                </c:pt>
                <c:pt idx="14">
                  <c:v>4.7040779725742885</c:v>
                </c:pt>
                <c:pt idx="15">
                  <c:v>5.1401283375241507</c:v>
                </c:pt>
                <c:pt idx="16">
                  <c:v>6.1127859463781604</c:v>
                </c:pt>
                <c:pt idx="17">
                  <c:v>6.1852076328398784</c:v>
                </c:pt>
                <c:pt idx="18">
                  <c:v>6.3101468840221822</c:v>
                </c:pt>
                <c:pt idx="19">
                  <c:v>6.071202405171146</c:v>
                </c:pt>
                <c:pt idx="20">
                  <c:v>4.7297710302187985</c:v>
                </c:pt>
                <c:pt idx="21">
                  <c:v>4.7810440734019757</c:v>
                </c:pt>
                <c:pt idx="22">
                  <c:v>4.4940978735273509</c:v>
                </c:pt>
                <c:pt idx="23">
                  <c:v>4.2625909938457225</c:v>
                </c:pt>
                <c:pt idx="24">
                  <c:v>4.2675639662086393</c:v>
                </c:pt>
                <c:pt idx="25">
                  <c:v>3.9985042537477602</c:v>
                </c:pt>
                <c:pt idx="26">
                  <c:v>3.8694196451666185</c:v>
                </c:pt>
                <c:pt idx="27">
                  <c:v>3.905882099572576</c:v>
                </c:pt>
                <c:pt idx="28">
                  <c:v>3.7962036334379512</c:v>
                </c:pt>
                <c:pt idx="29">
                  <c:v>3.5992033078295171</c:v>
                </c:pt>
                <c:pt idx="30">
                  <c:v>3.4389460082521577</c:v>
                </c:pt>
                <c:pt idx="31">
                  <c:v>2.9837642790628669</c:v>
                </c:pt>
                <c:pt idx="32">
                  <c:v>2.8603605618179961</c:v>
                </c:pt>
                <c:pt idx="33">
                  <c:v>2.4546227571665789</c:v>
                </c:pt>
                <c:pt idx="34">
                  <c:v>2.4190404368984684</c:v>
                </c:pt>
                <c:pt idx="35">
                  <c:v>2.6554789627933322</c:v>
                </c:pt>
                <c:pt idx="36">
                  <c:v>2.6183612032847492</c:v>
                </c:pt>
                <c:pt idx="37">
                  <c:v>2.5703655576621132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F-42CE-B985-40FBF202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32848"/>
        <c:axId val="186035200"/>
      </c:areaChart>
      <c:lineChart>
        <c:grouping val="standard"/>
        <c:varyColors val="0"/>
        <c:ser>
          <c:idx val="2"/>
          <c:order val="2"/>
          <c:tx>
            <c:strRef>
              <c:f>data_5b!$AK$1</c:f>
              <c:strCache>
                <c:ptCount val="1"/>
                <c:pt idx="0">
                  <c:v>euroövezet</c:v>
                </c:pt>
              </c:strCache>
            </c:strRef>
          </c:tx>
          <c:spPr>
            <a:ln w="28575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data_5b!$AQ$54:$AQ$88</c:f>
              <c:numCache>
                <c:formatCode>0</c:formatCode>
                <c:ptCount val="3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</c:numCache>
            </c:numRef>
          </c:cat>
          <c:val>
            <c:numRef>
              <c:f>data_5b!$AK$54:$AK$91</c:f>
              <c:numCache>
                <c:formatCode>0.0</c:formatCode>
                <c:ptCount val="38"/>
                <c:pt idx="0">
                  <c:v>1.7702692919352256</c:v>
                </c:pt>
                <c:pt idx="1">
                  <c:v>1.735840346809788</c:v>
                </c:pt>
                <c:pt idx="2">
                  <c:v>1.5227189652312731</c:v>
                </c:pt>
                <c:pt idx="3">
                  <c:v>0.83199184561490502</c:v>
                </c:pt>
                <c:pt idx="4">
                  <c:v>0.3458982847607881</c:v>
                </c:pt>
                <c:pt idx="5">
                  <c:v>0.1359160524506324</c:v>
                </c:pt>
                <c:pt idx="6">
                  <c:v>1.2692721364455701E-2</c:v>
                </c:pt>
                <c:pt idx="7">
                  <c:v>0.25476312852274707</c:v>
                </c:pt>
                <c:pt idx="8">
                  <c:v>0.2220237271997853</c:v>
                </c:pt>
                <c:pt idx="9">
                  <c:v>1.7328948013268213E-2</c:v>
                </c:pt>
                <c:pt idx="10">
                  <c:v>7.4865532928678591E-2</c:v>
                </c:pt>
                <c:pt idx="11">
                  <c:v>-4.5773759402120133E-2</c:v>
                </c:pt>
                <c:pt idx="12">
                  <c:v>-4.9991445378682581E-2</c:v>
                </c:pt>
                <c:pt idx="13">
                  <c:v>-0.33999030868232133</c:v>
                </c:pt>
                <c:pt idx="14">
                  <c:v>-0.25873534500932283</c:v>
                </c:pt>
                <c:pt idx="15">
                  <c:v>-0.14622708979300503</c:v>
                </c:pt>
                <c:pt idx="16">
                  <c:v>-1.0690527079798203E-2</c:v>
                </c:pt>
                <c:pt idx="17">
                  <c:v>0.62087022830460203</c:v>
                </c:pt>
                <c:pt idx="18">
                  <c:v>0.78693046614303463</c:v>
                </c:pt>
                <c:pt idx="19">
                  <c:v>0.9223821429470026</c:v>
                </c:pt>
                <c:pt idx="20">
                  <c:v>1.0684912125767572</c:v>
                </c:pt>
                <c:pt idx="21">
                  <c:v>0.91758696224550973</c:v>
                </c:pt>
                <c:pt idx="22">
                  <c:v>1.0034513166504686</c:v>
                </c:pt>
                <c:pt idx="23">
                  <c:v>1.1065509670394411</c:v>
                </c:pt>
                <c:pt idx="24">
                  <c:v>1.236447617452225</c:v>
                </c:pt>
                <c:pt idx="25">
                  <c:v>1.4297346109524229</c:v>
                </c:pt>
                <c:pt idx="26">
                  <c:v>1.4750896536860765</c:v>
                </c:pt>
                <c:pt idx="27">
                  <c:v>1.5434647418505376</c:v>
                </c:pt>
                <c:pt idx="28">
                  <c:v>1.4386514009554727</c:v>
                </c:pt>
                <c:pt idx="29">
                  <c:v>1.4307777410736224</c:v>
                </c:pt>
                <c:pt idx="30">
                  <c:v>1.4939542014519307</c:v>
                </c:pt>
                <c:pt idx="31">
                  <c:v>1.4514381989186305</c:v>
                </c:pt>
                <c:pt idx="32">
                  <c:v>1.5058232955636688</c:v>
                </c:pt>
                <c:pt idx="33">
                  <c:v>1.531733561127584</c:v>
                </c:pt>
                <c:pt idx="34">
                  <c:v>1.5557897778306924</c:v>
                </c:pt>
                <c:pt idx="35">
                  <c:v>1.688972828752332</c:v>
                </c:pt>
                <c:pt idx="36">
                  <c:v>1.6422250606575071</c:v>
                </c:pt>
                <c:pt idx="37">
                  <c:v>1.6570372140408893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8F-42CE-B985-40FBF202C957}"/>
            </c:ext>
          </c:extLst>
        </c:ser>
        <c:ser>
          <c:idx val="3"/>
          <c:order val="3"/>
          <c:tx>
            <c:strRef>
              <c:f>data_5b!$AM$1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data_5b!$AQ$54:$AQ$88</c:f>
              <c:numCache>
                <c:formatCode>0</c:formatCode>
                <c:ptCount val="35"/>
                <c:pt idx="0">
                  <c:v>2011</c:v>
                </c:pt>
                <c:pt idx="1">
                  <c:v>2011</c:v>
                </c:pt>
                <c:pt idx="2">
                  <c:v>2011</c:v>
                </c:pt>
                <c:pt idx="3">
                  <c:v>2011</c:v>
                </c:pt>
                <c:pt idx="4">
                  <c:v>2012</c:v>
                </c:pt>
                <c:pt idx="5">
                  <c:v>2012</c:v>
                </c:pt>
                <c:pt idx="6">
                  <c:v>2012</c:v>
                </c:pt>
                <c:pt idx="7">
                  <c:v>2012</c:v>
                </c:pt>
                <c:pt idx="8">
                  <c:v>2013</c:v>
                </c:pt>
                <c:pt idx="9">
                  <c:v>2013</c:v>
                </c:pt>
                <c:pt idx="10">
                  <c:v>2013</c:v>
                </c:pt>
                <c:pt idx="11">
                  <c:v>2013</c:v>
                </c:pt>
                <c:pt idx="12">
                  <c:v>2014</c:v>
                </c:pt>
                <c:pt idx="13">
                  <c:v>2014</c:v>
                </c:pt>
                <c:pt idx="14">
                  <c:v>2014</c:v>
                </c:pt>
                <c:pt idx="15">
                  <c:v>2014</c:v>
                </c:pt>
                <c:pt idx="16">
                  <c:v>2015</c:v>
                </c:pt>
                <c:pt idx="17">
                  <c:v>2015</c:v>
                </c:pt>
                <c:pt idx="18">
                  <c:v>2015</c:v>
                </c:pt>
                <c:pt idx="19">
                  <c:v>2015</c:v>
                </c:pt>
                <c:pt idx="20">
                  <c:v>2016</c:v>
                </c:pt>
                <c:pt idx="21">
                  <c:v>2016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2017</c:v>
                </c:pt>
                <c:pt idx="26">
                  <c:v>2017</c:v>
                </c:pt>
                <c:pt idx="27">
                  <c:v>2017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</c:numCache>
            </c:numRef>
          </c:cat>
          <c:val>
            <c:numRef>
              <c:f>data_5b!$AM$54:$AM$91</c:f>
              <c:numCache>
                <c:formatCode>0.0</c:formatCode>
                <c:ptCount val="38"/>
                <c:pt idx="0">
                  <c:v>-0.97760351479902141</c:v>
                </c:pt>
                <c:pt idx="1">
                  <c:v>0.20630108136511974</c:v>
                </c:pt>
                <c:pt idx="2">
                  <c:v>-2.4265076017727116</c:v>
                </c:pt>
                <c:pt idx="3">
                  <c:v>-5.2586088442914072</c:v>
                </c:pt>
                <c:pt idx="4">
                  <c:v>-6.3690980237643053</c:v>
                </c:pt>
                <c:pt idx="5">
                  <c:v>-6.2322591647747156</c:v>
                </c:pt>
                <c:pt idx="6">
                  <c:v>-4.3134000906835386</c:v>
                </c:pt>
                <c:pt idx="7">
                  <c:v>-1.5849618334059048</c:v>
                </c:pt>
                <c:pt idx="8">
                  <c:v>-1.8194058041407919</c:v>
                </c:pt>
                <c:pt idx="9">
                  <c:v>-1.7209968368708071</c:v>
                </c:pt>
                <c:pt idx="10">
                  <c:v>-1.7865060455488573</c:v>
                </c:pt>
                <c:pt idx="11">
                  <c:v>-1.4114003250132805</c:v>
                </c:pt>
                <c:pt idx="12">
                  <c:v>-1.3700025627330641</c:v>
                </c:pt>
                <c:pt idx="13">
                  <c:v>-1.6426630020747328</c:v>
                </c:pt>
                <c:pt idx="14">
                  <c:v>-1.4828914081520834</c:v>
                </c:pt>
                <c:pt idx="15">
                  <c:v>-1.599604177426375</c:v>
                </c:pt>
                <c:pt idx="16">
                  <c:v>-2.4513278722335974</c:v>
                </c:pt>
                <c:pt idx="17">
                  <c:v>-2.4849096876696271</c:v>
                </c:pt>
                <c:pt idx="18">
                  <c:v>-2.4543206621615226</c:v>
                </c:pt>
                <c:pt idx="19">
                  <c:v>-2.2921177630904581</c:v>
                </c:pt>
                <c:pt idx="20">
                  <c:v>-0.94050404423865686</c:v>
                </c:pt>
                <c:pt idx="21">
                  <c:v>-0.75636980116464492</c:v>
                </c:pt>
                <c:pt idx="22">
                  <c:v>-0.46005600389713791</c:v>
                </c:pt>
                <c:pt idx="23">
                  <c:v>-1.4303702527912498E-2</c:v>
                </c:pt>
                <c:pt idx="24">
                  <c:v>0.21019047639327421</c:v>
                </c:pt>
                <c:pt idx="25">
                  <c:v>0.45242492400099193</c:v>
                </c:pt>
                <c:pt idx="26">
                  <c:v>0.56157061826802124</c:v>
                </c:pt>
                <c:pt idx="27">
                  <c:v>0.37897946651971642</c:v>
                </c:pt>
                <c:pt idx="28">
                  <c:v>0.36303733515959469</c:v>
                </c:pt>
                <c:pt idx="29">
                  <c:v>0.57164348991347369</c:v>
                </c:pt>
                <c:pt idx="30">
                  <c:v>0.69856661509957463</c:v>
                </c:pt>
                <c:pt idx="31">
                  <c:v>0.98482418665200244</c:v>
                </c:pt>
                <c:pt idx="32">
                  <c:v>1.1189968105111197</c:v>
                </c:pt>
                <c:pt idx="33">
                  <c:v>1.115503143131197</c:v>
                </c:pt>
                <c:pt idx="34">
                  <c:v>1.807404839195192</c:v>
                </c:pt>
                <c:pt idx="35">
                  <c:v>2.1666626574020271</c:v>
                </c:pt>
                <c:pt idx="36">
                  <c:v>2.487247078600237</c:v>
                </c:pt>
                <c:pt idx="37">
                  <c:v>2.6807045827937874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8F-42CE-B985-40FBF202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32848"/>
        <c:axId val="186035200"/>
      </c:lineChart>
      <c:catAx>
        <c:axId val="1860328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86035200"/>
        <c:crosses val="autoZero"/>
        <c:auto val="1"/>
        <c:lblAlgn val="ctr"/>
        <c:lblOffset val="100"/>
        <c:tickLblSkip val="2"/>
        <c:noMultiLvlLbl val="0"/>
      </c:catAx>
      <c:valAx>
        <c:axId val="186035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 arányában,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86032848"/>
        <c:crosses val="autoZero"/>
        <c:crossBetween val="midCat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'áht egyenleg'!$A$26</c:f>
              <c:strCache>
                <c:ptCount val="1"/>
                <c:pt idx="0">
                  <c:v>Európai Unió - 28 ország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egyenleg'!$B$26:$N$26</c:f>
              <c:numCache>
                <c:formatCode>#\ ##0.0</c:formatCode>
                <c:ptCount val="13"/>
                <c:pt idx="0">
                  <c:v>-6.6</c:v>
                </c:pt>
                <c:pt idx="1">
                  <c:v>-6.4</c:v>
                </c:pt>
                <c:pt idx="2">
                  <c:v>-4.5999999999999996</c:v>
                </c:pt>
                <c:pt idx="3">
                  <c:v>-4.3</c:v>
                </c:pt>
                <c:pt idx="4">
                  <c:v>-3.3</c:v>
                </c:pt>
                <c:pt idx="5">
                  <c:v>-2.9</c:v>
                </c:pt>
                <c:pt idx="6">
                  <c:v>-2.4</c:v>
                </c:pt>
                <c:pt idx="7">
                  <c:v>-1.7</c:v>
                </c:pt>
                <c:pt idx="8">
                  <c:v>-1</c:v>
                </c:pt>
                <c:pt idx="9">
                  <c:v>-0.7</c:v>
                </c:pt>
                <c:pt idx="10">
                  <c:v>-0.9</c:v>
                </c:pt>
                <c:pt idx="11">
                  <c:v>-1.1000000000000001</c:v>
                </c:pt>
                <c:pt idx="12">
                  <c:v>-1.2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88-4407-93AB-CB2751815EE5}"/>
            </c:ext>
          </c:extLst>
        </c:ser>
        <c:ser>
          <c:idx val="1"/>
          <c:order val="1"/>
          <c:tx>
            <c:strRef>
              <c:f>'áht egyenleg'!$A$27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egyenleg'!$B$27:$N$27</c:f>
              <c:numCache>
                <c:formatCode>#\ ##0.0</c:formatCode>
                <c:ptCount val="13"/>
                <c:pt idx="0">
                  <c:v>-5.5</c:v>
                </c:pt>
                <c:pt idx="1">
                  <c:v>-4.2</c:v>
                </c:pt>
                <c:pt idx="2">
                  <c:v>-2.7</c:v>
                </c:pt>
                <c:pt idx="3">
                  <c:v>-3.9</c:v>
                </c:pt>
                <c:pt idx="4">
                  <c:v>-1.2</c:v>
                </c:pt>
                <c:pt idx="5">
                  <c:v>-2.1</c:v>
                </c:pt>
                <c:pt idx="6">
                  <c:v>-0.6</c:v>
                </c:pt>
                <c:pt idx="7">
                  <c:v>0.7</c:v>
                </c:pt>
                <c:pt idx="8">
                  <c:v>1.6</c:v>
                </c:pt>
                <c:pt idx="9">
                  <c:v>1.1000000000000001</c:v>
                </c:pt>
                <c:pt idx="10">
                  <c:v>0.2</c:v>
                </c:pt>
                <c:pt idx="11">
                  <c:v>-0.1</c:v>
                </c:pt>
                <c:pt idx="12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88-4407-93AB-CB2751815EE5}"/>
            </c:ext>
          </c:extLst>
        </c:ser>
        <c:ser>
          <c:idx val="2"/>
          <c:order val="2"/>
          <c:tx>
            <c:strRef>
              <c:f>'áht egyenleg'!$A$28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egyenleg'!$B$28:$N$28</c:f>
              <c:numCache>
                <c:formatCode>#\ ##0.0</c:formatCode>
                <c:ptCount val="13"/>
                <c:pt idx="0">
                  <c:v>-6</c:v>
                </c:pt>
                <c:pt idx="1">
                  <c:v>-6.5</c:v>
                </c:pt>
                <c:pt idx="2">
                  <c:v>-7.9</c:v>
                </c:pt>
                <c:pt idx="3">
                  <c:v>-5.4</c:v>
                </c:pt>
                <c:pt idx="4">
                  <c:v>-5.3</c:v>
                </c:pt>
                <c:pt idx="5">
                  <c:v>-5.3</c:v>
                </c:pt>
                <c:pt idx="6">
                  <c:v>-3.3</c:v>
                </c:pt>
                <c:pt idx="7">
                  <c:v>-1.1000000000000001</c:v>
                </c:pt>
                <c:pt idx="8">
                  <c:v>0.8</c:v>
                </c:pt>
                <c:pt idx="9">
                  <c:v>0.3</c:v>
                </c:pt>
                <c:pt idx="10">
                  <c:v>0.1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88-4407-93AB-CB2751815EE5}"/>
            </c:ext>
          </c:extLst>
        </c:ser>
        <c:ser>
          <c:idx val="3"/>
          <c:order val="3"/>
          <c:tx>
            <c:strRef>
              <c:f>'áht egyenleg'!$A$29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egyenleg'!$B$29:$N$29</c:f>
              <c:numCache>
                <c:formatCode>#\ ##0.0</c:formatCode>
                <c:ptCount val="13"/>
                <c:pt idx="0">
                  <c:v>-4.7</c:v>
                </c:pt>
                <c:pt idx="1">
                  <c:v>-4.4000000000000004</c:v>
                </c:pt>
                <c:pt idx="2">
                  <c:v>-5.2</c:v>
                </c:pt>
                <c:pt idx="3">
                  <c:v>-2.2999999999999998</c:v>
                </c:pt>
                <c:pt idx="4">
                  <c:v>-2.5</c:v>
                </c:pt>
                <c:pt idx="5">
                  <c:v>-2.8</c:v>
                </c:pt>
                <c:pt idx="6">
                  <c:v>-2</c:v>
                </c:pt>
                <c:pt idx="7">
                  <c:v>-1.8</c:v>
                </c:pt>
                <c:pt idx="8">
                  <c:v>-2.4</c:v>
                </c:pt>
                <c:pt idx="9">
                  <c:v>-2.2999999999999998</c:v>
                </c:pt>
                <c:pt idx="10">
                  <c:v>-1.8</c:v>
                </c:pt>
                <c:pt idx="11">
                  <c:v>-1</c:v>
                </c:pt>
                <c:pt idx="12">
                  <c:v>-0.8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88-4407-93AB-CB2751815EE5}"/>
            </c:ext>
          </c:extLst>
        </c:ser>
        <c:ser>
          <c:idx val="4"/>
          <c:order val="4"/>
          <c:tx>
            <c:strRef>
              <c:f>'áht egyenleg'!$A$30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egyenleg'!$B$30:$N$30</c:f>
              <c:numCache>
                <c:formatCode>#\ ##0.0</c:formatCode>
                <c:ptCount val="13"/>
                <c:pt idx="0">
                  <c:v>-5.3</c:v>
                </c:pt>
                <c:pt idx="1">
                  <c:v>-4.4000000000000004</c:v>
                </c:pt>
                <c:pt idx="2">
                  <c:v>-2.6</c:v>
                </c:pt>
                <c:pt idx="3">
                  <c:v>-2.2000000000000002</c:v>
                </c:pt>
                <c:pt idx="4">
                  <c:v>-2</c:v>
                </c:pt>
                <c:pt idx="5">
                  <c:v>-2.7</c:v>
                </c:pt>
                <c:pt idx="6">
                  <c:v>-1</c:v>
                </c:pt>
                <c:pt idx="7">
                  <c:v>-1.5</c:v>
                </c:pt>
                <c:pt idx="8">
                  <c:v>-0.7</c:v>
                </c:pt>
                <c:pt idx="9">
                  <c:v>0.2</c:v>
                </c:pt>
                <c:pt idx="10">
                  <c:v>0.4</c:v>
                </c:pt>
                <c:pt idx="11">
                  <c:v>0.2</c:v>
                </c:pt>
                <c:pt idx="12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88-4407-93AB-CB2751815EE5}"/>
            </c:ext>
          </c:extLst>
        </c:ser>
        <c:ser>
          <c:idx val="5"/>
          <c:order val="5"/>
          <c:tx>
            <c:strRef>
              <c:f>'áht egyenleg'!$A$31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egyenleg'!$B$31:$N$31</c:f>
              <c:numCache>
                <c:formatCode>#\ ##0.0</c:formatCode>
                <c:ptCount val="13"/>
                <c:pt idx="0">
                  <c:v>-7.3</c:v>
                </c:pt>
                <c:pt idx="1">
                  <c:v>-7.4</c:v>
                </c:pt>
                <c:pt idx="2">
                  <c:v>-4.9000000000000004</c:v>
                </c:pt>
                <c:pt idx="3">
                  <c:v>-3.7</c:v>
                </c:pt>
                <c:pt idx="4">
                  <c:v>-4.2</c:v>
                </c:pt>
                <c:pt idx="5">
                  <c:v>-3.6</c:v>
                </c:pt>
                <c:pt idx="6">
                  <c:v>-2.6</c:v>
                </c:pt>
                <c:pt idx="7">
                  <c:v>-2.4</c:v>
                </c:pt>
                <c:pt idx="8">
                  <c:v>-1.5</c:v>
                </c:pt>
                <c:pt idx="9">
                  <c:v>-0.2</c:v>
                </c:pt>
                <c:pt idx="10">
                  <c:v>-1</c:v>
                </c:pt>
                <c:pt idx="11">
                  <c:v>-0.2</c:v>
                </c:pt>
                <c:pt idx="12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88-4407-93AB-CB2751815EE5}"/>
            </c:ext>
          </c:extLst>
        </c:ser>
        <c:ser>
          <c:idx val="6"/>
          <c:order val="6"/>
          <c:tx>
            <c:strRef>
              <c:f>'áht egyenleg'!$A$32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egyenleg'!$B$32:$N$32</c:f>
              <c:numCache>
                <c:formatCode>#\ ##0.0</c:formatCode>
                <c:ptCount val="13"/>
                <c:pt idx="0">
                  <c:v>-9.1</c:v>
                </c:pt>
                <c:pt idx="1">
                  <c:v>-6.9</c:v>
                </c:pt>
                <c:pt idx="2">
                  <c:v>-5.4</c:v>
                </c:pt>
                <c:pt idx="3">
                  <c:v>-3.7</c:v>
                </c:pt>
                <c:pt idx="4">
                  <c:v>-2.1</c:v>
                </c:pt>
                <c:pt idx="5">
                  <c:v>-1.2</c:v>
                </c:pt>
                <c:pt idx="6">
                  <c:v>-0.6</c:v>
                </c:pt>
                <c:pt idx="7">
                  <c:v>-2.6</c:v>
                </c:pt>
                <c:pt idx="8">
                  <c:v>-2.6</c:v>
                </c:pt>
                <c:pt idx="9">
                  <c:v>-3</c:v>
                </c:pt>
                <c:pt idx="10">
                  <c:v>-3.6</c:v>
                </c:pt>
                <c:pt idx="11">
                  <c:v>-4.4000000000000004</c:v>
                </c:pt>
                <c:pt idx="12">
                  <c:v>-6.1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88-4407-93AB-CB2751815EE5}"/>
            </c:ext>
          </c:extLst>
        </c:ser>
        <c:ser>
          <c:idx val="7"/>
          <c:order val="7"/>
          <c:tx>
            <c:strRef>
              <c:f>'áht egyenleg'!$A$33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egyenleg'!$B$33:$N$33</c:f>
              <c:numCache>
                <c:formatCode>#\ ##0.0</c:formatCode>
                <c:ptCount val="13"/>
                <c:pt idx="0">
                  <c:v>-5.8</c:v>
                </c:pt>
                <c:pt idx="1">
                  <c:v>-5.6</c:v>
                </c:pt>
                <c:pt idx="2">
                  <c:v>-6.6</c:v>
                </c:pt>
                <c:pt idx="3">
                  <c:v>-4</c:v>
                </c:pt>
                <c:pt idx="4">
                  <c:v>-14.6</c:v>
                </c:pt>
                <c:pt idx="5">
                  <c:v>-5.5</c:v>
                </c:pt>
                <c:pt idx="6">
                  <c:v>-2.8</c:v>
                </c:pt>
                <c:pt idx="7">
                  <c:v>-1.9</c:v>
                </c:pt>
                <c:pt idx="8">
                  <c:v>0</c:v>
                </c:pt>
                <c:pt idx="9">
                  <c:v>0.8</c:v>
                </c:pt>
                <c:pt idx="10">
                  <c:v>0.5</c:v>
                </c:pt>
                <c:pt idx="11">
                  <c:v>0.5</c:v>
                </c:pt>
                <c:pt idx="12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88-4407-93AB-CB2751815EE5}"/>
            </c:ext>
          </c:extLst>
        </c:ser>
        <c:ser>
          <c:idx val="8"/>
          <c:order val="8"/>
          <c:tx>
            <c:strRef>
              <c:f>'áht egyenleg'!$A$34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egyenleg'!$B$34:$N$34</c:f>
              <c:numCache>
                <c:formatCode>#\ ##0.0</c:formatCode>
                <c:ptCount val="13"/>
                <c:pt idx="0">
                  <c:v>-8.1</c:v>
                </c:pt>
                <c:pt idx="1">
                  <c:v>-7.5</c:v>
                </c:pt>
                <c:pt idx="2">
                  <c:v>-4.5</c:v>
                </c:pt>
                <c:pt idx="3">
                  <c:v>-4.4000000000000004</c:v>
                </c:pt>
                <c:pt idx="4">
                  <c:v>-2.9</c:v>
                </c:pt>
                <c:pt idx="5">
                  <c:v>-3.1</c:v>
                </c:pt>
                <c:pt idx="6">
                  <c:v>-2.7</c:v>
                </c:pt>
                <c:pt idx="7">
                  <c:v>-2.5</c:v>
                </c:pt>
                <c:pt idx="8">
                  <c:v>-1</c:v>
                </c:pt>
                <c:pt idx="9">
                  <c:v>-1.1000000000000001</c:v>
                </c:pt>
                <c:pt idx="10">
                  <c:v>-0.9</c:v>
                </c:pt>
                <c:pt idx="11">
                  <c:v>-1.2</c:v>
                </c:pt>
                <c:pt idx="12">
                  <c:v>-1.3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C88-4407-93AB-CB2751815EE5}"/>
            </c:ext>
          </c:extLst>
        </c:ser>
        <c:ser>
          <c:idx val="9"/>
          <c:order val="9"/>
          <c:tx>
            <c:strRef>
              <c:f>'áht egyenleg'!$A$35</c:f>
              <c:strCache>
                <c:ptCount val="1"/>
                <c:pt idx="0">
                  <c:v>3</c:v>
                </c:pt>
              </c:strCache>
            </c:strRef>
          </c:tx>
          <c:spPr>
            <a:ln w="31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'áht egyenleg'!$B$25:$N$25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'áht egyenleg'!$B$35:$N$35</c:f>
              <c:numCache>
                <c:formatCode>#\ ##0.0</c:formatCode>
                <c:ptCount val="13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C88-4407-93AB-CB2751815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034416"/>
        <c:axId val="186034808"/>
      </c:lineChart>
      <c:catAx>
        <c:axId val="18603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034808"/>
        <c:crosses val="autoZero"/>
        <c:auto val="1"/>
        <c:lblAlgn val="ctr"/>
        <c:lblOffset val="100"/>
        <c:noMultiLvlLbl val="0"/>
      </c:catAx>
      <c:valAx>
        <c:axId val="18603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03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70873997393682431"/>
          <c:y val="5.5050256544201433E-2"/>
          <c:w val="0.27727401207716168"/>
          <c:h val="0.91792260489765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27709844189872E-2"/>
          <c:y val="3.5232721545639979E-2"/>
          <c:w val="0.68814023513488731"/>
          <c:h val="0.8231216276983282"/>
        </c:manualLayout>
      </c:layout>
      <c:lineChart>
        <c:grouping val="standard"/>
        <c:varyColors val="0"/>
        <c:ser>
          <c:idx val="0"/>
          <c:order val="0"/>
          <c:tx>
            <c:strRef>
              <c:f>államadósság!$A$26</c:f>
              <c:strCache>
                <c:ptCount val="1"/>
                <c:pt idx="0">
                  <c:v>Európai Unió - 28 ország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államadósság!$B$26:$N$26</c:f>
              <c:numCache>
                <c:formatCode>#\ ##0.0</c:formatCode>
                <c:ptCount val="13"/>
                <c:pt idx="0">
                  <c:v>74</c:v>
                </c:pt>
                <c:pt idx="1">
                  <c:v>79.599999999999994</c:v>
                </c:pt>
                <c:pt idx="2">
                  <c:v>82</c:v>
                </c:pt>
                <c:pt idx="3">
                  <c:v>84.4</c:v>
                </c:pt>
                <c:pt idx="4">
                  <c:v>86.3</c:v>
                </c:pt>
                <c:pt idx="5">
                  <c:v>87</c:v>
                </c:pt>
                <c:pt idx="6">
                  <c:v>84.9</c:v>
                </c:pt>
                <c:pt idx="7">
                  <c:v>83.8</c:v>
                </c:pt>
                <c:pt idx="8">
                  <c:v>82.1</c:v>
                </c:pt>
                <c:pt idx="9">
                  <c:v>80.400000000000006</c:v>
                </c:pt>
                <c:pt idx="10">
                  <c:v>80.599999999999994</c:v>
                </c:pt>
                <c:pt idx="11">
                  <c:v>79.400000000000006</c:v>
                </c:pt>
                <c:pt idx="12">
                  <c:v>78.400000000000006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5-4B2B-A3B6-23BDA52E7067}"/>
            </c:ext>
          </c:extLst>
        </c:ser>
        <c:ser>
          <c:idx val="1"/>
          <c:order val="1"/>
          <c:tx>
            <c:strRef>
              <c:f>államadósság!$A$27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államadósság!$B$27:$N$27</c:f>
              <c:numCache>
                <c:formatCode>#\ ##0.0</c:formatCode>
                <c:ptCount val="13"/>
                <c:pt idx="0">
                  <c:v>33.6</c:v>
                </c:pt>
                <c:pt idx="1">
                  <c:v>37.4</c:v>
                </c:pt>
                <c:pt idx="2">
                  <c:v>39.799999999999997</c:v>
                </c:pt>
                <c:pt idx="3">
                  <c:v>44.5</c:v>
                </c:pt>
                <c:pt idx="4">
                  <c:v>44.9</c:v>
                </c:pt>
                <c:pt idx="5">
                  <c:v>42.2</c:v>
                </c:pt>
                <c:pt idx="6">
                  <c:v>40</c:v>
                </c:pt>
                <c:pt idx="7">
                  <c:v>36.799999999999997</c:v>
                </c:pt>
                <c:pt idx="8">
                  <c:v>34.700000000000003</c:v>
                </c:pt>
                <c:pt idx="9">
                  <c:v>32.6</c:v>
                </c:pt>
                <c:pt idx="10">
                  <c:v>31.5</c:v>
                </c:pt>
                <c:pt idx="11">
                  <c:v>30.7</c:v>
                </c:pt>
                <c:pt idx="12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85-4B2B-A3B6-23BDA52E7067}"/>
            </c:ext>
          </c:extLst>
        </c:ser>
        <c:ser>
          <c:idx val="2"/>
          <c:order val="2"/>
          <c:tx>
            <c:strRef>
              <c:f>államadósság!$A$28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államadósság!$B$28:$N$28</c:f>
              <c:numCache>
                <c:formatCode>#\ ##0.0</c:formatCode>
                <c:ptCount val="13"/>
                <c:pt idx="0">
                  <c:v>48.7</c:v>
                </c:pt>
                <c:pt idx="1">
                  <c:v>57.8</c:v>
                </c:pt>
                <c:pt idx="2">
                  <c:v>64.400000000000006</c:v>
                </c:pt>
                <c:pt idx="3">
                  <c:v>70.099999999999994</c:v>
                </c:pt>
                <c:pt idx="4">
                  <c:v>81.2</c:v>
                </c:pt>
                <c:pt idx="5">
                  <c:v>84.7</c:v>
                </c:pt>
                <c:pt idx="6">
                  <c:v>84.4</c:v>
                </c:pt>
                <c:pt idx="7">
                  <c:v>81</c:v>
                </c:pt>
                <c:pt idx="8">
                  <c:v>78</c:v>
                </c:pt>
                <c:pt idx="9">
                  <c:v>74.8</c:v>
                </c:pt>
                <c:pt idx="10">
                  <c:v>71.2</c:v>
                </c:pt>
                <c:pt idx="11">
                  <c:v>67.7</c:v>
                </c:pt>
                <c:pt idx="12">
                  <c:v>64.400000000000006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85-4B2B-A3B6-23BDA52E7067}"/>
            </c:ext>
          </c:extLst>
        </c:ser>
        <c:ser>
          <c:idx val="3"/>
          <c:order val="3"/>
          <c:tx>
            <c:strRef>
              <c:f>államadósság!$A$29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államadósság!$B$29:$N$29</c:f>
              <c:numCache>
                <c:formatCode>#\ ##0.0</c:formatCode>
                <c:ptCount val="13"/>
                <c:pt idx="0">
                  <c:v>78.2</c:v>
                </c:pt>
                <c:pt idx="1">
                  <c:v>80.599999999999994</c:v>
                </c:pt>
                <c:pt idx="2">
                  <c:v>80.8</c:v>
                </c:pt>
                <c:pt idx="3">
                  <c:v>78.5</c:v>
                </c:pt>
                <c:pt idx="4">
                  <c:v>77.3</c:v>
                </c:pt>
                <c:pt idx="5">
                  <c:v>76.8</c:v>
                </c:pt>
                <c:pt idx="6">
                  <c:v>76.099999999999994</c:v>
                </c:pt>
                <c:pt idx="7">
                  <c:v>75.5</c:v>
                </c:pt>
                <c:pt idx="8">
                  <c:v>72.900000000000006</c:v>
                </c:pt>
                <c:pt idx="9">
                  <c:v>70.2</c:v>
                </c:pt>
                <c:pt idx="10">
                  <c:v>68.2</c:v>
                </c:pt>
                <c:pt idx="11">
                  <c:v>66.7</c:v>
                </c:pt>
                <c:pt idx="12">
                  <c:v>64.400000000000006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85-4B2B-A3B6-23BDA52E7067}"/>
            </c:ext>
          </c:extLst>
        </c:ser>
        <c:ser>
          <c:idx val="4"/>
          <c:order val="4"/>
          <c:tx>
            <c:strRef>
              <c:f>államadósság!$A$30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államadósság!$B$30:$N$30</c:f>
              <c:numCache>
                <c:formatCode>#\ ##0.0</c:formatCode>
                <c:ptCount val="13"/>
                <c:pt idx="0">
                  <c:v>79.900000000000006</c:v>
                </c:pt>
                <c:pt idx="1">
                  <c:v>82.7</c:v>
                </c:pt>
                <c:pt idx="2">
                  <c:v>82.4</c:v>
                </c:pt>
                <c:pt idx="3">
                  <c:v>81.900000000000006</c:v>
                </c:pt>
                <c:pt idx="4">
                  <c:v>81.3</c:v>
                </c:pt>
                <c:pt idx="5">
                  <c:v>84</c:v>
                </c:pt>
                <c:pt idx="6">
                  <c:v>84.9</c:v>
                </c:pt>
                <c:pt idx="7">
                  <c:v>82.9</c:v>
                </c:pt>
                <c:pt idx="8">
                  <c:v>78.3</c:v>
                </c:pt>
                <c:pt idx="9">
                  <c:v>74</c:v>
                </c:pt>
                <c:pt idx="10">
                  <c:v>69.900000000000006</c:v>
                </c:pt>
                <c:pt idx="11">
                  <c:v>67.2</c:v>
                </c:pt>
                <c:pt idx="12">
                  <c:v>64.599999999999994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85-4B2B-A3B6-23BDA52E7067}"/>
            </c:ext>
          </c:extLst>
        </c:ser>
        <c:ser>
          <c:idx val="5"/>
          <c:order val="5"/>
          <c:tx>
            <c:strRef>
              <c:f>államadósság!$A$31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államadósság!$B$31:$N$31</c:f>
              <c:numCache>
                <c:formatCode>#\ ##0.0</c:formatCode>
                <c:ptCount val="13"/>
                <c:pt idx="0">
                  <c:v>49.4</c:v>
                </c:pt>
                <c:pt idx="1">
                  <c:v>53.1</c:v>
                </c:pt>
                <c:pt idx="2">
                  <c:v>54.1</c:v>
                </c:pt>
                <c:pt idx="3">
                  <c:v>53.7</c:v>
                </c:pt>
                <c:pt idx="4">
                  <c:v>55.7</c:v>
                </c:pt>
                <c:pt idx="5">
                  <c:v>50.4</c:v>
                </c:pt>
                <c:pt idx="6">
                  <c:v>51.3</c:v>
                </c:pt>
                <c:pt idx="7">
                  <c:v>54.2</c:v>
                </c:pt>
                <c:pt idx="8">
                  <c:v>50.6</c:v>
                </c:pt>
                <c:pt idx="9">
                  <c:v>48.9</c:v>
                </c:pt>
                <c:pt idx="10">
                  <c:v>47.4</c:v>
                </c:pt>
                <c:pt idx="11">
                  <c:v>45.5</c:v>
                </c:pt>
                <c:pt idx="12">
                  <c:v>44.3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85-4B2B-A3B6-23BDA52E7067}"/>
            </c:ext>
          </c:extLst>
        </c:ser>
        <c:ser>
          <c:idx val="6"/>
          <c:order val="6"/>
          <c:tx>
            <c:strRef>
              <c:f>államadósság!$A$32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államadósság!$B$32:$N$32</c:f>
              <c:numCache>
                <c:formatCode>#\ ##0.0</c:formatCode>
                <c:ptCount val="13"/>
                <c:pt idx="0">
                  <c:v>21.8</c:v>
                </c:pt>
                <c:pt idx="1">
                  <c:v>29.6</c:v>
                </c:pt>
                <c:pt idx="2">
                  <c:v>34</c:v>
                </c:pt>
                <c:pt idx="3">
                  <c:v>37</c:v>
                </c:pt>
                <c:pt idx="4">
                  <c:v>37.6</c:v>
                </c:pt>
                <c:pt idx="5">
                  <c:v>39.200000000000003</c:v>
                </c:pt>
                <c:pt idx="6">
                  <c:v>37.799999999999997</c:v>
                </c:pt>
                <c:pt idx="7">
                  <c:v>37.299999999999997</c:v>
                </c:pt>
                <c:pt idx="8">
                  <c:v>35.1</c:v>
                </c:pt>
                <c:pt idx="9">
                  <c:v>35</c:v>
                </c:pt>
                <c:pt idx="10">
                  <c:v>35.5</c:v>
                </c:pt>
                <c:pt idx="11">
                  <c:v>37.200000000000003</c:v>
                </c:pt>
                <c:pt idx="12">
                  <c:v>40.6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85-4B2B-A3B6-23BDA52E7067}"/>
            </c:ext>
          </c:extLst>
        </c:ser>
        <c:ser>
          <c:idx val="7"/>
          <c:order val="7"/>
          <c:tx>
            <c:strRef>
              <c:f>államadósság!$A$33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államadósság!$B$33:$N$33</c:f>
              <c:numCache>
                <c:formatCode>#\ ##0.0</c:formatCode>
                <c:ptCount val="13"/>
                <c:pt idx="0">
                  <c:v>34.5</c:v>
                </c:pt>
                <c:pt idx="1">
                  <c:v>38.299999999999997</c:v>
                </c:pt>
                <c:pt idx="2">
                  <c:v>46.5</c:v>
                </c:pt>
                <c:pt idx="3">
                  <c:v>53.6</c:v>
                </c:pt>
                <c:pt idx="4">
                  <c:v>70</c:v>
                </c:pt>
                <c:pt idx="5">
                  <c:v>80.3</c:v>
                </c:pt>
                <c:pt idx="6">
                  <c:v>82.6</c:v>
                </c:pt>
                <c:pt idx="7">
                  <c:v>78.7</c:v>
                </c:pt>
                <c:pt idx="8">
                  <c:v>74.099999999999994</c:v>
                </c:pt>
                <c:pt idx="9">
                  <c:v>70.400000000000006</c:v>
                </c:pt>
                <c:pt idx="10">
                  <c:v>66.7</c:v>
                </c:pt>
                <c:pt idx="11">
                  <c:v>63.1</c:v>
                </c:pt>
                <c:pt idx="12">
                  <c:v>59.5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285-4B2B-A3B6-23BDA52E7067}"/>
            </c:ext>
          </c:extLst>
        </c:ser>
        <c:ser>
          <c:idx val="8"/>
          <c:order val="8"/>
          <c:tx>
            <c:strRef>
              <c:f>államadósság!$A$34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államadósság!$B$34:$N$34</c:f>
              <c:numCache>
                <c:formatCode>#\ ##0.0</c:formatCode>
                <c:ptCount val="13"/>
                <c:pt idx="0">
                  <c:v>36.4</c:v>
                </c:pt>
                <c:pt idx="1">
                  <c:v>41</c:v>
                </c:pt>
                <c:pt idx="2">
                  <c:v>43.5</c:v>
                </c:pt>
                <c:pt idx="3">
                  <c:v>51.8</c:v>
                </c:pt>
                <c:pt idx="4">
                  <c:v>54.7</c:v>
                </c:pt>
                <c:pt idx="5">
                  <c:v>53.5</c:v>
                </c:pt>
                <c:pt idx="6">
                  <c:v>51.9</c:v>
                </c:pt>
                <c:pt idx="7">
                  <c:v>52</c:v>
                </c:pt>
                <c:pt idx="8">
                  <c:v>51.3</c:v>
                </c:pt>
                <c:pt idx="9">
                  <c:v>49.4</c:v>
                </c:pt>
                <c:pt idx="10">
                  <c:v>48.1</c:v>
                </c:pt>
                <c:pt idx="11">
                  <c:v>47.3</c:v>
                </c:pt>
                <c:pt idx="12">
                  <c:v>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285-4B2B-A3B6-23BDA52E7067}"/>
            </c:ext>
          </c:extLst>
        </c:ser>
        <c:ser>
          <c:idx val="9"/>
          <c:order val="9"/>
          <c:tx>
            <c:strRef>
              <c:f>államadósság!$A$35</c:f>
              <c:strCache>
                <c:ptCount val="1"/>
                <c:pt idx="0">
                  <c:v>60</c:v>
                </c:pt>
              </c:strCache>
            </c:strRef>
          </c:tx>
          <c:spPr>
            <a:ln w="31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államadósság!$B$25:$N$25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</c:strCache>
            </c:strRef>
          </c:cat>
          <c:val>
            <c:numRef>
              <c:f>államadósság!$B$35:$N$35</c:f>
              <c:numCache>
                <c:formatCode>#\ ##0.0</c:formatCode>
                <c:ptCount val="13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285-4B2B-A3B6-23BDA52E7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85720"/>
        <c:axId val="186586112"/>
      </c:lineChart>
      <c:catAx>
        <c:axId val="18658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86112"/>
        <c:crosses val="autoZero"/>
        <c:auto val="1"/>
        <c:lblAlgn val="ctr"/>
        <c:lblOffset val="100"/>
        <c:noMultiLvlLbl val="0"/>
      </c:catAx>
      <c:valAx>
        <c:axId val="186586112"/>
        <c:scaling>
          <c:orientation val="minMax"/>
          <c:max val="9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8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72461167339172639"/>
          <c:y val="3.3685038763481091E-2"/>
          <c:w val="0.26673037795808985"/>
          <c:h val="0.93537818468408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hu-HU"/>
              <a:t>A mezőgazdaság, erdőgazdálkodás és halászat hozzájárulása a GDP-hez (százalék)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Data!$M$31</c:f>
              <c:strCache>
                <c:ptCount val="1"/>
                <c:pt idx="0">
                  <c:v>EU (28 ország)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Data!$N$31:$W$31</c:f>
              <c:numCache>
                <c:formatCode>#\ ##0.0</c:formatCode>
                <c:ptCount val="10"/>
                <c:pt idx="0">
                  <c:v>1.6536117080819166</c:v>
                </c:pt>
                <c:pt idx="1">
                  <c:v>1.7331836672775338</c:v>
                </c:pt>
                <c:pt idx="2">
                  <c:v>1.7038048568539026</c:v>
                </c:pt>
                <c:pt idx="3">
                  <c:v>1.7506818139125975</c:v>
                </c:pt>
                <c:pt idx="4">
                  <c:v>1.7026329126946664</c:v>
                </c:pt>
                <c:pt idx="5">
                  <c:v>1.6187932896974022</c:v>
                </c:pt>
                <c:pt idx="6">
                  <c:v>1.5957713484661185</c:v>
                </c:pt>
                <c:pt idx="7">
                  <c:v>1.7104343083591409</c:v>
                </c:pt>
                <c:pt idx="8">
                  <c:v>1.6327350439142752</c:v>
                </c:pt>
                <c:pt idx="9">
                  <c:v>1.6156556087457548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1-4BE2-BC21-94A41758A14C}"/>
            </c:ext>
          </c:extLst>
        </c:ser>
        <c:ser>
          <c:idx val="1"/>
          <c:order val="1"/>
          <c:tx>
            <c:strRef>
              <c:f>Data!$M$32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Data!$N$32:$W$32</c:f>
              <c:numCache>
                <c:formatCode>#\ ##0.0</c:formatCode>
                <c:ptCount val="10"/>
                <c:pt idx="0">
                  <c:v>1.7023325624371526</c:v>
                </c:pt>
                <c:pt idx="1">
                  <c:v>2.1951053734455734</c:v>
                </c:pt>
                <c:pt idx="2">
                  <c:v>2.5030373183587957</c:v>
                </c:pt>
                <c:pt idx="3">
                  <c:v>2.6384847164232261</c:v>
                </c:pt>
                <c:pt idx="4">
                  <c:v>2.6683806903225893</c:v>
                </c:pt>
                <c:pt idx="5">
                  <c:v>2.4555221155216613</c:v>
                </c:pt>
                <c:pt idx="6">
                  <c:v>2.3202816724464661</c:v>
                </c:pt>
                <c:pt idx="7">
                  <c:v>2.2897321589251525</c:v>
                </c:pt>
                <c:pt idx="8">
                  <c:v>2.148724003642664</c:v>
                </c:pt>
                <c:pt idx="9">
                  <c:v>2.1430574838374916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1-4BE2-BC21-94A41758A14C}"/>
            </c:ext>
          </c:extLst>
        </c:ser>
        <c:ser>
          <c:idx val="2"/>
          <c:order val="2"/>
          <c:tx>
            <c:strRef>
              <c:f>Data!$M$33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Data!$N$33:$W$33</c:f>
              <c:numCache>
                <c:formatCode>#\ ##0.0</c:formatCode>
                <c:ptCount val="10"/>
                <c:pt idx="0">
                  <c:v>4.3556066446435633</c:v>
                </c:pt>
                <c:pt idx="1">
                  <c:v>4.3107652880166007</c:v>
                </c:pt>
                <c:pt idx="2">
                  <c:v>3.9656643393171174</c:v>
                </c:pt>
                <c:pt idx="3">
                  <c:v>4.200625302743406</c:v>
                </c:pt>
                <c:pt idx="4">
                  <c:v>3.5825136193942266</c:v>
                </c:pt>
                <c:pt idx="5">
                  <c:v>3.6338499889631866</c:v>
                </c:pt>
                <c:pt idx="6">
                  <c:v>3.7530612842270279</c:v>
                </c:pt>
                <c:pt idx="7">
                  <c:v>3.5543845302576553</c:v>
                </c:pt>
                <c:pt idx="8">
                  <c:v>3.4729194066651004</c:v>
                </c:pt>
                <c:pt idx="9">
                  <c:v>3.3884704599567654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1-4BE2-BC21-94A41758A14C}"/>
            </c:ext>
          </c:extLst>
        </c:ser>
        <c:ser>
          <c:idx val="3"/>
          <c:order val="3"/>
          <c:tx>
            <c:strRef>
              <c:f>Data!$M$34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Data!$N$34:$W$34</c:f>
              <c:numCache>
                <c:formatCode>#\ ##0.0</c:formatCode>
                <c:ptCount val="10"/>
                <c:pt idx="0">
                  <c:v>3.6111651513157512</c:v>
                </c:pt>
                <c:pt idx="1">
                  <c:v>4.7320218371563847</c:v>
                </c:pt>
                <c:pt idx="2">
                  <c:v>4.6543463850445601</c:v>
                </c:pt>
                <c:pt idx="3">
                  <c:v>4.6530606810980641</c:v>
                </c:pt>
                <c:pt idx="4">
                  <c:v>4.6804958768120457</c:v>
                </c:pt>
                <c:pt idx="5">
                  <c:v>4.5286929695596632</c:v>
                </c:pt>
                <c:pt idx="6">
                  <c:v>4.6351433860464653</c:v>
                </c:pt>
                <c:pt idx="7">
                  <c:v>4.4881304984691619</c:v>
                </c:pt>
                <c:pt idx="8">
                  <c:v>4.2104680450607539</c:v>
                </c:pt>
                <c:pt idx="9">
                  <c:v>4.0966561217830133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11-4BE2-BC21-94A41758A14C}"/>
            </c:ext>
          </c:extLst>
        </c:ser>
        <c:ser>
          <c:idx val="4"/>
          <c:order val="4"/>
          <c:tx>
            <c:strRef>
              <c:f>Data!$M$35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Data!$N$35:$W$35</c:f>
              <c:numCache>
                <c:formatCode>#\ ##0.0</c:formatCode>
                <c:ptCount val="10"/>
                <c:pt idx="0">
                  <c:v>1.4224175714088934</c:v>
                </c:pt>
                <c:pt idx="1">
                  <c:v>1.5729635700345677</c:v>
                </c:pt>
                <c:pt idx="2">
                  <c:v>1.5155075143376515</c:v>
                </c:pt>
                <c:pt idx="3">
                  <c:v>1.4081267483197526</c:v>
                </c:pt>
                <c:pt idx="4">
                  <c:v>1.3458474881121725</c:v>
                </c:pt>
                <c:pt idx="5">
                  <c:v>1.2667771852771494</c:v>
                </c:pt>
                <c:pt idx="6">
                  <c:v>1.2462275208008831</c:v>
                </c:pt>
                <c:pt idx="7">
                  <c:v>1.3488342498141364</c:v>
                </c:pt>
                <c:pt idx="8">
                  <c:v>1.2827884444059194</c:v>
                </c:pt>
                <c:pt idx="9">
                  <c:v>1.2693570720454415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11-4BE2-BC21-94A41758A14C}"/>
            </c:ext>
          </c:extLst>
        </c:ser>
        <c:ser>
          <c:idx val="5"/>
          <c:order val="5"/>
          <c:tx>
            <c:strRef>
              <c:f>Data!$M$36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Data!$N$36:$W$36</c:f>
              <c:numCache>
                <c:formatCode>#\ ##0.0</c:formatCode>
                <c:ptCount val="10"/>
                <c:pt idx="0">
                  <c:v>2.9166869913760789</c:v>
                </c:pt>
                <c:pt idx="1">
                  <c:v>3.2223791859201483</c:v>
                </c:pt>
                <c:pt idx="2">
                  <c:v>3.0071556073872703</c:v>
                </c:pt>
                <c:pt idx="3">
                  <c:v>3.2373012327887238</c:v>
                </c:pt>
                <c:pt idx="4">
                  <c:v>2.9455372953264067</c:v>
                </c:pt>
                <c:pt idx="5">
                  <c:v>2.4811888400296667</c:v>
                </c:pt>
                <c:pt idx="6">
                  <c:v>2.6951072029268901</c:v>
                </c:pt>
                <c:pt idx="7">
                  <c:v>3.1343168063298092</c:v>
                </c:pt>
                <c:pt idx="8">
                  <c:v>2.557075323209927</c:v>
                </c:pt>
                <c:pt idx="9">
                  <c:v>2.4503196032865873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11-4BE2-BC21-94A41758A14C}"/>
            </c:ext>
          </c:extLst>
        </c:ser>
        <c:ser>
          <c:idx val="6"/>
          <c:order val="6"/>
          <c:tx>
            <c:strRef>
              <c:f>Data!$M$37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Data!$N$37:$W$37</c:f>
              <c:numCache>
                <c:formatCode>#\ ##0.0</c:formatCode>
                <c:ptCount val="10"/>
                <c:pt idx="0">
                  <c:v>5.5983186844754496</c:v>
                </c:pt>
                <c:pt idx="1">
                  <c:v>7.113952417677635</c:v>
                </c:pt>
                <c:pt idx="2">
                  <c:v>5.3209944736045918</c:v>
                </c:pt>
                <c:pt idx="3">
                  <c:v>6.0966740202950778</c:v>
                </c:pt>
                <c:pt idx="4">
                  <c:v>5.334173180394596</c:v>
                </c:pt>
                <c:pt idx="5">
                  <c:v>4.7610625592189528</c:v>
                </c:pt>
                <c:pt idx="6">
                  <c:v>4.5278388162703571</c:v>
                </c:pt>
                <c:pt idx="7">
                  <c:v>4.7645591084480818</c:v>
                </c:pt>
                <c:pt idx="8">
                  <c:v>4.8206165153625431</c:v>
                </c:pt>
                <c:pt idx="9">
                  <c:v>4.5368012428784796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11-4BE2-BC21-94A41758A14C}"/>
            </c:ext>
          </c:extLst>
        </c:ser>
        <c:ser>
          <c:idx val="7"/>
          <c:order val="7"/>
          <c:tx>
            <c:strRef>
              <c:f>Data!$M$38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Data!$N$38:$W$38</c:f>
              <c:numCache>
                <c:formatCode>#\ ##0.0</c:formatCode>
                <c:ptCount val="10"/>
                <c:pt idx="0">
                  <c:v>2.1730783391716897</c:v>
                </c:pt>
                <c:pt idx="1">
                  <c:v>2.4608397916922953</c:v>
                </c:pt>
                <c:pt idx="2">
                  <c:v>2.2614776109126238</c:v>
                </c:pt>
                <c:pt idx="3">
                  <c:v>2.2807366493775403</c:v>
                </c:pt>
                <c:pt idx="4">
                  <c:v>2.3335658354919886</c:v>
                </c:pt>
                <c:pt idx="5">
                  <c:v>2.4250552113114248</c:v>
                </c:pt>
                <c:pt idx="6">
                  <c:v>2.3066241217013981</c:v>
                </c:pt>
                <c:pt idx="7">
                  <c:v>2.1322654911673884</c:v>
                </c:pt>
                <c:pt idx="8">
                  <c:v>2.4179135858709744</c:v>
                </c:pt>
                <c:pt idx="9">
                  <c:v>2.2639028983247238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11-4BE2-BC21-94A41758A14C}"/>
            </c:ext>
          </c:extLst>
        </c:ser>
        <c:ser>
          <c:idx val="8"/>
          <c:order val="8"/>
          <c:tx>
            <c:strRef>
              <c:f>Data!$M$39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Data!$N$39:$W$39</c:f>
              <c:numCache>
                <c:formatCode>#\ ##0.0</c:formatCode>
                <c:ptCount val="10"/>
                <c:pt idx="0">
                  <c:v>1.8416455111686134</c:v>
                </c:pt>
                <c:pt idx="1">
                  <c:v>2.4039005265208155</c:v>
                </c:pt>
                <c:pt idx="2">
                  <c:v>2.5013118244104287</c:v>
                </c:pt>
                <c:pt idx="3">
                  <c:v>3.0199571742986175</c:v>
                </c:pt>
                <c:pt idx="4">
                  <c:v>3.5751271059619554</c:v>
                </c:pt>
                <c:pt idx="5">
                  <c:v>2.9154192332599518</c:v>
                </c:pt>
                <c:pt idx="6">
                  <c:v>2.9892484743413261</c:v>
                </c:pt>
                <c:pt idx="7">
                  <c:v>2.6736205377342763</c:v>
                </c:pt>
                <c:pt idx="8">
                  <c:v>2.6499224289173395</c:v>
                </c:pt>
                <c:pt idx="9">
                  <c:v>2.8292579495393073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F11-4BE2-BC21-94A41758A14C}"/>
            </c:ext>
          </c:extLst>
        </c:ser>
        <c:ser>
          <c:idx val="9"/>
          <c:order val="9"/>
          <c:tx>
            <c:strRef>
              <c:f>Data!$M$40</c:f>
              <c:strCache>
                <c:ptCount val="1"/>
                <c:pt idx="0">
                  <c:v>Szerbia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Data!$N$30:$W$30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Data!$N$40:$W$40</c:f>
              <c:numCache>
                <c:formatCode>#\ ##0.0</c:formatCode>
                <c:ptCount val="10"/>
                <c:pt idx="0">
                  <c:v>7.8991672655452971</c:v>
                </c:pt>
                <c:pt idx="1">
                  <c:v>8.8243749111528818</c:v>
                </c:pt>
                <c:pt idx="2">
                  <c:v>7.6237674810288567</c:v>
                </c:pt>
                <c:pt idx="3">
                  <c:v>8.7617159447332718</c:v>
                </c:pt>
                <c:pt idx="4">
                  <c:v>8.4121965497375015</c:v>
                </c:pt>
                <c:pt idx="5">
                  <c:v>8.044142404772348</c:v>
                </c:pt>
                <c:pt idx="6">
                  <c:v>8.2031651112923196</c:v>
                </c:pt>
                <c:pt idx="7">
                  <c:v>7.2533322249420689</c:v>
                </c:pt>
                <c:pt idx="8">
                  <c:v>7.6566286206037546</c:v>
                </c:pt>
                <c:pt idx="9">
                  <c:v>7.4193264092340314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F11-4BE2-BC21-94A41758A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82584"/>
        <c:axId val="186587288"/>
      </c:lineChart>
      <c:catAx>
        <c:axId val="18658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86587288"/>
        <c:crosses val="autoZero"/>
        <c:auto val="1"/>
        <c:lblAlgn val="ctr"/>
        <c:lblOffset val="100"/>
        <c:noMultiLvlLbl val="0"/>
      </c:catAx>
      <c:valAx>
        <c:axId val="186587288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86582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720689715110112"/>
          <c:y val="0.16686903623028429"/>
          <c:w val="0.22954806973631603"/>
          <c:h val="0.7809036720877180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hu-HU"/>
              <a:t>Az ipar hozzájárulása a GDP-hez (százalék)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Data!$M$79</c:f>
              <c:strCache>
                <c:ptCount val="1"/>
                <c:pt idx="0">
                  <c:v>EU (28 ország)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Data!$N$79:$W$79</c:f>
              <c:numCache>
                <c:formatCode>#\ ##0.0</c:formatCode>
                <c:ptCount val="10"/>
                <c:pt idx="0">
                  <c:v>24.889204813208799</c:v>
                </c:pt>
                <c:pt idx="1">
                  <c:v>24.989600010701519</c:v>
                </c:pt>
                <c:pt idx="2">
                  <c:v>24.691943374786163</c:v>
                </c:pt>
                <c:pt idx="3">
                  <c:v>24.425135356114833</c:v>
                </c:pt>
                <c:pt idx="4">
                  <c:v>24.268965367741831</c:v>
                </c:pt>
                <c:pt idx="5">
                  <c:v>24.520721022579199</c:v>
                </c:pt>
                <c:pt idx="6">
                  <c:v>24.54455291663017</c:v>
                </c:pt>
                <c:pt idx="7">
                  <c:v>24.594423707314377</c:v>
                </c:pt>
                <c:pt idx="8">
                  <c:v>24.575611769142022</c:v>
                </c:pt>
                <c:pt idx="9">
                  <c:v>24.402848510731882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F9-4CB7-85FC-90960CEAF956}"/>
            </c:ext>
          </c:extLst>
        </c:ser>
        <c:ser>
          <c:idx val="1"/>
          <c:order val="1"/>
          <c:tx>
            <c:strRef>
              <c:f>Data!$M$80</c:f>
              <c:strCache>
                <c:ptCount val="1"/>
                <c:pt idx="0">
                  <c:v>Csehország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Data!$N$80:$W$80</c:f>
              <c:numCache>
                <c:formatCode>#\ ##0.0</c:formatCode>
                <c:ptCount val="10"/>
                <c:pt idx="0">
                  <c:v>36.652949394736083</c:v>
                </c:pt>
                <c:pt idx="1">
                  <c:v>37.258993703961337</c:v>
                </c:pt>
                <c:pt idx="2">
                  <c:v>36.605282542355042</c:v>
                </c:pt>
                <c:pt idx="3">
                  <c:v>36.424959817056312</c:v>
                </c:pt>
                <c:pt idx="4">
                  <c:v>37.413825824399069</c:v>
                </c:pt>
                <c:pt idx="5">
                  <c:v>37.51431988548223</c:v>
                </c:pt>
                <c:pt idx="6">
                  <c:v>37.142698648497621</c:v>
                </c:pt>
                <c:pt idx="7">
                  <c:v>36.398319892967294</c:v>
                </c:pt>
                <c:pt idx="8">
                  <c:v>35.24746851744905</c:v>
                </c:pt>
                <c:pt idx="9">
                  <c:v>34.826559804787742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F9-4CB7-85FC-90960CEAF956}"/>
            </c:ext>
          </c:extLst>
        </c:ser>
        <c:ser>
          <c:idx val="2"/>
          <c:order val="2"/>
          <c:tx>
            <c:strRef>
              <c:f>Data!$M$81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Data!$N$81:$W$81</c:f>
              <c:numCache>
                <c:formatCode>#\ ##0.0</c:formatCode>
                <c:ptCount val="10"/>
                <c:pt idx="0">
                  <c:v>26.119860318887778</c:v>
                </c:pt>
                <c:pt idx="1">
                  <c:v>26.147617357739851</c:v>
                </c:pt>
                <c:pt idx="2">
                  <c:v>26.107812581616841</c:v>
                </c:pt>
                <c:pt idx="3">
                  <c:v>25.637764762869349</c:v>
                </c:pt>
                <c:pt idx="4">
                  <c:v>25.895541463295885</c:v>
                </c:pt>
                <c:pt idx="5">
                  <c:v>25.784651029245065</c:v>
                </c:pt>
                <c:pt idx="6">
                  <c:v>25.650390771102128</c:v>
                </c:pt>
                <c:pt idx="7">
                  <c:v>25.2368405681332</c:v>
                </c:pt>
                <c:pt idx="8">
                  <c:v>24.845670065027605</c:v>
                </c:pt>
                <c:pt idx="9">
                  <c:v>24.589248625713083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F9-4CB7-85FC-90960CEAF956}"/>
            </c:ext>
          </c:extLst>
        </c:ser>
        <c:ser>
          <c:idx val="3"/>
          <c:order val="3"/>
          <c:tx>
            <c:strRef>
              <c:f>Data!$M$82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Data!$N$82:$W$82</c:f>
              <c:numCache>
                <c:formatCode>#\ ##0.0</c:formatCode>
                <c:ptCount val="10"/>
                <c:pt idx="0">
                  <c:v>29.900953841400263</c:v>
                </c:pt>
                <c:pt idx="1">
                  <c:v>29.638669839119459</c:v>
                </c:pt>
                <c:pt idx="2">
                  <c:v>29.844864260512328</c:v>
                </c:pt>
                <c:pt idx="3">
                  <c:v>29.679886572409934</c:v>
                </c:pt>
                <c:pt idx="4">
                  <c:v>30.471574114955573</c:v>
                </c:pt>
                <c:pt idx="5">
                  <c:v>31.443505820539396</c:v>
                </c:pt>
                <c:pt idx="6">
                  <c:v>30.30622024700007</c:v>
                </c:pt>
                <c:pt idx="7">
                  <c:v>30.253300182291593</c:v>
                </c:pt>
                <c:pt idx="8">
                  <c:v>30.086523291538654</c:v>
                </c:pt>
                <c:pt idx="9">
                  <c:v>30.656928237979042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F9-4CB7-85FC-90960CEAF956}"/>
            </c:ext>
          </c:extLst>
        </c:ser>
        <c:ser>
          <c:idx val="4"/>
          <c:order val="4"/>
          <c:tx>
            <c:strRef>
              <c:f>Data!$M$83</c:f>
              <c:strCache>
                <c:ptCount val="1"/>
                <c:pt idx="0">
                  <c:v>Ausztria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Data!$N$83:$W$83</c:f>
              <c:numCache>
                <c:formatCode>#\ ##0.0</c:formatCode>
                <c:ptCount val="10"/>
                <c:pt idx="0">
                  <c:v>28.659937972459108</c:v>
                </c:pt>
                <c:pt idx="1">
                  <c:v>28.552312269602155</c:v>
                </c:pt>
                <c:pt idx="2">
                  <c:v>28.807586419722625</c:v>
                </c:pt>
                <c:pt idx="3">
                  <c:v>28.645478055404283</c:v>
                </c:pt>
                <c:pt idx="4">
                  <c:v>28.429574895590854</c:v>
                </c:pt>
                <c:pt idx="5">
                  <c:v>28.227643424194582</c:v>
                </c:pt>
                <c:pt idx="6">
                  <c:v>28.50081804580033</c:v>
                </c:pt>
                <c:pt idx="7">
                  <c:v>28.553244074131129</c:v>
                </c:pt>
                <c:pt idx="8">
                  <c:v>28.816558074131859</c:v>
                </c:pt>
                <c:pt idx="9">
                  <c:v>28.764354284321652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F9-4CB7-85FC-90960CEAF956}"/>
            </c:ext>
          </c:extLst>
        </c:ser>
        <c:ser>
          <c:idx val="5"/>
          <c:order val="5"/>
          <c:tx>
            <c:strRef>
              <c:f>Data!$M$84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Data!$N$84:$W$84</c:f>
              <c:numCache>
                <c:formatCode>#\ ##0.0</c:formatCode>
                <c:ptCount val="10"/>
                <c:pt idx="0">
                  <c:v>33.165715532090381</c:v>
                </c:pt>
                <c:pt idx="1">
                  <c:v>33.945699807274472</c:v>
                </c:pt>
                <c:pt idx="2">
                  <c:v>33.570723463868276</c:v>
                </c:pt>
                <c:pt idx="3">
                  <c:v>32.240848638585206</c:v>
                </c:pt>
                <c:pt idx="4">
                  <c:v>33.187348191762929</c:v>
                </c:pt>
                <c:pt idx="5">
                  <c:v>34.100325794563346</c:v>
                </c:pt>
                <c:pt idx="6">
                  <c:v>33.474181956242674</c:v>
                </c:pt>
                <c:pt idx="7">
                  <c:v>32.380709892982843</c:v>
                </c:pt>
                <c:pt idx="8">
                  <c:v>32.628633258427584</c:v>
                </c:pt>
                <c:pt idx="9">
                  <c:v>32.801294928788778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F9-4CB7-85FC-90960CEAF956}"/>
            </c:ext>
          </c:extLst>
        </c:ser>
        <c:ser>
          <c:idx val="6"/>
          <c:order val="6"/>
          <c:tx>
            <c:strRef>
              <c:f>Data!$M$85</c:f>
              <c:strCache>
                <c:ptCount val="1"/>
                <c:pt idx="0">
                  <c:v>Románia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Data!$N$85:$W$85</c:f>
              <c:numCache>
                <c:formatCode>#\ ##0.0</c:formatCode>
                <c:ptCount val="10"/>
                <c:pt idx="0">
                  <c:v>42.389370648922672</c:v>
                </c:pt>
                <c:pt idx="1">
                  <c:v>43.807972833974915</c:v>
                </c:pt>
                <c:pt idx="2">
                  <c:v>36.99921130799553</c:v>
                </c:pt>
                <c:pt idx="3">
                  <c:v>36.466093429428362</c:v>
                </c:pt>
                <c:pt idx="4">
                  <c:v>35.7098318452542</c:v>
                </c:pt>
                <c:pt idx="5">
                  <c:v>34.062776678711678</c:v>
                </c:pt>
                <c:pt idx="6">
                  <c:v>33.513632484712879</c:v>
                </c:pt>
                <c:pt idx="7">
                  <c:v>31.91498135084937</c:v>
                </c:pt>
                <c:pt idx="8">
                  <c:v>31.275681148233296</c:v>
                </c:pt>
                <c:pt idx="9">
                  <c:v>31.143384071792369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1F9-4CB7-85FC-90960CEAF956}"/>
            </c:ext>
          </c:extLst>
        </c:ser>
        <c:ser>
          <c:idx val="7"/>
          <c:order val="7"/>
          <c:tx>
            <c:strRef>
              <c:f>Data!$M$86</c:f>
              <c:strCache>
                <c:ptCount val="1"/>
                <c:pt idx="0">
                  <c:v>Szlovénia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Data!$N$86:$W$86</c:f>
              <c:numCache>
                <c:formatCode>#\ ##0.0</c:formatCode>
                <c:ptCount val="10"/>
                <c:pt idx="0">
                  <c:v>30.412051209223552</c:v>
                </c:pt>
                <c:pt idx="1">
                  <c:v>30.790995202361916</c:v>
                </c:pt>
                <c:pt idx="2">
                  <c:v>31.553325019827451</c:v>
                </c:pt>
                <c:pt idx="3">
                  <c:v>31.80357716611331</c:v>
                </c:pt>
                <c:pt idx="4">
                  <c:v>32.549644961809669</c:v>
                </c:pt>
                <c:pt idx="5">
                  <c:v>32.416169548811041</c:v>
                </c:pt>
                <c:pt idx="6">
                  <c:v>32.32161960457212</c:v>
                </c:pt>
                <c:pt idx="7">
                  <c:v>32.710886098047986</c:v>
                </c:pt>
                <c:pt idx="8">
                  <c:v>32.657293214794414</c:v>
                </c:pt>
                <c:pt idx="9">
                  <c:v>32.548168881747642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1F9-4CB7-85FC-90960CEAF956}"/>
            </c:ext>
          </c:extLst>
        </c:ser>
        <c:ser>
          <c:idx val="8"/>
          <c:order val="8"/>
          <c:tx>
            <c:strRef>
              <c:f>Data!$M$87</c:f>
              <c:strCache>
                <c:ptCount val="1"/>
                <c:pt idx="0">
                  <c:v>Szlovákia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Data!$N$87:$W$87</c:f>
              <c:numCache>
                <c:formatCode>#\ ##0.0</c:formatCode>
                <c:ptCount val="10"/>
                <c:pt idx="0">
                  <c:v>33.868232279920754</c:v>
                </c:pt>
                <c:pt idx="1">
                  <c:v>34.528895814222352</c:v>
                </c:pt>
                <c:pt idx="2">
                  <c:v>34.307631569741588</c:v>
                </c:pt>
                <c:pt idx="3">
                  <c:v>31.811149586895933</c:v>
                </c:pt>
                <c:pt idx="4">
                  <c:v>34.116129476439141</c:v>
                </c:pt>
                <c:pt idx="5">
                  <c:v>33.9076308769028</c:v>
                </c:pt>
                <c:pt idx="6">
                  <c:v>32.44338990642369</c:v>
                </c:pt>
                <c:pt idx="7">
                  <c:v>32.356457336095829</c:v>
                </c:pt>
                <c:pt idx="8">
                  <c:v>32.665037915585266</c:v>
                </c:pt>
                <c:pt idx="9">
                  <c:v>32.257273131906459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1F9-4CB7-85FC-90960CEAF956}"/>
            </c:ext>
          </c:extLst>
        </c:ser>
        <c:ser>
          <c:idx val="9"/>
          <c:order val="9"/>
          <c:tx>
            <c:strRef>
              <c:f>Data!$M$88</c:f>
              <c:strCache>
                <c:ptCount val="1"/>
                <c:pt idx="0">
                  <c:v>Szerbia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Data!$N$78:$W$78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Data!$N$88:$W$88</c:f>
              <c:numCache>
                <c:formatCode>#\ ##0.0</c:formatCode>
                <c:ptCount val="10"/>
                <c:pt idx="0">
                  <c:v>30.25300318787702</c:v>
                </c:pt>
                <c:pt idx="1">
                  <c:v>31.600037908104433</c:v>
                </c:pt>
                <c:pt idx="2">
                  <c:v>31.996512777888015</c:v>
                </c:pt>
                <c:pt idx="3">
                  <c:v>31.717908899514484</c:v>
                </c:pt>
                <c:pt idx="4">
                  <c:v>30.045765636077469</c:v>
                </c:pt>
                <c:pt idx="5">
                  <c:v>30.855070694465169</c:v>
                </c:pt>
                <c:pt idx="6">
                  <c:v>31.023073902932559</c:v>
                </c:pt>
                <c:pt idx="7">
                  <c:v>31.431205271588027</c:v>
                </c:pt>
                <c:pt idx="8">
                  <c:v>30.753476232533917</c:v>
                </c:pt>
                <c:pt idx="9">
                  <c:v>30.89685691470752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1F9-4CB7-85FC-90960CEAF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584152"/>
        <c:axId val="186588072"/>
      </c:lineChart>
      <c:catAx>
        <c:axId val="18658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86588072"/>
        <c:crosses val="autoZero"/>
        <c:auto val="1"/>
        <c:lblAlgn val="ctr"/>
        <c:lblOffset val="100"/>
        <c:noMultiLvlLbl val="0"/>
      </c:catAx>
      <c:valAx>
        <c:axId val="18658807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86584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720689715110112"/>
          <c:y val="0.12615446584028484"/>
          <c:w val="0.22954806973631603"/>
          <c:h val="0.8184054468438970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/>
              <a:t>A magyar államháztartás alakulása 1900-1918 közötti időszak egyes éveiben, millió korona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Munka1!$A$85</c:f>
              <c:strCache>
                <c:ptCount val="1"/>
                <c:pt idx="0">
                  <c:v>Rendes kiadás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Munka1!$B$84:$H$84</c:f>
              <c:strCache>
                <c:ptCount val="7"/>
                <c:pt idx="0">
                  <c:v>1900</c:v>
                </c:pt>
                <c:pt idx="1">
                  <c:v>1910</c:v>
                </c:pt>
                <c:pt idx="2">
                  <c:v>1913</c:v>
                </c:pt>
                <c:pt idx="3">
                  <c:v>1914/1915</c:v>
                </c:pt>
                <c:pt idx="4">
                  <c:v>1915/1916</c:v>
                </c:pt>
                <c:pt idx="5">
                  <c:v>1916/1917</c:v>
                </c:pt>
                <c:pt idx="6">
                  <c:v>1917/1918</c:v>
                </c:pt>
              </c:strCache>
            </c:strRef>
          </c:cat>
          <c:val>
            <c:numRef>
              <c:f>Munka1!$B$85:$H$85</c:f>
              <c:numCache>
                <c:formatCode>_(* #,##0.00_);_(* \(#,##0.00\);_(* "-"??_);_(@_)</c:formatCode>
                <c:ptCount val="7"/>
                <c:pt idx="0">
                  <c:v>-956436.39</c:v>
                </c:pt>
                <c:pt idx="1">
                  <c:v>-1419051.5989999999</c:v>
                </c:pt>
                <c:pt idx="2">
                  <c:v>-1771043.5830000001</c:v>
                </c:pt>
                <c:pt idx="3">
                  <c:v>-1720878.3430000001</c:v>
                </c:pt>
                <c:pt idx="4">
                  <c:v>-2136663.8059999999</c:v>
                </c:pt>
                <c:pt idx="5">
                  <c:v>-2752177.6889999998</c:v>
                </c:pt>
                <c:pt idx="6">
                  <c:v>-3638553.6609999998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6-4C05-8F73-68C2A4E6446F}"/>
            </c:ext>
          </c:extLst>
        </c:ser>
        <c:ser>
          <c:idx val="1"/>
          <c:order val="1"/>
          <c:tx>
            <c:strRef>
              <c:f>Munka1!$A$86</c:f>
              <c:strCache>
                <c:ptCount val="1"/>
                <c:pt idx="0">
                  <c:v>Átmeneti kiadás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Munka1!$B$84:$H$84</c:f>
              <c:strCache>
                <c:ptCount val="7"/>
                <c:pt idx="0">
                  <c:v>1900</c:v>
                </c:pt>
                <c:pt idx="1">
                  <c:v>1910</c:v>
                </c:pt>
                <c:pt idx="2">
                  <c:v>1913</c:v>
                </c:pt>
                <c:pt idx="3">
                  <c:v>1914/1915</c:v>
                </c:pt>
                <c:pt idx="4">
                  <c:v>1915/1916</c:v>
                </c:pt>
                <c:pt idx="5">
                  <c:v>1916/1917</c:v>
                </c:pt>
                <c:pt idx="6">
                  <c:v>1917/1918</c:v>
                </c:pt>
              </c:strCache>
            </c:strRef>
          </c:cat>
          <c:val>
            <c:numRef>
              <c:f>Munka1!$B$86:$H$86</c:f>
              <c:numCache>
                <c:formatCode>_(* #,##0.00_);_(* \(#,##0.00\);_(* "-"??_);_(@_)</c:formatCode>
                <c:ptCount val="7"/>
                <c:pt idx="0">
                  <c:v>-62919.737999999998</c:v>
                </c:pt>
                <c:pt idx="1">
                  <c:v>-324575.47700000001</c:v>
                </c:pt>
                <c:pt idx="2">
                  <c:v>-305393.37699999998</c:v>
                </c:pt>
                <c:pt idx="3">
                  <c:v>-4884124.5750000002</c:v>
                </c:pt>
                <c:pt idx="4">
                  <c:v>-10083096.91</c:v>
                </c:pt>
                <c:pt idx="5">
                  <c:v>-8009228.8679999998</c:v>
                </c:pt>
                <c:pt idx="6">
                  <c:v>-8415592.9470000006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6-4C05-8F73-68C2A4E6446F}"/>
            </c:ext>
          </c:extLst>
        </c:ser>
        <c:ser>
          <c:idx val="2"/>
          <c:order val="2"/>
          <c:tx>
            <c:strRef>
              <c:f>Munka1!$A$87</c:f>
              <c:strCache>
                <c:ptCount val="1"/>
                <c:pt idx="0">
                  <c:v>Beruházások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Munka1!$B$84:$H$84</c:f>
              <c:strCache>
                <c:ptCount val="7"/>
                <c:pt idx="0">
                  <c:v>1900</c:v>
                </c:pt>
                <c:pt idx="1">
                  <c:v>1910</c:v>
                </c:pt>
                <c:pt idx="2">
                  <c:v>1913</c:v>
                </c:pt>
                <c:pt idx="3">
                  <c:v>1914/1915</c:v>
                </c:pt>
                <c:pt idx="4">
                  <c:v>1915/1916</c:v>
                </c:pt>
                <c:pt idx="5">
                  <c:v>1916/1917</c:v>
                </c:pt>
                <c:pt idx="6">
                  <c:v>1917/1918</c:v>
                </c:pt>
              </c:strCache>
            </c:strRef>
          </c:cat>
          <c:val>
            <c:numRef>
              <c:f>Munka1!$B$87:$H$87</c:f>
              <c:numCache>
                <c:formatCode>_(* #,##0.00_);_(* \(#,##0.00\);_(* "-"??_);_(@_)</c:formatCode>
                <c:ptCount val="7"/>
                <c:pt idx="0">
                  <c:v>-63437.124000000003</c:v>
                </c:pt>
                <c:pt idx="1">
                  <c:v>-144679.35999999999</c:v>
                </c:pt>
                <c:pt idx="2">
                  <c:v>-268599.16200000001</c:v>
                </c:pt>
                <c:pt idx="3">
                  <c:v>-64972.911999999997</c:v>
                </c:pt>
                <c:pt idx="4">
                  <c:v>-123103.992</c:v>
                </c:pt>
                <c:pt idx="5">
                  <c:v>-149389.40900000001</c:v>
                </c:pt>
                <c:pt idx="6">
                  <c:v>-196729.99900000001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D6-4C05-8F73-68C2A4E6446F}"/>
            </c:ext>
          </c:extLst>
        </c:ser>
        <c:ser>
          <c:idx val="3"/>
          <c:order val="3"/>
          <c:tx>
            <c:strRef>
              <c:f>Munka1!$A$88</c:f>
              <c:strCache>
                <c:ptCount val="1"/>
                <c:pt idx="0">
                  <c:v>Rendes bevétel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Munka1!$B$84:$H$84</c:f>
              <c:strCache>
                <c:ptCount val="7"/>
                <c:pt idx="0">
                  <c:v>1900</c:v>
                </c:pt>
                <c:pt idx="1">
                  <c:v>1910</c:v>
                </c:pt>
                <c:pt idx="2">
                  <c:v>1913</c:v>
                </c:pt>
                <c:pt idx="3">
                  <c:v>1914/1915</c:v>
                </c:pt>
                <c:pt idx="4">
                  <c:v>1915/1916</c:v>
                </c:pt>
                <c:pt idx="5">
                  <c:v>1916/1917</c:v>
                </c:pt>
                <c:pt idx="6">
                  <c:v>1917/1918</c:v>
                </c:pt>
              </c:strCache>
            </c:strRef>
          </c:cat>
          <c:val>
            <c:numRef>
              <c:f>Munka1!$B$88:$H$88</c:f>
              <c:numCache>
                <c:formatCode>_(* #,##0.00_);_(* \(#,##0.00\);_(* "-"??_);_(@_)</c:formatCode>
                <c:ptCount val="7"/>
                <c:pt idx="0">
                  <c:v>1055090.057</c:v>
                </c:pt>
                <c:pt idx="1">
                  <c:v>1595131.736</c:v>
                </c:pt>
                <c:pt idx="2">
                  <c:v>1887138.49</c:v>
                </c:pt>
                <c:pt idx="3">
                  <c:v>1876395.781</c:v>
                </c:pt>
                <c:pt idx="4">
                  <c:v>2319231.4929999998</c:v>
                </c:pt>
                <c:pt idx="5">
                  <c:v>2555899.8339999998</c:v>
                </c:pt>
                <c:pt idx="6">
                  <c:v>3677169.2439999999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6-4C05-8F73-68C2A4E6446F}"/>
            </c:ext>
          </c:extLst>
        </c:ser>
        <c:ser>
          <c:idx val="4"/>
          <c:order val="4"/>
          <c:tx>
            <c:strRef>
              <c:f>Munka1!$A$89</c:f>
              <c:strCache>
                <c:ptCount val="1"/>
                <c:pt idx="0">
                  <c:v>Rendkívüli bevétel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Munka1!$B$84:$H$84</c:f>
              <c:strCache>
                <c:ptCount val="7"/>
                <c:pt idx="0">
                  <c:v>1900</c:v>
                </c:pt>
                <c:pt idx="1">
                  <c:v>1910</c:v>
                </c:pt>
                <c:pt idx="2">
                  <c:v>1913</c:v>
                </c:pt>
                <c:pt idx="3">
                  <c:v>1914/1915</c:v>
                </c:pt>
                <c:pt idx="4">
                  <c:v>1915/1916</c:v>
                </c:pt>
                <c:pt idx="5">
                  <c:v>1916/1917</c:v>
                </c:pt>
                <c:pt idx="6">
                  <c:v>1917/1918</c:v>
                </c:pt>
              </c:strCache>
            </c:strRef>
          </c:cat>
          <c:val>
            <c:numRef>
              <c:f>Munka1!$B$89:$H$89</c:f>
              <c:numCache>
                <c:formatCode>_(* #,##0.00_);_(* \(#,##0.00\);_(* "-"??_);_(@_)</c:formatCode>
                <c:ptCount val="7"/>
                <c:pt idx="0">
                  <c:v>157437.823</c:v>
                </c:pt>
                <c:pt idx="1">
                  <c:v>532217.826</c:v>
                </c:pt>
                <c:pt idx="2">
                  <c:v>709914.326</c:v>
                </c:pt>
                <c:pt idx="3">
                  <c:v>5449481.9230000004</c:v>
                </c:pt>
                <c:pt idx="4">
                  <c:v>9825231.3220000006</c:v>
                </c:pt>
                <c:pt idx="5">
                  <c:v>7132932.1310000001</c:v>
                </c:pt>
                <c:pt idx="6">
                  <c:v>10813452.556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D6-4C05-8F73-68C2A4E6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175424"/>
        <c:axId val="155177384"/>
      </c:barChart>
      <c:lineChart>
        <c:grouping val="standard"/>
        <c:varyColors val="0"/>
        <c:ser>
          <c:idx val="5"/>
          <c:order val="5"/>
          <c:tx>
            <c:strRef>
              <c:f>Munka1!$A$90</c:f>
              <c:strCache>
                <c:ptCount val="1"/>
                <c:pt idx="0">
                  <c:v>Egyenleg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Munka1!$B$84:$H$84</c:f>
              <c:strCache>
                <c:ptCount val="7"/>
                <c:pt idx="0">
                  <c:v>1900</c:v>
                </c:pt>
                <c:pt idx="1">
                  <c:v>1910</c:v>
                </c:pt>
                <c:pt idx="2">
                  <c:v>1913</c:v>
                </c:pt>
                <c:pt idx="3">
                  <c:v>1914/1915</c:v>
                </c:pt>
                <c:pt idx="4">
                  <c:v>1915/1916</c:v>
                </c:pt>
                <c:pt idx="5">
                  <c:v>1916/1917</c:v>
                </c:pt>
                <c:pt idx="6">
                  <c:v>1917/1918</c:v>
                </c:pt>
              </c:strCache>
            </c:strRef>
          </c:cat>
          <c:val>
            <c:numRef>
              <c:f>Munka1!$B$90:$H$90</c:f>
              <c:numCache>
                <c:formatCode>_(* #,##0.00_);_(* \(#,##0.00\);_(* "-"??_);_(@_)</c:formatCode>
                <c:ptCount val="7"/>
                <c:pt idx="0">
                  <c:v>129734.62700000009</c:v>
                </c:pt>
                <c:pt idx="1">
                  <c:v>239043.12599999993</c:v>
                </c:pt>
                <c:pt idx="2">
                  <c:v>243016.69299999997</c:v>
                </c:pt>
                <c:pt idx="3">
                  <c:v>655901.87399999984</c:v>
                </c:pt>
                <c:pt idx="4">
                  <c:v>-198401.89300000109</c:v>
                </c:pt>
                <c:pt idx="5">
                  <c:v>-1221964.0020000003</c:v>
                </c:pt>
                <c:pt idx="6">
                  <c:v>2239745.193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D6-4C05-8F73-68C2A4E6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75424"/>
        <c:axId val="155177384"/>
      </c:lineChart>
      <c:catAx>
        <c:axId val="15517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5177384"/>
        <c:crosses val="autoZero"/>
        <c:auto val="1"/>
        <c:lblAlgn val="ctr"/>
        <c:lblOffset val="100"/>
        <c:noMultiLvlLbl val="0"/>
      </c:catAx>
      <c:valAx>
        <c:axId val="155177384"/>
        <c:scaling>
          <c:orientation val="minMax"/>
          <c:max val="15000000"/>
          <c:min val="-1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F_t_-;\-* #,##0.0\ _F_t_-;_-* &quot;-&quot;?\ _F_t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5175424"/>
        <c:crosses val="autoZero"/>
        <c:crossBetween val="between"/>
        <c:majorUnit val="2500000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732551494647"/>
          <c:y val="0.22776114255767888"/>
          <c:w val="0.24985319031652836"/>
          <c:h val="0.72269400499748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/>
              <a:t>Magyarország külkereskedelmi forgalma, millió pengő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'fizetési mérleg'!$A$7</c:f>
              <c:strCache>
                <c:ptCount val="1"/>
                <c:pt idx="0">
                  <c:v>Behozatal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DB-4562-9DD9-903C74691FB8}"/>
              </c:ext>
            </c:extLst>
          </c:dPt>
          <c:cat>
            <c:numRef>
              <c:f>'fizetési mérleg'!$B$6:$K$6</c:f>
              <c:numCache>
                <c:formatCode>General</c:formatCode>
                <c:ptCount val="10"/>
                <c:pt idx="0">
                  <c:v>1913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</c:numCache>
            </c:numRef>
          </c:cat>
          <c:val>
            <c:numRef>
              <c:f>'fizetési mérleg'!$B$7:$K$7</c:f>
              <c:numCache>
                <c:formatCode>0.0</c:formatCode>
                <c:ptCount val="10"/>
                <c:pt idx="0">
                  <c:v>-924.8</c:v>
                </c:pt>
                <c:pt idx="1">
                  <c:v>-484.1</c:v>
                </c:pt>
                <c:pt idx="2">
                  <c:v>-604</c:v>
                </c:pt>
                <c:pt idx="3">
                  <c:v>-625.70000000000005</c:v>
                </c:pt>
                <c:pt idx="4">
                  <c:v>-490.7</c:v>
                </c:pt>
                <c:pt idx="5">
                  <c:v>-815.3</c:v>
                </c:pt>
                <c:pt idx="6">
                  <c:v>-858</c:v>
                </c:pt>
                <c:pt idx="7">
                  <c:v>-952</c:v>
                </c:pt>
                <c:pt idx="8">
                  <c:v>-1146.8</c:v>
                </c:pt>
                <c:pt idx="9">
                  <c:v>-1146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B-4562-9DD9-903C74691FB8}"/>
            </c:ext>
          </c:extLst>
        </c:ser>
        <c:ser>
          <c:idx val="1"/>
          <c:order val="1"/>
          <c:tx>
            <c:strRef>
              <c:f>'fizetési mérleg'!$A$8</c:f>
              <c:strCache>
                <c:ptCount val="1"/>
                <c:pt idx="0">
                  <c:v>Kivitel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3DB-4562-9DD9-903C74691FB8}"/>
              </c:ext>
            </c:extLst>
          </c:dPt>
          <c:cat>
            <c:numRef>
              <c:f>'fizetési mérleg'!$B$6:$K$6</c:f>
              <c:numCache>
                <c:formatCode>General</c:formatCode>
                <c:ptCount val="10"/>
                <c:pt idx="0">
                  <c:v>1913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</c:numCache>
            </c:numRef>
          </c:cat>
          <c:val>
            <c:numRef>
              <c:f>'fizetési mérleg'!$B$8:$K$8</c:f>
              <c:numCache>
                <c:formatCode>0.0</c:formatCode>
                <c:ptCount val="10"/>
                <c:pt idx="0">
                  <c:v>898.1</c:v>
                </c:pt>
                <c:pt idx="1">
                  <c:v>190.6</c:v>
                </c:pt>
                <c:pt idx="2">
                  <c:v>294.60000000000002</c:v>
                </c:pt>
                <c:pt idx="3">
                  <c:v>382.9</c:v>
                </c:pt>
                <c:pt idx="4">
                  <c:v>392.2</c:v>
                </c:pt>
                <c:pt idx="5">
                  <c:v>667</c:v>
                </c:pt>
                <c:pt idx="6">
                  <c:v>812.1</c:v>
                </c:pt>
                <c:pt idx="7">
                  <c:v>869.7</c:v>
                </c:pt>
                <c:pt idx="8">
                  <c:v>800.5</c:v>
                </c:pt>
                <c:pt idx="9">
                  <c:v>818.7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DB-4562-9DD9-903C74691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176600"/>
        <c:axId val="155173856"/>
      </c:barChart>
      <c:lineChart>
        <c:grouping val="standard"/>
        <c:varyColors val="0"/>
        <c:ser>
          <c:idx val="2"/>
          <c:order val="2"/>
          <c:tx>
            <c:strRef>
              <c:f>'fizetési mérleg'!$A$9</c:f>
              <c:strCache>
                <c:ptCount val="1"/>
                <c:pt idx="0">
                  <c:v>Egyenleg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'fizetési mérleg'!$B$6:$K$6</c:f>
              <c:numCache>
                <c:formatCode>General</c:formatCode>
                <c:ptCount val="10"/>
                <c:pt idx="0">
                  <c:v>1913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</c:numCache>
            </c:numRef>
          </c:cat>
          <c:val>
            <c:numRef>
              <c:f>'fizetési mérleg'!$B$9:$K$9</c:f>
              <c:numCache>
                <c:formatCode>0.0</c:formatCode>
                <c:ptCount val="10"/>
                <c:pt idx="0">
                  <c:v>-26.699999999999932</c:v>
                </c:pt>
                <c:pt idx="1">
                  <c:v>-293.5</c:v>
                </c:pt>
                <c:pt idx="2">
                  <c:v>-309.39999999999998</c:v>
                </c:pt>
                <c:pt idx="3">
                  <c:v>-242.80000000000007</c:v>
                </c:pt>
                <c:pt idx="4">
                  <c:v>-98.5</c:v>
                </c:pt>
                <c:pt idx="5">
                  <c:v>-148.29999999999995</c:v>
                </c:pt>
                <c:pt idx="6">
                  <c:v>-45.899999999999977</c:v>
                </c:pt>
                <c:pt idx="7">
                  <c:v>-82.299999999999955</c:v>
                </c:pt>
                <c:pt idx="8">
                  <c:v>-346.29999999999995</c:v>
                </c:pt>
                <c:pt idx="9">
                  <c:v>-327.29999999999995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DB-4562-9DD9-903C74691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76600"/>
        <c:axId val="155173856"/>
      </c:lineChart>
      <c:catAx>
        <c:axId val="15517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173856"/>
        <c:crosses val="autoZero"/>
        <c:auto val="1"/>
        <c:lblAlgn val="ctr"/>
        <c:lblOffset val="100"/>
        <c:noMultiLvlLbl val="0"/>
      </c:catAx>
      <c:valAx>
        <c:axId val="155173856"/>
        <c:scaling>
          <c:orientation val="minMax"/>
          <c:max val="1000"/>
          <c:min val="-1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176600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Chart_3a_b!$A$18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Chart_3a_b!$CT$18:$DW$18</c:f>
              <c:numCache>
                <c:formatCode>General</c:formatCode>
                <c:ptCount val="30"/>
                <c:pt idx="0">
                  <c:v>100.36496350364965</c:v>
                </c:pt>
                <c:pt idx="1">
                  <c:v>99.908759124087595</c:v>
                </c:pt>
                <c:pt idx="2">
                  <c:v>99.087591240875923</c:v>
                </c:pt>
                <c:pt idx="3">
                  <c:v>99.726277372262771</c:v>
                </c:pt>
                <c:pt idx="4">
                  <c:v>101.0036496350365</c:v>
                </c:pt>
                <c:pt idx="5">
                  <c:v>100.18248175182482</c:v>
                </c:pt>
                <c:pt idx="6">
                  <c:v>97.71897810218978</c:v>
                </c:pt>
                <c:pt idx="7">
                  <c:v>102.09854014598541</c:v>
                </c:pt>
                <c:pt idx="8">
                  <c:v>98.996350364963504</c:v>
                </c:pt>
                <c:pt idx="9">
                  <c:v>101.82481751824817</c:v>
                </c:pt>
                <c:pt idx="10">
                  <c:v>101.27737226277374</c:v>
                </c:pt>
                <c:pt idx="11">
                  <c:v>106.84306569343065</c:v>
                </c:pt>
                <c:pt idx="12">
                  <c:v>105.1094890510949</c:v>
                </c:pt>
                <c:pt idx="13">
                  <c:v>106.75182481751825</c:v>
                </c:pt>
                <c:pt idx="14">
                  <c:v>106.93430656934306</c:v>
                </c:pt>
                <c:pt idx="15">
                  <c:v>105.38321167883211</c:v>
                </c:pt>
                <c:pt idx="16">
                  <c:v>107.93795620437956</c:v>
                </c:pt>
                <c:pt idx="17">
                  <c:v>103.46715328467155</c:v>
                </c:pt>
                <c:pt idx="18">
                  <c:v>106.38686131386861</c:v>
                </c:pt>
                <c:pt idx="19">
                  <c:v>105.38321167883211</c:v>
                </c:pt>
                <c:pt idx="20">
                  <c:v>108.66788321167884</c:v>
                </c:pt>
                <c:pt idx="21">
                  <c:v>108.02919708029196</c:v>
                </c:pt>
                <c:pt idx="22">
                  <c:v>107.39051094890513</c:v>
                </c:pt>
                <c:pt idx="23">
                  <c:v>103.10218978102191</c:v>
                </c:pt>
                <c:pt idx="24">
                  <c:v>109.39781021897812</c:v>
                </c:pt>
                <c:pt idx="25">
                  <c:v>109.58029197080292</c:v>
                </c:pt>
                <c:pt idx="26">
                  <c:v>96.076642335766422</c:v>
                </c:pt>
                <c:pt idx="27">
                  <c:v>65.145985401459853</c:v>
                </c:pt>
                <c:pt idx="28">
                  <c:v>76.824817518248182</c:v>
                </c:pt>
                <c:pt idx="29">
                  <c:v>91.058394160583944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1-4B60-8347-7A67BC6B7E96}"/>
            </c:ext>
          </c:extLst>
        </c:ser>
        <c:ser>
          <c:idx val="1"/>
          <c:order val="1"/>
          <c:tx>
            <c:strRef>
              <c:f>Chart_3a_b!$A$19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Chart_3a_b!$CT$19:$DW$19</c:f>
              <c:numCache>
                <c:formatCode>General</c:formatCode>
                <c:ptCount val="30"/>
                <c:pt idx="0">
                  <c:v>101.38768430182135</c:v>
                </c:pt>
                <c:pt idx="1">
                  <c:v>98.005203816131839</c:v>
                </c:pt>
                <c:pt idx="2">
                  <c:v>98.438855160450998</c:v>
                </c:pt>
                <c:pt idx="3">
                  <c:v>98.091934084995657</c:v>
                </c:pt>
                <c:pt idx="4">
                  <c:v>99.392888117953163</c:v>
                </c:pt>
                <c:pt idx="5">
                  <c:v>100.95403295750218</c:v>
                </c:pt>
                <c:pt idx="6">
                  <c:v>100.69384215091065</c:v>
                </c:pt>
                <c:pt idx="7">
                  <c:v>98.95923677363399</c:v>
                </c:pt>
                <c:pt idx="8">
                  <c:v>100</c:v>
                </c:pt>
                <c:pt idx="9">
                  <c:v>99.826539462272336</c:v>
                </c:pt>
                <c:pt idx="10">
                  <c:v>101.38768430182135</c:v>
                </c:pt>
                <c:pt idx="11">
                  <c:v>99.913269731136168</c:v>
                </c:pt>
                <c:pt idx="12">
                  <c:v>99.653078924544673</c:v>
                </c:pt>
                <c:pt idx="13">
                  <c:v>99.132697311361667</c:v>
                </c:pt>
                <c:pt idx="14">
                  <c:v>100.69384215091065</c:v>
                </c:pt>
                <c:pt idx="15">
                  <c:v>101.21422376409367</c:v>
                </c:pt>
                <c:pt idx="16">
                  <c:v>102.16825672159584</c:v>
                </c:pt>
                <c:pt idx="17">
                  <c:v>98.872506504770158</c:v>
                </c:pt>
                <c:pt idx="18">
                  <c:v>99.566348655680841</c:v>
                </c:pt>
                <c:pt idx="19">
                  <c:v>98.78577623590634</c:v>
                </c:pt>
                <c:pt idx="20">
                  <c:v>99.479618386817009</c:v>
                </c:pt>
                <c:pt idx="21">
                  <c:v>99.392888117953163</c:v>
                </c:pt>
                <c:pt idx="22">
                  <c:v>98.612315698178662</c:v>
                </c:pt>
                <c:pt idx="23">
                  <c:v>97.484822202948834</c:v>
                </c:pt>
                <c:pt idx="24">
                  <c:v>98.78577623590634</c:v>
                </c:pt>
                <c:pt idx="25">
                  <c:v>99.566348655680841</c:v>
                </c:pt>
                <c:pt idx="26">
                  <c:v>88.464874241110152</c:v>
                </c:pt>
                <c:pt idx="27">
                  <c:v>66.175195143104943</c:v>
                </c:pt>
                <c:pt idx="28">
                  <c:v>75.628794449262799</c:v>
                </c:pt>
                <c:pt idx="29">
                  <c:v>86.556808326105809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1-4B60-8347-7A67BC6B7E96}"/>
            </c:ext>
          </c:extLst>
        </c:ser>
        <c:ser>
          <c:idx val="2"/>
          <c:order val="2"/>
          <c:tx>
            <c:strRef>
              <c:f>Chart_3a_b!$A$20</c:f>
              <c:strCache>
                <c:ptCount val="1"/>
                <c:pt idx="0">
                  <c:v>Lengyelország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Chart_3a_b!$CT$20:$DW$20</c:f>
              <c:numCache>
                <c:formatCode>General</c:formatCode>
                <c:ptCount val="30"/>
                <c:pt idx="0">
                  <c:v>97.550675675675663</c:v>
                </c:pt>
                <c:pt idx="1">
                  <c:v>98.057432432432421</c:v>
                </c:pt>
                <c:pt idx="2">
                  <c:v>96.790540540540519</c:v>
                </c:pt>
                <c:pt idx="3">
                  <c:v>98.564189189189193</c:v>
                </c:pt>
                <c:pt idx="4">
                  <c:v>100.08445945945945</c:v>
                </c:pt>
                <c:pt idx="5">
                  <c:v>100.76013513513513</c:v>
                </c:pt>
                <c:pt idx="6">
                  <c:v>100.16891891891891</c:v>
                </c:pt>
                <c:pt idx="7">
                  <c:v>101.43581081081081</c:v>
                </c:pt>
                <c:pt idx="8">
                  <c:v>100.50675675675676</c:v>
                </c:pt>
                <c:pt idx="9">
                  <c:v>101.60472972972971</c:v>
                </c:pt>
                <c:pt idx="10">
                  <c:v>101.60472972972971</c:v>
                </c:pt>
                <c:pt idx="11">
                  <c:v>102.36486486486487</c:v>
                </c:pt>
                <c:pt idx="12">
                  <c:v>102.61824324324324</c:v>
                </c:pt>
                <c:pt idx="13">
                  <c:v>104.64527027027026</c:v>
                </c:pt>
                <c:pt idx="14">
                  <c:v>105.32094594594594</c:v>
                </c:pt>
                <c:pt idx="15">
                  <c:v>105.15202702702702</c:v>
                </c:pt>
                <c:pt idx="16">
                  <c:v>105.06756756756756</c:v>
                </c:pt>
                <c:pt idx="17">
                  <c:v>102.61824324324324</c:v>
                </c:pt>
                <c:pt idx="18">
                  <c:v>104.13851351351352</c:v>
                </c:pt>
                <c:pt idx="19">
                  <c:v>102.70270270270269</c:v>
                </c:pt>
                <c:pt idx="20">
                  <c:v>103.80067567567568</c:v>
                </c:pt>
                <c:pt idx="21">
                  <c:v>105.32094594594594</c:v>
                </c:pt>
                <c:pt idx="22">
                  <c:v>106.25</c:v>
                </c:pt>
                <c:pt idx="23">
                  <c:v>103.80067567567568</c:v>
                </c:pt>
                <c:pt idx="24">
                  <c:v>107.43243243243244</c:v>
                </c:pt>
                <c:pt idx="25">
                  <c:v>108.61486486486484</c:v>
                </c:pt>
                <c:pt idx="26">
                  <c:v>99.239864864864856</c:v>
                </c:pt>
                <c:pt idx="27">
                  <c:v>76.266891891891888</c:v>
                </c:pt>
                <c:pt idx="28">
                  <c:v>87.668918918918919</c:v>
                </c:pt>
                <c:pt idx="29">
                  <c:v>97.635135135135116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71-4B60-8347-7A67BC6B7E96}"/>
            </c:ext>
          </c:extLst>
        </c:ser>
        <c:ser>
          <c:idx val="3"/>
          <c:order val="3"/>
          <c:tx>
            <c:strRef>
              <c:f>Chart_3a_b!$A$21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Chart_3a_b!$CT$21:$DW$21</c:f>
              <c:numCache>
                <c:formatCode>General</c:formatCode>
                <c:ptCount val="30"/>
                <c:pt idx="0">
                  <c:v>98.456539398862716</c:v>
                </c:pt>
                <c:pt idx="1">
                  <c:v>95.938261575954513</c:v>
                </c:pt>
                <c:pt idx="2">
                  <c:v>96.344435418359055</c:v>
                </c:pt>
                <c:pt idx="3">
                  <c:v>100.32493907392363</c:v>
                </c:pt>
                <c:pt idx="4">
                  <c:v>100</c:v>
                </c:pt>
                <c:pt idx="5">
                  <c:v>101.78716490658002</c:v>
                </c:pt>
                <c:pt idx="6">
                  <c:v>98.375304630381805</c:v>
                </c:pt>
                <c:pt idx="7">
                  <c:v>99.431356620633636</c:v>
                </c:pt>
                <c:pt idx="8">
                  <c:v>100.40617384240456</c:v>
                </c:pt>
                <c:pt idx="9">
                  <c:v>100.56864337936638</c:v>
                </c:pt>
                <c:pt idx="10">
                  <c:v>98.862713241267258</c:v>
                </c:pt>
                <c:pt idx="11">
                  <c:v>97.806661251015441</c:v>
                </c:pt>
                <c:pt idx="12">
                  <c:v>98.212835093419997</c:v>
                </c:pt>
                <c:pt idx="13">
                  <c:v>99.431356620633636</c:v>
                </c:pt>
                <c:pt idx="14">
                  <c:v>100</c:v>
                </c:pt>
                <c:pt idx="15">
                  <c:v>100.40617384240456</c:v>
                </c:pt>
                <c:pt idx="16">
                  <c:v>97.481722177091797</c:v>
                </c:pt>
                <c:pt idx="17">
                  <c:v>96.181965881397247</c:v>
                </c:pt>
                <c:pt idx="18">
                  <c:v>94.232331437855407</c:v>
                </c:pt>
                <c:pt idx="19">
                  <c:v>95.613322502030869</c:v>
                </c:pt>
                <c:pt idx="20">
                  <c:v>94.963444354183608</c:v>
                </c:pt>
                <c:pt idx="21">
                  <c:v>94.313566206336304</c:v>
                </c:pt>
                <c:pt idx="22">
                  <c:v>94.313566206336304</c:v>
                </c:pt>
                <c:pt idx="23">
                  <c:v>93.176279447603577</c:v>
                </c:pt>
                <c:pt idx="24">
                  <c:v>96.181965881397247</c:v>
                </c:pt>
                <c:pt idx="25">
                  <c:v>96.750609260763611</c:v>
                </c:pt>
                <c:pt idx="26">
                  <c:v>82.372055239642577</c:v>
                </c:pt>
                <c:pt idx="27">
                  <c:v>55.727051177904144</c:v>
                </c:pt>
                <c:pt idx="28">
                  <c:v>68.074735987002427</c:v>
                </c:pt>
                <c:pt idx="29">
                  <c:v>82.778229082047133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71-4B60-8347-7A67BC6B7E96}"/>
            </c:ext>
          </c:extLst>
        </c:ser>
        <c:ser>
          <c:idx val="4"/>
          <c:order val="4"/>
          <c:tx>
            <c:strRef>
              <c:f>Chart_3a_b!$A$22</c:f>
              <c:strCache>
                <c:ptCount val="1"/>
                <c:pt idx="0">
                  <c:v>Szlovákia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Chart_3a_b!$CT$22:$DW$22</c:f>
              <c:numCache>
                <c:formatCode>General</c:formatCode>
                <c:ptCount val="30"/>
                <c:pt idx="0">
                  <c:v>97.761862130707257</c:v>
                </c:pt>
                <c:pt idx="1">
                  <c:v>99.910474485228278</c:v>
                </c:pt>
                <c:pt idx="2">
                  <c:v>98.74664279319606</c:v>
                </c:pt>
                <c:pt idx="3">
                  <c:v>100.17905102954343</c:v>
                </c:pt>
                <c:pt idx="4">
                  <c:v>102.68576544315128</c:v>
                </c:pt>
                <c:pt idx="5">
                  <c:v>104.74485228290062</c:v>
                </c:pt>
                <c:pt idx="6">
                  <c:v>102.86481647269471</c:v>
                </c:pt>
                <c:pt idx="7">
                  <c:v>106.26678603401969</c:v>
                </c:pt>
                <c:pt idx="8">
                  <c:v>106.44583706356312</c:v>
                </c:pt>
                <c:pt idx="9">
                  <c:v>106.08773500447629</c:v>
                </c:pt>
                <c:pt idx="10">
                  <c:v>104.83437779767233</c:v>
                </c:pt>
                <c:pt idx="11">
                  <c:v>106.08773500447629</c:v>
                </c:pt>
                <c:pt idx="12">
                  <c:v>105.19247985675916</c:v>
                </c:pt>
                <c:pt idx="13">
                  <c:v>104.65532676812892</c:v>
                </c:pt>
                <c:pt idx="14">
                  <c:v>106.3563115487914</c:v>
                </c:pt>
                <c:pt idx="15">
                  <c:v>104.92390331244405</c:v>
                </c:pt>
                <c:pt idx="16">
                  <c:v>104.65532676812892</c:v>
                </c:pt>
                <c:pt idx="17">
                  <c:v>102.59623992837959</c:v>
                </c:pt>
                <c:pt idx="18">
                  <c:v>103.13339301700985</c:v>
                </c:pt>
                <c:pt idx="19">
                  <c:v>100.26857654431514</c:v>
                </c:pt>
                <c:pt idx="20">
                  <c:v>101.52193375111906</c:v>
                </c:pt>
                <c:pt idx="21">
                  <c:v>101.43240823634736</c:v>
                </c:pt>
                <c:pt idx="22">
                  <c:v>101.70098478066248</c:v>
                </c:pt>
                <c:pt idx="23">
                  <c:v>99.104744852282906</c:v>
                </c:pt>
                <c:pt idx="24">
                  <c:v>102.68576544315128</c:v>
                </c:pt>
                <c:pt idx="25">
                  <c:v>102.05908683974934</c:v>
                </c:pt>
                <c:pt idx="26">
                  <c:v>79.498657117278412</c:v>
                </c:pt>
                <c:pt idx="27">
                  <c:v>53.446732318710829</c:v>
                </c:pt>
                <c:pt idx="28">
                  <c:v>66.786034019695606</c:v>
                </c:pt>
                <c:pt idx="29">
                  <c:v>87.824529991047442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71-4B60-8347-7A67BC6B7E96}"/>
            </c:ext>
          </c:extLst>
        </c:ser>
        <c:ser>
          <c:idx val="5"/>
          <c:order val="5"/>
          <c:tx>
            <c:strRef>
              <c:f>Chart_3a_b!$A$24</c:f>
              <c:strCache>
                <c:ptCount val="1"/>
                <c:pt idx="0">
                  <c:v>Németország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Chart_3a_b!$CT$24:$DW$24</c:f>
              <c:numCache>
                <c:formatCode>General</c:formatCode>
                <c:ptCount val="30"/>
                <c:pt idx="0">
                  <c:v>99.259944495837189</c:v>
                </c:pt>
                <c:pt idx="1">
                  <c:v>97.409805735430155</c:v>
                </c:pt>
                <c:pt idx="2">
                  <c:v>98.612395929694728</c:v>
                </c:pt>
                <c:pt idx="3">
                  <c:v>98.057354301572616</c:v>
                </c:pt>
                <c:pt idx="4">
                  <c:v>99.629972247918602</c:v>
                </c:pt>
                <c:pt idx="5">
                  <c:v>99.352451433857553</c:v>
                </c:pt>
                <c:pt idx="6">
                  <c:v>97.502312673450518</c:v>
                </c:pt>
                <c:pt idx="7">
                  <c:v>97.594819611470868</c:v>
                </c:pt>
                <c:pt idx="8">
                  <c:v>97.687326549491218</c:v>
                </c:pt>
                <c:pt idx="9">
                  <c:v>97.502312673450518</c:v>
                </c:pt>
                <c:pt idx="10">
                  <c:v>95.929694727104547</c:v>
                </c:pt>
                <c:pt idx="11">
                  <c:v>96.947271045328392</c:v>
                </c:pt>
                <c:pt idx="12">
                  <c:v>96.022201665124882</c:v>
                </c:pt>
                <c:pt idx="13">
                  <c:v>95.929694727104547</c:v>
                </c:pt>
                <c:pt idx="14">
                  <c:v>96.577243293247008</c:v>
                </c:pt>
                <c:pt idx="15">
                  <c:v>94.079555966697512</c:v>
                </c:pt>
                <c:pt idx="16">
                  <c:v>94.912118408880659</c:v>
                </c:pt>
                <c:pt idx="17">
                  <c:v>93.802035152636449</c:v>
                </c:pt>
                <c:pt idx="18">
                  <c:v>93.617021276595764</c:v>
                </c:pt>
                <c:pt idx="19">
                  <c:v>93.802035152636449</c:v>
                </c:pt>
                <c:pt idx="20">
                  <c:v>93.061979648473638</c:v>
                </c:pt>
                <c:pt idx="21">
                  <c:v>91.951896392229429</c:v>
                </c:pt>
                <c:pt idx="22">
                  <c:v>92.599444958371876</c:v>
                </c:pt>
                <c:pt idx="23">
                  <c:v>91.211840888066604</c:v>
                </c:pt>
                <c:pt idx="24">
                  <c:v>93.339500462534701</c:v>
                </c:pt>
                <c:pt idx="25">
                  <c:v>93.7095282146161</c:v>
                </c:pt>
                <c:pt idx="26">
                  <c:v>83.441258094357082</c:v>
                </c:pt>
                <c:pt idx="27">
                  <c:v>65.77243293246994</c:v>
                </c:pt>
                <c:pt idx="28">
                  <c:v>72.340425531914903</c:v>
                </c:pt>
                <c:pt idx="29">
                  <c:v>80.388529139685488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71-4B60-8347-7A67BC6B7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72680"/>
        <c:axId val="155173072"/>
      </c:lineChart>
      <c:dateAx>
        <c:axId val="155172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5173072"/>
        <c:crosses val="autoZero"/>
        <c:auto val="1"/>
        <c:lblOffset val="100"/>
        <c:baseTimeUnit val="months"/>
      </c:dateAx>
      <c:valAx>
        <c:axId val="155173072"/>
        <c:scaling>
          <c:orientation val="minMax"/>
          <c:max val="115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72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Chart_3a_b!$A$26</c:f>
              <c:strCache>
                <c:ptCount val="1"/>
                <c:pt idx="0">
                  <c:v>Magyarország (21%)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Chart_3a_b!$CT$26:$DW$26</c:f>
              <c:numCache>
                <c:formatCode>General</c:formatCode>
                <c:ptCount val="30"/>
                <c:pt idx="0">
                  <c:v>94.040968342644319</c:v>
                </c:pt>
                <c:pt idx="1">
                  <c:v>93.482309124767227</c:v>
                </c:pt>
                <c:pt idx="2">
                  <c:v>92.178770949720672</c:v>
                </c:pt>
                <c:pt idx="3">
                  <c:v>94.227188081936688</c:v>
                </c:pt>
                <c:pt idx="4">
                  <c:v>98.975791433891985</c:v>
                </c:pt>
                <c:pt idx="5">
                  <c:v>94.506517690875228</c:v>
                </c:pt>
                <c:pt idx="6">
                  <c:v>81.936685288640589</c:v>
                </c:pt>
                <c:pt idx="7">
                  <c:v>96.18249534450652</c:v>
                </c:pt>
                <c:pt idx="8">
                  <c:v>90.130353817504655</c:v>
                </c:pt>
                <c:pt idx="9">
                  <c:v>95.903165735567967</c:v>
                </c:pt>
                <c:pt idx="10">
                  <c:v>93.85474860335195</c:v>
                </c:pt>
                <c:pt idx="11">
                  <c:v>112.29050279329608</c:v>
                </c:pt>
                <c:pt idx="12">
                  <c:v>97.858472998137785</c:v>
                </c:pt>
                <c:pt idx="13">
                  <c:v>102.14152700186219</c:v>
                </c:pt>
                <c:pt idx="14">
                  <c:v>103.25884543761639</c:v>
                </c:pt>
                <c:pt idx="15">
                  <c:v>104.46927374301676</c:v>
                </c:pt>
                <c:pt idx="16">
                  <c:v>113.96648044692736</c:v>
                </c:pt>
                <c:pt idx="17">
                  <c:v>104.09683426443202</c:v>
                </c:pt>
                <c:pt idx="18">
                  <c:v>106.05214152700187</c:v>
                </c:pt>
                <c:pt idx="19">
                  <c:v>100.93109869646182</c:v>
                </c:pt>
                <c:pt idx="20">
                  <c:v>106.98324022346368</c:v>
                </c:pt>
                <c:pt idx="21">
                  <c:v>107.26256983240224</c:v>
                </c:pt>
                <c:pt idx="22">
                  <c:v>100.93109869646182</c:v>
                </c:pt>
                <c:pt idx="23">
                  <c:v>100.46554934823091</c:v>
                </c:pt>
                <c:pt idx="24">
                  <c:v>109.31098696461825</c:v>
                </c:pt>
                <c:pt idx="25">
                  <c:v>110.14897579143388</c:v>
                </c:pt>
                <c:pt idx="26">
                  <c:v>77.094972067039109</c:v>
                </c:pt>
                <c:pt idx="27">
                  <c:v>18.994413407821227</c:v>
                </c:pt>
                <c:pt idx="28">
                  <c:v>56.890130353817504</c:v>
                </c:pt>
                <c:pt idx="29">
                  <c:v>84.823091247672238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5-4A5C-9FC2-954E5C123BF3}"/>
            </c:ext>
          </c:extLst>
        </c:ser>
        <c:ser>
          <c:idx val="1"/>
          <c:order val="1"/>
          <c:tx>
            <c:strRef>
              <c:f>Chart_3a_b!$A$27</c:f>
              <c:strCache>
                <c:ptCount val="1"/>
                <c:pt idx="0">
                  <c:v>Csehország (23%)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Chart_3a_b!$CT$27:$DW$27</c:f>
              <c:numCache>
                <c:formatCode>General</c:formatCode>
                <c:ptCount val="30"/>
                <c:pt idx="0">
                  <c:v>98.084291187739453</c:v>
                </c:pt>
                <c:pt idx="1">
                  <c:v>92.873563218390814</c:v>
                </c:pt>
                <c:pt idx="2">
                  <c:v>93.716475095785441</c:v>
                </c:pt>
                <c:pt idx="3">
                  <c:v>94.022988505747122</c:v>
                </c:pt>
                <c:pt idx="4">
                  <c:v>96.091954022988517</c:v>
                </c:pt>
                <c:pt idx="5">
                  <c:v>97.701149425287355</c:v>
                </c:pt>
                <c:pt idx="6">
                  <c:v>98.00766283524905</c:v>
                </c:pt>
                <c:pt idx="7">
                  <c:v>88.582375478927204</c:v>
                </c:pt>
                <c:pt idx="8">
                  <c:v>96.091954022988517</c:v>
                </c:pt>
                <c:pt idx="9">
                  <c:v>94.636015325670499</c:v>
                </c:pt>
                <c:pt idx="10">
                  <c:v>99.080459770114942</c:v>
                </c:pt>
                <c:pt idx="11">
                  <c:v>99.386973180076623</c:v>
                </c:pt>
                <c:pt idx="12">
                  <c:v>91.340996168582379</c:v>
                </c:pt>
                <c:pt idx="13">
                  <c:v>92.873563218390814</c:v>
                </c:pt>
                <c:pt idx="14">
                  <c:v>97.394636015325659</c:v>
                </c:pt>
                <c:pt idx="15">
                  <c:v>98.773946360153261</c:v>
                </c:pt>
                <c:pt idx="16">
                  <c:v>102.52873563218392</c:v>
                </c:pt>
                <c:pt idx="17">
                  <c:v>93.40996168582376</c:v>
                </c:pt>
                <c:pt idx="18">
                  <c:v>94.636015325670499</c:v>
                </c:pt>
                <c:pt idx="19">
                  <c:v>96.858237547892728</c:v>
                </c:pt>
                <c:pt idx="20">
                  <c:v>98.620689655172399</c:v>
                </c:pt>
                <c:pt idx="21">
                  <c:v>95.708812260536405</c:v>
                </c:pt>
                <c:pt idx="22">
                  <c:v>96.70498084291188</c:v>
                </c:pt>
                <c:pt idx="23">
                  <c:v>89.578544061302694</c:v>
                </c:pt>
                <c:pt idx="24">
                  <c:v>94.942528735632195</c:v>
                </c:pt>
                <c:pt idx="25">
                  <c:v>96.168582375478934</c:v>
                </c:pt>
                <c:pt idx="26">
                  <c:v>69.961685823754777</c:v>
                </c:pt>
                <c:pt idx="27">
                  <c:v>19.616858237547895</c:v>
                </c:pt>
                <c:pt idx="28">
                  <c:v>56.245210727969351</c:v>
                </c:pt>
                <c:pt idx="2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5-4A5C-9FC2-954E5C123BF3}"/>
            </c:ext>
          </c:extLst>
        </c:ser>
        <c:ser>
          <c:idx val="2"/>
          <c:order val="2"/>
          <c:tx>
            <c:strRef>
              <c:f>Chart_3a_b!$A$28</c:f>
              <c:strCache>
                <c:ptCount val="1"/>
                <c:pt idx="0">
                  <c:v>Lengyelország (11%)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Chart_3a_b!$CT$28:$DW$28</c:f>
              <c:numCache>
                <c:formatCode>General</c:formatCode>
                <c:ptCount val="30"/>
                <c:pt idx="0">
                  <c:v>94.398682042833599</c:v>
                </c:pt>
                <c:pt idx="1">
                  <c:v>93.657331136738051</c:v>
                </c:pt>
                <c:pt idx="2">
                  <c:v>97.611202635914324</c:v>
                </c:pt>
                <c:pt idx="3">
                  <c:v>96.128500823723229</c:v>
                </c:pt>
                <c:pt idx="4">
                  <c:v>99.011532125205932</c:v>
                </c:pt>
                <c:pt idx="5">
                  <c:v>101.72981878088963</c:v>
                </c:pt>
                <c:pt idx="6">
                  <c:v>92.751235584843485</c:v>
                </c:pt>
                <c:pt idx="7">
                  <c:v>104.94233937397036</c:v>
                </c:pt>
                <c:pt idx="8">
                  <c:v>98.599670510708407</c:v>
                </c:pt>
                <c:pt idx="9">
                  <c:v>102.30642504118617</c:v>
                </c:pt>
                <c:pt idx="10">
                  <c:v>100.57660626029654</c:v>
                </c:pt>
                <c:pt idx="11">
                  <c:v>102.63591433278418</c:v>
                </c:pt>
                <c:pt idx="12">
                  <c:v>97.858319604612845</c:v>
                </c:pt>
                <c:pt idx="13">
                  <c:v>102.63591433278418</c:v>
                </c:pt>
                <c:pt idx="14">
                  <c:v>102.71828665568367</c:v>
                </c:pt>
                <c:pt idx="15">
                  <c:v>104.53047775947282</c:v>
                </c:pt>
                <c:pt idx="16">
                  <c:v>106.42504118616142</c:v>
                </c:pt>
                <c:pt idx="17">
                  <c:v>99.835255354200996</c:v>
                </c:pt>
                <c:pt idx="18">
                  <c:v>100.24711696869852</c:v>
                </c:pt>
                <c:pt idx="19">
                  <c:v>96.787479406919275</c:v>
                </c:pt>
                <c:pt idx="20">
                  <c:v>103.78912685337727</c:v>
                </c:pt>
                <c:pt idx="21">
                  <c:v>101.5650741350906</c:v>
                </c:pt>
                <c:pt idx="22">
                  <c:v>100.90609555189457</c:v>
                </c:pt>
                <c:pt idx="23">
                  <c:v>101.40032948929158</c:v>
                </c:pt>
                <c:pt idx="24">
                  <c:v>101.40032948929158</c:v>
                </c:pt>
                <c:pt idx="25">
                  <c:v>106.42504118616142</c:v>
                </c:pt>
                <c:pt idx="26">
                  <c:v>71.581548599670512</c:v>
                </c:pt>
                <c:pt idx="27">
                  <c:v>22.240527182866558</c:v>
                </c:pt>
                <c:pt idx="28">
                  <c:v>45.799011532125206</c:v>
                </c:pt>
                <c:pt idx="29">
                  <c:v>76.771004942339374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25-4A5C-9FC2-954E5C123BF3}"/>
            </c:ext>
          </c:extLst>
        </c:ser>
        <c:ser>
          <c:idx val="3"/>
          <c:order val="3"/>
          <c:tx>
            <c:strRef>
              <c:f>Chart_3a_b!$A$29</c:f>
              <c:strCache>
                <c:ptCount val="1"/>
                <c:pt idx="0">
                  <c:v>Románia (15%)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Chart_3a_b!$CT$29:$DW$29</c:f>
              <c:numCache>
                <c:formatCode>General</c:formatCode>
                <c:ptCount val="30"/>
                <c:pt idx="0">
                  <c:v>98.8865692414753</c:v>
                </c:pt>
                <c:pt idx="1">
                  <c:v>98.260264439805141</c:v>
                </c:pt>
                <c:pt idx="2">
                  <c:v>98.53862212943632</c:v>
                </c:pt>
                <c:pt idx="3">
                  <c:v>103.54906054279751</c:v>
                </c:pt>
                <c:pt idx="4">
                  <c:v>104.52331245650662</c:v>
                </c:pt>
                <c:pt idx="5">
                  <c:v>108.83785664578984</c:v>
                </c:pt>
                <c:pt idx="6">
                  <c:v>107.30688935281837</c:v>
                </c:pt>
                <c:pt idx="7">
                  <c:v>104.31454418928323</c:v>
                </c:pt>
                <c:pt idx="8">
                  <c:v>106.54140570633264</c:v>
                </c:pt>
                <c:pt idx="9">
                  <c:v>109.11621433542102</c:v>
                </c:pt>
                <c:pt idx="10">
                  <c:v>109.25539318023661</c:v>
                </c:pt>
                <c:pt idx="11">
                  <c:v>105.42797494780794</c:v>
                </c:pt>
                <c:pt idx="12">
                  <c:v>108.2811412665275</c:v>
                </c:pt>
                <c:pt idx="13">
                  <c:v>109.46416144746</c:v>
                </c:pt>
                <c:pt idx="14">
                  <c:v>109.32498260264441</c:v>
                </c:pt>
                <c:pt idx="15">
                  <c:v>106.95894224077939</c:v>
                </c:pt>
                <c:pt idx="16">
                  <c:v>109.53375086986779</c:v>
                </c:pt>
                <c:pt idx="17">
                  <c:v>102.78357689631177</c:v>
                </c:pt>
                <c:pt idx="18">
                  <c:v>103.96659707724427</c:v>
                </c:pt>
                <c:pt idx="19">
                  <c:v>104.59290187891442</c:v>
                </c:pt>
                <c:pt idx="20">
                  <c:v>105.21920668058455</c:v>
                </c:pt>
                <c:pt idx="21">
                  <c:v>106.33263743910928</c:v>
                </c:pt>
                <c:pt idx="22">
                  <c:v>105.14961725817675</c:v>
                </c:pt>
                <c:pt idx="23">
                  <c:v>103.96659707724427</c:v>
                </c:pt>
                <c:pt idx="24">
                  <c:v>103.4794711203897</c:v>
                </c:pt>
                <c:pt idx="25">
                  <c:v>105.35838552540015</c:v>
                </c:pt>
                <c:pt idx="26">
                  <c:v>75.156576200417547</c:v>
                </c:pt>
                <c:pt idx="27">
                  <c:v>19.972164231036885</c:v>
                </c:pt>
                <c:pt idx="28">
                  <c:v>47.877522616562288</c:v>
                </c:pt>
                <c:pt idx="29">
                  <c:v>70.633263743910931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5-4A5C-9FC2-954E5C123BF3}"/>
            </c:ext>
          </c:extLst>
        </c:ser>
        <c:ser>
          <c:idx val="5"/>
          <c:order val="4"/>
          <c:tx>
            <c:strRef>
              <c:f>Chart_3a_b!$A$32</c:f>
              <c:strCache>
                <c:ptCount val="1"/>
                <c:pt idx="0">
                  <c:v>Németország (23%)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Chart_3a_b!$CT$1:$DW$1</c:f>
              <c:numCache>
                <c:formatCode>m/d/yyyy</c:formatCode>
                <c:ptCount val="3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</c:numCache>
            </c:numRef>
          </c:cat>
          <c:val>
            <c:numRef>
              <c:f>Chart_3a_b!$CT$32:$DW$32</c:f>
              <c:numCache>
                <c:formatCode>General</c:formatCode>
                <c:ptCount val="30"/>
                <c:pt idx="0">
                  <c:v>102.52336448598132</c:v>
                </c:pt>
                <c:pt idx="1">
                  <c:v>95.327102803738313</c:v>
                </c:pt>
                <c:pt idx="2">
                  <c:v>102.05607476635514</c:v>
                </c:pt>
                <c:pt idx="3">
                  <c:v>101.86915887850468</c:v>
                </c:pt>
                <c:pt idx="4">
                  <c:v>100.56074766355138</c:v>
                </c:pt>
                <c:pt idx="5">
                  <c:v>101.21495327102804</c:v>
                </c:pt>
                <c:pt idx="6">
                  <c:v>93.36448598130842</c:v>
                </c:pt>
                <c:pt idx="7">
                  <c:v>89.252336448598129</c:v>
                </c:pt>
                <c:pt idx="8">
                  <c:v>92.710280373831779</c:v>
                </c:pt>
                <c:pt idx="9">
                  <c:v>93.177570093457945</c:v>
                </c:pt>
                <c:pt idx="10">
                  <c:v>91.401869158878498</c:v>
                </c:pt>
                <c:pt idx="11">
                  <c:v>96.54205607476635</c:v>
                </c:pt>
                <c:pt idx="12">
                  <c:v>88.691588785046733</c:v>
                </c:pt>
                <c:pt idx="13">
                  <c:v>90.373831775700936</c:v>
                </c:pt>
                <c:pt idx="14">
                  <c:v>90.56074766355141</c:v>
                </c:pt>
                <c:pt idx="15">
                  <c:v>84.299065420560751</c:v>
                </c:pt>
                <c:pt idx="16">
                  <c:v>89.719626168224295</c:v>
                </c:pt>
                <c:pt idx="17">
                  <c:v>87.943925233644862</c:v>
                </c:pt>
                <c:pt idx="18">
                  <c:v>84.579439252336456</c:v>
                </c:pt>
                <c:pt idx="19">
                  <c:v>85.420560747663558</c:v>
                </c:pt>
                <c:pt idx="20">
                  <c:v>85.046728971962608</c:v>
                </c:pt>
                <c:pt idx="21">
                  <c:v>80.467289719626166</c:v>
                </c:pt>
                <c:pt idx="22">
                  <c:v>83.084112149532714</c:v>
                </c:pt>
                <c:pt idx="23">
                  <c:v>80</c:v>
                </c:pt>
                <c:pt idx="24">
                  <c:v>82.242990654205599</c:v>
                </c:pt>
                <c:pt idx="25">
                  <c:v>82.149532710280383</c:v>
                </c:pt>
                <c:pt idx="26">
                  <c:v>55.607476635514018</c:v>
                </c:pt>
                <c:pt idx="27">
                  <c:v>13.271028037383175</c:v>
                </c:pt>
                <c:pt idx="28">
                  <c:v>42.056074766355138</c:v>
                </c:pt>
                <c:pt idx="29">
                  <c:v>65.046728971962608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25-4A5C-9FC2-954E5C12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73464"/>
        <c:axId val="155176992"/>
      </c:lineChart>
      <c:dateAx>
        <c:axId val="155173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5176992"/>
        <c:crosses val="autoZero"/>
        <c:auto val="1"/>
        <c:lblOffset val="100"/>
        <c:baseTimeUnit val="months"/>
      </c:dateAx>
      <c:valAx>
        <c:axId val="15517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173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2271682287169"/>
          <c:y val="4.1067782141127288E-2"/>
          <c:w val="0.77959422155840508"/>
          <c:h val="0.70693456072804861"/>
        </c:manualLayout>
      </c:layout>
      <c:lineChart>
        <c:grouping val="standard"/>
        <c:varyColors val="0"/>
        <c:ser>
          <c:idx val="0"/>
          <c:order val="0"/>
          <c:tx>
            <c:strRef>
              <c:f>Chart_1!$A$2</c:f>
              <c:strCache>
                <c:ptCount val="1"/>
                <c:pt idx="0">
                  <c:v>euroövezet</c:v>
                </c:pt>
              </c:strCache>
            </c:strRef>
          </c:tx>
          <c:marker>
            <c:symbol val="none"/>
          </c:marker>
          <c:cat>
            <c:strRef>
              <c:f>Chart_1!$B$1:$U$1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Chart_1!$B$2:$U$2</c:f>
              <c:numCache>
                <c:formatCode>0.0%</c:formatCode>
                <c:ptCount val="20"/>
                <c:pt idx="0">
                  <c:v>1.6739141004131281E-2</c:v>
                </c:pt>
                <c:pt idx="1">
                  <c:v>1.7344369620404063E-2</c:v>
                </c:pt>
                <c:pt idx="2">
                  <c:v>1.7116792510865619E-2</c:v>
                </c:pt>
                <c:pt idx="3">
                  <c:v>1.7280718189455795E-2</c:v>
                </c:pt>
                <c:pt idx="4">
                  <c:v>1.6812241214583665E-2</c:v>
                </c:pt>
                <c:pt idx="5">
                  <c:v>1.5873065898078752E-2</c:v>
                </c:pt>
                <c:pt idx="6">
                  <c:v>1.6330083033488541E-2</c:v>
                </c:pt>
                <c:pt idx="7">
                  <c:v>1.6451359083556095E-2</c:v>
                </c:pt>
                <c:pt idx="8">
                  <c:v>1.4465788996899183E-2</c:v>
                </c:pt>
                <c:pt idx="9">
                  <c:v>1.1781469406564452E-2</c:v>
                </c:pt>
                <c:pt idx="10">
                  <c:v>1.5113608195082551E-2</c:v>
                </c:pt>
                <c:pt idx="11">
                  <c:v>1.6111378568232304E-2</c:v>
                </c:pt>
                <c:pt idx="12">
                  <c:v>1.5945613574966933E-2</c:v>
                </c:pt>
                <c:pt idx="13">
                  <c:v>1.6181607034193888E-2</c:v>
                </c:pt>
                <c:pt idx="14">
                  <c:v>1.7554075046254041E-2</c:v>
                </c:pt>
                <c:pt idx="15">
                  <c:v>1.8127651693388969E-2</c:v>
                </c:pt>
                <c:pt idx="16">
                  <c:v>1.9217086624249615E-2</c:v>
                </c:pt>
                <c:pt idx="17">
                  <c:v>1.9328388198381948E-2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3-415D-95CC-DFD33AE8850B}"/>
            </c:ext>
          </c:extLst>
        </c:ser>
        <c:ser>
          <c:idx val="1"/>
          <c:order val="1"/>
          <c:tx>
            <c:strRef>
              <c:f>Chart_1!$A$3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strRef>
              <c:f>Chart_1!$B$1:$U$1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Chart_1!$B$3:$U$3</c:f>
              <c:numCache>
                <c:formatCode>0.0%</c:formatCode>
                <c:ptCount val="20"/>
                <c:pt idx="0">
                  <c:v>3.1183982549284842E-2</c:v>
                </c:pt>
                <c:pt idx="1">
                  <c:v>3.4647955410242272E-2</c:v>
                </c:pt>
                <c:pt idx="2">
                  <c:v>3.3104872781898415E-2</c:v>
                </c:pt>
                <c:pt idx="3">
                  <c:v>3.0783125171959844E-2</c:v>
                </c:pt>
                <c:pt idx="4">
                  <c:v>3.7410919573100283E-2</c:v>
                </c:pt>
                <c:pt idx="5">
                  <c:v>3.8068969940908109E-2</c:v>
                </c:pt>
                <c:pt idx="6">
                  <c:v>3.966034186600019E-2</c:v>
                </c:pt>
                <c:pt idx="7">
                  <c:v>4.07362893046289E-2</c:v>
                </c:pt>
                <c:pt idx="8">
                  <c:v>3.8024649712111711E-2</c:v>
                </c:pt>
                <c:pt idx="9">
                  <c:v>3.5654151992085881E-2</c:v>
                </c:pt>
                <c:pt idx="10">
                  <c:v>4.1451857573874734E-2</c:v>
                </c:pt>
                <c:pt idx="11">
                  <c:v>4.3868391474439876E-2</c:v>
                </c:pt>
                <c:pt idx="12">
                  <c:v>4.2552434879538255E-2</c:v>
                </c:pt>
                <c:pt idx="13">
                  <c:v>4.2786712958881368E-2</c:v>
                </c:pt>
                <c:pt idx="14">
                  <c:v>4.96331874302944E-2</c:v>
                </c:pt>
                <c:pt idx="15">
                  <c:v>5.103285853037471E-2</c:v>
                </c:pt>
                <c:pt idx="16">
                  <c:v>5.521937502584532E-2</c:v>
                </c:pt>
                <c:pt idx="17">
                  <c:v>5.4929754276107058E-2</c:v>
                </c:pt>
                <c:pt idx="18">
                  <c:v>5.202888499985793E-2</c:v>
                </c:pt>
                <c:pt idx="19">
                  <c:v>5.2276163561592877E-2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3-415D-95CC-DFD33AE8850B}"/>
            </c:ext>
          </c:extLst>
        </c:ser>
        <c:ser>
          <c:idx val="2"/>
          <c:order val="2"/>
          <c:tx>
            <c:strRef>
              <c:f>Chart_1!$A$4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Chart_1!$B$1:$U$1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Chart_1!$B$4:$U$4</c:f>
              <c:numCache>
                <c:formatCode>0.0%</c:formatCode>
                <c:ptCount val="20"/>
                <c:pt idx="0">
                  <c:v>2.9316334106303223E-2</c:v>
                </c:pt>
                <c:pt idx="1">
                  <c:v>2.5707298147136542E-2</c:v>
                </c:pt>
                <c:pt idx="2">
                  <c:v>2.4433755000297323E-2</c:v>
                </c:pt>
                <c:pt idx="3">
                  <c:v>2.7548349739432539E-2</c:v>
                </c:pt>
                <c:pt idx="4">
                  <c:v>2.6645805248416185E-2</c:v>
                </c:pt>
                <c:pt idx="5">
                  <c:v>2.8985766625844043E-2</c:v>
                </c:pt>
                <c:pt idx="6">
                  <c:v>3.5732768612905447E-2</c:v>
                </c:pt>
                <c:pt idx="7">
                  <c:v>3.9218275602589663E-2</c:v>
                </c:pt>
                <c:pt idx="8">
                  <c:v>3.6281487672738783E-2</c:v>
                </c:pt>
                <c:pt idx="9">
                  <c:v>2.964686090959804E-2</c:v>
                </c:pt>
                <c:pt idx="10">
                  <c:v>3.6539512202104739E-2</c:v>
                </c:pt>
                <c:pt idx="11">
                  <c:v>3.3892468430529774E-2</c:v>
                </c:pt>
                <c:pt idx="12">
                  <c:v>3.0986412942963476E-2</c:v>
                </c:pt>
                <c:pt idx="13">
                  <c:v>3.8605207235615266E-2</c:v>
                </c:pt>
                <c:pt idx="14">
                  <c:v>4.2340191961003519E-2</c:v>
                </c:pt>
                <c:pt idx="15">
                  <c:v>4.7801436925010148E-2</c:v>
                </c:pt>
                <c:pt idx="16">
                  <c:v>5.0335398480456268E-2</c:v>
                </c:pt>
                <c:pt idx="17">
                  <c:v>4.5972372358811235E-2</c:v>
                </c:pt>
                <c:pt idx="18">
                  <c:v>4.3423428689344165E-2</c:v>
                </c:pt>
                <c:pt idx="19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3-415D-95CC-DFD33AE8850B}"/>
            </c:ext>
          </c:extLst>
        </c:ser>
        <c:ser>
          <c:idx val="3"/>
          <c:order val="3"/>
          <c:tx>
            <c:strRef>
              <c:f>Chart_1!$A$5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strRef>
              <c:f>Chart_1!$B$1:$U$1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Chart_1!$B$5:$U$5</c:f>
              <c:numCache>
                <c:formatCode>0.0%</c:formatCode>
                <c:ptCount val="20"/>
                <c:pt idx="0">
                  <c:v>8.8959460922113914E-3</c:v>
                </c:pt>
                <c:pt idx="1">
                  <c:v>8.0317902740279674E-3</c:v>
                </c:pt>
                <c:pt idx="2">
                  <c:v>7.986512004316158E-3</c:v>
                </c:pt>
                <c:pt idx="3">
                  <c:v>1.2263375651779641E-2</c:v>
                </c:pt>
                <c:pt idx="4">
                  <c:v>1.4812076509865392E-2</c:v>
                </c:pt>
                <c:pt idx="5">
                  <c:v>1.4628689759732277E-2</c:v>
                </c:pt>
                <c:pt idx="6">
                  <c:v>1.4582738634659101E-2</c:v>
                </c:pt>
                <c:pt idx="7">
                  <c:v>1.30517363923793E-2</c:v>
                </c:pt>
                <c:pt idx="8">
                  <c:v>1.3357263756347208E-2</c:v>
                </c:pt>
                <c:pt idx="9">
                  <c:v>1.3038227235242478E-2</c:v>
                </c:pt>
                <c:pt idx="10">
                  <c:v>1.2607342910113303E-2</c:v>
                </c:pt>
                <c:pt idx="11">
                  <c:v>1.4825239865384515E-2</c:v>
                </c:pt>
                <c:pt idx="12">
                  <c:v>1.4884432522495206E-2</c:v>
                </c:pt>
                <c:pt idx="13">
                  <c:v>1.5308185530277497E-2</c:v>
                </c:pt>
                <c:pt idx="14">
                  <c:v>1.5846773928134963E-2</c:v>
                </c:pt>
                <c:pt idx="15">
                  <c:v>1.6761632221732936E-2</c:v>
                </c:pt>
                <c:pt idx="16">
                  <c:v>1.7614776974858252E-2</c:v>
                </c:pt>
                <c:pt idx="17">
                  <c:v>1.7260893412478554E-2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3-415D-95CC-DFD33AE8850B}"/>
            </c:ext>
          </c:extLst>
        </c:ser>
        <c:ser>
          <c:idx val="4"/>
          <c:order val="4"/>
          <c:tx>
            <c:strRef>
              <c:f>Chart_1!$A$6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Chart_1!$B$1:$U$1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Chart_1!$B$6:$U$6</c:f>
              <c:numCache>
                <c:formatCode>0.0%</c:formatCode>
                <c:ptCount val="20"/>
                <c:pt idx="0">
                  <c:v>7.133796188943298E-3</c:v>
                </c:pt>
                <c:pt idx="1">
                  <c:v>9.6909587676440642E-3</c:v>
                </c:pt>
                <c:pt idx="2">
                  <c:v>1.1659103103940629E-2</c:v>
                </c:pt>
                <c:pt idx="3">
                  <c:v>1.3285320795101668E-2</c:v>
                </c:pt>
                <c:pt idx="4">
                  <c:v>1.577847748489334E-2</c:v>
                </c:pt>
                <c:pt idx="5">
                  <c:v>1.8751369985851786E-2</c:v>
                </c:pt>
                <c:pt idx="6">
                  <c:v>2.0431312302911994E-2</c:v>
                </c:pt>
                <c:pt idx="7">
                  <c:v>1.9554565544934625E-2</c:v>
                </c:pt>
                <c:pt idx="8">
                  <c:v>2.2432553286629901E-2</c:v>
                </c:pt>
                <c:pt idx="9">
                  <c:v>3.1951197017009894E-2</c:v>
                </c:pt>
                <c:pt idx="10">
                  <c:v>2.936947836739727E-2</c:v>
                </c:pt>
                <c:pt idx="11">
                  <c:v>3.3979259994965011E-2</c:v>
                </c:pt>
                <c:pt idx="12">
                  <c:v>1.6229649887878287E-2</c:v>
                </c:pt>
                <c:pt idx="13">
                  <c:v>1.7052536476108712E-2</c:v>
                </c:pt>
                <c:pt idx="14">
                  <c:v>1.6414282678576655E-2</c:v>
                </c:pt>
                <c:pt idx="15">
                  <c:v>2.0426018657741074E-2</c:v>
                </c:pt>
                <c:pt idx="16">
                  <c:v>2.6642521527162628E-2</c:v>
                </c:pt>
                <c:pt idx="17">
                  <c:v>3.0624478640282088E-2</c:v>
                </c:pt>
                <c:pt idx="18">
                  <c:v>2.7321668691515262E-2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23-415D-95CC-DFD33AE8850B}"/>
            </c:ext>
          </c:extLst>
        </c:ser>
        <c:ser>
          <c:idx val="5"/>
          <c:order val="5"/>
          <c:tx>
            <c:strRef>
              <c:f>Chart_1!$A$7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strRef>
              <c:f>Chart_1!$B$1:$U$1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Chart_1!$B$7:$U$7</c:f>
              <c:numCache>
                <c:formatCode>0.0%</c:formatCode>
                <c:ptCount val="20"/>
                <c:pt idx="0">
                  <c:v>1.5634401751538411E-2</c:v>
                </c:pt>
                <c:pt idx="1">
                  <c:v>1.6530742036250722E-2</c:v>
                </c:pt>
                <c:pt idx="2">
                  <c:v>1.7930595351798789E-2</c:v>
                </c:pt>
                <c:pt idx="3">
                  <c:v>2.5264745858911742E-2</c:v>
                </c:pt>
                <c:pt idx="4">
                  <c:v>2.550072738608614E-2</c:v>
                </c:pt>
                <c:pt idx="5">
                  <c:v>2.3482253354505069E-2</c:v>
                </c:pt>
                <c:pt idx="6">
                  <c:v>2.3540302849963633E-2</c:v>
                </c:pt>
                <c:pt idx="7">
                  <c:v>3.0034148632766437E-2</c:v>
                </c:pt>
                <c:pt idx="8">
                  <c:v>2.9464152311754935E-2</c:v>
                </c:pt>
                <c:pt idx="9">
                  <c:v>1.9755662272496057E-2</c:v>
                </c:pt>
                <c:pt idx="10">
                  <c:v>2.9596508555886948E-2</c:v>
                </c:pt>
                <c:pt idx="11">
                  <c:v>3.05391155639953E-2</c:v>
                </c:pt>
                <c:pt idx="12">
                  <c:v>3.0387075421826396E-2</c:v>
                </c:pt>
                <c:pt idx="13">
                  <c:v>3.2441979225358915E-2</c:v>
                </c:pt>
                <c:pt idx="14">
                  <c:v>3.9418562762916311E-2</c:v>
                </c:pt>
                <c:pt idx="15">
                  <c:v>4.1042509557405737E-2</c:v>
                </c:pt>
                <c:pt idx="16">
                  <c:v>3.9959861929423891E-2</c:v>
                </c:pt>
                <c:pt idx="17">
                  <c:v>3.5854239730202589E-2</c:v>
                </c:pt>
                <c:pt idx="18">
                  <c:v>4.2282958799401346E-2</c:v>
                </c:pt>
                <c:pt idx="19">
                  <c:v>4.1168926542277606E-2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23-415D-95CC-DFD33AE88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77776"/>
        <c:axId val="155175032"/>
      </c:lineChart>
      <c:catAx>
        <c:axId val="15517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5175032"/>
        <c:crosses val="autoZero"/>
        <c:auto val="1"/>
        <c:lblAlgn val="ctr"/>
        <c:lblOffset val="100"/>
        <c:noMultiLvlLbl val="0"/>
      </c:catAx>
      <c:valAx>
        <c:axId val="155175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 arányában, %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155177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Chart_1!$A$9</c:f>
              <c:strCache>
                <c:ptCount val="1"/>
                <c:pt idx="0">
                  <c:v>euroövezet</c:v>
                </c:pt>
              </c:strCache>
            </c:strRef>
          </c:tx>
          <c:marker>
            <c:symbol val="none"/>
          </c:marker>
          <c:cat>
            <c:strRef>
              <c:f>Chart_1!$B$1:$T$1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Chart_1!$B$9:$S$9</c:f>
              <c:numCache>
                <c:formatCode>0.0%</c:formatCode>
                <c:ptCount val="18"/>
                <c:pt idx="0">
                  <c:v>1.2484739796275839E-2</c:v>
                </c:pt>
                <c:pt idx="1">
                  <c:v>1.243490972453733E-2</c:v>
                </c:pt>
                <c:pt idx="2">
                  <c:v>1.2020409913862622E-2</c:v>
                </c:pt>
                <c:pt idx="3">
                  <c:v>1.1780774562671691E-2</c:v>
                </c:pt>
                <c:pt idx="4">
                  <c:v>1.1575080881797649E-2</c:v>
                </c:pt>
                <c:pt idx="5">
                  <c:v>1.1231129468857364E-2</c:v>
                </c:pt>
                <c:pt idx="6">
                  <c:v>1.0803573431136849E-2</c:v>
                </c:pt>
                <c:pt idx="7">
                  <c:v>1.0524099099940251E-2</c:v>
                </c:pt>
                <c:pt idx="8">
                  <c:v>1.0366329422969604E-2</c:v>
                </c:pt>
                <c:pt idx="9">
                  <c:v>9.8540977245972061E-3</c:v>
                </c:pt>
                <c:pt idx="10">
                  <c:v>9.6217021224186267E-3</c:v>
                </c:pt>
                <c:pt idx="11">
                  <c:v>9.7357340060644244E-3</c:v>
                </c:pt>
                <c:pt idx="12">
                  <c:v>9.9141897278822878E-3</c:v>
                </c:pt>
                <c:pt idx="13">
                  <c:v>9.9323483095337672E-3</c:v>
                </c:pt>
                <c:pt idx="14">
                  <c:v>9.9675029007999481E-3</c:v>
                </c:pt>
                <c:pt idx="15">
                  <c:v>1.0036648240743792E-2</c:v>
                </c:pt>
                <c:pt idx="16">
                  <c:v>1.0029126679287445E-2</c:v>
                </c:pt>
                <c:pt idx="17">
                  <c:v>1.0082170740350057E-2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6A-4762-A1FE-384F713C839E}"/>
            </c:ext>
          </c:extLst>
        </c:ser>
        <c:ser>
          <c:idx val="1"/>
          <c:order val="1"/>
          <c:tx>
            <c:strRef>
              <c:f>Chart_1!$A$10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strRef>
              <c:f>Chart_1!$B$1:$T$1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Chart_1!$B$10:$T$10</c:f>
              <c:numCache>
                <c:formatCode>0.0%</c:formatCode>
                <c:ptCount val="19"/>
                <c:pt idx="0">
                  <c:v>2.2254050961653227E-2</c:v>
                </c:pt>
                <c:pt idx="1">
                  <c:v>2.3667100666681797E-2</c:v>
                </c:pt>
                <c:pt idx="2">
                  <c:v>2.4846363474184757E-2</c:v>
                </c:pt>
                <c:pt idx="3">
                  <c:v>2.4187380892341143E-2</c:v>
                </c:pt>
                <c:pt idx="4">
                  <c:v>2.5262534454087791E-2</c:v>
                </c:pt>
                <c:pt idx="5">
                  <c:v>2.7408057465100024E-2</c:v>
                </c:pt>
                <c:pt idx="6">
                  <c:v>2.8809496129469352E-2</c:v>
                </c:pt>
                <c:pt idx="7">
                  <c:v>3.1008375972386384E-2</c:v>
                </c:pt>
                <c:pt idx="8">
                  <c:v>3.0998754823138769E-2</c:v>
                </c:pt>
                <c:pt idx="9">
                  <c:v>2.8024891880785111E-2</c:v>
                </c:pt>
                <c:pt idx="10">
                  <c:v>2.8557078564592542E-2</c:v>
                </c:pt>
                <c:pt idx="11">
                  <c:v>3.2376711133670667E-2</c:v>
                </c:pt>
                <c:pt idx="12">
                  <c:v>3.1755590745208923E-2</c:v>
                </c:pt>
                <c:pt idx="13">
                  <c:v>3.1171458768375078E-2</c:v>
                </c:pt>
                <c:pt idx="14">
                  <c:v>3.2168910758920095E-2</c:v>
                </c:pt>
                <c:pt idx="15">
                  <c:v>3.5154991113315361E-2</c:v>
                </c:pt>
                <c:pt idx="16">
                  <c:v>3.6897593222270771E-2</c:v>
                </c:pt>
                <c:pt idx="17">
                  <c:v>3.8046619689064885E-2</c:v>
                </c:pt>
                <c:pt idx="18">
                  <c:v>3.8603609673792859E-2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6A-4762-A1FE-384F713C839E}"/>
            </c:ext>
          </c:extLst>
        </c:ser>
        <c:ser>
          <c:idx val="2"/>
          <c:order val="2"/>
          <c:tx>
            <c:strRef>
              <c:f>Chart_1!$A$11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Chart_1!$B$1:$T$1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Chart_1!$B$11:$T$11</c:f>
              <c:numCache>
                <c:formatCode>0.0%</c:formatCode>
                <c:ptCount val="19"/>
                <c:pt idx="0">
                  <c:v>1.3647341234553505E-2</c:v>
                </c:pt>
                <c:pt idx="1">
                  <c:v>1.4947124909369112E-2</c:v>
                </c:pt>
                <c:pt idx="2">
                  <c:v>1.5854049485617694E-2</c:v>
                </c:pt>
                <c:pt idx="3">
                  <c:v>1.5735273794717106E-2</c:v>
                </c:pt>
                <c:pt idx="4">
                  <c:v>1.6324151700452538E-2</c:v>
                </c:pt>
                <c:pt idx="5">
                  <c:v>1.831802181860525E-2</c:v>
                </c:pt>
                <c:pt idx="6">
                  <c:v>1.7928349172047175E-2</c:v>
                </c:pt>
                <c:pt idx="7">
                  <c:v>2.0954846717381077E-2</c:v>
                </c:pt>
                <c:pt idx="8">
                  <c:v>2.074723604576284E-2</c:v>
                </c:pt>
                <c:pt idx="9">
                  <c:v>2.2405461629986641E-2</c:v>
                </c:pt>
                <c:pt idx="10">
                  <c:v>1.7369701911705494E-2</c:v>
                </c:pt>
                <c:pt idx="11">
                  <c:v>1.738328833871074E-2</c:v>
                </c:pt>
                <c:pt idx="12">
                  <c:v>2.3255230356519972E-2</c:v>
                </c:pt>
                <c:pt idx="13">
                  <c:v>2.6419555427781179E-2</c:v>
                </c:pt>
                <c:pt idx="14">
                  <c:v>2.2832262392066423E-2</c:v>
                </c:pt>
                <c:pt idx="15">
                  <c:v>2.1290162516607578E-2</c:v>
                </c:pt>
                <c:pt idx="16">
                  <c:v>2.2282883293762046E-2</c:v>
                </c:pt>
                <c:pt idx="17">
                  <c:v>2.4342897502319574E-2</c:v>
                </c:pt>
                <c:pt idx="18">
                  <c:v>2.5558222260318002E-2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6A-4762-A1FE-384F713C839E}"/>
            </c:ext>
          </c:extLst>
        </c:ser>
        <c:ser>
          <c:idx val="3"/>
          <c:order val="3"/>
          <c:tx>
            <c:strRef>
              <c:f>Chart_1!$A$12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strRef>
              <c:f>Chart_1!$B$1:$T$1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Chart_1!$B$12:$T$12</c:f>
              <c:numCache>
                <c:formatCode>0.0%</c:formatCode>
                <c:ptCount val="19"/>
                <c:pt idx="0">
                  <c:v>1.6188363666423268E-2</c:v>
                </c:pt>
                <c:pt idx="1">
                  <c:v>1.5893143968213713E-2</c:v>
                </c:pt>
                <c:pt idx="2">
                  <c:v>1.4898701902471979E-2</c:v>
                </c:pt>
                <c:pt idx="3">
                  <c:v>1.5184365835911833E-2</c:v>
                </c:pt>
                <c:pt idx="4">
                  <c:v>1.5472046394337333E-2</c:v>
                </c:pt>
                <c:pt idx="5">
                  <c:v>1.5501173792416591E-2</c:v>
                </c:pt>
                <c:pt idx="6">
                  <c:v>1.5513068898710002E-2</c:v>
                </c:pt>
                <c:pt idx="7">
                  <c:v>1.5597885971799763E-2</c:v>
                </c:pt>
                <c:pt idx="8">
                  <c:v>1.5643374290454426E-2</c:v>
                </c:pt>
                <c:pt idx="9">
                  <c:v>1.3984065258971209E-2</c:v>
                </c:pt>
                <c:pt idx="10">
                  <c:v>1.3194277275004393E-2</c:v>
                </c:pt>
                <c:pt idx="11">
                  <c:v>1.3514650035905367E-2</c:v>
                </c:pt>
                <c:pt idx="12">
                  <c:v>1.3751300493056499E-2</c:v>
                </c:pt>
                <c:pt idx="13">
                  <c:v>1.4653578033859724E-2</c:v>
                </c:pt>
                <c:pt idx="14">
                  <c:v>1.5688767401945206E-2</c:v>
                </c:pt>
                <c:pt idx="15">
                  <c:v>1.5842204132748904E-2</c:v>
                </c:pt>
                <c:pt idx="16">
                  <c:v>1.8186674285856259E-2</c:v>
                </c:pt>
                <c:pt idx="17">
                  <c:v>1.9288997854734907E-2</c:v>
                </c:pt>
                <c:pt idx="18">
                  <c:v>1.9391966446594366E-2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6A-4762-A1FE-384F713C839E}"/>
            </c:ext>
          </c:extLst>
        </c:ser>
        <c:ser>
          <c:idx val="4"/>
          <c:order val="4"/>
          <c:tx>
            <c:strRef>
              <c:f>Chart_1!$A$13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Chart_1!$B$1:$T$1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Chart_1!$B$13:$T$13</c:f>
              <c:numCache>
                <c:formatCode>0.0%</c:formatCode>
                <c:ptCount val="19"/>
                <c:pt idx="0">
                  <c:v>7.6218946117568411E-3</c:v>
                </c:pt>
                <c:pt idx="1">
                  <c:v>7.6004241224325118E-3</c:v>
                </c:pt>
                <c:pt idx="2">
                  <c:v>9.5990139859409452E-3</c:v>
                </c:pt>
                <c:pt idx="3">
                  <c:v>8.8511296424018237E-3</c:v>
                </c:pt>
                <c:pt idx="4">
                  <c:v>1.0220408163265306E-2</c:v>
                </c:pt>
                <c:pt idx="5">
                  <c:v>1.0372198141738816E-2</c:v>
                </c:pt>
                <c:pt idx="6">
                  <c:v>1.1332898549175158E-2</c:v>
                </c:pt>
                <c:pt idx="7">
                  <c:v>1.2267610977614772E-2</c:v>
                </c:pt>
                <c:pt idx="8">
                  <c:v>1.2597365131262622E-2</c:v>
                </c:pt>
                <c:pt idx="9">
                  <c:v>1.229885439886438E-2</c:v>
                </c:pt>
                <c:pt idx="10">
                  <c:v>1.2997134670487107E-2</c:v>
                </c:pt>
                <c:pt idx="11">
                  <c:v>1.4854447534232108E-2</c:v>
                </c:pt>
                <c:pt idx="12">
                  <c:v>1.521057684522226E-2</c:v>
                </c:pt>
                <c:pt idx="13">
                  <c:v>1.6838985226503608E-2</c:v>
                </c:pt>
                <c:pt idx="14">
                  <c:v>1.9989345192597225E-2</c:v>
                </c:pt>
                <c:pt idx="15">
                  <c:v>2.1968870591271096E-2</c:v>
                </c:pt>
                <c:pt idx="16">
                  <c:v>2.2575211160671918E-2</c:v>
                </c:pt>
                <c:pt idx="17">
                  <c:v>2.3554082862174437E-2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6A-4762-A1FE-384F713C839E}"/>
            </c:ext>
          </c:extLst>
        </c:ser>
        <c:ser>
          <c:idx val="5"/>
          <c:order val="5"/>
          <c:tx>
            <c:strRef>
              <c:f>Chart_1!$A$14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strRef>
              <c:f>Chart_1!$B$1:$T$1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Chart_1!$B$14:$T$14</c:f>
              <c:numCache>
                <c:formatCode>0.0%</c:formatCode>
                <c:ptCount val="19"/>
                <c:pt idx="0">
                  <c:v>1.0306936316270342E-2</c:v>
                </c:pt>
                <c:pt idx="1">
                  <c:v>1.1504976651231765E-2</c:v>
                </c:pt>
                <c:pt idx="2">
                  <c:v>1.2926741921399523E-2</c:v>
                </c:pt>
                <c:pt idx="3">
                  <c:v>1.6967002674147164E-2</c:v>
                </c:pt>
                <c:pt idx="4">
                  <c:v>1.7910912425269855E-2</c:v>
                </c:pt>
                <c:pt idx="5">
                  <c:v>1.8401941682504273E-2</c:v>
                </c:pt>
                <c:pt idx="6">
                  <c:v>2.036681845253448E-2</c:v>
                </c:pt>
                <c:pt idx="7">
                  <c:v>2.2545097084479805E-2</c:v>
                </c:pt>
                <c:pt idx="8">
                  <c:v>2.5694883273850319E-2</c:v>
                </c:pt>
                <c:pt idx="9">
                  <c:v>2.2386027342544346E-2</c:v>
                </c:pt>
                <c:pt idx="10">
                  <c:v>2.3679383543335392E-2</c:v>
                </c:pt>
                <c:pt idx="11">
                  <c:v>2.6160276410467736E-2</c:v>
                </c:pt>
                <c:pt idx="12">
                  <c:v>2.7948384877547604E-2</c:v>
                </c:pt>
                <c:pt idx="13">
                  <c:v>2.7930208689702359E-2</c:v>
                </c:pt>
                <c:pt idx="14">
                  <c:v>2.8180734543328159E-2</c:v>
                </c:pt>
                <c:pt idx="15">
                  <c:v>2.993692382338671E-2</c:v>
                </c:pt>
                <c:pt idx="16">
                  <c:v>3.157191788199306E-2</c:v>
                </c:pt>
                <c:pt idx="17">
                  <c:v>3.3343731294208895E-2</c:v>
                </c:pt>
                <c:pt idx="18">
                  <c:v>3.4079920657878425E-2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6A-4762-A1FE-384F713C8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71504"/>
        <c:axId val="155174640"/>
      </c:lineChart>
      <c:catAx>
        <c:axId val="15517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5174640"/>
        <c:crosses val="autoZero"/>
        <c:auto val="1"/>
        <c:lblAlgn val="ctr"/>
        <c:lblOffset val="100"/>
        <c:noMultiLvlLbl val="0"/>
      </c:catAx>
      <c:valAx>
        <c:axId val="15517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az</a:t>
                </a:r>
                <a:r>
                  <a:rPr lang="hu-HU" baseline="0"/>
                  <a:t> összes foglalkoztatott arányában, %</a:t>
                </a:r>
                <a:endParaRPr lang="hu-HU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1551715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Data!$A$11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Data!$B$11:$Q$11</c:f>
              <c:numCache>
                <c:formatCode>#\ ##0.0</c:formatCode>
                <c:ptCount val="16"/>
                <c:pt idx="0">
                  <c:v>3.5</c:v>
                </c:pt>
                <c:pt idx="1">
                  <c:v>3.1</c:v>
                </c:pt>
                <c:pt idx="2">
                  <c:v>0.6</c:v>
                </c:pt>
                <c:pt idx="3">
                  <c:v>-4.3</c:v>
                </c:pt>
                <c:pt idx="4">
                  <c:v>2.2000000000000002</c:v>
                </c:pt>
                <c:pt idx="5">
                  <c:v>1.8</c:v>
                </c:pt>
                <c:pt idx="6">
                  <c:v>-0.7</c:v>
                </c:pt>
                <c:pt idx="7">
                  <c:v>0</c:v>
                </c:pt>
                <c:pt idx="8">
                  <c:v>1.6</c:v>
                </c:pt>
                <c:pt idx="9">
                  <c:v>2.2999999999999998</c:v>
                </c:pt>
                <c:pt idx="10">
                  <c:v>2</c:v>
                </c:pt>
                <c:pt idx="11">
                  <c:v>2.8</c:v>
                </c:pt>
                <c:pt idx="12">
                  <c:v>2.1</c:v>
                </c:pt>
                <c:pt idx="13">
                  <c:v>1.5</c:v>
                </c:pt>
                <c:pt idx="14">
                  <c:v>-7.4</c:v>
                </c:pt>
                <c:pt idx="1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4-48DC-B6D5-D31EEC2CAE42}"/>
            </c:ext>
          </c:extLst>
        </c:ser>
        <c:ser>
          <c:idx val="1"/>
          <c:order val="1"/>
          <c:tx>
            <c:strRef>
              <c:f>Data!$A$12</c:f>
              <c:strCache>
                <c:ptCount val="1"/>
                <c:pt idx="0">
                  <c:v>Czechia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Data!$B$12:$Q$12</c:f>
              <c:numCache>
                <c:formatCode>#\ ##0.0</c:formatCode>
                <c:ptCount val="16"/>
                <c:pt idx="0">
                  <c:v>6.8</c:v>
                </c:pt>
                <c:pt idx="1">
                  <c:v>5.6</c:v>
                </c:pt>
                <c:pt idx="2">
                  <c:v>2.7</c:v>
                </c:pt>
                <c:pt idx="3">
                  <c:v>-4.7</c:v>
                </c:pt>
                <c:pt idx="4">
                  <c:v>2.4</c:v>
                </c:pt>
                <c:pt idx="5">
                  <c:v>1.8</c:v>
                </c:pt>
                <c:pt idx="6">
                  <c:v>-0.8</c:v>
                </c:pt>
                <c:pt idx="7">
                  <c:v>0</c:v>
                </c:pt>
                <c:pt idx="8">
                  <c:v>2.2999999999999998</c:v>
                </c:pt>
                <c:pt idx="9">
                  <c:v>5.4</c:v>
                </c:pt>
                <c:pt idx="10">
                  <c:v>2.5</c:v>
                </c:pt>
                <c:pt idx="11">
                  <c:v>5.2</c:v>
                </c:pt>
                <c:pt idx="12">
                  <c:v>3.2</c:v>
                </c:pt>
                <c:pt idx="13">
                  <c:v>2.2999999999999998</c:v>
                </c:pt>
                <c:pt idx="14">
                  <c:v>-7.8</c:v>
                </c:pt>
                <c:pt idx="15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4-48DC-B6D5-D31EEC2CAE42}"/>
            </c:ext>
          </c:extLst>
        </c:ser>
        <c:ser>
          <c:idx val="2"/>
          <c:order val="2"/>
          <c:tx>
            <c:strRef>
              <c:f>Data!$A$13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Data!$B$13:$Q$13</c:f>
              <c:numCache>
                <c:formatCode>#\ ##0.0</c:formatCode>
                <c:ptCount val="16"/>
                <c:pt idx="0">
                  <c:v>5</c:v>
                </c:pt>
                <c:pt idx="1">
                  <c:v>5.3</c:v>
                </c:pt>
                <c:pt idx="2">
                  <c:v>1.8</c:v>
                </c:pt>
                <c:pt idx="3">
                  <c:v>-7.4</c:v>
                </c:pt>
                <c:pt idx="4">
                  <c:v>-1.5</c:v>
                </c:pt>
                <c:pt idx="5">
                  <c:v>-0.3</c:v>
                </c:pt>
                <c:pt idx="6">
                  <c:v>-2.2000000000000002</c:v>
                </c:pt>
                <c:pt idx="7">
                  <c:v>-0.5</c:v>
                </c:pt>
                <c:pt idx="8">
                  <c:v>-0.1</c:v>
                </c:pt>
                <c:pt idx="9">
                  <c:v>2.4</c:v>
                </c:pt>
                <c:pt idx="10">
                  <c:v>3.5</c:v>
                </c:pt>
                <c:pt idx="11">
                  <c:v>3.1</c:v>
                </c:pt>
                <c:pt idx="12">
                  <c:v>2.7</c:v>
                </c:pt>
                <c:pt idx="13">
                  <c:v>2.9</c:v>
                </c:pt>
                <c:pt idx="14">
                  <c:v>-10.8</c:v>
                </c:pt>
                <c:pt idx="15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A4-48DC-B6D5-D31EEC2CAE42}"/>
            </c:ext>
          </c:extLst>
        </c:ser>
        <c:ser>
          <c:idx val="3"/>
          <c:order val="3"/>
          <c:tx>
            <c:strRef>
              <c:f>Data!$A$14</c:f>
              <c:strCache>
                <c:ptCount val="1"/>
                <c:pt idx="0">
                  <c:v>Hungary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Data!$B$14:$Q$14</c:f>
              <c:numCache>
                <c:formatCode>#\ ##0.0</c:formatCode>
                <c:ptCount val="16"/>
                <c:pt idx="0">
                  <c:v>4</c:v>
                </c:pt>
                <c:pt idx="1">
                  <c:v>0.2</c:v>
                </c:pt>
                <c:pt idx="2">
                  <c:v>1.1000000000000001</c:v>
                </c:pt>
                <c:pt idx="3">
                  <c:v>-6.7</c:v>
                </c:pt>
                <c:pt idx="4">
                  <c:v>0.7</c:v>
                </c:pt>
                <c:pt idx="5">
                  <c:v>1.8</c:v>
                </c:pt>
                <c:pt idx="6">
                  <c:v>-1.5</c:v>
                </c:pt>
                <c:pt idx="7">
                  <c:v>2</c:v>
                </c:pt>
                <c:pt idx="8">
                  <c:v>4.2</c:v>
                </c:pt>
                <c:pt idx="9">
                  <c:v>3.8</c:v>
                </c:pt>
                <c:pt idx="10">
                  <c:v>2.2000000000000002</c:v>
                </c:pt>
                <c:pt idx="11">
                  <c:v>4.3</c:v>
                </c:pt>
                <c:pt idx="12">
                  <c:v>5.0999999999999996</c:v>
                </c:pt>
                <c:pt idx="13">
                  <c:v>4.9000000000000004</c:v>
                </c:pt>
                <c:pt idx="14">
                  <c:v>-7</c:v>
                </c:pt>
                <c:pt idx="1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A4-48DC-B6D5-D31EEC2CAE42}"/>
            </c:ext>
          </c:extLst>
        </c:ser>
        <c:ser>
          <c:idx val="4"/>
          <c:order val="4"/>
          <c:tx>
            <c:strRef>
              <c:f>Data!$A$15</c:f>
              <c:strCache>
                <c:ptCount val="1"/>
                <c:pt idx="0">
                  <c:v>Austria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Data!$B$15:$Q$15</c:f>
              <c:numCache>
                <c:formatCode>#\ ##0.0</c:formatCode>
                <c:ptCount val="16"/>
                <c:pt idx="0">
                  <c:v>3.5</c:v>
                </c:pt>
                <c:pt idx="1">
                  <c:v>3.7</c:v>
                </c:pt>
                <c:pt idx="2">
                  <c:v>1.5</c:v>
                </c:pt>
                <c:pt idx="3">
                  <c:v>-3.8</c:v>
                </c:pt>
                <c:pt idx="4">
                  <c:v>1.8</c:v>
                </c:pt>
                <c:pt idx="5">
                  <c:v>2.9</c:v>
                </c:pt>
                <c:pt idx="6">
                  <c:v>0.7</c:v>
                </c:pt>
                <c:pt idx="7">
                  <c:v>0</c:v>
                </c:pt>
                <c:pt idx="8">
                  <c:v>0.7</c:v>
                </c:pt>
                <c:pt idx="9">
                  <c:v>1</c:v>
                </c:pt>
                <c:pt idx="10">
                  <c:v>2.1</c:v>
                </c:pt>
                <c:pt idx="11">
                  <c:v>2.5</c:v>
                </c:pt>
                <c:pt idx="12">
                  <c:v>2.4</c:v>
                </c:pt>
                <c:pt idx="13">
                  <c:v>1.6</c:v>
                </c:pt>
                <c:pt idx="14">
                  <c:v>-7.1</c:v>
                </c:pt>
                <c:pt idx="15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A4-48DC-B6D5-D31EEC2CAE42}"/>
            </c:ext>
          </c:extLst>
        </c:ser>
        <c:ser>
          <c:idx val="5"/>
          <c:order val="5"/>
          <c:tx>
            <c:strRef>
              <c:f>Data!$A$16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Data!$B$16:$Q$16</c:f>
              <c:numCache>
                <c:formatCode>#\ ##0.0</c:formatCode>
                <c:ptCount val="16"/>
                <c:pt idx="0">
                  <c:v>6.2</c:v>
                </c:pt>
                <c:pt idx="1">
                  <c:v>7</c:v>
                </c:pt>
                <c:pt idx="2">
                  <c:v>4.2</c:v>
                </c:pt>
                <c:pt idx="3">
                  <c:v>2.8</c:v>
                </c:pt>
                <c:pt idx="4">
                  <c:v>3.6</c:v>
                </c:pt>
                <c:pt idx="5">
                  <c:v>5</c:v>
                </c:pt>
                <c:pt idx="6">
                  <c:v>1.6</c:v>
                </c:pt>
                <c:pt idx="7">
                  <c:v>1.4</c:v>
                </c:pt>
                <c:pt idx="8">
                  <c:v>3.3</c:v>
                </c:pt>
                <c:pt idx="9">
                  <c:v>3.8</c:v>
                </c:pt>
                <c:pt idx="10">
                  <c:v>3.1</c:v>
                </c:pt>
                <c:pt idx="11">
                  <c:v>4.9000000000000004</c:v>
                </c:pt>
                <c:pt idx="12">
                  <c:v>5.3</c:v>
                </c:pt>
                <c:pt idx="13">
                  <c:v>4.0999999999999996</c:v>
                </c:pt>
                <c:pt idx="14">
                  <c:v>-4.5999999999999996</c:v>
                </c:pt>
                <c:pt idx="1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A4-48DC-B6D5-D31EEC2CAE42}"/>
            </c:ext>
          </c:extLst>
        </c:ser>
        <c:ser>
          <c:idx val="6"/>
          <c:order val="6"/>
          <c:tx>
            <c:strRef>
              <c:f>Data!$A$17</c:f>
              <c:strCache>
                <c:ptCount val="1"/>
                <c:pt idx="0">
                  <c:v>Romania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Data!$B$17:$Q$17</c:f>
              <c:numCache>
                <c:formatCode>#\ ##0.0</c:formatCode>
                <c:ptCount val="16"/>
                <c:pt idx="0">
                  <c:v>8</c:v>
                </c:pt>
                <c:pt idx="1">
                  <c:v>7.2</c:v>
                </c:pt>
                <c:pt idx="2">
                  <c:v>9.3000000000000007</c:v>
                </c:pt>
                <c:pt idx="3">
                  <c:v>-5.5</c:v>
                </c:pt>
                <c:pt idx="4">
                  <c:v>-3.9</c:v>
                </c:pt>
                <c:pt idx="5">
                  <c:v>2</c:v>
                </c:pt>
                <c:pt idx="6">
                  <c:v>2.1</c:v>
                </c:pt>
                <c:pt idx="7">
                  <c:v>3.5</c:v>
                </c:pt>
                <c:pt idx="8">
                  <c:v>3.4</c:v>
                </c:pt>
                <c:pt idx="9">
                  <c:v>3.9</c:v>
                </c:pt>
                <c:pt idx="10">
                  <c:v>4.8</c:v>
                </c:pt>
                <c:pt idx="11">
                  <c:v>7.1</c:v>
                </c:pt>
                <c:pt idx="12">
                  <c:v>4.4000000000000004</c:v>
                </c:pt>
                <c:pt idx="13">
                  <c:v>4.0999999999999996</c:v>
                </c:pt>
                <c:pt idx="14">
                  <c:v>-6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5A4-48DC-B6D5-D31EEC2CAE42}"/>
            </c:ext>
          </c:extLst>
        </c:ser>
        <c:ser>
          <c:idx val="7"/>
          <c:order val="7"/>
          <c:tx>
            <c:strRef>
              <c:f>Data!$A$18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Data!$B$18:$Q$18</c:f>
              <c:numCache>
                <c:formatCode>#\ ##0.0</c:formatCode>
                <c:ptCount val="16"/>
                <c:pt idx="0">
                  <c:v>5.7</c:v>
                </c:pt>
                <c:pt idx="1">
                  <c:v>7</c:v>
                </c:pt>
                <c:pt idx="2">
                  <c:v>3.5</c:v>
                </c:pt>
                <c:pt idx="3">
                  <c:v>-7.5</c:v>
                </c:pt>
                <c:pt idx="4">
                  <c:v>1.3</c:v>
                </c:pt>
                <c:pt idx="5">
                  <c:v>0.9</c:v>
                </c:pt>
                <c:pt idx="6">
                  <c:v>-2.6</c:v>
                </c:pt>
                <c:pt idx="7">
                  <c:v>-1</c:v>
                </c:pt>
                <c:pt idx="8">
                  <c:v>2.8</c:v>
                </c:pt>
                <c:pt idx="9">
                  <c:v>2.2000000000000002</c:v>
                </c:pt>
                <c:pt idx="10">
                  <c:v>3.1</c:v>
                </c:pt>
                <c:pt idx="11">
                  <c:v>4.8</c:v>
                </c:pt>
                <c:pt idx="12">
                  <c:v>4.0999999999999996</c:v>
                </c:pt>
                <c:pt idx="13">
                  <c:v>2.4</c:v>
                </c:pt>
                <c:pt idx="14">
                  <c:v>-7</c:v>
                </c:pt>
                <c:pt idx="1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5A4-48DC-B6D5-D31EEC2CAE42}"/>
            </c:ext>
          </c:extLst>
        </c:ser>
        <c:ser>
          <c:idx val="8"/>
          <c:order val="8"/>
          <c:tx>
            <c:strRef>
              <c:f>Data!$A$19</c:f>
              <c:strCache>
                <c:ptCount val="1"/>
                <c:pt idx="0">
                  <c:v>Slovakia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Data!$B$19:$Q$19</c:f>
              <c:numCache>
                <c:formatCode>#\ ##0.0</c:formatCode>
                <c:ptCount val="16"/>
                <c:pt idx="0">
                  <c:v>8.5</c:v>
                </c:pt>
                <c:pt idx="1">
                  <c:v>10.8</c:v>
                </c:pt>
                <c:pt idx="2">
                  <c:v>5.6</c:v>
                </c:pt>
                <c:pt idx="3">
                  <c:v>-5.5</c:v>
                </c:pt>
                <c:pt idx="4">
                  <c:v>5.7</c:v>
                </c:pt>
                <c:pt idx="5">
                  <c:v>2.9</c:v>
                </c:pt>
                <c:pt idx="6">
                  <c:v>1.9</c:v>
                </c:pt>
                <c:pt idx="7">
                  <c:v>0.7</c:v>
                </c:pt>
                <c:pt idx="8">
                  <c:v>2.8</c:v>
                </c:pt>
                <c:pt idx="9">
                  <c:v>4.8</c:v>
                </c:pt>
                <c:pt idx="10">
                  <c:v>2.1</c:v>
                </c:pt>
                <c:pt idx="11">
                  <c:v>3</c:v>
                </c:pt>
                <c:pt idx="12">
                  <c:v>3.9</c:v>
                </c:pt>
                <c:pt idx="13">
                  <c:v>2.4</c:v>
                </c:pt>
                <c:pt idx="14">
                  <c:v>-9</c:v>
                </c:pt>
                <c:pt idx="15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A4-48DC-B6D5-D31EEC2CAE42}"/>
            </c:ext>
          </c:extLst>
        </c:ser>
        <c:ser>
          <c:idx val="9"/>
          <c:order val="9"/>
          <c:tx>
            <c:strRef>
              <c:f>Data!$A$20</c:f>
              <c:strCache>
                <c:ptCount val="1"/>
                <c:pt idx="0">
                  <c:v>Serbia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Data!$B$10:$Q$10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2020*</c:v>
                </c:pt>
                <c:pt idx="15">
                  <c:v>2021*</c:v>
                </c:pt>
              </c:strCache>
            </c:strRef>
          </c:cat>
          <c:val>
            <c:numRef>
              <c:f>Data!$B$20:$Q$20</c:f>
              <c:numCache>
                <c:formatCode>#\ ##0.0</c:formatCode>
                <c:ptCount val="16"/>
                <c:pt idx="0">
                  <c:v>5.0999999999999996</c:v>
                </c:pt>
                <c:pt idx="1">
                  <c:v>6.4</c:v>
                </c:pt>
                <c:pt idx="2">
                  <c:v>5.7</c:v>
                </c:pt>
                <c:pt idx="3">
                  <c:v>-2.7</c:v>
                </c:pt>
                <c:pt idx="4">
                  <c:v>0.7</c:v>
                </c:pt>
                <c:pt idx="5">
                  <c:v>2</c:v>
                </c:pt>
                <c:pt idx="6">
                  <c:v>-0.7</c:v>
                </c:pt>
                <c:pt idx="7">
                  <c:v>2.9</c:v>
                </c:pt>
                <c:pt idx="8">
                  <c:v>-1.6</c:v>
                </c:pt>
                <c:pt idx="9">
                  <c:v>1.8</c:v>
                </c:pt>
                <c:pt idx="10">
                  <c:v>3.3</c:v>
                </c:pt>
                <c:pt idx="11">
                  <c:v>2</c:v>
                </c:pt>
                <c:pt idx="12">
                  <c:v>4.4000000000000004</c:v>
                </c:pt>
                <c:pt idx="13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5A4-48DC-B6D5-D31EEC2CA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71896"/>
        <c:axId val="186035984"/>
      </c:lineChart>
      <c:catAx>
        <c:axId val="15517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035984"/>
        <c:crosses val="autoZero"/>
        <c:auto val="1"/>
        <c:lblAlgn val="ctr"/>
        <c:lblOffset val="100"/>
        <c:noMultiLvlLbl val="0"/>
      </c:catAx>
      <c:valAx>
        <c:axId val="186035984"/>
        <c:scaling>
          <c:orientation val="minMax"/>
          <c:min val="-1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5171896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190462905044547"/>
          <c:y val="1.7008659407608689E-2"/>
          <c:w val="0.30964570969558708"/>
          <c:h val="0.98196210143458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40529308836396"/>
          <c:y val="5.1400554097404488E-2"/>
          <c:w val="0.80903915135608051"/>
          <c:h val="0.68374052201808111"/>
        </c:manualLayout>
      </c:layout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Chart_2!$AD$48:$AY$48</c:f>
              <c:numCache>
                <c:formatCode>General</c:formatCode>
                <c:ptCount val="22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</c:numCache>
            </c:numRef>
          </c:cat>
          <c:val>
            <c:numRef>
              <c:f>Chart_2!$AD$56:$AY$56</c:f>
              <c:numCache>
                <c:formatCode>0.0</c:formatCode>
                <c:ptCount val="22"/>
                <c:pt idx="0">
                  <c:v>1.3258136114568941</c:v>
                </c:pt>
                <c:pt idx="1">
                  <c:v>1.1182813036313917</c:v>
                </c:pt>
                <c:pt idx="2">
                  <c:v>3.0939987522885986</c:v>
                </c:pt>
                <c:pt idx="3">
                  <c:v>3.6530152999920489</c:v>
                </c:pt>
                <c:pt idx="4">
                  <c:v>-5.0005437343676391</c:v>
                </c:pt>
                <c:pt idx="5">
                  <c:v>-1.0290819962799986</c:v>
                </c:pt>
                <c:pt idx="6">
                  <c:v>0.36294245304198114</c:v>
                </c:pt>
                <c:pt idx="7">
                  <c:v>0.41920186021846462</c:v>
                </c:pt>
                <c:pt idx="8">
                  <c:v>4.1877758143696866</c:v>
                </c:pt>
                <c:pt idx="9">
                  <c:v>0.92030129304552588</c:v>
                </c:pt>
                <c:pt idx="10">
                  <c:v>-1.7727323565596862</c:v>
                </c:pt>
                <c:pt idx="11">
                  <c:v>-2.2264676474789269</c:v>
                </c:pt>
                <c:pt idx="12">
                  <c:v>8.8711734487972649E-2</c:v>
                </c:pt>
                <c:pt idx="13">
                  <c:v>0.24876854086927835</c:v>
                </c:pt>
                <c:pt idx="14">
                  <c:v>8.5870712098895297E-2</c:v>
                </c:pt>
                <c:pt idx="15">
                  <c:v>-7.8361548127432457E-2</c:v>
                </c:pt>
                <c:pt idx="16">
                  <c:v>-0.53053589886918928</c:v>
                </c:pt>
                <c:pt idx="17">
                  <c:v>-1.5305758765529021</c:v>
                </c:pt>
                <c:pt idx="18">
                  <c:v>-3.6024328117689919</c:v>
                </c:pt>
                <c:pt idx="19">
                  <c:v>-2.414403921283153</c:v>
                </c:pt>
                <c:pt idx="20">
                  <c:v>-5.8742586002372548</c:v>
                </c:pt>
                <c:pt idx="21">
                  <c:v>-25.411480103501589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A-41BA-9F68-91CD1BB61CC2}"/>
            </c:ext>
          </c:extLst>
        </c:ser>
        <c:ser>
          <c:idx val="1"/>
          <c:order val="1"/>
          <c:tx>
            <c:v>KKE sáv</c:v>
          </c:tx>
          <c:spPr>
            <a:solidFill>
              <a:schemeClr val="bg1">
                <a:lumMod val="85000"/>
              </a:schemeClr>
            </a:solidFill>
          </c:spPr>
          <c:cat>
            <c:numRef>
              <c:f>Chart_2!$AD$48:$AY$48</c:f>
              <c:numCache>
                <c:formatCode>General</c:formatCode>
                <c:ptCount val="22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</c:numCache>
            </c:numRef>
          </c:cat>
          <c:val>
            <c:numRef>
              <c:f>Chart_2!$AD$57:$AY$57</c:f>
              <c:numCache>
                <c:formatCode>0.0</c:formatCode>
                <c:ptCount val="22"/>
                <c:pt idx="0">
                  <c:v>8.753592637296137</c:v>
                </c:pt>
                <c:pt idx="1">
                  <c:v>9.7856920147931561</c:v>
                </c:pt>
                <c:pt idx="2">
                  <c:v>3.9230095517900168</c:v>
                </c:pt>
                <c:pt idx="3">
                  <c:v>5.0564632482539906</c:v>
                </c:pt>
                <c:pt idx="4">
                  <c:v>8.3179464617541186</c:v>
                </c:pt>
                <c:pt idx="5">
                  <c:v>7.1004354998109562</c:v>
                </c:pt>
                <c:pt idx="6">
                  <c:v>4.0171963946226299</c:v>
                </c:pt>
                <c:pt idx="7">
                  <c:v>6.5090432806960763</c:v>
                </c:pt>
                <c:pt idx="8">
                  <c:v>2.9450479623554031</c:v>
                </c:pt>
                <c:pt idx="9">
                  <c:v>6.6689301914999675</c:v>
                </c:pt>
                <c:pt idx="10">
                  <c:v>11.804569274028538</c:v>
                </c:pt>
                <c:pt idx="11">
                  <c:v>12.665075252439081</c:v>
                </c:pt>
                <c:pt idx="12">
                  <c:v>6.2724298681464887</c:v>
                </c:pt>
                <c:pt idx="13">
                  <c:v>8.2521115024559322</c:v>
                </c:pt>
                <c:pt idx="14">
                  <c:v>9.4330589776250093</c:v>
                </c:pt>
                <c:pt idx="15">
                  <c:v>10.324704748580288</c:v>
                </c:pt>
                <c:pt idx="16">
                  <c:v>7.4469574548490414</c:v>
                </c:pt>
                <c:pt idx="17">
                  <c:v>5.4321545425554376</c:v>
                </c:pt>
                <c:pt idx="18">
                  <c:v>11.199292988541643</c:v>
                </c:pt>
                <c:pt idx="19">
                  <c:v>5.6144300407470524</c:v>
                </c:pt>
                <c:pt idx="20">
                  <c:v>7.6141259624082096</c:v>
                </c:pt>
                <c:pt idx="21">
                  <c:v>12.715629021096632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A-41BA-9F68-91CD1BB61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31280"/>
        <c:axId val="186036768"/>
      </c:areaChart>
      <c:lineChart>
        <c:grouping val="standard"/>
        <c:varyColors val="0"/>
        <c:ser>
          <c:idx val="2"/>
          <c:order val="2"/>
          <c:tx>
            <c:strRef>
              <c:f>Chart_2!$A$50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Chart_2!$J$48:$AY$48</c:f>
              <c:numCache>
                <c:formatCode>General</c:formatCode>
                <c:ptCount val="42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</c:numCache>
            </c:numRef>
          </c:cat>
          <c:val>
            <c:numRef>
              <c:f>Chart_2!$AD$50:$AY$50</c:f>
              <c:numCache>
                <c:formatCode>0.0</c:formatCode>
                <c:ptCount val="22"/>
                <c:pt idx="0">
                  <c:v>2.9450324361532267</c:v>
                </c:pt>
                <c:pt idx="1">
                  <c:v>3.0000076833031812</c:v>
                </c:pt>
                <c:pt idx="2">
                  <c:v>3.0939987522885986</c:v>
                </c:pt>
                <c:pt idx="3">
                  <c:v>3.6530152999920489</c:v>
                </c:pt>
                <c:pt idx="4">
                  <c:v>1.9628401082748752</c:v>
                </c:pt>
                <c:pt idx="5">
                  <c:v>4.1462161599609146</c:v>
                </c:pt>
                <c:pt idx="6">
                  <c:v>1.532444176921814</c:v>
                </c:pt>
                <c:pt idx="7">
                  <c:v>3.1520623497697215</c:v>
                </c:pt>
                <c:pt idx="8">
                  <c:v>4.1877758143696866</c:v>
                </c:pt>
                <c:pt idx="9">
                  <c:v>1.125327859610465</c:v>
                </c:pt>
                <c:pt idx="10">
                  <c:v>3.9915204305386141</c:v>
                </c:pt>
                <c:pt idx="11">
                  <c:v>3.4062830921284899</c:v>
                </c:pt>
                <c:pt idx="12">
                  <c:v>2.635541154389955</c:v>
                </c:pt>
                <c:pt idx="13">
                  <c:v>3.5305431371075002</c:v>
                </c:pt>
                <c:pt idx="14">
                  <c:v>1.1536995885802526</c:v>
                </c:pt>
                <c:pt idx="15">
                  <c:v>-7.8361548127432457E-2</c:v>
                </c:pt>
                <c:pt idx="16">
                  <c:v>-0.53053589886918928</c:v>
                </c:pt>
                <c:pt idx="17">
                  <c:v>-1.5305758765529021</c:v>
                </c:pt>
                <c:pt idx="18">
                  <c:v>-8.1257697307464127E-2</c:v>
                </c:pt>
                <c:pt idx="19">
                  <c:v>-1.6360554003594672</c:v>
                </c:pt>
                <c:pt idx="20">
                  <c:v>-4.830457230568868</c:v>
                </c:pt>
                <c:pt idx="21">
                  <c:v>-20.466666666666665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6A-41BA-9F68-91CD1BB61CC2}"/>
            </c:ext>
          </c:extLst>
        </c:ser>
        <c:ser>
          <c:idx val="3"/>
          <c:order val="3"/>
          <c:tx>
            <c:strRef>
              <c:f>Chart_2!$A$52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Chart_2!$J$48:$AY$48</c:f>
              <c:numCache>
                <c:formatCode>General</c:formatCode>
                <c:ptCount val="42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</c:numCache>
            </c:numRef>
          </c:cat>
          <c:val>
            <c:numRef>
              <c:f>Chart_2!$AD$52:$AY$52</c:f>
              <c:numCache>
                <c:formatCode>0.0</c:formatCode>
                <c:ptCount val="22"/>
                <c:pt idx="0">
                  <c:v>9.4294005550104316</c:v>
                </c:pt>
                <c:pt idx="1">
                  <c:v>7.9343274833068023</c:v>
                </c:pt>
                <c:pt idx="2">
                  <c:v>5.5587675483366183</c:v>
                </c:pt>
                <c:pt idx="3">
                  <c:v>8.7094785482460395</c:v>
                </c:pt>
                <c:pt idx="4">
                  <c:v>5.0234912745025895E-2</c:v>
                </c:pt>
                <c:pt idx="5">
                  <c:v>5.5422213951712678</c:v>
                </c:pt>
                <c:pt idx="6">
                  <c:v>1.2473141892701136</c:v>
                </c:pt>
                <c:pt idx="7">
                  <c:v>0.41920186021846462</c:v>
                </c:pt>
                <c:pt idx="8">
                  <c:v>5.5734770121198096</c:v>
                </c:pt>
                <c:pt idx="9">
                  <c:v>2.4251956385092086</c:v>
                </c:pt>
                <c:pt idx="10">
                  <c:v>2.9669641035901435</c:v>
                </c:pt>
                <c:pt idx="11">
                  <c:v>1.9881979248464603</c:v>
                </c:pt>
                <c:pt idx="12">
                  <c:v>8.8711734487972649E-2</c:v>
                </c:pt>
                <c:pt idx="13">
                  <c:v>0.24876854086927835</c:v>
                </c:pt>
                <c:pt idx="14">
                  <c:v>8.5870712098895297E-2</c:v>
                </c:pt>
                <c:pt idx="15">
                  <c:v>1.6662733253868396</c:v>
                </c:pt>
                <c:pt idx="16">
                  <c:v>5.7798551297042735</c:v>
                </c:pt>
                <c:pt idx="17">
                  <c:v>3.8487945614325838</c:v>
                </c:pt>
                <c:pt idx="18">
                  <c:v>7.5968601767726511</c:v>
                </c:pt>
                <c:pt idx="19">
                  <c:v>3.2000261194638995</c:v>
                </c:pt>
                <c:pt idx="20">
                  <c:v>1.7398673621709548</c:v>
                </c:pt>
                <c:pt idx="21">
                  <c:v>-20.114655939575684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6A-41BA-9F68-91CD1BB61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031280"/>
        <c:axId val="186036768"/>
      </c:lineChart>
      <c:catAx>
        <c:axId val="18603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86036768"/>
        <c:crosses val="autoZero"/>
        <c:auto val="1"/>
        <c:lblAlgn val="ctr"/>
        <c:lblOffset val="100"/>
        <c:tickLblSkip val="4"/>
        <c:noMultiLvlLbl val="0"/>
      </c:catAx>
      <c:valAx>
        <c:axId val="18603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86031280"/>
        <c:crosses val="autoZero"/>
        <c:crossBetween val="midCat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8D60-F521-411E-8984-69FD0AFB7F64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7D08D-153A-4A7C-ADCF-7F9E87AA34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81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904" indent="-28457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314" indent="-2276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639" indent="-2276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965" indent="-2276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4290" indent="-227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616" indent="-227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941" indent="-227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267" indent="-227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6A3C0-2445-46CF-AB72-598005ADEF45}" type="slidenum">
              <a:rPr lang="hu-HU" altLang="en-US"/>
              <a:pPr>
                <a:spcBef>
                  <a:spcPct val="0"/>
                </a:spcBef>
              </a:pPr>
              <a:t>1</a:t>
            </a:fld>
            <a:endParaRPr lang="hu-HU" altLang="en-US"/>
          </a:p>
        </p:txBody>
      </p:sp>
      <p:sp>
        <p:nvSpPr>
          <p:cNvPr id="5123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1330325"/>
            <a:ext cx="4789487" cy="3592513"/>
          </a:xfrm>
          <a:ln/>
        </p:spPr>
      </p:sp>
      <p:sp>
        <p:nvSpPr>
          <p:cNvPr id="5124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Dia számának helye 3"/>
          <p:cNvSpPr txBox="1">
            <a:spLocks noGrp="1"/>
          </p:cNvSpPr>
          <p:nvPr/>
        </p:nvSpPr>
        <p:spPr bwMode="auto">
          <a:xfrm>
            <a:off x="3647055" y="10903279"/>
            <a:ext cx="2790062" cy="57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5" tIns="45533" rIns="91065" bIns="4553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363885-2CB9-47E6-AC06-0BF5D441F522}" type="slidenum">
              <a:rPr lang="hu-HU" altLang="en-US"/>
              <a:pPr algn="r" eaLnBrk="1" hangingPunct="1">
                <a:spcBef>
                  <a:spcPct val="0"/>
                </a:spcBef>
              </a:pPr>
              <a:t>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939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vállalati hitelezés a</a:t>
            </a:r>
            <a:r>
              <a:rPr lang="hu-HU" baseline="0" dirty="0"/>
              <a:t> kilábalással együtt megindult a régióban és Magyarországon is, itthon az NHP is támogatta</a:t>
            </a:r>
          </a:p>
          <a:p>
            <a:r>
              <a:rPr lang="hu-HU" baseline="0" dirty="0"/>
              <a:t>A lakossági hitelállományt nálunk a háztartások adósságleépítése mellett intézményi változások (végtörlesztés, devizahiteles elszámolás) is csökkentették az elmúlt években</a:t>
            </a:r>
          </a:p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4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4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kilábalás első szakaszát (2014) az ipar (és az export) vezérelte az egész </a:t>
            </a:r>
            <a:r>
              <a:rPr lang="hu-HU" dirty="0" err="1"/>
              <a:t>eurozónában</a:t>
            </a:r>
            <a:r>
              <a:rPr lang="hu-HU" dirty="0"/>
              <a:t> és a KKE régióban is.</a:t>
            </a:r>
            <a:r>
              <a:rPr lang="hu-HU" baseline="0" dirty="0"/>
              <a:t> Emellett a KKE országokban az építőipar is felpörgött az EU-s forrásoknak köszönhetően</a:t>
            </a:r>
          </a:p>
          <a:p>
            <a:r>
              <a:rPr lang="hu-HU" baseline="0" dirty="0"/>
              <a:t>2015-től fokozatosan élénkül a belső kereslet, ennek köszönhetően gyorsul a piaci szolgáltatások növekedése. Ezzel szemben az ipar dinamikája stabilizálódott</a:t>
            </a:r>
          </a:p>
          <a:p>
            <a:r>
              <a:rPr lang="hu-HU" baseline="0" dirty="0"/>
              <a:t>Magyarország a régióhoz képest: az ipar 2014-15-ben lóg ki felfelé az új autóipari kapacitásoknak köszönhetően, azóta a régiós mezőnnyel és az </a:t>
            </a:r>
            <a:r>
              <a:rPr lang="hu-HU" baseline="0" dirty="0" err="1"/>
              <a:t>eurozónával</a:t>
            </a:r>
            <a:r>
              <a:rPr lang="hu-HU" baseline="0" dirty="0"/>
              <a:t> együtt haladunk; az építőipar ciklusai sokkal szélsőségesebbek (EU források felhasználása); a szolgáltató szektor a régióban közepesnek mondható, az </a:t>
            </a:r>
            <a:r>
              <a:rPr lang="hu-HU" baseline="0" dirty="0" err="1"/>
              <a:t>eurozónánál</a:t>
            </a:r>
            <a:r>
              <a:rPr lang="hu-HU" baseline="0" dirty="0"/>
              <a:t> gyorsabban bővül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77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1330325"/>
            <a:ext cx="4789487" cy="359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vállalati hitelezés a</a:t>
            </a:r>
            <a:r>
              <a:rPr lang="hu-HU" baseline="0" dirty="0"/>
              <a:t> kilábalással együtt megindult a régióban és Magyarországon is, itthon az NHP is támogatta</a:t>
            </a:r>
          </a:p>
          <a:p>
            <a:r>
              <a:rPr lang="hu-HU" baseline="0" dirty="0"/>
              <a:t>A lakossági hitelállományt nálunk a háztartások adósságleépítése mellett intézményi változások (végtörlesztés, devizahiteles elszámolás) is csökkentették az elmúlt években</a:t>
            </a:r>
          </a:p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2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835025" y="1647825"/>
            <a:ext cx="4471988" cy="33543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Alacsony Magyarországon a felsőfokú végzettek aránya. </a:t>
            </a:r>
          </a:p>
          <a:p>
            <a:r>
              <a:rPr lang="hu-HU" b="1" dirty="0"/>
              <a:t>A munkaerő-kínálat minősége </a:t>
            </a:r>
            <a:r>
              <a:rPr lang="hu-HU" dirty="0"/>
              <a:t>legegyszerűbben a </a:t>
            </a:r>
            <a:r>
              <a:rPr lang="hu-HU" b="1" dirty="0"/>
              <a:t>lakosság iskolai végzettségével</a:t>
            </a:r>
            <a:r>
              <a:rPr lang="hu-HU" dirty="0"/>
              <a:t> ragadható meg. </a:t>
            </a:r>
            <a:r>
              <a:rPr lang="hu-HU" b="1" dirty="0"/>
              <a:t>A magasan képzett munkavállalók termelékenyebbek</a:t>
            </a:r>
            <a:r>
              <a:rPr lang="hu-HU" dirty="0"/>
              <a:t>, nagyobb mértékben járulnak hozzá az  innovációhoz, illetve könnyebben alkalmazkodnak a technológiai újításokhoz. </a:t>
            </a:r>
            <a:r>
              <a:rPr lang="hu-HU" b="1" dirty="0"/>
              <a:t>A képzettebb munkavállalókat általában véve magasabb munkaerőpiaci aktivitás és foglalkoztatottsági ráta jellemzi.</a:t>
            </a:r>
          </a:p>
          <a:p>
            <a:r>
              <a:rPr lang="hu-HU" dirty="0"/>
              <a:t>A felsőfokú végzettséggel rendelkezők aránya jelentősen emelkedett az ezredforduló óta hazánkban, azonban még mindig elmarad a nyugat-európai szinttől. Magyarországon a 25—34 korosztály 30 százaléka rendelkezett felsőfokú képesítéssel, miközben ez az arány Ausztriában 40 százalék.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D8855-4DB8-4E85-A7FE-EF69F4CEC10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21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81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32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20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3767" y="1200845"/>
            <a:ext cx="297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0952" y="6316643"/>
            <a:ext cx="297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78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278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293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91574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8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84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78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49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94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44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85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84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52A4-30EA-473A-8C39-7D416E5CFC8C}" type="datetimeFigureOut">
              <a:rPr lang="hu-HU" smtClean="0"/>
              <a:t>2020. 09. 22.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DF4C-1DB8-4CBF-A196-09A171045E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32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" y="0"/>
            <a:ext cx="9090137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098" name="Téglalap 1"/>
          <p:cNvSpPr>
            <a:spLocks noChangeArrowheads="1"/>
          </p:cNvSpPr>
          <p:nvPr/>
        </p:nvSpPr>
        <p:spPr bwMode="auto">
          <a:xfrm>
            <a:off x="219894" y="276975"/>
            <a:ext cx="4298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KOVÁCS ÁRPÁD </a:t>
            </a:r>
            <a:r>
              <a:rPr lang="hu-HU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professzor emeritus, Szeged GTK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KÖLTSÉGVETÉSI TANÁCS </a:t>
            </a:r>
            <a:r>
              <a:rPr lang="hu-HU" alt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elnök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473558" y="5569744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hiller" panose="04020404031007020602" pitchFamily="82" charset="0"/>
            </a:endParaRPr>
          </a:p>
        </p:txBody>
      </p:sp>
      <p:sp>
        <p:nvSpPr>
          <p:cNvPr id="4100" name="Szövegdoboz 1"/>
          <p:cNvSpPr txBox="1">
            <a:spLocks noChangeArrowheads="1"/>
          </p:cNvSpPr>
          <p:nvPr/>
        </p:nvSpPr>
        <p:spPr bwMode="auto">
          <a:xfrm>
            <a:off x="4248151" y="1970485"/>
            <a:ext cx="270272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1"/>
          </a:p>
        </p:txBody>
      </p:sp>
      <p:sp>
        <p:nvSpPr>
          <p:cNvPr id="3" name="Szövegdoboz 2"/>
          <p:cNvSpPr txBox="1"/>
          <p:nvPr/>
        </p:nvSpPr>
        <p:spPr>
          <a:xfrm>
            <a:off x="518409" y="1722537"/>
            <a:ext cx="825345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u-HU" sz="3600" b="1" cap="all" dirty="0">
              <a:solidFill>
                <a:srgbClr val="C00000"/>
              </a:solidFill>
            </a:endParaRPr>
          </a:p>
          <a:p>
            <a:pPr algn="ctr"/>
            <a:r>
              <a:rPr lang="hu-HU" sz="3600" b="1" cap="all" dirty="0">
                <a:solidFill>
                  <a:srgbClr val="C00000"/>
                </a:solidFill>
              </a:rPr>
              <a:t>A MAGYAR és az utódállamok </a:t>
            </a:r>
            <a:r>
              <a:rPr lang="hu-HU" sz="3600" b="1" cap="all" dirty="0" err="1">
                <a:solidFill>
                  <a:srgbClr val="C00000"/>
                </a:solidFill>
              </a:rPr>
              <a:t>GAZDASÁGának</a:t>
            </a:r>
            <a:r>
              <a:rPr lang="hu-HU" sz="3600" b="1" cap="all" dirty="0">
                <a:solidFill>
                  <a:srgbClr val="C00000"/>
                </a:solidFill>
              </a:rPr>
              <a:t> HELYZETE Trianon után 100 évvel</a:t>
            </a:r>
          </a:p>
          <a:p>
            <a:pPr algn="ctr"/>
            <a:endParaRPr lang="hu-HU" sz="3200" b="1" cap="all" dirty="0">
              <a:solidFill>
                <a:srgbClr val="C00000"/>
              </a:solidFill>
            </a:endParaRPr>
          </a:p>
          <a:p>
            <a:pPr algn="ctr"/>
            <a:endParaRPr lang="hu-HU" sz="2400" b="1" dirty="0">
              <a:solidFill>
                <a:srgbClr val="002060"/>
              </a:solidFill>
            </a:endParaRPr>
          </a:p>
          <a:p>
            <a:pPr algn="ctr"/>
            <a:endParaRPr lang="hu-HU" sz="2400" b="1" dirty="0">
              <a:solidFill>
                <a:srgbClr val="002060"/>
              </a:solidFill>
            </a:endParaRPr>
          </a:p>
          <a:p>
            <a:pPr algn="ctr"/>
            <a:endParaRPr lang="hu-HU" sz="2400" b="1" dirty="0">
              <a:solidFill>
                <a:srgbClr val="002060"/>
              </a:solidFill>
            </a:endParaRPr>
          </a:p>
          <a:p>
            <a:pPr algn="ctr"/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Megköszönöm kollégáimnak és a KT munkáját támogató szakértőknek az előadás összeállításához nyújtott segítségét.</a:t>
            </a:r>
          </a:p>
          <a:p>
            <a:pPr algn="ctr"/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497-FE53-46F8-BC03-E786CDF67BF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02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50285"/>
              </p:ext>
            </p:extLst>
          </p:nvPr>
        </p:nvGraphicFramePr>
        <p:xfrm>
          <a:off x="37755" y="1587779"/>
          <a:ext cx="9106245" cy="494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363682" y="1248265"/>
            <a:ext cx="844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GDP növekedése Magyarországon és a környező EU-tagországokban (%)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6613288"/>
            <a:ext cx="429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cs typeface="Arial" panose="020B0604020202020204" pitchFamily="34" charset="0"/>
              </a:rPr>
              <a:t>Forrás: Eurostat, *Európai Bizottság előrejelzése 2020 nyár, KT Titkárság szerkesztés</a:t>
            </a:r>
            <a:endParaRPr lang="hu-HU" sz="900" dirty="0"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756" y="0"/>
            <a:ext cx="901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2008-2009-es válság után a magyar gazdaság együtt haladt a környező országokéval, kérdés, hogy miként alakul ez a jövőben? 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B9B9-94B2-406C-B112-701E3013D06C}" type="slidenum">
              <a:rPr lang="en-GB" smtClean="0"/>
              <a:t>10</a:t>
            </a:fld>
            <a:endParaRPr lang="en-GB"/>
          </a:p>
        </p:txBody>
      </p:sp>
      <p:sp>
        <p:nvSpPr>
          <p:cNvPr id="8" name="Szövegdoboz 7"/>
          <p:cNvSpPr txBox="1"/>
          <p:nvPr/>
        </p:nvSpPr>
        <p:spPr>
          <a:xfrm>
            <a:off x="5568219" y="1791666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097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0" y="66934"/>
            <a:ext cx="9099840" cy="1113095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2019-ig gyakorlatilag az összes fő szektorban a legmagasabb növekedési dinamikát mutatta. 2020-ban mindenütt visszaesés, így sajnos nálunk is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t>11</a:t>
            </a:fld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1076150" y="1439126"/>
            <a:ext cx="157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Ipar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2283" y="4217066"/>
            <a:ext cx="157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Építőipar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6812" y="1346792"/>
            <a:ext cx="15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Piaci szolgáltatások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3869" y="1131350"/>
            <a:ext cx="443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Hozzáadott érték éves változása a versenyszféra fő szektoraiban (%)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55866" y="6502186"/>
            <a:ext cx="1840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Forrás: Eurostat/KT Titkárság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-76190" y="1709963"/>
          <a:ext cx="4078332" cy="277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/>
        </p:nvGraphicFramePr>
        <p:xfrm>
          <a:off x="2251792" y="4355565"/>
          <a:ext cx="4092639" cy="254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4594080" y="17099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485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78" y="204789"/>
            <a:ext cx="8931219" cy="1698662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erősödő konjunktúránk a hitelezés élénkülését is elhozta. A lakossági hitelek hazai bővülése elmaradt a régiós átlagtól, 2020-ban viszont közelébe került. A vállalati hitelek igen dinamikusan alakultak 2019-ig részben a jegybanki programoknak köszönhetően 2020-ban sajnos törés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t>12</a:t>
            </a:fld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20182" y="6538913"/>
            <a:ext cx="445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Forrás: ECB/KT titkárság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454" y="2126951"/>
            <a:ext cx="361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Vállalati </a:t>
            </a:r>
            <a:r>
              <a:rPr lang="hu-HU" sz="1600" b="1" dirty="0" err="1"/>
              <a:t>hitelflow</a:t>
            </a:r>
            <a:r>
              <a:rPr lang="hu-HU" sz="1600" b="1" dirty="0"/>
              <a:t>/GDP ( 4 negyedéves érték,%)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502" y="2119732"/>
            <a:ext cx="401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Lakossági </a:t>
            </a:r>
            <a:r>
              <a:rPr lang="hu-HU" sz="1600" b="1" dirty="0" err="1"/>
              <a:t>hitelflow</a:t>
            </a:r>
            <a:r>
              <a:rPr lang="hu-HU" sz="1600" b="1" dirty="0"/>
              <a:t>/GDP ( 4 negyedéves érték,%)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0D04513-7DAB-41E7-B7AE-F082B422CA4D}"/>
              </a:ext>
            </a:extLst>
          </p:cNvPr>
          <p:cNvGraphicFramePr>
            <a:graphicFrameLocks/>
          </p:cNvGraphicFramePr>
          <p:nvPr/>
        </p:nvGraphicFramePr>
        <p:xfrm>
          <a:off x="103078" y="2704506"/>
          <a:ext cx="4195419" cy="373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3FBD4B8-486C-48CE-A2EE-3221C7B3089E}"/>
              </a:ext>
            </a:extLst>
          </p:cNvPr>
          <p:cNvGraphicFramePr>
            <a:graphicFrameLocks/>
          </p:cNvGraphicFramePr>
          <p:nvPr/>
        </p:nvGraphicFramePr>
        <p:xfrm>
          <a:off x="4762502" y="2704507"/>
          <a:ext cx="4381498" cy="373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00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39857"/>
              </p:ext>
            </p:extLst>
          </p:nvPr>
        </p:nvGraphicFramePr>
        <p:xfrm>
          <a:off x="-1" y="1557902"/>
          <a:ext cx="9018113" cy="516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0" y="6613288"/>
            <a:ext cx="429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cs typeface="Arial" panose="020B0604020202020204" pitchFamily="34" charset="0"/>
              </a:rPr>
              <a:t>Forrás: Eurostat, Európai Bizottság 2020 tavaszi előrejelzése, KT Titkárság szerkesztés</a:t>
            </a:r>
            <a:endParaRPr lang="hu-HU" sz="900" dirty="0"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-8486"/>
            <a:ext cx="9018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ígér a jövő az államháztartás szempontjából? Annak iránya nálunk is javuló volt 2020 tavaszáig, helyette mindenütt romlás, kérdés a mérték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41565" y="1275034"/>
            <a:ext cx="8214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Államháztartási egyenleg Magyarországon és a környező EU-tagországokban (%)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B9B9-94B2-406C-B112-701E3013D06C}" type="slidenum">
              <a:rPr lang="en-GB" smtClean="0"/>
              <a:t>13</a:t>
            </a:fld>
            <a:endParaRPr lang="en-GB"/>
          </a:p>
        </p:txBody>
      </p:sp>
      <p:sp>
        <p:nvSpPr>
          <p:cNvPr id="3" name="Szövegdoboz 2"/>
          <p:cNvSpPr txBox="1"/>
          <p:nvPr/>
        </p:nvSpPr>
        <p:spPr>
          <a:xfrm>
            <a:off x="3215985" y="3751868"/>
            <a:ext cx="2810742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A koronavírus-járvány válság hatásával még nincs Európai Bizottság előrejelzés</a:t>
            </a:r>
          </a:p>
          <a:p>
            <a:r>
              <a:rPr lang="hu-HU" b="1" dirty="0"/>
              <a:t>Magyarországon</a:t>
            </a:r>
            <a:r>
              <a:rPr lang="hu-HU" dirty="0"/>
              <a:t> a 2020 I. félévben -6,1%-os az államháztartási egyenleg, az éves várható pedig 7-9%</a:t>
            </a:r>
          </a:p>
        </p:txBody>
      </p:sp>
      <p:sp>
        <p:nvSpPr>
          <p:cNvPr id="6" name="Lefelé nyíl 5"/>
          <p:cNvSpPr/>
          <p:nvPr/>
        </p:nvSpPr>
        <p:spPr>
          <a:xfrm rot="19073098">
            <a:off x="5364999" y="1770940"/>
            <a:ext cx="896217" cy="2155365"/>
          </a:xfrm>
          <a:prstGeom prst="downArrow">
            <a:avLst/>
          </a:prstGeom>
          <a:solidFill>
            <a:srgbClr val="B46EC2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68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28869"/>
              </p:ext>
            </p:extLst>
          </p:nvPr>
        </p:nvGraphicFramePr>
        <p:xfrm>
          <a:off x="114239" y="1883606"/>
          <a:ext cx="8801161" cy="472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B9B9-94B2-406C-B112-701E3013D06C}" type="slidenum">
              <a:rPr lang="en-GB" smtClean="0"/>
              <a:t>14</a:t>
            </a:fld>
            <a:endParaRPr lang="en-GB"/>
          </a:p>
        </p:txBody>
      </p:sp>
      <p:sp>
        <p:nvSpPr>
          <p:cNvPr id="7" name="Szövegdoboz 6"/>
          <p:cNvSpPr txBox="1"/>
          <p:nvPr/>
        </p:nvSpPr>
        <p:spPr>
          <a:xfrm>
            <a:off x="228600" y="147590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GDP-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arányos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amadósság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környező uniós országokban (százalék)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6613288"/>
            <a:ext cx="429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cs typeface="Arial" panose="020B0604020202020204" pitchFamily="34" charset="0"/>
              </a:rPr>
              <a:t>Forrás: Eurostat, Európai Bizottság 2020 tavaszi előrejelzése, KT Titkárság szerkesztés</a:t>
            </a:r>
            <a:endParaRPr lang="hu-HU" sz="900" dirty="0"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7933" y="0"/>
            <a:ext cx="8837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államadósság-ráta a környező országokban – Románia kivételével – csökkenő. Ebbe a trendbe illeszkedünk magas szintről indulva. Az uniós átlagnál 2020-ban a romlás mellett mindegyikünk jobban áll a környező országokban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14600" y="3075811"/>
            <a:ext cx="3075710" cy="954107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  <a:alpha val="31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dirty="0"/>
              <a:t>A koronavírus-járvány válság hatásával még nincs Európai Bizottság előrejelzés</a:t>
            </a:r>
          </a:p>
          <a:p>
            <a:r>
              <a:rPr lang="hu-HU" sz="1400" b="1" dirty="0"/>
              <a:t>Magyarországon</a:t>
            </a:r>
            <a:r>
              <a:rPr lang="hu-HU" sz="1400" dirty="0"/>
              <a:t> 2020-ra </a:t>
            </a:r>
            <a:r>
              <a:rPr lang="hu-HU" sz="1400" b="1" dirty="0"/>
              <a:t>77%-os </a:t>
            </a:r>
            <a:r>
              <a:rPr lang="hu-HU" sz="1400" dirty="0"/>
              <a:t>a várható GDP-arányos államadósság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5475241" y="2717465"/>
            <a:ext cx="524933" cy="499534"/>
          </a:xfrm>
          <a:prstGeom prst="straightConnector1">
            <a:avLst/>
          </a:prstGeom>
          <a:ln w="76200">
            <a:solidFill>
              <a:srgbClr val="D98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6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01" y="2198668"/>
            <a:ext cx="4499992" cy="2958527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1298340" y="3325814"/>
            <a:ext cx="141515" cy="1480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 descr="2017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554" y="2204864"/>
            <a:ext cx="4613449" cy="2952328"/>
          </a:xfrm>
          <a:prstGeom prst="rect">
            <a:avLst/>
          </a:prstGeom>
        </p:spPr>
      </p:pic>
      <p:pic>
        <p:nvPicPr>
          <p:cNvPr id="4" name="Kép 3" descr="jel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5" y="5445225"/>
            <a:ext cx="2566477" cy="11746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712" y="17728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2004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732240" y="17728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45763" y="1088895"/>
            <a:ext cx="8573351" cy="413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351" b="1" dirty="0">
                <a:latin typeface="Arial" panose="020B0604020202020204" pitchFamily="34" charset="0"/>
                <a:cs typeface="Arial" panose="020B0604020202020204" pitchFamily="34" charset="0"/>
              </a:rPr>
              <a:t>A Kárpát-medence NUTS 2 szintű régióinak fejlettségi szintje (PPP-n mért GDP/fő) az EU átlagához viszonyítva a kohéziós politika besorolása alapján 2004-ben és 2018-ban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25043" y="51728"/>
            <a:ext cx="901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tervezési statisztikai régióink fejlődését tekintve jól látható a szerény </a:t>
            </a:r>
            <a:r>
              <a:rPr lang="hu-HU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közele-dés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az EU növekvő átlagos fejlettségi szintjéhez, de bőven vannak még </a:t>
            </a:r>
            <a:r>
              <a:rPr lang="hu-HU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teendő-ink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látva a szomszédos országok határmenti térségeinek gyorsabb haladását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8986" y="6538913"/>
            <a:ext cx="4021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Forrás: Eurostat alapján KT Titkársága szerkesztés</a:t>
            </a:r>
            <a:endParaRPr lang="hu-H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6784" y="2554318"/>
            <a:ext cx="6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9923" y="2545465"/>
            <a:ext cx="6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Bécs</a:t>
            </a:r>
          </a:p>
        </p:txBody>
      </p:sp>
      <p:sp>
        <p:nvSpPr>
          <p:cNvPr id="13" name="Ellipszis 12"/>
          <p:cNvSpPr/>
          <p:nvPr/>
        </p:nvSpPr>
        <p:spPr>
          <a:xfrm>
            <a:off x="5844836" y="3251785"/>
            <a:ext cx="141515" cy="14805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298342" y="2344902"/>
            <a:ext cx="79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Pozsony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844838" y="2366201"/>
            <a:ext cx="797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Pozsony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713823" y="2048349"/>
            <a:ext cx="94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996722" y="2013556"/>
            <a:ext cx="94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C497-FE53-46F8-BC03-E786CDF67BF2}" type="slidenum">
              <a:rPr lang="hu-HU" smtClean="0"/>
              <a:t>15</a:t>
            </a:fld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6471208" y="2198668"/>
            <a:ext cx="5220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144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8108075" y="2570873"/>
            <a:ext cx="52206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56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411375" y="3646280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65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915593" y="3881471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72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343400" y="4099750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49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7145714" y="3124827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49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7536762" y="3242435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45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7034706" y="3881471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52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371270" y="2554318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149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5517012" y="2243780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90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377990" y="3146889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106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5278179" y="3646280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117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962666" y="4008429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109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5371270" y="4188226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71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5908060" y="4519331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64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8173582" y="3305104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61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7912551" y="4198696"/>
            <a:ext cx="39104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50" dirty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38544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0" y="2139517"/>
            <a:ext cx="4186982" cy="283336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" y="2139517"/>
            <a:ext cx="4291537" cy="290412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ABB87EF-13F2-42A2-89C4-B0961861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82739"/>
            <a:ext cx="8956963" cy="115296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hu-HU" b="1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Hazánk valamennyi régiójában nőtt a felsőfokú végzettségűek aránya. Figyelmeztető, hogy a környező országok régiói többségében még erősebb a javulás. Itt is van tennivalónk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0A4105-9C6D-486F-913C-837F999C70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6588515"/>
            <a:ext cx="8842665" cy="269485"/>
          </a:xfrm>
        </p:spPr>
        <p:txBody>
          <a:bodyPr/>
          <a:lstStyle/>
          <a:p>
            <a:pPr marL="0" indent="0" algn="l">
              <a:buNone/>
            </a:pPr>
            <a:r>
              <a:rPr lang="hu-HU" sz="1200" i="1" dirty="0"/>
              <a:t>Forrás: Eurostat (https://ec.europa.eu/eurostat/tgm/table.do?tab=table&amp;init=1&amp;language=en&amp;pcode=tgs00109&amp;plugin=1), KT Titkársága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DFB8FAE-9A86-445A-8BD3-9737CBEC9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6518" y="1215338"/>
            <a:ext cx="6816437" cy="472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Felsőfokú végzettséggel rendelkezők aránya (százalék)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057400" y="1688179"/>
            <a:ext cx="14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587837" y="1692328"/>
            <a:ext cx="146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398324" y="4519255"/>
            <a:ext cx="665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24,3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822860" y="4519255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15,2*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3127" y="6120245"/>
            <a:ext cx="327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*A Kontinentális Horvátország régióban a 2007-es adat a legkorábbi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889660" y="331444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25,8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419849" y="3314441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38,1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6670964" y="3468329"/>
            <a:ext cx="758536" cy="220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Lekerekített téglalap 22"/>
          <p:cNvSpPr/>
          <p:nvPr/>
        </p:nvSpPr>
        <p:spPr>
          <a:xfrm>
            <a:off x="7383852" y="5657849"/>
            <a:ext cx="1588079" cy="924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Ebből: Budapest 47,5</a:t>
            </a:r>
          </a:p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Pest 27,7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498269" y="4027267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950031" y="4011836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18,3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936914" y="3759936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14,3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5480213" y="372100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22,1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1517318" y="342465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047510" y="3450089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21,3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2261256" y="2960171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12,5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6738129" y="2960170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17,0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2714004" y="3134345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12,6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157229" y="3155215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19,2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2236767" y="3795105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12,9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6811239" y="3763321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21,5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207198" y="3288233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12,6</a:t>
            </a:r>
          </a:p>
        </p:txBody>
      </p:sp>
      <p:cxnSp>
        <p:nvCxnSpPr>
          <p:cNvPr id="5" name="Egyenes összekötő nyíllal 4"/>
          <p:cNvCxnSpPr>
            <a:stCxn id="36" idx="2"/>
          </p:cNvCxnSpPr>
          <p:nvPr/>
        </p:nvCxnSpPr>
        <p:spPr>
          <a:xfrm>
            <a:off x="598589" y="3596010"/>
            <a:ext cx="338325" cy="61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4821382" y="3347521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30,7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5261760" y="3519724"/>
            <a:ext cx="230891" cy="58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3469700" y="3159735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9,4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7935309" y="319363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18,9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3146713" y="4127804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10,9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7645731" y="410288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16,3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324097" y="4077750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16,1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4843896" y="4102881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27,9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376360" y="2416239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27,5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767751" y="2734054"/>
            <a:ext cx="468767" cy="286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Szövegdoboz 44"/>
          <p:cNvSpPr txBox="1"/>
          <p:nvPr/>
        </p:nvSpPr>
        <p:spPr>
          <a:xfrm>
            <a:off x="4948052" y="234259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45,5</a:t>
            </a:r>
          </a:p>
        </p:txBody>
      </p:sp>
      <p:cxnSp>
        <p:nvCxnSpPr>
          <p:cNvPr id="46" name="Egyenes összekötő nyíllal 45"/>
          <p:cNvCxnSpPr>
            <a:stCxn id="45" idx="2"/>
          </p:cNvCxnSpPr>
          <p:nvPr/>
        </p:nvCxnSpPr>
        <p:spPr>
          <a:xfrm>
            <a:off x="5339443" y="2650369"/>
            <a:ext cx="456952" cy="359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1357496" y="2839023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10,0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5815196" y="2752694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22,2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1869864" y="2563042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12,1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6438900" y="2562284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23,2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2573483" y="2270493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10,7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6992461" y="2297146"/>
            <a:ext cx="782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23,8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103" y="5030212"/>
            <a:ext cx="1554306" cy="14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127294"/>
              </p:ext>
            </p:extLst>
          </p:nvPr>
        </p:nvGraphicFramePr>
        <p:xfrm>
          <a:off x="321415" y="1595940"/>
          <a:ext cx="8427027" cy="454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90616" y="74141"/>
            <a:ext cx="888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Hazánk mezőgazdaságának hozzájárulása a GDP-hez az EU átlagánál jóval nagyobb, és több a környező országok többségéhez képest is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" y="6581005"/>
            <a:ext cx="500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KT Titkársága</a:t>
            </a:r>
          </a:p>
        </p:txBody>
      </p:sp>
    </p:spTree>
    <p:extLst>
      <p:ext uri="{BB962C8B-B14F-4D97-AF65-F5344CB8AC3E}">
        <p14:creationId xmlns:p14="http://schemas.microsoft.com/office/powerpoint/2010/main" val="422617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021586"/>
              </p:ext>
            </p:extLst>
          </p:nvPr>
        </p:nvGraphicFramePr>
        <p:xfrm>
          <a:off x="425324" y="1740451"/>
          <a:ext cx="8405638" cy="437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90616" y="74141"/>
            <a:ext cx="888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Hazánk iparának hozzájárulása a GDP-hez az EU átlagánál nagyobb, a környező országok többségéhez képest alacsonyabb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" y="6581005"/>
            <a:ext cx="500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KT Titkársága</a:t>
            </a:r>
          </a:p>
        </p:txBody>
      </p:sp>
    </p:spTree>
    <p:extLst>
      <p:ext uri="{BB962C8B-B14F-4D97-AF65-F5344CB8AC3E}">
        <p14:creationId xmlns:p14="http://schemas.microsoft.com/office/powerpoint/2010/main" val="129908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6355" y="2576946"/>
            <a:ext cx="7169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MEGTISZTELŐ FIGYELMET!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B9B9-94B2-406C-B112-701E3013D06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2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0616" y="0"/>
            <a:ext cx="8997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trianoni döntések következtében Magyarország területének 70, lakosságának 60 %-át elvesztette. Odalett a feketeszén és barnaszén lelőhelyek 30 %-a, a vasérc termelés és az erdők 85 %-a, nyersvas termelés 70 %-a, só, kőolaj, földgáz, réz, horgany, pirit, mangán, bauxit lelőhelyek csaknem egésze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0616" y="6599583"/>
            <a:ext cx="381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KSH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91" y="1625577"/>
            <a:ext cx="6986432" cy="52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0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65760" y="198783"/>
            <a:ext cx="8372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Gazdaságunk helyzete</a:t>
            </a:r>
          </a:p>
        </p:txBody>
      </p:sp>
      <p:sp>
        <p:nvSpPr>
          <p:cNvPr id="4" name="Téglalap 3"/>
          <p:cNvSpPr/>
          <p:nvPr/>
        </p:nvSpPr>
        <p:spPr>
          <a:xfrm>
            <a:off x="365760" y="906449"/>
            <a:ext cx="7529885" cy="155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 I. világháború előtt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az országunk gazdasági növekedése a nyugati országokéhoz hasonló volt (a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GDP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volumenének éves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növekedés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átlagosan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2,4-3,2 %-os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lehetett), melynek köszönhetően az egy főre jutó GDP alapján a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nyugati országok 40-50 %-án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(Ausztria és Olaszország 70-80 %-án) álltunk</a:t>
            </a:r>
          </a:p>
        </p:txBody>
      </p:sp>
      <p:sp>
        <p:nvSpPr>
          <p:cNvPr id="5" name="Téglalap 4"/>
          <p:cNvSpPr/>
          <p:nvPr/>
        </p:nvSpPr>
        <p:spPr>
          <a:xfrm>
            <a:off x="787178" y="2815472"/>
            <a:ext cx="7529885" cy="15798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két világháború között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Európa leglassabban fejlődő országai közé kerültünk, a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átlagosan évi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1,5 %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-kal bővült. Az elmaradottság fokozódott, a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nyugati országok 25-30 %-os szintjén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álltunk.</a:t>
            </a:r>
          </a:p>
        </p:txBody>
      </p:sp>
      <p:sp>
        <p:nvSpPr>
          <p:cNvPr id="6" name="Téglalap 5"/>
          <p:cNvSpPr/>
          <p:nvPr/>
        </p:nvSpPr>
        <p:spPr>
          <a:xfrm>
            <a:off x="1208598" y="4720495"/>
            <a:ext cx="7529885" cy="1555613"/>
          </a:xfrm>
          <a:prstGeom prst="rect">
            <a:avLst/>
          </a:prstGeom>
          <a:solidFill>
            <a:srgbClr val="87CB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Mára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valamelyest felzárkóztunk, különösen az utóbbi évek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4-5 százalékos növekedése 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révén. Ezáltal az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Európai Unió 73 %-án</a:t>
            </a:r>
            <a:r>
              <a: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Ausztria 58 %-án állunk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135082" y="691226"/>
            <a:ext cx="87907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164842"/>
              </p:ext>
            </p:extLst>
          </p:nvPr>
        </p:nvGraphicFramePr>
        <p:xfrm>
          <a:off x="271848" y="1052348"/>
          <a:ext cx="8707395" cy="446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0616" y="74141"/>
            <a:ext cx="8888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I. világháború előtt és a két világháború között az iparon belül az élelmiszeripar és a könnyűipar részesedése volt a túlsúlyos, manapság viszont a nehézipar (benne a feldolgozóipar)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5945" y="5440890"/>
            <a:ext cx="895796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/>
              <a:t>*Mára az ilyen típusú felosztás megszűnt, a 2001-es és 2019-es évekre vonatkozóan az alábbiak szerinti a besorolás: </a:t>
            </a:r>
          </a:p>
          <a:p>
            <a:r>
              <a:rPr lang="hu-HU" sz="1050" i="1" dirty="0"/>
              <a:t>élelmiszeripar:</a:t>
            </a:r>
            <a:r>
              <a:rPr lang="hu-HU" sz="1050" dirty="0"/>
              <a:t> CA Élelmiszer, ital, dohány-termék gyártása</a:t>
            </a:r>
          </a:p>
          <a:p>
            <a:r>
              <a:rPr lang="hu-HU" sz="1050" i="1" dirty="0"/>
              <a:t>könnyűipar:</a:t>
            </a:r>
            <a:r>
              <a:rPr lang="hu-HU" sz="1050" dirty="0"/>
              <a:t> CB Textília, ruházat, bőr, és bőrtermék gyártása, CC Fafeldolgozás, papírtermék gyártása, nyomdai tevékenység</a:t>
            </a:r>
          </a:p>
          <a:p>
            <a:r>
              <a:rPr lang="hu-HU" sz="1050" i="1" dirty="0"/>
              <a:t>nehézipar:</a:t>
            </a:r>
            <a:r>
              <a:rPr lang="hu-HU" sz="1050" dirty="0"/>
              <a:t> B Bányászat, kőfejtés, CD Kokszgyártás, kőolaj-feldolgozás, CE Vegyi anyag, termék gyártása, CF Gyógyszer-gyártás, CG Gumi-, műanyag és </a:t>
            </a:r>
            <a:r>
              <a:rPr lang="hu-HU" sz="1050" dirty="0" err="1"/>
              <a:t>nemfém</a:t>
            </a:r>
            <a:r>
              <a:rPr lang="hu-HU" sz="1050" dirty="0"/>
              <a:t> ásványi termék gyártása, CH Fémalapanyag és fémfeldolgozási termék gyártása, CI Számítógép, elektronikai, optikai termék gyártása , CJ Villamos berendezés gyártása, CK Gép, gépi berendezés gyártása, CL Járműgyártás, CM Egyéb fel-dolgozóipar; ipari gép, berendezés üzembe helyezése, javítása, D </a:t>
            </a:r>
            <a:r>
              <a:rPr lang="hu-HU" sz="1050" dirty="0" err="1"/>
              <a:t>Villamosenergia-</a:t>
            </a:r>
            <a:r>
              <a:rPr lang="hu-HU" sz="1050" dirty="0"/>
              <a:t>, gáz-, gőzellátás, légkondicionálás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0616" y="6599583"/>
            <a:ext cx="381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Berend-Ránki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KSH, KT Titkársága</a:t>
            </a:r>
          </a:p>
        </p:txBody>
      </p:sp>
    </p:spTree>
    <p:extLst>
      <p:ext uri="{BB962C8B-B14F-4D97-AF65-F5344CB8AC3E}">
        <p14:creationId xmlns:p14="http://schemas.microsoft.com/office/powerpoint/2010/main" val="342339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64695"/>
              </p:ext>
            </p:extLst>
          </p:nvPr>
        </p:nvGraphicFramePr>
        <p:xfrm>
          <a:off x="405517" y="1630017"/>
          <a:ext cx="8557250" cy="412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0616" y="74141"/>
            <a:ext cx="8888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Államháztartásunk bevételeinek és kiadásainak I. világháború előtti szerkezete hasonlított a maihoz. A világháború alatt kiugróak lettek a rendkívüli bevételek és az átmeneti kiadások. Az egyenleg a háború időszakában vált negatívvá, érdekesség a 1917/1918-as költségvetési évben annak jelentős javulása.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275" y="5476198"/>
            <a:ext cx="91227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50" dirty="0"/>
              <a:t>Megjegyzés: </a:t>
            </a:r>
          </a:p>
          <a:p>
            <a:pPr marL="228600" indent="-228600">
              <a:buFont typeface="+mj-lt"/>
              <a:buAutoNum type="arabicParenR"/>
            </a:pPr>
            <a:r>
              <a:rPr lang="hu-HU" sz="950" dirty="0"/>
              <a:t>1913. évi XXVI. Tc. 1914. évtől fogva július 1-re helyeztetett át az állami költségvetési év kezdete.</a:t>
            </a:r>
          </a:p>
          <a:p>
            <a:pPr marL="228600" indent="-228600">
              <a:buFont typeface="+mj-lt"/>
              <a:buAutoNum type="arabicParenR"/>
            </a:pPr>
            <a:r>
              <a:rPr lang="hu-HU" sz="950" dirty="0"/>
              <a:t>A kitüntetett bevételek és kiadások nem ölelték fel az államélet terén felmerülő kiadások egész körét. A vármegyéknek, városoknak, községeknek és egyéb közjogi testületeknek még az 1848-at megelőző időből igen messzemenő önkormányzati jogköre volt, sőt ezek látták el átvett hatáskörben az állami igazgatás egy tekintélyes részét is, s maguk gondoskodtak részben vagyonuk jövedelmeiből, részben önálló adók beszedése, </a:t>
            </a:r>
            <a:r>
              <a:rPr lang="hu-HU" sz="950" dirty="0" err="1"/>
              <a:t>túlnyomórészben</a:t>
            </a:r>
            <a:r>
              <a:rPr lang="hu-HU" sz="950" dirty="0"/>
              <a:t> azonban az állami adókhoz szedett pótlékok útján szükségleteik fedezéséről. A tanügyet pedig kezdetben </a:t>
            </a:r>
            <a:r>
              <a:rPr lang="hu-HU" sz="950" dirty="0" err="1"/>
              <a:t>túlnyomórészben</a:t>
            </a:r>
            <a:r>
              <a:rPr lang="hu-HU" sz="950" dirty="0"/>
              <a:t> az egyházak és a polgári községek látták el. Az államháztartásnak ez a szerkezet fennmaradt 1918-ig. </a:t>
            </a:r>
          </a:p>
          <a:p>
            <a:pPr marL="228600" indent="-228600">
              <a:buFont typeface="+mj-lt"/>
              <a:buAutoNum type="arabicParenR"/>
            </a:pPr>
            <a:r>
              <a:rPr lang="hu-HU" sz="950" dirty="0"/>
              <a:t>A magyar állam tiszta vagyona 1867. év végén 229 046,02 </a:t>
            </a:r>
            <a:r>
              <a:rPr lang="hu-HU" sz="950" dirty="0" err="1"/>
              <a:t>frt</a:t>
            </a:r>
            <a:r>
              <a:rPr lang="hu-HU" sz="950" dirty="0"/>
              <a:t> volt, ami 1914. I. félévére 2 366 279,81 koronára (átszámítva 1 183 139,90 </a:t>
            </a:r>
            <a:r>
              <a:rPr lang="hu-HU" sz="950" dirty="0" err="1"/>
              <a:t>frt-ra</a:t>
            </a:r>
            <a:r>
              <a:rPr lang="hu-HU" sz="950" dirty="0"/>
              <a:t>) emelkedett, így több mint ötszörösére nőtt.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0615" y="6599583"/>
            <a:ext cx="496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Vereckétől napjainkig –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Teleszky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 (1929), KT Titkársága</a:t>
            </a:r>
          </a:p>
        </p:txBody>
      </p:sp>
    </p:spTree>
    <p:extLst>
      <p:ext uri="{BB962C8B-B14F-4D97-AF65-F5344CB8AC3E}">
        <p14:creationId xmlns:p14="http://schemas.microsoft.com/office/powerpoint/2010/main" val="69635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590988"/>
              </p:ext>
            </p:extLst>
          </p:nvPr>
        </p:nvGraphicFramePr>
        <p:xfrm>
          <a:off x="430671" y="1343595"/>
          <a:ext cx="8411993" cy="525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0616" y="74141"/>
            <a:ext cx="888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Külkereskedelmi forgalmunk az I. világháború előtt kiemelkedő volt. A nagy háború után visszaesett, majd a maradék országrészben lassan magához tért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0615" y="6599583"/>
            <a:ext cx="496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Vereckétől napjainkig –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Teleszky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 (1929), KT Titkársága</a:t>
            </a:r>
          </a:p>
        </p:txBody>
      </p:sp>
      <p:cxnSp>
        <p:nvCxnSpPr>
          <p:cNvPr id="6" name="Egyenes összekötő 5"/>
          <p:cNvCxnSpPr/>
          <p:nvPr/>
        </p:nvCxnSpPr>
        <p:spPr>
          <a:xfrm flipH="1">
            <a:off x="1870364" y="1891145"/>
            <a:ext cx="20781" cy="42187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22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>
            <a:extLst>
              <a:ext uri="{FF2B5EF4-FFF2-40B4-BE49-F238E27FC236}">
                <a16:creationId xmlns:a16="http://schemas.microsoft.com/office/drawing/2014/main" id="{7A9B1F5D-9CE7-4A44-8238-E3FD4E66B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74"/>
          <a:stretch/>
        </p:blipFill>
        <p:spPr>
          <a:xfrm>
            <a:off x="534554" y="960700"/>
            <a:ext cx="8143526" cy="5897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95ADF-39E9-434D-B78C-AAE2AD49F3FC}"/>
              </a:ext>
            </a:extLst>
          </p:cNvPr>
          <p:cNvSpPr txBox="1">
            <a:spLocks/>
          </p:cNvSpPr>
          <p:nvPr/>
        </p:nvSpPr>
        <p:spPr>
          <a:xfrm>
            <a:off x="0" y="12089"/>
            <a:ext cx="9092641" cy="910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Száz évvel később…. a V4 régió gazdasága újra erősen függ a némettől</a:t>
            </a:r>
            <a:b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Beáramló FDI állomány aránya a GDP-hez</a:t>
            </a:r>
            <a:br>
              <a:rPr lang="hu-HU" sz="2400" dirty="0"/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1933C826-2A09-4C7F-A6F7-936A1C33C547}"/>
              </a:ext>
            </a:extLst>
          </p:cNvPr>
          <p:cNvSpPr txBox="1"/>
          <p:nvPr/>
        </p:nvSpPr>
        <p:spPr>
          <a:xfrm>
            <a:off x="6402922" y="4342816"/>
            <a:ext cx="2689719" cy="120032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2"/>
                </a:solidFill>
              </a:rPr>
              <a:t>Német export súlya: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22,2%</a:t>
            </a:r>
          </a:p>
          <a:p>
            <a:pPr algn="ctr"/>
            <a:r>
              <a:rPr lang="hu-HU" sz="2400" dirty="0" err="1">
                <a:solidFill>
                  <a:schemeClr val="tx2"/>
                </a:solidFill>
              </a:rPr>
              <a:t>FDI</a:t>
            </a:r>
            <a:r>
              <a:rPr lang="hu-HU" sz="2400" dirty="0">
                <a:solidFill>
                  <a:schemeClr val="tx2"/>
                </a:solidFill>
              </a:rPr>
              <a:t>/GDP: </a:t>
            </a:r>
            <a:r>
              <a:rPr lang="hu-HU" sz="2400" b="1" dirty="0">
                <a:solidFill>
                  <a:schemeClr val="tx2"/>
                </a:solidFill>
              </a:rPr>
              <a:t>54,9%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DCFAC82-9877-499A-A5BD-57584F062443}"/>
              </a:ext>
            </a:extLst>
          </p:cNvPr>
          <p:cNvSpPr txBox="1"/>
          <p:nvPr/>
        </p:nvSpPr>
        <p:spPr>
          <a:xfrm>
            <a:off x="525938" y="5543145"/>
            <a:ext cx="27112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2"/>
                </a:solidFill>
              </a:rPr>
              <a:t>Német export súlya: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27,4%</a:t>
            </a:r>
          </a:p>
          <a:p>
            <a:pPr algn="ctr"/>
            <a:r>
              <a:rPr lang="hu-HU" sz="2400" dirty="0" err="1">
                <a:solidFill>
                  <a:schemeClr val="tx2"/>
                </a:solidFill>
              </a:rPr>
              <a:t>FDI</a:t>
            </a:r>
            <a:r>
              <a:rPr lang="hu-HU" sz="2400" dirty="0">
                <a:solidFill>
                  <a:schemeClr val="tx2"/>
                </a:solidFill>
              </a:rPr>
              <a:t>/GDP: </a:t>
            </a:r>
            <a:r>
              <a:rPr lang="hu-HU" sz="2400" b="1" dirty="0">
                <a:solidFill>
                  <a:schemeClr val="tx2"/>
                </a:solidFill>
              </a:rPr>
              <a:t>58%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07B23A0E-B736-4556-81A1-2EA6D6335F2D}"/>
              </a:ext>
            </a:extLst>
          </p:cNvPr>
          <p:cNvSpPr txBox="1"/>
          <p:nvPr/>
        </p:nvSpPr>
        <p:spPr>
          <a:xfrm>
            <a:off x="0" y="3368064"/>
            <a:ext cx="271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2"/>
                </a:solidFill>
              </a:rPr>
              <a:t>Német export súlya: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32,4%</a:t>
            </a:r>
          </a:p>
          <a:p>
            <a:pPr algn="ctr"/>
            <a:r>
              <a:rPr lang="hu-HU" sz="2400" dirty="0" err="1">
                <a:solidFill>
                  <a:schemeClr val="tx2"/>
                </a:solidFill>
              </a:rPr>
              <a:t>FDI</a:t>
            </a:r>
            <a:r>
              <a:rPr lang="hu-HU" sz="2400" dirty="0">
                <a:solidFill>
                  <a:schemeClr val="tx2"/>
                </a:solidFill>
              </a:rPr>
              <a:t>/GDP: </a:t>
            </a:r>
            <a:r>
              <a:rPr lang="hu-HU" sz="2400" b="1" dirty="0">
                <a:solidFill>
                  <a:schemeClr val="tx2"/>
                </a:solidFill>
              </a:rPr>
              <a:t>64%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0E6437B-19D8-4A89-890C-6C3B99B6E728}"/>
              </a:ext>
            </a:extLst>
          </p:cNvPr>
          <p:cNvSpPr txBox="1"/>
          <p:nvPr/>
        </p:nvSpPr>
        <p:spPr>
          <a:xfrm>
            <a:off x="3609133" y="1827633"/>
            <a:ext cx="282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Német export súlya:</a:t>
            </a:r>
            <a:br>
              <a:rPr lang="hu-H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28,1%</a:t>
            </a:r>
          </a:p>
          <a:p>
            <a:pPr algn="ctr"/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FDI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/GDP: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39%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446E415-D13A-4C64-B540-18FDD6F18C31}"/>
              </a:ext>
            </a:extLst>
          </p:cNvPr>
          <p:cNvSpPr txBox="1">
            <a:spLocks/>
          </p:cNvSpPr>
          <p:nvPr/>
        </p:nvSpPr>
        <p:spPr>
          <a:xfrm>
            <a:off x="5816891" y="6025367"/>
            <a:ext cx="3275750" cy="350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400" dirty="0"/>
              <a:t>Forrás | Európai Bizottság, OECD/ Parragh Bianka/MNB/KT Titkárság</a:t>
            </a:r>
            <a:endParaRPr lang="en-GB" sz="14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3204350" y="6005945"/>
            <a:ext cx="1305305" cy="166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4914900" y="4942980"/>
            <a:ext cx="1488022" cy="29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1963882" y="3928249"/>
            <a:ext cx="770609" cy="308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439594" y="1109644"/>
            <a:ext cx="248526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i="1" dirty="0"/>
              <a:t>„A járműipar nagyjából hatszáz cége a külföldi bevételek 47 százalékát a németekhez irányuló exportból könyvelhette el” </a:t>
            </a:r>
            <a:r>
              <a:rPr lang="hu-HU" dirty="0"/>
              <a:t>Figyelő, 2019/47</a:t>
            </a:r>
            <a:endParaRPr lang="en-GB" i="1" dirty="0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B9B9-94B2-406C-B112-701E3013D0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9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98" y="136525"/>
            <a:ext cx="8690712" cy="90273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Némi késéssel ugyan, de a német feldolgozóipar teljesítménye a régióban a jobb és a rosszabb években is érezteti hatását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t>8</a:t>
            </a:fld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157942" y="6225547"/>
            <a:ext cx="8497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Forrás: Eurostat/KT Titkárág, </a:t>
            </a:r>
          </a:p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A jobb oldali ábrán az ország nevek után zárójelben a járműipar feldolgozóipari hozzáadott értékben vett súlya szerepel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821" y="1659267"/>
            <a:ext cx="361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Feldolgozóipari termelés Németországban és a környező országokban (2017 december =100)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4670483" y="1659270"/>
            <a:ext cx="423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Járműgyártás Németországban és a környező országokban (2017 december =100)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/>
        </p:nvGraphicFramePr>
        <p:xfrm>
          <a:off x="218398" y="2329081"/>
          <a:ext cx="4572000" cy="36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/>
        </p:nvGraphicFramePr>
        <p:xfrm>
          <a:off x="4670483" y="2490263"/>
          <a:ext cx="4317654" cy="351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609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3" y="233940"/>
            <a:ext cx="8946571" cy="113479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 régióban kitüntetett szerepet játszik a járműipar, Magyarországon a 2008-as válság óta végrehajtott nagyberuházások emelték a súlyát és a trend folytatódik a 2020-as törés után is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3DC5-9A08-45DE-8E1B-6A7050465108}" type="slidenum">
              <a:rPr lang="hu-HU" smtClean="0"/>
              <a:t>9</a:t>
            </a:fld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1" y="6538914"/>
            <a:ext cx="2895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/KT Titkárság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1" y="1549739"/>
            <a:ext cx="263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Járműgyártás részaránya a GDP-ből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4237" y="1580516"/>
            <a:ext cx="31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Járműgyártás részaránya a foglalkoztatásból (%)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2377074"/>
          <a:ext cx="4455042" cy="343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4687686" y="2377074"/>
          <a:ext cx="4290059" cy="343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151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1779</Words>
  <Application>Microsoft Office PowerPoint</Application>
  <PresentationFormat>Diavetítés a képernyőre (4:3 oldalarány)</PresentationFormat>
  <Paragraphs>186</Paragraphs>
  <Slides>19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Chiller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Némi késéssel ugyan, de a német feldolgozóipar teljesítménye a régióban a jobb és a rosszabb években is érezteti hatását</vt:lpstr>
      <vt:lpstr>Az egész régióban kitüntetett szerepet játszik a járműipar, Magyarországon a 2008-as válság óta végrehajtott nagyberuházások emelték a súlyát és a trend folytatódik a 2020-as törés után is</vt:lpstr>
      <vt:lpstr>PowerPoint-bemutató</vt:lpstr>
      <vt:lpstr>Magyarország 2019-ig gyakorlatilag az összes fő szektorban a legmagasabb növekedési dinamikát mutatta. 2020-ban mindenütt visszaesés, így sajnos nálunk is</vt:lpstr>
      <vt:lpstr>Az erősödő konjunktúránk a hitelezés élénkülését is elhozta. A lakossági hitelek hazai bővülése elmaradt a régiós átlagtól, 2020-ban viszont közelébe került. A vállalati hitelek igen dinamikusan alakultak 2019-ig részben a jegybanki programoknak köszönhetően 2020-ban sajnos törés</vt:lpstr>
      <vt:lpstr>PowerPoint-bemutató</vt:lpstr>
      <vt:lpstr>PowerPoint-bemutató</vt:lpstr>
      <vt:lpstr>PowerPoint-bemutató</vt:lpstr>
      <vt:lpstr>Hazánk valamennyi régiójában nőtt a felsőfokú végzettségűek aránya. Figyelmeztető, hogy a környező országok régiói többségében még erősebb a javulás. Itt is van tennivalónk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Kékesi László</dc:creator>
  <cp:lastModifiedBy>Árpád Kovács</cp:lastModifiedBy>
  <cp:revision>21</cp:revision>
  <cp:lastPrinted>2020-09-22T11:00:17Z</cp:lastPrinted>
  <dcterms:created xsi:type="dcterms:W3CDTF">2020-09-22T08:11:20Z</dcterms:created>
  <dcterms:modified xsi:type="dcterms:W3CDTF">2020-09-22T19:10:43Z</dcterms:modified>
</cp:coreProperties>
</file>