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7.xml" ContentType="application/vnd.openxmlformats-officedocument.themeOverride+xml"/>
  <Override PartName="/ppt/charts/chart3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8.xml" ContentType="application/vnd.openxmlformats-officedocument.themeOverride+xml"/>
  <Override PartName="/ppt/charts/chart3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9.xml" ContentType="application/vnd.openxmlformats-officedocument.themeOverride+xml"/>
  <Override PartName="/ppt/charts/chart3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34.xml" ContentType="application/vnd.openxmlformats-officedocument.drawingml.chart+xml"/>
  <Override PartName="/ppt/theme/themeOverride10.xml" ContentType="application/vnd.openxmlformats-officedocument.themeOverride+xml"/>
  <Override PartName="/ppt/charts/chart3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  <p:sldMasterId id="2147483737" r:id="rId3"/>
  </p:sldMasterIdLst>
  <p:notesMasterIdLst>
    <p:notesMasterId r:id="rId32"/>
  </p:notesMasterIdLst>
  <p:handoutMasterIdLst>
    <p:handoutMasterId r:id="rId33"/>
  </p:handoutMasterIdLst>
  <p:sldIdLst>
    <p:sldId id="748" r:id="rId4"/>
    <p:sldId id="305" r:id="rId5"/>
    <p:sldId id="3218" r:id="rId6"/>
    <p:sldId id="3215" r:id="rId7"/>
    <p:sldId id="3233" r:id="rId8"/>
    <p:sldId id="3213" r:id="rId9"/>
    <p:sldId id="3234" r:id="rId10"/>
    <p:sldId id="3214" r:id="rId11"/>
    <p:sldId id="3220" r:id="rId12"/>
    <p:sldId id="3221" r:id="rId13"/>
    <p:sldId id="3204" r:id="rId14"/>
    <p:sldId id="3192" r:id="rId15"/>
    <p:sldId id="3186" r:id="rId16"/>
    <p:sldId id="3223" r:id="rId17"/>
    <p:sldId id="3222" r:id="rId18"/>
    <p:sldId id="3224" r:id="rId19"/>
    <p:sldId id="3236" r:id="rId20"/>
    <p:sldId id="3237" r:id="rId21"/>
    <p:sldId id="3238" r:id="rId22"/>
    <p:sldId id="3239" r:id="rId23"/>
    <p:sldId id="3231" r:id="rId24"/>
    <p:sldId id="3235" r:id="rId25"/>
    <p:sldId id="3230" r:id="rId26"/>
    <p:sldId id="3227" r:id="rId27"/>
    <p:sldId id="3217" r:id="rId28"/>
    <p:sldId id="3207" r:id="rId29"/>
    <p:sldId id="3209" r:id="rId30"/>
    <p:sldId id="3208" r:id="rId31"/>
  </p:sldIdLst>
  <p:sldSz cx="12192000" cy="6858000"/>
  <p:notesSz cx="6735763" cy="9866313"/>
  <p:custDataLst>
    <p:tags r:id="rId34"/>
  </p:custDataLst>
  <p:defaultTextStyle>
    <a:defPPr>
      <a:defRPr lang="hu-HU"/>
    </a:defPPr>
    <a:lvl1pPr marL="0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1pPr>
    <a:lvl2pPr marL="442708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2pPr>
    <a:lvl3pPr marL="885417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3pPr>
    <a:lvl4pPr marL="1328124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4pPr>
    <a:lvl5pPr marL="1770830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5pPr>
    <a:lvl6pPr marL="2213539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6pPr>
    <a:lvl7pPr marL="2656247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7pPr>
    <a:lvl8pPr marL="3098955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8pPr>
    <a:lvl9pPr marL="3541662" algn="l" defTabSz="885417" rtl="0" eaLnBrk="1" latinLnBrk="0" hangingPunct="1">
      <a:defRPr sz="17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zi Zsuzsanna" initials="VZs" lastIdx="0" clrIdx="0"/>
  <p:cmAuthor id="1" name="Bittman Tamás" initials="BT" lastIdx="2" clrIdx="1"/>
  <p:cmAuthor id="2" name="Erdősi Petra dr." initials="EPd" lastIdx="28" clrIdx="2"/>
  <p:cmAuthor id="3" name="Rezessy Gergely Gábor" initials="RGG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0000"/>
    <a:srgbClr val="17375E"/>
    <a:srgbClr val="595959"/>
    <a:srgbClr val="E46C0A"/>
    <a:srgbClr val="D9D9D9"/>
    <a:srgbClr val="FC9D4E"/>
    <a:srgbClr val="EB8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4" autoAdjust="0"/>
    <p:restoredTop sz="89528" autoAdjust="0"/>
  </p:normalViewPr>
  <p:slideViewPr>
    <p:cSldViewPr>
      <p:cViewPr varScale="1">
        <p:scale>
          <a:sx n="63" d="100"/>
          <a:sy n="63" d="100"/>
        </p:scale>
        <p:origin x="65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1602" y="-22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vvrcommon09\gvvrcommon09\LUN06\NGM_PM2\gazd\El&#337;rejelz&#233;si%20&#233;s%20modellez&#233;si%20oszt&#225;ly\Adatb&#225;zis\GDP\&#193;br&#225;k\GDP%20lefut&#225;s_2021-03-16_VV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Users\csomosd\Downloads\UNE_RT_A$DEFAULTVIEW1629799788256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urczeld\Downloads\LFSQ_EGAN2__custom_1119238162548055261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urczeld\Downloads\LFSQ_EGAN2__custom_1119238162548055261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urczeld\Downloads\LFSQ_EGAN2__custom_1119238162548055261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urczeld\Downloads\LFSQ_EGAN2__custom_11192381625480552611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urczeld\Downloads\LFSQ_EGAN2__custom_1119238162548055261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purczeld\Downloads\LFSQ_EGAN2__custom_1119238162548055261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verba\Downloads\sts_inpr_m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vvrcommon09\gvvrcommon09\LUN06\NGM_PM2\gazd\El&#337;rejelz&#233;si%20&#233;s%20modellez&#233;si%20oszt&#225;ly\Adatb&#225;zis\GDP\&#193;br&#225;k\GDP%20lefut&#225;s_2021-03-16_VV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csomosd\Documents\GroupWise\szektor_&#225;br&#225;k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Users\csomosd\Downloads\stadat-kkr0043-17.2.1.4-hu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Users\csomosd\Downloads\stadat-kkr0043-17.2.1.4-hu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Users\csomosd\Downloads\stadat-kkr0043-17.2.1.4-hu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csomosd\Downloads\stadat-kkr0043-17.2.1.4-hu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Munkaf&#252;zet1" TargetMode="External"/><Relationship Id="rId1" Type="http://schemas.openxmlformats.org/officeDocument/2006/relationships/themeOverride" Target="../theme/themeOverride1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FS-HIVATAL\HIVATAL\KTT\K&#246;lts&#233;gvet&#233;si%20Tan&#225;cs\Konferenci&#225;k\2021\szeptember%20Moodys\IMF%20WEO%20GPD%20projection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HIVATAL\HIVATAL\KTT\K&#246;lts&#233;gvet&#233;si%20Tan&#225;cs\Konferenci&#225;k\2021\j&#250;lius%20FITCH\Funkcion&#225;lis%20id&#337;sor%202010-2022%20konsz%20zsz%20adat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munkalap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S-HIVATAL\HIVATAL\KTT\K&#246;lts&#233;gvet&#233;si%20Tan&#225;cs\Konferenci&#225;k\2021\szeptember%20Moodys\EC%20GPD%20forecas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FS-HIVATAL\HIVATAL\KTT\K&#246;lts&#233;gvet&#233;si%20Tan&#225;cs\Konferenci&#225;k\2021\szeptember%20Moodys\EC%20GPD%20forec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475735215567571E-2"/>
          <c:y val="1.6777350409341488E-2"/>
          <c:w val="0.95504852956886499"/>
          <c:h val="0.85927976393427552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rgbClr val="E46C0A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1-D5CD-40AA-949E-23A8652C8B8C}"/>
              </c:ext>
            </c:extLst>
          </c:dPt>
          <c:dPt>
            <c:idx val="5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3-D5CD-40AA-949E-23A8652C8B8C}"/>
              </c:ext>
            </c:extLst>
          </c:dPt>
          <c:dPt>
            <c:idx val="6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5-D5CD-40AA-949E-23A8652C8B8C}"/>
              </c:ext>
            </c:extLst>
          </c:dPt>
          <c:dPt>
            <c:idx val="7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7-D5CD-40AA-949E-23A8652C8B8C}"/>
              </c:ext>
            </c:extLst>
          </c:dPt>
          <c:dPt>
            <c:idx val="8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D5CD-40AA-949E-23A8652C8B8C}"/>
              </c:ext>
            </c:extLst>
          </c:dPt>
          <c:dPt>
            <c:idx val="9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B-D5CD-40AA-949E-23A8652C8B8C}"/>
              </c:ext>
            </c:extLst>
          </c:dPt>
          <c:dPt>
            <c:idx val="10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D-D5CD-40AA-949E-23A8652C8B8C}"/>
              </c:ext>
            </c:extLst>
          </c:dPt>
          <c:dPt>
            <c:idx val="11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F-D5CD-40AA-949E-23A8652C8B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'Lefutás 20201130'!$AD$30:$AE$41</c:f>
              <c:multiLvlStrCache>
                <c:ptCount val="1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'Lefutás 20201130'!$AF$30:$AF$41</c:f>
              <c:numCache>
                <c:formatCode>0.0</c:formatCode>
                <c:ptCount val="12"/>
                <c:pt idx="0">
                  <c:v>2.2999999999999972</c:v>
                </c:pt>
                <c:pt idx="1">
                  <c:v>-13.400000000000006</c:v>
                </c:pt>
                <c:pt idx="2">
                  <c:v>-4.5999999999999943</c:v>
                </c:pt>
                <c:pt idx="3">
                  <c:v>-3.5999999999999943</c:v>
                </c:pt>
                <c:pt idx="4">
                  <c:v>-4.5947072006950682</c:v>
                </c:pt>
                <c:pt idx="5">
                  <c:v>14.002156137630765</c:v>
                </c:pt>
                <c:pt idx="6">
                  <c:v>4.5694475263375827</c:v>
                </c:pt>
                <c:pt idx="7">
                  <c:v>4.5987910282171915</c:v>
                </c:pt>
                <c:pt idx="8">
                  <c:v>6.6566120983999895</c:v>
                </c:pt>
                <c:pt idx="9">
                  <c:v>5.3938479042799941</c:v>
                </c:pt>
                <c:pt idx="10">
                  <c:v>4.5552524543539903</c:v>
                </c:pt>
                <c:pt idx="11">
                  <c:v>4.1324945302288958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5CD-40AA-949E-23A8652C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30"/>
        <c:axId val="519409984"/>
        <c:axId val="519413904"/>
      </c:barChart>
      <c:lineChart>
        <c:grouping val="standard"/>
        <c:varyColors val="0"/>
        <c:ser>
          <c:idx val="1"/>
          <c:order val="1"/>
          <c:spPr>
            <a:ln w="3175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Pt>
            <c:idx val="4"/>
            <c:bubble3D val="0"/>
            <c:spPr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12-D5CD-40AA-949E-23A8652C8B8C}"/>
              </c:ext>
            </c:extLst>
          </c:dPt>
          <c:dPt>
            <c:idx val="8"/>
            <c:bubble3D val="0"/>
            <c:spPr>
              <a:ln w="31750">
                <a:noFill/>
              </a:ln>
            </c:spPr>
            <c:extLst>
              <c:ext xmlns:c16="http://schemas.microsoft.com/office/drawing/2014/chart" uri="{C3380CC4-5D6E-409C-BE32-E72D297353CC}">
                <c16:uniqueId val="{00000014-D5CD-40AA-949E-23A8652C8B8C}"/>
              </c:ext>
            </c:extLst>
          </c:dPt>
          <c:cat>
            <c:multiLvlStrRef>
              <c:f>'Lefutás 20201130'!$AD$30:$AE$41</c:f>
              <c:multiLvlStrCache>
                <c:ptCount val="1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'Lefutás 20201130'!$AG$30:$AG$41</c:f>
              <c:numCache>
                <c:formatCode>General</c:formatCode>
                <c:ptCount val="12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 formatCode="0.0">
                  <c:v>4.2858401383309115</c:v>
                </c:pt>
                <c:pt idx="5" formatCode="0.0">
                  <c:v>4.2858401383309115</c:v>
                </c:pt>
                <c:pt idx="6" formatCode="0.0">
                  <c:v>4.2858401383309115</c:v>
                </c:pt>
                <c:pt idx="7" formatCode="0.0">
                  <c:v>4.2858401383309115</c:v>
                </c:pt>
                <c:pt idx="8">
                  <c:v>5.2</c:v>
                </c:pt>
                <c:pt idx="9">
                  <c:v>5.2</c:v>
                </c:pt>
                <c:pt idx="10">
                  <c:v>5.2</c:v>
                </c:pt>
                <c:pt idx="11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D5CD-40AA-949E-23A8652C8B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409984"/>
        <c:axId val="519413904"/>
      </c:lineChart>
      <c:catAx>
        <c:axId val="5194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hu-HU"/>
          </a:p>
        </c:txPr>
        <c:crossAx val="519413904"/>
        <c:crosses val="autoZero"/>
        <c:auto val="1"/>
        <c:lblAlgn val="ctr"/>
        <c:lblOffset val="100"/>
        <c:noMultiLvlLbl val="0"/>
      </c:catAx>
      <c:valAx>
        <c:axId val="519413904"/>
        <c:scaling>
          <c:orientation val="minMax"/>
          <c:min val="-20"/>
        </c:scaling>
        <c:delete val="1"/>
        <c:axPos val="l"/>
        <c:numFmt formatCode="0.0" sourceLinked="1"/>
        <c:majorTickMark val="none"/>
        <c:minorTickMark val="none"/>
        <c:tickLblPos val="none"/>
        <c:crossAx val="51940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7877787128871"/>
          <c:y val="1.7214433744536636E-3"/>
          <c:w val="0.88385354057249998"/>
          <c:h val="0.920893048713841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F0-4A1C-AF0D-650FA48CC10A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0-4A1C-AF0D-650FA48CC10A}"/>
              </c:ext>
            </c:extLst>
          </c:dPt>
          <c:cat>
            <c:strRef>
              <c:f>'Sheet 1'!$A$12:$A$42</c:f>
              <c:strCache>
                <c:ptCount val="31"/>
                <c:pt idx="0">
                  <c:v>Görögország</c:v>
                </c:pt>
                <c:pt idx="1">
                  <c:v>Spanyolország</c:v>
                </c:pt>
                <c:pt idx="2">
                  <c:v>Olaszország</c:v>
                </c:pt>
                <c:pt idx="3">
                  <c:v>Litvánia</c:v>
                </c:pt>
                <c:pt idx="4">
                  <c:v>Svédország</c:v>
                </c:pt>
                <c:pt idx="5">
                  <c:v>Lettország</c:v>
                </c:pt>
                <c:pt idx="6">
                  <c:v>Franciaország</c:v>
                </c:pt>
                <c:pt idx="7">
                  <c:v>Finnország</c:v>
                </c:pt>
                <c:pt idx="8">
                  <c:v>Ciprus</c:v>
                </c:pt>
                <c:pt idx="9">
                  <c:v>Horvátország</c:v>
                </c:pt>
                <c:pt idx="10">
                  <c:v>Európai Únió</c:v>
                </c:pt>
                <c:pt idx="11">
                  <c:v>Portugália</c:v>
                </c:pt>
                <c:pt idx="12">
                  <c:v>Észtország</c:v>
                </c:pt>
                <c:pt idx="13">
                  <c:v>Luxemburg</c:v>
                </c:pt>
                <c:pt idx="14">
                  <c:v>Szlovákia</c:v>
                </c:pt>
                <c:pt idx="15">
                  <c:v>Írország</c:v>
                </c:pt>
                <c:pt idx="16">
                  <c:v>Belgium</c:v>
                </c:pt>
                <c:pt idx="17">
                  <c:v>Dánia</c:v>
                </c:pt>
                <c:pt idx="18">
                  <c:v>Izland</c:v>
                </c:pt>
                <c:pt idx="19">
                  <c:v>Ausztria</c:v>
                </c:pt>
                <c:pt idx="20">
                  <c:v>Bulgária</c:v>
                </c:pt>
                <c:pt idx="21">
                  <c:v>Románia</c:v>
                </c:pt>
                <c:pt idx="22">
                  <c:v>Szlovénia</c:v>
                </c:pt>
                <c:pt idx="23">
                  <c:v>Svájc</c:v>
                </c:pt>
                <c:pt idx="24">
                  <c:v>Norvégia</c:v>
                </c:pt>
                <c:pt idx="25">
                  <c:v>Magyarország</c:v>
                </c:pt>
                <c:pt idx="26">
                  <c:v>Málta</c:v>
                </c:pt>
                <c:pt idx="27">
                  <c:v>Németország</c:v>
                </c:pt>
                <c:pt idx="28">
                  <c:v>Hollandia</c:v>
                </c:pt>
                <c:pt idx="29">
                  <c:v>Lengyelország</c:v>
                </c:pt>
                <c:pt idx="30">
                  <c:v>Csehország</c:v>
                </c:pt>
              </c:strCache>
            </c:strRef>
          </c:cat>
          <c:val>
            <c:numRef>
              <c:f>'Sheet 1'!$B$12:$B$42</c:f>
              <c:numCache>
                <c:formatCode>#\ ##0.##########</c:formatCode>
                <c:ptCount val="31"/>
                <c:pt idx="0">
                  <c:v>16.3</c:v>
                </c:pt>
                <c:pt idx="1">
                  <c:v>15.5</c:v>
                </c:pt>
                <c:pt idx="2">
                  <c:v>9.1999999999999993</c:v>
                </c:pt>
                <c:pt idx="3">
                  <c:v>8.5</c:v>
                </c:pt>
                <c:pt idx="4">
                  <c:v>8.3000000000000007</c:v>
                </c:pt>
                <c:pt idx="5">
                  <c:v>8.1</c:v>
                </c:pt>
                <c:pt idx="6" formatCode="#\ ##0.0">
                  <c:v>8</c:v>
                </c:pt>
                <c:pt idx="7">
                  <c:v>7.8</c:v>
                </c:pt>
                <c:pt idx="8">
                  <c:v>7.6</c:v>
                </c:pt>
                <c:pt idx="9">
                  <c:v>7.5</c:v>
                </c:pt>
                <c:pt idx="10">
                  <c:v>7.1</c:v>
                </c:pt>
                <c:pt idx="11">
                  <c:v>6.9</c:v>
                </c:pt>
                <c:pt idx="12">
                  <c:v>6.8</c:v>
                </c:pt>
                <c:pt idx="13">
                  <c:v>6.8</c:v>
                </c:pt>
                <c:pt idx="14">
                  <c:v>6.7</c:v>
                </c:pt>
                <c:pt idx="15">
                  <c:v>5.7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5.0999999999999996</c:v>
                </c:pt>
                <c:pt idx="21" formatCode="#\ ##0.0">
                  <c:v>5</c:v>
                </c:pt>
                <c:pt idx="22" formatCode="#\ ##0.0">
                  <c:v>5</c:v>
                </c:pt>
                <c:pt idx="23">
                  <c:v>4.8</c:v>
                </c:pt>
                <c:pt idx="24">
                  <c:v>4.4000000000000004</c:v>
                </c:pt>
                <c:pt idx="25">
                  <c:v>4.3</c:v>
                </c:pt>
                <c:pt idx="26">
                  <c:v>4.3</c:v>
                </c:pt>
                <c:pt idx="27">
                  <c:v>3.8</c:v>
                </c:pt>
                <c:pt idx="28">
                  <c:v>3.8</c:v>
                </c:pt>
                <c:pt idx="29">
                  <c:v>3.2</c:v>
                </c:pt>
                <c:pt idx="3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0-4A1C-AF0D-650FA48CC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17697776"/>
        <c:axId val="517703264"/>
      </c:barChart>
      <c:catAx>
        <c:axId val="51769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7703264"/>
        <c:crosses val="autoZero"/>
        <c:auto val="1"/>
        <c:lblAlgn val="ctr"/>
        <c:lblOffset val="100"/>
        <c:noMultiLvlLbl val="0"/>
      </c:catAx>
      <c:valAx>
        <c:axId val="51770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######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1769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hu-HU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/>
              <a:t>Építőipar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759138888888889"/>
          <c:y val="0.17295431286549709"/>
          <c:w val="0.77918712121212119"/>
          <c:h val="0.433837353801169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F10-4667-A2BD-BE668E38FC91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F10-4667-A2BD-BE668E38FC91}"/>
              </c:ext>
            </c:extLst>
          </c:dPt>
          <c:dLbls>
            <c:dLbl>
              <c:idx val="8"/>
              <c:layout>
                <c:manualLayout>
                  <c:x val="9.6212121212121207E-3"/>
                  <c:y val="1.3926169590643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10-4667-A2BD-BE668E38FC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Munka1!$B$90:$B$98</c:f>
              <c:strCache>
                <c:ptCount val="9"/>
                <c:pt idx="0">
                  <c:v>Csehország</c:v>
                </c:pt>
                <c:pt idx="1">
                  <c:v>Észtország</c:v>
                </c:pt>
                <c:pt idx="2">
                  <c:v>Magyarország</c:v>
                </c:pt>
                <c:pt idx="3">
                  <c:v>Románia</c:v>
                </c:pt>
                <c:pt idx="4">
                  <c:v>Szlovákia</c:v>
                </c:pt>
                <c:pt idx="5">
                  <c:v>Ausztria</c:v>
                </c:pt>
                <c:pt idx="6">
                  <c:v>Lengyelország</c:v>
                </c:pt>
                <c:pt idx="7">
                  <c:v>EU 27</c:v>
                </c:pt>
                <c:pt idx="8">
                  <c:v>Írország</c:v>
                </c:pt>
              </c:strCache>
            </c:strRef>
          </c:cat>
          <c:val>
            <c:numRef>
              <c:f>Munka1!$P$90:$P$98</c:f>
              <c:numCache>
                <c:formatCode>0.0%</c:formatCode>
                <c:ptCount val="9"/>
                <c:pt idx="0">
                  <c:v>5.0963823607076852E-2</c:v>
                </c:pt>
                <c:pt idx="1">
                  <c:v>3.0141843971631221E-2</c:v>
                </c:pt>
                <c:pt idx="2">
                  <c:v>2.632308118592408E-2</c:v>
                </c:pt>
                <c:pt idx="3">
                  <c:v>2.4548152144591384E-2</c:v>
                </c:pt>
                <c:pt idx="4">
                  <c:v>7.9225352112677339E-3</c:v>
                </c:pt>
                <c:pt idx="5">
                  <c:v>-3.3277870216307237E-3</c:v>
                </c:pt>
                <c:pt idx="6">
                  <c:v>-1.8979057591623105E-2</c:v>
                </c:pt>
                <c:pt idx="7">
                  <c:v>-2.9277218664226945E-2</c:v>
                </c:pt>
                <c:pt idx="8">
                  <c:v>-7.7551020408163307E-2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0-4667-A2BD-BE668E38F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229280"/>
        <c:axId val="186232416"/>
      </c:barChart>
      <c:catAx>
        <c:axId val="1862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232416"/>
        <c:crosses val="autoZero"/>
        <c:auto val="1"/>
        <c:lblAlgn val="ctr"/>
        <c:lblOffset val="100"/>
        <c:noMultiLvlLbl val="0"/>
      </c:catAx>
      <c:valAx>
        <c:axId val="18623241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22928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92D050">
        <a:alpha val="14902"/>
      </a:srgbClr>
    </a:solidFill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 dirty="0"/>
              <a:t>Információ és kommunikáció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6310151515151516"/>
          <c:y val="0.22865606725146198"/>
          <c:w val="0.80162070707070709"/>
          <c:h val="0.3781355994152046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A77-4B5B-A06E-80A682EB41B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A77-4B5B-A06E-80A682EB41BC}"/>
              </c:ext>
            </c:extLst>
          </c:dPt>
          <c:dLbls>
            <c:dLbl>
              <c:idx val="1"/>
              <c:layout>
                <c:manualLayout>
                  <c:x val="-3.2070707070706778E-3"/>
                  <c:y val="-1.0079365079365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7-4B5B-A06E-80A682EB41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Munka1!$B$198:$B$207</c:f>
              <c:strCache>
                <c:ptCount val="10"/>
                <c:pt idx="0">
                  <c:v>Románia</c:v>
                </c:pt>
                <c:pt idx="1">
                  <c:v>Magyarország</c:v>
                </c:pt>
                <c:pt idx="2">
                  <c:v>Csehország</c:v>
                </c:pt>
                <c:pt idx="3">
                  <c:v>Szlovákia</c:v>
                </c:pt>
                <c:pt idx="4">
                  <c:v>Írország</c:v>
                </c:pt>
                <c:pt idx="5">
                  <c:v>EU 27</c:v>
                </c:pt>
                <c:pt idx="6">
                  <c:v>Lengyelország</c:v>
                </c:pt>
                <c:pt idx="7">
                  <c:v>Észtország</c:v>
                </c:pt>
                <c:pt idx="8">
                  <c:v>Ausztria</c:v>
                </c:pt>
                <c:pt idx="9">
                  <c:v>Németország</c:v>
                </c:pt>
              </c:strCache>
            </c:strRef>
          </c:cat>
          <c:val>
            <c:numRef>
              <c:f>Munka1!$P$198:$P$206</c:f>
              <c:numCache>
                <c:formatCode>0.0%</c:formatCode>
                <c:ptCount val="9"/>
                <c:pt idx="0">
                  <c:v>0.2622377622377623</c:v>
                </c:pt>
                <c:pt idx="1">
                  <c:v>0.19969856819894494</c:v>
                </c:pt>
                <c:pt idx="2">
                  <c:v>0.1749550629119232</c:v>
                </c:pt>
                <c:pt idx="3">
                  <c:v>0.13625304136253047</c:v>
                </c:pt>
                <c:pt idx="4">
                  <c:v>9.3333333333333268E-2</c:v>
                </c:pt>
                <c:pt idx="5">
                  <c:v>9.236041056188049E-2</c:v>
                </c:pt>
                <c:pt idx="6">
                  <c:v>4.2810609585853809E-2</c:v>
                </c:pt>
                <c:pt idx="7">
                  <c:v>9.8684210526316374E-3</c:v>
                </c:pt>
                <c:pt idx="8">
                  <c:v>8.6956521739129933E-3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77-4B5B-A06E-80A682EB4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13720"/>
        <c:axId val="186513328"/>
      </c:barChart>
      <c:catAx>
        <c:axId val="18651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3328"/>
        <c:crosses val="autoZero"/>
        <c:auto val="1"/>
        <c:lblAlgn val="ctr"/>
        <c:lblOffset val="100"/>
        <c:noMultiLvlLbl val="0"/>
      </c:catAx>
      <c:valAx>
        <c:axId val="18651332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3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2D050">
        <a:alpha val="14902"/>
      </a:srgbClr>
    </a:solidFill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/>
              <a:t>Tudományos és műszaki tevékenység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7591388888888887"/>
          <c:y val="0.20296587301587302"/>
          <c:w val="0.78880833333333333"/>
          <c:h val="0.380201388888888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0F-4FE7-85DA-EF1279D7110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0F-4FE7-85DA-EF1279D7110C}"/>
              </c:ext>
            </c:extLst>
          </c:dPt>
          <c:dLbls>
            <c:dLbl>
              <c:idx val="0"/>
              <c:layout>
                <c:manualLayout>
                  <c:x val="-6.4141414141414138E-3"/>
                  <c:y val="2.0158730158730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0F-4FE7-85DA-EF1279D7110C}"/>
                </c:ext>
              </c:extLst>
            </c:dLbl>
            <c:dLbl>
              <c:idx val="6"/>
              <c:layout>
                <c:manualLayout>
                  <c:x val="1.9242424242424241E-2"/>
                  <c:y val="-1.4985317460317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0F-4FE7-85DA-EF1279D7110C}"/>
                </c:ext>
              </c:extLst>
            </c:dLbl>
            <c:dLbl>
              <c:idx val="7"/>
              <c:layout>
                <c:manualLayout>
                  <c:x val="6.4141414141414138E-3"/>
                  <c:y val="6.2341269841270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0F-4FE7-85DA-EF1279D7110C}"/>
                </c:ext>
              </c:extLst>
            </c:dLbl>
            <c:dLbl>
              <c:idx val="8"/>
              <c:layout>
                <c:manualLayout>
                  <c:x val="4.1994949494949494E-4"/>
                  <c:y val="8.1233735380117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87626262626262"/>
                      <c:h val="0.144012061403508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0F-4FE7-85DA-EF1279D71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Munka1!$B$225:$B$233</c:f>
              <c:strCache>
                <c:ptCount val="9"/>
                <c:pt idx="0">
                  <c:v>Magyarország</c:v>
                </c:pt>
                <c:pt idx="1">
                  <c:v>Lengyelország</c:v>
                </c:pt>
                <c:pt idx="2">
                  <c:v>Írország</c:v>
                </c:pt>
                <c:pt idx="3">
                  <c:v>Csehország</c:v>
                </c:pt>
                <c:pt idx="4">
                  <c:v>EU 27</c:v>
                </c:pt>
                <c:pt idx="5">
                  <c:v>Ausztria</c:v>
                </c:pt>
                <c:pt idx="6">
                  <c:v>Észtország</c:v>
                </c:pt>
                <c:pt idx="7">
                  <c:v>Szlovákia</c:v>
                </c:pt>
                <c:pt idx="8">
                  <c:v>Románia</c:v>
                </c:pt>
              </c:strCache>
            </c:strRef>
          </c:cat>
          <c:val>
            <c:numRef>
              <c:f>Munka1!$P$225:$P$233</c:f>
              <c:numCache>
                <c:formatCode>0.0%</c:formatCode>
                <c:ptCount val="9"/>
                <c:pt idx="0">
                  <c:v>0.11043285238623746</c:v>
                </c:pt>
                <c:pt idx="1">
                  <c:v>3.4360554699537582E-2</c:v>
                </c:pt>
                <c:pt idx="2">
                  <c:v>3.1272210376688037E-2</c:v>
                </c:pt>
                <c:pt idx="3">
                  <c:v>-5.044625533566216E-3</c:v>
                </c:pt>
                <c:pt idx="4">
                  <c:v>-1.8181165854927239E-2</c:v>
                </c:pt>
                <c:pt idx="5">
                  <c:v>-1.93965517241379E-2</c:v>
                </c:pt>
                <c:pt idx="6">
                  <c:v>-5.899705014749268E-2</c:v>
                </c:pt>
                <c:pt idx="7">
                  <c:v>-9.5652173913043481E-2</c:v>
                </c:pt>
                <c:pt idx="8">
                  <c:v>-0.12505582849486374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F-4FE7-85DA-EF1279D71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12152"/>
        <c:axId val="186514504"/>
      </c:barChart>
      <c:catAx>
        <c:axId val="186512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4504"/>
        <c:crosses val="autoZero"/>
        <c:auto val="1"/>
        <c:lblAlgn val="ctr"/>
        <c:lblOffset val="100"/>
        <c:noMultiLvlLbl val="0"/>
      </c:catAx>
      <c:valAx>
        <c:axId val="18651450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2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92D050">
        <a:alpha val="14902"/>
      </a:srgbClr>
    </a:solidFill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b="1" dirty="0"/>
              <a:t>Feldolgozóipar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E0-4604-8E10-AA19444F06B6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E0-4604-8E10-AA19444F06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Munka1!$B$37:$B$45</c:f>
              <c:strCache>
                <c:ptCount val="9"/>
                <c:pt idx="0">
                  <c:v>Írország</c:v>
                </c:pt>
                <c:pt idx="1">
                  <c:v>Ausztria</c:v>
                </c:pt>
                <c:pt idx="2">
                  <c:v>EU 27</c:v>
                </c:pt>
                <c:pt idx="3">
                  <c:v>Szlovákia</c:v>
                </c:pt>
                <c:pt idx="4">
                  <c:v>Lengyelország</c:v>
                </c:pt>
                <c:pt idx="5">
                  <c:v>Magyarország</c:v>
                </c:pt>
                <c:pt idx="6">
                  <c:v>Csehország</c:v>
                </c:pt>
                <c:pt idx="7">
                  <c:v>Észtország</c:v>
                </c:pt>
                <c:pt idx="8">
                  <c:v>Románia</c:v>
                </c:pt>
              </c:strCache>
            </c:strRef>
          </c:cat>
          <c:val>
            <c:numRef>
              <c:f>Munka1!$P$37:$P$45</c:f>
              <c:numCache>
                <c:formatCode>0.0%</c:formatCode>
                <c:ptCount val="9"/>
                <c:pt idx="0">
                  <c:v>5.1866404715127601E-2</c:v>
                </c:pt>
                <c:pt idx="1">
                  <c:v>5.0318188545213083E-3</c:v>
                </c:pt>
                <c:pt idx="2">
                  <c:v>-9.2353044566896303E-3</c:v>
                </c:pt>
                <c:pt idx="3">
                  <c:v>-1.4902204284383713E-2</c:v>
                </c:pt>
                <c:pt idx="4">
                  <c:v>-1.6974326331423706E-2</c:v>
                </c:pt>
                <c:pt idx="5">
                  <c:v>-4.1649899396378198E-2</c:v>
                </c:pt>
                <c:pt idx="6">
                  <c:v>-5.4566696446979535E-2</c:v>
                </c:pt>
                <c:pt idx="7">
                  <c:v>-5.5118110236220486E-2</c:v>
                </c:pt>
                <c:pt idx="8">
                  <c:v>-6.6172415905888071E-2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0-4604-8E10-AA19444F0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14896"/>
        <c:axId val="186512544"/>
      </c:barChart>
      <c:catAx>
        <c:axId val="18651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2544"/>
        <c:crosses val="autoZero"/>
        <c:auto val="1"/>
        <c:lblAlgn val="ctr"/>
        <c:lblOffset val="100"/>
        <c:noMultiLvlLbl val="0"/>
      </c:catAx>
      <c:valAx>
        <c:axId val="1865125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0000">
        <a:alpha val="10196"/>
      </a:srgbClr>
    </a:solidFill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hu-HU" sz="1320" b="1" i="0" u="none" strike="noStrike" kern="1200" spc="0" baseline="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1320" b="1" i="0" u="none" strike="noStrike" kern="1200" spc="0" baseline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Művészet, szabadidő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hu-HU" sz="1320" b="1" i="0" u="none" strike="noStrike" kern="1200" spc="0" baseline="0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B-4C01-BFA2-0F6B244B67D7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FAB-4C01-BFA2-0F6B244B67D7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6DD-4F32-8BE0-F8E777EF3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Munka1!$B$251:$B$259</c:f>
              <c:strCache>
                <c:ptCount val="9"/>
                <c:pt idx="0">
                  <c:v>Románia</c:v>
                </c:pt>
                <c:pt idx="1">
                  <c:v>Magyarország</c:v>
                </c:pt>
                <c:pt idx="2">
                  <c:v>Lengyelország</c:v>
                </c:pt>
                <c:pt idx="3">
                  <c:v>Csehország</c:v>
                </c:pt>
                <c:pt idx="4">
                  <c:v>EU 27</c:v>
                </c:pt>
                <c:pt idx="5">
                  <c:v>Észtország</c:v>
                </c:pt>
                <c:pt idx="6">
                  <c:v>Ausztria</c:v>
                </c:pt>
                <c:pt idx="7">
                  <c:v>Szlovákia</c:v>
                </c:pt>
                <c:pt idx="8">
                  <c:v>Írország</c:v>
                </c:pt>
              </c:strCache>
            </c:strRef>
          </c:cat>
          <c:val>
            <c:numRef>
              <c:f>Munka1!$P$251:$P$259</c:f>
              <c:numCache>
                <c:formatCode>0.0%</c:formatCode>
                <c:ptCount val="9"/>
                <c:pt idx="0">
                  <c:v>1.4792899408283988E-2</c:v>
                </c:pt>
                <c:pt idx="1">
                  <c:v>-3.5758323057953012E-2</c:v>
                </c:pt>
                <c:pt idx="2">
                  <c:v>-7.9044117647058765E-2</c:v>
                </c:pt>
                <c:pt idx="3">
                  <c:v>-8.8568486096807342E-2</c:v>
                </c:pt>
                <c:pt idx="4">
                  <c:v>-0.10581356800578645</c:v>
                </c:pt>
                <c:pt idx="5">
                  <c:v>-0.1122994652406416</c:v>
                </c:pt>
                <c:pt idx="6">
                  <c:v>-0.12666666666666671</c:v>
                </c:pt>
                <c:pt idx="7">
                  <c:v>-0.13262599469496017</c:v>
                </c:pt>
                <c:pt idx="8">
                  <c:v>-0.34774774774774775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B-4C01-BFA2-0F6B244B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10584"/>
        <c:axId val="186510976"/>
      </c:barChart>
      <c:catAx>
        <c:axId val="18651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0976"/>
        <c:crosses val="autoZero"/>
        <c:auto val="1"/>
        <c:lblAlgn val="ctr"/>
        <c:lblOffset val="100"/>
        <c:noMultiLvlLbl val="0"/>
      </c:catAx>
      <c:valAx>
        <c:axId val="18651097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0000">
        <a:alpha val="10196"/>
      </a:srgbClr>
    </a:solidFill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hu-HU" sz="132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hu-HU" sz="132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Szálláshely-szolgáltatás, vendéglátás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hu-HU" sz="1320" b="1" i="0" u="none" strike="noStrike" kern="1200" spc="0" baseline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0.16304194349589501"/>
          <c:y val="0.17804793628817661"/>
          <c:w val="0.80167109164027306"/>
          <c:h val="0.37109580906775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AAE-441D-9C7A-56124EDBC92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AE-441D-9C7A-56124EDBC926}"/>
              </c:ext>
            </c:extLst>
          </c:dPt>
          <c:dLbls>
            <c:dLbl>
              <c:idx val="7"/>
              <c:layout>
                <c:manualLayout>
                  <c:x val="0"/>
                  <c:y val="3.024596879187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B9-4C64-836C-843F3C603FB8}"/>
                </c:ext>
              </c:extLst>
            </c:dLbl>
            <c:dLbl>
              <c:idx val="8"/>
              <c:layout>
                <c:manualLayout>
                  <c:x val="3.2079058967119977E-3"/>
                  <c:y val="5.04099479864599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B9-4C64-836C-843F3C603F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Munka1!$B$171:$B$179</c:f>
              <c:strCache>
                <c:ptCount val="9"/>
                <c:pt idx="0">
                  <c:v>Magyarország</c:v>
                </c:pt>
                <c:pt idx="1">
                  <c:v>Románia</c:v>
                </c:pt>
                <c:pt idx="2">
                  <c:v>Csehország</c:v>
                </c:pt>
                <c:pt idx="3">
                  <c:v>Szlovákia</c:v>
                </c:pt>
                <c:pt idx="4">
                  <c:v>EU 27</c:v>
                </c:pt>
                <c:pt idx="5">
                  <c:v>Észtország</c:v>
                </c:pt>
                <c:pt idx="6">
                  <c:v>Lengyelország</c:v>
                </c:pt>
                <c:pt idx="7">
                  <c:v>Ausztria</c:v>
                </c:pt>
                <c:pt idx="8">
                  <c:v>Írország</c:v>
                </c:pt>
              </c:strCache>
            </c:strRef>
          </c:cat>
          <c:val>
            <c:numRef>
              <c:f>Munka1!$P$171:$P$179</c:f>
              <c:numCache>
                <c:formatCode>0.0%</c:formatCode>
                <c:ptCount val="9"/>
                <c:pt idx="0">
                  <c:v>-7.0568927789934399E-2</c:v>
                </c:pt>
                <c:pt idx="1">
                  <c:v>-0.13471502590673567</c:v>
                </c:pt>
                <c:pt idx="2">
                  <c:v>-0.15770423991726989</c:v>
                </c:pt>
                <c:pt idx="3">
                  <c:v>-0.15951492537313439</c:v>
                </c:pt>
                <c:pt idx="4">
                  <c:v>-0.17943191275955517</c:v>
                </c:pt>
                <c:pt idx="5">
                  <c:v>-0.18315018315018317</c:v>
                </c:pt>
                <c:pt idx="6">
                  <c:v>-0.18546798029556655</c:v>
                </c:pt>
                <c:pt idx="7">
                  <c:v>-0.24060989215321682</c:v>
                </c:pt>
                <c:pt idx="8">
                  <c:v>-0.25784753363228696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E-441D-9C7A-56124EDBC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515680"/>
        <c:axId val="186516072"/>
      </c:barChart>
      <c:catAx>
        <c:axId val="1865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6072"/>
        <c:crosses val="autoZero"/>
        <c:auto val="1"/>
        <c:lblAlgn val="ctr"/>
        <c:lblOffset val="700"/>
        <c:tickLblSkip val="1"/>
        <c:noMultiLvlLbl val="0"/>
      </c:catAx>
      <c:valAx>
        <c:axId val="18651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51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0000">
        <a:alpha val="10196"/>
      </a:srgbClr>
    </a:solidFill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53704934308403E-2"/>
          <c:y val="3.4511454782859372E-2"/>
          <c:w val="0.90438680323491305"/>
          <c:h val="0.65358311712536665"/>
        </c:manualLayout>
      </c:layout>
      <c:lineChart>
        <c:grouping val="standard"/>
        <c:varyColors val="0"/>
        <c:ser>
          <c:idx val="0"/>
          <c:order val="0"/>
          <c:tx>
            <c:strRef>
              <c:f>Data!$B$21</c:f>
              <c:strCache>
                <c:ptCount val="1"/>
                <c:pt idx="0">
                  <c:v>2001-2010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Data!$B$12:$DQ$12</c:f>
              <c:numCache>
                <c:formatCode>General</c:formatCode>
                <c:ptCount val="120"/>
                <c:pt idx="0">
                  <c:v>2001</c:v>
                </c:pt>
                <c:pt idx="12">
                  <c:v>2002</c:v>
                </c:pt>
                <c:pt idx="24">
                  <c:v>2003</c:v>
                </c:pt>
                <c:pt idx="36">
                  <c:v>2004</c:v>
                </c:pt>
                <c:pt idx="48">
                  <c:v>2005</c:v>
                </c:pt>
                <c:pt idx="60">
                  <c:v>2006</c:v>
                </c:pt>
                <c:pt idx="72">
                  <c:v>2007</c:v>
                </c:pt>
                <c:pt idx="84">
                  <c:v>2008</c:v>
                </c:pt>
                <c:pt idx="96">
                  <c:v>2009</c:v>
                </c:pt>
                <c:pt idx="108">
                  <c:v>2010</c:v>
                </c:pt>
              </c:numCache>
            </c:numRef>
          </c:cat>
          <c:val>
            <c:numRef>
              <c:f>Data!$B$15:$DQ$15</c:f>
              <c:numCache>
                <c:formatCode>#\ ##0.0</c:formatCode>
                <c:ptCount val="120"/>
                <c:pt idx="0">
                  <c:v>63.1</c:v>
                </c:pt>
                <c:pt idx="1">
                  <c:v>62.1</c:v>
                </c:pt>
                <c:pt idx="2">
                  <c:v>58.9</c:v>
                </c:pt>
                <c:pt idx="3">
                  <c:v>61</c:v>
                </c:pt>
                <c:pt idx="4">
                  <c:v>62</c:v>
                </c:pt>
                <c:pt idx="5">
                  <c:v>59.2</c:v>
                </c:pt>
                <c:pt idx="6">
                  <c:v>59</c:v>
                </c:pt>
                <c:pt idx="7">
                  <c:v>62.1</c:v>
                </c:pt>
                <c:pt idx="8">
                  <c:v>58.4</c:v>
                </c:pt>
                <c:pt idx="9">
                  <c:v>61.7</c:v>
                </c:pt>
                <c:pt idx="10">
                  <c:v>59.7</c:v>
                </c:pt>
                <c:pt idx="11">
                  <c:v>59.4</c:v>
                </c:pt>
                <c:pt idx="12">
                  <c:v>59.7</c:v>
                </c:pt>
                <c:pt idx="13">
                  <c:v>63.3</c:v>
                </c:pt>
                <c:pt idx="14">
                  <c:v>62.6</c:v>
                </c:pt>
                <c:pt idx="15">
                  <c:v>62.3</c:v>
                </c:pt>
                <c:pt idx="16">
                  <c:v>61.3</c:v>
                </c:pt>
                <c:pt idx="17">
                  <c:v>62.1</c:v>
                </c:pt>
                <c:pt idx="18">
                  <c:v>63.1</c:v>
                </c:pt>
                <c:pt idx="19">
                  <c:v>62.1</c:v>
                </c:pt>
                <c:pt idx="20">
                  <c:v>63.5</c:v>
                </c:pt>
                <c:pt idx="21">
                  <c:v>61.2</c:v>
                </c:pt>
                <c:pt idx="22">
                  <c:v>63.8</c:v>
                </c:pt>
                <c:pt idx="23">
                  <c:v>64.8</c:v>
                </c:pt>
                <c:pt idx="24">
                  <c:v>63.6</c:v>
                </c:pt>
                <c:pt idx="25">
                  <c:v>63.4</c:v>
                </c:pt>
                <c:pt idx="26">
                  <c:v>64.900000000000006</c:v>
                </c:pt>
                <c:pt idx="27">
                  <c:v>64.3</c:v>
                </c:pt>
                <c:pt idx="28">
                  <c:v>63.9</c:v>
                </c:pt>
                <c:pt idx="29">
                  <c:v>66.099999999999994</c:v>
                </c:pt>
                <c:pt idx="30">
                  <c:v>66.3</c:v>
                </c:pt>
                <c:pt idx="31">
                  <c:v>68.5</c:v>
                </c:pt>
                <c:pt idx="32">
                  <c:v>67.5</c:v>
                </c:pt>
                <c:pt idx="33">
                  <c:v>67.900000000000006</c:v>
                </c:pt>
                <c:pt idx="34">
                  <c:v>69</c:v>
                </c:pt>
                <c:pt idx="35">
                  <c:v>72.2</c:v>
                </c:pt>
                <c:pt idx="36">
                  <c:v>69.8</c:v>
                </c:pt>
                <c:pt idx="37">
                  <c:v>70.7</c:v>
                </c:pt>
                <c:pt idx="38">
                  <c:v>70.5</c:v>
                </c:pt>
                <c:pt idx="39">
                  <c:v>70.8</c:v>
                </c:pt>
                <c:pt idx="40">
                  <c:v>70.599999999999994</c:v>
                </c:pt>
                <c:pt idx="41">
                  <c:v>71.2</c:v>
                </c:pt>
                <c:pt idx="42">
                  <c:v>70.900000000000006</c:v>
                </c:pt>
                <c:pt idx="43">
                  <c:v>70.900000000000006</c:v>
                </c:pt>
                <c:pt idx="44">
                  <c:v>71.3</c:v>
                </c:pt>
                <c:pt idx="45">
                  <c:v>72.8</c:v>
                </c:pt>
                <c:pt idx="46">
                  <c:v>73.2</c:v>
                </c:pt>
                <c:pt idx="47">
                  <c:v>71.099999999999994</c:v>
                </c:pt>
                <c:pt idx="48">
                  <c:v>72.7</c:v>
                </c:pt>
                <c:pt idx="49">
                  <c:v>72</c:v>
                </c:pt>
                <c:pt idx="50">
                  <c:v>73.8</c:v>
                </c:pt>
                <c:pt idx="51">
                  <c:v>76.3</c:v>
                </c:pt>
                <c:pt idx="52">
                  <c:v>77.3</c:v>
                </c:pt>
                <c:pt idx="53">
                  <c:v>75.599999999999994</c:v>
                </c:pt>
                <c:pt idx="54">
                  <c:v>76.2</c:v>
                </c:pt>
                <c:pt idx="55">
                  <c:v>75.8</c:v>
                </c:pt>
                <c:pt idx="56">
                  <c:v>77.5</c:v>
                </c:pt>
                <c:pt idx="57">
                  <c:v>78.900000000000006</c:v>
                </c:pt>
                <c:pt idx="58">
                  <c:v>78.599999999999994</c:v>
                </c:pt>
                <c:pt idx="59">
                  <c:v>78.7</c:v>
                </c:pt>
                <c:pt idx="60">
                  <c:v>79.2</c:v>
                </c:pt>
                <c:pt idx="61">
                  <c:v>79.900000000000006</c:v>
                </c:pt>
                <c:pt idx="62">
                  <c:v>82.8</c:v>
                </c:pt>
                <c:pt idx="63">
                  <c:v>82.7</c:v>
                </c:pt>
                <c:pt idx="64">
                  <c:v>83.2</c:v>
                </c:pt>
                <c:pt idx="65">
                  <c:v>85</c:v>
                </c:pt>
                <c:pt idx="66">
                  <c:v>85.4</c:v>
                </c:pt>
                <c:pt idx="67">
                  <c:v>82.1</c:v>
                </c:pt>
                <c:pt idx="68">
                  <c:v>85.2</c:v>
                </c:pt>
                <c:pt idx="69">
                  <c:v>87.4</c:v>
                </c:pt>
                <c:pt idx="70">
                  <c:v>87.7</c:v>
                </c:pt>
                <c:pt idx="71">
                  <c:v>89.9</c:v>
                </c:pt>
                <c:pt idx="72">
                  <c:v>88.1</c:v>
                </c:pt>
                <c:pt idx="73">
                  <c:v>88.6</c:v>
                </c:pt>
                <c:pt idx="74">
                  <c:v>88.2</c:v>
                </c:pt>
                <c:pt idx="75">
                  <c:v>89.5</c:v>
                </c:pt>
                <c:pt idx="76">
                  <c:v>88.4</c:v>
                </c:pt>
                <c:pt idx="77">
                  <c:v>90.4</c:v>
                </c:pt>
                <c:pt idx="78">
                  <c:v>93</c:v>
                </c:pt>
                <c:pt idx="79">
                  <c:v>92.7</c:v>
                </c:pt>
                <c:pt idx="80">
                  <c:v>92.9</c:v>
                </c:pt>
                <c:pt idx="81">
                  <c:v>92.5</c:v>
                </c:pt>
                <c:pt idx="82">
                  <c:v>92.5</c:v>
                </c:pt>
                <c:pt idx="83">
                  <c:v>96.9</c:v>
                </c:pt>
                <c:pt idx="84">
                  <c:v>94.4</c:v>
                </c:pt>
                <c:pt idx="85">
                  <c:v>96.8</c:v>
                </c:pt>
                <c:pt idx="86">
                  <c:v>94.3</c:v>
                </c:pt>
                <c:pt idx="87">
                  <c:v>95.2</c:v>
                </c:pt>
                <c:pt idx="88">
                  <c:v>93.4</c:v>
                </c:pt>
                <c:pt idx="89">
                  <c:v>91.8</c:v>
                </c:pt>
                <c:pt idx="90">
                  <c:v>91.6</c:v>
                </c:pt>
                <c:pt idx="91">
                  <c:v>92.2</c:v>
                </c:pt>
                <c:pt idx="92">
                  <c:v>89.3</c:v>
                </c:pt>
                <c:pt idx="93">
                  <c:v>87.5</c:v>
                </c:pt>
                <c:pt idx="94">
                  <c:v>84.9</c:v>
                </c:pt>
                <c:pt idx="95">
                  <c:v>74.599999999999994</c:v>
                </c:pt>
                <c:pt idx="96">
                  <c:v>74.099999999999994</c:v>
                </c:pt>
                <c:pt idx="97">
                  <c:v>71.7</c:v>
                </c:pt>
                <c:pt idx="98">
                  <c:v>75.099999999999994</c:v>
                </c:pt>
                <c:pt idx="99">
                  <c:v>71.8</c:v>
                </c:pt>
                <c:pt idx="100">
                  <c:v>72.5</c:v>
                </c:pt>
                <c:pt idx="101">
                  <c:v>74.3</c:v>
                </c:pt>
                <c:pt idx="102">
                  <c:v>74</c:v>
                </c:pt>
                <c:pt idx="103">
                  <c:v>73.599999999999994</c:v>
                </c:pt>
                <c:pt idx="104">
                  <c:v>75.7</c:v>
                </c:pt>
                <c:pt idx="105">
                  <c:v>77.8</c:v>
                </c:pt>
                <c:pt idx="106">
                  <c:v>76.5</c:v>
                </c:pt>
                <c:pt idx="107">
                  <c:v>75.5</c:v>
                </c:pt>
                <c:pt idx="108">
                  <c:v>78.7</c:v>
                </c:pt>
                <c:pt idx="109">
                  <c:v>77.5</c:v>
                </c:pt>
                <c:pt idx="110">
                  <c:v>78</c:v>
                </c:pt>
                <c:pt idx="111">
                  <c:v>79.400000000000006</c:v>
                </c:pt>
                <c:pt idx="112">
                  <c:v>83.5</c:v>
                </c:pt>
                <c:pt idx="113">
                  <c:v>83.5</c:v>
                </c:pt>
                <c:pt idx="114">
                  <c:v>83.1</c:v>
                </c:pt>
                <c:pt idx="115">
                  <c:v>85.4</c:v>
                </c:pt>
                <c:pt idx="116">
                  <c:v>84.3</c:v>
                </c:pt>
                <c:pt idx="117">
                  <c:v>85.2</c:v>
                </c:pt>
                <c:pt idx="118">
                  <c:v>87.4</c:v>
                </c:pt>
                <c:pt idx="119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10-48AE-B37E-BFFFB06D0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62296"/>
        <c:axId val="157663472"/>
      </c:lineChart>
      <c:lineChart>
        <c:grouping val="standard"/>
        <c:varyColors val="0"/>
        <c:ser>
          <c:idx val="1"/>
          <c:order val="1"/>
          <c:tx>
            <c:strRef>
              <c:f>Data!$B$22</c:f>
              <c:strCache>
                <c:ptCount val="1"/>
                <c:pt idx="0">
                  <c:v>2011-2020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Data!$B$13:$DQ$13</c:f>
              <c:numCache>
                <c:formatCode>General</c:formatCode>
                <c:ptCount val="120"/>
                <c:pt idx="0">
                  <c:v>2011</c:v>
                </c:pt>
                <c:pt idx="12">
                  <c:v>2012</c:v>
                </c:pt>
                <c:pt idx="24">
                  <c:v>2013</c:v>
                </c:pt>
                <c:pt idx="36">
                  <c:v>2014</c:v>
                </c:pt>
                <c:pt idx="48">
                  <c:v>2015</c:v>
                </c:pt>
                <c:pt idx="60">
                  <c:v>2016</c:v>
                </c:pt>
                <c:pt idx="72">
                  <c:v>2017</c:v>
                </c:pt>
                <c:pt idx="84">
                  <c:v>2018</c:v>
                </c:pt>
                <c:pt idx="96">
                  <c:v>2019</c:v>
                </c:pt>
                <c:pt idx="108">
                  <c:v>2020</c:v>
                </c:pt>
              </c:numCache>
            </c:numRef>
          </c:cat>
          <c:val>
            <c:numRef>
              <c:f>Data!$B$16:$DQ$16</c:f>
              <c:numCache>
                <c:formatCode>#\ ##0.0</c:formatCode>
                <c:ptCount val="120"/>
                <c:pt idx="0">
                  <c:v>87.6</c:v>
                </c:pt>
                <c:pt idx="1">
                  <c:v>88.9</c:v>
                </c:pt>
                <c:pt idx="2">
                  <c:v>85.9</c:v>
                </c:pt>
                <c:pt idx="3">
                  <c:v>86.3</c:v>
                </c:pt>
                <c:pt idx="4">
                  <c:v>84.7</c:v>
                </c:pt>
                <c:pt idx="5">
                  <c:v>85.1</c:v>
                </c:pt>
                <c:pt idx="6">
                  <c:v>86.2</c:v>
                </c:pt>
                <c:pt idx="7">
                  <c:v>85.7</c:v>
                </c:pt>
                <c:pt idx="8">
                  <c:v>86.9</c:v>
                </c:pt>
                <c:pt idx="9">
                  <c:v>87.5</c:v>
                </c:pt>
                <c:pt idx="10">
                  <c:v>90.3</c:v>
                </c:pt>
                <c:pt idx="11">
                  <c:v>86</c:v>
                </c:pt>
                <c:pt idx="12">
                  <c:v>86.1</c:v>
                </c:pt>
                <c:pt idx="13">
                  <c:v>86.4</c:v>
                </c:pt>
                <c:pt idx="14">
                  <c:v>86.2</c:v>
                </c:pt>
                <c:pt idx="15">
                  <c:v>84.1</c:v>
                </c:pt>
                <c:pt idx="16">
                  <c:v>87.1</c:v>
                </c:pt>
                <c:pt idx="17">
                  <c:v>84.5</c:v>
                </c:pt>
                <c:pt idx="18">
                  <c:v>85</c:v>
                </c:pt>
                <c:pt idx="19">
                  <c:v>87.8</c:v>
                </c:pt>
                <c:pt idx="20">
                  <c:v>87.1</c:v>
                </c:pt>
                <c:pt idx="21">
                  <c:v>84.5</c:v>
                </c:pt>
                <c:pt idx="22">
                  <c:v>84.1</c:v>
                </c:pt>
                <c:pt idx="23">
                  <c:v>85</c:v>
                </c:pt>
                <c:pt idx="24">
                  <c:v>84.9</c:v>
                </c:pt>
                <c:pt idx="25">
                  <c:v>84.7</c:v>
                </c:pt>
                <c:pt idx="26">
                  <c:v>85</c:v>
                </c:pt>
                <c:pt idx="27">
                  <c:v>85.3</c:v>
                </c:pt>
                <c:pt idx="28">
                  <c:v>84.9</c:v>
                </c:pt>
                <c:pt idx="29">
                  <c:v>85.4</c:v>
                </c:pt>
                <c:pt idx="30">
                  <c:v>86.6</c:v>
                </c:pt>
                <c:pt idx="31">
                  <c:v>88.6</c:v>
                </c:pt>
                <c:pt idx="32">
                  <c:v>89.5</c:v>
                </c:pt>
                <c:pt idx="33">
                  <c:v>89.5</c:v>
                </c:pt>
                <c:pt idx="34">
                  <c:v>89.2</c:v>
                </c:pt>
                <c:pt idx="35">
                  <c:v>89.1</c:v>
                </c:pt>
                <c:pt idx="36">
                  <c:v>90.1</c:v>
                </c:pt>
                <c:pt idx="37">
                  <c:v>91.4</c:v>
                </c:pt>
                <c:pt idx="38">
                  <c:v>92.2</c:v>
                </c:pt>
                <c:pt idx="39">
                  <c:v>92.9</c:v>
                </c:pt>
                <c:pt idx="40">
                  <c:v>92.2</c:v>
                </c:pt>
                <c:pt idx="41">
                  <c:v>95.7</c:v>
                </c:pt>
                <c:pt idx="42">
                  <c:v>97.6</c:v>
                </c:pt>
                <c:pt idx="43">
                  <c:v>91.8</c:v>
                </c:pt>
                <c:pt idx="44">
                  <c:v>94</c:v>
                </c:pt>
                <c:pt idx="45">
                  <c:v>91</c:v>
                </c:pt>
                <c:pt idx="46">
                  <c:v>95.4</c:v>
                </c:pt>
                <c:pt idx="47">
                  <c:v>93.5</c:v>
                </c:pt>
                <c:pt idx="48">
                  <c:v>97.6</c:v>
                </c:pt>
                <c:pt idx="49">
                  <c:v>96.6</c:v>
                </c:pt>
                <c:pt idx="50">
                  <c:v>99.6</c:v>
                </c:pt>
                <c:pt idx="51">
                  <c:v>98.9</c:v>
                </c:pt>
                <c:pt idx="52">
                  <c:v>98.3</c:v>
                </c:pt>
                <c:pt idx="53">
                  <c:v>100.2</c:v>
                </c:pt>
                <c:pt idx="54">
                  <c:v>101.2</c:v>
                </c:pt>
                <c:pt idx="55">
                  <c:v>97.5</c:v>
                </c:pt>
                <c:pt idx="56">
                  <c:v>101.5</c:v>
                </c:pt>
                <c:pt idx="57">
                  <c:v>102.1</c:v>
                </c:pt>
                <c:pt idx="58">
                  <c:v>101.5</c:v>
                </c:pt>
                <c:pt idx="59">
                  <c:v>101.1</c:v>
                </c:pt>
                <c:pt idx="60">
                  <c:v>99.9</c:v>
                </c:pt>
                <c:pt idx="61">
                  <c:v>98.1</c:v>
                </c:pt>
                <c:pt idx="62">
                  <c:v>96.9</c:v>
                </c:pt>
                <c:pt idx="63">
                  <c:v>102</c:v>
                </c:pt>
                <c:pt idx="64">
                  <c:v>101.6</c:v>
                </c:pt>
                <c:pt idx="65">
                  <c:v>99.9</c:v>
                </c:pt>
                <c:pt idx="66">
                  <c:v>101.7</c:v>
                </c:pt>
                <c:pt idx="67">
                  <c:v>101</c:v>
                </c:pt>
                <c:pt idx="68">
                  <c:v>99.1</c:v>
                </c:pt>
                <c:pt idx="69">
                  <c:v>99.7</c:v>
                </c:pt>
                <c:pt idx="70">
                  <c:v>102.3</c:v>
                </c:pt>
                <c:pt idx="71">
                  <c:v>102.7</c:v>
                </c:pt>
                <c:pt idx="72">
                  <c:v>101.8</c:v>
                </c:pt>
                <c:pt idx="73">
                  <c:v>104.9</c:v>
                </c:pt>
                <c:pt idx="74">
                  <c:v>105.2</c:v>
                </c:pt>
                <c:pt idx="75">
                  <c:v>105.7</c:v>
                </c:pt>
                <c:pt idx="76">
                  <c:v>107.2</c:v>
                </c:pt>
                <c:pt idx="77">
                  <c:v>106.2</c:v>
                </c:pt>
                <c:pt idx="78">
                  <c:v>102.6</c:v>
                </c:pt>
                <c:pt idx="79">
                  <c:v>106.8</c:v>
                </c:pt>
                <c:pt idx="80">
                  <c:v>106.1</c:v>
                </c:pt>
                <c:pt idx="81">
                  <c:v>107.9</c:v>
                </c:pt>
                <c:pt idx="82">
                  <c:v>106.5</c:v>
                </c:pt>
                <c:pt idx="83">
                  <c:v>108.6</c:v>
                </c:pt>
                <c:pt idx="84">
                  <c:v>109</c:v>
                </c:pt>
                <c:pt idx="85">
                  <c:v>109</c:v>
                </c:pt>
                <c:pt idx="86">
                  <c:v>108.2</c:v>
                </c:pt>
                <c:pt idx="87">
                  <c:v>108.3</c:v>
                </c:pt>
                <c:pt idx="88">
                  <c:v>110.5</c:v>
                </c:pt>
                <c:pt idx="89">
                  <c:v>109.4</c:v>
                </c:pt>
                <c:pt idx="90">
                  <c:v>106.8</c:v>
                </c:pt>
                <c:pt idx="91">
                  <c:v>111.2</c:v>
                </c:pt>
                <c:pt idx="92">
                  <c:v>108.4</c:v>
                </c:pt>
                <c:pt idx="93">
                  <c:v>110.3</c:v>
                </c:pt>
                <c:pt idx="94">
                  <c:v>110.3</c:v>
                </c:pt>
                <c:pt idx="95">
                  <c:v>116.4</c:v>
                </c:pt>
                <c:pt idx="96">
                  <c:v>114.5</c:v>
                </c:pt>
                <c:pt idx="97">
                  <c:v>115.7</c:v>
                </c:pt>
                <c:pt idx="98">
                  <c:v>117</c:v>
                </c:pt>
                <c:pt idx="99">
                  <c:v>115.2</c:v>
                </c:pt>
                <c:pt idx="100">
                  <c:v>118.1</c:v>
                </c:pt>
                <c:pt idx="101">
                  <c:v>114.3</c:v>
                </c:pt>
                <c:pt idx="102">
                  <c:v>116.4</c:v>
                </c:pt>
                <c:pt idx="103">
                  <c:v>114.3</c:v>
                </c:pt>
                <c:pt idx="104">
                  <c:v>118</c:v>
                </c:pt>
                <c:pt idx="105">
                  <c:v>117.1</c:v>
                </c:pt>
                <c:pt idx="106">
                  <c:v>116.4</c:v>
                </c:pt>
                <c:pt idx="107">
                  <c:v>113.5</c:v>
                </c:pt>
                <c:pt idx="108">
                  <c:v>117.9</c:v>
                </c:pt>
                <c:pt idx="109">
                  <c:v>117.9</c:v>
                </c:pt>
                <c:pt idx="110">
                  <c:v>105.3</c:v>
                </c:pt>
                <c:pt idx="111">
                  <c:v>72.8</c:v>
                </c:pt>
                <c:pt idx="112">
                  <c:v>85.6</c:v>
                </c:pt>
                <c:pt idx="113">
                  <c:v>100.8</c:v>
                </c:pt>
                <c:pt idx="114">
                  <c:v>107.6</c:v>
                </c:pt>
                <c:pt idx="115">
                  <c:v>114.1</c:v>
                </c:pt>
                <c:pt idx="116">
                  <c:v>116.6</c:v>
                </c:pt>
                <c:pt idx="117">
                  <c:v>119.3</c:v>
                </c:pt>
                <c:pt idx="118">
                  <c:v>118.2</c:v>
                </c:pt>
                <c:pt idx="119">
                  <c:v>115.3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10-48AE-B37E-BFFFB06D0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28888"/>
        <c:axId val="186232024"/>
      </c:lineChart>
      <c:catAx>
        <c:axId val="15766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7663472"/>
        <c:crosses val="autoZero"/>
        <c:auto val="1"/>
        <c:lblAlgn val="ctr"/>
        <c:lblOffset val="100"/>
        <c:noMultiLvlLbl val="0"/>
      </c:catAx>
      <c:valAx>
        <c:axId val="157663472"/>
        <c:scaling>
          <c:orientation val="minMax"/>
          <c:max val="1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57662296"/>
        <c:crosses val="autoZero"/>
        <c:crossBetween val="between"/>
      </c:valAx>
      <c:valAx>
        <c:axId val="186232024"/>
        <c:scaling>
          <c:orientation val="minMax"/>
          <c:max val="140"/>
        </c:scaling>
        <c:delete val="1"/>
        <c:axPos val="r"/>
        <c:numFmt formatCode="#\ ##0.0" sourceLinked="1"/>
        <c:majorTickMark val="out"/>
        <c:minorTickMark val="none"/>
        <c:tickLblPos val="nextTo"/>
        <c:crossAx val="186228888"/>
        <c:crosses val="max"/>
        <c:crossBetween val="between"/>
      </c:valAx>
      <c:catAx>
        <c:axId val="18622888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186232024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108885828189397"/>
          <c:y val="0.83987002085770968"/>
          <c:w val="0.36751287288132445"/>
          <c:h val="5.78339353241423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4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Chart_2!$AD$48:$BB$48</c:f>
              <c:numCache>
                <c:formatCode>General</c:formatCode>
                <c:ptCount val="25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Chart_2!$AD$56:$BB$56</c:f>
              <c:numCache>
                <c:formatCode>0.0</c:formatCode>
                <c:ptCount val="25"/>
                <c:pt idx="0">
                  <c:v>1.7236968305446965</c:v>
                </c:pt>
                <c:pt idx="1">
                  <c:v>1.3818756768860396</c:v>
                </c:pt>
                <c:pt idx="2">
                  <c:v>3.2401225692705111</c:v>
                </c:pt>
                <c:pt idx="3">
                  <c:v>2.651718970263218</c:v>
                </c:pt>
                <c:pt idx="4">
                  <c:v>-4.7032170367014032</c:v>
                </c:pt>
                <c:pt idx="5">
                  <c:v>-0.76485824047838946</c:v>
                </c:pt>
                <c:pt idx="6">
                  <c:v>0.70343485744220402</c:v>
                </c:pt>
                <c:pt idx="7">
                  <c:v>0.44112107110774446</c:v>
                </c:pt>
                <c:pt idx="8">
                  <c:v>3.6591860022822402</c:v>
                </c:pt>
                <c:pt idx="9">
                  <c:v>0.71617991753494437</c:v>
                </c:pt>
                <c:pt idx="10">
                  <c:v>-2.1995987218548123</c:v>
                </c:pt>
                <c:pt idx="11">
                  <c:v>-2.8045854438816349</c:v>
                </c:pt>
                <c:pt idx="12">
                  <c:v>1.957602851872295</c:v>
                </c:pt>
                <c:pt idx="13">
                  <c:v>1.443941542804879</c:v>
                </c:pt>
                <c:pt idx="14">
                  <c:v>0.33310416369791085</c:v>
                </c:pt>
                <c:pt idx="15">
                  <c:v>-0.16794065662438129</c:v>
                </c:pt>
                <c:pt idx="16">
                  <c:v>-0.30369466433161563</c:v>
                </c:pt>
                <c:pt idx="17">
                  <c:v>-1.467456224327691</c:v>
                </c:pt>
                <c:pt idx="18">
                  <c:v>-3.01201174960174</c:v>
                </c:pt>
                <c:pt idx="19">
                  <c:v>-1.5359506983455873</c:v>
                </c:pt>
                <c:pt idx="20">
                  <c:v>-10.231104127794694</c:v>
                </c:pt>
                <c:pt idx="21">
                  <c:v>-29.863340365037146</c:v>
                </c:pt>
                <c:pt idx="22">
                  <c:v>-9.713036152784511</c:v>
                </c:pt>
                <c:pt idx="23">
                  <c:v>-5.063789226847959</c:v>
                </c:pt>
                <c:pt idx="24">
                  <c:v>0.44226684454808662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A-41BA-9F68-91CD1BB61CC2}"/>
            </c:ext>
          </c:extLst>
        </c:ser>
        <c:ser>
          <c:idx val="1"/>
          <c:order val="1"/>
          <c:tx>
            <c:v>KKE sáv</c:v>
          </c:tx>
          <c:spPr>
            <a:solidFill>
              <a:schemeClr val="bg1">
                <a:lumMod val="50000"/>
              </a:schemeClr>
            </a:solidFill>
          </c:spPr>
          <c:cat>
            <c:numRef>
              <c:f>Chart_2!$AD$48:$BB$48</c:f>
              <c:numCache>
                <c:formatCode>General</c:formatCode>
                <c:ptCount val="25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Chart_2!$AD$57:$BB$57</c:f>
              <c:numCache>
                <c:formatCode>0.0</c:formatCode>
                <c:ptCount val="25"/>
                <c:pt idx="0">
                  <c:v>8.3577045500865808</c:v>
                </c:pt>
                <c:pt idx="1">
                  <c:v>9.5220976415385081</c:v>
                </c:pt>
                <c:pt idx="2">
                  <c:v>3.8439732566516369</c:v>
                </c:pt>
                <c:pt idx="3">
                  <c:v>6.0346130872411976</c:v>
                </c:pt>
                <c:pt idx="4">
                  <c:v>8.3912161633969049</c:v>
                </c:pt>
                <c:pt idx="5">
                  <c:v>7.2007752560698179</c:v>
                </c:pt>
                <c:pt idx="6">
                  <c:v>3.2756817794530519</c:v>
                </c:pt>
                <c:pt idx="7">
                  <c:v>6.096420733463475</c:v>
                </c:pt>
                <c:pt idx="8">
                  <c:v>3.4729427582652619</c:v>
                </c:pt>
                <c:pt idx="9">
                  <c:v>6.8724074675697011</c:v>
                </c:pt>
                <c:pt idx="10">
                  <c:v>12.231435639323664</c:v>
                </c:pt>
                <c:pt idx="11">
                  <c:v>13.243455515081621</c:v>
                </c:pt>
                <c:pt idx="12">
                  <c:v>4.1722224820481557</c:v>
                </c:pt>
                <c:pt idx="13">
                  <c:v>6.7519732237532253</c:v>
                </c:pt>
                <c:pt idx="14">
                  <c:v>8.5947888535500141</c:v>
                </c:pt>
                <c:pt idx="15">
                  <c:v>9.9399157146820727</c:v>
                </c:pt>
                <c:pt idx="16">
                  <c:v>5.9273440722320458</c:v>
                </c:pt>
                <c:pt idx="17">
                  <c:v>4.1022079672483613</c:v>
                </c:pt>
                <c:pt idx="18">
                  <c:v>8.9840507826098701</c:v>
                </c:pt>
                <c:pt idx="19">
                  <c:v>3.5449127346268341</c:v>
                </c:pt>
                <c:pt idx="20">
                  <c:v>11.865151682566108</c:v>
                </c:pt>
                <c:pt idx="21">
                  <c:v>17.299830262572968</c:v>
                </c:pt>
                <c:pt idx="22">
                  <c:v>12.824901259417302</c:v>
                </c:pt>
                <c:pt idx="23">
                  <c:v>11.186434530787338</c:v>
                </c:pt>
                <c:pt idx="24">
                  <c:v>6.9510272280538743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A-41BA-9F68-91CD1BB61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022496"/>
        <c:axId val="611026808"/>
      </c:areaChart>
      <c:lineChart>
        <c:grouping val="standard"/>
        <c:varyColors val="0"/>
        <c:ser>
          <c:idx val="2"/>
          <c:order val="2"/>
          <c:tx>
            <c:strRef>
              <c:f>Chart_2!$A$50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Chart_2!$J$48:$AY$48</c:f>
              <c:numCache>
                <c:formatCode>General</c:formatCode>
                <c:ptCount val="42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</c:numCache>
            </c:numRef>
          </c:cat>
          <c:val>
            <c:numRef>
              <c:f>Chart_2!$AD$50:$BB$50</c:f>
              <c:numCache>
                <c:formatCode>0.0</c:formatCode>
                <c:ptCount val="25"/>
                <c:pt idx="0">
                  <c:v>3.0572388062939666</c:v>
                </c:pt>
                <c:pt idx="1">
                  <c:v>3.0257720610242416</c:v>
                </c:pt>
                <c:pt idx="2">
                  <c:v>3.2401225692705111</c:v>
                </c:pt>
                <c:pt idx="3">
                  <c:v>3.7934762592595632</c:v>
                </c:pt>
                <c:pt idx="4">
                  <c:v>2.127462492201488</c:v>
                </c:pt>
                <c:pt idx="5">
                  <c:v>4.1416032125207778</c:v>
                </c:pt>
                <c:pt idx="6">
                  <c:v>1.5379733083553901</c:v>
                </c:pt>
                <c:pt idx="7">
                  <c:v>3.1436174361512599</c:v>
                </c:pt>
                <c:pt idx="8">
                  <c:v>4.2877624634839293</c:v>
                </c:pt>
                <c:pt idx="9">
                  <c:v>1.3140876904779333</c:v>
                </c:pt>
                <c:pt idx="10">
                  <c:v>4.3273640730749179</c:v>
                </c:pt>
                <c:pt idx="11">
                  <c:v>3.8825819681218121</c:v>
                </c:pt>
                <c:pt idx="12">
                  <c:v>2.4817845501732023</c:v>
                </c:pt>
                <c:pt idx="13">
                  <c:v>3.4896760599859533</c:v>
                </c:pt>
                <c:pt idx="14">
                  <c:v>1.1123442201740517</c:v>
                </c:pt>
                <c:pt idx="15">
                  <c:v>-0.16794065662438129</c:v>
                </c:pt>
                <c:pt idx="16">
                  <c:v>-0.30369466433161563</c:v>
                </c:pt>
                <c:pt idx="17">
                  <c:v>-1.467456224327691</c:v>
                </c:pt>
                <c:pt idx="18">
                  <c:v>0.13477472711471705</c:v>
                </c:pt>
                <c:pt idx="19">
                  <c:v>-1.5359506983455873</c:v>
                </c:pt>
                <c:pt idx="20">
                  <c:v>-3.9606261183692766</c:v>
                </c:pt>
                <c:pt idx="21">
                  <c:v>-18.685369648256184</c:v>
                </c:pt>
                <c:pt idx="22">
                  <c:v>-4.746394863503042</c:v>
                </c:pt>
                <c:pt idx="23">
                  <c:v>-0.36189915460870736</c:v>
                </c:pt>
                <c:pt idx="24">
                  <c:v>3.1361790780624972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6A-41BA-9F68-91CD1BB61CC2}"/>
            </c:ext>
          </c:extLst>
        </c:ser>
        <c:ser>
          <c:idx val="3"/>
          <c:order val="3"/>
          <c:tx>
            <c:strRef>
              <c:f>Chart_2!$A$52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Chart_2!$J$48:$AY$48</c:f>
              <c:numCache>
                <c:formatCode>General</c:formatCode>
                <c:ptCount val="42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</c:numCache>
            </c:numRef>
          </c:cat>
          <c:val>
            <c:numRef>
              <c:f>Chart_2!$AD$52:$BB$52</c:f>
              <c:numCache>
                <c:formatCode>0.0</c:formatCode>
                <c:ptCount val="25"/>
                <c:pt idx="0">
                  <c:v>9.6984143473931539</c:v>
                </c:pt>
                <c:pt idx="1">
                  <c:v>7.783306341546492</c:v>
                </c:pt>
                <c:pt idx="2">
                  <c:v>5.545107318398351</c:v>
                </c:pt>
                <c:pt idx="3">
                  <c:v>8.6863320575044156</c:v>
                </c:pt>
                <c:pt idx="4">
                  <c:v>-0.28880338399129357</c:v>
                </c:pt>
                <c:pt idx="5">
                  <c:v>5.6099648112835752</c:v>
                </c:pt>
                <c:pt idx="6">
                  <c:v>1.3261540578753284</c:v>
                </c:pt>
                <c:pt idx="7">
                  <c:v>0.44112107110774446</c:v>
                </c:pt>
                <c:pt idx="8">
                  <c:v>5.1584587561804369</c:v>
                </c:pt>
                <c:pt idx="9">
                  <c:v>1.6512673428985778</c:v>
                </c:pt>
                <c:pt idx="10">
                  <c:v>1.9334313520369903</c:v>
                </c:pt>
                <c:pt idx="11">
                  <c:v>1.03811509758944</c:v>
                </c:pt>
                <c:pt idx="12">
                  <c:v>1.957602851872295</c:v>
                </c:pt>
                <c:pt idx="13">
                  <c:v>2.7812087765330773</c:v>
                </c:pt>
                <c:pt idx="14">
                  <c:v>2.7952095332501159</c:v>
                </c:pt>
                <c:pt idx="15">
                  <c:v>4.4616913449034143</c:v>
                </c:pt>
                <c:pt idx="16">
                  <c:v>3.5947413066913327</c:v>
                </c:pt>
                <c:pt idx="17">
                  <c:v>2.3728749873217936</c:v>
                </c:pt>
                <c:pt idx="18">
                  <c:v>5.9720390330081301</c:v>
                </c:pt>
                <c:pt idx="19">
                  <c:v>1.5877308560304328</c:v>
                </c:pt>
                <c:pt idx="20">
                  <c:v>1.6340475547714135</c:v>
                </c:pt>
                <c:pt idx="21">
                  <c:v>-20.189551077085184</c:v>
                </c:pt>
                <c:pt idx="22">
                  <c:v>-2.4103099525911489</c:v>
                </c:pt>
                <c:pt idx="23">
                  <c:v>2.1666751520337186</c:v>
                </c:pt>
                <c:pt idx="24">
                  <c:v>3.3982052553823934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6A-41BA-9F68-91CD1BB61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022496"/>
        <c:axId val="611026808"/>
      </c:lineChart>
      <c:catAx>
        <c:axId val="61102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26808"/>
        <c:crosses val="autoZero"/>
        <c:auto val="1"/>
        <c:lblAlgn val="ctr"/>
        <c:lblOffset val="100"/>
        <c:tickLblSkip val="4"/>
        <c:noMultiLvlLbl val="0"/>
      </c:catAx>
      <c:valAx>
        <c:axId val="611026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1022496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Chart_2!$AD$48:$BB$48</c:f>
              <c:numCache>
                <c:formatCode>General</c:formatCode>
                <c:ptCount val="25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Chart_2!$AD$65:$BB$65</c:f>
              <c:numCache>
                <c:formatCode>0.0</c:formatCode>
                <c:ptCount val="25"/>
                <c:pt idx="0">
                  <c:v>-4.5512010113779979</c:v>
                </c:pt>
                <c:pt idx="1">
                  <c:v>-14.414216279223197</c:v>
                </c:pt>
                <c:pt idx="2">
                  <c:v>0.65999286798231083</c:v>
                </c:pt>
                <c:pt idx="3">
                  <c:v>-1.7737003058103937</c:v>
                </c:pt>
                <c:pt idx="4">
                  <c:v>-26.044018336519301</c:v>
                </c:pt>
                <c:pt idx="5">
                  <c:v>-20.439466167881932</c:v>
                </c:pt>
                <c:pt idx="6">
                  <c:v>-15.380005244034919</c:v>
                </c:pt>
                <c:pt idx="7">
                  <c:v>-11.45454739646982</c:v>
                </c:pt>
                <c:pt idx="8">
                  <c:v>-9.7299888161048074</c:v>
                </c:pt>
                <c:pt idx="9">
                  <c:v>-14.710592541752462</c:v>
                </c:pt>
                <c:pt idx="10">
                  <c:v>-9.0006835629403668</c:v>
                </c:pt>
                <c:pt idx="11">
                  <c:v>-6.5308688325635416</c:v>
                </c:pt>
                <c:pt idx="12">
                  <c:v>-3.5304058514430494</c:v>
                </c:pt>
                <c:pt idx="13">
                  <c:v>-0.93396410456496426</c:v>
                </c:pt>
                <c:pt idx="14">
                  <c:v>-16.834958468761286</c:v>
                </c:pt>
                <c:pt idx="15">
                  <c:v>-11.535407695253753</c:v>
                </c:pt>
                <c:pt idx="16">
                  <c:v>-6.6923961241583214</c:v>
                </c:pt>
                <c:pt idx="17">
                  <c:v>-9.8865636612556216</c:v>
                </c:pt>
                <c:pt idx="18">
                  <c:v>-9.5152947186921182</c:v>
                </c:pt>
                <c:pt idx="19">
                  <c:v>-11.631309436722759</c:v>
                </c:pt>
                <c:pt idx="20">
                  <c:v>-13.396700143472032</c:v>
                </c:pt>
                <c:pt idx="21">
                  <c:v>-15.057910019903915</c:v>
                </c:pt>
                <c:pt idx="22">
                  <c:v>-17.913902128393232</c:v>
                </c:pt>
                <c:pt idx="23">
                  <c:v>-11.032753881621261</c:v>
                </c:pt>
                <c:pt idx="24">
                  <c:v>-12.999367541828491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7-4F47-BAD2-C18C19151B44}"/>
            </c:ext>
          </c:extLst>
        </c:ser>
        <c:ser>
          <c:idx val="1"/>
          <c:order val="1"/>
          <c:tx>
            <c:v>KKE sáv</c:v>
          </c:tx>
          <c:spPr>
            <a:solidFill>
              <a:srgbClr val="7F7F7F"/>
            </a:solidFill>
          </c:spPr>
          <c:cat>
            <c:numRef>
              <c:f>Chart_2!$AD$48:$BB$48</c:f>
              <c:numCache>
                <c:formatCode>General</c:formatCode>
                <c:ptCount val="25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Chart_2!$AD$66:$BB$66</c:f>
              <c:numCache>
                <c:formatCode>0.0</c:formatCode>
                <c:ptCount val="25"/>
                <c:pt idx="0">
                  <c:v>18.401351024709868</c:v>
                </c:pt>
                <c:pt idx="1">
                  <c:v>25.000078144401002</c:v>
                </c:pt>
                <c:pt idx="2">
                  <c:v>12.993491124484734</c:v>
                </c:pt>
                <c:pt idx="3">
                  <c:v>11.086191045179191</c:v>
                </c:pt>
                <c:pt idx="4">
                  <c:v>35.053845737625934</c:v>
                </c:pt>
                <c:pt idx="5">
                  <c:v>43.993365692486847</c:v>
                </c:pt>
                <c:pt idx="6">
                  <c:v>27.925868659823763</c:v>
                </c:pt>
                <c:pt idx="7">
                  <c:v>20.68756154975253</c:v>
                </c:pt>
                <c:pt idx="8">
                  <c:v>27.890384117525954</c:v>
                </c:pt>
                <c:pt idx="9">
                  <c:v>33.724765742261994</c:v>
                </c:pt>
                <c:pt idx="10">
                  <c:v>28.659347769082501</c:v>
                </c:pt>
                <c:pt idx="11">
                  <c:v>32.169867135675716</c:v>
                </c:pt>
                <c:pt idx="12">
                  <c:v>22.451700082030271</c:v>
                </c:pt>
                <c:pt idx="13">
                  <c:v>15.736858690812042</c:v>
                </c:pt>
                <c:pt idx="14">
                  <c:v>37.044667094543698</c:v>
                </c:pt>
                <c:pt idx="15">
                  <c:v>24.408500595327808</c:v>
                </c:pt>
                <c:pt idx="16">
                  <c:v>40.488722469326106</c:v>
                </c:pt>
                <c:pt idx="17">
                  <c:v>28.744740116315754</c:v>
                </c:pt>
                <c:pt idx="18">
                  <c:v>20.206763188857693</c:v>
                </c:pt>
                <c:pt idx="19">
                  <c:v>19.510596478452783</c:v>
                </c:pt>
                <c:pt idx="20">
                  <c:v>36.718006136607627</c:v>
                </c:pt>
                <c:pt idx="21">
                  <c:v>24.28881820759301</c:v>
                </c:pt>
                <c:pt idx="22">
                  <c:v>27.790386913779614</c:v>
                </c:pt>
                <c:pt idx="23">
                  <c:v>18.813228794997514</c:v>
                </c:pt>
                <c:pt idx="24">
                  <c:v>14.181603085014601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E7-4F47-BAD2-C18C19151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018968"/>
        <c:axId val="611018576"/>
      </c:areaChart>
      <c:lineChart>
        <c:grouping val="standard"/>
        <c:varyColors val="0"/>
        <c:ser>
          <c:idx val="2"/>
          <c:order val="2"/>
          <c:tx>
            <c:strRef>
              <c:f>Chart_2!$A$50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Chart_2!$AD$48:$AZ$48</c:f>
              <c:numCache>
                <c:formatCode>General</c:formatCode>
                <c:ptCount val="23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</c:numCache>
            </c:numRef>
          </c:cat>
          <c:val>
            <c:numRef>
              <c:f>Chart_2!$AD$59:$BB$59</c:f>
              <c:numCache>
                <c:formatCode>0.0</c:formatCode>
                <c:ptCount val="25"/>
                <c:pt idx="0">
                  <c:v>-0.89789429901915696</c:v>
                </c:pt>
                <c:pt idx="1">
                  <c:v>0.60614583598628258</c:v>
                </c:pt>
                <c:pt idx="2">
                  <c:v>0.65999286798231083</c:v>
                </c:pt>
                <c:pt idx="3">
                  <c:v>2.4926987870548487</c:v>
                </c:pt>
                <c:pt idx="4">
                  <c:v>1.5390669951205211</c:v>
                </c:pt>
                <c:pt idx="5">
                  <c:v>2.8032363407028953</c:v>
                </c:pt>
                <c:pt idx="6">
                  <c:v>1.8977085791939317</c:v>
                </c:pt>
                <c:pt idx="7">
                  <c:v>0.86508018623901251</c:v>
                </c:pt>
                <c:pt idx="8">
                  <c:v>2.8336391467315565</c:v>
                </c:pt>
                <c:pt idx="9">
                  <c:v>0.95832450060275676</c:v>
                </c:pt>
                <c:pt idx="10">
                  <c:v>1.482128149138461</c:v>
                </c:pt>
                <c:pt idx="11">
                  <c:v>1.5326287542531531</c:v>
                </c:pt>
                <c:pt idx="12">
                  <c:v>1.3957288455001446</c:v>
                </c:pt>
                <c:pt idx="13">
                  <c:v>2.7507563811206523</c:v>
                </c:pt>
                <c:pt idx="14">
                  <c:v>1.7897766264531469</c:v>
                </c:pt>
                <c:pt idx="15">
                  <c:v>3.064350243786123</c:v>
                </c:pt>
                <c:pt idx="16">
                  <c:v>4.9924892691241212</c:v>
                </c:pt>
                <c:pt idx="17">
                  <c:v>2.8249094864776652</c:v>
                </c:pt>
                <c:pt idx="18">
                  <c:v>3.6843647544464631</c:v>
                </c:pt>
                <c:pt idx="19">
                  <c:v>1.1077967284657859</c:v>
                </c:pt>
                <c:pt idx="20">
                  <c:v>-2.5912012539226907</c:v>
                </c:pt>
                <c:pt idx="21">
                  <c:v>-15.057910019903915</c:v>
                </c:pt>
                <c:pt idx="22">
                  <c:v>-4.6258655258075692</c:v>
                </c:pt>
                <c:pt idx="23">
                  <c:v>-0.11508249679572202</c:v>
                </c:pt>
                <c:pt idx="24">
                  <c:v>0.86861407058178486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E7-4F47-BAD2-C18C19151B44}"/>
            </c:ext>
          </c:extLst>
        </c:ser>
        <c:ser>
          <c:idx val="3"/>
          <c:order val="3"/>
          <c:tx>
            <c:strRef>
              <c:f>Chart_2!$A$52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Chart_2!$AD$48:$AZ$48</c:f>
              <c:numCache>
                <c:formatCode>General</c:formatCode>
                <c:ptCount val="23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</c:numCache>
            </c:numRef>
          </c:cat>
          <c:val>
            <c:numRef>
              <c:f>Chart_2!$AD$61:$BB$61</c:f>
              <c:numCache>
                <c:formatCode>0.0</c:formatCode>
                <c:ptCount val="25"/>
                <c:pt idx="0">
                  <c:v>13.85015001333187</c:v>
                </c:pt>
                <c:pt idx="1">
                  <c:v>10.585861865177804</c:v>
                </c:pt>
                <c:pt idx="2">
                  <c:v>2.1883162427494227</c:v>
                </c:pt>
                <c:pt idx="3">
                  <c:v>3.4722190038376937</c:v>
                </c:pt>
                <c:pt idx="4">
                  <c:v>-26.044018336519301</c:v>
                </c:pt>
                <c:pt idx="5">
                  <c:v>-20.439466167881932</c:v>
                </c:pt>
                <c:pt idx="6">
                  <c:v>-7.998885524734149</c:v>
                </c:pt>
                <c:pt idx="7">
                  <c:v>-11.45454739646982</c:v>
                </c:pt>
                <c:pt idx="8">
                  <c:v>18.160395301421147</c:v>
                </c:pt>
                <c:pt idx="9">
                  <c:v>19.014173200509532</c:v>
                </c:pt>
                <c:pt idx="10">
                  <c:v>19.658664206142134</c:v>
                </c:pt>
                <c:pt idx="11">
                  <c:v>25.638998303112174</c:v>
                </c:pt>
                <c:pt idx="12">
                  <c:v>11.598383282978602</c:v>
                </c:pt>
                <c:pt idx="13">
                  <c:v>14.110051588857914</c:v>
                </c:pt>
                <c:pt idx="14">
                  <c:v>20.209708625782412</c:v>
                </c:pt>
                <c:pt idx="15">
                  <c:v>12.873092900074056</c:v>
                </c:pt>
                <c:pt idx="16">
                  <c:v>33.796326345167785</c:v>
                </c:pt>
                <c:pt idx="17">
                  <c:v>18.858176455060132</c:v>
                </c:pt>
                <c:pt idx="18">
                  <c:v>10.691468470165574</c:v>
                </c:pt>
                <c:pt idx="19">
                  <c:v>3.7447905562858637</c:v>
                </c:pt>
                <c:pt idx="20">
                  <c:v>1.4924592779448602</c:v>
                </c:pt>
                <c:pt idx="21">
                  <c:v>-12.902709178807442</c:v>
                </c:pt>
                <c:pt idx="22">
                  <c:v>-17.913902128393232</c:v>
                </c:pt>
                <c:pt idx="23">
                  <c:v>-3.93944563238135</c:v>
                </c:pt>
                <c:pt idx="24">
                  <c:v>-2.4038887935892035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E7-4F47-BAD2-C18C19151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018968"/>
        <c:axId val="611018576"/>
      </c:lineChart>
      <c:catAx>
        <c:axId val="61101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18576"/>
        <c:crosses val="autoZero"/>
        <c:auto val="1"/>
        <c:lblAlgn val="ctr"/>
        <c:lblOffset val="100"/>
        <c:tickLblSkip val="4"/>
        <c:noMultiLvlLbl val="0"/>
      </c:catAx>
      <c:valAx>
        <c:axId val="611018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1018968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27592592592592E-2"/>
          <c:y val="0.12459723795380963"/>
          <c:w val="0.95504852956886499"/>
          <c:h val="0.760490443488089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46C0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7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multiLvlStrRef>
              <c:f>'Lefutás 20201130'!$AD$30:$AE$41</c:f>
              <c:multiLvlStrCache>
                <c:ptCount val="12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</c:lvl>
              </c:multiLvlStrCache>
            </c:multiLvlStrRef>
          </c:cat>
          <c:val>
            <c:numRef>
              <c:f>'Lefutás 20201130'!$AH$30:$AH$41</c:f>
              <c:numCache>
                <c:formatCode>0.0</c:formatCode>
                <c:ptCount val="12"/>
                <c:pt idx="0">
                  <c:v>-0.40000000000000568</c:v>
                </c:pt>
                <c:pt idx="1">
                  <c:v>-14.5</c:v>
                </c:pt>
                <c:pt idx="2">
                  <c:v>11</c:v>
                </c:pt>
                <c:pt idx="3">
                  <c:v>1.4000000000000057</c:v>
                </c:pt>
                <c:pt idx="4">
                  <c:v>-0.85061240088463008</c:v>
                </c:pt>
                <c:pt idx="5">
                  <c:v>2.2000000000000002</c:v>
                </c:pt>
                <c:pt idx="6">
                  <c:v>1.8</c:v>
                </c:pt>
                <c:pt idx="7">
                  <c:v>1.4</c:v>
                </c:pt>
                <c:pt idx="8">
                  <c:v>1.1000000000000001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C-4302-B08F-A74AFE7EF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30"/>
        <c:axId val="519419000"/>
        <c:axId val="519415864"/>
      </c:barChart>
      <c:catAx>
        <c:axId val="51941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pPr>
            <a:endParaRPr lang="hu-HU"/>
          </a:p>
        </c:txPr>
        <c:crossAx val="519415864"/>
        <c:crosses val="autoZero"/>
        <c:auto val="1"/>
        <c:lblAlgn val="ctr"/>
        <c:lblOffset val="100"/>
        <c:noMultiLvlLbl val="0"/>
      </c:catAx>
      <c:valAx>
        <c:axId val="519415864"/>
        <c:scaling>
          <c:orientation val="minMax"/>
          <c:min val="-20"/>
        </c:scaling>
        <c:delete val="1"/>
        <c:axPos val="l"/>
        <c:numFmt formatCode="0.0" sourceLinked="1"/>
        <c:majorTickMark val="none"/>
        <c:minorTickMark val="none"/>
        <c:tickLblPos val="none"/>
        <c:crossAx val="51941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hu-H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Chart_2!$AD$48:$BB$48</c:f>
              <c:numCache>
                <c:formatCode>General</c:formatCode>
                <c:ptCount val="25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Chart_2!$AD$74:$BB$74</c:f>
              <c:numCache>
                <c:formatCode>0.0</c:formatCode>
                <c:ptCount val="25"/>
                <c:pt idx="0">
                  <c:v>1.9347863925902828</c:v>
                </c:pt>
                <c:pt idx="1">
                  <c:v>1.9838423060393353</c:v>
                </c:pt>
                <c:pt idx="2">
                  <c:v>1.9169518083704418</c:v>
                </c:pt>
                <c:pt idx="3">
                  <c:v>2.1332050407491465</c:v>
                </c:pt>
                <c:pt idx="4">
                  <c:v>1.7657161464255182</c:v>
                </c:pt>
                <c:pt idx="5">
                  <c:v>2.0986884607630714</c:v>
                </c:pt>
                <c:pt idx="6">
                  <c:v>-0.43960460705626758</c:v>
                </c:pt>
                <c:pt idx="7">
                  <c:v>1.1687518678658222</c:v>
                </c:pt>
                <c:pt idx="8">
                  <c:v>2.4078656075009661</c:v>
                </c:pt>
                <c:pt idx="9">
                  <c:v>2.4517106112517979</c:v>
                </c:pt>
                <c:pt idx="10">
                  <c:v>3.2254147740186028</c:v>
                </c:pt>
                <c:pt idx="11">
                  <c:v>3.3200428131834769</c:v>
                </c:pt>
                <c:pt idx="12">
                  <c:v>1.5475781736797387</c:v>
                </c:pt>
                <c:pt idx="13">
                  <c:v>1.1619876167743115</c:v>
                </c:pt>
                <c:pt idx="14">
                  <c:v>2.1672864658577566</c:v>
                </c:pt>
                <c:pt idx="15">
                  <c:v>2.164000087451285</c:v>
                </c:pt>
                <c:pt idx="16">
                  <c:v>1.4713985173311954</c:v>
                </c:pt>
                <c:pt idx="17">
                  <c:v>2.2908962537374578</c:v>
                </c:pt>
                <c:pt idx="18">
                  <c:v>1.557944818900566</c:v>
                </c:pt>
                <c:pt idx="19">
                  <c:v>1.7343355379614707</c:v>
                </c:pt>
                <c:pt idx="20">
                  <c:v>-2.4417129509781432</c:v>
                </c:pt>
                <c:pt idx="21">
                  <c:v>-15.540824007158008</c:v>
                </c:pt>
                <c:pt idx="22">
                  <c:v>-6.270492374822183</c:v>
                </c:pt>
                <c:pt idx="23">
                  <c:v>-7.931926910733651</c:v>
                </c:pt>
                <c:pt idx="24">
                  <c:v>-5.4723026782230022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7-41C6-B771-29993E2DA8FC}"/>
            </c:ext>
          </c:extLst>
        </c:ser>
        <c:ser>
          <c:idx val="1"/>
          <c:order val="1"/>
          <c:tx>
            <c:v>KKE sáv</c:v>
          </c:tx>
          <c:spPr>
            <a:solidFill>
              <a:schemeClr val="bg1">
                <a:lumMod val="50000"/>
              </a:schemeClr>
            </a:solidFill>
          </c:spPr>
          <c:cat>
            <c:numRef>
              <c:f>Chart_2!$AD$48:$BB$48</c:f>
              <c:numCache>
                <c:formatCode>General</c:formatCode>
                <c:ptCount val="25"/>
                <c:pt idx="0">
                  <c:v>2015</c:v>
                </c:pt>
                <c:pt idx="1">
                  <c:v>2015</c:v>
                </c:pt>
                <c:pt idx="2">
                  <c:v>2015</c:v>
                </c:pt>
                <c:pt idx="3">
                  <c:v>2015</c:v>
                </c:pt>
                <c:pt idx="4">
                  <c:v>2016</c:v>
                </c:pt>
                <c:pt idx="5">
                  <c:v>2016</c:v>
                </c:pt>
                <c:pt idx="6">
                  <c:v>2016</c:v>
                </c:pt>
                <c:pt idx="7">
                  <c:v>2016</c:v>
                </c:pt>
                <c:pt idx="8">
                  <c:v>2017</c:v>
                </c:pt>
                <c:pt idx="9">
                  <c:v>2017</c:v>
                </c:pt>
                <c:pt idx="10">
                  <c:v>2017</c:v>
                </c:pt>
                <c:pt idx="11">
                  <c:v>2017</c:v>
                </c:pt>
                <c:pt idx="12">
                  <c:v>2018</c:v>
                </c:pt>
                <c:pt idx="13">
                  <c:v>2018</c:v>
                </c:pt>
                <c:pt idx="14">
                  <c:v>2018</c:v>
                </c:pt>
                <c:pt idx="15">
                  <c:v>2018</c:v>
                </c:pt>
                <c:pt idx="16">
                  <c:v>2019</c:v>
                </c:pt>
                <c:pt idx="17">
                  <c:v>2019</c:v>
                </c:pt>
                <c:pt idx="18">
                  <c:v>2019</c:v>
                </c:pt>
                <c:pt idx="19">
                  <c:v>2019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2021</c:v>
                </c:pt>
              </c:numCache>
            </c:numRef>
          </c:cat>
          <c:val>
            <c:numRef>
              <c:f>Chart_2!$AD$75:$BB$75</c:f>
              <c:numCache>
                <c:formatCode>0.0</c:formatCode>
                <c:ptCount val="25"/>
                <c:pt idx="0">
                  <c:v>5.6710496659946728</c:v>
                </c:pt>
                <c:pt idx="1">
                  <c:v>7.4217269539960853</c:v>
                </c:pt>
                <c:pt idx="2">
                  <c:v>8.0177637874385255</c:v>
                </c:pt>
                <c:pt idx="3">
                  <c:v>5.494597232679709</c:v>
                </c:pt>
                <c:pt idx="4">
                  <c:v>6.846075544133825</c:v>
                </c:pt>
                <c:pt idx="5">
                  <c:v>7.448950781532659</c:v>
                </c:pt>
                <c:pt idx="6">
                  <c:v>7.5561699302294159</c:v>
                </c:pt>
                <c:pt idx="7">
                  <c:v>5.1318033485735697</c:v>
                </c:pt>
                <c:pt idx="8">
                  <c:v>5.2998377762283297</c:v>
                </c:pt>
                <c:pt idx="9">
                  <c:v>6.3504762247182782</c:v>
                </c:pt>
                <c:pt idx="10">
                  <c:v>7.1357249634157967</c:v>
                </c:pt>
                <c:pt idx="11">
                  <c:v>6.0596690061439915</c:v>
                </c:pt>
                <c:pt idx="12">
                  <c:v>7.5213287278721026</c:v>
                </c:pt>
                <c:pt idx="13">
                  <c:v>7.2019860020524646</c:v>
                </c:pt>
                <c:pt idx="14">
                  <c:v>5.1153796500207989</c:v>
                </c:pt>
                <c:pt idx="15">
                  <c:v>5.6325840844620956</c:v>
                </c:pt>
                <c:pt idx="16">
                  <c:v>7.1825499317583308</c:v>
                </c:pt>
                <c:pt idx="17">
                  <c:v>5.618305849867312</c:v>
                </c:pt>
                <c:pt idx="18">
                  <c:v>5.1776459454610233</c:v>
                </c:pt>
                <c:pt idx="19">
                  <c:v>5.0227527440110293</c:v>
                </c:pt>
                <c:pt idx="20">
                  <c:v>8.7516605867550226</c:v>
                </c:pt>
                <c:pt idx="21">
                  <c:v>11.103609714779992</c:v>
                </c:pt>
                <c:pt idx="22">
                  <c:v>8.3304303699995756</c:v>
                </c:pt>
                <c:pt idx="23">
                  <c:v>6.4990318005473284</c:v>
                </c:pt>
                <c:pt idx="24">
                  <c:v>7.1413762788242536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47-41C6-B771-29993E2DA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020144"/>
        <c:axId val="611021320"/>
      </c:areaChart>
      <c:lineChart>
        <c:grouping val="standard"/>
        <c:varyColors val="0"/>
        <c:ser>
          <c:idx val="2"/>
          <c:order val="2"/>
          <c:tx>
            <c:strRef>
              <c:f>Chart_2!$A$50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Chart_2!$J$48:$AV$48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Chart_2!$AD$68:$BB$68</c:f>
              <c:numCache>
                <c:formatCode>0.0</c:formatCode>
                <c:ptCount val="25"/>
                <c:pt idx="0">
                  <c:v>1.9347863925902828</c:v>
                </c:pt>
                <c:pt idx="1">
                  <c:v>1.9838423060393353</c:v>
                </c:pt>
                <c:pt idx="2">
                  <c:v>1.9169518083704418</c:v>
                </c:pt>
                <c:pt idx="3">
                  <c:v>2.1332050407491465</c:v>
                </c:pt>
                <c:pt idx="4">
                  <c:v>1.7657161464255182</c:v>
                </c:pt>
                <c:pt idx="5">
                  <c:v>2.0986884607630714</c:v>
                </c:pt>
                <c:pt idx="6">
                  <c:v>1.6988292091640602</c:v>
                </c:pt>
                <c:pt idx="7">
                  <c:v>1.6302964612397517</c:v>
                </c:pt>
                <c:pt idx="8">
                  <c:v>2.9032054909679346</c:v>
                </c:pt>
                <c:pt idx="9">
                  <c:v>2.7060931369383496</c:v>
                </c:pt>
                <c:pt idx="10">
                  <c:v>3.2254147740186028</c:v>
                </c:pt>
                <c:pt idx="11">
                  <c:v>3.3200428131834769</c:v>
                </c:pt>
                <c:pt idx="12">
                  <c:v>2.9160986123017381</c:v>
                </c:pt>
                <c:pt idx="13">
                  <c:v>2.6317767291187835</c:v>
                </c:pt>
                <c:pt idx="14">
                  <c:v>2.1672864658577566</c:v>
                </c:pt>
                <c:pt idx="15">
                  <c:v>2.164000087451285</c:v>
                </c:pt>
                <c:pt idx="16">
                  <c:v>2.1032816901859235</c:v>
                </c:pt>
                <c:pt idx="17">
                  <c:v>2.2908962537374578</c:v>
                </c:pt>
                <c:pt idx="18">
                  <c:v>2.5446390572254813</c:v>
                </c:pt>
                <c:pt idx="19">
                  <c:v>1.7343355379614707</c:v>
                </c:pt>
                <c:pt idx="20">
                  <c:v>-2.4417129509781432</c:v>
                </c:pt>
                <c:pt idx="21">
                  <c:v>-15.540824007158008</c:v>
                </c:pt>
                <c:pt idx="22">
                  <c:v>-5.2953156497078595</c:v>
                </c:pt>
                <c:pt idx="23">
                  <c:v>-6.4260082643490932</c:v>
                </c:pt>
                <c:pt idx="24">
                  <c:v>-3.3518977682596329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47-41C6-B771-29993E2DA8FC}"/>
            </c:ext>
          </c:extLst>
        </c:ser>
        <c:ser>
          <c:idx val="3"/>
          <c:order val="3"/>
          <c:tx>
            <c:strRef>
              <c:f>Chart_2!$A$52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Chart_2!$J$48:$AV$48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Chart_2!$AD$70:$BB$70</c:f>
              <c:numCache>
                <c:formatCode>0.0</c:formatCode>
                <c:ptCount val="25"/>
                <c:pt idx="0">
                  <c:v>2.0273663554022221</c:v>
                </c:pt>
                <c:pt idx="1">
                  <c:v>2.3890652394124174</c:v>
                </c:pt>
                <c:pt idx="2">
                  <c:v>3.0512066589200089</c:v>
                </c:pt>
                <c:pt idx="3">
                  <c:v>2.8223110898779993</c:v>
                </c:pt>
                <c:pt idx="4">
                  <c:v>3.420395886212475</c:v>
                </c:pt>
                <c:pt idx="5">
                  <c:v>3.3607820931402301</c:v>
                </c:pt>
                <c:pt idx="6">
                  <c:v>3.311017606061057</c:v>
                </c:pt>
                <c:pt idx="7">
                  <c:v>3.075411441202732</c:v>
                </c:pt>
                <c:pt idx="8">
                  <c:v>5.6064258559157736</c:v>
                </c:pt>
                <c:pt idx="9">
                  <c:v>6.6317043941354967</c:v>
                </c:pt>
                <c:pt idx="10">
                  <c:v>8.0702969772176658</c:v>
                </c:pt>
                <c:pt idx="11">
                  <c:v>8.2783106789306089</c:v>
                </c:pt>
                <c:pt idx="12">
                  <c:v>9.0689069015518413</c:v>
                </c:pt>
                <c:pt idx="13">
                  <c:v>8.3639736188267761</c:v>
                </c:pt>
                <c:pt idx="14">
                  <c:v>7.2826661158785555</c:v>
                </c:pt>
                <c:pt idx="15">
                  <c:v>7.7965841719133806</c:v>
                </c:pt>
                <c:pt idx="16">
                  <c:v>5.9075792847878859</c:v>
                </c:pt>
                <c:pt idx="17">
                  <c:v>6.2539701986617189</c:v>
                </c:pt>
                <c:pt idx="18">
                  <c:v>6.6177849012990322</c:v>
                </c:pt>
                <c:pt idx="19">
                  <c:v>6.7570882819725</c:v>
                </c:pt>
                <c:pt idx="20">
                  <c:v>4.3773109247183299</c:v>
                </c:pt>
                <c:pt idx="21">
                  <c:v>-11.154475079073194</c:v>
                </c:pt>
                <c:pt idx="22">
                  <c:v>-4.6708755690066255</c:v>
                </c:pt>
                <c:pt idx="23">
                  <c:v>-5.9127955691999716</c:v>
                </c:pt>
                <c:pt idx="24">
                  <c:v>-4.4474031930306808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47-41C6-B771-29993E2DA8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020144"/>
        <c:axId val="611021320"/>
      </c:lineChart>
      <c:catAx>
        <c:axId val="61102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21320"/>
        <c:crosses val="autoZero"/>
        <c:auto val="1"/>
        <c:lblAlgn val="ctr"/>
        <c:lblOffset val="100"/>
        <c:tickLblSkip val="4"/>
        <c:noMultiLvlLbl val="0"/>
      </c:catAx>
      <c:valAx>
        <c:axId val="611021320"/>
        <c:scaling>
          <c:orientation val="minMax"/>
          <c:max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1020144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Chart_1!$A$2</c:f>
              <c:strCache>
                <c:ptCount val="1"/>
                <c:pt idx="0">
                  <c:v>euroövezet</c:v>
                </c:pt>
              </c:strCache>
            </c:strRef>
          </c:tx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Chart_1!$B$2:$V$2</c:f>
              <c:numCache>
                <c:formatCode>0.0%</c:formatCode>
                <c:ptCount val="21"/>
                <c:pt idx="0">
                  <c:v>1.6724430652745332E-2</c:v>
                </c:pt>
                <c:pt idx="1">
                  <c:v>1.7337756375255777E-2</c:v>
                </c:pt>
                <c:pt idx="2">
                  <c:v>1.7117173494732123E-2</c:v>
                </c:pt>
                <c:pt idx="3">
                  <c:v>1.7269875168471189E-2</c:v>
                </c:pt>
                <c:pt idx="4">
                  <c:v>1.6796360379100546E-2</c:v>
                </c:pt>
                <c:pt idx="5">
                  <c:v>1.5865214780775096E-2</c:v>
                </c:pt>
                <c:pt idx="6">
                  <c:v>1.6334699307798399E-2</c:v>
                </c:pt>
                <c:pt idx="7">
                  <c:v>1.6453750570568432E-2</c:v>
                </c:pt>
                <c:pt idx="8">
                  <c:v>1.4463503800870197E-2</c:v>
                </c:pt>
                <c:pt idx="9">
                  <c:v>1.1782374888757448E-2</c:v>
                </c:pt>
                <c:pt idx="10">
                  <c:v>1.5111187418228773E-2</c:v>
                </c:pt>
                <c:pt idx="11">
                  <c:v>1.611381431834033E-2</c:v>
                </c:pt>
                <c:pt idx="12">
                  <c:v>1.594740989815796E-2</c:v>
                </c:pt>
                <c:pt idx="13">
                  <c:v>1.6180657917235729E-2</c:v>
                </c:pt>
                <c:pt idx="14">
                  <c:v>1.7551830330412629E-2</c:v>
                </c:pt>
                <c:pt idx="15">
                  <c:v>1.8099860252488945E-2</c:v>
                </c:pt>
                <c:pt idx="16">
                  <c:v>1.9167906062591489E-2</c:v>
                </c:pt>
                <c:pt idx="17">
                  <c:v>1.9351835688839782E-2</c:v>
                </c:pt>
                <c:pt idx="18">
                  <c:v>1.8939982764283988E-2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23-415D-95CC-DFD33AE8850B}"/>
            </c:ext>
          </c:extLst>
        </c:ser>
        <c:ser>
          <c:idx val="1"/>
          <c:order val="1"/>
          <c:tx>
            <c:strRef>
              <c:f>Chart_1!$A$3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Chart_1!$B$3:$V$3</c:f>
              <c:numCache>
                <c:formatCode>0.0%</c:formatCode>
                <c:ptCount val="21"/>
                <c:pt idx="0">
                  <c:v>3.1183982549284842E-2</c:v>
                </c:pt>
                <c:pt idx="1">
                  <c:v>3.4647955410242272E-2</c:v>
                </c:pt>
                <c:pt idx="2">
                  <c:v>3.3104872781898415E-2</c:v>
                </c:pt>
                <c:pt idx="3">
                  <c:v>3.0783125171959844E-2</c:v>
                </c:pt>
                <c:pt idx="4">
                  <c:v>3.7410919573100283E-2</c:v>
                </c:pt>
                <c:pt idx="5">
                  <c:v>3.8068969940908109E-2</c:v>
                </c:pt>
                <c:pt idx="6">
                  <c:v>3.966034186600019E-2</c:v>
                </c:pt>
                <c:pt idx="7">
                  <c:v>4.07362893046289E-2</c:v>
                </c:pt>
                <c:pt idx="8">
                  <c:v>3.8024649712111711E-2</c:v>
                </c:pt>
                <c:pt idx="9">
                  <c:v>3.5654151992085881E-2</c:v>
                </c:pt>
                <c:pt idx="10">
                  <c:v>4.1451857573874734E-2</c:v>
                </c:pt>
                <c:pt idx="11">
                  <c:v>4.3868391474439876E-2</c:v>
                </c:pt>
                <c:pt idx="12">
                  <c:v>4.2552434879538255E-2</c:v>
                </c:pt>
                <c:pt idx="13">
                  <c:v>4.2786712958881368E-2</c:v>
                </c:pt>
                <c:pt idx="14">
                  <c:v>4.96331874302944E-2</c:v>
                </c:pt>
                <c:pt idx="15">
                  <c:v>5.103285853037471E-2</c:v>
                </c:pt>
                <c:pt idx="16">
                  <c:v>5.521937502584532E-2</c:v>
                </c:pt>
                <c:pt idx="17">
                  <c:v>5.4929754276107058E-2</c:v>
                </c:pt>
                <c:pt idx="18">
                  <c:v>5.2020843690732663E-2</c:v>
                </c:pt>
                <c:pt idx="19">
                  <c:v>5.3055456742269053E-2</c:v>
                </c:pt>
                <c:pt idx="20">
                  <c:v>4.8594278875096313E-2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23-415D-95CC-DFD33AE8850B}"/>
            </c:ext>
          </c:extLst>
        </c:ser>
        <c:ser>
          <c:idx val="2"/>
          <c:order val="2"/>
          <c:tx>
            <c:strRef>
              <c:f>Chart_1!$A$4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Chart_1!$B$4:$V$4</c:f>
              <c:numCache>
                <c:formatCode>0.0%</c:formatCode>
                <c:ptCount val="21"/>
                <c:pt idx="0">
                  <c:v>2.9292304874419032E-2</c:v>
                </c:pt>
                <c:pt idx="1">
                  <c:v>2.5678549599628259E-2</c:v>
                </c:pt>
                <c:pt idx="2">
                  <c:v>2.4405984065395129E-2</c:v>
                </c:pt>
                <c:pt idx="3">
                  <c:v>2.7513046374773305E-2</c:v>
                </c:pt>
                <c:pt idx="4">
                  <c:v>2.661045277111997E-2</c:v>
                </c:pt>
                <c:pt idx="5">
                  <c:v>2.8950385724244833E-2</c:v>
                </c:pt>
                <c:pt idx="6">
                  <c:v>3.5694124038207584E-2</c:v>
                </c:pt>
                <c:pt idx="7">
                  <c:v>3.917777840957553E-2</c:v>
                </c:pt>
                <c:pt idx="8">
                  <c:v>3.6245947709950432E-2</c:v>
                </c:pt>
                <c:pt idx="9">
                  <c:v>2.9616774693839894E-2</c:v>
                </c:pt>
                <c:pt idx="10">
                  <c:v>3.6237638056738609E-2</c:v>
                </c:pt>
                <c:pt idx="11">
                  <c:v>3.367631793301374E-2</c:v>
                </c:pt>
                <c:pt idx="12">
                  <c:v>3.0869539375928678E-2</c:v>
                </c:pt>
                <c:pt idx="13">
                  <c:v>3.8573972726787233E-2</c:v>
                </c:pt>
                <c:pt idx="14">
                  <c:v>4.223525248838271E-2</c:v>
                </c:pt>
                <c:pt idx="15">
                  <c:v>4.7539800824718377E-2</c:v>
                </c:pt>
                <c:pt idx="16">
                  <c:v>4.9854509790384444E-2</c:v>
                </c:pt>
                <c:pt idx="17">
                  <c:v>4.5295238342945944E-2</c:v>
                </c:pt>
                <c:pt idx="18">
                  <c:v>4.3659331483356739E-2</c:v>
                </c:pt>
                <c:pt idx="19">
                  <c:v>3.9373993117836632E-2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23-415D-95CC-DFD33AE8850B}"/>
            </c:ext>
          </c:extLst>
        </c:ser>
        <c:ser>
          <c:idx val="3"/>
          <c:order val="3"/>
          <c:tx>
            <c:strRef>
              <c:f>Chart_1!$A$5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Chart_1!$B$5:$V$5</c:f>
              <c:numCache>
                <c:formatCode>0.0%</c:formatCode>
                <c:ptCount val="21"/>
                <c:pt idx="0">
                  <c:v>8.8765161484173766E-3</c:v>
                </c:pt>
                <c:pt idx="1">
                  <c:v>8.0136056363187616E-3</c:v>
                </c:pt>
                <c:pt idx="2">
                  <c:v>7.9687129906763424E-3</c:v>
                </c:pt>
                <c:pt idx="3">
                  <c:v>1.2243295716968385E-2</c:v>
                </c:pt>
                <c:pt idx="4">
                  <c:v>1.4745647993453204E-2</c:v>
                </c:pt>
                <c:pt idx="5">
                  <c:v>1.4563371533047775E-2</c:v>
                </c:pt>
                <c:pt idx="6">
                  <c:v>1.4492837960120691E-2</c:v>
                </c:pt>
                <c:pt idx="7">
                  <c:v>1.2951857480648697E-2</c:v>
                </c:pt>
                <c:pt idx="8">
                  <c:v>1.3286791463761004E-2</c:v>
                </c:pt>
                <c:pt idx="9">
                  <c:v>1.302961343620475E-2</c:v>
                </c:pt>
                <c:pt idx="10">
                  <c:v>1.2526762933208065E-2</c:v>
                </c:pt>
                <c:pt idx="11">
                  <c:v>1.4656145319935083E-2</c:v>
                </c:pt>
                <c:pt idx="12">
                  <c:v>1.4671599793802968E-2</c:v>
                </c:pt>
                <c:pt idx="13">
                  <c:v>1.5039490948087349E-2</c:v>
                </c:pt>
                <c:pt idx="14">
                  <c:v>1.5627112527019652E-2</c:v>
                </c:pt>
                <c:pt idx="15">
                  <c:v>1.6516695393669026E-2</c:v>
                </c:pt>
                <c:pt idx="16">
                  <c:v>1.7432001861590336E-2</c:v>
                </c:pt>
                <c:pt idx="17">
                  <c:v>1.69439584590927E-2</c:v>
                </c:pt>
                <c:pt idx="18">
                  <c:v>1.5967873372928765E-2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23-415D-95CC-DFD33AE8850B}"/>
            </c:ext>
          </c:extLst>
        </c:ser>
        <c:ser>
          <c:idx val="4"/>
          <c:order val="4"/>
          <c:tx>
            <c:strRef>
              <c:f>Chart_1!$A$6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Chart_1!$B$6:$V$6</c:f>
              <c:numCache>
                <c:formatCode>0.0%</c:formatCode>
                <c:ptCount val="21"/>
                <c:pt idx="0">
                  <c:v>7.133796188943298E-3</c:v>
                </c:pt>
                <c:pt idx="1">
                  <c:v>9.6909587676440642E-3</c:v>
                </c:pt>
                <c:pt idx="2">
                  <c:v>1.1659103103940629E-2</c:v>
                </c:pt>
                <c:pt idx="3">
                  <c:v>1.3285320795101668E-2</c:v>
                </c:pt>
                <c:pt idx="4">
                  <c:v>1.577847748489334E-2</c:v>
                </c:pt>
                <c:pt idx="5">
                  <c:v>1.8751369985851786E-2</c:v>
                </c:pt>
                <c:pt idx="6">
                  <c:v>2.0431312302911994E-2</c:v>
                </c:pt>
                <c:pt idx="7">
                  <c:v>1.9554565544934625E-2</c:v>
                </c:pt>
                <c:pt idx="8">
                  <c:v>2.2432553286629901E-2</c:v>
                </c:pt>
                <c:pt idx="9">
                  <c:v>3.1951197017009894E-2</c:v>
                </c:pt>
                <c:pt idx="10">
                  <c:v>2.9662924157935536E-2</c:v>
                </c:pt>
                <c:pt idx="11">
                  <c:v>3.4301722635495989E-2</c:v>
                </c:pt>
                <c:pt idx="12">
                  <c:v>1.65907665270516E-2</c:v>
                </c:pt>
                <c:pt idx="13">
                  <c:v>1.7358856220315994E-2</c:v>
                </c:pt>
                <c:pt idx="14">
                  <c:v>1.6676131653591983E-2</c:v>
                </c:pt>
                <c:pt idx="15">
                  <c:v>2.07602690495606E-2</c:v>
                </c:pt>
                <c:pt idx="16">
                  <c:v>2.6700200362961175E-2</c:v>
                </c:pt>
                <c:pt idx="17">
                  <c:v>3.062453268732657E-2</c:v>
                </c:pt>
                <c:pt idx="18">
                  <c:v>2.7948389819732321E-2</c:v>
                </c:pt>
                <c:pt idx="19">
                  <c:v>2.5943907397460563E-2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23-415D-95CC-DFD33AE8850B}"/>
            </c:ext>
          </c:extLst>
        </c:ser>
        <c:ser>
          <c:idx val="5"/>
          <c:order val="5"/>
          <c:tx>
            <c:strRef>
              <c:f>Chart_1!$A$7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Chart_1!$B$7:$V$7</c:f>
              <c:numCache>
                <c:formatCode>0.0%</c:formatCode>
                <c:ptCount val="21"/>
                <c:pt idx="0">
                  <c:v>1.5634401751538411E-2</c:v>
                </c:pt>
                <c:pt idx="1">
                  <c:v>1.6530742036250722E-2</c:v>
                </c:pt>
                <c:pt idx="2">
                  <c:v>1.7930595351798789E-2</c:v>
                </c:pt>
                <c:pt idx="3">
                  <c:v>2.5264745858911742E-2</c:v>
                </c:pt>
                <c:pt idx="4">
                  <c:v>2.550072738608614E-2</c:v>
                </c:pt>
                <c:pt idx="5">
                  <c:v>2.3482253354505069E-2</c:v>
                </c:pt>
                <c:pt idx="6">
                  <c:v>2.3540302849963633E-2</c:v>
                </c:pt>
                <c:pt idx="7">
                  <c:v>3.0034148632766437E-2</c:v>
                </c:pt>
                <c:pt idx="8">
                  <c:v>2.9464152311754935E-2</c:v>
                </c:pt>
                <c:pt idx="9">
                  <c:v>1.9755662272496057E-2</c:v>
                </c:pt>
                <c:pt idx="10">
                  <c:v>2.955064367257712E-2</c:v>
                </c:pt>
                <c:pt idx="11">
                  <c:v>3.0496241726188249E-2</c:v>
                </c:pt>
                <c:pt idx="12">
                  <c:v>3.034531233642903E-2</c:v>
                </c:pt>
                <c:pt idx="13">
                  <c:v>3.2396754089307075E-2</c:v>
                </c:pt>
                <c:pt idx="14">
                  <c:v>3.9410605442285536E-2</c:v>
                </c:pt>
                <c:pt idx="15">
                  <c:v>4.1037135271124535E-2</c:v>
                </c:pt>
                <c:pt idx="16">
                  <c:v>3.9919476322204266E-2</c:v>
                </c:pt>
                <c:pt idx="17">
                  <c:v>3.5880697835010841E-2</c:v>
                </c:pt>
                <c:pt idx="18">
                  <c:v>4.23689334454046E-2</c:v>
                </c:pt>
                <c:pt idx="19">
                  <c:v>3.9809047965332515E-2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23-415D-95CC-DFD33AE88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21712"/>
        <c:axId val="611014656"/>
      </c:lineChart>
      <c:catAx>
        <c:axId val="61102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14656"/>
        <c:crosses val="autoZero"/>
        <c:auto val="1"/>
        <c:lblAlgn val="ctr"/>
        <c:lblOffset val="100"/>
        <c:noMultiLvlLbl val="0"/>
      </c:catAx>
      <c:valAx>
        <c:axId val="6110146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 arányában, %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61102171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Chart_1!$A$9</c:f>
              <c:strCache>
                <c:ptCount val="1"/>
                <c:pt idx="0">
                  <c:v>euroövezet</c:v>
                </c:pt>
              </c:strCache>
            </c:strRef>
          </c:tx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Chart_1!$B$9:$V$9</c:f>
              <c:numCache>
                <c:formatCode>0.0%</c:formatCode>
                <c:ptCount val="21"/>
                <c:pt idx="0">
                  <c:v>1.2484418185264043E-2</c:v>
                </c:pt>
                <c:pt idx="1">
                  <c:v>1.2433093805111199E-2</c:v>
                </c:pt>
                <c:pt idx="2">
                  <c:v>1.2018933819906354E-2</c:v>
                </c:pt>
                <c:pt idx="3">
                  <c:v>1.1780568578884513E-2</c:v>
                </c:pt>
                <c:pt idx="4">
                  <c:v>1.1575097695495419E-2</c:v>
                </c:pt>
                <c:pt idx="5">
                  <c:v>1.1231060912172941E-2</c:v>
                </c:pt>
                <c:pt idx="6">
                  <c:v>1.0803082872318938E-2</c:v>
                </c:pt>
                <c:pt idx="7">
                  <c:v>1.0523832923832924E-2</c:v>
                </c:pt>
                <c:pt idx="8">
                  <c:v>1.036651920091872E-2</c:v>
                </c:pt>
                <c:pt idx="9">
                  <c:v>9.8540738728466141E-3</c:v>
                </c:pt>
                <c:pt idx="10">
                  <c:v>9.6215746961073653E-3</c:v>
                </c:pt>
                <c:pt idx="11">
                  <c:v>9.7276887777568224E-3</c:v>
                </c:pt>
                <c:pt idx="12">
                  <c:v>9.899535316908719E-3</c:v>
                </c:pt>
                <c:pt idx="13">
                  <c:v>9.9121141560930288E-3</c:v>
                </c:pt>
                <c:pt idx="14">
                  <c:v>9.9403878789862694E-3</c:v>
                </c:pt>
                <c:pt idx="15">
                  <c:v>1.00178943943972E-2</c:v>
                </c:pt>
                <c:pt idx="16">
                  <c:v>1.0004547787653419E-2</c:v>
                </c:pt>
                <c:pt idx="17">
                  <c:v>1.0091899478829032E-2</c:v>
                </c:pt>
                <c:pt idx="18">
                  <c:v>1.0188943964432002E-2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6A-4762-A1FE-384F713C839E}"/>
            </c:ext>
          </c:extLst>
        </c:ser>
        <c:ser>
          <c:idx val="1"/>
          <c:order val="1"/>
          <c:tx>
            <c:strRef>
              <c:f>Chart_1!$A$10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Chart_1!$B$10:$V$10</c:f>
              <c:numCache>
                <c:formatCode>0.0%</c:formatCode>
                <c:ptCount val="21"/>
                <c:pt idx="0">
                  <c:v>2.2254050961653227E-2</c:v>
                </c:pt>
                <c:pt idx="1">
                  <c:v>2.3667100666681797E-2</c:v>
                </c:pt>
                <c:pt idx="2">
                  <c:v>2.4846363474184757E-2</c:v>
                </c:pt>
                <c:pt idx="3">
                  <c:v>2.4187380892341143E-2</c:v>
                </c:pt>
                <c:pt idx="4">
                  <c:v>2.5262534454087791E-2</c:v>
                </c:pt>
                <c:pt idx="5">
                  <c:v>2.7408057465100024E-2</c:v>
                </c:pt>
                <c:pt idx="6">
                  <c:v>2.8809496129469352E-2</c:v>
                </c:pt>
                <c:pt idx="7">
                  <c:v>3.1008375972386384E-2</c:v>
                </c:pt>
                <c:pt idx="8">
                  <c:v>3.0998754823138769E-2</c:v>
                </c:pt>
                <c:pt idx="9">
                  <c:v>2.8024891880785111E-2</c:v>
                </c:pt>
                <c:pt idx="10">
                  <c:v>2.8557078564592542E-2</c:v>
                </c:pt>
                <c:pt idx="11">
                  <c:v>3.2376711133670667E-2</c:v>
                </c:pt>
                <c:pt idx="12">
                  <c:v>3.1755590745208923E-2</c:v>
                </c:pt>
                <c:pt idx="13">
                  <c:v>3.1171458768375078E-2</c:v>
                </c:pt>
                <c:pt idx="14">
                  <c:v>3.2168910758920095E-2</c:v>
                </c:pt>
                <c:pt idx="15">
                  <c:v>3.5154991113315361E-2</c:v>
                </c:pt>
                <c:pt idx="16">
                  <c:v>3.6897593222270771E-2</c:v>
                </c:pt>
                <c:pt idx="17">
                  <c:v>3.8046619689064885E-2</c:v>
                </c:pt>
                <c:pt idx="18">
                  <c:v>3.8603609673792859E-2</c:v>
                </c:pt>
                <c:pt idx="19">
                  <c:v>3.8465363126434067E-2</c:v>
                </c:pt>
                <c:pt idx="20">
                  <c:v>3.7435137832690715E-2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6A-4762-A1FE-384F713C839E}"/>
            </c:ext>
          </c:extLst>
        </c:ser>
        <c:ser>
          <c:idx val="2"/>
          <c:order val="2"/>
          <c:tx>
            <c:strRef>
              <c:f>Chart_1!$A$11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Chart_1!$B$11:$V$11</c:f>
              <c:numCache>
                <c:formatCode>0.0%</c:formatCode>
                <c:ptCount val="21"/>
                <c:pt idx="0">
                  <c:v>1.3647341234553505E-2</c:v>
                </c:pt>
                <c:pt idx="1">
                  <c:v>1.4947124909369112E-2</c:v>
                </c:pt>
                <c:pt idx="2">
                  <c:v>1.5854049485617694E-2</c:v>
                </c:pt>
                <c:pt idx="3">
                  <c:v>1.5735273794717106E-2</c:v>
                </c:pt>
                <c:pt idx="4">
                  <c:v>1.6324151700452538E-2</c:v>
                </c:pt>
                <c:pt idx="5">
                  <c:v>1.831802181860525E-2</c:v>
                </c:pt>
                <c:pt idx="6">
                  <c:v>1.7927270627189774E-2</c:v>
                </c:pt>
                <c:pt idx="7">
                  <c:v>2.0952103936397126E-2</c:v>
                </c:pt>
                <c:pt idx="8">
                  <c:v>2.0751741650811045E-2</c:v>
                </c:pt>
                <c:pt idx="9">
                  <c:v>2.2362698314873839E-2</c:v>
                </c:pt>
                <c:pt idx="10">
                  <c:v>1.7368382403212861E-2</c:v>
                </c:pt>
                <c:pt idx="11">
                  <c:v>1.7388132295719845E-2</c:v>
                </c:pt>
                <c:pt idx="12">
                  <c:v>2.3262235453885952E-2</c:v>
                </c:pt>
                <c:pt idx="13">
                  <c:v>2.6419555427781179E-2</c:v>
                </c:pt>
                <c:pt idx="14">
                  <c:v>2.283280357815844E-2</c:v>
                </c:pt>
                <c:pt idx="15">
                  <c:v>2.1290014422118243E-2</c:v>
                </c:pt>
                <c:pt idx="16">
                  <c:v>2.2281289261075813E-2</c:v>
                </c:pt>
                <c:pt idx="17">
                  <c:v>2.4341722871086255E-2</c:v>
                </c:pt>
                <c:pt idx="18">
                  <c:v>2.5521792938663187E-2</c:v>
                </c:pt>
                <c:pt idx="19">
                  <c:v>2.5841893190802247E-2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6A-4762-A1FE-384F713C839E}"/>
            </c:ext>
          </c:extLst>
        </c:ser>
        <c:ser>
          <c:idx val="3"/>
          <c:order val="3"/>
          <c:tx>
            <c:strRef>
              <c:f>Chart_1!$A$12</c:f>
              <c:strCache>
                <c:ptCount val="1"/>
                <c:pt idx="0">
                  <c:v>Lengyelország</c:v>
                </c:pt>
              </c:strCache>
            </c:strRef>
          </c:tx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Chart_1!$B$12:$V$12</c:f>
              <c:numCache>
                <c:formatCode>0.0%</c:formatCode>
                <c:ptCount val="21"/>
                <c:pt idx="0">
                  <c:v>1.6188363666423268E-2</c:v>
                </c:pt>
                <c:pt idx="1">
                  <c:v>1.5893143968213713E-2</c:v>
                </c:pt>
                <c:pt idx="2">
                  <c:v>1.4898701902471979E-2</c:v>
                </c:pt>
                <c:pt idx="3">
                  <c:v>1.5184365835911833E-2</c:v>
                </c:pt>
                <c:pt idx="4">
                  <c:v>1.5472046394337333E-2</c:v>
                </c:pt>
                <c:pt idx="5">
                  <c:v>1.5501173792416591E-2</c:v>
                </c:pt>
                <c:pt idx="6">
                  <c:v>1.5513068898710002E-2</c:v>
                </c:pt>
                <c:pt idx="7">
                  <c:v>1.5597885971799763E-2</c:v>
                </c:pt>
                <c:pt idx="8">
                  <c:v>1.5643374290454426E-2</c:v>
                </c:pt>
                <c:pt idx="9">
                  <c:v>1.3984065258971209E-2</c:v>
                </c:pt>
                <c:pt idx="10">
                  <c:v>1.3194277275004393E-2</c:v>
                </c:pt>
                <c:pt idx="11">
                  <c:v>1.3514650035905367E-2</c:v>
                </c:pt>
                <c:pt idx="12">
                  <c:v>1.3751300493056499E-2</c:v>
                </c:pt>
                <c:pt idx="13">
                  <c:v>1.4653578033859724E-2</c:v>
                </c:pt>
                <c:pt idx="14">
                  <c:v>1.5688767401945206E-2</c:v>
                </c:pt>
                <c:pt idx="15">
                  <c:v>1.5842204132748904E-2</c:v>
                </c:pt>
                <c:pt idx="16">
                  <c:v>1.8186674285856259E-2</c:v>
                </c:pt>
                <c:pt idx="17">
                  <c:v>1.9288997854734907E-2</c:v>
                </c:pt>
                <c:pt idx="18">
                  <c:v>1.9391966446594366E-2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6A-4762-A1FE-384F713C839E}"/>
            </c:ext>
          </c:extLst>
        </c:ser>
        <c:ser>
          <c:idx val="4"/>
          <c:order val="4"/>
          <c:tx>
            <c:strRef>
              <c:f>Chart_1!$A$13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Chart_1!$B$13:$V$13</c:f>
              <c:numCache>
                <c:formatCode>0.0%</c:formatCode>
                <c:ptCount val="21"/>
                <c:pt idx="0">
                  <c:v>7.6218946117568411E-3</c:v>
                </c:pt>
                <c:pt idx="1">
                  <c:v>7.6004241224325118E-3</c:v>
                </c:pt>
                <c:pt idx="2">
                  <c:v>9.5990139859409452E-3</c:v>
                </c:pt>
                <c:pt idx="3">
                  <c:v>8.8511296424018237E-3</c:v>
                </c:pt>
                <c:pt idx="4">
                  <c:v>1.0220408163265306E-2</c:v>
                </c:pt>
                <c:pt idx="5">
                  <c:v>1.0372152844044311E-2</c:v>
                </c:pt>
                <c:pt idx="6">
                  <c:v>1.1332934898703875E-2</c:v>
                </c:pt>
                <c:pt idx="7">
                  <c:v>1.2267572190552073E-2</c:v>
                </c:pt>
                <c:pt idx="8">
                  <c:v>1.2597324751339069E-2</c:v>
                </c:pt>
                <c:pt idx="9">
                  <c:v>1.229882711996735E-2</c:v>
                </c:pt>
                <c:pt idx="10">
                  <c:v>1.2997060188766828E-2</c:v>
                </c:pt>
                <c:pt idx="11">
                  <c:v>1.4854464963526772E-2</c:v>
                </c:pt>
                <c:pt idx="12">
                  <c:v>1.521057684522226E-2</c:v>
                </c:pt>
                <c:pt idx="13">
                  <c:v>1.6838985226503608E-2</c:v>
                </c:pt>
                <c:pt idx="14">
                  <c:v>1.9989345192597225E-2</c:v>
                </c:pt>
                <c:pt idx="15">
                  <c:v>2.1968870591271096E-2</c:v>
                </c:pt>
                <c:pt idx="16">
                  <c:v>2.2575211160671918E-2</c:v>
                </c:pt>
                <c:pt idx="17">
                  <c:v>2.3554082862174437E-2</c:v>
                </c:pt>
                <c:pt idx="18">
                  <c:v>2.6485159975922587E-2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6A-4762-A1FE-384F713C839E}"/>
            </c:ext>
          </c:extLst>
        </c:ser>
        <c:ser>
          <c:idx val="5"/>
          <c:order val="5"/>
          <c:tx>
            <c:strRef>
              <c:f>Chart_1!$A$14</c:f>
              <c:strCache>
                <c:ptCount val="1"/>
                <c:pt idx="0">
                  <c:v>Szlovákia</c:v>
                </c:pt>
              </c:strCache>
            </c:strRef>
          </c:tx>
          <c:marker>
            <c:symbol val="none"/>
          </c:marker>
          <c:cat>
            <c:strRef>
              <c:f>Chart_1!$B$1:$V$1</c:f>
              <c:strCach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strCache>
            </c:strRef>
          </c:cat>
          <c:val>
            <c:numRef>
              <c:f>Chart_1!$B$14:$V$14</c:f>
              <c:numCache>
                <c:formatCode>0.0%</c:formatCode>
                <c:ptCount val="21"/>
                <c:pt idx="0">
                  <c:v>1.0306936316270342E-2</c:v>
                </c:pt>
                <c:pt idx="1">
                  <c:v>1.1504976651231765E-2</c:v>
                </c:pt>
                <c:pt idx="2">
                  <c:v>1.2926741921399523E-2</c:v>
                </c:pt>
                <c:pt idx="3">
                  <c:v>1.6967002674147164E-2</c:v>
                </c:pt>
                <c:pt idx="4">
                  <c:v>1.7910912425269855E-2</c:v>
                </c:pt>
                <c:pt idx="5">
                  <c:v>1.8401941682504273E-2</c:v>
                </c:pt>
                <c:pt idx="6">
                  <c:v>2.036681845253448E-2</c:v>
                </c:pt>
                <c:pt idx="7">
                  <c:v>2.2545097084479805E-2</c:v>
                </c:pt>
                <c:pt idx="8">
                  <c:v>2.5694883273850319E-2</c:v>
                </c:pt>
                <c:pt idx="9">
                  <c:v>2.2386027342544346E-2</c:v>
                </c:pt>
                <c:pt idx="10">
                  <c:v>2.3679383543335392E-2</c:v>
                </c:pt>
                <c:pt idx="11">
                  <c:v>2.6160276410467736E-2</c:v>
                </c:pt>
                <c:pt idx="12">
                  <c:v>2.7948384877547604E-2</c:v>
                </c:pt>
                <c:pt idx="13">
                  <c:v>2.7930208689702359E-2</c:v>
                </c:pt>
                <c:pt idx="14">
                  <c:v>2.8180734543328159E-2</c:v>
                </c:pt>
                <c:pt idx="15">
                  <c:v>2.993692382338671E-2</c:v>
                </c:pt>
                <c:pt idx="16">
                  <c:v>3.157191788199306E-2</c:v>
                </c:pt>
                <c:pt idx="17">
                  <c:v>3.3343731294208895E-2</c:v>
                </c:pt>
                <c:pt idx="18">
                  <c:v>3.4079920657878425E-2</c:v>
                </c:pt>
                <c:pt idx="19">
                  <c:v>3.3931923490608092E-2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F6A-4762-A1FE-384F713C8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17792"/>
        <c:axId val="611020536"/>
      </c:lineChart>
      <c:catAx>
        <c:axId val="61101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20536"/>
        <c:crosses val="autoZero"/>
        <c:auto val="1"/>
        <c:lblAlgn val="ctr"/>
        <c:lblOffset val="100"/>
        <c:noMultiLvlLbl val="0"/>
      </c:catAx>
      <c:valAx>
        <c:axId val="611020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az</a:t>
                </a:r>
                <a:r>
                  <a:rPr lang="hu-HU" baseline="0"/>
                  <a:t> összes foglalkoztatott arányában, %</a:t>
                </a:r>
                <a:endParaRPr lang="hu-HU"/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6110177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Chart_3a_b!$A$18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Chart_3a_b!$CT$18:$FF$18</c:f>
              <c:numCache>
                <c:formatCode>General</c:formatCode>
                <c:ptCount val="65"/>
                <c:pt idx="0">
                  <c:v>100.45703839122486</c:v>
                </c:pt>
                <c:pt idx="1">
                  <c:v>99.268738574040199</c:v>
                </c:pt>
                <c:pt idx="2">
                  <c:v>98.994515539305297</c:v>
                </c:pt>
                <c:pt idx="3">
                  <c:v>100.09140767824496</c:v>
                </c:pt>
                <c:pt idx="4">
                  <c:v>102.19378427787933</c:v>
                </c:pt>
                <c:pt idx="5">
                  <c:v>101.27970749542961</c:v>
                </c:pt>
                <c:pt idx="6">
                  <c:v>98.354661791590487</c:v>
                </c:pt>
                <c:pt idx="7">
                  <c:v>102.28519195612431</c:v>
                </c:pt>
                <c:pt idx="8">
                  <c:v>98.90310786106032</c:v>
                </c:pt>
                <c:pt idx="9">
                  <c:v>101.27970749542961</c:v>
                </c:pt>
                <c:pt idx="10">
                  <c:v>101.00548446069469</c:v>
                </c:pt>
                <c:pt idx="11">
                  <c:v>106.94698354661791</c:v>
                </c:pt>
                <c:pt idx="12">
                  <c:v>105.11882998171846</c:v>
                </c:pt>
                <c:pt idx="13">
                  <c:v>105.57586837294333</c:v>
                </c:pt>
                <c:pt idx="14">
                  <c:v>106.67276051188298</c:v>
                </c:pt>
                <c:pt idx="15">
                  <c:v>106.12431444241315</c:v>
                </c:pt>
                <c:pt idx="16">
                  <c:v>109.50639853747714</c:v>
                </c:pt>
                <c:pt idx="17">
                  <c:v>105.3016453382084</c:v>
                </c:pt>
                <c:pt idx="18">
                  <c:v>107.22120658135283</c:v>
                </c:pt>
                <c:pt idx="19">
                  <c:v>105.48446069469834</c:v>
                </c:pt>
                <c:pt idx="20">
                  <c:v>108.3180987202925</c:v>
                </c:pt>
                <c:pt idx="21">
                  <c:v>107.40402193784277</c:v>
                </c:pt>
                <c:pt idx="22">
                  <c:v>106.94698354661791</c:v>
                </c:pt>
                <c:pt idx="23">
                  <c:v>103.19926873857403</c:v>
                </c:pt>
                <c:pt idx="24">
                  <c:v>109.50639853747714</c:v>
                </c:pt>
                <c:pt idx="25">
                  <c:v>107.86106032906764</c:v>
                </c:pt>
                <c:pt idx="26">
                  <c:v>95.612431444241309</c:v>
                </c:pt>
                <c:pt idx="27">
                  <c:v>65.630712979890305</c:v>
                </c:pt>
                <c:pt idx="28">
                  <c:v>78.610603290676423</c:v>
                </c:pt>
                <c:pt idx="29">
                  <c:v>93.510054844606941</c:v>
                </c:pt>
                <c:pt idx="30">
                  <c:v>99.908592321755023</c:v>
                </c:pt>
                <c:pt idx="31">
                  <c:v>105.85009140767822</c:v>
                </c:pt>
                <c:pt idx="32">
                  <c:v>107.86106032906764</c:v>
                </c:pt>
                <c:pt idx="33">
                  <c:v>109.78062157221204</c:v>
                </c:pt>
                <c:pt idx="34">
                  <c:v>108.86654478976232</c:v>
                </c:pt>
                <c:pt idx="35">
                  <c:v>107.22120658135283</c:v>
                </c:pt>
                <c:pt idx="36">
                  <c:v>106.39853747714807</c:v>
                </c:pt>
                <c:pt idx="37">
                  <c:v>111.51736745886653</c:v>
                </c:pt>
                <c:pt idx="38">
                  <c:v>110.96892138939671</c:v>
                </c:pt>
                <c:pt idx="39">
                  <c:v>107.6782449725777</c:v>
                </c:pt>
                <c:pt idx="40">
                  <c:v>111.33455210237659</c:v>
                </c:pt>
                <c:pt idx="41">
                  <c:v>110.78610603290674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1-4B60-8347-7A67BC6B7E96}"/>
            </c:ext>
          </c:extLst>
        </c:ser>
        <c:ser>
          <c:idx val="1"/>
          <c:order val="1"/>
          <c:tx>
            <c:strRef>
              <c:f>Chart_3a_b!$A$19</c:f>
              <c:strCache>
                <c:ptCount val="1"/>
                <c:pt idx="0">
                  <c:v>Csehország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Chart_3a_b!$CT$19:$FF$19</c:f>
              <c:numCache>
                <c:formatCode>General</c:formatCode>
                <c:ptCount val="65"/>
                <c:pt idx="0">
                  <c:v>101.03537532355477</c:v>
                </c:pt>
                <c:pt idx="1">
                  <c:v>97.325280414150114</c:v>
                </c:pt>
                <c:pt idx="2">
                  <c:v>97.497842968075915</c:v>
                </c:pt>
                <c:pt idx="3">
                  <c:v>97.584124245038822</c:v>
                </c:pt>
                <c:pt idx="4">
                  <c:v>99.482312338222599</c:v>
                </c:pt>
                <c:pt idx="5">
                  <c:v>101.29421915444348</c:v>
                </c:pt>
                <c:pt idx="6">
                  <c:v>100.43140638481449</c:v>
                </c:pt>
                <c:pt idx="7">
                  <c:v>98.619499568593611</c:v>
                </c:pt>
                <c:pt idx="8">
                  <c:v>99.482312338222599</c:v>
                </c:pt>
                <c:pt idx="9">
                  <c:v>98.533218291630703</c:v>
                </c:pt>
                <c:pt idx="10">
                  <c:v>100.34512510785159</c:v>
                </c:pt>
                <c:pt idx="11">
                  <c:v>99.396031061259706</c:v>
                </c:pt>
                <c:pt idx="12">
                  <c:v>98.878343399482304</c:v>
                </c:pt>
                <c:pt idx="13">
                  <c:v>98.619499568593611</c:v>
                </c:pt>
                <c:pt idx="14">
                  <c:v>100.5176876617774</c:v>
                </c:pt>
                <c:pt idx="15">
                  <c:v>101.46678170836927</c:v>
                </c:pt>
                <c:pt idx="16">
                  <c:v>102.50215703192407</c:v>
                </c:pt>
                <c:pt idx="17">
                  <c:v>98.964624676445212</c:v>
                </c:pt>
                <c:pt idx="18">
                  <c:v>99.223468507333905</c:v>
                </c:pt>
                <c:pt idx="19">
                  <c:v>98.44693701466781</c:v>
                </c:pt>
                <c:pt idx="20">
                  <c:v>98.619499568593611</c:v>
                </c:pt>
                <c:pt idx="21">
                  <c:v>97.929249352890409</c:v>
                </c:pt>
                <c:pt idx="22">
                  <c:v>97.325280414150114</c:v>
                </c:pt>
                <c:pt idx="23">
                  <c:v>96.376186367558233</c:v>
                </c:pt>
                <c:pt idx="24">
                  <c:v>99.050905953408105</c:v>
                </c:pt>
                <c:pt idx="25">
                  <c:v>100.34512510785159</c:v>
                </c:pt>
                <c:pt idx="26">
                  <c:v>87.661777394305432</c:v>
                </c:pt>
                <c:pt idx="27">
                  <c:v>64.624676445211392</c:v>
                </c:pt>
                <c:pt idx="28">
                  <c:v>77.22174288179464</c:v>
                </c:pt>
                <c:pt idx="29">
                  <c:v>88.610871440897327</c:v>
                </c:pt>
                <c:pt idx="30">
                  <c:v>94.305435720448656</c:v>
                </c:pt>
                <c:pt idx="31">
                  <c:v>96.117342536669554</c:v>
                </c:pt>
                <c:pt idx="32">
                  <c:v>98.274374460742024</c:v>
                </c:pt>
                <c:pt idx="33">
                  <c:v>101.03537532355477</c:v>
                </c:pt>
                <c:pt idx="34">
                  <c:v>100.25884383088869</c:v>
                </c:pt>
                <c:pt idx="35">
                  <c:v>99.8274374460742</c:v>
                </c:pt>
                <c:pt idx="36">
                  <c:v>98.964624676445212</c:v>
                </c:pt>
                <c:pt idx="37">
                  <c:v>97.411561691113022</c:v>
                </c:pt>
                <c:pt idx="38">
                  <c:v>100.69025021570319</c:v>
                </c:pt>
                <c:pt idx="39">
                  <c:v>103.36496980155306</c:v>
                </c:pt>
                <c:pt idx="40">
                  <c:v>99.8274374460742</c:v>
                </c:pt>
                <c:pt idx="41">
                  <c:v>100.17256255392579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71-4B60-8347-7A67BC6B7E96}"/>
            </c:ext>
          </c:extLst>
        </c:ser>
        <c:ser>
          <c:idx val="2"/>
          <c:order val="2"/>
          <c:tx>
            <c:strRef>
              <c:f>Chart_3a_b!$A$20</c:f>
              <c:strCache>
                <c:ptCount val="1"/>
                <c:pt idx="0">
                  <c:v>Lengyelország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Chart_3a_b!$CT$20:$FF$20</c:f>
              <c:numCache>
                <c:formatCode>General</c:formatCode>
                <c:ptCount val="65"/>
                <c:pt idx="0">
                  <c:v>97.483221476510067</c:v>
                </c:pt>
                <c:pt idx="1">
                  <c:v>97.818791946308721</c:v>
                </c:pt>
                <c:pt idx="2">
                  <c:v>96.476510067114091</c:v>
                </c:pt>
                <c:pt idx="3">
                  <c:v>98.322147651006702</c:v>
                </c:pt>
                <c:pt idx="4">
                  <c:v>99.496644295302005</c:v>
                </c:pt>
                <c:pt idx="5">
                  <c:v>99.74832214765101</c:v>
                </c:pt>
                <c:pt idx="6">
                  <c:v>99.077181208053688</c:v>
                </c:pt>
                <c:pt idx="7">
                  <c:v>101.09060402684564</c:v>
                </c:pt>
                <c:pt idx="8">
                  <c:v>100.16778523489933</c:v>
                </c:pt>
                <c:pt idx="9">
                  <c:v>101.42617449664431</c:v>
                </c:pt>
                <c:pt idx="10">
                  <c:v>101.59395973154362</c:v>
                </c:pt>
                <c:pt idx="11">
                  <c:v>102.68456375838926</c:v>
                </c:pt>
                <c:pt idx="12">
                  <c:v>102.68456375838926</c:v>
                </c:pt>
                <c:pt idx="13">
                  <c:v>104.44630872483221</c:v>
                </c:pt>
                <c:pt idx="14">
                  <c:v>105.11744966442953</c:v>
                </c:pt>
                <c:pt idx="15">
                  <c:v>104.9496644295302</c:v>
                </c:pt>
                <c:pt idx="16">
                  <c:v>104.27852348993287</c:v>
                </c:pt>
                <c:pt idx="17">
                  <c:v>101.25838926174498</c:v>
                </c:pt>
                <c:pt idx="18">
                  <c:v>102.68456375838926</c:v>
                </c:pt>
                <c:pt idx="19">
                  <c:v>102.34899328859059</c:v>
                </c:pt>
                <c:pt idx="20">
                  <c:v>103.43959731543623</c:v>
                </c:pt>
                <c:pt idx="21">
                  <c:v>105.28523489932886</c:v>
                </c:pt>
                <c:pt idx="22">
                  <c:v>106.45973154362416</c:v>
                </c:pt>
                <c:pt idx="23">
                  <c:v>104.36241610738254</c:v>
                </c:pt>
                <c:pt idx="24">
                  <c:v>107.55033557046978</c:v>
                </c:pt>
                <c:pt idx="25">
                  <c:v>108.97651006711409</c:v>
                </c:pt>
                <c:pt idx="26">
                  <c:v>99.244966442953015</c:v>
                </c:pt>
                <c:pt idx="27">
                  <c:v>76.090604026845639</c:v>
                </c:pt>
                <c:pt idx="28">
                  <c:v>87.164429530201346</c:v>
                </c:pt>
                <c:pt idx="29">
                  <c:v>96.812080536912759</c:v>
                </c:pt>
                <c:pt idx="30">
                  <c:v>103.35570469798658</c:v>
                </c:pt>
                <c:pt idx="31">
                  <c:v>104.44630872483221</c:v>
                </c:pt>
                <c:pt idx="32">
                  <c:v>107.96979865771812</c:v>
                </c:pt>
                <c:pt idx="33">
                  <c:v>109.81543624161074</c:v>
                </c:pt>
                <c:pt idx="34">
                  <c:v>111.32550335570468</c:v>
                </c:pt>
                <c:pt idx="35">
                  <c:v>111.996644295302</c:v>
                </c:pt>
                <c:pt idx="36">
                  <c:v>113.75838926174495</c:v>
                </c:pt>
                <c:pt idx="37">
                  <c:v>113.84228187919463</c:v>
                </c:pt>
                <c:pt idx="38">
                  <c:v>116.19127516778522</c:v>
                </c:pt>
                <c:pt idx="39">
                  <c:v>114.68120805369126</c:v>
                </c:pt>
                <c:pt idx="40">
                  <c:v>115.43624161073825</c:v>
                </c:pt>
                <c:pt idx="41">
                  <c:v>115.7718120805369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71-4B60-8347-7A67BC6B7E96}"/>
            </c:ext>
          </c:extLst>
        </c:ser>
        <c:ser>
          <c:idx val="3"/>
          <c:order val="3"/>
          <c:tx>
            <c:strRef>
              <c:f>Chart_3a_b!$A$21</c:f>
              <c:strCache>
                <c:ptCount val="1"/>
                <c:pt idx="0">
                  <c:v>Románia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Chart_3a_b!$CT$21:$FF$21</c:f>
              <c:numCache>
                <c:formatCode>General</c:formatCode>
                <c:ptCount val="65"/>
                <c:pt idx="0">
                  <c:v>98.456539398862716</c:v>
                </c:pt>
                <c:pt idx="1">
                  <c:v>95.938261575954513</c:v>
                </c:pt>
                <c:pt idx="2">
                  <c:v>96.344435418359055</c:v>
                </c:pt>
                <c:pt idx="3">
                  <c:v>100.32493907392363</c:v>
                </c:pt>
                <c:pt idx="4">
                  <c:v>100</c:v>
                </c:pt>
                <c:pt idx="5">
                  <c:v>101.78716490658002</c:v>
                </c:pt>
                <c:pt idx="6">
                  <c:v>98.375304630381805</c:v>
                </c:pt>
                <c:pt idx="7">
                  <c:v>99.431356620633636</c:v>
                </c:pt>
                <c:pt idx="8">
                  <c:v>100.40617384240456</c:v>
                </c:pt>
                <c:pt idx="9">
                  <c:v>100.56864337936638</c:v>
                </c:pt>
                <c:pt idx="10">
                  <c:v>98.862713241267258</c:v>
                </c:pt>
                <c:pt idx="11">
                  <c:v>97.806661251015441</c:v>
                </c:pt>
                <c:pt idx="12">
                  <c:v>98.212835093419997</c:v>
                </c:pt>
                <c:pt idx="13">
                  <c:v>99.431356620633636</c:v>
                </c:pt>
                <c:pt idx="14">
                  <c:v>100</c:v>
                </c:pt>
                <c:pt idx="15">
                  <c:v>100.40617384240456</c:v>
                </c:pt>
                <c:pt idx="16">
                  <c:v>97.481722177091797</c:v>
                </c:pt>
                <c:pt idx="17">
                  <c:v>96.181965881397247</c:v>
                </c:pt>
                <c:pt idx="18">
                  <c:v>94.232331437855407</c:v>
                </c:pt>
                <c:pt idx="19">
                  <c:v>95.613322502030869</c:v>
                </c:pt>
                <c:pt idx="20">
                  <c:v>94.963444354183608</c:v>
                </c:pt>
                <c:pt idx="21">
                  <c:v>94.313566206336304</c:v>
                </c:pt>
                <c:pt idx="22">
                  <c:v>94.313566206336304</c:v>
                </c:pt>
                <c:pt idx="23">
                  <c:v>93.176279447603577</c:v>
                </c:pt>
                <c:pt idx="24">
                  <c:v>96.181965881397247</c:v>
                </c:pt>
                <c:pt idx="25">
                  <c:v>96.750609260763611</c:v>
                </c:pt>
                <c:pt idx="26">
                  <c:v>82.372055239642577</c:v>
                </c:pt>
                <c:pt idx="27">
                  <c:v>55.727051177904144</c:v>
                </c:pt>
                <c:pt idx="28">
                  <c:v>68.074735987002427</c:v>
                </c:pt>
                <c:pt idx="29">
                  <c:v>83.83428107229895</c:v>
                </c:pt>
                <c:pt idx="30">
                  <c:v>87.489845653939895</c:v>
                </c:pt>
                <c:pt idx="31">
                  <c:v>91.226645004061737</c:v>
                </c:pt>
                <c:pt idx="32">
                  <c:v>93.338748984565399</c:v>
                </c:pt>
                <c:pt idx="33">
                  <c:v>95.207148659626327</c:v>
                </c:pt>
                <c:pt idx="34">
                  <c:v>93.826157595450852</c:v>
                </c:pt>
                <c:pt idx="35">
                  <c:v>94.313566206336304</c:v>
                </c:pt>
                <c:pt idx="36">
                  <c:v>95.532087733549957</c:v>
                </c:pt>
                <c:pt idx="37">
                  <c:v>94.151096669374496</c:v>
                </c:pt>
                <c:pt idx="38">
                  <c:v>94.71974004874086</c:v>
                </c:pt>
                <c:pt idx="39">
                  <c:v>101.94963444354184</c:v>
                </c:pt>
                <c:pt idx="40">
                  <c:v>90.251827782290817</c:v>
                </c:pt>
                <c:pt idx="41">
                  <c:v>91.470349309504471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71-4B60-8347-7A67BC6B7E96}"/>
            </c:ext>
          </c:extLst>
        </c:ser>
        <c:ser>
          <c:idx val="4"/>
          <c:order val="4"/>
          <c:tx>
            <c:strRef>
              <c:f>Chart_3a_b!$A$22</c:f>
              <c:strCache>
                <c:ptCount val="1"/>
                <c:pt idx="0">
                  <c:v>Szlovákia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Chart_3a_b!$CT$22:$FF$22</c:f>
              <c:numCache>
                <c:formatCode>General</c:formatCode>
                <c:ptCount val="65"/>
                <c:pt idx="0">
                  <c:v>97.672336615935535</c:v>
                </c:pt>
                <c:pt idx="1">
                  <c:v>99.820948970456584</c:v>
                </c:pt>
                <c:pt idx="2">
                  <c:v>98.925693822739476</c:v>
                </c:pt>
                <c:pt idx="3">
                  <c:v>100.26857654431514</c:v>
                </c:pt>
                <c:pt idx="4">
                  <c:v>102.95434198746642</c:v>
                </c:pt>
                <c:pt idx="5">
                  <c:v>104.92390331244405</c:v>
                </c:pt>
                <c:pt idx="6">
                  <c:v>102.32766338406445</c:v>
                </c:pt>
                <c:pt idx="7">
                  <c:v>105.81915846016115</c:v>
                </c:pt>
                <c:pt idx="8">
                  <c:v>106.44583706356312</c:v>
                </c:pt>
                <c:pt idx="9">
                  <c:v>106.3563115487914</c:v>
                </c:pt>
                <c:pt idx="10">
                  <c:v>104.83437779767233</c:v>
                </c:pt>
                <c:pt idx="11">
                  <c:v>105.90868397493284</c:v>
                </c:pt>
                <c:pt idx="12">
                  <c:v>105.28200537153087</c:v>
                </c:pt>
                <c:pt idx="13">
                  <c:v>104.74485228290062</c:v>
                </c:pt>
                <c:pt idx="14">
                  <c:v>106.71441360787826</c:v>
                </c:pt>
                <c:pt idx="15">
                  <c:v>105.81915846016115</c:v>
                </c:pt>
                <c:pt idx="16">
                  <c:v>105.37153088630259</c:v>
                </c:pt>
                <c:pt idx="17">
                  <c:v>102.59623992837959</c:v>
                </c:pt>
                <c:pt idx="18">
                  <c:v>101.7905102954342</c:v>
                </c:pt>
                <c:pt idx="19">
                  <c:v>99.283795881826322</c:v>
                </c:pt>
                <c:pt idx="20">
                  <c:v>101.34288272157565</c:v>
                </c:pt>
                <c:pt idx="21">
                  <c:v>101.7905102954342</c:v>
                </c:pt>
                <c:pt idx="22">
                  <c:v>101.25335720680393</c:v>
                </c:pt>
                <c:pt idx="23">
                  <c:v>98.299015219337505</c:v>
                </c:pt>
                <c:pt idx="24">
                  <c:v>103.04386750223813</c:v>
                </c:pt>
                <c:pt idx="25">
                  <c:v>102.59623992837959</c:v>
                </c:pt>
                <c:pt idx="26">
                  <c:v>80.304386750223813</c:v>
                </c:pt>
                <c:pt idx="27">
                  <c:v>54.968666069829894</c:v>
                </c:pt>
                <c:pt idx="28">
                  <c:v>68.666069829901517</c:v>
                </c:pt>
                <c:pt idx="29">
                  <c:v>88.003581020590858</c:v>
                </c:pt>
                <c:pt idx="30">
                  <c:v>94.89704565801253</c:v>
                </c:pt>
                <c:pt idx="31">
                  <c:v>97.224709042076981</c:v>
                </c:pt>
                <c:pt idx="32">
                  <c:v>97.851387645478965</c:v>
                </c:pt>
                <c:pt idx="33">
                  <c:v>98.388540734109213</c:v>
                </c:pt>
                <c:pt idx="34">
                  <c:v>100.80572963294539</c:v>
                </c:pt>
                <c:pt idx="35">
                  <c:v>101.43240823634736</c:v>
                </c:pt>
                <c:pt idx="36">
                  <c:v>100.80572963294539</c:v>
                </c:pt>
                <c:pt idx="37">
                  <c:v>100.98478066248879</c:v>
                </c:pt>
                <c:pt idx="38">
                  <c:v>100.89525514771709</c:v>
                </c:pt>
                <c:pt idx="39">
                  <c:v>99.910474485228278</c:v>
                </c:pt>
                <c:pt idx="40">
                  <c:v>99.55237242614146</c:v>
                </c:pt>
                <c:pt idx="41">
                  <c:v>101.70098478066248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71-4B60-8347-7A67BC6B7E96}"/>
            </c:ext>
          </c:extLst>
        </c:ser>
        <c:ser>
          <c:idx val="5"/>
          <c:order val="5"/>
          <c:tx>
            <c:strRef>
              <c:f>Chart_3a_b!$A$24</c:f>
              <c:strCache>
                <c:ptCount val="1"/>
                <c:pt idx="0">
                  <c:v>Németország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Chart_3a_b!$CT$24:$FF$24</c:f>
              <c:numCache>
                <c:formatCode>General</c:formatCode>
                <c:ptCount val="65"/>
                <c:pt idx="0">
                  <c:v>99.350649350649348</c:v>
                </c:pt>
                <c:pt idx="1">
                  <c:v>97.86641929499072</c:v>
                </c:pt>
                <c:pt idx="2">
                  <c:v>98.979591836734699</c:v>
                </c:pt>
                <c:pt idx="3">
                  <c:v>98.330241187384047</c:v>
                </c:pt>
                <c:pt idx="4">
                  <c:v>100.09276437847868</c:v>
                </c:pt>
                <c:pt idx="5">
                  <c:v>100</c:v>
                </c:pt>
                <c:pt idx="6">
                  <c:v>97.86641929499072</c:v>
                </c:pt>
                <c:pt idx="7">
                  <c:v>98.144712430426722</c:v>
                </c:pt>
                <c:pt idx="8">
                  <c:v>97.86641929499072</c:v>
                </c:pt>
                <c:pt idx="9">
                  <c:v>97.680890538033395</c:v>
                </c:pt>
                <c:pt idx="10">
                  <c:v>95.91836734693878</c:v>
                </c:pt>
                <c:pt idx="11">
                  <c:v>97.031539888682744</c:v>
                </c:pt>
                <c:pt idx="12">
                  <c:v>96.011131725417442</c:v>
                </c:pt>
                <c:pt idx="13">
                  <c:v>96.382189239332106</c:v>
                </c:pt>
                <c:pt idx="14">
                  <c:v>97.031539888682744</c:v>
                </c:pt>
                <c:pt idx="15">
                  <c:v>94.434137291280152</c:v>
                </c:pt>
                <c:pt idx="16">
                  <c:v>95.361781076066791</c:v>
                </c:pt>
                <c:pt idx="17">
                  <c:v>94.434137291280152</c:v>
                </c:pt>
                <c:pt idx="18">
                  <c:v>93.970315398886825</c:v>
                </c:pt>
                <c:pt idx="19">
                  <c:v>94.248608534322813</c:v>
                </c:pt>
                <c:pt idx="20">
                  <c:v>93.228200371057511</c:v>
                </c:pt>
                <c:pt idx="21">
                  <c:v>92.115027829313547</c:v>
                </c:pt>
                <c:pt idx="22">
                  <c:v>92.578849721706874</c:v>
                </c:pt>
                <c:pt idx="23">
                  <c:v>91.094619666048231</c:v>
                </c:pt>
                <c:pt idx="24">
                  <c:v>93.320964749536174</c:v>
                </c:pt>
                <c:pt idx="25">
                  <c:v>94.712430426716139</c:v>
                </c:pt>
                <c:pt idx="26">
                  <c:v>84.415584415584419</c:v>
                </c:pt>
                <c:pt idx="27">
                  <c:v>65.76994434137292</c:v>
                </c:pt>
                <c:pt idx="28">
                  <c:v>73.469387755102048</c:v>
                </c:pt>
                <c:pt idx="29">
                  <c:v>81.91094619666049</c:v>
                </c:pt>
                <c:pt idx="30">
                  <c:v>83.48794063079778</c:v>
                </c:pt>
                <c:pt idx="31">
                  <c:v>83.209647495361779</c:v>
                </c:pt>
                <c:pt idx="32">
                  <c:v>85.250463821892396</c:v>
                </c:pt>
                <c:pt idx="33">
                  <c:v>88.218923933209652</c:v>
                </c:pt>
                <c:pt idx="34">
                  <c:v>89.239332096474953</c:v>
                </c:pt>
                <c:pt idx="35">
                  <c:v>90.538033395176257</c:v>
                </c:pt>
                <c:pt idx="36">
                  <c:v>90.352504638218932</c:v>
                </c:pt>
                <c:pt idx="37">
                  <c:v>88.497217068645654</c:v>
                </c:pt>
                <c:pt idx="38">
                  <c:v>89.239332096474953</c:v>
                </c:pt>
                <c:pt idx="39">
                  <c:v>88.96103896103898</c:v>
                </c:pt>
                <c:pt idx="40">
                  <c:v>88.311688311688314</c:v>
                </c:pt>
                <c:pt idx="41">
                  <c:v>87.384044526901675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71-4B60-8347-7A67BC6B7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20928"/>
        <c:axId val="611025240"/>
      </c:lineChart>
      <c:dateAx>
        <c:axId val="61102092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25240"/>
        <c:crosses val="autoZero"/>
        <c:auto val="1"/>
        <c:lblOffset val="100"/>
        <c:baseTimeUnit val="months"/>
      </c:dateAx>
      <c:valAx>
        <c:axId val="611025240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0209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Chart_3a_b!$A$26</c:f>
              <c:strCache>
                <c:ptCount val="1"/>
                <c:pt idx="0">
                  <c:v>Magyarország (21%)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Chart_3a_b!$CT$26:$FF$26</c:f>
              <c:numCache>
                <c:formatCode>General</c:formatCode>
                <c:ptCount val="65"/>
                <c:pt idx="0">
                  <c:v>95.046728971962622</c:v>
                </c:pt>
                <c:pt idx="1">
                  <c:v>94.953271028037378</c:v>
                </c:pt>
                <c:pt idx="2">
                  <c:v>94.299065420560751</c:v>
                </c:pt>
                <c:pt idx="3">
                  <c:v>95.607476635514018</c:v>
                </c:pt>
                <c:pt idx="4">
                  <c:v>94.299065420560751</c:v>
                </c:pt>
                <c:pt idx="5">
                  <c:v>95.420560747663544</c:v>
                </c:pt>
                <c:pt idx="6">
                  <c:v>82.99065420560747</c:v>
                </c:pt>
                <c:pt idx="7">
                  <c:v>96.074766355140184</c:v>
                </c:pt>
                <c:pt idx="8">
                  <c:v>89.252336448598129</c:v>
                </c:pt>
                <c:pt idx="9">
                  <c:v>95.327102803738313</c:v>
                </c:pt>
                <c:pt idx="10">
                  <c:v>95.327102803738313</c:v>
                </c:pt>
                <c:pt idx="11">
                  <c:v>111.96261682242989</c:v>
                </c:pt>
                <c:pt idx="12">
                  <c:v>98.878504672897193</c:v>
                </c:pt>
                <c:pt idx="13">
                  <c:v>104.01869158878505</c:v>
                </c:pt>
                <c:pt idx="14">
                  <c:v>106.26168224299066</c:v>
                </c:pt>
                <c:pt idx="15">
                  <c:v>105.88785046728972</c:v>
                </c:pt>
                <c:pt idx="16">
                  <c:v>108.13084112149534</c:v>
                </c:pt>
                <c:pt idx="17">
                  <c:v>104.29906542056074</c:v>
                </c:pt>
                <c:pt idx="18">
                  <c:v>107.57009345794393</c:v>
                </c:pt>
                <c:pt idx="19">
                  <c:v>99.813084112149525</c:v>
                </c:pt>
                <c:pt idx="20">
                  <c:v>106.63551401869158</c:v>
                </c:pt>
                <c:pt idx="21">
                  <c:v>107.10280373831776</c:v>
                </c:pt>
                <c:pt idx="22">
                  <c:v>101.21495327102804</c:v>
                </c:pt>
                <c:pt idx="23">
                  <c:v>101.4018691588785</c:v>
                </c:pt>
                <c:pt idx="24">
                  <c:v>111.30841121495327</c:v>
                </c:pt>
                <c:pt idx="25">
                  <c:v>111.68224299065422</c:v>
                </c:pt>
                <c:pt idx="26">
                  <c:v>80.841121495327101</c:v>
                </c:pt>
                <c:pt idx="27">
                  <c:v>19.532710280373831</c:v>
                </c:pt>
                <c:pt idx="28">
                  <c:v>52.616822429906541</c:v>
                </c:pt>
                <c:pt idx="29">
                  <c:v>86.355140186915889</c:v>
                </c:pt>
                <c:pt idx="30">
                  <c:v>92.89719626168224</c:v>
                </c:pt>
                <c:pt idx="31">
                  <c:v>109.1588785046729</c:v>
                </c:pt>
                <c:pt idx="32">
                  <c:v>110.65420560747663</c:v>
                </c:pt>
                <c:pt idx="33">
                  <c:v>113.17757009345794</c:v>
                </c:pt>
                <c:pt idx="34">
                  <c:v>106.82242990654206</c:v>
                </c:pt>
                <c:pt idx="35">
                  <c:v>110.09345794392522</c:v>
                </c:pt>
                <c:pt idx="36">
                  <c:v>84.485981308411212</c:v>
                </c:pt>
                <c:pt idx="37">
                  <c:v>102.803738317757</c:v>
                </c:pt>
                <c:pt idx="38">
                  <c:v>102.61682242990653</c:v>
                </c:pt>
                <c:pt idx="39">
                  <c:v>94.672897196261687</c:v>
                </c:pt>
                <c:pt idx="40">
                  <c:v>98.317757009345797</c:v>
                </c:pt>
                <c:pt idx="41">
                  <c:v>93.551401869158866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5-4A5C-9FC2-954E5C123BF3}"/>
            </c:ext>
          </c:extLst>
        </c:ser>
        <c:ser>
          <c:idx val="1"/>
          <c:order val="1"/>
          <c:tx>
            <c:strRef>
              <c:f>Chart_3a_b!$A$27</c:f>
              <c:strCache>
                <c:ptCount val="1"/>
                <c:pt idx="0">
                  <c:v>Csehország (23%)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Chart_3a_b!$CT$27:$FF$27</c:f>
              <c:numCache>
                <c:formatCode>General</c:formatCode>
                <c:ptCount val="65"/>
                <c:pt idx="0">
                  <c:v>98.019801980198011</c:v>
                </c:pt>
                <c:pt idx="1">
                  <c:v>93.373952779893372</c:v>
                </c:pt>
                <c:pt idx="2">
                  <c:v>93.145468392993138</c:v>
                </c:pt>
                <c:pt idx="3">
                  <c:v>93.526275704493514</c:v>
                </c:pt>
                <c:pt idx="4">
                  <c:v>95.430312261995425</c:v>
                </c:pt>
                <c:pt idx="5">
                  <c:v>97.105864432597102</c:v>
                </c:pt>
                <c:pt idx="6">
                  <c:v>98.095963442498089</c:v>
                </c:pt>
                <c:pt idx="7">
                  <c:v>88.423457730388407</c:v>
                </c:pt>
                <c:pt idx="8">
                  <c:v>95.049504950495034</c:v>
                </c:pt>
                <c:pt idx="9">
                  <c:v>92.916984006092903</c:v>
                </c:pt>
                <c:pt idx="10">
                  <c:v>97.943640517897933</c:v>
                </c:pt>
                <c:pt idx="11">
                  <c:v>98.095963442498089</c:v>
                </c:pt>
                <c:pt idx="12">
                  <c:v>91.165270373191149</c:v>
                </c:pt>
                <c:pt idx="13">
                  <c:v>93.373952779893372</c:v>
                </c:pt>
                <c:pt idx="14">
                  <c:v>96.801218583396789</c:v>
                </c:pt>
                <c:pt idx="15">
                  <c:v>98.248286367098231</c:v>
                </c:pt>
                <c:pt idx="16">
                  <c:v>101.82787509520182</c:v>
                </c:pt>
                <c:pt idx="17">
                  <c:v>93.907083015993891</c:v>
                </c:pt>
                <c:pt idx="18">
                  <c:v>95.430312261995425</c:v>
                </c:pt>
                <c:pt idx="19">
                  <c:v>96.572734196496555</c:v>
                </c:pt>
                <c:pt idx="20">
                  <c:v>97.334348819497322</c:v>
                </c:pt>
                <c:pt idx="21">
                  <c:v>93.907083015993891</c:v>
                </c:pt>
                <c:pt idx="22">
                  <c:v>95.506473724295503</c:v>
                </c:pt>
                <c:pt idx="23">
                  <c:v>88.347296268088343</c:v>
                </c:pt>
                <c:pt idx="24">
                  <c:v>95.582635186595581</c:v>
                </c:pt>
                <c:pt idx="25">
                  <c:v>97.867479055597855</c:v>
                </c:pt>
                <c:pt idx="26">
                  <c:v>68.316831683168317</c:v>
                </c:pt>
                <c:pt idx="27">
                  <c:v>18.354912414318356</c:v>
                </c:pt>
                <c:pt idx="28">
                  <c:v>56.130997715156127</c:v>
                </c:pt>
                <c:pt idx="29">
                  <c:v>82.406702208682404</c:v>
                </c:pt>
                <c:pt idx="30">
                  <c:v>89.565879664889565</c:v>
                </c:pt>
                <c:pt idx="31">
                  <c:v>96.648895658796647</c:v>
                </c:pt>
                <c:pt idx="32">
                  <c:v>100.99009900990097</c:v>
                </c:pt>
                <c:pt idx="33">
                  <c:v>105.55978674790553</c:v>
                </c:pt>
                <c:pt idx="34">
                  <c:v>100.76161462300077</c:v>
                </c:pt>
                <c:pt idx="35">
                  <c:v>102.36100533130235</c:v>
                </c:pt>
                <c:pt idx="36">
                  <c:v>93.983244478293983</c:v>
                </c:pt>
                <c:pt idx="37">
                  <c:v>90.099009900990097</c:v>
                </c:pt>
                <c:pt idx="38">
                  <c:v>100</c:v>
                </c:pt>
                <c:pt idx="39">
                  <c:v>100.30464584920028</c:v>
                </c:pt>
                <c:pt idx="40">
                  <c:v>89.794364051789785</c:v>
                </c:pt>
                <c:pt idx="41">
                  <c:v>88.194973343488186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25-4A5C-9FC2-954E5C123BF3}"/>
            </c:ext>
          </c:extLst>
        </c:ser>
        <c:ser>
          <c:idx val="2"/>
          <c:order val="2"/>
          <c:tx>
            <c:strRef>
              <c:f>Chart_3a_b!$A$28</c:f>
              <c:strCache>
                <c:ptCount val="1"/>
                <c:pt idx="0">
                  <c:v>Lengyelország (11%)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Chart_3a_b!$CT$28:$FF$28</c:f>
              <c:numCache>
                <c:formatCode>General</c:formatCode>
                <c:ptCount val="65"/>
                <c:pt idx="0">
                  <c:v>93.40836012861736</c:v>
                </c:pt>
                <c:pt idx="1">
                  <c:v>93.327974276527328</c:v>
                </c:pt>
                <c:pt idx="2">
                  <c:v>96.141479099678449</c:v>
                </c:pt>
                <c:pt idx="3">
                  <c:v>94.694533762057873</c:v>
                </c:pt>
                <c:pt idx="4">
                  <c:v>93.729903536977488</c:v>
                </c:pt>
                <c:pt idx="5">
                  <c:v>99.919614147909968</c:v>
                </c:pt>
                <c:pt idx="6">
                  <c:v>89.469453376205777</c:v>
                </c:pt>
                <c:pt idx="7">
                  <c:v>102.33118971061093</c:v>
                </c:pt>
                <c:pt idx="8">
                  <c:v>97.266881028938897</c:v>
                </c:pt>
                <c:pt idx="9">
                  <c:v>99.678456591639858</c:v>
                </c:pt>
                <c:pt idx="10">
                  <c:v>99.035369774919616</c:v>
                </c:pt>
                <c:pt idx="11">
                  <c:v>101.2861736334405</c:v>
                </c:pt>
                <c:pt idx="12">
                  <c:v>97.588424437299039</c:v>
                </c:pt>
                <c:pt idx="13">
                  <c:v>102.65273311897106</c:v>
                </c:pt>
                <c:pt idx="14">
                  <c:v>100.72347266881027</c:v>
                </c:pt>
                <c:pt idx="15">
                  <c:v>103.7781350482315</c:v>
                </c:pt>
                <c:pt idx="16">
                  <c:v>101.20578778135048</c:v>
                </c:pt>
                <c:pt idx="17">
                  <c:v>97.427652733118961</c:v>
                </c:pt>
                <c:pt idx="18">
                  <c:v>95.819935691318321</c:v>
                </c:pt>
                <c:pt idx="19">
                  <c:v>93.890675241157552</c:v>
                </c:pt>
                <c:pt idx="20">
                  <c:v>101.12540192926045</c:v>
                </c:pt>
                <c:pt idx="21">
                  <c:v>100.64308681672026</c:v>
                </c:pt>
                <c:pt idx="22">
                  <c:v>99.59807073954984</c:v>
                </c:pt>
                <c:pt idx="23">
                  <c:v>100.64308681672026</c:v>
                </c:pt>
                <c:pt idx="24">
                  <c:v>102.73311897106107</c:v>
                </c:pt>
                <c:pt idx="25">
                  <c:v>103.61736334405145</c:v>
                </c:pt>
                <c:pt idx="26">
                  <c:v>69.694533762057873</c:v>
                </c:pt>
                <c:pt idx="27">
                  <c:v>21.94533762057878</c:v>
                </c:pt>
                <c:pt idx="28">
                  <c:v>43.569131832797424</c:v>
                </c:pt>
                <c:pt idx="29">
                  <c:v>77.572347266881025</c:v>
                </c:pt>
                <c:pt idx="30">
                  <c:v>95.337620578778129</c:v>
                </c:pt>
                <c:pt idx="31">
                  <c:v>98.311897106109313</c:v>
                </c:pt>
                <c:pt idx="32">
                  <c:v>100.32154340836013</c:v>
                </c:pt>
                <c:pt idx="33">
                  <c:v>104.82315112540192</c:v>
                </c:pt>
                <c:pt idx="34">
                  <c:v>110.61093247588423</c:v>
                </c:pt>
                <c:pt idx="35">
                  <c:v>103.7781350482315</c:v>
                </c:pt>
                <c:pt idx="36">
                  <c:v>104.98392282958197</c:v>
                </c:pt>
                <c:pt idx="37">
                  <c:v>103.29581993569133</c:v>
                </c:pt>
                <c:pt idx="38">
                  <c:v>104.50160771704179</c:v>
                </c:pt>
                <c:pt idx="39">
                  <c:v>102.33118971061093</c:v>
                </c:pt>
                <c:pt idx="40">
                  <c:v>89.147909967845663</c:v>
                </c:pt>
                <c:pt idx="41">
                  <c:v>92.845659163987136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25-4A5C-9FC2-954E5C123BF3}"/>
            </c:ext>
          </c:extLst>
        </c:ser>
        <c:ser>
          <c:idx val="3"/>
          <c:order val="3"/>
          <c:tx>
            <c:strRef>
              <c:f>Chart_3a_b!$A$29</c:f>
              <c:strCache>
                <c:ptCount val="1"/>
                <c:pt idx="0">
                  <c:v>Románia (15%)</c:v>
                </c:pt>
              </c:strCache>
            </c:strRef>
          </c:tx>
          <c:spPr>
            <a:ln>
              <a:solidFill>
                <a:schemeClr val="accent1"/>
              </a:solidFill>
              <a:prstDash val="dash"/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Chart_3a_b!$CT$29:$FF$29</c:f>
              <c:numCache>
                <c:formatCode>General</c:formatCode>
                <c:ptCount val="65"/>
                <c:pt idx="0">
                  <c:v>98.8865692414753</c:v>
                </c:pt>
                <c:pt idx="1">
                  <c:v>98.260264439805141</c:v>
                </c:pt>
                <c:pt idx="2">
                  <c:v>98.53862212943632</c:v>
                </c:pt>
                <c:pt idx="3">
                  <c:v>103.54906054279751</c:v>
                </c:pt>
                <c:pt idx="4">
                  <c:v>104.52331245650662</c:v>
                </c:pt>
                <c:pt idx="5">
                  <c:v>108.83785664578984</c:v>
                </c:pt>
                <c:pt idx="6">
                  <c:v>107.30688935281837</c:v>
                </c:pt>
                <c:pt idx="7">
                  <c:v>104.31454418928323</c:v>
                </c:pt>
                <c:pt idx="8">
                  <c:v>106.54140570633264</c:v>
                </c:pt>
                <c:pt idx="9">
                  <c:v>109.11621433542102</c:v>
                </c:pt>
                <c:pt idx="10">
                  <c:v>109.25539318023661</c:v>
                </c:pt>
                <c:pt idx="11">
                  <c:v>105.42797494780794</c:v>
                </c:pt>
                <c:pt idx="12">
                  <c:v>108.2811412665275</c:v>
                </c:pt>
                <c:pt idx="13">
                  <c:v>109.46416144746</c:v>
                </c:pt>
                <c:pt idx="14">
                  <c:v>109.32498260264441</c:v>
                </c:pt>
                <c:pt idx="15">
                  <c:v>106.95894224077939</c:v>
                </c:pt>
                <c:pt idx="16">
                  <c:v>109.53375086986779</c:v>
                </c:pt>
                <c:pt idx="17">
                  <c:v>102.78357689631177</c:v>
                </c:pt>
                <c:pt idx="18">
                  <c:v>103.96659707724427</c:v>
                </c:pt>
                <c:pt idx="19">
                  <c:v>104.59290187891442</c:v>
                </c:pt>
                <c:pt idx="20">
                  <c:v>105.21920668058455</c:v>
                </c:pt>
                <c:pt idx="21">
                  <c:v>106.33263743910928</c:v>
                </c:pt>
                <c:pt idx="22">
                  <c:v>105.14961725817675</c:v>
                </c:pt>
                <c:pt idx="23">
                  <c:v>103.96659707724427</c:v>
                </c:pt>
                <c:pt idx="24">
                  <c:v>103.4794711203897</c:v>
                </c:pt>
                <c:pt idx="25">
                  <c:v>105.35838552540015</c:v>
                </c:pt>
                <c:pt idx="26">
                  <c:v>75.156576200417547</c:v>
                </c:pt>
                <c:pt idx="27">
                  <c:v>19.972164231036885</c:v>
                </c:pt>
                <c:pt idx="28">
                  <c:v>47.877522616562288</c:v>
                </c:pt>
                <c:pt idx="29">
                  <c:v>70.911621433542109</c:v>
                </c:pt>
                <c:pt idx="30">
                  <c:v>84.968684759916485</c:v>
                </c:pt>
                <c:pt idx="31">
                  <c:v>97.7731384829506</c:v>
                </c:pt>
                <c:pt idx="32">
                  <c:v>107.93319415448852</c:v>
                </c:pt>
                <c:pt idx="33">
                  <c:v>111.27348643006265</c:v>
                </c:pt>
                <c:pt idx="34">
                  <c:v>111.20389700765485</c:v>
                </c:pt>
                <c:pt idx="35">
                  <c:v>110.16005567153795</c:v>
                </c:pt>
                <c:pt idx="36">
                  <c:v>104.10577592205985</c:v>
                </c:pt>
                <c:pt idx="37">
                  <c:v>104.80167014613779</c:v>
                </c:pt>
                <c:pt idx="38">
                  <c:v>106.0542797494781</c:v>
                </c:pt>
                <c:pt idx="39">
                  <c:v>107.58524704244957</c:v>
                </c:pt>
                <c:pt idx="40">
                  <c:v>89.422407794015314</c:v>
                </c:pt>
                <c:pt idx="41">
                  <c:v>90.396659707724439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5-4A5C-9FC2-954E5C123BF3}"/>
            </c:ext>
          </c:extLst>
        </c:ser>
        <c:ser>
          <c:idx val="5"/>
          <c:order val="4"/>
          <c:tx>
            <c:strRef>
              <c:f>Chart_3a_b!$A$32</c:f>
              <c:strCache>
                <c:ptCount val="1"/>
                <c:pt idx="0">
                  <c:v>Németország (23%)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Chart_3a_b!$CT$1:$FF$1</c:f>
              <c:numCache>
                <c:formatCode>m/d/yyyy</c:formatCode>
                <c:ptCount val="65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</c:numCache>
            </c:numRef>
          </c:cat>
          <c:val>
            <c:numRef>
              <c:f>Chart_3a_b!$CT$32:$FF$32</c:f>
              <c:numCache>
                <c:formatCode>General</c:formatCode>
                <c:ptCount val="65"/>
                <c:pt idx="0">
                  <c:v>103.10734463276836</c:v>
                </c:pt>
                <c:pt idx="1">
                  <c:v>95.668549905838034</c:v>
                </c:pt>
                <c:pt idx="2">
                  <c:v>103.10734463276836</c:v>
                </c:pt>
                <c:pt idx="3">
                  <c:v>102.7306967984934</c:v>
                </c:pt>
                <c:pt idx="4">
                  <c:v>101.50659133709981</c:v>
                </c:pt>
                <c:pt idx="5">
                  <c:v>102.63653483992468</c:v>
                </c:pt>
                <c:pt idx="6">
                  <c:v>94.161958568738228</c:v>
                </c:pt>
                <c:pt idx="7">
                  <c:v>91.902071563088512</c:v>
                </c:pt>
                <c:pt idx="8">
                  <c:v>93.691148775894533</c:v>
                </c:pt>
                <c:pt idx="9">
                  <c:v>92.561205273069675</c:v>
                </c:pt>
                <c:pt idx="10">
                  <c:v>91.525423728813564</c:v>
                </c:pt>
                <c:pt idx="11">
                  <c:v>97.080979284369107</c:v>
                </c:pt>
                <c:pt idx="12">
                  <c:v>89.077212806026367</c:v>
                </c:pt>
                <c:pt idx="13">
                  <c:v>90.772128060263654</c:v>
                </c:pt>
                <c:pt idx="14">
                  <c:v>91.525423728813564</c:v>
                </c:pt>
                <c:pt idx="15">
                  <c:v>84.934086629001882</c:v>
                </c:pt>
                <c:pt idx="16">
                  <c:v>90.772128060263654</c:v>
                </c:pt>
                <c:pt idx="17">
                  <c:v>89.453860640301315</c:v>
                </c:pt>
                <c:pt idx="18">
                  <c:v>85.216572504708097</c:v>
                </c:pt>
                <c:pt idx="19">
                  <c:v>87.947269303201509</c:v>
                </c:pt>
                <c:pt idx="20">
                  <c:v>85.969868173258007</c:v>
                </c:pt>
                <c:pt idx="21">
                  <c:v>79.849340866290021</c:v>
                </c:pt>
                <c:pt idx="22">
                  <c:v>83.145009416195848</c:v>
                </c:pt>
                <c:pt idx="23">
                  <c:v>80.037664783427502</c:v>
                </c:pt>
                <c:pt idx="24">
                  <c:v>83.898305084745743</c:v>
                </c:pt>
                <c:pt idx="25">
                  <c:v>84.180790960451972</c:v>
                </c:pt>
                <c:pt idx="26">
                  <c:v>56.120527306967979</c:v>
                </c:pt>
                <c:pt idx="27">
                  <c:v>13.465160075329566</c:v>
                </c:pt>
                <c:pt idx="28">
                  <c:v>42.93785310734463</c:v>
                </c:pt>
                <c:pt idx="29">
                  <c:v>66.290018832391723</c:v>
                </c:pt>
                <c:pt idx="30">
                  <c:v>71.280602636534837</c:v>
                </c:pt>
                <c:pt idx="31">
                  <c:v>65.630885122410547</c:v>
                </c:pt>
                <c:pt idx="32">
                  <c:v>70.715630885122408</c:v>
                </c:pt>
                <c:pt idx="33">
                  <c:v>76.177024482109232</c:v>
                </c:pt>
                <c:pt idx="34">
                  <c:v>78.436911487758948</c:v>
                </c:pt>
                <c:pt idx="35">
                  <c:v>78.531073446327682</c:v>
                </c:pt>
                <c:pt idx="36">
                  <c:v>73.44632768361582</c:v>
                </c:pt>
                <c:pt idx="37">
                  <c:v>67.796610169491515</c:v>
                </c:pt>
                <c:pt idx="38">
                  <c:v>67.702448210922796</c:v>
                </c:pt>
                <c:pt idx="39">
                  <c:v>65.442561205273066</c:v>
                </c:pt>
                <c:pt idx="40">
                  <c:v>60.357815442561204</c:v>
                </c:pt>
                <c:pt idx="41">
                  <c:v>59.792843691148775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C25-4A5C-9FC2-954E5C123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015048"/>
        <c:axId val="611022888"/>
      </c:lineChart>
      <c:dateAx>
        <c:axId val="6110150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22888"/>
        <c:crosses val="autoZero"/>
        <c:auto val="1"/>
        <c:lblOffset val="100"/>
        <c:baseTimeUnit val="months"/>
      </c:dateAx>
      <c:valAx>
        <c:axId val="611022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1015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Chart_4!$J$42:$BB$42</c:f>
              <c:numCache>
                <c:formatCode>0.0</c:formatCode>
                <c:ptCount val="45"/>
                <c:pt idx="0">
                  <c:v>20.526559502362645</c:v>
                </c:pt>
                <c:pt idx="1">
                  <c:v>20.377865830466746</c:v>
                </c:pt>
                <c:pt idx="2">
                  <c:v>20.043073900908755</c:v>
                </c:pt>
                <c:pt idx="3">
                  <c:v>19.877869076855728</c:v>
                </c:pt>
                <c:pt idx="4">
                  <c:v>19.813266710772343</c:v>
                </c:pt>
                <c:pt idx="5">
                  <c:v>19.783862512917842</c:v>
                </c:pt>
                <c:pt idx="6">
                  <c:v>19.560866967398312</c:v>
                </c:pt>
                <c:pt idx="7">
                  <c:v>19.566937956224361</c:v>
                </c:pt>
                <c:pt idx="8">
                  <c:v>19.42577661351951</c:v>
                </c:pt>
                <c:pt idx="9">
                  <c:v>19.346530824947209</c:v>
                </c:pt>
                <c:pt idx="10">
                  <c:v>19.3309647474121</c:v>
                </c:pt>
                <c:pt idx="11">
                  <c:v>19.201591727366406</c:v>
                </c:pt>
                <c:pt idx="12">
                  <c:v>19.111523187746599</c:v>
                </c:pt>
                <c:pt idx="13">
                  <c:v>19.152896796513762</c:v>
                </c:pt>
                <c:pt idx="14">
                  <c:v>18.989628420361981</c:v>
                </c:pt>
                <c:pt idx="15">
                  <c:v>18.851565581723008</c:v>
                </c:pt>
                <c:pt idx="16">
                  <c:v>18.984718838667575</c:v>
                </c:pt>
                <c:pt idx="17">
                  <c:v>19.177999404248784</c:v>
                </c:pt>
                <c:pt idx="18">
                  <c:v>19.397273530628265</c:v>
                </c:pt>
                <c:pt idx="19">
                  <c:v>19.497428132575003</c:v>
                </c:pt>
                <c:pt idx="20">
                  <c:v>19.407256404584867</c:v>
                </c:pt>
                <c:pt idx="21">
                  <c:v>19.705902011613439</c:v>
                </c:pt>
                <c:pt idx="22">
                  <c:v>19.720922430348118</c:v>
                </c:pt>
                <c:pt idx="23">
                  <c:v>19.879892416881781</c:v>
                </c:pt>
                <c:pt idx="24">
                  <c:v>19.477817125706224</c:v>
                </c:pt>
                <c:pt idx="25">
                  <c:v>19.015899829892408</c:v>
                </c:pt>
                <c:pt idx="26">
                  <c:v>18.490578785617167</c:v>
                </c:pt>
                <c:pt idx="27">
                  <c:v>17.919288689260412</c:v>
                </c:pt>
                <c:pt idx="28">
                  <c:v>17.776700344534394</c:v>
                </c:pt>
                <c:pt idx="29">
                  <c:v>17.613890054554584</c:v>
                </c:pt>
                <c:pt idx="30">
                  <c:v>17.490182819093043</c:v>
                </c:pt>
                <c:pt idx="31">
                  <c:v>17.467062473474584</c:v>
                </c:pt>
                <c:pt idx="32">
                  <c:v>17.618905431467923</c:v>
                </c:pt>
                <c:pt idx="33">
                  <c:v>17.76833532704778</c:v>
                </c:pt>
                <c:pt idx="34">
                  <c:v>18.000694684780694</c:v>
                </c:pt>
                <c:pt idx="35">
                  <c:v>18.164815225666594</c:v>
                </c:pt>
                <c:pt idx="36">
                  <c:v>18.305905562123765</c:v>
                </c:pt>
                <c:pt idx="37">
                  <c:v>18.371223416718038</c:v>
                </c:pt>
                <c:pt idx="38">
                  <c:v>18.277049555215996</c:v>
                </c:pt>
                <c:pt idx="39">
                  <c:v>18.310883910871006</c:v>
                </c:pt>
                <c:pt idx="40">
                  <c:v>18.266580274579297</c:v>
                </c:pt>
                <c:pt idx="41">
                  <c:v>18.091762552403608</c:v>
                </c:pt>
                <c:pt idx="42">
                  <c:v>17.64700320335962</c:v>
                </c:pt>
                <c:pt idx="43">
                  <c:v>16.979347461969905</c:v>
                </c:pt>
                <c:pt idx="44">
                  <c:v>16.996646360114198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9-4BBC-A027-F7F755DDAFDB}"/>
            </c:ext>
          </c:extLst>
        </c:ser>
        <c:ser>
          <c:idx val="1"/>
          <c:order val="1"/>
          <c:tx>
            <c:v>KKE sáv</c:v>
          </c:tx>
          <c:spPr>
            <a:solidFill>
              <a:srgbClr val="7F7F7F"/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Chart_4!$J$43:$BB$43</c:f>
              <c:numCache>
                <c:formatCode>0.0</c:formatCode>
                <c:ptCount val="45"/>
                <c:pt idx="0">
                  <c:v>6.6836726691898036</c:v>
                </c:pt>
                <c:pt idx="1">
                  <c:v>6.6186399974714973</c:v>
                </c:pt>
                <c:pt idx="2">
                  <c:v>7.0157620847086086</c:v>
                </c:pt>
                <c:pt idx="3">
                  <c:v>7.2662762157225664</c:v>
                </c:pt>
                <c:pt idx="4">
                  <c:v>7.3545892917013127</c:v>
                </c:pt>
                <c:pt idx="5">
                  <c:v>7.4245288259952211</c:v>
                </c:pt>
                <c:pt idx="6">
                  <c:v>7.3647330911443092</c:v>
                </c:pt>
                <c:pt idx="7">
                  <c:v>7.4936754406515114</c:v>
                </c:pt>
                <c:pt idx="8">
                  <c:v>8.1906377455051427</c:v>
                </c:pt>
                <c:pt idx="9">
                  <c:v>8.3658294540992415</c:v>
                </c:pt>
                <c:pt idx="10">
                  <c:v>8.6726349205291307</c:v>
                </c:pt>
                <c:pt idx="11">
                  <c:v>8.3414536736086298</c:v>
                </c:pt>
                <c:pt idx="12">
                  <c:v>7.6969395338292053</c:v>
                </c:pt>
                <c:pt idx="13">
                  <c:v>7.1078725012777149</c:v>
                </c:pt>
                <c:pt idx="14">
                  <c:v>6.4584451195738595</c:v>
                </c:pt>
                <c:pt idx="15">
                  <c:v>6.5070189383639345</c:v>
                </c:pt>
                <c:pt idx="16">
                  <c:v>6.4494364596234952</c:v>
                </c:pt>
                <c:pt idx="17">
                  <c:v>6.283513856534384</c:v>
                </c:pt>
                <c:pt idx="18">
                  <c:v>6.0556604640995211</c:v>
                </c:pt>
                <c:pt idx="19">
                  <c:v>5.9114096591602312</c:v>
                </c:pt>
                <c:pt idx="20">
                  <c:v>6.0977214529841319</c:v>
                </c:pt>
                <c:pt idx="21">
                  <c:v>6.1674264481660153</c:v>
                </c:pt>
                <c:pt idx="22">
                  <c:v>6.503736324084592</c:v>
                </c:pt>
                <c:pt idx="23">
                  <c:v>6.6562109333148598</c:v>
                </c:pt>
                <c:pt idx="24">
                  <c:v>6.831944084862684</c:v>
                </c:pt>
                <c:pt idx="25">
                  <c:v>6.8144354389401158</c:v>
                </c:pt>
                <c:pt idx="26">
                  <c:v>6.9000956218781724</c:v>
                </c:pt>
                <c:pt idx="27">
                  <c:v>7.0248219842156416</c:v>
                </c:pt>
                <c:pt idx="28">
                  <c:v>7.1303634629064945</c:v>
                </c:pt>
                <c:pt idx="29">
                  <c:v>7.3425433897082826</c:v>
                </c:pt>
                <c:pt idx="30">
                  <c:v>7.4617701135099885</c:v>
                </c:pt>
                <c:pt idx="31">
                  <c:v>7.4558131140912138</c:v>
                </c:pt>
                <c:pt idx="32">
                  <c:v>7.3822873240606874</c:v>
                </c:pt>
                <c:pt idx="33">
                  <c:v>7.5477368437210437</c:v>
                </c:pt>
                <c:pt idx="34">
                  <c:v>7.7874531555391648</c:v>
                </c:pt>
                <c:pt idx="35">
                  <c:v>8.1317900760516721</c:v>
                </c:pt>
                <c:pt idx="36">
                  <c:v>8.2625188151679865</c:v>
                </c:pt>
                <c:pt idx="37">
                  <c:v>8.2910458065725621</c:v>
                </c:pt>
                <c:pt idx="38">
                  <c:v>8.8486878388808243</c:v>
                </c:pt>
                <c:pt idx="39">
                  <c:v>8.8187654093219692</c:v>
                </c:pt>
                <c:pt idx="40">
                  <c:v>8.6104688471613997</c:v>
                </c:pt>
                <c:pt idx="41">
                  <c:v>9.1752339599770636</c:v>
                </c:pt>
                <c:pt idx="42">
                  <c:v>9.291750768286672</c:v>
                </c:pt>
                <c:pt idx="43">
                  <c:v>10.408444368235148</c:v>
                </c:pt>
                <c:pt idx="44">
                  <c:v>10.65122681187713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9-4BBC-A027-F7F755DD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966048"/>
        <c:axId val="610972712"/>
      </c:areaChart>
      <c:lineChart>
        <c:grouping val="standard"/>
        <c:varyColors val="0"/>
        <c:ser>
          <c:idx val="2"/>
          <c:order val="2"/>
          <c:tx>
            <c:strRef>
              <c:f>Chart_4!$A$36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Chart_4!$J$34:$AY$34</c:f>
              <c:numCache>
                <c:formatCode>General</c:formatCode>
                <c:ptCount val="42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</c:numCache>
            </c:numRef>
          </c:cat>
          <c:val>
            <c:numRef>
              <c:f>Chart_4!$J$36:$BB$36</c:f>
              <c:numCache>
                <c:formatCode>0.0</c:formatCode>
                <c:ptCount val="45"/>
                <c:pt idx="0">
                  <c:v>20.690431068761118</c:v>
                </c:pt>
                <c:pt idx="1">
                  <c:v>20.630185051558779</c:v>
                </c:pt>
                <c:pt idx="2">
                  <c:v>20.573164416727984</c:v>
                </c:pt>
                <c:pt idx="3">
                  <c:v>20.53364081276434</c:v>
                </c:pt>
                <c:pt idx="4">
                  <c:v>20.599696481533265</c:v>
                </c:pt>
                <c:pt idx="5">
                  <c:v>20.582961303396083</c:v>
                </c:pt>
                <c:pt idx="6">
                  <c:v>20.597694590821831</c:v>
                </c:pt>
                <c:pt idx="7">
                  <c:v>20.621723660844488</c:v>
                </c:pt>
                <c:pt idx="8">
                  <c:v>20.54178814413152</c:v>
                </c:pt>
                <c:pt idx="9">
                  <c:v>20.456967701429836</c:v>
                </c:pt>
                <c:pt idx="10">
                  <c:v>20.315414956283899</c:v>
                </c:pt>
                <c:pt idx="11">
                  <c:v>20.139393432619865</c:v>
                </c:pt>
                <c:pt idx="12">
                  <c:v>19.913671794315103</c:v>
                </c:pt>
                <c:pt idx="13">
                  <c:v>19.702550264795562</c:v>
                </c:pt>
                <c:pt idx="14">
                  <c:v>19.58868098585738</c:v>
                </c:pt>
                <c:pt idx="15">
                  <c:v>19.54693044036318</c:v>
                </c:pt>
                <c:pt idx="16">
                  <c:v>19.591845649678419</c:v>
                </c:pt>
                <c:pt idx="17">
                  <c:v>19.577719059667814</c:v>
                </c:pt>
                <c:pt idx="18">
                  <c:v>19.556852347833214</c:v>
                </c:pt>
                <c:pt idx="19">
                  <c:v>19.497428132575003</c:v>
                </c:pt>
                <c:pt idx="20">
                  <c:v>19.407256404584867</c:v>
                </c:pt>
                <c:pt idx="21">
                  <c:v>19.705902011613439</c:v>
                </c:pt>
                <c:pt idx="22">
                  <c:v>19.720922430348118</c:v>
                </c:pt>
                <c:pt idx="23">
                  <c:v>19.879892416881781</c:v>
                </c:pt>
                <c:pt idx="24">
                  <c:v>20.081276081431845</c:v>
                </c:pt>
                <c:pt idx="25">
                  <c:v>19.973376489964249</c:v>
                </c:pt>
                <c:pt idx="26">
                  <c:v>20.146802883132139</c:v>
                </c:pt>
                <c:pt idx="27">
                  <c:v>20.234040055681369</c:v>
                </c:pt>
                <c:pt idx="28">
                  <c:v>20.253348765302174</c:v>
                </c:pt>
                <c:pt idx="29">
                  <c:v>20.588873047337181</c:v>
                </c:pt>
                <c:pt idx="30">
                  <c:v>20.627037082636559</c:v>
                </c:pt>
                <c:pt idx="31">
                  <c:v>20.611856369516069</c:v>
                </c:pt>
                <c:pt idx="32">
                  <c:v>20.703177854807016</c:v>
                </c:pt>
                <c:pt idx="33">
                  <c:v>20.51450860390716</c:v>
                </c:pt>
                <c:pt idx="34">
                  <c:v>20.641893080644916</c:v>
                </c:pt>
                <c:pt idx="35">
                  <c:v>20.980946740982237</c:v>
                </c:pt>
                <c:pt idx="36">
                  <c:v>21.154779913372344</c:v>
                </c:pt>
                <c:pt idx="37">
                  <c:v>21.628487900199573</c:v>
                </c:pt>
                <c:pt idx="38">
                  <c:v>21.745391415481834</c:v>
                </c:pt>
                <c:pt idx="39">
                  <c:v>22.191700451312137</c:v>
                </c:pt>
                <c:pt idx="40">
                  <c:v>22.712269734363765</c:v>
                </c:pt>
                <c:pt idx="41">
                  <c:v>22.283558945444888</c:v>
                </c:pt>
                <c:pt idx="42">
                  <c:v>22.267429755018398</c:v>
                </c:pt>
                <c:pt idx="43">
                  <c:v>21.842625022313317</c:v>
                </c:pt>
                <c:pt idx="44">
                  <c:v>21.517947499396673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C9-4BBC-A027-F7F755DDAFDB}"/>
            </c:ext>
          </c:extLst>
        </c:ser>
        <c:ser>
          <c:idx val="3"/>
          <c:order val="3"/>
          <c:tx>
            <c:strRef>
              <c:f>Chart_4!$A$38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Chart_4!$J$34:$AY$34</c:f>
              <c:numCache>
                <c:formatCode>General</c:formatCode>
                <c:ptCount val="42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</c:numCache>
            </c:numRef>
          </c:cat>
          <c:val>
            <c:numRef>
              <c:f>Chart_4!$J$38:$BB$38</c:f>
              <c:numCache>
                <c:formatCode>0.0</c:formatCode>
                <c:ptCount val="45"/>
                <c:pt idx="0">
                  <c:v>22.027896405471576</c:v>
                </c:pt>
                <c:pt idx="1">
                  <c:v>21.318703715932671</c:v>
                </c:pt>
                <c:pt idx="2">
                  <c:v>20.718647807417334</c:v>
                </c:pt>
                <c:pt idx="3">
                  <c:v>20.115522448578439</c:v>
                </c:pt>
                <c:pt idx="4">
                  <c:v>20.035689065290573</c:v>
                </c:pt>
                <c:pt idx="5">
                  <c:v>19.783862512917842</c:v>
                </c:pt>
                <c:pt idx="6">
                  <c:v>19.560866967398312</c:v>
                </c:pt>
                <c:pt idx="7">
                  <c:v>19.566937956224361</c:v>
                </c:pt>
                <c:pt idx="8">
                  <c:v>19.42577661351951</c:v>
                </c:pt>
                <c:pt idx="9">
                  <c:v>19.346530824947209</c:v>
                </c:pt>
                <c:pt idx="10">
                  <c:v>19.3309647474121</c:v>
                </c:pt>
                <c:pt idx="11">
                  <c:v>19.201591727366406</c:v>
                </c:pt>
                <c:pt idx="12">
                  <c:v>19.111523187746599</c:v>
                </c:pt>
                <c:pt idx="13">
                  <c:v>19.414311941525444</c:v>
                </c:pt>
                <c:pt idx="14">
                  <c:v>19.938054468062862</c:v>
                </c:pt>
                <c:pt idx="15">
                  <c:v>20.821807125544012</c:v>
                </c:pt>
                <c:pt idx="16">
                  <c:v>21.530241756904598</c:v>
                </c:pt>
                <c:pt idx="17">
                  <c:v>21.952653561798336</c:v>
                </c:pt>
                <c:pt idx="18">
                  <c:v>22.211356555851239</c:v>
                </c:pt>
                <c:pt idx="19">
                  <c:v>22.052656938785361</c:v>
                </c:pt>
                <c:pt idx="20">
                  <c:v>21.742211947078349</c:v>
                </c:pt>
                <c:pt idx="21">
                  <c:v>21.903924894899131</c:v>
                </c:pt>
                <c:pt idx="22">
                  <c:v>21.839231509825439</c:v>
                </c:pt>
                <c:pt idx="23">
                  <c:v>22.183760309609248</c:v>
                </c:pt>
                <c:pt idx="24">
                  <c:v>21.677054852651906</c:v>
                </c:pt>
                <c:pt idx="25">
                  <c:v>20.657104860210556</c:v>
                </c:pt>
                <c:pt idx="26">
                  <c:v>20.164509557042244</c:v>
                </c:pt>
                <c:pt idx="27">
                  <c:v>19.507602026770577</c:v>
                </c:pt>
                <c:pt idx="28">
                  <c:v>20.212033614867849</c:v>
                </c:pt>
                <c:pt idx="29">
                  <c:v>21.094070110124829</c:v>
                </c:pt>
                <c:pt idx="30">
                  <c:v>21.662964161943773</c:v>
                </c:pt>
                <c:pt idx="31">
                  <c:v>22.164105319035841</c:v>
                </c:pt>
                <c:pt idx="32">
                  <c:v>22.461449145919779</c:v>
                </c:pt>
                <c:pt idx="33">
                  <c:v>23.043530664450852</c:v>
                </c:pt>
                <c:pt idx="34">
                  <c:v>23.908883938490778</c:v>
                </c:pt>
                <c:pt idx="35">
                  <c:v>24.745516075316502</c:v>
                </c:pt>
                <c:pt idx="36">
                  <c:v>25.7594600946321</c:v>
                </c:pt>
                <c:pt idx="37">
                  <c:v>26.530056805542905</c:v>
                </c:pt>
                <c:pt idx="38">
                  <c:v>27.12573739409682</c:v>
                </c:pt>
                <c:pt idx="39">
                  <c:v>27.129649320192975</c:v>
                </c:pt>
                <c:pt idx="40">
                  <c:v>26.876027972415038</c:v>
                </c:pt>
                <c:pt idx="41">
                  <c:v>27.266996512380672</c:v>
                </c:pt>
                <c:pt idx="42">
                  <c:v>26.938753971646292</c:v>
                </c:pt>
                <c:pt idx="43">
                  <c:v>27.387791830205053</c:v>
                </c:pt>
                <c:pt idx="44">
                  <c:v>27.647873171991328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C9-4BBC-A027-F7F755DDA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966048"/>
        <c:axId val="610972712"/>
      </c:lineChart>
      <c:catAx>
        <c:axId val="6109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0972712"/>
        <c:crosses val="autoZero"/>
        <c:auto val="1"/>
        <c:lblAlgn val="ctr"/>
        <c:lblOffset val="100"/>
        <c:tickLblSkip val="4"/>
        <c:noMultiLvlLbl val="0"/>
      </c:catAx>
      <c:valAx>
        <c:axId val="610972712"/>
        <c:scaling>
          <c:orientation val="minMax"/>
          <c:min val="1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 arányában,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0966048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Chart_4!$J$51:$BB$51</c:f>
              <c:numCache>
                <c:formatCode>0.0</c:formatCode>
                <c:ptCount val="45"/>
                <c:pt idx="0">
                  <c:v>-6.6005731119427828</c:v>
                </c:pt>
                <c:pt idx="1">
                  <c:v>-6.9967600021855354</c:v>
                </c:pt>
                <c:pt idx="2">
                  <c:v>-6.7856370584743138</c:v>
                </c:pt>
                <c:pt idx="3">
                  <c:v>-6.7155693660660241</c:v>
                </c:pt>
                <c:pt idx="4">
                  <c:v>-5.8308412512102112</c:v>
                </c:pt>
                <c:pt idx="5">
                  <c:v>-5.7740925561510084</c:v>
                </c:pt>
                <c:pt idx="6">
                  <c:v>-5.9569521895948485</c:v>
                </c:pt>
                <c:pt idx="7">
                  <c:v>-5.8844955836817041</c:v>
                </c:pt>
                <c:pt idx="8">
                  <c:v>-6.2528349097602733</c:v>
                </c:pt>
                <c:pt idx="9">
                  <c:v>-6.0926615536793989</c:v>
                </c:pt>
                <c:pt idx="10">
                  <c:v>-5.9037235628275688</c:v>
                </c:pt>
                <c:pt idx="11">
                  <c:v>-5.3691809959241263</c:v>
                </c:pt>
                <c:pt idx="12">
                  <c:v>-4.163681963789112</c:v>
                </c:pt>
                <c:pt idx="13">
                  <c:v>-2.667904827263619</c:v>
                </c:pt>
                <c:pt idx="14">
                  <c:v>-1.6594738122843453</c:v>
                </c:pt>
                <c:pt idx="15">
                  <c:v>-0.90511329364571769</c:v>
                </c:pt>
                <c:pt idx="16">
                  <c:v>-0.63837145816232777</c:v>
                </c:pt>
                <c:pt idx="17">
                  <c:v>-0.46498691144129856</c:v>
                </c:pt>
                <c:pt idx="18">
                  <c:v>-0.21183690264888849</c:v>
                </c:pt>
                <c:pt idx="19">
                  <c:v>-0.35501656011693061</c:v>
                </c:pt>
                <c:pt idx="20">
                  <c:v>-0.45186724358693708</c:v>
                </c:pt>
                <c:pt idx="21">
                  <c:v>-0.42829117821402529</c:v>
                </c:pt>
                <c:pt idx="22">
                  <c:v>-0.68000218308515525</c:v>
                </c:pt>
                <c:pt idx="23">
                  <c:v>-0.82981325803617945</c:v>
                </c:pt>
                <c:pt idx="24">
                  <c:v>-1.0299300983145496</c:v>
                </c:pt>
                <c:pt idx="25">
                  <c:v>-1.3409662254212849</c:v>
                </c:pt>
                <c:pt idx="26">
                  <c:v>-1.287678405744364</c:v>
                </c:pt>
                <c:pt idx="27">
                  <c:v>-1.1523020719928676</c:v>
                </c:pt>
                <c:pt idx="28">
                  <c:v>-1.2717154366180834</c:v>
                </c:pt>
                <c:pt idx="29">
                  <c:v>-1.5666137189029592</c:v>
                </c:pt>
                <c:pt idx="30">
                  <c:v>-1.7877760569257251</c:v>
                </c:pt>
                <c:pt idx="31">
                  <c:v>-2.303754768794211</c:v>
                </c:pt>
                <c:pt idx="32">
                  <c:v>-2.4412622842397806</c:v>
                </c:pt>
                <c:pt idx="33">
                  <c:v>-2.637907382770929</c:v>
                </c:pt>
                <c:pt idx="34">
                  <c:v>-2.9283869639522266</c:v>
                </c:pt>
                <c:pt idx="35">
                  <c:v>-3.3212367974778987</c:v>
                </c:pt>
                <c:pt idx="36">
                  <c:v>-3.8466286686483322</c:v>
                </c:pt>
                <c:pt idx="37">
                  <c:v>-3.9291535770295609</c:v>
                </c:pt>
                <c:pt idx="38">
                  <c:v>-4.1766814430223889</c:v>
                </c:pt>
                <c:pt idx="39">
                  <c:v>-4.1729661591584115</c:v>
                </c:pt>
                <c:pt idx="40">
                  <c:v>-4.3049473486784873</c:v>
                </c:pt>
                <c:pt idx="41">
                  <c:v>-4.5335172433441739</c:v>
                </c:pt>
                <c:pt idx="42">
                  <c:v>-4.4544583299963376</c:v>
                </c:pt>
                <c:pt idx="43">
                  <c:v>-4.5561570406024865</c:v>
                </c:pt>
                <c:pt idx="44">
                  <c:v>-4.8069027206169421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7-46D3-9573-6A7E5BDDA5AE}"/>
            </c:ext>
          </c:extLst>
        </c:ser>
        <c:ser>
          <c:idx val="1"/>
          <c:order val="1"/>
          <c:tx>
            <c:v>KKE sáv</c:v>
          </c:tx>
          <c:spPr>
            <a:solidFill>
              <a:srgbClr val="7F7F7F"/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Chart_4!$J$52:$BB$52</c:f>
              <c:numCache>
                <c:formatCode>0.0</c:formatCode>
                <c:ptCount val="45"/>
                <c:pt idx="0">
                  <c:v>11.362003156417916</c:v>
                </c:pt>
                <c:pt idx="1">
                  <c:v>11.896830415818201</c:v>
                </c:pt>
                <c:pt idx="2">
                  <c:v>11.651464709658438</c:v>
                </c:pt>
                <c:pt idx="3">
                  <c:v>11.978850606968098</c:v>
                </c:pt>
                <c:pt idx="4">
                  <c:v>11.363540523675388</c:v>
                </c:pt>
                <c:pt idx="5">
                  <c:v>11.455778724271099</c:v>
                </c:pt>
                <c:pt idx="6">
                  <c:v>11.953453724331329</c:v>
                </c:pt>
                <c:pt idx="7">
                  <c:v>11.973017714998097</c:v>
                </c:pt>
                <c:pt idx="8">
                  <c:v>12.17022240207509</c:v>
                </c:pt>
                <c:pt idx="9">
                  <c:v>12.426083598210045</c:v>
                </c:pt>
                <c:pt idx="10">
                  <c:v>12.728607111188566</c:v>
                </c:pt>
                <c:pt idx="11">
                  <c:v>12.127046661421776</c:v>
                </c:pt>
                <c:pt idx="12">
                  <c:v>11.240919684618659</c:v>
                </c:pt>
                <c:pt idx="13">
                  <c:v>9.3897949127754874</c:v>
                </c:pt>
                <c:pt idx="14">
                  <c:v>8.5146031477150004</c:v>
                </c:pt>
                <c:pt idx="15">
                  <c:v>7.8930865764227285</c:v>
                </c:pt>
                <c:pt idx="16">
                  <c:v>7.6798785680853401</c:v>
                </c:pt>
                <c:pt idx="17">
                  <c:v>7.0987650115129934</c:v>
                </c:pt>
                <c:pt idx="18">
                  <c:v>6.5089956795448556</c:v>
                </c:pt>
                <c:pt idx="19">
                  <c:v>6.6887535219029148</c:v>
                </c:pt>
                <c:pt idx="20">
                  <c:v>7.3027058278864274</c:v>
                </c:pt>
                <c:pt idx="21">
                  <c:v>7.709735484731568</c:v>
                </c:pt>
                <c:pt idx="22">
                  <c:v>8.1423317424937967</c:v>
                </c:pt>
                <c:pt idx="23">
                  <c:v>8.7790818058221554</c:v>
                </c:pt>
                <c:pt idx="24">
                  <c:v>8.8071939407861155</c:v>
                </c:pt>
                <c:pt idx="25">
                  <c:v>9.7689853225074756</c:v>
                </c:pt>
                <c:pt idx="26">
                  <c:v>10.144235644092364</c:v>
                </c:pt>
                <c:pt idx="27">
                  <c:v>9.834501284135019</c:v>
                </c:pt>
                <c:pt idx="28">
                  <c:v>9.3715168201701822</c:v>
                </c:pt>
                <c:pt idx="29">
                  <c:v>9.3461381947290114</c:v>
                </c:pt>
                <c:pt idx="30">
                  <c:v>9.4899937247131305</c:v>
                </c:pt>
                <c:pt idx="31">
                  <c:v>9.8869459429405673</c:v>
                </c:pt>
                <c:pt idx="32">
                  <c:v>9.7059280987917642</c:v>
                </c:pt>
                <c:pt idx="33">
                  <c:v>9.5070625433218012</c:v>
                </c:pt>
                <c:pt idx="34">
                  <c:v>9.117796979518852</c:v>
                </c:pt>
                <c:pt idx="35">
                  <c:v>9.3216875044666558</c:v>
                </c:pt>
                <c:pt idx="36">
                  <c:v>9.6569975630789919</c:v>
                </c:pt>
                <c:pt idx="37">
                  <c:v>9.972943014359247</c:v>
                </c:pt>
                <c:pt idx="38">
                  <c:v>10.512780561599472</c:v>
                </c:pt>
                <c:pt idx="39">
                  <c:v>10.203045849151646</c:v>
                </c:pt>
                <c:pt idx="40">
                  <c:v>10.23751175593172</c:v>
                </c:pt>
                <c:pt idx="41">
                  <c:v>10.136846523784971</c:v>
                </c:pt>
                <c:pt idx="42">
                  <c:v>10.600536496851721</c:v>
                </c:pt>
                <c:pt idx="43">
                  <c:v>11.309911612248019</c:v>
                </c:pt>
                <c:pt idx="44">
                  <c:v>11.838750845152624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7-46D3-9573-6A7E5BDDA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975064"/>
        <c:axId val="610983296"/>
      </c:areaChart>
      <c:lineChart>
        <c:grouping val="standard"/>
        <c:varyColors val="0"/>
        <c:ser>
          <c:idx val="2"/>
          <c:order val="2"/>
          <c:tx>
            <c:strRef>
              <c:f>Chart_4!$A$36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Chart_4!$J$34:$AZ$34</c:f>
              <c:numCache>
                <c:formatCode>General</c:formatCode>
                <c:ptCount val="43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</c:numCache>
            </c:numRef>
          </c:cat>
          <c:val>
            <c:numRef>
              <c:f>Chart_4!$J$45:$BB$45</c:f>
              <c:numCache>
                <c:formatCode>0.0</c:formatCode>
                <c:ptCount val="45"/>
                <c:pt idx="0">
                  <c:v>1.7836993927115103</c:v>
                </c:pt>
                <c:pt idx="1">
                  <c:v>1.6549210989938592</c:v>
                </c:pt>
                <c:pt idx="2">
                  <c:v>1.6006131821893499</c:v>
                </c:pt>
                <c:pt idx="3">
                  <c:v>1.5103891482604954</c:v>
                </c:pt>
                <c:pt idx="4">
                  <c:v>1.4431407945158874</c:v>
                </c:pt>
                <c:pt idx="5">
                  <c:v>1.4625136577383708</c:v>
                </c:pt>
                <c:pt idx="6">
                  <c:v>1.4939611561661181</c:v>
                </c:pt>
                <c:pt idx="7">
                  <c:v>1.6176802542834092</c:v>
                </c:pt>
                <c:pt idx="8">
                  <c:v>1.8907728789006319</c:v>
                </c:pt>
                <c:pt idx="9">
                  <c:v>2.2350632586761612</c:v>
                </c:pt>
                <c:pt idx="10">
                  <c:v>2.6234447094971256</c:v>
                </c:pt>
                <c:pt idx="11">
                  <c:v>2.9550667919962672</c:v>
                </c:pt>
                <c:pt idx="12">
                  <c:v>3.2438140479462918</c:v>
                </c:pt>
                <c:pt idx="13">
                  <c:v>3.471052784732517</c:v>
                </c:pt>
                <c:pt idx="14">
                  <c:v>3.5072726552870543</c:v>
                </c:pt>
                <c:pt idx="15">
                  <c:v>3.5551393579537223</c:v>
                </c:pt>
                <c:pt idx="16">
                  <c:v>3.583705892890392</c:v>
                </c:pt>
                <c:pt idx="17">
                  <c:v>3.5964447784131557</c:v>
                </c:pt>
                <c:pt idx="18">
                  <c:v>3.7053315938396758</c:v>
                </c:pt>
                <c:pt idx="19">
                  <c:v>3.8796935060855051</c:v>
                </c:pt>
                <c:pt idx="20">
                  <c:v>4.224591625140298</c:v>
                </c:pt>
                <c:pt idx="21">
                  <c:v>4.2143002112179406</c:v>
                </c:pt>
                <c:pt idx="22">
                  <c:v>4.4319149503475925</c:v>
                </c:pt>
                <c:pt idx="23">
                  <c:v>4.4441493202561935</c:v>
                </c:pt>
                <c:pt idx="24">
                  <c:v>4.3385834003075079</c:v>
                </c:pt>
                <c:pt idx="25">
                  <c:v>4.5385118780276024</c:v>
                </c:pt>
                <c:pt idx="26">
                  <c:v>4.4637608535131719</c:v>
                </c:pt>
                <c:pt idx="27">
                  <c:v>4.3613074003454386</c:v>
                </c:pt>
                <c:pt idx="28">
                  <c:v>4.315158345546946</c:v>
                </c:pt>
                <c:pt idx="29">
                  <c:v>4.0224593986373414</c:v>
                </c:pt>
                <c:pt idx="30">
                  <c:v>4.1081481913995734</c:v>
                </c:pt>
                <c:pt idx="31">
                  <c:v>4.3402961148835368</c:v>
                </c:pt>
                <c:pt idx="32">
                  <c:v>4.4108629508678971</c:v>
                </c:pt>
                <c:pt idx="33">
                  <c:v>4.7020444405545048</c:v>
                </c:pt>
                <c:pt idx="34">
                  <c:v>4.5084224964683575</c:v>
                </c:pt>
                <c:pt idx="35">
                  <c:v>4.0880800007697609</c:v>
                </c:pt>
                <c:pt idx="36">
                  <c:v>3.9808850390460071</c:v>
                </c:pt>
                <c:pt idx="37">
                  <c:v>3.5566482430313342</c:v>
                </c:pt>
                <c:pt idx="38">
                  <c:v>3.6712400100694351</c:v>
                </c:pt>
                <c:pt idx="39">
                  <c:v>3.457658372318738</c:v>
                </c:pt>
                <c:pt idx="40">
                  <c:v>2.9110357548627923</c:v>
                </c:pt>
                <c:pt idx="41">
                  <c:v>2.9965989746563872</c:v>
                </c:pt>
                <c:pt idx="42">
                  <c:v>3.0882944749799881</c:v>
                </c:pt>
                <c:pt idx="43">
                  <c:v>3.6888873853148931</c:v>
                </c:pt>
                <c:pt idx="44">
                  <c:v>4.3500050726340973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B7-46D3-9573-6A7E5BDDA5AE}"/>
            </c:ext>
          </c:extLst>
        </c:ser>
        <c:ser>
          <c:idx val="3"/>
          <c:order val="3"/>
          <c:tx>
            <c:strRef>
              <c:f>Chart_4!$A$38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Chart_4!$J$34:$AZ$34</c:f>
              <c:numCache>
                <c:formatCode>General</c:formatCode>
                <c:ptCount val="43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</c:numCache>
            </c:numRef>
          </c:cat>
          <c:val>
            <c:numRef>
              <c:f>Chart_4!$J$47:$BB$47</c:f>
              <c:numCache>
                <c:formatCode>0.0</c:formatCode>
                <c:ptCount val="45"/>
                <c:pt idx="0">
                  <c:v>4.7614300444751345</c:v>
                </c:pt>
                <c:pt idx="1">
                  <c:v>4.9000704136326654</c:v>
                </c:pt>
                <c:pt idx="2">
                  <c:v>4.8658276511841247</c:v>
                </c:pt>
                <c:pt idx="3">
                  <c:v>5.2632812409020735</c:v>
                </c:pt>
                <c:pt idx="4">
                  <c:v>5.5326992724651767</c:v>
                </c:pt>
                <c:pt idx="5">
                  <c:v>5.6816861681200903</c:v>
                </c:pt>
                <c:pt idx="6">
                  <c:v>5.9965015347364794</c:v>
                </c:pt>
                <c:pt idx="7">
                  <c:v>6.0885221313163935</c:v>
                </c:pt>
                <c:pt idx="8">
                  <c:v>5.9173874923148162</c:v>
                </c:pt>
                <c:pt idx="9">
                  <c:v>6.3334220445306455</c:v>
                </c:pt>
                <c:pt idx="10">
                  <c:v>6.8248835483609964</c:v>
                </c:pt>
                <c:pt idx="11">
                  <c:v>6.7578656654976488</c:v>
                </c:pt>
                <c:pt idx="12">
                  <c:v>7.0772377208295465</c:v>
                </c:pt>
                <c:pt idx="13">
                  <c:v>6.721890085511868</c:v>
                </c:pt>
                <c:pt idx="14">
                  <c:v>6.8551293354306546</c:v>
                </c:pt>
                <c:pt idx="15">
                  <c:v>6.9879732827770109</c:v>
                </c:pt>
                <c:pt idx="16">
                  <c:v>7.0415071099230122</c:v>
                </c:pt>
                <c:pt idx="17">
                  <c:v>6.6337781000716953</c:v>
                </c:pt>
                <c:pt idx="18">
                  <c:v>6.2971587768959667</c:v>
                </c:pt>
                <c:pt idx="19">
                  <c:v>6.3337369617859842</c:v>
                </c:pt>
                <c:pt idx="20">
                  <c:v>6.8508385842994901</c:v>
                </c:pt>
                <c:pt idx="21">
                  <c:v>7.2814443065175425</c:v>
                </c:pt>
                <c:pt idx="22">
                  <c:v>7.4623295594086407</c:v>
                </c:pt>
                <c:pt idx="23">
                  <c:v>7.9492685477859766</c:v>
                </c:pt>
                <c:pt idx="24">
                  <c:v>7.7772638424715659</c:v>
                </c:pt>
                <c:pt idx="25">
                  <c:v>8.4280190970861906</c:v>
                </c:pt>
                <c:pt idx="26">
                  <c:v>8.8565572383479996</c:v>
                </c:pt>
                <c:pt idx="27">
                  <c:v>8.6821992121421516</c:v>
                </c:pt>
                <c:pt idx="28">
                  <c:v>8.0998013835520997</c:v>
                </c:pt>
                <c:pt idx="29">
                  <c:v>7.7795244758260518</c:v>
                </c:pt>
                <c:pt idx="30">
                  <c:v>7.1393624178191741</c:v>
                </c:pt>
                <c:pt idx="31">
                  <c:v>6.8217930065899317</c:v>
                </c:pt>
                <c:pt idx="32">
                  <c:v>6.6199437188753274</c:v>
                </c:pt>
                <c:pt idx="33">
                  <c:v>5.9278622153266918</c:v>
                </c:pt>
                <c:pt idx="34">
                  <c:v>4.8719895143698926</c:v>
                </c:pt>
                <c:pt idx="35">
                  <c:v>4.4117960891543584</c:v>
                </c:pt>
                <c:pt idx="36">
                  <c:v>3.9731956283559047</c:v>
                </c:pt>
                <c:pt idx="37">
                  <c:v>3.5436437702916632</c:v>
                </c:pt>
                <c:pt idx="38">
                  <c:v>3.5354043987469321</c:v>
                </c:pt>
                <c:pt idx="39">
                  <c:v>2.8198201244720225</c:v>
                </c:pt>
                <c:pt idx="40">
                  <c:v>2.6264701284938652</c:v>
                </c:pt>
                <c:pt idx="41">
                  <c:v>1.1914340629312463</c:v>
                </c:pt>
                <c:pt idx="42">
                  <c:v>1.5364772870026391</c:v>
                </c:pt>
                <c:pt idx="43">
                  <c:v>2.0292243001555725</c:v>
                </c:pt>
                <c:pt idx="44">
                  <c:v>2.5285274095126669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B7-46D3-9573-6A7E5BDDA5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975064"/>
        <c:axId val="610983296"/>
      </c:lineChart>
      <c:catAx>
        <c:axId val="610975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0983296"/>
        <c:crosses val="autoZero"/>
        <c:auto val="1"/>
        <c:lblAlgn val="ctr"/>
        <c:lblOffset val="100"/>
        <c:tickLblSkip val="4"/>
        <c:noMultiLvlLbl val="0"/>
      </c:catAx>
      <c:valAx>
        <c:axId val="610983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GDP</a:t>
                </a:r>
                <a:r>
                  <a:rPr lang="hu-HU" baseline="0"/>
                  <a:t> arányában</a:t>
                </a:r>
                <a:r>
                  <a:rPr lang="hu-HU"/>
                  <a:t>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0975064"/>
        <c:crosses val="autoZero"/>
        <c:crossBetween val="between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Chart_4!$J$60:$BB$60</c:f>
              <c:numCache>
                <c:formatCode>0.0</c:formatCode>
                <c:ptCount val="45"/>
                <c:pt idx="0">
                  <c:v>-2.7669547229656359</c:v>
                </c:pt>
                <c:pt idx="1">
                  <c:v>-4.3980221938746666</c:v>
                </c:pt>
                <c:pt idx="2">
                  <c:v>-6.1577577005961928</c:v>
                </c:pt>
                <c:pt idx="3">
                  <c:v>-6.5278401686555156</c:v>
                </c:pt>
                <c:pt idx="4">
                  <c:v>-1.5377383128754332</c:v>
                </c:pt>
                <c:pt idx="5">
                  <c:v>-1.9777348037422371</c:v>
                </c:pt>
                <c:pt idx="6">
                  <c:v>-2.4241034673225244</c:v>
                </c:pt>
                <c:pt idx="7">
                  <c:v>-1.6432269288005017</c:v>
                </c:pt>
                <c:pt idx="8">
                  <c:v>-0.8991695524290293</c:v>
                </c:pt>
                <c:pt idx="9">
                  <c:v>-2.6823134131237225</c:v>
                </c:pt>
                <c:pt idx="10">
                  <c:v>-3.4409214701410633</c:v>
                </c:pt>
                <c:pt idx="11">
                  <c:v>-2.0024581156764896</c:v>
                </c:pt>
                <c:pt idx="12">
                  <c:v>-1.4369961241852423</c:v>
                </c:pt>
                <c:pt idx="13">
                  <c:v>-1.2419922786475013</c:v>
                </c:pt>
                <c:pt idx="14">
                  <c:v>-1.1382942575603181</c:v>
                </c:pt>
                <c:pt idx="15">
                  <c:v>-0.6705024135375055</c:v>
                </c:pt>
                <c:pt idx="16">
                  <c:v>0.79533981250060037</c:v>
                </c:pt>
                <c:pt idx="17">
                  <c:v>0.86185014926078907</c:v>
                </c:pt>
                <c:pt idx="18">
                  <c:v>1.2678985203139206</c:v>
                </c:pt>
                <c:pt idx="19">
                  <c:v>1.5127297675986142</c:v>
                </c:pt>
                <c:pt idx="20">
                  <c:v>2.0628607444330243</c:v>
                </c:pt>
                <c:pt idx="21">
                  <c:v>2.3995996407476952</c:v>
                </c:pt>
                <c:pt idx="22">
                  <c:v>2.3014031285283778</c:v>
                </c:pt>
                <c:pt idx="23">
                  <c:v>2.1454967856853244</c:v>
                </c:pt>
                <c:pt idx="24">
                  <c:v>2.0652894683445453</c:v>
                </c:pt>
                <c:pt idx="25">
                  <c:v>1.8123856891529613</c:v>
                </c:pt>
                <c:pt idx="26">
                  <c:v>1.7371804399799089</c:v>
                </c:pt>
                <c:pt idx="27">
                  <c:v>2.0391082352273315</c:v>
                </c:pt>
                <c:pt idx="28">
                  <c:v>1.8062076943414382</c:v>
                </c:pt>
                <c:pt idx="29">
                  <c:v>1.8885018458842922</c:v>
                </c:pt>
                <c:pt idx="30">
                  <c:v>2.1021373537221564</c:v>
                </c:pt>
                <c:pt idx="31">
                  <c:v>1.8876265107311809</c:v>
                </c:pt>
                <c:pt idx="32">
                  <c:v>1.9184254168234531</c:v>
                </c:pt>
                <c:pt idx="33">
                  <c:v>1.6828652915039868</c:v>
                </c:pt>
                <c:pt idx="34">
                  <c:v>1.1452682295847154</c:v>
                </c:pt>
                <c:pt idx="35">
                  <c:v>1.2020835822355878</c:v>
                </c:pt>
                <c:pt idx="36">
                  <c:v>1.3412180320190998</c:v>
                </c:pt>
                <c:pt idx="37">
                  <c:v>1.3253884302642689</c:v>
                </c:pt>
                <c:pt idx="38">
                  <c:v>1.3559611521478274</c:v>
                </c:pt>
                <c:pt idx="39">
                  <c:v>1.1991901987594531</c:v>
                </c:pt>
                <c:pt idx="40">
                  <c:v>-3.8928977333834496</c:v>
                </c:pt>
                <c:pt idx="41">
                  <c:v>-16.124034919373258</c:v>
                </c:pt>
                <c:pt idx="42">
                  <c:v>-5.208956628725474</c:v>
                </c:pt>
                <c:pt idx="43">
                  <c:v>-9.6693976093892644</c:v>
                </c:pt>
                <c:pt idx="44">
                  <c:v>-6.2156067825109744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6-4522-B1DF-4C9D8C159197}"/>
            </c:ext>
          </c:extLst>
        </c:ser>
        <c:ser>
          <c:idx val="1"/>
          <c:order val="1"/>
          <c:tx>
            <c:v>KKE sáv</c:v>
          </c:tx>
          <c:spPr>
            <a:solidFill>
              <a:srgbClr val="7F7F7F"/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Chart_4!$J$61:$BB$61</c:f>
              <c:numCache>
                <c:formatCode>0.0</c:formatCode>
                <c:ptCount val="45"/>
                <c:pt idx="0">
                  <c:v>4.9368275795133343</c:v>
                </c:pt>
                <c:pt idx="1">
                  <c:v>6.9682529570543466</c:v>
                </c:pt>
                <c:pt idx="2">
                  <c:v>9.0794557340925053</c:v>
                </c:pt>
                <c:pt idx="3">
                  <c:v>9.554545858168197</c:v>
                </c:pt>
                <c:pt idx="4">
                  <c:v>4.5660860781561041</c:v>
                </c:pt>
                <c:pt idx="5">
                  <c:v>5.3847458813441023</c:v>
                </c:pt>
                <c:pt idx="6">
                  <c:v>6.6483315348290262</c:v>
                </c:pt>
                <c:pt idx="7">
                  <c:v>3.8545668151711823</c:v>
                </c:pt>
                <c:pt idx="8">
                  <c:v>2.6002400320227679</c:v>
                </c:pt>
                <c:pt idx="9">
                  <c:v>4.787192981474135</c:v>
                </c:pt>
                <c:pt idx="10">
                  <c:v>4.027290786684361</c:v>
                </c:pt>
                <c:pt idx="11">
                  <c:v>6.7976534474183694</c:v>
                </c:pt>
                <c:pt idx="12">
                  <c:v>1.5956934574428772</c:v>
                </c:pt>
                <c:pt idx="13">
                  <c:v>2.42088726350012</c:v>
                </c:pt>
                <c:pt idx="14">
                  <c:v>3.5730285338620149</c:v>
                </c:pt>
                <c:pt idx="15">
                  <c:v>1.9544066053958602</c:v>
                </c:pt>
                <c:pt idx="16">
                  <c:v>3.0330597006243494</c:v>
                </c:pt>
                <c:pt idx="17">
                  <c:v>2.7932918622008742</c:v>
                </c:pt>
                <c:pt idx="18">
                  <c:v>2.278519057581903</c:v>
                </c:pt>
                <c:pt idx="19">
                  <c:v>4.3619747510198579</c:v>
                </c:pt>
                <c:pt idx="20">
                  <c:v>2.0098411995879673</c:v>
                </c:pt>
                <c:pt idx="21">
                  <c:v>2.8524420220987281</c:v>
                </c:pt>
                <c:pt idx="22">
                  <c:v>2.727401991217306</c:v>
                </c:pt>
                <c:pt idx="23">
                  <c:v>5.1317958822255605</c:v>
                </c:pt>
                <c:pt idx="24">
                  <c:v>7.1357336151093733</c:v>
                </c:pt>
                <c:pt idx="25">
                  <c:v>8.3626540878439783</c:v>
                </c:pt>
                <c:pt idx="26">
                  <c:v>7.2596866536933646</c:v>
                </c:pt>
                <c:pt idx="27">
                  <c:v>3.5987417078843578</c:v>
                </c:pt>
                <c:pt idx="28">
                  <c:v>5.3656248563019631</c:v>
                </c:pt>
                <c:pt idx="29">
                  <c:v>7.6192813542917293</c:v>
                </c:pt>
                <c:pt idx="30">
                  <c:v>12.961566632545242</c:v>
                </c:pt>
                <c:pt idx="31">
                  <c:v>11.968692445901709</c:v>
                </c:pt>
                <c:pt idx="32">
                  <c:v>7.6437791006543279</c:v>
                </c:pt>
                <c:pt idx="33">
                  <c:v>6.0415012107533812</c:v>
                </c:pt>
                <c:pt idx="34">
                  <c:v>4.6402804137461402</c:v>
                </c:pt>
                <c:pt idx="35">
                  <c:v>5.5346035498592698</c:v>
                </c:pt>
                <c:pt idx="36">
                  <c:v>4.7274088228873836</c:v>
                </c:pt>
                <c:pt idx="37">
                  <c:v>3.8187052656157334</c:v>
                </c:pt>
                <c:pt idx="38">
                  <c:v>3.5017442040759335</c:v>
                </c:pt>
                <c:pt idx="39">
                  <c:v>4.1746501179496107</c:v>
                </c:pt>
                <c:pt idx="40">
                  <c:v>8.9161606681976338</c:v>
                </c:pt>
                <c:pt idx="41">
                  <c:v>11.702431118345444</c:v>
                </c:pt>
                <c:pt idx="42">
                  <c:v>6.1422188042389791</c:v>
                </c:pt>
                <c:pt idx="43">
                  <c:v>6.7109058532173407</c:v>
                </c:pt>
                <c:pt idx="44">
                  <c:v>5.7280223892354485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96-4522-B1DF-4C9D8C159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984080"/>
        <c:axId val="610977808"/>
      </c:areaChart>
      <c:lineChart>
        <c:grouping val="standard"/>
        <c:varyColors val="0"/>
        <c:ser>
          <c:idx val="2"/>
          <c:order val="2"/>
          <c:tx>
            <c:strRef>
              <c:f>Chart_4!$A$36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Chart_4!$J$34:$AV$34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Chart_4!$J$54:$BB$54</c:f>
              <c:numCache>
                <c:formatCode>0.0</c:formatCode>
                <c:ptCount val="45"/>
                <c:pt idx="0">
                  <c:v>0.51150247405718119</c:v>
                </c:pt>
                <c:pt idx="1">
                  <c:v>0.74163027118447644</c:v>
                </c:pt>
                <c:pt idx="2">
                  <c:v>1.0074312763251498</c:v>
                </c:pt>
                <c:pt idx="3">
                  <c:v>1.1802767224766058</c:v>
                </c:pt>
                <c:pt idx="4">
                  <c:v>1.0411293845634901</c:v>
                </c:pt>
                <c:pt idx="5">
                  <c:v>0.29141347374076076</c:v>
                </c:pt>
                <c:pt idx="6">
                  <c:v>0.18263053954328257</c:v>
                </c:pt>
                <c:pt idx="7">
                  <c:v>-0.65074615146667725</c:v>
                </c:pt>
                <c:pt idx="8">
                  <c:v>-0.8991695524290293</c:v>
                </c:pt>
                <c:pt idx="9">
                  <c:v>-0.90902329572558926</c:v>
                </c:pt>
                <c:pt idx="10">
                  <c:v>-1.3043324937179506</c:v>
                </c:pt>
                <c:pt idx="11">
                  <c:v>-1.1168060810136211</c:v>
                </c:pt>
                <c:pt idx="12">
                  <c:v>-1.4369961241852423</c:v>
                </c:pt>
                <c:pt idx="13">
                  <c:v>-0.80430489122636573</c:v>
                </c:pt>
                <c:pt idx="14">
                  <c:v>-0.34266153694871093</c:v>
                </c:pt>
                <c:pt idx="15">
                  <c:v>0.15667136770085222</c:v>
                </c:pt>
                <c:pt idx="16">
                  <c:v>0.85457544725309731</c:v>
                </c:pt>
                <c:pt idx="17">
                  <c:v>0.88379073144355402</c:v>
                </c:pt>
                <c:pt idx="18">
                  <c:v>1.2678985203139206</c:v>
                </c:pt>
                <c:pt idx="19">
                  <c:v>1.5127297675986142</c:v>
                </c:pt>
                <c:pt idx="20">
                  <c:v>2.0628607444330243</c:v>
                </c:pt>
                <c:pt idx="21">
                  <c:v>2.3995996407476952</c:v>
                </c:pt>
                <c:pt idx="22">
                  <c:v>2.3014031285283778</c:v>
                </c:pt>
                <c:pt idx="23">
                  <c:v>2.1454967856853244</c:v>
                </c:pt>
                <c:pt idx="24">
                  <c:v>2.0652894683445453</c:v>
                </c:pt>
                <c:pt idx="25">
                  <c:v>1.8123856891529613</c:v>
                </c:pt>
                <c:pt idx="26">
                  <c:v>1.7371804399799089</c:v>
                </c:pt>
                <c:pt idx="27">
                  <c:v>2.0391082352273315</c:v>
                </c:pt>
                <c:pt idx="28">
                  <c:v>1.8062076943414382</c:v>
                </c:pt>
                <c:pt idx="29">
                  <c:v>1.8885018458842922</c:v>
                </c:pt>
                <c:pt idx="30">
                  <c:v>2.1021373537221564</c:v>
                </c:pt>
                <c:pt idx="31">
                  <c:v>1.8876265107311809</c:v>
                </c:pt>
                <c:pt idx="32">
                  <c:v>1.9184254168234531</c:v>
                </c:pt>
                <c:pt idx="33">
                  <c:v>1.6828652915039868</c:v>
                </c:pt>
                <c:pt idx="34">
                  <c:v>1.1452682295847154</c:v>
                </c:pt>
                <c:pt idx="35">
                  <c:v>1.2020835822355878</c:v>
                </c:pt>
                <c:pt idx="36">
                  <c:v>1.3412180320190998</c:v>
                </c:pt>
                <c:pt idx="37">
                  <c:v>1.3253884302642689</c:v>
                </c:pt>
                <c:pt idx="38">
                  <c:v>1.5797136957202156</c:v>
                </c:pt>
                <c:pt idx="39">
                  <c:v>1.1991901987594531</c:v>
                </c:pt>
                <c:pt idx="40">
                  <c:v>-3.8928977333834496</c:v>
                </c:pt>
                <c:pt idx="41">
                  <c:v>-16.124034919373258</c:v>
                </c:pt>
                <c:pt idx="42">
                  <c:v>-4.5859176633580034</c:v>
                </c:pt>
                <c:pt idx="43">
                  <c:v>-7.4365559161285262</c:v>
                </c:pt>
                <c:pt idx="44">
                  <c:v>-5.3151305134105087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96-4522-B1DF-4C9D8C159197}"/>
            </c:ext>
          </c:extLst>
        </c:ser>
        <c:ser>
          <c:idx val="3"/>
          <c:order val="3"/>
          <c:tx>
            <c:strRef>
              <c:f>Chart_4!$A$38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Chart_4!$J$34:$AV$34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Chart_4!$J$56:$BB$56</c:f>
              <c:numCache>
                <c:formatCode>0.0</c:formatCode>
                <c:ptCount val="45"/>
                <c:pt idx="0">
                  <c:v>-2.7669547229656359</c:v>
                </c:pt>
                <c:pt idx="1">
                  <c:v>-2.3473179121013459</c:v>
                </c:pt>
                <c:pt idx="2">
                  <c:v>0.27376332772244893</c:v>
                </c:pt>
                <c:pt idx="3">
                  <c:v>-7.0605427197278914E-4</c:v>
                </c:pt>
                <c:pt idx="4">
                  <c:v>0.14101420891456939</c:v>
                </c:pt>
                <c:pt idx="5">
                  <c:v>1.8617011601552065</c:v>
                </c:pt>
                <c:pt idx="6">
                  <c:v>1.2396089021389827</c:v>
                </c:pt>
                <c:pt idx="7">
                  <c:v>0.16681477362800479</c:v>
                </c:pt>
                <c:pt idx="8">
                  <c:v>-0.86565273319466485</c:v>
                </c:pt>
                <c:pt idx="9">
                  <c:v>-2.6823134131237225</c:v>
                </c:pt>
                <c:pt idx="10">
                  <c:v>-3.4409214701410633</c:v>
                </c:pt>
                <c:pt idx="11">
                  <c:v>-2.0024581156764896</c:v>
                </c:pt>
                <c:pt idx="12">
                  <c:v>-1.3589831356177768</c:v>
                </c:pt>
                <c:pt idx="13">
                  <c:v>-0.37026793447752482</c:v>
                </c:pt>
                <c:pt idx="14">
                  <c:v>0.56126061489484869</c:v>
                </c:pt>
                <c:pt idx="15">
                  <c:v>0.57518501476042161</c:v>
                </c:pt>
                <c:pt idx="16">
                  <c:v>1.3051465361349415</c:v>
                </c:pt>
                <c:pt idx="17">
                  <c:v>2.3368120768797525</c:v>
                </c:pt>
                <c:pt idx="18">
                  <c:v>2.6377082759582322</c:v>
                </c:pt>
                <c:pt idx="19">
                  <c:v>3.3289555045460588</c:v>
                </c:pt>
                <c:pt idx="20">
                  <c:v>3.5758460877926694</c:v>
                </c:pt>
                <c:pt idx="21">
                  <c:v>3.4669271932210961</c:v>
                </c:pt>
                <c:pt idx="22">
                  <c:v>3.952102143698923</c:v>
                </c:pt>
                <c:pt idx="23">
                  <c:v>4.1168390991257979</c:v>
                </c:pt>
                <c:pt idx="24">
                  <c:v>4.6547949292916542</c:v>
                </c:pt>
                <c:pt idx="25">
                  <c:v>4.7323775027246597</c:v>
                </c:pt>
                <c:pt idx="26">
                  <c:v>4.7253440051980675</c:v>
                </c:pt>
                <c:pt idx="27">
                  <c:v>4.8145564873808695</c:v>
                </c:pt>
                <c:pt idx="28">
                  <c:v>4.5426553987328191</c:v>
                </c:pt>
                <c:pt idx="29">
                  <c:v>4.9193977581625887</c:v>
                </c:pt>
                <c:pt idx="30">
                  <c:v>5.2887731899589738</c:v>
                </c:pt>
                <c:pt idx="31">
                  <c:v>5.4156412665390832</c:v>
                </c:pt>
                <c:pt idx="32">
                  <c:v>5.4578937531433667</c:v>
                </c:pt>
                <c:pt idx="33">
                  <c:v>5.2762362386107498</c:v>
                </c:pt>
                <c:pt idx="34">
                  <c:v>4.9693479638396525</c:v>
                </c:pt>
                <c:pt idx="35">
                  <c:v>4.665397082290454</c:v>
                </c:pt>
                <c:pt idx="36">
                  <c:v>4.9125465628823832</c:v>
                </c:pt>
                <c:pt idx="37">
                  <c:v>5.1440936958800023</c:v>
                </c:pt>
                <c:pt idx="38">
                  <c:v>4.8577053562237609</c:v>
                </c:pt>
                <c:pt idx="39">
                  <c:v>5.3738403167090638</c:v>
                </c:pt>
                <c:pt idx="40">
                  <c:v>5.0232629348141842</c:v>
                </c:pt>
                <c:pt idx="41">
                  <c:v>-6.6765686175153149</c:v>
                </c:pt>
                <c:pt idx="42">
                  <c:v>-3.8976728163334542</c:v>
                </c:pt>
                <c:pt idx="43">
                  <c:v>-3.6068534761283786</c:v>
                </c:pt>
                <c:pt idx="44">
                  <c:v>-3.7763523394001339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96-4522-B1DF-4C9D8C159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984080"/>
        <c:axId val="610977808"/>
      </c:lineChart>
      <c:catAx>
        <c:axId val="61098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0977808"/>
        <c:crosses val="autoZero"/>
        <c:auto val="1"/>
        <c:lblAlgn val="ctr"/>
        <c:lblOffset val="100"/>
        <c:tickLblSkip val="4"/>
        <c:noMultiLvlLbl val="0"/>
      </c:catAx>
      <c:valAx>
        <c:axId val="6109778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0984080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Chart_4!$J$78:$BB$78</c:f>
              <c:numCache>
                <c:formatCode>0.0</c:formatCode>
                <c:ptCount val="45"/>
                <c:pt idx="0">
                  <c:v>6.583669930192741</c:v>
                </c:pt>
                <c:pt idx="1">
                  <c:v>12.712755332165557</c:v>
                </c:pt>
                <c:pt idx="2">
                  <c:v>11.253024263231865</c:v>
                </c:pt>
                <c:pt idx="3">
                  <c:v>10.049880175664413</c:v>
                </c:pt>
                <c:pt idx="4">
                  <c:v>11.530177086932952</c:v>
                </c:pt>
                <c:pt idx="5">
                  <c:v>5.8968303222460889</c:v>
                </c:pt>
                <c:pt idx="6">
                  <c:v>4.5785959881023501</c:v>
                </c:pt>
                <c:pt idx="7">
                  <c:v>3.2701417630911749</c:v>
                </c:pt>
                <c:pt idx="8">
                  <c:v>-1.013038822020917</c:v>
                </c:pt>
                <c:pt idx="9">
                  <c:v>1.8317320882204058E-2</c:v>
                </c:pt>
                <c:pt idx="10">
                  <c:v>-1.3009512589767098</c:v>
                </c:pt>
                <c:pt idx="11">
                  <c:v>-4.468042624451158</c:v>
                </c:pt>
                <c:pt idx="12">
                  <c:v>-5.3637202529922376</c:v>
                </c:pt>
                <c:pt idx="13">
                  <c:v>0.30227099634916499</c:v>
                </c:pt>
                <c:pt idx="14">
                  <c:v>1.1959467593748059</c:v>
                </c:pt>
                <c:pt idx="15">
                  <c:v>3.196271257083481</c:v>
                </c:pt>
                <c:pt idx="16">
                  <c:v>4.5499630957828856</c:v>
                </c:pt>
                <c:pt idx="17">
                  <c:v>3.6465663028181723</c:v>
                </c:pt>
                <c:pt idx="18">
                  <c:v>3.027894118624161</c:v>
                </c:pt>
                <c:pt idx="19">
                  <c:v>-0.60980866606510631</c:v>
                </c:pt>
                <c:pt idx="20">
                  <c:v>4.8718020411016454</c:v>
                </c:pt>
                <c:pt idx="21">
                  <c:v>5.9268166168610747</c:v>
                </c:pt>
                <c:pt idx="22">
                  <c:v>2.791885569659101</c:v>
                </c:pt>
                <c:pt idx="23">
                  <c:v>1.7827874744802585</c:v>
                </c:pt>
                <c:pt idx="24">
                  <c:v>1.9228205634088198</c:v>
                </c:pt>
                <c:pt idx="25">
                  <c:v>2.7978224083302194</c:v>
                </c:pt>
                <c:pt idx="26">
                  <c:v>2.4959105569801778</c:v>
                </c:pt>
                <c:pt idx="27">
                  <c:v>0.89851510794900946</c:v>
                </c:pt>
                <c:pt idx="28">
                  <c:v>4.6970069529096037</c:v>
                </c:pt>
                <c:pt idx="29">
                  <c:v>2.5751801391739093</c:v>
                </c:pt>
                <c:pt idx="30">
                  <c:v>4.118668139498169</c:v>
                </c:pt>
                <c:pt idx="31">
                  <c:v>4.8711486547062748</c:v>
                </c:pt>
                <c:pt idx="32">
                  <c:v>2.5159778334107727</c:v>
                </c:pt>
                <c:pt idx="33">
                  <c:v>3.2512252005085145</c:v>
                </c:pt>
                <c:pt idx="34">
                  <c:v>2.7520954684298999</c:v>
                </c:pt>
                <c:pt idx="35">
                  <c:v>1.8538438771672077</c:v>
                </c:pt>
                <c:pt idx="36">
                  <c:v>1.428893421748171</c:v>
                </c:pt>
                <c:pt idx="37">
                  <c:v>-1.1428065201984481</c:v>
                </c:pt>
                <c:pt idx="38">
                  <c:v>-1.1480038266794281</c:v>
                </c:pt>
                <c:pt idx="39">
                  <c:v>-1.8334973790830276</c:v>
                </c:pt>
                <c:pt idx="40">
                  <c:v>-5.3693159942565245</c:v>
                </c:pt>
                <c:pt idx="41">
                  <c:v>-29.923458298254019</c:v>
                </c:pt>
                <c:pt idx="42">
                  <c:v>-8.5811431256009598</c:v>
                </c:pt>
                <c:pt idx="43">
                  <c:v>-4.7731934797626678</c:v>
                </c:pt>
                <c:pt idx="44">
                  <c:v>-0.63685917147395799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F-434A-BDCF-8C26BF44E850}"/>
            </c:ext>
          </c:extLst>
        </c:ser>
        <c:ser>
          <c:idx val="1"/>
          <c:order val="1"/>
          <c:tx>
            <c:v>KKE sáv</c:v>
          </c:tx>
          <c:spPr>
            <a:solidFill>
              <a:srgbClr val="7F7F7F"/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Chart_4!$J$79:$BB$79</c:f>
              <c:numCache>
                <c:formatCode>0.0</c:formatCode>
                <c:ptCount val="45"/>
                <c:pt idx="0">
                  <c:v>12.048076162286833</c:v>
                </c:pt>
                <c:pt idx="1">
                  <c:v>5.9892116360475569</c:v>
                </c:pt>
                <c:pt idx="2">
                  <c:v>5.927740051133199</c:v>
                </c:pt>
                <c:pt idx="3">
                  <c:v>10.346786323498506</c:v>
                </c:pt>
                <c:pt idx="4">
                  <c:v>10.438027843233741</c:v>
                </c:pt>
                <c:pt idx="5">
                  <c:v>5.9394363569864481</c:v>
                </c:pt>
                <c:pt idx="6">
                  <c:v>5.376905397448823</c:v>
                </c:pt>
                <c:pt idx="7">
                  <c:v>6.1110159603003211</c:v>
                </c:pt>
                <c:pt idx="8">
                  <c:v>8.6280451882728642</c:v>
                </c:pt>
                <c:pt idx="9">
                  <c:v>12.803311892600931</c:v>
                </c:pt>
                <c:pt idx="10">
                  <c:v>13.285355539562374</c:v>
                </c:pt>
                <c:pt idx="11">
                  <c:v>12.086625903240389</c:v>
                </c:pt>
                <c:pt idx="12">
                  <c:v>19.602411895448824</c:v>
                </c:pt>
                <c:pt idx="13">
                  <c:v>17.978100843940652</c:v>
                </c:pt>
                <c:pt idx="14">
                  <c:v>23.049080012434061</c:v>
                </c:pt>
                <c:pt idx="15">
                  <c:v>21.954713593079518</c:v>
                </c:pt>
                <c:pt idx="16">
                  <c:v>9.6182329450324602</c:v>
                </c:pt>
                <c:pt idx="17">
                  <c:v>5.6305536353497558</c:v>
                </c:pt>
                <c:pt idx="18">
                  <c:v>5.9287946594411665</c:v>
                </c:pt>
                <c:pt idx="19">
                  <c:v>8.7493300872598496</c:v>
                </c:pt>
                <c:pt idx="20">
                  <c:v>3.8797039249060674</c:v>
                </c:pt>
                <c:pt idx="21">
                  <c:v>1.8809783802012703</c:v>
                </c:pt>
                <c:pt idx="22">
                  <c:v>4.4830810178574154</c:v>
                </c:pt>
                <c:pt idx="23">
                  <c:v>7.7909186389404681</c:v>
                </c:pt>
                <c:pt idx="24">
                  <c:v>9.8565161034553483</c:v>
                </c:pt>
                <c:pt idx="25">
                  <c:v>12.749514535501177</c:v>
                </c:pt>
                <c:pt idx="26">
                  <c:v>14.412849885085933</c:v>
                </c:pt>
                <c:pt idx="27">
                  <c:v>19.184513040437039</c:v>
                </c:pt>
                <c:pt idx="28">
                  <c:v>7.3130478873039948</c:v>
                </c:pt>
                <c:pt idx="29">
                  <c:v>5.3953912622046971</c:v>
                </c:pt>
                <c:pt idx="30">
                  <c:v>6.6718755552719102</c:v>
                </c:pt>
                <c:pt idx="31">
                  <c:v>5.0816804429512388</c:v>
                </c:pt>
                <c:pt idx="32">
                  <c:v>5.6759186744922232</c:v>
                </c:pt>
                <c:pt idx="33">
                  <c:v>6.1721403689505934</c:v>
                </c:pt>
                <c:pt idx="34">
                  <c:v>4.649608638229509</c:v>
                </c:pt>
                <c:pt idx="35">
                  <c:v>4.8195955517759046</c:v>
                </c:pt>
                <c:pt idx="36">
                  <c:v>7.2688282205518959</c:v>
                </c:pt>
                <c:pt idx="37">
                  <c:v>4.9208477377869855</c:v>
                </c:pt>
                <c:pt idx="38">
                  <c:v>11.372202407988482</c:v>
                </c:pt>
                <c:pt idx="39">
                  <c:v>6.8028936573418406</c:v>
                </c:pt>
                <c:pt idx="40">
                  <c:v>8.0745902553009614</c:v>
                </c:pt>
                <c:pt idx="41">
                  <c:v>16.285961433721084</c:v>
                </c:pt>
                <c:pt idx="42">
                  <c:v>10.809409527977166</c:v>
                </c:pt>
                <c:pt idx="43">
                  <c:v>12.379034764668134</c:v>
                </c:pt>
                <c:pt idx="44">
                  <c:v>10.759442565037958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F-434A-BDCF-8C26BF44E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025632"/>
        <c:axId val="611015440"/>
      </c:areaChart>
      <c:lineChart>
        <c:grouping val="standard"/>
        <c:varyColors val="0"/>
        <c:ser>
          <c:idx val="2"/>
          <c:order val="2"/>
          <c:tx>
            <c:strRef>
              <c:f>Chart_4!$A$72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Chart_4!$J$34:$AV$34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Chart_4!$J$72:$BB$72</c:f>
              <c:numCache>
                <c:formatCode>0.0</c:formatCode>
                <c:ptCount val="45"/>
                <c:pt idx="0">
                  <c:v>6.9872218141468352</c:v>
                </c:pt>
                <c:pt idx="1">
                  <c:v>12.712755332165557</c:v>
                </c:pt>
                <c:pt idx="2">
                  <c:v>11.883334417174169</c:v>
                </c:pt>
                <c:pt idx="3">
                  <c:v>11.604892440668252</c:v>
                </c:pt>
                <c:pt idx="4">
                  <c:v>11.530177086932952</c:v>
                </c:pt>
                <c:pt idx="5">
                  <c:v>7.0650435692872833</c:v>
                </c:pt>
                <c:pt idx="6">
                  <c:v>6.0084257627900826</c:v>
                </c:pt>
                <c:pt idx="7">
                  <c:v>3.7755101720409385</c:v>
                </c:pt>
                <c:pt idx="8">
                  <c:v>2.3528147752871291</c:v>
                </c:pt>
                <c:pt idx="9">
                  <c:v>2.6058313642717081</c:v>
                </c:pt>
                <c:pt idx="10">
                  <c:v>2.6626171089714035</c:v>
                </c:pt>
                <c:pt idx="11">
                  <c:v>2.1668705013404974</c:v>
                </c:pt>
                <c:pt idx="12">
                  <c:v>1.2343916532478545</c:v>
                </c:pt>
                <c:pt idx="13">
                  <c:v>1.5255949109642728</c:v>
                </c:pt>
                <c:pt idx="14">
                  <c:v>1.6726815054506545</c:v>
                </c:pt>
                <c:pt idx="15">
                  <c:v>3.196271257083481</c:v>
                </c:pt>
                <c:pt idx="16">
                  <c:v>4.5499630957828856</c:v>
                </c:pt>
                <c:pt idx="17">
                  <c:v>4.5618110557089864</c:v>
                </c:pt>
                <c:pt idx="18">
                  <c:v>5.3961560395423049</c:v>
                </c:pt>
                <c:pt idx="19">
                  <c:v>5.7529835658149295</c:v>
                </c:pt>
                <c:pt idx="20">
                  <c:v>8.3722483702345585</c:v>
                </c:pt>
                <c:pt idx="21">
                  <c:v>7.807794997062345</c:v>
                </c:pt>
                <c:pt idx="22">
                  <c:v>6.2607442506463258</c:v>
                </c:pt>
                <c:pt idx="23">
                  <c:v>5.5583657714259829</c:v>
                </c:pt>
                <c:pt idx="24">
                  <c:v>2.2130823696264486</c:v>
                </c:pt>
                <c:pt idx="25">
                  <c:v>2.7978224083302194</c:v>
                </c:pt>
                <c:pt idx="26">
                  <c:v>3.1056664266070726</c:v>
                </c:pt>
                <c:pt idx="27">
                  <c:v>3.5858558332510597</c:v>
                </c:pt>
                <c:pt idx="28">
                  <c:v>4.9966518103631046</c:v>
                </c:pt>
                <c:pt idx="29">
                  <c:v>5.39142158175747</c:v>
                </c:pt>
                <c:pt idx="30">
                  <c:v>6.1230633378823001</c:v>
                </c:pt>
                <c:pt idx="31">
                  <c:v>7.1385062471546803</c:v>
                </c:pt>
                <c:pt idx="32">
                  <c:v>5.0738711181705725</c:v>
                </c:pt>
                <c:pt idx="33">
                  <c:v>4.4542115501930795</c:v>
                </c:pt>
                <c:pt idx="34">
                  <c:v>3.1389193567704865</c:v>
                </c:pt>
                <c:pt idx="35">
                  <c:v>1.8538438771672077</c:v>
                </c:pt>
                <c:pt idx="36">
                  <c:v>3.0809266810110074</c:v>
                </c:pt>
                <c:pt idx="37">
                  <c:v>2.2031556089210653</c:v>
                </c:pt>
                <c:pt idx="38">
                  <c:v>2.725733859798197</c:v>
                </c:pt>
                <c:pt idx="39">
                  <c:v>1.6836508539020372</c:v>
                </c:pt>
                <c:pt idx="40">
                  <c:v>-2.9989351832446829</c:v>
                </c:pt>
                <c:pt idx="41">
                  <c:v>-21.099817549027108</c:v>
                </c:pt>
                <c:pt idx="42">
                  <c:v>-8.5811431256009598</c:v>
                </c:pt>
                <c:pt idx="43">
                  <c:v>-4.7731934797626678</c:v>
                </c:pt>
                <c:pt idx="44">
                  <c:v>-0.63685917147395799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DF-434A-BDCF-8C26BF44E850}"/>
            </c:ext>
          </c:extLst>
        </c:ser>
        <c:ser>
          <c:idx val="3"/>
          <c:order val="3"/>
          <c:tx>
            <c:strRef>
              <c:f>Chart_4!$A$74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Chart_4!$J$34:$AV$34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Chart_4!$J$74:$BB$74</c:f>
              <c:numCache>
                <c:formatCode>0.0</c:formatCode>
                <c:ptCount val="45"/>
                <c:pt idx="0">
                  <c:v>9.8881801832378926</c:v>
                </c:pt>
                <c:pt idx="1">
                  <c:v>13.331306672678721</c:v>
                </c:pt>
                <c:pt idx="2">
                  <c:v>11.27335747135163</c:v>
                </c:pt>
                <c:pt idx="3">
                  <c:v>10.049880175664413</c:v>
                </c:pt>
                <c:pt idx="4">
                  <c:v>12.316850849055626</c:v>
                </c:pt>
                <c:pt idx="5">
                  <c:v>5.8968303222460889</c:v>
                </c:pt>
                <c:pt idx="6">
                  <c:v>4.5785959881023501</c:v>
                </c:pt>
                <c:pt idx="7">
                  <c:v>3.2701417630911749</c:v>
                </c:pt>
                <c:pt idx="8">
                  <c:v>-1.013038822020917</c:v>
                </c:pt>
                <c:pt idx="9">
                  <c:v>1.8317320882204058E-2</c:v>
                </c:pt>
                <c:pt idx="10">
                  <c:v>-1.3009512589767098</c:v>
                </c:pt>
                <c:pt idx="11">
                  <c:v>-4.468042624451158</c:v>
                </c:pt>
                <c:pt idx="12">
                  <c:v>-0.90461942217025637</c:v>
                </c:pt>
                <c:pt idx="13">
                  <c:v>2.4091559719474844</c:v>
                </c:pt>
                <c:pt idx="14">
                  <c:v>5.8327178017331391</c:v>
                </c:pt>
                <c:pt idx="15">
                  <c:v>9.2334579273103401</c:v>
                </c:pt>
                <c:pt idx="16">
                  <c:v>10.803112974666291</c:v>
                </c:pt>
                <c:pt idx="17">
                  <c:v>9.2771199381679281</c:v>
                </c:pt>
                <c:pt idx="18">
                  <c:v>8.9566887780653275</c:v>
                </c:pt>
                <c:pt idx="19">
                  <c:v>7.8589437824211359</c:v>
                </c:pt>
                <c:pt idx="20">
                  <c:v>7.1857456869166612</c:v>
                </c:pt>
                <c:pt idx="21">
                  <c:v>6.4781575917953376</c:v>
                </c:pt>
                <c:pt idx="22">
                  <c:v>6.7005959380027349</c:v>
                </c:pt>
                <c:pt idx="23">
                  <c:v>9.0609367613244416</c:v>
                </c:pt>
                <c:pt idx="24">
                  <c:v>2.890037647756813</c:v>
                </c:pt>
                <c:pt idx="25">
                  <c:v>7.1428991220295615</c:v>
                </c:pt>
                <c:pt idx="26">
                  <c:v>4.4248119027562609</c:v>
                </c:pt>
                <c:pt idx="27">
                  <c:v>0.89851510794900946</c:v>
                </c:pt>
                <c:pt idx="28">
                  <c:v>8.5729245133204728</c:v>
                </c:pt>
                <c:pt idx="29">
                  <c:v>4.808921735140089</c:v>
                </c:pt>
                <c:pt idx="30">
                  <c:v>5.5035123270987611</c:v>
                </c:pt>
                <c:pt idx="31">
                  <c:v>7.1138327123142489</c:v>
                </c:pt>
                <c:pt idx="32">
                  <c:v>4.3261089059582787</c:v>
                </c:pt>
                <c:pt idx="33">
                  <c:v>6.447564051087312</c:v>
                </c:pt>
                <c:pt idx="34">
                  <c:v>2.7520954684298999</c:v>
                </c:pt>
                <c:pt idx="35">
                  <c:v>6.614169083872028</c:v>
                </c:pt>
                <c:pt idx="36">
                  <c:v>6.849512924376171</c:v>
                </c:pt>
                <c:pt idx="37">
                  <c:v>3.7177860874647877</c:v>
                </c:pt>
                <c:pt idx="38">
                  <c:v>10.224198581309054</c:v>
                </c:pt>
                <c:pt idx="39">
                  <c:v>2.655326500026618</c:v>
                </c:pt>
                <c:pt idx="40">
                  <c:v>0.11694015986401496</c:v>
                </c:pt>
                <c:pt idx="41">
                  <c:v>-23.578056560515009</c:v>
                </c:pt>
                <c:pt idx="42">
                  <c:v>-4.7708377940894877</c:v>
                </c:pt>
                <c:pt idx="43">
                  <c:v>0.91751364129075341</c:v>
                </c:pt>
                <c:pt idx="44">
                  <c:v>3.0454406789382347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DF-434A-BDCF-8C26BF44E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025632"/>
        <c:axId val="611015440"/>
      </c:lineChart>
      <c:catAx>
        <c:axId val="61102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15440"/>
        <c:crosses val="autoZero"/>
        <c:auto val="1"/>
        <c:lblAlgn val="ctr"/>
        <c:lblOffset val="100"/>
        <c:tickLblSkip val="4"/>
        <c:noMultiLvlLbl val="0"/>
      </c:catAx>
      <c:valAx>
        <c:axId val="611015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1025632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v>KKE sáv</c:v>
          </c:tx>
          <c:spPr>
            <a:solidFill>
              <a:schemeClr val="bg1">
                <a:lumMod val="85000"/>
                <a:alpha val="0"/>
              </a:schemeClr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Chart_4!$J$87:$BB$87</c:f>
              <c:numCache>
                <c:formatCode>0.0</c:formatCode>
                <c:ptCount val="45"/>
                <c:pt idx="0">
                  <c:v>4.67321469683624</c:v>
                </c:pt>
                <c:pt idx="1">
                  <c:v>12.143736946799237</c:v>
                </c:pt>
                <c:pt idx="2">
                  <c:v>8.7487299154425102</c:v>
                </c:pt>
                <c:pt idx="3">
                  <c:v>7.5552635156514754</c:v>
                </c:pt>
                <c:pt idx="4">
                  <c:v>9.7063336987759214</c:v>
                </c:pt>
                <c:pt idx="5">
                  <c:v>4.7386271618427003</c:v>
                </c:pt>
                <c:pt idx="6">
                  <c:v>1.2358641095046892</c:v>
                </c:pt>
                <c:pt idx="7">
                  <c:v>-0.19507828007672856</c:v>
                </c:pt>
                <c:pt idx="8">
                  <c:v>-2.4038070344650038</c:v>
                </c:pt>
                <c:pt idx="9">
                  <c:v>-3.2771395087296753</c:v>
                </c:pt>
                <c:pt idx="10">
                  <c:v>-4.01219252449566</c:v>
                </c:pt>
                <c:pt idx="11">
                  <c:v>-4.2094748774235029</c:v>
                </c:pt>
                <c:pt idx="12">
                  <c:v>-5.8385271243931811</c:v>
                </c:pt>
                <c:pt idx="13">
                  <c:v>-1.8203425500977914</c:v>
                </c:pt>
                <c:pt idx="14">
                  <c:v>2.1986603447043933</c:v>
                </c:pt>
                <c:pt idx="15">
                  <c:v>3.7501220124517118</c:v>
                </c:pt>
                <c:pt idx="16">
                  <c:v>5.1230916127916544</c:v>
                </c:pt>
                <c:pt idx="17">
                  <c:v>5.1898227463936166</c:v>
                </c:pt>
                <c:pt idx="18">
                  <c:v>4.332036147944109</c:v>
                </c:pt>
                <c:pt idx="19">
                  <c:v>0.18116731517510232</c:v>
                </c:pt>
                <c:pt idx="20">
                  <c:v>5.1804455255790316</c:v>
                </c:pt>
                <c:pt idx="21">
                  <c:v>4.6441623867920896</c:v>
                </c:pt>
                <c:pt idx="22">
                  <c:v>6.2496140399203739</c:v>
                </c:pt>
                <c:pt idx="23">
                  <c:v>5.9550984681451098</c:v>
                </c:pt>
                <c:pt idx="24">
                  <c:v>3.8631378518059876</c:v>
                </c:pt>
                <c:pt idx="25">
                  <c:v>2.5754401738609971</c:v>
                </c:pt>
                <c:pt idx="26">
                  <c:v>1.1148395137934983</c:v>
                </c:pt>
                <c:pt idx="27">
                  <c:v>0.61222720842042122</c:v>
                </c:pt>
                <c:pt idx="28">
                  <c:v>4.003633081097945</c:v>
                </c:pt>
                <c:pt idx="29">
                  <c:v>3.7001489326493413</c:v>
                </c:pt>
                <c:pt idx="30">
                  <c:v>4.9165502013797493</c:v>
                </c:pt>
                <c:pt idx="31">
                  <c:v>4.3306373410909771</c:v>
                </c:pt>
                <c:pt idx="32">
                  <c:v>2.7865435822702693</c:v>
                </c:pt>
                <c:pt idx="33">
                  <c:v>1.0955395581916179</c:v>
                </c:pt>
                <c:pt idx="34">
                  <c:v>2.3114268192968126</c:v>
                </c:pt>
                <c:pt idx="35">
                  <c:v>3.8780573665710705</c:v>
                </c:pt>
                <c:pt idx="36">
                  <c:v>2.2179132144898546</c:v>
                </c:pt>
                <c:pt idx="37">
                  <c:v>1.367859442950774</c:v>
                </c:pt>
                <c:pt idx="38">
                  <c:v>1.2967209708532437</c:v>
                </c:pt>
                <c:pt idx="39">
                  <c:v>-1.8126976121661187</c:v>
                </c:pt>
                <c:pt idx="40">
                  <c:v>-2.531179924176044</c:v>
                </c:pt>
                <c:pt idx="41">
                  <c:v>-26.478133909797762</c:v>
                </c:pt>
                <c:pt idx="42">
                  <c:v>-9.3353388425605459</c:v>
                </c:pt>
                <c:pt idx="43">
                  <c:v>-9.000043020024151</c:v>
                </c:pt>
                <c:pt idx="44">
                  <c:v>-6.2199902362055468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33-4BB2-948D-6E0335658CD6}"/>
            </c:ext>
          </c:extLst>
        </c:ser>
        <c:ser>
          <c:idx val="1"/>
          <c:order val="1"/>
          <c:tx>
            <c:v>KKE sáv</c:v>
          </c:tx>
          <c:spPr>
            <a:solidFill>
              <a:srgbClr val="7F7F7F"/>
            </a:solidFill>
          </c:spPr>
          <c:cat>
            <c:numRef>
              <c:f>Chart_4!$J$34:$BB$34</c:f>
              <c:numCache>
                <c:formatCode>General</c:formatCode>
                <c:ptCount val="45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  <c:pt idx="39">
                  <c:v>2019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2021</c:v>
                </c:pt>
              </c:numCache>
            </c:numRef>
          </c:cat>
          <c:val>
            <c:numRef>
              <c:f>Chart_4!$J$88:$BB$88</c:f>
              <c:numCache>
                <c:formatCode>0.0</c:formatCode>
                <c:ptCount val="45"/>
                <c:pt idx="0">
                  <c:v>7.8420831642874305</c:v>
                </c:pt>
                <c:pt idx="1">
                  <c:v>6.7675518263606733</c:v>
                </c:pt>
                <c:pt idx="2">
                  <c:v>11.513395367362904</c:v>
                </c:pt>
                <c:pt idx="3">
                  <c:v>9.6572340520098408</c:v>
                </c:pt>
                <c:pt idx="4">
                  <c:v>5.7944573308559058</c:v>
                </c:pt>
                <c:pt idx="5">
                  <c:v>7.8502444929219166</c:v>
                </c:pt>
                <c:pt idx="6">
                  <c:v>10.592663317515942</c:v>
                </c:pt>
                <c:pt idx="7">
                  <c:v>8.2461214921558224</c:v>
                </c:pt>
                <c:pt idx="8">
                  <c:v>7.0785734368663498</c:v>
                </c:pt>
                <c:pt idx="9">
                  <c:v>6.0596959081198776</c:v>
                </c:pt>
                <c:pt idx="10">
                  <c:v>8.7903543160604585</c:v>
                </c:pt>
                <c:pt idx="11">
                  <c:v>7.0800772857792111</c:v>
                </c:pt>
                <c:pt idx="12">
                  <c:v>11.342788991672549</c:v>
                </c:pt>
                <c:pt idx="13">
                  <c:v>6.9867313049118849</c:v>
                </c:pt>
                <c:pt idx="14">
                  <c:v>12.532399111433818</c:v>
                </c:pt>
                <c:pt idx="15">
                  <c:v>9.5546168823189532</c:v>
                </c:pt>
                <c:pt idx="16">
                  <c:v>6.8575041324609742</c:v>
                </c:pt>
                <c:pt idx="17">
                  <c:v>6.8275319682378637</c:v>
                </c:pt>
                <c:pt idx="18">
                  <c:v>7.702880911467247</c:v>
                </c:pt>
                <c:pt idx="19">
                  <c:v>10.584704287247007</c:v>
                </c:pt>
                <c:pt idx="20">
                  <c:v>5.1966144176470692</c:v>
                </c:pt>
                <c:pt idx="21">
                  <c:v>5.5705133752972955</c:v>
                </c:pt>
                <c:pt idx="22">
                  <c:v>2.4153433936971282</c:v>
                </c:pt>
                <c:pt idx="23">
                  <c:v>3.6977638948268776</c:v>
                </c:pt>
                <c:pt idx="24">
                  <c:v>10.440752965112935</c:v>
                </c:pt>
                <c:pt idx="25">
                  <c:v>17.2236932302539</c:v>
                </c:pt>
                <c:pt idx="26">
                  <c:v>13.214125097798643</c:v>
                </c:pt>
                <c:pt idx="27">
                  <c:v>16.984027401865774</c:v>
                </c:pt>
                <c:pt idx="28">
                  <c:v>6.9629129960196536</c:v>
                </c:pt>
                <c:pt idx="29">
                  <c:v>7.1344139769432502</c:v>
                </c:pt>
                <c:pt idx="30">
                  <c:v>7.8979537873356662</c:v>
                </c:pt>
                <c:pt idx="31">
                  <c:v>7.1828883086887885</c:v>
                </c:pt>
                <c:pt idx="32">
                  <c:v>8.0984054918507411</c:v>
                </c:pt>
                <c:pt idx="33">
                  <c:v>8.2262763956985197</c:v>
                </c:pt>
                <c:pt idx="34">
                  <c:v>5.3589521001976976</c:v>
                </c:pt>
                <c:pt idx="35">
                  <c:v>3.972424084236664</c:v>
                </c:pt>
                <c:pt idx="36">
                  <c:v>6.9171621840364992</c:v>
                </c:pt>
                <c:pt idx="37">
                  <c:v>4.9470454884651076</c:v>
                </c:pt>
                <c:pt idx="38">
                  <c:v>10.063381061768993</c:v>
                </c:pt>
                <c:pt idx="39">
                  <c:v>9.3080500475510632</c:v>
                </c:pt>
                <c:pt idx="40">
                  <c:v>5.264580389148918</c:v>
                </c:pt>
                <c:pt idx="41">
                  <c:v>11.245938117027194</c:v>
                </c:pt>
                <c:pt idx="42">
                  <c:v>11.077210044750501</c:v>
                </c:pt>
                <c:pt idx="43">
                  <c:v>16.453649565804525</c:v>
                </c:pt>
                <c:pt idx="44">
                  <c:v>15.332350112207223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33-4BB2-948D-6E0335658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1028768"/>
        <c:axId val="611027984"/>
      </c:areaChart>
      <c:lineChart>
        <c:grouping val="standard"/>
        <c:varyColors val="0"/>
        <c:ser>
          <c:idx val="2"/>
          <c:order val="2"/>
          <c:tx>
            <c:strRef>
              <c:f>Chart_4!$A$72</c:f>
              <c:strCache>
                <c:ptCount val="1"/>
                <c:pt idx="0">
                  <c:v>euroövezet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Chart_4!$J$34:$AV$34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Chart_4!$J$81:$BB$81</c:f>
              <c:numCache>
                <c:formatCode>0.0</c:formatCode>
                <c:ptCount val="45"/>
                <c:pt idx="0">
                  <c:v>4.67321469683624</c:v>
                </c:pt>
                <c:pt idx="1">
                  <c:v>12.143736946799237</c:v>
                </c:pt>
                <c:pt idx="2">
                  <c:v>10.593893824055272</c:v>
                </c:pt>
                <c:pt idx="3">
                  <c:v>10.641113434767618</c:v>
                </c:pt>
                <c:pt idx="4">
                  <c:v>9.7063336987759214</c:v>
                </c:pt>
                <c:pt idx="5">
                  <c:v>4.7386271618427003</c:v>
                </c:pt>
                <c:pt idx="6">
                  <c:v>3.9653944633820259</c:v>
                </c:pt>
                <c:pt idx="7">
                  <c:v>0.83743803975968945</c:v>
                </c:pt>
                <c:pt idx="8">
                  <c:v>-1.0172284365577866</c:v>
                </c:pt>
                <c:pt idx="9">
                  <c:v>-1.1487958397275975</c:v>
                </c:pt>
                <c:pt idx="10">
                  <c:v>-1.4413824422703101</c:v>
                </c:pt>
                <c:pt idx="11">
                  <c:v>-0.86537970678928389</c:v>
                </c:pt>
                <c:pt idx="12">
                  <c:v>-1.0318527757251132</c:v>
                </c:pt>
                <c:pt idx="13">
                  <c:v>0.57129964547226564</c:v>
                </c:pt>
                <c:pt idx="14">
                  <c:v>2.1986603447043933</c:v>
                </c:pt>
                <c:pt idx="15">
                  <c:v>3.7501220124517118</c:v>
                </c:pt>
                <c:pt idx="16">
                  <c:v>5.1230916127916544</c:v>
                </c:pt>
                <c:pt idx="17">
                  <c:v>5.1898227463936166</c:v>
                </c:pt>
                <c:pt idx="18">
                  <c:v>5.4310994908930468</c:v>
                </c:pt>
                <c:pt idx="19">
                  <c:v>5.5164412407957997</c:v>
                </c:pt>
                <c:pt idx="20">
                  <c:v>7.859668352567212</c:v>
                </c:pt>
                <c:pt idx="21">
                  <c:v>10.214675762089385</c:v>
                </c:pt>
                <c:pt idx="22">
                  <c:v>6.9037605087191025</c:v>
                </c:pt>
                <c:pt idx="23">
                  <c:v>7.9495414817751566</c:v>
                </c:pt>
                <c:pt idx="24">
                  <c:v>5.2360239376026527</c:v>
                </c:pt>
                <c:pt idx="25">
                  <c:v>2.5754401738609971</c:v>
                </c:pt>
                <c:pt idx="26">
                  <c:v>4.6699514041430064</c:v>
                </c:pt>
                <c:pt idx="27">
                  <c:v>4.618550704978432</c:v>
                </c:pt>
                <c:pt idx="28">
                  <c:v>4.1011487884894677</c:v>
                </c:pt>
                <c:pt idx="29">
                  <c:v>7.8064991626497715</c:v>
                </c:pt>
                <c:pt idx="30">
                  <c:v>4.9165502013797493</c:v>
                </c:pt>
                <c:pt idx="31">
                  <c:v>4.9183788485349424</c:v>
                </c:pt>
                <c:pt idx="32">
                  <c:v>4.4414668361588667</c:v>
                </c:pt>
                <c:pt idx="33">
                  <c:v>1.0955395581916179</c:v>
                </c:pt>
                <c:pt idx="34">
                  <c:v>3.9996472788892561</c:v>
                </c:pt>
                <c:pt idx="35">
                  <c:v>4.9157978749473159</c:v>
                </c:pt>
                <c:pt idx="36">
                  <c:v>3.9271043146176936</c:v>
                </c:pt>
                <c:pt idx="37">
                  <c:v>6.3149049314158816</c:v>
                </c:pt>
                <c:pt idx="38">
                  <c:v>2.9811784944584048</c:v>
                </c:pt>
                <c:pt idx="39">
                  <c:v>4.834161451696616</c:v>
                </c:pt>
                <c:pt idx="40">
                  <c:v>2.733400464972874</c:v>
                </c:pt>
                <c:pt idx="41">
                  <c:v>-20.667693362028871</c:v>
                </c:pt>
                <c:pt idx="42">
                  <c:v>-9.3353388425605459</c:v>
                </c:pt>
                <c:pt idx="43">
                  <c:v>-9.000043020024151</c:v>
                </c:pt>
                <c:pt idx="44">
                  <c:v>-6.2199902362055468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33-4BB2-948D-6E0335658CD6}"/>
            </c:ext>
          </c:extLst>
        </c:ser>
        <c:ser>
          <c:idx val="3"/>
          <c:order val="3"/>
          <c:tx>
            <c:strRef>
              <c:f>Chart_4!$A$74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Chart_4!$J$34:$AV$34</c:f>
              <c:numCache>
                <c:formatCode>General</c:formatCode>
                <c:ptCount val="39"/>
                <c:pt idx="0">
                  <c:v>2010</c:v>
                </c:pt>
                <c:pt idx="1">
                  <c:v>2010</c:v>
                </c:pt>
                <c:pt idx="2">
                  <c:v>2010</c:v>
                </c:pt>
                <c:pt idx="3">
                  <c:v>2010</c:v>
                </c:pt>
                <c:pt idx="4">
                  <c:v>2011</c:v>
                </c:pt>
                <c:pt idx="5">
                  <c:v>2011</c:v>
                </c:pt>
                <c:pt idx="6">
                  <c:v>2011</c:v>
                </c:pt>
                <c:pt idx="7">
                  <c:v>2011</c:v>
                </c:pt>
                <c:pt idx="8">
                  <c:v>2012</c:v>
                </c:pt>
                <c:pt idx="9">
                  <c:v>2012</c:v>
                </c:pt>
                <c:pt idx="10">
                  <c:v>2012</c:v>
                </c:pt>
                <c:pt idx="11">
                  <c:v>2012</c:v>
                </c:pt>
                <c:pt idx="12">
                  <c:v>2013</c:v>
                </c:pt>
                <c:pt idx="13">
                  <c:v>2013</c:v>
                </c:pt>
                <c:pt idx="14">
                  <c:v>2013</c:v>
                </c:pt>
                <c:pt idx="15">
                  <c:v>2013</c:v>
                </c:pt>
                <c:pt idx="16">
                  <c:v>2014</c:v>
                </c:pt>
                <c:pt idx="17">
                  <c:v>2014</c:v>
                </c:pt>
                <c:pt idx="18">
                  <c:v>2014</c:v>
                </c:pt>
                <c:pt idx="19">
                  <c:v>2014</c:v>
                </c:pt>
                <c:pt idx="20">
                  <c:v>2015</c:v>
                </c:pt>
                <c:pt idx="21">
                  <c:v>2015</c:v>
                </c:pt>
                <c:pt idx="22">
                  <c:v>2015</c:v>
                </c:pt>
                <c:pt idx="23">
                  <c:v>2015</c:v>
                </c:pt>
                <c:pt idx="24">
                  <c:v>2016</c:v>
                </c:pt>
                <c:pt idx="25">
                  <c:v>2016</c:v>
                </c:pt>
                <c:pt idx="26">
                  <c:v>2016</c:v>
                </c:pt>
                <c:pt idx="27">
                  <c:v>2016</c:v>
                </c:pt>
                <c:pt idx="28">
                  <c:v>2017</c:v>
                </c:pt>
                <c:pt idx="29">
                  <c:v>2017</c:v>
                </c:pt>
                <c:pt idx="30">
                  <c:v>2017</c:v>
                </c:pt>
                <c:pt idx="31">
                  <c:v>2017</c:v>
                </c:pt>
                <c:pt idx="32">
                  <c:v>2018</c:v>
                </c:pt>
                <c:pt idx="33">
                  <c:v>2018</c:v>
                </c:pt>
                <c:pt idx="34">
                  <c:v>2018</c:v>
                </c:pt>
                <c:pt idx="35">
                  <c:v>2018</c:v>
                </c:pt>
                <c:pt idx="36">
                  <c:v>2019</c:v>
                </c:pt>
                <c:pt idx="37">
                  <c:v>2019</c:v>
                </c:pt>
                <c:pt idx="38">
                  <c:v>2019</c:v>
                </c:pt>
              </c:numCache>
            </c:numRef>
          </c:cat>
          <c:val>
            <c:numRef>
              <c:f>Chart_4!$J$83:$BB$83</c:f>
              <c:numCache>
                <c:formatCode>0.0</c:formatCode>
                <c:ptCount val="45"/>
                <c:pt idx="0">
                  <c:v>8.2576825141653671</c:v>
                </c:pt>
                <c:pt idx="1">
                  <c:v>12.942188337608314</c:v>
                </c:pt>
                <c:pt idx="2">
                  <c:v>11.080245670455824</c:v>
                </c:pt>
                <c:pt idx="3">
                  <c:v>7.5552635156514754</c:v>
                </c:pt>
                <c:pt idx="4">
                  <c:v>11.629062729313262</c:v>
                </c:pt>
                <c:pt idx="5">
                  <c:v>5.1425260247673066</c:v>
                </c:pt>
                <c:pt idx="6">
                  <c:v>1.2358641095046892</c:v>
                </c:pt>
                <c:pt idx="7">
                  <c:v>-0.19507828007672856</c:v>
                </c:pt>
                <c:pt idx="8">
                  <c:v>-2.4038070344650038</c:v>
                </c:pt>
                <c:pt idx="9">
                  <c:v>-3.2771395087296753</c:v>
                </c:pt>
                <c:pt idx="10">
                  <c:v>-4.01219252449566</c:v>
                </c:pt>
                <c:pt idx="11">
                  <c:v>-4.2094748774235029</c:v>
                </c:pt>
                <c:pt idx="12">
                  <c:v>-1.7824261461284436</c:v>
                </c:pt>
                <c:pt idx="13">
                  <c:v>5.1663887548140934</c:v>
                </c:pt>
                <c:pt idx="14">
                  <c:v>4.7134678533297745</c:v>
                </c:pt>
                <c:pt idx="15">
                  <c:v>9.2124924261141956</c:v>
                </c:pt>
                <c:pt idx="16">
                  <c:v>11.173713706024643</c:v>
                </c:pt>
                <c:pt idx="17">
                  <c:v>12.01735471463148</c:v>
                </c:pt>
                <c:pt idx="18">
                  <c:v>12.034917059411356</c:v>
                </c:pt>
                <c:pt idx="19">
                  <c:v>8.7078543039702936</c:v>
                </c:pt>
                <c:pt idx="20">
                  <c:v>5.1804455255790316</c:v>
                </c:pt>
                <c:pt idx="21">
                  <c:v>4.6441623867920896</c:v>
                </c:pt>
                <c:pt idx="22">
                  <c:v>6.2496140399203739</c:v>
                </c:pt>
                <c:pt idx="23">
                  <c:v>7.9139568136442193</c:v>
                </c:pt>
                <c:pt idx="24">
                  <c:v>4.9475817745301214</c:v>
                </c:pt>
                <c:pt idx="25">
                  <c:v>5.1857511309507203</c:v>
                </c:pt>
                <c:pt idx="26">
                  <c:v>2.9954093877376806</c:v>
                </c:pt>
                <c:pt idx="27">
                  <c:v>0.61222720842042122</c:v>
                </c:pt>
                <c:pt idx="28">
                  <c:v>10.966546077117599</c:v>
                </c:pt>
                <c:pt idx="29">
                  <c:v>5.8947380054301703</c:v>
                </c:pt>
                <c:pt idx="30">
                  <c:v>8.3557619913062098</c:v>
                </c:pt>
                <c:pt idx="31">
                  <c:v>8.8214612921081681</c:v>
                </c:pt>
                <c:pt idx="32">
                  <c:v>4.908404149476155</c:v>
                </c:pt>
                <c:pt idx="33">
                  <c:v>8.9749857295709887</c:v>
                </c:pt>
                <c:pt idx="34">
                  <c:v>6.2403091546040059</c:v>
                </c:pt>
                <c:pt idx="35">
                  <c:v>7.8444060382944656</c:v>
                </c:pt>
                <c:pt idx="36">
                  <c:v>8.4798764096215109</c:v>
                </c:pt>
                <c:pt idx="37">
                  <c:v>5.5639019175962829</c:v>
                </c:pt>
                <c:pt idx="38">
                  <c:v>11.360102032622237</c:v>
                </c:pt>
                <c:pt idx="39">
                  <c:v>7.4953524353849446</c:v>
                </c:pt>
                <c:pt idx="40">
                  <c:v>2.5886384706124375</c:v>
                </c:pt>
                <c:pt idx="41">
                  <c:v>-15.232195792770568</c:v>
                </c:pt>
                <c:pt idx="42">
                  <c:v>-4.6949750348587571</c:v>
                </c:pt>
                <c:pt idx="43">
                  <c:v>-0.46299455698608938</c:v>
                </c:pt>
                <c:pt idx="44">
                  <c:v>1.0129398220374668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33-4BB2-948D-6E0335658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1028768"/>
        <c:axId val="611027984"/>
      </c:lineChart>
      <c:catAx>
        <c:axId val="61102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hu-HU"/>
          </a:p>
        </c:txPr>
        <c:crossAx val="611027984"/>
        <c:crosses val="autoZero"/>
        <c:auto val="1"/>
        <c:lblAlgn val="ctr"/>
        <c:lblOffset val="100"/>
        <c:tickLblSkip val="4"/>
        <c:noMultiLvlLbl val="0"/>
      </c:catAx>
      <c:valAx>
        <c:axId val="6110279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hu-HU"/>
                  <a:t>év/év, 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611028768"/>
        <c:crosses val="autoZero"/>
        <c:crossBetween val="midCat"/>
      </c:valAx>
    </c:plotArea>
    <c:legend>
      <c:legendPos val="r"/>
      <c:legendEntry>
        <c:idx val="1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231071563257567E-2"/>
          <c:y val="2.3296952411003647E-2"/>
          <c:w val="0.71228161045616456"/>
          <c:h val="0.88500787523720459"/>
        </c:manualLayout>
      </c:layout>
      <c:lineChart>
        <c:grouping val="standard"/>
        <c:varyColors val="0"/>
        <c:ser>
          <c:idx val="0"/>
          <c:order val="0"/>
          <c:tx>
            <c:strRef>
              <c:f>'áht egyenleg'!$A$26</c:f>
              <c:strCache>
                <c:ptCount val="1"/>
                <c:pt idx="0">
                  <c:v>Európai Unió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egyenleg'!$B$26:$O$26</c:f>
              <c:numCache>
                <c:formatCode>#\ ##0.0</c:formatCode>
                <c:ptCount val="14"/>
                <c:pt idx="0">
                  <c:v>-6.6</c:v>
                </c:pt>
                <c:pt idx="1">
                  <c:v>-6.4</c:v>
                </c:pt>
                <c:pt idx="2">
                  <c:v>-4.5999999999999996</c:v>
                </c:pt>
                <c:pt idx="3">
                  <c:v>-4.3</c:v>
                </c:pt>
                <c:pt idx="4">
                  <c:v>-3.3</c:v>
                </c:pt>
                <c:pt idx="5">
                  <c:v>-2.9</c:v>
                </c:pt>
                <c:pt idx="6">
                  <c:v>-2.4</c:v>
                </c:pt>
                <c:pt idx="7">
                  <c:v>-1.7</c:v>
                </c:pt>
                <c:pt idx="8">
                  <c:v>-1</c:v>
                </c:pt>
                <c:pt idx="9">
                  <c:v>-0.7</c:v>
                </c:pt>
                <c:pt idx="10">
                  <c:v>-0.9</c:v>
                </c:pt>
                <c:pt idx="11">
                  <c:v>-6</c:v>
                </c:pt>
                <c:pt idx="12">
                  <c:v>4.8</c:v>
                </c:pt>
                <c:pt idx="1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65-444E-8FC3-7E735AF89918}"/>
            </c:ext>
          </c:extLst>
        </c:ser>
        <c:ser>
          <c:idx val="1"/>
          <c:order val="1"/>
          <c:tx>
            <c:strRef>
              <c:f>'áht egyenleg'!$A$27</c:f>
              <c:strCache>
                <c:ptCount val="1"/>
                <c:pt idx="0">
                  <c:v>Csehország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egyenleg'!$B$27:$O$27</c:f>
              <c:numCache>
                <c:formatCode>#\ ##0.0</c:formatCode>
                <c:ptCount val="14"/>
                <c:pt idx="0">
                  <c:v>-5.5</c:v>
                </c:pt>
                <c:pt idx="1">
                  <c:v>-4.2</c:v>
                </c:pt>
                <c:pt idx="2">
                  <c:v>-2.7</c:v>
                </c:pt>
                <c:pt idx="3">
                  <c:v>-3.9</c:v>
                </c:pt>
                <c:pt idx="4">
                  <c:v>-1.2</c:v>
                </c:pt>
                <c:pt idx="5">
                  <c:v>-2.1</c:v>
                </c:pt>
                <c:pt idx="6">
                  <c:v>-0.6</c:v>
                </c:pt>
                <c:pt idx="7">
                  <c:v>0.7</c:v>
                </c:pt>
                <c:pt idx="8">
                  <c:v>1.6</c:v>
                </c:pt>
                <c:pt idx="9">
                  <c:v>1.1000000000000001</c:v>
                </c:pt>
                <c:pt idx="10">
                  <c:v>0.2</c:v>
                </c:pt>
                <c:pt idx="11">
                  <c:v>-5.6</c:v>
                </c:pt>
                <c:pt idx="12">
                  <c:v>3.9</c:v>
                </c:pt>
                <c:pt idx="1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65-444E-8FC3-7E735AF89918}"/>
            </c:ext>
          </c:extLst>
        </c:ser>
        <c:ser>
          <c:idx val="2"/>
          <c:order val="2"/>
          <c:tx>
            <c:strRef>
              <c:f>'áht egyenleg'!$A$28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egyenleg'!$B$28:$O$28</c:f>
              <c:numCache>
                <c:formatCode>#\ ##0.0</c:formatCode>
                <c:ptCount val="14"/>
                <c:pt idx="0">
                  <c:v>-6</c:v>
                </c:pt>
                <c:pt idx="1">
                  <c:v>-6.5</c:v>
                </c:pt>
                <c:pt idx="2">
                  <c:v>-7.9</c:v>
                </c:pt>
                <c:pt idx="3">
                  <c:v>-5.4</c:v>
                </c:pt>
                <c:pt idx="4">
                  <c:v>-5.3</c:v>
                </c:pt>
                <c:pt idx="5">
                  <c:v>-5.3</c:v>
                </c:pt>
                <c:pt idx="6">
                  <c:v>-3.3</c:v>
                </c:pt>
                <c:pt idx="7">
                  <c:v>-1.1000000000000001</c:v>
                </c:pt>
                <c:pt idx="8">
                  <c:v>0.8</c:v>
                </c:pt>
                <c:pt idx="9">
                  <c:v>0.3</c:v>
                </c:pt>
                <c:pt idx="10">
                  <c:v>0.4</c:v>
                </c:pt>
                <c:pt idx="11">
                  <c:v>-8</c:v>
                </c:pt>
                <c:pt idx="12">
                  <c:v>5.4</c:v>
                </c:pt>
                <c:pt idx="13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65-444E-8FC3-7E735AF89918}"/>
            </c:ext>
          </c:extLst>
        </c:ser>
        <c:ser>
          <c:idx val="3"/>
          <c:order val="3"/>
          <c:tx>
            <c:strRef>
              <c:f>'áht egyenleg'!$A$29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egyenleg'!$B$29:$O$29</c:f>
              <c:numCache>
                <c:formatCode>#\ ##0.0</c:formatCode>
                <c:ptCount val="14"/>
                <c:pt idx="0">
                  <c:v>-4.7</c:v>
                </c:pt>
                <c:pt idx="1">
                  <c:v>-4.4000000000000004</c:v>
                </c:pt>
                <c:pt idx="2">
                  <c:v>-5.2</c:v>
                </c:pt>
                <c:pt idx="3">
                  <c:v>-2.2999999999999998</c:v>
                </c:pt>
                <c:pt idx="4">
                  <c:v>-2.5</c:v>
                </c:pt>
                <c:pt idx="5">
                  <c:v>-2.8</c:v>
                </c:pt>
                <c:pt idx="6">
                  <c:v>-2</c:v>
                </c:pt>
                <c:pt idx="7">
                  <c:v>-1.8</c:v>
                </c:pt>
                <c:pt idx="8">
                  <c:v>-2.4</c:v>
                </c:pt>
                <c:pt idx="9">
                  <c:v>-2.2999999999999998</c:v>
                </c:pt>
                <c:pt idx="10">
                  <c:v>-2.1</c:v>
                </c:pt>
                <c:pt idx="11">
                  <c:v>-5</c:v>
                </c:pt>
                <c:pt idx="12">
                  <c:v>6.3</c:v>
                </c:pt>
                <c:pt idx="1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65-444E-8FC3-7E735AF89918}"/>
            </c:ext>
          </c:extLst>
        </c:ser>
        <c:ser>
          <c:idx val="5"/>
          <c:order val="4"/>
          <c:tx>
            <c:strRef>
              <c:f>'áht egyenleg'!$A$31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egyenleg'!$B$31:$O$31</c:f>
              <c:numCache>
                <c:formatCode>#\ ##0.0</c:formatCode>
                <c:ptCount val="14"/>
                <c:pt idx="0">
                  <c:v>-7.3</c:v>
                </c:pt>
                <c:pt idx="1">
                  <c:v>-7.4</c:v>
                </c:pt>
                <c:pt idx="2">
                  <c:v>-4.9000000000000004</c:v>
                </c:pt>
                <c:pt idx="3">
                  <c:v>-3.7</c:v>
                </c:pt>
                <c:pt idx="4">
                  <c:v>-4.2</c:v>
                </c:pt>
                <c:pt idx="5">
                  <c:v>-3.6</c:v>
                </c:pt>
                <c:pt idx="6">
                  <c:v>-2.6</c:v>
                </c:pt>
                <c:pt idx="7">
                  <c:v>-2.4</c:v>
                </c:pt>
                <c:pt idx="8">
                  <c:v>-1.5</c:v>
                </c:pt>
                <c:pt idx="9">
                  <c:v>-0.2</c:v>
                </c:pt>
                <c:pt idx="10">
                  <c:v>-0.2</c:v>
                </c:pt>
                <c:pt idx="11">
                  <c:v>-2.7</c:v>
                </c:pt>
                <c:pt idx="12">
                  <c:v>4.8</c:v>
                </c:pt>
                <c:pt idx="13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65-444E-8FC3-7E735AF89918}"/>
            </c:ext>
          </c:extLst>
        </c:ser>
        <c:ser>
          <c:idx val="6"/>
          <c:order val="5"/>
          <c:tx>
            <c:strRef>
              <c:f>'áht egyenleg'!$A$32</c:f>
              <c:strCache>
                <c:ptCount val="1"/>
                <c:pt idx="0">
                  <c:v>Románia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egyenleg'!$B$32:$O$32</c:f>
              <c:numCache>
                <c:formatCode>#\ ##0.0</c:formatCode>
                <c:ptCount val="14"/>
                <c:pt idx="0">
                  <c:v>-9.1</c:v>
                </c:pt>
                <c:pt idx="1">
                  <c:v>-6.9</c:v>
                </c:pt>
                <c:pt idx="2">
                  <c:v>-5.4</c:v>
                </c:pt>
                <c:pt idx="3">
                  <c:v>-3.7</c:v>
                </c:pt>
                <c:pt idx="4">
                  <c:v>-2.1</c:v>
                </c:pt>
                <c:pt idx="5">
                  <c:v>-1.2</c:v>
                </c:pt>
                <c:pt idx="6">
                  <c:v>-0.6</c:v>
                </c:pt>
                <c:pt idx="7">
                  <c:v>-2.6</c:v>
                </c:pt>
                <c:pt idx="8">
                  <c:v>-2.6</c:v>
                </c:pt>
                <c:pt idx="9">
                  <c:v>-3</c:v>
                </c:pt>
                <c:pt idx="10">
                  <c:v>-2.9</c:v>
                </c:pt>
                <c:pt idx="11">
                  <c:v>-3.9</c:v>
                </c:pt>
                <c:pt idx="12">
                  <c:v>7.4</c:v>
                </c:pt>
                <c:pt idx="13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965-444E-8FC3-7E735AF89918}"/>
            </c:ext>
          </c:extLst>
        </c:ser>
        <c:ser>
          <c:idx val="7"/>
          <c:order val="6"/>
          <c:tx>
            <c:strRef>
              <c:f>'áht egyenleg'!$A$33</c:f>
              <c:strCache>
                <c:ptCount val="1"/>
                <c:pt idx="0">
                  <c:v>Szlovénia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egyenleg'!$B$33:$O$33</c:f>
              <c:numCache>
                <c:formatCode>#\ ##0.0</c:formatCode>
                <c:ptCount val="14"/>
                <c:pt idx="0">
                  <c:v>-5.8</c:v>
                </c:pt>
                <c:pt idx="1">
                  <c:v>-5.6</c:v>
                </c:pt>
                <c:pt idx="2">
                  <c:v>-6.6</c:v>
                </c:pt>
                <c:pt idx="3">
                  <c:v>-4</c:v>
                </c:pt>
                <c:pt idx="4">
                  <c:v>-14.6</c:v>
                </c:pt>
                <c:pt idx="5">
                  <c:v>-5.5</c:v>
                </c:pt>
                <c:pt idx="6">
                  <c:v>-2.8</c:v>
                </c:pt>
                <c:pt idx="7">
                  <c:v>-1.9</c:v>
                </c:pt>
                <c:pt idx="8">
                  <c:v>0</c:v>
                </c:pt>
                <c:pt idx="9">
                  <c:v>0.8</c:v>
                </c:pt>
                <c:pt idx="10">
                  <c:v>0.7</c:v>
                </c:pt>
                <c:pt idx="11">
                  <c:v>-5.5</c:v>
                </c:pt>
                <c:pt idx="12">
                  <c:v>5.7</c:v>
                </c:pt>
                <c:pt idx="1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965-444E-8FC3-7E735AF89918}"/>
            </c:ext>
          </c:extLst>
        </c:ser>
        <c:ser>
          <c:idx val="8"/>
          <c:order val="7"/>
          <c:tx>
            <c:strRef>
              <c:f>'áht egyenleg'!$A$34</c:f>
              <c:strCache>
                <c:ptCount val="1"/>
                <c:pt idx="0">
                  <c:v>Szlovákia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egyenleg'!$B$34:$O$34</c:f>
              <c:numCache>
                <c:formatCode>#\ ##0.0</c:formatCode>
                <c:ptCount val="14"/>
                <c:pt idx="0">
                  <c:v>-8.1</c:v>
                </c:pt>
                <c:pt idx="1">
                  <c:v>-7.5</c:v>
                </c:pt>
                <c:pt idx="2">
                  <c:v>-4.5</c:v>
                </c:pt>
                <c:pt idx="3">
                  <c:v>-4.4000000000000004</c:v>
                </c:pt>
                <c:pt idx="4">
                  <c:v>-2.9</c:v>
                </c:pt>
                <c:pt idx="5">
                  <c:v>-3.1</c:v>
                </c:pt>
                <c:pt idx="6">
                  <c:v>-2.7</c:v>
                </c:pt>
                <c:pt idx="7">
                  <c:v>-2.5</c:v>
                </c:pt>
                <c:pt idx="8">
                  <c:v>-1</c:v>
                </c:pt>
                <c:pt idx="9">
                  <c:v>-1.1000000000000001</c:v>
                </c:pt>
                <c:pt idx="10">
                  <c:v>-1</c:v>
                </c:pt>
                <c:pt idx="11">
                  <c:v>-4.8</c:v>
                </c:pt>
                <c:pt idx="12">
                  <c:v>4.9000000000000004</c:v>
                </c:pt>
                <c:pt idx="13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965-444E-8FC3-7E735AF89918}"/>
            </c:ext>
          </c:extLst>
        </c:ser>
        <c:ser>
          <c:idx val="9"/>
          <c:order val="8"/>
          <c:tx>
            <c:strRef>
              <c:f>'áht egyenleg'!$A$35</c:f>
              <c:strCache>
                <c:ptCount val="1"/>
                <c:pt idx="0">
                  <c:v>3</c:v>
                </c:pt>
              </c:strCache>
            </c:strRef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'áht egyenleg'!$B$25:$O$25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'áht egyenleg'!$B$35:$O$35</c:f>
              <c:numCache>
                <c:formatCode>#\ ##0.0</c:formatCode>
                <c:ptCount val="14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965-444E-8FC3-7E735AF89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08464"/>
        <c:axId val="191515520"/>
      </c:lineChart>
      <c:catAx>
        <c:axId val="1915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515520"/>
        <c:crosses val="autoZero"/>
        <c:auto val="1"/>
        <c:lblAlgn val="ctr"/>
        <c:lblOffset val="100"/>
        <c:noMultiLvlLbl val="0"/>
      </c:catAx>
      <c:valAx>
        <c:axId val="191515520"/>
        <c:scaling>
          <c:orientation val="minMax"/>
          <c:max val="10"/>
          <c:min val="-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50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7771382845423096"/>
          <c:y val="2.1430604925747117E-2"/>
          <c:w val="0.21421391680477231"/>
          <c:h val="0.923557756293359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Export 2012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EE-4E62-9229-5EC553CAF1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EE-4E62-9229-5EC553CAF1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EE-4E62-9229-5EC553CAF1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EE-4E62-9229-5EC553CAF1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'[stadat-kkr0043-17.2.1.4-hu.xlsx]17.2.1.4.'!$N$90:$N$93</c:f>
              <c:strCache>
                <c:ptCount val="4"/>
                <c:pt idx="0">
                  <c:v>EU28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'[stadat-kkr0043-17.2.1.4-hu.xlsx]17.2.1.4.'!$Q$90:$Q$93</c:f>
              <c:numCache>
                <c:formatCode>0.0%</c:formatCode>
                <c:ptCount val="4"/>
                <c:pt idx="0">
                  <c:v>0.77493974032349866</c:v>
                </c:pt>
                <c:pt idx="1">
                  <c:v>6.425740509769387E-2</c:v>
                </c:pt>
                <c:pt idx="2">
                  <c:v>3.7063271340547405E-2</c:v>
                </c:pt>
                <c:pt idx="3">
                  <c:v>0.12373958323826002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EE-4E62-9229-5EC553CAF1E1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DEE-4E62-9229-5EC553CAF1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DEE-4E62-9229-5EC553CAF1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DEE-4E62-9229-5EC553CAF1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DEE-4E62-9229-5EC553CAF1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'[stadat-kkr0043-17.2.1.4-hu.xlsx]17.2.1.4.'!$N$90:$N$93</c:f>
              <c:strCache>
                <c:ptCount val="4"/>
                <c:pt idx="0">
                  <c:v>EU28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'[stadat-kkr0043-17.2.1.4-hu.xlsx]17.2.1.4.'!$Q$90:$Q$93</c:f>
              <c:numCache>
                <c:formatCode>0.0%</c:formatCode>
                <c:ptCount val="4"/>
                <c:pt idx="0">
                  <c:v>0.77493974032349866</c:v>
                </c:pt>
                <c:pt idx="1">
                  <c:v>6.425740509769387E-2</c:v>
                </c:pt>
                <c:pt idx="2">
                  <c:v>3.7063271340547405E-2</c:v>
                </c:pt>
                <c:pt idx="3">
                  <c:v>0.12373958323826002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EE-4E62-9229-5EC553CAF1E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Export 2021 (I-V. hó)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F-4BFB-8C53-AF20967C7E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F-4BFB-8C53-AF20967C7E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3F-4BFB-8C53-AF20967C7E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F-4BFB-8C53-AF20967C7E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'17.2.1.4.'!$N$90:$N$93</c:f>
              <c:strCache>
                <c:ptCount val="4"/>
                <c:pt idx="0">
                  <c:v>EU28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'17.2.1.4.'!$R$90:$R$93</c:f>
              <c:numCache>
                <c:formatCode>0.0%</c:formatCode>
                <c:ptCount val="4"/>
                <c:pt idx="0">
                  <c:v>0.77473342832986469</c:v>
                </c:pt>
                <c:pt idx="1">
                  <c:v>5.0545093415495901E-2</c:v>
                </c:pt>
                <c:pt idx="2">
                  <c:v>4.3129361904322455E-2</c:v>
                </c:pt>
                <c:pt idx="3">
                  <c:v>0.12013610762647413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3F-4BFB-8C53-AF20967C7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Import 2012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7B-4132-817A-636DB37BA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7B-4132-817A-636DB37BA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7B-4132-817A-636DB37BA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7B-4132-817A-636DB37BA3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'[stadat-kkr0043-17.2.1.4-hu.xlsx]17.2.1.4.'!$N$79:$N$82</c:f>
              <c:strCache>
                <c:ptCount val="4"/>
                <c:pt idx="0">
                  <c:v>EU27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'[stadat-kkr0043-17.2.1.4-hu.xlsx]17.2.1.4.'!$Q$79:$Q$82</c:f>
              <c:numCache>
                <c:formatCode>0.0%</c:formatCode>
                <c:ptCount val="4"/>
                <c:pt idx="0">
                  <c:v>0.70815847294957468</c:v>
                </c:pt>
                <c:pt idx="1">
                  <c:v>0.13067328709638118</c:v>
                </c:pt>
                <c:pt idx="2">
                  <c:v>3.527218436008453E-2</c:v>
                </c:pt>
                <c:pt idx="3">
                  <c:v>0.12589605559395961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7B-4132-817A-636DB37BA348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27B-4132-817A-636DB37BA3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27B-4132-817A-636DB37BA3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27B-4132-817A-636DB37BA3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27B-4132-817A-636DB37BA348}"/>
              </c:ext>
            </c:extLst>
          </c:dPt>
          <c:cat>
            <c:strRef>
              <c:f>'[stadat-kkr0043-17.2.1.4-hu.xlsx]17.2.1.4.'!$N$79:$N$82</c:f>
              <c:strCache>
                <c:ptCount val="4"/>
                <c:pt idx="0">
                  <c:v>EU27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'[stadat-kkr0043-17.2.1.4-hu.xlsx]17.2.1.4.'!$Q$90:$Q$93</c:f>
              <c:numCache>
                <c:formatCode>0.0%</c:formatCode>
                <c:ptCount val="4"/>
                <c:pt idx="0">
                  <c:v>0.77493974032349866</c:v>
                </c:pt>
                <c:pt idx="1">
                  <c:v>6.425740509769387E-2</c:v>
                </c:pt>
                <c:pt idx="2">
                  <c:v>3.7063271340547405E-2</c:v>
                </c:pt>
                <c:pt idx="3">
                  <c:v>0.12373958323826002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27B-4132-817A-636DB37BA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Import 2021 (I-V. hó)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7D-4037-8572-6E80D109D6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7D-4037-8572-6E80D109D6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7D-4037-8572-6E80D109D6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7D-4037-8572-6E80D109D6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'[stadat-kkr0043-17.2.1.4-hu.xlsx]17.2.1.4.'!$N$79:$N$82</c:f>
              <c:strCache>
                <c:ptCount val="4"/>
                <c:pt idx="0">
                  <c:v>EU27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'[stadat-kkr0043-17.2.1.4-hu.xlsx]17.2.1.4.'!$R$79:$R$82</c:f>
              <c:numCache>
                <c:formatCode>0.0%</c:formatCode>
                <c:ptCount val="4"/>
                <c:pt idx="0">
                  <c:v>0.71889850234045904</c:v>
                </c:pt>
                <c:pt idx="1">
                  <c:v>0.16900042402338394</c:v>
                </c:pt>
                <c:pt idx="2">
                  <c:v>2.4951775306841756E-2</c:v>
                </c:pt>
                <c:pt idx="3">
                  <c:v>8.3317430042359142E-2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7D-4037-8572-6E80D109D6D9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137D-4037-8572-6E80D109D6D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37D-4037-8572-6E80D109D6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37D-4037-8572-6E80D109D6D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37D-4037-8572-6E80D109D6D9}"/>
              </c:ext>
            </c:extLst>
          </c:dPt>
          <c:cat>
            <c:strRef>
              <c:f>'[stadat-kkr0043-17.2.1.4-hu.xlsx]17.2.1.4.'!$N$79:$N$82</c:f>
              <c:strCache>
                <c:ptCount val="4"/>
                <c:pt idx="0">
                  <c:v>EU27</c:v>
                </c:pt>
                <c:pt idx="1">
                  <c:v>ázsiai országok</c:v>
                </c:pt>
                <c:pt idx="2">
                  <c:v>amerikai országok</c:v>
                </c:pt>
                <c:pt idx="3">
                  <c:v>egyéb</c:v>
                </c:pt>
              </c:strCache>
            </c:strRef>
          </c:cat>
          <c:val>
            <c:numRef>
              <c:f>'[stadat-kkr0043-17.2.1.4-hu.xlsx]17.2.1.4.'!$Q$90:$Q$93</c:f>
              <c:numCache>
                <c:formatCode>0.0%</c:formatCode>
                <c:ptCount val="4"/>
                <c:pt idx="0">
                  <c:v>0.77493974032349866</c:v>
                </c:pt>
                <c:pt idx="1">
                  <c:v>6.425740509769387E-2</c:v>
                </c:pt>
                <c:pt idx="2">
                  <c:v>3.7063271340547405E-2</c:v>
                </c:pt>
                <c:pt idx="3">
                  <c:v>0.12373958323826002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7D-4037-8572-6E80D109D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G7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Munka1!$B$1:$C$1</c:f>
              <c:numCache>
                <c:formatCode>General</c:formatCode>
                <c:ptCount val="2"/>
                <c:pt idx="0">
                  <c:v>2009</c:v>
                </c:pt>
                <c:pt idx="1">
                  <c:v>2050</c:v>
                </c:pt>
              </c:numCache>
            </c:numRef>
          </c:cat>
          <c:val>
            <c:numRef>
              <c:f>Munka1!$B$2:$C$2</c:f>
              <c:numCache>
                <c:formatCode>General</c:formatCode>
                <c:ptCount val="2"/>
                <c:pt idx="0">
                  <c:v>29</c:v>
                </c:pt>
                <c:pt idx="1">
                  <c:v>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0-7440-ADAA-F8C7B5A7AF57}"/>
            </c:ext>
          </c:extLst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E7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Munka1!$B$1:$C$1</c:f>
              <c:numCache>
                <c:formatCode>General</c:formatCode>
                <c:ptCount val="2"/>
                <c:pt idx="0">
                  <c:v>2009</c:v>
                </c:pt>
                <c:pt idx="1">
                  <c:v>2050</c:v>
                </c:pt>
              </c:numCache>
            </c:numRef>
          </c:cat>
          <c:val>
            <c:numRef>
              <c:f>Munka1!$B$3:$C$3</c:f>
              <c:numCache>
                <c:formatCode>General</c:formatCode>
                <c:ptCount val="2"/>
                <c:pt idx="0">
                  <c:v>20.9</c:v>
                </c:pt>
                <c:pt idx="1">
                  <c:v>138.19999999999999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10-7440-ADAA-F8C7B5A7AF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10987608"/>
        <c:axId val="610980160"/>
      </c:barChart>
      <c:catAx>
        <c:axId val="61098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10980160"/>
        <c:crosses val="autoZero"/>
        <c:auto val="1"/>
        <c:lblAlgn val="ctr"/>
        <c:lblOffset val="100"/>
        <c:noMultiLvlLbl val="0"/>
      </c:catAx>
      <c:valAx>
        <c:axId val="610980160"/>
        <c:scaling>
          <c:orientation val="minMax"/>
          <c:max val="140"/>
        </c:scaling>
        <c:delete val="1"/>
        <c:axPos val="l"/>
        <c:numFmt formatCode="General" sourceLinked="1"/>
        <c:majorTickMark val="none"/>
        <c:minorTickMark val="none"/>
        <c:tickLblPos val="nextTo"/>
        <c:crossAx val="61098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'Munka1 (2)'!$C$2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'Munka1 (2)'!$B$3:$B$15</c:f>
              <c:strCache>
                <c:ptCount val="11"/>
                <c:pt idx="0">
                  <c:v>Világgazdaság</c:v>
                </c:pt>
                <c:pt idx="1">
                  <c:v>Ázsia (feltörekvő és fejlődő)</c:v>
                </c:pt>
                <c:pt idx="2">
                  <c:v>Európa (feltörekvő és fejlődő)</c:v>
                </c:pt>
                <c:pt idx="3">
                  <c:v>USA</c:v>
                </c:pt>
                <c:pt idx="4">
                  <c:v>Kína</c:v>
                </c:pt>
                <c:pt idx="5">
                  <c:v>Euro -övezet</c:v>
                </c:pt>
                <c:pt idx="6">
                  <c:v>Brazília</c:v>
                </c:pt>
                <c:pt idx="7">
                  <c:v>Oroszország</c:v>
                </c:pt>
                <c:pt idx="8">
                  <c:v>India</c:v>
                </c:pt>
                <c:pt idx="9">
                  <c:v>Dél-Afrika</c:v>
                </c:pt>
                <c:pt idx="10">
                  <c:v>Németország</c:v>
                </c:pt>
              </c:strCache>
            </c:strRef>
          </c:cat>
          <c:val>
            <c:numRef>
              <c:f>'Munka1 (2)'!$C$3:$C$15</c:f>
              <c:numCache>
                <c:formatCode>0.0</c:formatCode>
                <c:ptCount val="11"/>
                <c:pt idx="0">
                  <c:v>-3.2</c:v>
                </c:pt>
                <c:pt idx="1">
                  <c:v>-0.9</c:v>
                </c:pt>
                <c:pt idx="2">
                  <c:v>-2</c:v>
                </c:pt>
                <c:pt idx="3">
                  <c:v>-3.5</c:v>
                </c:pt>
                <c:pt idx="4">
                  <c:v>2.2999999999999998</c:v>
                </c:pt>
                <c:pt idx="5">
                  <c:v>-6.5</c:v>
                </c:pt>
                <c:pt idx="6">
                  <c:v>-4.8</c:v>
                </c:pt>
                <c:pt idx="7">
                  <c:v>-3</c:v>
                </c:pt>
                <c:pt idx="8">
                  <c:v>-7.3</c:v>
                </c:pt>
                <c:pt idx="9">
                  <c:v>-7</c:v>
                </c:pt>
                <c:pt idx="10">
                  <c:v>-4.8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7-431D-9771-5F6A1D9BDF4C}"/>
            </c:ext>
          </c:extLst>
        </c:ser>
        <c:ser>
          <c:idx val="1"/>
          <c:order val="1"/>
          <c:tx>
            <c:strRef>
              <c:f>'Munka1 (2)'!$D$2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'Munka1 (2)'!$B$3:$B$15</c:f>
              <c:strCache>
                <c:ptCount val="11"/>
                <c:pt idx="0">
                  <c:v>Világgazdaság</c:v>
                </c:pt>
                <c:pt idx="1">
                  <c:v>Ázsia (feltörekvő és fejlődő)</c:v>
                </c:pt>
                <c:pt idx="2">
                  <c:v>Európa (feltörekvő és fejlődő)</c:v>
                </c:pt>
                <c:pt idx="3">
                  <c:v>USA</c:v>
                </c:pt>
                <c:pt idx="4">
                  <c:v>Kína</c:v>
                </c:pt>
                <c:pt idx="5">
                  <c:v>Euro -övezet</c:v>
                </c:pt>
                <c:pt idx="6">
                  <c:v>Brazília</c:v>
                </c:pt>
                <c:pt idx="7">
                  <c:v>Oroszország</c:v>
                </c:pt>
                <c:pt idx="8">
                  <c:v>India</c:v>
                </c:pt>
                <c:pt idx="9">
                  <c:v>Dél-Afrika</c:v>
                </c:pt>
                <c:pt idx="10">
                  <c:v>Németország</c:v>
                </c:pt>
              </c:strCache>
            </c:strRef>
          </c:cat>
          <c:val>
            <c:numRef>
              <c:f>'Munka1 (2)'!$D$3:$D$15</c:f>
              <c:numCache>
                <c:formatCode>0.0</c:formatCode>
                <c:ptCount val="11"/>
                <c:pt idx="0">
                  <c:v>6</c:v>
                </c:pt>
                <c:pt idx="1">
                  <c:v>7.5</c:v>
                </c:pt>
                <c:pt idx="2">
                  <c:v>4.9000000000000004</c:v>
                </c:pt>
                <c:pt idx="3">
                  <c:v>7</c:v>
                </c:pt>
                <c:pt idx="4">
                  <c:v>8.1</c:v>
                </c:pt>
                <c:pt idx="5">
                  <c:v>4.5999999999999996</c:v>
                </c:pt>
                <c:pt idx="6">
                  <c:v>5.3</c:v>
                </c:pt>
                <c:pt idx="7">
                  <c:v>4.4000000000000004</c:v>
                </c:pt>
                <c:pt idx="8">
                  <c:v>9.5</c:v>
                </c:pt>
                <c:pt idx="9">
                  <c:v>4</c:v>
                </c:pt>
                <c:pt idx="1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7-431D-9771-5F6A1D9BDF4C}"/>
            </c:ext>
          </c:extLst>
        </c:ser>
        <c:ser>
          <c:idx val="2"/>
          <c:order val="2"/>
          <c:tx>
            <c:strRef>
              <c:f>'Munka1 (2)'!$E$2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'Munka1 (2)'!$B$3:$B$15</c:f>
              <c:strCache>
                <c:ptCount val="11"/>
                <c:pt idx="0">
                  <c:v>Világgazdaság</c:v>
                </c:pt>
                <c:pt idx="1">
                  <c:v>Ázsia (feltörekvő és fejlődő)</c:v>
                </c:pt>
                <c:pt idx="2">
                  <c:v>Európa (feltörekvő és fejlődő)</c:v>
                </c:pt>
                <c:pt idx="3">
                  <c:v>USA</c:v>
                </c:pt>
                <c:pt idx="4">
                  <c:v>Kína</c:v>
                </c:pt>
                <c:pt idx="5">
                  <c:v>Euro -övezet</c:v>
                </c:pt>
                <c:pt idx="6">
                  <c:v>Brazília</c:v>
                </c:pt>
                <c:pt idx="7">
                  <c:v>Oroszország</c:v>
                </c:pt>
                <c:pt idx="8">
                  <c:v>India</c:v>
                </c:pt>
                <c:pt idx="9">
                  <c:v>Dél-Afrika</c:v>
                </c:pt>
                <c:pt idx="10">
                  <c:v>Németország</c:v>
                </c:pt>
              </c:strCache>
            </c:strRef>
          </c:cat>
          <c:val>
            <c:numRef>
              <c:f>'Munka1 (2)'!$E$3:$E$15</c:f>
              <c:numCache>
                <c:formatCode>0.0</c:formatCode>
                <c:ptCount val="11"/>
                <c:pt idx="0">
                  <c:v>4.9000000000000004</c:v>
                </c:pt>
                <c:pt idx="1">
                  <c:v>6.4</c:v>
                </c:pt>
                <c:pt idx="2">
                  <c:v>3.6</c:v>
                </c:pt>
                <c:pt idx="3">
                  <c:v>4.9000000000000004</c:v>
                </c:pt>
                <c:pt idx="4">
                  <c:v>5.7</c:v>
                </c:pt>
                <c:pt idx="5">
                  <c:v>4.3</c:v>
                </c:pt>
                <c:pt idx="6">
                  <c:v>1.9</c:v>
                </c:pt>
                <c:pt idx="7">
                  <c:v>3.1</c:v>
                </c:pt>
                <c:pt idx="8">
                  <c:v>8.5</c:v>
                </c:pt>
                <c:pt idx="9">
                  <c:v>2.2000000000000002</c:v>
                </c:pt>
                <c:pt idx="1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7-431D-9771-5F6A1D9BD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765336"/>
        <c:axId val="187766512"/>
      </c:barChart>
      <c:catAx>
        <c:axId val="18776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7766512"/>
        <c:crosses val="autoZero"/>
        <c:auto val="1"/>
        <c:lblAlgn val="ctr"/>
        <c:lblOffset val="100"/>
        <c:noMultiLvlLbl val="0"/>
      </c:catAx>
      <c:valAx>
        <c:axId val="18776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776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Munka1!$C$8</c:f>
              <c:strCache>
                <c:ptCount val="1"/>
                <c:pt idx="0">
                  <c:v>GDP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Munka1!$D$7:$AI$7</c:f>
              <c:numCache>
                <c:formatCode>General</c:formatCod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Munka1!$D$8:$AI$8</c:f>
              <c:numCache>
                <c:formatCode>General</c:formatCode>
                <c:ptCount val="32"/>
                <c:pt idx="0">
                  <c:v>5793.4</c:v>
                </c:pt>
                <c:pt idx="1">
                  <c:v>5621.1</c:v>
                </c:pt>
                <c:pt idx="2">
                  <c:v>5578</c:v>
                </c:pt>
                <c:pt idx="3">
                  <c:v>5750.3</c:v>
                </c:pt>
                <c:pt idx="4">
                  <c:v>5836.5</c:v>
                </c:pt>
                <c:pt idx="5">
                  <c:v>7122.3</c:v>
                </c:pt>
                <c:pt idx="6">
                  <c:v>8834.6</c:v>
                </c:pt>
                <c:pt idx="7">
                  <c:v>10442.799999999999</c:v>
                </c:pt>
                <c:pt idx="8">
                  <c:v>11637.5</c:v>
                </c:pt>
                <c:pt idx="9">
                  <c:v>13324.1</c:v>
                </c:pt>
                <c:pt idx="10">
                  <c:v>15398.7</c:v>
                </c:pt>
                <c:pt idx="11">
                  <c:v>17433.900000000001</c:v>
                </c:pt>
                <c:pt idx="12">
                  <c:v>19133.8</c:v>
                </c:pt>
                <c:pt idx="13">
                  <c:v>21077.5</c:v>
                </c:pt>
                <c:pt idx="14">
                  <c:v>22549</c:v>
                </c:pt>
                <c:pt idx="15">
                  <c:v>24316.3</c:v>
                </c:pt>
                <c:pt idx="16">
                  <c:v>25701.4</c:v>
                </c:pt>
                <c:pt idx="17">
                  <c:v>27217.4</c:v>
                </c:pt>
                <c:pt idx="18">
                  <c:v>26458.3</c:v>
                </c:pt>
                <c:pt idx="19">
                  <c:v>27268.9</c:v>
                </c:pt>
                <c:pt idx="20">
                  <c:v>28370.799999999999</c:v>
                </c:pt>
                <c:pt idx="21">
                  <c:v>28847.9</c:v>
                </c:pt>
                <c:pt idx="22">
                  <c:v>30290.3</c:v>
                </c:pt>
                <c:pt idx="23">
                  <c:v>32694.2</c:v>
                </c:pt>
                <c:pt idx="24">
                  <c:v>34785.199999999997</c:v>
                </c:pt>
                <c:pt idx="25">
                  <c:v>35896.300000000003</c:v>
                </c:pt>
                <c:pt idx="26">
                  <c:v>38835.199999999997</c:v>
                </c:pt>
                <c:pt idx="27">
                  <c:v>42662.3</c:v>
                </c:pt>
                <c:pt idx="28">
                  <c:v>47513.9</c:v>
                </c:pt>
                <c:pt idx="29">
                  <c:v>48779.5</c:v>
                </c:pt>
                <c:pt idx="30">
                  <c:v>51950</c:v>
                </c:pt>
                <c:pt idx="31">
                  <c:v>56360.6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7C-4BE1-AADB-C959888759D1}"/>
            </c:ext>
          </c:extLst>
        </c:ser>
        <c:ser>
          <c:idx val="1"/>
          <c:order val="1"/>
          <c:tx>
            <c:strRef>
              <c:f>Munka1!$C$9</c:f>
              <c:strCache>
                <c:ptCount val="1"/>
                <c:pt idx="0">
                  <c:v>Adósságszolgálat (kamat)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Munka1!$D$7:$AI$7</c:f>
              <c:numCache>
                <c:formatCode>General</c:formatCod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Munka1!$D$9:$AI$9</c:f>
              <c:numCache>
                <c:formatCode>General</c:formatCode>
                <c:ptCount val="32"/>
                <c:pt idx="6">
                  <c:v>873.7</c:v>
                </c:pt>
                <c:pt idx="7">
                  <c:v>787.5</c:v>
                </c:pt>
                <c:pt idx="8">
                  <c:v>850.3</c:v>
                </c:pt>
                <c:pt idx="9">
                  <c:v>797</c:v>
                </c:pt>
                <c:pt idx="10">
                  <c:v>719.1</c:v>
                </c:pt>
                <c:pt idx="11">
                  <c:v>735.2</c:v>
                </c:pt>
                <c:pt idx="12">
                  <c:v>797.7</c:v>
                </c:pt>
                <c:pt idx="13">
                  <c:v>883.9</c:v>
                </c:pt>
                <c:pt idx="14">
                  <c:v>914.4</c:v>
                </c:pt>
                <c:pt idx="15">
                  <c:v>983.3</c:v>
                </c:pt>
                <c:pt idx="16">
                  <c:v>1006.1</c:v>
                </c:pt>
                <c:pt idx="17">
                  <c:v>1155.7</c:v>
                </c:pt>
                <c:pt idx="18">
                  <c:v>1182</c:v>
                </c:pt>
                <c:pt idx="19">
                  <c:v>1156.5999999999999</c:v>
                </c:pt>
                <c:pt idx="20">
                  <c:v>1123.5999999999999</c:v>
                </c:pt>
                <c:pt idx="21">
                  <c:v>1228.5</c:v>
                </c:pt>
                <c:pt idx="22">
                  <c:v>1352</c:v>
                </c:pt>
                <c:pt idx="23">
                  <c:v>1456.3</c:v>
                </c:pt>
                <c:pt idx="24">
                  <c:v>1253.3</c:v>
                </c:pt>
                <c:pt idx="25">
                  <c:v>1174.9000000000001</c:v>
                </c:pt>
                <c:pt idx="26">
                  <c:v>1151.0999999999999</c:v>
                </c:pt>
                <c:pt idx="27">
                  <c:v>1039.3</c:v>
                </c:pt>
                <c:pt idx="28">
                  <c:v>1139.2</c:v>
                </c:pt>
                <c:pt idx="29">
                  <c:v>1110.9000000000001</c:v>
                </c:pt>
                <c:pt idx="30">
                  <c:v>1064.2</c:v>
                </c:pt>
                <c:pt idx="31">
                  <c:v>1413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7C-4BE1-AADB-C959888759D1}"/>
            </c:ext>
          </c:extLst>
        </c:ser>
        <c:ser>
          <c:idx val="2"/>
          <c:order val="2"/>
          <c:tx>
            <c:strRef>
              <c:f>Munka1!$C$10</c:f>
              <c:strCache>
                <c:ptCount val="1"/>
                <c:pt idx="0">
                  <c:v>Államadósság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Munka1!$D$7:$AI$7</c:f>
              <c:numCache>
                <c:formatCode>General</c:formatCod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Munka1!$D$10:$AI$10</c:f>
              <c:numCache>
                <c:formatCode>General</c:formatCode>
                <c:ptCount val="32"/>
                <c:pt idx="0">
                  <c:v>4437.8</c:v>
                </c:pt>
                <c:pt idx="1">
                  <c:v>4491.3</c:v>
                </c:pt>
                <c:pt idx="2">
                  <c:v>5048.1000000000004</c:v>
                </c:pt>
                <c:pt idx="3">
                  <c:v>5123.5</c:v>
                </c:pt>
                <c:pt idx="4">
                  <c:v>4996</c:v>
                </c:pt>
                <c:pt idx="5">
                  <c:v>5071.1000000000004</c:v>
                </c:pt>
                <c:pt idx="6">
                  <c:v>5477.4</c:v>
                </c:pt>
                <c:pt idx="7">
                  <c:v>6276.1</c:v>
                </c:pt>
                <c:pt idx="8">
                  <c:v>6970.9</c:v>
                </c:pt>
                <c:pt idx="9">
                  <c:v>7368.2</c:v>
                </c:pt>
                <c:pt idx="10">
                  <c:v>7991</c:v>
                </c:pt>
                <c:pt idx="11">
                  <c:v>9640.9</c:v>
                </c:pt>
                <c:pt idx="12">
                  <c:v>11078.5</c:v>
                </c:pt>
                <c:pt idx="13">
                  <c:v>12372.5</c:v>
                </c:pt>
                <c:pt idx="14">
                  <c:v>13642.2</c:v>
                </c:pt>
                <c:pt idx="15">
                  <c:v>15684</c:v>
                </c:pt>
                <c:pt idx="16">
                  <c:v>16834.400000000001</c:v>
                </c:pt>
                <c:pt idx="17">
                  <c:v>19487.599999999999</c:v>
                </c:pt>
                <c:pt idx="18">
                  <c:v>20584.5</c:v>
                </c:pt>
                <c:pt idx="19">
                  <c:v>21869.599999999999</c:v>
                </c:pt>
                <c:pt idx="20">
                  <c:v>22838.5</c:v>
                </c:pt>
                <c:pt idx="21">
                  <c:v>22616.799999999999</c:v>
                </c:pt>
                <c:pt idx="22">
                  <c:v>23384.1</c:v>
                </c:pt>
                <c:pt idx="23">
                  <c:v>25076.5</c:v>
                </c:pt>
                <c:pt idx="24">
                  <c:v>26680.3</c:v>
                </c:pt>
                <c:pt idx="25">
                  <c:v>27281.200000000001</c:v>
                </c:pt>
                <c:pt idx="26">
                  <c:v>28505.1</c:v>
                </c:pt>
                <c:pt idx="27">
                  <c:v>29878.1</c:v>
                </c:pt>
                <c:pt idx="28">
                  <c:v>31178</c:v>
                </c:pt>
                <c:pt idx="29">
                  <c:v>38408</c:v>
                </c:pt>
                <c:pt idx="30">
                  <c:v>40672.1</c:v>
                </c:pt>
                <c:pt idx="31">
                  <c:v>44693.9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7C-4BE1-AADB-C959888759D1}"/>
            </c:ext>
          </c:extLst>
        </c:ser>
        <c:ser>
          <c:idx val="3"/>
          <c:order val="3"/>
          <c:tx>
            <c:strRef>
              <c:f>Munka1!$C$11</c:f>
              <c:strCache>
                <c:ptCount val="1"/>
                <c:pt idx="0">
                  <c:v>Konszolidált államháztartási kiadások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Munka1!$D$7:$AI$7</c:f>
              <c:numCache>
                <c:formatCode>General</c:formatCod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Munka1!$D$11:$AI$11</c:f>
              <c:numCache>
                <c:formatCode>General</c:formatCode>
                <c:ptCount val="32"/>
                <c:pt idx="6">
                  <c:v>4458</c:v>
                </c:pt>
                <c:pt idx="7">
                  <c:v>5372</c:v>
                </c:pt>
                <c:pt idx="8">
                  <c:v>5716.1</c:v>
                </c:pt>
                <c:pt idx="9">
                  <c:v>6048.3</c:v>
                </c:pt>
                <c:pt idx="10">
                  <c:v>6619</c:v>
                </c:pt>
                <c:pt idx="11">
                  <c:v>8509.2999999999993</c:v>
                </c:pt>
                <c:pt idx="12">
                  <c:v>8717</c:v>
                </c:pt>
                <c:pt idx="13">
                  <c:v>9525.1</c:v>
                </c:pt>
                <c:pt idx="14">
                  <c:v>11230.9</c:v>
                </c:pt>
                <c:pt idx="15">
                  <c:v>12666.1</c:v>
                </c:pt>
                <c:pt idx="16">
                  <c:v>12997</c:v>
                </c:pt>
                <c:pt idx="17">
                  <c:v>13466.2</c:v>
                </c:pt>
                <c:pt idx="18">
                  <c:v>13438.2</c:v>
                </c:pt>
                <c:pt idx="19">
                  <c:v>13539</c:v>
                </c:pt>
                <c:pt idx="20">
                  <c:v>14537.7</c:v>
                </c:pt>
                <c:pt idx="21">
                  <c:v>13989.1</c:v>
                </c:pt>
                <c:pt idx="22">
                  <c:v>15540</c:v>
                </c:pt>
                <c:pt idx="23">
                  <c:v>16102.3</c:v>
                </c:pt>
                <c:pt idx="24">
                  <c:v>17560.400000000001</c:v>
                </c:pt>
                <c:pt idx="25">
                  <c:v>16945.099999999999</c:v>
                </c:pt>
                <c:pt idx="26">
                  <c:v>18662.599999999999</c:v>
                </c:pt>
                <c:pt idx="27">
                  <c:v>19318.400000000001</c:v>
                </c:pt>
                <c:pt idx="28">
                  <c:v>28413.9</c:v>
                </c:pt>
                <c:pt idx="29">
                  <c:v>24644.400000000001</c:v>
                </c:pt>
                <c:pt idx="30">
                  <c:v>28076.6</c:v>
                </c:pt>
                <c:pt idx="31">
                  <c:v>28546.400000000001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7C-4BE1-AADB-C959888759D1}"/>
            </c:ext>
          </c:extLst>
        </c:ser>
        <c:ser>
          <c:idx val="4"/>
          <c:order val="4"/>
          <c:tx>
            <c:strRef>
              <c:f>Munka1!$C$12</c:f>
              <c:strCache>
                <c:ptCount val="1"/>
                <c:pt idx="0">
                  <c:v>EU források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Munka1!$D$7:$AI$7</c:f>
              <c:numCache>
                <c:formatCode>General</c:formatCode>
                <c:ptCount val="3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</c:numCache>
            </c:numRef>
          </c:cat>
          <c:val>
            <c:numRef>
              <c:f>Munka1!$D$12:$AI$12</c:f>
              <c:numCache>
                <c:formatCode>General</c:formatCode>
                <c:ptCount val="32"/>
                <c:pt idx="13">
                  <c:v>175.4</c:v>
                </c:pt>
                <c:pt idx="14">
                  <c:v>342.9</c:v>
                </c:pt>
                <c:pt idx="15">
                  <c:v>464.8</c:v>
                </c:pt>
                <c:pt idx="16">
                  <c:v>615</c:v>
                </c:pt>
                <c:pt idx="17">
                  <c:v>530.29999999999995</c:v>
                </c:pt>
                <c:pt idx="18">
                  <c:v>966.5</c:v>
                </c:pt>
                <c:pt idx="19">
                  <c:v>1017.4</c:v>
                </c:pt>
                <c:pt idx="20">
                  <c:v>1658.6</c:v>
                </c:pt>
                <c:pt idx="21">
                  <c:v>1216.8</c:v>
                </c:pt>
                <c:pt idx="22">
                  <c:v>1754.7</c:v>
                </c:pt>
                <c:pt idx="23">
                  <c:v>2084.6</c:v>
                </c:pt>
                <c:pt idx="24">
                  <c:v>1762.6</c:v>
                </c:pt>
                <c:pt idx="25">
                  <c:v>1413.9</c:v>
                </c:pt>
                <c:pt idx="26">
                  <c:v>1961.9</c:v>
                </c:pt>
                <c:pt idx="27">
                  <c:v>2336.6999999999998</c:v>
                </c:pt>
                <c:pt idx="28">
                  <c:v>1905.7</c:v>
                </c:pt>
                <c:pt idx="29">
                  <c:v>2158.9</c:v>
                </c:pt>
                <c:pt idx="30">
                  <c:v>2142.6999999999998</c:v>
                </c:pt>
                <c:pt idx="31">
                  <c:v>2363.3000000000002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7C-4BE1-AADB-C95988875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2283088"/>
        <c:axId val="612286224"/>
      </c:lineChart>
      <c:catAx>
        <c:axId val="61228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2286224"/>
        <c:crosses val="autoZero"/>
        <c:auto val="1"/>
        <c:lblAlgn val="ctr"/>
        <c:lblOffset val="100"/>
        <c:noMultiLvlLbl val="0"/>
      </c:catAx>
      <c:valAx>
        <c:axId val="612286224"/>
        <c:scaling>
          <c:orientation val="minMax"/>
          <c:max val="6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1228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612747316983057E-2"/>
          <c:y val="2.5867172654239688E-2"/>
          <c:w val="0.63605511886211286"/>
          <c:h val="0.7710248682387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'Áht konsz kiadásai mFt'!$B$4</c:f>
              <c:strCache>
                <c:ptCount val="1"/>
                <c:pt idx="0">
                  <c:v>Általános közösségi szolgáltatások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mFt'!$C$4:$O$4</c:f>
              <c:numCache>
                <c:formatCode>#\ ##0.0</c:formatCode>
                <c:ptCount val="13"/>
                <c:pt idx="0">
                  <c:v>1321257.7999999998</c:v>
                </c:pt>
                <c:pt idx="1">
                  <c:v>2017420.8</c:v>
                </c:pt>
                <c:pt idx="2">
                  <c:v>1336733.5</c:v>
                </c:pt>
                <c:pt idx="3">
                  <c:v>1803778.5</c:v>
                </c:pt>
                <c:pt idx="4">
                  <c:v>2197559.1</c:v>
                </c:pt>
                <c:pt idx="5">
                  <c:v>2018878.5</c:v>
                </c:pt>
                <c:pt idx="6">
                  <c:v>1996609.6</c:v>
                </c:pt>
                <c:pt idx="7">
                  <c:v>2178170.5</c:v>
                </c:pt>
                <c:pt idx="8">
                  <c:v>2427202.5</c:v>
                </c:pt>
                <c:pt idx="9">
                  <c:v>2784416.5999999996</c:v>
                </c:pt>
                <c:pt idx="10">
                  <c:v>2474189.1</c:v>
                </c:pt>
                <c:pt idx="11">
                  <c:v>2572313.2000000002</c:v>
                </c:pt>
                <c:pt idx="12">
                  <c:v>2734638.9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7-4F47-97A8-B8B71F0D614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mFt'!$C$5:$O$5</c:f>
            </c:numRef>
          </c:val>
          <c:extLst>
            <c:ext xmlns:c16="http://schemas.microsoft.com/office/drawing/2014/chart" uri="{C3380CC4-5D6E-409C-BE32-E72D297353CC}">
              <c16:uniqueId val="{00000001-EF67-4F47-97A8-B8B71F0D614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mFt'!$C$6:$O$6</c:f>
            </c:numRef>
          </c:val>
          <c:extLst>
            <c:ext xmlns:c16="http://schemas.microsoft.com/office/drawing/2014/chart" uri="{C3380CC4-5D6E-409C-BE32-E72D297353CC}">
              <c16:uniqueId val="{00000002-EF67-4F47-97A8-B8B71F0D614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mFt'!$C$7:$O$7</c:f>
            </c:numRef>
          </c:val>
          <c:extLst>
            <c:ext xmlns:c16="http://schemas.microsoft.com/office/drawing/2014/chart" uri="{C3380CC4-5D6E-409C-BE32-E72D297353CC}">
              <c16:uniqueId val="{00000003-EF67-4F47-97A8-B8B71F0D614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mFt'!$C$8:$O$8</c:f>
            </c:numRef>
          </c:val>
          <c:extLst>
            <c:ext xmlns:c16="http://schemas.microsoft.com/office/drawing/2014/chart" uri="{C3380CC4-5D6E-409C-BE32-E72D297353CC}">
              <c16:uniqueId val="{00000004-EF67-4F47-97A8-B8B71F0D614F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mFt'!$C$9:$O$9</c:f>
            </c:numRef>
          </c:val>
          <c:extLst>
            <c:ext xmlns:c16="http://schemas.microsoft.com/office/drawing/2014/chart" uri="{C3380CC4-5D6E-409C-BE32-E72D297353CC}">
              <c16:uniqueId val="{00000005-EF67-4F47-97A8-B8B71F0D614F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mFt'!$C$10:$O$10</c:f>
            </c:numRef>
          </c:val>
          <c:extLst>
            <c:ext xmlns:c16="http://schemas.microsoft.com/office/drawing/2014/chart" uri="{C3380CC4-5D6E-409C-BE32-E72D297353CC}">
              <c16:uniqueId val="{00000006-EF67-4F47-97A8-B8B71F0D614F}"/>
            </c:ext>
          </c:extLst>
        </c:ser>
        <c:ser>
          <c:idx val="7"/>
          <c:order val="7"/>
          <c:tx>
            <c:strRef>
              <c:f>'Áht konsz kiadásai mFt'!$B$11</c:f>
              <c:strCache>
                <c:ptCount val="1"/>
                <c:pt idx="0">
                  <c:v>Védelem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mFt'!$C$11:$O$11</c:f>
              <c:numCache>
                <c:formatCode>#\ ##0.0</c:formatCode>
                <c:ptCount val="13"/>
                <c:pt idx="0">
                  <c:v>245534.5</c:v>
                </c:pt>
                <c:pt idx="1">
                  <c:v>229029.5</c:v>
                </c:pt>
                <c:pt idx="2">
                  <c:v>230324.6</c:v>
                </c:pt>
                <c:pt idx="3">
                  <c:v>225919</c:v>
                </c:pt>
                <c:pt idx="4">
                  <c:v>222512.2</c:v>
                </c:pt>
                <c:pt idx="5">
                  <c:v>250245.7</c:v>
                </c:pt>
                <c:pt idx="6">
                  <c:v>292068.8</c:v>
                </c:pt>
                <c:pt idx="7">
                  <c:v>399870.6</c:v>
                </c:pt>
                <c:pt idx="8">
                  <c:v>364128.2</c:v>
                </c:pt>
                <c:pt idx="9">
                  <c:v>484941.6</c:v>
                </c:pt>
                <c:pt idx="10">
                  <c:v>550656.1</c:v>
                </c:pt>
                <c:pt idx="11">
                  <c:v>704338.1</c:v>
                </c:pt>
                <c:pt idx="12">
                  <c:v>912851.8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67-4F47-97A8-B8B71F0D614F}"/>
            </c:ext>
          </c:extLst>
        </c:ser>
        <c:ser>
          <c:idx val="8"/>
          <c:order val="8"/>
          <c:tx>
            <c:strRef>
              <c:f>'Áht konsz kiadásai mFt'!$B$12</c:f>
              <c:strCache>
                <c:ptCount val="1"/>
                <c:pt idx="0">
                  <c:v>Rendvédelem és közbiztonság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mFt'!$C$12:$O$12</c:f>
              <c:numCache>
                <c:formatCode>#\ ##0.0</c:formatCode>
                <c:ptCount val="13"/>
                <c:pt idx="0">
                  <c:v>501202.6</c:v>
                </c:pt>
                <c:pt idx="1">
                  <c:v>531522.19999999995</c:v>
                </c:pt>
                <c:pt idx="2">
                  <c:v>540840.5</c:v>
                </c:pt>
                <c:pt idx="3">
                  <c:v>576552.69999999995</c:v>
                </c:pt>
                <c:pt idx="4">
                  <c:v>599041.6</c:v>
                </c:pt>
                <c:pt idx="5">
                  <c:v>683457.8</c:v>
                </c:pt>
                <c:pt idx="6">
                  <c:v>789696.5</c:v>
                </c:pt>
                <c:pt idx="7">
                  <c:v>897676.9</c:v>
                </c:pt>
                <c:pt idx="8">
                  <c:v>955557.20000000007</c:v>
                </c:pt>
                <c:pt idx="9">
                  <c:v>1012796</c:v>
                </c:pt>
                <c:pt idx="10">
                  <c:v>859954.40000000014</c:v>
                </c:pt>
                <c:pt idx="11">
                  <c:v>972230.9</c:v>
                </c:pt>
                <c:pt idx="12">
                  <c:v>991330.4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67-4F47-97A8-B8B71F0D614F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mFt'!$C$13:$O$13</c:f>
            </c:numRef>
          </c:val>
          <c:extLst>
            <c:ext xmlns:c16="http://schemas.microsoft.com/office/drawing/2014/chart" uri="{C3380CC4-5D6E-409C-BE32-E72D297353CC}">
              <c16:uniqueId val="{00000009-EF67-4F47-97A8-B8B71F0D614F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mFt'!$C$14:$O$14</c:f>
            </c:numRef>
          </c:val>
          <c:extLst>
            <c:ext xmlns:c16="http://schemas.microsoft.com/office/drawing/2014/chart" uri="{C3380CC4-5D6E-409C-BE32-E72D297353CC}">
              <c16:uniqueId val="{0000000A-EF67-4F47-97A8-B8B71F0D614F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mFt'!$C$15:$O$15</c:f>
            </c:numRef>
          </c:val>
          <c:extLst>
            <c:ext xmlns:c16="http://schemas.microsoft.com/office/drawing/2014/chart" uri="{C3380CC4-5D6E-409C-BE32-E72D297353CC}">
              <c16:uniqueId val="{0000000B-EF67-4F47-97A8-B8B71F0D614F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mFt'!$C$16:$O$16</c:f>
            </c:numRef>
          </c:val>
          <c:extLst>
            <c:ext xmlns:c16="http://schemas.microsoft.com/office/drawing/2014/chart" uri="{C3380CC4-5D6E-409C-BE32-E72D297353CC}">
              <c16:uniqueId val="{0000000C-EF67-4F47-97A8-B8B71F0D614F}"/>
            </c:ext>
          </c:extLst>
        </c:ser>
        <c:ser>
          <c:idx val="13"/>
          <c:order val="13"/>
          <c:tx>
            <c:strRef>
              <c:f>'Áht konsz kiadásai mFt'!$B$17</c:f>
              <c:strCache>
                <c:ptCount val="1"/>
                <c:pt idx="0">
                  <c:v>Oktatási tevékenységek és szolgáltatások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mFt'!$C$17:$O$17</c:f>
              <c:numCache>
                <c:formatCode>#\ ##0.0</c:formatCode>
                <c:ptCount val="13"/>
                <c:pt idx="0">
                  <c:v>1576036.1</c:v>
                </c:pt>
                <c:pt idx="1">
                  <c:v>1575740.9000000001</c:v>
                </c:pt>
                <c:pt idx="2">
                  <c:v>1447309.5999999999</c:v>
                </c:pt>
                <c:pt idx="3">
                  <c:v>1581545.3</c:v>
                </c:pt>
                <c:pt idx="4">
                  <c:v>1721991.6</c:v>
                </c:pt>
                <c:pt idx="5">
                  <c:v>1874457.5</c:v>
                </c:pt>
                <c:pt idx="6">
                  <c:v>1846510.2000000002</c:v>
                </c:pt>
                <c:pt idx="7">
                  <c:v>2014262.7000000002</c:v>
                </c:pt>
                <c:pt idx="8">
                  <c:v>2271331.9000000004</c:v>
                </c:pt>
                <c:pt idx="9">
                  <c:v>2312437.7000000002</c:v>
                </c:pt>
                <c:pt idx="10">
                  <c:v>2149910</c:v>
                </c:pt>
                <c:pt idx="11">
                  <c:v>2223698.1</c:v>
                </c:pt>
                <c:pt idx="12">
                  <c:v>2180708.7999999998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67-4F47-97A8-B8B71F0D614F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mFt'!$C$18:$O$18</c:f>
            </c:numRef>
          </c:val>
          <c:extLst>
            <c:ext xmlns:c16="http://schemas.microsoft.com/office/drawing/2014/chart" uri="{C3380CC4-5D6E-409C-BE32-E72D297353CC}">
              <c16:uniqueId val="{0000000E-EF67-4F47-97A8-B8B71F0D614F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mFt'!$C$19:$O$19</c:f>
            </c:numRef>
          </c:val>
          <c:extLst>
            <c:ext xmlns:c16="http://schemas.microsoft.com/office/drawing/2014/chart" uri="{C3380CC4-5D6E-409C-BE32-E72D297353CC}">
              <c16:uniqueId val="{0000000F-EF67-4F47-97A8-B8B71F0D614F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mFt'!$C$20:$O$20</c:f>
            </c:numRef>
          </c:val>
          <c:extLst>
            <c:ext xmlns:c16="http://schemas.microsoft.com/office/drawing/2014/chart" uri="{C3380CC4-5D6E-409C-BE32-E72D297353CC}">
              <c16:uniqueId val="{00000010-EF67-4F47-97A8-B8B71F0D614F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mFt'!$C$21:$O$21</c:f>
            </c:numRef>
          </c:val>
          <c:extLst>
            <c:ext xmlns:c16="http://schemas.microsoft.com/office/drawing/2014/chart" uri="{C3380CC4-5D6E-409C-BE32-E72D297353CC}">
              <c16:uniqueId val="{00000011-EF67-4F47-97A8-B8B71F0D614F}"/>
            </c:ext>
          </c:extLst>
        </c:ser>
        <c:ser>
          <c:idx val="18"/>
          <c:order val="18"/>
          <c:tx>
            <c:strRef>
              <c:f>'Áht konsz kiadásai mFt'!$B$22</c:f>
              <c:strCache>
                <c:ptCount val="1"/>
                <c:pt idx="0">
                  <c:v>Egészségügy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mFt'!$C$22:$O$22</c:f>
              <c:numCache>
                <c:formatCode>#\ ##0.0</c:formatCode>
                <c:ptCount val="13"/>
                <c:pt idx="0">
                  <c:v>1228030</c:v>
                </c:pt>
                <c:pt idx="1">
                  <c:v>1285078.8999999999</c:v>
                </c:pt>
                <c:pt idx="2">
                  <c:v>1204936.5</c:v>
                </c:pt>
                <c:pt idx="3">
                  <c:v>1341499</c:v>
                </c:pt>
                <c:pt idx="4">
                  <c:v>1404213.7000000002</c:v>
                </c:pt>
                <c:pt idx="5">
                  <c:v>1633098.8</c:v>
                </c:pt>
                <c:pt idx="6">
                  <c:v>1520982.5</c:v>
                </c:pt>
                <c:pt idx="7">
                  <c:v>1630637.9</c:v>
                </c:pt>
                <c:pt idx="8">
                  <c:v>1786352.5</c:v>
                </c:pt>
                <c:pt idx="9">
                  <c:v>1915172.2999999998</c:v>
                </c:pt>
                <c:pt idx="10">
                  <c:v>1959005.4000000001</c:v>
                </c:pt>
                <c:pt idx="11">
                  <c:v>2115232.7999999998</c:v>
                </c:pt>
                <c:pt idx="12">
                  <c:v>2883810.1999999997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67-4F47-97A8-B8B71F0D614F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mFt'!$C$23:$O$23</c:f>
            </c:numRef>
          </c:val>
          <c:extLst>
            <c:ext xmlns:c16="http://schemas.microsoft.com/office/drawing/2014/chart" uri="{C3380CC4-5D6E-409C-BE32-E72D297353CC}">
              <c16:uniqueId val="{00000013-EF67-4F47-97A8-B8B71F0D614F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mFt'!$C$24:$O$24</c:f>
            </c:numRef>
          </c:val>
          <c:extLst>
            <c:ext xmlns:c16="http://schemas.microsoft.com/office/drawing/2014/chart" uri="{C3380CC4-5D6E-409C-BE32-E72D297353CC}">
              <c16:uniqueId val="{00000014-EF67-4F47-97A8-B8B71F0D614F}"/>
            </c:ext>
          </c:extLst>
        </c:ser>
        <c:ser>
          <c:idx val="21"/>
          <c:order val="21"/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mFt'!$C$25:$O$25</c:f>
            </c:numRef>
          </c:val>
          <c:extLst>
            <c:ext xmlns:c16="http://schemas.microsoft.com/office/drawing/2014/chart" uri="{C3380CC4-5D6E-409C-BE32-E72D297353CC}">
              <c16:uniqueId val="{00000015-EF67-4F47-97A8-B8B71F0D614F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mFt'!$C$26:$O$26</c:f>
            </c:numRef>
          </c:val>
          <c:extLst>
            <c:ext xmlns:c16="http://schemas.microsoft.com/office/drawing/2014/chart" uri="{C3380CC4-5D6E-409C-BE32-E72D297353CC}">
              <c16:uniqueId val="{00000016-EF67-4F47-97A8-B8B71F0D614F}"/>
            </c:ext>
          </c:extLst>
        </c:ser>
        <c:ser>
          <c:idx val="23"/>
          <c:order val="23"/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mFt'!$C$27:$O$27</c:f>
            </c:numRef>
          </c:val>
          <c:extLst>
            <c:ext xmlns:c16="http://schemas.microsoft.com/office/drawing/2014/chart" uri="{C3380CC4-5D6E-409C-BE32-E72D297353CC}">
              <c16:uniqueId val="{00000017-EF67-4F47-97A8-B8B71F0D614F}"/>
            </c:ext>
          </c:extLst>
        </c:ser>
        <c:ser>
          <c:idx val="24"/>
          <c:order val="24"/>
          <c:tx>
            <c:strRef>
              <c:f>'Áht konsz kiadásai mFt'!$B$28</c:f>
              <c:strCache>
                <c:ptCount val="1"/>
                <c:pt idx="0">
                  <c:v>Társadalombiztosítási és jóléti szolgáltatások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mFt'!$C$28:$O$28</c:f>
              <c:numCache>
                <c:formatCode>#\ ##0.0</c:formatCode>
                <c:ptCount val="13"/>
                <c:pt idx="0">
                  <c:v>4683863.3</c:v>
                </c:pt>
                <c:pt idx="1">
                  <c:v>4697749.4000000004</c:v>
                </c:pt>
                <c:pt idx="2">
                  <c:v>4748226.6000000006</c:v>
                </c:pt>
                <c:pt idx="3">
                  <c:v>4963157.8</c:v>
                </c:pt>
                <c:pt idx="4">
                  <c:v>4994637.5999999996</c:v>
                </c:pt>
                <c:pt idx="5">
                  <c:v>5176038.5</c:v>
                </c:pt>
                <c:pt idx="6">
                  <c:v>5139154.9000000004</c:v>
                </c:pt>
                <c:pt idx="7">
                  <c:v>5327181.3999999994</c:v>
                </c:pt>
                <c:pt idx="8">
                  <c:v>5604663.4000000004</c:v>
                </c:pt>
                <c:pt idx="9">
                  <c:v>5911476</c:v>
                </c:pt>
                <c:pt idx="10">
                  <c:v>5997848</c:v>
                </c:pt>
                <c:pt idx="11">
                  <c:v>6559566.0999999996</c:v>
                </c:pt>
                <c:pt idx="12">
                  <c:v>6989405.3000000007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67-4F47-97A8-B8B71F0D614F}"/>
            </c:ext>
          </c:extLst>
        </c:ser>
        <c:ser>
          <c:idx val="25"/>
          <c:order val="25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mFt'!$C$29:$O$29</c:f>
            </c:numRef>
          </c:val>
          <c:extLst>
            <c:ext xmlns:c16="http://schemas.microsoft.com/office/drawing/2014/chart" uri="{C3380CC4-5D6E-409C-BE32-E72D297353CC}">
              <c16:uniqueId val="{00000019-EF67-4F47-97A8-B8B71F0D614F}"/>
            </c:ext>
          </c:extLst>
        </c:ser>
        <c:ser>
          <c:idx val="26"/>
          <c:order val="26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mFt'!$C$30:$O$30</c:f>
            </c:numRef>
          </c:val>
          <c:extLst>
            <c:ext xmlns:c16="http://schemas.microsoft.com/office/drawing/2014/chart" uri="{C3380CC4-5D6E-409C-BE32-E72D297353CC}">
              <c16:uniqueId val="{0000001A-EF67-4F47-97A8-B8B71F0D614F}"/>
            </c:ext>
          </c:extLst>
        </c:ser>
        <c:ser>
          <c:idx val="27"/>
          <c:order val="27"/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mFt'!$C$31:$O$31</c:f>
            </c:numRef>
          </c:val>
          <c:extLst>
            <c:ext xmlns:c16="http://schemas.microsoft.com/office/drawing/2014/chart" uri="{C3380CC4-5D6E-409C-BE32-E72D297353CC}">
              <c16:uniqueId val="{0000001B-EF67-4F47-97A8-B8B71F0D614F}"/>
            </c:ext>
          </c:extLst>
        </c:ser>
        <c:ser>
          <c:idx val="28"/>
          <c:order val="28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mFt'!$C$32:$O$32</c:f>
            </c:numRef>
          </c:val>
          <c:extLst>
            <c:ext xmlns:c16="http://schemas.microsoft.com/office/drawing/2014/chart" uri="{C3380CC4-5D6E-409C-BE32-E72D297353CC}">
              <c16:uniqueId val="{0000001C-EF67-4F47-97A8-B8B71F0D614F}"/>
            </c:ext>
          </c:extLst>
        </c:ser>
        <c:ser>
          <c:idx val="29"/>
          <c:order val="29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mFt'!$C$33:$O$33</c:f>
            </c:numRef>
          </c:val>
          <c:extLst>
            <c:ext xmlns:c16="http://schemas.microsoft.com/office/drawing/2014/chart" uri="{C3380CC4-5D6E-409C-BE32-E72D297353CC}">
              <c16:uniqueId val="{0000001D-EF67-4F47-97A8-B8B71F0D614F}"/>
            </c:ext>
          </c:extLst>
        </c:ser>
        <c:ser>
          <c:idx val="30"/>
          <c:order val="3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mFt'!$C$34:$O$34</c:f>
            </c:numRef>
          </c:val>
          <c:extLst>
            <c:ext xmlns:c16="http://schemas.microsoft.com/office/drawing/2014/chart" uri="{C3380CC4-5D6E-409C-BE32-E72D297353CC}">
              <c16:uniqueId val="{0000001E-EF67-4F47-97A8-B8B71F0D614F}"/>
            </c:ext>
          </c:extLst>
        </c:ser>
        <c:ser>
          <c:idx val="31"/>
          <c:order val="31"/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mFt'!$C$35:$O$35</c:f>
            </c:numRef>
          </c:val>
          <c:extLst>
            <c:ext xmlns:c16="http://schemas.microsoft.com/office/drawing/2014/chart" uri="{C3380CC4-5D6E-409C-BE32-E72D297353CC}">
              <c16:uniqueId val="{0000001F-EF67-4F47-97A8-B8B71F0D614F}"/>
            </c:ext>
          </c:extLst>
        </c:ser>
        <c:ser>
          <c:idx val="32"/>
          <c:order val="32"/>
          <c:tx>
            <c:strRef>
              <c:f>'Áht konsz kiadásai mFt'!$B$36</c:f>
              <c:strCache>
                <c:ptCount val="1"/>
                <c:pt idx="0">
                  <c:v>Lakásügyek, települési és közösségi tevékenységek és szolgáltatások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mFt'!$C$36:$O$36</c:f>
              <c:numCache>
                <c:formatCode>#\ ##0.0</c:formatCode>
                <c:ptCount val="13"/>
                <c:pt idx="0">
                  <c:v>451657.2</c:v>
                </c:pt>
                <c:pt idx="1">
                  <c:v>414735.4</c:v>
                </c:pt>
                <c:pt idx="2">
                  <c:v>442718.6</c:v>
                </c:pt>
                <c:pt idx="3">
                  <c:v>473155.5</c:v>
                </c:pt>
                <c:pt idx="4">
                  <c:v>465296.2</c:v>
                </c:pt>
                <c:pt idx="5">
                  <c:v>558250</c:v>
                </c:pt>
                <c:pt idx="6">
                  <c:v>384980.8</c:v>
                </c:pt>
                <c:pt idx="7">
                  <c:v>483204.6</c:v>
                </c:pt>
                <c:pt idx="8">
                  <c:v>556622.69999999995</c:v>
                </c:pt>
                <c:pt idx="9">
                  <c:v>663792.19999999995</c:v>
                </c:pt>
                <c:pt idx="10">
                  <c:v>722136.4</c:v>
                </c:pt>
                <c:pt idx="11">
                  <c:v>680095.5</c:v>
                </c:pt>
                <c:pt idx="12">
                  <c:v>873223.1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F67-4F47-97A8-B8B71F0D614F}"/>
            </c:ext>
          </c:extLst>
        </c:ser>
        <c:ser>
          <c:idx val="33"/>
          <c:order val="33"/>
          <c:tx>
            <c:strRef>
              <c:f>'Áht konsz kiadásai mFt'!$B$37</c:f>
              <c:strCache>
                <c:ptCount val="1"/>
                <c:pt idx="0">
                  <c:v>Szórakoztató, kulturális, és vallási tevékenységek és szolgáltatások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mFt'!$C$37:$O$37</c:f>
              <c:numCache>
                <c:formatCode>#\ ##0.0</c:formatCode>
                <c:ptCount val="13"/>
                <c:pt idx="0">
                  <c:v>385162.50000000006</c:v>
                </c:pt>
                <c:pt idx="1">
                  <c:v>404938.1</c:v>
                </c:pt>
                <c:pt idx="2">
                  <c:v>393569.3</c:v>
                </c:pt>
                <c:pt idx="3">
                  <c:v>448586.6</c:v>
                </c:pt>
                <c:pt idx="4">
                  <c:v>562029.20000000007</c:v>
                </c:pt>
                <c:pt idx="5">
                  <c:v>620553.30000000005</c:v>
                </c:pt>
                <c:pt idx="6">
                  <c:v>955716.20000000007</c:v>
                </c:pt>
                <c:pt idx="7">
                  <c:v>1122180.9999999998</c:v>
                </c:pt>
                <c:pt idx="8">
                  <c:v>1156072.7000000002</c:v>
                </c:pt>
                <c:pt idx="9">
                  <c:v>1258951.0999999999</c:v>
                </c:pt>
                <c:pt idx="10">
                  <c:v>1097496.8999999999</c:v>
                </c:pt>
                <c:pt idx="11">
                  <c:v>1086055.0999999999</c:v>
                </c:pt>
                <c:pt idx="12">
                  <c:v>1215024.0999999999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EF67-4F47-97A8-B8B71F0D614F}"/>
            </c:ext>
          </c:extLst>
        </c:ser>
        <c:ser>
          <c:idx val="34"/>
          <c:order val="34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mFt'!$C$38:$O$38</c:f>
            </c:numRef>
          </c:val>
          <c:extLst>
            <c:ext xmlns:c16="http://schemas.microsoft.com/office/drawing/2014/chart" uri="{C3380CC4-5D6E-409C-BE32-E72D297353CC}">
              <c16:uniqueId val="{00000022-EF67-4F47-97A8-B8B71F0D614F}"/>
            </c:ext>
          </c:extLst>
        </c:ser>
        <c:ser>
          <c:idx val="35"/>
          <c:order val="35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mFt'!$C$39:$O$39</c:f>
            </c:numRef>
          </c:val>
          <c:extLst>
            <c:ext xmlns:c16="http://schemas.microsoft.com/office/drawing/2014/chart" uri="{C3380CC4-5D6E-409C-BE32-E72D297353CC}">
              <c16:uniqueId val="{00000023-EF67-4F47-97A8-B8B71F0D614F}"/>
            </c:ext>
          </c:extLst>
        </c:ser>
        <c:ser>
          <c:idx val="36"/>
          <c:order val="36"/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mFt'!$C$40:$O$40</c:f>
            </c:numRef>
          </c:val>
          <c:extLst>
            <c:ext xmlns:c16="http://schemas.microsoft.com/office/drawing/2014/chart" uri="{C3380CC4-5D6E-409C-BE32-E72D297353CC}">
              <c16:uniqueId val="{00000024-EF67-4F47-97A8-B8B71F0D614F}"/>
            </c:ext>
          </c:extLst>
        </c:ser>
        <c:ser>
          <c:idx val="37"/>
          <c:order val="37"/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mFt'!$C$41:$O$41</c:f>
            </c:numRef>
          </c:val>
          <c:extLst>
            <c:ext xmlns:c16="http://schemas.microsoft.com/office/drawing/2014/chart" uri="{C3380CC4-5D6E-409C-BE32-E72D297353CC}">
              <c16:uniqueId val="{00000025-EF67-4F47-97A8-B8B71F0D614F}"/>
            </c:ext>
          </c:extLst>
        </c:ser>
        <c:ser>
          <c:idx val="38"/>
          <c:order val="38"/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mFt'!$C$42:$O$42</c:f>
            </c:numRef>
          </c:val>
          <c:extLst>
            <c:ext xmlns:c16="http://schemas.microsoft.com/office/drawing/2014/chart" uri="{C3380CC4-5D6E-409C-BE32-E72D297353CC}">
              <c16:uniqueId val="{00000026-EF67-4F47-97A8-B8B71F0D614F}"/>
            </c:ext>
          </c:extLst>
        </c:ser>
        <c:ser>
          <c:idx val="39"/>
          <c:order val="39"/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mFt'!$C$43:$O$43</c:f>
            </c:numRef>
          </c:val>
          <c:extLst>
            <c:ext xmlns:c16="http://schemas.microsoft.com/office/drawing/2014/chart" uri="{C3380CC4-5D6E-409C-BE32-E72D297353CC}">
              <c16:uniqueId val="{00000027-EF67-4F47-97A8-B8B71F0D614F}"/>
            </c:ext>
          </c:extLst>
        </c:ser>
        <c:ser>
          <c:idx val="40"/>
          <c:order val="40"/>
          <c:tx>
            <c:strRef>
              <c:f>'Áht konsz kiadásai mFt'!$B$44</c:f>
              <c:strCache>
                <c:ptCount val="1"/>
                <c:pt idx="0">
                  <c:v>Tüzelő- és üzemanyag, valamint energiaellátási feladatok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mFt'!$C$44:$O$44</c:f>
              <c:numCache>
                <c:formatCode>#\ ##0.0</c:formatCode>
                <c:ptCount val="13"/>
                <c:pt idx="0">
                  <c:v>10225.5</c:v>
                </c:pt>
                <c:pt idx="1">
                  <c:v>3935.4</c:v>
                </c:pt>
                <c:pt idx="2">
                  <c:v>4196</c:v>
                </c:pt>
                <c:pt idx="3">
                  <c:v>7887.2</c:v>
                </c:pt>
                <c:pt idx="4">
                  <c:v>10127</c:v>
                </c:pt>
                <c:pt idx="5">
                  <c:v>30124.400000000001</c:v>
                </c:pt>
                <c:pt idx="6">
                  <c:v>29300.2</c:v>
                </c:pt>
                <c:pt idx="7">
                  <c:v>51749.5</c:v>
                </c:pt>
                <c:pt idx="8">
                  <c:v>24371.9</c:v>
                </c:pt>
                <c:pt idx="9">
                  <c:v>93549.1</c:v>
                </c:pt>
                <c:pt idx="10">
                  <c:v>116227.3</c:v>
                </c:pt>
                <c:pt idx="11">
                  <c:v>142689.20000000001</c:v>
                </c:pt>
                <c:pt idx="12">
                  <c:v>295227.8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F67-4F47-97A8-B8B71F0D614F}"/>
            </c:ext>
          </c:extLst>
        </c:ser>
        <c:ser>
          <c:idx val="41"/>
          <c:order val="41"/>
          <c:tx>
            <c:strRef>
              <c:f>'Áht konsz kiadásai mFt'!$B$45</c:f>
              <c:strCache>
                <c:ptCount val="1"/>
                <c:pt idx="0">
                  <c:v>Mező-, erdő- , hal- és vadgazdálkodás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mFt'!$C$45:$O$45</c:f>
              <c:numCache>
                <c:formatCode>#\ ##0.0</c:formatCode>
                <c:ptCount val="13"/>
                <c:pt idx="0">
                  <c:v>304165.90000000002</c:v>
                </c:pt>
                <c:pt idx="1">
                  <c:v>217784.4</c:v>
                </c:pt>
                <c:pt idx="2">
                  <c:v>240409.60000000001</c:v>
                </c:pt>
                <c:pt idx="3">
                  <c:v>322006.90000000002</c:v>
                </c:pt>
                <c:pt idx="4">
                  <c:v>379331.5</c:v>
                </c:pt>
                <c:pt idx="5">
                  <c:v>446929.5</c:v>
                </c:pt>
                <c:pt idx="6">
                  <c:v>219220.5</c:v>
                </c:pt>
                <c:pt idx="7">
                  <c:v>284611.5</c:v>
                </c:pt>
                <c:pt idx="8">
                  <c:v>329019.2</c:v>
                </c:pt>
                <c:pt idx="9">
                  <c:v>388346.4</c:v>
                </c:pt>
                <c:pt idx="10">
                  <c:v>319538.90000000002</c:v>
                </c:pt>
                <c:pt idx="11">
                  <c:v>366551.6</c:v>
                </c:pt>
                <c:pt idx="12">
                  <c:v>384508.9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EF67-4F47-97A8-B8B71F0D614F}"/>
            </c:ext>
          </c:extLst>
        </c:ser>
        <c:ser>
          <c:idx val="42"/>
          <c:order val="42"/>
          <c:tx>
            <c:strRef>
              <c:f>'Áht konsz kiadásai mFt'!$B$46</c:f>
              <c:strCache>
                <c:ptCount val="1"/>
                <c:pt idx="0">
                  <c:v>Bányászat és ipar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mFt'!$C$46:$O$46</c:f>
              <c:numCache>
                <c:formatCode>#\ ##0.0</c:formatCode>
                <c:ptCount val="13"/>
                <c:pt idx="0">
                  <c:v>139268.9</c:v>
                </c:pt>
                <c:pt idx="1">
                  <c:v>108667.7</c:v>
                </c:pt>
                <c:pt idx="2">
                  <c:v>95935.2</c:v>
                </c:pt>
                <c:pt idx="3">
                  <c:v>121827.5</c:v>
                </c:pt>
                <c:pt idx="4">
                  <c:v>106492.2</c:v>
                </c:pt>
                <c:pt idx="5">
                  <c:v>18061.2</c:v>
                </c:pt>
                <c:pt idx="6">
                  <c:v>6864</c:v>
                </c:pt>
                <c:pt idx="7">
                  <c:v>8753.2999999999993</c:v>
                </c:pt>
                <c:pt idx="8">
                  <c:v>9381.4</c:v>
                </c:pt>
                <c:pt idx="9">
                  <c:v>38008.199999999997</c:v>
                </c:pt>
                <c:pt idx="10">
                  <c:v>71314.399999999994</c:v>
                </c:pt>
                <c:pt idx="11">
                  <c:v>55469.5</c:v>
                </c:pt>
                <c:pt idx="12">
                  <c:v>46293.7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EF67-4F47-97A8-B8B71F0D614F}"/>
            </c:ext>
          </c:extLst>
        </c:ser>
        <c:ser>
          <c:idx val="43"/>
          <c:order val="43"/>
          <c:tx>
            <c:strRef>
              <c:f>'Áht konsz kiadásai mFt'!$B$47</c:f>
              <c:strCache>
                <c:ptCount val="1"/>
                <c:pt idx="0">
                  <c:v>Közlekedési és távközlési tevékenységek és szolgáltatások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mFt'!$C$47:$O$47</c:f>
              <c:numCache>
                <c:formatCode>#\ ##0.0</c:formatCode>
                <c:ptCount val="13"/>
                <c:pt idx="0">
                  <c:v>785933.3</c:v>
                </c:pt>
                <c:pt idx="1">
                  <c:v>861011.10000000009</c:v>
                </c:pt>
                <c:pt idx="2">
                  <c:v>838333.8</c:v>
                </c:pt>
                <c:pt idx="3">
                  <c:v>1132605.8999999999</c:v>
                </c:pt>
                <c:pt idx="4">
                  <c:v>1391859.4</c:v>
                </c:pt>
                <c:pt idx="5">
                  <c:v>1486359.1999999997</c:v>
                </c:pt>
                <c:pt idx="6">
                  <c:v>1363836.4</c:v>
                </c:pt>
                <c:pt idx="7">
                  <c:v>1748858.9</c:v>
                </c:pt>
                <c:pt idx="8">
                  <c:v>1804695.2</c:v>
                </c:pt>
                <c:pt idx="9">
                  <c:v>2038925</c:v>
                </c:pt>
                <c:pt idx="10">
                  <c:v>1956493.7</c:v>
                </c:pt>
                <c:pt idx="11">
                  <c:v>1920786.9</c:v>
                </c:pt>
                <c:pt idx="12">
                  <c:v>2241899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EF67-4F47-97A8-B8B71F0D614F}"/>
            </c:ext>
          </c:extLst>
        </c:ser>
        <c:ser>
          <c:idx val="44"/>
          <c:order val="44"/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mFt'!$C$48:$O$48</c:f>
            </c:numRef>
          </c:val>
          <c:extLst>
            <c:ext xmlns:c16="http://schemas.microsoft.com/office/drawing/2014/chart" uri="{C3380CC4-5D6E-409C-BE32-E72D297353CC}">
              <c16:uniqueId val="{0000002C-EF67-4F47-97A8-B8B71F0D614F}"/>
            </c:ext>
          </c:extLst>
        </c:ser>
        <c:ser>
          <c:idx val="45"/>
          <c:order val="45"/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mFt'!$C$49:$O$49</c:f>
            </c:numRef>
          </c:val>
          <c:extLst>
            <c:ext xmlns:c16="http://schemas.microsoft.com/office/drawing/2014/chart" uri="{C3380CC4-5D6E-409C-BE32-E72D297353CC}">
              <c16:uniqueId val="{0000002D-EF67-4F47-97A8-B8B71F0D614F}"/>
            </c:ext>
          </c:extLst>
        </c:ser>
        <c:ser>
          <c:idx val="46"/>
          <c:order val="46"/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mFt'!$C$50:$O$50</c:f>
            </c:numRef>
          </c:val>
          <c:extLst>
            <c:ext xmlns:c16="http://schemas.microsoft.com/office/drawing/2014/chart" uri="{C3380CC4-5D6E-409C-BE32-E72D297353CC}">
              <c16:uniqueId val="{0000002E-EF67-4F47-97A8-B8B71F0D614F}"/>
            </c:ext>
          </c:extLst>
        </c:ser>
        <c:ser>
          <c:idx val="47"/>
          <c:order val="47"/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mFt'!$C$51:$O$51</c:f>
            </c:numRef>
          </c:val>
          <c:extLst>
            <c:ext xmlns:c16="http://schemas.microsoft.com/office/drawing/2014/chart" uri="{C3380CC4-5D6E-409C-BE32-E72D297353CC}">
              <c16:uniqueId val="{0000002F-EF67-4F47-97A8-B8B71F0D614F}"/>
            </c:ext>
          </c:extLst>
        </c:ser>
        <c:ser>
          <c:idx val="48"/>
          <c:order val="48"/>
          <c:tx>
            <c:strRef>
              <c:f>'Áht konsz kiadásai mFt'!$B$52</c:f>
              <c:strCache>
                <c:ptCount val="1"/>
                <c:pt idx="0">
                  <c:v>Egyéb gazdasági tevékenységek és szolgáltatások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mFt'!$C$52:$O$52</c:f>
              <c:numCache>
                <c:formatCode>#\ ##0.0</c:formatCode>
                <c:ptCount val="13"/>
                <c:pt idx="0">
                  <c:v>492804.3</c:v>
                </c:pt>
                <c:pt idx="1">
                  <c:v>482515.4</c:v>
                </c:pt>
                <c:pt idx="2">
                  <c:v>611656.60000000009</c:v>
                </c:pt>
                <c:pt idx="3">
                  <c:v>777863.60000000009</c:v>
                </c:pt>
                <c:pt idx="4">
                  <c:v>807534.5</c:v>
                </c:pt>
                <c:pt idx="5">
                  <c:v>825071.39999999991</c:v>
                </c:pt>
                <c:pt idx="6">
                  <c:v>959033.7</c:v>
                </c:pt>
                <c:pt idx="7">
                  <c:v>1000342.1000000001</c:v>
                </c:pt>
                <c:pt idx="8">
                  <c:v>999231.9</c:v>
                </c:pt>
                <c:pt idx="9">
                  <c:v>1092879.8999999999</c:v>
                </c:pt>
                <c:pt idx="10">
                  <c:v>949242.5</c:v>
                </c:pt>
                <c:pt idx="11">
                  <c:v>993579.1</c:v>
                </c:pt>
                <c:pt idx="12">
                  <c:v>1528026.1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EF67-4F47-97A8-B8B71F0D614F}"/>
            </c:ext>
          </c:extLst>
        </c:ser>
        <c:ser>
          <c:idx val="49"/>
          <c:order val="49"/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mFt'!$C$53:$O$53</c:f>
            </c:numRef>
          </c:val>
          <c:extLst>
            <c:ext xmlns:c16="http://schemas.microsoft.com/office/drawing/2014/chart" uri="{C3380CC4-5D6E-409C-BE32-E72D297353CC}">
              <c16:uniqueId val="{00000031-EF67-4F47-97A8-B8B71F0D614F}"/>
            </c:ext>
          </c:extLst>
        </c:ser>
        <c:ser>
          <c:idx val="50"/>
          <c:order val="50"/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mFt'!$C$54:$O$54</c:f>
            </c:numRef>
          </c:val>
          <c:extLst>
            <c:ext xmlns:c16="http://schemas.microsoft.com/office/drawing/2014/chart" uri="{C3380CC4-5D6E-409C-BE32-E72D297353CC}">
              <c16:uniqueId val="{00000032-EF67-4F47-97A8-B8B71F0D614F}"/>
            </c:ext>
          </c:extLst>
        </c:ser>
        <c:ser>
          <c:idx val="51"/>
          <c:order val="51"/>
          <c:tx>
            <c:strRef>
              <c:f>'Áht konsz kiadásai mFt'!$B$55</c:f>
              <c:strCache>
                <c:ptCount val="1"/>
                <c:pt idx="0">
                  <c:v>Környezetvédelem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mFt'!$C$55:$O$55</c:f>
              <c:numCache>
                <c:formatCode>#\ ##0.0</c:formatCode>
                <c:ptCount val="13"/>
                <c:pt idx="0">
                  <c:v>198507.9</c:v>
                </c:pt>
                <c:pt idx="1">
                  <c:v>232554.6</c:v>
                </c:pt>
                <c:pt idx="2">
                  <c:v>282305.09999999998</c:v>
                </c:pt>
                <c:pt idx="3">
                  <c:v>364785.8</c:v>
                </c:pt>
                <c:pt idx="4">
                  <c:v>378816.5</c:v>
                </c:pt>
                <c:pt idx="5">
                  <c:v>651982.69999999995</c:v>
                </c:pt>
                <c:pt idx="6">
                  <c:v>248536</c:v>
                </c:pt>
                <c:pt idx="7">
                  <c:v>338624</c:v>
                </c:pt>
                <c:pt idx="8">
                  <c:v>249997.5</c:v>
                </c:pt>
                <c:pt idx="9">
                  <c:v>322317.59999999998</c:v>
                </c:pt>
                <c:pt idx="10">
                  <c:v>283572.8</c:v>
                </c:pt>
                <c:pt idx="11">
                  <c:v>281991.3</c:v>
                </c:pt>
                <c:pt idx="12">
                  <c:v>335307.8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EF67-4F47-97A8-B8B71F0D614F}"/>
            </c:ext>
          </c:extLst>
        </c:ser>
        <c:ser>
          <c:idx val="52"/>
          <c:order val="52"/>
          <c:tx>
            <c:strRef>
              <c:f>'Áht konsz kiadásai mFt'!$B$56</c:f>
              <c:strCache>
                <c:ptCount val="1"/>
                <c:pt idx="0">
                  <c:v>Államadósság-kezelés, államháztartás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mFt'!$C$56:$O$56</c:f>
              <c:numCache>
                <c:formatCode>#\ ##0.0</c:formatCode>
                <c:ptCount val="13"/>
                <c:pt idx="0">
                  <c:v>1146301.1000000001</c:v>
                </c:pt>
                <c:pt idx="1">
                  <c:v>1112896.3999999999</c:v>
                </c:pt>
                <c:pt idx="2">
                  <c:v>1218141.2</c:v>
                </c:pt>
                <c:pt idx="3">
                  <c:v>1338822.5</c:v>
                </c:pt>
                <c:pt idx="4">
                  <c:v>1446964.3</c:v>
                </c:pt>
                <c:pt idx="5">
                  <c:v>1253290.8</c:v>
                </c:pt>
                <c:pt idx="6">
                  <c:v>1174873.2</c:v>
                </c:pt>
                <c:pt idx="7">
                  <c:v>1151083</c:v>
                </c:pt>
                <c:pt idx="8">
                  <c:v>1108763.2</c:v>
                </c:pt>
                <c:pt idx="9">
                  <c:v>1139196</c:v>
                </c:pt>
                <c:pt idx="10">
                  <c:v>1110921.8999999999</c:v>
                </c:pt>
                <c:pt idx="11">
                  <c:v>1064282</c:v>
                </c:pt>
                <c:pt idx="12">
                  <c:v>1413022.2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EF67-4F47-97A8-B8B71F0D614F}"/>
            </c:ext>
          </c:extLst>
        </c:ser>
        <c:ser>
          <c:idx val="53"/>
          <c:order val="53"/>
          <c:tx>
            <c:strRef>
              <c:f>'Áht konsz kiadásai mFt'!$B$57</c:f>
              <c:strCache>
                <c:ptCount val="1"/>
                <c:pt idx="0">
                  <c:v>A főcsoportokba nem sorolható tételek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'Áht konsz kiadásai mFt'!$C$3:$O$3</c:f>
              <c:strCache>
                <c:ptCount val="13"/>
                <c:pt idx="0">
                  <c:v>2010. évi
tény*</c:v>
                </c:pt>
                <c:pt idx="1">
                  <c:v>2011. évi
tény</c:v>
                </c:pt>
                <c:pt idx="2">
                  <c:v>2012. évi
tény</c:v>
                </c:pt>
                <c:pt idx="3">
                  <c:v>2013. évi
tény</c:v>
                </c:pt>
                <c:pt idx="4">
                  <c:v>2014. évi
tény</c:v>
                </c:pt>
                <c:pt idx="5">
                  <c:v>2015. évi
tény</c:v>
                </c:pt>
                <c:pt idx="6">
                  <c:v>2016. évi
tény</c:v>
                </c:pt>
                <c:pt idx="7">
                  <c:v>2017. évi
tény</c:v>
                </c:pt>
                <c:pt idx="8">
                  <c:v>2018. évi
tény</c:v>
                </c:pt>
                <c:pt idx="9">
                  <c:v>2019. évi
tény</c:v>
                </c:pt>
                <c:pt idx="10">
                  <c:v>2020. évi előirányzat </c:v>
                </c:pt>
                <c:pt idx="11">
                  <c:v>2021. évi előirányzat</c:v>
                </c:pt>
                <c:pt idx="12">
                  <c:v>2022. évi előirányzat</c:v>
                </c:pt>
              </c:strCache>
            </c:strRef>
          </c:cat>
          <c:val>
            <c:numRef>
              <c:f>'Áht konsz kiadásai mFt'!$C$57:$O$57</c:f>
              <c:numCache>
                <c:formatCode>#\ ##0.0</c:formatCode>
                <c:ptCount val="13"/>
                <c:pt idx="0">
                  <c:v>69051.5</c:v>
                </c:pt>
                <c:pt idx="1">
                  <c:v>362133.9</c:v>
                </c:pt>
                <c:pt idx="2">
                  <c:v>353897</c:v>
                </c:pt>
                <c:pt idx="3">
                  <c:v>60040.1</c:v>
                </c:pt>
                <c:pt idx="4">
                  <c:v>24042</c:v>
                </c:pt>
                <c:pt idx="5">
                  <c:v>49643.199999999997</c:v>
                </c:pt>
                <c:pt idx="6">
                  <c:v>17762.599999999999</c:v>
                </c:pt>
                <c:pt idx="7">
                  <c:v>25406.3</c:v>
                </c:pt>
                <c:pt idx="8">
                  <c:v>17350.5</c:v>
                </c:pt>
                <c:pt idx="9">
                  <c:v>20651.400000000001</c:v>
                </c:pt>
                <c:pt idx="10">
                  <c:v>545994.80000000005</c:v>
                </c:pt>
                <c:pt idx="11">
                  <c:v>212398.5</c:v>
                </c:pt>
                <c:pt idx="12">
                  <c:v>582288.6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EF67-4F47-97A8-B8B71F0D6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767296"/>
        <c:axId val="187765728"/>
      </c:barChart>
      <c:catAx>
        <c:axId val="18776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7765728"/>
        <c:crosses val="autoZero"/>
        <c:auto val="1"/>
        <c:lblAlgn val="ctr"/>
        <c:lblOffset val="100"/>
        <c:noMultiLvlLbl val="0"/>
      </c:catAx>
      <c:valAx>
        <c:axId val="18776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7767296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022742744243161"/>
          <c:y val="7.8035296004991372E-2"/>
          <c:w val="0.28326813387568855"/>
          <c:h val="0.84392940799001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62112898791083E-2"/>
          <c:y val="0.1456698875808195"/>
          <c:w val="0.93883612635221636"/>
          <c:h val="0.69383797917300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31E1-4F76-B19A-4DFAF2C43C86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</c:spPr>
            <c:extLst>
              <c:ext xmlns:c16="http://schemas.microsoft.com/office/drawing/2014/chart" uri="{C3380CC4-5D6E-409C-BE32-E72D297353CC}">
                <c16:uniqueId val="{00000001-A938-4664-AB43-7D6E3350895D}"/>
              </c:ext>
            </c:extLst>
          </c:dPt>
          <c:dLbls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6">
                          <a:lumMod val="75000"/>
                        </a:schemeClr>
                      </a:solidFill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938-4664-AB43-7D6E3350895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Munka1!$A$2:$A$3</c:f>
              <c:strCache>
                <c:ptCount val="2"/>
                <c:pt idx="0">
                  <c:v>Gazdaság-Újraindítási Akcióterv 2021 </c:v>
                </c:pt>
                <c:pt idx="1">
                  <c:v>Gazdaság-Újraindítási Akcióterv 2022 </c:v>
                </c:pt>
              </c:strCache>
            </c:strRef>
          </c:cat>
          <c:val>
            <c:numRef>
              <c:f>Munka1!$B$2:$B$3</c:f>
              <c:numCache>
                <c:formatCode>General</c:formatCode>
                <c:ptCount val="2"/>
                <c:pt idx="0">
                  <c:v>6172</c:v>
                </c:pt>
                <c:pt idx="1">
                  <c:v>7308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38-4664-AB43-7D6E33508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2290144"/>
        <c:axId val="612281128"/>
      </c:barChart>
      <c:catAx>
        <c:axId val="61229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hu-HU"/>
          </a:p>
        </c:txPr>
        <c:crossAx val="612281128"/>
        <c:crosses val="autoZero"/>
        <c:auto val="1"/>
        <c:lblAlgn val="ctr"/>
        <c:lblOffset val="100"/>
        <c:noMultiLvlLbl val="0"/>
      </c:catAx>
      <c:valAx>
        <c:axId val="6122811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122901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solidFill>
            <a:schemeClr val="tx2"/>
          </a:solidFill>
          <a:latin typeface="Century Gothic" panose="020B0502020202020204" pitchFamily="34" charset="0"/>
        </a:defRPr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376253203676421E-2"/>
          <c:y val="3.5172159957288639E-2"/>
          <c:w val="0.70678400847286527"/>
          <c:h val="0.88273564839344787"/>
        </c:manualLayout>
      </c:layout>
      <c:lineChart>
        <c:grouping val="standard"/>
        <c:varyColors val="0"/>
        <c:ser>
          <c:idx val="0"/>
          <c:order val="0"/>
          <c:tx>
            <c:strRef>
              <c:f>államadósság!$A$26</c:f>
              <c:strCache>
                <c:ptCount val="1"/>
                <c:pt idx="0">
                  <c:v>Európai Unió</c:v>
                </c:pt>
              </c:strCache>
            </c:strRef>
          </c:tx>
          <c:spPr>
            <a:ln w="571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államadósság!$B$26:$O$26</c:f>
              <c:numCache>
                <c:formatCode>#\ ##0.0</c:formatCode>
                <c:ptCount val="14"/>
                <c:pt idx="0">
                  <c:v>74</c:v>
                </c:pt>
                <c:pt idx="1">
                  <c:v>79.599999999999994</c:v>
                </c:pt>
                <c:pt idx="2">
                  <c:v>82</c:v>
                </c:pt>
                <c:pt idx="3">
                  <c:v>84.4</c:v>
                </c:pt>
                <c:pt idx="4">
                  <c:v>86.3</c:v>
                </c:pt>
                <c:pt idx="5">
                  <c:v>87</c:v>
                </c:pt>
                <c:pt idx="6">
                  <c:v>84.9</c:v>
                </c:pt>
                <c:pt idx="7">
                  <c:v>83.8</c:v>
                </c:pt>
                <c:pt idx="8">
                  <c:v>82.1</c:v>
                </c:pt>
                <c:pt idx="9">
                  <c:v>80.400000000000006</c:v>
                </c:pt>
                <c:pt idx="10">
                  <c:v>79.2</c:v>
                </c:pt>
                <c:pt idx="11">
                  <c:v>92.4</c:v>
                </c:pt>
                <c:pt idx="12">
                  <c:v>94.4</c:v>
                </c:pt>
                <c:pt idx="13">
                  <c:v>92.9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13D-43BF-9DE6-3BD1E20286B5}"/>
            </c:ext>
          </c:extLst>
        </c:ser>
        <c:ser>
          <c:idx val="1"/>
          <c:order val="1"/>
          <c:tx>
            <c:strRef>
              <c:f>államadósság!$A$27</c:f>
              <c:strCache>
                <c:ptCount val="1"/>
                <c:pt idx="0">
                  <c:v>Csehország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államadósság!$B$27:$O$27</c:f>
              <c:numCache>
                <c:formatCode>#\ ##0.0</c:formatCode>
                <c:ptCount val="14"/>
                <c:pt idx="0">
                  <c:v>33.6</c:v>
                </c:pt>
                <c:pt idx="1">
                  <c:v>37.4</c:v>
                </c:pt>
                <c:pt idx="2">
                  <c:v>39.799999999999997</c:v>
                </c:pt>
                <c:pt idx="3">
                  <c:v>44.5</c:v>
                </c:pt>
                <c:pt idx="4">
                  <c:v>44.9</c:v>
                </c:pt>
                <c:pt idx="5">
                  <c:v>42.2</c:v>
                </c:pt>
                <c:pt idx="6">
                  <c:v>40</c:v>
                </c:pt>
                <c:pt idx="7">
                  <c:v>36.799999999999997</c:v>
                </c:pt>
                <c:pt idx="8">
                  <c:v>34.700000000000003</c:v>
                </c:pt>
                <c:pt idx="9">
                  <c:v>32.6</c:v>
                </c:pt>
                <c:pt idx="10">
                  <c:v>30.2</c:v>
                </c:pt>
                <c:pt idx="11">
                  <c:v>38.1</c:v>
                </c:pt>
                <c:pt idx="12">
                  <c:v>44.3</c:v>
                </c:pt>
                <c:pt idx="13">
                  <c:v>47.1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3D-43BF-9DE6-3BD1E20286B5}"/>
            </c:ext>
          </c:extLst>
        </c:ser>
        <c:ser>
          <c:idx val="2"/>
          <c:order val="2"/>
          <c:tx>
            <c:strRef>
              <c:f>államadósság!$A$28</c:f>
              <c:strCache>
                <c:ptCount val="1"/>
                <c:pt idx="0">
                  <c:v>Horvátország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államadósság!$B$28:$O$28</c:f>
              <c:numCache>
                <c:formatCode>#\ ##0.0</c:formatCode>
                <c:ptCount val="14"/>
                <c:pt idx="0">
                  <c:v>48.7</c:v>
                </c:pt>
                <c:pt idx="1">
                  <c:v>57.8</c:v>
                </c:pt>
                <c:pt idx="2">
                  <c:v>64.400000000000006</c:v>
                </c:pt>
                <c:pt idx="3">
                  <c:v>70.099999999999994</c:v>
                </c:pt>
                <c:pt idx="4">
                  <c:v>81.2</c:v>
                </c:pt>
                <c:pt idx="5">
                  <c:v>84.7</c:v>
                </c:pt>
                <c:pt idx="6">
                  <c:v>84.4</c:v>
                </c:pt>
                <c:pt idx="7">
                  <c:v>81</c:v>
                </c:pt>
                <c:pt idx="8">
                  <c:v>78</c:v>
                </c:pt>
                <c:pt idx="9">
                  <c:v>74.8</c:v>
                </c:pt>
                <c:pt idx="10">
                  <c:v>72.8</c:v>
                </c:pt>
                <c:pt idx="11">
                  <c:v>88.7</c:v>
                </c:pt>
                <c:pt idx="12">
                  <c:v>85.6</c:v>
                </c:pt>
                <c:pt idx="13">
                  <c:v>82.9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13D-43BF-9DE6-3BD1E20286B5}"/>
            </c:ext>
          </c:extLst>
        </c:ser>
        <c:ser>
          <c:idx val="3"/>
          <c:order val="3"/>
          <c:tx>
            <c:strRef>
              <c:f>államadósság!$A$29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államadósság!$B$29:$O$29</c:f>
              <c:numCache>
                <c:formatCode>#\ ##0.0</c:formatCode>
                <c:ptCount val="14"/>
                <c:pt idx="0">
                  <c:v>78.2</c:v>
                </c:pt>
                <c:pt idx="1">
                  <c:v>80.599999999999994</c:v>
                </c:pt>
                <c:pt idx="2">
                  <c:v>80.8</c:v>
                </c:pt>
                <c:pt idx="3">
                  <c:v>78.5</c:v>
                </c:pt>
                <c:pt idx="4">
                  <c:v>77.3</c:v>
                </c:pt>
                <c:pt idx="5">
                  <c:v>76.8</c:v>
                </c:pt>
                <c:pt idx="6">
                  <c:v>76.099999999999994</c:v>
                </c:pt>
                <c:pt idx="7">
                  <c:v>75.5</c:v>
                </c:pt>
                <c:pt idx="8">
                  <c:v>72.900000000000006</c:v>
                </c:pt>
                <c:pt idx="9">
                  <c:v>70.2</c:v>
                </c:pt>
                <c:pt idx="10">
                  <c:v>65.400000000000006</c:v>
                </c:pt>
                <c:pt idx="11">
                  <c:v>80.400000000000006</c:v>
                </c:pt>
                <c:pt idx="12">
                  <c:v>78.599999999999994</c:v>
                </c:pt>
                <c:pt idx="13">
                  <c:v>77.099999999999994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13D-43BF-9DE6-3BD1E20286B5}"/>
            </c:ext>
          </c:extLst>
        </c:ser>
        <c:ser>
          <c:idx val="5"/>
          <c:order val="4"/>
          <c:tx>
            <c:strRef>
              <c:f>államadósság!$A$31</c:f>
              <c:strCache>
                <c:ptCount val="1"/>
                <c:pt idx="0">
                  <c:v>Lengyelország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államadósság!$B$31:$O$31</c:f>
              <c:numCache>
                <c:formatCode>#\ ##0.0</c:formatCode>
                <c:ptCount val="14"/>
                <c:pt idx="0">
                  <c:v>49.4</c:v>
                </c:pt>
                <c:pt idx="1">
                  <c:v>53.1</c:v>
                </c:pt>
                <c:pt idx="2">
                  <c:v>54.1</c:v>
                </c:pt>
                <c:pt idx="3">
                  <c:v>53.7</c:v>
                </c:pt>
                <c:pt idx="4">
                  <c:v>55.7</c:v>
                </c:pt>
                <c:pt idx="5">
                  <c:v>50.4</c:v>
                </c:pt>
                <c:pt idx="6">
                  <c:v>51.3</c:v>
                </c:pt>
                <c:pt idx="7">
                  <c:v>54.2</c:v>
                </c:pt>
                <c:pt idx="8">
                  <c:v>50.6</c:v>
                </c:pt>
                <c:pt idx="9">
                  <c:v>48.9</c:v>
                </c:pt>
                <c:pt idx="10">
                  <c:v>45.7</c:v>
                </c:pt>
                <c:pt idx="11">
                  <c:v>57.5</c:v>
                </c:pt>
                <c:pt idx="12">
                  <c:v>57.1</c:v>
                </c:pt>
                <c:pt idx="13">
                  <c:v>55.1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13D-43BF-9DE6-3BD1E20286B5}"/>
            </c:ext>
          </c:extLst>
        </c:ser>
        <c:ser>
          <c:idx val="6"/>
          <c:order val="5"/>
          <c:tx>
            <c:strRef>
              <c:f>államadósság!$A$32</c:f>
              <c:strCache>
                <c:ptCount val="1"/>
                <c:pt idx="0">
                  <c:v>Románia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államadósság!$B$32:$O$32</c:f>
              <c:numCache>
                <c:formatCode>#\ ##0.0</c:formatCode>
                <c:ptCount val="14"/>
                <c:pt idx="0">
                  <c:v>21.8</c:v>
                </c:pt>
                <c:pt idx="1">
                  <c:v>29.6</c:v>
                </c:pt>
                <c:pt idx="2">
                  <c:v>34</c:v>
                </c:pt>
                <c:pt idx="3">
                  <c:v>37</c:v>
                </c:pt>
                <c:pt idx="4">
                  <c:v>37.6</c:v>
                </c:pt>
                <c:pt idx="5">
                  <c:v>39.200000000000003</c:v>
                </c:pt>
                <c:pt idx="6">
                  <c:v>37.799999999999997</c:v>
                </c:pt>
                <c:pt idx="7">
                  <c:v>37.299999999999997</c:v>
                </c:pt>
                <c:pt idx="8">
                  <c:v>35.1</c:v>
                </c:pt>
                <c:pt idx="9">
                  <c:v>35</c:v>
                </c:pt>
                <c:pt idx="10">
                  <c:v>35.31</c:v>
                </c:pt>
                <c:pt idx="11">
                  <c:v>47.3</c:v>
                </c:pt>
                <c:pt idx="12">
                  <c:v>49.7</c:v>
                </c:pt>
                <c:pt idx="13">
                  <c:v>52.7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13D-43BF-9DE6-3BD1E20286B5}"/>
            </c:ext>
          </c:extLst>
        </c:ser>
        <c:ser>
          <c:idx val="7"/>
          <c:order val="6"/>
          <c:tx>
            <c:strRef>
              <c:f>államadósság!$A$33</c:f>
              <c:strCache>
                <c:ptCount val="1"/>
                <c:pt idx="0">
                  <c:v>Szlovénia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államadósság!$B$33:$O$33</c:f>
              <c:numCache>
                <c:formatCode>#\ ##0.0</c:formatCode>
                <c:ptCount val="14"/>
                <c:pt idx="0">
                  <c:v>34.5</c:v>
                </c:pt>
                <c:pt idx="1">
                  <c:v>38.299999999999997</c:v>
                </c:pt>
                <c:pt idx="2">
                  <c:v>46.5</c:v>
                </c:pt>
                <c:pt idx="3">
                  <c:v>53.6</c:v>
                </c:pt>
                <c:pt idx="4">
                  <c:v>70</c:v>
                </c:pt>
                <c:pt idx="5">
                  <c:v>80.3</c:v>
                </c:pt>
                <c:pt idx="6">
                  <c:v>82.6</c:v>
                </c:pt>
                <c:pt idx="7">
                  <c:v>78.7</c:v>
                </c:pt>
                <c:pt idx="8">
                  <c:v>74.099999999999994</c:v>
                </c:pt>
                <c:pt idx="9">
                  <c:v>70.400000000000006</c:v>
                </c:pt>
                <c:pt idx="10">
                  <c:v>65.599999999999994</c:v>
                </c:pt>
                <c:pt idx="11">
                  <c:v>80.8</c:v>
                </c:pt>
                <c:pt idx="12">
                  <c:v>79</c:v>
                </c:pt>
                <c:pt idx="13">
                  <c:v>76.400000000000006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13D-43BF-9DE6-3BD1E20286B5}"/>
            </c:ext>
          </c:extLst>
        </c:ser>
        <c:ser>
          <c:idx val="8"/>
          <c:order val="7"/>
          <c:tx>
            <c:strRef>
              <c:f>államadósság!$A$34</c:f>
              <c:strCache>
                <c:ptCount val="1"/>
                <c:pt idx="0">
                  <c:v>Szlovákia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államadósság!$B$34:$O$34</c:f>
              <c:numCache>
                <c:formatCode>#\ ##0.0</c:formatCode>
                <c:ptCount val="14"/>
                <c:pt idx="0">
                  <c:v>36.4</c:v>
                </c:pt>
                <c:pt idx="1">
                  <c:v>41</c:v>
                </c:pt>
                <c:pt idx="2">
                  <c:v>43.5</c:v>
                </c:pt>
                <c:pt idx="3">
                  <c:v>51.8</c:v>
                </c:pt>
                <c:pt idx="4">
                  <c:v>54.7</c:v>
                </c:pt>
                <c:pt idx="5">
                  <c:v>53.5</c:v>
                </c:pt>
                <c:pt idx="6">
                  <c:v>51.9</c:v>
                </c:pt>
                <c:pt idx="7">
                  <c:v>52</c:v>
                </c:pt>
                <c:pt idx="8">
                  <c:v>51.3</c:v>
                </c:pt>
                <c:pt idx="9">
                  <c:v>49.4</c:v>
                </c:pt>
                <c:pt idx="10">
                  <c:v>48.5</c:v>
                </c:pt>
                <c:pt idx="11">
                  <c:v>60.6</c:v>
                </c:pt>
                <c:pt idx="12">
                  <c:v>59.5</c:v>
                </c:pt>
                <c:pt idx="1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13D-43BF-9DE6-3BD1E20286B5}"/>
            </c:ext>
          </c:extLst>
        </c:ser>
        <c:ser>
          <c:idx val="9"/>
          <c:order val="8"/>
          <c:tx>
            <c:strRef>
              <c:f>államadósság!$A$35</c:f>
              <c:strCache>
                <c:ptCount val="1"/>
                <c:pt idx="0">
                  <c:v>60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államadósság!$B$25:$O$25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  <c:pt idx="12">
                  <c:v>2021*</c:v>
                </c:pt>
                <c:pt idx="13">
                  <c:v>2022*</c:v>
                </c:pt>
              </c:strCache>
            </c:strRef>
          </c:cat>
          <c:val>
            <c:numRef>
              <c:f>államadósság!$B$35:$O$35</c:f>
              <c:numCache>
                <c:formatCode>#\ ##0.0</c:formatCode>
                <c:ptCount val="14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13D-43BF-9DE6-3BD1E2028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515128"/>
        <c:axId val="191511600"/>
      </c:lineChart>
      <c:catAx>
        <c:axId val="19151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511600"/>
        <c:crosses val="autoZero"/>
        <c:auto val="1"/>
        <c:lblAlgn val="ctr"/>
        <c:lblOffset val="100"/>
        <c:noMultiLvlLbl val="0"/>
      </c:catAx>
      <c:valAx>
        <c:axId val="191511600"/>
        <c:scaling>
          <c:orientation val="minMax"/>
          <c:max val="10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151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77839853791856439"/>
          <c:y val="8.8124057880710847E-3"/>
          <c:w val="0.21579374463100531"/>
          <c:h val="0.66291568895680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5B9BD5">
                  <a:alpha val="98000"/>
                </a:srgbClr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5B9BD5">
                    <a:alpha val="98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2D-4947-A6D2-760C8A8E542B}"/>
              </c:ext>
            </c:extLst>
          </c:dPt>
          <c:dPt>
            <c:idx val="14"/>
            <c:invertIfNegative val="0"/>
            <c:bubble3D val="0"/>
            <c:spPr>
              <a:solidFill>
                <a:sysClr val="windowText" lastClr="000000"/>
              </a:solidFill>
              <a:ln>
                <a:solidFill>
                  <a:srgbClr val="5B9BD5">
                    <a:alpha val="98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2D-4947-A6D2-760C8A8E542B}"/>
              </c:ext>
            </c:extLst>
          </c:dPt>
          <c:cat>
            <c:strRef>
              <c:f>Munka1!$A$5:$A$32</c:f>
              <c:strCache>
                <c:ptCount val="28"/>
                <c:pt idx="0">
                  <c:v>Románia</c:v>
                </c:pt>
                <c:pt idx="1">
                  <c:v>Írország</c:v>
                </c:pt>
                <c:pt idx="2">
                  <c:v>Magyarország</c:v>
                </c:pt>
                <c:pt idx="3">
                  <c:v>Spanyolország</c:v>
                </c:pt>
                <c:pt idx="4">
                  <c:v>Franciaország</c:v>
                </c:pt>
                <c:pt idx="5">
                  <c:v>Szlovénia</c:v>
                </c:pt>
                <c:pt idx="6">
                  <c:v>Málta</c:v>
                </c:pt>
                <c:pt idx="7">
                  <c:v>Belgium</c:v>
                </c:pt>
                <c:pt idx="8">
                  <c:v>Horvátország</c:v>
                </c:pt>
                <c:pt idx="9">
                  <c:v>Olaszország</c:v>
                </c:pt>
                <c:pt idx="10">
                  <c:v>Észtország</c:v>
                </c:pt>
                <c:pt idx="11">
                  <c:v>Szlovákia</c:v>
                </c:pt>
                <c:pt idx="12">
                  <c:v>Luxemburg</c:v>
                </c:pt>
                <c:pt idx="13">
                  <c:v>Lengyelország</c:v>
                </c:pt>
                <c:pt idx="14">
                  <c:v>EU</c:v>
                </c:pt>
                <c:pt idx="15">
                  <c:v>Bulgária</c:v>
                </c:pt>
                <c:pt idx="16">
                  <c:v>Svédország</c:v>
                </c:pt>
                <c:pt idx="17">
                  <c:v>Görögország</c:v>
                </c:pt>
                <c:pt idx="18">
                  <c:v>Ciprus</c:v>
                </c:pt>
                <c:pt idx="19">
                  <c:v>Portugália</c:v>
                </c:pt>
                <c:pt idx="20">
                  <c:v>Csehország</c:v>
                </c:pt>
                <c:pt idx="21">
                  <c:v>Lettország</c:v>
                </c:pt>
                <c:pt idx="22">
                  <c:v>Litvánia</c:v>
                </c:pt>
                <c:pt idx="23">
                  <c:v>Ausztria</c:v>
                </c:pt>
                <c:pt idx="24">
                  <c:v>Németország</c:v>
                </c:pt>
                <c:pt idx="25">
                  <c:v>Hollandia</c:v>
                </c:pt>
                <c:pt idx="26">
                  <c:v>Dánia</c:v>
                </c:pt>
                <c:pt idx="27">
                  <c:v>Finnország</c:v>
                </c:pt>
              </c:strCache>
            </c:strRef>
          </c:cat>
          <c:val>
            <c:numRef>
              <c:f>Munka1!$B$5:$B$32</c:f>
              <c:numCache>
                <c:formatCode>General</c:formatCode>
                <c:ptCount val="28"/>
                <c:pt idx="0">
                  <c:v>7.4</c:v>
                </c:pt>
                <c:pt idx="1">
                  <c:v>7.2</c:v>
                </c:pt>
                <c:pt idx="2">
                  <c:v>6.3</c:v>
                </c:pt>
                <c:pt idx="3">
                  <c:v>6.2</c:v>
                </c:pt>
                <c:pt idx="4">
                  <c:v>6</c:v>
                </c:pt>
                <c:pt idx="5">
                  <c:v>5.7</c:v>
                </c:pt>
                <c:pt idx="6">
                  <c:v>5.6</c:v>
                </c:pt>
                <c:pt idx="7">
                  <c:v>5.4</c:v>
                </c:pt>
                <c:pt idx="8">
                  <c:v>5.4</c:v>
                </c:pt>
                <c:pt idx="9">
                  <c:v>5</c:v>
                </c:pt>
                <c:pt idx="10">
                  <c:v>4.9000000000000004</c:v>
                </c:pt>
                <c:pt idx="11">
                  <c:v>4.9000000000000004</c:v>
                </c:pt>
                <c:pt idx="12">
                  <c:v>4.8</c:v>
                </c:pt>
                <c:pt idx="13">
                  <c:v>4.8</c:v>
                </c:pt>
                <c:pt idx="14">
                  <c:v>4.8</c:v>
                </c:pt>
                <c:pt idx="15">
                  <c:v>4.5999999999999996</c:v>
                </c:pt>
                <c:pt idx="16">
                  <c:v>4.5999999999999996</c:v>
                </c:pt>
                <c:pt idx="17">
                  <c:v>4.3</c:v>
                </c:pt>
                <c:pt idx="18">
                  <c:v>4.3</c:v>
                </c:pt>
                <c:pt idx="19">
                  <c:v>3.9</c:v>
                </c:pt>
                <c:pt idx="20">
                  <c:v>3.9</c:v>
                </c:pt>
                <c:pt idx="21">
                  <c:v>3.8</c:v>
                </c:pt>
                <c:pt idx="22">
                  <c:v>3.8</c:v>
                </c:pt>
                <c:pt idx="23">
                  <c:v>3.8</c:v>
                </c:pt>
                <c:pt idx="24">
                  <c:v>3.6</c:v>
                </c:pt>
                <c:pt idx="25">
                  <c:v>3.3</c:v>
                </c:pt>
                <c:pt idx="26">
                  <c:v>3</c:v>
                </c:pt>
                <c:pt idx="27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2D-4947-A6D2-760C8A8E5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89861200"/>
        <c:axId val="189860808"/>
      </c:barChart>
      <c:catAx>
        <c:axId val="18986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860808"/>
        <c:crosses val="autoZero"/>
        <c:auto val="1"/>
        <c:lblAlgn val="ctr"/>
        <c:lblOffset val="100"/>
        <c:noMultiLvlLbl val="0"/>
      </c:catAx>
      <c:valAx>
        <c:axId val="18986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86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6C-4E67-9F60-588C51AADC0E}"/>
              </c:ext>
            </c:extLst>
          </c:dPt>
          <c:dPt>
            <c:idx val="15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6C-4E67-9F60-588C51AADC0E}"/>
              </c:ext>
            </c:extLst>
          </c:dPt>
          <c:cat>
            <c:strRef>
              <c:f>Munka1!$E$5:$E$32</c:f>
              <c:strCache>
                <c:ptCount val="28"/>
                <c:pt idx="0">
                  <c:v>Spanyolország</c:v>
                </c:pt>
                <c:pt idx="1">
                  <c:v>Görögország</c:v>
                </c:pt>
                <c:pt idx="2">
                  <c:v>Lettország</c:v>
                </c:pt>
                <c:pt idx="3">
                  <c:v>Horvátország</c:v>
                </c:pt>
                <c:pt idx="4">
                  <c:v>Málta</c:v>
                </c:pt>
                <c:pt idx="5">
                  <c:v>Szlovákia</c:v>
                </c:pt>
                <c:pt idx="6">
                  <c:v>Lengyelország</c:v>
                </c:pt>
                <c:pt idx="7">
                  <c:v>Írország</c:v>
                </c:pt>
                <c:pt idx="8">
                  <c:v>Portugália</c:v>
                </c:pt>
                <c:pt idx="9">
                  <c:v>Szlovénia</c:v>
                </c:pt>
                <c:pt idx="10">
                  <c:v>Magyarország</c:v>
                </c:pt>
                <c:pt idx="11">
                  <c:v>Románia</c:v>
                </c:pt>
                <c:pt idx="12">
                  <c:v>Németország</c:v>
                </c:pt>
                <c:pt idx="13">
                  <c:v>Ausztria</c:v>
                </c:pt>
                <c:pt idx="14">
                  <c:v>Csehország</c:v>
                </c:pt>
                <c:pt idx="15">
                  <c:v>EU</c:v>
                </c:pt>
                <c:pt idx="16">
                  <c:v>Franciaország</c:v>
                </c:pt>
                <c:pt idx="17">
                  <c:v>Olaszország</c:v>
                </c:pt>
                <c:pt idx="18">
                  <c:v>Bulgária</c:v>
                </c:pt>
                <c:pt idx="19">
                  <c:v>Litvánia</c:v>
                </c:pt>
                <c:pt idx="20">
                  <c:v>Észtország</c:v>
                </c:pt>
                <c:pt idx="21">
                  <c:v>Ciprus</c:v>
                </c:pt>
                <c:pt idx="22">
                  <c:v>Belgium</c:v>
                </c:pt>
                <c:pt idx="23">
                  <c:v>Svédország</c:v>
                </c:pt>
                <c:pt idx="24">
                  <c:v>Dánia</c:v>
                </c:pt>
                <c:pt idx="25">
                  <c:v>Luxemburg</c:v>
                </c:pt>
                <c:pt idx="26">
                  <c:v>Hollandia</c:v>
                </c:pt>
                <c:pt idx="27">
                  <c:v>Finnország</c:v>
                </c:pt>
              </c:strCache>
            </c:strRef>
          </c:cat>
          <c:val>
            <c:numRef>
              <c:f>Munka1!$F$5:$F$32</c:f>
              <c:numCache>
                <c:formatCode>General</c:formatCode>
                <c:ptCount val="28"/>
                <c:pt idx="0">
                  <c:v>6.3</c:v>
                </c:pt>
                <c:pt idx="1">
                  <c:v>6</c:v>
                </c:pt>
                <c:pt idx="2">
                  <c:v>6</c:v>
                </c:pt>
                <c:pt idx="3">
                  <c:v>5.9</c:v>
                </c:pt>
                <c:pt idx="4">
                  <c:v>5.8</c:v>
                </c:pt>
                <c:pt idx="5">
                  <c:v>5.3</c:v>
                </c:pt>
                <c:pt idx="6">
                  <c:v>5.2</c:v>
                </c:pt>
                <c:pt idx="7">
                  <c:v>5.0999999999999996</c:v>
                </c:pt>
                <c:pt idx="8">
                  <c:v>5.0999999999999996</c:v>
                </c:pt>
                <c:pt idx="9">
                  <c:v>5</c:v>
                </c:pt>
                <c:pt idx="10">
                  <c:v>5</c:v>
                </c:pt>
                <c:pt idx="11">
                  <c:v>4.9000000000000004</c:v>
                </c:pt>
                <c:pt idx="12">
                  <c:v>4.5999999999999996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4.2</c:v>
                </c:pt>
                <c:pt idx="17">
                  <c:v>4.2</c:v>
                </c:pt>
                <c:pt idx="18">
                  <c:v>4.0999999999999996</c:v>
                </c:pt>
                <c:pt idx="19">
                  <c:v>3.9</c:v>
                </c:pt>
                <c:pt idx="20">
                  <c:v>3.8</c:v>
                </c:pt>
                <c:pt idx="21">
                  <c:v>3.8</c:v>
                </c:pt>
                <c:pt idx="22">
                  <c:v>3.7</c:v>
                </c:pt>
                <c:pt idx="23">
                  <c:v>3.6</c:v>
                </c:pt>
                <c:pt idx="24">
                  <c:v>3.4</c:v>
                </c:pt>
                <c:pt idx="25">
                  <c:v>3.3</c:v>
                </c:pt>
                <c:pt idx="26">
                  <c:v>3.3</c:v>
                </c:pt>
                <c:pt idx="27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6C-4E67-9F60-588C51AAD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89867472"/>
        <c:axId val="189864728"/>
      </c:barChart>
      <c:catAx>
        <c:axId val="18986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864728"/>
        <c:crosses val="autoZero"/>
        <c:auto val="1"/>
        <c:lblAlgn val="ctr"/>
        <c:lblOffset val="100"/>
        <c:noMultiLvlLbl val="0"/>
      </c:catAx>
      <c:valAx>
        <c:axId val="18986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86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0.5103</cdr:x>
      <cdr:y>0.14092</cdr:y>
    </cdr:from>
    <cdr:to>
      <cdr:x>0.66892</cdr:x>
      <cdr:y>0.22403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2443331" y="588544"/>
          <a:ext cx="759496" cy="34710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200" b="1" dirty="0">
              <a:solidFill>
                <a:schemeClr val="bg1"/>
              </a:solidFill>
              <a:latin typeface="Century Gothic" panose="020B0502020202020204" pitchFamily="34" charset="0"/>
            </a:rPr>
            <a:t>+4,3%</a:t>
          </a:r>
        </a:p>
      </cdr:txBody>
    </cdr:sp>
  </cdr:relSizeAnchor>
  <cdr:relSizeAnchor xmlns:cdr="http://schemas.openxmlformats.org/drawingml/2006/chartDrawing">
    <cdr:from>
      <cdr:x>0.22606</cdr:x>
      <cdr:y>0.66273</cdr:y>
    </cdr:from>
    <cdr:to>
      <cdr:x>0.35558</cdr:x>
      <cdr:y>0.74584</cdr:y>
    </cdr:to>
    <cdr:sp macro="" textlink="">
      <cdr:nvSpPr>
        <cdr:cNvPr id="3" name="Szövegdoboz 1"/>
        <cdr:cNvSpPr txBox="1"/>
      </cdr:nvSpPr>
      <cdr:spPr>
        <a:xfrm xmlns:a="http://schemas.openxmlformats.org/drawingml/2006/main">
          <a:off x="1062799" y="1967634"/>
          <a:ext cx="608922" cy="246753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200" b="1">
              <a:solidFill>
                <a:schemeClr val="bg1"/>
              </a:solidFill>
              <a:latin typeface="Century Gothic" panose="020B0502020202020204" pitchFamily="34" charset="0"/>
            </a:rPr>
            <a:t>-5.0</a:t>
          </a:r>
          <a:r>
            <a:rPr lang="hu-HU" sz="1200" b="1" dirty="0">
              <a:solidFill>
                <a:schemeClr val="bg1"/>
              </a:solidFill>
              <a:latin typeface="Century Gothic" panose="020B0502020202020204" pitchFamily="34" charset="0"/>
            </a:rPr>
            <a:t>%</a:t>
          </a:r>
        </a:p>
      </cdr:txBody>
    </cdr:sp>
  </cdr:relSizeAnchor>
  <cdr:relSizeAnchor xmlns:cdr="http://schemas.openxmlformats.org/drawingml/2006/chartDrawing">
    <cdr:from>
      <cdr:x>0.75114</cdr:x>
      <cdr:y>0.14092</cdr:y>
    </cdr:from>
    <cdr:to>
      <cdr:x>0.90976</cdr:x>
      <cdr:y>0.22403</cdr:y>
    </cdr:to>
    <cdr:sp macro="" textlink="">
      <cdr:nvSpPr>
        <cdr:cNvPr id="4" name="Szövegdoboz 1"/>
        <cdr:cNvSpPr txBox="1"/>
      </cdr:nvSpPr>
      <cdr:spPr>
        <a:xfrm xmlns:a="http://schemas.openxmlformats.org/drawingml/2006/main">
          <a:off x="3596479" y="588544"/>
          <a:ext cx="759496" cy="34710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200" b="1" dirty="0">
              <a:solidFill>
                <a:schemeClr val="bg1"/>
              </a:solidFill>
              <a:latin typeface="Century Gothic" panose="020B0502020202020204" pitchFamily="34" charset="0"/>
            </a:rPr>
            <a:t>+5,2%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0.31864</cdr:x>
      <cdr:y>0.12585</cdr:y>
    </cdr:from>
    <cdr:to>
      <cdr:x>0.62136</cdr:x>
      <cdr:y>0.20607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3738802" y="782394"/>
          <a:ext cx="3552001" cy="49871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600" dirty="0"/>
            <a:t>2021- június végére tovább javult 4%-ra</a:t>
          </a:r>
          <a:endParaRPr lang="en-GB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11" cy="493159"/>
          </a:xfrm>
          <a:prstGeom prst="rect">
            <a:avLst/>
          </a:prstGeom>
        </p:spPr>
        <p:txBody>
          <a:bodyPr vert="horz" lIns="90618" tIns="45308" rIns="90618" bIns="45308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4683" y="0"/>
            <a:ext cx="2919510" cy="493159"/>
          </a:xfrm>
          <a:prstGeom prst="rect">
            <a:avLst/>
          </a:prstGeom>
        </p:spPr>
        <p:txBody>
          <a:bodyPr vert="horz" lIns="90618" tIns="45308" rIns="90618" bIns="45308" rtlCol="0"/>
          <a:lstStyle>
            <a:lvl1pPr algn="r">
              <a:defRPr sz="1200"/>
            </a:lvl1pPr>
          </a:lstStyle>
          <a:p>
            <a:fld id="{3B74BCA1-EF66-46E0-8B62-8DDFC3075539}" type="datetimeFigureOut">
              <a:rPr lang="hu-HU" smtClean="0"/>
              <a:pPr/>
              <a:t>2021. 09. 13.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2" y="9371581"/>
            <a:ext cx="2919511" cy="493159"/>
          </a:xfrm>
          <a:prstGeom prst="rect">
            <a:avLst/>
          </a:prstGeom>
        </p:spPr>
        <p:txBody>
          <a:bodyPr vert="horz" lIns="90618" tIns="45308" rIns="90618" bIns="45308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4683" y="9371581"/>
            <a:ext cx="2919510" cy="493159"/>
          </a:xfrm>
          <a:prstGeom prst="rect">
            <a:avLst/>
          </a:prstGeom>
        </p:spPr>
        <p:txBody>
          <a:bodyPr vert="horz" lIns="90618" tIns="45308" rIns="90618" bIns="45308" rtlCol="0" anchor="b"/>
          <a:lstStyle>
            <a:lvl1pPr algn="r">
              <a:defRPr sz="1200"/>
            </a:lvl1pPr>
          </a:lstStyle>
          <a:p>
            <a:fld id="{4BC480C2-CD0C-4E68-A4B4-109827D70CD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99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8831" cy="493315"/>
          </a:xfrm>
          <a:prstGeom prst="rect">
            <a:avLst/>
          </a:prstGeom>
        </p:spPr>
        <p:txBody>
          <a:bodyPr vert="horz" lIns="90618" tIns="45308" rIns="90618" bIns="45308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1" cy="493315"/>
          </a:xfrm>
          <a:prstGeom prst="rect">
            <a:avLst/>
          </a:prstGeom>
        </p:spPr>
        <p:txBody>
          <a:bodyPr vert="horz" lIns="90618" tIns="45308" rIns="90618" bIns="45308" rtlCol="0"/>
          <a:lstStyle>
            <a:lvl1pPr algn="r">
              <a:defRPr sz="1200"/>
            </a:lvl1pPr>
          </a:lstStyle>
          <a:p>
            <a:fld id="{2FECD15D-7F19-417A-9368-6E148CBDEC68}" type="datetimeFigureOut">
              <a:rPr lang="hu-HU" smtClean="0"/>
              <a:pPr/>
              <a:t>2021. 09. 13.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18" tIns="45308" rIns="90618" bIns="45308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0618" tIns="45308" rIns="90618" bIns="45308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1" cy="493315"/>
          </a:xfrm>
          <a:prstGeom prst="rect">
            <a:avLst/>
          </a:prstGeom>
        </p:spPr>
        <p:txBody>
          <a:bodyPr vert="horz" lIns="90618" tIns="45308" rIns="90618" bIns="45308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3315"/>
          </a:xfrm>
          <a:prstGeom prst="rect">
            <a:avLst/>
          </a:prstGeom>
        </p:spPr>
        <p:txBody>
          <a:bodyPr vert="horz" lIns="90618" tIns="45308" rIns="90618" bIns="45308" rtlCol="0" anchor="b"/>
          <a:lstStyle>
            <a:lvl1pPr algn="r">
              <a:defRPr sz="1200"/>
            </a:lvl1pPr>
          </a:lstStyle>
          <a:p>
            <a:fld id="{6F82DB42-A98A-40F8-8581-DAC72137E666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988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2708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85417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28124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70830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13539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56247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98955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41662" algn="l" defTabSz="8854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DACAC-D572-4B71-BE2F-3E36D7FF3F2D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687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kilábalás első szakaszát (2014) az ipar (és az export) vezérelte az egész </a:t>
            </a:r>
            <a:r>
              <a:rPr lang="hu-HU" dirty="0" err="1"/>
              <a:t>eurozónában</a:t>
            </a:r>
            <a:r>
              <a:rPr lang="hu-HU" dirty="0"/>
              <a:t> és a KKE régióban is.</a:t>
            </a:r>
            <a:r>
              <a:rPr lang="hu-HU" baseline="0" dirty="0"/>
              <a:t> Emellett a KKE országokban az építőipar is felpörgött az EU-s forrásoknak köszönhetően</a:t>
            </a:r>
          </a:p>
          <a:p>
            <a:r>
              <a:rPr lang="hu-HU" baseline="0" dirty="0"/>
              <a:t>2015-től fokozatosan élénkül a belső kereslet, ennek köszönhetően gyorsul a piaci szolgáltatások növekedése. Ezzel szemben az ipar dinamikája stabilizálódott</a:t>
            </a:r>
          </a:p>
          <a:p>
            <a:r>
              <a:rPr lang="hu-HU" baseline="0" dirty="0"/>
              <a:t>Magyarország a régióhoz képest: az ipar 2014-15-ben lóg ki felfelé az új autóipari kapacitásoknak köszönhetően, azóta a régiós mezőnnyel és az </a:t>
            </a:r>
            <a:r>
              <a:rPr lang="hu-HU" baseline="0" dirty="0" err="1"/>
              <a:t>eurozónával</a:t>
            </a:r>
            <a:r>
              <a:rPr lang="hu-HU" baseline="0" dirty="0"/>
              <a:t> együtt haladunk; az építőipar ciklusai sokkal szélsőségesebbek (EU források felhasználása); a szolgáltató szektor a régióban közepesnek mondható, az </a:t>
            </a:r>
            <a:r>
              <a:rPr lang="hu-HU" baseline="0" dirty="0" err="1"/>
              <a:t>eurozónánál</a:t>
            </a:r>
            <a:r>
              <a:rPr lang="hu-HU" baseline="0" dirty="0"/>
              <a:t> gyorsabban bővül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976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26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vállalati hitelezés a</a:t>
            </a:r>
            <a:r>
              <a:rPr lang="hu-HU" baseline="0" dirty="0"/>
              <a:t> kilábalással együtt megindult a régióban és Magyarországon is, itthon az NHP is támogatta</a:t>
            </a:r>
          </a:p>
          <a:p>
            <a:r>
              <a:rPr lang="hu-HU" baseline="0" dirty="0"/>
              <a:t>A lakossági hitelállományt nálunk a háztartások adósságleépítése mellett intézményi változások (végtörlesztés, devizahiteles elszámolás) is csökkentették az elmúlt években</a:t>
            </a:r>
          </a:p>
          <a:p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3483C-3CE1-41CC-8D2E-4E8D0CF1432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356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Töltsük ki a részeket; </a:t>
            </a:r>
            <a:r>
              <a:rPr lang="hu-HU" dirty="0" err="1"/>
              <a:t>hányszoros</a:t>
            </a:r>
            <a:r>
              <a:rPr lang="hu-HU" dirty="0"/>
              <a:t>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FE83B-B064-4B24-90A5-CDC596A427A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8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u-HU" dirty="0"/>
              <a:t>Az áthúzódó második hullám és a harmadik hullám miatt – még úgy is, hogy az idei március kicsit jobb lehet, mint egy éve, hiszen mára  megtanultunk együtt élni a zárásokkal – a tavalyi negyedik negyedévnél jelentősebb visszaesés jöhet az </a:t>
            </a:r>
            <a:r>
              <a:rPr lang="hu-HU"/>
              <a:t>első negyedévben.</a:t>
            </a:r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dirty="0"/>
              <a:t>Meglepő számokat várunk a második félévben, a magyar gazdaság visszaállása a növekedési tartományba meglepetésszerűen </a:t>
            </a:r>
            <a:r>
              <a:rPr lang="hu-HU"/>
              <a:t>gyors lehet.</a:t>
            </a:r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hu-HU" dirty="0">
                <a:solidFill>
                  <a:schemeClr val="bg1"/>
                </a:solidFill>
                <a:latin typeface="Century Gothic" panose="020B0502020202020204" pitchFamily="34" charset="0"/>
              </a:rPr>
              <a:t>Ha </a:t>
            </a:r>
            <a:r>
              <a:rPr lang="hu-HU" dirty="0"/>
              <a:t>a nagyarányú átoltottság lehetővé teszi az újranyitást, 2022-ben akár 5 százalék fölötti gazdasági növekedés </a:t>
            </a:r>
            <a:r>
              <a:rPr lang="hu-HU"/>
              <a:t>is megvalósulhat.</a:t>
            </a:r>
            <a:endParaRPr lang="hu-HU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AEC4-FF96-4ACA-B238-F54D1F5E312E}" type="slidenum">
              <a:rPr lang="hu-HU" smtClean="0">
                <a:solidFill>
                  <a:prstClr val="black"/>
                </a:solidFill>
              </a:rPr>
              <a:pPr/>
              <a:t>3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</a:rPr>
              <a:t>Varga Mihály pénzügyminiszter</a:t>
            </a:r>
          </a:p>
        </p:txBody>
      </p:sp>
    </p:spTree>
    <p:extLst>
      <p:ext uri="{BB962C8B-B14F-4D97-AF65-F5344CB8AC3E}">
        <p14:creationId xmlns:p14="http://schemas.microsoft.com/office/powerpoint/2010/main" val="1251273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7E012-6BDE-44BE-8176-7158A78B6EE7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091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2DB42-A98A-40F8-8581-DAC72137E666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09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20663" y="811213"/>
            <a:ext cx="7204076" cy="40528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1AEC4-FF96-4ACA-B238-F54D1F5E312E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solidFill>
                  <a:prstClr val="black"/>
                </a:solidFill>
              </a:rPr>
              <a:t>Varga Mihály pénzügyminiszter</a:t>
            </a:r>
          </a:p>
        </p:txBody>
      </p:sp>
    </p:spTree>
    <p:extLst>
      <p:ext uri="{BB962C8B-B14F-4D97-AF65-F5344CB8AC3E}">
        <p14:creationId xmlns:p14="http://schemas.microsoft.com/office/powerpoint/2010/main" val="292551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74638" y="777875"/>
            <a:ext cx="6891338" cy="3876675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AEC4-FF96-4ACA-B238-F54D1F5E312E}" type="slidenum">
              <a:rPr lang="hu-HU" smtClean="0">
                <a:solidFill>
                  <a:prstClr val="black"/>
                </a:solidFill>
              </a:rPr>
              <a:pPr/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</a:rPr>
              <a:t>Varga Mihály pénzügyminiszter</a:t>
            </a:r>
          </a:p>
        </p:txBody>
      </p:sp>
    </p:spTree>
    <p:extLst>
      <p:ext uri="{BB962C8B-B14F-4D97-AF65-F5344CB8AC3E}">
        <p14:creationId xmlns:p14="http://schemas.microsoft.com/office/powerpoint/2010/main" val="274699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-241300" y="796925"/>
            <a:ext cx="7086600" cy="39878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1AEC4-FF96-4ACA-B238-F54D1F5E312E}" type="slidenum">
              <a:rPr lang="hu-HU" smtClean="0">
                <a:solidFill>
                  <a:prstClr val="black"/>
                </a:solidFill>
              </a:rPr>
              <a:pPr/>
              <a:t>10</a:t>
            </a:fld>
            <a:endParaRPr lang="hu-HU" dirty="0">
              <a:solidFill>
                <a:prstClr val="black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>
                <a:solidFill>
                  <a:prstClr val="black"/>
                </a:solidFill>
              </a:rPr>
              <a:t>Varga Mihály pénzügyminiszter</a:t>
            </a:r>
          </a:p>
        </p:txBody>
      </p:sp>
    </p:spTree>
    <p:extLst>
      <p:ext uri="{BB962C8B-B14F-4D97-AF65-F5344CB8AC3E}">
        <p14:creationId xmlns:p14="http://schemas.microsoft.com/office/powerpoint/2010/main" val="368786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2DB42-A98A-40F8-8581-DAC72137E666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447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Alágak</a:t>
            </a:r>
            <a:r>
              <a:rPr lang="hu-HU" dirty="0"/>
              <a:t> részesedése a feldolgozóiparon belül 2019 év vége:</a:t>
            </a:r>
          </a:p>
          <a:p>
            <a:r>
              <a:rPr lang="hu-HU" dirty="0"/>
              <a:t>Élelmiszer, ital, dohány-termék gyártása : 10,7%</a:t>
            </a:r>
          </a:p>
          <a:p>
            <a:r>
              <a:rPr lang="hu-HU" dirty="0"/>
              <a:t>Vegyi anyag, termék gyártása 5,0%</a:t>
            </a:r>
          </a:p>
          <a:p>
            <a:r>
              <a:rPr lang="hu-HU" dirty="0"/>
              <a:t>Gyógyszer-gyártás: 2,8%</a:t>
            </a:r>
          </a:p>
          <a:p>
            <a:r>
              <a:rPr lang="hu-HU" dirty="0"/>
              <a:t>Gumi-, műanyag és nemfém ásványi termék gyártása : 8,9%</a:t>
            </a:r>
          </a:p>
          <a:p>
            <a:r>
              <a:rPr lang="hu-HU" dirty="0"/>
              <a:t>Fémalapanyag és fémfeldolgozási termék gyártása: 8,2% </a:t>
            </a:r>
          </a:p>
          <a:p>
            <a:r>
              <a:rPr lang="hu-HU" dirty="0"/>
              <a:t>Számítógép, elektronikai, optikai termék gyártása: 12,1%  </a:t>
            </a:r>
          </a:p>
          <a:p>
            <a:r>
              <a:rPr lang="hu-HU" dirty="0"/>
              <a:t>Villamos berendezés gyártása 5,2%</a:t>
            </a:r>
          </a:p>
          <a:p>
            <a:r>
              <a:rPr lang="hu-HU" dirty="0"/>
              <a:t>Gép, gépi berendezés gyártása: 5,6%</a:t>
            </a:r>
          </a:p>
          <a:p>
            <a:r>
              <a:rPr lang="hu-HU" dirty="0"/>
              <a:t>Járműgyártás: 29%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06205">
              <a:defRPr/>
            </a:pPr>
            <a:fld id="{F09E0D52-3216-4EF1-80B5-0A51FD518BF4}" type="slidenum">
              <a:rPr lang="hu-HU">
                <a:solidFill>
                  <a:prstClr val="black"/>
                </a:solidFill>
                <a:latin typeface="Calibri"/>
              </a:rPr>
              <a:pPr defTabSz="1206205">
                <a:defRPr/>
              </a:pPr>
              <a:t>13</a:t>
            </a:fld>
            <a:endParaRPr lang="hu-H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315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3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11B3-B8E0-4A14-8400-7FB6EF705F78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21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5834-9420-4F12-9309-26BC07A817B9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593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A1BA-D86F-434D-930E-66F33693BAC9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029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5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0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3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9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670B-6493-4B0D-B25A-5D6E383751D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51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1143000"/>
          </a:xfrm>
        </p:spPr>
        <p:txBody>
          <a:bodyPr>
            <a:normAutofit/>
          </a:bodyPr>
          <a:lstStyle>
            <a:lvl1pPr algn="l">
              <a:defRPr sz="2933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33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>
              <a:defRPr sz="1867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2D0D-A333-4FAF-B973-AD23C49F19A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08568" y="6356356"/>
            <a:ext cx="373832" cy="365125"/>
          </a:xfrm>
        </p:spPr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95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3867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4427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885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81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7089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1362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563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9907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54179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1E73-302A-4A20-AE76-09E46F849BB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0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3" y="1600205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E95-78E9-4BED-A050-68697EF2B87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3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42724" indent="0">
              <a:buNone/>
              <a:defRPr sz="1867" b="1"/>
            </a:lvl2pPr>
            <a:lvl3pPr marL="885450" indent="0">
              <a:buNone/>
              <a:defRPr sz="1733" b="1"/>
            </a:lvl3pPr>
            <a:lvl4pPr marL="1328173" indent="0">
              <a:buNone/>
              <a:defRPr sz="1600" b="1"/>
            </a:lvl4pPr>
            <a:lvl5pPr marL="1770897" indent="0">
              <a:buNone/>
              <a:defRPr sz="1600" b="1"/>
            </a:lvl5pPr>
            <a:lvl6pPr marL="2213622" indent="0">
              <a:buNone/>
              <a:defRPr sz="1600" b="1"/>
            </a:lvl6pPr>
            <a:lvl7pPr marL="2656347" indent="0">
              <a:buNone/>
              <a:defRPr sz="1600" b="1"/>
            </a:lvl7pPr>
            <a:lvl8pPr marL="3099071" indent="0">
              <a:buNone/>
              <a:defRPr sz="1600" b="1"/>
            </a:lvl8pPr>
            <a:lvl9pPr marL="3541794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42724" indent="0">
              <a:buNone/>
              <a:defRPr sz="1867" b="1"/>
            </a:lvl2pPr>
            <a:lvl3pPr marL="885450" indent="0">
              <a:buNone/>
              <a:defRPr sz="1733" b="1"/>
            </a:lvl3pPr>
            <a:lvl4pPr marL="1328173" indent="0">
              <a:buNone/>
              <a:defRPr sz="1600" b="1"/>
            </a:lvl4pPr>
            <a:lvl5pPr marL="1770897" indent="0">
              <a:buNone/>
              <a:defRPr sz="1600" b="1"/>
            </a:lvl5pPr>
            <a:lvl6pPr marL="2213622" indent="0">
              <a:buNone/>
              <a:defRPr sz="1600" b="1"/>
            </a:lvl6pPr>
            <a:lvl7pPr marL="2656347" indent="0">
              <a:buNone/>
              <a:defRPr sz="1600" b="1"/>
            </a:lvl7pPr>
            <a:lvl8pPr marL="3099071" indent="0">
              <a:buNone/>
              <a:defRPr sz="1600" b="1"/>
            </a:lvl8pPr>
            <a:lvl9pPr marL="3541794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E954-1550-4EB0-95C9-50D8695CE6D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63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3557B-B65B-4127-B2D3-B37CBDE7695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06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1548-E92A-4A79-9C13-49D23151D0B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17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14" y="273051"/>
            <a:ext cx="4011084" cy="1162051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42724" indent="0">
              <a:buNone/>
              <a:defRPr sz="1200"/>
            </a:lvl2pPr>
            <a:lvl3pPr marL="885450" indent="0">
              <a:buNone/>
              <a:defRPr sz="1067"/>
            </a:lvl3pPr>
            <a:lvl4pPr marL="1328173" indent="0">
              <a:buNone/>
              <a:defRPr sz="933"/>
            </a:lvl4pPr>
            <a:lvl5pPr marL="1770897" indent="0">
              <a:buNone/>
              <a:defRPr sz="933"/>
            </a:lvl5pPr>
            <a:lvl6pPr marL="2213622" indent="0">
              <a:buNone/>
              <a:defRPr sz="933"/>
            </a:lvl6pPr>
            <a:lvl7pPr marL="2656347" indent="0">
              <a:buNone/>
              <a:defRPr sz="933"/>
            </a:lvl7pPr>
            <a:lvl8pPr marL="3099071" indent="0">
              <a:buNone/>
              <a:defRPr sz="933"/>
            </a:lvl8pPr>
            <a:lvl9pPr marL="3541794" indent="0">
              <a:buNone/>
              <a:defRPr sz="9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B280-CA6C-4EE6-ABFA-330AD56F466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1143000"/>
          </a:xfrm>
        </p:spPr>
        <p:txBody>
          <a:bodyPr>
            <a:normAutofit/>
          </a:bodyPr>
          <a:lstStyle>
            <a:lvl1pPr algn="l">
              <a:defRPr sz="2933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33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  <a:lvl2pPr>
              <a:defRPr sz="1867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>
              <a:defRPr sz="16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>
              <a:defRPr sz="14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>
              <a:defRPr sz="14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2221-AA10-4050-9BE7-DE7D26F97254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08568" y="6356356"/>
            <a:ext cx="373832" cy="365125"/>
          </a:xfrm>
        </p:spPr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9903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67"/>
            </a:lvl1pPr>
            <a:lvl2pPr marL="442724" indent="0">
              <a:buNone/>
              <a:defRPr sz="2667"/>
            </a:lvl2pPr>
            <a:lvl3pPr marL="885450" indent="0">
              <a:buNone/>
              <a:defRPr sz="2267"/>
            </a:lvl3pPr>
            <a:lvl4pPr marL="1328173" indent="0">
              <a:buNone/>
              <a:defRPr sz="1867"/>
            </a:lvl4pPr>
            <a:lvl5pPr marL="1770897" indent="0">
              <a:buNone/>
              <a:defRPr sz="1867"/>
            </a:lvl5pPr>
            <a:lvl6pPr marL="2213622" indent="0">
              <a:buNone/>
              <a:defRPr sz="1867"/>
            </a:lvl6pPr>
            <a:lvl7pPr marL="2656347" indent="0">
              <a:buNone/>
              <a:defRPr sz="1867"/>
            </a:lvl7pPr>
            <a:lvl8pPr marL="3099071" indent="0">
              <a:buNone/>
              <a:defRPr sz="1867"/>
            </a:lvl8pPr>
            <a:lvl9pPr marL="3541794" indent="0">
              <a:buNone/>
              <a:defRPr sz="1867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42724" indent="0">
              <a:buNone/>
              <a:defRPr sz="1200"/>
            </a:lvl2pPr>
            <a:lvl3pPr marL="885450" indent="0">
              <a:buNone/>
              <a:defRPr sz="1067"/>
            </a:lvl3pPr>
            <a:lvl4pPr marL="1328173" indent="0">
              <a:buNone/>
              <a:defRPr sz="933"/>
            </a:lvl4pPr>
            <a:lvl5pPr marL="1770897" indent="0">
              <a:buNone/>
              <a:defRPr sz="933"/>
            </a:lvl5pPr>
            <a:lvl6pPr marL="2213622" indent="0">
              <a:buNone/>
              <a:defRPr sz="933"/>
            </a:lvl6pPr>
            <a:lvl7pPr marL="2656347" indent="0">
              <a:buNone/>
              <a:defRPr sz="933"/>
            </a:lvl7pPr>
            <a:lvl8pPr marL="3099071" indent="0">
              <a:buNone/>
              <a:defRPr sz="933"/>
            </a:lvl8pPr>
            <a:lvl9pPr marL="3541794" indent="0">
              <a:buNone/>
              <a:defRPr sz="9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B55A-53EE-44F1-98DB-193683F4AFD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50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DA-6491-4923-BE21-10F9BAE10DE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15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586F-7277-469F-A34D-E0BF100B7F4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0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_1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32B327-C56B-4CE7-BDBF-2EE15021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98415"/>
            <a:ext cx="7296150" cy="285716"/>
          </a:xfrm>
        </p:spPr>
        <p:txBody>
          <a:bodyPr/>
          <a:lstStyle>
            <a:lvl1pPr>
              <a:defRPr sz="2400" b="1">
                <a:solidFill>
                  <a:srgbClr val="23215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F0F340-C3AD-4EC3-9DF2-8309429E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899" y="298414"/>
            <a:ext cx="476249" cy="365125"/>
          </a:xfrm>
        </p:spPr>
        <p:txBody>
          <a:bodyPr/>
          <a:lstStyle>
            <a:lvl1pPr>
              <a:defRPr b="1">
                <a:solidFill>
                  <a:srgbClr val="BA8C5D"/>
                </a:solidFill>
                <a:latin typeface="Myriad Pro" panose="020B0503030403020204" pitchFamily="34" charset="0"/>
              </a:defRPr>
            </a:lvl1pPr>
          </a:lstStyle>
          <a:p>
            <a:r>
              <a:rPr lang="hu-HU" b="0" dirty="0"/>
              <a:t>| </a:t>
            </a:r>
            <a:r>
              <a:rPr lang="hu-HU" dirty="0"/>
              <a:t> </a:t>
            </a:r>
            <a:fld id="{B6348C7E-BA5E-4594-9F17-3534491E9242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105C3ED-048E-4F6A-8410-4544F85F8576}"/>
              </a:ext>
            </a:extLst>
          </p:cNvPr>
          <p:cNvCxnSpPr>
            <a:cxnSpLocks/>
          </p:cNvCxnSpPr>
          <p:nvPr userDrawn="1"/>
        </p:nvCxnSpPr>
        <p:spPr>
          <a:xfrm>
            <a:off x="323850" y="853341"/>
            <a:ext cx="883519" cy="0"/>
          </a:xfrm>
          <a:prstGeom prst="line">
            <a:avLst/>
          </a:prstGeom>
          <a:ln w="76200">
            <a:solidFill>
              <a:srgbClr val="BA8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 helye 15">
            <a:extLst>
              <a:ext uri="{FF2B5EF4-FFF2-40B4-BE49-F238E27FC236}">
                <a16:creationId xmlns:a16="http://schemas.microsoft.com/office/drawing/2014/main" id="{48926942-0A17-4427-935F-E825C90FA4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8324" y="376201"/>
            <a:ext cx="5819775" cy="285716"/>
          </a:xfrm>
        </p:spPr>
        <p:txBody>
          <a:bodyPr/>
          <a:lstStyle>
            <a:lvl1pPr algn="r">
              <a:buFontTx/>
              <a:buNone/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1pPr>
            <a:lvl2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2pPr>
            <a:lvl3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3pPr>
            <a:lvl4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4pPr>
            <a:lvl5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8" name="Szöveg helye 15">
            <a:extLst>
              <a:ext uri="{FF2B5EF4-FFF2-40B4-BE49-F238E27FC236}">
                <a16:creationId xmlns:a16="http://schemas.microsoft.com/office/drawing/2014/main" id="{5AE35492-D0DD-4B8D-988A-EEF2C794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3" y="6153150"/>
            <a:ext cx="5819775" cy="471507"/>
          </a:xfrm>
        </p:spPr>
        <p:txBody>
          <a:bodyPr>
            <a:noAutofit/>
          </a:bodyPr>
          <a:lstStyle>
            <a:lvl1pPr algn="r">
              <a:buFontTx/>
              <a:buNone/>
              <a:defRPr sz="10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1pPr>
            <a:lvl2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2pPr>
            <a:lvl3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3pPr>
            <a:lvl4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4pPr>
            <a:lvl5pPr algn="r">
              <a:defRPr sz="1200" cap="all" baseline="0">
                <a:solidFill>
                  <a:srgbClr val="232157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hu-HU" dirty="0"/>
              <a:t>Mintaszöveg </a:t>
            </a:r>
          </a:p>
          <a:p>
            <a:pPr lvl="0"/>
            <a:r>
              <a:rPr lang="hu-HU" dirty="0"/>
              <a:t>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38215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BE2A-2369-4B1E-B9A7-356B0EDF8E5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08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9E84-6991-411B-938A-1AD584C38E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60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B001D-D528-4021-8EB7-5D6FB767392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8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0D313-93B5-4CEA-9F7E-7BF0B4AA03B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58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26177-7572-4A31-864B-82704903E8F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7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EC93-090C-458C-9FCB-DB405B0E6DD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3867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1pPr>
            <a:lvl2pPr marL="44272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 marL="885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281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7089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21362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5634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9907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54179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0600-72E5-4B3B-AC62-4B044D534BF4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4469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1C04-4008-41C8-8DD1-BE9453A5475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2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B0AA-FBFA-4E4A-8CDB-4EDCBEE2A5D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93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CF98-0849-471C-BE7A-9DBF2DB4E1E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A415-5DAF-4D4C-9651-B322C03AAC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1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2AA4-7014-4C55-8962-6D8675697D9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3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9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40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6203" y="6316644"/>
            <a:ext cx="48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1039" y="156594"/>
            <a:ext cx="1222607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68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3" y="1600205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1867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1AF8A-697A-47A1-B28F-65EAD37F86C7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10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42724" indent="0">
              <a:buNone/>
              <a:defRPr sz="1867" b="1"/>
            </a:lvl2pPr>
            <a:lvl3pPr marL="885450" indent="0">
              <a:buNone/>
              <a:defRPr sz="1733" b="1"/>
            </a:lvl3pPr>
            <a:lvl4pPr marL="1328173" indent="0">
              <a:buNone/>
              <a:defRPr sz="1600" b="1"/>
            </a:lvl4pPr>
            <a:lvl5pPr marL="1770897" indent="0">
              <a:buNone/>
              <a:defRPr sz="1600" b="1"/>
            </a:lvl5pPr>
            <a:lvl6pPr marL="2213622" indent="0">
              <a:buNone/>
              <a:defRPr sz="1600" b="1"/>
            </a:lvl6pPr>
            <a:lvl7pPr marL="2656347" indent="0">
              <a:buNone/>
              <a:defRPr sz="1600" b="1"/>
            </a:lvl7pPr>
            <a:lvl8pPr marL="3099071" indent="0">
              <a:buNone/>
              <a:defRPr sz="1600" b="1"/>
            </a:lvl8pPr>
            <a:lvl9pPr marL="3541794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42724" indent="0">
              <a:buNone/>
              <a:defRPr sz="1867" b="1"/>
            </a:lvl2pPr>
            <a:lvl3pPr marL="885450" indent="0">
              <a:buNone/>
              <a:defRPr sz="1733" b="1"/>
            </a:lvl3pPr>
            <a:lvl4pPr marL="1328173" indent="0">
              <a:buNone/>
              <a:defRPr sz="1600" b="1"/>
            </a:lvl4pPr>
            <a:lvl5pPr marL="1770897" indent="0">
              <a:buNone/>
              <a:defRPr sz="1600" b="1"/>
            </a:lvl5pPr>
            <a:lvl6pPr marL="2213622" indent="0">
              <a:buNone/>
              <a:defRPr sz="1600" b="1"/>
            </a:lvl6pPr>
            <a:lvl7pPr marL="2656347" indent="0">
              <a:buNone/>
              <a:defRPr sz="1600" b="1"/>
            </a:lvl7pPr>
            <a:lvl8pPr marL="3099071" indent="0">
              <a:buNone/>
              <a:defRPr sz="1600" b="1"/>
            </a:lvl8pPr>
            <a:lvl9pPr marL="3541794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267"/>
            </a:lvl1pPr>
            <a:lvl2pPr>
              <a:defRPr sz="1867"/>
            </a:lvl2pPr>
            <a:lvl3pPr>
              <a:defRPr sz="1733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85B7-AFB3-4243-9939-B940496869F9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92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F733-2B04-4C2E-97A3-690CA9872026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210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0937-65CF-4479-9005-548FBA3CC637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721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14" y="273051"/>
            <a:ext cx="4011084" cy="1162051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6" y="273064"/>
            <a:ext cx="6815667" cy="5853113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267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14" y="1435104"/>
            <a:ext cx="4011084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42724" indent="0">
              <a:buNone/>
              <a:defRPr sz="1200"/>
            </a:lvl2pPr>
            <a:lvl3pPr marL="885450" indent="0">
              <a:buNone/>
              <a:defRPr sz="1067"/>
            </a:lvl3pPr>
            <a:lvl4pPr marL="1328173" indent="0">
              <a:buNone/>
              <a:defRPr sz="933"/>
            </a:lvl4pPr>
            <a:lvl5pPr marL="1770897" indent="0">
              <a:buNone/>
              <a:defRPr sz="933"/>
            </a:lvl5pPr>
            <a:lvl6pPr marL="2213622" indent="0">
              <a:buNone/>
              <a:defRPr sz="933"/>
            </a:lvl6pPr>
            <a:lvl7pPr marL="2656347" indent="0">
              <a:buNone/>
              <a:defRPr sz="933"/>
            </a:lvl7pPr>
            <a:lvl8pPr marL="3099071" indent="0">
              <a:buNone/>
              <a:defRPr sz="933"/>
            </a:lvl8pPr>
            <a:lvl9pPr marL="3541794" indent="0">
              <a:buNone/>
              <a:defRPr sz="9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7848B-9B52-46FD-AD19-3FE428F6E207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930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1867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67"/>
            </a:lvl1pPr>
            <a:lvl2pPr marL="442724" indent="0">
              <a:buNone/>
              <a:defRPr sz="2667"/>
            </a:lvl2pPr>
            <a:lvl3pPr marL="885450" indent="0">
              <a:buNone/>
              <a:defRPr sz="2267"/>
            </a:lvl3pPr>
            <a:lvl4pPr marL="1328173" indent="0">
              <a:buNone/>
              <a:defRPr sz="1867"/>
            </a:lvl4pPr>
            <a:lvl5pPr marL="1770897" indent="0">
              <a:buNone/>
              <a:defRPr sz="1867"/>
            </a:lvl5pPr>
            <a:lvl6pPr marL="2213622" indent="0">
              <a:buNone/>
              <a:defRPr sz="1867"/>
            </a:lvl6pPr>
            <a:lvl7pPr marL="2656347" indent="0">
              <a:buNone/>
              <a:defRPr sz="1867"/>
            </a:lvl7pPr>
            <a:lvl8pPr marL="3099071" indent="0">
              <a:buNone/>
              <a:defRPr sz="1867"/>
            </a:lvl8pPr>
            <a:lvl9pPr marL="3541794" indent="0">
              <a:buNone/>
              <a:defRPr sz="1867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333"/>
            </a:lvl1pPr>
            <a:lvl2pPr marL="442724" indent="0">
              <a:buNone/>
              <a:defRPr sz="1200"/>
            </a:lvl2pPr>
            <a:lvl3pPr marL="885450" indent="0">
              <a:buNone/>
              <a:defRPr sz="1067"/>
            </a:lvl3pPr>
            <a:lvl4pPr marL="1328173" indent="0">
              <a:buNone/>
              <a:defRPr sz="933"/>
            </a:lvl4pPr>
            <a:lvl5pPr marL="1770897" indent="0">
              <a:buNone/>
              <a:defRPr sz="933"/>
            </a:lvl5pPr>
            <a:lvl6pPr marL="2213622" indent="0">
              <a:buNone/>
              <a:defRPr sz="933"/>
            </a:lvl6pPr>
            <a:lvl7pPr marL="2656347" indent="0">
              <a:buNone/>
              <a:defRPr sz="933"/>
            </a:lvl7pPr>
            <a:lvl8pPr marL="3099071" indent="0">
              <a:buNone/>
              <a:defRPr sz="933"/>
            </a:lvl8pPr>
            <a:lvl9pPr marL="3541794" indent="0">
              <a:buNone/>
              <a:defRPr sz="93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1DD1-5C41-453B-8428-829869E91CF7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62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um 9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262462337"/>
              </p:ext>
            </p:ext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 hidden="1"/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hu-HU" sz="4268" b="0" i="0" baseline="0" dirty="0"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66408" tIns="33204" rIns="66408" bIns="33204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66408" tIns="33204" rIns="66408" bIns="33204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66408" tIns="33204" rIns="66408" bIns="332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2CB90-300D-4F9F-A668-39B17185EEE5}" type="datetime1">
              <a:rPr lang="hu-HU" smtClean="0"/>
              <a:t>2021. 09. 13.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66408" tIns="33204" rIns="66408" bIns="332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66408" tIns="33204" rIns="66408" bIns="332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4E6E-4804-43E4-B35D-268B65585BDA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697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885450" rtl="0" eaLnBrk="1" latinLnBrk="0" hangingPunct="1">
        <a:spcBef>
          <a:spcPct val="0"/>
        </a:spcBef>
        <a:buNone/>
        <a:defRPr sz="2933" kern="1200">
          <a:solidFill>
            <a:srgbClr val="59595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2042" indent="-33204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1pPr>
      <a:lvl2pPr marL="719427" indent="-276702" algn="l" defTabSz="8854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2pPr>
      <a:lvl3pPr marL="1106811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3pPr>
      <a:lvl4pPr marL="1549535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4pPr>
      <a:lvl5pPr marL="1992260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5pPr>
      <a:lvl6pPr marL="2434984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877708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320433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63158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724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5450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8173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70897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3622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6347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9071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41794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um 9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119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2118"/>
                        <a:ext cx="2117" cy="2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églalap 8" hidden="1"/>
          <p:cNvSpPr/>
          <p:nvPr userDrawn="1">
            <p:custDataLst>
              <p:tags r:id="rId16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hu-HU" sz="4268" dirty="0">
              <a:solidFill>
                <a:prstClr val="white"/>
              </a:solidFill>
              <a:sym typeface="Calibri"/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66408" tIns="33204" rIns="66408" bIns="33204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66408" tIns="33204" rIns="66408" bIns="33204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66408" tIns="33204" rIns="66408" bIns="332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287A-3E02-4757-B62A-CB55733C83A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66408" tIns="33204" rIns="66408" bIns="332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66408" tIns="33204" rIns="66408" bIns="332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6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51" r:id="rId12"/>
  </p:sldLayoutIdLst>
  <p:hf hdr="0" ftr="0" dt="0"/>
  <p:txStyles>
    <p:titleStyle>
      <a:lvl1pPr algn="l" defTabSz="885450" rtl="0" eaLnBrk="1" latinLnBrk="0" hangingPunct="1">
        <a:spcBef>
          <a:spcPct val="0"/>
        </a:spcBef>
        <a:buNone/>
        <a:defRPr sz="2933" kern="1200">
          <a:solidFill>
            <a:srgbClr val="595959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32042" indent="-33204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1pPr>
      <a:lvl2pPr marL="719427" indent="-276702" algn="l" defTabSz="8854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2pPr>
      <a:lvl3pPr marL="1106811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3pPr>
      <a:lvl4pPr marL="1549535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4pPr>
      <a:lvl5pPr marL="1992260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Century Gothic" panose="020B0502020202020204" pitchFamily="34" charset="0"/>
          <a:ea typeface="+mn-ea"/>
          <a:cs typeface="+mn-cs"/>
        </a:defRPr>
      </a:lvl5pPr>
      <a:lvl6pPr marL="2434984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877708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320433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763158" indent="-221362" algn="l" defTabSz="8854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2724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5450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8173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70897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13622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56347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99071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41794" algn="l" defTabSz="885450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5C288BE-EFA9-4E80-9458-4A7366B1194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t>2021. 09. 13.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5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7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chart" Target="../charts/char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9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947BD2-E521-403E-B204-E76384AAD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44" y="1122362"/>
            <a:ext cx="11737304" cy="3386757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GAZDASÁGI HELYZETKÉP – COVID UTÁN, COVID ELŐTT?</a:t>
            </a:r>
            <a:br>
              <a:rPr lang="hu-H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VÁLSÁGKEZELÉS ÉS ÚJRAINDÍTÁS</a:t>
            </a:r>
            <a:r>
              <a:rPr lang="hu-HU" sz="4800" dirty="0"/>
              <a:t/>
            </a:r>
            <a:br>
              <a:rPr lang="hu-HU" sz="4800" dirty="0"/>
            </a:br>
            <a:endParaRPr lang="hu-HU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706B505-5FC4-4D0B-858A-34B75FAA9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7528" y="4653136"/>
            <a:ext cx="8712968" cy="1368152"/>
          </a:xfrm>
        </p:spPr>
        <p:txBody>
          <a:bodyPr>
            <a:normAutofit fontScale="92500" lnSpcReduction="20000"/>
          </a:bodyPr>
          <a:lstStyle/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KOVÁCS ÁRPÁD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KÖLTSÉGVETÉSI TANÁCS ELNÖKE</a:t>
            </a:r>
          </a:p>
          <a:p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ŐSZ</a:t>
            </a:r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717394"/>
              </p:ext>
            </p:extLst>
          </p:nvPr>
        </p:nvGraphicFramePr>
        <p:xfrm>
          <a:off x="245357" y="764704"/>
          <a:ext cx="11733625" cy="621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52170" y="0"/>
            <a:ext cx="11520000" cy="764704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munkanélküliségi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ráta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egyik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legalacsonyabb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EU-ban</a:t>
            </a:r>
            <a:endParaRPr lang="hu-HU" sz="2400" b="1" dirty="0">
              <a:solidFill>
                <a:srgbClr val="5B9BD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zöveg helye 5"/>
          <p:cNvSpPr txBox="1">
            <a:spLocks/>
          </p:cNvSpPr>
          <p:nvPr/>
        </p:nvSpPr>
        <p:spPr>
          <a:xfrm>
            <a:off x="138545" y="499874"/>
            <a:ext cx="6408712" cy="282500"/>
          </a:xfrm>
          <a:prstGeom prst="rect">
            <a:avLst/>
          </a:prstGeom>
        </p:spPr>
        <p:txBody>
          <a:bodyPr vert="horz" wrap="square" lIns="66408" tIns="33204" rIns="66408" bIns="33204" rtlCol="0">
            <a:spAutoFit/>
          </a:bodyPr>
          <a:lstStyle>
            <a:defPPr>
              <a:defRPr lang="hu-HU"/>
            </a:defPPr>
            <a:lvl1pPr indent="0" defTabSz="885450">
              <a:spcBef>
                <a:spcPct val="20000"/>
              </a:spcBef>
              <a:buFont typeface="Arial" panose="020B0604020202020204" pitchFamily="34" charset="0"/>
              <a:buNone/>
              <a:defRPr sz="105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19427" indent="-276702" defTabSz="885450">
              <a:spcBef>
                <a:spcPct val="20000"/>
              </a:spcBef>
              <a:buFont typeface="Arial" panose="020B0604020202020204" pitchFamily="34" charset="0"/>
              <a:buChar char="–"/>
              <a:defRPr sz="1867">
                <a:solidFill>
                  <a:srgbClr val="595959"/>
                </a:solidFill>
                <a:latin typeface="Century Gothic" panose="020B0502020202020204" pitchFamily="34" charset="0"/>
              </a:defRPr>
            </a:lvl2pPr>
            <a:lvl3pPr marL="1106811" indent="-221362" defTabSz="8854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Century Gothic" panose="020B0502020202020204" pitchFamily="34" charset="0"/>
              </a:defRPr>
            </a:lvl3pPr>
            <a:lvl4pPr marL="1549535" indent="-221362" defTabSz="88545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Century Gothic" panose="020B0502020202020204" pitchFamily="34" charset="0"/>
              </a:defRPr>
            </a:lvl4pPr>
            <a:lvl5pPr marL="1992260" indent="-221362" defTabSz="88545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Century Gothic" panose="020B0502020202020204" pitchFamily="34" charset="0"/>
              </a:defRPr>
            </a:lvl5pPr>
            <a:lvl6pPr marL="2434984" indent="-221362" defTabSz="885450">
              <a:spcBef>
                <a:spcPct val="20000"/>
              </a:spcBef>
              <a:buFont typeface="Arial" panose="020B0604020202020204" pitchFamily="34" charset="0"/>
              <a:buChar char="•"/>
              <a:defRPr sz="1867"/>
            </a:lvl6pPr>
            <a:lvl7pPr marL="2877708" indent="-221362" defTabSz="885450">
              <a:spcBef>
                <a:spcPct val="20000"/>
              </a:spcBef>
              <a:buFont typeface="Arial" panose="020B0604020202020204" pitchFamily="34" charset="0"/>
              <a:buChar char="•"/>
              <a:defRPr sz="1867"/>
            </a:lvl7pPr>
            <a:lvl8pPr marL="3320433" indent="-221362" defTabSz="885450">
              <a:spcBef>
                <a:spcPct val="20000"/>
              </a:spcBef>
              <a:buFont typeface="Arial" panose="020B0604020202020204" pitchFamily="34" charset="0"/>
              <a:buChar char="•"/>
              <a:defRPr sz="1867"/>
            </a:lvl8pPr>
            <a:lvl9pPr marL="3763158" indent="-221362" defTabSz="885450">
              <a:spcBef>
                <a:spcPct val="20000"/>
              </a:spcBef>
              <a:buFont typeface="Arial" panose="020B0604020202020204" pitchFamily="34" charset="0"/>
              <a:buChar char="•"/>
              <a:defRPr sz="1867"/>
            </a:lvl9pPr>
          </a:lstStyle>
          <a:p>
            <a:r>
              <a:rPr lang="hu-HU" sz="1400" b="1" dirty="0">
                <a:solidFill>
                  <a:schemeClr val="tx1"/>
                </a:solidFill>
              </a:rPr>
              <a:t>Munkanélküliségi ráta 2020 </a:t>
            </a:r>
            <a:r>
              <a:rPr lang="hu-HU" sz="1400" dirty="0">
                <a:solidFill>
                  <a:schemeClr val="tx1"/>
                </a:solidFill>
              </a:rPr>
              <a:t>(%)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Szövegdoboz 1"/>
          <p:cNvSpPr txBox="1"/>
          <p:nvPr/>
        </p:nvSpPr>
        <p:spPr>
          <a:xfrm>
            <a:off x="159071" y="6566279"/>
            <a:ext cx="3384376" cy="308631"/>
          </a:xfrm>
          <a:prstGeom prst="rect">
            <a:avLst/>
          </a:prstGeom>
        </p:spPr>
        <p:txBody>
          <a:bodyPr wrap="square" lIns="91429" tIns="45715" rIns="91429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Forrás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hu-H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Eurostat</a:t>
            </a:r>
            <a:endParaRPr lang="hu-HU" sz="1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979C6E-ED79-4768-A594-8B8F7A00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9" y="960"/>
            <a:ext cx="11973565" cy="911152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munkaerőpiac a magasabb hozzáadott értékű tevékenységek irányába rendeződött át (IKT, tudományos és műszaki tevékenység)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CC9A9D-3E35-4AEC-AFDC-4368E3DA9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42081"/>
              </p:ext>
            </p:extLst>
          </p:nvPr>
        </p:nvGraphicFramePr>
        <p:xfrm>
          <a:off x="8149783" y="3848390"/>
          <a:ext cx="3958969" cy="2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092230F-20A5-4957-B221-7697E94FB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631197"/>
              </p:ext>
            </p:extLst>
          </p:nvPr>
        </p:nvGraphicFramePr>
        <p:xfrm>
          <a:off x="4213190" y="3864751"/>
          <a:ext cx="3958969" cy="2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8DC0F18-4231-4437-A16D-5F5B166702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358307"/>
              </p:ext>
            </p:extLst>
          </p:nvPr>
        </p:nvGraphicFramePr>
        <p:xfrm>
          <a:off x="223350" y="3856502"/>
          <a:ext cx="3958969" cy="2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BB4420A0-DBA0-44AF-AD4C-A9B03EE246CE}"/>
              </a:ext>
            </a:extLst>
          </p:cNvPr>
          <p:cNvSpPr txBox="1"/>
          <p:nvPr/>
        </p:nvSpPr>
        <p:spPr>
          <a:xfrm>
            <a:off x="90369" y="926724"/>
            <a:ext cx="11973566" cy="33846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218621">
              <a:defRPr/>
            </a:pPr>
            <a:r>
              <a:rPr lang="hu-H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Foglalkoztatottak számának változása (2019Q4 és 2020Q4 között)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4B19B9-6BF4-4506-A8D0-4E599CF376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46760"/>
              </p:ext>
            </p:extLst>
          </p:nvPr>
        </p:nvGraphicFramePr>
        <p:xfrm>
          <a:off x="242772" y="1363500"/>
          <a:ext cx="3958969" cy="2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9CF5DC-C1B6-4252-9732-9FC1F2E06D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371077"/>
              </p:ext>
            </p:extLst>
          </p:nvPr>
        </p:nvGraphicFramePr>
        <p:xfrm>
          <a:off x="4213190" y="1337158"/>
          <a:ext cx="3958969" cy="2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F528E7F-D21E-41BE-878D-AF9E199639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916716"/>
              </p:ext>
            </p:extLst>
          </p:nvPr>
        </p:nvGraphicFramePr>
        <p:xfrm>
          <a:off x="8149784" y="1320797"/>
          <a:ext cx="3958969" cy="251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Szövegdoboz 12">
            <a:extLst>
              <a:ext uri="{FF2B5EF4-FFF2-40B4-BE49-F238E27FC236}">
                <a16:creationId xmlns:a16="http://schemas.microsoft.com/office/drawing/2014/main" id="{9421E912-8664-4C27-A451-1350C57A880C}"/>
              </a:ext>
            </a:extLst>
          </p:cNvPr>
          <p:cNvSpPr txBox="1"/>
          <p:nvPr/>
        </p:nvSpPr>
        <p:spPr>
          <a:xfrm>
            <a:off x="118708" y="6531562"/>
            <a:ext cx="3650300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030">
              <a:defRPr/>
            </a:pPr>
            <a:r>
              <a:rPr lang="hu-H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Eurostat/ITM/KT Titkárság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832" y="1969010"/>
            <a:ext cx="8265548" cy="458980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Téglalap 19"/>
          <p:cNvSpPr/>
          <p:nvPr/>
        </p:nvSpPr>
        <p:spPr>
          <a:xfrm>
            <a:off x="6194906" y="2317552"/>
            <a:ext cx="2241265" cy="46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126">
              <a:defRPr/>
            </a:pPr>
            <a:endParaRPr lang="hu-H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 rot="5599607">
            <a:off x="1270633" y="4924011"/>
            <a:ext cx="838781" cy="133465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endParaRPr lang="hu-HU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32" y="153236"/>
            <a:ext cx="11612816" cy="1068795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Egyértelmű a kapcsolat a GDP 2020-as visszaesésének mértéke, valamint a járműiparnak és a turizmusnak az egyes gazdaságokban betöltött szerepe között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17C6E66-5763-45D7-B297-C0F3C8128D86}"/>
              </a:ext>
            </a:extLst>
          </p:cNvPr>
          <p:cNvSpPr txBox="1"/>
          <p:nvPr/>
        </p:nvSpPr>
        <p:spPr>
          <a:xfrm>
            <a:off x="315834" y="1323749"/>
            <a:ext cx="8265547" cy="58462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defTabSz="1218621">
              <a:defRPr/>
            </a:pPr>
            <a:r>
              <a:rPr lang="hu-H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járműipar és a szálláshely-szolgáltatás, vendéglátás ágazatok részaránya az európai gazdaságok GDP-jében </a:t>
            </a:r>
            <a:r>
              <a:rPr lang="hu-H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5F31E1B-BB40-4EF6-923C-2F99FBF752C7}"/>
              </a:ext>
            </a:extLst>
          </p:cNvPr>
          <p:cNvSpPr txBox="1"/>
          <p:nvPr/>
        </p:nvSpPr>
        <p:spPr>
          <a:xfrm>
            <a:off x="207275" y="6588775"/>
            <a:ext cx="5180251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hu-H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Eurostat, </a:t>
            </a:r>
            <a:r>
              <a:rPr lang="hu-HU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Makronóm</a:t>
            </a:r>
            <a:r>
              <a:rPr lang="hu-H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Intézet számítás</a:t>
            </a:r>
          </a:p>
        </p:txBody>
      </p:sp>
      <p:sp>
        <p:nvSpPr>
          <p:cNvPr id="8" name="Ellipszis 7"/>
          <p:cNvSpPr/>
          <p:nvPr/>
        </p:nvSpPr>
        <p:spPr>
          <a:xfrm rot="395533">
            <a:off x="3933846" y="5045720"/>
            <a:ext cx="4399505" cy="98979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endParaRPr lang="hu-HU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772236" y="4620694"/>
            <a:ext cx="2504423" cy="390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r>
              <a:rPr lang="hu-HU" sz="1600" dirty="0">
                <a:solidFill>
                  <a:srgbClr val="7D3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Mediterrán országok</a:t>
            </a:r>
          </a:p>
        </p:txBody>
      </p:sp>
      <p:sp>
        <p:nvSpPr>
          <p:cNvPr id="10" name="Ellipszis 9"/>
          <p:cNvSpPr/>
          <p:nvPr/>
        </p:nvSpPr>
        <p:spPr>
          <a:xfrm>
            <a:off x="801479" y="3476613"/>
            <a:ext cx="1028432" cy="169500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endParaRPr lang="hu-HU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848009" y="1323748"/>
            <a:ext cx="3018639" cy="52350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981" tIns="71981" rIns="71981" bIns="71981" rtlCol="0" anchor="t"/>
          <a:lstStyle/>
          <a:p>
            <a:pPr defTabSz="914126">
              <a:spcAft>
                <a:spcPts val="600"/>
              </a:spcAft>
              <a:defRPr/>
            </a:pPr>
            <a:r>
              <a:rPr lang="hu-H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Három országcsoport azonosítható:</a:t>
            </a:r>
          </a:p>
          <a:p>
            <a:pPr marL="342797" indent="-342797" defTabSz="914126">
              <a:spcAft>
                <a:spcPts val="600"/>
              </a:spcAft>
              <a:buFontTx/>
              <a:buAutoNum type="arabicPeriod"/>
              <a:defRPr/>
            </a:pPr>
            <a:r>
              <a:rPr lang="hu-HU" sz="1500" dirty="0">
                <a:solidFill>
                  <a:srgbClr val="7D3C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turizmus GDP-részaránya magas, a járműiparé alacsony (mediterrán országok) – 2020-ban jobban visszaesett a GDP-jük, mint Magyarországnak</a:t>
            </a:r>
          </a:p>
          <a:p>
            <a:pPr marL="342797" indent="-342797" defTabSz="914126">
              <a:spcAft>
                <a:spcPts val="600"/>
              </a:spcAft>
              <a:buFontTx/>
              <a:buAutoNum type="arabicPeriod"/>
              <a:defRPr/>
            </a:pPr>
            <a:r>
              <a:rPr lang="hu-H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járműipar GDP-részaránya magas, a turizmusé alacsony (németek, szlovákok, lengyelek) – 2020-ban kevésbé esett vissza a GDP-jük, mint Magyarországnak.</a:t>
            </a:r>
          </a:p>
          <a:p>
            <a:pPr marL="342797" indent="-342797" defTabSz="914126">
              <a:spcAft>
                <a:spcPts val="600"/>
              </a:spcAft>
              <a:buFontTx/>
              <a:buAutoNum type="arabicPeriod"/>
              <a:defRPr/>
            </a:pPr>
            <a:r>
              <a:rPr lang="hu-HU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Alacsony a turizmus és a járműipar GDP-részaránya is (közép-európai, balti és északi országok) – 2020-ban kevésbé esett vissza a GDP-jük, mint Magyarországnak.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789" y="6580182"/>
            <a:ext cx="1310703" cy="26415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82100" y="3422113"/>
            <a:ext cx="1293376" cy="272303"/>
          </a:xfrm>
          <a:prstGeom prst="rect">
            <a:avLst/>
          </a:prstGeom>
          <a:solidFill>
            <a:srgbClr val="A39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r>
              <a:rPr lang="hu-HU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</a:t>
            </a:r>
          </a:p>
        </p:txBody>
      </p:sp>
      <p:cxnSp>
        <p:nvCxnSpPr>
          <p:cNvPr id="15" name="Szögletes összekötő 14"/>
          <p:cNvCxnSpPr/>
          <p:nvPr/>
        </p:nvCxnSpPr>
        <p:spPr>
          <a:xfrm rot="10800000" flipV="1">
            <a:off x="2380565" y="3558263"/>
            <a:ext cx="401536" cy="225704"/>
          </a:xfrm>
          <a:prstGeom prst="bentConnector3">
            <a:avLst/>
          </a:prstGeom>
          <a:ln>
            <a:solidFill>
              <a:srgbClr val="A396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/>
          <p:cNvSpPr/>
          <p:nvPr/>
        </p:nvSpPr>
        <p:spPr>
          <a:xfrm>
            <a:off x="5455764" y="2256706"/>
            <a:ext cx="2653947" cy="18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126">
              <a:defRPr/>
            </a:pPr>
            <a:r>
              <a:rPr lang="hu-H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Jobban teljesített, mint Magyarország</a:t>
            </a:r>
          </a:p>
        </p:txBody>
      </p:sp>
      <p:sp>
        <p:nvSpPr>
          <p:cNvPr id="16" name="Ellipszis 15"/>
          <p:cNvSpPr/>
          <p:nvPr/>
        </p:nvSpPr>
        <p:spPr>
          <a:xfrm>
            <a:off x="5246634" y="2256706"/>
            <a:ext cx="179953" cy="179953"/>
          </a:xfrm>
          <a:prstGeom prst="ellipse">
            <a:avLst/>
          </a:prstGeom>
          <a:solidFill>
            <a:srgbClr val="00BFC7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endParaRPr lang="hu-HU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5246634" y="2538375"/>
            <a:ext cx="179953" cy="179953"/>
          </a:xfrm>
          <a:prstGeom prst="ellipse">
            <a:avLst/>
          </a:prstGeom>
          <a:solidFill>
            <a:srgbClr val="FD756D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126">
              <a:defRPr/>
            </a:pPr>
            <a:endParaRPr lang="hu-HU" sz="179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5455764" y="2547423"/>
            <a:ext cx="2951231" cy="18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126">
              <a:defRPr/>
            </a:pPr>
            <a:r>
              <a:rPr lang="hu-H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Rosszabbul teljesített, mint Magyarország</a:t>
            </a:r>
          </a:p>
        </p:txBody>
      </p:sp>
      <p:sp>
        <p:nvSpPr>
          <p:cNvPr id="21" name="Téglalap 20"/>
          <p:cNvSpPr/>
          <p:nvPr/>
        </p:nvSpPr>
        <p:spPr>
          <a:xfrm>
            <a:off x="5246634" y="1991069"/>
            <a:ext cx="2951231" cy="18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126">
              <a:defRPr/>
            </a:pPr>
            <a:r>
              <a:rPr lang="hu-H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2020-as GDP-adat tekintetében: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8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68" y="136525"/>
            <a:ext cx="11233248" cy="1117001"/>
          </a:xfrm>
        </p:spPr>
        <p:txBody>
          <a:bodyPr anchor="ctr">
            <a:noAutofit/>
          </a:bodyPr>
          <a:lstStyle/>
          <a:p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ipari termelés visszapattanása rámutat a 2008-as és a 2020-as válság és válságkezelés különbségeire</a:t>
            </a:r>
          </a:p>
        </p:txBody>
      </p:sp>
      <p:sp>
        <p:nvSpPr>
          <p:cNvPr id="8" name="Téglalap 7"/>
          <p:cNvSpPr/>
          <p:nvPr/>
        </p:nvSpPr>
        <p:spPr>
          <a:xfrm>
            <a:off x="763391" y="1259238"/>
            <a:ext cx="6319719" cy="646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255">
              <a:defRPr/>
            </a:pPr>
            <a:r>
              <a:rPr lang="hu-HU" sz="1799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ipari termelés alakulása </a:t>
            </a:r>
          </a:p>
          <a:p>
            <a:pPr defTabSz="1218255">
              <a:defRPr/>
            </a:pPr>
            <a:r>
              <a:rPr lang="hu-HU" sz="1799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(szezonálisan és munkanappal kiigazított, 2015=100)</a:t>
            </a:r>
            <a:endParaRPr lang="hu-HU" sz="17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-25064" y="6592199"/>
            <a:ext cx="2894092" cy="27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255">
              <a:defRPr/>
            </a:pPr>
            <a:r>
              <a:rPr lang="hu-H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KSH, 2021.03.05./ITM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76FF0ADF-63E1-4E31-9FFA-659C65DF7019}"/>
              </a:ext>
            </a:extLst>
          </p:cNvPr>
          <p:cNvGraphicFramePr>
            <a:graphicFrameLocks/>
          </p:cNvGraphicFramePr>
          <p:nvPr/>
        </p:nvGraphicFramePr>
        <p:xfrm>
          <a:off x="458670" y="1981579"/>
          <a:ext cx="11120793" cy="434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Egyenes összekötő 11"/>
          <p:cNvCxnSpPr/>
          <p:nvPr/>
        </p:nvCxnSpPr>
        <p:spPr>
          <a:xfrm>
            <a:off x="839569" y="1905398"/>
            <a:ext cx="5713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/>
        </p:nvCxnSpPr>
        <p:spPr>
          <a:xfrm flipV="1">
            <a:off x="11249589" y="2625300"/>
            <a:ext cx="95225" cy="1142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11335292" y="2482940"/>
            <a:ext cx="45207" cy="1480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1370471" y="2469131"/>
            <a:ext cx="88108" cy="238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96146"/>
      </p:ext>
    </p:extLst>
  </p:cSld>
  <p:clrMapOvr>
    <a:masterClrMapping/>
  </p:clrMapOvr>
  <p:transition spd="med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3" y="66935"/>
            <a:ext cx="11672047" cy="1113095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2019-ig gyakorlatilag az összes fő szektorban a legmagasabb növekedési dinamikát mutatta. 2020-ban mindenütt visszaesés, 2021-ben az iparban visszapattanás, a többi területen „visszakapaszkodás”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0150" y="1439127"/>
            <a:ext cx="157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Ipar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6283" y="4217067"/>
            <a:ext cx="1579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Építőipar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0812" y="1346793"/>
            <a:ext cx="1579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dirty="0">
                <a:latin typeface="Arial" panose="020B0604020202020204" pitchFamily="34" charset="0"/>
                <a:cs typeface="Arial" panose="020B0604020202020204" pitchFamily="34" charset="0"/>
              </a:rPr>
              <a:t>Piaci szolgáltatások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6090" y="1262102"/>
            <a:ext cx="443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Hozzáadott érték éves változása a versenyszféra fő szektoraiban (%)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679866" y="6502186"/>
            <a:ext cx="1840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Forrás: Eurostat/KT Titkárság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827811"/>
              </p:ext>
            </p:extLst>
          </p:nvPr>
        </p:nvGraphicFramePr>
        <p:xfrm>
          <a:off x="1679866" y="175086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350696"/>
              </p:ext>
            </p:extLst>
          </p:nvPr>
        </p:nvGraphicFramePr>
        <p:xfrm>
          <a:off x="3877869" y="4528805"/>
          <a:ext cx="4572000" cy="227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78863"/>
              </p:ext>
            </p:extLst>
          </p:nvPr>
        </p:nvGraphicFramePr>
        <p:xfrm>
          <a:off x="6251866" y="1750865"/>
          <a:ext cx="42746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694" y="233941"/>
            <a:ext cx="8946571" cy="113479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egész régióban kitüntetett szerepet játszik a járműipar, Magyarországon a 2008-as válság óta végrehajtott nagyberuházások emelték a súlyát, ha cikk-cakkosan is. A trend folytatódik a 2020-as törés után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2" y="6538914"/>
            <a:ext cx="28957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/KT Titkárság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1" y="1549740"/>
            <a:ext cx="263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Járműgyártás részaránya a GDP-ből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68237" y="1580517"/>
            <a:ext cx="3176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Járműgyártás részaránya a foglalkoztatásból (%)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/>
        </p:nvGraphicFramePr>
        <p:xfrm>
          <a:off x="1648693" y="2377074"/>
          <a:ext cx="4675908" cy="383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6324602" y="2377074"/>
          <a:ext cx="4270663" cy="383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1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399" y="293634"/>
            <a:ext cx="8296955" cy="745629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Némi késéssel ugyan, de a németországi feldolgozóipar teljesítménye a régióban is érezteti hatását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1943" y="6225548"/>
            <a:ext cx="8497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sz="1100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/KT Titkárság, </a:t>
            </a:r>
          </a:p>
          <a:p>
            <a:r>
              <a:rPr lang="hu-HU" sz="1100" dirty="0">
                <a:latin typeface="Arial" panose="020B0604020202020204" pitchFamily="34" charset="0"/>
                <a:cs typeface="Arial" panose="020B0604020202020204" pitchFamily="34" charset="0"/>
              </a:rPr>
              <a:t>A jobb oldali ábrán az ország nevek után zárójelben a járműipar feldolgozóipari hozzáadott értékben vett súlya szerepel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4823" y="1145796"/>
            <a:ext cx="361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Feldolgozóipari termelés Németországban és a környező országokban (2017 december =100)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6194485" y="1145799"/>
            <a:ext cx="4238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Járműgyártás Németországban és a környező országokban (2017 december =100)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/>
        </p:nvGraphicFramePr>
        <p:xfrm>
          <a:off x="1742398" y="2083325"/>
          <a:ext cx="4572000" cy="389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/>
          </p:cNvGraphicFramePr>
          <p:nvPr/>
        </p:nvGraphicFramePr>
        <p:xfrm>
          <a:off x="6314398" y="2057400"/>
          <a:ext cx="4266516" cy="410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8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5430" y="14843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2"/>
          <p:cNvSpPr txBox="1"/>
          <p:nvPr/>
        </p:nvSpPr>
        <p:spPr>
          <a:xfrm>
            <a:off x="461025" y="1145796"/>
            <a:ext cx="361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Bruttó állóeszköz felhalmozás (GDP %)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99243" y="40045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2"/>
          <p:cNvSpPr txBox="1"/>
          <p:nvPr/>
        </p:nvSpPr>
        <p:spPr>
          <a:xfrm>
            <a:off x="3799243" y="3665980"/>
            <a:ext cx="361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Nettó export (GDP %)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03056" y="14843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2"/>
          <p:cNvSpPr txBox="1"/>
          <p:nvPr/>
        </p:nvSpPr>
        <p:spPr>
          <a:xfrm>
            <a:off x="7544696" y="1151281"/>
            <a:ext cx="361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Fogyasztás (GDP %)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86337" y="220113"/>
            <a:ext cx="3615042" cy="1094960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Fogyasztásban is az erőteljes visszaesés után lassú növekedés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429" y="292328"/>
            <a:ext cx="3744001" cy="7498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felhalmozási rátánk 2017 óta növekedik, utolérjük a KKE országok felső sávját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99704" y="2615901"/>
            <a:ext cx="2581835" cy="1094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Nettó exportunk a visszaesés után újra felfelé ível</a:t>
            </a:r>
            <a:endParaRPr lang="hu-H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679866" y="6502186"/>
            <a:ext cx="1840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Forrás: Eurostat/KT Titkárság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0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F2CDD13-964B-4395-B4E7-43A03D70C8A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05434" y="1820731"/>
          <a:ext cx="5194151" cy="48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725145-4B06-4F07-B978-4A2CB0FE69E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27288" y="1820731"/>
          <a:ext cx="5194151" cy="48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2"/>
          <p:cNvSpPr txBox="1"/>
          <p:nvPr/>
        </p:nvSpPr>
        <p:spPr>
          <a:xfrm>
            <a:off x="1289363" y="1482177"/>
            <a:ext cx="361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Export volumen változása 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6605433" y="1482177"/>
            <a:ext cx="3615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Import volumen változása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05435" y="293634"/>
            <a:ext cx="9133919" cy="1373801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Külkereskedelmi forgalmunk zuhanását 2021-ben szárnyalás követi – az exportban jobban, mint az importban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41522" y="6518397"/>
            <a:ext cx="18405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Forrás: Eurostat/KT Titkárság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99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24003" y="6538914"/>
            <a:ext cx="62446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Forrás: KSH adatok alapján KT Titkársága gyűjtés és szerkesztés,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636286" y="131199"/>
            <a:ext cx="884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Exportunkban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EU országok részesedése a meghatározó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2635848" y="592864"/>
            <a:ext cx="65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Magyarország exportjának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országcsoportonkénti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összetétele 2012-ben és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tavaszán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839687" y="5499025"/>
            <a:ext cx="3414855" cy="49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Összes kivitel: 23 143,1 milliárd Ft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060935" y="6300387"/>
            <a:ext cx="403603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Összes kivitel: 26 229,8 milliárd Ft</a:t>
            </a:r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/>
          </p:nvPr>
        </p:nvGraphicFramePr>
        <p:xfrm>
          <a:off x="1125983" y="1495678"/>
          <a:ext cx="4529417" cy="331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/>
          </p:nvPr>
        </p:nvGraphicFramePr>
        <p:xfrm>
          <a:off x="5655400" y="1477722"/>
          <a:ext cx="4830185" cy="4084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3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térkép látható&#10;&#10;Automatikusan generált leírás">
            <a:extLst>
              <a:ext uri="{FF2B5EF4-FFF2-40B4-BE49-F238E27FC236}">
                <a16:creationId xmlns:a16="http://schemas.microsoft.com/office/drawing/2014/main" id="{5FE7A8CD-5558-44E2-ABEA-673A7054D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0315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19336" y="-5317"/>
            <a:ext cx="60486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b="1" dirty="0"/>
              <a:t>Az európai országok 2020-as gazdasági mentőcsomagjai a koronavírus okozta gazdasági károk kezelésére</a:t>
            </a:r>
            <a:endParaRPr lang="en-GB" sz="2800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u-HU" b="0" smtClean="0"/>
              <a:t>| </a:t>
            </a:r>
            <a:r>
              <a:rPr lang="hu-HU" smtClean="0"/>
              <a:t> </a:t>
            </a:r>
            <a:fld id="{B6348C7E-BA5E-4594-9F17-3534491E9242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80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524004" y="6575918"/>
            <a:ext cx="44381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i="1" dirty="0"/>
              <a:t>Forrás: KSH adatok alapján KT Titkársága gyűjtés és szerkesztés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944138" y="831166"/>
            <a:ext cx="65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Magyarország importjának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országcsoportonkénti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összetétele 2012-ben és 2020-ban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614891" y="57357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Importunkban is kiemelkedő az EU országok súlya. Az ázsiai országok előretörése szembetűnő</a:t>
            </a:r>
            <a:endParaRPr lang="hu-H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"/>
          <p:cNvSpPr txBox="1"/>
          <p:nvPr/>
        </p:nvSpPr>
        <p:spPr>
          <a:xfrm>
            <a:off x="1872231" y="5993463"/>
            <a:ext cx="3741729" cy="346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dirty="0"/>
              <a:t>Összes behozatal: 21 221,0 milliárd Ft </a:t>
            </a:r>
          </a:p>
        </p:txBody>
      </p:sp>
      <p:sp>
        <p:nvSpPr>
          <p:cNvPr id="13" name="Szövegdoboz 1"/>
          <p:cNvSpPr txBox="1"/>
          <p:nvPr/>
        </p:nvSpPr>
        <p:spPr>
          <a:xfrm>
            <a:off x="6232863" y="6405497"/>
            <a:ext cx="3741729" cy="346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b="1" dirty="0"/>
              <a:t>Összes behozatal: </a:t>
            </a:r>
            <a:r>
              <a:rPr lang="hu-HU" sz="1800" b="1" dirty="0" smtClean="0"/>
              <a:t>16 520,0 </a:t>
            </a:r>
            <a:r>
              <a:rPr lang="hu-HU" sz="1800" b="1" dirty="0"/>
              <a:t>milliárd Ft </a:t>
            </a:r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/>
          </p:nvPr>
        </p:nvGraphicFramePr>
        <p:xfrm>
          <a:off x="1872231" y="1952690"/>
          <a:ext cx="4031897" cy="319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/>
          </p:nvPr>
        </p:nvGraphicFramePr>
        <p:xfrm>
          <a:off x="5962189" y="1547730"/>
          <a:ext cx="5342358" cy="43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8567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4">
            <a:extLst>
              <a:ext uri="{FF2B5EF4-FFF2-40B4-BE49-F238E27FC236}">
                <a16:creationId xmlns:a16="http://schemas.microsoft.com/office/drawing/2014/main" id="{7A9B1F5D-9CE7-4A44-8238-E3FD4E66B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74"/>
          <a:stretch/>
        </p:blipFill>
        <p:spPr>
          <a:xfrm>
            <a:off x="2049938" y="641612"/>
            <a:ext cx="8568952" cy="58973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6495ADF-39E9-434D-B78C-AAE2AD49F3FC}"/>
              </a:ext>
            </a:extLst>
          </p:cNvPr>
          <p:cNvSpPr txBox="1">
            <a:spLocks/>
          </p:cNvSpPr>
          <p:nvPr/>
        </p:nvSpPr>
        <p:spPr>
          <a:xfrm>
            <a:off x="263352" y="12089"/>
            <a:ext cx="11737303" cy="9103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V4 régió gazdasága erősen függ a németországi kapcsolatoktól az évtized fordulóján</a:t>
            </a:r>
            <a:b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Beáramló FDI állomány aránya a GDP-hez</a:t>
            </a:r>
            <a:r>
              <a:rPr lang="hu-HU" sz="2400" dirty="0"/>
              <a:t/>
            </a:r>
            <a:br>
              <a:rPr lang="hu-HU" sz="2400" dirty="0"/>
            </a:b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1933C826-2A09-4C7F-A6F7-936A1C33C547}"/>
              </a:ext>
            </a:extLst>
          </p:cNvPr>
          <p:cNvSpPr txBox="1"/>
          <p:nvPr/>
        </p:nvSpPr>
        <p:spPr>
          <a:xfrm>
            <a:off x="8904312" y="4059384"/>
            <a:ext cx="2689719" cy="120032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2"/>
                </a:solidFill>
              </a:rPr>
              <a:t>Német export súlya: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22,2%</a:t>
            </a:r>
          </a:p>
          <a:p>
            <a:pPr algn="ctr"/>
            <a:r>
              <a:rPr lang="hu-HU" sz="2400" dirty="0" err="1">
                <a:solidFill>
                  <a:schemeClr val="tx2"/>
                </a:solidFill>
              </a:rPr>
              <a:t>FDI</a:t>
            </a:r>
            <a:r>
              <a:rPr lang="hu-HU" sz="2400" dirty="0">
                <a:solidFill>
                  <a:schemeClr val="tx2"/>
                </a:solidFill>
              </a:rPr>
              <a:t>/GDP: </a:t>
            </a:r>
            <a:r>
              <a:rPr lang="hu-HU" sz="2400" b="1" dirty="0">
                <a:solidFill>
                  <a:schemeClr val="tx2"/>
                </a:solidFill>
              </a:rPr>
              <a:t>54,9%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DCFAC82-9877-499A-A5BD-57584F062443}"/>
              </a:ext>
            </a:extLst>
          </p:cNvPr>
          <p:cNvSpPr txBox="1"/>
          <p:nvPr/>
        </p:nvSpPr>
        <p:spPr>
          <a:xfrm>
            <a:off x="2049938" y="5543146"/>
            <a:ext cx="271126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tx2"/>
                </a:solidFill>
              </a:rPr>
              <a:t>Német export súlya:</a:t>
            </a:r>
            <a:br>
              <a:rPr lang="hu-HU" sz="2400" dirty="0">
                <a:solidFill>
                  <a:schemeClr val="tx2"/>
                </a:solidFill>
              </a:rPr>
            </a:br>
            <a:r>
              <a:rPr lang="hu-HU" sz="2400" b="1" dirty="0">
                <a:solidFill>
                  <a:schemeClr val="tx2"/>
                </a:solidFill>
              </a:rPr>
              <a:t>27,4%</a:t>
            </a:r>
          </a:p>
          <a:p>
            <a:pPr algn="ctr"/>
            <a:r>
              <a:rPr lang="hu-HU" sz="2400" dirty="0" err="1">
                <a:solidFill>
                  <a:schemeClr val="tx2"/>
                </a:solidFill>
              </a:rPr>
              <a:t>FDI</a:t>
            </a:r>
            <a:r>
              <a:rPr lang="hu-HU" sz="2400" dirty="0">
                <a:solidFill>
                  <a:schemeClr val="tx2"/>
                </a:solidFill>
              </a:rPr>
              <a:t>/GDP: </a:t>
            </a:r>
            <a:r>
              <a:rPr lang="hu-HU" sz="2400" b="1" dirty="0">
                <a:solidFill>
                  <a:schemeClr val="tx2"/>
                </a:solidFill>
              </a:rPr>
              <a:t>58%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07B23A0E-B736-4556-81A1-2EA6D6335F2D}"/>
              </a:ext>
            </a:extLst>
          </p:cNvPr>
          <p:cNvSpPr txBox="1"/>
          <p:nvPr/>
        </p:nvSpPr>
        <p:spPr>
          <a:xfrm>
            <a:off x="623392" y="1661223"/>
            <a:ext cx="2717044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</a:rPr>
              <a:t>Német export súlya:</a:t>
            </a:r>
            <a:br>
              <a:rPr lang="hu-HU" sz="2400" dirty="0">
                <a:solidFill>
                  <a:srgbClr val="002060"/>
                </a:solidFill>
              </a:rPr>
            </a:br>
            <a:r>
              <a:rPr lang="hu-HU" sz="2400" b="1" dirty="0">
                <a:solidFill>
                  <a:srgbClr val="002060"/>
                </a:solidFill>
              </a:rPr>
              <a:t>32,4%</a:t>
            </a:r>
          </a:p>
          <a:p>
            <a:pPr algn="ctr"/>
            <a:r>
              <a:rPr lang="hu-HU" sz="2400" dirty="0" err="1">
                <a:solidFill>
                  <a:srgbClr val="002060"/>
                </a:solidFill>
              </a:rPr>
              <a:t>FDI</a:t>
            </a:r>
            <a:r>
              <a:rPr lang="hu-HU" sz="2400" dirty="0">
                <a:solidFill>
                  <a:srgbClr val="002060"/>
                </a:solidFill>
              </a:rPr>
              <a:t>/GDP: </a:t>
            </a:r>
            <a:r>
              <a:rPr lang="hu-HU" sz="2400" b="1" dirty="0">
                <a:solidFill>
                  <a:srgbClr val="002060"/>
                </a:solidFill>
              </a:rPr>
              <a:t>64%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0E6437B-19D8-4A89-890C-6C3B99B6E728}"/>
              </a:ext>
            </a:extLst>
          </p:cNvPr>
          <p:cNvSpPr txBox="1"/>
          <p:nvPr/>
        </p:nvSpPr>
        <p:spPr>
          <a:xfrm>
            <a:off x="5133134" y="1827634"/>
            <a:ext cx="282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Német export súlya:</a:t>
            </a:r>
            <a:br>
              <a:rPr lang="hu-HU" sz="2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28,1%</a:t>
            </a:r>
          </a:p>
          <a:p>
            <a:pPr algn="ctr"/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FDI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/GDP: </a:t>
            </a: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39%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446E415-D13A-4C64-B540-18FDD6F18C31}"/>
              </a:ext>
            </a:extLst>
          </p:cNvPr>
          <p:cNvSpPr txBox="1">
            <a:spLocks/>
          </p:cNvSpPr>
          <p:nvPr/>
        </p:nvSpPr>
        <p:spPr>
          <a:xfrm>
            <a:off x="8753321" y="5809370"/>
            <a:ext cx="3275750" cy="3504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1400" dirty="0"/>
              <a:t>Forrás | Európai Bizottság, OECD/ Parragh Bianka/MNB/KT Titkárság</a:t>
            </a:r>
            <a:endParaRPr lang="en-GB" sz="1400" dirty="0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4728351" y="6005946"/>
            <a:ext cx="1305305" cy="1662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 flipV="1">
            <a:off x="7392144" y="4659548"/>
            <a:ext cx="1523320" cy="2201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3287688" y="2582526"/>
            <a:ext cx="1667711" cy="1422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510370" y="4008864"/>
            <a:ext cx="3420434" cy="14257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i="1" dirty="0" smtClean="0"/>
              <a:t>A magyar járműipar </a:t>
            </a:r>
            <a:r>
              <a:rPr lang="hu-HU" i="1" dirty="0"/>
              <a:t>nagyjából hatszáz cége a külföldi bevételek </a:t>
            </a:r>
            <a:r>
              <a:rPr lang="hu-HU" i="1" dirty="0" smtClean="0"/>
              <a:t>közel 50 </a:t>
            </a:r>
            <a:r>
              <a:rPr lang="hu-HU" i="1" dirty="0"/>
              <a:t>százalékát a németekhez irányuló exportból </a:t>
            </a:r>
            <a:r>
              <a:rPr lang="hu-HU" i="1" dirty="0" smtClean="0"/>
              <a:t>könyvelhette el  a közelmúltban.</a:t>
            </a:r>
            <a:endParaRPr lang="en-GB" i="1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7" name="Egyenes összekötő 16"/>
          <p:cNvCxnSpPr>
            <a:stCxn id="13" idx="2"/>
            <a:endCxn id="5" idx="0"/>
          </p:cNvCxnSpPr>
          <p:nvPr/>
        </p:nvCxnSpPr>
        <p:spPr>
          <a:xfrm>
            <a:off x="2220587" y="5434575"/>
            <a:ext cx="1184984" cy="10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5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ép 1043" descr="USA-Kína_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0" y="1416106"/>
            <a:ext cx="5734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Kép 1045" descr="USA-Kína_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2" y="3535363"/>
            <a:ext cx="5724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0306" y="2504"/>
            <a:ext cx="117616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u-HU" alt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Kína gazdasági előre törését mutatja minden statisztika.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Mely országok számára volt fontosabb kereskedelmi partner Kína, mint az USA?  </a:t>
            </a:r>
            <a:endParaRPr kumimoji="0" lang="hu-HU" altLang="hu-H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527" y="6463169"/>
            <a:ext cx="7194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effectLst/>
              </a:rPr>
              <a:t>Forrás: The Economist alapján </a:t>
            </a:r>
            <a:r>
              <a:rPr lang="hu-HU" sz="1100" dirty="0" err="1" smtClean="0">
                <a:effectLst/>
              </a:rPr>
              <a:t>Kopint-Tárki</a:t>
            </a:r>
            <a:r>
              <a:rPr lang="hu-HU" sz="1100" dirty="0" smtClean="0">
                <a:effectLst/>
              </a:rPr>
              <a:t>, KT Titkárság szerkesztés</a:t>
            </a:r>
            <a:endParaRPr lang="hu-H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65063" y="87679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</a:rPr>
              <a:t>2000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36652" y="295058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C00000"/>
                </a:solidFill>
              </a:rPr>
              <a:t>2020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1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C08B684-261E-4677-BB68-D637ED4396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8375"/>
          <a:stretch/>
        </p:blipFill>
        <p:spPr>
          <a:xfrm>
            <a:off x="2304082" y="1369200"/>
            <a:ext cx="7301381" cy="54343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23F1B-EEEB-4AD1-A37F-AEFE5FB083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22190" y="6477635"/>
            <a:ext cx="3600000" cy="369333"/>
          </a:xfrm>
        </p:spPr>
        <p:txBody>
          <a:bodyPr/>
          <a:lstStyle/>
          <a:p>
            <a:pPr marL="0" indent="0" algn="l">
              <a:buNone/>
            </a:pPr>
            <a:r>
              <a:rPr lang="hu-HU" dirty="0"/>
              <a:t>Forrás: KSH, KT Titkárság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54F3E-9D9A-416D-92E8-88A0E3D9929F}"/>
              </a:ext>
            </a:extLst>
          </p:cNvPr>
          <p:cNvSpPr txBox="1"/>
          <p:nvPr/>
        </p:nvSpPr>
        <p:spPr>
          <a:xfrm>
            <a:off x="1676160" y="3029488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2010:</a:t>
            </a:r>
            <a:r>
              <a:rPr lang="hu-HU" sz="2000" b="1" dirty="0"/>
              <a:t> </a:t>
            </a:r>
            <a:br>
              <a:rPr lang="hu-HU" sz="2000" b="1" dirty="0"/>
            </a:br>
            <a:r>
              <a:rPr lang="hu-HU" sz="2000" b="1" dirty="0"/>
              <a:t>318,6 milliárd forint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F7E65-66F2-4184-9876-8961933CFF81}"/>
              </a:ext>
            </a:extLst>
          </p:cNvPr>
          <p:cNvSpPr txBox="1"/>
          <p:nvPr/>
        </p:nvSpPr>
        <p:spPr>
          <a:xfrm>
            <a:off x="1622190" y="5114925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2020: </a:t>
            </a:r>
            <a:br>
              <a:rPr lang="hu-HU" sz="2000" dirty="0"/>
            </a:br>
            <a:r>
              <a:rPr lang="hu-HU" sz="2000" b="1" dirty="0"/>
              <a:t>629,4 milliárd forint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6FA23-2771-410C-A726-874C0AD86780}"/>
              </a:ext>
            </a:extLst>
          </p:cNvPr>
          <p:cNvSpPr txBox="1"/>
          <p:nvPr/>
        </p:nvSpPr>
        <p:spPr>
          <a:xfrm>
            <a:off x="1912703" y="1488139"/>
            <a:ext cx="1990725" cy="707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A teljes magyar export Kínába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C13ED-8C7E-487E-AA53-5D54D50E5938}"/>
              </a:ext>
            </a:extLst>
          </p:cNvPr>
          <p:cNvSpPr txBox="1"/>
          <p:nvPr/>
        </p:nvSpPr>
        <p:spPr>
          <a:xfrm>
            <a:off x="8096250" y="3072883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2010: </a:t>
            </a:r>
            <a:br>
              <a:rPr lang="hu-HU" sz="2000" dirty="0"/>
            </a:br>
            <a:r>
              <a:rPr lang="hu-HU" sz="2000" b="1" dirty="0"/>
              <a:t>1284,5 milliárd forint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8A595E-C889-43A9-8E48-BA6481ECF641}"/>
              </a:ext>
            </a:extLst>
          </p:cNvPr>
          <p:cNvSpPr txBox="1"/>
          <p:nvPr/>
        </p:nvSpPr>
        <p:spPr>
          <a:xfrm>
            <a:off x="7975104" y="5153025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2020: </a:t>
            </a:r>
            <a:br>
              <a:rPr lang="hu-HU" sz="2000" dirty="0"/>
            </a:br>
            <a:r>
              <a:rPr lang="hu-HU" sz="2000" b="1" dirty="0"/>
              <a:t>2690,3 milliárd forint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8A21AE8-D486-4406-959E-241EB51B1BD0}"/>
              </a:ext>
            </a:extLst>
          </p:cNvPr>
          <p:cNvSpPr/>
          <p:nvPr/>
        </p:nvSpPr>
        <p:spPr>
          <a:xfrm>
            <a:off x="9024438" y="3780770"/>
            <a:ext cx="581025" cy="133415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A2837D-60E3-4BA3-A076-1A5A841A1FF8}"/>
              </a:ext>
            </a:extLst>
          </p:cNvPr>
          <p:cNvSpPr txBox="1"/>
          <p:nvPr/>
        </p:nvSpPr>
        <p:spPr>
          <a:xfrm>
            <a:off x="8371934" y="1458105"/>
            <a:ext cx="2296067" cy="7078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A teljes magyar import Kínából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BEE7D23-A81F-4EB3-88FA-BC427BC3ADFC}"/>
              </a:ext>
            </a:extLst>
          </p:cNvPr>
          <p:cNvSpPr/>
          <p:nvPr/>
        </p:nvSpPr>
        <p:spPr>
          <a:xfrm>
            <a:off x="2642688" y="3780770"/>
            <a:ext cx="581025" cy="1334155"/>
          </a:xfrm>
          <a:prstGeom prst="down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19336" y="109402"/>
            <a:ext cx="11881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Kína egyre erőteljesebben részesedik mind az exportunkban, mind az importunkban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8B6F7E65-66F2-4184-9876-8961933CFF81}"/>
              </a:ext>
            </a:extLst>
          </p:cNvPr>
          <p:cNvSpPr txBox="1"/>
          <p:nvPr/>
        </p:nvSpPr>
        <p:spPr>
          <a:xfrm>
            <a:off x="1528272" y="5741348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2021 (I-V. hó): </a:t>
            </a:r>
            <a:br>
              <a:rPr lang="hu-HU" sz="2000" dirty="0"/>
            </a:br>
            <a:r>
              <a:rPr lang="hu-HU" sz="2000" b="1" dirty="0"/>
              <a:t>313,9 milliárd forint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C48A595E-C889-43A9-8E48-BA6481ECF641}"/>
              </a:ext>
            </a:extLst>
          </p:cNvPr>
          <p:cNvSpPr txBox="1"/>
          <p:nvPr/>
        </p:nvSpPr>
        <p:spPr>
          <a:xfrm>
            <a:off x="7957088" y="5760794"/>
            <a:ext cx="257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2021 (I-V. hó): </a:t>
            </a: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/>
              <a:t>1152,8 milliárd forint</a:t>
            </a:r>
          </a:p>
        </p:txBody>
      </p:sp>
    </p:spTree>
    <p:extLst>
      <p:ext uri="{BB962C8B-B14F-4D97-AF65-F5344CB8AC3E}">
        <p14:creationId xmlns:p14="http://schemas.microsoft.com/office/powerpoint/2010/main" val="241644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94411" y="154462"/>
            <a:ext cx="8859289" cy="79499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914400"/>
            <a:r>
              <a:rPr lang="hu-HU" sz="2400" dirty="0">
                <a:solidFill>
                  <a:schemeClr val="accent1">
                    <a:lumMod val="75000"/>
                  </a:schemeClr>
                </a:solidFill>
              </a:rPr>
              <a:t>Súlypontváltás a világgazdaságban: az E7 országok (Kína, India, Brazília, Oroszország, Indonézia, Mexikó, Törökország) gazdasági súlya duplája lesz a G7 országokénak 2050-re</a:t>
            </a:r>
          </a:p>
        </p:txBody>
      </p:sp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5BC91BD8-E65B-4143-BA43-101E842DD2AD}"/>
              </a:ext>
            </a:extLst>
          </p:cNvPr>
          <p:cNvGraphicFramePr/>
          <p:nvPr/>
        </p:nvGraphicFramePr>
        <p:xfrm>
          <a:off x="1964945" y="2171314"/>
          <a:ext cx="4760669" cy="205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églalap 8">
            <a:extLst>
              <a:ext uri="{FF2B5EF4-FFF2-40B4-BE49-F238E27FC236}">
                <a16:creationId xmlns:a16="http://schemas.microsoft.com/office/drawing/2014/main" id="{F2BD855B-EFEB-2843-B68E-DEE0E82F7798}"/>
              </a:ext>
            </a:extLst>
          </p:cNvPr>
          <p:cNvSpPr/>
          <p:nvPr/>
        </p:nvSpPr>
        <p:spPr>
          <a:xfrm>
            <a:off x="1885763" y="2209421"/>
            <a:ext cx="2693004" cy="63180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240"/>
            <a:r>
              <a:rPr lang="hu-HU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panose="020B0604020202020204" pitchFamily="34" charset="0"/>
              </a:rPr>
              <a:t>Gazdasági hatalomváltás: az E7 és a G7 országok GDP-je (ezer milliárd dollár, folyóáron)</a:t>
            </a:r>
            <a:r>
              <a:rPr lang="hu-HU" sz="1200" kern="0" baseline="30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  <a:cs typeface="Arial" panose="020B0604020202020204" pitchFamily="34" charset="0"/>
              </a:rPr>
              <a:t>1</a:t>
            </a:r>
            <a:endParaRPr lang="hu-HU" sz="1200" kern="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" name="Háromszög 10">
            <a:extLst>
              <a:ext uri="{FF2B5EF4-FFF2-40B4-BE49-F238E27FC236}">
                <a16:creationId xmlns:a16="http://schemas.microsoft.com/office/drawing/2014/main" id="{FA22170E-C94A-AD4B-98B4-4DB2BEEE2A8E}"/>
              </a:ext>
            </a:extLst>
          </p:cNvPr>
          <p:cNvSpPr/>
          <p:nvPr/>
        </p:nvSpPr>
        <p:spPr>
          <a:xfrm rot="16200000" flipV="1">
            <a:off x="6001538" y="3022093"/>
            <a:ext cx="1822512" cy="216000"/>
          </a:xfrm>
          <a:prstGeom prst="triangl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0"/>
            <a:endParaRPr lang="hu-H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églalap 11">
            <a:extLst>
              <a:ext uri="{FF2B5EF4-FFF2-40B4-BE49-F238E27FC236}">
                <a16:creationId xmlns:a16="http://schemas.microsoft.com/office/drawing/2014/main" id="{2FFB3E6F-69E9-2D4C-A686-FFF4319E3FED}"/>
              </a:ext>
            </a:extLst>
          </p:cNvPr>
          <p:cNvSpPr/>
          <p:nvPr/>
        </p:nvSpPr>
        <p:spPr>
          <a:xfrm>
            <a:off x="7099975" y="2006221"/>
            <a:ext cx="3453725" cy="30719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14313" indent="-214313" defTabSz="914240">
              <a:spcAft>
                <a:spcPts val="225"/>
              </a:spcAft>
              <a:buFont typeface="Wingdings" pitchFamily="2" charset="2"/>
              <a:buChar char="§"/>
            </a:pP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 </a:t>
            </a:r>
            <a:r>
              <a:rPr lang="hu-HU" sz="14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szabadkereskedelmet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hirdető fejlett </a:t>
            </a: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nyugati országok egyre jobban védik saját piacaikat 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(pl. USA védővámok)</a:t>
            </a:r>
          </a:p>
          <a:p>
            <a:pPr marL="214313" indent="-214313" defTabSz="914240">
              <a:spcAft>
                <a:spcPts val="225"/>
              </a:spcAft>
              <a:buFont typeface="Wingdings" pitchFamily="2" charset="2"/>
              <a:buChar char="§"/>
            </a:pP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Kína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és a többi fejlődő ország </a:t>
            </a: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a szabadkereskedelem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legfőbb </a:t>
            </a: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támogatójá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vá válik</a:t>
            </a:r>
          </a:p>
          <a:p>
            <a:pPr marL="214313" indent="-214313" defTabSz="914240">
              <a:spcAft>
                <a:spcPts val="225"/>
              </a:spcAft>
              <a:buFont typeface="Wingdings" pitchFamily="2" charset="2"/>
              <a:buChar char="§"/>
            </a:pP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 </a:t>
            </a: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szabadkereskedelmi egyezmények 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környezetvédelmi és fogyasztóvédelmi szabályozások helyett </a:t>
            </a: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hatalmi-gazdasági logika mentén születnek </a:t>
            </a: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 jövőben is</a:t>
            </a:r>
          </a:p>
          <a:p>
            <a:pPr marL="214313" indent="-214313" defTabSz="914240">
              <a:spcAft>
                <a:spcPts val="225"/>
              </a:spcAft>
              <a:buFont typeface="Wingdings" pitchFamily="2" charset="2"/>
              <a:buChar char="§"/>
            </a:pPr>
            <a:r>
              <a:rPr lang="hu-HU" sz="1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 belőlük származó </a:t>
            </a:r>
            <a:r>
              <a:rPr lang="hu-HU" sz="1400" b="1" kern="0" dirty="0">
                <a:solidFill>
                  <a:srgbClr val="002060"/>
                </a:solidFill>
                <a:latin typeface="Calibri"/>
                <a:cs typeface="Arial" panose="020B0604020202020204" pitchFamily="34" charset="0"/>
              </a:rPr>
              <a:t>előnyöket a tőkeerős transznacionális cégek fölözik le a középosztály kárára </a:t>
            </a:r>
          </a:p>
        </p:txBody>
      </p:sp>
      <p:sp>
        <p:nvSpPr>
          <p:cNvPr id="12" name="Téglalap 16">
            <a:extLst>
              <a:ext uri="{FF2B5EF4-FFF2-40B4-BE49-F238E27FC236}">
                <a16:creationId xmlns:a16="http://schemas.microsoft.com/office/drawing/2014/main" id="{F61249E9-8167-8549-A3CF-14A5C6B723B2}"/>
              </a:ext>
            </a:extLst>
          </p:cNvPr>
          <p:cNvSpPr/>
          <p:nvPr/>
        </p:nvSpPr>
        <p:spPr>
          <a:xfrm>
            <a:off x="1589315" y="1146192"/>
            <a:ext cx="1208315" cy="825575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solidFill>
              <a:srgbClr val="474B78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40"/>
            <a:r>
              <a:rPr lang="hu-HU" sz="1100" b="1" kern="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Világkereskedelmi helyzetkép</a:t>
            </a:r>
          </a:p>
        </p:txBody>
      </p:sp>
      <p:sp>
        <p:nvSpPr>
          <p:cNvPr id="13" name="Téglalap 17">
            <a:extLst>
              <a:ext uri="{FF2B5EF4-FFF2-40B4-BE49-F238E27FC236}">
                <a16:creationId xmlns:a16="http://schemas.microsoft.com/office/drawing/2014/main" id="{CC7B29B8-9BD8-BB43-9794-E4135254E67B}"/>
              </a:ext>
            </a:extLst>
          </p:cNvPr>
          <p:cNvSpPr/>
          <p:nvPr/>
        </p:nvSpPr>
        <p:spPr>
          <a:xfrm>
            <a:off x="2797630" y="1146396"/>
            <a:ext cx="7870371" cy="825370"/>
          </a:xfrm>
          <a:prstGeom prst="rect">
            <a:avLst/>
          </a:prstGeom>
          <a:solidFill>
            <a:srgbClr val="474B78">
              <a:lumMod val="75000"/>
              <a:alpha val="1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defTabSz="914240">
              <a:buFont typeface="Wingdings" pitchFamily="2" charset="2"/>
              <a:buChar char="§"/>
            </a:pPr>
            <a:r>
              <a:rPr lang="hu-HU" sz="12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 világexport 80 százalékát 600 multinacionális vállalat adja</a:t>
            </a:r>
          </a:p>
          <a:p>
            <a:pPr marL="128588" indent="-128588" defTabSz="914240">
              <a:buFont typeface="Wingdings" pitchFamily="2" charset="2"/>
              <a:buChar char="§"/>
            </a:pPr>
            <a:r>
              <a:rPr lang="hu-HU" sz="12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Ők dominálják a piacokat, a versenyt, a gazdaságpolitikai és a kereskedelmi szabályokat</a:t>
            </a:r>
          </a:p>
          <a:p>
            <a:pPr marL="128588" indent="-128588" defTabSz="914240">
              <a:buFont typeface="Wingdings" pitchFamily="2" charset="2"/>
              <a:buChar char="§"/>
            </a:pPr>
            <a:r>
              <a:rPr lang="hu-HU" sz="12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Ők az „elefántok”, rájuk tekintettel kell lennie a gazdaságpolitikának</a:t>
            </a:r>
          </a:p>
          <a:p>
            <a:pPr marL="128588" indent="-128588" defTabSz="914240">
              <a:buFont typeface="Wingdings" pitchFamily="2" charset="2"/>
              <a:buChar char="§"/>
            </a:pPr>
            <a:r>
              <a:rPr lang="hu-HU" sz="12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Míg ma ezek a vállalatok nagyrészt nyugati országokban nőttek fel, helyüket az E7 országok óriásvállalatai vehetik át</a:t>
            </a:r>
          </a:p>
          <a:p>
            <a:pPr marL="128588" indent="-128588" defTabSz="914240">
              <a:buFont typeface="Wingdings" pitchFamily="2" charset="2"/>
              <a:buChar char="§"/>
            </a:pPr>
            <a:endParaRPr lang="hu-HU" sz="105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3E90C055-19DE-CF48-AB30-B07C8A143D17}"/>
              </a:ext>
            </a:extLst>
          </p:cNvPr>
          <p:cNvSpPr/>
          <p:nvPr/>
        </p:nvSpPr>
        <p:spPr>
          <a:xfrm>
            <a:off x="1694410" y="5261045"/>
            <a:ext cx="8973590" cy="1121879"/>
          </a:xfrm>
          <a:prstGeom prst="rect">
            <a:avLst/>
          </a:prstGeom>
          <a:solidFill>
            <a:srgbClr val="474B7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 anchorCtr="0"/>
          <a:lstStyle/>
          <a:p>
            <a:pPr algn="ctr" defTabSz="914240"/>
            <a:r>
              <a:rPr lang="hu-HU" sz="12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helyi és globális szinten is felelős gazdaságpolitikának a szigorú fogyasztóvédelmi, környezetvédelmi szabályokat és az emberhez méltó munkakörülményeket szem előtt tartó kritikus infrastruktúra- és gazdaságfejlesztésre, valamint a méltányos globális adózás szempontjait érvényesítő nemzetközi gazdasági szerződésekre és kereskedelemi megállapodásokra kell törekedni.</a:t>
            </a: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1694411" y="6390823"/>
            <a:ext cx="8354139" cy="22631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hu-HU"/>
            </a:defPPr>
            <a:lvl1pPr marL="0" algn="l" defTabSz="1218987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900" dirty="0">
                <a:solidFill>
                  <a:prstClr val="black">
                    <a:lumMod val="50000"/>
                    <a:lumOff val="50000"/>
                  </a:prstClr>
                </a:solidFill>
              </a:rPr>
              <a:t>Forrás: Szigeti Ádám, ELKH, </a:t>
            </a:r>
            <a:r>
              <a:rPr lang="hu-HU" sz="900" baseline="30000" dirty="0"/>
              <a:t>1 </a:t>
            </a:r>
            <a:r>
              <a:rPr lang="hu-HU" sz="900" dirty="0" err="1"/>
              <a:t>PricewaterhouseCoopers</a:t>
            </a:r>
            <a:r>
              <a:rPr lang="hu-HU" sz="900" dirty="0"/>
              <a:t>/KT titkárság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694411" y="4604645"/>
            <a:ext cx="5601740" cy="64633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koronavírus-járvány ebben is átrendezést, a fejlődő országok javára felgyorsulást hozhat.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8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1"/>
          <p:cNvSpPr txBox="1"/>
          <p:nvPr/>
        </p:nvSpPr>
        <p:spPr>
          <a:xfrm>
            <a:off x="5231904" y="6398397"/>
            <a:ext cx="6052227" cy="292236"/>
          </a:xfrm>
          <a:prstGeom prst="rect">
            <a:avLst/>
          </a:prstGeom>
        </p:spPr>
        <p:txBody>
          <a:bodyPr wrap="square" lIns="91429" tIns="45715" rIns="91429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Forrás: IMF, WEO,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0" y="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nagyobb volt 2020-ban a gazdasági visszaesés, ott nagyobb 2021-ben a visszapattanás is</a:t>
            </a:r>
            <a:r>
              <a:rPr lang="hu-HU" sz="2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ea typeface="Calibri" panose="020F0502020204030204" pitchFamily="34" charset="0"/>
                <a:cs typeface="Arial" panose="020B0604020202020204" pitchFamily="34" charset="0"/>
              </a:rPr>
              <a:t>IMF WEO </a:t>
            </a:r>
            <a:r>
              <a:rPr lang="hu-HU" sz="2400" b="1" dirty="0" err="1">
                <a:ea typeface="Calibri" panose="020F0502020204030204" pitchFamily="34" charset="0"/>
                <a:cs typeface="Arial" panose="020B0604020202020204" pitchFamily="34" charset="0"/>
              </a:rPr>
              <a:t>GPD</a:t>
            </a:r>
            <a:r>
              <a:rPr lang="hu-HU" sz="24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smtClean="0">
                <a:ea typeface="Calibri" panose="020F0502020204030204" pitchFamily="34" charset="0"/>
                <a:cs typeface="Arial" panose="020B0604020202020204" pitchFamily="34" charset="0"/>
              </a:rPr>
              <a:t>előrejelzések (százalék)</a:t>
            </a:r>
            <a:endParaRPr lang="hu-HU" sz="2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39296"/>
              </p:ext>
            </p:extLst>
          </p:nvPr>
        </p:nvGraphicFramePr>
        <p:xfrm>
          <a:off x="119336" y="1200329"/>
          <a:ext cx="11768866" cy="519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414" y="-10476"/>
            <a:ext cx="11730236" cy="1268760"/>
          </a:xfrm>
        </p:spPr>
        <p:txBody>
          <a:bodyPr anchor="ctr"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Összegzés a kockázatokról,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veszélyekről.</a:t>
            </a:r>
            <a:b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gazdaság túlfűtéséről, inflációról, beruházási hatékonyságról - folytatott vitákat  is ismerve, tény hogy a magyar gazdaság-védelem a koronavírus-válság idején eredményesnek bizonyult, az újraindítás sikeres mert...</a:t>
            </a:r>
            <a:endParaRPr lang="hu-HU" sz="2000" dirty="0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1630" y="1388588"/>
            <a:ext cx="11741468" cy="4995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Magyarország az elsők között lábalt ki a válságból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válság előtti gazdasági teljesítményt a magyar gazdaság már 2021. II. negyedévében elérte, miközben a világgazdaság a becslések szerint csak 2022 végére éri utol magát.</a:t>
            </a:r>
          </a:p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magyar munkajövedelmek a legválságállóbbak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Európában az Eurostat számításai szerint.</a:t>
            </a:r>
          </a:p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júniusában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többen dolgoztak Magyarországon, mint az elmúlt 25 évben valaha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magyar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munkaerőpiac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ezért csak átmenetileg került válságba és a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koronavírus-válság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alatt a magasabb </a:t>
            </a:r>
            <a:r>
              <a:rPr lang="hu-H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hozzáadott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értékű tevékenységek (IT-szektor, mérnöki-tudományos tevékenység) irányába rendeződött át.</a:t>
            </a:r>
          </a:p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beruházásösztönző válságkezelésnek köszönhetően a magyar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beruházási rátát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válság alatt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sikerült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legjobb három között tartani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Unióban.</a:t>
            </a:r>
          </a:p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Uniónál gyorsabb oltási képességnek köszönhetően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1-1,5 hónappal előbb sikerült újraindítani a magyar gazdaságot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amely így 1-1,5 százalékpontos előnyhöz jutott vetélytársaival szemben. </a:t>
            </a:r>
          </a:p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válság alatt a </a:t>
            </a:r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fiskális és a monetáris politika példás összhangban </a:t>
            </a:r>
            <a:r>
              <a:rPr lang="hu-H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járult hozzá az eredményes válságkezeléshez.</a:t>
            </a:r>
          </a:p>
          <a:p>
            <a:pPr marL="285750" lvl="1" indent="-285750" defTabSz="914126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hu-H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 defTabSz="914126">
              <a:buFont typeface="Wingdings" panose="05000000000000000000" pitchFamily="2" charset="2"/>
              <a:buChar char="§"/>
            </a:pPr>
            <a:endParaRPr lang="hu-HU" sz="1999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EB04E5C2-5771-4A12-AB22-18E47F95AB93}"/>
              </a:ext>
            </a:extLst>
          </p:cNvPr>
          <p:cNvSpPr txBox="1"/>
          <p:nvPr/>
        </p:nvSpPr>
        <p:spPr>
          <a:xfrm>
            <a:off x="112267" y="6514640"/>
            <a:ext cx="1098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hu-HU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Forrás: Makronom.hu, Dr. György László gazdaságstratégiáért és szabályozásért felelős államtitkár és Oláh Dániel elemzése 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12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FBE268-DDF3-47FA-9BA8-7646BDBA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11247040" cy="731832"/>
          </a:xfrm>
        </p:spPr>
        <p:txBody>
          <a:bodyPr/>
          <a:lstStyle/>
          <a:p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 nem lehet távolságtartó, „</a:t>
            </a:r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alvó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CAE07-DA6A-492C-B3B3-19B66B6F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20688"/>
            <a:ext cx="11881320" cy="5735667"/>
          </a:xfrm>
        </p:spPr>
        <p:txBody>
          <a:bodyPr>
            <a:no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Világméretű gazdaságirányítási paradigmaváltásnak vagyunk tanúi. 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világgazdaság, a világpolitika véleményformáló fórumain egyre több szó esik arról, hogy ha versenyben akar maradni egy ország, nem maradhat, csak a működési kereteket biztosító pozícióban. Ösztönöznie, szelektíven támogatnia, s indokolt esetben mentenie kell gazdaságának szereplőit. 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Láthatóan új irányítási modell formálódik, amely képes a legfőbb társadalmi és gazdasági célok meghatározására. Ami hosszú távlatban előre tekintve elkötelezett azok megvalósítása mellett. A fejlődés elősegítését tekinti a legfőbb prioritásnak, és képes a társadalom mobilizálására e célok elérése érdekében. 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ösztönző állam lényege a körülményekhez való rugalmas, de elveket, szilárd, stratégiai célokat követő alkalmazkodás, az improvizálás elkerülése. 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a kormányzat képes a társadalmi-gazdasági értékeket és érdekeket rendszerbe foglaltan, szelektíven kezelni, s a teljesítmények harmonikus növelését így helyezi középpontba, versenyelőnyre tesz szert. </a:t>
            </a:r>
          </a:p>
          <a:p>
            <a:r>
              <a:rPr lang="hu-H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jól megalapozott stratégiákra támaszkodó, „minőségi” pénzköltés igy ad a gazdaság szereplőinek lendületet s szolgál társadalmi, emberi, jóléti érdekeket, amelyeknek visszaáramló energiája további hozzájárulást nyújt az ország emelkedő pályán tartásához.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/>
              <a:pPr/>
              <a:t>27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8216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C82D22-44ED-48F9-8B14-3C1A7ABA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492896"/>
            <a:ext cx="10972800" cy="1143000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megtisztelő figyelmet!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2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79376" y="279615"/>
            <a:ext cx="11305256" cy="10522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 második negyedévétől stabil növekedési pályára állhat a magyar gazdaság, amely idén 6, jövőre pedig 5 százalékot meghaladó ütemben bővülhet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93500" y="1424569"/>
            <a:ext cx="3476784" cy="29413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defTabSz="664063"/>
            <a:r>
              <a:rPr lang="hu-HU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GDP</a:t>
            </a:r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(év/</a:t>
            </a:r>
            <a:r>
              <a:rPr lang="hu-HU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év</a:t>
            </a:r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493500" y="1905087"/>
          <a:ext cx="54000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6316384" y="1841144"/>
          <a:ext cx="5400000" cy="424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églalap 9"/>
          <p:cNvSpPr/>
          <p:nvPr/>
        </p:nvSpPr>
        <p:spPr>
          <a:xfrm>
            <a:off x="6456040" y="1424569"/>
            <a:ext cx="3476784" cy="294131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defTabSz="664063"/>
            <a:r>
              <a:rPr lang="hu-HU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GDP</a:t>
            </a:r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(negyedév/</a:t>
            </a:r>
            <a:r>
              <a:rPr lang="hu-HU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negyedév</a:t>
            </a:r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Szövegdoboz 1"/>
          <p:cNvSpPr txBox="1"/>
          <p:nvPr/>
        </p:nvSpPr>
        <p:spPr>
          <a:xfrm>
            <a:off x="159071" y="6566279"/>
            <a:ext cx="3384376" cy="308631"/>
          </a:xfrm>
          <a:prstGeom prst="rect">
            <a:avLst/>
          </a:prstGeom>
        </p:spPr>
        <p:txBody>
          <a:bodyPr wrap="square" lIns="91429" tIns="45715" rIns="91429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Forrás</a:t>
            </a: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hu-HU" sz="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KSH, PM számítás 2021. június</a:t>
            </a:r>
            <a:endParaRPr lang="hu-HU" sz="12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487994" y="1721716"/>
            <a:ext cx="112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17,7% lett</a:t>
            </a:r>
            <a:endParaRPr lang="en-GB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342548" y="4298662"/>
            <a:ext cx="108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-1,6% lett</a:t>
            </a:r>
            <a:endParaRPr lang="en-GB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8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24001" y="6613288"/>
            <a:ext cx="429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cs typeface="Arial" panose="020B0604020202020204" pitchFamily="34" charset="0"/>
              </a:rPr>
              <a:t>Forrás: Eurostat, Európai Bizottság 2021 nyári előrejelzése, KT Titkárság szerkesztés</a:t>
            </a:r>
            <a:endParaRPr lang="hu-HU" sz="900" dirty="0"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9850" y="-8486"/>
            <a:ext cx="11854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ígér a jövő az államháztartás egyenlege szempontjából? Annak iránya nálunk is javuló volt 2020 tavaszáig, helyette 2020 egészében mindenütt romlás. 2021-2022-ben újra javuló egyensúly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625870" y="1474885"/>
            <a:ext cx="8214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Államháztartási egyenleg Magyarországon és a környező EU-tagországokban (%)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/>
        </p:nvGraphicFramePr>
        <p:xfrm>
          <a:off x="139850" y="1705718"/>
          <a:ext cx="11854926" cy="490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9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>
            <a:graphicFrameLocks/>
          </p:cNvGraphicFramePr>
          <p:nvPr/>
        </p:nvGraphicFramePr>
        <p:xfrm>
          <a:off x="537882" y="2527103"/>
          <a:ext cx="11044517" cy="394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F7C63A6F-A3E8-41B7-B701-DE54504D808B}"/>
              </a:ext>
            </a:extLst>
          </p:cNvPr>
          <p:cNvSpPr txBox="1"/>
          <p:nvPr/>
        </p:nvSpPr>
        <p:spPr>
          <a:xfrm>
            <a:off x="0" y="-73609"/>
            <a:ext cx="12192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GDP növekedésének üteme 2019-ig nálunk gyorsabb volt mind az államadósságénál, mind az államháztartás együttes kiadásánál. A koronavírus-járvány itt is átrendezést hozott, a 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kiadás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gyorsan emelkedett, míg a GDP 2020-ban 5%-al vissza is esett. 2021-ben a magyar gazdaságban „visszapattanás”, 2022-ben további növekedés.</a:t>
            </a:r>
          </a:p>
          <a:p>
            <a:r>
              <a:rPr lang="hu-HU" sz="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Néhány jellemző adat: GDP,  államadósság, a magyar államháztartás kiadási főösszege, adósságszolgálat, EU forrás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524002" y="2704665"/>
            <a:ext cx="322729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1" dirty="0"/>
              <a:t>Milliárd forint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524004" y="6557480"/>
            <a:ext cx="3561485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1" i="1" dirty="0"/>
              <a:t>Forrás: KT Titkársága szerkesztés</a:t>
            </a:r>
          </a:p>
        </p:txBody>
      </p:sp>
      <p:sp>
        <p:nvSpPr>
          <p:cNvPr id="4" name="Téglalap 3"/>
          <p:cNvSpPr/>
          <p:nvPr/>
        </p:nvSpPr>
        <p:spPr>
          <a:xfrm>
            <a:off x="4069773" y="2780487"/>
            <a:ext cx="3054926" cy="6961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2020-21 és 2022-ben mentesülés az államadósság-szabály alól!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5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969228"/>
              </p:ext>
            </p:extLst>
          </p:nvPr>
        </p:nvGraphicFramePr>
        <p:xfrm>
          <a:off x="335360" y="1573933"/>
          <a:ext cx="11715077" cy="499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0" y="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2010-2022 között az állam gazdasági funkciói felerősödtek, 2022-ben az egészségügyi kiadások nőnek, magára kevesebbet költ az állam.</a:t>
            </a:r>
            <a:br>
              <a:rPr lang="hu-H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 konszolidált államháztartási kiadások szerkezete 2010-2022 között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(ezer milliárd 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forint, pénzforgalmi szemléletben)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" y="6581005"/>
            <a:ext cx="5008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>
                <a:latin typeface="Arial" panose="020B0604020202020204" pitchFamily="34" charset="0"/>
                <a:cs typeface="Arial" panose="020B0604020202020204" pitchFamily="34" charset="0"/>
              </a:rPr>
              <a:t>Forrás: PM, költségvetési törvények, KT Titkársága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9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um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zövegdoboz 48"/>
          <p:cNvSpPr txBox="1"/>
          <p:nvPr/>
        </p:nvSpPr>
        <p:spPr>
          <a:xfrm>
            <a:off x="377280" y="123096"/>
            <a:ext cx="10906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85395"/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</a:t>
            </a:r>
            <a:r>
              <a:rPr lang="hu-H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öltségvetés 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2022-ben a GDP 13%-át kitevő forrást biztosít a gazdaság újraindítására, mely a középtávú gazdasági növekedést alapozza meg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zövegdoboz 1"/>
          <p:cNvSpPr txBox="1"/>
          <p:nvPr/>
        </p:nvSpPr>
        <p:spPr>
          <a:xfrm>
            <a:off x="5796436" y="1068063"/>
            <a:ext cx="5864716" cy="543153"/>
          </a:xfrm>
          <a:prstGeom prst="rect">
            <a:avLst/>
          </a:prstGeom>
        </p:spPr>
        <p:txBody>
          <a:bodyPr wrap="square" lIns="121917" tIns="60958" rIns="121917" bIns="6095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hu-HU" sz="1400" b="1" dirty="0">
                <a:latin typeface="Century Gothic" panose="020B0502020202020204" pitchFamily="34" charset="0"/>
              </a:rPr>
              <a:t>A Gazdaság-Újraindítási Akcióterv elemei 2022-ben</a:t>
            </a:r>
          </a:p>
          <a:p>
            <a:pPr defTabSz="1219170">
              <a:defRPr/>
            </a:pPr>
            <a:r>
              <a:rPr lang="hu-HU" sz="1400" dirty="0">
                <a:latin typeface="Century Gothic" panose="020B0502020202020204" pitchFamily="34" charset="0"/>
              </a:rPr>
              <a:t>(milliárd forint)</a:t>
            </a:r>
          </a:p>
        </p:txBody>
      </p:sp>
      <p:graphicFrame>
        <p:nvGraphicFramePr>
          <p:cNvPr id="22" name="Táblázat 21"/>
          <p:cNvGraphicFramePr>
            <a:graphicFrameLocks noGrp="1"/>
          </p:cNvGraphicFramePr>
          <p:nvPr/>
        </p:nvGraphicFramePr>
        <p:xfrm>
          <a:off x="5303912" y="1844825"/>
          <a:ext cx="6652065" cy="3960439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487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3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50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Gazdaság-újraindítás - nemzeti források</a:t>
                      </a:r>
                      <a:endParaRPr lang="hu-HU" sz="16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3 883 </a:t>
                      </a:r>
                      <a:endParaRPr lang="hu-HU" sz="16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Gazdaság-újraindítás - európai uniós források</a:t>
                      </a:r>
                      <a:endParaRPr lang="hu-HU" sz="16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3 001 </a:t>
                      </a:r>
                      <a:endParaRPr lang="hu-HU" sz="1600" b="1" i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Gazdaság-újraindítást segítő adócsökkentés</a:t>
                      </a:r>
                      <a:endParaRPr lang="hu-HU" sz="160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dirty="0">
                          <a:solidFill>
                            <a:schemeClr val="tx2"/>
                          </a:solidFill>
                          <a:effectLst/>
                          <a:latin typeface="Century Gothic" panose="020B0502020202020204" pitchFamily="34" charset="0"/>
                        </a:rPr>
                        <a:t>423,5</a:t>
                      </a:r>
                      <a:endParaRPr lang="hu-HU" sz="1600" b="1" i="0" dirty="0">
                        <a:solidFill>
                          <a:schemeClr val="tx2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Gazdaság-Újraindítási Akcióterv elemei összesen</a:t>
                      </a:r>
                      <a:endParaRPr lang="hu-HU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7 308</a:t>
                      </a:r>
                      <a:endParaRPr lang="hu-HU" sz="1600" b="1" i="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GDP %-ában</a:t>
                      </a:r>
                      <a:endParaRPr lang="hu-HU" sz="160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i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13,0%</a:t>
                      </a:r>
                      <a:endParaRPr lang="hu-HU" sz="1600" b="1" i="0" baseline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8404" marR="3840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35360" y="1666158"/>
          <a:ext cx="4824536" cy="4067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Szövegdoboz 1"/>
          <p:cNvSpPr txBox="1"/>
          <p:nvPr/>
        </p:nvSpPr>
        <p:spPr>
          <a:xfrm>
            <a:off x="513461" y="1068063"/>
            <a:ext cx="5137222" cy="543153"/>
          </a:xfrm>
          <a:prstGeom prst="rect">
            <a:avLst/>
          </a:prstGeom>
        </p:spPr>
        <p:txBody>
          <a:bodyPr wrap="square" lIns="121917" tIns="60958" rIns="121917" bIns="6095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19170">
              <a:defRPr/>
            </a:pPr>
            <a:r>
              <a:rPr lang="hu-HU" sz="1400" b="1" dirty="0">
                <a:latin typeface="Century Gothic" panose="020B0502020202020204" pitchFamily="34" charset="0"/>
              </a:rPr>
              <a:t>A Gazdaság-Újraindítási Akcióterv költségvetési forrásai</a:t>
            </a:r>
          </a:p>
          <a:p>
            <a:pPr defTabSz="1219170">
              <a:defRPr/>
            </a:pPr>
            <a:r>
              <a:rPr lang="hu-HU" sz="1400" dirty="0">
                <a:latin typeface="Century Gothic" panose="020B0502020202020204" pitchFamily="34" charset="0"/>
              </a:rPr>
              <a:t>(milliárd forint)</a:t>
            </a:r>
          </a:p>
        </p:txBody>
      </p:sp>
      <p:sp>
        <p:nvSpPr>
          <p:cNvPr id="11" name="Szövegdoboz 1"/>
          <p:cNvSpPr txBox="1"/>
          <p:nvPr/>
        </p:nvSpPr>
        <p:spPr>
          <a:xfrm>
            <a:off x="695401" y="6391943"/>
            <a:ext cx="1728192" cy="235939"/>
          </a:xfrm>
          <a:prstGeom prst="rect">
            <a:avLst/>
          </a:prstGeom>
        </p:spPr>
        <p:txBody>
          <a:bodyPr wrap="square" lIns="91429" tIns="45715" rIns="91429" bIns="45715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00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Forrás: PM, 2021  április</a:t>
            </a:r>
            <a:endParaRPr lang="hu-HU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eszédbuborék: lekerekített sarkú téglalap 2">
            <a:extLst>
              <a:ext uri="{FF2B5EF4-FFF2-40B4-BE49-F238E27FC236}">
                <a16:creationId xmlns:a16="http://schemas.microsoft.com/office/drawing/2014/main" id="{E44A41B8-CE87-410A-A70F-1ED92D13AF66}"/>
              </a:ext>
            </a:extLst>
          </p:cNvPr>
          <p:cNvSpPr/>
          <p:nvPr/>
        </p:nvSpPr>
        <p:spPr>
          <a:xfrm>
            <a:off x="5159896" y="2398955"/>
            <a:ext cx="6652065" cy="495713"/>
          </a:xfrm>
          <a:prstGeom prst="wedgeRoundRectCallout">
            <a:avLst>
              <a:gd name="adj1" fmla="val -17822"/>
              <a:gd name="adj2" fmla="val 754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Ebből 2021-ben és 2022-ben</a:t>
            </a:r>
          </a:p>
          <a:p>
            <a:pPr algn="ctr"/>
            <a:r>
              <a:rPr lang="hu-HU" dirty="0">
                <a:solidFill>
                  <a:srgbClr val="002060"/>
                </a:solidFill>
              </a:rPr>
              <a:t>326 és 350 Mrd Ft „helyreállítási eszköz” lenne az esedékes 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>
          <a:xfrm>
            <a:off x="8639896" y="6172936"/>
            <a:ext cx="2743200" cy="365125"/>
          </a:xfrm>
        </p:spPr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03208" y="117072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GDP-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arányos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ál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amadósság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környező uniós országokban (százalék)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524001" y="6613288"/>
            <a:ext cx="4296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>
                <a:cs typeface="Arial" panose="020B0604020202020204" pitchFamily="34" charset="0"/>
              </a:rPr>
              <a:t>Forrás: Eurostat, Európai Bizottság 2021 nyári előrejelzése, KT Titkárság szerkesztés</a:t>
            </a:r>
            <a:endParaRPr lang="hu-HU" sz="900" dirty="0"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államadósság-ráta a környező országokban – Románia kivételével – csökkenő volt. Ebbe a trendbe illeszkedtünk magas szintről indulva. Az uniós átlagnál 2020-ban - a romlás mellett is - mindegyikünk jobban állt, 2021-22-ben újra csökkenő pályán.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 flipV="1">
            <a:off x="6717697" y="2167590"/>
            <a:ext cx="524933" cy="499534"/>
          </a:xfrm>
          <a:prstGeom prst="straightConnector1">
            <a:avLst/>
          </a:prstGeom>
          <a:ln w="76200">
            <a:solidFill>
              <a:srgbClr val="D98B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/>
          </p:cNvGraphicFramePr>
          <p:nvPr/>
        </p:nvGraphicFramePr>
        <p:xfrm>
          <a:off x="107575" y="1602786"/>
          <a:ext cx="11940989" cy="484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BA4C-5495-469B-96C4-162BC84B9C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9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um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85883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858839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églalap 1" hidden="1"/>
          <p:cNvSpPr/>
          <p:nvPr>
            <p:custDataLst>
              <p:tags r:id="rId3"/>
            </p:custDataLst>
          </p:nvPr>
        </p:nvSpPr>
        <p:spPr>
          <a:xfrm>
            <a:off x="1524001" y="857251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664063"/>
            <a:endParaRPr lang="hu-HU" sz="2200" dirty="0">
              <a:solidFill>
                <a:prstClr val="white"/>
              </a:solidFill>
              <a:latin typeface="Century Gothic"/>
              <a:sym typeface="Century Gothic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479376" y="188640"/>
            <a:ext cx="11377264" cy="85725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Magyarország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felülmúlja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EU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átlagát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Európai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Bizottság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GDP-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növekedési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előrejelzései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szerint</a:t>
            </a:r>
            <a:r>
              <a:rPr lang="en-US" sz="2400" b="1" dirty="0">
                <a:solidFill>
                  <a:srgbClr val="5B9B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hu-HU" sz="2400" b="1" dirty="0">
              <a:solidFill>
                <a:srgbClr val="5B9BD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Szövegdoboz 1"/>
          <p:cNvSpPr txBox="1"/>
          <p:nvPr/>
        </p:nvSpPr>
        <p:spPr>
          <a:xfrm>
            <a:off x="-2269585" y="6612863"/>
            <a:ext cx="4539170" cy="219177"/>
          </a:xfrm>
          <a:prstGeom prst="rect">
            <a:avLst/>
          </a:prstGeom>
        </p:spPr>
        <p:txBody>
          <a:bodyPr wrap="square" lIns="68572" tIns="34286" rIns="68572" bIns="34286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664063"/>
            <a:r>
              <a:rPr lang="hu-HU" sz="750" dirty="0">
                <a:solidFill>
                  <a:srgbClr val="7F7F7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Source: European Commission, spring forecast</a:t>
            </a:r>
            <a:endParaRPr lang="hu-HU" sz="825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92384" y="1132511"/>
            <a:ext cx="4119119" cy="489902"/>
          </a:xfrm>
          <a:prstGeom prst="rect">
            <a:avLst/>
          </a:prstGeom>
        </p:spPr>
        <p:txBody>
          <a:bodyPr wrap="square" lIns="58444" tIns="29222" rIns="58444" bIns="29222">
            <a:spAutoFit/>
          </a:bodyPr>
          <a:lstStyle/>
          <a:p>
            <a:pPr defTabSz="664063"/>
            <a:r>
              <a:rPr lang="hu-HU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GDP-előrejelzések az EU tagállamai számára</a:t>
            </a:r>
          </a:p>
          <a:p>
            <a:pPr defTabSz="664063"/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(2021, év / </a:t>
            </a:r>
            <a:r>
              <a:rPr lang="hu-HU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év</a:t>
            </a:r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százalék)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225353" y="1121320"/>
            <a:ext cx="4119119" cy="489902"/>
          </a:xfrm>
          <a:prstGeom prst="rect">
            <a:avLst/>
          </a:prstGeom>
        </p:spPr>
        <p:txBody>
          <a:bodyPr wrap="square" lIns="58444" tIns="29222" rIns="58444" bIns="29222">
            <a:spAutoFit/>
          </a:bodyPr>
          <a:lstStyle/>
          <a:p>
            <a:pPr defTabSz="664063"/>
            <a:r>
              <a:rPr lang="hu-HU" sz="1400" b="1" dirty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GDP-előrejelzések az EU tagállamai számára</a:t>
            </a:r>
          </a:p>
          <a:p>
            <a:pPr defTabSz="664063"/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(2022, év / </a:t>
            </a:r>
            <a:r>
              <a:rPr lang="hu-HU" sz="1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év</a:t>
            </a:r>
            <a:r>
              <a:rPr lang="hu-HU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; százalék)</a:t>
            </a:r>
            <a:endParaRPr lang="en-US" sz="14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/>
        </p:nvGraphicFramePr>
        <p:xfrm>
          <a:off x="265943" y="1709033"/>
          <a:ext cx="5859054" cy="4877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/>
        </p:nvGraphicFramePr>
        <p:xfrm>
          <a:off x="6225352" y="1686652"/>
          <a:ext cx="5966647" cy="49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4E6E-4804-43E4-B35D-268B65585BDA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50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wBcUPv69H9xO2rxpFEJ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3wBcUPv69H9xO2rxpFE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ORV7bC0IuaAo4gj36lAA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23340</TotalTime>
  <Words>2291</Words>
  <Application>Microsoft Office PowerPoint</Application>
  <PresentationFormat>Szélesvásznú</PresentationFormat>
  <Paragraphs>253</Paragraphs>
  <Slides>28</Slides>
  <Notes>13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Myriad Pro</vt:lpstr>
      <vt:lpstr>Segoe UI</vt:lpstr>
      <vt:lpstr>Times New Roman</vt:lpstr>
      <vt:lpstr>Wingdings</vt:lpstr>
      <vt:lpstr>Office-téma</vt:lpstr>
      <vt:lpstr>5_Office-téma</vt:lpstr>
      <vt:lpstr>4_Office-téma</vt:lpstr>
      <vt:lpstr>think-cell Slide</vt:lpstr>
      <vt:lpstr>GAZDASÁGI HELYZETKÉP – COVID UTÁN, COVID ELŐTT?  VÁLSÁGKEZELÉS ÉS ÚJRAINDÍTÁS </vt:lpstr>
      <vt:lpstr>PowerPoint-bemutató</vt:lpstr>
      <vt:lpstr>2021 második negyedévétől stabil növekedési pályára állhat a magyar gazdaság, amely idén 6, jövőre pedig 5 százalékot meghaladó ütemben bővülhet</vt:lpstr>
      <vt:lpstr>PowerPoint-bemutató</vt:lpstr>
      <vt:lpstr>PowerPoint-bemutató</vt:lpstr>
      <vt:lpstr>PowerPoint-bemutató</vt:lpstr>
      <vt:lpstr>PowerPoint-bemutató</vt:lpstr>
      <vt:lpstr>PowerPoint-bemutató</vt:lpstr>
      <vt:lpstr>Magyarország felülmúlja az EU átlagát az Európai Bizottság GDP-növekedési előrejelzései szerint </vt:lpstr>
      <vt:lpstr>…és a munkanélküliségi ráta is az egyik legalacsonyabb az EU-ban</vt:lpstr>
      <vt:lpstr>A munkaerőpiac a magasabb hozzáadott értékű tevékenységek irányába rendeződött át (IKT, tudományos és műszaki tevékenység)</vt:lpstr>
      <vt:lpstr>Egyértelmű a kapcsolat a GDP 2020-as visszaesésének mértéke, valamint a járműiparnak és a turizmusnak az egyes gazdaságokban betöltött szerepe között</vt:lpstr>
      <vt:lpstr>Az ipari termelés visszapattanása rámutat a 2008-as és a 2020-as válság és válságkezelés különbségeire</vt:lpstr>
      <vt:lpstr>Magyarország 2019-ig gyakorlatilag az összes fő szektorban a legmagasabb növekedési dinamikát mutatta. 2020-ban mindenütt visszaesés, 2021-ben az iparban visszapattanás, a többi területen „visszakapaszkodás”</vt:lpstr>
      <vt:lpstr>Az egész régióban kitüntetett szerepet játszik a járműipar, Magyarországon a 2008-as válság óta végrehajtott nagyberuházások emelték a súlyát, ha cikk-cakkosan is. A trend folytatódik a 2020-as törés után</vt:lpstr>
      <vt:lpstr>Némi késéssel ugyan, de a németországi feldolgozóipar teljesítménye a régióban is érezteti hatását</vt:lpstr>
      <vt:lpstr>Fogyasztásban is az erőteljes visszaesés után lassú növekedés</vt:lpstr>
      <vt:lpstr>Külkereskedelmi forgalmunk zuhanását 2021-ben szárnyalás követi – az exportban jobban, mint az importban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Összegzés a kockázatokról, veszélyekről. A gazdaság túlfűtéséről, inflációról, beruházási hatékonyságról - folytatott vitákat  is ismerve, tény hogy a magyar gazdaság-védelem a koronavírus-válság idején eredményesnek bizonyult, az újraindítás sikeres mert...</vt:lpstr>
      <vt:lpstr>Az állam nem lehet távolságtartó, „alvó”</vt:lpstr>
      <vt:lpstr>Köszönöm a megtisztelő figyelmet!</vt:lpstr>
    </vt:vector>
  </TitlesOfParts>
  <Company>KD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Due to the dynamic increase in capacity expansions, effective absorption of EU funds and Family Housing Subsidy Programme of Government, the investment rate is the highest in the EU</dc:title>
  <dc:creator>Huszár Edit Adrienn</dc:creator>
  <cp:lastModifiedBy>Dr. Kovács Árpád</cp:lastModifiedBy>
  <cp:revision>1901</cp:revision>
  <cp:lastPrinted>2021-09-01T08:09:06Z</cp:lastPrinted>
  <dcterms:created xsi:type="dcterms:W3CDTF">2019-10-10T12:41:38Z</dcterms:created>
  <dcterms:modified xsi:type="dcterms:W3CDTF">2021-09-13T14:13:19Z</dcterms:modified>
</cp:coreProperties>
</file>