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78" r:id="rId2"/>
    <p:sldId id="271" r:id="rId3"/>
    <p:sldId id="272" r:id="rId4"/>
    <p:sldId id="270" r:id="rId5"/>
    <p:sldId id="275" r:id="rId6"/>
    <p:sldId id="273" r:id="rId7"/>
    <p:sldId id="260" r:id="rId8"/>
    <p:sldId id="289" r:id="rId9"/>
    <p:sldId id="267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F29B3-2AEB-4D7F-BA44-FBDBE1098F5F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DCDD2-914A-4D1D-979E-59069D33CA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71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982F4-EACE-42EA-875A-25822B4221B4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9535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928FC-09EA-4557-B098-FB0E517E290F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</p:spPr>
        <p:txBody>
          <a:bodyPr/>
          <a:lstStyle/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955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B66F8-847D-4358-AF51-09A0934111FA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49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241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5017A-07AE-47FC-BE19-713AEBB84F37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109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F39DF-7507-4214-A680-13F24E81454D}" type="slidenum">
              <a:rPr lang="en-US" altLang="hu-HU"/>
              <a:pPr/>
              <a:t>11</a:t>
            </a:fld>
            <a:endParaRPr lang="en-US" altLang="hu-HU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102100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729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BA664-8CB3-4042-8057-6886F4594364}" type="slidenum">
              <a:rPr lang="en-US" altLang="hu-HU"/>
              <a:pPr/>
              <a:t>12</a:t>
            </a:fld>
            <a:endParaRPr lang="en-US" altLang="hu-HU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5330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BE67-F4D5-42E7-A4D9-366B2DE50D0F}" type="slidenum">
              <a:rPr lang="en-US" altLang="hu-HU"/>
              <a:pPr/>
              <a:t>18</a:t>
            </a:fld>
            <a:endParaRPr lang="en-US" altLang="hu-HU"/>
          </a:p>
        </p:txBody>
      </p:sp>
      <p:sp>
        <p:nvSpPr>
          <p:cNvPr id="194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34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67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38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13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21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33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803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12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25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04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12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22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89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80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70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43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20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4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52E888-5EFF-4B2C-AD76-5C58559D9EE1}" type="datetimeFigureOut">
              <a:rPr lang="hu-HU" smtClean="0"/>
              <a:t>2019.05.16.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79B587-C874-4E0E-8FE1-E30865DA42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257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3964" y="1600200"/>
            <a:ext cx="8737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sz="54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 </a:t>
            </a:r>
            <a:r>
              <a:rPr lang="en-US" altLang="hu-HU" sz="44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TUD</a:t>
            </a:r>
            <a:r>
              <a:rPr lang="hu-HU" altLang="hu-HU" sz="44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OMÁNY </a:t>
            </a:r>
            <a:r>
              <a:rPr lang="hu-HU" altLang="hu-HU" sz="44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ÉS EURÓPA</a:t>
            </a:r>
            <a:endParaRPr lang="en-US" altLang="hu-HU" sz="4400" dirty="0">
              <a:solidFill>
                <a:srgbClr val="FFFF00"/>
              </a:solidFill>
              <a:latin typeface="Broadway" panose="04040905080B02020502" pitchFamily="82" charset="0"/>
            </a:endParaRPr>
          </a:p>
          <a:p>
            <a:pPr algn="ctr">
              <a:spcBef>
                <a:spcPct val="50000"/>
              </a:spcBef>
            </a:pPr>
            <a:endParaRPr lang="en-US" altLang="hu-HU" sz="24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hu-HU" sz="2400" dirty="0">
                <a:latin typeface="Arial" panose="020B0604020202020204" pitchFamily="34" charset="0"/>
              </a:rPr>
              <a:t>KROÓ NORBERT</a:t>
            </a:r>
          </a:p>
          <a:p>
            <a:pPr algn="ctr">
              <a:spcBef>
                <a:spcPct val="50000"/>
              </a:spcBef>
            </a:pPr>
            <a:r>
              <a:rPr lang="hu-HU" altLang="hu-HU" sz="2400" dirty="0" smtClean="0">
                <a:latin typeface="Arial" panose="020B0604020202020204" pitchFamily="34" charset="0"/>
              </a:rPr>
              <a:t>WIGNER FIZIKAI KUTATÓKÖZPONT                          </a:t>
            </a:r>
            <a:r>
              <a:rPr lang="en-US" altLang="hu-HU" sz="2400" dirty="0" smtClean="0">
                <a:latin typeface="Arial" panose="020B0604020202020204" pitchFamily="34" charset="0"/>
              </a:rPr>
              <a:t>MAGYAR </a:t>
            </a:r>
            <a:r>
              <a:rPr lang="en-US" altLang="hu-HU" sz="2400" dirty="0">
                <a:latin typeface="Arial" panose="020B0604020202020204" pitchFamily="34" charset="0"/>
              </a:rPr>
              <a:t>TUDOMÁNYOS AKADÉMIA </a:t>
            </a:r>
          </a:p>
          <a:p>
            <a:pPr algn="ctr">
              <a:spcBef>
                <a:spcPct val="50000"/>
              </a:spcBef>
            </a:pPr>
            <a:endParaRPr lang="en-US" altLang="hu-HU" sz="24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hu-HU" sz="24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hu-HU" sz="24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altLang="hu-HU" sz="2400" dirty="0" smtClean="0">
                <a:latin typeface="Arial" panose="020B0604020202020204" pitchFamily="34" charset="0"/>
              </a:rPr>
              <a:t>KEP TPF</a:t>
            </a:r>
            <a:r>
              <a:rPr lang="en-US" altLang="hu-HU" sz="2400" dirty="0" smtClean="0">
                <a:latin typeface="Arial" panose="020B0604020202020204" pitchFamily="34" charset="0"/>
              </a:rPr>
              <a:t>, 201</a:t>
            </a:r>
            <a:r>
              <a:rPr lang="hu-HU" altLang="hu-HU" sz="2400" dirty="0" smtClean="0">
                <a:latin typeface="Arial" panose="020B0604020202020204" pitchFamily="34" charset="0"/>
              </a:rPr>
              <a:t>9</a:t>
            </a:r>
            <a:r>
              <a:rPr lang="en-US" altLang="hu-HU" sz="2400" dirty="0" smtClean="0">
                <a:latin typeface="Arial" panose="020B0604020202020204" pitchFamily="34" charset="0"/>
              </a:rPr>
              <a:t>.0</a:t>
            </a:r>
            <a:r>
              <a:rPr lang="hu-HU" altLang="hu-HU" sz="2400" dirty="0" smtClean="0">
                <a:latin typeface="Arial" panose="020B0604020202020204" pitchFamily="34" charset="0"/>
              </a:rPr>
              <a:t>5</a:t>
            </a:r>
            <a:r>
              <a:rPr lang="en-US" altLang="hu-HU" sz="2400" dirty="0" smtClean="0">
                <a:latin typeface="Arial" panose="020B0604020202020204" pitchFamily="34" charset="0"/>
              </a:rPr>
              <a:t>.</a:t>
            </a:r>
            <a:r>
              <a:rPr lang="hu-HU" altLang="hu-HU" sz="2400" dirty="0" smtClean="0">
                <a:latin typeface="Arial" panose="020B0604020202020204" pitchFamily="34" charset="0"/>
              </a:rPr>
              <a:t>16</a:t>
            </a:r>
            <a:endParaRPr lang="en-US" altLang="hu-HU" sz="2400" dirty="0">
              <a:latin typeface="Arial" panose="020B0604020202020204" pitchFamily="34" charset="0"/>
            </a:endParaRPr>
          </a:p>
        </p:txBody>
      </p:sp>
      <p:pic>
        <p:nvPicPr>
          <p:cNvPr id="2053" name="Picture 5" descr="E9mia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858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6868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800" b="1" dirty="0" smtClean="0">
                <a:solidFill>
                  <a:srgbClr val="FFFF00"/>
                </a:solidFill>
              </a:rPr>
              <a:t>NÉHÁNY ALAPVETŐ</a:t>
            </a:r>
            <a:r>
              <a:rPr lang="en-US" altLang="hu-HU" sz="2800" b="1" dirty="0" smtClean="0">
                <a:solidFill>
                  <a:srgbClr val="FFFF00"/>
                </a:solidFill>
              </a:rPr>
              <a:t> </a:t>
            </a:r>
            <a:r>
              <a:rPr lang="hu-HU" altLang="hu-HU" sz="2800" b="1" dirty="0" smtClean="0">
                <a:solidFill>
                  <a:srgbClr val="FFFF00"/>
                </a:solidFill>
              </a:rPr>
              <a:t>CÉLKITŰZÉS</a:t>
            </a:r>
            <a:endParaRPr lang="en-US" altLang="hu-HU" sz="2800" b="1" dirty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hu-HU" sz="2400" dirty="0"/>
              <a:t>AKI NEM TUDJA HOVÁ AKAR JUTNI, ANNAK MINDEN ÚT MEGFELELŐ </a:t>
            </a:r>
            <a:r>
              <a:rPr lang="hu-HU" altLang="hu-HU" sz="2400" dirty="0" smtClean="0">
                <a:solidFill>
                  <a:srgbClr val="92D050"/>
                </a:solidFill>
              </a:rPr>
              <a:t>(távlati </a:t>
            </a:r>
            <a:r>
              <a:rPr lang="en-US" altLang="hu-HU" sz="2400" dirty="0" err="1" smtClean="0">
                <a:solidFill>
                  <a:srgbClr val="92D050"/>
                </a:solidFill>
              </a:rPr>
              <a:t>stratégia</a:t>
            </a:r>
            <a:r>
              <a:rPr lang="en-US" altLang="hu-HU" sz="2400" dirty="0">
                <a:solidFill>
                  <a:srgbClr val="92D050"/>
                </a:solidFill>
              </a:rPr>
              <a:t>!)</a:t>
            </a:r>
          </a:p>
          <a:p>
            <a:pPr>
              <a:spcBef>
                <a:spcPct val="50000"/>
              </a:spcBef>
            </a:pPr>
            <a:r>
              <a:rPr lang="en-US" altLang="hu-HU" sz="2400" dirty="0"/>
              <a:t>SZÉTVERNI KÖNNYEBB, MINT FELÉPÍTENI. EZÉRT IS SZÜKSÉGES A </a:t>
            </a:r>
            <a:r>
              <a:rPr lang="hu-HU" altLang="hu-HU" sz="2400" dirty="0" smtClean="0"/>
              <a:t>  </a:t>
            </a:r>
            <a:r>
              <a:rPr lang="en-US" altLang="hu-HU" sz="2400" dirty="0" smtClean="0"/>
              <a:t>TÁVLATI </a:t>
            </a:r>
            <a:r>
              <a:rPr lang="en-US" altLang="hu-HU" sz="2400" dirty="0"/>
              <a:t>STRATÉGIA</a:t>
            </a:r>
          </a:p>
          <a:p>
            <a:pPr>
              <a:spcBef>
                <a:spcPct val="50000"/>
              </a:spcBef>
            </a:pPr>
            <a:r>
              <a:rPr lang="en-US" altLang="hu-HU" sz="2400" dirty="0"/>
              <a:t>UTÓLÉRNI AZ </a:t>
            </a:r>
            <a:r>
              <a:rPr lang="en-US" altLang="hu-HU" sz="2400" dirty="0" smtClean="0"/>
              <a:t>ÉLMEZŐNYT</a:t>
            </a:r>
            <a:r>
              <a:rPr lang="hu-HU" altLang="hu-HU" sz="2400" dirty="0"/>
              <a:t> </a:t>
            </a:r>
            <a:r>
              <a:rPr lang="hu-HU" altLang="hu-HU" sz="2400" dirty="0" smtClean="0"/>
              <a:t>DE  TANULNI IS TŐLE</a:t>
            </a:r>
            <a:endParaRPr lang="en-US" altLang="hu-HU" sz="2400" dirty="0"/>
          </a:p>
          <a:p>
            <a:pPr algn="ctr">
              <a:spcBef>
                <a:spcPct val="50000"/>
              </a:spcBef>
            </a:pPr>
            <a:r>
              <a:rPr lang="en-US" altLang="hu-HU" sz="2400" dirty="0"/>
              <a:t>CSAK TUDÁSALAPÚ GAZDASÁGGAL LEHET</a:t>
            </a:r>
            <a:r>
              <a:rPr lang="hu-HU" altLang="hu-HU" sz="2400" dirty="0"/>
              <a:t>ÜNK</a:t>
            </a:r>
            <a:r>
              <a:rPr lang="en-US" altLang="hu-HU" sz="2400" dirty="0"/>
              <a:t> AZ EURÓPAI </a:t>
            </a:r>
            <a:r>
              <a:rPr lang="en-US" altLang="hu-HU" sz="2400" dirty="0" smtClean="0"/>
              <a:t>KUTATÁS</a:t>
            </a:r>
            <a:r>
              <a:rPr lang="hu-HU" altLang="hu-HU" sz="2400" dirty="0" smtClean="0"/>
              <a:t>I </a:t>
            </a:r>
            <a:r>
              <a:rPr lang="en-US" altLang="hu-HU" sz="2400" dirty="0" smtClean="0"/>
              <a:t>TÉRSÉG</a:t>
            </a:r>
            <a:r>
              <a:rPr lang="hu-HU" altLang="hu-HU" sz="2400" dirty="0" smtClean="0"/>
              <a:t> </a:t>
            </a:r>
            <a:r>
              <a:rPr lang="hu-HU" altLang="hu-HU" sz="2400" dirty="0"/>
              <a:t>EREDMÉNYES </a:t>
            </a:r>
            <a:r>
              <a:rPr lang="hu-HU" altLang="hu-HU" sz="2400" dirty="0" smtClean="0"/>
              <a:t>RÉSZTVEVŐI</a:t>
            </a:r>
            <a:endParaRPr lang="hu-HU" altLang="hu-HU" sz="2400" dirty="0"/>
          </a:p>
          <a:p>
            <a:pPr algn="ctr">
              <a:spcBef>
                <a:spcPct val="50000"/>
              </a:spcBef>
            </a:pPr>
            <a:endParaRPr lang="en-US" altLang="hu-HU" sz="2400" dirty="0"/>
          </a:p>
          <a:p>
            <a:pPr algn="ctr">
              <a:spcBef>
                <a:spcPct val="50000"/>
              </a:spcBef>
            </a:pPr>
            <a:r>
              <a:rPr lang="hu-HU" altLang="hu-HU" sz="2400" b="1" dirty="0" smtClean="0"/>
              <a:t>ÖT ALAPFELTÉTEL (</a:t>
            </a:r>
            <a:r>
              <a:rPr lang="en-US" altLang="hu-HU" sz="2400" b="1" dirty="0" smtClean="0">
                <a:solidFill>
                  <a:srgbClr val="92D050"/>
                </a:solidFill>
              </a:rPr>
              <a:t>EURÓPAI </a:t>
            </a:r>
            <a:r>
              <a:rPr lang="en-US" altLang="hu-HU" sz="2400" b="1" dirty="0">
                <a:solidFill>
                  <a:srgbClr val="92D050"/>
                </a:solidFill>
              </a:rPr>
              <a:t>TAPASZTALATAIMRA IS </a:t>
            </a:r>
            <a:r>
              <a:rPr lang="en-US" altLang="hu-HU" sz="2400" b="1" dirty="0" smtClean="0">
                <a:solidFill>
                  <a:srgbClr val="92D050"/>
                </a:solidFill>
              </a:rPr>
              <a:t>ALAPOZVA</a:t>
            </a:r>
            <a:r>
              <a:rPr lang="en-US" altLang="hu-HU" sz="2400" b="1" dirty="0" smtClean="0"/>
              <a:t>)</a:t>
            </a:r>
            <a:endParaRPr lang="en-US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997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137525" cy="5389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 anchorCtr="0">
            <a:normAutofit fontScale="77500" lnSpcReduction="20000"/>
          </a:bodyPr>
          <a:lstStyle/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Ha egy </a:t>
            </a:r>
            <a:r>
              <a:rPr lang="hu-HU" altLang="hu-HU" sz="2400" dirty="0">
                <a:solidFill>
                  <a:srgbClr val="66FF33"/>
                </a:solidFill>
              </a:rPr>
              <a:t>é</a:t>
            </a: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vre tervezel, vess</a:t>
            </a:r>
            <a:r>
              <a:rPr lang="hu-HU" altLang="hu-HU" sz="2400" dirty="0">
                <a:solidFill>
                  <a:srgbClr val="66FF33"/>
                </a:solidFill>
              </a:rPr>
              <a:t>é</a:t>
            </a: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l el magokat;                       </a:t>
            </a: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Ha egy </a:t>
            </a:r>
            <a:r>
              <a:rPr lang="hu-HU" altLang="hu-HU" sz="2400" dirty="0">
                <a:solidFill>
                  <a:srgbClr val="66FF33"/>
                </a:solidFill>
              </a:rPr>
              <a:t>é</a:t>
            </a: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vtizedre tervezel, </a:t>
            </a:r>
            <a:r>
              <a:rPr lang="hu-HU" altLang="hu-HU" sz="2400" dirty="0">
                <a:solidFill>
                  <a:srgbClr val="66FF33"/>
                </a:solidFill>
              </a:rPr>
              <a:t>ü</a:t>
            </a: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ltess el f</a:t>
            </a:r>
            <a:r>
              <a:rPr lang="hu-HU" altLang="hu-HU" sz="2400" dirty="0">
                <a:solidFill>
                  <a:srgbClr val="66FF33"/>
                </a:solidFill>
              </a:rPr>
              <a:t>á</a:t>
            </a: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kat;                </a:t>
            </a: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Ha egy </a:t>
            </a:r>
            <a:r>
              <a:rPr lang="hu-HU" altLang="hu-HU" sz="2400" dirty="0">
                <a:solidFill>
                  <a:srgbClr val="66FF33"/>
                </a:solidFill>
              </a:rPr>
              <a:t>é</a:t>
            </a: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vsz</a:t>
            </a:r>
            <a:r>
              <a:rPr lang="hu-HU" altLang="hu-HU" sz="2400" dirty="0">
                <a:solidFill>
                  <a:srgbClr val="66FF33"/>
                </a:solidFill>
              </a:rPr>
              <a:t>á</a:t>
            </a: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zadra tervezel, oktasd az </a:t>
            </a: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embereket</a:t>
            </a:r>
            <a:r>
              <a:rPr lang="en-GB" altLang="hu-HU" sz="2400" dirty="0">
                <a:solidFill>
                  <a:srgbClr val="66FF33"/>
                </a:solidFill>
                <a:latin typeface="Verdana" panose="020B0604030504040204" pitchFamily="34" charset="0"/>
              </a:rPr>
              <a:t>.</a:t>
            </a:r>
            <a:r>
              <a:rPr lang="en-GB" altLang="hu-HU" sz="24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en-GB" altLang="hu-HU" sz="24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                                    </a:t>
            </a:r>
            <a:r>
              <a:rPr lang="en-GB" altLang="hu-HU" sz="1800" dirty="0">
                <a:solidFill>
                  <a:schemeClr val="tx1"/>
                </a:solidFill>
                <a:latin typeface="Verdana" panose="020B0604030504040204" pitchFamily="34" charset="0"/>
              </a:rPr>
              <a:t>Chuang Tzu </a:t>
            </a:r>
          </a:p>
          <a:p>
            <a:pPr marL="342900" indent="-342900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800" dirty="0">
                <a:solidFill>
                  <a:schemeClr val="tx1"/>
                </a:solidFill>
                <a:latin typeface="Verdana" panose="020B0604030504040204" pitchFamily="34" charset="0"/>
              </a:rPr>
              <a:t>	</a:t>
            </a: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</a:rPr>
              <a:t>  </a:t>
            </a:r>
            <a:r>
              <a:rPr lang="en-GB" altLang="hu-HU" sz="1800" dirty="0">
                <a:solidFill>
                  <a:schemeClr val="tx1"/>
                </a:solidFill>
                <a:latin typeface="Verdana" panose="020B0604030504040204" pitchFamily="34" charset="0"/>
              </a:rPr>
              <a:t>	(</a:t>
            </a: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</a:rPr>
              <a:t>3. század</a:t>
            </a:r>
            <a:r>
              <a:rPr lang="en-GB" altLang="hu-HU" sz="1800" dirty="0">
                <a:solidFill>
                  <a:schemeClr val="tx1"/>
                </a:solidFill>
                <a:latin typeface="Verdana" panose="020B0604030504040204" pitchFamily="34" charset="0"/>
              </a:rPr>
              <a:t>, B.C.)</a:t>
            </a:r>
            <a:r>
              <a:rPr lang="en-GB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en-GB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hu-HU" altLang="hu-HU" sz="20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TARTALOM (használható tudás: gazdasági igény)</a:t>
            </a: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        MATEMATIKA, FIZIKA,…(mindenhol  </a:t>
            </a: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             hasznosítható alapok)</a:t>
            </a:r>
            <a:r>
              <a:rPr lang="en-US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en-US" altLang="hu-HU" sz="2000" dirty="0" err="1">
                <a:solidFill>
                  <a:schemeClr val="tx1"/>
                </a:solidFill>
                <a:latin typeface="Verdana" panose="020B0604030504040204" pitchFamily="34" charset="0"/>
              </a:rPr>
              <a:t>Tanár</a:t>
            </a:r>
            <a:r>
              <a:rPr lang="en-US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; </a:t>
            </a:r>
            <a:r>
              <a:rPr lang="en-US" altLang="hu-HU" sz="2000" dirty="0" err="1">
                <a:solidFill>
                  <a:schemeClr val="tx1"/>
                </a:solidFill>
                <a:latin typeface="Verdana" panose="020B0604030504040204" pitchFamily="34" charset="0"/>
              </a:rPr>
              <a:t>óraszám</a:t>
            </a:r>
            <a:r>
              <a:rPr lang="en-US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; </a:t>
            </a:r>
            <a:r>
              <a:rPr lang="en-US" altLang="hu-HU" sz="2000" dirty="0" err="1">
                <a:solidFill>
                  <a:schemeClr val="tx1"/>
                </a:solidFill>
                <a:latin typeface="Verdana" panose="020B0604030504040204" pitchFamily="34" charset="0"/>
              </a:rPr>
              <a:t>érettségi</a:t>
            </a:r>
            <a:r>
              <a:rPr lang="en-US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;…</a:t>
            </a:r>
            <a:endParaRPr lang="hu-HU" altLang="hu-HU" sz="20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MINŐSÉG(biztosítás)</a:t>
            </a: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        VERSENY (globális: </a:t>
            </a: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</a:rPr>
              <a:t>pl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 egyetemek, diákok)</a:t>
            </a:r>
            <a:r>
              <a:rPr lang="en-US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. MAB!</a:t>
            </a:r>
            <a:endParaRPr lang="hu-HU" altLang="hu-HU" sz="20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        TÖMEG vs. ELIT OKTATÁS (gumilepedő)</a:t>
            </a:r>
            <a:r>
              <a:rPr lang="en-US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en-US" altLang="hu-HU" sz="2000" dirty="0" err="1">
                <a:solidFill>
                  <a:schemeClr val="tx1"/>
                </a:solidFill>
                <a:latin typeface="Verdana" panose="020B0604030504040204" pitchFamily="34" charset="0"/>
              </a:rPr>
              <a:t>Doktori</a:t>
            </a:r>
            <a:r>
              <a:rPr lang="en-US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altLang="hu-HU" sz="2000" dirty="0" err="1">
                <a:solidFill>
                  <a:schemeClr val="tx1"/>
                </a:solidFill>
                <a:latin typeface="Verdana" panose="020B0604030504040204" pitchFamily="34" charset="0"/>
              </a:rPr>
              <a:t>iskolák</a:t>
            </a:r>
            <a:endParaRPr lang="hu-HU" altLang="hu-HU" sz="20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ÉLETKOR (mikor mit?): Kodály </a:t>
            </a:r>
            <a:r>
              <a:rPr lang="hu-HU" altLang="hu-HU" sz="2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Zoltán (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minél korábbi kezdés)</a:t>
            </a: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</a:rPr>
              <a:t>KUTATÁSBAN való képzés</a:t>
            </a:r>
          </a:p>
          <a:p>
            <a:pPr marL="342900" indent="-342900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20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745172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hu-HU" sz="3200" b="1">
                <a:solidFill>
                  <a:srgbClr val="FFFF00"/>
                </a:solidFill>
              </a:rPr>
              <a:t>1.</a:t>
            </a:r>
            <a:r>
              <a:rPr lang="hu-HU" altLang="hu-HU" sz="3200" b="1">
                <a:solidFill>
                  <a:srgbClr val="FFFF00"/>
                </a:solidFill>
              </a:rPr>
              <a:t>OKTATÁS KÉPZÉS</a:t>
            </a:r>
            <a:endParaRPr lang="de-DE" altLang="hu-HU" sz="3200" b="1">
              <a:solidFill>
                <a:srgbClr val="FFFF00"/>
              </a:solidFill>
            </a:endParaRPr>
          </a:p>
        </p:txBody>
      </p:sp>
      <p:pic>
        <p:nvPicPr>
          <p:cNvPr id="9220" name="Picture 4" descr="200px-Zhuangzi-Freigestel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836613"/>
            <a:ext cx="200501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22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8231188" cy="28733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 anchorCtr="0">
            <a:spAutoFit/>
          </a:bodyPr>
          <a:lstStyle/>
          <a:p>
            <a:pPr marL="341313" indent="-341313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hu-HU" sz="2400" b="1">
                <a:solidFill>
                  <a:srgbClr val="FFFF00"/>
                </a:solidFill>
                <a:latin typeface="Verdana" panose="020B0604030504040204" pitchFamily="34" charset="0"/>
              </a:rPr>
              <a:t>IDŐPARADOXON</a:t>
            </a:r>
            <a:r>
              <a:rPr lang="en-GB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: a </a:t>
            </a:r>
            <a:r>
              <a:rPr lang="hu-HU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kellő</a:t>
            </a:r>
            <a:r>
              <a:rPr lang="en-GB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 tudás megszerzéséhez szükséges idő növekszik, </a:t>
            </a:r>
            <a:r>
              <a:rPr lang="hu-HU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az </a:t>
            </a:r>
            <a:r>
              <a:rPr lang="en-GB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elavulásának ideje pedig csökken.</a:t>
            </a:r>
          </a:p>
          <a:p>
            <a:pPr marL="341313" indent="-341313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hu-HU" sz="240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341313" indent="-341313" algn="l" defTabSz="449263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Ezért változó világunkban a jövő azoké, akik </a:t>
            </a:r>
            <a:r>
              <a:rPr lang="hu-HU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folyamatosan </a:t>
            </a:r>
            <a:r>
              <a:rPr lang="en-GB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tanulnak. Akik csak </a:t>
            </a:r>
            <a:r>
              <a:rPr lang="en-GB" altLang="hu-HU" sz="2400">
                <a:solidFill>
                  <a:schemeClr val="folHlink"/>
                </a:solidFill>
                <a:latin typeface="Verdana" panose="020B0604030504040204" pitchFamily="34" charset="0"/>
              </a:rPr>
              <a:t>tanultak</a:t>
            </a:r>
            <a:r>
              <a:rPr lang="en-GB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,</a:t>
            </a:r>
            <a:r>
              <a:rPr lang="hu-HU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azok olyan világba valók, amely már nem létezik (tanulás </a:t>
            </a:r>
            <a:r>
              <a:rPr lang="hu-HU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az egész </a:t>
            </a:r>
            <a:r>
              <a:rPr lang="en-GB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élet</a:t>
            </a:r>
            <a:r>
              <a:rPr lang="hu-HU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en át</a:t>
            </a:r>
            <a:r>
              <a:rPr lang="en-GB" altLang="hu-HU" sz="2400">
                <a:solidFill>
                  <a:schemeClr val="tx1"/>
                </a:solidFill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19250" y="1268413"/>
            <a:ext cx="5761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00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hu-HU" sz="3200" b="1">
                <a:solidFill>
                  <a:srgbClr val="FFFF00"/>
                </a:solidFill>
                <a:ea typeface="Arial Unicode MS" pitchFamily="34" charset="-128"/>
              </a:rPr>
              <a:t>ÉS AZ IDŐ „GYORSUL”</a:t>
            </a:r>
          </a:p>
        </p:txBody>
      </p:sp>
    </p:spTree>
    <p:extLst>
      <p:ext uri="{BB962C8B-B14F-4D97-AF65-F5344CB8AC3E}">
        <p14:creationId xmlns:p14="http://schemas.microsoft.com/office/powerpoint/2010/main" val="4132728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127" y="184728"/>
            <a:ext cx="8950037" cy="795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sz="2800" b="1" dirty="0">
                <a:solidFill>
                  <a:srgbClr val="FFFF00"/>
                </a:solidFill>
              </a:rPr>
              <a:t>2.ALAP (CURIOSITY DRIVEN) </a:t>
            </a:r>
            <a:r>
              <a:rPr lang="en-US" altLang="hu-HU" sz="2800" b="1" dirty="0" smtClean="0">
                <a:solidFill>
                  <a:srgbClr val="FFFF00"/>
                </a:solidFill>
              </a:rPr>
              <a:t>KUTATÁS</a:t>
            </a:r>
            <a:endParaRPr lang="hu-HU" altLang="hu-HU" sz="2800" b="1" dirty="0" smtClean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hu-HU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hu-HU" sz="2000" dirty="0"/>
              <a:t>A GAZDASÁGTÖRTÉNE</a:t>
            </a:r>
            <a:r>
              <a:rPr lang="hu-HU" altLang="hu-HU" sz="2000" dirty="0"/>
              <a:t>T</a:t>
            </a:r>
            <a:r>
              <a:rPr lang="en-US" altLang="hu-HU" sz="2000" dirty="0"/>
              <a:t> TANULSÁGAI. </a:t>
            </a:r>
            <a:r>
              <a:rPr lang="hu-HU" altLang="hu-HU" sz="2000" dirty="0" smtClean="0">
                <a:solidFill>
                  <a:srgbClr val="92D050"/>
                </a:solidFill>
              </a:rPr>
              <a:t>(</a:t>
            </a:r>
            <a:r>
              <a:rPr lang="en-US" altLang="hu-HU" sz="2000" dirty="0" smtClean="0">
                <a:solidFill>
                  <a:srgbClr val="92D050"/>
                </a:solidFill>
              </a:rPr>
              <a:t>EGY </a:t>
            </a:r>
            <a:r>
              <a:rPr lang="en-US" altLang="hu-HU" sz="2000" dirty="0">
                <a:solidFill>
                  <a:srgbClr val="92D050"/>
                </a:solidFill>
              </a:rPr>
              <a:t>USA </a:t>
            </a:r>
            <a:r>
              <a:rPr lang="en-US" altLang="hu-HU" sz="2000" dirty="0" smtClean="0">
                <a:solidFill>
                  <a:srgbClr val="92D050"/>
                </a:solidFill>
              </a:rPr>
              <a:t>TANULMÁNY</a:t>
            </a:r>
            <a:r>
              <a:rPr lang="hu-HU" altLang="hu-HU" sz="2000" dirty="0" smtClean="0">
                <a:solidFill>
                  <a:srgbClr val="92D050"/>
                </a:solidFill>
              </a:rPr>
              <a:t>)</a:t>
            </a:r>
            <a:endParaRPr lang="en-US" altLang="hu-HU" sz="2000" dirty="0">
              <a:solidFill>
                <a:srgbClr val="92D05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hu-HU" sz="2000" dirty="0"/>
              <a:t>EURÓPAI TENDENCIÁK (ERC)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TAGORSZÁGOK (</a:t>
            </a:r>
            <a:r>
              <a:rPr lang="en-US" altLang="hu-HU" sz="2000" dirty="0" err="1"/>
              <a:t>F,D,Sw</a:t>
            </a:r>
            <a:r>
              <a:rPr lang="en-US" altLang="hu-HU" sz="2000" dirty="0"/>
              <a:t>, Fi) </a:t>
            </a:r>
            <a:r>
              <a:rPr lang="hu-HU" altLang="hu-HU" sz="2000" dirty="0"/>
              <a:t>és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USA,Kina,India,Brazilia,Korea</a:t>
            </a:r>
            <a:r>
              <a:rPr lang="en-US" altLang="hu-HU" sz="2000" dirty="0"/>
              <a:t>,…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</a:t>
            </a:r>
            <a:r>
              <a:rPr lang="en-US" altLang="hu-HU" sz="2000" dirty="0" err="1"/>
              <a:t>prioritása</a:t>
            </a:r>
            <a:r>
              <a:rPr lang="en-US" altLang="hu-HU" sz="2000" dirty="0"/>
              <a:t> </a:t>
            </a:r>
            <a:r>
              <a:rPr lang="en-US" altLang="hu-HU" sz="2000" dirty="0" err="1"/>
              <a:t>az</a:t>
            </a:r>
            <a:r>
              <a:rPr lang="en-US" altLang="hu-HU" sz="2000" dirty="0"/>
              <a:t> </a:t>
            </a:r>
            <a:r>
              <a:rPr lang="en-US" altLang="hu-HU" sz="2000" dirty="0" err="1"/>
              <a:t>oktatás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és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kutatás</a:t>
            </a:r>
            <a:endParaRPr lang="en-US" altLang="hu-HU" sz="2000" dirty="0"/>
          </a:p>
          <a:p>
            <a:pPr>
              <a:spcBef>
                <a:spcPct val="50000"/>
              </a:spcBef>
            </a:pPr>
            <a:r>
              <a:rPr lang="en-US" altLang="hu-HU" sz="2000" dirty="0"/>
              <a:t>A TUDÁSTŐKE VONZZA AZ ANYAGIT (</a:t>
            </a:r>
            <a:r>
              <a:rPr lang="en-US" altLang="hu-HU" sz="2000" dirty="0" err="1"/>
              <a:t>és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nem</a:t>
            </a:r>
            <a:r>
              <a:rPr lang="en-US" altLang="hu-HU" sz="2000" dirty="0"/>
              <a:t> </a:t>
            </a:r>
            <a:r>
              <a:rPr lang="en-US" altLang="hu-HU" sz="2000" dirty="0" err="1"/>
              <a:t>fordítva</a:t>
            </a:r>
            <a:r>
              <a:rPr lang="en-US" altLang="hu-HU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</a:t>
            </a:r>
            <a:r>
              <a:rPr lang="en-US" altLang="hu-HU" sz="2000" dirty="0" err="1"/>
              <a:t>Növekvő</a:t>
            </a:r>
            <a:r>
              <a:rPr lang="en-US" altLang="hu-HU" sz="2000" dirty="0"/>
              <a:t> K&amp;F </a:t>
            </a:r>
            <a:r>
              <a:rPr lang="en-US" altLang="hu-HU" sz="2000" dirty="0" err="1"/>
              <a:t>ráfordítás</a:t>
            </a:r>
            <a:r>
              <a:rPr lang="en-US" altLang="hu-HU" sz="2000" dirty="0"/>
              <a:t>.</a:t>
            </a:r>
            <a:r>
              <a:rPr lang="hu-HU" altLang="hu-HU" sz="2000" dirty="0"/>
              <a:t> </a:t>
            </a:r>
            <a:r>
              <a:rPr lang="en-US" altLang="hu-HU" sz="2000" dirty="0" err="1"/>
              <a:t>Rövid</a:t>
            </a:r>
            <a:r>
              <a:rPr lang="en-US" altLang="hu-HU" sz="2000" dirty="0"/>
              <a:t> </a:t>
            </a:r>
            <a:r>
              <a:rPr lang="en-US" altLang="hu-HU" sz="2000" dirty="0" err="1"/>
              <a:t>távú</a:t>
            </a:r>
            <a:r>
              <a:rPr lang="en-US" altLang="hu-HU" sz="2000" dirty="0"/>
              <a:t> </a:t>
            </a:r>
            <a:r>
              <a:rPr lang="en-US" altLang="hu-HU" sz="2000" dirty="0" err="1"/>
              <a:t>kilábalás,hosszú</a:t>
            </a:r>
            <a:r>
              <a:rPr lang="en-US" altLang="hu-HU" sz="2000" dirty="0"/>
              <a:t> </a:t>
            </a:r>
            <a:r>
              <a:rPr lang="en-US" altLang="hu-HU" sz="2000" dirty="0" err="1"/>
              <a:t>távú</a:t>
            </a:r>
            <a:r>
              <a:rPr lang="en-US" altLang="hu-HU" sz="2000" dirty="0"/>
              <a:t> </a:t>
            </a:r>
            <a:r>
              <a:rPr lang="en-US" altLang="hu-HU" sz="2000" dirty="0" err="1"/>
              <a:t>fejl</a:t>
            </a:r>
            <a:r>
              <a:rPr lang="en-US" altLang="hu-HU" sz="2000" dirty="0"/>
              <a:t>. 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</a:t>
            </a:r>
            <a:r>
              <a:rPr lang="en-US" altLang="hu-HU" sz="2000" dirty="0" err="1"/>
              <a:t>Globális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tendencia</a:t>
            </a:r>
            <a:r>
              <a:rPr lang="en-US" altLang="hu-HU" sz="2000" dirty="0"/>
              <a:t>:</a:t>
            </a:r>
            <a:r>
              <a:rPr lang="hu-HU" altLang="hu-HU" sz="2000" dirty="0"/>
              <a:t> </a:t>
            </a:r>
            <a:r>
              <a:rPr lang="en-US" altLang="hu-HU" sz="2000" dirty="0" err="1"/>
              <a:t>Növekvő</a:t>
            </a:r>
            <a:r>
              <a:rPr lang="en-US" altLang="hu-HU" sz="2000" dirty="0"/>
              <a:t> </a:t>
            </a:r>
            <a:r>
              <a:rPr lang="en-US" altLang="hu-HU" sz="2000" dirty="0" err="1"/>
              <a:t>hányad</a:t>
            </a:r>
            <a:r>
              <a:rPr lang="en-US" altLang="hu-HU" sz="2000" dirty="0"/>
              <a:t> </a:t>
            </a:r>
            <a:r>
              <a:rPr lang="en-US" altLang="hu-HU" sz="2000" dirty="0" err="1"/>
              <a:t>alapkutatásokra</a:t>
            </a:r>
            <a:endParaRPr lang="en-US" altLang="hu-HU" sz="2000" dirty="0"/>
          </a:p>
          <a:p>
            <a:pPr>
              <a:spcBef>
                <a:spcPct val="50000"/>
              </a:spcBef>
            </a:pPr>
            <a:r>
              <a:rPr lang="en-US" altLang="hu-HU" sz="2000" dirty="0"/>
              <a:t>DISZCIPLINÁRIS DIVERZITÁS. 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</a:t>
            </a:r>
            <a:r>
              <a:rPr lang="en-US" altLang="hu-HU" sz="2000" dirty="0" err="1"/>
              <a:t>Különálló</a:t>
            </a:r>
            <a:r>
              <a:rPr lang="en-US" altLang="hu-HU" sz="2000" dirty="0"/>
              <a:t> </a:t>
            </a:r>
            <a:r>
              <a:rPr lang="en-US" altLang="hu-HU" sz="2000" dirty="0" err="1"/>
              <a:t>diszciplinák</a:t>
            </a:r>
            <a:r>
              <a:rPr lang="en-US" altLang="hu-HU" sz="2000" dirty="0"/>
              <a:t> </a:t>
            </a:r>
            <a:r>
              <a:rPr lang="en-US" altLang="hu-HU" sz="2000" dirty="0" err="1"/>
              <a:t>csökkenő</a:t>
            </a:r>
            <a:r>
              <a:rPr lang="en-US" altLang="hu-HU" sz="2000" dirty="0"/>
              <a:t> </a:t>
            </a:r>
            <a:r>
              <a:rPr lang="en-US" altLang="hu-HU" sz="2000" dirty="0" err="1"/>
              <a:t>jelentősége</a:t>
            </a:r>
            <a:endParaRPr lang="en-US" altLang="hu-HU" sz="2000" dirty="0"/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</a:t>
            </a:r>
            <a:r>
              <a:rPr lang="hu-HU" altLang="hu-HU" sz="2000" dirty="0" smtClean="0"/>
              <a:t>Nem m</a:t>
            </a:r>
            <a:r>
              <a:rPr lang="en-US" altLang="hu-HU" sz="2000" dirty="0" err="1" smtClean="0"/>
              <a:t>inden</a:t>
            </a:r>
            <a:r>
              <a:rPr lang="en-US" altLang="hu-HU" sz="2000" dirty="0" smtClean="0"/>
              <a:t> </a:t>
            </a:r>
            <a:r>
              <a:rPr lang="en-US" altLang="hu-HU" sz="2000" dirty="0" err="1"/>
              <a:t>kutatás</a:t>
            </a:r>
            <a:r>
              <a:rPr lang="en-US" altLang="hu-HU" sz="2000" dirty="0"/>
              <a:t> “curiosity driven</a:t>
            </a:r>
            <a:r>
              <a:rPr lang="en-US" altLang="hu-HU" sz="2000" dirty="0" smtClean="0"/>
              <a:t>”</a:t>
            </a:r>
            <a:endParaRPr lang="en-US" altLang="hu-HU" sz="2000" dirty="0"/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</a:t>
            </a:r>
            <a:r>
              <a:rPr lang="en-US" altLang="hu-HU" sz="2000" dirty="0" err="1"/>
              <a:t>Kutatás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és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ipar</a:t>
            </a:r>
            <a:r>
              <a:rPr lang="en-US" altLang="hu-HU" sz="2000" dirty="0"/>
              <a:t> </a:t>
            </a:r>
            <a:r>
              <a:rPr lang="en-US" altLang="hu-HU" sz="2000" dirty="0" err="1"/>
              <a:t>kapcsolata</a:t>
            </a:r>
            <a:r>
              <a:rPr lang="hu-HU" altLang="hu-HU" sz="2000" dirty="0"/>
              <a:t>, </a:t>
            </a:r>
            <a:r>
              <a:rPr lang="hu-HU" altLang="hu-HU" sz="2000" dirty="0">
                <a:solidFill>
                  <a:srgbClr val="FFFF00"/>
                </a:solidFill>
              </a:rPr>
              <a:t>az innováció szerepe</a:t>
            </a:r>
            <a:r>
              <a:rPr lang="en-US" altLang="hu-HU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RENDSZERES ÉRTÉKELÉS</a:t>
            </a:r>
          </a:p>
          <a:p>
            <a:pPr>
              <a:spcBef>
                <a:spcPct val="50000"/>
              </a:spcBef>
            </a:pPr>
            <a:r>
              <a:rPr lang="en-US" altLang="hu-HU" dirty="0"/>
              <a:t>     </a:t>
            </a:r>
          </a:p>
          <a:p>
            <a:pPr>
              <a:spcBef>
                <a:spcPct val="50000"/>
              </a:spcBef>
            </a:pPr>
            <a:endParaRPr lang="en-US" altLang="hu-HU" dirty="0"/>
          </a:p>
          <a:p>
            <a:pPr>
              <a:spcBef>
                <a:spcPct val="50000"/>
              </a:spcBef>
            </a:pP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3477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272" y="452582"/>
            <a:ext cx="843972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sz="2800" b="1" dirty="0">
                <a:solidFill>
                  <a:srgbClr val="FFFF00"/>
                </a:solidFill>
              </a:rPr>
              <a:t>3.EMBERI ERŐFORRÁS (KUTATÓK</a:t>
            </a:r>
            <a:r>
              <a:rPr lang="en-US" altLang="hu-HU" sz="2800" b="1" dirty="0" smtClean="0">
                <a:solidFill>
                  <a:srgbClr val="FFFF00"/>
                </a:solidFill>
              </a:rPr>
              <a:t>)</a:t>
            </a:r>
            <a:endParaRPr lang="hu-HU" altLang="hu-HU" sz="2800" b="1" dirty="0" smtClean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hu-HU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hu-HU" sz="2000" dirty="0"/>
              <a:t>HELYÜNK A SZÁMOK FÉNYÉBEN </a:t>
            </a:r>
            <a:r>
              <a:rPr lang="hu-HU" altLang="hu-HU" sz="2000" dirty="0"/>
              <a:t>	</a:t>
            </a:r>
            <a:r>
              <a:rPr lang="hu-HU" altLang="hu-HU" sz="2000" dirty="0" smtClean="0"/>
              <a:t>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hu-HU" altLang="hu-HU" sz="2000" dirty="0"/>
              <a:t> </a:t>
            </a:r>
            <a:r>
              <a:rPr lang="hu-HU" altLang="hu-HU" sz="2000" dirty="0" smtClean="0"/>
              <a:t>          a </a:t>
            </a:r>
            <a:r>
              <a:rPr lang="hu-HU" altLang="hu-HU" sz="2000" dirty="0"/>
              <a:t>csökkenő népesség </a:t>
            </a:r>
            <a:r>
              <a:rPr lang="hu-HU" altLang="hu-HU" sz="2000" dirty="0" smtClean="0"/>
              <a:t>problémája, </a:t>
            </a:r>
            <a:r>
              <a:rPr lang="hu-HU" altLang="hu-HU" sz="2000" dirty="0" smtClean="0">
                <a:solidFill>
                  <a:srgbClr val="92D050"/>
                </a:solidFill>
              </a:rPr>
              <a:t>család és iskola</a:t>
            </a:r>
            <a:endParaRPr lang="en-US" altLang="hu-HU" sz="2000" dirty="0"/>
          </a:p>
          <a:p>
            <a:pPr>
              <a:spcBef>
                <a:spcPct val="50000"/>
              </a:spcBef>
            </a:pPr>
            <a:r>
              <a:rPr lang="en-US" altLang="hu-HU" sz="2000" dirty="0"/>
              <a:t>TEHETSÉGEK (ELIT) TÁMOGATÁSA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     ÉLETPÁLYA (</a:t>
            </a:r>
            <a:r>
              <a:rPr lang="en-US" altLang="hu-HU" sz="2000" dirty="0" err="1"/>
              <a:t>minden</a:t>
            </a:r>
            <a:r>
              <a:rPr lang="en-US" altLang="hu-HU" sz="2000" dirty="0"/>
              <a:t> </a:t>
            </a:r>
            <a:r>
              <a:rPr lang="en-US" altLang="hu-HU" sz="2000" dirty="0" err="1"/>
              <a:t>korosztályra</a:t>
            </a:r>
            <a:r>
              <a:rPr lang="en-US" altLang="hu-HU" sz="2000" dirty="0"/>
              <a:t> </a:t>
            </a:r>
            <a:r>
              <a:rPr lang="en-US" altLang="hu-HU" sz="2000" dirty="0" err="1"/>
              <a:t>kiterjedően</a:t>
            </a:r>
            <a:r>
              <a:rPr lang="en-US" altLang="hu-HU" sz="2000" dirty="0"/>
              <a:t>)</a:t>
            </a:r>
            <a:endParaRPr lang="hu-HU" altLang="hu-HU" sz="2000" dirty="0"/>
          </a:p>
          <a:p>
            <a:pPr>
              <a:spcBef>
                <a:spcPct val="50000"/>
              </a:spcBef>
            </a:pPr>
            <a:r>
              <a:rPr lang="hu-HU" altLang="hu-HU" sz="2000" dirty="0"/>
              <a:t>	MODERN VÁNDORLEGÉNYEK (leányok)	</a:t>
            </a:r>
            <a:endParaRPr lang="en-US" altLang="hu-HU" sz="2000" dirty="0"/>
          </a:p>
          <a:p>
            <a:pPr>
              <a:spcBef>
                <a:spcPct val="50000"/>
              </a:spcBef>
            </a:pPr>
            <a:r>
              <a:rPr lang="en-US" altLang="hu-HU" sz="2000" dirty="0"/>
              <a:t>A FIZIKA SZEREPE (</a:t>
            </a:r>
            <a:r>
              <a:rPr lang="en-US" altLang="hu-HU" sz="2000" dirty="0" err="1"/>
              <a:t>alap</a:t>
            </a:r>
            <a:r>
              <a:rPr lang="en-US" altLang="hu-HU" sz="2000" dirty="0"/>
              <a:t>- </a:t>
            </a:r>
            <a:r>
              <a:rPr lang="en-US" altLang="hu-HU" sz="2000" dirty="0" err="1"/>
              <a:t>és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középfokú</a:t>
            </a:r>
            <a:r>
              <a:rPr lang="en-US" altLang="hu-HU" sz="2000" dirty="0"/>
              <a:t> </a:t>
            </a:r>
            <a:r>
              <a:rPr lang="en-US" altLang="hu-HU" sz="2000" dirty="0" err="1"/>
              <a:t>oktatás</a:t>
            </a:r>
            <a:r>
              <a:rPr lang="hu-HU" altLang="hu-HU" sz="2000" dirty="0" err="1"/>
              <a:t>ban</a:t>
            </a:r>
            <a:r>
              <a:rPr lang="en-US" altLang="hu-HU" sz="2000" dirty="0"/>
              <a:t> is)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     </a:t>
            </a:r>
            <a:r>
              <a:rPr lang="en-US" altLang="hu-HU" sz="2000" dirty="0" smtClean="0"/>
              <a:t>TANÁR</a:t>
            </a:r>
            <a:r>
              <a:rPr lang="hu-HU" altLang="hu-HU" sz="2000" dirty="0" smtClean="0"/>
              <a:t>I PÁLYA VONZÓVÁ TÉTELE</a:t>
            </a:r>
            <a:r>
              <a:rPr lang="en-US" altLang="hu-HU" sz="2000" dirty="0" smtClean="0"/>
              <a:t> </a:t>
            </a:r>
            <a:r>
              <a:rPr lang="en-US" altLang="hu-HU" sz="2000" dirty="0"/>
              <a:t>(</a:t>
            </a:r>
            <a:r>
              <a:rPr lang="en-US" altLang="hu-HU" sz="2000" dirty="0" err="1"/>
              <a:t>társadalmi</a:t>
            </a:r>
            <a:r>
              <a:rPr lang="en-US" altLang="hu-HU" sz="2000" dirty="0"/>
              <a:t> </a:t>
            </a:r>
            <a:r>
              <a:rPr lang="en-US" altLang="hu-HU" sz="2000" dirty="0" err="1"/>
              <a:t>és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anyagi</a:t>
            </a:r>
            <a:r>
              <a:rPr lang="en-US" altLang="hu-HU" sz="2000" dirty="0"/>
              <a:t> </a:t>
            </a:r>
            <a:r>
              <a:rPr lang="en-US" altLang="hu-HU" sz="2000" dirty="0" err="1"/>
              <a:t>megbecsülés</a:t>
            </a:r>
            <a:r>
              <a:rPr lang="en-US" altLang="hu-HU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     </a:t>
            </a:r>
            <a:r>
              <a:rPr lang="en-US" altLang="hu-HU" sz="2000" dirty="0" smtClean="0"/>
              <a:t>FIZIKA</a:t>
            </a:r>
            <a:r>
              <a:rPr lang="hu-HU" altLang="hu-HU" sz="2000" dirty="0" smtClean="0"/>
              <a:t> </a:t>
            </a:r>
            <a:r>
              <a:rPr lang="en-US" altLang="hu-HU" sz="2000" dirty="0" smtClean="0"/>
              <a:t>TANÁROK </a:t>
            </a:r>
            <a:r>
              <a:rPr lang="en-US" altLang="hu-HU" sz="2000" dirty="0"/>
              <a:t>(</a:t>
            </a:r>
            <a:r>
              <a:rPr lang="en-US" altLang="hu-HU" sz="2000" dirty="0" err="1"/>
              <a:t>óraszám</a:t>
            </a:r>
            <a:r>
              <a:rPr lang="en-US" altLang="hu-HU" sz="2000" dirty="0"/>
              <a:t>, </a:t>
            </a:r>
            <a:r>
              <a:rPr lang="en-US" altLang="hu-HU" sz="2000" dirty="0" err="1"/>
              <a:t>érettségi</a:t>
            </a:r>
            <a:r>
              <a:rPr lang="en-US" altLang="hu-HU" sz="2000" dirty="0"/>
              <a:t>, </a:t>
            </a:r>
            <a:r>
              <a:rPr lang="en-US" altLang="hu-HU" sz="2000" dirty="0" err="1"/>
              <a:t>felvételi</a:t>
            </a:r>
            <a:r>
              <a:rPr lang="en-US" altLang="hu-HU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     TÁRSADALMI </a:t>
            </a:r>
            <a:r>
              <a:rPr lang="en-US" altLang="hu-HU" sz="2000" dirty="0" smtClean="0"/>
              <a:t>SZEMLÉLET</a:t>
            </a:r>
            <a:r>
              <a:rPr lang="hu-HU" altLang="hu-HU" sz="2000" dirty="0" smtClean="0"/>
              <a:t> </a:t>
            </a:r>
            <a:r>
              <a:rPr lang="en-US" altLang="hu-HU" sz="2000" dirty="0" smtClean="0"/>
              <a:t>JAVÍTÁS</a:t>
            </a:r>
            <a:r>
              <a:rPr lang="hu-HU" altLang="hu-HU" sz="2000" dirty="0" smtClean="0"/>
              <a:t>A</a:t>
            </a:r>
            <a:endParaRPr lang="en-US" altLang="hu-HU" sz="2000" dirty="0"/>
          </a:p>
        </p:txBody>
      </p:sp>
    </p:spTree>
    <p:extLst>
      <p:ext uri="{BB962C8B-B14F-4D97-AF65-F5344CB8AC3E}">
        <p14:creationId xmlns:p14="http://schemas.microsoft.com/office/powerpoint/2010/main" val="36294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plomás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640762" cy="6115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63713" y="1196975"/>
            <a:ext cx="11525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7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1054" y="785092"/>
            <a:ext cx="844434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sz="2800" b="1" dirty="0" smtClean="0">
                <a:solidFill>
                  <a:srgbClr val="FFFF00"/>
                </a:solidFill>
              </a:rPr>
              <a:t>4.INFRASTRUKTÚRA</a:t>
            </a:r>
            <a:endParaRPr lang="hu-HU" altLang="hu-HU" sz="2800" b="1" dirty="0" smtClean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hu-HU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hu-HU" dirty="0"/>
              <a:t>  </a:t>
            </a:r>
            <a:r>
              <a:rPr lang="en-US" altLang="hu-HU" sz="2400" dirty="0"/>
              <a:t> </a:t>
            </a:r>
            <a:r>
              <a:rPr lang="hu-HU" altLang="hu-HU" sz="2400" dirty="0"/>
              <a:t>ÓCSKA SZERSZÁMMAL NEM LEHET VERSENYKÉPESEN </a:t>
            </a:r>
          </a:p>
          <a:p>
            <a:pPr>
              <a:spcBef>
                <a:spcPct val="50000"/>
              </a:spcBef>
            </a:pPr>
            <a:r>
              <a:rPr lang="hu-HU" altLang="hu-HU" sz="2400" dirty="0"/>
              <a:t>          „TERMELNI”</a:t>
            </a:r>
          </a:p>
          <a:p>
            <a:pPr>
              <a:spcBef>
                <a:spcPct val="50000"/>
              </a:spcBef>
            </a:pPr>
            <a:r>
              <a:rPr lang="hu-HU" altLang="hu-HU" sz="2400" dirty="0"/>
              <a:t>   </a:t>
            </a:r>
            <a:r>
              <a:rPr lang="en-US" altLang="hu-HU" sz="2400" dirty="0"/>
              <a:t>NEKIFUT </a:t>
            </a:r>
            <a:r>
              <a:rPr lang="hu-HU" altLang="hu-HU" sz="2400" dirty="0" smtClean="0"/>
              <a:t>módszertana </a:t>
            </a:r>
            <a:r>
              <a:rPr lang="en-US" altLang="hu-HU" sz="2400" dirty="0" smtClean="0"/>
              <a:t>(</a:t>
            </a:r>
            <a:r>
              <a:rPr lang="en-US" altLang="hu-HU" sz="2400" dirty="0" err="1" smtClean="0"/>
              <a:t>alulról</a:t>
            </a:r>
            <a:r>
              <a:rPr lang="en-US" altLang="hu-HU" sz="2400" dirty="0" smtClean="0"/>
              <a:t> </a:t>
            </a:r>
            <a:r>
              <a:rPr lang="en-US" altLang="hu-HU" sz="2400" dirty="0" err="1"/>
              <a:t>építkezés</a:t>
            </a:r>
            <a:r>
              <a:rPr lang="en-US" altLang="hu-HU" sz="2400" dirty="0"/>
              <a:t>, </a:t>
            </a:r>
            <a:r>
              <a:rPr lang="en-US" altLang="hu-HU" sz="2400" dirty="0" err="1"/>
              <a:t>kataszter</a:t>
            </a:r>
            <a:r>
              <a:rPr lang="en-US" altLang="hu-HU" sz="2400" dirty="0"/>
              <a:t>, </a:t>
            </a:r>
            <a:r>
              <a:rPr lang="en-US" altLang="hu-HU" sz="2400" dirty="0" err="1"/>
              <a:t>stratégiai</a:t>
            </a:r>
            <a:r>
              <a:rPr lang="en-US" altLang="hu-HU" sz="2400" dirty="0"/>
              <a:t> </a:t>
            </a:r>
            <a:r>
              <a:rPr lang="hu-HU" altLang="hu-HU" sz="2400" dirty="0" smtClean="0"/>
              <a:t>  </a:t>
            </a:r>
          </a:p>
          <a:p>
            <a:pPr>
              <a:spcBef>
                <a:spcPct val="50000"/>
              </a:spcBef>
            </a:pPr>
            <a:r>
              <a:rPr lang="hu-HU" altLang="hu-HU" sz="2400" dirty="0"/>
              <a:t> </a:t>
            </a:r>
            <a:r>
              <a:rPr lang="hu-HU" altLang="hu-HU" sz="2400" dirty="0" smtClean="0"/>
              <a:t>         </a:t>
            </a:r>
            <a:r>
              <a:rPr lang="en-US" altLang="hu-HU" sz="2400" dirty="0" err="1" smtClean="0"/>
              <a:t>fontosságú</a:t>
            </a:r>
            <a:r>
              <a:rPr lang="en-US" altLang="hu-HU" sz="2400" dirty="0" smtClean="0"/>
              <a:t>  </a:t>
            </a:r>
            <a:r>
              <a:rPr lang="en-US" altLang="hu-HU" sz="2400" dirty="0" err="1"/>
              <a:t>infrastruktúrák</a:t>
            </a:r>
            <a:r>
              <a:rPr lang="en-US" altLang="hu-HU" sz="2400" dirty="0"/>
              <a:t>, </a:t>
            </a:r>
            <a:r>
              <a:rPr lang="en-US" altLang="hu-HU" sz="2400" dirty="0" err="1"/>
              <a:t>nemzetközi</a:t>
            </a:r>
            <a:r>
              <a:rPr lang="en-US" altLang="hu-HU" sz="2400" dirty="0"/>
              <a:t> KI-k)</a:t>
            </a:r>
          </a:p>
          <a:p>
            <a:pPr>
              <a:spcBef>
                <a:spcPct val="50000"/>
              </a:spcBef>
            </a:pPr>
            <a:r>
              <a:rPr lang="en-US" altLang="hu-HU" sz="2400" dirty="0"/>
              <a:t>   HAZAI ÉS NEMZETKÖZI KI-k ARÁNYA. (ELI; ESS; CERN;…)</a:t>
            </a:r>
            <a:endParaRPr lang="hu-HU" altLang="hu-HU" sz="2400" dirty="0"/>
          </a:p>
          <a:p>
            <a:pPr>
              <a:spcBef>
                <a:spcPct val="50000"/>
              </a:spcBef>
            </a:pPr>
            <a:r>
              <a:rPr lang="hu-HU" altLang="hu-HU" sz="2400" dirty="0"/>
              <a:t>   AZ ELOSZTOTT INFRASTRUKTÚRÁK SZEREPE ÉS LEHETŐSÉGEI</a:t>
            </a:r>
            <a:endParaRPr lang="en-US" altLang="hu-HU" sz="2400" dirty="0"/>
          </a:p>
          <a:p>
            <a:pPr>
              <a:spcBef>
                <a:spcPct val="50000"/>
              </a:spcBef>
            </a:pPr>
            <a:r>
              <a:rPr lang="en-US" altLang="hu-HU" sz="2400" dirty="0"/>
              <a:t>   REGIONÁLIS GAZDASÁGI </a:t>
            </a:r>
            <a:r>
              <a:rPr lang="hu-HU" altLang="hu-HU" sz="2400" dirty="0"/>
              <a:t>ÉS KULTÚRÁLIS </a:t>
            </a:r>
            <a:r>
              <a:rPr lang="en-US" altLang="hu-HU" sz="2400" dirty="0"/>
              <a:t>SZEREP </a:t>
            </a:r>
          </a:p>
        </p:txBody>
      </p:sp>
    </p:spTree>
    <p:extLst>
      <p:ext uri="{BB962C8B-B14F-4D97-AF65-F5344CB8AC3E}">
        <p14:creationId xmlns:p14="http://schemas.microsoft.com/office/powerpoint/2010/main" val="36515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95564" y="434110"/>
            <a:ext cx="8543636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sz="2800" b="1" dirty="0">
                <a:solidFill>
                  <a:srgbClr val="FFFF00"/>
                </a:solidFill>
              </a:rPr>
              <a:t>5.KORMÁNY</a:t>
            </a:r>
            <a:r>
              <a:rPr lang="hu-HU" altLang="hu-HU" sz="2800" b="1" dirty="0">
                <a:solidFill>
                  <a:srgbClr val="FFFF00"/>
                </a:solidFill>
              </a:rPr>
              <a:t>ZATI </a:t>
            </a:r>
            <a:r>
              <a:rPr lang="en-US" altLang="hu-HU" sz="2800" b="1" dirty="0" smtClean="0">
                <a:solidFill>
                  <a:srgbClr val="FFFF00"/>
                </a:solidFill>
              </a:rPr>
              <a:t>SZEREPVÁLLALÁS</a:t>
            </a:r>
            <a:endParaRPr lang="hu-HU" altLang="hu-HU" sz="2800" b="1" dirty="0" smtClean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hu-HU" sz="28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hu-HU" dirty="0"/>
              <a:t>  </a:t>
            </a:r>
            <a:r>
              <a:rPr lang="en-US" altLang="hu-HU" sz="2000" dirty="0"/>
              <a:t>KÖLTSÉGVETÉS (</a:t>
            </a:r>
            <a:r>
              <a:rPr lang="en-US" altLang="hu-HU" sz="2000" dirty="0" err="1"/>
              <a:t>stabilitás,KKI</a:t>
            </a:r>
            <a:r>
              <a:rPr lang="en-US" altLang="hu-HU" sz="2000" dirty="0"/>
              <a:t>-k </a:t>
            </a:r>
            <a:r>
              <a:rPr lang="en-US" altLang="hu-HU" sz="2000" dirty="0" err="1"/>
              <a:t>támogatása</a:t>
            </a:r>
            <a:r>
              <a:rPr lang="en-US" altLang="hu-HU" sz="2000" dirty="0"/>
              <a:t>, 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</a:t>
            </a:r>
            <a:r>
              <a:rPr lang="en-US" altLang="hu-HU" sz="2000" dirty="0" err="1"/>
              <a:t>adókedvezmények</a:t>
            </a:r>
            <a:r>
              <a:rPr lang="en-US" altLang="hu-HU" sz="2000" dirty="0"/>
              <a:t>). ALAPÍTVÁNYOK.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TUDOMÁNYPOLITIKA (</a:t>
            </a:r>
            <a:r>
              <a:rPr lang="en-US" altLang="hu-HU" sz="2000" dirty="0" err="1"/>
              <a:t>stratégia</a:t>
            </a:r>
            <a:r>
              <a:rPr lang="en-US" altLang="hu-HU" sz="2000" dirty="0"/>
              <a:t>, </a:t>
            </a:r>
            <a:r>
              <a:rPr lang="en-US" altLang="hu-HU" sz="2000" dirty="0" err="1"/>
              <a:t>létező</a:t>
            </a:r>
            <a:r>
              <a:rPr lang="en-US" altLang="hu-HU" sz="2000" dirty="0"/>
              <a:t> </a:t>
            </a:r>
            <a:r>
              <a:rPr lang="en-US" altLang="hu-HU" sz="2000" dirty="0" err="1"/>
              <a:t>erősségek</a:t>
            </a:r>
            <a:r>
              <a:rPr lang="en-US" altLang="hu-HU" sz="2000" dirty="0"/>
              <a:t> </a:t>
            </a:r>
            <a:r>
              <a:rPr lang="en-US" altLang="hu-HU" sz="2000" dirty="0" err="1"/>
              <a:t>prioritása</a:t>
            </a:r>
            <a:r>
              <a:rPr lang="en-US" altLang="hu-HU" sz="2000" dirty="0"/>
              <a:t>, 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</a:t>
            </a:r>
            <a:r>
              <a:rPr lang="en-US" altLang="hu-HU" sz="2000" dirty="0" err="1"/>
              <a:t>doktori</a:t>
            </a:r>
            <a:r>
              <a:rPr lang="en-US" altLang="hu-HU" sz="2000" dirty="0"/>
              <a:t> </a:t>
            </a:r>
            <a:r>
              <a:rPr lang="en-US" altLang="hu-HU" sz="2000" dirty="0" err="1"/>
              <a:t>és</a:t>
            </a:r>
            <a:r>
              <a:rPr lang="en-US" altLang="hu-HU" sz="2000" dirty="0"/>
              <a:t> </a:t>
            </a:r>
            <a:r>
              <a:rPr lang="en-US" altLang="hu-HU" sz="2000" dirty="0" err="1"/>
              <a:t>posztdoktori</a:t>
            </a:r>
            <a:r>
              <a:rPr lang="en-US" altLang="hu-HU" sz="2000" dirty="0"/>
              <a:t> </a:t>
            </a:r>
            <a:r>
              <a:rPr lang="en-US" altLang="hu-HU" sz="2000" dirty="0" err="1" smtClean="0"/>
              <a:t>ösztöndíjrendszer</a:t>
            </a:r>
            <a:r>
              <a:rPr lang="hu-HU" altLang="hu-HU" sz="2000" dirty="0" smtClean="0"/>
              <a:t>. </a:t>
            </a:r>
            <a:r>
              <a:rPr lang="hu-HU" altLang="hu-HU" sz="2000" dirty="0" smtClean="0">
                <a:solidFill>
                  <a:srgbClr val="92D050"/>
                </a:solidFill>
              </a:rPr>
              <a:t>(POLITICS </a:t>
            </a:r>
            <a:r>
              <a:rPr lang="hu-HU" altLang="hu-HU" sz="2000" dirty="0" err="1" smtClean="0">
                <a:solidFill>
                  <a:srgbClr val="92D050"/>
                </a:solidFill>
              </a:rPr>
              <a:t>vs</a:t>
            </a:r>
            <a:r>
              <a:rPr lang="hu-HU" altLang="hu-HU" sz="2000" dirty="0" smtClean="0">
                <a:solidFill>
                  <a:srgbClr val="92D050"/>
                </a:solidFill>
              </a:rPr>
              <a:t> POLICY?)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hu-HU" altLang="hu-HU" sz="2000" dirty="0"/>
              <a:t> </a:t>
            </a:r>
            <a:r>
              <a:rPr lang="en-US" altLang="hu-HU" sz="2000" dirty="0" smtClean="0"/>
              <a:t> </a:t>
            </a:r>
            <a:r>
              <a:rPr lang="en-US" altLang="hu-HU" sz="2000" dirty="0"/>
              <a:t>K&amp;F </a:t>
            </a:r>
            <a:r>
              <a:rPr lang="en-US" altLang="hu-HU" sz="2000" dirty="0" smtClean="0"/>
              <a:t>KORMÁNYSZINTŰ </a:t>
            </a:r>
            <a:r>
              <a:rPr lang="en-US" altLang="hu-HU" sz="2000" dirty="0"/>
              <a:t>KÉPVISELETE,…)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INTÉZMÉNYSZERKEZET (</a:t>
            </a:r>
            <a:r>
              <a:rPr lang="en-US" altLang="hu-HU" sz="2000" dirty="0" err="1"/>
              <a:t>kutató</a:t>
            </a:r>
            <a:r>
              <a:rPr lang="en-US" altLang="hu-HU" sz="2000" dirty="0"/>
              <a:t> </a:t>
            </a:r>
            <a:r>
              <a:rPr lang="en-US" altLang="hu-HU" sz="2000" dirty="0" err="1"/>
              <a:t>egyetemek,főfoglalkozású</a:t>
            </a:r>
            <a:r>
              <a:rPr lang="en-US" altLang="hu-HU" sz="2000" dirty="0"/>
              <a:t> 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   </a:t>
            </a:r>
            <a:r>
              <a:rPr lang="en-US" altLang="hu-HU" sz="2000" dirty="0" err="1"/>
              <a:t>kutatóhálózat</a:t>
            </a:r>
            <a:r>
              <a:rPr lang="en-US" altLang="hu-HU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SZABÁLYZÓ SZEREP (</a:t>
            </a:r>
            <a:r>
              <a:rPr lang="en-US" altLang="hu-HU" sz="2000" dirty="0" err="1"/>
              <a:t>jogalkotás</a:t>
            </a:r>
            <a:r>
              <a:rPr lang="en-US" altLang="hu-HU" sz="2000" dirty="0"/>
              <a:t>, </a:t>
            </a:r>
            <a:r>
              <a:rPr lang="en-US" altLang="hu-HU" sz="2000" dirty="0" err="1"/>
              <a:t>szabadalompolitika</a:t>
            </a:r>
            <a:r>
              <a:rPr lang="en-US" altLang="hu-HU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</a:t>
            </a:r>
            <a:r>
              <a:rPr lang="en-US" altLang="hu-HU" sz="2000" dirty="0" smtClean="0"/>
              <a:t>TUDOMÁNYOS </a:t>
            </a:r>
            <a:r>
              <a:rPr lang="en-US" altLang="hu-HU" sz="2000" dirty="0"/>
              <a:t>TANÁCSAD</a:t>
            </a:r>
            <a:r>
              <a:rPr lang="hu-HU" altLang="hu-HU" sz="2000" dirty="0"/>
              <a:t>Ó(K)</a:t>
            </a:r>
            <a:r>
              <a:rPr lang="en-US" altLang="hu-HU" sz="2000" dirty="0"/>
              <a:t> (a </a:t>
            </a:r>
            <a:r>
              <a:rPr lang="en-US" altLang="hu-HU" sz="2000" dirty="0" err="1"/>
              <a:t>kormány</a:t>
            </a:r>
            <a:r>
              <a:rPr lang="en-US" altLang="hu-HU" sz="2000" dirty="0"/>
              <a:t> </a:t>
            </a:r>
            <a:r>
              <a:rPr lang="en-US" altLang="hu-HU" sz="2000" dirty="0" err="1"/>
              <a:t>mellett</a:t>
            </a:r>
            <a:r>
              <a:rPr lang="en-US" altLang="hu-HU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hu-HU" sz="2000" dirty="0"/>
              <a:t>  </a:t>
            </a:r>
            <a:r>
              <a:rPr lang="hu-HU" altLang="hu-HU" sz="2000" dirty="0" smtClean="0"/>
              <a:t>A </a:t>
            </a:r>
            <a:r>
              <a:rPr lang="en-US" altLang="hu-HU" sz="2000" dirty="0" smtClean="0"/>
              <a:t>KÖZHANGULAT</a:t>
            </a:r>
            <a:r>
              <a:rPr lang="hu-HU" altLang="hu-HU" sz="2000" dirty="0" smtClean="0"/>
              <a:t> </a:t>
            </a:r>
            <a:r>
              <a:rPr lang="en-US" altLang="hu-HU" sz="2000" dirty="0" smtClean="0"/>
              <a:t>ALAKÍTÁS</a:t>
            </a:r>
            <a:r>
              <a:rPr lang="hu-HU" altLang="hu-HU" sz="2000" dirty="0" smtClean="0"/>
              <a:t>A</a:t>
            </a:r>
            <a:r>
              <a:rPr lang="en-US" altLang="hu-HU" sz="2000" dirty="0" smtClean="0"/>
              <a:t> </a:t>
            </a:r>
            <a:r>
              <a:rPr lang="en-US" altLang="hu-HU" sz="2000" dirty="0"/>
              <a:t>(</a:t>
            </a:r>
            <a:r>
              <a:rPr lang="en-US" altLang="hu-HU" sz="2000" dirty="0" err="1"/>
              <a:t>médiák</a:t>
            </a:r>
            <a:r>
              <a:rPr lang="en-US" altLang="hu-HU" sz="2000" dirty="0"/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5422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280400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CC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hu-HU" sz="4000" b="1">
                <a:solidFill>
                  <a:srgbClr val="CC0000"/>
                </a:solidFill>
                <a:latin typeface="Times New Roman" panose="02020603050405020304" pitchFamily="18" charset="0"/>
                <a:ea typeface="Arial Unicode MS" pitchFamily="34" charset="-128"/>
              </a:rPr>
              <a:t>KÖSZÖNÖM MEGTISZTELŐ FIGYELMÜKET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03575" y="5589588"/>
            <a:ext cx="28082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endParaRPr lang="en-GB" altLang="hu-HU" sz="2400" b="1">
              <a:solidFill>
                <a:srgbClr val="FFFF00"/>
              </a:solidFill>
              <a:ea typeface="Arial Unicode MS" pitchFamily="34" charset="-128"/>
            </a:endParaRPr>
          </a:p>
          <a:p>
            <a:pPr>
              <a:spcBef>
                <a:spcPts val="1500"/>
              </a:spcBef>
              <a:buClr>
                <a:srgbClr val="FFFF00"/>
              </a:buClr>
              <a:buSzPct val="100000"/>
              <a:buFont typeface="Arial" panose="020B0604020202020204" pitchFamily="34" charset="0"/>
              <a:buNone/>
            </a:pPr>
            <a:endParaRPr lang="en-GB" altLang="hu-HU" sz="2400" b="1">
              <a:solidFill>
                <a:srgbClr val="FFFF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60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34975"/>
            <a:ext cx="8231188" cy="71006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/>
          <a:p>
            <a:pPr defTabSz="449263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hu-HU" sz="4000" b="1" dirty="0">
                <a:solidFill>
                  <a:srgbClr val="FFFF00"/>
                </a:solidFill>
              </a:rPr>
              <a:t>TUDÁS ALAPÚ </a:t>
            </a:r>
            <a:r>
              <a:rPr lang="hu-HU" altLang="hu-HU" sz="4000" b="1" dirty="0">
                <a:solidFill>
                  <a:srgbClr val="FFFF00"/>
                </a:solidFill>
              </a:rPr>
              <a:t>GAZDASÁG</a:t>
            </a:r>
            <a:endParaRPr lang="en-GB" altLang="hu-HU" sz="4000" b="1" dirty="0">
              <a:solidFill>
                <a:srgbClr val="FFFF00"/>
              </a:solidFill>
            </a:endParaRP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1624013" y="2695575"/>
            <a:ext cx="1377950" cy="1955800"/>
            <a:chOff x="1023" y="1698"/>
            <a:chExt cx="868" cy="1232"/>
          </a:xfrm>
        </p:grpSpPr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1023" y="1698"/>
              <a:ext cx="869" cy="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023" y="169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1023" y="1706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1023" y="1711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1023" y="171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1023" y="172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1023" y="173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1023" y="173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1023" y="1743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1023" y="174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1023" y="1754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1023" y="175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1023" y="1767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1023" y="1772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1023" y="177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1023" y="1784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1023" y="179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2" name="Rectangle 22"/>
            <p:cNvSpPr>
              <a:spLocks noChangeArrowheads="1"/>
            </p:cNvSpPr>
            <p:nvPr/>
          </p:nvSpPr>
          <p:spPr bwMode="auto">
            <a:xfrm>
              <a:off x="1023" y="1796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1023" y="1804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1023" y="180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1023" y="181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6" name="Rectangle 26"/>
            <p:cNvSpPr>
              <a:spLocks noChangeArrowheads="1"/>
            </p:cNvSpPr>
            <p:nvPr/>
          </p:nvSpPr>
          <p:spPr bwMode="auto">
            <a:xfrm>
              <a:off x="1023" y="1820"/>
              <a:ext cx="869" cy="1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7" name="Rectangle 27"/>
            <p:cNvSpPr>
              <a:spLocks noChangeArrowheads="1"/>
            </p:cNvSpPr>
            <p:nvPr/>
          </p:nvSpPr>
          <p:spPr bwMode="auto">
            <a:xfrm>
              <a:off x="1023" y="1828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8" name="Rectangle 28"/>
            <p:cNvSpPr>
              <a:spLocks noChangeArrowheads="1"/>
            </p:cNvSpPr>
            <p:nvPr/>
          </p:nvSpPr>
          <p:spPr bwMode="auto">
            <a:xfrm>
              <a:off x="1023" y="183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09" name="Rectangle 29"/>
            <p:cNvSpPr>
              <a:spLocks noChangeArrowheads="1"/>
            </p:cNvSpPr>
            <p:nvPr/>
          </p:nvSpPr>
          <p:spPr bwMode="auto">
            <a:xfrm>
              <a:off x="1023" y="184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0" name="Rectangle 30"/>
            <p:cNvSpPr>
              <a:spLocks noChangeArrowheads="1"/>
            </p:cNvSpPr>
            <p:nvPr/>
          </p:nvSpPr>
          <p:spPr bwMode="auto">
            <a:xfrm>
              <a:off x="1023" y="184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1023" y="185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2" name="Rectangle 32"/>
            <p:cNvSpPr>
              <a:spLocks noChangeArrowheads="1"/>
            </p:cNvSpPr>
            <p:nvPr/>
          </p:nvSpPr>
          <p:spPr bwMode="auto">
            <a:xfrm>
              <a:off x="1023" y="1860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1023" y="186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4" name="Rectangle 34"/>
            <p:cNvSpPr>
              <a:spLocks noChangeArrowheads="1"/>
            </p:cNvSpPr>
            <p:nvPr/>
          </p:nvSpPr>
          <p:spPr bwMode="auto">
            <a:xfrm>
              <a:off x="1023" y="187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1023" y="187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auto">
            <a:xfrm>
              <a:off x="1023" y="1884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7" name="Rectangle 37"/>
            <p:cNvSpPr>
              <a:spLocks noChangeArrowheads="1"/>
            </p:cNvSpPr>
            <p:nvPr/>
          </p:nvSpPr>
          <p:spPr bwMode="auto">
            <a:xfrm>
              <a:off x="1023" y="1889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8" name="Rectangle 38"/>
            <p:cNvSpPr>
              <a:spLocks noChangeArrowheads="1"/>
            </p:cNvSpPr>
            <p:nvPr/>
          </p:nvSpPr>
          <p:spPr bwMode="auto">
            <a:xfrm>
              <a:off x="1023" y="189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auto">
            <a:xfrm>
              <a:off x="1023" y="190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0" name="Rectangle 40"/>
            <p:cNvSpPr>
              <a:spLocks noChangeArrowheads="1"/>
            </p:cNvSpPr>
            <p:nvPr/>
          </p:nvSpPr>
          <p:spPr bwMode="auto">
            <a:xfrm>
              <a:off x="1023" y="190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1" name="Rectangle 41"/>
            <p:cNvSpPr>
              <a:spLocks noChangeArrowheads="1"/>
            </p:cNvSpPr>
            <p:nvPr/>
          </p:nvSpPr>
          <p:spPr bwMode="auto">
            <a:xfrm>
              <a:off x="1023" y="1913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2" name="Rectangle 42"/>
            <p:cNvSpPr>
              <a:spLocks noChangeArrowheads="1"/>
            </p:cNvSpPr>
            <p:nvPr/>
          </p:nvSpPr>
          <p:spPr bwMode="auto">
            <a:xfrm>
              <a:off x="1023" y="1921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1023" y="192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4" name="Rectangle 44"/>
            <p:cNvSpPr>
              <a:spLocks noChangeArrowheads="1"/>
            </p:cNvSpPr>
            <p:nvPr/>
          </p:nvSpPr>
          <p:spPr bwMode="auto">
            <a:xfrm>
              <a:off x="1023" y="1933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5" name="Rectangle 45"/>
            <p:cNvSpPr>
              <a:spLocks noChangeArrowheads="1"/>
            </p:cNvSpPr>
            <p:nvPr/>
          </p:nvSpPr>
          <p:spPr bwMode="auto">
            <a:xfrm>
              <a:off x="1023" y="193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6" name="Rectangle 46"/>
            <p:cNvSpPr>
              <a:spLocks noChangeArrowheads="1"/>
            </p:cNvSpPr>
            <p:nvPr/>
          </p:nvSpPr>
          <p:spPr bwMode="auto">
            <a:xfrm>
              <a:off x="1023" y="1945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7" name="Rectangle 47"/>
            <p:cNvSpPr>
              <a:spLocks noChangeArrowheads="1"/>
            </p:cNvSpPr>
            <p:nvPr/>
          </p:nvSpPr>
          <p:spPr bwMode="auto">
            <a:xfrm>
              <a:off x="1023" y="1950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8" name="Rectangle 48"/>
            <p:cNvSpPr>
              <a:spLocks noChangeArrowheads="1"/>
            </p:cNvSpPr>
            <p:nvPr/>
          </p:nvSpPr>
          <p:spPr bwMode="auto">
            <a:xfrm>
              <a:off x="1023" y="195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29" name="Rectangle 49"/>
            <p:cNvSpPr>
              <a:spLocks noChangeArrowheads="1"/>
            </p:cNvSpPr>
            <p:nvPr/>
          </p:nvSpPr>
          <p:spPr bwMode="auto">
            <a:xfrm>
              <a:off x="1023" y="196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>
              <a:off x="1023" y="197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1" name="Rectangle 51"/>
            <p:cNvSpPr>
              <a:spLocks noChangeArrowheads="1"/>
            </p:cNvSpPr>
            <p:nvPr/>
          </p:nvSpPr>
          <p:spPr bwMode="auto">
            <a:xfrm>
              <a:off x="1023" y="1975"/>
              <a:ext cx="869" cy="1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1023" y="1982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3" name="Rectangle 53"/>
            <p:cNvSpPr>
              <a:spLocks noChangeArrowheads="1"/>
            </p:cNvSpPr>
            <p:nvPr/>
          </p:nvSpPr>
          <p:spPr bwMode="auto">
            <a:xfrm>
              <a:off x="1023" y="198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1023" y="1994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5" name="Rectangle 55"/>
            <p:cNvSpPr>
              <a:spLocks noChangeArrowheads="1"/>
            </p:cNvSpPr>
            <p:nvPr/>
          </p:nvSpPr>
          <p:spPr bwMode="auto">
            <a:xfrm>
              <a:off x="1023" y="200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6" name="Rectangle 56"/>
            <p:cNvSpPr>
              <a:spLocks noChangeArrowheads="1"/>
            </p:cNvSpPr>
            <p:nvPr/>
          </p:nvSpPr>
          <p:spPr bwMode="auto">
            <a:xfrm>
              <a:off x="1023" y="2006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7" name="Rectangle 57"/>
            <p:cNvSpPr>
              <a:spLocks noChangeArrowheads="1"/>
            </p:cNvSpPr>
            <p:nvPr/>
          </p:nvSpPr>
          <p:spPr bwMode="auto">
            <a:xfrm>
              <a:off x="1023" y="2014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8" name="Rectangle 58"/>
            <p:cNvSpPr>
              <a:spLocks noChangeArrowheads="1"/>
            </p:cNvSpPr>
            <p:nvPr/>
          </p:nvSpPr>
          <p:spPr bwMode="auto">
            <a:xfrm>
              <a:off x="1023" y="201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39" name="Rectangle 59"/>
            <p:cNvSpPr>
              <a:spLocks noChangeArrowheads="1"/>
            </p:cNvSpPr>
            <p:nvPr/>
          </p:nvSpPr>
          <p:spPr bwMode="auto">
            <a:xfrm>
              <a:off x="1023" y="202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0" name="Rectangle 60"/>
            <p:cNvSpPr>
              <a:spLocks noChangeArrowheads="1"/>
            </p:cNvSpPr>
            <p:nvPr/>
          </p:nvSpPr>
          <p:spPr bwMode="auto">
            <a:xfrm>
              <a:off x="1023" y="203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1" name="Rectangle 61"/>
            <p:cNvSpPr>
              <a:spLocks noChangeArrowheads="1"/>
            </p:cNvSpPr>
            <p:nvPr/>
          </p:nvSpPr>
          <p:spPr bwMode="auto">
            <a:xfrm>
              <a:off x="1023" y="2038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2" name="Rectangle 62"/>
            <p:cNvSpPr>
              <a:spLocks noChangeArrowheads="1"/>
            </p:cNvSpPr>
            <p:nvPr/>
          </p:nvSpPr>
          <p:spPr bwMode="auto">
            <a:xfrm>
              <a:off x="1023" y="2043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3" name="Rectangle 63"/>
            <p:cNvSpPr>
              <a:spLocks noChangeArrowheads="1"/>
            </p:cNvSpPr>
            <p:nvPr/>
          </p:nvSpPr>
          <p:spPr bwMode="auto">
            <a:xfrm>
              <a:off x="1023" y="205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4" name="Rectangle 64"/>
            <p:cNvSpPr>
              <a:spLocks noChangeArrowheads="1"/>
            </p:cNvSpPr>
            <p:nvPr/>
          </p:nvSpPr>
          <p:spPr bwMode="auto">
            <a:xfrm>
              <a:off x="1023" y="205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5" name="Rectangle 65"/>
            <p:cNvSpPr>
              <a:spLocks noChangeArrowheads="1"/>
            </p:cNvSpPr>
            <p:nvPr/>
          </p:nvSpPr>
          <p:spPr bwMode="auto">
            <a:xfrm>
              <a:off x="1023" y="206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6" name="Rectangle 66"/>
            <p:cNvSpPr>
              <a:spLocks noChangeArrowheads="1"/>
            </p:cNvSpPr>
            <p:nvPr/>
          </p:nvSpPr>
          <p:spPr bwMode="auto">
            <a:xfrm>
              <a:off x="1023" y="2068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7" name="Rectangle 67"/>
            <p:cNvSpPr>
              <a:spLocks noChangeArrowheads="1"/>
            </p:cNvSpPr>
            <p:nvPr/>
          </p:nvSpPr>
          <p:spPr bwMode="auto">
            <a:xfrm>
              <a:off x="1023" y="207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8" name="Rectangle 68"/>
            <p:cNvSpPr>
              <a:spLocks noChangeArrowheads="1"/>
            </p:cNvSpPr>
            <p:nvPr/>
          </p:nvSpPr>
          <p:spPr bwMode="auto">
            <a:xfrm>
              <a:off x="1023" y="207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49" name="Rectangle 69"/>
            <p:cNvSpPr>
              <a:spLocks noChangeArrowheads="1"/>
            </p:cNvSpPr>
            <p:nvPr/>
          </p:nvSpPr>
          <p:spPr bwMode="auto">
            <a:xfrm>
              <a:off x="1023" y="208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0" name="Rectangle 70"/>
            <p:cNvSpPr>
              <a:spLocks noChangeArrowheads="1"/>
            </p:cNvSpPr>
            <p:nvPr/>
          </p:nvSpPr>
          <p:spPr bwMode="auto">
            <a:xfrm>
              <a:off x="1023" y="209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1" name="Rectangle 71"/>
            <p:cNvSpPr>
              <a:spLocks noChangeArrowheads="1"/>
            </p:cNvSpPr>
            <p:nvPr/>
          </p:nvSpPr>
          <p:spPr bwMode="auto">
            <a:xfrm>
              <a:off x="1023" y="2100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2" name="Rectangle 72"/>
            <p:cNvSpPr>
              <a:spLocks noChangeArrowheads="1"/>
            </p:cNvSpPr>
            <p:nvPr/>
          </p:nvSpPr>
          <p:spPr bwMode="auto">
            <a:xfrm>
              <a:off x="1023" y="210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3" name="Rectangle 73"/>
            <p:cNvSpPr>
              <a:spLocks noChangeArrowheads="1"/>
            </p:cNvSpPr>
            <p:nvPr/>
          </p:nvSpPr>
          <p:spPr bwMode="auto">
            <a:xfrm>
              <a:off x="1023" y="211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4" name="Rectangle 74"/>
            <p:cNvSpPr>
              <a:spLocks noChangeArrowheads="1"/>
            </p:cNvSpPr>
            <p:nvPr/>
          </p:nvSpPr>
          <p:spPr bwMode="auto">
            <a:xfrm>
              <a:off x="1023" y="211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5" name="Rectangle 75"/>
            <p:cNvSpPr>
              <a:spLocks noChangeArrowheads="1"/>
            </p:cNvSpPr>
            <p:nvPr/>
          </p:nvSpPr>
          <p:spPr bwMode="auto">
            <a:xfrm>
              <a:off x="1023" y="2124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6" name="Rectangle 76"/>
            <p:cNvSpPr>
              <a:spLocks noChangeArrowheads="1"/>
            </p:cNvSpPr>
            <p:nvPr/>
          </p:nvSpPr>
          <p:spPr bwMode="auto">
            <a:xfrm>
              <a:off x="1023" y="2129"/>
              <a:ext cx="869" cy="1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7" name="Rectangle 77"/>
            <p:cNvSpPr>
              <a:spLocks noChangeArrowheads="1"/>
            </p:cNvSpPr>
            <p:nvPr/>
          </p:nvSpPr>
          <p:spPr bwMode="auto">
            <a:xfrm>
              <a:off x="1023" y="213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8" name="Rectangle 78"/>
            <p:cNvSpPr>
              <a:spLocks noChangeArrowheads="1"/>
            </p:cNvSpPr>
            <p:nvPr/>
          </p:nvSpPr>
          <p:spPr bwMode="auto">
            <a:xfrm>
              <a:off x="1023" y="2143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59" name="Rectangle 79"/>
            <p:cNvSpPr>
              <a:spLocks noChangeArrowheads="1"/>
            </p:cNvSpPr>
            <p:nvPr/>
          </p:nvSpPr>
          <p:spPr bwMode="auto">
            <a:xfrm>
              <a:off x="1023" y="214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0" name="Rectangle 80"/>
            <p:cNvSpPr>
              <a:spLocks noChangeArrowheads="1"/>
            </p:cNvSpPr>
            <p:nvPr/>
          </p:nvSpPr>
          <p:spPr bwMode="auto">
            <a:xfrm>
              <a:off x="1023" y="2156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1" name="Rectangle 81"/>
            <p:cNvSpPr>
              <a:spLocks noChangeArrowheads="1"/>
            </p:cNvSpPr>
            <p:nvPr/>
          </p:nvSpPr>
          <p:spPr bwMode="auto">
            <a:xfrm>
              <a:off x="1023" y="2161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2" name="Rectangle 82"/>
            <p:cNvSpPr>
              <a:spLocks noChangeArrowheads="1"/>
            </p:cNvSpPr>
            <p:nvPr/>
          </p:nvSpPr>
          <p:spPr bwMode="auto">
            <a:xfrm>
              <a:off x="1023" y="216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3" name="Rectangle 83"/>
            <p:cNvSpPr>
              <a:spLocks noChangeArrowheads="1"/>
            </p:cNvSpPr>
            <p:nvPr/>
          </p:nvSpPr>
          <p:spPr bwMode="auto">
            <a:xfrm>
              <a:off x="1023" y="217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4" name="Rectangle 84"/>
            <p:cNvSpPr>
              <a:spLocks noChangeArrowheads="1"/>
            </p:cNvSpPr>
            <p:nvPr/>
          </p:nvSpPr>
          <p:spPr bwMode="auto">
            <a:xfrm>
              <a:off x="1023" y="218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5" name="Rectangle 85"/>
            <p:cNvSpPr>
              <a:spLocks noChangeArrowheads="1"/>
            </p:cNvSpPr>
            <p:nvPr/>
          </p:nvSpPr>
          <p:spPr bwMode="auto">
            <a:xfrm>
              <a:off x="1023" y="2185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6" name="Rectangle 86"/>
            <p:cNvSpPr>
              <a:spLocks noChangeArrowheads="1"/>
            </p:cNvSpPr>
            <p:nvPr/>
          </p:nvSpPr>
          <p:spPr bwMode="auto">
            <a:xfrm>
              <a:off x="1023" y="2193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7" name="Rectangle 87"/>
            <p:cNvSpPr>
              <a:spLocks noChangeArrowheads="1"/>
            </p:cNvSpPr>
            <p:nvPr/>
          </p:nvSpPr>
          <p:spPr bwMode="auto">
            <a:xfrm>
              <a:off x="1023" y="219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8" name="Rectangle 88"/>
            <p:cNvSpPr>
              <a:spLocks noChangeArrowheads="1"/>
            </p:cNvSpPr>
            <p:nvPr/>
          </p:nvSpPr>
          <p:spPr bwMode="auto">
            <a:xfrm>
              <a:off x="1023" y="2204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69" name="Rectangle 89"/>
            <p:cNvSpPr>
              <a:spLocks noChangeArrowheads="1"/>
            </p:cNvSpPr>
            <p:nvPr/>
          </p:nvSpPr>
          <p:spPr bwMode="auto">
            <a:xfrm>
              <a:off x="1023" y="220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0" name="Rectangle 90"/>
            <p:cNvSpPr>
              <a:spLocks noChangeArrowheads="1"/>
            </p:cNvSpPr>
            <p:nvPr/>
          </p:nvSpPr>
          <p:spPr bwMode="auto">
            <a:xfrm>
              <a:off x="1023" y="2217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1" name="Rectangle 91"/>
            <p:cNvSpPr>
              <a:spLocks noChangeArrowheads="1"/>
            </p:cNvSpPr>
            <p:nvPr/>
          </p:nvSpPr>
          <p:spPr bwMode="auto">
            <a:xfrm>
              <a:off x="1023" y="2222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2" name="Rectangle 92"/>
            <p:cNvSpPr>
              <a:spLocks noChangeArrowheads="1"/>
            </p:cNvSpPr>
            <p:nvPr/>
          </p:nvSpPr>
          <p:spPr bwMode="auto">
            <a:xfrm>
              <a:off x="1023" y="222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3" name="Rectangle 93"/>
            <p:cNvSpPr>
              <a:spLocks noChangeArrowheads="1"/>
            </p:cNvSpPr>
            <p:nvPr/>
          </p:nvSpPr>
          <p:spPr bwMode="auto">
            <a:xfrm>
              <a:off x="1023" y="2233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4" name="Rectangle 94"/>
            <p:cNvSpPr>
              <a:spLocks noChangeArrowheads="1"/>
            </p:cNvSpPr>
            <p:nvPr/>
          </p:nvSpPr>
          <p:spPr bwMode="auto">
            <a:xfrm>
              <a:off x="1023" y="224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5" name="Rectangle 95"/>
            <p:cNvSpPr>
              <a:spLocks noChangeArrowheads="1"/>
            </p:cNvSpPr>
            <p:nvPr/>
          </p:nvSpPr>
          <p:spPr bwMode="auto">
            <a:xfrm>
              <a:off x="1023" y="2246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6" name="Rectangle 96"/>
            <p:cNvSpPr>
              <a:spLocks noChangeArrowheads="1"/>
            </p:cNvSpPr>
            <p:nvPr/>
          </p:nvSpPr>
          <p:spPr bwMode="auto">
            <a:xfrm>
              <a:off x="1023" y="2254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7" name="Rectangle 97"/>
            <p:cNvSpPr>
              <a:spLocks noChangeArrowheads="1"/>
            </p:cNvSpPr>
            <p:nvPr/>
          </p:nvSpPr>
          <p:spPr bwMode="auto">
            <a:xfrm>
              <a:off x="1023" y="225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8" name="Rectangle 98"/>
            <p:cNvSpPr>
              <a:spLocks noChangeArrowheads="1"/>
            </p:cNvSpPr>
            <p:nvPr/>
          </p:nvSpPr>
          <p:spPr bwMode="auto">
            <a:xfrm>
              <a:off x="1023" y="226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79" name="Rectangle 99"/>
            <p:cNvSpPr>
              <a:spLocks noChangeArrowheads="1"/>
            </p:cNvSpPr>
            <p:nvPr/>
          </p:nvSpPr>
          <p:spPr bwMode="auto">
            <a:xfrm>
              <a:off x="1023" y="227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0" name="Rectangle 100"/>
            <p:cNvSpPr>
              <a:spLocks noChangeArrowheads="1"/>
            </p:cNvSpPr>
            <p:nvPr/>
          </p:nvSpPr>
          <p:spPr bwMode="auto">
            <a:xfrm>
              <a:off x="1023" y="2278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1" name="Rectangle 101"/>
            <p:cNvSpPr>
              <a:spLocks noChangeArrowheads="1"/>
            </p:cNvSpPr>
            <p:nvPr/>
          </p:nvSpPr>
          <p:spPr bwMode="auto">
            <a:xfrm>
              <a:off x="1023" y="2283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2" name="Rectangle 102"/>
            <p:cNvSpPr>
              <a:spLocks noChangeArrowheads="1"/>
            </p:cNvSpPr>
            <p:nvPr/>
          </p:nvSpPr>
          <p:spPr bwMode="auto">
            <a:xfrm>
              <a:off x="1023" y="228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3" name="Rectangle 103"/>
            <p:cNvSpPr>
              <a:spLocks noChangeArrowheads="1"/>
            </p:cNvSpPr>
            <p:nvPr/>
          </p:nvSpPr>
          <p:spPr bwMode="auto">
            <a:xfrm>
              <a:off x="1023" y="2295"/>
              <a:ext cx="869" cy="1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4" name="Rectangle 104"/>
            <p:cNvSpPr>
              <a:spLocks noChangeArrowheads="1"/>
            </p:cNvSpPr>
            <p:nvPr/>
          </p:nvSpPr>
          <p:spPr bwMode="auto">
            <a:xfrm>
              <a:off x="1023" y="230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5" name="Rectangle 105"/>
            <p:cNvSpPr>
              <a:spLocks noChangeArrowheads="1"/>
            </p:cNvSpPr>
            <p:nvPr/>
          </p:nvSpPr>
          <p:spPr bwMode="auto">
            <a:xfrm>
              <a:off x="1023" y="2310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6" name="Rectangle 106"/>
            <p:cNvSpPr>
              <a:spLocks noChangeArrowheads="1"/>
            </p:cNvSpPr>
            <p:nvPr/>
          </p:nvSpPr>
          <p:spPr bwMode="auto">
            <a:xfrm>
              <a:off x="1023" y="231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7" name="Rectangle 107"/>
            <p:cNvSpPr>
              <a:spLocks noChangeArrowheads="1"/>
            </p:cNvSpPr>
            <p:nvPr/>
          </p:nvSpPr>
          <p:spPr bwMode="auto">
            <a:xfrm>
              <a:off x="1023" y="232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8" name="Rectangle 108"/>
            <p:cNvSpPr>
              <a:spLocks noChangeArrowheads="1"/>
            </p:cNvSpPr>
            <p:nvPr/>
          </p:nvSpPr>
          <p:spPr bwMode="auto">
            <a:xfrm>
              <a:off x="1023" y="232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89" name="Rectangle 109"/>
            <p:cNvSpPr>
              <a:spLocks noChangeArrowheads="1"/>
            </p:cNvSpPr>
            <p:nvPr/>
          </p:nvSpPr>
          <p:spPr bwMode="auto">
            <a:xfrm>
              <a:off x="1023" y="2334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0" name="Rectangle 110"/>
            <p:cNvSpPr>
              <a:spLocks noChangeArrowheads="1"/>
            </p:cNvSpPr>
            <p:nvPr/>
          </p:nvSpPr>
          <p:spPr bwMode="auto">
            <a:xfrm>
              <a:off x="1023" y="2339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1" name="Rectangle 111"/>
            <p:cNvSpPr>
              <a:spLocks noChangeArrowheads="1"/>
            </p:cNvSpPr>
            <p:nvPr/>
          </p:nvSpPr>
          <p:spPr bwMode="auto">
            <a:xfrm>
              <a:off x="1023" y="234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2" name="Rectangle 112"/>
            <p:cNvSpPr>
              <a:spLocks noChangeArrowheads="1"/>
            </p:cNvSpPr>
            <p:nvPr/>
          </p:nvSpPr>
          <p:spPr bwMode="auto">
            <a:xfrm>
              <a:off x="1023" y="235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3" name="Rectangle 113"/>
            <p:cNvSpPr>
              <a:spLocks noChangeArrowheads="1"/>
            </p:cNvSpPr>
            <p:nvPr/>
          </p:nvSpPr>
          <p:spPr bwMode="auto">
            <a:xfrm>
              <a:off x="1023" y="235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4" name="Rectangle 114"/>
            <p:cNvSpPr>
              <a:spLocks noChangeArrowheads="1"/>
            </p:cNvSpPr>
            <p:nvPr/>
          </p:nvSpPr>
          <p:spPr bwMode="auto">
            <a:xfrm>
              <a:off x="1023" y="2364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5" name="Rectangle 115"/>
            <p:cNvSpPr>
              <a:spLocks noChangeArrowheads="1"/>
            </p:cNvSpPr>
            <p:nvPr/>
          </p:nvSpPr>
          <p:spPr bwMode="auto">
            <a:xfrm>
              <a:off x="1023" y="2371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6" name="Rectangle 116"/>
            <p:cNvSpPr>
              <a:spLocks noChangeArrowheads="1"/>
            </p:cNvSpPr>
            <p:nvPr/>
          </p:nvSpPr>
          <p:spPr bwMode="auto">
            <a:xfrm>
              <a:off x="1023" y="237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7" name="Rectangle 117"/>
            <p:cNvSpPr>
              <a:spLocks noChangeArrowheads="1"/>
            </p:cNvSpPr>
            <p:nvPr/>
          </p:nvSpPr>
          <p:spPr bwMode="auto">
            <a:xfrm>
              <a:off x="1023" y="2383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8" name="Rectangle 118"/>
            <p:cNvSpPr>
              <a:spLocks noChangeArrowheads="1"/>
            </p:cNvSpPr>
            <p:nvPr/>
          </p:nvSpPr>
          <p:spPr bwMode="auto">
            <a:xfrm>
              <a:off x="1023" y="238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199" name="Rectangle 119"/>
            <p:cNvSpPr>
              <a:spLocks noChangeArrowheads="1"/>
            </p:cNvSpPr>
            <p:nvPr/>
          </p:nvSpPr>
          <p:spPr bwMode="auto">
            <a:xfrm>
              <a:off x="1023" y="239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0" name="Rectangle 120"/>
            <p:cNvSpPr>
              <a:spLocks noChangeArrowheads="1"/>
            </p:cNvSpPr>
            <p:nvPr/>
          </p:nvSpPr>
          <p:spPr bwMode="auto">
            <a:xfrm>
              <a:off x="1023" y="2401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1" name="Rectangle 121"/>
            <p:cNvSpPr>
              <a:spLocks noChangeArrowheads="1"/>
            </p:cNvSpPr>
            <p:nvPr/>
          </p:nvSpPr>
          <p:spPr bwMode="auto">
            <a:xfrm>
              <a:off x="1023" y="240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2" name="Rectangle 122"/>
            <p:cNvSpPr>
              <a:spLocks noChangeArrowheads="1"/>
            </p:cNvSpPr>
            <p:nvPr/>
          </p:nvSpPr>
          <p:spPr bwMode="auto">
            <a:xfrm>
              <a:off x="1023" y="241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3" name="Rectangle 123"/>
            <p:cNvSpPr>
              <a:spLocks noChangeArrowheads="1"/>
            </p:cNvSpPr>
            <p:nvPr/>
          </p:nvSpPr>
          <p:spPr bwMode="auto">
            <a:xfrm>
              <a:off x="1023" y="242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4" name="Rectangle 124"/>
            <p:cNvSpPr>
              <a:spLocks noChangeArrowheads="1"/>
            </p:cNvSpPr>
            <p:nvPr/>
          </p:nvSpPr>
          <p:spPr bwMode="auto">
            <a:xfrm>
              <a:off x="1023" y="2425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5" name="Rectangle 125"/>
            <p:cNvSpPr>
              <a:spLocks noChangeArrowheads="1"/>
            </p:cNvSpPr>
            <p:nvPr/>
          </p:nvSpPr>
          <p:spPr bwMode="auto">
            <a:xfrm>
              <a:off x="1023" y="2432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6" name="Rectangle 126"/>
            <p:cNvSpPr>
              <a:spLocks noChangeArrowheads="1"/>
            </p:cNvSpPr>
            <p:nvPr/>
          </p:nvSpPr>
          <p:spPr bwMode="auto">
            <a:xfrm>
              <a:off x="1023" y="243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7" name="Rectangle 127"/>
            <p:cNvSpPr>
              <a:spLocks noChangeArrowheads="1"/>
            </p:cNvSpPr>
            <p:nvPr/>
          </p:nvSpPr>
          <p:spPr bwMode="auto">
            <a:xfrm>
              <a:off x="1023" y="2444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8" name="Rectangle 128"/>
            <p:cNvSpPr>
              <a:spLocks noChangeArrowheads="1"/>
            </p:cNvSpPr>
            <p:nvPr/>
          </p:nvSpPr>
          <p:spPr bwMode="auto">
            <a:xfrm>
              <a:off x="1023" y="2449"/>
              <a:ext cx="869" cy="1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09" name="Rectangle 129"/>
            <p:cNvSpPr>
              <a:spLocks noChangeArrowheads="1"/>
            </p:cNvSpPr>
            <p:nvPr/>
          </p:nvSpPr>
          <p:spPr bwMode="auto">
            <a:xfrm>
              <a:off x="1023" y="2457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0" name="Rectangle 130"/>
            <p:cNvSpPr>
              <a:spLocks noChangeArrowheads="1"/>
            </p:cNvSpPr>
            <p:nvPr/>
          </p:nvSpPr>
          <p:spPr bwMode="auto">
            <a:xfrm>
              <a:off x="1023" y="2464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1" name="Rectangle 131"/>
            <p:cNvSpPr>
              <a:spLocks noChangeArrowheads="1"/>
            </p:cNvSpPr>
            <p:nvPr/>
          </p:nvSpPr>
          <p:spPr bwMode="auto">
            <a:xfrm>
              <a:off x="1023" y="246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2" name="Rectangle 132"/>
            <p:cNvSpPr>
              <a:spLocks noChangeArrowheads="1"/>
            </p:cNvSpPr>
            <p:nvPr/>
          </p:nvSpPr>
          <p:spPr bwMode="auto">
            <a:xfrm>
              <a:off x="1023" y="247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3" name="Rectangle 133"/>
            <p:cNvSpPr>
              <a:spLocks noChangeArrowheads="1"/>
            </p:cNvSpPr>
            <p:nvPr/>
          </p:nvSpPr>
          <p:spPr bwMode="auto">
            <a:xfrm>
              <a:off x="1023" y="248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4" name="Rectangle 134"/>
            <p:cNvSpPr>
              <a:spLocks noChangeArrowheads="1"/>
            </p:cNvSpPr>
            <p:nvPr/>
          </p:nvSpPr>
          <p:spPr bwMode="auto">
            <a:xfrm>
              <a:off x="1023" y="2488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5" name="Rectangle 135"/>
            <p:cNvSpPr>
              <a:spLocks noChangeArrowheads="1"/>
            </p:cNvSpPr>
            <p:nvPr/>
          </p:nvSpPr>
          <p:spPr bwMode="auto">
            <a:xfrm>
              <a:off x="1023" y="2494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6" name="Rectangle 136"/>
            <p:cNvSpPr>
              <a:spLocks noChangeArrowheads="1"/>
            </p:cNvSpPr>
            <p:nvPr/>
          </p:nvSpPr>
          <p:spPr bwMode="auto">
            <a:xfrm>
              <a:off x="1023" y="250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7" name="Rectangle 137"/>
            <p:cNvSpPr>
              <a:spLocks noChangeArrowheads="1"/>
            </p:cNvSpPr>
            <p:nvPr/>
          </p:nvSpPr>
          <p:spPr bwMode="auto">
            <a:xfrm>
              <a:off x="1023" y="250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8" name="Rectangle 138"/>
            <p:cNvSpPr>
              <a:spLocks noChangeArrowheads="1"/>
            </p:cNvSpPr>
            <p:nvPr/>
          </p:nvSpPr>
          <p:spPr bwMode="auto">
            <a:xfrm>
              <a:off x="1023" y="2513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19" name="Rectangle 139"/>
            <p:cNvSpPr>
              <a:spLocks noChangeArrowheads="1"/>
            </p:cNvSpPr>
            <p:nvPr/>
          </p:nvSpPr>
          <p:spPr bwMode="auto">
            <a:xfrm>
              <a:off x="1023" y="2518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0" name="Rectangle 140"/>
            <p:cNvSpPr>
              <a:spLocks noChangeArrowheads="1"/>
            </p:cNvSpPr>
            <p:nvPr/>
          </p:nvSpPr>
          <p:spPr bwMode="auto">
            <a:xfrm>
              <a:off x="1023" y="2526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1" name="Rectangle 141"/>
            <p:cNvSpPr>
              <a:spLocks noChangeArrowheads="1"/>
            </p:cNvSpPr>
            <p:nvPr/>
          </p:nvSpPr>
          <p:spPr bwMode="auto">
            <a:xfrm>
              <a:off x="1023" y="252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2" name="Rectangle 142"/>
            <p:cNvSpPr>
              <a:spLocks noChangeArrowheads="1"/>
            </p:cNvSpPr>
            <p:nvPr/>
          </p:nvSpPr>
          <p:spPr bwMode="auto">
            <a:xfrm>
              <a:off x="1023" y="253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3" name="Rectangle 143"/>
            <p:cNvSpPr>
              <a:spLocks noChangeArrowheads="1"/>
            </p:cNvSpPr>
            <p:nvPr/>
          </p:nvSpPr>
          <p:spPr bwMode="auto">
            <a:xfrm>
              <a:off x="1023" y="254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4" name="Rectangle 144"/>
            <p:cNvSpPr>
              <a:spLocks noChangeArrowheads="1"/>
            </p:cNvSpPr>
            <p:nvPr/>
          </p:nvSpPr>
          <p:spPr bwMode="auto">
            <a:xfrm>
              <a:off x="1023" y="2550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5" name="Rectangle 145"/>
            <p:cNvSpPr>
              <a:spLocks noChangeArrowheads="1"/>
            </p:cNvSpPr>
            <p:nvPr/>
          </p:nvSpPr>
          <p:spPr bwMode="auto">
            <a:xfrm>
              <a:off x="1023" y="255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6" name="Rectangle 146"/>
            <p:cNvSpPr>
              <a:spLocks noChangeArrowheads="1"/>
            </p:cNvSpPr>
            <p:nvPr/>
          </p:nvSpPr>
          <p:spPr bwMode="auto">
            <a:xfrm>
              <a:off x="1023" y="256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7" name="Rectangle 147"/>
            <p:cNvSpPr>
              <a:spLocks noChangeArrowheads="1"/>
            </p:cNvSpPr>
            <p:nvPr/>
          </p:nvSpPr>
          <p:spPr bwMode="auto">
            <a:xfrm>
              <a:off x="1023" y="256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8" name="Rectangle 148"/>
            <p:cNvSpPr>
              <a:spLocks noChangeArrowheads="1"/>
            </p:cNvSpPr>
            <p:nvPr/>
          </p:nvSpPr>
          <p:spPr bwMode="auto">
            <a:xfrm>
              <a:off x="1023" y="2574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29" name="Rectangle 149"/>
            <p:cNvSpPr>
              <a:spLocks noChangeArrowheads="1"/>
            </p:cNvSpPr>
            <p:nvPr/>
          </p:nvSpPr>
          <p:spPr bwMode="auto">
            <a:xfrm>
              <a:off x="1023" y="2579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0" name="Rectangle 150"/>
            <p:cNvSpPr>
              <a:spLocks noChangeArrowheads="1"/>
            </p:cNvSpPr>
            <p:nvPr/>
          </p:nvSpPr>
          <p:spPr bwMode="auto">
            <a:xfrm>
              <a:off x="1023" y="258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1" name="Rectangle 151"/>
            <p:cNvSpPr>
              <a:spLocks noChangeArrowheads="1"/>
            </p:cNvSpPr>
            <p:nvPr/>
          </p:nvSpPr>
          <p:spPr bwMode="auto">
            <a:xfrm>
              <a:off x="1023" y="259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2" name="Rectangle 152"/>
            <p:cNvSpPr>
              <a:spLocks noChangeArrowheads="1"/>
            </p:cNvSpPr>
            <p:nvPr/>
          </p:nvSpPr>
          <p:spPr bwMode="auto">
            <a:xfrm>
              <a:off x="1023" y="259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3" name="Rectangle 153"/>
            <p:cNvSpPr>
              <a:spLocks noChangeArrowheads="1"/>
            </p:cNvSpPr>
            <p:nvPr/>
          </p:nvSpPr>
          <p:spPr bwMode="auto">
            <a:xfrm>
              <a:off x="1023" y="2603"/>
              <a:ext cx="869" cy="1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4" name="Rectangle 154"/>
            <p:cNvSpPr>
              <a:spLocks noChangeArrowheads="1"/>
            </p:cNvSpPr>
            <p:nvPr/>
          </p:nvSpPr>
          <p:spPr bwMode="auto">
            <a:xfrm>
              <a:off x="1023" y="2611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5" name="Rectangle 155"/>
            <p:cNvSpPr>
              <a:spLocks noChangeArrowheads="1"/>
            </p:cNvSpPr>
            <p:nvPr/>
          </p:nvSpPr>
          <p:spPr bwMode="auto">
            <a:xfrm>
              <a:off x="1023" y="261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6" name="Rectangle 156"/>
            <p:cNvSpPr>
              <a:spLocks noChangeArrowheads="1"/>
            </p:cNvSpPr>
            <p:nvPr/>
          </p:nvSpPr>
          <p:spPr bwMode="auto">
            <a:xfrm>
              <a:off x="1023" y="262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7" name="Rectangle 157"/>
            <p:cNvSpPr>
              <a:spLocks noChangeArrowheads="1"/>
            </p:cNvSpPr>
            <p:nvPr/>
          </p:nvSpPr>
          <p:spPr bwMode="auto">
            <a:xfrm>
              <a:off x="1023" y="263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8" name="Rectangle 158"/>
            <p:cNvSpPr>
              <a:spLocks noChangeArrowheads="1"/>
            </p:cNvSpPr>
            <p:nvPr/>
          </p:nvSpPr>
          <p:spPr bwMode="auto">
            <a:xfrm>
              <a:off x="1023" y="263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39" name="Rectangle 159"/>
            <p:cNvSpPr>
              <a:spLocks noChangeArrowheads="1"/>
            </p:cNvSpPr>
            <p:nvPr/>
          </p:nvSpPr>
          <p:spPr bwMode="auto">
            <a:xfrm>
              <a:off x="1023" y="2643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0" name="Rectangle 160"/>
            <p:cNvSpPr>
              <a:spLocks noChangeArrowheads="1"/>
            </p:cNvSpPr>
            <p:nvPr/>
          </p:nvSpPr>
          <p:spPr bwMode="auto">
            <a:xfrm>
              <a:off x="1023" y="264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1" name="Rectangle 161"/>
            <p:cNvSpPr>
              <a:spLocks noChangeArrowheads="1"/>
            </p:cNvSpPr>
            <p:nvPr/>
          </p:nvSpPr>
          <p:spPr bwMode="auto">
            <a:xfrm>
              <a:off x="1023" y="2654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2" name="Rectangle 162"/>
            <p:cNvSpPr>
              <a:spLocks noChangeArrowheads="1"/>
            </p:cNvSpPr>
            <p:nvPr/>
          </p:nvSpPr>
          <p:spPr bwMode="auto">
            <a:xfrm>
              <a:off x="1023" y="265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3" name="Rectangle 163"/>
            <p:cNvSpPr>
              <a:spLocks noChangeArrowheads="1"/>
            </p:cNvSpPr>
            <p:nvPr/>
          </p:nvSpPr>
          <p:spPr bwMode="auto">
            <a:xfrm>
              <a:off x="1023" y="2667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4" name="Rectangle 164"/>
            <p:cNvSpPr>
              <a:spLocks noChangeArrowheads="1"/>
            </p:cNvSpPr>
            <p:nvPr/>
          </p:nvSpPr>
          <p:spPr bwMode="auto">
            <a:xfrm>
              <a:off x="1023" y="2672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5" name="Rectangle 165"/>
            <p:cNvSpPr>
              <a:spLocks noChangeArrowheads="1"/>
            </p:cNvSpPr>
            <p:nvPr/>
          </p:nvSpPr>
          <p:spPr bwMode="auto">
            <a:xfrm>
              <a:off x="1023" y="267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6" name="Rectangle 166"/>
            <p:cNvSpPr>
              <a:spLocks noChangeArrowheads="1"/>
            </p:cNvSpPr>
            <p:nvPr/>
          </p:nvSpPr>
          <p:spPr bwMode="auto">
            <a:xfrm>
              <a:off x="1023" y="2684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7" name="Rectangle 167"/>
            <p:cNvSpPr>
              <a:spLocks noChangeArrowheads="1"/>
            </p:cNvSpPr>
            <p:nvPr/>
          </p:nvSpPr>
          <p:spPr bwMode="auto">
            <a:xfrm>
              <a:off x="1023" y="269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8" name="Rectangle 168"/>
            <p:cNvSpPr>
              <a:spLocks noChangeArrowheads="1"/>
            </p:cNvSpPr>
            <p:nvPr/>
          </p:nvSpPr>
          <p:spPr bwMode="auto">
            <a:xfrm>
              <a:off x="1023" y="2696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49" name="Rectangle 169"/>
            <p:cNvSpPr>
              <a:spLocks noChangeArrowheads="1"/>
            </p:cNvSpPr>
            <p:nvPr/>
          </p:nvSpPr>
          <p:spPr bwMode="auto">
            <a:xfrm>
              <a:off x="1023" y="2704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0" name="Rectangle 170"/>
            <p:cNvSpPr>
              <a:spLocks noChangeArrowheads="1"/>
            </p:cNvSpPr>
            <p:nvPr/>
          </p:nvSpPr>
          <p:spPr bwMode="auto">
            <a:xfrm>
              <a:off x="1023" y="270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1" name="Rectangle 171"/>
            <p:cNvSpPr>
              <a:spLocks noChangeArrowheads="1"/>
            </p:cNvSpPr>
            <p:nvPr/>
          </p:nvSpPr>
          <p:spPr bwMode="auto">
            <a:xfrm>
              <a:off x="1023" y="271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2" name="Rectangle 172"/>
            <p:cNvSpPr>
              <a:spLocks noChangeArrowheads="1"/>
            </p:cNvSpPr>
            <p:nvPr/>
          </p:nvSpPr>
          <p:spPr bwMode="auto">
            <a:xfrm>
              <a:off x="1023" y="272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3" name="Rectangle 173"/>
            <p:cNvSpPr>
              <a:spLocks noChangeArrowheads="1"/>
            </p:cNvSpPr>
            <p:nvPr/>
          </p:nvSpPr>
          <p:spPr bwMode="auto">
            <a:xfrm>
              <a:off x="1023" y="2728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4" name="Rectangle 174"/>
            <p:cNvSpPr>
              <a:spLocks noChangeArrowheads="1"/>
            </p:cNvSpPr>
            <p:nvPr/>
          </p:nvSpPr>
          <p:spPr bwMode="auto">
            <a:xfrm>
              <a:off x="1023" y="2733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5" name="Rectangle 175"/>
            <p:cNvSpPr>
              <a:spLocks noChangeArrowheads="1"/>
            </p:cNvSpPr>
            <p:nvPr/>
          </p:nvSpPr>
          <p:spPr bwMode="auto">
            <a:xfrm>
              <a:off x="1023" y="274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6" name="Rectangle 176"/>
            <p:cNvSpPr>
              <a:spLocks noChangeArrowheads="1"/>
            </p:cNvSpPr>
            <p:nvPr/>
          </p:nvSpPr>
          <p:spPr bwMode="auto">
            <a:xfrm>
              <a:off x="1023" y="274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7" name="Rectangle 177"/>
            <p:cNvSpPr>
              <a:spLocks noChangeArrowheads="1"/>
            </p:cNvSpPr>
            <p:nvPr/>
          </p:nvSpPr>
          <p:spPr bwMode="auto">
            <a:xfrm>
              <a:off x="1023" y="2753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8" name="Rectangle 178"/>
            <p:cNvSpPr>
              <a:spLocks noChangeArrowheads="1"/>
            </p:cNvSpPr>
            <p:nvPr/>
          </p:nvSpPr>
          <p:spPr bwMode="auto">
            <a:xfrm>
              <a:off x="1023" y="2758"/>
              <a:ext cx="869" cy="1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59" name="Rectangle 179"/>
            <p:cNvSpPr>
              <a:spLocks noChangeArrowheads="1"/>
            </p:cNvSpPr>
            <p:nvPr/>
          </p:nvSpPr>
          <p:spPr bwMode="auto">
            <a:xfrm>
              <a:off x="1023" y="276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0" name="Rectangle 180"/>
            <p:cNvSpPr>
              <a:spLocks noChangeArrowheads="1"/>
            </p:cNvSpPr>
            <p:nvPr/>
          </p:nvSpPr>
          <p:spPr bwMode="auto">
            <a:xfrm>
              <a:off x="1023" y="277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1" name="Rectangle 181"/>
            <p:cNvSpPr>
              <a:spLocks noChangeArrowheads="1"/>
            </p:cNvSpPr>
            <p:nvPr/>
          </p:nvSpPr>
          <p:spPr bwMode="auto">
            <a:xfrm>
              <a:off x="1023" y="277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2" name="Rectangle 182"/>
            <p:cNvSpPr>
              <a:spLocks noChangeArrowheads="1"/>
            </p:cNvSpPr>
            <p:nvPr/>
          </p:nvSpPr>
          <p:spPr bwMode="auto">
            <a:xfrm>
              <a:off x="1023" y="2784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3" name="Rectangle 183"/>
            <p:cNvSpPr>
              <a:spLocks noChangeArrowheads="1"/>
            </p:cNvSpPr>
            <p:nvPr/>
          </p:nvSpPr>
          <p:spPr bwMode="auto">
            <a:xfrm>
              <a:off x="1023" y="2790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4" name="Rectangle 184"/>
            <p:cNvSpPr>
              <a:spLocks noChangeArrowheads="1"/>
            </p:cNvSpPr>
            <p:nvPr/>
          </p:nvSpPr>
          <p:spPr bwMode="auto">
            <a:xfrm>
              <a:off x="1023" y="279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5" name="Rectangle 185"/>
            <p:cNvSpPr>
              <a:spLocks noChangeArrowheads="1"/>
            </p:cNvSpPr>
            <p:nvPr/>
          </p:nvSpPr>
          <p:spPr bwMode="auto">
            <a:xfrm>
              <a:off x="1023" y="2801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6" name="Rectangle 186"/>
            <p:cNvSpPr>
              <a:spLocks noChangeArrowheads="1"/>
            </p:cNvSpPr>
            <p:nvPr/>
          </p:nvSpPr>
          <p:spPr bwMode="auto">
            <a:xfrm>
              <a:off x="1023" y="280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7" name="Rectangle 187"/>
            <p:cNvSpPr>
              <a:spLocks noChangeArrowheads="1"/>
            </p:cNvSpPr>
            <p:nvPr/>
          </p:nvSpPr>
          <p:spPr bwMode="auto">
            <a:xfrm>
              <a:off x="1023" y="2814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8" name="Rectangle 188"/>
            <p:cNvSpPr>
              <a:spLocks noChangeArrowheads="1"/>
            </p:cNvSpPr>
            <p:nvPr/>
          </p:nvSpPr>
          <p:spPr bwMode="auto">
            <a:xfrm>
              <a:off x="1023" y="2821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69" name="Rectangle 189"/>
            <p:cNvSpPr>
              <a:spLocks noChangeArrowheads="1"/>
            </p:cNvSpPr>
            <p:nvPr/>
          </p:nvSpPr>
          <p:spPr bwMode="auto">
            <a:xfrm>
              <a:off x="1023" y="2825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0" name="Rectangle 190"/>
            <p:cNvSpPr>
              <a:spLocks noChangeArrowheads="1"/>
            </p:cNvSpPr>
            <p:nvPr/>
          </p:nvSpPr>
          <p:spPr bwMode="auto">
            <a:xfrm>
              <a:off x="1023" y="2833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1" name="Rectangle 191"/>
            <p:cNvSpPr>
              <a:spLocks noChangeArrowheads="1"/>
            </p:cNvSpPr>
            <p:nvPr/>
          </p:nvSpPr>
          <p:spPr bwMode="auto">
            <a:xfrm>
              <a:off x="1023" y="283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2" name="Rectangle 192"/>
            <p:cNvSpPr>
              <a:spLocks noChangeArrowheads="1"/>
            </p:cNvSpPr>
            <p:nvPr/>
          </p:nvSpPr>
          <p:spPr bwMode="auto">
            <a:xfrm>
              <a:off x="1023" y="2846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3" name="Rectangle 193"/>
            <p:cNvSpPr>
              <a:spLocks noChangeArrowheads="1"/>
            </p:cNvSpPr>
            <p:nvPr/>
          </p:nvSpPr>
          <p:spPr bwMode="auto">
            <a:xfrm>
              <a:off x="1023" y="2851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4" name="Rectangle 194"/>
            <p:cNvSpPr>
              <a:spLocks noChangeArrowheads="1"/>
            </p:cNvSpPr>
            <p:nvPr/>
          </p:nvSpPr>
          <p:spPr bwMode="auto">
            <a:xfrm>
              <a:off x="1023" y="2857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5" name="Rectangle 195"/>
            <p:cNvSpPr>
              <a:spLocks noChangeArrowheads="1"/>
            </p:cNvSpPr>
            <p:nvPr/>
          </p:nvSpPr>
          <p:spPr bwMode="auto">
            <a:xfrm>
              <a:off x="1023" y="2862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6" name="Rectangle 196"/>
            <p:cNvSpPr>
              <a:spLocks noChangeArrowheads="1"/>
            </p:cNvSpPr>
            <p:nvPr/>
          </p:nvSpPr>
          <p:spPr bwMode="auto">
            <a:xfrm>
              <a:off x="1023" y="2870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7" name="Rectangle 197"/>
            <p:cNvSpPr>
              <a:spLocks noChangeArrowheads="1"/>
            </p:cNvSpPr>
            <p:nvPr/>
          </p:nvSpPr>
          <p:spPr bwMode="auto">
            <a:xfrm>
              <a:off x="1023" y="2875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8" name="Rectangle 198"/>
            <p:cNvSpPr>
              <a:spLocks noChangeArrowheads="1"/>
            </p:cNvSpPr>
            <p:nvPr/>
          </p:nvSpPr>
          <p:spPr bwMode="auto">
            <a:xfrm>
              <a:off x="1023" y="2882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79" name="Rectangle 199"/>
            <p:cNvSpPr>
              <a:spLocks noChangeArrowheads="1"/>
            </p:cNvSpPr>
            <p:nvPr/>
          </p:nvSpPr>
          <p:spPr bwMode="auto">
            <a:xfrm>
              <a:off x="1023" y="2886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80" name="Rectangle 200"/>
            <p:cNvSpPr>
              <a:spLocks noChangeArrowheads="1"/>
            </p:cNvSpPr>
            <p:nvPr/>
          </p:nvSpPr>
          <p:spPr bwMode="auto">
            <a:xfrm>
              <a:off x="1023" y="2894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81" name="Rectangle 201"/>
            <p:cNvSpPr>
              <a:spLocks noChangeArrowheads="1"/>
            </p:cNvSpPr>
            <p:nvPr/>
          </p:nvSpPr>
          <p:spPr bwMode="auto">
            <a:xfrm>
              <a:off x="1023" y="2899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82" name="Rectangle 202"/>
            <p:cNvSpPr>
              <a:spLocks noChangeArrowheads="1"/>
            </p:cNvSpPr>
            <p:nvPr/>
          </p:nvSpPr>
          <p:spPr bwMode="auto">
            <a:xfrm>
              <a:off x="1023" y="2907"/>
              <a:ext cx="869" cy="1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83" name="Rectangle 203"/>
            <p:cNvSpPr>
              <a:spLocks noChangeArrowheads="1"/>
            </p:cNvSpPr>
            <p:nvPr/>
          </p:nvSpPr>
          <p:spPr bwMode="auto">
            <a:xfrm>
              <a:off x="1023" y="2912"/>
              <a:ext cx="869" cy="1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6284" name="Rectangle 204"/>
            <p:cNvSpPr>
              <a:spLocks noChangeArrowheads="1"/>
            </p:cNvSpPr>
            <p:nvPr/>
          </p:nvSpPr>
          <p:spPr bwMode="auto">
            <a:xfrm>
              <a:off x="1023" y="2918"/>
              <a:ext cx="869" cy="1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46285" name="Rectangle 205"/>
          <p:cNvSpPr>
            <a:spLocks noChangeArrowheads="1"/>
          </p:cNvSpPr>
          <p:nvPr/>
        </p:nvSpPr>
        <p:spPr bwMode="auto">
          <a:xfrm>
            <a:off x="3095625" y="4452938"/>
            <a:ext cx="1403350" cy="15875"/>
          </a:xfrm>
          <a:prstGeom prst="rect">
            <a:avLst/>
          </a:prstGeom>
          <a:solidFill>
            <a:srgbClr val="717F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86" name="Rectangle 206"/>
          <p:cNvSpPr>
            <a:spLocks noChangeArrowheads="1"/>
          </p:cNvSpPr>
          <p:nvPr/>
        </p:nvSpPr>
        <p:spPr bwMode="auto">
          <a:xfrm>
            <a:off x="3095625" y="4459288"/>
            <a:ext cx="1403350" cy="14287"/>
          </a:xfrm>
          <a:prstGeom prst="rect">
            <a:avLst/>
          </a:prstGeom>
          <a:solidFill>
            <a:srgbClr val="70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87" name="Rectangle 207"/>
          <p:cNvSpPr>
            <a:spLocks noChangeArrowheads="1"/>
          </p:cNvSpPr>
          <p:nvPr/>
        </p:nvSpPr>
        <p:spPr bwMode="auto">
          <a:xfrm>
            <a:off x="3095625" y="4468813"/>
            <a:ext cx="1403350" cy="14287"/>
          </a:xfrm>
          <a:prstGeom prst="rect">
            <a:avLst/>
          </a:prstGeom>
          <a:solidFill>
            <a:srgbClr val="707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88" name="Rectangle 208"/>
          <p:cNvSpPr>
            <a:spLocks noChangeArrowheads="1"/>
          </p:cNvSpPr>
          <p:nvPr/>
        </p:nvSpPr>
        <p:spPr bwMode="auto">
          <a:xfrm>
            <a:off x="3095625" y="4473575"/>
            <a:ext cx="1403350" cy="15875"/>
          </a:xfrm>
          <a:prstGeom prst="rect">
            <a:avLst/>
          </a:prstGeom>
          <a:solidFill>
            <a:srgbClr val="707E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89" name="Rectangle 209"/>
          <p:cNvSpPr>
            <a:spLocks noChangeArrowheads="1"/>
          </p:cNvSpPr>
          <p:nvPr/>
        </p:nvSpPr>
        <p:spPr bwMode="auto">
          <a:xfrm>
            <a:off x="3095625" y="4483100"/>
            <a:ext cx="1403350" cy="15875"/>
          </a:xfrm>
          <a:prstGeom prst="rect">
            <a:avLst/>
          </a:prstGeom>
          <a:solidFill>
            <a:srgbClr val="707E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0" name="Rectangle 210"/>
          <p:cNvSpPr>
            <a:spLocks noChangeArrowheads="1"/>
          </p:cNvSpPr>
          <p:nvPr/>
        </p:nvSpPr>
        <p:spPr bwMode="auto">
          <a:xfrm>
            <a:off x="3095625" y="4489450"/>
            <a:ext cx="1403350" cy="15875"/>
          </a:xfrm>
          <a:prstGeom prst="rect">
            <a:avLst/>
          </a:prstGeom>
          <a:solidFill>
            <a:srgbClr val="707E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1" name="Rectangle 211"/>
          <p:cNvSpPr>
            <a:spLocks noChangeArrowheads="1"/>
          </p:cNvSpPr>
          <p:nvPr/>
        </p:nvSpPr>
        <p:spPr bwMode="auto">
          <a:xfrm>
            <a:off x="3095625" y="4498975"/>
            <a:ext cx="1403350" cy="14288"/>
          </a:xfrm>
          <a:prstGeom prst="rect">
            <a:avLst/>
          </a:prstGeom>
          <a:solidFill>
            <a:srgbClr val="707D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2" name="Rectangle 212"/>
          <p:cNvSpPr>
            <a:spLocks noChangeArrowheads="1"/>
          </p:cNvSpPr>
          <p:nvPr/>
        </p:nvSpPr>
        <p:spPr bwMode="auto">
          <a:xfrm>
            <a:off x="3095625" y="4505325"/>
            <a:ext cx="1403350" cy="14288"/>
          </a:xfrm>
          <a:prstGeom prst="rect">
            <a:avLst/>
          </a:prstGeom>
          <a:solidFill>
            <a:srgbClr val="6F7D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3" name="Rectangle 213"/>
          <p:cNvSpPr>
            <a:spLocks noChangeArrowheads="1"/>
          </p:cNvSpPr>
          <p:nvPr/>
        </p:nvSpPr>
        <p:spPr bwMode="auto">
          <a:xfrm>
            <a:off x="3095625" y="4513263"/>
            <a:ext cx="1403350" cy="15875"/>
          </a:xfrm>
          <a:prstGeom prst="rect">
            <a:avLst/>
          </a:prstGeom>
          <a:solidFill>
            <a:srgbClr val="6F7D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4" name="Rectangle 214"/>
          <p:cNvSpPr>
            <a:spLocks noChangeArrowheads="1"/>
          </p:cNvSpPr>
          <p:nvPr/>
        </p:nvSpPr>
        <p:spPr bwMode="auto">
          <a:xfrm>
            <a:off x="3095625" y="4519613"/>
            <a:ext cx="1403350" cy="15875"/>
          </a:xfrm>
          <a:prstGeom prst="rect">
            <a:avLst/>
          </a:prstGeom>
          <a:solidFill>
            <a:srgbClr val="6F7D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5" name="Rectangle 215"/>
          <p:cNvSpPr>
            <a:spLocks noChangeArrowheads="1"/>
          </p:cNvSpPr>
          <p:nvPr/>
        </p:nvSpPr>
        <p:spPr bwMode="auto">
          <a:xfrm>
            <a:off x="3095625" y="4529138"/>
            <a:ext cx="1403350" cy="15875"/>
          </a:xfrm>
          <a:prstGeom prst="rect">
            <a:avLst/>
          </a:prstGeom>
          <a:solidFill>
            <a:srgbClr val="6E7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6" name="Rectangle 216"/>
          <p:cNvSpPr>
            <a:spLocks noChangeArrowheads="1"/>
          </p:cNvSpPr>
          <p:nvPr/>
        </p:nvSpPr>
        <p:spPr bwMode="auto">
          <a:xfrm>
            <a:off x="3095625" y="4535488"/>
            <a:ext cx="1403350" cy="17462"/>
          </a:xfrm>
          <a:prstGeom prst="rect">
            <a:avLst/>
          </a:prstGeom>
          <a:solidFill>
            <a:srgbClr val="6E7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7" name="Rectangle 217"/>
          <p:cNvSpPr>
            <a:spLocks noChangeArrowheads="1"/>
          </p:cNvSpPr>
          <p:nvPr/>
        </p:nvSpPr>
        <p:spPr bwMode="auto">
          <a:xfrm>
            <a:off x="3095625" y="4545013"/>
            <a:ext cx="1403350" cy="14287"/>
          </a:xfrm>
          <a:prstGeom prst="rect">
            <a:avLst/>
          </a:prstGeom>
          <a:solidFill>
            <a:srgbClr val="6E7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8" name="Rectangle 218"/>
          <p:cNvSpPr>
            <a:spLocks noChangeArrowheads="1"/>
          </p:cNvSpPr>
          <p:nvPr/>
        </p:nvSpPr>
        <p:spPr bwMode="auto">
          <a:xfrm>
            <a:off x="3095625" y="4552950"/>
            <a:ext cx="1403350" cy="15875"/>
          </a:xfrm>
          <a:prstGeom prst="rect">
            <a:avLst/>
          </a:prstGeom>
          <a:solidFill>
            <a:srgbClr val="6D7C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299" name="Rectangle 219"/>
          <p:cNvSpPr>
            <a:spLocks noChangeArrowheads="1"/>
          </p:cNvSpPr>
          <p:nvPr/>
        </p:nvSpPr>
        <p:spPr bwMode="auto">
          <a:xfrm>
            <a:off x="3095625" y="4559300"/>
            <a:ext cx="1403350" cy="15875"/>
          </a:xfrm>
          <a:prstGeom prst="rect">
            <a:avLst/>
          </a:prstGeom>
          <a:solidFill>
            <a:srgbClr val="6E7B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0" name="Rectangle 220"/>
          <p:cNvSpPr>
            <a:spLocks noChangeArrowheads="1"/>
          </p:cNvSpPr>
          <p:nvPr/>
        </p:nvSpPr>
        <p:spPr bwMode="auto">
          <a:xfrm>
            <a:off x="3095625" y="4568825"/>
            <a:ext cx="1403350" cy="14288"/>
          </a:xfrm>
          <a:prstGeom prst="rect">
            <a:avLst/>
          </a:prstGeom>
          <a:solidFill>
            <a:srgbClr val="6E7B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1" name="Rectangle 221"/>
          <p:cNvSpPr>
            <a:spLocks noChangeArrowheads="1"/>
          </p:cNvSpPr>
          <p:nvPr/>
        </p:nvSpPr>
        <p:spPr bwMode="auto">
          <a:xfrm>
            <a:off x="3095625" y="4575175"/>
            <a:ext cx="1403350" cy="14288"/>
          </a:xfrm>
          <a:prstGeom prst="rect">
            <a:avLst/>
          </a:prstGeom>
          <a:solidFill>
            <a:srgbClr val="6D7B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2" name="Rectangle 222"/>
          <p:cNvSpPr>
            <a:spLocks noChangeArrowheads="1"/>
          </p:cNvSpPr>
          <p:nvPr/>
        </p:nvSpPr>
        <p:spPr bwMode="auto">
          <a:xfrm>
            <a:off x="3095625" y="4583113"/>
            <a:ext cx="1403350" cy="15875"/>
          </a:xfrm>
          <a:prstGeom prst="rect">
            <a:avLst/>
          </a:prstGeom>
          <a:solidFill>
            <a:srgbClr val="6D7A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3" name="Rectangle 223"/>
          <p:cNvSpPr>
            <a:spLocks noChangeArrowheads="1"/>
          </p:cNvSpPr>
          <p:nvPr/>
        </p:nvSpPr>
        <p:spPr bwMode="auto">
          <a:xfrm>
            <a:off x="3095625" y="4589463"/>
            <a:ext cx="1403350" cy="15875"/>
          </a:xfrm>
          <a:prstGeom prst="rect">
            <a:avLst/>
          </a:prstGeom>
          <a:solidFill>
            <a:srgbClr val="6D7A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4" name="Rectangle 224"/>
          <p:cNvSpPr>
            <a:spLocks noChangeArrowheads="1"/>
          </p:cNvSpPr>
          <p:nvPr/>
        </p:nvSpPr>
        <p:spPr bwMode="auto">
          <a:xfrm>
            <a:off x="3095625" y="4598988"/>
            <a:ext cx="1403350" cy="15875"/>
          </a:xfrm>
          <a:prstGeom prst="rect">
            <a:avLst/>
          </a:prstGeom>
          <a:solidFill>
            <a:srgbClr val="6C79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5" name="Rectangle 225"/>
          <p:cNvSpPr>
            <a:spLocks noChangeArrowheads="1"/>
          </p:cNvSpPr>
          <p:nvPr/>
        </p:nvSpPr>
        <p:spPr bwMode="auto">
          <a:xfrm>
            <a:off x="3095625" y="4605338"/>
            <a:ext cx="1403350" cy="15875"/>
          </a:xfrm>
          <a:prstGeom prst="rect">
            <a:avLst/>
          </a:prstGeom>
          <a:solidFill>
            <a:srgbClr val="6C79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6" name="Rectangle 226"/>
          <p:cNvSpPr>
            <a:spLocks noChangeArrowheads="1"/>
          </p:cNvSpPr>
          <p:nvPr/>
        </p:nvSpPr>
        <p:spPr bwMode="auto">
          <a:xfrm>
            <a:off x="3095625" y="4614863"/>
            <a:ext cx="1403350" cy="14287"/>
          </a:xfrm>
          <a:prstGeom prst="rect">
            <a:avLst/>
          </a:prstGeom>
          <a:solidFill>
            <a:srgbClr val="6C79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7" name="Rectangle 227"/>
          <p:cNvSpPr>
            <a:spLocks noChangeArrowheads="1"/>
          </p:cNvSpPr>
          <p:nvPr/>
        </p:nvSpPr>
        <p:spPr bwMode="auto">
          <a:xfrm>
            <a:off x="3095625" y="4621213"/>
            <a:ext cx="1403350" cy="14287"/>
          </a:xfrm>
          <a:prstGeom prst="rect">
            <a:avLst/>
          </a:prstGeom>
          <a:solidFill>
            <a:srgbClr val="6B7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8" name="Rectangle 228"/>
          <p:cNvSpPr>
            <a:spLocks noChangeArrowheads="1"/>
          </p:cNvSpPr>
          <p:nvPr/>
        </p:nvSpPr>
        <p:spPr bwMode="auto">
          <a:xfrm>
            <a:off x="3095625" y="4629150"/>
            <a:ext cx="1403350" cy="15875"/>
          </a:xfrm>
          <a:prstGeom prst="rect">
            <a:avLst/>
          </a:prstGeom>
          <a:solidFill>
            <a:srgbClr val="6B7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09" name="Rectangle 229"/>
          <p:cNvSpPr>
            <a:spLocks noChangeArrowheads="1"/>
          </p:cNvSpPr>
          <p:nvPr/>
        </p:nvSpPr>
        <p:spPr bwMode="auto">
          <a:xfrm>
            <a:off x="3095625" y="4635500"/>
            <a:ext cx="1403350" cy="15875"/>
          </a:xfrm>
          <a:prstGeom prst="rect">
            <a:avLst/>
          </a:prstGeom>
          <a:solidFill>
            <a:srgbClr val="6B7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10" name="Rectangle 230"/>
          <p:cNvSpPr>
            <a:spLocks noChangeArrowheads="1"/>
          </p:cNvSpPr>
          <p:nvPr/>
        </p:nvSpPr>
        <p:spPr bwMode="auto">
          <a:xfrm>
            <a:off x="3095625" y="4645025"/>
            <a:ext cx="1403350" cy="14288"/>
          </a:xfrm>
          <a:prstGeom prst="rect">
            <a:avLst/>
          </a:prstGeom>
          <a:solidFill>
            <a:srgbClr val="6B78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11" name="Rectangle 231"/>
          <p:cNvSpPr>
            <a:spLocks noChangeArrowheads="1"/>
          </p:cNvSpPr>
          <p:nvPr/>
        </p:nvSpPr>
        <p:spPr bwMode="auto">
          <a:xfrm>
            <a:off x="3095625" y="4651375"/>
            <a:ext cx="1403350" cy="14288"/>
          </a:xfrm>
          <a:prstGeom prst="rect">
            <a:avLst/>
          </a:prstGeom>
          <a:solidFill>
            <a:srgbClr val="6B78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12" name="Rectangle 232"/>
          <p:cNvSpPr>
            <a:spLocks noChangeArrowheads="1"/>
          </p:cNvSpPr>
          <p:nvPr/>
        </p:nvSpPr>
        <p:spPr bwMode="auto">
          <a:xfrm>
            <a:off x="3095625" y="4659313"/>
            <a:ext cx="1403350" cy="6350"/>
          </a:xfrm>
          <a:prstGeom prst="rect">
            <a:avLst/>
          </a:prstGeom>
          <a:solidFill>
            <a:srgbClr val="6A77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13" name="Rectangle 233"/>
          <p:cNvSpPr>
            <a:spLocks noChangeArrowheads="1"/>
          </p:cNvSpPr>
          <p:nvPr/>
        </p:nvSpPr>
        <p:spPr bwMode="auto">
          <a:xfrm flipH="1">
            <a:off x="2771775" y="5340350"/>
            <a:ext cx="2879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14" name="Freeform 234"/>
          <p:cNvSpPr>
            <a:spLocks noChangeArrowheads="1"/>
          </p:cNvSpPr>
          <p:nvPr/>
        </p:nvSpPr>
        <p:spPr bwMode="auto">
          <a:xfrm>
            <a:off x="1130300" y="1371600"/>
            <a:ext cx="6943725" cy="1257300"/>
          </a:xfrm>
          <a:custGeom>
            <a:avLst/>
            <a:gdLst>
              <a:gd name="T0" fmla="*/ 2187 w 4374"/>
              <a:gd name="T1" fmla="*/ 0 h 792"/>
              <a:gd name="T2" fmla="*/ 0 w 4374"/>
              <a:gd name="T3" fmla="*/ 792 h 792"/>
              <a:gd name="T4" fmla="*/ 4374 w 4374"/>
              <a:gd name="T5" fmla="*/ 792 h 792"/>
              <a:gd name="T6" fmla="*/ 2187 w 4374"/>
              <a:gd name="T7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4" h="792">
                <a:moveTo>
                  <a:pt x="2187" y="0"/>
                </a:moveTo>
                <a:lnTo>
                  <a:pt x="0" y="792"/>
                </a:lnTo>
                <a:lnTo>
                  <a:pt x="4374" y="792"/>
                </a:lnTo>
                <a:lnTo>
                  <a:pt x="2187" y="0"/>
                </a:lnTo>
                <a:close/>
              </a:path>
            </a:pathLst>
          </a:custGeom>
          <a:gradFill rotWithShape="0">
            <a:gsLst>
              <a:gs pos="0">
                <a:srgbClr val="8BA7CD"/>
              </a:gs>
              <a:gs pos="100000">
                <a:srgbClr val="404C5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15" name="Rectangle 235"/>
          <p:cNvSpPr>
            <a:spLocks noChangeArrowheads="1"/>
          </p:cNvSpPr>
          <p:nvPr/>
        </p:nvSpPr>
        <p:spPr bwMode="auto">
          <a:xfrm>
            <a:off x="2627313" y="2141538"/>
            <a:ext cx="41767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hu-HU" sz="2000" b="1" i="0">
                <a:solidFill>
                  <a:srgbClr val="FFFFFF"/>
                </a:solidFill>
                <a:latin typeface="Times New Roman" panose="02020603050405020304" pitchFamily="18" charset="0"/>
                <a:ea typeface="Arial Unicode MS" pitchFamily="34" charset="-128"/>
              </a:rPr>
              <a:t>TUDÁS ALAPÚ TÁRSADALOM</a:t>
            </a:r>
          </a:p>
        </p:txBody>
      </p:sp>
      <p:sp>
        <p:nvSpPr>
          <p:cNvPr id="46316" name="Rectangle 236"/>
          <p:cNvSpPr>
            <a:spLocks noChangeArrowheads="1"/>
          </p:cNvSpPr>
          <p:nvPr/>
        </p:nvSpPr>
        <p:spPr bwMode="auto">
          <a:xfrm>
            <a:off x="2627313" y="5340350"/>
            <a:ext cx="3384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17" name="Rectangle 237"/>
          <p:cNvSpPr>
            <a:spLocks noChangeArrowheads="1"/>
          </p:cNvSpPr>
          <p:nvPr/>
        </p:nvSpPr>
        <p:spPr bwMode="auto">
          <a:xfrm>
            <a:off x="1670050" y="3262313"/>
            <a:ext cx="12731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hu-HU" sz="1600" b="1" i="0">
                <a:solidFill>
                  <a:srgbClr val="FFFFFF"/>
                </a:solidFill>
                <a:ea typeface="Arial Unicode MS" pitchFamily="34" charset="-128"/>
              </a:rPr>
              <a:t>TUDÁS </a:t>
            </a:r>
          </a:p>
          <a:p>
            <a:pPr algn="ctr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hu-HU" sz="1600" b="1" i="0">
                <a:solidFill>
                  <a:srgbClr val="FFFFFF"/>
                </a:solidFill>
                <a:ea typeface="Arial Unicode MS" pitchFamily="34" charset="-128"/>
              </a:rPr>
              <a:t>GENERÁLÁS</a:t>
            </a:r>
          </a:p>
        </p:txBody>
      </p:sp>
      <p:sp>
        <p:nvSpPr>
          <p:cNvPr id="46318" name="Rectangle 238"/>
          <p:cNvSpPr>
            <a:spLocks noChangeArrowheads="1"/>
          </p:cNvSpPr>
          <p:nvPr/>
        </p:nvSpPr>
        <p:spPr bwMode="auto">
          <a:xfrm>
            <a:off x="3132138" y="2708275"/>
            <a:ext cx="1368425" cy="1944688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19" name="Text Box 239"/>
          <p:cNvSpPr txBox="1">
            <a:spLocks noChangeArrowheads="1"/>
          </p:cNvSpPr>
          <p:nvPr/>
        </p:nvSpPr>
        <p:spPr bwMode="auto">
          <a:xfrm>
            <a:off x="3059113" y="3213100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hu-HU" sz="1600" b="1" i="0">
                <a:solidFill>
                  <a:srgbClr val="FFFFFF"/>
                </a:solidFill>
                <a:ea typeface="Arial Unicode MS" pitchFamily="34" charset="-128"/>
              </a:rPr>
              <a:t>TUDÁS MEGŐRZÉS</a:t>
            </a:r>
          </a:p>
        </p:txBody>
      </p:sp>
      <p:sp>
        <p:nvSpPr>
          <p:cNvPr id="46320" name="Rectangle 240"/>
          <p:cNvSpPr>
            <a:spLocks noChangeArrowheads="1"/>
          </p:cNvSpPr>
          <p:nvPr/>
        </p:nvSpPr>
        <p:spPr bwMode="auto">
          <a:xfrm>
            <a:off x="4643438" y="2708275"/>
            <a:ext cx="1441450" cy="1944688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21" name="Text Box 241"/>
          <p:cNvSpPr txBox="1">
            <a:spLocks noChangeArrowheads="1"/>
          </p:cNvSpPr>
          <p:nvPr/>
        </p:nvSpPr>
        <p:spPr bwMode="auto">
          <a:xfrm>
            <a:off x="4500563" y="3213100"/>
            <a:ext cx="16557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hu-HU" sz="1600" b="1" i="0">
                <a:solidFill>
                  <a:srgbClr val="FFFFFF"/>
                </a:solidFill>
                <a:ea typeface="Arial Unicode MS" pitchFamily="34" charset="-128"/>
              </a:rPr>
              <a:t>TUDÁS TERJESZTÉS</a:t>
            </a:r>
          </a:p>
        </p:txBody>
      </p:sp>
      <p:sp>
        <p:nvSpPr>
          <p:cNvPr id="46322" name="Rectangle 242"/>
          <p:cNvSpPr>
            <a:spLocks noChangeArrowheads="1"/>
          </p:cNvSpPr>
          <p:nvPr/>
        </p:nvSpPr>
        <p:spPr bwMode="auto">
          <a:xfrm>
            <a:off x="6227763" y="2708275"/>
            <a:ext cx="1439862" cy="1944688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323" name="Text Box 243"/>
          <p:cNvSpPr txBox="1">
            <a:spLocks noChangeArrowheads="1"/>
          </p:cNvSpPr>
          <p:nvPr/>
        </p:nvSpPr>
        <p:spPr bwMode="auto">
          <a:xfrm>
            <a:off x="5940425" y="3213100"/>
            <a:ext cx="1944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hu-HU" sz="1600" b="1" i="0">
                <a:solidFill>
                  <a:srgbClr val="FFFFFF"/>
                </a:solidFill>
                <a:ea typeface="Arial Unicode MS" pitchFamily="34" charset="-128"/>
              </a:rPr>
              <a:t>TUDÁS HASZNOSÍTÁS</a:t>
            </a:r>
          </a:p>
        </p:txBody>
      </p:sp>
      <p:sp>
        <p:nvSpPr>
          <p:cNvPr id="46324" name="Text Box 244"/>
          <p:cNvSpPr txBox="1">
            <a:spLocks noChangeArrowheads="1"/>
          </p:cNvSpPr>
          <p:nvPr/>
        </p:nvSpPr>
        <p:spPr bwMode="auto">
          <a:xfrm>
            <a:off x="971550" y="4797425"/>
            <a:ext cx="7345363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hu-HU" altLang="hu-HU" sz="2000" i="0" dirty="0">
                <a:ea typeface="Arial Unicode MS" pitchFamily="34" charset="-128"/>
              </a:rPr>
              <a:t>A tudás a legfontosabb gazdasági hajtóerő, minél több ember által való birtoklása (megszerzése) </a:t>
            </a:r>
            <a:r>
              <a:rPr lang="hu-HU" altLang="hu-HU" sz="2000" i="0" dirty="0" err="1">
                <a:ea typeface="Arial Unicode MS" pitchFamily="34" charset="-128"/>
              </a:rPr>
              <a:t>össznemzeti</a:t>
            </a:r>
            <a:r>
              <a:rPr lang="hu-HU" altLang="hu-HU" sz="2000" i="0" dirty="0">
                <a:ea typeface="Arial Unicode MS" pitchFamily="34" charset="-128"/>
              </a:rPr>
              <a:t> (sőt összeurópai) </a:t>
            </a:r>
            <a:r>
              <a:rPr lang="hu-HU" altLang="hu-HU" sz="2000" i="0" dirty="0" smtClean="0">
                <a:ea typeface="Arial Unicode MS" pitchFamily="34" charset="-128"/>
              </a:rPr>
              <a:t>érdek</a:t>
            </a:r>
          </a:p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hu-HU" altLang="hu-HU" sz="2000" dirty="0" smtClean="0">
                <a:ea typeface="Arial Unicode MS" pitchFamily="34" charset="-128"/>
              </a:rPr>
              <a:t>Tudomány és tudás:</a:t>
            </a:r>
            <a:endParaRPr lang="hu-HU" altLang="hu-HU" sz="2000" i="0" dirty="0">
              <a:ea typeface="Arial Unicode MS" pitchFamily="34" charset="-128"/>
            </a:endParaRPr>
          </a:p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hu-HU" altLang="hu-HU" sz="2000" i="0" dirty="0">
                <a:ea typeface="Arial Unicode MS" pitchFamily="34" charset="-128"/>
              </a:rPr>
              <a:t>A tudomány a tudásgenerálás mellett </a:t>
            </a:r>
            <a:r>
              <a:rPr lang="hu-HU" altLang="hu-HU" sz="2000" i="0" dirty="0" smtClean="0">
                <a:ea typeface="Arial Unicode MS" pitchFamily="34" charset="-128"/>
              </a:rPr>
              <a:t> másképp </a:t>
            </a:r>
            <a:r>
              <a:rPr lang="hu-HU" altLang="hu-HU" sz="2000" i="0" dirty="0">
                <a:ea typeface="Arial Unicode MS" pitchFamily="34" charset="-128"/>
              </a:rPr>
              <a:t>is gazdagítja a gazdaságot:</a:t>
            </a:r>
          </a:p>
        </p:txBody>
      </p:sp>
      <p:pic>
        <p:nvPicPr>
          <p:cNvPr id="46325" name="Picture 245" descr="E9mi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947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24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öl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223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49275"/>
            <a:ext cx="8964613" cy="80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800" b="1" i="0" dirty="0">
                <a:solidFill>
                  <a:srgbClr val="FFFF00"/>
                </a:solidFill>
              </a:rPr>
              <a:t>HOGYAN GAZDAGÍTHATJA A  </a:t>
            </a:r>
            <a:r>
              <a:rPr lang="hu-HU" altLang="hu-HU" sz="2800" b="1" i="0" dirty="0" smtClean="0">
                <a:solidFill>
                  <a:srgbClr val="FFFF00"/>
                </a:solidFill>
              </a:rPr>
              <a:t>TUDOMÁNY                               A </a:t>
            </a:r>
            <a:r>
              <a:rPr lang="hu-HU" altLang="hu-HU" sz="2800" b="1" i="0" dirty="0">
                <a:solidFill>
                  <a:srgbClr val="FFFF00"/>
                </a:solidFill>
              </a:rPr>
              <a:t>GAZDASÁGOT?</a:t>
            </a:r>
            <a:r>
              <a:rPr lang="hu-HU" altLang="hu-HU" sz="3200" b="1" i="0" dirty="0">
                <a:solidFill>
                  <a:srgbClr val="FFFF00"/>
                </a:solidFill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hu-HU" altLang="hu-HU" sz="2400" b="1" i="0" dirty="0"/>
              <a:t>    </a:t>
            </a:r>
            <a:r>
              <a:rPr lang="hu-HU" altLang="hu-HU" sz="2000" b="1" i="0" dirty="0"/>
              <a:t>- AZ ALAPKUTATÁSOK BEÉRNEK (HOLOGRÁFIA)          </a:t>
            </a:r>
          </a:p>
          <a:p>
            <a:pPr>
              <a:spcBef>
                <a:spcPct val="50000"/>
              </a:spcBef>
            </a:pPr>
            <a:r>
              <a:rPr lang="hu-HU" altLang="hu-HU" sz="2000" b="1" i="0" dirty="0"/>
              <a:t>    - ÁLTALÁNOS CÉLOK (BIO- ÉS NANOTECHNOLÓGIA)    </a:t>
            </a:r>
          </a:p>
          <a:p>
            <a:pPr>
              <a:spcBef>
                <a:spcPct val="50000"/>
              </a:spcBef>
            </a:pPr>
            <a:r>
              <a:rPr lang="hu-HU" altLang="hu-HU" sz="2000" b="1" i="0" dirty="0"/>
              <a:t>    - KONKRÉT CÉLOK (NAGYSEB. INFORMATIKAI HÁLÓZATOK)       </a:t>
            </a:r>
          </a:p>
          <a:p>
            <a:pPr>
              <a:spcBef>
                <a:spcPct val="50000"/>
              </a:spcBef>
            </a:pPr>
            <a:r>
              <a:rPr lang="hu-HU" altLang="hu-HU" sz="2000" b="1" i="0" dirty="0"/>
              <a:t>    - AZ ALAPKUTATÁS MELLÉKTERMÉKE (ŰRKUTATÁS)           </a:t>
            </a:r>
          </a:p>
          <a:p>
            <a:pPr>
              <a:spcBef>
                <a:spcPct val="50000"/>
              </a:spcBef>
            </a:pPr>
            <a:r>
              <a:rPr lang="hu-HU" altLang="hu-HU" sz="2000" b="1" i="0" dirty="0"/>
              <a:t>    - VÁLLALATOKNAK MEGRENDELÉSEK (IGÉNYESSÉG)</a:t>
            </a:r>
          </a:p>
          <a:p>
            <a:pPr>
              <a:spcBef>
                <a:spcPct val="50000"/>
              </a:spcBef>
            </a:pPr>
            <a:r>
              <a:rPr lang="hu-HU" altLang="hu-HU" sz="2000" b="1" i="0" dirty="0"/>
              <a:t>    - PROBLÉMAMEGOLDÓ SZAKEMBEREK, INFRASTRUKTÚRA </a:t>
            </a:r>
          </a:p>
          <a:p>
            <a:pPr>
              <a:spcBef>
                <a:spcPct val="50000"/>
              </a:spcBef>
            </a:pPr>
            <a:r>
              <a:rPr lang="hu-HU" altLang="hu-HU" sz="2000" b="1" i="0" dirty="0"/>
              <a:t>    - A SZELLEMI TŐKE VONZZA AZ ANYAGIT (nem fordítva)</a:t>
            </a:r>
          </a:p>
          <a:p>
            <a:pPr>
              <a:spcBef>
                <a:spcPct val="50000"/>
              </a:spcBef>
            </a:pPr>
            <a:endParaRPr lang="hu-HU" altLang="hu-HU" sz="2000" b="1" i="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hu-HU" altLang="hu-HU" sz="2000" b="1" i="0" dirty="0">
                <a:solidFill>
                  <a:srgbClr val="CC6600"/>
                </a:solidFill>
              </a:rPr>
              <a:t>             </a:t>
            </a:r>
            <a:r>
              <a:rPr lang="hu-HU" altLang="hu-HU" sz="2000" b="1" i="0" dirty="0">
                <a:solidFill>
                  <a:srgbClr val="92D050"/>
                </a:solidFill>
              </a:rPr>
              <a:t> EREDMÉNY: VIHAROS TECHNIKAI-TECHNOLÓGIAI </a:t>
            </a:r>
            <a:r>
              <a:rPr lang="hu-HU" altLang="hu-HU" sz="2000" b="1" i="0" dirty="0" smtClean="0">
                <a:solidFill>
                  <a:srgbClr val="92D050"/>
                </a:solidFill>
              </a:rPr>
              <a:t> </a:t>
            </a:r>
            <a:r>
              <a:rPr lang="hu-HU" altLang="hu-HU" sz="2000" b="1" i="0" dirty="0">
                <a:solidFill>
                  <a:srgbClr val="92D050"/>
                </a:solidFill>
              </a:rPr>
              <a:t>FEJLŐDÉS</a:t>
            </a:r>
            <a:r>
              <a:rPr lang="hu-HU" altLang="hu-HU" sz="2000" b="1" i="0" dirty="0" smtClean="0">
                <a:solidFill>
                  <a:srgbClr val="92D050"/>
                </a:solidFill>
              </a:rPr>
              <a:t>,                   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solidFill>
                  <a:srgbClr val="92D050"/>
                </a:solidFill>
              </a:rPr>
              <a:t> </a:t>
            </a:r>
            <a:r>
              <a:rPr lang="hu-HU" altLang="hu-HU" sz="2000" b="1" dirty="0" smtClean="0">
                <a:solidFill>
                  <a:srgbClr val="92D050"/>
                </a:solidFill>
              </a:rPr>
              <a:t>             ÉS </a:t>
            </a:r>
            <a:r>
              <a:rPr lang="hu-HU" altLang="hu-HU" sz="2000" b="1" i="0" dirty="0" smtClean="0">
                <a:solidFill>
                  <a:srgbClr val="92D050"/>
                </a:solidFill>
              </a:rPr>
              <a:t>EBBEN AZ </a:t>
            </a:r>
            <a:r>
              <a:rPr lang="hu-HU" altLang="hu-HU" sz="2000" b="1" i="0" dirty="0">
                <a:solidFill>
                  <a:srgbClr val="92D050"/>
                </a:solidFill>
              </a:rPr>
              <a:t>(</a:t>
            </a:r>
            <a:r>
              <a:rPr lang="hu-HU" altLang="hu-HU" sz="2000" b="1" i="0" dirty="0" smtClean="0">
                <a:solidFill>
                  <a:srgbClr val="92D050"/>
                </a:solidFill>
              </a:rPr>
              <a:t>ALAP)TUDOMÁNYOKNAK KULCSSZEREPÜK VAN</a:t>
            </a:r>
            <a:endParaRPr lang="hu-HU" altLang="hu-HU" sz="2000" b="1" i="0" dirty="0">
              <a:solidFill>
                <a:srgbClr val="92D050"/>
              </a:solidFill>
            </a:endParaRPr>
          </a:p>
          <a:p>
            <a:pPr>
              <a:spcBef>
                <a:spcPct val="50000"/>
              </a:spcBef>
            </a:pPr>
            <a:r>
              <a:rPr lang="hu-HU" altLang="hu-HU" sz="2400" b="1" i="0" dirty="0">
                <a:solidFill>
                  <a:srgbClr val="66FF33"/>
                </a:solidFill>
              </a:rPr>
              <a:t> </a:t>
            </a:r>
            <a:r>
              <a:rPr lang="hu-HU" altLang="hu-HU" sz="2800" b="1" i="0" dirty="0">
                <a:solidFill>
                  <a:srgbClr val="FFFF00"/>
                </a:solidFill>
              </a:rPr>
              <a:t>   </a:t>
            </a:r>
            <a:endParaRPr lang="hu-HU" altLang="hu-HU" sz="2000" b="1" i="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hu-HU" altLang="hu-HU" sz="2000" b="1" i="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hu-HU" altLang="hu-HU" sz="2400" b="1" i="0" dirty="0"/>
          </a:p>
          <a:p>
            <a:pPr>
              <a:spcBef>
                <a:spcPct val="50000"/>
              </a:spcBef>
            </a:pPr>
            <a:endParaRPr lang="hu-HU" altLang="hu-HU" sz="2800" b="1" i="0" dirty="0">
              <a:solidFill>
                <a:srgbClr val="FFFF00"/>
              </a:solidFill>
            </a:endParaRPr>
          </a:p>
        </p:txBody>
      </p:sp>
      <p:pic>
        <p:nvPicPr>
          <p:cNvPr id="30724" name="Picture 4" descr="creativity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38113" y="1557338"/>
          <a:ext cx="9005887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4" imgW="9003792" imgH="4901184" progId="Excel.Sheet.8">
                  <p:embed/>
                </p:oleObj>
              </mc:Choice>
              <mc:Fallback>
                <p:oleObj name="Worksheet" r:id="rId4" imgW="9003792" imgH="4901184" progId="Excel.Sheet.8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57338"/>
                        <a:ext cx="9005887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3048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hu-HU" altLang="ja-JP" sz="2800" b="1">
                <a:solidFill>
                  <a:srgbClr val="FFFF00"/>
                </a:solidFill>
              </a:rPr>
              <a:t>A sikeres ERC szereplés és a nemzeti K&amp;F </a:t>
            </a:r>
            <a:r>
              <a:rPr lang="en-US" altLang="ja-JP" sz="2800" b="1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hu-HU" altLang="ja-JP" sz="2800" b="1">
                <a:solidFill>
                  <a:srgbClr val="FFFF00"/>
                </a:solidFill>
              </a:rPr>
              <a:t>költségvetés korrelál</a:t>
            </a:r>
            <a:r>
              <a:rPr lang="en-US" altLang="ja-JP" sz="2800" b="1">
                <a:solidFill>
                  <a:srgbClr val="FFFF0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ja-JP" sz="2800" b="1">
                <a:solidFill>
                  <a:srgbClr val="FFFF00"/>
                </a:solidFill>
                <a:ea typeface="ＭＳ Ｐゴシック" panose="020B0600070205080204" pitchFamily="34" charset="-128"/>
              </a:rPr>
            </a:br>
            <a:r>
              <a:rPr lang="en-US" altLang="ja-JP" sz="2400" b="1">
                <a:solidFill>
                  <a:srgbClr val="A50021"/>
                </a:solidFill>
                <a:ea typeface="ＭＳ Ｐゴシック" panose="020B0600070205080204" pitchFamily="34" charset="-128"/>
              </a:rPr>
              <a:t> </a:t>
            </a:r>
            <a:endParaRPr lang="en-US" altLang="hu-HU" sz="2400" b="1">
              <a:solidFill>
                <a:srgbClr val="A5002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43000" y="4648200"/>
            <a:ext cx="4114800" cy="990600"/>
          </a:xfrm>
          <a:prstGeom prst="rect">
            <a:avLst/>
          </a:prstGeom>
          <a:gradFill rotWithShape="0">
            <a:gsLst>
              <a:gs pos="0">
                <a:srgbClr val="C0C0C0">
                  <a:alpha val="42000"/>
                </a:srgbClr>
              </a:gs>
              <a:gs pos="100000">
                <a:srgbClr val="C0C0C0">
                  <a:gamma/>
                  <a:shade val="46275"/>
                  <a:invGamma/>
                  <a:alpha val="44000"/>
                </a:srgbClr>
              </a:gs>
            </a:gsLst>
            <a:lin ang="5400000" scaled="1"/>
          </a:gradFill>
          <a:ln w="9525">
            <a:solidFill>
              <a:schemeClr val="tx1">
                <a:alpha val="46001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67600" y="4572000"/>
            <a:ext cx="1089025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hu-HU" b="1" i="1">
              <a:cs typeface="Arial" panose="020B0604020202020204" pitchFamily="34" charset="0"/>
            </a:endParaRPr>
          </a:p>
          <a:p>
            <a:r>
              <a:rPr lang="en-US" altLang="hu-HU" b="1" i="1">
                <a:cs typeface="Arial" panose="020B0604020202020204" pitchFamily="34" charset="0"/>
              </a:rPr>
              <a:t>R</a:t>
            </a:r>
            <a:r>
              <a:rPr lang="en-US" altLang="hu-HU" b="1" i="1" baseline="30000">
                <a:cs typeface="Arial" panose="020B0604020202020204" pitchFamily="34" charset="0"/>
              </a:rPr>
              <a:t>2</a:t>
            </a:r>
            <a:r>
              <a:rPr lang="en-US" altLang="hu-HU" b="1" i="1">
                <a:cs typeface="Arial" panose="020B0604020202020204" pitchFamily="34" charset="0"/>
              </a:rPr>
              <a:t>=0.97</a:t>
            </a:r>
          </a:p>
          <a:p>
            <a:endParaRPr lang="en-US" altLang="hu-HU" b="1" i="1">
              <a:cs typeface="Arial" panose="020B0604020202020204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257800" y="1828800"/>
            <a:ext cx="3505200" cy="2819400"/>
          </a:xfrm>
          <a:prstGeom prst="rect">
            <a:avLst/>
          </a:prstGeom>
          <a:solidFill>
            <a:srgbClr val="FFCC99">
              <a:alpha val="2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19200" y="3500438"/>
            <a:ext cx="289560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hu-HU" sz="1500" b="1" i="1">
                <a:cs typeface="Arial" panose="020B0604020202020204" pitchFamily="34" charset="0"/>
              </a:rPr>
              <a:t>NB: small numbers, log scale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708400" y="4076700"/>
            <a:ext cx="358775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500563" y="4437063"/>
            <a:ext cx="287337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4284663" y="5300663"/>
            <a:ext cx="4318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916238" y="5373688"/>
            <a:ext cx="360362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708400" y="4076700"/>
            <a:ext cx="406400" cy="2828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TA kerek log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6832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618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800" b="1" i="0" dirty="0">
                <a:solidFill>
                  <a:srgbClr val="FF3300"/>
                </a:solidFill>
                <a:latin typeface="Tahoma" panose="020B0604030504040204" pitchFamily="34" charset="0"/>
              </a:rPr>
              <a:t>                 </a:t>
            </a:r>
            <a:r>
              <a:rPr lang="hu-HU" altLang="hu-HU" sz="2800" b="1" i="0" dirty="0">
                <a:solidFill>
                  <a:srgbClr val="FFFF00"/>
                </a:solidFill>
                <a:latin typeface="Tahoma" panose="020B0604030504040204" pitchFamily="34" charset="0"/>
              </a:rPr>
              <a:t> ERC MŰKÖDÉSÉNEK ALAPELVEI</a:t>
            </a:r>
          </a:p>
          <a:p>
            <a:pPr>
              <a:spcBef>
                <a:spcPct val="50000"/>
              </a:spcBef>
            </a:pPr>
            <a:r>
              <a:rPr lang="hu-HU" altLang="hu-HU" sz="2800" b="1" i="0" dirty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hu-HU" altLang="hu-HU" sz="2000" i="0" dirty="0">
                <a:latin typeface="Tahoma" panose="020B0604030504040204" pitchFamily="34" charset="0"/>
              </a:rPr>
              <a:t>AUTONÓMIA</a:t>
            </a:r>
          </a:p>
          <a:p>
            <a:pPr>
              <a:spcBef>
                <a:spcPct val="50000"/>
              </a:spcBef>
            </a:pPr>
            <a:r>
              <a:rPr lang="hu-HU" altLang="hu-HU" sz="2000" i="0" dirty="0">
                <a:latin typeface="Tahoma" panose="020B0604030504040204" pitchFamily="34" charset="0"/>
              </a:rPr>
              <a:t> TÁMOGATÁS AZ EU KÖLTSÉGVETÉSÉBŐL ( FP7 , nem</a:t>
            </a:r>
          </a:p>
          <a:p>
            <a:pPr>
              <a:spcBef>
                <a:spcPct val="50000"/>
              </a:spcBef>
            </a:pPr>
            <a:r>
              <a:rPr lang="hu-HU" altLang="hu-HU" sz="2000" i="0" dirty="0">
                <a:latin typeface="Tahoma" panose="020B0604030504040204" pitchFamily="34" charset="0"/>
              </a:rPr>
              <a:t>    a többi </a:t>
            </a:r>
            <a:r>
              <a:rPr lang="hu-HU" altLang="hu-HU" sz="2000" dirty="0" smtClean="0">
                <a:latin typeface="Tahoma" panose="020B0604030504040204" pitchFamily="34" charset="0"/>
              </a:rPr>
              <a:t>forrás</a:t>
            </a:r>
            <a:r>
              <a:rPr lang="hu-HU" altLang="hu-HU" sz="2000" i="0" dirty="0" smtClean="0">
                <a:latin typeface="Tahoma" panose="020B0604030504040204" pitchFamily="34" charset="0"/>
              </a:rPr>
              <a:t> </a:t>
            </a:r>
            <a:r>
              <a:rPr lang="hu-HU" altLang="hu-HU" sz="2000" i="0" dirty="0">
                <a:latin typeface="Tahoma" panose="020B0604030504040204" pitchFamily="34" charset="0"/>
              </a:rPr>
              <a:t>rovására)</a:t>
            </a:r>
          </a:p>
          <a:p>
            <a:pPr>
              <a:spcBef>
                <a:spcPct val="50000"/>
              </a:spcBef>
            </a:pPr>
            <a:r>
              <a:rPr lang="hu-HU" altLang="hu-HU" sz="2000" i="0" dirty="0">
                <a:latin typeface="Tahoma" panose="020B0604030504040204" pitchFamily="34" charset="0"/>
              </a:rPr>
              <a:t> PÉNZÜGYI FELELŐSSÉG AZ EURÓPAI BIZOTTSÁG FELÉ</a:t>
            </a:r>
          </a:p>
          <a:p>
            <a:pPr>
              <a:spcBef>
                <a:spcPct val="50000"/>
              </a:spcBef>
            </a:pPr>
            <a:r>
              <a:rPr lang="hu-HU" altLang="hu-HU" sz="2000" i="0" dirty="0">
                <a:latin typeface="Tahoma" panose="020B0604030504040204" pitchFamily="34" charset="0"/>
              </a:rPr>
              <a:t> </a:t>
            </a:r>
            <a:r>
              <a:rPr lang="hu-HU" altLang="hu-HU" sz="2000" i="0" dirty="0" smtClean="0">
                <a:latin typeface="Tahoma" panose="020B0604030504040204" pitchFamily="34" charset="0"/>
              </a:rPr>
              <a:t>HOSSZABB TÁVÚ </a:t>
            </a:r>
            <a:r>
              <a:rPr lang="hu-HU" altLang="hu-HU" sz="2000" i="0" dirty="0">
                <a:latin typeface="Tahoma" panose="020B0604030504040204" pitchFamily="34" charset="0"/>
              </a:rPr>
              <a:t>ELKÖTELEZETTSÉG</a:t>
            </a:r>
          </a:p>
          <a:p>
            <a:pPr>
              <a:spcBef>
                <a:spcPct val="50000"/>
              </a:spcBef>
            </a:pPr>
            <a:r>
              <a:rPr lang="hu-HU" altLang="hu-HU" sz="2000" i="0" dirty="0">
                <a:latin typeface="Tahoma" panose="020B0604030504040204" pitchFamily="34" charset="0"/>
              </a:rPr>
              <a:t> KIVÁLASZTÁSI SZABÁLY:   </a:t>
            </a:r>
          </a:p>
          <a:p>
            <a:pPr>
              <a:spcBef>
                <a:spcPct val="50000"/>
              </a:spcBef>
            </a:pPr>
            <a:r>
              <a:rPr lang="hu-HU" altLang="hu-HU" sz="2000" i="0" dirty="0">
                <a:latin typeface="Tahoma" panose="020B0604030504040204" pitchFamily="34" charset="0"/>
              </a:rPr>
              <a:t>   CSAK A TUDOMÁNYOS </a:t>
            </a:r>
            <a:r>
              <a:rPr lang="hu-HU" altLang="hu-HU" sz="2000" i="0" dirty="0" smtClean="0">
                <a:latin typeface="Tahoma" panose="020B0604030504040204" pitchFamily="34" charset="0"/>
              </a:rPr>
              <a:t>KIVÁLÓSÁG, </a:t>
            </a:r>
            <a:r>
              <a:rPr lang="hu-HU" altLang="hu-HU" sz="2000" i="0" dirty="0">
                <a:latin typeface="Tahoma" panose="020B0604030504040204" pitchFamily="34" charset="0"/>
              </a:rPr>
              <a:t>SZAKMAI ÉRTÉKELÉS ALAPJÁN, </a:t>
            </a:r>
          </a:p>
          <a:p>
            <a:pPr>
              <a:spcBef>
                <a:spcPct val="50000"/>
              </a:spcBef>
            </a:pPr>
            <a:r>
              <a:rPr lang="hu-HU" altLang="hu-HU" sz="2000" i="0" dirty="0">
                <a:latin typeface="Tahoma" panose="020B0604030504040204" pitchFamily="34" charset="0"/>
              </a:rPr>
              <a:t>   BÁTORÍTSON INTERDISZCIPLINÁRIS ÉS KOCKÁZATOS </a:t>
            </a:r>
            <a:r>
              <a:rPr lang="hu-HU" altLang="hu-HU" sz="2000" i="0" dirty="0" smtClean="0">
                <a:latin typeface="Tahoma" panose="020B0604030504040204" pitchFamily="34" charset="0"/>
              </a:rPr>
              <a:t>KUTATÁSOKAT  </a:t>
            </a:r>
          </a:p>
          <a:p>
            <a:pPr>
              <a:spcBef>
                <a:spcPct val="50000"/>
              </a:spcBef>
            </a:pPr>
            <a:r>
              <a:rPr lang="hu-HU" altLang="hu-HU" sz="2000" dirty="0">
                <a:latin typeface="Tahoma" panose="020B0604030504040204" pitchFamily="34" charset="0"/>
              </a:rPr>
              <a:t> </a:t>
            </a:r>
            <a:r>
              <a:rPr lang="hu-HU" altLang="hu-HU" sz="2000" dirty="0" smtClean="0">
                <a:latin typeface="Tahoma" panose="020B0604030504040204" pitchFamily="34" charset="0"/>
              </a:rPr>
              <a:t>    </a:t>
            </a:r>
            <a:r>
              <a:rPr lang="hu-HU" altLang="hu-HU" sz="2000" i="0" dirty="0" smtClean="0">
                <a:latin typeface="Tahoma" panose="020B0604030504040204" pitchFamily="34" charset="0"/>
              </a:rPr>
              <a:t>(</a:t>
            </a:r>
            <a:r>
              <a:rPr lang="hu-HU" altLang="hu-HU" sz="2000" i="0" dirty="0">
                <a:latin typeface="Tahoma" panose="020B0604030504040204" pitchFamily="34" charset="0"/>
              </a:rPr>
              <a:t>különösen új területeken) </a:t>
            </a:r>
          </a:p>
          <a:p>
            <a:pPr>
              <a:spcBef>
                <a:spcPct val="50000"/>
              </a:spcBef>
            </a:pPr>
            <a:r>
              <a:rPr lang="hu-HU" altLang="hu-HU" sz="2000" i="0" dirty="0">
                <a:latin typeface="Tahoma" panose="020B0604030504040204" pitchFamily="34" charset="0"/>
              </a:rPr>
              <a:t> ALAP- ÉS ALKALMAZOTT KUTATÁSOK KÖZÖTT ELMOSÓDÓ HATÁROK:</a:t>
            </a:r>
          </a:p>
          <a:p>
            <a:pPr>
              <a:spcBef>
                <a:spcPct val="50000"/>
              </a:spcBef>
            </a:pPr>
            <a:r>
              <a:rPr lang="hu-HU" altLang="hu-HU" sz="2000" i="0" dirty="0">
                <a:latin typeface="Tahoma" panose="020B0604030504040204" pitchFamily="34" charset="0"/>
              </a:rPr>
              <a:t>   </a:t>
            </a:r>
            <a:r>
              <a:rPr lang="hu-HU" altLang="hu-HU" sz="2000" i="0" dirty="0" err="1">
                <a:latin typeface="Tahoma" panose="020B0604030504040204" pitchFamily="34" charset="0"/>
              </a:rPr>
              <a:t>prekompetitiv</a:t>
            </a:r>
            <a:r>
              <a:rPr lang="hu-HU" altLang="hu-HU" sz="2000" i="0" dirty="0">
                <a:latin typeface="Tahoma" panose="020B0604030504040204" pitchFamily="34" charset="0"/>
              </a:rPr>
              <a:t>, stratégiai </a:t>
            </a:r>
            <a:r>
              <a:rPr lang="hu-HU" altLang="hu-HU" sz="2000" i="0" dirty="0" err="1" smtClean="0">
                <a:latin typeface="Tahoma" panose="020B0604030504040204" pitchFamily="34" charset="0"/>
              </a:rPr>
              <a:t>kutatások,másképp</a:t>
            </a:r>
            <a:r>
              <a:rPr lang="hu-HU" altLang="hu-HU" sz="2000" i="0" dirty="0" smtClean="0">
                <a:latin typeface="Tahoma" panose="020B0604030504040204" pitchFamily="34" charset="0"/>
              </a:rPr>
              <a:t>:                    </a:t>
            </a:r>
            <a:r>
              <a:rPr lang="hu-HU" altLang="hu-HU" sz="2000" b="1" i="0" dirty="0" smtClean="0">
                <a:solidFill>
                  <a:srgbClr val="FFC000"/>
                </a:solidFill>
                <a:latin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solidFill>
                  <a:srgbClr val="FFC000"/>
                </a:solidFill>
                <a:latin typeface="Tahoma" panose="020B0604030504040204" pitchFamily="34" charset="0"/>
              </a:rPr>
              <a:t> </a:t>
            </a:r>
            <a:r>
              <a:rPr lang="hu-HU" altLang="hu-HU" sz="2000" b="1" dirty="0" smtClean="0">
                <a:solidFill>
                  <a:srgbClr val="FFC000"/>
                </a:solidFill>
                <a:latin typeface="Tahoma" panose="020B0604030504040204" pitchFamily="34" charset="0"/>
              </a:rPr>
              <a:t>             </a:t>
            </a:r>
            <a:r>
              <a:rPr lang="hu-HU" altLang="hu-HU" sz="2000" i="0" dirty="0" smtClean="0">
                <a:solidFill>
                  <a:srgbClr val="FFC000"/>
                </a:solidFill>
                <a:latin typeface="Tahoma" panose="020B0604030504040204" pitchFamily="34" charset="0"/>
              </a:rPr>
              <a:t>versenyképességet </a:t>
            </a:r>
            <a:r>
              <a:rPr lang="hu-HU" altLang="hu-HU" sz="2000" i="0" dirty="0">
                <a:solidFill>
                  <a:srgbClr val="FFC000"/>
                </a:solidFill>
                <a:latin typeface="Tahoma" panose="020B0604030504040204" pitchFamily="34" charset="0"/>
              </a:rPr>
              <a:t>megalapozó kutatások</a:t>
            </a:r>
          </a:p>
        </p:txBody>
      </p:sp>
      <p:pic>
        <p:nvPicPr>
          <p:cNvPr id="25604" name="Picture 4" descr="LG18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81075"/>
            <a:ext cx="165576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58763"/>
            <a:ext cx="6985000" cy="1739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altLang="hu-HU" sz="3600" b="1" dirty="0">
                <a:solidFill>
                  <a:srgbClr val="FFFF00"/>
                </a:solidFill>
              </a:rPr>
              <a:t>MINDEZEK ALAPVETŐEN</a:t>
            </a:r>
            <a:r>
              <a:rPr lang="en-GB" altLang="hu-HU" sz="3600" b="1" dirty="0">
                <a:solidFill>
                  <a:srgbClr val="FFFF00"/>
                </a:solidFill>
              </a:rPr>
              <a:t> AZ „ÚTTÖRŐ” KUTATÁS</a:t>
            </a:r>
            <a:r>
              <a:rPr lang="hu-HU" altLang="hu-HU" sz="3600" b="1" dirty="0">
                <a:solidFill>
                  <a:srgbClr val="FFFF00"/>
                </a:solidFill>
              </a:rPr>
              <a:t>OKBAN GYÖKEREZNEK</a:t>
            </a:r>
            <a:endParaRPr lang="en-GB" altLang="hu-HU" sz="3600" b="1" dirty="0">
              <a:solidFill>
                <a:srgbClr val="FFFF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1844675"/>
            <a:ext cx="8686800" cy="492032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0713" lvl="1" indent="-441325" defTabSz="449263">
              <a:lnSpc>
                <a:spcPct val="90000"/>
              </a:lnSpc>
              <a:buFontTx/>
              <a:buNone/>
              <a:tabLst>
                <a:tab pos="620713" algn="l"/>
                <a:tab pos="1068388" algn="l"/>
                <a:tab pos="2139950" algn="l"/>
                <a:tab pos="3211513" algn="l"/>
                <a:tab pos="4283075" algn="l"/>
                <a:tab pos="5354638" algn="l"/>
                <a:tab pos="6426200" algn="l"/>
                <a:tab pos="7497763" algn="l"/>
                <a:tab pos="8569325" algn="l"/>
                <a:tab pos="9640888" algn="l"/>
                <a:tab pos="10714038" algn="l"/>
              </a:tabLst>
            </a:pPr>
            <a:r>
              <a:rPr lang="en-GB" altLang="hu-HU" b="1" dirty="0"/>
              <a:t>	</a:t>
            </a:r>
          </a:p>
          <a:p>
            <a:pPr marL="620713" lvl="1" indent="-441325" defTabSz="449263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620713" algn="l"/>
                <a:tab pos="1068388" algn="l"/>
                <a:tab pos="2139950" algn="l"/>
                <a:tab pos="3211513" algn="l"/>
                <a:tab pos="4283075" algn="l"/>
                <a:tab pos="5354638" algn="l"/>
                <a:tab pos="6426200" algn="l"/>
                <a:tab pos="7497763" algn="l"/>
                <a:tab pos="8569325" algn="l"/>
                <a:tab pos="9640888" algn="l"/>
                <a:tab pos="10714038" algn="l"/>
              </a:tabLst>
            </a:pPr>
            <a:r>
              <a:rPr lang="en-GB" altLang="hu-HU" b="1" dirty="0"/>
              <a:t>	</a:t>
            </a:r>
            <a:r>
              <a:rPr lang="en-GB" altLang="hu-HU" sz="2400" dirty="0"/>
              <a:t>A </a:t>
            </a:r>
            <a:r>
              <a:rPr lang="en-GB" altLang="hu-HU" sz="2400" dirty="0" err="1"/>
              <a:t>tradicionális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terminológia</a:t>
            </a:r>
            <a:r>
              <a:rPr lang="en-GB" altLang="hu-HU" sz="2400" dirty="0"/>
              <a:t> (“</a:t>
            </a:r>
            <a:r>
              <a:rPr lang="en-GB" altLang="hu-HU" sz="2400" dirty="0" err="1"/>
              <a:t>alap</a:t>
            </a:r>
            <a:r>
              <a:rPr lang="en-GB" altLang="hu-HU" sz="2400" dirty="0"/>
              <a:t>-” vs. “</a:t>
            </a:r>
            <a:r>
              <a:rPr lang="en-GB" altLang="hu-HU" sz="2400" dirty="0" err="1"/>
              <a:t>alkalmazott</a:t>
            </a:r>
            <a:r>
              <a:rPr lang="en-GB" altLang="hu-HU" sz="2400" dirty="0"/>
              <a:t>” </a:t>
            </a:r>
            <a:r>
              <a:rPr lang="en-GB" altLang="hu-HU" sz="2400" dirty="0" err="1"/>
              <a:t>kutatás</a:t>
            </a:r>
            <a:r>
              <a:rPr lang="en-GB" altLang="hu-HU" sz="2400" dirty="0"/>
              <a:t>, “</a:t>
            </a:r>
            <a:r>
              <a:rPr lang="en-GB" altLang="hu-HU" sz="2400" dirty="0" err="1"/>
              <a:t>tudomány</a:t>
            </a:r>
            <a:r>
              <a:rPr lang="en-GB" altLang="hu-HU" sz="2400" dirty="0"/>
              <a:t>” vs. “</a:t>
            </a:r>
            <a:r>
              <a:rPr lang="en-GB" altLang="hu-HU" sz="2400" dirty="0" err="1"/>
              <a:t>technológia</a:t>
            </a:r>
            <a:r>
              <a:rPr lang="en-GB" altLang="hu-HU" sz="2400" dirty="0"/>
              <a:t>”) </a:t>
            </a:r>
            <a:r>
              <a:rPr lang="en-GB" altLang="hu-HU" sz="2400" dirty="0" err="1"/>
              <a:t>már</a:t>
            </a:r>
            <a:r>
              <a:rPr lang="en-GB" altLang="hu-HU" sz="2400" dirty="0"/>
              <a:t> </a:t>
            </a:r>
            <a:r>
              <a:rPr lang="en-GB" altLang="hu-HU" sz="2400" dirty="0" err="1"/>
              <a:t>nem</a:t>
            </a:r>
            <a:r>
              <a:rPr lang="en-GB" altLang="hu-HU" sz="2400" dirty="0"/>
              <a:t> </a:t>
            </a:r>
            <a:r>
              <a:rPr lang="en-GB" altLang="hu-HU" sz="2400" dirty="0" err="1"/>
              <a:t>érvényes</a:t>
            </a:r>
            <a:r>
              <a:rPr lang="en-GB" altLang="hu-HU" sz="2400" dirty="0"/>
              <a:t>: </a:t>
            </a:r>
          </a:p>
          <a:p>
            <a:pPr marL="1258888" lvl="2" indent="-458788" defTabSz="449263">
              <a:lnSpc>
                <a:spcPct val="90000"/>
              </a:lnSpc>
              <a:tabLst>
                <a:tab pos="620713" algn="l"/>
                <a:tab pos="1068388" algn="l"/>
                <a:tab pos="2139950" algn="l"/>
                <a:tab pos="3211513" algn="l"/>
                <a:tab pos="4283075" algn="l"/>
                <a:tab pos="5354638" algn="l"/>
                <a:tab pos="6426200" algn="l"/>
                <a:tab pos="7497763" algn="l"/>
                <a:tab pos="8569325" algn="l"/>
                <a:tab pos="9640888" algn="l"/>
                <a:tab pos="10714038" algn="l"/>
              </a:tabLst>
            </a:pPr>
            <a:r>
              <a:rPr lang="en-GB" altLang="hu-HU" sz="2400" dirty="0" err="1"/>
              <a:t>Az</a:t>
            </a:r>
            <a:r>
              <a:rPr lang="en-GB" altLang="hu-HU" sz="2400" dirty="0"/>
              <a:t> </a:t>
            </a:r>
            <a:r>
              <a:rPr lang="en-GB" altLang="hu-HU" sz="2400" dirty="0" err="1"/>
              <a:t>úttörő</a:t>
            </a:r>
            <a:r>
              <a:rPr lang="en-GB" altLang="hu-HU" sz="2400" dirty="0"/>
              <a:t> </a:t>
            </a:r>
            <a:r>
              <a:rPr lang="en-GB" altLang="hu-HU" sz="2400" dirty="0" err="1"/>
              <a:t>kutatást</a:t>
            </a:r>
            <a:r>
              <a:rPr lang="en-GB" altLang="hu-HU" sz="2400" dirty="0"/>
              <a:t> a </a:t>
            </a:r>
            <a:r>
              <a:rPr lang="en-GB" altLang="hu-HU" sz="2400" dirty="0" err="1"/>
              <a:t>diszciplináris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határok</a:t>
            </a:r>
            <a:r>
              <a:rPr lang="en-GB" altLang="hu-HU" sz="2400" dirty="0"/>
              <a:t> </a:t>
            </a:r>
            <a:r>
              <a:rPr lang="en-GB" altLang="hu-HU" sz="2400" dirty="0" err="1"/>
              <a:t>hiánya</a:t>
            </a:r>
            <a:r>
              <a:rPr lang="en-GB" altLang="hu-HU" sz="2400" dirty="0"/>
              <a:t> </a:t>
            </a:r>
            <a:r>
              <a:rPr lang="en-GB" altLang="hu-HU" sz="2400" dirty="0" err="1"/>
              <a:t>jellemzi</a:t>
            </a:r>
            <a:r>
              <a:rPr lang="en-GB" altLang="hu-HU" sz="2400" dirty="0"/>
              <a:t>;</a:t>
            </a:r>
          </a:p>
          <a:p>
            <a:pPr marL="1258888" lvl="2" indent="-458788" defTabSz="449263">
              <a:lnSpc>
                <a:spcPct val="90000"/>
              </a:lnSpc>
              <a:tabLst>
                <a:tab pos="620713" algn="l"/>
                <a:tab pos="1068388" algn="l"/>
                <a:tab pos="2139950" algn="l"/>
                <a:tab pos="3211513" algn="l"/>
                <a:tab pos="4283075" algn="l"/>
                <a:tab pos="5354638" algn="l"/>
                <a:tab pos="6426200" algn="l"/>
                <a:tab pos="7497763" algn="l"/>
                <a:tab pos="8569325" algn="l"/>
                <a:tab pos="9640888" algn="l"/>
                <a:tab pos="10714038" algn="l"/>
              </a:tabLst>
            </a:pPr>
            <a:r>
              <a:rPr lang="en-GB" altLang="hu-HU" sz="2400" dirty="0" err="1"/>
              <a:t>Az</a:t>
            </a:r>
            <a:r>
              <a:rPr lang="en-GB" altLang="hu-HU" sz="2400" dirty="0"/>
              <a:t> </a:t>
            </a:r>
            <a:r>
              <a:rPr lang="en-GB" altLang="hu-HU" sz="2400" dirty="0" err="1"/>
              <a:t>új</a:t>
            </a:r>
            <a:r>
              <a:rPr lang="en-GB" altLang="hu-HU" sz="2400" dirty="0"/>
              <a:t> </a:t>
            </a:r>
            <a:r>
              <a:rPr lang="en-GB" altLang="hu-HU" sz="2400" dirty="0" err="1"/>
              <a:t>felfedezéseket</a:t>
            </a:r>
            <a:r>
              <a:rPr lang="en-GB" altLang="hu-HU" sz="2400" dirty="0"/>
              <a:t> </a:t>
            </a:r>
            <a:r>
              <a:rPr lang="en-GB" altLang="hu-HU" sz="2400" dirty="0" err="1"/>
              <a:t>gyakran</a:t>
            </a:r>
            <a:r>
              <a:rPr lang="en-GB" altLang="hu-HU" sz="2400" dirty="0"/>
              <a:t> a </a:t>
            </a:r>
            <a:r>
              <a:rPr lang="en-GB" altLang="hu-HU" sz="2400" dirty="0" err="1"/>
              <a:t>reális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világ</a:t>
            </a:r>
            <a:r>
              <a:rPr lang="en-GB" altLang="hu-HU" sz="2400" dirty="0"/>
              <a:t> </a:t>
            </a:r>
            <a:r>
              <a:rPr lang="en-GB" altLang="hu-HU" sz="2400" dirty="0" err="1"/>
              <a:t>problémái</a:t>
            </a:r>
            <a:r>
              <a:rPr lang="en-GB" altLang="hu-HU" sz="2400" dirty="0"/>
              <a:t> </a:t>
            </a:r>
            <a:r>
              <a:rPr lang="en-GB" altLang="hu-HU" sz="2400" dirty="0" err="1"/>
              <a:t>inicializálják</a:t>
            </a:r>
            <a:r>
              <a:rPr lang="en-GB" altLang="hu-HU" sz="2400" dirty="0"/>
              <a:t> (</a:t>
            </a:r>
            <a:r>
              <a:rPr lang="en-GB" altLang="hu-HU" sz="2400" dirty="0" err="1"/>
              <a:t>és</a:t>
            </a:r>
            <a:r>
              <a:rPr lang="en-GB" altLang="hu-HU" sz="2400" dirty="0"/>
              <a:t> </a:t>
            </a:r>
            <a:r>
              <a:rPr lang="en-GB" altLang="hu-HU" sz="2400" dirty="0" err="1"/>
              <a:t>fordítva</a:t>
            </a:r>
            <a:r>
              <a:rPr lang="en-GB" altLang="hu-HU" sz="2400" dirty="0"/>
              <a:t>)</a:t>
            </a:r>
          </a:p>
          <a:p>
            <a:pPr marL="1258888" lvl="2" indent="-458788" defTabSz="449263">
              <a:lnSpc>
                <a:spcPct val="90000"/>
              </a:lnSpc>
              <a:tabLst>
                <a:tab pos="620713" algn="l"/>
                <a:tab pos="1068388" algn="l"/>
                <a:tab pos="2139950" algn="l"/>
                <a:tab pos="3211513" algn="l"/>
                <a:tab pos="4283075" algn="l"/>
                <a:tab pos="5354638" algn="l"/>
                <a:tab pos="6426200" algn="l"/>
                <a:tab pos="7497763" algn="l"/>
                <a:tab pos="8569325" algn="l"/>
                <a:tab pos="9640888" algn="l"/>
                <a:tab pos="10714038" algn="l"/>
              </a:tabLst>
            </a:pPr>
            <a:r>
              <a:rPr lang="en-GB" altLang="hu-HU" sz="2400" dirty="0"/>
              <a:t>A </a:t>
            </a:r>
            <a:r>
              <a:rPr lang="en-GB" altLang="hu-HU" sz="2400" dirty="0" err="1"/>
              <a:t>jelenségek</a:t>
            </a:r>
            <a:r>
              <a:rPr lang="en-GB" altLang="hu-HU" sz="2400" dirty="0"/>
              <a:t> </a:t>
            </a:r>
            <a:r>
              <a:rPr lang="en-GB" altLang="hu-HU" sz="2400" dirty="0" err="1"/>
              <a:t>megértésének</a:t>
            </a:r>
            <a:r>
              <a:rPr lang="en-GB" altLang="hu-HU" sz="2400" dirty="0"/>
              <a:t> </a:t>
            </a:r>
            <a:r>
              <a:rPr lang="en-GB" altLang="hu-HU" sz="2400" dirty="0" err="1"/>
              <a:t>és</a:t>
            </a:r>
            <a:r>
              <a:rPr lang="en-GB" altLang="hu-HU" sz="2400" dirty="0"/>
              <a:t> a </a:t>
            </a:r>
            <a:r>
              <a:rPr lang="en-GB" altLang="hu-HU" sz="2400" dirty="0" err="1"/>
              <a:t>kutatási</a:t>
            </a:r>
            <a:r>
              <a:rPr lang="en-GB" altLang="hu-HU" sz="2400" dirty="0"/>
              <a:t> </a:t>
            </a:r>
            <a:r>
              <a:rPr lang="en-GB" altLang="hu-HU" sz="2400" dirty="0" err="1"/>
              <a:t>technikák</a:t>
            </a:r>
            <a:r>
              <a:rPr lang="en-GB" altLang="hu-HU" sz="2400" dirty="0"/>
              <a:t> </a:t>
            </a:r>
            <a:r>
              <a:rPr lang="en-GB" altLang="hu-HU" sz="2400" dirty="0" err="1"/>
              <a:t>fejlődésének</a:t>
            </a:r>
            <a:r>
              <a:rPr lang="en-GB" altLang="hu-HU" sz="2400" dirty="0"/>
              <a:t> </a:t>
            </a:r>
            <a:r>
              <a:rPr lang="en-GB" altLang="hu-HU" sz="2400" dirty="0" err="1"/>
              <a:t>folyamata</a:t>
            </a:r>
            <a:r>
              <a:rPr lang="en-GB" altLang="hu-HU" sz="2400" dirty="0"/>
              <a:t> </a:t>
            </a:r>
            <a:r>
              <a:rPr lang="en-GB" altLang="hu-HU" sz="2400" dirty="0" err="1"/>
              <a:t>párhuzamosan</a:t>
            </a:r>
            <a:r>
              <a:rPr lang="en-GB" altLang="hu-HU" sz="2400" dirty="0"/>
              <a:t> </a:t>
            </a:r>
            <a:r>
              <a:rPr lang="en-GB" altLang="hu-HU" sz="2400" dirty="0" err="1"/>
              <a:t>történik</a:t>
            </a:r>
            <a:r>
              <a:rPr lang="en-GB" altLang="hu-HU" sz="2400" dirty="0"/>
              <a:t>.</a:t>
            </a:r>
            <a:endParaRPr lang="hu-HU" altLang="hu-HU" sz="2400" dirty="0"/>
          </a:p>
          <a:p>
            <a:pPr marL="1258888" lvl="2" indent="-458788" defTabSz="449263">
              <a:lnSpc>
                <a:spcPct val="90000"/>
              </a:lnSpc>
              <a:buFontTx/>
              <a:buNone/>
              <a:tabLst>
                <a:tab pos="620713" algn="l"/>
                <a:tab pos="1068388" algn="l"/>
                <a:tab pos="2139950" algn="l"/>
                <a:tab pos="3211513" algn="l"/>
                <a:tab pos="4283075" algn="l"/>
                <a:tab pos="5354638" algn="l"/>
                <a:tab pos="6426200" algn="l"/>
                <a:tab pos="7497763" algn="l"/>
                <a:tab pos="8569325" algn="l"/>
                <a:tab pos="9640888" algn="l"/>
                <a:tab pos="10714038" algn="l"/>
              </a:tabLst>
            </a:pPr>
            <a:r>
              <a:rPr lang="hu-HU" altLang="hu-HU" sz="2400" dirty="0"/>
              <a:t>A sikeres úttörő kutatás azonban csak széles kutatási bázison képzelhető el.</a:t>
            </a:r>
            <a:endParaRPr lang="en-GB" altLang="hu-HU" sz="2400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969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11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TA kerek log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42938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476250"/>
            <a:ext cx="9144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800" b="1" dirty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hu-HU" altLang="hu-HU" sz="28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     EURÓPÁRÓL ÉS GLOBÁLIS FELELŐSSÉGÉRŐL  </a:t>
            </a:r>
          </a:p>
          <a:p>
            <a:pPr>
              <a:spcBef>
                <a:spcPct val="50000"/>
              </a:spcBef>
            </a:pPr>
            <a:r>
              <a:rPr lang="hu-HU" altLang="hu-HU" sz="2800" b="1" dirty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hu-HU" altLang="hu-HU" sz="2000" b="1" dirty="0" smtClean="0">
                <a:latin typeface="Tahoma" panose="020B0604030504040204" pitchFamily="34" charset="0"/>
              </a:rPr>
              <a:t>HAGYOMÁNYOK</a:t>
            </a:r>
            <a:endParaRPr lang="hu-HU" altLang="hu-HU" sz="2000" b="1" dirty="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AZ IPARI ÉS MEZŐGAZDASÁGI FORRADALMAK, TOVÁBBÁ A 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  MODERN TUDOMÁNY BÖLCSŐJE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AGYELSZÍVÁS A II. VILÁGHÁBORÚ ALATT ÉS UTÁN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  (keretprogramok eredeti célja: ellensúlyozni)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HIDEGHÁBORÚ: (ALAP)KUTATÁSOK NEMZETI KERETEK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  KÖZÖTT (nemzetbiztonság)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1990-TŐL: VERSENYKÉPESSÉG, MUNKAHELYTEREMTÉS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  ERŐSÖDŐ FELISMERÉS: az alap ugyancsak a kutatás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  DE: az EU alapszerződése (Róma) csak a keretprogramokban enged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Tahoma" panose="020B0604030504040204" pitchFamily="34" charset="0"/>
              </a:rPr>
              <a:t>   finanszírozást. </a:t>
            </a:r>
            <a:r>
              <a:rPr lang="en-US" altLang="hu-HU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[</a:t>
            </a:r>
            <a:r>
              <a:rPr lang="hu-HU" altLang="hu-HU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Lisszabon(2000,ERA), Barcelona(3%), FP7(ERC,</a:t>
            </a:r>
          </a:p>
          <a:p>
            <a:pPr>
              <a:spcBef>
                <a:spcPct val="50000"/>
              </a:spcBef>
            </a:pPr>
            <a:r>
              <a:rPr lang="hu-HU" altLang="hu-HU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   megduplázott K&amp;F támogatás?</a:t>
            </a:r>
            <a:r>
              <a:rPr lang="en-US" altLang="hu-HU" sz="2000" b="1" dirty="0">
                <a:solidFill>
                  <a:srgbClr val="FFFF00"/>
                </a:solidFill>
                <a:latin typeface="Tahoma" panose="020B060403050404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311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09662"/>
          </a:xfrm>
        </p:spPr>
        <p:txBody>
          <a:bodyPr/>
          <a:lstStyle/>
          <a:p>
            <a:pPr algn="l"/>
            <a:r>
              <a:rPr lang="hu-HU" altLang="hu-HU" sz="3200" b="1">
                <a:solidFill>
                  <a:srgbClr val="FFFF00"/>
                </a:solidFill>
              </a:rPr>
              <a:t>Kiemelkedő régiók</a:t>
            </a:r>
            <a:r>
              <a:rPr lang="en-US" altLang="hu-HU" sz="3200" b="1">
                <a:solidFill>
                  <a:srgbClr val="FFFF00"/>
                </a:solidFill>
              </a:rPr>
              <a:t>  </a:t>
            </a:r>
            <a:r>
              <a:rPr lang="hu-HU" altLang="hu-HU" sz="3200">
                <a:solidFill>
                  <a:srgbClr val="FFFF00"/>
                </a:solidFill>
              </a:rPr>
              <a:t>a csúcskutatásban</a:t>
            </a:r>
            <a:r>
              <a:rPr lang="en-US" altLang="hu-HU" sz="3200">
                <a:solidFill>
                  <a:srgbClr val="FFFF00"/>
                </a:solidFill>
              </a:rPr>
              <a:t/>
            </a:r>
            <a:br>
              <a:rPr lang="en-US" altLang="hu-HU" sz="3200">
                <a:solidFill>
                  <a:srgbClr val="FFFF00"/>
                </a:solidFill>
              </a:rPr>
            </a:br>
            <a:r>
              <a:rPr lang="hu-HU" altLang="hu-HU" sz="3200">
                <a:solidFill>
                  <a:srgbClr val="FFFF00"/>
                </a:solidFill>
              </a:rPr>
              <a:t>Hol lokalizálódik az európai dinamizmus</a:t>
            </a:r>
            <a:r>
              <a:rPr lang="en-US" altLang="hu-HU" sz="3200">
                <a:solidFill>
                  <a:srgbClr val="FFFF00"/>
                </a:solidFill>
              </a:rPr>
              <a:t>?</a:t>
            </a:r>
            <a:endParaRPr lang="de-DE" altLang="hu-HU" sz="3200">
              <a:solidFill>
                <a:srgbClr val="FFFF00"/>
              </a:solidFill>
            </a:endParaRP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1186307" y="1388844"/>
            <a:ext cx="6985000" cy="5373687"/>
            <a:chOff x="567" y="736"/>
            <a:chExt cx="4609" cy="3584"/>
          </a:xfrm>
        </p:grpSpPr>
        <p:pic>
          <p:nvPicPr>
            <p:cNvPr id="75780" name="Picture 4" descr="BlankEuro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47" b="4243"/>
            <a:stretch>
              <a:fillRect/>
            </a:stretch>
          </p:blipFill>
          <p:spPr bwMode="auto">
            <a:xfrm>
              <a:off x="567" y="736"/>
              <a:ext cx="4609" cy="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5781" name="Group 5"/>
            <p:cNvGrpSpPr>
              <a:grpSpLocks/>
            </p:cNvGrpSpPr>
            <p:nvPr/>
          </p:nvGrpSpPr>
          <p:grpSpPr bwMode="auto">
            <a:xfrm>
              <a:off x="1565" y="1253"/>
              <a:ext cx="1904" cy="2494"/>
              <a:chOff x="1565" y="1253"/>
              <a:chExt cx="1904" cy="2494"/>
            </a:xfrm>
          </p:grpSpPr>
          <p:sp>
            <p:nvSpPr>
              <p:cNvPr id="75782" name="Oval 6"/>
              <p:cNvSpPr>
                <a:spLocks noChangeArrowheads="1"/>
              </p:cNvSpPr>
              <p:nvPr/>
            </p:nvSpPr>
            <p:spPr bwMode="auto">
              <a:xfrm>
                <a:off x="1837" y="2341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83" name="Oval 7"/>
              <p:cNvSpPr>
                <a:spLocks noChangeArrowheads="1"/>
              </p:cNvSpPr>
              <p:nvPr/>
            </p:nvSpPr>
            <p:spPr bwMode="auto">
              <a:xfrm>
                <a:off x="1746" y="2296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84" name="Oval 8"/>
              <p:cNvSpPr>
                <a:spLocks noChangeArrowheads="1"/>
              </p:cNvSpPr>
              <p:nvPr/>
            </p:nvSpPr>
            <p:spPr bwMode="auto">
              <a:xfrm>
                <a:off x="1882" y="2341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85" name="Oval 9"/>
              <p:cNvSpPr>
                <a:spLocks noChangeArrowheads="1"/>
              </p:cNvSpPr>
              <p:nvPr/>
            </p:nvSpPr>
            <p:spPr bwMode="auto">
              <a:xfrm>
                <a:off x="1837" y="2296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86" name="Oval 10"/>
              <p:cNvSpPr>
                <a:spLocks noChangeArrowheads="1"/>
              </p:cNvSpPr>
              <p:nvPr/>
            </p:nvSpPr>
            <p:spPr bwMode="auto">
              <a:xfrm>
                <a:off x="2336" y="3022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87" name="Oval 11"/>
              <p:cNvSpPr>
                <a:spLocks noChangeArrowheads="1"/>
              </p:cNvSpPr>
              <p:nvPr/>
            </p:nvSpPr>
            <p:spPr bwMode="auto">
              <a:xfrm>
                <a:off x="1882" y="2840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88" name="Oval 12"/>
              <p:cNvSpPr>
                <a:spLocks noChangeArrowheads="1"/>
              </p:cNvSpPr>
              <p:nvPr/>
            </p:nvSpPr>
            <p:spPr bwMode="auto">
              <a:xfrm>
                <a:off x="2290" y="2341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89" name="Oval 13"/>
              <p:cNvSpPr>
                <a:spLocks noChangeArrowheads="1"/>
              </p:cNvSpPr>
              <p:nvPr/>
            </p:nvSpPr>
            <p:spPr bwMode="auto">
              <a:xfrm>
                <a:off x="2789" y="1979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0" name="Oval 14"/>
              <p:cNvSpPr>
                <a:spLocks noChangeArrowheads="1"/>
              </p:cNvSpPr>
              <p:nvPr/>
            </p:nvSpPr>
            <p:spPr bwMode="auto">
              <a:xfrm>
                <a:off x="1973" y="2795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1" name="Oval 15"/>
              <p:cNvSpPr>
                <a:spLocks noChangeArrowheads="1"/>
              </p:cNvSpPr>
              <p:nvPr/>
            </p:nvSpPr>
            <p:spPr bwMode="auto">
              <a:xfrm>
                <a:off x="3061" y="1525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2" name="Oval 16"/>
              <p:cNvSpPr>
                <a:spLocks noChangeArrowheads="1"/>
              </p:cNvSpPr>
              <p:nvPr/>
            </p:nvSpPr>
            <p:spPr bwMode="auto">
              <a:xfrm>
                <a:off x="1701" y="1842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3" name="Oval 17"/>
              <p:cNvSpPr>
                <a:spLocks noChangeArrowheads="1"/>
              </p:cNvSpPr>
              <p:nvPr/>
            </p:nvSpPr>
            <p:spPr bwMode="auto">
              <a:xfrm>
                <a:off x="2562" y="2886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4" name="Oval 18"/>
              <p:cNvSpPr>
                <a:spLocks noChangeArrowheads="1"/>
              </p:cNvSpPr>
              <p:nvPr/>
            </p:nvSpPr>
            <p:spPr bwMode="auto">
              <a:xfrm>
                <a:off x="2608" y="2886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5" name="Oval 19"/>
              <p:cNvSpPr>
                <a:spLocks noChangeArrowheads="1"/>
              </p:cNvSpPr>
              <p:nvPr/>
            </p:nvSpPr>
            <p:spPr bwMode="auto">
              <a:xfrm>
                <a:off x="2381" y="3067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6" name="Oval 20"/>
              <p:cNvSpPr>
                <a:spLocks noChangeArrowheads="1"/>
              </p:cNvSpPr>
              <p:nvPr/>
            </p:nvSpPr>
            <p:spPr bwMode="auto">
              <a:xfrm>
                <a:off x="1655" y="2387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7" name="Oval 21"/>
              <p:cNvSpPr>
                <a:spLocks noChangeArrowheads="1"/>
              </p:cNvSpPr>
              <p:nvPr/>
            </p:nvSpPr>
            <p:spPr bwMode="auto">
              <a:xfrm>
                <a:off x="2472" y="2750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8" name="Oval 22"/>
              <p:cNvSpPr>
                <a:spLocks noChangeArrowheads="1"/>
              </p:cNvSpPr>
              <p:nvPr/>
            </p:nvSpPr>
            <p:spPr bwMode="auto">
              <a:xfrm>
                <a:off x="1927" y="2296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799" name="Oval 23"/>
              <p:cNvSpPr>
                <a:spLocks noChangeArrowheads="1"/>
              </p:cNvSpPr>
              <p:nvPr/>
            </p:nvSpPr>
            <p:spPr bwMode="auto">
              <a:xfrm>
                <a:off x="2653" y="1389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0" name="Oval 24"/>
              <p:cNvSpPr>
                <a:spLocks noChangeArrowheads="1"/>
              </p:cNvSpPr>
              <p:nvPr/>
            </p:nvSpPr>
            <p:spPr bwMode="auto">
              <a:xfrm>
                <a:off x="2245" y="2387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1" name="Oval 25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2" name="Oval 26"/>
              <p:cNvSpPr>
                <a:spLocks noChangeArrowheads="1"/>
              </p:cNvSpPr>
              <p:nvPr/>
            </p:nvSpPr>
            <p:spPr bwMode="auto">
              <a:xfrm>
                <a:off x="3424" y="1253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3" name="Oval 27"/>
              <p:cNvSpPr>
                <a:spLocks noChangeArrowheads="1"/>
              </p:cNvSpPr>
              <p:nvPr/>
            </p:nvSpPr>
            <p:spPr bwMode="auto">
              <a:xfrm>
                <a:off x="1837" y="2251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4" name="Oval 28"/>
              <p:cNvSpPr>
                <a:spLocks noChangeArrowheads="1"/>
              </p:cNvSpPr>
              <p:nvPr/>
            </p:nvSpPr>
            <p:spPr bwMode="auto">
              <a:xfrm>
                <a:off x="2472" y="3022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5" name="Oval 29"/>
              <p:cNvSpPr>
                <a:spLocks noChangeArrowheads="1"/>
              </p:cNvSpPr>
              <p:nvPr/>
            </p:nvSpPr>
            <p:spPr bwMode="auto">
              <a:xfrm>
                <a:off x="1973" y="2840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6" name="Oval 30"/>
              <p:cNvSpPr>
                <a:spLocks noChangeArrowheads="1"/>
              </p:cNvSpPr>
              <p:nvPr/>
            </p:nvSpPr>
            <p:spPr bwMode="auto">
              <a:xfrm>
                <a:off x="1791" y="2341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7" name="Oval 31"/>
              <p:cNvSpPr>
                <a:spLocks noChangeArrowheads="1"/>
              </p:cNvSpPr>
              <p:nvPr/>
            </p:nvSpPr>
            <p:spPr bwMode="auto">
              <a:xfrm>
                <a:off x="3061" y="1570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8" name="Oval 32"/>
              <p:cNvSpPr>
                <a:spLocks noChangeArrowheads="1"/>
              </p:cNvSpPr>
              <p:nvPr/>
            </p:nvSpPr>
            <p:spPr bwMode="auto">
              <a:xfrm>
                <a:off x="2653" y="2432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09" name="Oval 33"/>
              <p:cNvSpPr>
                <a:spLocks noChangeArrowheads="1"/>
              </p:cNvSpPr>
              <p:nvPr/>
            </p:nvSpPr>
            <p:spPr bwMode="auto">
              <a:xfrm>
                <a:off x="1655" y="2296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0" name="Oval 34"/>
              <p:cNvSpPr>
                <a:spLocks noChangeArrowheads="1"/>
              </p:cNvSpPr>
              <p:nvPr/>
            </p:nvSpPr>
            <p:spPr bwMode="auto">
              <a:xfrm>
                <a:off x="2472" y="2931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1" name="Oval 35"/>
              <p:cNvSpPr>
                <a:spLocks noChangeArrowheads="1"/>
              </p:cNvSpPr>
              <p:nvPr/>
            </p:nvSpPr>
            <p:spPr bwMode="auto">
              <a:xfrm>
                <a:off x="2835" y="1933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2" name="Oval 36"/>
              <p:cNvSpPr>
                <a:spLocks noChangeArrowheads="1"/>
              </p:cNvSpPr>
              <p:nvPr/>
            </p:nvSpPr>
            <p:spPr bwMode="auto">
              <a:xfrm>
                <a:off x="2472" y="2523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3" name="Oval 37"/>
              <p:cNvSpPr>
                <a:spLocks noChangeArrowheads="1"/>
              </p:cNvSpPr>
              <p:nvPr/>
            </p:nvSpPr>
            <p:spPr bwMode="auto">
              <a:xfrm>
                <a:off x="2336" y="2840"/>
                <a:ext cx="45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4" name="Oval 38"/>
              <p:cNvSpPr>
                <a:spLocks noChangeArrowheads="1"/>
              </p:cNvSpPr>
              <p:nvPr/>
            </p:nvSpPr>
            <p:spPr bwMode="auto">
              <a:xfrm flipH="1" flipV="1">
                <a:off x="2653" y="1888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5" name="Oval 39"/>
              <p:cNvSpPr>
                <a:spLocks noChangeArrowheads="1"/>
              </p:cNvSpPr>
              <p:nvPr/>
            </p:nvSpPr>
            <p:spPr bwMode="auto">
              <a:xfrm>
                <a:off x="2336" y="3113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6" name="Oval 40"/>
              <p:cNvSpPr>
                <a:spLocks noChangeArrowheads="1"/>
              </p:cNvSpPr>
              <p:nvPr/>
            </p:nvSpPr>
            <p:spPr bwMode="auto">
              <a:xfrm>
                <a:off x="2290" y="243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7" name="Oval 41"/>
              <p:cNvSpPr>
                <a:spLocks noChangeArrowheads="1"/>
              </p:cNvSpPr>
              <p:nvPr/>
            </p:nvSpPr>
            <p:spPr bwMode="auto">
              <a:xfrm>
                <a:off x="2517" y="2795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8" name="Oval 42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19" name="Oval 43"/>
              <p:cNvSpPr>
                <a:spLocks noChangeArrowheads="1"/>
              </p:cNvSpPr>
              <p:nvPr/>
            </p:nvSpPr>
            <p:spPr bwMode="auto">
              <a:xfrm>
                <a:off x="2154" y="2568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0" name="Oval 44"/>
              <p:cNvSpPr>
                <a:spLocks noChangeArrowheads="1"/>
              </p:cNvSpPr>
              <p:nvPr/>
            </p:nvSpPr>
            <p:spPr bwMode="auto">
              <a:xfrm>
                <a:off x="1701" y="1979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1" name="Oval 45"/>
              <p:cNvSpPr>
                <a:spLocks noChangeArrowheads="1"/>
              </p:cNvSpPr>
              <p:nvPr/>
            </p:nvSpPr>
            <p:spPr bwMode="auto">
              <a:xfrm>
                <a:off x="2336" y="225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2" name="Oval 46"/>
              <p:cNvSpPr>
                <a:spLocks noChangeArrowheads="1"/>
              </p:cNvSpPr>
              <p:nvPr/>
            </p:nvSpPr>
            <p:spPr bwMode="auto">
              <a:xfrm>
                <a:off x="2653" y="225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3" name="Oval 47"/>
              <p:cNvSpPr>
                <a:spLocks noChangeArrowheads="1"/>
              </p:cNvSpPr>
              <p:nvPr/>
            </p:nvSpPr>
            <p:spPr bwMode="auto">
              <a:xfrm>
                <a:off x="1791" y="2069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4" name="Oval 48"/>
              <p:cNvSpPr>
                <a:spLocks noChangeArrowheads="1"/>
              </p:cNvSpPr>
              <p:nvPr/>
            </p:nvSpPr>
            <p:spPr bwMode="auto">
              <a:xfrm>
                <a:off x="2245" y="2568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5" name="Oval 49"/>
              <p:cNvSpPr>
                <a:spLocks noChangeArrowheads="1"/>
              </p:cNvSpPr>
              <p:nvPr/>
            </p:nvSpPr>
            <p:spPr bwMode="auto">
              <a:xfrm>
                <a:off x="2200" y="2614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6" name="Oval 50"/>
              <p:cNvSpPr>
                <a:spLocks noChangeArrowheads="1"/>
              </p:cNvSpPr>
              <p:nvPr/>
            </p:nvSpPr>
            <p:spPr bwMode="auto">
              <a:xfrm>
                <a:off x="1655" y="2160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7" name="Oval 51"/>
              <p:cNvSpPr>
                <a:spLocks noChangeArrowheads="1"/>
              </p:cNvSpPr>
              <p:nvPr/>
            </p:nvSpPr>
            <p:spPr bwMode="auto">
              <a:xfrm>
                <a:off x="2245" y="2614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8" name="Oval 52"/>
              <p:cNvSpPr>
                <a:spLocks noChangeArrowheads="1"/>
              </p:cNvSpPr>
              <p:nvPr/>
            </p:nvSpPr>
            <p:spPr bwMode="auto">
              <a:xfrm>
                <a:off x="2517" y="3294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29" name="Oval 53"/>
              <p:cNvSpPr>
                <a:spLocks noChangeArrowheads="1"/>
              </p:cNvSpPr>
              <p:nvPr/>
            </p:nvSpPr>
            <p:spPr bwMode="auto">
              <a:xfrm>
                <a:off x="2472" y="2387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0" name="Oval 54"/>
              <p:cNvSpPr>
                <a:spLocks noChangeArrowheads="1"/>
              </p:cNvSpPr>
              <p:nvPr/>
            </p:nvSpPr>
            <p:spPr bwMode="auto">
              <a:xfrm>
                <a:off x="1927" y="293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1" name="Oval 55"/>
              <p:cNvSpPr>
                <a:spLocks noChangeArrowheads="1"/>
              </p:cNvSpPr>
              <p:nvPr/>
            </p:nvSpPr>
            <p:spPr bwMode="auto">
              <a:xfrm>
                <a:off x="2699" y="3339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2" name="Oval 56"/>
              <p:cNvSpPr>
                <a:spLocks noChangeArrowheads="1"/>
              </p:cNvSpPr>
              <p:nvPr/>
            </p:nvSpPr>
            <p:spPr bwMode="auto">
              <a:xfrm>
                <a:off x="2789" y="361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3" name="Oval 57"/>
              <p:cNvSpPr>
                <a:spLocks noChangeArrowheads="1"/>
              </p:cNvSpPr>
              <p:nvPr/>
            </p:nvSpPr>
            <p:spPr bwMode="auto">
              <a:xfrm>
                <a:off x="1791" y="2478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4" name="Oval 58"/>
              <p:cNvSpPr>
                <a:spLocks noChangeArrowheads="1"/>
              </p:cNvSpPr>
              <p:nvPr/>
            </p:nvSpPr>
            <p:spPr bwMode="auto">
              <a:xfrm>
                <a:off x="2562" y="2795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5" name="Oval 59"/>
              <p:cNvSpPr>
                <a:spLocks noChangeArrowheads="1"/>
              </p:cNvSpPr>
              <p:nvPr/>
            </p:nvSpPr>
            <p:spPr bwMode="auto">
              <a:xfrm>
                <a:off x="2699" y="2750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6" name="Oval 60"/>
              <p:cNvSpPr>
                <a:spLocks noChangeArrowheads="1"/>
              </p:cNvSpPr>
              <p:nvPr/>
            </p:nvSpPr>
            <p:spPr bwMode="auto">
              <a:xfrm>
                <a:off x="1565" y="234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7" name="Oval 61"/>
              <p:cNvSpPr>
                <a:spLocks noChangeArrowheads="1"/>
              </p:cNvSpPr>
              <p:nvPr/>
            </p:nvSpPr>
            <p:spPr bwMode="auto">
              <a:xfrm>
                <a:off x="2336" y="234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8" name="Oval 62"/>
              <p:cNvSpPr>
                <a:spLocks noChangeArrowheads="1"/>
              </p:cNvSpPr>
              <p:nvPr/>
            </p:nvSpPr>
            <p:spPr bwMode="auto">
              <a:xfrm>
                <a:off x="2336" y="2387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39" name="Oval 63"/>
              <p:cNvSpPr>
                <a:spLocks noChangeArrowheads="1"/>
              </p:cNvSpPr>
              <p:nvPr/>
            </p:nvSpPr>
            <p:spPr bwMode="auto">
              <a:xfrm>
                <a:off x="2336" y="2296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0" name="Oval 64"/>
              <p:cNvSpPr>
                <a:spLocks noChangeArrowheads="1"/>
              </p:cNvSpPr>
              <p:nvPr/>
            </p:nvSpPr>
            <p:spPr bwMode="auto">
              <a:xfrm>
                <a:off x="1791" y="2387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1" name="Oval 65"/>
              <p:cNvSpPr>
                <a:spLocks noChangeArrowheads="1"/>
              </p:cNvSpPr>
              <p:nvPr/>
            </p:nvSpPr>
            <p:spPr bwMode="auto">
              <a:xfrm>
                <a:off x="1791" y="2296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2" name="Oval 66"/>
              <p:cNvSpPr>
                <a:spLocks noChangeArrowheads="1"/>
              </p:cNvSpPr>
              <p:nvPr/>
            </p:nvSpPr>
            <p:spPr bwMode="auto">
              <a:xfrm>
                <a:off x="2562" y="1933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3" name="Oval 67"/>
              <p:cNvSpPr>
                <a:spLocks noChangeArrowheads="1"/>
              </p:cNvSpPr>
              <p:nvPr/>
            </p:nvSpPr>
            <p:spPr bwMode="auto">
              <a:xfrm>
                <a:off x="1882" y="370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4" name="Oval 68"/>
              <p:cNvSpPr>
                <a:spLocks noChangeArrowheads="1"/>
              </p:cNvSpPr>
              <p:nvPr/>
            </p:nvSpPr>
            <p:spPr bwMode="auto">
              <a:xfrm>
                <a:off x="2472" y="3113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5" name="Oval 69"/>
              <p:cNvSpPr>
                <a:spLocks noChangeArrowheads="1"/>
              </p:cNvSpPr>
              <p:nvPr/>
            </p:nvSpPr>
            <p:spPr bwMode="auto">
              <a:xfrm>
                <a:off x="1791" y="2115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6" name="Oval 70"/>
              <p:cNvSpPr>
                <a:spLocks noChangeArrowheads="1"/>
              </p:cNvSpPr>
              <p:nvPr/>
            </p:nvSpPr>
            <p:spPr bwMode="auto">
              <a:xfrm>
                <a:off x="1973" y="234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7" name="Oval 71"/>
              <p:cNvSpPr>
                <a:spLocks noChangeArrowheads="1"/>
              </p:cNvSpPr>
              <p:nvPr/>
            </p:nvSpPr>
            <p:spPr bwMode="auto">
              <a:xfrm>
                <a:off x="2109" y="3339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8" name="Oval 72"/>
              <p:cNvSpPr>
                <a:spLocks noChangeArrowheads="1"/>
              </p:cNvSpPr>
              <p:nvPr/>
            </p:nvSpPr>
            <p:spPr bwMode="auto">
              <a:xfrm>
                <a:off x="2608" y="2115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49" name="Oval 73"/>
              <p:cNvSpPr>
                <a:spLocks noChangeArrowheads="1"/>
              </p:cNvSpPr>
              <p:nvPr/>
            </p:nvSpPr>
            <p:spPr bwMode="auto">
              <a:xfrm>
                <a:off x="2426" y="2568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0" name="Oval 74"/>
              <p:cNvSpPr>
                <a:spLocks noChangeArrowheads="1"/>
              </p:cNvSpPr>
              <p:nvPr/>
            </p:nvSpPr>
            <p:spPr bwMode="auto">
              <a:xfrm>
                <a:off x="1746" y="225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1" name="Oval 75"/>
              <p:cNvSpPr>
                <a:spLocks noChangeArrowheads="1"/>
              </p:cNvSpPr>
              <p:nvPr/>
            </p:nvSpPr>
            <p:spPr bwMode="auto">
              <a:xfrm>
                <a:off x="2472" y="2659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2" name="Oval 76"/>
              <p:cNvSpPr>
                <a:spLocks noChangeArrowheads="1"/>
              </p:cNvSpPr>
              <p:nvPr/>
            </p:nvSpPr>
            <p:spPr bwMode="auto">
              <a:xfrm>
                <a:off x="2245" y="243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3" name="Oval 77"/>
              <p:cNvSpPr>
                <a:spLocks noChangeArrowheads="1"/>
              </p:cNvSpPr>
              <p:nvPr/>
            </p:nvSpPr>
            <p:spPr bwMode="auto">
              <a:xfrm>
                <a:off x="2789" y="3158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4" name="Oval 78"/>
              <p:cNvSpPr>
                <a:spLocks noChangeArrowheads="1"/>
              </p:cNvSpPr>
              <p:nvPr/>
            </p:nvSpPr>
            <p:spPr bwMode="auto">
              <a:xfrm>
                <a:off x="1973" y="2886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5" name="Oval 79"/>
              <p:cNvSpPr>
                <a:spLocks noChangeArrowheads="1"/>
              </p:cNvSpPr>
              <p:nvPr/>
            </p:nvSpPr>
            <p:spPr bwMode="auto">
              <a:xfrm>
                <a:off x="1701" y="2478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6" name="Oval 80"/>
              <p:cNvSpPr>
                <a:spLocks noChangeArrowheads="1"/>
              </p:cNvSpPr>
              <p:nvPr/>
            </p:nvSpPr>
            <p:spPr bwMode="auto">
              <a:xfrm>
                <a:off x="1746" y="175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7" name="Oval 81"/>
              <p:cNvSpPr>
                <a:spLocks noChangeArrowheads="1"/>
              </p:cNvSpPr>
              <p:nvPr/>
            </p:nvSpPr>
            <p:spPr bwMode="auto">
              <a:xfrm>
                <a:off x="2472" y="3249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8" name="Oval 82"/>
              <p:cNvSpPr>
                <a:spLocks noChangeArrowheads="1"/>
              </p:cNvSpPr>
              <p:nvPr/>
            </p:nvSpPr>
            <p:spPr bwMode="auto">
              <a:xfrm>
                <a:off x="2835" y="302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5859" name="Oval 83"/>
              <p:cNvSpPr>
                <a:spLocks noChangeArrowheads="1"/>
              </p:cNvSpPr>
              <p:nvPr/>
            </p:nvSpPr>
            <p:spPr bwMode="auto">
              <a:xfrm>
                <a:off x="2381" y="225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75860" name="Group 84"/>
          <p:cNvGrpSpPr>
            <a:grpSpLocks/>
          </p:cNvGrpSpPr>
          <p:nvPr/>
        </p:nvGrpSpPr>
        <p:grpSpPr bwMode="auto">
          <a:xfrm>
            <a:off x="0" y="1700213"/>
            <a:ext cx="1185985" cy="919770"/>
            <a:chOff x="295" y="1162"/>
            <a:chExt cx="874" cy="419"/>
          </a:xfrm>
        </p:grpSpPr>
        <p:sp>
          <p:nvSpPr>
            <p:cNvPr id="75861" name="Oval 85"/>
            <p:cNvSpPr>
              <a:spLocks noChangeArrowheads="1"/>
            </p:cNvSpPr>
            <p:nvPr/>
          </p:nvSpPr>
          <p:spPr bwMode="auto">
            <a:xfrm>
              <a:off x="295" y="1253"/>
              <a:ext cx="45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62" name="Oval 86"/>
            <p:cNvSpPr>
              <a:spLocks noChangeArrowheads="1"/>
            </p:cNvSpPr>
            <p:nvPr/>
          </p:nvSpPr>
          <p:spPr bwMode="auto">
            <a:xfrm>
              <a:off x="295" y="1389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5863" name="Text Box 87"/>
            <p:cNvSpPr txBox="1">
              <a:spLocks noChangeArrowheads="1"/>
            </p:cNvSpPr>
            <p:nvPr/>
          </p:nvSpPr>
          <p:spPr bwMode="auto">
            <a:xfrm>
              <a:off x="385" y="1162"/>
              <a:ext cx="72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hu-HU" sz="1400" dirty="0" smtClean="0"/>
                <a:t> </a:t>
              </a:r>
              <a:r>
                <a:rPr lang="de-DE" altLang="hu-HU" sz="1400" dirty="0"/>
                <a:t>Top 100</a:t>
              </a:r>
            </a:p>
          </p:txBody>
        </p:sp>
        <p:sp>
          <p:nvSpPr>
            <p:cNvPr id="75864" name="Text Box 88"/>
            <p:cNvSpPr txBox="1">
              <a:spLocks noChangeArrowheads="1"/>
            </p:cNvSpPr>
            <p:nvPr/>
          </p:nvSpPr>
          <p:spPr bwMode="auto">
            <a:xfrm>
              <a:off x="385" y="1343"/>
              <a:ext cx="78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863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hu-HU" sz="1400" dirty="0" smtClean="0"/>
                <a:t> </a:t>
              </a:r>
              <a:r>
                <a:rPr lang="de-DE" altLang="hu-HU" sz="1400" dirty="0"/>
                <a:t>Top </a:t>
              </a:r>
              <a:r>
                <a:rPr lang="hu-HU" altLang="hu-HU" sz="1400" dirty="0" smtClean="0"/>
                <a:t> </a:t>
              </a:r>
              <a:r>
                <a:rPr lang="de-DE" altLang="hu-HU" sz="1400" dirty="0" smtClean="0"/>
                <a:t>101-</a:t>
              </a:r>
              <a:r>
                <a:rPr lang="hu-HU" altLang="hu-HU" sz="1400" dirty="0" smtClean="0"/>
                <a:t>  </a:t>
              </a:r>
              <a:r>
                <a:rPr lang="de-DE" altLang="hu-HU" sz="1400" dirty="0" smtClean="0"/>
                <a:t>200</a:t>
              </a:r>
              <a:endParaRPr lang="de-DE" altLang="hu-HU" sz="1400" dirty="0"/>
            </a:p>
          </p:txBody>
        </p:sp>
      </p:grpSp>
      <p:sp>
        <p:nvSpPr>
          <p:cNvPr id="75865" name="Oval 89"/>
          <p:cNvSpPr>
            <a:spLocks noChangeArrowheads="1"/>
          </p:cNvSpPr>
          <p:nvPr/>
        </p:nvSpPr>
        <p:spPr bwMode="auto">
          <a:xfrm>
            <a:off x="2877596" y="3566479"/>
            <a:ext cx="475696" cy="412277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5866" name="Oval 90"/>
          <p:cNvSpPr>
            <a:spLocks noChangeArrowheads="1"/>
          </p:cNvSpPr>
          <p:nvPr/>
        </p:nvSpPr>
        <p:spPr bwMode="auto">
          <a:xfrm>
            <a:off x="3838431" y="4941888"/>
            <a:ext cx="446232" cy="431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63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63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63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63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63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fr-FR" altLang="hu-HU" sz="1200"/>
          </a:p>
        </p:txBody>
      </p:sp>
      <p:sp>
        <p:nvSpPr>
          <p:cNvPr id="75867" name="Oval 91"/>
          <p:cNvSpPr>
            <a:spLocks noChangeArrowheads="1"/>
          </p:cNvSpPr>
          <p:nvPr/>
        </p:nvSpPr>
        <p:spPr bwMode="auto">
          <a:xfrm>
            <a:off x="3128274" y="4441530"/>
            <a:ext cx="360362" cy="35718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63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63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63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63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63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fr-FR" altLang="hu-HU" sz="1200"/>
          </a:p>
        </p:txBody>
      </p:sp>
      <p:sp>
        <p:nvSpPr>
          <p:cNvPr id="75868" name="Oval 92"/>
          <p:cNvSpPr>
            <a:spLocks noChangeArrowheads="1"/>
          </p:cNvSpPr>
          <p:nvPr/>
        </p:nvSpPr>
        <p:spPr bwMode="auto">
          <a:xfrm>
            <a:off x="3695797" y="3660366"/>
            <a:ext cx="433317" cy="415322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63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63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63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63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63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fr-FR" altLang="hu-HU" sz="1200"/>
          </a:p>
        </p:txBody>
      </p:sp>
      <p:sp>
        <p:nvSpPr>
          <p:cNvPr id="75870" name="Oval 94"/>
          <p:cNvSpPr>
            <a:spLocks noChangeArrowheads="1"/>
          </p:cNvSpPr>
          <p:nvPr/>
        </p:nvSpPr>
        <p:spPr bwMode="auto">
          <a:xfrm>
            <a:off x="3849130" y="4421890"/>
            <a:ext cx="506970" cy="490701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63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636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63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63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63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fr-FR" altLang="hu-HU" sz="1200"/>
          </a:p>
        </p:txBody>
      </p:sp>
      <p:sp>
        <p:nvSpPr>
          <p:cNvPr id="2" name="Ellipszis 1"/>
          <p:cNvSpPr/>
          <p:nvPr/>
        </p:nvSpPr>
        <p:spPr>
          <a:xfrm>
            <a:off x="3583762" y="4075687"/>
            <a:ext cx="317587" cy="332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2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TripleYingY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0697">
            <a:off x="2841625" y="1143000"/>
            <a:ext cx="3459163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143000" y="2355850"/>
            <a:ext cx="292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hu-HU" altLang="hu-H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k</a:t>
            </a:r>
            <a:r>
              <a:rPr lang="en-US" altLang="hu-HU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reativit</a:t>
            </a:r>
            <a:r>
              <a:rPr lang="hu-HU" altLang="hu-H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ás</a:t>
            </a:r>
            <a:endParaRPr lang="en-US" altLang="hu-HU" sz="3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121275" y="1943100"/>
            <a:ext cx="264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innov</a:t>
            </a:r>
            <a:r>
              <a:rPr lang="hu-HU" altLang="hu-HU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áció</a:t>
            </a:r>
            <a:endParaRPr lang="en-US" altLang="hu-HU" sz="3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493963" y="3533775"/>
            <a:ext cx="3990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hu-HU" altLang="hu-H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vállalkozókedv</a:t>
            </a:r>
            <a:endParaRPr lang="en-US" altLang="hu-HU" sz="3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84213" y="5445125"/>
            <a:ext cx="7848600" cy="7620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hu-HU" altLang="hu-HU" sz="3600" b="1" dirty="0">
                <a:solidFill>
                  <a:srgbClr val="FFFF00"/>
                </a:solidFill>
                <a:latin typeface="Verdana" panose="020B0604030504040204" pitchFamily="34" charset="0"/>
              </a:rPr>
              <a:t>A </a:t>
            </a:r>
            <a:r>
              <a:rPr lang="hu-HU" altLang="hu-HU" sz="3600" b="1" dirty="0" err="1" smtClean="0">
                <a:solidFill>
                  <a:srgbClr val="FFFF00"/>
                </a:solidFill>
                <a:latin typeface="Verdana" panose="020B0604030504040204" pitchFamily="34" charset="0"/>
              </a:rPr>
              <a:t>definiciók</a:t>
            </a:r>
            <a:r>
              <a:rPr lang="hu-HU" altLang="hu-HU" sz="3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 fontosak</a:t>
            </a:r>
            <a:endParaRPr lang="en-US" altLang="hu-HU" sz="3600" b="1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76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  <p:bldP spid="55300" grpId="0" build="p" autoUpdateAnimBg="0"/>
      <p:bldP spid="55301" grpId="0" build="p" autoUpdateAnimBg="0"/>
      <p:bldP spid="55302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Ég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Ég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Ég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Égi</Template>
  <TotalTime>173</TotalTime>
  <Words>755</Words>
  <Application>Microsoft Office PowerPoint</Application>
  <PresentationFormat>Diavetítés a képernyőre (4:3 oldalarány)</PresentationFormat>
  <Paragraphs>155</Paragraphs>
  <Slides>18</Slides>
  <Notes>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Égi</vt:lpstr>
      <vt:lpstr>Worksheet</vt:lpstr>
      <vt:lpstr>PowerPoint bemutató</vt:lpstr>
      <vt:lpstr>TUDÁS ALAPÚ GAZDASÁG</vt:lpstr>
      <vt:lpstr>PowerPoint bemutató</vt:lpstr>
      <vt:lpstr>PowerPoint bemutató</vt:lpstr>
      <vt:lpstr>PowerPoint bemutató</vt:lpstr>
      <vt:lpstr>MINDEZEK ALAPVETŐEN AZ „ÚTTÖRŐ” KUTATÁSOKBAN GYÖKEREZNEK</vt:lpstr>
      <vt:lpstr>PowerPoint bemutató</vt:lpstr>
      <vt:lpstr>Kiemelkedő régiók  a csúcskutatásban Hol lokalizálódik az európai dinamizmus?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Kroo Norbert</dc:creator>
  <cp:lastModifiedBy>Kroó Norbert</cp:lastModifiedBy>
  <cp:revision>20</cp:revision>
  <dcterms:created xsi:type="dcterms:W3CDTF">2019-05-11T04:43:29Z</dcterms:created>
  <dcterms:modified xsi:type="dcterms:W3CDTF">2019-05-16T07:27:49Z</dcterms:modified>
</cp:coreProperties>
</file>