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6" r:id="rId2"/>
    <p:sldId id="264" r:id="rId3"/>
    <p:sldId id="297" r:id="rId4"/>
    <p:sldId id="307" r:id="rId5"/>
    <p:sldId id="323" r:id="rId6"/>
    <p:sldId id="309" r:id="rId7"/>
    <p:sldId id="310" r:id="rId8"/>
    <p:sldId id="311" r:id="rId9"/>
    <p:sldId id="298" r:id="rId10"/>
    <p:sldId id="312" r:id="rId11"/>
    <p:sldId id="313" r:id="rId12"/>
    <p:sldId id="314" r:id="rId13"/>
    <p:sldId id="315" r:id="rId14"/>
    <p:sldId id="316" r:id="rId15"/>
    <p:sldId id="317" r:id="rId16"/>
    <p:sldId id="318" r:id="rId17"/>
    <p:sldId id="319" r:id="rId18"/>
    <p:sldId id="320" r:id="rId19"/>
    <p:sldId id="321" r:id="rId20"/>
    <p:sldId id="322" r:id="rId21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9" d="100"/>
          <a:sy n="49" d="100"/>
        </p:scale>
        <p:origin x="-1938" y="-4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5F9607-AF62-47D5-99CD-801664DC2959}" type="datetimeFigureOut">
              <a:rPr lang="hu-HU" smtClean="0"/>
              <a:pPr/>
              <a:t>2020. 09. 23.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F1DBE-634E-43A0-BFD6-69059D3F952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6906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54738-892D-41FA-A875-5B607146CFA4}" type="datetimeFigureOut">
              <a:rPr lang="hu-HU" smtClean="0"/>
              <a:pPr/>
              <a:t>2020. 09. 23.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D2E28-BFDA-413B-94F1-3E3F28B85496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54738-892D-41FA-A875-5B607146CFA4}" type="datetimeFigureOut">
              <a:rPr lang="hu-HU" smtClean="0"/>
              <a:pPr/>
              <a:t>2020. 09. 23.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D2E28-BFDA-413B-94F1-3E3F28B8549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54738-892D-41FA-A875-5B607146CFA4}" type="datetimeFigureOut">
              <a:rPr lang="hu-HU" smtClean="0"/>
              <a:pPr/>
              <a:t>2020. 09. 23.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D2E28-BFDA-413B-94F1-3E3F28B8549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54738-892D-41FA-A875-5B607146CFA4}" type="datetimeFigureOut">
              <a:rPr lang="hu-HU" smtClean="0"/>
              <a:pPr/>
              <a:t>2020. 09. 23.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D2E28-BFDA-413B-94F1-3E3F28B8549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54738-892D-41FA-A875-5B607146CFA4}" type="datetimeFigureOut">
              <a:rPr lang="hu-HU" smtClean="0"/>
              <a:pPr/>
              <a:t>2020. 09. 23.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D2E28-BFDA-413B-94F1-3E3F28B85496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54738-892D-41FA-A875-5B607146CFA4}" type="datetimeFigureOut">
              <a:rPr lang="hu-HU" smtClean="0"/>
              <a:pPr/>
              <a:t>2020. 09. 23.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D2E28-BFDA-413B-94F1-3E3F28B8549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54738-892D-41FA-A875-5B607146CFA4}" type="datetimeFigureOut">
              <a:rPr lang="hu-HU" smtClean="0"/>
              <a:pPr/>
              <a:t>2020. 09. 23.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D2E28-BFDA-413B-94F1-3E3F28B85496}" type="slidenum">
              <a:rPr lang="hu-HU" smtClean="0"/>
              <a:pPr/>
              <a:t>‹#›</a:t>
            </a:fld>
            <a:endParaRPr lang="hu-H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54738-892D-41FA-A875-5B607146CFA4}" type="datetimeFigureOut">
              <a:rPr lang="hu-HU" smtClean="0"/>
              <a:pPr/>
              <a:t>2020. 09. 23.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D2E28-BFDA-413B-94F1-3E3F28B8549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54738-892D-41FA-A875-5B607146CFA4}" type="datetimeFigureOut">
              <a:rPr lang="hu-HU" smtClean="0"/>
              <a:pPr/>
              <a:t>2020. 09. 23.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D2E28-BFDA-413B-94F1-3E3F28B8549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54738-892D-41FA-A875-5B607146CFA4}" type="datetimeFigureOut">
              <a:rPr lang="hu-HU" smtClean="0"/>
              <a:pPr/>
              <a:t>2020. 09. 23.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D2E28-BFDA-413B-94F1-3E3F28B85496}" type="slidenum">
              <a:rPr lang="hu-HU" smtClean="0"/>
              <a:pPr/>
              <a:t>‹#›</a:t>
            </a:fld>
            <a:endParaRPr lang="hu-H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54738-892D-41FA-A875-5B607146CFA4}" type="datetimeFigureOut">
              <a:rPr lang="hu-HU" smtClean="0"/>
              <a:pPr/>
              <a:t>2020. 09. 23.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D2E28-BFDA-413B-94F1-3E3F28B8549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C2C54738-892D-41FA-A875-5B607146CFA4}" type="datetimeFigureOut">
              <a:rPr lang="hu-HU" smtClean="0"/>
              <a:pPr/>
              <a:t>2020. 09. 23.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5E1D2E28-BFDA-413B-94F1-3E3F28B85496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karpatiastudio.hu/a-francia-kartya-trianon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sz="3600" dirty="0" smtClean="0"/>
              <a:t>Trianon a magyar politikai gondolkodásban</a:t>
            </a:r>
            <a:endParaRPr lang="hu-HU" sz="36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899592" y="5805264"/>
            <a:ext cx="6840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2400" dirty="0" smtClean="0">
              <a:latin typeface="+mj-lt"/>
            </a:endParaRPr>
          </a:p>
          <a:p>
            <a:endParaRPr lang="hu-HU" sz="16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755576" y="6165304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Pók Attila </a:t>
            </a:r>
            <a:r>
              <a:rPr lang="hu-HU" dirty="0" smtClean="0"/>
              <a:t> BTK</a:t>
            </a:r>
            <a:r>
              <a:rPr lang="hu-HU" dirty="0" smtClean="0"/>
              <a:t>, IASK                                     </a:t>
            </a:r>
            <a:r>
              <a:rPr lang="hu-HU" dirty="0" smtClean="0"/>
              <a:t>                </a:t>
            </a:r>
            <a:r>
              <a:rPr lang="hu-HU" dirty="0" smtClean="0"/>
              <a:t>2020 </a:t>
            </a:r>
            <a:r>
              <a:rPr lang="hu-HU" dirty="0" smtClean="0"/>
              <a:t>. szeptember 24. 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7258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55576" y="836712"/>
            <a:ext cx="8136904" cy="21602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dirty="0" smtClean="0">
                <a:latin typeface="+mj-lt"/>
              </a:rPr>
              <a:t>Elkerülhetetlen volt? </a:t>
            </a:r>
          </a:p>
          <a:p>
            <a:pPr indent="0">
              <a:buNone/>
            </a:pPr>
            <a:endParaRPr lang="hu-HU" sz="1100" dirty="0" smtClean="0"/>
          </a:p>
          <a:p>
            <a:pPr indent="0">
              <a:buNone/>
            </a:pPr>
            <a:r>
              <a:rPr lang="hu-HU" sz="1800" dirty="0" smtClean="0"/>
              <a:t>Magyarország régi alakjában nem maradhatott fenn, az engedékenység éppúgy felrobbantotta volna, mint a türelmetlenség. Dunai népek tejtestvérsége?                              (</a:t>
            </a:r>
            <a:r>
              <a:rPr lang="hu-HU" sz="1800" i="1" dirty="0" smtClean="0"/>
              <a:t>Németh László</a:t>
            </a:r>
            <a:r>
              <a:rPr lang="hu-HU" sz="1800" dirty="0" smtClean="0"/>
              <a:t>)</a:t>
            </a:r>
          </a:p>
          <a:p>
            <a:pPr indent="0">
              <a:buNone/>
            </a:pPr>
            <a:endParaRPr lang="hu-HU" dirty="0"/>
          </a:p>
        </p:txBody>
      </p:sp>
      <p:pic>
        <p:nvPicPr>
          <p:cNvPr id="14338" name="Picture 2" descr="https://tse2.mm.bing.net/th?id=OIP.fH_UpVhtl6FGprg-utjviAHaJ4&amp;pid=Api&amp;P=0&amp;w=300&amp;h=300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771800" y="2492896"/>
            <a:ext cx="5605845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Szövegdoboz 3"/>
          <p:cNvSpPr txBox="1"/>
          <p:nvPr/>
        </p:nvSpPr>
        <p:spPr>
          <a:xfrm>
            <a:off x="683568" y="5517232"/>
            <a:ext cx="496855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50" dirty="0" err="1" smtClean="0"/>
              <a:t>Abanovák</a:t>
            </a:r>
            <a:r>
              <a:rPr lang="hu-HU" sz="1050" dirty="0" smtClean="0"/>
              <a:t> </a:t>
            </a:r>
            <a:r>
              <a:rPr lang="hu-HU" sz="1050" dirty="0" err="1" smtClean="0"/>
              <a:t>Seccoja</a:t>
            </a:r>
            <a:r>
              <a:rPr lang="hu-HU" sz="1050" dirty="0" smtClean="0"/>
              <a:t>  a Szent István </a:t>
            </a:r>
          </a:p>
          <a:p>
            <a:r>
              <a:rPr lang="hu-HU" sz="1050" dirty="0" smtClean="0"/>
              <a:t>Mauzóleumban </a:t>
            </a:r>
          </a:p>
          <a:p>
            <a:r>
              <a:rPr lang="hu-HU" sz="1050" dirty="0" smtClean="0"/>
              <a:t>(</a:t>
            </a:r>
            <a:r>
              <a:rPr lang="hu-HU" sz="1050" dirty="0" err="1" smtClean="0"/>
              <a:t>Székesfehérvárr</a:t>
            </a:r>
            <a:r>
              <a:rPr lang="hu-HU" sz="1050" smtClean="0"/>
              <a:t>, </a:t>
            </a:r>
            <a:r>
              <a:rPr lang="hu-HU" sz="1050" dirty="0" smtClean="0"/>
              <a:t>Várgondnokság)</a:t>
            </a:r>
            <a:endParaRPr lang="hu-HU" sz="1050" dirty="0"/>
          </a:p>
        </p:txBody>
      </p:sp>
    </p:spTree>
    <p:extLst>
      <p:ext uri="{BB962C8B-B14F-4D97-AF65-F5344CB8AC3E}">
        <p14:creationId xmlns:p14="http://schemas.microsoft.com/office/powerpoint/2010/main" val="419635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27584" y="764704"/>
            <a:ext cx="6480720" cy="13681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dirty="0" smtClean="0">
                <a:latin typeface="+mj-lt"/>
              </a:rPr>
              <a:t>Gyökerek Mohácsnál? </a:t>
            </a:r>
          </a:p>
          <a:p>
            <a:pPr indent="0">
              <a:buNone/>
            </a:pPr>
            <a:r>
              <a:rPr lang="hu-HU" sz="1800" dirty="0" smtClean="0"/>
              <a:t>Vérveszteség,  betelepítések </a:t>
            </a:r>
            <a:endParaRPr lang="hu-HU" sz="1800" dirty="0"/>
          </a:p>
        </p:txBody>
      </p:sp>
      <p:pic>
        <p:nvPicPr>
          <p:cNvPr id="14338" name="Picture 2" descr="https://tse2.mm.bing.net/th?id=OIP.fH_UpVhtl6FGprg-utjviAHaJ4&amp;pid=Api&amp;P=0&amp;w=300&amp;h=300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644008" y="1844824"/>
            <a:ext cx="3744416" cy="28254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Szövegdoboz 3"/>
          <p:cNvSpPr txBox="1"/>
          <p:nvPr/>
        </p:nvSpPr>
        <p:spPr>
          <a:xfrm>
            <a:off x="1475656" y="3645024"/>
            <a:ext cx="30243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50" dirty="0" smtClean="0"/>
              <a:t>Székely Bertalan: II. Lajos holttestének megtalálása </a:t>
            </a:r>
            <a:endParaRPr lang="hu-HU" sz="1050" dirty="0"/>
          </a:p>
        </p:txBody>
      </p:sp>
      <p:pic>
        <p:nvPicPr>
          <p:cNvPr id="5" name="Picture 2" descr="https://tse2.mm.bing.net/th?id=OIP.fH_UpVhtl6FGprg-utjviAHaJ4&amp;pid=Api&amp;P=0&amp;w=300&amp;h=300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71600" y="4077072"/>
            <a:ext cx="3744416" cy="24060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Szövegdoboz 5"/>
          <p:cNvSpPr txBox="1"/>
          <p:nvPr/>
        </p:nvSpPr>
        <p:spPr>
          <a:xfrm>
            <a:off x="4788024" y="5661248"/>
            <a:ext cx="244827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50" dirty="0" smtClean="0"/>
              <a:t>Emlékünnepség II. Lajos emlékművénél Mohácson  (Képeslap 1902)</a:t>
            </a:r>
            <a:endParaRPr lang="hu-HU" sz="1050" dirty="0"/>
          </a:p>
        </p:txBody>
      </p:sp>
    </p:spTree>
    <p:extLst>
      <p:ext uri="{BB962C8B-B14F-4D97-AF65-F5344CB8AC3E}">
        <p14:creationId xmlns:p14="http://schemas.microsoft.com/office/powerpoint/2010/main" val="419635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55576" y="1556792"/>
            <a:ext cx="3204864" cy="2160240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hu-HU" sz="1800" dirty="0" smtClean="0"/>
              <a:t>Elit megosztottsága, szociális mulasztások, politikai bűnök, nemzetiségi politika. </a:t>
            </a:r>
          </a:p>
          <a:p>
            <a:pPr indent="0">
              <a:buNone/>
            </a:pPr>
            <a:r>
              <a:rPr lang="hu-HU" sz="1800" dirty="0" smtClean="0"/>
              <a:t>A felelősséget meg kell osztani az októbristák és a háború előtti 67-es kormányok meg a háborús kormányok sokféle balfogása és mulasztása között, 1880-90-s évekig kell visszamenni. (Pethő </a:t>
            </a:r>
            <a:r>
              <a:rPr lang="hu-HU" sz="1800" dirty="0" smtClean="0"/>
              <a:t>Sándor, </a:t>
            </a:r>
            <a:r>
              <a:rPr lang="hu-HU" sz="1800" dirty="0" smtClean="0"/>
              <a:t>1925)</a:t>
            </a:r>
          </a:p>
        </p:txBody>
      </p:sp>
      <p:pic>
        <p:nvPicPr>
          <p:cNvPr id="14338" name="Picture 2" descr="https://tse2.mm.bing.net/th?id=OIP.fH_UpVhtl6FGprg-utjviAHaJ4&amp;pid=Api&amp;P=0&amp;w=300&amp;h=300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427984" y="1487090"/>
            <a:ext cx="3596201" cy="47949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9635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55576" y="836712"/>
            <a:ext cx="7272808" cy="25202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dirty="0" smtClean="0">
                <a:latin typeface="+mj-lt"/>
              </a:rPr>
              <a:t>Tőrdöfés? </a:t>
            </a:r>
          </a:p>
          <a:p>
            <a:pPr indent="0">
              <a:buNone/>
            </a:pPr>
            <a:endParaRPr lang="hu-HU" sz="1000" dirty="0" smtClean="0"/>
          </a:p>
          <a:p>
            <a:pPr indent="0">
              <a:buNone/>
            </a:pPr>
            <a:r>
              <a:rPr lang="hu-HU" sz="1800" dirty="0" smtClean="0"/>
              <a:t>Minket (németeket és magyarokat) az egész világ egyesült hadereje sem tudott volna legyőzni, csak az árulás, gonoszság a lelkek félrevezetése és megfertőzése, a nép nagy részének inkább kellett a senkiháziak által adott nagy szabadságnak nevezett rendetlenség, fegyelmezetlenség, törvénytelenség, mint az igaz magyar urak bölcs, de kemény rendje és fegyelme. (Körmendi Horváth József 1928)</a:t>
            </a:r>
            <a:endParaRPr lang="hu-HU" sz="1800" dirty="0"/>
          </a:p>
        </p:txBody>
      </p:sp>
      <p:pic>
        <p:nvPicPr>
          <p:cNvPr id="14338" name="Picture 2" descr="https://tse2.mm.bing.net/th?id=OIP.fH_UpVhtl6FGprg-utjviAHaJ4&amp;pid=Api&amp;P=0&amp;w=300&amp;h=300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299176" y="3429000"/>
            <a:ext cx="4653001" cy="28534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églalap 3"/>
          <p:cNvSpPr/>
          <p:nvPr/>
        </p:nvSpPr>
        <p:spPr>
          <a:xfrm>
            <a:off x="827584" y="5589240"/>
            <a:ext cx="237626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000" dirty="0" smtClean="0"/>
              <a:t>https://tenyleg.com/index.php?action=recordView&amp;type=places&amp;category_id=3847&amp;id=938135</a:t>
            </a:r>
            <a:endParaRPr lang="hu-HU" sz="1000" dirty="0"/>
          </a:p>
        </p:txBody>
      </p:sp>
    </p:spTree>
    <p:extLst>
      <p:ext uri="{BB962C8B-B14F-4D97-AF65-F5344CB8AC3E}">
        <p14:creationId xmlns:p14="http://schemas.microsoft.com/office/powerpoint/2010/main" val="419635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55576" y="692696"/>
            <a:ext cx="3888432" cy="38884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dirty="0" smtClean="0">
                <a:latin typeface="+mj-lt"/>
              </a:rPr>
              <a:t>Nincsenek mély gyökerek: </a:t>
            </a:r>
          </a:p>
          <a:p>
            <a:pPr indent="0">
              <a:buNone/>
            </a:pPr>
            <a:r>
              <a:rPr lang="hu-HU" sz="1800" dirty="0" smtClean="0"/>
              <a:t>Trianont az első világháború utolsó két évének nagyhatalmi érdekeiből s a korábban adott antantígéretek beváltásából kotyvasztották össze olyan emberek, akik nagy részének fogalma sem volt a térség történelméről és valóságáról. (</a:t>
            </a:r>
            <a:r>
              <a:rPr lang="hu-HU" sz="1800" dirty="0" err="1" smtClean="0"/>
              <a:t>Tőkéczki</a:t>
            </a:r>
            <a:r>
              <a:rPr lang="hu-HU" sz="1800" dirty="0" smtClean="0"/>
              <a:t> L. 2000).”</a:t>
            </a:r>
          </a:p>
          <a:p>
            <a:pPr indent="0">
              <a:buNone/>
            </a:pPr>
            <a:endParaRPr lang="hu-HU" dirty="0"/>
          </a:p>
        </p:txBody>
      </p:sp>
      <p:pic>
        <p:nvPicPr>
          <p:cNvPr id="14338" name="Picture 2" descr="https://tse2.mm.bing.net/th?id=OIP.fH_UpVhtl6FGprg-utjviAHaJ4&amp;pid=Api&amp;P=0&amp;w=300&amp;h=300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860032" y="1412776"/>
            <a:ext cx="3209696" cy="47995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églalap 3"/>
          <p:cNvSpPr/>
          <p:nvPr/>
        </p:nvSpPr>
        <p:spPr>
          <a:xfrm>
            <a:off x="755576" y="5661248"/>
            <a:ext cx="38884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000" dirty="0" smtClean="0"/>
              <a:t>A francia mama kedvencei  (korabeli képeslap) (https://gallery.hungaricana.hu/hu/SzerencsKepeslap/1325711/?img=0</a:t>
            </a:r>
            <a:endParaRPr lang="hu-HU" sz="1000" dirty="0"/>
          </a:p>
        </p:txBody>
      </p:sp>
    </p:spTree>
    <p:extLst>
      <p:ext uri="{BB962C8B-B14F-4D97-AF65-F5344CB8AC3E}">
        <p14:creationId xmlns:p14="http://schemas.microsoft.com/office/powerpoint/2010/main" val="419635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55576" y="836712"/>
            <a:ext cx="7776864" cy="2880320"/>
          </a:xfrm>
        </p:spPr>
        <p:txBody>
          <a:bodyPr>
            <a:normAutofit/>
          </a:bodyPr>
          <a:lstStyle/>
          <a:p>
            <a:pPr indent="0">
              <a:buNone/>
            </a:pPr>
            <a:endParaRPr lang="hu-HU" dirty="0" smtClean="0"/>
          </a:p>
          <a:p>
            <a:pPr>
              <a:buNone/>
            </a:pPr>
            <a:r>
              <a:rPr lang="hu-HU" sz="3100" dirty="0" smtClean="0">
                <a:latin typeface="+mj-lt"/>
              </a:rPr>
              <a:t>Továbblépési lehetőségek: </a:t>
            </a:r>
          </a:p>
          <a:p>
            <a:pPr indent="0">
              <a:buNone/>
            </a:pPr>
            <a:endParaRPr lang="hu-HU" sz="1000" dirty="0" smtClean="0"/>
          </a:p>
          <a:p>
            <a:pPr>
              <a:buNone/>
            </a:pPr>
            <a:r>
              <a:rPr lang="hu-HU" sz="1800" dirty="0" smtClean="0"/>
              <a:t>Nemzetközi közvélemény mozgósítása</a:t>
            </a:r>
          </a:p>
          <a:p>
            <a:endParaRPr lang="hu-HU" sz="1000" dirty="0" smtClean="0"/>
          </a:p>
          <a:p>
            <a:pPr>
              <a:buNone/>
            </a:pPr>
            <a:r>
              <a:rPr lang="hu-HU" sz="1800" dirty="0" smtClean="0"/>
              <a:t>Hirdessük, hogy az ezeréves Magyarország elválaszthatatlan gazdasági és politikai egység, szerves egészet képez (Körmendi Horváth József 1928), kulturális fölény, Nyugat védelme</a:t>
            </a:r>
          </a:p>
          <a:p>
            <a:pPr indent="0">
              <a:buNone/>
            </a:pPr>
            <a:endParaRPr lang="hu-HU" dirty="0" smtClean="0"/>
          </a:p>
          <a:p>
            <a:pPr indent="0">
              <a:buNone/>
            </a:pPr>
            <a:endParaRPr lang="hu-HU" dirty="0"/>
          </a:p>
        </p:txBody>
      </p:sp>
      <p:pic>
        <p:nvPicPr>
          <p:cNvPr id="14338" name="Picture 2" descr="https://tse2.mm.bing.net/th?id=OIP.fH_UpVhtl6FGprg-utjviAHaJ4&amp;pid=Api&amp;P=0&amp;w=300&amp;h=300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051720" y="3501008"/>
            <a:ext cx="6197999" cy="25573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9635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1052736"/>
            <a:ext cx="8064896" cy="1944216"/>
          </a:xfrm>
        </p:spPr>
        <p:txBody>
          <a:bodyPr>
            <a:noAutofit/>
          </a:bodyPr>
          <a:lstStyle/>
          <a:p>
            <a:pPr indent="0">
              <a:buNone/>
            </a:pPr>
            <a:endParaRPr lang="hu-HU" sz="1800" dirty="0" smtClean="0"/>
          </a:p>
          <a:p>
            <a:pPr indent="0">
              <a:buNone/>
            </a:pPr>
            <a:endParaRPr lang="hu-HU" sz="1800" dirty="0" smtClean="0"/>
          </a:p>
          <a:p>
            <a:pPr indent="0">
              <a:buNone/>
            </a:pPr>
            <a:r>
              <a:rPr lang="hu-HU" sz="1800" dirty="0" smtClean="0"/>
              <a:t>Mi annak a magyar népnek a küldötteiként veszünk részt ezen a történelmi jelentőségű tanácskozáson, amely államot alapítva 1100 éve él a Duna–Tisza táján, Európa közepén, így múltunk és jövőnk egyaránt az itt élő népek sorsához kötődik. Meggyőződésünk, hogy Európa minden népének legfőbb kívánsága a béke. Ha lehetséges, még fokozottabban így van ez a magyar nép esetében, amely évszázadokon át a hadak útjának kereszteződési pontján élt és mérhetetlen véráldozatokat hozott, hogy fennmaradhasson és megőrizze államát a fenyegető pusztulással szemben. (Kádár János, 1975)</a:t>
            </a:r>
          </a:p>
          <a:p>
            <a:pPr indent="0">
              <a:buNone/>
            </a:pPr>
            <a:endParaRPr lang="hu-HU" sz="1800" dirty="0"/>
          </a:p>
        </p:txBody>
      </p:sp>
      <p:pic>
        <p:nvPicPr>
          <p:cNvPr id="14338" name="Picture 2" descr="https://tse2.mm.bing.net/th?id=OIP.fH_UpVhtl6FGprg-utjviAHaJ4&amp;pid=Api&amp;P=0&amp;w=300&amp;h=300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067944" y="3515410"/>
            <a:ext cx="3884233" cy="27189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Szövegdoboz 3"/>
          <p:cNvSpPr txBox="1"/>
          <p:nvPr/>
        </p:nvSpPr>
        <p:spPr>
          <a:xfrm>
            <a:off x="827584" y="5661248"/>
            <a:ext cx="32403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50" dirty="0" smtClean="0"/>
              <a:t>Kádár János (Fotó: </a:t>
            </a:r>
            <a:r>
              <a:rPr lang="hu-HU" sz="1050" dirty="0" err="1" smtClean="0"/>
              <a:t>torténelemportál.hu</a:t>
            </a:r>
            <a:r>
              <a:rPr lang="hu-HU" sz="1050" dirty="0" smtClean="0"/>
              <a:t> ; Balogh Gábor, </a:t>
            </a:r>
            <a:r>
              <a:rPr lang="hu-HU" sz="1050" dirty="0" smtClean="0">
                <a:hlinkClick r:id="rId3"/>
              </a:rPr>
              <a:t>Nagy Magyarország 2009/1</a:t>
            </a:r>
            <a:r>
              <a:rPr lang="hu-HU" sz="1050" dirty="0" smtClean="0"/>
              <a:t>)</a:t>
            </a:r>
            <a:endParaRPr lang="hu-HU" sz="1050" dirty="0"/>
          </a:p>
        </p:txBody>
      </p:sp>
    </p:spTree>
    <p:extLst>
      <p:ext uri="{BB962C8B-B14F-4D97-AF65-F5344CB8AC3E}">
        <p14:creationId xmlns:p14="http://schemas.microsoft.com/office/powerpoint/2010/main" val="419635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692696"/>
            <a:ext cx="7344816" cy="2160240"/>
          </a:xfrm>
        </p:spPr>
        <p:txBody>
          <a:bodyPr>
            <a:normAutofit/>
          </a:bodyPr>
          <a:lstStyle/>
          <a:p>
            <a:pPr indent="0"/>
            <a:endParaRPr lang="hu-HU" sz="1800" dirty="0" smtClean="0"/>
          </a:p>
          <a:p>
            <a:pPr indent="0">
              <a:buNone/>
            </a:pPr>
            <a:r>
              <a:rPr lang="hu-HU" sz="1800" dirty="0" smtClean="0"/>
              <a:t>Bár az évszázadok alatt magyarok százezrei estek el a csatatereken, láthatta az egész világ, hogy a magyar nemzeten nem fog se a golyó, se a kardvas. Ha le is verik a lábáról, újra és újra feláll.       (Orbán Viktor 2020)</a:t>
            </a:r>
          </a:p>
          <a:p>
            <a:pPr indent="0"/>
            <a:endParaRPr lang="hu-HU" sz="1800" dirty="0" smtClean="0"/>
          </a:p>
          <a:p>
            <a:pPr indent="0"/>
            <a:endParaRPr lang="hu-HU" sz="1800" dirty="0"/>
          </a:p>
        </p:txBody>
      </p:sp>
      <p:pic>
        <p:nvPicPr>
          <p:cNvPr id="14338" name="Picture 2" descr="https://tse2.mm.bing.net/th?id=OIP.fH_UpVhtl6FGprg-utjviAHaJ4&amp;pid=Api&amp;P=0&amp;w=300&amp;h=300"/>
          <p:cNvPicPr>
            <a:picLocks noChangeAspect="1" noChangeArrowheads="1"/>
          </p:cNvPicPr>
          <p:nvPr/>
        </p:nvPicPr>
        <p:blipFill>
          <a:blip r:embed="rId2" cstate="print"/>
          <a:srcRect l="10983"/>
          <a:stretch>
            <a:fillRect/>
          </a:stretch>
        </p:blipFill>
        <p:spPr bwMode="auto">
          <a:xfrm>
            <a:off x="2687908" y="2780928"/>
            <a:ext cx="5480293" cy="34630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Szövegdoboz 3"/>
          <p:cNvSpPr txBox="1"/>
          <p:nvPr/>
        </p:nvSpPr>
        <p:spPr>
          <a:xfrm>
            <a:off x="755576" y="5733256"/>
            <a:ext cx="32403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50" dirty="0" smtClean="0"/>
              <a:t>Orbán Viktor (Fotó: </a:t>
            </a:r>
            <a:r>
              <a:rPr lang="hu-HU" sz="1050" dirty="0" err="1" smtClean="0"/>
              <a:t>hirtv.hu</a:t>
            </a:r>
            <a:r>
              <a:rPr lang="hu-HU" sz="1050" dirty="0" smtClean="0"/>
              <a:t>)</a:t>
            </a:r>
            <a:endParaRPr lang="hu-HU" sz="1050" dirty="0"/>
          </a:p>
        </p:txBody>
      </p:sp>
    </p:spTree>
    <p:extLst>
      <p:ext uri="{BB962C8B-B14F-4D97-AF65-F5344CB8AC3E}">
        <p14:creationId xmlns:p14="http://schemas.microsoft.com/office/powerpoint/2010/main" val="419635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27584" y="836712"/>
            <a:ext cx="7344816" cy="2880320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hu-HU" sz="6000" dirty="0" smtClean="0">
                <a:latin typeface="+mj-lt"/>
              </a:rPr>
              <a:t>Regionális összefogás, autonómiák </a:t>
            </a:r>
          </a:p>
          <a:p>
            <a:pPr>
              <a:buNone/>
            </a:pPr>
            <a:endParaRPr lang="hu-HU" sz="2800" dirty="0" smtClean="0">
              <a:latin typeface="+mj-lt"/>
            </a:endParaRPr>
          </a:p>
          <a:p>
            <a:endParaRPr lang="hu-HU" dirty="0" smtClean="0"/>
          </a:p>
          <a:p>
            <a:pPr indent="0">
              <a:buNone/>
            </a:pPr>
            <a:r>
              <a:rPr lang="hu-HU" sz="4500" dirty="0" smtClean="0"/>
              <a:t>Magyarországnak közelebbi és távolabbi </a:t>
            </a:r>
            <a:r>
              <a:rPr lang="hu-HU" sz="4500" dirty="0" err="1" smtClean="0"/>
              <a:t>szomszédaival</a:t>
            </a:r>
            <a:r>
              <a:rPr lang="hu-HU" sz="4500" dirty="0" smtClean="0"/>
              <a:t> együtt „két nagy lidércnyomása van: Németország és Oroszország, amelytől csak akkor szabadulhatnak meg, ha létrehozzák a Kelet-európai Államok Szövetségét….a szomszédos államokkal szemben Magyarországnak a továbbiakban csak „egyetlen kívánsága lehet: „a náluk lakó magyarok állampolgári jogainak tisztességes megadása és emberies bánásmód velük.’ (Szabó Dezső, 1939)</a:t>
            </a:r>
          </a:p>
          <a:p>
            <a:endParaRPr lang="hu-HU" dirty="0" smtClean="0"/>
          </a:p>
          <a:p>
            <a:pPr indent="0">
              <a:buNone/>
            </a:pPr>
            <a:endParaRPr lang="hu-HU" dirty="0" smtClean="0"/>
          </a:p>
          <a:p>
            <a:pPr indent="0">
              <a:buNone/>
            </a:pPr>
            <a:endParaRPr lang="hu-HU" dirty="0"/>
          </a:p>
        </p:txBody>
      </p:sp>
      <p:pic>
        <p:nvPicPr>
          <p:cNvPr id="14338" name="Picture 2" descr="https://tse2.mm.bing.net/th?id=OIP.fH_UpVhtl6FGprg-utjviAHaJ4&amp;pid=Api&amp;P=0&amp;w=300&amp;h=300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884734" y="3573016"/>
            <a:ext cx="4744683" cy="26773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Szövegdoboz 3"/>
          <p:cNvSpPr txBox="1"/>
          <p:nvPr/>
        </p:nvSpPr>
        <p:spPr>
          <a:xfrm>
            <a:off x="827584" y="5805264"/>
            <a:ext cx="32403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50" dirty="0" smtClean="0"/>
              <a:t>Szabó Dezső (Freskó  Szekszárd vasútállomás          Fotó: </a:t>
            </a:r>
            <a:r>
              <a:rPr lang="hu-HU" sz="1050" dirty="0" err="1" smtClean="0"/>
              <a:t>tolnaart.hu</a:t>
            </a:r>
            <a:r>
              <a:rPr lang="hu-HU" sz="1050" dirty="0" smtClean="0"/>
              <a:t>)</a:t>
            </a:r>
            <a:endParaRPr lang="hu-HU" sz="1050" dirty="0"/>
          </a:p>
        </p:txBody>
      </p:sp>
    </p:spTree>
    <p:extLst>
      <p:ext uri="{BB962C8B-B14F-4D97-AF65-F5344CB8AC3E}">
        <p14:creationId xmlns:p14="http://schemas.microsoft.com/office/powerpoint/2010/main" val="419635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55576" y="1052736"/>
            <a:ext cx="7272808" cy="3744416"/>
          </a:xfrm>
        </p:spPr>
        <p:txBody>
          <a:bodyPr>
            <a:noAutofit/>
          </a:bodyPr>
          <a:lstStyle/>
          <a:p>
            <a:pPr indent="0">
              <a:buNone/>
            </a:pPr>
            <a:endParaRPr lang="hu-HU" sz="1800" dirty="0" smtClean="0"/>
          </a:p>
          <a:p>
            <a:pPr>
              <a:buNone/>
            </a:pPr>
            <a:r>
              <a:rPr lang="hu-HU" dirty="0" smtClean="0">
                <a:latin typeface="+mj-lt"/>
              </a:rPr>
              <a:t>Trianon okai: </a:t>
            </a:r>
          </a:p>
          <a:p>
            <a:pPr indent="0">
              <a:buNone/>
            </a:pPr>
            <a:endParaRPr lang="hu-HU" sz="1800" dirty="0" smtClean="0"/>
          </a:p>
          <a:p>
            <a:r>
              <a:rPr lang="hu-HU" sz="1800" dirty="0" smtClean="0"/>
              <a:t>az ország soknemzetiségű jellege és a különböző nacionalizmusok explozív ereje; </a:t>
            </a:r>
          </a:p>
          <a:p>
            <a:r>
              <a:rPr lang="hu-HU" sz="1800" dirty="0" smtClean="0"/>
              <a:t>a szomszédos országok, különösen Szerbia és Románia irredenta politikája; </a:t>
            </a:r>
          </a:p>
          <a:p>
            <a:r>
              <a:rPr lang="hu-HU" sz="1800" dirty="0" smtClean="0"/>
              <a:t>a Nagy Háború győztes nagyhatalmainak stratégiai érdekei; és </a:t>
            </a:r>
          </a:p>
          <a:p>
            <a:r>
              <a:rPr lang="hu-HU" sz="1800" dirty="0" smtClean="0"/>
              <a:t>a Kárpát-medencében kialakult kaotikus háború utáni állapotok és a forradalmi kormányok inkompetenciája. Az 1989–90-es rendszerváltás óta a békeszerződés értelmezései fokozatosan diverzifikálódtak, melynek következtében a korábbi konszenzus egyre inkább felbomlani látszik. (Romsics I. 2020)</a:t>
            </a:r>
          </a:p>
          <a:p>
            <a:endParaRPr lang="hu-HU" sz="1800" dirty="0" smtClean="0"/>
          </a:p>
          <a:p>
            <a:pPr indent="0">
              <a:buNone/>
            </a:pPr>
            <a:endParaRPr lang="hu-HU" sz="1800" dirty="0" smtClean="0"/>
          </a:p>
          <a:p>
            <a:pPr indent="0">
              <a:buNone/>
            </a:pPr>
            <a:endParaRPr lang="hu-HU" sz="1800" dirty="0"/>
          </a:p>
        </p:txBody>
      </p:sp>
    </p:spTree>
    <p:extLst>
      <p:ext uri="{BB962C8B-B14F-4D97-AF65-F5344CB8AC3E}">
        <p14:creationId xmlns:p14="http://schemas.microsoft.com/office/powerpoint/2010/main" val="419635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/>
          <p:nvPr/>
        </p:nvSpPr>
        <p:spPr>
          <a:xfrm>
            <a:off x="755576" y="4941168"/>
            <a:ext cx="8064896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99592" y="5013176"/>
            <a:ext cx="3204864" cy="115212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hu-HU" dirty="0" smtClean="0">
                <a:latin typeface="+mj-lt"/>
              </a:rPr>
              <a:t>Attila Pók: </a:t>
            </a:r>
          </a:p>
          <a:p>
            <a:pPr>
              <a:buNone/>
            </a:pPr>
            <a:r>
              <a:rPr lang="hu-HU" dirty="0" smtClean="0">
                <a:latin typeface="+mj-lt"/>
              </a:rPr>
              <a:t>2009, 2010,  2017, 2018</a:t>
            </a:r>
          </a:p>
        </p:txBody>
      </p:sp>
      <p:pic>
        <p:nvPicPr>
          <p:cNvPr id="14338" name="Picture 2" descr="https://tse2.mm.bing.net/th?id=OIP.fH_UpVhtl6FGprg-utjviAHaJ4&amp;pid=Api&amp;P=0&amp;w=300&amp;h=300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27584" y="116632"/>
            <a:ext cx="3870381" cy="489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 descr="https://tse2.mm.bing.net/th?id=OIP.fH_UpVhtl6FGprg-utjviAHaJ4&amp;pid=Api&amp;P=0&amp;w=300&amp;h=300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724128" y="0"/>
            <a:ext cx="1741696" cy="24688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 descr="https://tse2.mm.bing.net/th?id=OIP.fH_UpVhtl6FGprg-utjviAHaJ4&amp;pid=Api&amp;P=0&amp;w=300&amp;h=300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236296" y="1700808"/>
            <a:ext cx="1678822" cy="24688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 descr="https://tse2.mm.bing.net/th?id=OIP.fH_UpVhtl6FGprg-utjviAHaJ4&amp;pid=Api&amp;P=0&amp;w=300&amp;h=300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220072" y="2636912"/>
            <a:ext cx="1656671" cy="24688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" descr="https://tse2.mm.bing.net/th?id=OIP.fH_UpVhtl6FGprg-utjviAHaJ4&amp;pid=Api&amp;P=0&amp;w=300&amp;h=300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6516215" y="4653136"/>
            <a:ext cx="2247329" cy="16854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9635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55576" y="1052736"/>
            <a:ext cx="7560840" cy="2160240"/>
          </a:xfrm>
        </p:spPr>
        <p:txBody>
          <a:bodyPr>
            <a:noAutofit/>
          </a:bodyPr>
          <a:lstStyle/>
          <a:p>
            <a:pPr indent="0">
              <a:buNone/>
            </a:pPr>
            <a:endParaRPr lang="hu-HU" sz="1800" dirty="0" smtClean="0"/>
          </a:p>
          <a:p>
            <a:pPr>
              <a:buNone/>
            </a:pPr>
            <a:r>
              <a:rPr lang="hu-HU" dirty="0" smtClean="0">
                <a:latin typeface="+mj-lt"/>
              </a:rPr>
              <a:t>A politikai következtetés: </a:t>
            </a:r>
          </a:p>
          <a:p>
            <a:pPr indent="0">
              <a:buNone/>
            </a:pPr>
            <a:endParaRPr lang="hu-HU" sz="1800" dirty="0" smtClean="0"/>
          </a:p>
          <a:p>
            <a:pPr indent="0">
              <a:buNone/>
            </a:pPr>
            <a:r>
              <a:rPr lang="hu-HU" sz="1800" dirty="0" smtClean="0"/>
              <a:t>A magyarság teljes joggal tartja igazságtalannak a trianoni, illetve az 1947-benhelyére lépő párizsi békeszerződést. Elvitathatatlan joga az is, hogy az európai normáknak megfelelő önigazgatási jogokat követeljen a maga illetve kisebbségei számára. Ennél többet remélni azonban minden jel szerint illúzió, követelni pedig meggondolatlanság. (Romsics 2001)</a:t>
            </a:r>
          </a:p>
          <a:p>
            <a:pPr indent="0">
              <a:buNone/>
            </a:pPr>
            <a:endParaRPr lang="hu-HU" sz="1800" dirty="0"/>
          </a:p>
        </p:txBody>
      </p:sp>
      <p:pic>
        <p:nvPicPr>
          <p:cNvPr id="14338" name="Picture 2" descr="https://tse2.mm.bing.net/th?id=OIP.fH_UpVhtl6FGprg-utjviAHaJ4&amp;pid=Api&amp;P=0&amp;w=300&amp;h=300"/>
          <p:cNvPicPr>
            <a:picLocks noChangeAspect="1" noChangeArrowheads="1"/>
          </p:cNvPicPr>
          <p:nvPr/>
        </p:nvPicPr>
        <p:blipFill>
          <a:blip r:embed="rId2" cstate="print"/>
          <a:srcRect t="13349" b="11897"/>
          <a:stretch>
            <a:fillRect/>
          </a:stretch>
        </p:blipFill>
        <p:spPr bwMode="auto">
          <a:xfrm>
            <a:off x="2915816" y="3445293"/>
            <a:ext cx="5108369" cy="28640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Szövegdoboz 3"/>
          <p:cNvSpPr txBox="1"/>
          <p:nvPr/>
        </p:nvSpPr>
        <p:spPr>
          <a:xfrm>
            <a:off x="827584" y="5589240"/>
            <a:ext cx="32403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50" dirty="0" smtClean="0"/>
              <a:t>Romsics Ignác könyvbemutató </a:t>
            </a:r>
          </a:p>
          <a:p>
            <a:r>
              <a:rPr lang="hu-HU" sz="1050" dirty="0" smtClean="0"/>
              <a:t>Szegedi Egyetem (Fotó: </a:t>
            </a:r>
            <a:r>
              <a:rPr lang="hu-HU" sz="1050" dirty="0" err="1" smtClean="0"/>
              <a:t>youtube</a:t>
            </a:r>
            <a:r>
              <a:rPr lang="hu-HU" sz="1050" dirty="0" smtClean="0"/>
              <a:t>)</a:t>
            </a:r>
            <a:endParaRPr lang="hu-HU" sz="1050" dirty="0"/>
          </a:p>
        </p:txBody>
      </p:sp>
    </p:spTree>
    <p:extLst>
      <p:ext uri="{BB962C8B-B14F-4D97-AF65-F5344CB8AC3E}">
        <p14:creationId xmlns:p14="http://schemas.microsoft.com/office/powerpoint/2010/main" val="419635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55576" y="692696"/>
            <a:ext cx="6768752" cy="16561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dirty="0" smtClean="0">
                <a:latin typeface="+mj-lt"/>
              </a:rPr>
              <a:t>Utak a múlthoz: </a:t>
            </a:r>
          </a:p>
          <a:p>
            <a:pPr indent="0">
              <a:buNone/>
            </a:pPr>
            <a:r>
              <a:rPr lang="hu-HU" sz="1800" dirty="0" smtClean="0"/>
              <a:t>tudomány – politika – oktatás – közemlékezet, a politikai gondolkodás dilemmái</a:t>
            </a:r>
            <a:r>
              <a:rPr lang="de-DE" sz="1800" dirty="0" smtClean="0"/>
              <a:t> </a:t>
            </a:r>
            <a:endParaRPr lang="hu-HU" sz="1800" dirty="0"/>
          </a:p>
        </p:txBody>
      </p:sp>
      <p:pic>
        <p:nvPicPr>
          <p:cNvPr id="14338" name="Picture 2" descr="https://tse2.mm.bing.net/th?id=OIP.fH_UpVhtl6FGprg-utjviAHaJ4&amp;pid=Api&amp;P=0&amp;w=300&amp;h=300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483768" y="2397186"/>
            <a:ext cx="5834121" cy="38772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9635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55576" y="836712"/>
            <a:ext cx="7632848" cy="15841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dirty="0" smtClean="0">
                <a:latin typeface="+mj-lt"/>
              </a:rPr>
              <a:t>Fogalmak hatalma: </a:t>
            </a:r>
          </a:p>
          <a:p>
            <a:pPr indent="0">
              <a:buNone/>
            </a:pPr>
            <a:r>
              <a:rPr lang="hu-HU" dirty="0" smtClean="0"/>
              <a:t>bukás, centrifugális és centripetális erők, felbomlás, felosztás, összeomlás, széthullás, szétzúzás, széttépés </a:t>
            </a:r>
            <a:endParaRPr lang="hu-HU" dirty="0"/>
          </a:p>
        </p:txBody>
      </p:sp>
      <p:pic>
        <p:nvPicPr>
          <p:cNvPr id="14338" name="Picture 2" descr="https://tse2.mm.bing.net/th?id=OIP.fH_UpVhtl6FGprg-utjviAHaJ4&amp;pid=Api&amp;P=0&amp;w=300&amp;h=300"/>
          <p:cNvPicPr>
            <a:picLocks noChangeAspect="1" noChangeArrowheads="1"/>
          </p:cNvPicPr>
          <p:nvPr/>
        </p:nvPicPr>
        <p:blipFill>
          <a:blip r:embed="rId2" cstate="print"/>
          <a:srcRect l="2857"/>
          <a:stretch>
            <a:fillRect/>
          </a:stretch>
        </p:blipFill>
        <p:spPr bwMode="auto">
          <a:xfrm>
            <a:off x="3491880" y="2708920"/>
            <a:ext cx="4895984" cy="33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Szövegdoboz 3"/>
          <p:cNvSpPr txBox="1"/>
          <p:nvPr/>
        </p:nvSpPr>
        <p:spPr>
          <a:xfrm>
            <a:off x="755576" y="5013176"/>
            <a:ext cx="2808312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50" b="1" i="1" dirty="0" smtClean="0"/>
              <a:t>De </a:t>
            </a:r>
            <a:r>
              <a:rPr lang="hu-HU" sz="1050" b="1" i="1" dirty="0" err="1" smtClean="0"/>
              <a:t>Vaartkapoen</a:t>
            </a:r>
            <a:r>
              <a:rPr lang="hu-HU" sz="1050" b="1" dirty="0" smtClean="0"/>
              <a:t>, Tom </a:t>
            </a:r>
            <a:r>
              <a:rPr lang="hu-HU" sz="1050" b="1" dirty="0" err="1" smtClean="0"/>
              <a:t>Frantzen</a:t>
            </a:r>
            <a:r>
              <a:rPr lang="hu-HU" sz="1050" b="1" dirty="0" smtClean="0"/>
              <a:t>, Brüsszel, Belgium</a:t>
            </a:r>
            <a:r>
              <a:rPr lang="hu-HU" sz="1050" dirty="0" smtClean="0"/>
              <a:t> </a:t>
            </a:r>
          </a:p>
          <a:p>
            <a:r>
              <a:rPr lang="hu-HU" sz="1050" dirty="0" smtClean="0"/>
              <a:t>Brüsszel legviccesebb szobra, mely egy a csatornából előbújó ember által elgáncsolt rendőrt ábrázol, a </a:t>
            </a:r>
            <a:r>
              <a:rPr lang="hu-HU" sz="1050" dirty="0" err="1" smtClean="0"/>
              <a:t>Molenbeek</a:t>
            </a:r>
            <a:r>
              <a:rPr lang="hu-HU" sz="1050" dirty="0" smtClean="0"/>
              <a:t> városrészen található. (https://adriaholiday.hu/blog/erdekes-szobrok-a-nagyvilagban-27 )</a:t>
            </a:r>
            <a:endParaRPr lang="hu-HU" sz="1050" dirty="0"/>
          </a:p>
        </p:txBody>
      </p:sp>
    </p:spTree>
    <p:extLst>
      <p:ext uri="{BB962C8B-B14F-4D97-AF65-F5344CB8AC3E}">
        <p14:creationId xmlns:p14="http://schemas.microsoft.com/office/powerpoint/2010/main" val="419635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55576" y="620688"/>
            <a:ext cx="5328592" cy="72008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hu-HU" dirty="0" smtClean="0">
                <a:latin typeface="+mj-lt"/>
              </a:rPr>
              <a:t>Trianon:  </a:t>
            </a:r>
            <a:r>
              <a:rPr lang="hu-HU" i="1" dirty="0" smtClean="0"/>
              <a:t>múlt és/vagy jelen</a:t>
            </a:r>
            <a:endParaRPr lang="hu-HU" dirty="0" smtClean="0">
              <a:latin typeface="+mj-lt"/>
            </a:endParaRPr>
          </a:p>
        </p:txBody>
      </p:sp>
      <p:pic>
        <p:nvPicPr>
          <p:cNvPr id="5" name="Picture 2" descr="https://tse2.mm.bing.net/th?id=OIP.fH_UpVhtl6FGprg-utjviAHaJ4&amp;pid=Api&amp;P=0&amp;w=300&amp;h=300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561266" y="4797152"/>
            <a:ext cx="2450894" cy="1472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" descr="https://tse2.mm.bing.net/th?id=OIP.fH_UpVhtl6FGprg-utjviAHaJ4&amp;pid=Api&amp;P=0&amp;w=300&amp;h=300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99591" y="4789950"/>
            <a:ext cx="2454002" cy="1472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 descr="https://tse2.mm.bing.net/th?id=OIP.fH_UpVhtl6FGprg-utjviAHaJ4&amp;pid=Api&amp;P=0&amp;w=300&amp;h=300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228184" y="4797152"/>
            <a:ext cx="1800199" cy="14714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2" descr="https://tse2.mm.bing.net/th?id=OIP.fH_UpVhtl6FGprg-utjviAHaJ4&amp;pid=Api&amp;P=0&amp;w=300&amp;h=300"/>
          <p:cNvPicPr>
            <a:picLocks noChangeAspect="1" noChangeArrowheads="1"/>
          </p:cNvPicPr>
          <p:nvPr/>
        </p:nvPicPr>
        <p:blipFill>
          <a:blip r:embed="rId5" cstate="print"/>
          <a:srcRect l="9788" r="10681"/>
          <a:stretch>
            <a:fillRect/>
          </a:stretch>
        </p:blipFill>
        <p:spPr bwMode="auto">
          <a:xfrm>
            <a:off x="3347864" y="1268760"/>
            <a:ext cx="4680520" cy="33104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Szövegdoboz 9"/>
          <p:cNvSpPr txBox="1"/>
          <p:nvPr/>
        </p:nvSpPr>
        <p:spPr>
          <a:xfrm>
            <a:off x="755576" y="3212976"/>
            <a:ext cx="25202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50" dirty="0" smtClean="0"/>
              <a:t>1) Mohács, nemzeti emlékhely; 2) A </a:t>
            </a:r>
            <a:r>
              <a:rPr lang="hu-HU" sz="1050" dirty="0" err="1" smtClean="0"/>
              <a:t>majtényi</a:t>
            </a:r>
            <a:r>
              <a:rPr lang="hu-HU" sz="1050" dirty="0" smtClean="0"/>
              <a:t> fegyverletétel - rézmetszet </a:t>
            </a:r>
            <a:br>
              <a:rPr lang="hu-HU" sz="1050" dirty="0" smtClean="0"/>
            </a:br>
            <a:r>
              <a:rPr lang="hu-HU" sz="1050" dirty="0" smtClean="0"/>
              <a:t>(Bánkúti Imre: A szatmári béke. </a:t>
            </a:r>
            <a:br>
              <a:rPr lang="hu-HU" sz="1050" dirty="0" smtClean="0"/>
            </a:br>
            <a:r>
              <a:rPr lang="hu-HU" sz="1050" dirty="0" smtClean="0"/>
              <a:t>1981. ); </a:t>
            </a:r>
          </a:p>
          <a:p>
            <a:r>
              <a:rPr lang="hu-HU" sz="1050" dirty="0" smtClean="0"/>
              <a:t>3) Fegyverletétel Világosnál (</a:t>
            </a:r>
            <a:r>
              <a:rPr lang="hu-HU" sz="1050" dirty="0" err="1" smtClean="0"/>
              <a:t>Szikcsák</a:t>
            </a:r>
            <a:r>
              <a:rPr lang="hu-HU" sz="1050" dirty="0" smtClean="0"/>
              <a:t> </a:t>
            </a:r>
            <a:r>
              <a:rPr lang="hu-HU" sz="1050" dirty="0" err="1" smtClean="0"/>
              <a:t>Wikipedia</a:t>
            </a:r>
            <a:r>
              <a:rPr lang="hu-HU" sz="1050" dirty="0" smtClean="0"/>
              <a:t>)</a:t>
            </a:r>
          </a:p>
          <a:p>
            <a:r>
              <a:rPr lang="hu-HU" sz="1050" dirty="0" smtClean="0"/>
              <a:t>Térkép: Területi felosztás (24.hu / Bihari D. )</a:t>
            </a:r>
            <a:endParaRPr lang="hu-HU" sz="1050" dirty="0"/>
          </a:p>
        </p:txBody>
      </p:sp>
      <p:sp>
        <p:nvSpPr>
          <p:cNvPr id="12" name="Tartalom helye 2"/>
          <p:cNvSpPr txBox="1">
            <a:spLocks/>
          </p:cNvSpPr>
          <p:nvPr/>
        </p:nvSpPr>
        <p:spPr>
          <a:xfrm>
            <a:off x="755576" y="836712"/>
            <a:ext cx="3204864" cy="216024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marL="27432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hu-H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u-H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Muhi-Mohács</a:t>
            </a:r>
          </a:p>
          <a:p>
            <a:pPr marL="27432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hu-H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Majtény</a:t>
            </a:r>
          </a:p>
          <a:p>
            <a:pPr marL="27432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hu-H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Világos</a:t>
            </a:r>
          </a:p>
          <a:p>
            <a:pPr marL="27432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hu-H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Trianon </a:t>
            </a:r>
            <a:endParaRPr kumimoji="0" lang="hu-HU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635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55576" y="836712"/>
            <a:ext cx="6624736" cy="7200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dirty="0" smtClean="0">
                <a:latin typeface="+mj-lt"/>
              </a:rPr>
              <a:t>Az állam halála, a nemzeti lét folyamatossága</a:t>
            </a:r>
          </a:p>
        </p:txBody>
      </p:sp>
      <p:pic>
        <p:nvPicPr>
          <p:cNvPr id="14338" name="Picture 2" descr="https://tse2.mm.bing.net/th?id=OIP.fH_UpVhtl6FGprg-utjviAHaJ4&amp;pid=Api&amp;P=0&amp;w=300&amp;h=300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915816" y="1556792"/>
            <a:ext cx="5468356" cy="43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Szövegdoboz 4"/>
          <p:cNvSpPr txBox="1"/>
          <p:nvPr/>
        </p:nvSpPr>
        <p:spPr>
          <a:xfrm>
            <a:off x="827584" y="5589240"/>
            <a:ext cx="194421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50" dirty="0" smtClean="0"/>
              <a:t>Magyar és Erdélyország 1629 (</a:t>
            </a:r>
            <a:r>
              <a:rPr lang="hu-HU" sz="1050" dirty="0" err="1" smtClean="0"/>
              <a:t>Pallas</a:t>
            </a:r>
            <a:r>
              <a:rPr lang="hu-HU" sz="1050" dirty="0" smtClean="0"/>
              <a:t>)</a:t>
            </a:r>
            <a:endParaRPr lang="hu-HU" sz="1050" dirty="0"/>
          </a:p>
        </p:txBody>
      </p:sp>
      <p:pic>
        <p:nvPicPr>
          <p:cNvPr id="6" name="Picture 2" descr="https://tse2.mm.bing.net/th?id=OIP.fH_UpVhtl6FGprg-utjviAHaJ4&amp;pid=Api&amp;P=0&amp;w=300&amp;h=300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55576" y="1772816"/>
            <a:ext cx="2181605" cy="14385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9635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55576" y="836712"/>
            <a:ext cx="5616624" cy="7200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dirty="0" smtClean="0">
                <a:latin typeface="+mj-lt"/>
              </a:rPr>
              <a:t>A revízió korlátai és lehetőségei</a:t>
            </a:r>
          </a:p>
        </p:txBody>
      </p:sp>
      <p:pic>
        <p:nvPicPr>
          <p:cNvPr id="14338" name="Picture 2" descr="https://tse2.mm.bing.net/th?id=OIP.fH_UpVhtl6FGprg-utjviAHaJ4&amp;pid=Api&amp;P=0&amp;w=300&amp;h=300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571069" y="1484784"/>
            <a:ext cx="3310031" cy="47995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Szövegdoboz 3"/>
          <p:cNvSpPr txBox="1"/>
          <p:nvPr/>
        </p:nvSpPr>
        <p:spPr>
          <a:xfrm>
            <a:off x="827584" y="5589240"/>
            <a:ext cx="194421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50" dirty="0" smtClean="0"/>
              <a:t>Egykori képeslap (1920) </a:t>
            </a:r>
          </a:p>
          <a:p>
            <a:r>
              <a:rPr lang="hu-HU" sz="1050" dirty="0" smtClean="0"/>
              <a:t>(</a:t>
            </a:r>
            <a:r>
              <a:rPr lang="hu-HU" sz="1050" dirty="0" err="1" smtClean="0"/>
              <a:t>ogyk</a:t>
            </a:r>
            <a:r>
              <a:rPr lang="hu-HU" sz="1050" dirty="0" smtClean="0"/>
              <a:t>)</a:t>
            </a:r>
            <a:endParaRPr lang="hu-HU" sz="1050" dirty="0"/>
          </a:p>
        </p:txBody>
      </p:sp>
    </p:spTree>
    <p:extLst>
      <p:ext uri="{BB962C8B-B14F-4D97-AF65-F5344CB8AC3E}">
        <p14:creationId xmlns:p14="http://schemas.microsoft.com/office/powerpoint/2010/main" val="419635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55576" y="836712"/>
            <a:ext cx="6264696" cy="6480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dirty="0" smtClean="0">
                <a:latin typeface="+mj-lt"/>
              </a:rPr>
              <a:t>Ok és felelősség, </a:t>
            </a:r>
            <a:r>
              <a:rPr lang="hu-HU" dirty="0" err="1" smtClean="0">
                <a:latin typeface="+mj-lt"/>
              </a:rPr>
              <a:t>áldozatiság</a:t>
            </a:r>
            <a:r>
              <a:rPr lang="hu-HU" dirty="0" smtClean="0">
                <a:latin typeface="+mj-lt"/>
              </a:rPr>
              <a:t> és önvizsgálat</a:t>
            </a:r>
          </a:p>
        </p:txBody>
      </p:sp>
      <p:pic>
        <p:nvPicPr>
          <p:cNvPr id="14338" name="Picture 2" descr="https://tse2.mm.bing.net/th?id=OIP.fH_UpVhtl6FGprg-utjviAHaJ4&amp;pid=Api&amp;P=0&amp;w=300&amp;h=300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99592" y="1628800"/>
            <a:ext cx="5564255" cy="3672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2" descr="https://tse2.mm.bing.net/th?id=OIP.fH_UpVhtl6FGprg-utjviAHaJ4&amp;pid=Api&amp;P=0&amp;w=300&amp;h=300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588224" y="3717032"/>
            <a:ext cx="1323316" cy="18702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Szövegdoboz 4"/>
          <p:cNvSpPr txBox="1"/>
          <p:nvPr/>
        </p:nvSpPr>
        <p:spPr>
          <a:xfrm>
            <a:off x="827584" y="5589240"/>
            <a:ext cx="496855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50" dirty="0" smtClean="0"/>
              <a:t>Egykori képeslapok (1920, 1923) </a:t>
            </a:r>
          </a:p>
          <a:p>
            <a:r>
              <a:rPr lang="hu-HU" sz="1050" dirty="0" smtClean="0"/>
              <a:t>(</a:t>
            </a:r>
            <a:r>
              <a:rPr lang="hu-HU" sz="1050" dirty="0" err="1" smtClean="0"/>
              <a:t>gondola.hu</a:t>
            </a:r>
            <a:r>
              <a:rPr lang="hu-HU" sz="1050" dirty="0" smtClean="0"/>
              <a:t> 2005)</a:t>
            </a:r>
          </a:p>
          <a:p>
            <a:r>
              <a:rPr lang="pt-BR" sz="1050" dirty="0" smtClean="0"/>
              <a:t>A Trianon szóból (tria non = három nem) is jelszó lett: "Nem, nem, soha!".</a:t>
            </a:r>
            <a:endParaRPr lang="hu-HU" sz="1050" dirty="0"/>
          </a:p>
        </p:txBody>
      </p:sp>
      <p:pic>
        <p:nvPicPr>
          <p:cNvPr id="6" name="Picture 2" descr="https://tse2.mm.bing.net/th?id=OIP.fH_UpVhtl6FGprg-utjviAHaJ4&amp;pid=Api&amp;P=0&amp;w=300&amp;h=300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 rot="20673658">
            <a:off x="6660307" y="1700405"/>
            <a:ext cx="1323316" cy="18028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9635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27584" y="908720"/>
            <a:ext cx="3024336" cy="72008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hu-HU" dirty="0" smtClean="0">
                <a:latin typeface="+mj-lt"/>
              </a:rPr>
              <a:t>Trianon</a:t>
            </a:r>
          </a:p>
        </p:txBody>
      </p:sp>
      <p:pic>
        <p:nvPicPr>
          <p:cNvPr id="7" name="Picture 2" descr="https://tse2.mm.bing.net/th?id=OIP.fH_UpVhtl6FGprg-utjviAHaJ4&amp;pid=Api&amp;P=0&amp;w=300&amp;h=300"/>
          <p:cNvPicPr>
            <a:picLocks noChangeAspect="1" noChangeArrowheads="1"/>
          </p:cNvPicPr>
          <p:nvPr/>
        </p:nvPicPr>
        <p:blipFill>
          <a:blip r:embed="rId2" cstate="print"/>
          <a:srcRect l="5488" r="6707"/>
          <a:stretch>
            <a:fillRect/>
          </a:stretch>
        </p:blipFill>
        <p:spPr bwMode="auto">
          <a:xfrm>
            <a:off x="2771800" y="404664"/>
            <a:ext cx="5844942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 descr="https://tse2.mm.bing.net/th?id=OIP.fH_UpVhtl6FGprg-utjviAHaJ4&amp;pid=Api&amp;P=0&amp;w=300&amp;h=300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39552" y="3789040"/>
            <a:ext cx="3807106" cy="25380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Szövegdoboz 7"/>
          <p:cNvSpPr txBox="1"/>
          <p:nvPr/>
        </p:nvSpPr>
        <p:spPr>
          <a:xfrm>
            <a:off x="4499992" y="4293096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err="1" smtClean="0"/>
              <a:t>Ablonczy</a:t>
            </a:r>
            <a:r>
              <a:rPr lang="hu-HU" sz="1400" dirty="0" smtClean="0"/>
              <a:t> Balázs térképe  </a:t>
            </a:r>
            <a:endParaRPr lang="hu-HU" sz="14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4427984" y="5589240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/>
              <a:t>Magyar küldöttség a Trianoni szerződés aláírása után  </a:t>
            </a:r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val="419635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ungary 1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2102</TotalTime>
  <Words>842</Words>
  <Application>Microsoft Office PowerPoint</Application>
  <PresentationFormat>Diavetítés a képernyőre (4:3 oldalarány)</PresentationFormat>
  <Paragraphs>82</Paragraphs>
  <Slides>20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1" baseType="lpstr">
      <vt:lpstr>Hungary 1</vt:lpstr>
      <vt:lpstr>Trianon a magyar politikai gondolkodásban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Hogyan lesz a múltból történelem</dc:title>
  <dc:creator>Attila</dc:creator>
  <cp:lastModifiedBy>Attila</cp:lastModifiedBy>
  <cp:revision>147</cp:revision>
  <dcterms:created xsi:type="dcterms:W3CDTF">2019-04-10T13:24:27Z</dcterms:created>
  <dcterms:modified xsi:type="dcterms:W3CDTF">2020-09-23T08:39:32Z</dcterms:modified>
</cp:coreProperties>
</file>