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4" r:id="rId3"/>
    <p:sldId id="265" r:id="rId4"/>
    <p:sldId id="266" r:id="rId5"/>
    <p:sldId id="267" r:id="rId6"/>
    <p:sldId id="272" r:id="rId7"/>
    <p:sldId id="273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F9607-AF62-47D5-99CD-801664DC2959}" type="datetimeFigureOut">
              <a:rPr lang="hu-HU" smtClean="0"/>
              <a:pPr/>
              <a:t>2023. 02. 27.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F1DBE-634E-43A0-BFD6-69059D3F95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2023. 02. 27.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2023. 02. 27.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2023. 02. 27.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2023. 02. 27.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2023. 02. 27.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2023. 02. 27.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2023. 02. 27.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2023. 02. 27.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2023. 02. 27.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2023. 02. 27.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4738-892D-41FA-A875-5B607146CFA4}" type="datetimeFigureOut">
              <a:rPr lang="hu-HU" smtClean="0"/>
              <a:pPr/>
              <a:t>2023. 02. 27.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2C54738-892D-41FA-A875-5B607146CFA4}" type="datetimeFigureOut">
              <a:rPr lang="hu-HU" smtClean="0"/>
              <a:pPr/>
              <a:t>2023. 02. 27.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E1D2E28-BFDA-413B-94F1-3E3F28B8549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s.de/documents/264621/20727160/Deutsch-Ungarisches+Barometer+2022.pdf/172b7234-2f4c-05bf-a973-ebc354a416f2?version=1.2&amp;t=1665396765048&amp;fbclid=IwAR0gb4msuvlZ0aYDGvThtneDABVesT8RstJ3bqwWlhKFKnu9yz80762Ojx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 smtClean="0"/>
              <a:t>Kultúra és politika </a:t>
            </a:r>
            <a:br>
              <a:rPr lang="hu-HU" sz="4000" dirty="0" smtClean="0"/>
            </a:br>
            <a:r>
              <a:rPr lang="hu-HU" sz="4000" dirty="0" smtClean="0"/>
              <a:t>a magyar-német kapcsolatokban</a:t>
            </a:r>
            <a:endParaRPr lang="hu-HU" sz="4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4" y="63093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KEP 2023. 03. 02.                                                                                  Pók Attila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25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Képtalálat a következőre: „új gazdasági mechanizmus”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67838" y="2276872"/>
            <a:ext cx="5603899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Kép 3" descr="Nemet magya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2553">
            <a:off x="1153252" y="269757"/>
            <a:ext cx="2881594" cy="203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Képtalálat a következőre: „NDK vendégmunkások”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74466" y="2276872"/>
            <a:ext cx="5603899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Kép 4" descr="Nemet magya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2553">
            <a:off x="1153252" y="269757"/>
            <a:ext cx="2881594" cy="203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4536" y="764704"/>
            <a:ext cx="6781800" cy="1224136"/>
          </a:xfrm>
        </p:spPr>
        <p:txBody>
          <a:bodyPr/>
          <a:lstStyle/>
          <a:p>
            <a:r>
              <a:rPr lang="hu-HU" dirty="0" smtClean="0"/>
              <a:t>Research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2996952"/>
            <a:ext cx="8208912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HUNGARIAN BASIC RESEARCH SYMPOSIUM &amp; PRESENTATION OF THE EÖTVÖS LORÁND RESEARCH NETWORK (ELKH)</a:t>
            </a:r>
            <a:endParaRPr lang="hu-HU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Hybrid conference in the Embassy of Hungary in Berlin</a:t>
            </a:r>
            <a:endParaRPr lang="hu-HU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followed by a guided tour through the exhibition </a:t>
            </a:r>
            <a:endParaRPr lang="hu-HU" sz="2000" dirty="0" smtClean="0"/>
          </a:p>
          <a:p>
            <a:pPr marL="0" indent="0">
              <a:buNone/>
            </a:pPr>
            <a:r>
              <a:rPr lang="en-US" sz="2000" dirty="0" smtClean="0"/>
              <a:t>SMART HUNGARY</a:t>
            </a:r>
          </a:p>
        </p:txBody>
      </p:sp>
      <p:grpSp>
        <p:nvGrpSpPr>
          <p:cNvPr id="6" name="Csoportba foglalás 5"/>
          <p:cNvGrpSpPr/>
          <p:nvPr/>
        </p:nvGrpSpPr>
        <p:grpSpPr>
          <a:xfrm rot="21356470">
            <a:off x="5292080" y="188640"/>
            <a:ext cx="3168352" cy="2592000"/>
            <a:chOff x="5292080" y="188640"/>
            <a:chExt cx="3168352" cy="2592000"/>
          </a:xfrm>
        </p:grpSpPr>
        <p:sp>
          <p:nvSpPr>
            <p:cNvPr id="5" name="Téglalap 4"/>
            <p:cNvSpPr/>
            <p:nvPr/>
          </p:nvSpPr>
          <p:spPr>
            <a:xfrm>
              <a:off x="5292080" y="188640"/>
              <a:ext cx="3168352" cy="259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6" name="Picture 2" descr="https://europatarsasag.hu/sites/default/files/field/image/met-2707-0412dffd-22e0-48c8-9b24-e6ab51ea3962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92080" y="297971"/>
              <a:ext cx="3168000" cy="237599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6781800" cy="864096"/>
          </a:xfrm>
        </p:spPr>
        <p:txBody>
          <a:bodyPr>
            <a:noAutofit/>
          </a:bodyPr>
          <a:lstStyle/>
          <a:p>
            <a:r>
              <a:rPr lang="hu-HU" dirty="0" smtClean="0"/>
              <a:t>Mottó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988840"/>
            <a:ext cx="7488832" cy="432048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…” a magyar-német gazdasági együttműködésnek alapvetően nem gazdasági alapjai vannak, hanem kulturális természetűek. Magyarországon van egy „pozitív előítélet” Németország iránt, részben történelmi okokból, részben a német kulturális teljesítménynek köszönhetően. A kétoldalú együttműködés fundamentumait semmiféle politikai kampány vagy esetenként felmerülő egyet nem értés gazdasági kérdésekben nem tudja lerombolni”.(Orbán Viktor Berlin, 2022 október)</a:t>
            </a:r>
          </a:p>
          <a:p>
            <a:endParaRPr lang="hu-HU" dirty="0" smtClean="0"/>
          </a:p>
          <a:p>
            <a:r>
              <a:rPr lang="hu-HU" dirty="0" smtClean="0"/>
              <a:t>Németország meggyengült, és nem szuverén államként viselkedik, ezért erkölcsileg és politikailag is megkérdőjelezhető a létezése. Németországban tapintható a félelem, és az emberek nem mernek megszólalni sem. (Schmidt Mária, Budapest, 2022 október). </a:t>
            </a:r>
          </a:p>
          <a:p>
            <a:endParaRPr lang="hu-HU" dirty="0" smtClean="0"/>
          </a:p>
          <a:p>
            <a:r>
              <a:rPr lang="hu-HU" dirty="0" smtClean="0"/>
              <a:t>Csak annyit tudok mondani, hogy akinek halálhírét keltik, az sokáig fog élni. Üdvözlet Berlinből Budapestnek” (Julia Gross budapesti német nagykövet férje)..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63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964704"/>
            <a:ext cx="6781800" cy="102413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Történelem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2636912"/>
            <a:ext cx="4968552" cy="1872208"/>
          </a:xfrm>
        </p:spPr>
        <p:txBody>
          <a:bodyPr>
            <a:normAutofit lnSpcReduction="10000"/>
          </a:bodyPr>
          <a:lstStyle/>
          <a:p>
            <a:r>
              <a:rPr lang="hu-HU" sz="2000" dirty="0" smtClean="0"/>
              <a:t> II. világháború, kitelepítések, irracionalizmus öröksége, Luthertől Hitlerig</a:t>
            </a:r>
          </a:p>
          <a:p>
            <a:endParaRPr lang="hu-HU" sz="2000" dirty="0" smtClean="0"/>
          </a:p>
          <a:p>
            <a:r>
              <a:rPr lang="hu-HU" sz="2000" dirty="0" smtClean="0"/>
              <a:t> haladó és demokratikus hagyományok kölcsönös erősítése:1848, Antall J.,1989-es határnyitás </a:t>
            </a:r>
            <a:endParaRPr lang="hu-HU" sz="2000" dirty="0"/>
          </a:p>
        </p:txBody>
      </p:sp>
      <p:pic>
        <p:nvPicPr>
          <p:cNvPr id="13314" name="Picture 2" descr="https://m.blog.hu/na/napitortenelmiforras/image/Ny%C3%A1ri%20G%C3%A1bor/antall/kohl.jpg"/>
          <p:cNvPicPr>
            <a:picLocks noChangeAspect="1" noChangeArrowheads="1"/>
          </p:cNvPicPr>
          <p:nvPr/>
        </p:nvPicPr>
        <p:blipFill>
          <a:blip r:embed="rId2" cstate="print"/>
          <a:srcRect l="21959"/>
          <a:stretch>
            <a:fillRect/>
          </a:stretch>
        </p:blipFill>
        <p:spPr bwMode="auto">
          <a:xfrm rot="20990606">
            <a:off x="6401759" y="4233778"/>
            <a:ext cx="1967832" cy="2143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827584" y="1764105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+mj-lt"/>
              </a:rPr>
              <a:t>tehertételek és lehetőségek</a:t>
            </a:r>
            <a:endParaRPr lang="hu-HU" sz="3200" dirty="0">
              <a:latin typeface="+mj-lt"/>
            </a:endParaRPr>
          </a:p>
        </p:txBody>
      </p:sp>
      <p:pic>
        <p:nvPicPr>
          <p:cNvPr id="6" name="Picture 2" descr="https://i.ytimg.com/vi/wpwt9aVWL4w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6601">
            <a:off x="5909952" y="265761"/>
            <a:ext cx="2736304" cy="2052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s://i.ytimg.com/vi/wpwt9aVWL4w/hqdefaul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2348880"/>
            <a:ext cx="2736304" cy="1780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43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hungarytoday.hu/wp-content/uploads/2017/02/nemet_magyar_zaszl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8165">
            <a:off x="5730756" y="244467"/>
            <a:ext cx="3206248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6781800" cy="1008112"/>
          </a:xfrm>
        </p:spPr>
        <p:txBody>
          <a:bodyPr/>
          <a:lstStyle/>
          <a:p>
            <a:r>
              <a:rPr lang="hu-HU" dirty="0" smtClean="0"/>
              <a:t>Intézmények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2420888"/>
            <a:ext cx="7416824" cy="360040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Diplomácia (tartományi szintű kultúrpolitika, parlamenti képviselőcsoportok) </a:t>
            </a:r>
          </a:p>
          <a:p>
            <a:r>
              <a:rPr lang="hu-HU" sz="2000" dirty="0" smtClean="0"/>
              <a:t>kulturális intézetek, alapítványok, tudományos és felsőoktatási intézmények, szerződések, ösztöndíjak, </a:t>
            </a:r>
          </a:p>
          <a:p>
            <a:r>
              <a:rPr lang="hu-HU" sz="2000" dirty="0" err="1" smtClean="0"/>
              <a:t>Német-Magyar</a:t>
            </a:r>
            <a:r>
              <a:rPr lang="hu-HU" sz="2000" dirty="0" smtClean="0"/>
              <a:t> Fórum 1991 óta,  </a:t>
            </a:r>
            <a:r>
              <a:rPr lang="hu-HU" sz="2000" dirty="0" err="1" smtClean="0"/>
              <a:t>Német-Magyar</a:t>
            </a:r>
            <a:r>
              <a:rPr lang="hu-HU" sz="2000" dirty="0" smtClean="0"/>
              <a:t> Társaság 1994 óta,                     Andrássy Egyetem, ENRS, </a:t>
            </a:r>
            <a:r>
              <a:rPr lang="hu-HU" sz="2000" dirty="0" err="1" smtClean="0"/>
              <a:t>Bertelsmann</a:t>
            </a:r>
            <a:r>
              <a:rPr lang="hu-HU" sz="2000" dirty="0" smtClean="0"/>
              <a:t> Alapítvány,             </a:t>
            </a:r>
            <a:r>
              <a:rPr lang="hu-HU" sz="2000" dirty="0" err="1" smtClean="0"/>
              <a:t>Deutsch-Ungarisches</a:t>
            </a:r>
            <a:r>
              <a:rPr lang="hu-HU" sz="2000" dirty="0" smtClean="0"/>
              <a:t> </a:t>
            </a:r>
            <a:r>
              <a:rPr lang="hu-HU" sz="2000" dirty="0" err="1" smtClean="0"/>
              <a:t>Institut</a:t>
            </a:r>
            <a:r>
              <a:rPr lang="hu-HU" sz="2000" dirty="0" smtClean="0"/>
              <a:t> </a:t>
            </a:r>
            <a:r>
              <a:rPr lang="hu-HU" sz="2000" dirty="0" err="1" smtClean="0"/>
              <a:t>für</a:t>
            </a:r>
            <a:r>
              <a:rPr lang="hu-HU" sz="2000" dirty="0" smtClean="0"/>
              <a:t> </a:t>
            </a:r>
            <a:r>
              <a:rPr lang="hu-HU" sz="2000" dirty="0" err="1" smtClean="0"/>
              <a:t>Europäische</a:t>
            </a:r>
            <a:r>
              <a:rPr lang="hu-HU" sz="2000" dirty="0" smtClean="0"/>
              <a:t> </a:t>
            </a:r>
            <a:r>
              <a:rPr lang="hu-HU" sz="2000" dirty="0" err="1" smtClean="0"/>
              <a:t>Zusammenarbeit</a:t>
            </a:r>
            <a:r>
              <a:rPr lang="hu-HU" sz="2000" dirty="0" smtClean="0"/>
              <a:t> am </a:t>
            </a:r>
            <a:r>
              <a:rPr lang="hu-HU" sz="2000" dirty="0" err="1" smtClean="0"/>
              <a:t>Mathias</a:t>
            </a:r>
            <a:r>
              <a:rPr lang="hu-HU" sz="2000" dirty="0" smtClean="0"/>
              <a:t> Corvinus Collegium,                                           Németországi Magyar Szervezetek Szövetsége,               Magyarországi Német Kulturális és Információs Központ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0110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6781800" cy="1152128"/>
          </a:xfrm>
        </p:spPr>
        <p:txBody>
          <a:bodyPr/>
          <a:lstStyle/>
          <a:p>
            <a:r>
              <a:rPr lang="hu-HU" dirty="0" smtClean="0"/>
              <a:t>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2420888"/>
            <a:ext cx="4752528" cy="3456384"/>
          </a:xfrm>
        </p:spPr>
        <p:txBody>
          <a:bodyPr>
            <a:normAutofit/>
          </a:bodyPr>
          <a:lstStyle/>
          <a:p>
            <a:r>
              <a:rPr lang="hu-HU" sz="2000" dirty="0" smtClean="0"/>
              <a:t>Irodalom: Konrád György (1991, 1997), Kertész Imre (1997),  Esterházy Péter (1999)</a:t>
            </a:r>
          </a:p>
          <a:p>
            <a:r>
              <a:rPr lang="hu-HU" sz="2000" dirty="0" smtClean="0"/>
              <a:t>Frankfurti könyvvásár 1999</a:t>
            </a:r>
          </a:p>
          <a:p>
            <a:r>
              <a:rPr lang="hu-HU" sz="2000" dirty="0" smtClean="0"/>
              <a:t>Zene: Magyar kulturális évad 2006−2007 </a:t>
            </a:r>
          </a:p>
          <a:p>
            <a:r>
              <a:rPr lang="hu-HU" sz="2000" dirty="0" smtClean="0"/>
              <a:t>Magyar színházi alkotók Németországban</a:t>
            </a:r>
          </a:p>
          <a:p>
            <a:r>
              <a:rPr lang="hu-HU" sz="2000" dirty="0" smtClean="0"/>
              <a:t>Tudomány: </a:t>
            </a:r>
            <a:r>
              <a:rPr lang="hu-HU" sz="2000" dirty="0" err="1" smtClean="0"/>
              <a:t>Holger</a:t>
            </a:r>
            <a:r>
              <a:rPr lang="hu-HU" sz="2000" dirty="0" smtClean="0"/>
              <a:t> Fischer</a:t>
            </a:r>
          </a:p>
          <a:p>
            <a:r>
              <a:rPr lang="hu-HU" sz="2000" dirty="0" smtClean="0"/>
              <a:t>Német alapítványok magyarországi tevékenysége</a:t>
            </a:r>
          </a:p>
        </p:txBody>
      </p:sp>
      <p:pic>
        <p:nvPicPr>
          <p:cNvPr id="11266" name="Picture 2" descr="https://i.ytimg.com/vi/wpwt9aVWL4w/hqdefaul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177227">
            <a:off x="6094263" y="381578"/>
            <a:ext cx="2061850" cy="1465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s://i.ytimg.com/vi/wpwt9aVWL4w/hqdefaul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429586">
            <a:off x="6283006" y="3569920"/>
            <a:ext cx="2061850" cy="1369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s://i.ytimg.com/vi/wpwt9aVWL4w/hqdefault.jpg"/>
          <p:cNvPicPr>
            <a:picLocks noChangeAspect="1" noChangeArrowheads="1"/>
          </p:cNvPicPr>
          <p:nvPr/>
        </p:nvPicPr>
        <p:blipFill>
          <a:blip r:embed="rId4" cstate="print"/>
          <a:srcRect l="11702"/>
          <a:stretch>
            <a:fillRect/>
          </a:stretch>
        </p:blipFill>
        <p:spPr bwMode="auto">
          <a:xfrm>
            <a:off x="6156176" y="5108759"/>
            <a:ext cx="2061850" cy="140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s://i.ytimg.com/vi/wpwt9aVWL4w/hqdefault.jpg"/>
          <p:cNvPicPr>
            <a:picLocks noChangeAspect="1" noChangeArrowheads="1"/>
          </p:cNvPicPr>
          <p:nvPr/>
        </p:nvPicPr>
        <p:blipFill>
          <a:blip r:embed="rId5" cstate="print"/>
          <a:srcRect l="27078"/>
          <a:stretch>
            <a:fillRect/>
          </a:stretch>
        </p:blipFill>
        <p:spPr bwMode="auto">
          <a:xfrm rot="20825793">
            <a:off x="6287993" y="1985181"/>
            <a:ext cx="2061850" cy="141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églalap 7"/>
          <p:cNvSpPr/>
          <p:nvPr/>
        </p:nvSpPr>
        <p:spPr>
          <a:xfrm>
            <a:off x="4860032" y="476672"/>
            <a:ext cx="11095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 smtClean="0"/>
              <a:t>Konrád György </a:t>
            </a:r>
            <a:endParaRPr lang="hu-HU" sz="1100" dirty="0"/>
          </a:p>
        </p:txBody>
      </p:sp>
      <p:sp>
        <p:nvSpPr>
          <p:cNvPr id="9" name="Téglalap 8"/>
          <p:cNvSpPr/>
          <p:nvPr/>
        </p:nvSpPr>
        <p:spPr>
          <a:xfrm>
            <a:off x="5148064" y="2276872"/>
            <a:ext cx="1024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Kertész Imre </a:t>
            </a:r>
            <a:endParaRPr lang="hu-HU" sz="1200" dirty="0"/>
          </a:p>
        </p:txBody>
      </p:sp>
      <p:sp>
        <p:nvSpPr>
          <p:cNvPr id="10" name="Téglalap 9"/>
          <p:cNvSpPr/>
          <p:nvPr/>
        </p:nvSpPr>
        <p:spPr>
          <a:xfrm>
            <a:off x="5112046" y="3501008"/>
            <a:ext cx="1188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Esterházy Péter </a:t>
            </a:r>
            <a:endParaRPr lang="hu-HU" sz="1200" dirty="0"/>
          </a:p>
        </p:txBody>
      </p:sp>
      <p:sp>
        <p:nvSpPr>
          <p:cNvPr id="11" name="Téglalap 10"/>
          <p:cNvSpPr/>
          <p:nvPr/>
        </p:nvSpPr>
        <p:spPr>
          <a:xfrm>
            <a:off x="4932040" y="5013176"/>
            <a:ext cx="1104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 smtClean="0"/>
              <a:t>Holger</a:t>
            </a:r>
            <a:r>
              <a:rPr lang="hu-HU" sz="1200" dirty="0" smtClean="0"/>
              <a:t> Fischer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6544" y="836712"/>
            <a:ext cx="6781800" cy="1152128"/>
          </a:xfrm>
        </p:spPr>
        <p:txBody>
          <a:bodyPr/>
          <a:lstStyle/>
          <a:p>
            <a:r>
              <a:rPr lang="hu-HU" dirty="0" smtClean="0"/>
              <a:t>Problémák</a:t>
            </a:r>
            <a:endParaRPr lang="hu-HU" dirty="0"/>
          </a:p>
        </p:txBody>
      </p:sp>
      <p:pic>
        <p:nvPicPr>
          <p:cNvPr id="29698" name="Picture 2" descr="https://www.magyarfutball.hu/data/upl/2014/03/1395660463_65.3.jpg"/>
          <p:cNvPicPr>
            <a:picLocks noChangeAspect="1" noChangeArrowheads="1"/>
          </p:cNvPicPr>
          <p:nvPr/>
        </p:nvPicPr>
        <p:blipFill>
          <a:blip r:embed="rId2" cstate="print"/>
          <a:srcRect b="15137"/>
          <a:stretch>
            <a:fillRect/>
          </a:stretch>
        </p:blipFill>
        <p:spPr bwMode="auto">
          <a:xfrm rot="21159806">
            <a:off x="5900288" y="152852"/>
            <a:ext cx="2508842" cy="1792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988840"/>
            <a:ext cx="4032448" cy="367240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Orbán Viktor  (2022. március), </a:t>
            </a:r>
          </a:p>
          <a:p>
            <a:r>
              <a:rPr lang="hu-HU" sz="2000" dirty="0" smtClean="0"/>
              <a:t>Kiss J. László, </a:t>
            </a:r>
          </a:p>
          <a:p>
            <a:r>
              <a:rPr lang="hu-HU" sz="2000" dirty="0" smtClean="0"/>
              <a:t>Bauer Bence, </a:t>
            </a:r>
          </a:p>
          <a:p>
            <a:r>
              <a:rPr lang="hu-HU" sz="2000" dirty="0" smtClean="0"/>
              <a:t>Klaus von Dohnányi</a:t>
            </a:r>
          </a:p>
          <a:p>
            <a:r>
              <a:rPr lang="hu-HU" sz="2000" dirty="0" err="1" smtClean="0"/>
              <a:t>Vergangenheitsbewaltigung</a:t>
            </a:r>
            <a:r>
              <a:rPr lang="hu-HU" sz="2000" dirty="0" smtClean="0"/>
              <a:t>, </a:t>
            </a:r>
          </a:p>
          <a:p>
            <a:r>
              <a:rPr lang="hu-HU" sz="2000" dirty="0" smtClean="0"/>
              <a:t>Német megszállás emlékműve</a:t>
            </a:r>
          </a:p>
          <a:p>
            <a:r>
              <a:rPr lang="hu-HU" sz="2000" dirty="0" smtClean="0"/>
              <a:t>média</a:t>
            </a:r>
          </a:p>
        </p:txBody>
      </p:sp>
      <p:pic>
        <p:nvPicPr>
          <p:cNvPr id="7" name="Picture 2" descr="https://www.magyarfutball.hu/data/upl/2014/03/1395660463_65.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2060848"/>
            <a:ext cx="2520280" cy="1707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s://www.magyarfutball.hu/data/upl/2014/03/1395660463_65.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358123">
            <a:off x="5584062" y="3818126"/>
            <a:ext cx="34494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/>
          <p:cNvSpPr/>
          <p:nvPr/>
        </p:nvSpPr>
        <p:spPr>
          <a:xfrm>
            <a:off x="4572000" y="548680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Orbán Viktor  </a:t>
            </a:r>
          </a:p>
          <a:p>
            <a:r>
              <a:rPr lang="hu-HU" sz="1200" dirty="0" smtClean="0"/>
              <a:t>(2022. március),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4427984" y="2060848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Klaus von Dohnányi</a:t>
            </a:r>
          </a:p>
        </p:txBody>
      </p:sp>
      <p:pic>
        <p:nvPicPr>
          <p:cNvPr id="12" name="Kép 11" descr="Bp terke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725144"/>
            <a:ext cx="1502110" cy="16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kep.cdn.index.hu/1/0/757/7573/75739/7573917_8618046f9bcdcd81acbe99d621d1c8ed_x.jpg"/>
          <p:cNvPicPr>
            <a:picLocks noChangeAspect="1" noChangeArrowheads="1"/>
          </p:cNvPicPr>
          <p:nvPr/>
        </p:nvPicPr>
        <p:blipFill>
          <a:blip r:embed="rId2" cstate="print"/>
          <a:srcRect r="14831"/>
          <a:stretch>
            <a:fillRect/>
          </a:stretch>
        </p:blipFill>
        <p:spPr bwMode="auto">
          <a:xfrm rot="21316011">
            <a:off x="5400855" y="475166"/>
            <a:ext cx="3548007" cy="2270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4464496" cy="936104"/>
          </a:xfrm>
        </p:spPr>
        <p:txBody>
          <a:bodyPr/>
          <a:lstStyle/>
          <a:p>
            <a:r>
              <a:rPr lang="hu-HU" dirty="0" smtClean="0"/>
              <a:t>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2708920"/>
            <a:ext cx="4176464" cy="1944216"/>
          </a:xfrm>
        </p:spPr>
        <p:txBody>
          <a:bodyPr>
            <a:noAutofit/>
          </a:bodyPr>
          <a:lstStyle/>
          <a:p>
            <a:r>
              <a:rPr lang="hu-HU" sz="2000" dirty="0" smtClean="0"/>
              <a:t>A kultúra lehetőségei a kölcsönös politikai és társadalmi nemzet és ország imázs formálásában</a:t>
            </a:r>
          </a:p>
          <a:p>
            <a:endParaRPr lang="hu-HU" sz="2000" dirty="0" smtClean="0"/>
          </a:p>
          <a:p>
            <a:r>
              <a:rPr lang="hu-HU" sz="2000" dirty="0" smtClean="0"/>
              <a:t>Nézőpont Intézet</a:t>
            </a:r>
          </a:p>
          <a:p>
            <a:endParaRPr lang="hu-HU" sz="2000" dirty="0" smtClean="0"/>
          </a:p>
          <a:p>
            <a:r>
              <a:rPr lang="hu-HU" sz="2000" dirty="0" smtClean="0"/>
              <a:t>Konrad Adenauer </a:t>
            </a:r>
            <a:r>
              <a:rPr lang="hu-HU" sz="2000" dirty="0" err="1" smtClean="0"/>
              <a:t>Stiftung</a:t>
            </a:r>
            <a:endParaRPr lang="hu-HU" sz="2000" dirty="0" smtClean="0"/>
          </a:p>
        </p:txBody>
      </p:sp>
      <p:sp>
        <p:nvSpPr>
          <p:cNvPr id="6" name="Téglalap 5"/>
          <p:cNvSpPr/>
          <p:nvPr/>
        </p:nvSpPr>
        <p:spPr>
          <a:xfrm>
            <a:off x="5652120" y="5877272"/>
            <a:ext cx="1939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https://www.kas.de/de/home</a:t>
            </a:r>
            <a:endParaRPr lang="hu-HU" sz="1200" dirty="0"/>
          </a:p>
        </p:txBody>
      </p:sp>
      <p:sp>
        <p:nvSpPr>
          <p:cNvPr id="7" name="Téglalap 6"/>
          <p:cNvSpPr/>
          <p:nvPr/>
        </p:nvSpPr>
        <p:spPr>
          <a:xfrm>
            <a:off x="5940152" y="2852936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https://nezopont.hu/</a:t>
            </a:r>
            <a:endParaRPr lang="hu-HU" sz="1200" dirty="0"/>
          </a:p>
        </p:txBody>
      </p:sp>
      <p:pic>
        <p:nvPicPr>
          <p:cNvPr id="8" name="Picture 2" descr="http://kep.cdn.index.hu/1/0/757/7573/75739/7573917_8618046f9bcdcd81acbe99d621d1c8ed_x.jpg"/>
          <p:cNvPicPr>
            <a:picLocks noChangeAspect="1" noChangeArrowheads="1"/>
          </p:cNvPicPr>
          <p:nvPr/>
        </p:nvPicPr>
        <p:blipFill>
          <a:blip r:embed="rId3" cstate="print"/>
          <a:srcRect r="30198"/>
          <a:stretch>
            <a:fillRect/>
          </a:stretch>
        </p:blipFill>
        <p:spPr bwMode="auto">
          <a:xfrm>
            <a:off x="5587902" y="3449082"/>
            <a:ext cx="3461819" cy="242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éptalálat a következőre: „hallstein doktrína”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60949" y="2276872"/>
            <a:ext cx="5606667" cy="3961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Kép 3" descr="Nemet magya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2553">
            <a:off x="1153252" y="269757"/>
            <a:ext cx="2881594" cy="203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églalap 5"/>
          <p:cNvSpPr/>
          <p:nvPr/>
        </p:nvSpPr>
        <p:spPr>
          <a:xfrm>
            <a:off x="4427984" y="692696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u="sng" dirty="0" smtClean="0">
                <a:hlinkClick r:id="rId4"/>
              </a:rPr>
              <a:t>https://www.kas.de/documents/264621/20727160/Deutsch-Ungarisches+Barometer+2022.pdf/172b7234-2f4c-05bf-a973-ebc354a416f2?version=1.2&amp;t=1665396765048&amp;fbclid=IwAR0gb4msuvlZ0aYDGvThtneDABVesT8RstJ3bqwWlhKFKnu9yz80762OjxE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éptalálat a következőre: „nyugatnémet Ostpolitik”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75691" y="2276872"/>
            <a:ext cx="5604521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6" name="AutoShape 4" descr="Képtalálat a következőre: „nyugatnémet Ostpoliti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798" name="AutoShape 6" descr="Képtalálat a következőre: „nyugatnémet Ostpoliti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800" name="AutoShape 8" descr="Képtalálat a következőre: „nyugatnémet Ostpoliti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802" name="AutoShape 10" descr="Képtalálat a következőre: „nyugatnémet Ostpoliti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Kép 8" descr="Nemet magya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2553">
            <a:off x="1153252" y="269757"/>
            <a:ext cx="2881594" cy="203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ngary 1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384</Words>
  <Application>Microsoft Office PowerPoint</Application>
  <PresentationFormat>Diavetítés a képernyőre (4:3 oldalarány)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Hungary 1</vt:lpstr>
      <vt:lpstr>Kultúra és politika  a magyar-német kapcsolatokban</vt:lpstr>
      <vt:lpstr>Mottó</vt:lpstr>
      <vt:lpstr>Történelem</vt:lpstr>
      <vt:lpstr>Intézmények</vt:lpstr>
      <vt:lpstr>Eredmények</vt:lpstr>
      <vt:lpstr>Problémák</vt:lpstr>
      <vt:lpstr>Lehetőségek</vt:lpstr>
      <vt:lpstr>PowerPoint bemutató</vt:lpstr>
      <vt:lpstr>PowerPoint bemutató</vt:lpstr>
      <vt:lpstr>PowerPoint bemutató</vt:lpstr>
      <vt:lpstr>PowerPoint bemutató</vt:lpstr>
      <vt:lpstr>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Hogyan lesz a múltból történelem</dc:title>
  <dc:creator>Attila</dc:creator>
  <cp:lastModifiedBy>Attila</cp:lastModifiedBy>
  <cp:revision>66</cp:revision>
  <dcterms:created xsi:type="dcterms:W3CDTF">2019-04-10T13:24:27Z</dcterms:created>
  <dcterms:modified xsi:type="dcterms:W3CDTF">2023-02-27T11:42:26Z</dcterms:modified>
</cp:coreProperties>
</file>