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F9607-AF62-47D5-99CD-801664DC2959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1DBE-634E-43A0-BFD6-69059D3F95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2C54738-892D-41FA-A875-5B607146CFA4}" type="datetimeFigureOut">
              <a:rPr lang="hu-HU" smtClean="0"/>
              <a:pPr/>
              <a:t>2019.05.15.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dirty="0" smtClean="0"/>
              <a:t>A magyar-német kapcsolatok fordulópontjai 1945-1989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072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nyugatnémet </a:t>
            </a:r>
            <a:r>
              <a:rPr lang="hu-HU" dirty="0" err="1" smtClean="0"/>
              <a:t>Ostpolitik</a:t>
            </a:r>
            <a:endParaRPr lang="hu-HU" dirty="0"/>
          </a:p>
        </p:txBody>
      </p:sp>
      <p:pic>
        <p:nvPicPr>
          <p:cNvPr id="33794" name="Picture 2" descr="Képtalálat a következőre: „nyugatnémet Ostpoliti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919139" cy="395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6" name="AutoShape 4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798" name="AutoShape 6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0" name="AutoShape 8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2" name="AutoShape 10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Picture 2" descr="Képtalálat a következőre: „nyugatnémet Ostpolitik”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2060848"/>
            <a:ext cx="1944216" cy="2731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új gazdasági mechanizmus</a:t>
            </a:r>
            <a:endParaRPr lang="hu-HU" dirty="0"/>
          </a:p>
        </p:txBody>
      </p:sp>
      <p:pic>
        <p:nvPicPr>
          <p:cNvPr id="34818" name="Picture 2" descr="Képtalálat a következőre: „új gazdasági mechanizmus”"/>
          <p:cNvPicPr>
            <a:picLocks noChangeAspect="1" noChangeArrowheads="1"/>
          </p:cNvPicPr>
          <p:nvPr/>
        </p:nvPicPr>
        <p:blipFill>
          <a:blip r:embed="rId2" cstate="print"/>
          <a:srcRect l="8025" r="8511"/>
          <a:stretch>
            <a:fillRect/>
          </a:stretch>
        </p:blipFill>
        <p:spPr bwMode="auto">
          <a:xfrm>
            <a:off x="3707904" y="2529635"/>
            <a:ext cx="4320480" cy="387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1967-1983: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417004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NDK vendégmunkások</a:t>
            </a:r>
            <a:endParaRPr lang="hu-HU" dirty="0"/>
          </a:p>
        </p:txBody>
      </p:sp>
      <p:pic>
        <p:nvPicPr>
          <p:cNvPr id="35842" name="Picture 2" descr="Képtalálat a következőre: „NDK vendégmunkások”"/>
          <p:cNvPicPr>
            <a:picLocks noChangeAspect="1" noChangeArrowheads="1"/>
          </p:cNvPicPr>
          <p:nvPr/>
        </p:nvPicPr>
        <p:blipFill>
          <a:blip r:embed="rId2" cstate="print"/>
          <a:srcRect r="26936"/>
          <a:stretch>
            <a:fillRect/>
          </a:stretch>
        </p:blipFill>
        <p:spPr bwMode="auto">
          <a:xfrm>
            <a:off x="3895476" y="2420888"/>
            <a:ext cx="4132908" cy="393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1973. december 21.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293096"/>
            <a:ext cx="3096344" cy="1728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400" dirty="0" smtClean="0"/>
              <a:t>1973. </a:t>
            </a:r>
            <a:r>
              <a:rPr lang="hu-HU" sz="1400" dirty="0" smtClean="0">
                <a:solidFill>
                  <a:schemeClr val="accent1"/>
                </a:solidFill>
              </a:rPr>
              <a:t>december 13-án </a:t>
            </a:r>
            <a:r>
              <a:rPr lang="hu-HU" sz="1400" dirty="0" smtClean="0"/>
              <a:t>Nagy János külügyminiszter-helyettes és Günther Van </a:t>
            </a:r>
            <a:r>
              <a:rPr lang="hu-HU" sz="1400" dirty="0" err="1" smtClean="0"/>
              <a:t>Well</a:t>
            </a:r>
            <a:r>
              <a:rPr lang="hu-HU" sz="1400" dirty="0" smtClean="0"/>
              <a:t>, az NSZK külügyminisztériumi főigazgatója előzetes megállapodást írt alá a két ország közötti diplomáciai kapcsolatok </a:t>
            </a:r>
            <a:r>
              <a:rPr lang="hu-HU" sz="1400" dirty="0" err="1" smtClean="0"/>
              <a:t>felvételéro</a:t>
            </a:r>
            <a:r>
              <a:rPr lang="hu-HU" sz="1400" dirty="0" smtClean="0"/>
              <a:t>̋l.</a:t>
            </a:r>
            <a:endParaRPr lang="hu-HU" sz="1400" dirty="0"/>
          </a:p>
        </p:txBody>
      </p:sp>
      <p:pic>
        <p:nvPicPr>
          <p:cNvPr id="36866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 l="6097"/>
          <a:stretch>
            <a:fillRect/>
          </a:stretch>
        </p:blipFill>
        <p:spPr bwMode="auto">
          <a:xfrm>
            <a:off x="3707904" y="3068960"/>
            <a:ext cx="4436368" cy="321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1977. július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293096"/>
            <a:ext cx="3096344" cy="1728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400" dirty="0" smtClean="0"/>
              <a:t>Kádár János az NSZK-ban 1977. július 4-7.</a:t>
            </a:r>
            <a:endParaRPr lang="hu-HU" sz="1400" dirty="0"/>
          </a:p>
        </p:txBody>
      </p:sp>
      <p:pic>
        <p:nvPicPr>
          <p:cNvPr id="37890" name="Picture 2" descr="Képtalálat a következőre: „1977. Kádár János az NSZK-ba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892" y="2780928"/>
            <a:ext cx="4754237" cy="3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1986. </a:t>
            </a:r>
            <a:r>
              <a:rPr lang="hu-HU" dirty="0" smtClean="0"/>
              <a:t>október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293096"/>
            <a:ext cx="3096344" cy="1728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400" dirty="0" smtClean="0"/>
              <a:t>1986. október 13-16. </a:t>
            </a:r>
            <a:r>
              <a:rPr lang="hu-HU" sz="1400" dirty="0" err="1" smtClean="0"/>
              <a:t>Weizsacker</a:t>
            </a:r>
            <a:r>
              <a:rPr lang="hu-HU" sz="1400" dirty="0" smtClean="0"/>
              <a:t> Magyarországon</a:t>
            </a:r>
            <a:endParaRPr lang="hu-HU" sz="1400" dirty="0"/>
          </a:p>
        </p:txBody>
      </p:sp>
      <p:pic>
        <p:nvPicPr>
          <p:cNvPr id="38914" name="Picture 2" descr="Képtalálat a következőre: „1986. október Weizsacker Magyarországon”"/>
          <p:cNvPicPr>
            <a:picLocks noChangeAspect="1" noChangeArrowheads="1"/>
          </p:cNvPicPr>
          <p:nvPr/>
        </p:nvPicPr>
        <p:blipFill>
          <a:blip r:embed="rId2" cstate="print"/>
          <a:srcRect l="21651"/>
          <a:stretch>
            <a:fillRect/>
          </a:stretch>
        </p:blipFill>
        <p:spPr bwMode="auto">
          <a:xfrm>
            <a:off x="3635896" y="2636912"/>
            <a:ext cx="4355976" cy="367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1987. </a:t>
            </a:r>
            <a:r>
              <a:rPr lang="hu-HU" dirty="0" smtClean="0"/>
              <a:t>október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293096"/>
            <a:ext cx="3096344" cy="1728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400" dirty="0" smtClean="0"/>
              <a:t>1987. október 7-10.: Grósz Károly az NSZK-ban</a:t>
            </a:r>
            <a:endParaRPr lang="hu-HU" sz="1400" dirty="0"/>
          </a:p>
        </p:txBody>
      </p:sp>
      <p:pic>
        <p:nvPicPr>
          <p:cNvPr id="39938" name="Picture 2" descr="Képtalálat a következőre: „1987. október Grósz Károly az NSZK-ba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4095643" cy="302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1987. </a:t>
            </a:r>
            <a:r>
              <a:rPr lang="hu-HU" dirty="0" smtClean="0"/>
              <a:t>március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293096"/>
            <a:ext cx="3096344" cy="1728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400" dirty="0" smtClean="0"/>
              <a:t>1987. március 5-6. 300 év együttélés konferencia Budapesten</a:t>
            </a:r>
            <a:endParaRPr lang="hu-HU" sz="1400" dirty="0"/>
          </a:p>
        </p:txBody>
      </p:sp>
      <p:pic>
        <p:nvPicPr>
          <p:cNvPr id="40962" name="Picture 2" descr="Képtalálat a következőre: „1987. március német magyar 300 év együttélés konferencia Budapeste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010638" cy="401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2132856"/>
            <a:ext cx="3665984" cy="38862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MNL+Fehér István,</a:t>
            </a:r>
          </a:p>
          <a:p>
            <a:r>
              <a:rPr lang="hu-HU" dirty="0" smtClean="0"/>
              <a:t>Glatz Ferenc, </a:t>
            </a:r>
          </a:p>
          <a:p>
            <a:r>
              <a:rPr lang="hu-HU" dirty="0" smtClean="0"/>
              <a:t>Horváth István,</a:t>
            </a:r>
          </a:p>
          <a:p>
            <a:r>
              <a:rPr lang="hu-HU" dirty="0" smtClean="0"/>
              <a:t>Kiss J. </a:t>
            </a:r>
            <a:r>
              <a:rPr lang="hu-HU" dirty="0" smtClean="0"/>
              <a:t>László</a:t>
            </a:r>
            <a:endParaRPr lang="hu-HU" dirty="0" smtClean="0"/>
          </a:p>
          <a:p>
            <a:r>
              <a:rPr lang="hu-HU" dirty="0" smtClean="0"/>
              <a:t>Szebeni Géza, </a:t>
            </a:r>
          </a:p>
          <a:p>
            <a:r>
              <a:rPr lang="hu-HU" dirty="0" smtClean="0"/>
              <a:t>Máthé Áron,   </a:t>
            </a:r>
          </a:p>
          <a:p>
            <a:r>
              <a:rPr lang="hu-HU" dirty="0" smtClean="0"/>
              <a:t>Márkus Beáta,  </a:t>
            </a:r>
          </a:p>
          <a:p>
            <a:r>
              <a:rPr lang="hu-HU" dirty="0" smtClean="0"/>
              <a:t>Ruff Mihály, </a:t>
            </a:r>
          </a:p>
          <a:p>
            <a:r>
              <a:rPr lang="hu-HU" dirty="0" smtClean="0"/>
              <a:t>Andreas Schmidt-Schweitzer, </a:t>
            </a:r>
          </a:p>
          <a:p>
            <a:r>
              <a:rPr lang="hu-HU" dirty="0" smtClean="0"/>
              <a:t>Sziklai István, </a:t>
            </a:r>
          </a:p>
          <a:p>
            <a:r>
              <a:rPr lang="hu-HU" dirty="0" smtClean="0"/>
              <a:t>Tóth Ágnes munkái</a:t>
            </a:r>
            <a:endParaRPr lang="hu-HU" dirty="0"/>
          </a:p>
        </p:txBody>
      </p:sp>
      <p:pic>
        <p:nvPicPr>
          <p:cNvPr id="14338" name="Picture 2" descr="https://tse2.mm.bing.net/th?id=OIP.fH_UpVhtl6FGprg-utjviAHaJ4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925323" cy="523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600200"/>
          </a:xfrm>
        </p:spPr>
        <p:txBody>
          <a:bodyPr/>
          <a:lstStyle/>
          <a:p>
            <a:r>
              <a:rPr lang="hu-HU" dirty="0" smtClean="0"/>
              <a:t>Antall József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844824"/>
            <a:ext cx="4896544" cy="2736304"/>
          </a:xfrm>
        </p:spPr>
        <p:txBody>
          <a:bodyPr/>
          <a:lstStyle/>
          <a:p>
            <a:r>
              <a:rPr lang="hu-HU" dirty="0" err="1" smtClean="0"/>
              <a:t>Német-Magyar</a:t>
            </a:r>
            <a:r>
              <a:rPr lang="hu-HU" dirty="0" smtClean="0"/>
              <a:t> Fórum</a:t>
            </a:r>
          </a:p>
          <a:p>
            <a:pPr>
              <a:buNone/>
            </a:pPr>
            <a:r>
              <a:rPr lang="hu-HU" dirty="0" smtClean="0"/>
              <a:t>1991. június 3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13314" name="Picture 2" descr="https://m.blog.hu/na/napitortenelmiforras/image/Ny%C3%A1ri%20G%C3%A1bor/antall/kohl.jpg"/>
          <p:cNvPicPr>
            <a:picLocks noChangeAspect="1" noChangeArrowheads="1"/>
          </p:cNvPicPr>
          <p:nvPr/>
        </p:nvPicPr>
        <p:blipFill>
          <a:blip r:embed="rId2" cstate="print"/>
          <a:srcRect l="21959"/>
          <a:stretch>
            <a:fillRect/>
          </a:stretch>
        </p:blipFill>
        <p:spPr bwMode="auto">
          <a:xfrm>
            <a:off x="5076056" y="2852936"/>
            <a:ext cx="3070895" cy="334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3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Tér és idő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844824"/>
            <a:ext cx="5760640" cy="165618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1945-1948, </a:t>
            </a:r>
          </a:p>
          <a:p>
            <a:r>
              <a:rPr lang="hu-HU" dirty="0" smtClean="0"/>
              <a:t>1955-1973, </a:t>
            </a:r>
          </a:p>
          <a:p>
            <a:r>
              <a:rPr lang="hu-HU" dirty="0" smtClean="0"/>
              <a:t>1986- 1989, </a:t>
            </a:r>
          </a:p>
          <a:p>
            <a:r>
              <a:rPr lang="hu-HU" dirty="0" smtClean="0"/>
              <a:t>1967-1983</a:t>
            </a:r>
            <a:endParaRPr lang="hu-HU" dirty="0"/>
          </a:p>
        </p:txBody>
      </p:sp>
      <p:pic>
        <p:nvPicPr>
          <p:cNvPr id="12290" name="Picture 2" descr="https://hungarytoday.hu/wp-content/uploads/2017/02/nemet_magyar_zaszl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12976"/>
            <a:ext cx="476250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1945-1948: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348880"/>
            <a:ext cx="4170040" cy="1584176"/>
          </a:xfrm>
        </p:spPr>
        <p:txBody>
          <a:bodyPr/>
          <a:lstStyle/>
          <a:p>
            <a:r>
              <a:rPr lang="hu-HU" dirty="0" smtClean="0"/>
              <a:t>Kitelepítések, </a:t>
            </a:r>
          </a:p>
          <a:p>
            <a:pPr>
              <a:buNone/>
            </a:pPr>
            <a:r>
              <a:rPr lang="hu-HU" dirty="0" smtClean="0"/>
              <a:t>Potsdam mítosza</a:t>
            </a:r>
            <a:endParaRPr lang="hu-HU" dirty="0"/>
          </a:p>
        </p:txBody>
      </p:sp>
      <p:pic>
        <p:nvPicPr>
          <p:cNvPr id="11266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1955-1973: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916832"/>
            <a:ext cx="4170040" cy="1584176"/>
          </a:xfrm>
        </p:spPr>
        <p:txBody>
          <a:bodyPr/>
          <a:lstStyle/>
          <a:p>
            <a:r>
              <a:rPr lang="hu-HU" dirty="0" smtClean="0"/>
              <a:t>Diplomáciai kapcsolatok felvételének előzményei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1955: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4170040" cy="1584176"/>
          </a:xfrm>
        </p:spPr>
        <p:txBody>
          <a:bodyPr/>
          <a:lstStyle/>
          <a:p>
            <a:r>
              <a:rPr lang="hu-HU" dirty="0" smtClean="0"/>
              <a:t>1955. március 18. </a:t>
            </a:r>
          </a:p>
          <a:p>
            <a:pPr>
              <a:buNone/>
            </a:pPr>
            <a:r>
              <a:rPr lang="hu-HU" dirty="0" smtClean="0"/>
              <a:t>hadiállapot megszűntetése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smtClean="0"/>
              <a:t>1955: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4170040" cy="1584176"/>
          </a:xfrm>
        </p:spPr>
        <p:txBody>
          <a:bodyPr/>
          <a:lstStyle/>
          <a:p>
            <a:r>
              <a:rPr lang="hu-HU" dirty="0" smtClean="0"/>
              <a:t>1955.  április 30. </a:t>
            </a:r>
          </a:p>
          <a:p>
            <a:pPr>
              <a:buNone/>
            </a:pPr>
            <a:r>
              <a:rPr lang="hu-HU" dirty="0" smtClean="0"/>
              <a:t>MDP PB határozat</a:t>
            </a:r>
            <a:endParaRPr lang="hu-HU" dirty="0"/>
          </a:p>
        </p:txBody>
      </p:sp>
      <p:pic>
        <p:nvPicPr>
          <p:cNvPr id="31748" name="Picture 4" descr="Képtalálat a következőre: „1955 április 30 MDP PB határozat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3096344" cy="412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Képtalálat a következőre: „1955 MDP PB határozat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3096344" cy="2305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hu-HU" dirty="0" err="1" smtClean="0"/>
              <a:t>Hallstein</a:t>
            </a:r>
            <a:r>
              <a:rPr lang="hu-HU" dirty="0" smtClean="0"/>
              <a:t> </a:t>
            </a:r>
            <a:r>
              <a:rPr lang="hu-HU" dirty="0" err="1" smtClean="0"/>
              <a:t>doktrina</a:t>
            </a:r>
            <a:endParaRPr lang="hu-HU" dirty="0"/>
          </a:p>
        </p:txBody>
      </p:sp>
      <p:pic>
        <p:nvPicPr>
          <p:cNvPr id="32770" name="Picture 2" descr="Képtalálat a következőre: „hallstein doktrín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918073" cy="3811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gary 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184</Words>
  <Application>Microsoft Office PowerPoint</Application>
  <PresentationFormat>Diavetítés a képernyőre (4:3 oldalarány)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Hungary 1</vt:lpstr>
      <vt:lpstr>A magyar-német kapcsolatok fordulópontjai 1945-1989</vt:lpstr>
      <vt:lpstr>Források</vt:lpstr>
      <vt:lpstr>Antall József</vt:lpstr>
      <vt:lpstr>Tér és idő</vt:lpstr>
      <vt:lpstr>1945-1948:</vt:lpstr>
      <vt:lpstr>1955-1973:</vt:lpstr>
      <vt:lpstr>1955:</vt:lpstr>
      <vt:lpstr>1955:</vt:lpstr>
      <vt:lpstr>Hallstein doktrina</vt:lpstr>
      <vt:lpstr>nyugatnémet Ostpolitik</vt:lpstr>
      <vt:lpstr>új gazdasági mechanizmus</vt:lpstr>
      <vt:lpstr>1967-1983:</vt:lpstr>
      <vt:lpstr>1973. december 21. </vt:lpstr>
      <vt:lpstr>1977. július</vt:lpstr>
      <vt:lpstr>1986. október</vt:lpstr>
      <vt:lpstr>1987. október</vt:lpstr>
      <vt:lpstr>1987. március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lesz a múltból történelem</dc:title>
  <dc:creator>Attila</dc:creator>
  <cp:lastModifiedBy>Pók Attila</cp:lastModifiedBy>
  <cp:revision>48</cp:revision>
  <dcterms:created xsi:type="dcterms:W3CDTF">2019-04-10T13:24:27Z</dcterms:created>
  <dcterms:modified xsi:type="dcterms:W3CDTF">2019-05-15T10:01:42Z</dcterms:modified>
</cp:coreProperties>
</file>