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78" r:id="rId26"/>
  </p:sldIdLst>
  <p:sldSz cx="18288000" cy="10287000"/>
  <p:notesSz cx="6858000" cy="9144000"/>
  <p:embeddedFontLst>
    <p:embeddedFont>
      <p:font typeface="Bebas Neue" charset="-18"/>
      <p:regular r:id="rId28"/>
    </p:embeddedFont>
    <p:embeddedFont>
      <p:font typeface="Montserrat" charset="-18"/>
      <p:regular r:id="rId29"/>
    </p:embeddedFont>
    <p:embeddedFont>
      <p:font typeface="Montserrat Bold" charset="-18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FFFF"/>
    <a:srgbClr val="FFCBD1"/>
    <a:srgbClr val="2EBBB8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057" autoAdjust="0"/>
  </p:normalViewPr>
  <p:slideViewPr>
    <p:cSldViewPr>
      <p:cViewPr>
        <p:scale>
          <a:sx n="78" d="100"/>
          <a:sy n="78" d="100"/>
        </p:scale>
        <p:origin x="-72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77163-5F65-4457-B168-C8964E2136F3}" type="datetimeFigureOut">
              <a:rPr lang="hu-HU" smtClean="0"/>
              <a:pPr/>
              <a:t>2020.09.25.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B5EB-C885-4A97-8519-EA5991CB1B9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7143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B5EB-C885-4A97-8519-EA5991CB1B99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1936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487436" y="379951"/>
            <a:ext cx="7313129" cy="42416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726422" y="5285699"/>
            <a:ext cx="11940282" cy="13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9"/>
              </a:lnSpc>
            </a:pPr>
            <a:r>
              <a:rPr lang="en-US" sz="8800">
                <a:solidFill>
                  <a:srgbClr val="AB9A81"/>
                </a:solidFill>
                <a:latin typeface="Bebas Neue"/>
              </a:rPr>
              <a:t>Nemzetpolitika 2010–2020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73018"/>
            <a:ext cx="8667273" cy="1032168"/>
            <a:chOff x="0" y="0"/>
            <a:chExt cx="29318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49153"/>
            </a:xfrm>
            <a:custGeom>
              <a:avLst/>
              <a:gdLst/>
              <a:ahLst/>
              <a:cxnLst/>
              <a:rect l="l" t="t" r="r" b="b"/>
              <a:pathLst>
                <a:path w="2931892" h="349153">
                  <a:moveTo>
                    <a:pt x="0" y="0"/>
                  </a:moveTo>
                  <a:lnTo>
                    <a:pt x="2931892" y="0"/>
                  </a:lnTo>
                  <a:lnTo>
                    <a:pt x="29318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9F3440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965640" y="2403655"/>
            <a:ext cx="10654845" cy="7327756"/>
            <a:chOff x="0" y="0"/>
            <a:chExt cx="3604232" cy="24787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04232" cy="2478772"/>
            </a:xfrm>
            <a:custGeom>
              <a:avLst/>
              <a:gdLst/>
              <a:ahLst/>
              <a:cxnLst/>
              <a:rect l="l" t="t" r="r" b="b"/>
              <a:pathLst>
                <a:path w="3604232" h="2478772">
                  <a:moveTo>
                    <a:pt x="0" y="0"/>
                  </a:moveTo>
                  <a:lnTo>
                    <a:pt x="3604232" y="0"/>
                  </a:lnTo>
                  <a:lnTo>
                    <a:pt x="3604232" y="2478772"/>
                  </a:lnTo>
                  <a:lnTo>
                    <a:pt x="0" y="2478772"/>
                  </a:lnTo>
                  <a:close/>
                </a:path>
              </a:pathLst>
            </a:custGeom>
            <a:solidFill>
              <a:srgbClr val="FFD7DC">
                <a:alpha val="86666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2379260"/>
            <a:ext cx="4965640" cy="687904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0" y="8826331"/>
            <a:ext cx="4965640" cy="905081"/>
            <a:chOff x="0" y="0"/>
            <a:chExt cx="1679735" cy="3061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79735" cy="306163"/>
            </a:xfrm>
            <a:custGeom>
              <a:avLst/>
              <a:gdLst/>
              <a:ahLst/>
              <a:cxnLst/>
              <a:rect l="l" t="t" r="r" b="b"/>
              <a:pathLst>
                <a:path w="1679735" h="306163">
                  <a:moveTo>
                    <a:pt x="0" y="0"/>
                  </a:moveTo>
                  <a:lnTo>
                    <a:pt x="1679735" y="0"/>
                  </a:lnTo>
                  <a:lnTo>
                    <a:pt x="1679735" y="306163"/>
                  </a:lnTo>
                  <a:lnTo>
                    <a:pt x="0" y="306163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4764300" y="6896100"/>
            <a:ext cx="8934214" cy="3052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>
              <a:lnSpc>
                <a:spcPts val="3876"/>
              </a:lnSpc>
              <a:buFont typeface="Arial"/>
              <a:buChar char="•"/>
            </a:pPr>
            <a:r>
              <a:rPr lang="en-US" sz="3400" dirty="0">
                <a:solidFill>
                  <a:srgbClr val="000000"/>
                </a:solidFill>
                <a:latin typeface="Montserrat"/>
              </a:rPr>
              <a:t>A </a:t>
            </a:r>
            <a:r>
              <a:rPr lang="en-US" sz="3400" dirty="0" err="1">
                <a:solidFill>
                  <a:srgbClr val="000000"/>
                </a:solidFill>
                <a:latin typeface="Montserrat Bold"/>
              </a:rPr>
              <a:t>Petőfi</a:t>
            </a:r>
            <a:r>
              <a:rPr lang="en-US" sz="3400" dirty="0">
                <a:solidFill>
                  <a:srgbClr val="000000"/>
                </a:solidFill>
                <a:latin typeface="Montserrat Bold"/>
              </a:rPr>
              <a:t> Sándor Program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és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400" dirty="0" err="1">
                <a:solidFill>
                  <a:srgbClr val="000000"/>
                </a:solidFill>
                <a:latin typeface="Montserrat Bold"/>
              </a:rPr>
              <a:t>Kőrösi</a:t>
            </a:r>
            <a:r>
              <a:rPr lang="en-US" sz="3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Bold"/>
              </a:rPr>
              <a:t>Csoma</a:t>
            </a:r>
            <a:r>
              <a:rPr lang="en-US" sz="3400" dirty="0">
                <a:solidFill>
                  <a:srgbClr val="000000"/>
                </a:solidFill>
                <a:latin typeface="Montserrat Bold"/>
              </a:rPr>
              <a:t> Sándor Program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révén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már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smtClean="0">
                <a:solidFill>
                  <a:srgbClr val="940D39"/>
                </a:solidFill>
                <a:latin typeface="Montserrat Bold"/>
              </a:rPr>
              <a:t>2</a:t>
            </a:r>
            <a:r>
              <a:rPr lang="hu-HU" sz="3400" dirty="0" smtClean="0">
                <a:solidFill>
                  <a:srgbClr val="940D39"/>
                </a:solidFill>
                <a:latin typeface="Montserrat Bold"/>
              </a:rPr>
              <a:t>70</a:t>
            </a:r>
            <a:r>
              <a:rPr lang="en-US" sz="3400" dirty="0" smtClean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diaszpóra</a:t>
            </a:r>
            <a:r>
              <a:rPr lang="en-US" sz="3400" dirty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és</a:t>
            </a:r>
            <a:r>
              <a:rPr lang="en-US" sz="3400" dirty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szórvány</a:t>
            </a:r>
            <a:r>
              <a:rPr lang="en-US" sz="3400" dirty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közösség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ben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vagyunk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jelen</a:t>
            </a:r>
            <a:endParaRPr lang="en-US" sz="34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04"/>
              </a:lnSpc>
            </a:pPr>
            <a:endParaRPr lang="en-US" sz="34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04"/>
              </a:lnSpc>
            </a:pPr>
            <a:endParaRPr lang="en-US" sz="3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18237" y="4849666"/>
            <a:ext cx="9026340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>
              <a:lnSpc>
                <a:spcPts val="3876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Montserrat Bold"/>
              </a:rPr>
              <a:t>Pályázati</a:t>
            </a:r>
            <a:r>
              <a:rPr lang="en-US" sz="3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 Bold"/>
              </a:rPr>
              <a:t>programjaink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keretében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 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évente</a:t>
            </a:r>
            <a:r>
              <a:rPr lang="en-US" sz="3400" dirty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smtClean="0">
                <a:solidFill>
                  <a:srgbClr val="940D39"/>
                </a:solidFill>
                <a:latin typeface="Montserrat Bold"/>
              </a:rPr>
              <a:t>3</a:t>
            </a:r>
            <a:r>
              <a:rPr lang="hu-HU" sz="3400" dirty="0" smtClean="0">
                <a:solidFill>
                  <a:srgbClr val="940D39"/>
                </a:solidFill>
                <a:latin typeface="Montserrat Bold"/>
              </a:rPr>
              <a:t>000</a:t>
            </a:r>
            <a:r>
              <a:rPr lang="en-US" sz="3400" dirty="0" smtClean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identitásőrző</a:t>
            </a:r>
            <a:r>
              <a:rPr lang="en-US" sz="3400" dirty="0">
                <a:solidFill>
                  <a:srgbClr val="940D39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940D39"/>
                </a:solidFill>
                <a:latin typeface="Montserrat Bold"/>
              </a:rPr>
              <a:t>tevékenység</a:t>
            </a:r>
            <a:r>
              <a:rPr lang="en-US" sz="3400" dirty="0">
                <a:solidFill>
                  <a:srgbClr val="055226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megvalósítását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segítjük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>
              <a:lnSpc>
                <a:spcPts val="3876"/>
              </a:lnSpc>
            </a:pPr>
            <a:endParaRPr lang="en-US" sz="3400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876"/>
              </a:lnSpc>
            </a:pPr>
            <a:endParaRPr lang="en-US" sz="3400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3652451" y="2379260"/>
            <a:ext cx="5414165" cy="662114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18584" y="1160787"/>
            <a:ext cx="3708653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kultúra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10363" y="2422705"/>
            <a:ext cx="8842088" cy="1949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0" lvl="1" indent="-367030">
              <a:lnSpc>
                <a:spcPts val="3876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Montserrat"/>
              </a:rPr>
              <a:t>A </a:t>
            </a:r>
            <a:r>
              <a:rPr lang="en-US" sz="3400">
                <a:solidFill>
                  <a:srgbClr val="000000"/>
                </a:solidFill>
                <a:latin typeface="Montserrat Bold"/>
              </a:rPr>
              <a:t>nemzeti jelentőségű intézmények és programok</a:t>
            </a:r>
            <a:r>
              <a:rPr lang="en-US" sz="3400">
                <a:solidFill>
                  <a:srgbClr val="000000"/>
                </a:solidFill>
                <a:latin typeface="Montserrat"/>
              </a:rPr>
              <a:t> révén </a:t>
            </a:r>
            <a:r>
              <a:rPr lang="en-US" sz="3400">
                <a:solidFill>
                  <a:srgbClr val="940D39"/>
                </a:solidFill>
                <a:latin typeface="Montserrat Bold"/>
              </a:rPr>
              <a:t>170 intézmény és szervezet </a:t>
            </a:r>
            <a:r>
              <a:rPr lang="en-US" sz="3400">
                <a:solidFill>
                  <a:srgbClr val="000000"/>
                </a:solidFill>
                <a:latin typeface="Montserrat"/>
              </a:rPr>
              <a:t>programjainak fenntartható működését biztosítjuk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8945877"/>
            <a:ext cx="4810363" cy="6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Márai Sándor Emlékház és Kiállítás, Kassa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652451" y="8826331"/>
            <a:ext cx="4635549" cy="905081"/>
            <a:chOff x="0" y="0"/>
            <a:chExt cx="1568075" cy="3061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68075" cy="306163"/>
            </a:xfrm>
            <a:custGeom>
              <a:avLst/>
              <a:gdLst/>
              <a:ahLst/>
              <a:cxnLst/>
              <a:rect l="l" t="t" r="r" b="b"/>
              <a:pathLst>
                <a:path w="1568075" h="306163">
                  <a:moveTo>
                    <a:pt x="0" y="0"/>
                  </a:moveTo>
                  <a:lnTo>
                    <a:pt x="1568075" y="0"/>
                  </a:lnTo>
                  <a:lnTo>
                    <a:pt x="1568075" y="306163"/>
                  </a:lnTo>
                  <a:lnTo>
                    <a:pt x="0" y="306163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3433819" y="8945877"/>
            <a:ext cx="5072813" cy="692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4"/>
              </a:lnSpc>
            </a:pPr>
            <a:r>
              <a:rPr lang="en-US" sz="2424">
                <a:solidFill>
                  <a:srgbClr val="000000"/>
                </a:solidFill>
                <a:latin typeface="Montserrat Bold"/>
              </a:rPr>
              <a:t>Kézművességek Háza, Dobronak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985990" y="1203903"/>
            <a:ext cx="7245929" cy="1032168"/>
            <a:chOff x="0" y="0"/>
            <a:chExt cx="24510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1092" cy="349153"/>
            </a:xfrm>
            <a:custGeom>
              <a:avLst/>
              <a:gdLst/>
              <a:ahLst/>
              <a:cxnLst/>
              <a:rect l="l" t="t" r="r" b="b"/>
              <a:pathLst>
                <a:path w="2451092" h="349153">
                  <a:moveTo>
                    <a:pt x="0" y="0"/>
                  </a:moveTo>
                  <a:lnTo>
                    <a:pt x="2451092" y="0"/>
                  </a:lnTo>
                  <a:lnTo>
                    <a:pt x="24510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004AAD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568705" y="2632430"/>
            <a:ext cx="14000201" cy="2175841"/>
            <a:chOff x="0" y="0"/>
            <a:chExt cx="7491008" cy="11642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91008" cy="1164215"/>
            </a:xfrm>
            <a:custGeom>
              <a:avLst/>
              <a:gdLst/>
              <a:ahLst/>
              <a:cxnLst/>
              <a:rect l="l" t="t" r="r" b="b"/>
              <a:pathLst>
                <a:path w="7491008" h="1164215">
                  <a:moveTo>
                    <a:pt x="0" y="0"/>
                  </a:moveTo>
                  <a:lnTo>
                    <a:pt x="7491008" y="0"/>
                  </a:lnTo>
                  <a:lnTo>
                    <a:pt x="7491008" y="1164215"/>
                  </a:lnTo>
                  <a:lnTo>
                    <a:pt x="0" y="1164215"/>
                  </a:lnTo>
                  <a:close/>
                </a:path>
              </a:pathLst>
            </a:custGeom>
            <a:solidFill>
              <a:srgbClr val="FFF7D7">
                <a:alpha val="85882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33436" y="6628614"/>
            <a:ext cx="9210738" cy="3198136"/>
            <a:chOff x="0" y="0"/>
            <a:chExt cx="4928337" cy="17112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28337" cy="1711208"/>
            </a:xfrm>
            <a:custGeom>
              <a:avLst/>
              <a:gdLst/>
              <a:ahLst/>
              <a:cxnLst/>
              <a:rect l="l" t="t" r="r" b="b"/>
              <a:pathLst>
                <a:path w="4928337" h="1711208">
                  <a:moveTo>
                    <a:pt x="0" y="0"/>
                  </a:moveTo>
                  <a:lnTo>
                    <a:pt x="4928337" y="0"/>
                  </a:lnTo>
                  <a:lnTo>
                    <a:pt x="4928337" y="1711208"/>
                  </a:lnTo>
                  <a:lnTo>
                    <a:pt x="0" y="1711208"/>
                  </a:lnTo>
                  <a:close/>
                </a:path>
              </a:pathLst>
            </a:custGeom>
            <a:solidFill>
              <a:srgbClr val="FFF7D7">
                <a:alpha val="85882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screen"/>
          <a:srcRect l="16614" t="11682" r="16900" b="9570"/>
          <a:stretch>
            <a:fillRect/>
          </a:stretch>
        </p:blipFill>
        <p:spPr>
          <a:xfrm>
            <a:off x="10744174" y="4944932"/>
            <a:ext cx="6824732" cy="4546963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744174" y="9157040"/>
            <a:ext cx="6907804" cy="669709"/>
            <a:chOff x="0" y="0"/>
            <a:chExt cx="2336714" cy="2265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36714" cy="226544"/>
            </a:xfrm>
            <a:custGeom>
              <a:avLst/>
              <a:gdLst/>
              <a:ahLst/>
              <a:cxnLst/>
              <a:rect l="l" t="t" r="r" b="b"/>
              <a:pathLst>
                <a:path w="2336714" h="226544">
                  <a:moveTo>
                    <a:pt x="0" y="0"/>
                  </a:moveTo>
                  <a:lnTo>
                    <a:pt x="2336714" y="0"/>
                  </a:lnTo>
                  <a:lnTo>
                    <a:pt x="2336714" y="226544"/>
                  </a:lnTo>
                  <a:lnTo>
                    <a:pt x="0" y="226544"/>
                  </a:lnTo>
                  <a:close/>
                </a:path>
              </a:pathLst>
            </a:custGeom>
            <a:solidFill>
              <a:srgbClr val="F1F1F1">
                <a:alpha val="98823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2632430"/>
            <a:ext cx="5972014" cy="335925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63983" y="1203903"/>
            <a:ext cx="3708653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>
                <a:solidFill>
                  <a:srgbClr val="FFFFFF"/>
                </a:solidFill>
                <a:latin typeface="Bebas Neue"/>
              </a:rPr>
              <a:t>EGYHÁZAK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72014" y="2651480"/>
            <a:ext cx="11596893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2010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és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2020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között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a Magyar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Kormány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támogatásával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mintegy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1600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külhoni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templom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,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plébánia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,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parókia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,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egyházi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közösségi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004AAD"/>
                </a:solidFill>
                <a:latin typeface="Montserrat Bold"/>
              </a:rPr>
              <a:t>ház</a:t>
            </a:r>
            <a:r>
              <a:rPr lang="en-US" sz="3600" dirty="0">
                <a:solidFill>
                  <a:srgbClr val="004AAD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újult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meg,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illetve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Montserrat"/>
              </a:rPr>
              <a:t>épült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84891" y="6856072"/>
            <a:ext cx="8768530" cy="258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2018-tól a történelmi egyházakkal együttműködve</a:t>
            </a:r>
          </a:p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004AAD"/>
                </a:solidFill>
                <a:latin typeface="Montserrat Bold"/>
              </a:rPr>
              <a:t>kifejezetten egyházi feladatok ellátására is küldünk ösztöndíjasokat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 a Kőrösi Csoma Sándor Programban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44174" y="9330351"/>
            <a:ext cx="68247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hu-HU" sz="2400" dirty="0" smtClean="0">
                <a:solidFill>
                  <a:srgbClr val="000000"/>
                </a:solidFill>
                <a:latin typeface="Montserrat Bold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felújított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szabadkai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Zsinagóga</a:t>
            </a:r>
            <a:endParaRPr lang="en-US" sz="2400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0" y="5991688"/>
            <a:ext cx="5972014" cy="669709"/>
            <a:chOff x="0" y="0"/>
            <a:chExt cx="2020163" cy="2265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20163" cy="226544"/>
            </a:xfrm>
            <a:custGeom>
              <a:avLst/>
              <a:gdLst/>
              <a:ahLst/>
              <a:cxnLst/>
              <a:rect l="l" t="t" r="r" b="b"/>
              <a:pathLst>
                <a:path w="2020163" h="226544">
                  <a:moveTo>
                    <a:pt x="0" y="0"/>
                  </a:moveTo>
                  <a:lnTo>
                    <a:pt x="2020163" y="0"/>
                  </a:lnTo>
                  <a:lnTo>
                    <a:pt x="2020163" y="226544"/>
                  </a:lnTo>
                  <a:lnTo>
                    <a:pt x="0" y="226544"/>
                  </a:lnTo>
                  <a:close/>
                </a:path>
              </a:pathLst>
            </a:custGeom>
            <a:solidFill>
              <a:srgbClr val="F1F1F1">
                <a:alpha val="98823"/>
              </a:srgbClr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-185133" y="6164998"/>
            <a:ext cx="6824732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hu-HU" sz="2400" dirty="0" smtClean="0">
                <a:solidFill>
                  <a:srgbClr val="000000"/>
                </a:solidFill>
                <a:latin typeface="Montserrat Bold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felújított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ákosi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templom</a:t>
            </a:r>
            <a:endParaRPr lang="en-US" sz="2400" dirty="0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985990" y="1203903"/>
            <a:ext cx="7245929" cy="1032168"/>
            <a:chOff x="0" y="0"/>
            <a:chExt cx="24510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1092" cy="349153"/>
            </a:xfrm>
            <a:custGeom>
              <a:avLst/>
              <a:gdLst/>
              <a:ahLst/>
              <a:cxnLst/>
              <a:rect l="l" t="t" r="r" b="b"/>
              <a:pathLst>
                <a:path w="2451092" h="349153">
                  <a:moveTo>
                    <a:pt x="0" y="0"/>
                  </a:moveTo>
                  <a:lnTo>
                    <a:pt x="2451092" y="0"/>
                  </a:lnTo>
                  <a:lnTo>
                    <a:pt x="24510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186EE1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0405" y="2583499"/>
            <a:ext cx="10532083" cy="5358013"/>
            <a:chOff x="0" y="0"/>
            <a:chExt cx="5635342" cy="28668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35342" cy="2866882"/>
            </a:xfrm>
            <a:custGeom>
              <a:avLst/>
              <a:gdLst/>
              <a:ahLst/>
              <a:cxnLst/>
              <a:rect l="l" t="t" r="r" b="b"/>
              <a:pathLst>
                <a:path w="5635342" h="2866882">
                  <a:moveTo>
                    <a:pt x="0" y="0"/>
                  </a:moveTo>
                  <a:lnTo>
                    <a:pt x="5635342" y="0"/>
                  </a:lnTo>
                  <a:lnTo>
                    <a:pt x="5635342" y="2866882"/>
                  </a:lnTo>
                  <a:lnTo>
                    <a:pt x="0" y="2866882"/>
                  </a:lnTo>
                  <a:close/>
                </a:path>
              </a:pathLst>
            </a:custGeom>
            <a:solidFill>
              <a:srgbClr val="FFDE59">
                <a:alpha val="85882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 l="16479" t="11549" r="16869" b="10009"/>
          <a:stretch>
            <a:fillRect/>
          </a:stretch>
        </p:blipFill>
        <p:spPr>
          <a:xfrm>
            <a:off x="11135631" y="2602207"/>
            <a:ext cx="6780417" cy="44887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6222774" y="5698707"/>
            <a:ext cx="6392062" cy="42603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48743" y="1203903"/>
            <a:ext cx="3708653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>
                <a:solidFill>
                  <a:srgbClr val="FFFFFF"/>
                </a:solidFill>
                <a:latin typeface="Bebas Neue"/>
              </a:rPr>
              <a:t>Sport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4092" y="2775024"/>
            <a:ext cx="8768530" cy="309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Kiemelten támogatjuk a </a:t>
            </a:r>
            <a:r>
              <a:rPr lang="en-US" sz="3600">
                <a:solidFill>
                  <a:srgbClr val="186EE1"/>
                </a:solidFill>
                <a:latin typeface="Montserrat Bold"/>
              </a:rPr>
              <a:t>sportrendezvények és a sportfejlesztések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 megvalósítását:</a:t>
            </a:r>
          </a:p>
          <a:p>
            <a:pPr>
              <a:lnSpc>
                <a:spcPts val="4104"/>
              </a:lnSpc>
            </a:pPr>
            <a:endParaRPr lang="en-US" sz="36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04"/>
              </a:lnSpc>
            </a:pPr>
            <a:endParaRPr lang="en-US" sz="36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04"/>
              </a:lnSpc>
            </a:pPr>
            <a:endParaRPr lang="en-US" sz="360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07240" y="4542763"/>
            <a:ext cx="6067635" cy="3807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616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futball</a:t>
            </a:r>
          </a:p>
          <a:p>
            <a:pPr marL="777240" lvl="1" indent="-388620">
              <a:lnSpc>
                <a:spcPts val="5616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jégkorong</a:t>
            </a:r>
          </a:p>
          <a:p>
            <a:pPr marL="777240" lvl="1" indent="-388620">
              <a:lnSpc>
                <a:spcPts val="5616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síelés</a:t>
            </a:r>
          </a:p>
          <a:p>
            <a:pPr marL="777240" lvl="1" indent="-388620">
              <a:lnSpc>
                <a:spcPts val="5616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lovassport</a:t>
            </a:r>
          </a:p>
          <a:p>
            <a:pPr>
              <a:lnSpc>
                <a:spcPts val="4104"/>
              </a:lnSpc>
            </a:pPr>
            <a:endParaRPr lang="en-US" sz="360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104"/>
              </a:lnSpc>
            </a:pPr>
            <a:endParaRPr lang="en-US" sz="360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2614836" y="7090948"/>
            <a:ext cx="5301211" cy="1638885"/>
            <a:chOff x="0" y="0"/>
            <a:chExt cx="1793249" cy="5543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93249" cy="554388"/>
            </a:xfrm>
            <a:custGeom>
              <a:avLst/>
              <a:gdLst/>
              <a:ahLst/>
              <a:cxnLst/>
              <a:rect l="l" t="t" r="r" b="b"/>
              <a:pathLst>
                <a:path w="1793249" h="554388">
                  <a:moveTo>
                    <a:pt x="0" y="0"/>
                  </a:moveTo>
                  <a:lnTo>
                    <a:pt x="1793249" y="0"/>
                  </a:lnTo>
                  <a:lnTo>
                    <a:pt x="1793249" y="554388"/>
                  </a:lnTo>
                  <a:lnTo>
                    <a:pt x="0" y="554388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2771792" y="7234497"/>
            <a:ext cx="498730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hu-HU" sz="2400" dirty="0">
                <a:solidFill>
                  <a:srgbClr val="000000"/>
                </a:solidFill>
                <a:latin typeface="Montserrat Bold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Székelyföldi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Jégkorong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Akadémia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új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központja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és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kollégiumának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alapkőletétele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Csíkkarcfalva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73018"/>
            <a:ext cx="8667273" cy="1032168"/>
            <a:chOff x="0" y="0"/>
            <a:chExt cx="29318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49153"/>
            </a:xfrm>
            <a:custGeom>
              <a:avLst/>
              <a:gdLst/>
              <a:ahLst/>
              <a:cxnLst/>
              <a:rect l="l" t="t" r="r" b="b"/>
              <a:pathLst>
                <a:path w="2931892" h="349153">
                  <a:moveTo>
                    <a:pt x="0" y="0"/>
                  </a:moveTo>
                  <a:lnTo>
                    <a:pt x="2931892" y="0"/>
                  </a:lnTo>
                  <a:lnTo>
                    <a:pt x="29318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055226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511015" y="2461734"/>
            <a:ext cx="10533013" cy="7432564"/>
            <a:chOff x="0" y="0"/>
            <a:chExt cx="3563019" cy="25142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3019" cy="2514225"/>
            </a:xfrm>
            <a:custGeom>
              <a:avLst/>
              <a:gdLst/>
              <a:ahLst/>
              <a:cxnLst/>
              <a:rect l="l" t="t" r="r" b="b"/>
              <a:pathLst>
                <a:path w="3563019" h="2514225">
                  <a:moveTo>
                    <a:pt x="0" y="0"/>
                  </a:moveTo>
                  <a:lnTo>
                    <a:pt x="3563019" y="0"/>
                  </a:lnTo>
                  <a:lnTo>
                    <a:pt x="3563019" y="2514225"/>
                  </a:lnTo>
                  <a:lnTo>
                    <a:pt x="0" y="2514225"/>
                  </a:lnTo>
                  <a:close/>
                </a:path>
              </a:pathLst>
            </a:custGeom>
            <a:solidFill>
              <a:srgbClr val="637061">
                <a:alpha val="62745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71569" y="4162316"/>
            <a:ext cx="6119653" cy="530277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8584" y="1185143"/>
            <a:ext cx="3708653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>
                <a:solidFill>
                  <a:srgbClr val="FFFFFF"/>
                </a:solidFill>
                <a:latin typeface="Bebas Neue"/>
              </a:rPr>
              <a:t>Gazdaság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11015" y="5691479"/>
            <a:ext cx="10153238" cy="155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Montserrat"/>
              </a:rPr>
              <a:t>Már </a:t>
            </a:r>
            <a:r>
              <a:rPr lang="en-US" sz="3600">
                <a:solidFill>
                  <a:srgbClr val="FFDE59"/>
                </a:solidFill>
                <a:latin typeface="Montserrat Bold"/>
              </a:rPr>
              <a:t>ezer külhoni magyar vállalkozó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 szakmai és anyagi támogatását valósítottuk meg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11015" y="7991883"/>
            <a:ext cx="10623981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FFDE59"/>
                </a:solidFill>
                <a:latin typeface="Montserrat Bold"/>
              </a:rPr>
              <a:t>Kárpát-medencei vállalkozói hálózat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ot működtetünk </a:t>
            </a:r>
            <a:r>
              <a:rPr lang="en-US" sz="3600">
                <a:solidFill>
                  <a:srgbClr val="FFDE59"/>
                </a:solidFill>
                <a:latin typeface="Montserrat Bold"/>
              </a:rPr>
              <a:t>300 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aktív </a:t>
            </a:r>
            <a:r>
              <a:rPr lang="en-US" sz="3600">
                <a:solidFill>
                  <a:srgbClr val="FFDE59"/>
                </a:solidFill>
                <a:latin typeface="Montserrat Bold"/>
              </a:rPr>
              <a:t>tag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gal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4207" y="2562141"/>
            <a:ext cx="6774377" cy="137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</a:pPr>
            <a:r>
              <a:rPr lang="en-US" sz="3200">
                <a:solidFill>
                  <a:srgbClr val="008037"/>
                </a:solidFill>
                <a:latin typeface="Montserrat Bold"/>
              </a:rPr>
              <a:t>Nagyvállalkozói mentorképzés</a:t>
            </a:r>
            <a:r>
              <a:rPr lang="en-US" sz="3200">
                <a:solidFill>
                  <a:srgbClr val="000000"/>
                </a:solidFill>
                <a:latin typeface="Montserrat"/>
              </a:rPr>
              <a:t>t valósítunk meg minden régióban, elsőként Vajdaságban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11015" y="2915709"/>
            <a:ext cx="10153238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2015</a:t>
            </a: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 óta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145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felszerelt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szaktanterem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,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tanműhely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és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tangazdaság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létrejöttéhez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járultunk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hozzá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külhoni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szakképző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intézményekben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73018"/>
            <a:ext cx="8667273" cy="1032168"/>
            <a:chOff x="0" y="0"/>
            <a:chExt cx="29318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49153"/>
            </a:xfrm>
            <a:custGeom>
              <a:avLst/>
              <a:gdLst/>
              <a:ahLst/>
              <a:cxnLst/>
              <a:rect l="l" t="t" r="r" b="b"/>
              <a:pathLst>
                <a:path w="2931892" h="349153">
                  <a:moveTo>
                    <a:pt x="0" y="0"/>
                  </a:moveTo>
                  <a:lnTo>
                    <a:pt x="2931892" y="0"/>
                  </a:lnTo>
                  <a:lnTo>
                    <a:pt x="29318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FF38B2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652328" y="2442359"/>
            <a:ext cx="10260517" cy="7762699"/>
            <a:chOff x="0" y="0"/>
            <a:chExt cx="3470841" cy="26259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70842" cy="2625901"/>
            </a:xfrm>
            <a:custGeom>
              <a:avLst/>
              <a:gdLst/>
              <a:ahLst/>
              <a:cxnLst/>
              <a:rect l="l" t="t" r="r" b="b"/>
              <a:pathLst>
                <a:path w="3470842" h="2625901">
                  <a:moveTo>
                    <a:pt x="0" y="0"/>
                  </a:moveTo>
                  <a:lnTo>
                    <a:pt x="3470842" y="0"/>
                  </a:lnTo>
                  <a:lnTo>
                    <a:pt x="3470842" y="2625901"/>
                  </a:lnTo>
                  <a:lnTo>
                    <a:pt x="0" y="2625901"/>
                  </a:lnTo>
                  <a:close/>
                </a:path>
              </a:pathLst>
            </a:custGeom>
            <a:solidFill>
              <a:srgbClr val="373332">
                <a:alpha val="63921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9124" y="2342791"/>
            <a:ext cx="8848320" cy="594127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33573" y="1172951"/>
            <a:ext cx="4535156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családok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911001" y="8801100"/>
            <a:ext cx="9133267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Programjainkkal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évente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FFCBD1"/>
                </a:solidFill>
                <a:latin typeface="Montserrat Bold"/>
              </a:rPr>
              <a:t>7500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külhoni</a:t>
            </a:r>
            <a:r>
              <a:rPr lang="en-US" sz="3600" dirty="0">
                <a:solidFill>
                  <a:srgbClr val="FFCBD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család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hoz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jutunk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el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97866" y="2367422"/>
            <a:ext cx="9133267" cy="3154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 dirty="0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külhoni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magyarok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is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igényelhetik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az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anyasági</a:t>
            </a:r>
            <a:r>
              <a:rPr lang="en-US" sz="3600" dirty="0">
                <a:solidFill>
                  <a:srgbClr val="FFCBD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támogatás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(64 125 Ft)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és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3600" b="1" dirty="0" err="1" smtClean="0">
                <a:solidFill>
                  <a:srgbClr val="FFCBD1"/>
                </a:solidFill>
                <a:latin typeface="Montserrat"/>
              </a:rPr>
              <a:t>babakötvény</a:t>
            </a: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t (42 500 Ft), </a:t>
            </a:r>
            <a:r>
              <a:rPr lang="en-US" sz="3600" dirty="0" err="1" smtClean="0">
                <a:solidFill>
                  <a:srgbClr val="FFCBD1"/>
                </a:solidFill>
                <a:latin typeface="Montserrat Bold"/>
              </a:rPr>
              <a:t>babacsomag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ot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biztosítunk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az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anyasági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támogatás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Kárpát-medencei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igénylőinek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797866" y="5547993"/>
            <a:ext cx="9133267" cy="155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FFCBD1"/>
                </a:solidFill>
                <a:latin typeface="Montserrat Bold"/>
              </a:rPr>
              <a:t>Táborok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at és </a:t>
            </a:r>
            <a:r>
              <a:rPr lang="en-US" sz="3600">
                <a:solidFill>
                  <a:srgbClr val="FFCBD1"/>
                </a:solidFill>
                <a:latin typeface="Montserrat Bold"/>
              </a:rPr>
              <a:t>egyéb programok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at szervezünk családok és fiatalok számára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797866" y="7353300"/>
            <a:ext cx="9133267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Támogatjuk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családokat</a:t>
            </a:r>
            <a:r>
              <a:rPr lang="en-US" sz="3600" dirty="0">
                <a:solidFill>
                  <a:srgbClr val="FFCBD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segítő</a:t>
            </a:r>
            <a:r>
              <a:rPr lang="en-US" sz="3600" dirty="0">
                <a:solidFill>
                  <a:srgbClr val="FFCBD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szervezetek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et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600" dirty="0" err="1">
                <a:solidFill>
                  <a:srgbClr val="FFCBD1"/>
                </a:solidFill>
                <a:latin typeface="Montserrat Bold"/>
              </a:rPr>
              <a:t>vállalkozók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at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73018"/>
            <a:ext cx="8667273" cy="1032168"/>
            <a:chOff x="0" y="0"/>
            <a:chExt cx="29318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49153"/>
            </a:xfrm>
            <a:custGeom>
              <a:avLst/>
              <a:gdLst/>
              <a:ahLst/>
              <a:cxnLst/>
              <a:rect l="l" t="t" r="r" b="b"/>
              <a:pathLst>
                <a:path w="2931892" h="349153">
                  <a:moveTo>
                    <a:pt x="0" y="0"/>
                  </a:moveTo>
                  <a:lnTo>
                    <a:pt x="2931892" y="0"/>
                  </a:lnTo>
                  <a:lnTo>
                    <a:pt x="29318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FFAA2B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277103" y="2542814"/>
            <a:ext cx="10102555" cy="2440677"/>
            <a:chOff x="0" y="0"/>
            <a:chExt cx="3417408" cy="8256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17407" cy="825612"/>
            </a:xfrm>
            <a:custGeom>
              <a:avLst/>
              <a:gdLst/>
              <a:ahLst/>
              <a:cxnLst/>
              <a:rect l="l" t="t" r="r" b="b"/>
              <a:pathLst>
                <a:path w="3417407" h="825612">
                  <a:moveTo>
                    <a:pt x="0" y="0"/>
                  </a:moveTo>
                  <a:lnTo>
                    <a:pt x="3417407" y="0"/>
                  </a:lnTo>
                  <a:lnTo>
                    <a:pt x="3417407" y="825612"/>
                  </a:lnTo>
                  <a:lnTo>
                    <a:pt x="0" y="825612"/>
                  </a:lnTo>
                  <a:close/>
                </a:path>
              </a:pathLst>
            </a:custGeom>
            <a:solidFill>
              <a:srgbClr val="383024">
                <a:alpha val="62745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 l="15082" t="4243"/>
          <a:stretch>
            <a:fillRect/>
          </a:stretch>
        </p:blipFill>
        <p:spPr>
          <a:xfrm>
            <a:off x="938227" y="2542814"/>
            <a:ext cx="6348450" cy="4061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76422" y="1208267"/>
            <a:ext cx="4535156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egészségügy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77103" y="3254136"/>
            <a:ext cx="9972624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FFFFFF"/>
                </a:solidFill>
                <a:latin typeface="Montserrat"/>
              </a:rPr>
              <a:t>Számos </a:t>
            </a:r>
            <a:r>
              <a:rPr lang="en-US" sz="3600">
                <a:solidFill>
                  <a:srgbClr val="FFDE59"/>
                </a:solidFill>
                <a:latin typeface="Montserrat Bold"/>
              </a:rPr>
              <a:t>egészségügyi célú fejlesztés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t valósítunk meg a külhonban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379322" y="5376365"/>
            <a:ext cx="9584953" cy="2065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Támogatjuk a</a:t>
            </a:r>
            <a:r>
              <a:rPr lang="en-US" sz="3600">
                <a:solidFill>
                  <a:srgbClr val="FFAA2B"/>
                </a:solidFill>
                <a:latin typeface="Montserrat Bold"/>
              </a:rPr>
              <a:t> Kárpát-medencei szintű jelenlét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et</a:t>
            </a:r>
            <a:r>
              <a:rPr lang="en-US" sz="3600">
                <a:solidFill>
                  <a:srgbClr val="FFAA2B"/>
                </a:solidFill>
                <a:latin typeface="Montserrat Bold"/>
              </a:rPr>
              <a:t> 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a hazai és nemzetközi egészségügyi konferenciákon és találkozókon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8250" y="7939255"/>
            <a:ext cx="16311500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Évente </a:t>
            </a:r>
            <a:r>
              <a:rPr lang="en-US" sz="3600">
                <a:solidFill>
                  <a:srgbClr val="FFAA2B"/>
                </a:solidFill>
                <a:latin typeface="Montserrat Bold"/>
              </a:rPr>
              <a:t>szakmai továbbképzések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et szervezünk a külhoni magyar gyermekegészségügyi szakemberek számára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8227" y="9277350"/>
            <a:ext cx="16311500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Folyamatban van a </a:t>
            </a:r>
            <a:r>
              <a:rPr lang="en-US" sz="3600">
                <a:solidFill>
                  <a:srgbClr val="FFAA2B"/>
                </a:solidFill>
                <a:latin typeface="Montserrat Bold"/>
              </a:rPr>
              <a:t>védőnői hálózat Kárpát-medencei kiterjesztése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28654" y="6604314"/>
            <a:ext cx="6348450" cy="1181338"/>
            <a:chOff x="0" y="0"/>
            <a:chExt cx="2147500" cy="3996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47500" cy="399613"/>
            </a:xfrm>
            <a:custGeom>
              <a:avLst/>
              <a:gdLst/>
              <a:ahLst/>
              <a:cxnLst/>
              <a:rect l="l" t="t" r="r" b="b"/>
              <a:pathLst>
                <a:path w="2147500" h="399613">
                  <a:moveTo>
                    <a:pt x="0" y="0"/>
                  </a:moveTo>
                  <a:lnTo>
                    <a:pt x="2147500" y="0"/>
                  </a:lnTo>
                  <a:lnTo>
                    <a:pt x="2147500" y="399613"/>
                  </a:lnTo>
                  <a:lnTo>
                    <a:pt x="0" y="399613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928654" y="6861989"/>
            <a:ext cx="634845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hu-HU" sz="2400" dirty="0" smtClean="0">
                <a:solidFill>
                  <a:srgbClr val="000000"/>
                </a:solidFill>
                <a:latin typeface="Montserrat Bold"/>
              </a:rPr>
              <a:t>a</a:t>
            </a:r>
            <a:r>
              <a:rPr lang="en-US" sz="2400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Studium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Prospero Alapítvány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orvoslakásai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Bold"/>
              </a:rPr>
              <a:t>Gyergyószentmiklós</a:t>
            </a:r>
            <a:r>
              <a:rPr lang="en-US" sz="2400" dirty="0">
                <a:solidFill>
                  <a:srgbClr val="000000"/>
                </a:solidFill>
                <a:latin typeface="Montserrat Bold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73018"/>
            <a:ext cx="8667273" cy="920870"/>
            <a:chOff x="0" y="0"/>
            <a:chExt cx="2931892" cy="3115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11504"/>
            </a:xfrm>
            <a:custGeom>
              <a:avLst/>
              <a:gdLst/>
              <a:ahLst/>
              <a:cxnLst/>
              <a:rect l="l" t="t" r="r" b="b"/>
              <a:pathLst>
                <a:path w="2931892" h="311504">
                  <a:moveTo>
                    <a:pt x="0" y="0"/>
                  </a:moveTo>
                  <a:lnTo>
                    <a:pt x="2931892" y="0"/>
                  </a:lnTo>
                  <a:lnTo>
                    <a:pt x="2931892" y="311504"/>
                  </a:lnTo>
                  <a:lnTo>
                    <a:pt x="0" y="311504"/>
                  </a:lnTo>
                  <a:close/>
                </a:path>
              </a:pathLst>
            </a:custGeom>
            <a:solidFill>
              <a:srgbClr val="F1F1F1">
                <a:alpha val="85882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860736" y="2093888"/>
            <a:ext cx="12427264" cy="816134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0" y="2093888"/>
            <a:ext cx="5860736" cy="7440932"/>
            <a:chOff x="0" y="0"/>
            <a:chExt cx="1982521" cy="25170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82520" cy="2517056"/>
            </a:xfrm>
            <a:custGeom>
              <a:avLst/>
              <a:gdLst/>
              <a:ahLst/>
              <a:cxnLst/>
              <a:rect l="l" t="t" r="r" b="b"/>
              <a:pathLst>
                <a:path w="1982520" h="2517056">
                  <a:moveTo>
                    <a:pt x="0" y="0"/>
                  </a:moveTo>
                  <a:lnTo>
                    <a:pt x="1982520" y="0"/>
                  </a:lnTo>
                  <a:lnTo>
                    <a:pt x="1982520" y="2517056"/>
                  </a:lnTo>
                  <a:lnTo>
                    <a:pt x="0" y="2517056"/>
                  </a:lnTo>
                  <a:close/>
                </a:path>
              </a:pathLst>
            </a:custGeom>
            <a:solidFill>
              <a:srgbClr val="95992C">
                <a:alpha val="62745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44483" y="9534820"/>
            <a:ext cx="10557324" cy="752180"/>
            <a:chOff x="0" y="0"/>
            <a:chExt cx="3571243" cy="2544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71243" cy="254441"/>
            </a:xfrm>
            <a:custGeom>
              <a:avLst/>
              <a:gdLst/>
              <a:ahLst/>
              <a:cxnLst/>
              <a:rect l="l" t="t" r="r" b="b"/>
              <a:pathLst>
                <a:path w="3571243" h="254441">
                  <a:moveTo>
                    <a:pt x="0" y="0"/>
                  </a:moveTo>
                  <a:lnTo>
                    <a:pt x="3571243" y="0"/>
                  </a:lnTo>
                  <a:lnTo>
                    <a:pt x="3571243" y="254441"/>
                  </a:lnTo>
                  <a:lnTo>
                    <a:pt x="0" y="254441"/>
                  </a:lnTo>
                  <a:close/>
                </a:path>
              </a:pathLst>
            </a:custGeom>
            <a:solidFill>
              <a:srgbClr val="840051">
                <a:alpha val="6274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84555" y="1100346"/>
            <a:ext cx="4918890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000000"/>
                </a:solidFill>
                <a:latin typeface="Bebas Neue"/>
              </a:rPr>
              <a:t>Önkormányzatok</a:t>
            </a:r>
            <a:endParaRPr lang="en-US" sz="6400" dirty="0">
              <a:solidFill>
                <a:srgbClr val="000000"/>
              </a:solidFill>
              <a:latin typeface="Bebas Neu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595" y="2733588"/>
            <a:ext cx="5627546" cy="6309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 dirty="0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3600" dirty="0" err="1" smtClean="0">
                <a:solidFill>
                  <a:srgbClr val="840051"/>
                </a:solidFill>
                <a:latin typeface="Montserrat Bold"/>
              </a:rPr>
              <a:t>Kárpát-medencei</a:t>
            </a:r>
            <a:r>
              <a:rPr lang="hu-HU" sz="3600" dirty="0" smtClean="0">
                <a:solidFill>
                  <a:srgbClr val="840051"/>
                </a:solidFill>
                <a:latin typeface="Montserrat Bold"/>
              </a:rPr>
              <a:t> </a:t>
            </a:r>
            <a:r>
              <a:rPr lang="hu-HU" sz="3600" dirty="0" err="1" smtClean="0">
                <a:solidFill>
                  <a:srgbClr val="840051"/>
                </a:solidFill>
                <a:latin typeface="Montserrat Bold"/>
              </a:rPr>
              <a:t>testvértelepülési</a:t>
            </a:r>
            <a:r>
              <a:rPr lang="hu-HU" sz="3600" dirty="0" smtClean="0">
                <a:solidFill>
                  <a:srgbClr val="840051"/>
                </a:solidFill>
                <a:latin typeface="Montserrat Bold"/>
              </a:rPr>
              <a:t> program</a:t>
            </a:r>
            <a:r>
              <a:rPr lang="hu-HU" sz="3600" dirty="0" smtClean="0">
                <a:solidFill>
                  <a:schemeClr val="bg1"/>
                </a:solidFill>
                <a:latin typeface="Montserrat Bold"/>
              </a:rPr>
              <a:t>mal már több</a:t>
            </a:r>
            <a:r>
              <a:rPr lang="en-US" sz="3600" dirty="0" smtClean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mint </a:t>
            </a:r>
            <a:r>
              <a:rPr lang="en-US" sz="3600" dirty="0">
                <a:solidFill>
                  <a:srgbClr val="840051"/>
                </a:solidFill>
                <a:latin typeface="Montserrat Bold"/>
              </a:rPr>
              <a:t>1200 </a:t>
            </a:r>
            <a:r>
              <a:rPr lang="en-US" sz="3600" dirty="0" err="1">
                <a:solidFill>
                  <a:srgbClr val="840051"/>
                </a:solidFill>
                <a:latin typeface="Montserrat Bold"/>
              </a:rPr>
              <a:t>magyarországi</a:t>
            </a:r>
            <a:r>
              <a:rPr lang="en-US" sz="3600" dirty="0">
                <a:solidFill>
                  <a:srgbClr val="84005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840051"/>
                </a:solidFill>
                <a:latin typeface="Montserrat Bold"/>
              </a:rPr>
              <a:t>és</a:t>
            </a:r>
            <a:r>
              <a:rPr lang="en-US" sz="3600" dirty="0">
                <a:solidFill>
                  <a:srgbClr val="84005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840051"/>
                </a:solidFill>
                <a:latin typeface="Montserrat Bold"/>
              </a:rPr>
              <a:t>külhoni</a:t>
            </a:r>
            <a:r>
              <a:rPr lang="en-US" sz="3600" dirty="0">
                <a:solidFill>
                  <a:srgbClr val="84005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840051"/>
                </a:solidFill>
                <a:latin typeface="Montserrat Bold"/>
              </a:rPr>
              <a:t>magyar</a:t>
            </a:r>
            <a:r>
              <a:rPr lang="en-US" sz="3600" dirty="0">
                <a:solidFill>
                  <a:srgbClr val="84005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840051"/>
                </a:solidFill>
                <a:latin typeface="Montserrat Bold"/>
              </a:rPr>
              <a:t>település</a:t>
            </a:r>
            <a:r>
              <a:rPr lang="en-US" sz="3600" dirty="0">
                <a:solidFill>
                  <a:srgbClr val="840051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testvértelepülési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kapcsolatának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kialakítását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és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megerősítését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támogattuk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02093" y="9644020"/>
            <a:ext cx="9745538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FFDE59"/>
                </a:solidFill>
                <a:latin typeface="Montserrat Bold"/>
              </a:rPr>
              <a:t>1,1 millió külhoni magya</a:t>
            </a:r>
            <a:r>
              <a:rPr lang="en-US" sz="3600">
                <a:solidFill>
                  <a:srgbClr val="FFFFFF"/>
                </a:solidFill>
                <a:latin typeface="Montserrat"/>
              </a:rPr>
              <a:t>rt értünk el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25595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73018"/>
            <a:ext cx="8667273" cy="920870"/>
            <a:chOff x="0" y="0"/>
            <a:chExt cx="2931892" cy="3115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11504"/>
            </a:xfrm>
            <a:custGeom>
              <a:avLst/>
              <a:gdLst/>
              <a:ahLst/>
              <a:cxnLst/>
              <a:rect l="l" t="t" r="r" b="b"/>
              <a:pathLst>
                <a:path w="2931892" h="311504">
                  <a:moveTo>
                    <a:pt x="0" y="0"/>
                  </a:moveTo>
                  <a:lnTo>
                    <a:pt x="2931892" y="0"/>
                  </a:lnTo>
                  <a:lnTo>
                    <a:pt x="2931892" y="311504"/>
                  </a:lnTo>
                  <a:lnTo>
                    <a:pt x="0" y="311504"/>
                  </a:lnTo>
                  <a:close/>
                </a:path>
              </a:pathLst>
            </a:custGeom>
            <a:solidFill>
              <a:srgbClr val="A684DF">
                <a:alpha val="85882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screen"/>
          <a:srcRect l="18631" t="12297" r="18867" b="13137"/>
          <a:stretch>
            <a:fillRect/>
          </a:stretch>
        </p:blipFill>
        <p:spPr>
          <a:xfrm>
            <a:off x="311781" y="2448536"/>
            <a:ext cx="7956936" cy="533972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31251" y="138677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84555" y="1100346"/>
            <a:ext cx="4918890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média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268717" y="2448536"/>
            <a:ext cx="10019283" cy="2669861"/>
            <a:chOff x="0" y="0"/>
            <a:chExt cx="3389239" cy="903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89239" cy="903138"/>
            </a:xfrm>
            <a:custGeom>
              <a:avLst/>
              <a:gdLst/>
              <a:ahLst/>
              <a:cxnLst/>
              <a:rect l="l" t="t" r="r" b="b"/>
              <a:pathLst>
                <a:path w="3389239" h="903138">
                  <a:moveTo>
                    <a:pt x="0" y="0"/>
                  </a:moveTo>
                  <a:lnTo>
                    <a:pt x="3389239" y="0"/>
                  </a:lnTo>
                  <a:lnTo>
                    <a:pt x="3389239" y="903138"/>
                  </a:lnTo>
                  <a:lnTo>
                    <a:pt x="0" y="903138"/>
                  </a:lnTo>
                  <a:close/>
                </a:path>
              </a:pathLst>
            </a:custGeom>
            <a:solidFill>
              <a:srgbClr val="4E5B8E">
                <a:alpha val="62745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8516887" y="3136324"/>
            <a:ext cx="9522944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 dirty="0">
                <a:solidFill>
                  <a:srgbClr val="FFFFFF"/>
                </a:solidFill>
                <a:latin typeface="Montserrat Bold"/>
              </a:rPr>
              <a:t>2019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júniusában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hagyományteremtő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céllal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megszerveztük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a </a:t>
            </a:r>
            <a:r>
              <a:rPr lang="hu-HU" sz="3600" dirty="0" smtClean="0">
                <a:solidFill>
                  <a:srgbClr val="FFFF00"/>
                </a:solidFill>
                <a:latin typeface="Montserrat Bold"/>
              </a:rPr>
              <a:t>I. </a:t>
            </a:r>
            <a:r>
              <a:rPr lang="en-US" sz="3600" dirty="0" err="1" smtClean="0">
                <a:solidFill>
                  <a:srgbClr val="FFFD40"/>
                </a:solidFill>
                <a:latin typeface="Montserrat Bold"/>
              </a:rPr>
              <a:t>Kárpát-medencei</a:t>
            </a:r>
            <a:r>
              <a:rPr lang="en-US" sz="3600" dirty="0" smtClean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Magyar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Médiatalálkozó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t</a:t>
            </a:r>
            <a:endParaRPr lang="en-US" sz="3600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268717" y="6024730"/>
            <a:ext cx="10019283" cy="2847807"/>
            <a:chOff x="0" y="0"/>
            <a:chExt cx="3389239" cy="96333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89239" cy="963332"/>
            </a:xfrm>
            <a:custGeom>
              <a:avLst/>
              <a:gdLst/>
              <a:ahLst/>
              <a:cxnLst/>
              <a:rect l="l" t="t" r="r" b="b"/>
              <a:pathLst>
                <a:path w="3389239" h="963332">
                  <a:moveTo>
                    <a:pt x="0" y="0"/>
                  </a:moveTo>
                  <a:lnTo>
                    <a:pt x="3389239" y="0"/>
                  </a:lnTo>
                  <a:lnTo>
                    <a:pt x="3389239" y="963332"/>
                  </a:lnTo>
                  <a:lnTo>
                    <a:pt x="0" y="963332"/>
                  </a:lnTo>
                  <a:close/>
                </a:path>
              </a:pathLst>
            </a:custGeom>
            <a:solidFill>
              <a:srgbClr val="4E5B8E">
                <a:alpha val="62745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8405589" y="6264615"/>
            <a:ext cx="9745538" cy="2065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Az</a:t>
            </a:r>
          </a:p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elmúlt években számos k</a:t>
            </a:r>
            <a:r>
              <a:rPr lang="en-US" sz="3600">
                <a:solidFill>
                  <a:srgbClr val="FFFD40"/>
                </a:solidFill>
                <a:latin typeface="Montserrat Bold"/>
              </a:rPr>
              <a:t>ülhoni magyar médium létrehozásá</a:t>
            </a:r>
            <a:r>
              <a:rPr lang="en-US" sz="3600">
                <a:solidFill>
                  <a:srgbClr val="FFFFFF"/>
                </a:solidFill>
                <a:latin typeface="Montserrat Bold"/>
              </a:rPr>
              <a:t>hoz és </a:t>
            </a:r>
            <a:r>
              <a:rPr lang="en-US" sz="3600">
                <a:solidFill>
                  <a:srgbClr val="FFFD40"/>
                </a:solidFill>
                <a:latin typeface="Montserrat Bold"/>
              </a:rPr>
              <a:t>fejlesztésé</a:t>
            </a:r>
            <a:r>
              <a:rPr lang="en-US" sz="3600">
                <a:solidFill>
                  <a:srgbClr val="FFFFFF"/>
                </a:solidFill>
                <a:latin typeface="Montserrat Bold"/>
              </a:rPr>
              <a:t>hez</a:t>
            </a:r>
          </a:p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járultunk hozzá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36106" y="7788257"/>
            <a:ext cx="7932612" cy="1084280"/>
            <a:chOff x="0" y="0"/>
            <a:chExt cx="2683377" cy="3667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83377" cy="366781"/>
            </a:xfrm>
            <a:custGeom>
              <a:avLst/>
              <a:gdLst/>
              <a:ahLst/>
              <a:cxnLst/>
              <a:rect l="l" t="t" r="r" b="b"/>
              <a:pathLst>
                <a:path w="2683377" h="366781">
                  <a:moveTo>
                    <a:pt x="0" y="0"/>
                  </a:moveTo>
                  <a:lnTo>
                    <a:pt x="2683377" y="0"/>
                  </a:lnTo>
                  <a:lnTo>
                    <a:pt x="2683377" y="366781"/>
                  </a:lnTo>
                  <a:lnTo>
                    <a:pt x="0" y="366781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896855" y="8202653"/>
            <a:ext cx="6348450" cy="39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</a:pPr>
            <a:r>
              <a:rPr lang="en-US" sz="2800">
                <a:solidFill>
                  <a:srgbClr val="000000"/>
                </a:solidFill>
                <a:latin typeface="Montserrat Bold"/>
              </a:rPr>
              <a:t>A TV21 Ungvár székháza, Ungvár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62587"/>
            <a:ext cx="13118487" cy="2064913"/>
            <a:chOff x="0" y="0"/>
            <a:chExt cx="4643614" cy="698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3614" cy="698501"/>
            </a:xfrm>
            <a:custGeom>
              <a:avLst/>
              <a:gdLst/>
              <a:ahLst/>
              <a:cxnLst/>
              <a:rect l="l" t="t" r="r" b="b"/>
              <a:pathLst>
                <a:path w="4643614" h="698501">
                  <a:moveTo>
                    <a:pt x="0" y="0"/>
                  </a:moveTo>
                  <a:lnTo>
                    <a:pt x="4643614" y="0"/>
                  </a:lnTo>
                  <a:lnTo>
                    <a:pt x="4643614" y="698501"/>
                  </a:lnTo>
                  <a:lnTo>
                    <a:pt x="0" y="698501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575450" y="2235278"/>
            <a:ext cx="10813157" cy="189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AA2B"/>
                </a:solidFill>
                <a:latin typeface="Bebas Neue"/>
              </a:rPr>
              <a:t>magyarnak lenni a Kárpát-medencében hátrány helyett újra előny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8000" y="3848100"/>
            <a:ext cx="11940282" cy="23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 err="1">
                <a:solidFill>
                  <a:srgbClr val="FFFFFF"/>
                </a:solidFill>
                <a:latin typeface="Bebas Neue"/>
              </a:rPr>
              <a:t>nemzetpolitika</a:t>
            </a:r>
            <a:r>
              <a:rPr lang="en-US" sz="8000" dirty="0">
                <a:solidFill>
                  <a:srgbClr val="FFFFFF"/>
                </a:solidFill>
                <a:latin typeface="Bebas Neue"/>
              </a:rPr>
              <a:t> a </a:t>
            </a:r>
            <a:r>
              <a:rPr lang="en-US" sz="8000" dirty="0" err="1">
                <a:solidFill>
                  <a:srgbClr val="FFFFFF"/>
                </a:solidFill>
                <a:latin typeface="Bebas Neue"/>
              </a:rPr>
              <a:t>járványhelyzetben</a:t>
            </a:r>
            <a:endParaRPr lang="en-US" sz="8000" dirty="0">
              <a:solidFill>
                <a:srgbClr val="FFFFFF"/>
              </a:solidFill>
              <a:latin typeface="Bebas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z államvasút Trianonj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4791"/>
            <a:ext cx="11087100" cy="752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/>
          <p:cNvSpPr txBox="1"/>
          <p:nvPr/>
        </p:nvSpPr>
        <p:spPr>
          <a:xfrm>
            <a:off x="2975958" y="439963"/>
            <a:ext cx="11940282" cy="119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hu-HU" sz="8000" dirty="0" smtClean="0">
                <a:solidFill>
                  <a:srgbClr val="AB9A81"/>
                </a:solidFill>
                <a:latin typeface="Bebas Neue"/>
              </a:rPr>
              <a:t>1920</a:t>
            </a:r>
            <a:endParaRPr lang="en-US" sz="8000" dirty="0">
              <a:solidFill>
                <a:srgbClr val="AB9A81"/>
              </a:solidFill>
              <a:latin typeface="Bebas Neue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2032036" y="8785371"/>
            <a:ext cx="57684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600" dirty="0" smtClean="0">
                <a:latin typeface="Montserrat" panose="020B0604020202020204" charset="-18"/>
              </a:rPr>
              <a:t>A békeszerződés </a:t>
            </a:r>
            <a:r>
              <a:rPr lang="hu-HU" sz="2600" b="1" dirty="0" smtClean="0">
                <a:latin typeface="Montserrat" panose="020B0604020202020204" charset="-18"/>
              </a:rPr>
              <a:t>35</a:t>
            </a:r>
            <a:r>
              <a:rPr lang="hu-HU" sz="2600" b="1" dirty="0">
                <a:latin typeface="Montserrat" panose="020B0604020202020204" charset="-18"/>
              </a:rPr>
              <a:t> 000 fő</a:t>
            </a:r>
            <a:r>
              <a:rPr lang="hu-HU" sz="2600" dirty="0">
                <a:latin typeface="Montserrat" panose="020B0604020202020204" charset="-18"/>
              </a:rPr>
              <a:t>ben korlátozta </a:t>
            </a:r>
            <a:r>
              <a:rPr lang="hu-HU" sz="2600" b="1" dirty="0">
                <a:latin typeface="Montserrat" panose="020B0604020202020204" charset="-18"/>
              </a:rPr>
              <a:t>a magyar hadsereg létszámá</a:t>
            </a:r>
            <a:r>
              <a:rPr lang="hu-HU" sz="2600" dirty="0">
                <a:latin typeface="Montserrat" panose="020B0604020202020204" charset="-18"/>
              </a:rPr>
              <a:t>t</a:t>
            </a:r>
          </a:p>
        </p:txBody>
      </p:sp>
      <p:sp>
        <p:nvSpPr>
          <p:cNvPr id="4" name="Téglalap 3"/>
          <p:cNvSpPr/>
          <p:nvPr/>
        </p:nvSpPr>
        <p:spPr>
          <a:xfrm>
            <a:off x="12032036" y="1903267"/>
            <a:ext cx="55245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hu-HU" sz="2600" dirty="0">
                <a:latin typeface="Montserrat" panose="020B0604020202020204" charset="-18"/>
              </a:rPr>
              <a:t>Magyarország Horvát-Szlavónországot nem számítva </a:t>
            </a:r>
            <a:r>
              <a:rPr lang="hu-HU" sz="2600" dirty="0" smtClean="0">
                <a:latin typeface="Montserrat" panose="020B0604020202020204" charset="-18"/>
              </a:rPr>
              <a:t>elveszítette </a:t>
            </a:r>
            <a:r>
              <a:rPr lang="hu-HU" sz="2600" b="1" dirty="0" smtClean="0">
                <a:latin typeface="Montserrat" panose="020B0604020202020204" charset="-18"/>
              </a:rPr>
              <a:t>területének 67%-át</a:t>
            </a:r>
            <a:r>
              <a:rPr lang="hu-HU" sz="2600" dirty="0" smtClean="0">
                <a:latin typeface="Montserrat" panose="020B0604020202020204" charset="-18"/>
              </a:rPr>
              <a:t>, </a:t>
            </a:r>
            <a:r>
              <a:rPr lang="hu-HU" sz="2600" b="1" dirty="0" smtClean="0">
                <a:latin typeface="Montserrat" panose="020B0604020202020204" charset="-18"/>
              </a:rPr>
              <a:t>lakosságá</a:t>
            </a:r>
            <a:r>
              <a:rPr lang="hu-HU" sz="2600" dirty="0" smtClean="0">
                <a:latin typeface="Montserrat" panose="020B0604020202020204" charset="-18"/>
              </a:rPr>
              <a:t>nak pedig </a:t>
            </a:r>
            <a:r>
              <a:rPr lang="hu-HU" sz="2600" b="1" dirty="0" smtClean="0">
                <a:latin typeface="Montserrat" panose="020B0604020202020204" charset="-18"/>
              </a:rPr>
              <a:t>58,3 </a:t>
            </a:r>
            <a:r>
              <a:rPr lang="hu-HU" sz="2600" b="1" dirty="0">
                <a:latin typeface="Montserrat" panose="020B0604020202020204" charset="-18"/>
              </a:rPr>
              <a:t>%-</a:t>
            </a:r>
            <a:r>
              <a:rPr lang="hu-HU" sz="2600" b="1" dirty="0" smtClean="0">
                <a:latin typeface="Montserrat" panose="020B0604020202020204" charset="-18"/>
              </a:rPr>
              <a:t>át</a:t>
            </a:r>
            <a:r>
              <a:rPr lang="hu-HU" sz="2600" dirty="0" smtClean="0">
                <a:latin typeface="Montserrat" panose="020B0604020202020204" charset="-18"/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600" dirty="0" smtClean="0">
                <a:latin typeface="Montserrat" panose="020B0604020202020204" charset="-18"/>
              </a:rPr>
              <a:t>területe </a:t>
            </a:r>
            <a:r>
              <a:rPr lang="hu-HU" sz="2600" b="1" dirty="0" smtClean="0">
                <a:latin typeface="Montserrat" panose="020B0604020202020204" charset="-18"/>
              </a:rPr>
              <a:t>282 800 </a:t>
            </a:r>
            <a:r>
              <a:rPr lang="hu-HU" sz="2600" b="1" dirty="0">
                <a:latin typeface="Montserrat" panose="020B0604020202020204" charset="-18"/>
              </a:rPr>
              <a:t>km</a:t>
            </a:r>
            <a:r>
              <a:rPr lang="hu-HU" sz="2600" b="1" baseline="30000" dirty="0">
                <a:latin typeface="Montserrat" panose="020B0604020202020204" charset="-18"/>
              </a:rPr>
              <a:t>2</a:t>
            </a:r>
            <a:r>
              <a:rPr lang="hu-HU" sz="2600" b="1" dirty="0">
                <a:latin typeface="Montserrat" panose="020B0604020202020204" charset="-18"/>
              </a:rPr>
              <a:t> </a:t>
            </a:r>
            <a:r>
              <a:rPr lang="hu-HU" sz="2600" b="1" dirty="0" err="1">
                <a:latin typeface="Montserrat" panose="020B0604020202020204" charset="-18"/>
              </a:rPr>
              <a:t>-ről</a:t>
            </a:r>
            <a:r>
              <a:rPr lang="hu-HU" sz="2600" b="1" dirty="0">
                <a:latin typeface="Montserrat" panose="020B0604020202020204" charset="-18"/>
              </a:rPr>
              <a:t> 92 </a:t>
            </a:r>
            <a:r>
              <a:rPr lang="hu-HU" sz="2600" b="1" dirty="0" smtClean="0">
                <a:latin typeface="Montserrat" panose="020B0604020202020204" charset="-18"/>
              </a:rPr>
              <a:t>900 </a:t>
            </a:r>
            <a:r>
              <a:rPr lang="hu-HU" sz="2600" b="1" dirty="0">
                <a:latin typeface="Montserrat" panose="020B0604020202020204" charset="-18"/>
              </a:rPr>
              <a:t>km</a:t>
            </a:r>
            <a:r>
              <a:rPr lang="hu-HU" sz="2600" b="1" baseline="30000" dirty="0">
                <a:latin typeface="Montserrat" panose="020B0604020202020204" charset="-18"/>
              </a:rPr>
              <a:t>2</a:t>
            </a:r>
            <a:r>
              <a:rPr lang="hu-HU" sz="2600" b="1" dirty="0">
                <a:latin typeface="Montserrat" panose="020B0604020202020204" charset="-18"/>
              </a:rPr>
              <a:t> </a:t>
            </a:r>
            <a:r>
              <a:rPr lang="hu-HU" sz="2600" b="1" dirty="0" err="1">
                <a:latin typeface="Montserrat" panose="020B0604020202020204" charset="-18"/>
              </a:rPr>
              <a:t>-</a:t>
            </a:r>
            <a:r>
              <a:rPr lang="hu-HU" sz="2600" b="1" dirty="0" err="1" smtClean="0">
                <a:latin typeface="Montserrat" panose="020B0604020202020204" charset="-18"/>
              </a:rPr>
              <a:t>re</a:t>
            </a:r>
            <a:r>
              <a:rPr lang="hu-HU" sz="2600" dirty="0" smtClean="0">
                <a:latin typeface="Montserrat" panose="020B0604020202020204" charset="-18"/>
              </a:rPr>
              <a:t>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2600" dirty="0" smtClean="0">
                <a:latin typeface="Montserrat" panose="020B0604020202020204" charset="-18"/>
              </a:rPr>
              <a:t>lakossága </a:t>
            </a:r>
            <a:r>
              <a:rPr lang="hu-HU" sz="2600" b="1" dirty="0">
                <a:latin typeface="Montserrat" panose="020B0604020202020204" charset="-18"/>
              </a:rPr>
              <a:t>18 264 533 főről 7 615 117 főre</a:t>
            </a:r>
            <a:r>
              <a:rPr lang="hu-HU" sz="2600" dirty="0">
                <a:latin typeface="Montserrat" panose="020B0604020202020204" charset="-18"/>
              </a:rPr>
              <a:t> </a:t>
            </a:r>
            <a:r>
              <a:rPr lang="hu-HU" sz="2600" dirty="0" smtClean="0">
                <a:latin typeface="Montserrat" panose="020B0604020202020204" charset="-18"/>
              </a:rPr>
              <a:t>csökkent</a:t>
            </a:r>
            <a:endParaRPr lang="hu-HU" sz="2600" dirty="0">
              <a:latin typeface="Montserrat" panose="020B0604020202020204" charset="-18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2032036" y="5829300"/>
            <a:ext cx="625596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b="1" dirty="0" smtClean="0">
                <a:latin typeface="Montserrat" panose="020B0604020202020204" charset="-18"/>
              </a:rPr>
              <a:t>4 </a:t>
            </a:r>
            <a:r>
              <a:rPr lang="hu-HU" sz="2600" b="1" dirty="0">
                <a:latin typeface="Montserrat" panose="020B0604020202020204" charset="-18"/>
              </a:rPr>
              <a:t>241</a:t>
            </a:r>
            <a:r>
              <a:rPr lang="hu-HU" sz="2600" dirty="0">
                <a:latin typeface="Montserrat" panose="020B0604020202020204" charset="-18"/>
              </a:rPr>
              <a:t> gyárból </a:t>
            </a:r>
            <a:r>
              <a:rPr lang="hu-HU" sz="2600" b="1" dirty="0">
                <a:latin typeface="Montserrat" panose="020B0604020202020204" charset="-18"/>
              </a:rPr>
              <a:t>2 166</a:t>
            </a:r>
            <a:r>
              <a:rPr lang="hu-HU" sz="2600" dirty="0">
                <a:latin typeface="Montserrat" panose="020B0604020202020204" charset="-18"/>
              </a:rPr>
              <a:t>-ot </a:t>
            </a:r>
            <a:r>
              <a:rPr lang="hu-HU" sz="2600" dirty="0" smtClean="0">
                <a:latin typeface="Montserrat" panose="020B0604020202020204" charset="-18"/>
              </a:rPr>
              <a:t>veszítettünk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b="1" dirty="0" smtClean="0">
                <a:latin typeface="Montserrat" panose="020B0604020202020204" charset="-18"/>
              </a:rPr>
              <a:t>19 </a:t>
            </a:r>
            <a:r>
              <a:rPr lang="hu-HU" sz="2600" b="1" dirty="0">
                <a:latin typeface="Montserrat" panose="020B0604020202020204" charset="-18"/>
              </a:rPr>
              <a:t>723</a:t>
            </a:r>
            <a:r>
              <a:rPr lang="hu-HU" sz="2600" dirty="0">
                <a:latin typeface="Montserrat" panose="020B0604020202020204" charset="-18"/>
              </a:rPr>
              <a:t> </a:t>
            </a:r>
            <a:r>
              <a:rPr lang="hu-HU" sz="2600" b="1" dirty="0">
                <a:latin typeface="Montserrat" panose="020B0604020202020204" charset="-18"/>
              </a:rPr>
              <a:t>kilométer</a:t>
            </a:r>
            <a:r>
              <a:rPr lang="hu-HU" sz="2600" dirty="0">
                <a:latin typeface="Montserrat" panose="020B0604020202020204" charset="-18"/>
              </a:rPr>
              <a:t> </a:t>
            </a:r>
            <a:r>
              <a:rPr lang="hu-HU" sz="2600" b="1" dirty="0">
                <a:latin typeface="Montserrat" panose="020B0604020202020204" charset="-18"/>
              </a:rPr>
              <a:t>vasút</a:t>
            </a:r>
            <a:r>
              <a:rPr lang="hu-HU" sz="2600" dirty="0">
                <a:latin typeface="Montserrat" panose="020B0604020202020204" charset="-18"/>
              </a:rPr>
              <a:t>vonalból csak </a:t>
            </a:r>
            <a:r>
              <a:rPr lang="hu-HU" sz="2600" b="1" dirty="0">
                <a:latin typeface="Montserrat" panose="020B0604020202020204" charset="-18"/>
              </a:rPr>
              <a:t>8 364</a:t>
            </a:r>
            <a:r>
              <a:rPr lang="hu-HU" sz="2600" dirty="0">
                <a:latin typeface="Montserrat" panose="020B0604020202020204" charset="-18"/>
              </a:rPr>
              <a:t> </a:t>
            </a:r>
            <a:r>
              <a:rPr lang="hu-HU" sz="2600" b="1" dirty="0">
                <a:latin typeface="Montserrat" panose="020B0604020202020204" charset="-18"/>
              </a:rPr>
              <a:t>kilométer</a:t>
            </a:r>
            <a:r>
              <a:rPr lang="hu-HU" sz="2600" dirty="0">
                <a:latin typeface="Montserrat" panose="020B0604020202020204" charset="-18"/>
              </a:rPr>
              <a:t> </a:t>
            </a:r>
            <a:r>
              <a:rPr lang="hu-HU" sz="2600" dirty="0" smtClean="0">
                <a:latin typeface="Montserrat" panose="020B0604020202020204" charset="-18"/>
              </a:rPr>
              <a:t>maradt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b="1" dirty="0" smtClean="0">
                <a:latin typeface="Montserrat" panose="020B0604020202020204" charset="-18"/>
              </a:rPr>
              <a:t>92</a:t>
            </a:r>
            <a:r>
              <a:rPr lang="hu-HU" sz="2600" dirty="0">
                <a:latin typeface="Montserrat" panose="020B0604020202020204" charset="-18"/>
              </a:rPr>
              <a:t> </a:t>
            </a:r>
            <a:r>
              <a:rPr lang="hu-HU" sz="2600" b="1" dirty="0" smtClean="0">
                <a:latin typeface="Montserrat" panose="020B0604020202020204" charset="-18"/>
              </a:rPr>
              <a:t>város </a:t>
            </a:r>
            <a:r>
              <a:rPr lang="hu-HU" sz="2600" dirty="0" smtClean="0">
                <a:latin typeface="Montserrat" panose="020B0604020202020204" charset="-18"/>
              </a:rPr>
              <a:t>került határon túlra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600" dirty="0" smtClean="0">
                <a:latin typeface="Montserrat" panose="020B0604020202020204" charset="-18"/>
              </a:rPr>
              <a:t>Elveszítettük </a:t>
            </a:r>
            <a:r>
              <a:rPr lang="hu-HU" sz="2600" b="1" dirty="0" smtClean="0">
                <a:latin typeface="Montserrat" panose="020B0604020202020204" charset="-18"/>
              </a:rPr>
              <a:t>út- és a csatorna</a:t>
            </a:r>
            <a:r>
              <a:rPr lang="hu-HU" sz="2600" dirty="0" smtClean="0">
                <a:latin typeface="Montserrat" panose="020B0604020202020204" charset="-18"/>
              </a:rPr>
              <a:t>hálózatunk</a:t>
            </a:r>
            <a:r>
              <a:rPr lang="hu-HU" sz="2600" dirty="0">
                <a:latin typeface="Montserrat" panose="020B0604020202020204" charset="-18"/>
              </a:rPr>
              <a:t> </a:t>
            </a:r>
            <a:r>
              <a:rPr lang="hu-HU" sz="2600" b="1" dirty="0">
                <a:latin typeface="Montserrat" panose="020B0604020202020204" charset="-18"/>
              </a:rPr>
              <a:t>80 </a:t>
            </a:r>
            <a:r>
              <a:rPr lang="hu-HU" sz="2600" b="1" dirty="0" smtClean="0">
                <a:latin typeface="Montserrat" panose="020B0604020202020204" charset="-18"/>
              </a:rPr>
              <a:t>%-át</a:t>
            </a:r>
            <a:endParaRPr lang="hu-HU" sz="2600" b="1" dirty="0">
              <a:latin typeface="Montserra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880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rcRect t="385" r="1384" b="1635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767" y="0"/>
            <a:ext cx="17172348" cy="1028700"/>
            <a:chOff x="0" y="0"/>
            <a:chExt cx="5808918" cy="347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08918" cy="347980"/>
            </a:xfrm>
            <a:custGeom>
              <a:avLst/>
              <a:gdLst/>
              <a:ahLst/>
              <a:cxnLst/>
              <a:rect l="l" t="t" r="r" b="b"/>
              <a:pathLst>
                <a:path w="5808918" h="347980">
                  <a:moveTo>
                    <a:pt x="0" y="0"/>
                  </a:moveTo>
                  <a:lnTo>
                    <a:pt x="5808918" y="0"/>
                  </a:lnTo>
                  <a:lnTo>
                    <a:pt x="5808918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000000">
                <a:alpha val="6274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0" y="247459"/>
            <a:ext cx="18951398" cy="55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3800">
                <a:solidFill>
                  <a:srgbClr val="FFFFFF"/>
                </a:solidFill>
                <a:latin typeface="Montserrat"/>
              </a:rPr>
              <a:t>A Nemzeti Összetartozás Évéhez kapcsolódóan a nemzetpolitikában: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5768159"/>
            <a:ext cx="18213674" cy="1632114"/>
            <a:chOff x="0" y="0"/>
            <a:chExt cx="6161169" cy="5520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1169" cy="552098"/>
            </a:xfrm>
            <a:custGeom>
              <a:avLst/>
              <a:gdLst/>
              <a:ahLst/>
              <a:cxnLst/>
              <a:rect l="l" t="t" r="r" b="b"/>
              <a:pathLst>
                <a:path w="6161169" h="552098">
                  <a:moveTo>
                    <a:pt x="0" y="0"/>
                  </a:moveTo>
                  <a:lnTo>
                    <a:pt x="6161169" y="0"/>
                  </a:lnTo>
                  <a:lnTo>
                    <a:pt x="6161169" y="552098"/>
                  </a:lnTo>
                  <a:lnTo>
                    <a:pt x="0" y="552098"/>
                  </a:lnTo>
                  <a:close/>
                </a:path>
              </a:pathLst>
            </a:custGeom>
            <a:solidFill>
              <a:srgbClr val="C83C3C">
                <a:alpha val="71764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66117" y="6075200"/>
            <a:ext cx="16393183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Cél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: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hu-HU" sz="3600" dirty="0" smtClean="0">
                <a:solidFill>
                  <a:srgbClr val="FFFFFF"/>
                </a:solidFill>
                <a:latin typeface="Montserrat Bold"/>
              </a:rPr>
              <a:t>a magyar </a:t>
            </a:r>
            <a:r>
              <a:rPr lang="en-US" sz="3600" dirty="0" err="1" smtClean="0">
                <a:solidFill>
                  <a:srgbClr val="FFFFFF"/>
                </a:solidFill>
                <a:latin typeface="Montserrat Bold"/>
              </a:rPr>
              <a:t>nemzet</a:t>
            </a:r>
            <a:r>
              <a:rPr lang="en-US" sz="3600" dirty="0" smtClean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életerejét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a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világméretű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sikerektől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a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kisközösségi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eredményekig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együttesen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mutassuk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be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0" y="7400273"/>
            <a:ext cx="18288000" cy="1450646"/>
            <a:chOff x="0" y="0"/>
            <a:chExt cx="6186311" cy="4907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86311" cy="490712"/>
            </a:xfrm>
            <a:custGeom>
              <a:avLst/>
              <a:gdLst/>
              <a:ahLst/>
              <a:cxnLst/>
              <a:rect l="l" t="t" r="r" b="b"/>
              <a:pathLst>
                <a:path w="6186311" h="490712">
                  <a:moveTo>
                    <a:pt x="0" y="0"/>
                  </a:moveTo>
                  <a:lnTo>
                    <a:pt x="6186311" y="0"/>
                  </a:lnTo>
                  <a:lnTo>
                    <a:pt x="6186311" y="490712"/>
                  </a:lnTo>
                  <a:lnTo>
                    <a:pt x="0" y="490712"/>
                  </a:lnTo>
                  <a:close/>
                </a:path>
              </a:pathLst>
            </a:custGeom>
            <a:solidFill>
              <a:srgbClr val="FFFFFF">
                <a:alpha val="71764"/>
              </a:srgbClr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346208" y="7616580"/>
            <a:ext cx="17867466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A </a:t>
            </a:r>
            <a:r>
              <a:rPr lang="en-US" sz="3600">
                <a:solidFill>
                  <a:srgbClr val="000000"/>
                </a:solidFill>
                <a:latin typeface="Montserrat Bold"/>
              </a:rPr>
              <a:t>sikertörténetek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kel, </a:t>
            </a:r>
            <a:r>
              <a:rPr lang="en-US" sz="3600">
                <a:solidFill>
                  <a:srgbClr val="000000"/>
                </a:solidFill>
                <a:latin typeface="Montserrat Bold"/>
              </a:rPr>
              <a:t>személyes és közösségi történetek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kel a </a:t>
            </a:r>
            <a:r>
              <a:rPr lang="en-US" sz="3600" u="sng">
                <a:solidFill>
                  <a:srgbClr val="5271FF"/>
                </a:solidFill>
                <a:latin typeface="Montserrat"/>
              </a:rPr>
              <a:t>www.kulhonimagyarok.hu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 oldalunkon ismerkedhetnek meg az érdeklődők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0" y="8850919"/>
            <a:ext cx="18288000" cy="1264071"/>
            <a:chOff x="0" y="0"/>
            <a:chExt cx="6186311" cy="42759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86311" cy="427599"/>
            </a:xfrm>
            <a:custGeom>
              <a:avLst/>
              <a:gdLst/>
              <a:ahLst/>
              <a:cxnLst/>
              <a:rect l="l" t="t" r="r" b="b"/>
              <a:pathLst>
                <a:path w="6186311" h="427599">
                  <a:moveTo>
                    <a:pt x="0" y="0"/>
                  </a:moveTo>
                  <a:lnTo>
                    <a:pt x="6186311" y="0"/>
                  </a:lnTo>
                  <a:lnTo>
                    <a:pt x="6186311" y="427599"/>
                  </a:lnTo>
                  <a:lnTo>
                    <a:pt x="0" y="427599"/>
                  </a:lnTo>
                  <a:close/>
                </a:path>
              </a:pathLst>
            </a:custGeom>
            <a:solidFill>
              <a:srgbClr val="055226">
                <a:alpha val="71764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-108022" y="9041979"/>
            <a:ext cx="1806647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3600" dirty="0">
                <a:solidFill>
                  <a:srgbClr val="FFFD40"/>
                </a:solidFill>
                <a:latin typeface="Montserrat Bold"/>
              </a:rPr>
              <a:t>A Nemzetpolitikai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Államtitkárság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idei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programjai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ezen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tematikus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év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keretében</a:t>
            </a:r>
            <a:r>
              <a:rPr lang="en-US" sz="3600" dirty="0">
                <a:solidFill>
                  <a:schemeClr val="bg1"/>
                </a:solidFill>
                <a:latin typeface="Montserrat Bold"/>
              </a:rPr>
              <a:t>,</a:t>
            </a:r>
            <a:r>
              <a:rPr lang="en-US" sz="36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ahhoz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kapcsolódva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valósultak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és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valósulnak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meg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08947" y="-5987"/>
            <a:ext cx="11241240" cy="1029298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65785" y="4517936"/>
            <a:ext cx="8356600" cy="3031618"/>
            <a:chOff x="0" y="0"/>
            <a:chExt cx="2826800" cy="10255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6801" cy="1025510"/>
            </a:xfrm>
            <a:custGeom>
              <a:avLst/>
              <a:gdLst/>
              <a:ahLst/>
              <a:cxnLst/>
              <a:rect l="l" t="t" r="r" b="b"/>
              <a:pathLst>
                <a:path w="2826801" h="1025510">
                  <a:moveTo>
                    <a:pt x="0" y="0"/>
                  </a:moveTo>
                  <a:lnTo>
                    <a:pt x="2826801" y="0"/>
                  </a:lnTo>
                  <a:lnTo>
                    <a:pt x="2826801" y="1025510"/>
                  </a:lnTo>
                  <a:lnTo>
                    <a:pt x="0" y="1025510"/>
                  </a:lnTo>
                  <a:close/>
                </a:path>
              </a:pathLst>
            </a:custGeom>
            <a:solidFill>
              <a:srgbClr val="000000">
                <a:alpha val="5764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340453" y="0"/>
            <a:ext cx="12947547" cy="1581640"/>
            <a:chOff x="0" y="0"/>
            <a:chExt cx="4379787" cy="5350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79787" cy="535024"/>
            </a:xfrm>
            <a:custGeom>
              <a:avLst/>
              <a:gdLst/>
              <a:ahLst/>
              <a:cxnLst/>
              <a:rect l="l" t="t" r="r" b="b"/>
              <a:pathLst>
                <a:path w="4379787" h="535024">
                  <a:moveTo>
                    <a:pt x="0" y="0"/>
                  </a:moveTo>
                  <a:lnTo>
                    <a:pt x="4379787" y="0"/>
                  </a:lnTo>
                  <a:lnTo>
                    <a:pt x="4379787" y="535024"/>
                  </a:lnTo>
                  <a:lnTo>
                    <a:pt x="0" y="535024"/>
                  </a:ln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266840" y="5450186"/>
            <a:ext cx="7578725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FFF"/>
                </a:solidFill>
                <a:latin typeface="Montserrat Bold"/>
              </a:rPr>
              <a:t>    </a:t>
            </a:r>
            <a:r>
              <a:rPr lang="en-US" sz="4200">
                <a:solidFill>
                  <a:srgbClr val="FFFD40"/>
                </a:solidFill>
                <a:latin typeface="Montserrat Bold"/>
              </a:rPr>
              <a:t>külhoni magyar vállalkozó </a:t>
            </a:r>
            <a:r>
              <a:rPr lang="en-US" sz="4200">
                <a:solidFill>
                  <a:srgbClr val="FFFFFF"/>
                </a:solidFill>
                <a:latin typeface="Montserrat Bold"/>
              </a:rPr>
              <a:t>vett részt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11673" y="4737335"/>
            <a:ext cx="1163241" cy="68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  <a:spcBef>
                <a:spcPct val="0"/>
              </a:spcBef>
            </a:pPr>
            <a:r>
              <a:rPr lang="en-US" sz="4800">
                <a:solidFill>
                  <a:srgbClr val="FFFD40"/>
                </a:solidFill>
                <a:latin typeface="Montserrat Bold"/>
              </a:rPr>
              <a:t>200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44085" y="503144"/>
            <a:ext cx="11940282" cy="931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12"/>
              </a:lnSpc>
            </a:pPr>
            <a:r>
              <a:rPr lang="en-US" sz="7200">
                <a:solidFill>
                  <a:srgbClr val="FFFFFF"/>
                </a:solidFill>
                <a:latin typeface="Bebas Neue"/>
              </a:rPr>
              <a:t>vállalkozóknak szóló programok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85796" y="2273359"/>
            <a:ext cx="8716580" cy="1854762"/>
            <a:chOff x="0" y="0"/>
            <a:chExt cx="2948571" cy="6274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48571" cy="627413"/>
            </a:xfrm>
            <a:custGeom>
              <a:avLst/>
              <a:gdLst/>
              <a:ahLst/>
              <a:cxnLst/>
              <a:rect l="l" t="t" r="r" b="b"/>
              <a:pathLst>
                <a:path w="2948571" h="627413">
                  <a:moveTo>
                    <a:pt x="0" y="0"/>
                  </a:moveTo>
                  <a:lnTo>
                    <a:pt x="2948571" y="0"/>
                  </a:lnTo>
                  <a:lnTo>
                    <a:pt x="2948571" y="627413"/>
                  </a:lnTo>
                  <a:lnTo>
                    <a:pt x="0" y="627413"/>
                  </a:lnTo>
                  <a:close/>
                </a:path>
              </a:pathLst>
            </a:custGeom>
            <a:solidFill>
              <a:srgbClr val="CDF0F1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309203" y="2613238"/>
            <a:ext cx="9069765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000000"/>
                </a:solidFill>
                <a:latin typeface="Montserrat Bold"/>
              </a:rPr>
              <a:t>    Kárpát-medencei magyar vállalkozók I. online találkozója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132293" y="4128121"/>
            <a:ext cx="7155707" cy="4644241"/>
            <a:chOff x="0" y="0"/>
            <a:chExt cx="2676929" cy="157101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76929" cy="1571015"/>
            </a:xfrm>
            <a:custGeom>
              <a:avLst/>
              <a:gdLst/>
              <a:ahLst/>
              <a:cxnLst/>
              <a:rect l="l" t="t" r="r" b="b"/>
              <a:pathLst>
                <a:path w="2676929" h="1571015">
                  <a:moveTo>
                    <a:pt x="0" y="0"/>
                  </a:moveTo>
                  <a:lnTo>
                    <a:pt x="2676929" y="0"/>
                  </a:lnTo>
                  <a:lnTo>
                    <a:pt x="2676929" y="1571015"/>
                  </a:lnTo>
                  <a:lnTo>
                    <a:pt x="0" y="1571015"/>
                  </a:lnTo>
                  <a:close/>
                </a:path>
              </a:pathLst>
            </a:custGeom>
            <a:solidFill>
              <a:srgbClr val="CAF6D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132293" y="2273359"/>
            <a:ext cx="7155707" cy="1854762"/>
            <a:chOff x="0" y="0"/>
            <a:chExt cx="2676929" cy="62741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76929" cy="627413"/>
            </a:xfrm>
            <a:custGeom>
              <a:avLst/>
              <a:gdLst/>
              <a:ahLst/>
              <a:cxnLst/>
              <a:rect l="l" t="t" r="r" b="b"/>
              <a:pathLst>
                <a:path w="2676929" h="627413">
                  <a:moveTo>
                    <a:pt x="0" y="0"/>
                  </a:moveTo>
                  <a:lnTo>
                    <a:pt x="2676929" y="0"/>
                  </a:lnTo>
                  <a:lnTo>
                    <a:pt x="2676929" y="627413"/>
                  </a:lnTo>
                  <a:lnTo>
                    <a:pt x="0" y="627413"/>
                  </a:lnTo>
                  <a:close/>
                </a:path>
              </a:pathLst>
            </a:custGeom>
            <a:solidFill>
              <a:srgbClr val="637061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0832894" y="2802513"/>
            <a:ext cx="7455106" cy="60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FFF"/>
                </a:solidFill>
                <a:latin typeface="Montserrat Bold"/>
              </a:rPr>
              <a:t>    Vállalkozz, Vajdaság!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814227" y="4912526"/>
            <a:ext cx="5859132" cy="309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Támogatásunkkal a Prosperitati Alapítványegy </a:t>
            </a:r>
            <a:r>
              <a:rPr lang="en-US" sz="3600">
                <a:solidFill>
                  <a:srgbClr val="000000"/>
                </a:solidFill>
                <a:latin typeface="Montserrat Bold"/>
              </a:rPr>
              <a:t>új online platform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ot indított a kezdő és fiatal vállalkozóknak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72185" y="6991008"/>
            <a:ext cx="7543800" cy="558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2"/>
              </a:lnSpc>
            </a:pPr>
            <a:r>
              <a:rPr lang="en-US" sz="3600">
                <a:solidFill>
                  <a:srgbClr val="FFFFFF"/>
                </a:solidFill>
                <a:latin typeface="Montserrat Bold"/>
              </a:rPr>
              <a:t>szakmai partnerünk: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828304" y="7660298"/>
            <a:ext cx="2529978" cy="13155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7717" y="4305301"/>
            <a:ext cx="4165599" cy="4038599"/>
            <a:chOff x="0" y="0"/>
            <a:chExt cx="1735546" cy="106117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735546" cy="1061172"/>
            </a:xfrm>
            <a:custGeom>
              <a:avLst/>
              <a:gdLst/>
              <a:ahLst/>
              <a:cxnLst/>
              <a:rect l="l" t="t" r="r" b="b"/>
              <a:pathLst>
                <a:path w="1735546" h="1061172">
                  <a:moveTo>
                    <a:pt x="0" y="0"/>
                  </a:moveTo>
                  <a:lnTo>
                    <a:pt x="1735546" y="0"/>
                  </a:lnTo>
                  <a:lnTo>
                    <a:pt x="1735546" y="1061172"/>
                  </a:lnTo>
                  <a:lnTo>
                    <a:pt x="0" y="1061172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477717" y="1873267"/>
            <a:ext cx="4089400" cy="2355833"/>
            <a:chOff x="0" y="0"/>
            <a:chExt cx="1735546" cy="86446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1735546" cy="864465"/>
            </a:xfrm>
            <a:custGeom>
              <a:avLst/>
              <a:gdLst/>
              <a:ahLst/>
              <a:cxnLst/>
              <a:rect l="l" t="t" r="r" b="b"/>
              <a:pathLst>
                <a:path w="1735546" h="864465">
                  <a:moveTo>
                    <a:pt x="0" y="0"/>
                  </a:moveTo>
                  <a:lnTo>
                    <a:pt x="1735546" y="0"/>
                  </a:lnTo>
                  <a:lnTo>
                    <a:pt x="1735546" y="864465"/>
                  </a:lnTo>
                  <a:lnTo>
                    <a:pt x="0" y="864465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3352715" y="155444"/>
            <a:ext cx="14935285" cy="1197888"/>
            <a:chOff x="0" y="0"/>
            <a:chExt cx="5052183" cy="4052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52183" cy="405211"/>
            </a:xfrm>
            <a:custGeom>
              <a:avLst/>
              <a:gdLst/>
              <a:ahLst/>
              <a:cxnLst/>
              <a:rect l="l" t="t" r="r" b="b"/>
              <a:pathLst>
                <a:path w="5052183" h="405211">
                  <a:moveTo>
                    <a:pt x="0" y="0"/>
                  </a:moveTo>
                  <a:lnTo>
                    <a:pt x="5052183" y="0"/>
                  </a:lnTo>
                  <a:lnTo>
                    <a:pt x="5052183" y="405211"/>
                  </a:lnTo>
                  <a:lnTo>
                    <a:pt x="0" y="405211"/>
                  </a:lnTo>
                  <a:close/>
                </a:path>
              </a:pathLst>
            </a:custGeom>
            <a:solidFill>
              <a:srgbClr val="4E5B8E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2" cstate="screen"/>
          <a:srcRect/>
          <a:stretch/>
        </p:blipFill>
        <p:spPr>
          <a:xfrm>
            <a:off x="13447777" y="4305301"/>
            <a:ext cx="4937759" cy="403859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38701" y="4305301"/>
            <a:ext cx="8609076" cy="4038599"/>
            <a:chOff x="0" y="0"/>
            <a:chExt cx="2491183" cy="1061172"/>
          </a:xfrm>
          <a:solidFill>
            <a:srgbClr val="7030A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491183" cy="1061172"/>
            </a:xfrm>
            <a:custGeom>
              <a:avLst/>
              <a:gdLst/>
              <a:ahLst/>
              <a:cxnLst/>
              <a:rect l="l" t="t" r="r" b="b"/>
              <a:pathLst>
                <a:path w="2491183" h="1061172">
                  <a:moveTo>
                    <a:pt x="0" y="0"/>
                  </a:moveTo>
                  <a:lnTo>
                    <a:pt x="2491183" y="0"/>
                  </a:lnTo>
                  <a:lnTo>
                    <a:pt x="2491183" y="1061172"/>
                  </a:lnTo>
                  <a:lnTo>
                    <a:pt x="0" y="1061172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4838701" y="4381792"/>
            <a:ext cx="8572500" cy="3818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hu-HU" sz="3400" dirty="0" smtClean="0">
                <a:solidFill>
                  <a:schemeClr val="bg1"/>
                </a:solidFill>
                <a:latin typeface="Montserrat"/>
              </a:rPr>
              <a:t>Online formában szerveztük meg tavasszal a </a:t>
            </a:r>
            <a:r>
              <a:rPr lang="hu-HU" sz="3400" b="1" dirty="0" smtClean="0">
                <a:solidFill>
                  <a:srgbClr val="FFFF00"/>
                </a:solidFill>
                <a:latin typeface="Montserrat"/>
              </a:rPr>
              <a:t>2019/2020-as vetélkedő </a:t>
            </a:r>
            <a:r>
              <a:rPr lang="en-US" sz="3400" b="1" dirty="0" err="1" smtClean="0">
                <a:solidFill>
                  <a:srgbClr val="FFFF00"/>
                </a:solidFill>
                <a:latin typeface="Montserrat"/>
              </a:rPr>
              <a:t>Nagydöntő</a:t>
            </a:r>
            <a:r>
              <a:rPr lang="hu-HU" sz="3400" b="1" dirty="0" err="1" smtClean="0">
                <a:solidFill>
                  <a:srgbClr val="FFFF00"/>
                </a:solidFill>
                <a:latin typeface="Montserrat"/>
              </a:rPr>
              <a:t>jé</a:t>
            </a:r>
            <a:r>
              <a:rPr lang="hu-HU" sz="3400" dirty="0" err="1" smtClean="0">
                <a:solidFill>
                  <a:schemeClr val="bg1"/>
                </a:solidFill>
                <a:latin typeface="Montserrat"/>
              </a:rPr>
              <a:t>t</a:t>
            </a:r>
            <a:r>
              <a:rPr lang="hu-HU" sz="3400" dirty="0" smtClean="0">
                <a:solidFill>
                  <a:schemeClr val="bg1"/>
                </a:solidFill>
                <a:latin typeface="Montserrat"/>
              </a:rPr>
              <a:t>, </a:t>
            </a:r>
            <a:r>
              <a:rPr lang="hu-HU" sz="3400" dirty="0">
                <a:solidFill>
                  <a:schemeClr val="bg1"/>
                </a:solidFill>
                <a:latin typeface="Montserrat"/>
              </a:rPr>
              <a:t>t</a:t>
            </a:r>
            <a:r>
              <a:rPr lang="en-US" sz="3400" dirty="0" err="1" smtClean="0">
                <a:solidFill>
                  <a:schemeClr val="bg1"/>
                </a:solidFill>
                <a:latin typeface="Montserrat"/>
              </a:rPr>
              <a:t>egnap</a:t>
            </a:r>
            <a:r>
              <a:rPr lang="en-US" sz="3400" dirty="0" smtClean="0">
                <a:solidFill>
                  <a:schemeClr val="bg1"/>
                </a:solidFill>
                <a:latin typeface="Montserrat"/>
              </a:rPr>
              <a:t> </a:t>
            </a:r>
            <a:r>
              <a:rPr lang="hu-HU" sz="3400" dirty="0" smtClean="0">
                <a:solidFill>
                  <a:schemeClr val="bg1"/>
                </a:solidFill>
                <a:latin typeface="Montserrat"/>
              </a:rPr>
              <a:t>pedig </a:t>
            </a:r>
            <a:r>
              <a:rPr lang="en-US" sz="3400" dirty="0" smtClean="0">
                <a:solidFill>
                  <a:schemeClr val="bg1"/>
                </a:solidFill>
                <a:latin typeface="Montserrat"/>
              </a:rPr>
              <a:t>a 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Nagy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Nyári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Határtalanul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 </a:t>
            </a:r>
            <a:r>
              <a:rPr lang="en-US" sz="3400" dirty="0" err="1" smtClean="0">
                <a:solidFill>
                  <a:srgbClr val="FFFF00"/>
                </a:solidFill>
                <a:latin typeface="Montserrat Bold"/>
              </a:rPr>
              <a:t>Vetélkedő</a:t>
            </a:r>
            <a:r>
              <a:rPr lang="hu-HU" sz="3400" dirty="0">
                <a:solidFill>
                  <a:srgbClr val="FFFF00"/>
                </a:solidFill>
                <a:latin typeface="Montserrat Bold"/>
              </a:rPr>
              <a:t> </a:t>
            </a:r>
            <a:r>
              <a:rPr lang="hu-HU" sz="3400" dirty="0" smtClean="0">
                <a:solidFill>
                  <a:srgbClr val="FFFF00"/>
                </a:solidFill>
                <a:latin typeface="Montserrat Bold"/>
              </a:rPr>
              <a:t>döntőjé</a:t>
            </a:r>
            <a:r>
              <a:rPr lang="hu-HU" sz="3400" dirty="0" smtClean="0">
                <a:solidFill>
                  <a:schemeClr val="bg1"/>
                </a:solidFill>
                <a:latin typeface="Montserrat" panose="020B0604020202020204" charset="-18"/>
              </a:rPr>
              <a:t>t, melyben </a:t>
            </a:r>
            <a:r>
              <a:rPr lang="hu-HU" sz="3400" dirty="0" smtClean="0">
                <a:solidFill>
                  <a:srgbClr val="FFFF00"/>
                </a:solidFill>
                <a:latin typeface="Montserrat Bold"/>
              </a:rPr>
              <a:t>a diaszpórából is </a:t>
            </a:r>
            <a:r>
              <a:rPr lang="hu-HU" sz="3400" dirty="0" smtClean="0">
                <a:solidFill>
                  <a:schemeClr val="bg1"/>
                </a:solidFill>
                <a:latin typeface="Montserrat" panose="020B0604020202020204" charset="-18"/>
              </a:rPr>
              <a:t>részt vettek</a:t>
            </a:r>
          </a:p>
          <a:p>
            <a:pPr algn="ctr"/>
            <a:endParaRPr lang="hu-HU" sz="900" dirty="0" smtClean="0">
              <a:solidFill>
                <a:schemeClr val="bg1"/>
              </a:solidFill>
              <a:latin typeface="Montserrat" panose="020B0604020202020204" charset="-18"/>
            </a:endParaRPr>
          </a:p>
          <a:p>
            <a:pPr algn="ctr">
              <a:lnSpc>
                <a:spcPts val="4104"/>
              </a:lnSpc>
            </a:pPr>
            <a:r>
              <a:rPr lang="hu-HU" sz="3400" dirty="0" smtClean="0">
                <a:solidFill>
                  <a:schemeClr val="bg1"/>
                </a:solidFill>
                <a:latin typeface="Montserrat" panose="020B0604020202020204" charset="-18"/>
              </a:rPr>
              <a:t>A versennyel már </a:t>
            </a:r>
            <a:r>
              <a:rPr lang="hu-HU" sz="3400" b="1" dirty="0" smtClean="0">
                <a:solidFill>
                  <a:srgbClr val="FFFF00"/>
                </a:solidFill>
                <a:latin typeface="Montserrat" panose="020B0604020202020204" charset="-18"/>
              </a:rPr>
              <a:t>több mint 100 ezer diák</a:t>
            </a:r>
            <a:r>
              <a:rPr lang="hu-HU" sz="3400" dirty="0" smtClean="0">
                <a:solidFill>
                  <a:schemeClr val="bg1"/>
                </a:solidFill>
                <a:latin typeface="Montserrat" panose="020B0604020202020204" charset="-18"/>
              </a:rPr>
              <a:t>ot értünk el</a:t>
            </a:r>
            <a:endParaRPr lang="en-US" sz="3400" dirty="0">
              <a:solidFill>
                <a:schemeClr val="bg1"/>
              </a:solidFill>
              <a:latin typeface="Montserrat" panose="020B0604020202020204" charset="-1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08723" y="294883"/>
            <a:ext cx="13961706" cy="105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0"/>
              </a:lnSpc>
            </a:pPr>
            <a:r>
              <a:rPr lang="en-US" sz="7200">
                <a:solidFill>
                  <a:srgbClr val="FFFFFF"/>
                </a:solidFill>
                <a:latin typeface="Bebas Neue"/>
              </a:rPr>
              <a:t>gyerekeknek és fiataloknak szóló felhívások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6316" y="2535480"/>
            <a:ext cx="36322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600" dirty="0" err="1" smtClean="0">
                <a:latin typeface="Montserrat Bold"/>
              </a:rPr>
              <a:t>Miénk</a:t>
            </a:r>
            <a:r>
              <a:rPr lang="en-US" sz="3600" dirty="0" smtClean="0">
                <a:latin typeface="Montserrat Bold"/>
              </a:rPr>
              <a:t> </a:t>
            </a:r>
            <a:r>
              <a:rPr lang="en-US" sz="3600" dirty="0">
                <a:latin typeface="Montserrat Bold"/>
              </a:rPr>
              <a:t>a </a:t>
            </a:r>
            <a:r>
              <a:rPr lang="en-US" sz="3600" dirty="0" err="1">
                <a:latin typeface="Montserrat Bold"/>
              </a:rPr>
              <a:t>város</a:t>
            </a:r>
            <a:r>
              <a:rPr lang="en-US" sz="3600" dirty="0">
                <a:latin typeface="Montserrat Bold"/>
              </a:rPr>
              <a:t>! </a:t>
            </a:r>
            <a:r>
              <a:rPr lang="en-US" sz="3600" dirty="0" err="1">
                <a:latin typeface="Montserrat Bold"/>
              </a:rPr>
              <a:t>játék</a:t>
            </a:r>
            <a:endParaRPr lang="en-US" sz="3600" dirty="0">
              <a:latin typeface="Montserrat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838701" y="1895751"/>
            <a:ext cx="8572500" cy="2333349"/>
            <a:chOff x="0" y="0"/>
            <a:chExt cx="2491183" cy="864465"/>
          </a:xfrm>
          <a:solidFill>
            <a:schemeClr val="accent6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1183" cy="864465"/>
            </a:xfrm>
            <a:custGeom>
              <a:avLst/>
              <a:gdLst/>
              <a:ahLst/>
              <a:cxnLst/>
              <a:rect l="l" t="t" r="r" b="b"/>
              <a:pathLst>
                <a:path w="2491183" h="864465">
                  <a:moveTo>
                    <a:pt x="0" y="0"/>
                  </a:moveTo>
                  <a:lnTo>
                    <a:pt x="2491183" y="0"/>
                  </a:lnTo>
                  <a:lnTo>
                    <a:pt x="2491183" y="864465"/>
                  </a:lnTo>
                  <a:lnTo>
                    <a:pt x="0" y="864465"/>
                  </a:lnTo>
                  <a:close/>
                </a:path>
              </a:pathLst>
            </a:custGeom>
            <a:grpFill/>
          </p:spPr>
        </p:sp>
      </p:grpSp>
      <p:sp>
        <p:nvSpPr>
          <p:cNvPr id="16" name="TextBox 16"/>
          <p:cNvSpPr txBox="1"/>
          <p:nvPr/>
        </p:nvSpPr>
        <p:spPr>
          <a:xfrm>
            <a:off x="4876802" y="2262505"/>
            <a:ext cx="8077198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3400" dirty="0">
                <a:solidFill>
                  <a:srgbClr val="FFFF00"/>
                </a:solidFill>
                <a:latin typeface="Montserrat Bold"/>
              </a:rPr>
              <a:t>2500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külhoni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gyerek</a:t>
            </a:r>
            <a:r>
              <a:rPr lang="en-US" sz="3400" dirty="0">
                <a:solidFill>
                  <a:srgbClr val="FFFF00"/>
                </a:solidFill>
                <a:latin typeface="Montserrat"/>
              </a:rPr>
              <a:t> </a:t>
            </a:r>
            <a:r>
              <a:rPr lang="en-US" sz="3400" b="1" dirty="0">
                <a:solidFill>
                  <a:schemeClr val="bg1"/>
                </a:solidFill>
                <a:latin typeface="Montserrat"/>
              </a:rPr>
              <a:t>60 000 </a:t>
            </a:r>
            <a:r>
              <a:rPr lang="en-US" sz="3400" b="1" dirty="0" err="1">
                <a:solidFill>
                  <a:schemeClr val="bg1"/>
                </a:solidFill>
                <a:latin typeface="Montserrat"/>
              </a:rPr>
              <a:t>megoldás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t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küldött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be,  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115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Csodasarok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talált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gazdára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333" y="5367960"/>
            <a:ext cx="37181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600" dirty="0" err="1" smtClean="0">
                <a:latin typeface="Montserrat Bold"/>
              </a:rPr>
              <a:t>Határtalanul</a:t>
            </a:r>
            <a:r>
              <a:rPr lang="en-US" sz="3600" dirty="0" smtClean="0">
                <a:latin typeface="Montserrat Bold"/>
              </a:rPr>
              <a:t> </a:t>
            </a:r>
            <a:r>
              <a:rPr lang="en-US" sz="3600" dirty="0" err="1">
                <a:latin typeface="Montserrat Bold"/>
              </a:rPr>
              <a:t>középiskolai</a:t>
            </a:r>
            <a:r>
              <a:rPr lang="en-US" sz="3600" dirty="0">
                <a:latin typeface="Montserrat Bold"/>
              </a:rPr>
              <a:t> </a:t>
            </a:r>
            <a:r>
              <a:rPr lang="en-US" sz="3600" dirty="0" err="1">
                <a:latin typeface="Montserrat Bold"/>
              </a:rPr>
              <a:t>vetélkedő</a:t>
            </a:r>
            <a:endParaRPr lang="en-US" sz="3600" dirty="0">
              <a:latin typeface="Montserrat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439617" y="8446019"/>
            <a:ext cx="4165599" cy="1581640"/>
            <a:chOff x="0" y="0"/>
            <a:chExt cx="1735546" cy="611556"/>
          </a:xfrm>
          <a:solidFill>
            <a:srgbClr val="66FFFF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5546" cy="611556"/>
            </a:xfrm>
            <a:custGeom>
              <a:avLst/>
              <a:gdLst/>
              <a:ahLst/>
              <a:cxnLst/>
              <a:rect l="l" t="t" r="r" b="b"/>
              <a:pathLst>
                <a:path w="1735546" h="611556">
                  <a:moveTo>
                    <a:pt x="0" y="0"/>
                  </a:moveTo>
                  <a:lnTo>
                    <a:pt x="1735546" y="0"/>
                  </a:lnTo>
                  <a:lnTo>
                    <a:pt x="1735546" y="611556"/>
                  </a:lnTo>
                  <a:lnTo>
                    <a:pt x="0" y="611556"/>
                  </a:lnTo>
                  <a:close/>
                </a:path>
              </a:pathLst>
            </a:custGeom>
            <a:grpFill/>
          </p:spPr>
        </p:sp>
      </p:grpSp>
      <p:sp>
        <p:nvSpPr>
          <p:cNvPr id="20" name="TextBox 20"/>
          <p:cNvSpPr txBox="1"/>
          <p:nvPr/>
        </p:nvSpPr>
        <p:spPr>
          <a:xfrm>
            <a:off x="535626" y="8621286"/>
            <a:ext cx="40894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600" dirty="0" err="1" smtClean="0">
                <a:latin typeface="Montserrat Bold"/>
              </a:rPr>
              <a:t>Középiskolások</a:t>
            </a:r>
            <a:r>
              <a:rPr lang="en-US" sz="3600" dirty="0" smtClean="0">
                <a:latin typeface="Montserrat Bold"/>
              </a:rPr>
              <a:t> </a:t>
            </a:r>
            <a:r>
              <a:rPr lang="en-US" sz="3600" dirty="0">
                <a:latin typeface="Montserrat Bold"/>
              </a:rPr>
              <a:t>online </a:t>
            </a:r>
            <a:r>
              <a:rPr lang="en-US" sz="3600" dirty="0" err="1">
                <a:latin typeface="Montserrat Bold"/>
              </a:rPr>
              <a:t>képzése</a:t>
            </a:r>
            <a:endParaRPr lang="en-US" sz="3600" dirty="0">
              <a:latin typeface="Montserrat Bold"/>
            </a:endParaRPr>
          </a:p>
        </p:txBody>
      </p:sp>
      <p:grpSp>
        <p:nvGrpSpPr>
          <p:cNvPr id="25" name="Group 5"/>
          <p:cNvGrpSpPr/>
          <p:nvPr/>
        </p:nvGrpSpPr>
        <p:grpSpPr>
          <a:xfrm>
            <a:off x="4838701" y="8446018"/>
            <a:ext cx="12947547" cy="1581640"/>
            <a:chOff x="0" y="0"/>
            <a:chExt cx="4379787" cy="535024"/>
          </a:xfrm>
        </p:grpSpPr>
        <p:sp>
          <p:nvSpPr>
            <p:cNvPr id="26" name="Freeform 6"/>
            <p:cNvSpPr/>
            <p:nvPr/>
          </p:nvSpPr>
          <p:spPr>
            <a:xfrm>
              <a:off x="0" y="0"/>
              <a:ext cx="4379787" cy="535024"/>
            </a:xfrm>
            <a:custGeom>
              <a:avLst/>
              <a:gdLst/>
              <a:ahLst/>
              <a:cxnLst/>
              <a:rect l="l" t="t" r="r" b="b"/>
              <a:pathLst>
                <a:path w="4379787" h="535024">
                  <a:moveTo>
                    <a:pt x="0" y="0"/>
                  </a:moveTo>
                  <a:lnTo>
                    <a:pt x="4379787" y="0"/>
                  </a:lnTo>
                  <a:lnTo>
                    <a:pt x="4379787" y="535024"/>
                  </a:lnTo>
                  <a:lnTo>
                    <a:pt x="0" y="535024"/>
                  </a:lnTo>
                  <a:close/>
                </a:path>
              </a:pathLst>
            </a:custGeom>
            <a:solidFill>
              <a:srgbClr val="00C2CB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5181600" y="8711053"/>
            <a:ext cx="12047792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4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Online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workshopok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at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szerveztünk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a Hello </a:t>
            </a:r>
            <a:r>
              <a:rPr lang="en-US" sz="3400" dirty="0" smtClean="0">
                <a:solidFill>
                  <a:schemeClr val="bg1"/>
                </a:solidFill>
                <a:latin typeface="Montserrat"/>
              </a:rPr>
              <a:t>Wo</a:t>
            </a:r>
            <a:r>
              <a:rPr lang="hu-HU" sz="3400" dirty="0" err="1" smtClean="0">
                <a:solidFill>
                  <a:schemeClr val="bg1"/>
                </a:solidFill>
                <a:latin typeface="Montserrat"/>
              </a:rPr>
              <a:t>od</a:t>
            </a:r>
            <a:r>
              <a:rPr lang="en-US" sz="3400" dirty="0" smtClean="0">
                <a:solidFill>
                  <a:schemeClr val="bg1"/>
                </a:solidFill>
                <a:latin typeface="Montserrat"/>
              </a:rPr>
              <a:t>dal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,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amelyen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mintegy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>
                <a:solidFill>
                  <a:srgbClr val="FFFF00"/>
                </a:solidFill>
                <a:latin typeface="Montserrat Bold"/>
              </a:rPr>
              <a:t>100 </a:t>
            </a:r>
            <a:r>
              <a:rPr lang="en-US" sz="3400" dirty="0" err="1">
                <a:solidFill>
                  <a:srgbClr val="FFFF00"/>
                </a:solidFill>
                <a:latin typeface="Montserrat Bold"/>
              </a:rPr>
              <a:t>fiatal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vett</a:t>
            </a:r>
            <a:r>
              <a:rPr lang="en-US" sz="3400" dirty="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chemeClr val="bg1"/>
                </a:solidFill>
                <a:latin typeface="Montserrat"/>
              </a:rPr>
              <a:t>részt</a:t>
            </a:r>
            <a:endParaRPr lang="en-US" sz="3400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 rotWithShape="1">
          <a:blip r:embed="rId3" cstate="screen"/>
          <a:srcRect/>
          <a:stretch/>
        </p:blipFill>
        <p:spPr>
          <a:xfrm>
            <a:off x="13392913" y="1895751"/>
            <a:ext cx="4895087" cy="233390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9538" y="7227357"/>
            <a:ext cx="7467600" cy="1275432"/>
            <a:chOff x="0" y="0"/>
            <a:chExt cx="2538560" cy="4314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38560" cy="431442"/>
            </a:xfrm>
            <a:custGeom>
              <a:avLst/>
              <a:gdLst/>
              <a:ahLst/>
              <a:cxnLst/>
              <a:rect l="l" t="t" r="r" b="b"/>
              <a:pathLst>
                <a:path w="2538560" h="431442">
                  <a:moveTo>
                    <a:pt x="0" y="0"/>
                  </a:moveTo>
                  <a:lnTo>
                    <a:pt x="2538560" y="0"/>
                  </a:lnTo>
                  <a:lnTo>
                    <a:pt x="2538560" y="431442"/>
                  </a:lnTo>
                  <a:lnTo>
                    <a:pt x="0" y="431442"/>
                  </a:lnTo>
                  <a:close/>
                </a:path>
              </a:pathLst>
            </a:custGeom>
            <a:solidFill>
              <a:srgbClr val="BD566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365926" y="1542504"/>
            <a:ext cx="7504503" cy="1610997"/>
            <a:chOff x="0" y="0"/>
            <a:chExt cx="2538560" cy="5449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38560" cy="544954"/>
            </a:xfrm>
            <a:custGeom>
              <a:avLst/>
              <a:gdLst/>
              <a:ahLst/>
              <a:cxnLst/>
              <a:rect l="l" t="t" r="r" b="b"/>
              <a:pathLst>
                <a:path w="2538560" h="544954">
                  <a:moveTo>
                    <a:pt x="0" y="0"/>
                  </a:moveTo>
                  <a:lnTo>
                    <a:pt x="2538560" y="0"/>
                  </a:lnTo>
                  <a:lnTo>
                    <a:pt x="2538560" y="544954"/>
                  </a:lnTo>
                  <a:lnTo>
                    <a:pt x="0" y="544954"/>
                  </a:lnTo>
                  <a:close/>
                </a:path>
              </a:pathLst>
            </a:custGeom>
            <a:solidFill>
              <a:srgbClr val="5B70B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365926" y="3145402"/>
            <a:ext cx="7559909" cy="6922743"/>
            <a:chOff x="0" y="0"/>
            <a:chExt cx="2557302" cy="23417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57302" cy="2341767"/>
            </a:xfrm>
            <a:custGeom>
              <a:avLst/>
              <a:gdLst/>
              <a:ahLst/>
              <a:cxnLst/>
              <a:rect l="l" t="t" r="r" b="b"/>
              <a:pathLst>
                <a:path w="2557302" h="2341767">
                  <a:moveTo>
                    <a:pt x="0" y="0"/>
                  </a:moveTo>
                  <a:lnTo>
                    <a:pt x="2557302" y="0"/>
                  </a:lnTo>
                  <a:lnTo>
                    <a:pt x="2557302" y="2341767"/>
                  </a:lnTo>
                  <a:lnTo>
                    <a:pt x="0" y="2341767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80111" y="7317046"/>
            <a:ext cx="712547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közel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 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600 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kisfilm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 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és</a:t>
            </a:r>
            <a:r>
              <a:rPr lang="en-US" sz="3600" dirty="0">
                <a:solidFill>
                  <a:srgbClr val="FFFD40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D40"/>
                </a:solidFill>
                <a:latin typeface="Montserrat Bold"/>
              </a:rPr>
              <a:t>videóüzenet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 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érkezett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352715" y="104775"/>
            <a:ext cx="14935285" cy="1197888"/>
            <a:chOff x="0" y="0"/>
            <a:chExt cx="5052183" cy="4052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52183" cy="405211"/>
            </a:xfrm>
            <a:custGeom>
              <a:avLst/>
              <a:gdLst/>
              <a:ahLst/>
              <a:cxnLst/>
              <a:rect l="l" t="t" r="r" b="b"/>
              <a:pathLst>
                <a:path w="5052183" h="405211">
                  <a:moveTo>
                    <a:pt x="0" y="0"/>
                  </a:moveTo>
                  <a:lnTo>
                    <a:pt x="5052183" y="0"/>
                  </a:lnTo>
                  <a:lnTo>
                    <a:pt x="5052183" y="405211"/>
                  </a:lnTo>
                  <a:lnTo>
                    <a:pt x="0" y="405211"/>
                  </a:lnTo>
                  <a:close/>
                </a:path>
              </a:pathLst>
            </a:custGeom>
            <a:solidFill>
              <a:srgbClr val="4E5B8E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3586945" y="174492"/>
            <a:ext cx="13961706" cy="105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80"/>
              </a:lnSpc>
            </a:pPr>
            <a:r>
              <a:rPr lang="en-US" sz="7200" dirty="0" err="1">
                <a:solidFill>
                  <a:srgbClr val="FFFFFF"/>
                </a:solidFill>
                <a:latin typeface="Bebas Neue"/>
              </a:rPr>
              <a:t>gyerekeknek</a:t>
            </a:r>
            <a:r>
              <a:rPr lang="en-US" sz="7200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Bebas Neue"/>
              </a:rPr>
              <a:t>és</a:t>
            </a:r>
            <a:r>
              <a:rPr lang="en-US" sz="7200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Bebas Neue"/>
              </a:rPr>
              <a:t>fiataloknak</a:t>
            </a:r>
            <a:r>
              <a:rPr lang="en-US" sz="7200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Bebas Neue"/>
              </a:rPr>
              <a:t>szóló</a:t>
            </a:r>
            <a:r>
              <a:rPr lang="en-US" sz="7200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7200" dirty="0" err="1">
                <a:solidFill>
                  <a:srgbClr val="FFFFFF"/>
                </a:solidFill>
                <a:latin typeface="Bebas Neue"/>
              </a:rPr>
              <a:t>felhívások</a:t>
            </a:r>
            <a:endParaRPr lang="en-US" sz="7200" dirty="0">
              <a:solidFill>
                <a:srgbClr val="FFFFFF"/>
              </a:solidFill>
              <a:latin typeface="Bebas Neue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19537" y="1534405"/>
            <a:ext cx="7504503" cy="1610997"/>
            <a:chOff x="0" y="0"/>
            <a:chExt cx="2538560" cy="5449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538560" cy="544954"/>
            </a:xfrm>
            <a:custGeom>
              <a:avLst/>
              <a:gdLst/>
              <a:ahLst/>
              <a:cxnLst/>
              <a:rect l="l" t="t" r="r" b="b"/>
              <a:pathLst>
                <a:path w="2538560" h="544954">
                  <a:moveTo>
                    <a:pt x="0" y="0"/>
                  </a:moveTo>
                  <a:lnTo>
                    <a:pt x="2538560" y="0"/>
                  </a:lnTo>
                  <a:lnTo>
                    <a:pt x="2538560" y="544954"/>
                  </a:lnTo>
                  <a:lnTo>
                    <a:pt x="0" y="544954"/>
                  </a:lnTo>
                  <a:close/>
                </a:path>
              </a:pathLst>
            </a:custGeom>
            <a:solidFill>
              <a:srgbClr val="9F344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64871" y="1752401"/>
            <a:ext cx="6568013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88"/>
              </a:lnSpc>
            </a:pP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Milyen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jó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hogy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itt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vagyunk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videópályázat</a:t>
            </a:r>
            <a:endParaRPr lang="en-US" sz="42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19537" y="8530536"/>
            <a:ext cx="9288511" cy="1037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04"/>
              </a:lnSpc>
            </a:pPr>
            <a:r>
              <a:rPr lang="en-US" sz="3600" dirty="0">
                <a:solidFill>
                  <a:srgbClr val="000000"/>
                </a:solidFill>
                <a:latin typeface="Montserrat"/>
              </a:rPr>
              <a:t>A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legsikerebb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pályamunkák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elérhetőek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600" u="sng" dirty="0">
                <a:solidFill>
                  <a:srgbClr val="5271FF"/>
                </a:solidFill>
                <a:latin typeface="Montserrat"/>
              </a:rPr>
              <a:t>www.kulhonimagyarok.hu</a:t>
            </a:r>
            <a:r>
              <a:rPr lang="en-US" sz="36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/>
              </a:rPr>
              <a:t>oldalon</a:t>
            </a:r>
            <a:endParaRPr lang="en-US" sz="36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889576" y="1760500"/>
            <a:ext cx="6568013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Jó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tanuló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,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jó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sportoló</a:t>
            </a:r>
            <a:r>
              <a:rPr lang="en-US" sz="42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 Bold"/>
              </a:rPr>
              <a:t>pályázat</a:t>
            </a:r>
            <a:endParaRPr lang="en-US" sz="4200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421331" y="3353703"/>
            <a:ext cx="7358037" cy="2065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Az oktatási-nevelési támogatáshoz kapcsolódóan hirdettük meg azok számára, </a:t>
            </a:r>
            <a:r>
              <a:rPr lang="en-US" sz="3600">
                <a:solidFill>
                  <a:srgbClr val="5271FF"/>
                </a:solidFill>
                <a:latin typeface="Montserrat Bold"/>
              </a:rPr>
              <a:t>akik a sportban is sikeresek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67798" y="5891112"/>
            <a:ext cx="7358037" cy="52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</a:pPr>
            <a:r>
              <a:rPr lang="en-US" sz="3600">
                <a:solidFill>
                  <a:srgbClr val="5271FF"/>
                </a:solidFill>
                <a:latin typeface="Montserrat Bold"/>
              </a:rPr>
              <a:t>247 pályázat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 érkezett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67798" y="6806887"/>
            <a:ext cx="7302632" cy="309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régiónként egy fő </a:t>
            </a:r>
            <a:r>
              <a:rPr lang="en-US" sz="3600">
                <a:solidFill>
                  <a:srgbClr val="5271FF"/>
                </a:solidFill>
                <a:latin typeface="Montserrat Bold"/>
              </a:rPr>
              <a:t>„Az év külhoni magyar jó tanulója, jó sportolója” cím</a:t>
            </a:r>
            <a:r>
              <a:rPr lang="en-US" sz="3600">
                <a:solidFill>
                  <a:srgbClr val="000000"/>
                </a:solidFill>
                <a:latin typeface="Montserrat"/>
              </a:rPr>
              <a:t>ben és fejenként </a:t>
            </a:r>
            <a:r>
              <a:rPr lang="en-US" sz="3600">
                <a:solidFill>
                  <a:srgbClr val="5271FF"/>
                </a:solidFill>
                <a:latin typeface="Montserrat Bold"/>
              </a:rPr>
              <a:t>300 ezer Ft</a:t>
            </a:r>
          </a:p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Montserrat"/>
              </a:rPr>
              <a:t>összegű pénzjutalomban részesül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919537" y="3145402"/>
            <a:ext cx="7467600" cy="4104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4724400" y="266700"/>
            <a:ext cx="9598860" cy="783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400" dirty="0">
                <a:solidFill>
                  <a:srgbClr val="5271FF"/>
                </a:solidFill>
                <a:latin typeface="Montserrat"/>
              </a:rPr>
              <a:t>www.kulhonimagyarok.hu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876432" y="2255520"/>
            <a:ext cx="6230823" cy="320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1253216" y="6515100"/>
            <a:ext cx="5148072" cy="35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723925" y="6423660"/>
            <a:ext cx="6799330" cy="350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447800" y="2226564"/>
            <a:ext cx="7239000" cy="350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636776" y="1635252"/>
            <a:ext cx="6923055" cy="6096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1"/>
                </a:solidFill>
                <a:latin typeface="Montserrat" panose="020B0604020202020204" charset="-18"/>
              </a:rPr>
              <a:t>hírek</a:t>
            </a:r>
            <a:endParaRPr lang="hu-HU" sz="3600" dirty="0">
              <a:solidFill>
                <a:schemeClr val="tx1"/>
              </a:solidFill>
              <a:latin typeface="Montserrat" panose="020B0604020202020204" charset="-18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11125200" y="1447800"/>
            <a:ext cx="5982055" cy="743712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1"/>
                </a:solidFill>
                <a:latin typeface="Montserrat" panose="020B0604020202020204" charset="-18"/>
              </a:rPr>
              <a:t>A Kárpát-medence arcai</a:t>
            </a:r>
            <a:endParaRPr lang="hu-HU" sz="3600" dirty="0">
              <a:solidFill>
                <a:schemeClr val="tx1"/>
              </a:solidFill>
              <a:latin typeface="Montserrat" panose="020B0604020202020204" charset="-18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1828800" y="5791200"/>
            <a:ext cx="6629400" cy="6096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>
                <a:solidFill>
                  <a:schemeClr val="tx1"/>
                </a:solidFill>
                <a:latin typeface="Montserrat" panose="020B0604020202020204" charset="-18"/>
              </a:rPr>
              <a:t>p</a:t>
            </a:r>
            <a:r>
              <a:rPr lang="hu-HU" sz="3600" dirty="0" smtClean="0">
                <a:solidFill>
                  <a:schemeClr val="tx1"/>
                </a:solidFill>
                <a:latin typeface="Montserrat" panose="020B0604020202020204" charset="-18"/>
              </a:rPr>
              <a:t>ályázati felhívások</a:t>
            </a:r>
            <a:endParaRPr lang="hu-HU" sz="3600" dirty="0">
              <a:solidFill>
                <a:schemeClr val="tx1"/>
              </a:solidFill>
              <a:latin typeface="Montserrat" panose="020B0604020202020204" charset="-18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11582400" y="5786387"/>
            <a:ext cx="4818888" cy="609600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dirty="0" smtClean="0">
                <a:solidFill>
                  <a:schemeClr val="tx1"/>
                </a:solidFill>
                <a:latin typeface="Montserrat" panose="020B0604020202020204" charset="-18"/>
              </a:rPr>
              <a:t>programok</a:t>
            </a:r>
            <a:endParaRPr lang="hu-HU" sz="3600" dirty="0">
              <a:solidFill>
                <a:schemeClr val="tx1"/>
              </a:solidFill>
              <a:latin typeface="Montserra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2410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276600" y="1104900"/>
            <a:ext cx="11940282" cy="119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 err="1">
                <a:solidFill>
                  <a:srgbClr val="80CC9B"/>
                </a:solidFill>
                <a:latin typeface="Bebas Neue"/>
              </a:rPr>
              <a:t>Köszönöm</a:t>
            </a:r>
            <a:r>
              <a:rPr lang="en-US" sz="8000" dirty="0">
                <a:solidFill>
                  <a:srgbClr val="80CC9B"/>
                </a:solidFill>
                <a:latin typeface="Bebas Neue"/>
              </a:rPr>
              <a:t> a </a:t>
            </a:r>
            <a:r>
              <a:rPr lang="en-US" sz="8000" dirty="0" err="1">
                <a:solidFill>
                  <a:srgbClr val="80CC9B"/>
                </a:solidFill>
                <a:latin typeface="Bebas Neue"/>
              </a:rPr>
              <a:t>figyelmet</a:t>
            </a:r>
            <a:r>
              <a:rPr lang="en-US" sz="8000" dirty="0">
                <a:solidFill>
                  <a:srgbClr val="80CC9B"/>
                </a:solidFill>
                <a:latin typeface="Bebas Neue"/>
              </a:rPr>
              <a:t>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384" y="7000695"/>
            <a:ext cx="9598860" cy="783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3600" dirty="0">
                <a:solidFill>
                  <a:srgbClr val="5271FF"/>
                </a:solidFill>
                <a:latin typeface="Montserrat"/>
              </a:rPr>
              <a:t>www.kulhonimagyarok.hu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0058400" y="3270504"/>
            <a:ext cx="7239000" cy="370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12001" y="3270504"/>
            <a:ext cx="8492375" cy="339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8989260" y="7009250"/>
            <a:ext cx="9598860" cy="1617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hu-HU" sz="3600" dirty="0" smtClean="0">
                <a:solidFill>
                  <a:srgbClr val="5271FF"/>
                </a:solidFill>
                <a:latin typeface="Montserrat"/>
              </a:rPr>
              <a:t>A Nemzetpolitikai Államtitkárság </a:t>
            </a:r>
            <a:r>
              <a:rPr lang="hu-HU" sz="3600" dirty="0" err="1" smtClean="0">
                <a:solidFill>
                  <a:srgbClr val="5271FF"/>
                </a:solidFill>
                <a:latin typeface="Montserrat"/>
              </a:rPr>
              <a:t>Facebook</a:t>
            </a:r>
            <a:r>
              <a:rPr lang="hu-HU" sz="3600" dirty="0" smtClean="0">
                <a:solidFill>
                  <a:srgbClr val="5271FF"/>
                </a:solidFill>
                <a:latin typeface="Montserrat"/>
              </a:rPr>
              <a:t> oldala</a:t>
            </a:r>
            <a:endParaRPr lang="en-US" sz="3600" dirty="0">
              <a:solidFill>
                <a:srgbClr val="5271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7739" y="1803665"/>
            <a:ext cx="13281753" cy="2035365"/>
            <a:chOff x="0" y="0"/>
            <a:chExt cx="4492840" cy="688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2840" cy="688506"/>
            </a:xfrm>
            <a:custGeom>
              <a:avLst/>
              <a:gdLst/>
              <a:ahLst/>
              <a:cxnLst/>
              <a:rect l="l" t="t" r="r" b="b"/>
              <a:pathLst>
                <a:path w="4492840" h="688506">
                  <a:moveTo>
                    <a:pt x="0" y="0"/>
                  </a:moveTo>
                  <a:lnTo>
                    <a:pt x="4492840" y="0"/>
                  </a:lnTo>
                  <a:lnTo>
                    <a:pt x="4492840" y="688506"/>
                  </a:lnTo>
                  <a:lnTo>
                    <a:pt x="0" y="688506"/>
                  </a:lnTo>
                  <a:close/>
                </a:path>
              </a:pathLst>
            </a:custGeom>
            <a:solidFill>
              <a:srgbClr val="4B4949">
                <a:alpha val="9176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97739" y="4692148"/>
            <a:ext cx="13045609" cy="2092243"/>
            <a:chOff x="0" y="0"/>
            <a:chExt cx="4412959" cy="7077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12959" cy="707746"/>
            </a:xfrm>
            <a:custGeom>
              <a:avLst/>
              <a:gdLst/>
              <a:ahLst/>
              <a:cxnLst/>
              <a:rect l="l" t="t" r="r" b="b"/>
              <a:pathLst>
                <a:path w="4412959" h="707746">
                  <a:moveTo>
                    <a:pt x="0" y="0"/>
                  </a:moveTo>
                  <a:lnTo>
                    <a:pt x="4412959" y="0"/>
                  </a:lnTo>
                  <a:lnTo>
                    <a:pt x="4412959" y="707746"/>
                  </a:lnTo>
                  <a:lnTo>
                    <a:pt x="0" y="707746"/>
                  </a:lnTo>
                  <a:close/>
                </a:path>
              </a:pathLst>
            </a:custGeom>
            <a:solidFill>
              <a:srgbClr val="4B4949">
                <a:alpha val="9176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97739" y="7562127"/>
            <a:ext cx="13045609" cy="2206217"/>
            <a:chOff x="0" y="0"/>
            <a:chExt cx="4412959" cy="7463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2959" cy="746301"/>
            </a:xfrm>
            <a:custGeom>
              <a:avLst/>
              <a:gdLst/>
              <a:ahLst/>
              <a:cxnLst/>
              <a:rect l="l" t="t" r="r" b="b"/>
              <a:pathLst>
                <a:path w="4412959" h="746301">
                  <a:moveTo>
                    <a:pt x="0" y="0"/>
                  </a:moveTo>
                  <a:lnTo>
                    <a:pt x="4412959" y="0"/>
                  </a:lnTo>
                  <a:lnTo>
                    <a:pt x="4412959" y="746301"/>
                  </a:lnTo>
                  <a:lnTo>
                    <a:pt x="0" y="746301"/>
                  </a:lnTo>
                  <a:close/>
                </a:path>
              </a:pathLst>
            </a:custGeom>
            <a:solidFill>
              <a:srgbClr val="4B4949">
                <a:alpha val="91764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1863001" y="1803665"/>
            <a:ext cx="5273115" cy="78692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75958" y="439963"/>
            <a:ext cx="11940282" cy="119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dirty="0" err="1">
                <a:solidFill>
                  <a:srgbClr val="AB9A81"/>
                </a:solidFill>
                <a:latin typeface="Bebas Neue"/>
              </a:rPr>
              <a:t>Mit</a:t>
            </a:r>
            <a:r>
              <a:rPr lang="en-US" sz="8000" dirty="0">
                <a:solidFill>
                  <a:srgbClr val="AB9A81"/>
                </a:solidFill>
                <a:latin typeface="Bebas Neue"/>
              </a:rPr>
              <a:t> </a:t>
            </a:r>
            <a:r>
              <a:rPr lang="en-US" sz="8000" dirty="0" err="1">
                <a:solidFill>
                  <a:srgbClr val="AB9A81"/>
                </a:solidFill>
                <a:latin typeface="Bebas Neue"/>
              </a:rPr>
              <a:t>örököltünk</a:t>
            </a:r>
            <a:r>
              <a:rPr lang="en-US" sz="8000" dirty="0">
                <a:solidFill>
                  <a:srgbClr val="AB9A81"/>
                </a:solidFill>
                <a:latin typeface="Bebas Neue"/>
              </a:rPr>
              <a:t> 2010-ben?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8733" y="2233845"/>
            <a:ext cx="11032642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DE59"/>
                </a:solidFill>
                <a:latin typeface="Montserrat Bold"/>
              </a:rPr>
              <a:t>leépített nemzetpolitikai intézményrendszer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25108" y="7937523"/>
            <a:ext cx="10937893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DE59"/>
                </a:solidFill>
                <a:latin typeface="Montserrat Bold"/>
              </a:rPr>
              <a:t>bizalmatlanság az anyaország és a külhoni magyarság között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7903" y="5172075"/>
            <a:ext cx="10834301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DE59"/>
                </a:solidFill>
                <a:latin typeface="Montserrat Bold"/>
              </a:rPr>
              <a:t>magára hagyott külhoni magyar intézmények és szervezetek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1863001" y="8831719"/>
            <a:ext cx="5273115" cy="936625"/>
            <a:chOff x="0" y="0"/>
            <a:chExt cx="1783745" cy="3168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83745" cy="316834"/>
            </a:xfrm>
            <a:custGeom>
              <a:avLst/>
              <a:gdLst/>
              <a:ahLst/>
              <a:cxnLst/>
              <a:rect l="l" t="t" r="r" b="b"/>
              <a:pathLst>
                <a:path w="1783745" h="316834">
                  <a:moveTo>
                    <a:pt x="0" y="0"/>
                  </a:moveTo>
                  <a:lnTo>
                    <a:pt x="1783745" y="0"/>
                  </a:lnTo>
                  <a:lnTo>
                    <a:pt x="1783745" y="316834"/>
                  </a:lnTo>
                  <a:lnTo>
                    <a:pt x="0" y="316834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1940936" y="8967038"/>
            <a:ext cx="5195180" cy="6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A szentlászlói református templom felújítás előtt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04470" y="1942957"/>
            <a:ext cx="13138878" cy="2036732"/>
            <a:chOff x="0" y="0"/>
            <a:chExt cx="4444509" cy="6889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4509" cy="688969"/>
            </a:xfrm>
            <a:custGeom>
              <a:avLst/>
              <a:gdLst/>
              <a:ahLst/>
              <a:cxnLst/>
              <a:rect l="l" t="t" r="r" b="b"/>
              <a:pathLst>
                <a:path w="4444509" h="688969">
                  <a:moveTo>
                    <a:pt x="0" y="0"/>
                  </a:moveTo>
                  <a:lnTo>
                    <a:pt x="4444509" y="0"/>
                  </a:lnTo>
                  <a:lnTo>
                    <a:pt x="4444509" y="688969"/>
                  </a:lnTo>
                  <a:lnTo>
                    <a:pt x="0" y="688969"/>
                  </a:lnTo>
                  <a:close/>
                </a:path>
              </a:pathLst>
            </a:custGeom>
            <a:solidFill>
              <a:srgbClr val="96B7E9">
                <a:alpha val="91764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173859" y="439963"/>
            <a:ext cx="11940282" cy="119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>
                <a:solidFill>
                  <a:srgbClr val="AB9A81"/>
                </a:solidFill>
                <a:latin typeface="Bebas Neue"/>
              </a:rPr>
              <a:t>Hová jutottunk 10 év alatt?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04470" y="4620921"/>
            <a:ext cx="13281753" cy="2051491"/>
            <a:chOff x="0" y="0"/>
            <a:chExt cx="4492840" cy="693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92840" cy="693961"/>
            </a:xfrm>
            <a:custGeom>
              <a:avLst/>
              <a:gdLst/>
              <a:ahLst/>
              <a:cxnLst/>
              <a:rect l="l" t="t" r="r" b="b"/>
              <a:pathLst>
                <a:path w="4492840" h="693961">
                  <a:moveTo>
                    <a:pt x="0" y="0"/>
                  </a:moveTo>
                  <a:lnTo>
                    <a:pt x="4492840" y="0"/>
                  </a:lnTo>
                  <a:lnTo>
                    <a:pt x="4492840" y="693961"/>
                  </a:lnTo>
                  <a:lnTo>
                    <a:pt x="0" y="693961"/>
                  </a:lnTo>
                  <a:close/>
                </a:path>
              </a:pathLst>
            </a:custGeom>
            <a:solidFill>
              <a:srgbClr val="96B7E9">
                <a:alpha val="91764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504470" y="7343161"/>
            <a:ext cx="13281753" cy="2007214"/>
            <a:chOff x="0" y="0"/>
            <a:chExt cx="4492840" cy="6789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92840" cy="678984"/>
            </a:xfrm>
            <a:custGeom>
              <a:avLst/>
              <a:gdLst/>
              <a:ahLst/>
              <a:cxnLst/>
              <a:rect l="l" t="t" r="r" b="b"/>
              <a:pathLst>
                <a:path w="4492840" h="678984">
                  <a:moveTo>
                    <a:pt x="0" y="0"/>
                  </a:moveTo>
                  <a:lnTo>
                    <a:pt x="4492840" y="0"/>
                  </a:lnTo>
                  <a:lnTo>
                    <a:pt x="4492840" y="678984"/>
                  </a:lnTo>
                  <a:lnTo>
                    <a:pt x="0" y="678984"/>
                  </a:lnTo>
                  <a:close/>
                </a:path>
              </a:pathLst>
            </a:custGeom>
            <a:solidFill>
              <a:srgbClr val="96B7E9">
                <a:alpha val="91764"/>
              </a:srgb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screen"/>
          <a:srcRect l="8322" b="12851"/>
          <a:stretch>
            <a:fillRect/>
          </a:stretch>
        </p:blipFill>
        <p:spPr>
          <a:xfrm>
            <a:off x="12755562" y="1942957"/>
            <a:ext cx="5317257" cy="740741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29168" y="2014748"/>
            <a:ext cx="11755694" cy="180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7D7"/>
                </a:solidFill>
                <a:latin typeface="Montserrat Bold"/>
              </a:rPr>
              <a:t>működő nemzetpolitikai intézményrendszer</a:t>
            </a:r>
          </a:p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7D7"/>
                </a:solidFill>
                <a:latin typeface="Montserrat Bold"/>
              </a:rPr>
              <a:t>folyamatos kapcsolattartás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4470" y="5059164"/>
            <a:ext cx="12080392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7D7"/>
                </a:solidFill>
                <a:latin typeface="Montserrat Bold"/>
              </a:rPr>
              <a:t>nagyságrendileg megnövelt támogatások</a:t>
            </a:r>
          </a:p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7D7"/>
                </a:solidFill>
                <a:latin typeface="Montserrat Bold"/>
              </a:rPr>
              <a:t>rendszerszintű programok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4470" y="7633815"/>
            <a:ext cx="12080392" cy="1203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7D7"/>
                </a:solidFill>
                <a:latin typeface="Montserrat Bold"/>
              </a:rPr>
              <a:t>egységes Kárpát-medence</a:t>
            </a:r>
          </a:p>
          <a:p>
            <a:pPr algn="ctr">
              <a:lnSpc>
                <a:spcPts val="4788"/>
              </a:lnSpc>
            </a:pPr>
            <a:r>
              <a:rPr lang="en-US" sz="4200">
                <a:solidFill>
                  <a:srgbClr val="FFF7D7"/>
                </a:solidFill>
                <a:latin typeface="Montserrat Bold"/>
              </a:rPr>
              <a:t>egységes nemzet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55562" y="9350375"/>
            <a:ext cx="5234185" cy="936625"/>
            <a:chOff x="0" y="0"/>
            <a:chExt cx="1770576" cy="31683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70576" cy="316834"/>
            </a:xfrm>
            <a:custGeom>
              <a:avLst/>
              <a:gdLst/>
              <a:ahLst/>
              <a:cxnLst/>
              <a:rect l="l" t="t" r="r" b="b"/>
              <a:pathLst>
                <a:path w="1770576" h="316834">
                  <a:moveTo>
                    <a:pt x="0" y="0"/>
                  </a:moveTo>
                  <a:lnTo>
                    <a:pt x="1770576" y="0"/>
                  </a:lnTo>
                  <a:lnTo>
                    <a:pt x="1770576" y="316834"/>
                  </a:lnTo>
                  <a:lnTo>
                    <a:pt x="0" y="316834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2872503" y="9485694"/>
            <a:ext cx="5117244" cy="6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A szentlászlói református templom felújítás után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6112"/>
            <a:ext cx="13045609" cy="2064335"/>
            <a:chOff x="0" y="0"/>
            <a:chExt cx="4412959" cy="698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2959" cy="698306"/>
            </a:xfrm>
            <a:custGeom>
              <a:avLst/>
              <a:gdLst/>
              <a:ahLst/>
              <a:cxnLst/>
              <a:rect l="l" t="t" r="r" b="b"/>
              <a:pathLst>
                <a:path w="4412959" h="698306">
                  <a:moveTo>
                    <a:pt x="0" y="0"/>
                  </a:moveTo>
                  <a:lnTo>
                    <a:pt x="4412959" y="0"/>
                  </a:lnTo>
                  <a:lnTo>
                    <a:pt x="4412959" y="698306"/>
                  </a:lnTo>
                  <a:lnTo>
                    <a:pt x="0" y="698306"/>
                  </a:lnTo>
                  <a:close/>
                </a:path>
              </a:pathLst>
            </a:custGeom>
            <a:solidFill>
              <a:srgbClr val="EAE8EA">
                <a:alpha val="9176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099641" y="6946237"/>
            <a:ext cx="12188359" cy="3159710"/>
            <a:chOff x="0" y="0"/>
            <a:chExt cx="4122976" cy="10688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22976" cy="1068840"/>
            </a:xfrm>
            <a:custGeom>
              <a:avLst/>
              <a:gdLst/>
              <a:ahLst/>
              <a:cxnLst/>
              <a:rect l="l" t="t" r="r" b="b"/>
              <a:pathLst>
                <a:path w="4122976" h="1068840">
                  <a:moveTo>
                    <a:pt x="0" y="0"/>
                  </a:moveTo>
                  <a:lnTo>
                    <a:pt x="4122976" y="0"/>
                  </a:lnTo>
                  <a:lnTo>
                    <a:pt x="4122976" y="1068840"/>
                  </a:lnTo>
                  <a:lnTo>
                    <a:pt x="0" y="1068840"/>
                  </a:lnTo>
                  <a:close/>
                </a:path>
              </a:pathLst>
            </a:custGeom>
            <a:solidFill>
              <a:srgbClr val="211F1C">
                <a:alpha val="8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17500" y="1038225"/>
            <a:ext cx="14019907" cy="189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9"/>
              </a:lnSpc>
            </a:pPr>
            <a:r>
              <a:rPr lang="en-US" sz="6400">
                <a:solidFill>
                  <a:srgbClr val="4B4949"/>
                </a:solidFill>
                <a:latin typeface="Bebas Neue"/>
              </a:rPr>
              <a:t>Működő nemzetpolitikai intézményrendszer</a:t>
            </a:r>
          </a:p>
          <a:p>
            <a:pPr>
              <a:lnSpc>
                <a:spcPts val="7359"/>
              </a:lnSpc>
            </a:pPr>
            <a:r>
              <a:rPr lang="en-US" sz="6400">
                <a:solidFill>
                  <a:srgbClr val="4B4949"/>
                </a:solidFill>
                <a:latin typeface="Bebas Neue"/>
              </a:rPr>
              <a:t>folyamatos kapcsolattartás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3625" y="7033715"/>
            <a:ext cx="12080392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0" lvl="1" indent="-453390">
              <a:lnSpc>
                <a:spcPts val="5838"/>
              </a:lnSpc>
              <a:buFont typeface="Arial"/>
              <a:buChar char="•"/>
            </a:pPr>
            <a:r>
              <a:rPr lang="hu-HU" sz="4200" dirty="0">
                <a:solidFill>
                  <a:srgbClr val="FFFFFF"/>
                </a:solidFill>
                <a:latin typeface="Montserrat"/>
              </a:rPr>
              <a:t>Ú</a:t>
            </a:r>
            <a:r>
              <a:rPr lang="hu-HU" sz="4200" dirty="0" smtClean="0">
                <a:solidFill>
                  <a:srgbClr val="FFFFFF"/>
                </a:solidFill>
                <a:latin typeface="Montserrat"/>
              </a:rPr>
              <a:t>j</a:t>
            </a:r>
            <a:r>
              <a:rPr lang="en-US" sz="4200" dirty="0" err="1" smtClean="0">
                <a:solidFill>
                  <a:srgbClr val="FFFFFF"/>
                </a:solidFill>
                <a:latin typeface="Montserrat"/>
              </a:rPr>
              <a:t>raindítottuk</a:t>
            </a:r>
            <a:r>
              <a:rPr lang="en-US" sz="42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200" dirty="0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4200" dirty="0">
                <a:solidFill>
                  <a:srgbClr val="FFDE59"/>
                </a:solidFill>
                <a:latin typeface="Montserrat Bold"/>
              </a:rPr>
              <a:t>MÁÉRT</a:t>
            </a:r>
            <a:r>
              <a:rPr lang="en-US" sz="4200" dirty="0">
                <a:solidFill>
                  <a:srgbClr val="FFFFFF"/>
                </a:solidFill>
                <a:latin typeface="Montserrat"/>
              </a:rPr>
              <a:t>-</a:t>
            </a:r>
            <a:r>
              <a:rPr lang="en-US" sz="4200" dirty="0" err="1">
                <a:solidFill>
                  <a:srgbClr val="FFFFFF"/>
                </a:solidFill>
                <a:latin typeface="Montserrat"/>
              </a:rPr>
              <a:t>ot</a:t>
            </a:r>
            <a:endParaRPr lang="en-US" sz="4200" dirty="0">
              <a:solidFill>
                <a:srgbClr val="FFFFFF"/>
              </a:solidFill>
              <a:latin typeface="Montserrat"/>
            </a:endParaRPr>
          </a:p>
          <a:p>
            <a:pPr marL="906780" lvl="1" indent="-453390">
              <a:lnSpc>
                <a:spcPts val="5838"/>
              </a:lnSpc>
              <a:buFont typeface="Arial"/>
              <a:buChar char="•"/>
            </a:pPr>
            <a:r>
              <a:rPr lang="en-US" sz="4200" dirty="0" err="1">
                <a:solidFill>
                  <a:srgbClr val="FFFFFF"/>
                </a:solidFill>
                <a:latin typeface="Montserrat"/>
              </a:rPr>
              <a:t>létrehoztuk</a:t>
            </a:r>
            <a:r>
              <a:rPr lang="en-US" sz="42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4200" dirty="0">
                <a:solidFill>
                  <a:srgbClr val="FFDE59"/>
                </a:solidFill>
                <a:latin typeface="Montserrat Bold"/>
              </a:rPr>
              <a:t>Magyar </a:t>
            </a:r>
            <a:r>
              <a:rPr lang="en-US" sz="4200" dirty="0" err="1">
                <a:solidFill>
                  <a:srgbClr val="FFDE59"/>
                </a:solidFill>
                <a:latin typeface="Montserrat Bold"/>
              </a:rPr>
              <a:t>Diaszpóra</a:t>
            </a:r>
            <a:r>
              <a:rPr lang="en-US" sz="42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DE59"/>
                </a:solidFill>
                <a:latin typeface="Montserrat Bold"/>
              </a:rPr>
              <a:t>Tanács</a:t>
            </a:r>
            <a:r>
              <a:rPr lang="en-US" sz="4200" dirty="0" err="1">
                <a:solidFill>
                  <a:srgbClr val="FFFFFF"/>
                </a:solidFill>
                <a:latin typeface="Montserrat"/>
              </a:rPr>
              <a:t>ot</a:t>
            </a:r>
            <a:endParaRPr lang="en-US" sz="4200" dirty="0">
              <a:solidFill>
                <a:srgbClr val="FFFFFF"/>
              </a:solidFill>
              <a:latin typeface="Montserrat"/>
            </a:endParaRPr>
          </a:p>
          <a:p>
            <a:pPr marL="906780" lvl="1" indent="-453390">
              <a:lnSpc>
                <a:spcPts val="5838"/>
              </a:lnSpc>
              <a:buFont typeface="Arial"/>
              <a:buChar char="•"/>
            </a:pPr>
            <a:r>
              <a:rPr lang="en-US" sz="4200" dirty="0" err="1">
                <a:solidFill>
                  <a:srgbClr val="FFFFFF"/>
                </a:solidFill>
                <a:latin typeface="Montserrat"/>
              </a:rPr>
              <a:t>felállt</a:t>
            </a:r>
            <a:r>
              <a:rPr lang="en-US" sz="42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4200" dirty="0">
                <a:solidFill>
                  <a:srgbClr val="FFDE59"/>
                </a:solidFill>
                <a:latin typeface="Montserrat Bold"/>
              </a:rPr>
              <a:t>Nemzetpolitikai </a:t>
            </a:r>
            <a:r>
              <a:rPr lang="en-US" sz="4200" dirty="0" err="1">
                <a:solidFill>
                  <a:srgbClr val="FFDE59"/>
                </a:solidFill>
                <a:latin typeface="Montserrat Bold"/>
              </a:rPr>
              <a:t>Államtitkárság</a:t>
            </a:r>
            <a:r>
              <a:rPr lang="en-US" sz="4200" dirty="0">
                <a:solidFill>
                  <a:srgbClr val="FFFFFF"/>
                </a:solidFill>
                <a:latin typeface="Montserrat"/>
              </a:rPr>
              <a:t>,</a:t>
            </a:r>
            <a:r>
              <a:rPr lang="en-US" sz="42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Montserrat"/>
              </a:rPr>
              <a:t>létrehoztuk</a:t>
            </a:r>
            <a:r>
              <a:rPr lang="en-US" sz="4200" dirty="0">
                <a:solidFill>
                  <a:srgbClr val="FFFFFF"/>
                </a:solidFill>
                <a:latin typeface="Montserrat"/>
              </a:rPr>
              <a:t> a </a:t>
            </a:r>
            <a:r>
              <a:rPr lang="en-US" sz="4200" dirty="0" err="1">
                <a:solidFill>
                  <a:srgbClr val="FFDE59"/>
                </a:solidFill>
                <a:latin typeface="Montserrat Bold"/>
              </a:rPr>
              <a:t>Bethlen</a:t>
            </a:r>
            <a:r>
              <a:rPr lang="en-US" sz="4200" dirty="0">
                <a:solidFill>
                  <a:srgbClr val="FFDE59"/>
                </a:solidFill>
                <a:latin typeface="Montserrat Bold"/>
              </a:rPr>
              <a:t> Gábor </a:t>
            </a:r>
            <a:r>
              <a:rPr lang="en-US" sz="4200" dirty="0" err="1">
                <a:solidFill>
                  <a:srgbClr val="FFDE59"/>
                </a:solidFill>
                <a:latin typeface="Montserrat Bold"/>
              </a:rPr>
              <a:t>Alap</a:t>
            </a:r>
            <a:r>
              <a:rPr lang="en-US" sz="4200" dirty="0" err="1">
                <a:solidFill>
                  <a:srgbClr val="FFFFFF"/>
                </a:solidFill>
                <a:latin typeface="Montserrat"/>
              </a:rPr>
              <a:t>ot</a:t>
            </a:r>
            <a:endParaRPr lang="en-US" sz="4200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63433"/>
            <a:ext cx="11638657" cy="2064335"/>
            <a:chOff x="0" y="0"/>
            <a:chExt cx="3937027" cy="6983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7027" cy="698306"/>
            </a:xfrm>
            <a:custGeom>
              <a:avLst/>
              <a:gdLst/>
              <a:ahLst/>
              <a:cxnLst/>
              <a:rect l="l" t="t" r="r" b="b"/>
              <a:pathLst>
                <a:path w="3937027" h="698306">
                  <a:moveTo>
                    <a:pt x="0" y="0"/>
                  </a:moveTo>
                  <a:lnTo>
                    <a:pt x="3937027" y="0"/>
                  </a:lnTo>
                  <a:lnTo>
                    <a:pt x="3937027" y="698306"/>
                  </a:lnTo>
                  <a:lnTo>
                    <a:pt x="0" y="698306"/>
                  </a:lnTo>
                  <a:close/>
                </a:path>
              </a:pathLst>
            </a:custGeom>
            <a:solidFill>
              <a:srgbClr val="055226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3104487"/>
            <a:ext cx="10452384" cy="6906210"/>
            <a:chOff x="0" y="0"/>
            <a:chExt cx="3535745" cy="2336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35745" cy="2336175"/>
            </a:xfrm>
            <a:custGeom>
              <a:avLst/>
              <a:gdLst/>
              <a:ahLst/>
              <a:cxnLst/>
              <a:rect l="l" t="t" r="r" b="b"/>
              <a:pathLst>
                <a:path w="3535745" h="2336175">
                  <a:moveTo>
                    <a:pt x="0" y="0"/>
                  </a:moveTo>
                  <a:lnTo>
                    <a:pt x="3535745" y="0"/>
                  </a:lnTo>
                  <a:lnTo>
                    <a:pt x="3535745" y="2336175"/>
                  </a:lnTo>
                  <a:lnTo>
                    <a:pt x="0" y="2336175"/>
                  </a:lnTo>
                  <a:close/>
                </a:path>
              </a:pathLst>
            </a:custGeom>
            <a:solidFill>
              <a:srgbClr val="4B4949">
                <a:alpha val="8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0" y="3317797"/>
            <a:ext cx="10452384" cy="6416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600" lvl="1" indent="-431800">
              <a:lnSpc>
                <a:spcPts val="5400"/>
              </a:lnSpc>
              <a:spcAft>
                <a:spcPts val="600"/>
              </a:spcAft>
              <a:buFont typeface="Arial"/>
              <a:buChar char="•"/>
            </a:pPr>
            <a:r>
              <a:rPr lang="hu-HU" sz="4000" dirty="0" smtClean="0">
                <a:solidFill>
                  <a:srgbClr val="FFDE59"/>
                </a:solidFill>
                <a:latin typeface="Montserrat Bold"/>
              </a:rPr>
              <a:t>M</a:t>
            </a:r>
            <a:r>
              <a:rPr lang="en-US" sz="4000" dirty="0" err="1" smtClean="0">
                <a:solidFill>
                  <a:srgbClr val="FFDE59"/>
                </a:solidFill>
                <a:latin typeface="Montserrat Bold"/>
              </a:rPr>
              <a:t>egtízszereztük</a:t>
            </a:r>
            <a:r>
              <a:rPr lang="en-US" sz="4000" dirty="0" smtClean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a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nemzetpolitikára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 smtClean="0">
                <a:solidFill>
                  <a:srgbClr val="FFFFFF"/>
                </a:solidFill>
                <a:latin typeface="Montserrat"/>
              </a:rPr>
              <a:t>fordít</a:t>
            </a:r>
            <a:r>
              <a:rPr lang="hu-HU" sz="4000" dirty="0" smtClean="0">
                <a:solidFill>
                  <a:srgbClr val="FFFFFF"/>
                </a:solidFill>
                <a:latin typeface="Montserrat"/>
              </a:rPr>
              <a:t>ott</a:t>
            </a:r>
            <a:r>
              <a:rPr lang="en-US" sz="40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forrásokat</a:t>
            </a:r>
            <a:endParaRPr lang="en-US" sz="4000" dirty="0">
              <a:solidFill>
                <a:srgbClr val="FFFFFF"/>
              </a:solidFill>
              <a:latin typeface="Montserrat"/>
            </a:endParaRPr>
          </a:p>
          <a:p>
            <a:pPr marL="863599" lvl="1" indent="-431800">
              <a:lnSpc>
                <a:spcPts val="5399"/>
              </a:lnSpc>
              <a:spcAft>
                <a:spcPts val="600"/>
              </a:spcAft>
              <a:buFont typeface="Arial"/>
              <a:buChar char="•"/>
            </a:pPr>
            <a:r>
              <a:rPr lang="en-US" sz="4000" dirty="0">
                <a:solidFill>
                  <a:srgbClr val="FFDE59"/>
                </a:solidFill>
                <a:latin typeface="Montserrat Bold"/>
              </a:rPr>
              <a:t>5000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külhoni</a:t>
            </a:r>
            <a:r>
              <a:rPr lang="en-US" sz="40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40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intézmény</a:t>
            </a:r>
            <a:r>
              <a:rPr lang="en-US" sz="40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és</a:t>
            </a:r>
            <a:r>
              <a:rPr lang="en-US" sz="40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szervezet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tevékenységét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támogattuk</a:t>
            </a:r>
            <a:endParaRPr lang="en-US" sz="4000" dirty="0">
              <a:solidFill>
                <a:srgbClr val="FFFFFF"/>
              </a:solidFill>
              <a:latin typeface="Montserrat"/>
            </a:endParaRPr>
          </a:p>
          <a:p>
            <a:pPr marL="863600" lvl="1" indent="-431800">
              <a:lnSpc>
                <a:spcPts val="5400"/>
              </a:lnSpc>
              <a:spcAft>
                <a:spcPts val="600"/>
              </a:spcAft>
              <a:buFont typeface="Arial"/>
              <a:buChar char="•"/>
            </a:pPr>
            <a:r>
              <a:rPr lang="hu-HU" sz="3999" dirty="0" smtClean="0">
                <a:solidFill>
                  <a:srgbClr val="FFDE59"/>
                </a:solidFill>
                <a:latin typeface="Montserrat Bold"/>
              </a:rPr>
              <a:t>M</a:t>
            </a:r>
            <a:r>
              <a:rPr lang="en-US" sz="3999" dirty="0" err="1" smtClean="0">
                <a:solidFill>
                  <a:srgbClr val="FFDE59"/>
                </a:solidFill>
                <a:latin typeface="Montserrat Bold"/>
              </a:rPr>
              <a:t>inden</a:t>
            </a:r>
            <a:r>
              <a:rPr lang="en-US" sz="3999" dirty="0" smtClean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999" dirty="0" err="1">
                <a:solidFill>
                  <a:srgbClr val="FFDE59"/>
                </a:solidFill>
                <a:latin typeface="Montserrat Bold"/>
              </a:rPr>
              <a:t>külhoni</a:t>
            </a:r>
            <a:r>
              <a:rPr lang="en-US" sz="3999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999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3999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999" dirty="0" err="1">
                <a:solidFill>
                  <a:srgbClr val="FFDE59"/>
                </a:solidFill>
                <a:latin typeface="Montserrat Bold"/>
              </a:rPr>
              <a:t>közösség</a:t>
            </a:r>
            <a:r>
              <a:rPr lang="en-US" sz="3999" dirty="0" err="1">
                <a:solidFill>
                  <a:srgbClr val="FFFFFF"/>
                </a:solidFill>
                <a:latin typeface="Montserrat"/>
              </a:rPr>
              <a:t>hez</a:t>
            </a:r>
            <a:r>
              <a:rPr lang="en-US" sz="3999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Montserrat"/>
              </a:rPr>
              <a:t>eljutottunk</a:t>
            </a:r>
            <a:endParaRPr lang="en-US" sz="3999" dirty="0">
              <a:solidFill>
                <a:srgbClr val="FFFFFF"/>
              </a:solidFill>
              <a:latin typeface="Montserrat"/>
            </a:endParaRPr>
          </a:p>
          <a:p>
            <a:pPr marL="863600" lvl="1" indent="-431800">
              <a:lnSpc>
                <a:spcPts val="5400"/>
              </a:lnSpc>
              <a:spcAft>
                <a:spcPts val="600"/>
              </a:spcAft>
              <a:buFont typeface="Arial"/>
              <a:buChar char="•"/>
            </a:pPr>
            <a:r>
              <a:rPr lang="hu-HU" sz="4000" dirty="0" smtClean="0">
                <a:solidFill>
                  <a:srgbClr val="FFFFFF"/>
                </a:solidFill>
                <a:latin typeface="Montserrat"/>
              </a:rPr>
              <a:t>P</a:t>
            </a:r>
            <a:r>
              <a:rPr lang="en-US" sz="4000" dirty="0" err="1" smtClean="0">
                <a:solidFill>
                  <a:srgbClr val="FFFFFF"/>
                </a:solidFill>
                <a:latin typeface="Montserrat"/>
              </a:rPr>
              <a:t>rogramjaink</a:t>
            </a:r>
            <a:r>
              <a:rPr lang="en-US" sz="40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révén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folyamatossá</a:t>
            </a:r>
            <a:r>
              <a:rPr lang="en-US" sz="40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és</a:t>
            </a:r>
            <a:r>
              <a:rPr lang="en-US" sz="40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FFDE59"/>
                </a:solidFill>
                <a:latin typeface="Montserrat Bold"/>
              </a:rPr>
              <a:t>kiszámíthatóvá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tettük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a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külhoni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magyarok</a:t>
            </a:r>
            <a:r>
              <a:rPr lang="en-US" sz="40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Montserrat"/>
              </a:rPr>
              <a:t>támogatását</a:t>
            </a:r>
            <a:endParaRPr lang="en-US" sz="40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4625" y="735546"/>
            <a:ext cx="11464032" cy="1892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nagyságrendileg</a:t>
            </a:r>
            <a:r>
              <a:rPr lang="en-US" sz="6400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megnövelt</a:t>
            </a:r>
            <a:r>
              <a:rPr lang="en-US" sz="6400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támogatások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  <a:p>
            <a:pPr>
              <a:lnSpc>
                <a:spcPts val="7359"/>
              </a:lnSpc>
            </a:pPr>
            <a:r>
              <a:rPr lang="en-US" sz="6399" dirty="0" err="1">
                <a:solidFill>
                  <a:srgbClr val="FFFFFF"/>
                </a:solidFill>
                <a:latin typeface="Bebas Neue"/>
              </a:rPr>
              <a:t>rendszerszintű</a:t>
            </a:r>
            <a:r>
              <a:rPr lang="en-US" sz="6399" dirty="0">
                <a:solidFill>
                  <a:srgbClr val="FFFFFF"/>
                </a:solidFill>
                <a:latin typeface="Bebas Neue"/>
              </a:rPr>
              <a:t> </a:t>
            </a:r>
            <a:r>
              <a:rPr lang="en-US" sz="6399" dirty="0" err="1">
                <a:solidFill>
                  <a:srgbClr val="FFFFFF"/>
                </a:solidFill>
                <a:latin typeface="Bebas Neue"/>
              </a:rPr>
              <a:t>programok</a:t>
            </a:r>
            <a:endParaRPr lang="en-US" sz="6399" dirty="0">
              <a:solidFill>
                <a:srgbClr val="FFFFFF"/>
              </a:solidFill>
              <a:latin typeface="Bebas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4564" y="2749586"/>
            <a:ext cx="9670157" cy="7537414"/>
            <a:chOff x="0" y="0"/>
            <a:chExt cx="3271140" cy="25496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1139" cy="2549693"/>
            </a:xfrm>
            <a:custGeom>
              <a:avLst/>
              <a:gdLst/>
              <a:ahLst/>
              <a:cxnLst/>
              <a:rect l="l" t="t" r="r" b="b"/>
              <a:pathLst>
                <a:path w="3271139" h="2549693">
                  <a:moveTo>
                    <a:pt x="0" y="0"/>
                  </a:moveTo>
                  <a:lnTo>
                    <a:pt x="3271139" y="0"/>
                  </a:lnTo>
                  <a:lnTo>
                    <a:pt x="3271139" y="2549693"/>
                  </a:lnTo>
                  <a:lnTo>
                    <a:pt x="0" y="2549693"/>
                  </a:lnTo>
                  <a:close/>
                </a:path>
              </a:pathLst>
            </a:custGeom>
            <a:solidFill>
              <a:srgbClr val="F1F1F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797367" y="-3468"/>
            <a:ext cx="14154407" cy="1274241"/>
            <a:chOff x="0" y="0"/>
            <a:chExt cx="4788034" cy="4310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88034" cy="431040"/>
            </a:xfrm>
            <a:custGeom>
              <a:avLst/>
              <a:gdLst/>
              <a:ahLst/>
              <a:cxnLst/>
              <a:rect l="l" t="t" r="r" b="b"/>
              <a:pathLst>
                <a:path w="4788034" h="431040">
                  <a:moveTo>
                    <a:pt x="0" y="0"/>
                  </a:moveTo>
                  <a:lnTo>
                    <a:pt x="4788034" y="0"/>
                  </a:lnTo>
                  <a:lnTo>
                    <a:pt x="4788034" y="431040"/>
                  </a:lnTo>
                  <a:lnTo>
                    <a:pt x="0" y="431040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3114286" y="309105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26685" y="1270773"/>
            <a:ext cx="10600701" cy="1209275"/>
            <a:chOff x="0" y="0"/>
            <a:chExt cx="3585916" cy="4090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5916" cy="409064"/>
            </a:xfrm>
            <a:custGeom>
              <a:avLst/>
              <a:gdLst/>
              <a:ahLst/>
              <a:cxnLst/>
              <a:rect l="l" t="t" r="r" b="b"/>
              <a:pathLst>
                <a:path w="3585916" h="409064">
                  <a:moveTo>
                    <a:pt x="0" y="0"/>
                  </a:moveTo>
                  <a:lnTo>
                    <a:pt x="3585916" y="0"/>
                  </a:lnTo>
                  <a:lnTo>
                    <a:pt x="3585916" y="409064"/>
                  </a:lnTo>
                  <a:lnTo>
                    <a:pt x="0" y="409064"/>
                  </a:lnTo>
                  <a:close/>
                </a:path>
              </a:pathLst>
            </a:custGeom>
            <a:solidFill>
              <a:srgbClr val="940D3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screen"/>
          <a:srcRect l="16511" t="11316" r="17025" b="9119"/>
          <a:stretch>
            <a:fillRect/>
          </a:stretch>
        </p:blipFill>
        <p:spPr>
          <a:xfrm>
            <a:off x="10154721" y="2749586"/>
            <a:ext cx="7371850" cy="49640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2098" y="3154700"/>
            <a:ext cx="9882422" cy="3274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161" lvl="1" indent="-411080">
              <a:lnSpc>
                <a:spcPts val="4341"/>
              </a:lnSpc>
              <a:buFont typeface="Arial"/>
              <a:buChar char="•"/>
            </a:pPr>
            <a:r>
              <a:rPr lang="en-US" sz="3808">
                <a:solidFill>
                  <a:srgbClr val="211F1C"/>
                </a:solidFill>
                <a:latin typeface="Montserrat"/>
              </a:rPr>
              <a:t>2011 óta mintegy </a:t>
            </a:r>
            <a:r>
              <a:rPr lang="en-US" sz="3808">
                <a:solidFill>
                  <a:srgbClr val="940D39"/>
                </a:solidFill>
                <a:latin typeface="Montserrat Bold"/>
              </a:rPr>
              <a:t>1 millió 100 ezer külhoni magyar</a:t>
            </a:r>
            <a:r>
              <a:rPr lang="en-US" sz="3808">
                <a:solidFill>
                  <a:srgbClr val="211F1C"/>
                </a:solidFill>
                <a:latin typeface="Montserrat"/>
              </a:rPr>
              <a:t> kapta meg, illetve kapta vissza magyar állampolgárságát</a:t>
            </a:r>
          </a:p>
          <a:p>
            <a:pPr>
              <a:lnSpc>
                <a:spcPts val="4341"/>
              </a:lnSpc>
            </a:pPr>
            <a:endParaRPr lang="en-US" sz="3808">
              <a:solidFill>
                <a:srgbClr val="211F1C"/>
              </a:solidFill>
              <a:latin typeface="Montserrat"/>
            </a:endParaRPr>
          </a:p>
          <a:p>
            <a:pPr>
              <a:lnSpc>
                <a:spcPts val="4341"/>
              </a:lnSpc>
            </a:pPr>
            <a:endParaRPr lang="en-US" sz="3808">
              <a:solidFill>
                <a:srgbClr val="211F1C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4564" y="5587105"/>
            <a:ext cx="8874727" cy="391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363" lvl="1" indent="-410181">
              <a:lnSpc>
                <a:spcPts val="4331"/>
              </a:lnSpc>
              <a:buFont typeface="Arial"/>
              <a:buChar char="•"/>
            </a:pPr>
            <a:r>
              <a:rPr lang="hu-HU" sz="3799" dirty="0" smtClean="0">
                <a:solidFill>
                  <a:srgbClr val="211F1C"/>
                </a:solidFill>
                <a:latin typeface="Montserrat"/>
              </a:rPr>
              <a:t>A</a:t>
            </a:r>
            <a:r>
              <a:rPr lang="en-US" sz="3799" dirty="0" smtClean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külhoniak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940D39"/>
                </a:solidFill>
                <a:latin typeface="Montserrat Bold"/>
              </a:rPr>
              <a:t>választójog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ot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is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kaptak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: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az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országgyűlési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választások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és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az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országos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népszavazás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mellett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az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EP </a:t>
            </a:r>
            <a:r>
              <a:rPr lang="en-US" sz="3799" dirty="0" err="1">
                <a:solidFill>
                  <a:srgbClr val="211F1C"/>
                </a:solidFill>
                <a:latin typeface="Montserrat"/>
              </a:rPr>
              <a:t>választáson</a:t>
            </a:r>
            <a:r>
              <a:rPr lang="en-US" sz="3799" dirty="0">
                <a:solidFill>
                  <a:srgbClr val="211F1C"/>
                </a:solidFill>
                <a:latin typeface="Montserrat"/>
              </a:rPr>
              <a:t> </a:t>
            </a:r>
            <a:r>
              <a:rPr lang="en-US" sz="3799" dirty="0" smtClean="0">
                <a:solidFill>
                  <a:srgbClr val="211F1C"/>
                </a:solidFill>
                <a:latin typeface="Montserrat"/>
              </a:rPr>
              <a:t>is</a:t>
            </a:r>
            <a:endParaRPr lang="en-US" sz="3799" dirty="0">
              <a:solidFill>
                <a:srgbClr val="211F1C"/>
              </a:solidFill>
              <a:latin typeface="Montserrat"/>
            </a:endParaRPr>
          </a:p>
          <a:p>
            <a:pPr>
              <a:lnSpc>
                <a:spcPts val="4548"/>
              </a:lnSpc>
            </a:pPr>
            <a:endParaRPr lang="en-US" sz="3799" dirty="0">
              <a:solidFill>
                <a:srgbClr val="211F1C"/>
              </a:solidFill>
              <a:latin typeface="Montserrat"/>
            </a:endParaRPr>
          </a:p>
          <a:p>
            <a:pPr>
              <a:lnSpc>
                <a:spcPts val="4548"/>
              </a:lnSpc>
            </a:pPr>
            <a:endParaRPr lang="en-US" sz="3799" dirty="0">
              <a:solidFill>
                <a:srgbClr val="211F1C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81251" y="8679892"/>
            <a:ext cx="8762749" cy="219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0012" lvl="1" indent="-405006">
              <a:lnSpc>
                <a:spcPts val="4277"/>
              </a:lnSpc>
              <a:buFont typeface="Arial"/>
              <a:buChar char="•"/>
            </a:pPr>
            <a:r>
              <a:rPr lang="en-US" sz="3751">
                <a:solidFill>
                  <a:srgbClr val="940D39"/>
                </a:solidFill>
                <a:latin typeface="Montserrat Bold"/>
              </a:rPr>
              <a:t>400 ezer</a:t>
            </a:r>
            <a:r>
              <a:rPr lang="en-US" sz="3751">
                <a:solidFill>
                  <a:srgbClr val="211F1C"/>
                </a:solidFill>
                <a:latin typeface="Montserrat"/>
              </a:rPr>
              <a:t> névjegyzékbe vett külhoni magyar állampolgár</a:t>
            </a:r>
          </a:p>
          <a:p>
            <a:pPr>
              <a:lnSpc>
                <a:spcPts val="4490"/>
              </a:lnSpc>
            </a:pPr>
            <a:endParaRPr lang="en-US" sz="3751">
              <a:solidFill>
                <a:srgbClr val="211F1C"/>
              </a:solidFill>
              <a:latin typeface="Montserrat"/>
            </a:endParaRPr>
          </a:p>
          <a:p>
            <a:pPr>
              <a:lnSpc>
                <a:spcPts val="4490"/>
              </a:lnSpc>
            </a:pPr>
            <a:endParaRPr lang="en-US" sz="3751">
              <a:solidFill>
                <a:srgbClr val="211F1C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488247" y="1399339"/>
            <a:ext cx="6070091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Közjogi egység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154721" y="7713603"/>
            <a:ext cx="7371850" cy="1392147"/>
            <a:chOff x="0" y="0"/>
            <a:chExt cx="2493687" cy="470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3688" cy="470924"/>
            </a:xfrm>
            <a:custGeom>
              <a:avLst/>
              <a:gdLst/>
              <a:ahLst/>
              <a:cxnLst/>
              <a:rect l="l" t="t" r="r" b="b"/>
              <a:pathLst>
                <a:path w="2493688" h="470924">
                  <a:moveTo>
                    <a:pt x="0" y="0"/>
                  </a:moveTo>
                  <a:lnTo>
                    <a:pt x="2493688" y="0"/>
                  </a:lnTo>
                  <a:lnTo>
                    <a:pt x="2493688" y="470924"/>
                  </a:lnTo>
                  <a:lnTo>
                    <a:pt x="0" y="470924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097868" y="7827508"/>
            <a:ext cx="748555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2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Montserrat"/>
              </a:rPr>
              <a:t>2017.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december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16., Sándor-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palota</a:t>
            </a:r>
            <a:endParaRPr lang="en-US" sz="2800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192"/>
              </a:lnSpc>
              <a:spcBef>
                <a:spcPct val="0"/>
              </a:spcBef>
            </a:pPr>
            <a:r>
              <a:rPr lang="hu-HU" sz="2800" dirty="0" smtClean="0">
                <a:solidFill>
                  <a:srgbClr val="000000"/>
                </a:solidFill>
                <a:latin typeface="Montserrat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Montserrat"/>
              </a:rPr>
              <a:t>z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egymilliomodik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külhoni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magyar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állampolgár</a:t>
            </a:r>
            <a:r>
              <a:rPr lang="en-US" sz="2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"/>
              </a:rPr>
              <a:t>eskütétele</a:t>
            </a:r>
            <a:endParaRPr lang="en-US" sz="28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6797" y="-17315"/>
            <a:ext cx="14154407" cy="1178308"/>
            <a:chOff x="0" y="0"/>
            <a:chExt cx="4788034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88034" cy="398588"/>
            </a:xfrm>
            <a:custGeom>
              <a:avLst/>
              <a:gdLst/>
              <a:ahLst/>
              <a:cxnLst/>
              <a:rect l="l" t="t" r="r" b="b"/>
              <a:pathLst>
                <a:path w="4788034" h="398588">
                  <a:moveTo>
                    <a:pt x="0" y="0"/>
                  </a:moveTo>
                  <a:lnTo>
                    <a:pt x="4788034" y="0"/>
                  </a:lnTo>
                  <a:lnTo>
                    <a:pt x="4788034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649525" y="1160993"/>
            <a:ext cx="8667273" cy="1032168"/>
            <a:chOff x="0" y="0"/>
            <a:chExt cx="29318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49153"/>
            </a:xfrm>
            <a:custGeom>
              <a:avLst/>
              <a:gdLst/>
              <a:ahLst/>
              <a:cxnLst/>
              <a:rect l="l" t="t" r="r" b="b"/>
              <a:pathLst>
                <a:path w="2931892" h="349153">
                  <a:moveTo>
                    <a:pt x="0" y="0"/>
                  </a:moveTo>
                  <a:lnTo>
                    <a:pt x="2931892" y="0"/>
                  </a:lnTo>
                  <a:lnTo>
                    <a:pt x="29318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FFDE59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6292" y="2650754"/>
            <a:ext cx="13035206" cy="7123967"/>
            <a:chOff x="0" y="0"/>
            <a:chExt cx="4409440" cy="24098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09440" cy="2409836"/>
            </a:xfrm>
            <a:custGeom>
              <a:avLst/>
              <a:gdLst/>
              <a:ahLst/>
              <a:cxnLst/>
              <a:rect l="l" t="t" r="r" b="b"/>
              <a:pathLst>
                <a:path w="4409440" h="2409836">
                  <a:moveTo>
                    <a:pt x="0" y="0"/>
                  </a:moveTo>
                  <a:lnTo>
                    <a:pt x="4409440" y="0"/>
                  </a:lnTo>
                  <a:lnTo>
                    <a:pt x="4409440" y="2409836"/>
                  </a:lnTo>
                  <a:lnTo>
                    <a:pt x="0" y="2409836"/>
                  </a:lnTo>
                  <a:close/>
                </a:path>
              </a:pathLst>
            </a:custGeom>
            <a:solidFill>
              <a:srgbClr val="055226">
                <a:alpha val="62745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1378975" y="2650754"/>
            <a:ext cx="6977490" cy="46750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31251" y="199324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28835" y="1231492"/>
            <a:ext cx="3708653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211F1C"/>
                </a:solidFill>
                <a:latin typeface="Bebas Neue"/>
              </a:rPr>
              <a:t>oktatás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292" y="4549719"/>
            <a:ext cx="10994217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É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vente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225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ezer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külhoni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óvodás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és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iskolás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anyanyelvi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oktatását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támogatjuk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7826" y="7145210"/>
            <a:ext cx="11131149" cy="368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hu-HU" sz="3600" dirty="0" smtClean="0">
                <a:solidFill>
                  <a:srgbClr val="FFDE59"/>
                </a:solidFill>
                <a:latin typeface="Montserrat Bold"/>
              </a:rPr>
              <a:t>50 magyar középiskola</a:t>
            </a:r>
            <a:r>
              <a:rPr lang="en-US" sz="3600" dirty="0" smtClean="0">
                <a:solidFill>
                  <a:srgbClr val="FFDE59"/>
                </a:solidFill>
                <a:latin typeface="Montserrat Bold"/>
              </a:rPr>
              <a:t>,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kollégium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és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szórványkollégium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8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külhoni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tannyelvű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felsőoktatási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intézmény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,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kar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működtetéséhez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nyújtunk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állandó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támogatást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.</a:t>
            </a:r>
          </a:p>
          <a:p>
            <a:pPr>
              <a:lnSpc>
                <a:spcPts val="4104"/>
              </a:lnSpc>
            </a:pPr>
            <a:endParaRPr lang="en-US" sz="3600" dirty="0">
              <a:solidFill>
                <a:srgbClr val="FFFFFF"/>
              </a:solidFill>
              <a:latin typeface="Montserrat"/>
            </a:endParaRPr>
          </a:p>
          <a:p>
            <a:pPr>
              <a:lnSpc>
                <a:spcPts val="4104"/>
              </a:lnSpc>
            </a:pP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6292" y="5941035"/>
            <a:ext cx="12898275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FFDE59"/>
                </a:solidFill>
                <a:latin typeface="Montserrat Bold"/>
              </a:rPr>
              <a:t>8</a:t>
            </a:r>
            <a:r>
              <a:rPr lang="hu-HU" sz="3600" dirty="0" smtClean="0">
                <a:solidFill>
                  <a:srgbClr val="FFDE59"/>
                </a:solidFill>
                <a:latin typeface="Montserrat Bold"/>
              </a:rPr>
              <a:t>4</a:t>
            </a:r>
            <a:r>
              <a:rPr lang="en-US" sz="3600" dirty="0" smtClean="0">
                <a:solidFill>
                  <a:srgbClr val="FFDE59"/>
                </a:solidFill>
                <a:latin typeface="Montserrat Bold"/>
              </a:rPr>
              <a:t>0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bölcsőde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és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óvoda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fejlesztéséhez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illetve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építéséhez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járulunk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hozzá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16292" y="2766722"/>
            <a:ext cx="1076456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T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ematikus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éveink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keretében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minden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külhoni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közoktatási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intézmény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be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eljutottunk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378975" y="7325773"/>
            <a:ext cx="6909025" cy="1032168"/>
            <a:chOff x="0" y="0"/>
            <a:chExt cx="2337127" cy="34915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37127" cy="349153"/>
            </a:xfrm>
            <a:custGeom>
              <a:avLst/>
              <a:gdLst/>
              <a:ahLst/>
              <a:cxnLst/>
              <a:rect l="l" t="t" r="r" b="b"/>
              <a:pathLst>
                <a:path w="2337127" h="349153">
                  <a:moveTo>
                    <a:pt x="0" y="0"/>
                  </a:moveTo>
                  <a:lnTo>
                    <a:pt x="2337127" y="0"/>
                  </a:lnTo>
                  <a:lnTo>
                    <a:pt x="2337127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1847946" y="7508863"/>
            <a:ext cx="6039549" cy="6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Kemény Zsigmond Szórványoktatási Központ, Szamosújvár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31251" y="6184"/>
            <a:ext cx="13425498" cy="1178308"/>
            <a:chOff x="0" y="0"/>
            <a:chExt cx="4541465" cy="3985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1465" cy="398588"/>
            </a:xfrm>
            <a:custGeom>
              <a:avLst/>
              <a:gdLst/>
              <a:ahLst/>
              <a:cxnLst/>
              <a:rect l="l" t="t" r="r" b="b"/>
              <a:pathLst>
                <a:path w="4541465" h="398588">
                  <a:moveTo>
                    <a:pt x="0" y="0"/>
                  </a:moveTo>
                  <a:lnTo>
                    <a:pt x="4541465" y="0"/>
                  </a:lnTo>
                  <a:lnTo>
                    <a:pt x="4541465" y="398588"/>
                  </a:lnTo>
                  <a:lnTo>
                    <a:pt x="0" y="398588"/>
                  </a:lnTo>
                  <a:close/>
                </a:path>
              </a:pathLst>
            </a:custGeom>
            <a:solidFill>
              <a:srgbClr val="AB9A81">
                <a:alpha val="8078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810363" y="1184491"/>
            <a:ext cx="8667273" cy="1032168"/>
            <a:chOff x="0" y="0"/>
            <a:chExt cx="2931892" cy="3491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31892" cy="349153"/>
            </a:xfrm>
            <a:custGeom>
              <a:avLst/>
              <a:gdLst/>
              <a:ahLst/>
              <a:cxnLst/>
              <a:rect l="l" t="t" r="r" b="b"/>
              <a:pathLst>
                <a:path w="2931892" h="349153">
                  <a:moveTo>
                    <a:pt x="0" y="0"/>
                  </a:moveTo>
                  <a:lnTo>
                    <a:pt x="2931892" y="0"/>
                  </a:lnTo>
                  <a:lnTo>
                    <a:pt x="2931892" y="349153"/>
                  </a:lnTo>
                  <a:lnTo>
                    <a:pt x="0" y="349153"/>
                  </a:lnTo>
                  <a:close/>
                </a:path>
              </a:pathLst>
            </a:custGeom>
            <a:solidFill>
              <a:srgbClr val="00C2CB">
                <a:alpha val="85882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23176" y="2884627"/>
            <a:ext cx="11869246" cy="5993656"/>
            <a:chOff x="0" y="0"/>
            <a:chExt cx="4015029" cy="20274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15029" cy="2027484"/>
            </a:xfrm>
            <a:custGeom>
              <a:avLst/>
              <a:gdLst/>
              <a:ahLst/>
              <a:cxnLst/>
              <a:rect l="l" t="t" r="r" b="b"/>
              <a:pathLst>
                <a:path w="4015029" h="2027484">
                  <a:moveTo>
                    <a:pt x="0" y="0"/>
                  </a:moveTo>
                  <a:lnTo>
                    <a:pt x="4015029" y="0"/>
                  </a:lnTo>
                  <a:lnTo>
                    <a:pt x="4015029" y="2027484"/>
                  </a:lnTo>
                  <a:lnTo>
                    <a:pt x="0" y="2027484"/>
                  </a:lnTo>
                  <a:close/>
                </a:path>
              </a:pathLst>
            </a:custGeom>
            <a:solidFill>
              <a:srgbClr val="032122">
                <a:alpha val="54901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screen"/>
          <a:srcRect l="16819" t="12860" r="17236" b="9851"/>
          <a:stretch>
            <a:fillRect/>
          </a:stretch>
        </p:blipFill>
        <p:spPr>
          <a:xfrm>
            <a:off x="11421563" y="3436547"/>
            <a:ext cx="6576550" cy="433573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31251" y="119266"/>
            <a:ext cx="13425498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>
                <a:solidFill>
                  <a:srgbClr val="FFFFFF"/>
                </a:solidFill>
                <a:latin typeface="Bebas Neue"/>
              </a:rPr>
              <a:t>egységes kárpát-medence – </a:t>
            </a:r>
            <a:r>
              <a:rPr lang="en-US" sz="6399">
                <a:solidFill>
                  <a:srgbClr val="FFFFFF"/>
                </a:solidFill>
                <a:latin typeface="Bebas Neue"/>
              </a:rPr>
              <a:t>egységes nemzet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50653" y="1184492"/>
            <a:ext cx="3708653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Ifjúság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42430" y="6678168"/>
            <a:ext cx="10316875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hu-HU" sz="3600" b="1" dirty="0" smtClean="0">
                <a:solidFill>
                  <a:srgbClr val="FFFFFF"/>
                </a:solidFill>
                <a:latin typeface="Montserrat" panose="020B0604020202020204" charset="-18"/>
              </a:rPr>
              <a:t>P</a:t>
            </a:r>
            <a:r>
              <a:rPr lang="en-US" sz="3600" b="1" dirty="0" err="1" smtClean="0">
                <a:solidFill>
                  <a:srgbClr val="FFFFFF"/>
                </a:solidFill>
                <a:latin typeface="Montserrat" panose="020B0604020202020204" charset="-18"/>
              </a:rPr>
              <a:t>ályázati</a:t>
            </a:r>
            <a:r>
              <a:rPr lang="en-US" sz="3600" b="1" dirty="0" smtClean="0">
                <a:solidFill>
                  <a:srgbClr val="FFFFFF"/>
                </a:solidFill>
                <a:latin typeface="Montserrat" panose="020B0604020202020204" charset="-18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Montserrat" panose="020B0604020202020204" charset="-18"/>
              </a:rPr>
              <a:t>felhívás</a:t>
            </a:r>
            <a:r>
              <a:rPr lang="en-US" sz="3600" dirty="0" err="1">
                <a:solidFill>
                  <a:srgbClr val="FFFFFF"/>
                </a:solidFill>
                <a:latin typeface="Montserrat" panose="020B0604020202020204" charset="-18"/>
              </a:rPr>
              <a:t>unk</a:t>
            </a:r>
            <a:r>
              <a:rPr lang="en-US" sz="3600" dirty="0">
                <a:solidFill>
                  <a:srgbClr val="FFFFFF"/>
                </a:solidFill>
                <a:latin typeface="Montserrat" panose="020B0604020202020204" charset="-18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keretében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már</a:t>
            </a:r>
            <a:r>
              <a:rPr lang="hu-HU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hu-HU" sz="3600" dirty="0" smtClean="0">
                <a:solidFill>
                  <a:schemeClr val="bg1"/>
                </a:solidFill>
                <a:latin typeface="Montserrat" panose="020B0604020202020204" charset="-18"/>
              </a:rPr>
              <a:t>több mint </a:t>
            </a:r>
            <a:r>
              <a:rPr lang="hu-HU" sz="3600" dirty="0" smtClean="0">
                <a:solidFill>
                  <a:srgbClr val="FFDE59"/>
                </a:solidFill>
                <a:latin typeface="Montserrat Bold"/>
              </a:rPr>
              <a:t>1000 </a:t>
            </a:r>
            <a:r>
              <a:rPr lang="en-US" sz="3600" dirty="0" err="1" smtClean="0">
                <a:solidFill>
                  <a:srgbClr val="FFDE59"/>
                </a:solidFill>
                <a:latin typeface="Montserrat Bold"/>
              </a:rPr>
              <a:t>külhoni</a:t>
            </a:r>
            <a:r>
              <a:rPr lang="en-US" sz="3600" dirty="0" smtClean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magyar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ifjúságot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célzó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tevékenység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megvalósításhoz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járulunk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hozzá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2430" y="2903677"/>
            <a:ext cx="11824969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A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Határtalanul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Program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révén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már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mintegy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450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ezer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diák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utazását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támogattuk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42430" y="4281010"/>
            <a:ext cx="10592732" cy="2103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4104"/>
              </a:lnSpc>
              <a:buFont typeface="Arial"/>
              <a:buChar char="•"/>
            </a:pPr>
            <a:r>
              <a:rPr lang="hu-HU" sz="3600" dirty="0" smtClean="0">
                <a:solidFill>
                  <a:srgbClr val="FFFFFF"/>
                </a:solidFill>
                <a:latin typeface="Montserrat"/>
              </a:rPr>
              <a:t>A</a:t>
            </a:r>
            <a:r>
              <a:rPr lang="en-US" sz="3600" dirty="0" smtClean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Rákóczi Szövetség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lebonyolításában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működő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Diaszpóra</a:t>
            </a:r>
            <a:r>
              <a:rPr lang="en-US" sz="3600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Montserrat Bold"/>
              </a:rPr>
              <a:t>Program</a:t>
            </a:r>
            <a:r>
              <a:rPr lang="en-US" sz="3600" dirty="0" err="1">
                <a:solidFill>
                  <a:srgbClr val="FFFFFF"/>
                </a:solidFill>
                <a:latin typeface="Montserrat"/>
              </a:rPr>
              <a:t>mal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évente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1000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diaszpórában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élő</a:t>
            </a:r>
            <a:r>
              <a:rPr lang="en-US" sz="3600" dirty="0">
                <a:solidFill>
                  <a:srgbClr val="FFDE59"/>
                </a:solidFill>
                <a:latin typeface="Montserrat Bold"/>
              </a:rPr>
              <a:t> </a:t>
            </a:r>
            <a:r>
              <a:rPr lang="en-US" sz="3600" dirty="0" err="1">
                <a:solidFill>
                  <a:srgbClr val="FFDE59"/>
                </a:solidFill>
                <a:latin typeface="Montserrat Bold"/>
              </a:rPr>
              <a:t>fiatal</a:t>
            </a:r>
            <a:r>
              <a:rPr lang="en-US" sz="3600" dirty="0">
                <a:solidFill>
                  <a:srgbClr val="FFFFFF"/>
                </a:solidFill>
                <a:latin typeface="Montserrat"/>
              </a:rPr>
              <a:t> jut el a </a:t>
            </a:r>
            <a:r>
              <a:rPr lang="en-US" sz="3600" dirty="0" err="1" smtClean="0">
                <a:solidFill>
                  <a:srgbClr val="FFFFFF"/>
                </a:solidFill>
                <a:latin typeface="Montserrat"/>
              </a:rPr>
              <a:t>Kárpát-medencébe</a:t>
            </a:r>
            <a:endParaRPr lang="en-US" sz="3600" dirty="0">
              <a:solidFill>
                <a:srgbClr val="FFFFFF"/>
              </a:solidFill>
              <a:latin typeface="Montserrat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1421563" y="7772279"/>
            <a:ext cx="6638657" cy="795649"/>
            <a:chOff x="0" y="0"/>
            <a:chExt cx="2245669" cy="2691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5669" cy="269145"/>
            </a:xfrm>
            <a:custGeom>
              <a:avLst/>
              <a:gdLst/>
              <a:ahLst/>
              <a:cxnLst/>
              <a:rect l="l" t="t" r="r" b="b"/>
              <a:pathLst>
                <a:path w="2245669" h="269145">
                  <a:moveTo>
                    <a:pt x="0" y="0"/>
                  </a:moveTo>
                  <a:lnTo>
                    <a:pt x="2245669" y="0"/>
                  </a:lnTo>
                  <a:lnTo>
                    <a:pt x="2245669" y="269145"/>
                  </a:lnTo>
                  <a:lnTo>
                    <a:pt x="0" y="269145"/>
                  </a:lnTo>
                  <a:close/>
                </a:path>
              </a:pathLst>
            </a:custGeom>
            <a:solidFill>
              <a:srgbClr val="FFF7D7">
                <a:alpha val="98823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1831880" y="7882890"/>
            <a:ext cx="6039549" cy="685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6"/>
              </a:lnSpc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Tangazdaság és ifjúsági központ, Kopács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955</Words>
  <Application>Microsoft Office PowerPoint</Application>
  <PresentationFormat>Egyéni</PresentationFormat>
  <Paragraphs>147</Paragraphs>
  <Slides>25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1" baseType="lpstr">
      <vt:lpstr>Arial</vt:lpstr>
      <vt:lpstr>Bebas Neue</vt:lpstr>
      <vt:lpstr>Montserrat</vt:lpstr>
      <vt:lpstr>Montserrat Bold</vt:lpstr>
      <vt:lpstr>Calibri</vt:lpstr>
      <vt:lpstr>Office Theme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Nemzetpolitika 2010_2020_új</dc:title>
  <dc:creator>Válent Viktória</dc:creator>
  <cp:lastModifiedBy>Vasvári József</cp:lastModifiedBy>
  <cp:revision>18</cp:revision>
  <dcterms:created xsi:type="dcterms:W3CDTF">2006-08-16T00:00:00Z</dcterms:created>
  <dcterms:modified xsi:type="dcterms:W3CDTF">2020-09-25T09:14:45Z</dcterms:modified>
  <dc:identifier>DAEIhOK-lRs</dc:identifier>
</cp:coreProperties>
</file>