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7" r:id="rId3"/>
    <p:sldId id="276" r:id="rId4"/>
    <p:sldId id="271" r:id="rId5"/>
    <p:sldId id="256" r:id="rId6"/>
    <p:sldId id="258" r:id="rId7"/>
    <p:sldId id="259" r:id="rId8"/>
    <p:sldId id="272" r:id="rId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116"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9E622D9-364A-4619-906D-EF3AE1823496}" type="datetimeFigureOut">
              <a:rPr lang="hu-HU" smtClean="0"/>
              <a:pPr/>
              <a:t>2024.05.31.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C9E8B0E-30FD-40F4-B2C6-5E2BA571FE6A}"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22D9-364A-4619-906D-EF3AE1823496}" type="datetimeFigureOut">
              <a:rPr lang="hu-HU" smtClean="0"/>
              <a:pPr/>
              <a:t>2024.05.31.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E8B0E-30FD-40F4-B2C6-5E2BA571FE6A}"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hu/imgres?imgurl=https://kanizsaujsag.hu/sites/all/files/styles/facebook/public/images/news/bev/5823.jpg?itok=gmtCFyqQ&amp;imgrefurl=https://kanizsaujsag.hu/hir/201805/tiz-miniszteriummal-alakul-meg-az-uj-kormany&amp;docid=Tp6azbL37F6L-M&amp;tbnid=_up2KimPMMOQjM:&amp;vet=10ahUKEwiwwfOukdnhAhUOEVAKHZy3BMIQMwhHKAkwCQ..i&amp;w=274&amp;h=184&amp;bih=751&amp;biw=1600&amp;q=magyarorsz%C3%A1g%20korm%C3%A1nya&amp;ved=0ahUKEwiwwfOukdnhAhUOEVAKHZy3BMIQMwhHKAkwCQ&amp;iact=mrc&amp;uact=8"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hu/imgres?imgurl=https://kanizsaujsag.hu/sites/all/files/styles/facebook/public/images/news/bev/5823.jpg?itok=gmtCFyqQ&amp;imgrefurl=https://kanizsaujsag.hu/hir/201805/tiz-miniszteriummal-alakul-meg-az-uj-kormany&amp;docid=Tp6azbL37F6L-M&amp;tbnid=_up2KimPMMOQjM:&amp;vet=10ahUKEwiwwfOukdnhAhUOEVAKHZy3BMIQMwhHKAkwCQ..i&amp;w=274&amp;h=184&amp;bih=751&amp;biw=1600&amp;q=magyarorsz%C3%A1g%20korm%C3%A1nya&amp;ved=0ahUKEwiwwfOukdnhAhUOEVAKHZy3BMIQMwhHKAkwCQ&amp;iact=mrc&amp;uact=8"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hu/imgres?imgurl=https://kanizsaujsag.hu/sites/all/files/styles/facebook/public/images/news/bev/5823.jpg?itok=gmtCFyqQ&amp;imgrefurl=https://kanizsaujsag.hu/hir/201805/tiz-miniszteriummal-alakul-meg-az-uj-kormany&amp;docid=Tp6azbL37F6L-M&amp;tbnid=_up2KimPMMOQjM:&amp;vet=10ahUKEwiwwfOukdnhAhUOEVAKHZy3BMIQMwhHKAkwCQ..i&amp;w=274&amp;h=184&amp;bih=751&amp;biw=1600&amp;q=magyarorsz%C3%A1g%20korm%C3%A1nya&amp;ved=0ahUKEwiwwfOukdnhAhUOEVAKHZy3BMIQMwhHKAkwCQ&amp;iact=mrc&amp;uact=8"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hu/imgres?imgurl=https://kanizsaujsag.hu/sites/all/files/styles/facebook/public/images/news/bev/5823.jpg?itok=gmtCFyqQ&amp;imgrefurl=https://kanizsaujsag.hu/hir/201805/tiz-miniszteriummal-alakul-meg-az-uj-kormany&amp;docid=Tp6azbL37F6L-M&amp;tbnid=_up2KimPMMOQjM:&amp;vet=10ahUKEwiwwfOukdnhAhUOEVAKHZy3BMIQMwhHKAkwCQ..i&amp;w=274&amp;h=184&amp;bih=751&amp;biw=1600&amp;q=magyarorsz%C3%A1g%20korm%C3%A1nya&amp;ved=0ahUKEwiwwfOukdnhAhUOEVAKHZy3BMIQMwhHKAkwCQ&amp;iact=mrc&amp;uact=8" TargetMode="External"/><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descr="KEP Logo_jav.jpg"/>
          <p:cNvPicPr>
            <a:picLocks noChangeAspect="1"/>
          </p:cNvPicPr>
          <p:nvPr/>
        </p:nvPicPr>
        <p:blipFill>
          <a:blip r:embed="rId2" cstate="print"/>
          <a:stretch>
            <a:fillRect/>
          </a:stretch>
        </p:blipFill>
        <p:spPr>
          <a:xfrm>
            <a:off x="1619672" y="188640"/>
            <a:ext cx="5832648" cy="853558"/>
          </a:xfrm>
          <a:prstGeom prst="rect">
            <a:avLst/>
          </a:prstGeom>
        </p:spPr>
      </p:pic>
      <p:sp>
        <p:nvSpPr>
          <p:cNvPr id="3074" name="AutoShape 2"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76" name="AutoShape 4"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7" name="Szövegdoboz 6"/>
          <p:cNvSpPr txBox="1"/>
          <p:nvPr/>
        </p:nvSpPr>
        <p:spPr>
          <a:xfrm>
            <a:off x="3203848" y="980728"/>
            <a:ext cx="2393284" cy="369332"/>
          </a:xfrm>
          <a:prstGeom prst="rect">
            <a:avLst/>
          </a:prstGeom>
          <a:noFill/>
        </p:spPr>
        <p:txBody>
          <a:bodyPr wrap="none" rtlCol="0">
            <a:spAutoFit/>
          </a:bodyPr>
          <a:lstStyle/>
          <a:p>
            <a:r>
              <a:rPr lang="hu-HU" dirty="0" smtClean="0">
                <a:solidFill>
                  <a:srgbClr val="002060"/>
                </a:solidFill>
                <a:effectLst>
                  <a:outerShdw blurRad="38100" dist="38100" dir="2700000" algn="tl">
                    <a:srgbClr val="000000">
                      <a:alpha val="43137"/>
                    </a:srgbClr>
                  </a:outerShdw>
                </a:effectLst>
              </a:rPr>
              <a:t>Vasvári József </a:t>
            </a:r>
            <a:r>
              <a:rPr lang="hu-HU" dirty="0" err="1" smtClean="0">
                <a:solidFill>
                  <a:srgbClr val="002060"/>
                </a:solidFill>
                <a:effectLst>
                  <a:outerShdw blurRad="38100" dist="38100" dir="2700000" algn="tl">
                    <a:srgbClr val="000000">
                      <a:alpha val="43137"/>
                    </a:srgbClr>
                  </a:outerShdw>
                </a:effectLst>
              </a:rPr>
              <a:t>President</a:t>
            </a:r>
            <a:endParaRPr lang="hu-HU" dirty="0">
              <a:solidFill>
                <a:srgbClr val="002060"/>
              </a:solidFill>
              <a:effectLst>
                <a:outerShdw blurRad="38100" dist="38100" dir="2700000" algn="tl">
                  <a:srgbClr val="000000">
                    <a:alpha val="43137"/>
                  </a:srgbClr>
                </a:outerShdw>
              </a:effectLst>
            </a:endParaRPr>
          </a:p>
        </p:txBody>
      </p:sp>
      <p:sp>
        <p:nvSpPr>
          <p:cNvPr id="8" name="Téglalap 7"/>
          <p:cNvSpPr/>
          <p:nvPr/>
        </p:nvSpPr>
        <p:spPr>
          <a:xfrm>
            <a:off x="0" y="1340768"/>
            <a:ext cx="9144000" cy="551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descr="KEP Logo_jav.jpg"/>
          <p:cNvPicPr>
            <a:picLocks noChangeAspect="1"/>
          </p:cNvPicPr>
          <p:nvPr/>
        </p:nvPicPr>
        <p:blipFill>
          <a:blip r:embed="rId2" cstate="print"/>
          <a:stretch>
            <a:fillRect/>
          </a:stretch>
        </p:blipFill>
        <p:spPr>
          <a:xfrm>
            <a:off x="1619672" y="188640"/>
            <a:ext cx="5832648" cy="853558"/>
          </a:xfrm>
          <a:prstGeom prst="rect">
            <a:avLst/>
          </a:prstGeom>
        </p:spPr>
      </p:pic>
      <p:sp>
        <p:nvSpPr>
          <p:cNvPr id="3074" name="AutoShape 2"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76" name="AutoShape 4"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7" name="Szövegdoboz 6"/>
          <p:cNvSpPr txBox="1"/>
          <p:nvPr/>
        </p:nvSpPr>
        <p:spPr>
          <a:xfrm>
            <a:off x="3203848" y="980728"/>
            <a:ext cx="3781292" cy="369332"/>
          </a:xfrm>
          <a:prstGeom prst="rect">
            <a:avLst/>
          </a:prstGeom>
          <a:noFill/>
        </p:spPr>
        <p:txBody>
          <a:bodyPr wrap="none" rtlCol="0">
            <a:spAutoFit/>
          </a:bodyPr>
          <a:lstStyle/>
          <a:p>
            <a:r>
              <a:rPr lang="hu-HU" dirty="0" smtClean="0">
                <a:solidFill>
                  <a:srgbClr val="002060"/>
                </a:solidFill>
                <a:effectLst>
                  <a:outerShdw blurRad="38100" dist="38100" dir="2700000" algn="tl">
                    <a:srgbClr val="000000">
                      <a:alpha val="43137"/>
                    </a:srgbClr>
                  </a:outerShdw>
                </a:effectLst>
              </a:rPr>
              <a:t>Ákos Gyömbér </a:t>
            </a:r>
            <a:r>
              <a:rPr lang="hu-HU" dirty="0" err="1" smtClean="0">
                <a:solidFill>
                  <a:srgbClr val="002060"/>
                </a:solidFill>
                <a:effectLst>
                  <a:outerShdw blurRad="38100" dist="38100" dir="2700000" algn="tl">
                    <a:srgbClr val="000000">
                      <a:alpha val="43137"/>
                    </a:srgbClr>
                  </a:outerShdw>
                </a:effectLst>
              </a:rPr>
              <a:t>Chief</a:t>
            </a:r>
            <a:r>
              <a:rPr lang="hu-HU" dirty="0" smtClean="0">
                <a:solidFill>
                  <a:srgbClr val="002060"/>
                </a:solidFill>
                <a:effectLst>
                  <a:outerShdw blurRad="38100" dist="38100" dir="2700000" algn="tl">
                    <a:srgbClr val="000000">
                      <a:alpha val="43137"/>
                    </a:srgbClr>
                  </a:outerShdw>
                </a:effectLst>
              </a:rPr>
              <a:t> Financial </a:t>
            </a:r>
            <a:r>
              <a:rPr lang="hu-HU" dirty="0" err="1" smtClean="0">
                <a:solidFill>
                  <a:srgbClr val="002060"/>
                </a:solidFill>
                <a:effectLst>
                  <a:outerShdw blurRad="38100" dist="38100" dir="2700000" algn="tl">
                    <a:srgbClr val="000000">
                      <a:alpha val="43137"/>
                    </a:srgbClr>
                  </a:outerShdw>
                </a:effectLst>
              </a:rPr>
              <a:t>Officer</a:t>
            </a:r>
            <a:r>
              <a:rPr lang="hu-HU" dirty="0" smtClean="0">
                <a:solidFill>
                  <a:srgbClr val="002060"/>
                </a:solidFill>
                <a:effectLst>
                  <a:outerShdw blurRad="38100" dist="38100" dir="2700000" algn="tl">
                    <a:srgbClr val="000000">
                      <a:alpha val="43137"/>
                    </a:srgbClr>
                  </a:outerShdw>
                </a:effectLst>
              </a:rPr>
              <a:t> </a:t>
            </a:r>
            <a:endParaRPr lang="hu-HU" dirty="0">
              <a:solidFill>
                <a:srgbClr val="002060"/>
              </a:solidFill>
              <a:effectLst>
                <a:outerShdw blurRad="38100" dist="38100" dir="2700000" algn="tl">
                  <a:srgbClr val="000000">
                    <a:alpha val="43137"/>
                  </a:srgbClr>
                </a:outerShdw>
              </a:effectLst>
            </a:endParaRPr>
          </a:p>
        </p:txBody>
      </p:sp>
      <p:sp>
        <p:nvSpPr>
          <p:cNvPr id="8" name="Téglalap 7"/>
          <p:cNvSpPr/>
          <p:nvPr/>
        </p:nvSpPr>
        <p:spPr>
          <a:xfrm>
            <a:off x="0" y="1340768"/>
            <a:ext cx="9144000" cy="551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043608" y="1268760"/>
            <a:ext cx="2376676" cy="369332"/>
          </a:xfrm>
          <a:prstGeom prst="rect">
            <a:avLst/>
          </a:prstGeom>
        </p:spPr>
        <p:txBody>
          <a:bodyPr wrap="none">
            <a:spAutoFit/>
          </a:bodyPr>
          <a:lstStyle/>
          <a:p>
            <a:r>
              <a:rPr lang="hu-HU" dirty="0" err="1" smtClean="0">
                <a:solidFill>
                  <a:srgbClr val="002060"/>
                </a:solidFill>
                <a:effectLst>
                  <a:outerShdw blurRad="38100" dist="38100" dir="2700000" algn="tl">
                    <a:srgbClr val="000000">
                      <a:alpha val="43137"/>
                    </a:srgbClr>
                  </a:outerShdw>
                </a:effectLst>
              </a:rPr>
              <a:t>Our</a:t>
            </a:r>
            <a:r>
              <a:rPr lang="hu-HU" dirty="0" smtClean="0">
                <a:solidFill>
                  <a:srgbClr val="002060"/>
                </a:solidFill>
                <a:effectLst>
                  <a:outerShdw blurRad="38100" dist="38100" dir="2700000" algn="tl">
                    <a:srgbClr val="000000">
                      <a:alpha val="43137"/>
                    </a:srgbClr>
                  </a:outerShdw>
                </a:effectLst>
              </a:rPr>
              <a:t> </a:t>
            </a:r>
            <a:r>
              <a:rPr lang="hu-HU" dirty="0" err="1" smtClean="0">
                <a:solidFill>
                  <a:srgbClr val="002060"/>
                </a:solidFill>
                <a:effectLst>
                  <a:outerShdw blurRad="38100" dist="38100" dir="2700000" algn="tl">
                    <a:srgbClr val="000000">
                      <a:alpha val="43137"/>
                    </a:srgbClr>
                  </a:outerShdw>
                </a:effectLst>
              </a:rPr>
              <a:t>mission</a:t>
            </a:r>
            <a:r>
              <a:rPr lang="hu-HU" dirty="0" smtClean="0">
                <a:solidFill>
                  <a:srgbClr val="002060"/>
                </a:solidFill>
                <a:effectLst>
                  <a:outerShdw blurRad="38100" dist="38100" dir="2700000" algn="tl">
                    <a:srgbClr val="000000">
                      <a:alpha val="43137"/>
                    </a:srgbClr>
                  </a:outerShdw>
                </a:effectLst>
              </a:rPr>
              <a:t> </a:t>
            </a:r>
            <a:r>
              <a:rPr lang="hu-HU" dirty="0" err="1" smtClean="0">
                <a:solidFill>
                  <a:srgbClr val="002060"/>
                </a:solidFill>
                <a:effectLst>
                  <a:outerShdw blurRad="38100" dist="38100" dir="2700000" algn="tl">
                    <a:srgbClr val="000000">
                      <a:alpha val="43137"/>
                    </a:srgbClr>
                  </a:outerShdw>
                </a:effectLst>
              </a:rPr>
              <a:t>statement</a:t>
            </a:r>
            <a:r>
              <a:rPr lang="hu-HU" dirty="0" smtClean="0">
                <a:solidFill>
                  <a:srgbClr val="002060"/>
                </a:solidFill>
                <a:effectLst>
                  <a:outerShdw blurRad="38100" dist="38100" dir="2700000" algn="tl">
                    <a:srgbClr val="000000">
                      <a:alpha val="43137"/>
                    </a:srgbClr>
                  </a:outerShdw>
                </a:effectLst>
              </a:rPr>
              <a:t>:</a:t>
            </a:r>
          </a:p>
        </p:txBody>
      </p:sp>
      <p:pic>
        <p:nvPicPr>
          <p:cNvPr id="4" name="Kép 3" descr="KEP Logo_jav.jpg"/>
          <p:cNvPicPr>
            <a:picLocks noChangeAspect="1"/>
          </p:cNvPicPr>
          <p:nvPr/>
        </p:nvPicPr>
        <p:blipFill>
          <a:blip r:embed="rId2" cstate="print"/>
          <a:stretch>
            <a:fillRect/>
          </a:stretch>
        </p:blipFill>
        <p:spPr>
          <a:xfrm>
            <a:off x="1619672" y="188640"/>
            <a:ext cx="5832648" cy="853558"/>
          </a:xfrm>
          <a:prstGeom prst="rect">
            <a:avLst/>
          </a:prstGeom>
        </p:spPr>
      </p:pic>
      <p:sp>
        <p:nvSpPr>
          <p:cNvPr id="5" name="Téglalap 4"/>
          <p:cNvSpPr/>
          <p:nvPr/>
        </p:nvSpPr>
        <p:spPr>
          <a:xfrm>
            <a:off x="539552" y="1844824"/>
            <a:ext cx="8064896" cy="3970318"/>
          </a:xfrm>
          <a:prstGeom prst="rect">
            <a:avLst/>
          </a:prstGeom>
        </p:spPr>
        <p:txBody>
          <a:bodyPr wrap="square">
            <a:spAutoFit/>
          </a:bodyPr>
          <a:lstStyle/>
          <a:p>
            <a:pPr algn="just"/>
            <a:r>
              <a:rPr lang="hu-HU" dirty="0" smtClean="0">
                <a:solidFill>
                  <a:srgbClr val="002060"/>
                </a:solidFill>
              </a:rPr>
              <a:t>	</a:t>
            </a:r>
            <a:r>
              <a:rPr lang="en-US" dirty="0" smtClean="0">
                <a:solidFill>
                  <a:srgbClr val="002060"/>
                </a:solidFill>
              </a:rPr>
              <a:t>The Central European Club Pannonia is a civil society organization whose basic goal is to foster Central European relations in accordance with the standards of the European Union. To this end, it carries out its activities primarily in the fields of economic life, science, environmental protection, culture, historical traditions, tourism, nationality affairs, information exchange and informing the public.</a:t>
            </a:r>
          </a:p>
          <a:p>
            <a:endParaRPr lang="en-US" dirty="0" smtClean="0">
              <a:solidFill>
                <a:srgbClr val="002060"/>
              </a:solidFill>
            </a:endParaRPr>
          </a:p>
          <a:p>
            <a:pPr algn="just"/>
            <a:r>
              <a:rPr lang="hu-HU" dirty="0" smtClean="0">
                <a:solidFill>
                  <a:srgbClr val="002060"/>
                </a:solidFill>
              </a:rPr>
              <a:t>	</a:t>
            </a:r>
            <a:r>
              <a:rPr lang="en-US" dirty="0" smtClean="0">
                <a:solidFill>
                  <a:srgbClr val="002060"/>
                </a:solidFill>
              </a:rPr>
              <a:t>Keeping in mind the implementation of its corporate tasks, it organizes events (conferences, round table discussions, professional consultations, study tours), thus helping to provide its members and those interested outside of it with extensive information and information. It also considers it its duty to exchange experience in the field of public safety and the fight against terrorism, as well as to provide professional and moral support to all its members who are in need of this.</a:t>
            </a:r>
          </a:p>
          <a:p>
            <a:endParaRPr lang="en-US" dirty="0" smtClean="0">
              <a:solidFill>
                <a:srgbClr val="002060"/>
              </a:solidFill>
            </a:endParaRPr>
          </a:p>
          <a:p>
            <a:r>
              <a:rPr lang="hu-HU" dirty="0" smtClean="0">
                <a:solidFill>
                  <a:srgbClr val="002060"/>
                </a:solidFill>
              </a:rPr>
              <a:t>	</a:t>
            </a:r>
            <a:r>
              <a:rPr lang="en-US" dirty="0" smtClean="0">
                <a:solidFill>
                  <a:srgbClr val="002060"/>
                </a:solidFill>
              </a:rPr>
              <a:t>It is gradually expanding its activities to all countries of Central Europe.</a:t>
            </a:r>
            <a:endParaRPr lang="hu-HU" dirty="0" smtClean="0">
              <a:solidFill>
                <a:srgbClr val="002060"/>
              </a:solidFill>
            </a:endParaRPr>
          </a:p>
        </p:txBody>
      </p:sp>
      <p:pic>
        <p:nvPicPr>
          <p:cNvPr id="17410" name="Picture 2" descr="Vision and Misson |"/>
          <p:cNvPicPr>
            <a:picLocks noChangeAspect="1" noChangeArrowheads="1"/>
          </p:cNvPicPr>
          <p:nvPr/>
        </p:nvPicPr>
        <p:blipFill>
          <a:blip r:embed="rId3" cstate="print">
            <a:lum contrast="2000"/>
          </a:blip>
          <a:srcRect/>
          <a:stretch>
            <a:fillRect/>
          </a:stretch>
        </p:blipFill>
        <p:spPr bwMode="auto">
          <a:xfrm>
            <a:off x="539552" y="1772816"/>
            <a:ext cx="8141518" cy="40707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7410"/>
                                        </p:tgtEl>
                                      </p:cBhvr>
                                    </p:animEffect>
                                    <p:set>
                                      <p:cBhvr>
                                        <p:cTn id="7" dur="1" fill="hold">
                                          <p:stCondLst>
                                            <p:cond delay="1999"/>
                                          </p:stCondLst>
                                        </p:cTn>
                                        <p:tgtEl>
                                          <p:spTgt spid="17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descr="KEP Logo_jav.jpg"/>
          <p:cNvPicPr>
            <a:picLocks noChangeAspect="1"/>
          </p:cNvPicPr>
          <p:nvPr/>
        </p:nvPicPr>
        <p:blipFill>
          <a:blip r:embed="rId2" cstate="print"/>
          <a:stretch>
            <a:fillRect/>
          </a:stretch>
        </p:blipFill>
        <p:spPr>
          <a:xfrm>
            <a:off x="1619672" y="188640"/>
            <a:ext cx="5832648" cy="853558"/>
          </a:xfrm>
          <a:prstGeom prst="rect">
            <a:avLst/>
          </a:prstGeom>
        </p:spPr>
      </p:pic>
      <p:sp>
        <p:nvSpPr>
          <p:cNvPr id="3074" name="AutoShape 2"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76" name="AutoShape 4"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2" name="Szövegdoboz 11"/>
          <p:cNvSpPr txBox="1"/>
          <p:nvPr/>
        </p:nvSpPr>
        <p:spPr>
          <a:xfrm>
            <a:off x="395536" y="2204864"/>
            <a:ext cx="8424936" cy="3416320"/>
          </a:xfrm>
          <a:prstGeom prst="rect">
            <a:avLst/>
          </a:prstGeom>
          <a:noFill/>
        </p:spPr>
        <p:txBody>
          <a:bodyPr wrap="square" rtlCol="0">
            <a:spAutoFit/>
          </a:bodyPr>
          <a:lstStyle/>
          <a:p>
            <a:r>
              <a:rPr lang="en-US" dirty="0" smtClean="0">
                <a:solidFill>
                  <a:srgbClr val="002060"/>
                </a:solidFill>
              </a:rPr>
              <a:t>The Central European Club Pannonia Public Benefit Association is a non-partisan NGO whose main goal is to expand Central European relations towards China</a:t>
            </a:r>
            <a:endParaRPr lang="hu-HU" dirty="0" smtClean="0">
              <a:solidFill>
                <a:srgbClr val="002060"/>
              </a:solidFill>
            </a:endParaRPr>
          </a:p>
          <a:p>
            <a:endParaRPr lang="en-US" dirty="0" smtClean="0">
              <a:solidFill>
                <a:srgbClr val="002060"/>
              </a:solidFill>
            </a:endParaRPr>
          </a:p>
          <a:p>
            <a:pPr>
              <a:buFont typeface="Arial" pitchFamily="34" charset="0"/>
              <a:buChar char="•"/>
            </a:pPr>
            <a:r>
              <a:rPr lang="hu-HU" dirty="0" smtClean="0">
                <a:solidFill>
                  <a:srgbClr val="002060"/>
                </a:solidFill>
              </a:rPr>
              <a:t> </a:t>
            </a:r>
            <a:r>
              <a:rPr lang="en-US" dirty="0" smtClean="0">
                <a:solidFill>
                  <a:srgbClr val="002060"/>
                </a:solidFill>
              </a:rPr>
              <a:t>economic life,</a:t>
            </a:r>
          </a:p>
          <a:p>
            <a:pPr>
              <a:buFont typeface="Arial" pitchFamily="34" charset="0"/>
              <a:buChar char="•"/>
            </a:pPr>
            <a:r>
              <a:rPr lang="hu-HU" dirty="0" smtClean="0">
                <a:solidFill>
                  <a:srgbClr val="002060"/>
                </a:solidFill>
              </a:rPr>
              <a:t> </a:t>
            </a:r>
            <a:r>
              <a:rPr lang="en-US" dirty="0" smtClean="0">
                <a:solidFill>
                  <a:srgbClr val="002060"/>
                </a:solidFill>
              </a:rPr>
              <a:t>the science</a:t>
            </a:r>
            <a:r>
              <a:rPr lang="hu-HU" dirty="0" smtClean="0">
                <a:solidFill>
                  <a:srgbClr val="002060"/>
                </a:solidFill>
              </a:rPr>
              <a:t>, </a:t>
            </a:r>
            <a:endParaRPr lang="en-US" dirty="0" smtClean="0">
              <a:solidFill>
                <a:srgbClr val="002060"/>
              </a:solidFill>
            </a:endParaRPr>
          </a:p>
          <a:p>
            <a:pPr>
              <a:buFont typeface="Arial" pitchFamily="34" charset="0"/>
              <a:buChar char="•"/>
            </a:pPr>
            <a:r>
              <a:rPr lang="hu-HU" dirty="0" smtClean="0">
                <a:solidFill>
                  <a:srgbClr val="002060"/>
                </a:solidFill>
              </a:rPr>
              <a:t> </a:t>
            </a:r>
            <a:r>
              <a:rPr lang="en-US" dirty="0" smtClean="0">
                <a:solidFill>
                  <a:srgbClr val="002060"/>
                </a:solidFill>
              </a:rPr>
              <a:t>environmental protection,</a:t>
            </a:r>
          </a:p>
          <a:p>
            <a:pPr>
              <a:buFont typeface="Arial" pitchFamily="34" charset="0"/>
              <a:buChar char="•"/>
            </a:pPr>
            <a:r>
              <a:rPr lang="hu-HU" dirty="0" smtClean="0">
                <a:solidFill>
                  <a:srgbClr val="002060"/>
                </a:solidFill>
              </a:rPr>
              <a:t> </a:t>
            </a:r>
            <a:r>
              <a:rPr lang="en-US" dirty="0" smtClean="0">
                <a:solidFill>
                  <a:srgbClr val="002060"/>
                </a:solidFill>
              </a:rPr>
              <a:t>the culture</a:t>
            </a:r>
            <a:r>
              <a:rPr lang="hu-HU" dirty="0" smtClean="0">
                <a:solidFill>
                  <a:srgbClr val="002060"/>
                </a:solidFill>
              </a:rPr>
              <a:t>,</a:t>
            </a:r>
            <a:endParaRPr lang="en-US" dirty="0" smtClean="0">
              <a:solidFill>
                <a:srgbClr val="002060"/>
              </a:solidFill>
            </a:endParaRPr>
          </a:p>
          <a:p>
            <a:pPr>
              <a:buFont typeface="Arial" pitchFamily="34" charset="0"/>
              <a:buChar char="•"/>
            </a:pPr>
            <a:r>
              <a:rPr lang="hu-HU" dirty="0" smtClean="0">
                <a:solidFill>
                  <a:srgbClr val="002060"/>
                </a:solidFill>
              </a:rPr>
              <a:t> </a:t>
            </a:r>
            <a:r>
              <a:rPr lang="en-US" dirty="0" smtClean="0">
                <a:solidFill>
                  <a:srgbClr val="002060"/>
                </a:solidFill>
              </a:rPr>
              <a:t>historical traditions,</a:t>
            </a:r>
          </a:p>
          <a:p>
            <a:pPr>
              <a:buFont typeface="Arial" pitchFamily="34" charset="0"/>
              <a:buChar char="•"/>
            </a:pPr>
            <a:r>
              <a:rPr lang="hu-HU" dirty="0" smtClean="0">
                <a:solidFill>
                  <a:srgbClr val="002060"/>
                </a:solidFill>
              </a:rPr>
              <a:t> </a:t>
            </a:r>
            <a:r>
              <a:rPr lang="en-US" dirty="0" smtClean="0">
                <a:solidFill>
                  <a:srgbClr val="002060"/>
                </a:solidFill>
              </a:rPr>
              <a:t>tourism,</a:t>
            </a:r>
          </a:p>
          <a:p>
            <a:pPr>
              <a:buFont typeface="Arial" pitchFamily="34" charset="0"/>
              <a:buChar char="•"/>
            </a:pPr>
            <a:r>
              <a:rPr lang="hu-HU" dirty="0" smtClean="0">
                <a:solidFill>
                  <a:srgbClr val="002060"/>
                </a:solidFill>
              </a:rPr>
              <a:t> </a:t>
            </a:r>
            <a:r>
              <a:rPr lang="en-US" dirty="0" smtClean="0">
                <a:solidFill>
                  <a:srgbClr val="002060"/>
                </a:solidFill>
              </a:rPr>
              <a:t>nationality matters,</a:t>
            </a:r>
          </a:p>
          <a:p>
            <a:pPr>
              <a:buFont typeface="Arial" pitchFamily="34" charset="0"/>
              <a:buChar char="•"/>
            </a:pPr>
            <a:r>
              <a:rPr lang="hu-HU" dirty="0" smtClean="0">
                <a:solidFill>
                  <a:srgbClr val="002060"/>
                </a:solidFill>
              </a:rPr>
              <a:t> </a:t>
            </a:r>
            <a:r>
              <a:rPr lang="en-US" dirty="0" smtClean="0">
                <a:solidFill>
                  <a:srgbClr val="002060"/>
                </a:solidFill>
              </a:rPr>
              <a:t>the exchange of information and</a:t>
            </a:r>
          </a:p>
          <a:p>
            <a:pPr>
              <a:buFont typeface="Arial" pitchFamily="34" charset="0"/>
              <a:buChar char="•"/>
            </a:pPr>
            <a:r>
              <a:rPr lang="hu-HU" dirty="0" smtClean="0">
                <a:solidFill>
                  <a:srgbClr val="002060"/>
                </a:solidFill>
              </a:rPr>
              <a:t> </a:t>
            </a:r>
            <a:r>
              <a:rPr lang="en-US" dirty="0" smtClean="0">
                <a:solidFill>
                  <a:srgbClr val="002060"/>
                </a:solidFill>
              </a:rPr>
              <a:t>in the field of informing the public.…</a:t>
            </a:r>
            <a:endParaRPr lang="hu-HU" dirty="0"/>
          </a:p>
        </p:txBody>
      </p:sp>
      <p:sp>
        <p:nvSpPr>
          <p:cNvPr id="7" name="Szövegdoboz 6"/>
          <p:cNvSpPr txBox="1"/>
          <p:nvPr/>
        </p:nvSpPr>
        <p:spPr>
          <a:xfrm>
            <a:off x="395536" y="1340768"/>
            <a:ext cx="2001445" cy="369332"/>
          </a:xfrm>
          <a:prstGeom prst="rect">
            <a:avLst/>
          </a:prstGeom>
          <a:noFill/>
        </p:spPr>
        <p:txBody>
          <a:bodyPr wrap="none" rtlCol="0">
            <a:spAutoFit/>
          </a:bodyPr>
          <a:lstStyle/>
          <a:p>
            <a:r>
              <a:rPr lang="hu-HU" dirty="0" err="1" smtClean="0">
                <a:solidFill>
                  <a:srgbClr val="002060"/>
                </a:solidFill>
                <a:effectLst>
                  <a:outerShdw blurRad="38100" dist="38100" dir="2700000" algn="tl">
                    <a:srgbClr val="000000">
                      <a:alpha val="43137"/>
                    </a:srgbClr>
                  </a:outerShdw>
                </a:effectLst>
              </a:rPr>
              <a:t>Introduction</a:t>
            </a:r>
            <a:r>
              <a:rPr lang="hu-HU" dirty="0" smtClean="0">
                <a:solidFill>
                  <a:srgbClr val="002060"/>
                </a:solidFill>
                <a:effectLst>
                  <a:outerShdw blurRad="38100" dist="38100" dir="2700000" algn="tl">
                    <a:srgbClr val="000000">
                      <a:alpha val="43137"/>
                    </a:srgbClr>
                  </a:outerShdw>
                </a:effectLst>
              </a:rPr>
              <a:t> of KEP</a:t>
            </a:r>
            <a:endParaRPr lang="hu-HU" dirty="0">
              <a:solidFill>
                <a:srgbClr val="002060"/>
              </a:solidFill>
              <a:effectLst>
                <a:outerShdw blurRad="38100" dist="38100" dir="2700000" algn="tl">
                  <a:srgbClr val="000000">
                    <a:alpha val="43137"/>
                  </a:srgbClr>
                </a:outerShdw>
              </a:effectLst>
            </a:endParaRPr>
          </a:p>
        </p:txBody>
      </p:sp>
      <p:pic>
        <p:nvPicPr>
          <p:cNvPr id="16386" name="Picture 2" descr="Free of Charge Creative Commons introduction Image - Finger 1"/>
          <p:cNvPicPr>
            <a:picLocks noChangeAspect="1" noChangeArrowheads="1"/>
          </p:cNvPicPr>
          <p:nvPr/>
        </p:nvPicPr>
        <p:blipFill>
          <a:blip r:embed="rId4" cstate="print"/>
          <a:srcRect/>
          <a:stretch>
            <a:fillRect/>
          </a:stretch>
        </p:blipFill>
        <p:spPr bwMode="auto">
          <a:xfrm>
            <a:off x="4644008" y="2996952"/>
            <a:ext cx="3701462" cy="2463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899592" y="2204864"/>
            <a:ext cx="7632848" cy="2031325"/>
          </a:xfrm>
          <a:prstGeom prst="rect">
            <a:avLst/>
          </a:prstGeom>
        </p:spPr>
        <p:txBody>
          <a:bodyPr wrap="square">
            <a:spAutoFit/>
          </a:bodyPr>
          <a:lstStyle/>
          <a:p>
            <a:pPr>
              <a:buFont typeface="Arial" pitchFamily="34" charset="0"/>
              <a:buChar char="•"/>
            </a:pPr>
            <a:r>
              <a:rPr lang="hu-HU" b="1" dirty="0" smtClean="0">
                <a:solidFill>
                  <a:srgbClr val="002060"/>
                </a:solidFill>
              </a:rPr>
              <a:t> </a:t>
            </a:r>
            <a:r>
              <a:rPr lang="en-US" b="1" dirty="0" smtClean="0">
                <a:solidFill>
                  <a:srgbClr val="002060"/>
                </a:solidFill>
              </a:rPr>
              <a:t>Social responsibility </a:t>
            </a:r>
            <a:r>
              <a:rPr lang="hu-HU" b="1" dirty="0" smtClean="0">
                <a:solidFill>
                  <a:srgbClr val="002060"/>
                </a:solidFill>
              </a:rPr>
              <a:t> </a:t>
            </a:r>
            <a:r>
              <a:rPr lang="en-US" b="1" dirty="0" smtClean="0">
                <a:solidFill>
                  <a:srgbClr val="002060"/>
                </a:solidFill>
              </a:rPr>
              <a:t>of actors in public life</a:t>
            </a:r>
            <a:r>
              <a:rPr lang="hu-HU" b="1" dirty="0" smtClean="0">
                <a:solidFill>
                  <a:srgbClr val="002060"/>
                </a:solidFill>
              </a:rPr>
              <a:t> </a:t>
            </a:r>
            <a:r>
              <a:rPr lang="en-US" b="1" dirty="0" smtClean="0">
                <a:solidFill>
                  <a:srgbClr val="002060"/>
                </a:solidFill>
              </a:rPr>
              <a:t>and the economic sphere</a:t>
            </a:r>
            <a:endParaRPr lang="hu-HU" b="1" dirty="0" smtClean="0">
              <a:solidFill>
                <a:srgbClr val="002060"/>
              </a:solidFill>
            </a:endParaRPr>
          </a:p>
          <a:p>
            <a:endParaRPr lang="hu-HU" b="1" dirty="0" smtClean="0">
              <a:solidFill>
                <a:srgbClr val="002060"/>
              </a:solidFill>
            </a:endParaRPr>
          </a:p>
          <a:p>
            <a:pPr>
              <a:buFont typeface="Arial" pitchFamily="34" charset="0"/>
              <a:buChar char="•"/>
            </a:pPr>
            <a:r>
              <a:rPr lang="hu-HU" b="1" dirty="0" smtClean="0">
                <a:solidFill>
                  <a:srgbClr val="002060"/>
                </a:solidFill>
              </a:rPr>
              <a:t> </a:t>
            </a:r>
            <a:r>
              <a:rPr lang="en-US" b="1" dirty="0" smtClean="0">
                <a:solidFill>
                  <a:srgbClr val="002060"/>
                </a:solidFill>
              </a:rPr>
              <a:t>Tasks to create "the service state“</a:t>
            </a:r>
            <a:endParaRPr lang="hu-HU" b="1" dirty="0" smtClean="0">
              <a:solidFill>
                <a:srgbClr val="002060"/>
              </a:solidFill>
            </a:endParaRPr>
          </a:p>
          <a:p>
            <a:endParaRPr lang="hu-HU" b="1" dirty="0" smtClean="0">
              <a:solidFill>
                <a:srgbClr val="002060"/>
              </a:solidFill>
            </a:endParaRPr>
          </a:p>
          <a:p>
            <a:pPr>
              <a:buFont typeface="Arial" pitchFamily="34" charset="0"/>
              <a:buChar char="•"/>
            </a:pPr>
            <a:r>
              <a:rPr lang="hu-HU" b="1" dirty="0" smtClean="0">
                <a:solidFill>
                  <a:srgbClr val="002060"/>
                </a:solidFill>
              </a:rPr>
              <a:t> </a:t>
            </a:r>
            <a:r>
              <a:rPr lang="en-US" b="1" dirty="0" smtClean="0">
                <a:solidFill>
                  <a:srgbClr val="002060"/>
                </a:solidFill>
              </a:rPr>
              <a:t>The socio-economic effects </a:t>
            </a:r>
            <a:r>
              <a:rPr lang="hu-HU" b="1" dirty="0" smtClean="0">
                <a:solidFill>
                  <a:srgbClr val="002060"/>
                </a:solidFill>
              </a:rPr>
              <a:t> </a:t>
            </a:r>
            <a:r>
              <a:rPr lang="en-US" b="1" dirty="0" smtClean="0">
                <a:solidFill>
                  <a:srgbClr val="002060"/>
                </a:solidFill>
              </a:rPr>
              <a:t>of the global economic crisis</a:t>
            </a:r>
            <a:endParaRPr lang="hu-HU" b="1" dirty="0" smtClean="0">
              <a:solidFill>
                <a:srgbClr val="002060"/>
              </a:solidFill>
            </a:endParaRPr>
          </a:p>
          <a:p>
            <a:endParaRPr lang="hu-HU" dirty="0" smtClean="0">
              <a:solidFill>
                <a:srgbClr val="002060"/>
              </a:solidFill>
            </a:endParaRPr>
          </a:p>
          <a:p>
            <a:endParaRPr lang="hu-HU" dirty="0">
              <a:solidFill>
                <a:srgbClr val="002060"/>
              </a:solidFill>
            </a:endParaRPr>
          </a:p>
        </p:txBody>
      </p:sp>
      <p:sp>
        <p:nvSpPr>
          <p:cNvPr id="6" name="Szövegdoboz 5"/>
          <p:cNvSpPr txBox="1"/>
          <p:nvPr/>
        </p:nvSpPr>
        <p:spPr>
          <a:xfrm>
            <a:off x="395536" y="1556792"/>
            <a:ext cx="5151538" cy="369332"/>
          </a:xfrm>
          <a:prstGeom prst="rect">
            <a:avLst/>
          </a:prstGeom>
          <a:noFill/>
        </p:spPr>
        <p:txBody>
          <a:bodyPr wrap="none" rtlCol="0">
            <a:spAutoFit/>
          </a:bodyPr>
          <a:lstStyle/>
          <a:p>
            <a:r>
              <a:rPr lang="en-US" dirty="0" smtClean="0">
                <a:solidFill>
                  <a:srgbClr val="002060"/>
                </a:solidFill>
                <a:effectLst>
                  <a:outerShdw blurRad="38100" dist="38100" dir="2700000" algn="tl">
                    <a:srgbClr val="000000">
                      <a:alpha val="43137"/>
                    </a:srgbClr>
                  </a:outerShdw>
                </a:effectLst>
              </a:rPr>
              <a:t>The topics of our Social Dialogue Forum series were:</a:t>
            </a:r>
            <a:endParaRPr lang="hu-HU" dirty="0">
              <a:solidFill>
                <a:srgbClr val="002060"/>
              </a:solidFill>
              <a:effectLst>
                <a:outerShdw blurRad="38100" dist="38100" dir="2700000" algn="tl">
                  <a:srgbClr val="000000">
                    <a:alpha val="43137"/>
                  </a:srgbClr>
                </a:outerShdw>
              </a:effectLst>
            </a:endParaRPr>
          </a:p>
        </p:txBody>
      </p:sp>
      <p:pic>
        <p:nvPicPr>
          <p:cNvPr id="11" name="Kép 10" descr="KEP Logo_jav.jpg"/>
          <p:cNvPicPr>
            <a:picLocks noChangeAspect="1"/>
          </p:cNvPicPr>
          <p:nvPr/>
        </p:nvPicPr>
        <p:blipFill>
          <a:blip r:embed="rId2" cstate="print"/>
          <a:stretch>
            <a:fillRect/>
          </a:stretch>
        </p:blipFill>
        <p:spPr>
          <a:xfrm>
            <a:off x="1619672" y="188640"/>
            <a:ext cx="5832648" cy="853558"/>
          </a:xfrm>
          <a:prstGeom prst="rect">
            <a:avLst/>
          </a:prstGeom>
        </p:spPr>
      </p:pic>
      <p:pic>
        <p:nvPicPr>
          <p:cNvPr id="13" name="Kép 12" descr="Kroo_eloadas.jpg"/>
          <p:cNvPicPr>
            <a:picLocks noChangeAspect="1"/>
          </p:cNvPicPr>
          <p:nvPr/>
        </p:nvPicPr>
        <p:blipFill>
          <a:blip r:embed="rId3" cstate="print"/>
          <a:stretch>
            <a:fillRect/>
          </a:stretch>
        </p:blipFill>
        <p:spPr>
          <a:xfrm>
            <a:off x="4788024" y="3645024"/>
            <a:ext cx="4032448"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95536" y="1340768"/>
            <a:ext cx="1419043" cy="369332"/>
          </a:xfrm>
          <a:prstGeom prst="rect">
            <a:avLst/>
          </a:prstGeom>
          <a:noFill/>
        </p:spPr>
        <p:txBody>
          <a:bodyPr wrap="none" rtlCol="0">
            <a:spAutoFit/>
          </a:bodyPr>
          <a:lstStyle/>
          <a:p>
            <a:r>
              <a:rPr lang="hu-HU" dirty="0" err="1" smtClean="0">
                <a:solidFill>
                  <a:srgbClr val="002060"/>
                </a:solidFill>
                <a:effectLst>
                  <a:outerShdw blurRad="38100" dist="38100" dir="2700000" algn="tl">
                    <a:srgbClr val="000000">
                      <a:alpha val="43137"/>
                    </a:srgbClr>
                  </a:outerShdw>
                </a:effectLst>
              </a:rPr>
              <a:t>Let's</a:t>
            </a:r>
            <a:r>
              <a:rPr lang="hu-HU" dirty="0" smtClean="0">
                <a:solidFill>
                  <a:srgbClr val="002060"/>
                </a:solidFill>
                <a:effectLst>
                  <a:outerShdw blurRad="38100" dist="38100" dir="2700000" algn="tl">
                    <a:srgbClr val="000000">
                      <a:alpha val="43137"/>
                    </a:srgbClr>
                  </a:outerShdw>
                </a:effectLst>
              </a:rPr>
              <a:t> </a:t>
            </a:r>
            <a:r>
              <a:rPr lang="hu-HU" dirty="0" err="1" smtClean="0">
                <a:solidFill>
                  <a:srgbClr val="002060"/>
                </a:solidFill>
                <a:effectLst>
                  <a:outerShdw blurRad="38100" dist="38100" dir="2700000" algn="tl">
                    <a:srgbClr val="000000">
                      <a:alpha val="43137"/>
                    </a:srgbClr>
                  </a:outerShdw>
                </a:effectLst>
              </a:rPr>
              <a:t>connect</a:t>
            </a:r>
            <a:endParaRPr lang="hu-HU" dirty="0">
              <a:solidFill>
                <a:srgbClr val="002060"/>
              </a:solidFill>
              <a:effectLst>
                <a:outerShdw blurRad="38100" dist="38100" dir="2700000" algn="tl">
                  <a:srgbClr val="000000">
                    <a:alpha val="43137"/>
                  </a:srgbClr>
                </a:outerShdw>
              </a:effectLst>
            </a:endParaRPr>
          </a:p>
        </p:txBody>
      </p:sp>
      <p:pic>
        <p:nvPicPr>
          <p:cNvPr id="11" name="Kép 10" descr="KEP Logo_jav.jpg"/>
          <p:cNvPicPr>
            <a:picLocks noChangeAspect="1"/>
          </p:cNvPicPr>
          <p:nvPr/>
        </p:nvPicPr>
        <p:blipFill>
          <a:blip r:embed="rId2" cstate="print"/>
          <a:stretch>
            <a:fillRect/>
          </a:stretch>
        </p:blipFill>
        <p:spPr>
          <a:xfrm>
            <a:off x="1619672" y="188640"/>
            <a:ext cx="5832648" cy="853558"/>
          </a:xfrm>
          <a:prstGeom prst="rect">
            <a:avLst/>
          </a:prstGeom>
        </p:spPr>
      </p:pic>
      <p:pic>
        <p:nvPicPr>
          <p:cNvPr id="13314" name="Picture 2" descr="World map! world map"/>
          <p:cNvPicPr>
            <a:picLocks noChangeAspect="1" noChangeArrowheads="1"/>
          </p:cNvPicPr>
          <p:nvPr/>
        </p:nvPicPr>
        <p:blipFill>
          <a:blip r:embed="rId3" cstate="print"/>
          <a:srcRect/>
          <a:stretch>
            <a:fillRect/>
          </a:stretch>
        </p:blipFill>
        <p:spPr bwMode="auto">
          <a:xfrm>
            <a:off x="1043608" y="1844824"/>
            <a:ext cx="7041409" cy="4176464"/>
          </a:xfrm>
          <a:prstGeom prst="rect">
            <a:avLst/>
          </a:prstGeom>
          <a:noFill/>
        </p:spPr>
      </p:pic>
      <p:sp>
        <p:nvSpPr>
          <p:cNvPr id="13316" name="AutoShape 4" descr="Kínai Zászló Világzászló Világok - Ingyenes fotó a Pixabay-en -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3318" name="AutoShape 6" descr="Kínai Zászló Világzászló Világok - Ingyenes fotó a Pixabay-en - Pixab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3320" name="AutoShape 8" descr="China Flag PNG Clip Art - Best WEB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3324" name="AutoShape 12" descr="Hungary Flag PNG Images &amp; PSDs for Download | PixelSquid - S11599199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4" name="Ív 13"/>
          <p:cNvSpPr/>
          <p:nvPr/>
        </p:nvSpPr>
        <p:spPr>
          <a:xfrm>
            <a:off x="4932040" y="2780928"/>
            <a:ext cx="1656184" cy="72008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18" name="Szabadkézi sokszög 17"/>
          <p:cNvSpPr/>
          <p:nvPr/>
        </p:nvSpPr>
        <p:spPr>
          <a:xfrm>
            <a:off x="4860032" y="2564904"/>
            <a:ext cx="1698423" cy="572434"/>
          </a:xfrm>
          <a:custGeom>
            <a:avLst/>
            <a:gdLst>
              <a:gd name="connsiteX0" fmla="*/ 0 w 1686910"/>
              <a:gd name="connsiteY0" fmla="*/ 278524 h 814552"/>
              <a:gd name="connsiteX1" fmla="*/ 1119352 w 1686910"/>
              <a:gd name="connsiteY1" fmla="*/ 89338 h 814552"/>
              <a:gd name="connsiteX2" fmla="*/ 1686910 w 1686910"/>
              <a:gd name="connsiteY2" fmla="*/ 814552 h 814552"/>
              <a:gd name="connsiteX3" fmla="*/ 1686910 w 1686910"/>
              <a:gd name="connsiteY3" fmla="*/ 814552 h 814552"/>
              <a:gd name="connsiteX4" fmla="*/ 1686910 w 1686910"/>
              <a:gd name="connsiteY4" fmla="*/ 814552 h 814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910" h="814552">
                <a:moveTo>
                  <a:pt x="0" y="278524"/>
                </a:moveTo>
                <a:cubicBezTo>
                  <a:pt x="419100" y="139262"/>
                  <a:pt x="838200" y="0"/>
                  <a:pt x="1119352" y="89338"/>
                </a:cubicBezTo>
                <a:cubicBezTo>
                  <a:pt x="1400504" y="178676"/>
                  <a:pt x="1686910" y="814552"/>
                  <a:pt x="1686910" y="814552"/>
                </a:cubicBezTo>
                <a:lnTo>
                  <a:pt x="1686910" y="814552"/>
                </a:lnTo>
                <a:lnTo>
                  <a:pt x="1686910" y="814552"/>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3074" name="AutoShape 2" descr="Kína zászló - ReintexShop webáruhá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76" name="AutoShape 4" descr="Kína zászló - ReintexShop webáruhá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6" name="Kép 15" descr="china_flag_png.png"/>
          <p:cNvPicPr>
            <a:picLocks noChangeAspect="1"/>
          </p:cNvPicPr>
          <p:nvPr/>
        </p:nvPicPr>
        <p:blipFill>
          <a:blip r:embed="rId4" cstate="print"/>
          <a:stretch>
            <a:fillRect/>
          </a:stretch>
        </p:blipFill>
        <p:spPr>
          <a:xfrm>
            <a:off x="6444208" y="908720"/>
            <a:ext cx="930681" cy="2287516"/>
          </a:xfrm>
          <a:prstGeom prst="rect">
            <a:avLst/>
          </a:prstGeom>
        </p:spPr>
      </p:pic>
      <p:pic>
        <p:nvPicPr>
          <p:cNvPr id="17" name="Kép 16" descr="hunflag_png.png"/>
          <p:cNvPicPr>
            <a:picLocks noChangeAspect="1"/>
          </p:cNvPicPr>
          <p:nvPr/>
        </p:nvPicPr>
        <p:blipFill>
          <a:blip r:embed="rId5" cstate="print"/>
          <a:stretch>
            <a:fillRect/>
          </a:stretch>
        </p:blipFill>
        <p:spPr>
          <a:xfrm>
            <a:off x="4788025" y="1353746"/>
            <a:ext cx="576064" cy="14127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539552" y="1916832"/>
            <a:ext cx="8352928" cy="4247317"/>
          </a:xfrm>
          <a:prstGeom prst="rect">
            <a:avLst/>
          </a:prstGeom>
        </p:spPr>
        <p:txBody>
          <a:bodyPr wrap="square">
            <a:spAutoFit/>
          </a:bodyPr>
          <a:lstStyle/>
          <a:p>
            <a:pPr>
              <a:buFont typeface="Arial" pitchFamily="34" charset="0"/>
              <a:buChar char="•"/>
            </a:pPr>
            <a:r>
              <a:rPr lang="hu-HU" dirty="0" smtClean="0">
                <a:solidFill>
                  <a:srgbClr val="002060"/>
                </a:solidFill>
              </a:rPr>
              <a:t> </a:t>
            </a:r>
            <a:r>
              <a:rPr lang="hu-HU" dirty="0" err="1" smtClean="0">
                <a:solidFill>
                  <a:srgbClr val="002060"/>
                </a:solidFill>
              </a:rPr>
              <a:t>consultancy</a:t>
            </a:r>
            <a:r>
              <a:rPr lang="hu-HU" dirty="0" smtClean="0">
                <a:solidFill>
                  <a:srgbClr val="002060"/>
                </a:solidFill>
              </a:rPr>
              <a:t> / civil </a:t>
            </a:r>
            <a:r>
              <a:rPr lang="hu-HU" dirty="0" err="1" smtClean="0">
                <a:solidFill>
                  <a:srgbClr val="002060"/>
                </a:solidFill>
              </a:rPr>
              <a:t>relation</a:t>
            </a:r>
            <a:r>
              <a:rPr lang="hu-HU" dirty="0" smtClean="0">
                <a:solidFill>
                  <a:srgbClr val="002060"/>
                </a:solidFill>
              </a:rPr>
              <a:t> </a:t>
            </a:r>
            <a:r>
              <a:rPr lang="hu-HU" dirty="0" err="1" smtClean="0">
                <a:solidFill>
                  <a:srgbClr val="002060"/>
                </a:solidFill>
              </a:rPr>
              <a:t>network</a:t>
            </a:r>
            <a:endParaRPr lang="hu-HU" dirty="0" smtClean="0">
              <a:solidFill>
                <a:srgbClr val="002060"/>
              </a:solidFill>
            </a:endParaRPr>
          </a:p>
          <a:p>
            <a:pPr>
              <a:buFont typeface="Arial" pitchFamily="34" charset="0"/>
              <a:buChar char="•"/>
            </a:pPr>
            <a:endParaRPr lang="hu-HU" dirty="0" smtClean="0">
              <a:solidFill>
                <a:srgbClr val="002060"/>
              </a:solidFill>
            </a:endParaRPr>
          </a:p>
          <a:p>
            <a:pPr>
              <a:buFont typeface="Arial" pitchFamily="34" charset="0"/>
              <a:buChar char="•"/>
            </a:pPr>
            <a:r>
              <a:rPr lang="hu-HU" dirty="0" smtClean="0">
                <a:solidFill>
                  <a:srgbClr val="002060"/>
                </a:solidFill>
              </a:rPr>
              <a:t> </a:t>
            </a:r>
            <a:r>
              <a:rPr lang="hu-HU" dirty="0" err="1" smtClean="0">
                <a:solidFill>
                  <a:srgbClr val="002060"/>
                </a:solidFill>
              </a:rPr>
              <a:t>company</a:t>
            </a:r>
            <a:r>
              <a:rPr lang="hu-HU" dirty="0" smtClean="0">
                <a:solidFill>
                  <a:srgbClr val="002060"/>
                </a:solidFill>
              </a:rPr>
              <a:t> </a:t>
            </a:r>
            <a:r>
              <a:rPr lang="hu-HU" dirty="0" err="1" smtClean="0">
                <a:solidFill>
                  <a:srgbClr val="002060"/>
                </a:solidFill>
              </a:rPr>
              <a:t>representation</a:t>
            </a:r>
            <a:endParaRPr lang="hu-HU" dirty="0" smtClean="0">
              <a:solidFill>
                <a:srgbClr val="002060"/>
              </a:solidFill>
            </a:endParaRPr>
          </a:p>
          <a:p>
            <a:pPr>
              <a:buFont typeface="Arial" pitchFamily="34" charset="0"/>
              <a:buChar char="•"/>
            </a:pPr>
            <a:endParaRPr lang="hu-HU" dirty="0" smtClean="0">
              <a:solidFill>
                <a:srgbClr val="002060"/>
              </a:solidFill>
            </a:endParaRPr>
          </a:p>
          <a:p>
            <a:pPr>
              <a:buFont typeface="Arial" pitchFamily="34" charset="0"/>
              <a:buChar char="•"/>
            </a:pPr>
            <a:r>
              <a:rPr lang="hu-HU" dirty="0" smtClean="0">
                <a:solidFill>
                  <a:srgbClr val="002060"/>
                </a:solidFill>
              </a:rPr>
              <a:t> </a:t>
            </a:r>
            <a:r>
              <a:rPr lang="hu-HU" dirty="0" err="1" smtClean="0">
                <a:solidFill>
                  <a:srgbClr val="002060"/>
                </a:solidFill>
              </a:rPr>
              <a:t>partnership</a:t>
            </a:r>
            <a:r>
              <a:rPr lang="hu-HU" dirty="0" smtClean="0">
                <a:solidFill>
                  <a:srgbClr val="002060"/>
                </a:solidFill>
              </a:rPr>
              <a:t> </a:t>
            </a:r>
            <a:r>
              <a:rPr lang="hu-HU" dirty="0" err="1" smtClean="0">
                <a:solidFill>
                  <a:srgbClr val="002060"/>
                </a:solidFill>
              </a:rPr>
              <a:t>for</a:t>
            </a:r>
            <a:r>
              <a:rPr lang="hu-HU" dirty="0" smtClean="0">
                <a:solidFill>
                  <a:srgbClr val="002060"/>
                </a:solidFill>
              </a:rPr>
              <a:t> D+R </a:t>
            </a:r>
            <a:r>
              <a:rPr lang="hu-HU" dirty="0" err="1" smtClean="0">
                <a:solidFill>
                  <a:srgbClr val="002060"/>
                </a:solidFill>
              </a:rPr>
              <a:t>cooperation</a:t>
            </a:r>
            <a:endParaRPr lang="hu-HU" dirty="0" smtClean="0">
              <a:solidFill>
                <a:srgbClr val="002060"/>
              </a:solidFill>
            </a:endParaRPr>
          </a:p>
          <a:p>
            <a:pPr>
              <a:buFont typeface="Arial" pitchFamily="34" charset="0"/>
              <a:buChar char="•"/>
            </a:pPr>
            <a:endParaRPr lang="hu-HU" dirty="0" smtClean="0">
              <a:solidFill>
                <a:srgbClr val="002060"/>
              </a:solidFill>
            </a:endParaRPr>
          </a:p>
          <a:p>
            <a:pPr>
              <a:buFont typeface="Arial" pitchFamily="34" charset="0"/>
              <a:buChar char="•"/>
            </a:pPr>
            <a:r>
              <a:rPr lang="hu-HU" dirty="0" smtClean="0">
                <a:solidFill>
                  <a:srgbClr val="002060"/>
                </a:solidFill>
              </a:rPr>
              <a:t> AI </a:t>
            </a:r>
            <a:r>
              <a:rPr lang="hu-HU" dirty="0" err="1" smtClean="0">
                <a:solidFill>
                  <a:srgbClr val="002060"/>
                </a:solidFill>
              </a:rPr>
              <a:t>supported</a:t>
            </a:r>
            <a:r>
              <a:rPr lang="hu-HU" dirty="0" smtClean="0">
                <a:solidFill>
                  <a:srgbClr val="002060"/>
                </a:solidFill>
              </a:rPr>
              <a:t> </a:t>
            </a:r>
            <a:r>
              <a:rPr lang="hu-HU" dirty="0" err="1" smtClean="0">
                <a:solidFill>
                  <a:srgbClr val="002060"/>
                </a:solidFill>
              </a:rPr>
              <a:t>communication</a:t>
            </a:r>
            <a:r>
              <a:rPr lang="hu-HU" dirty="0" smtClean="0">
                <a:solidFill>
                  <a:srgbClr val="002060"/>
                </a:solidFill>
              </a:rPr>
              <a:t> – </a:t>
            </a:r>
            <a:r>
              <a:rPr lang="hu-HU" dirty="0" err="1" smtClean="0">
                <a:solidFill>
                  <a:srgbClr val="002060"/>
                </a:solidFill>
              </a:rPr>
              <a:t>any</a:t>
            </a:r>
            <a:r>
              <a:rPr lang="hu-HU" dirty="0" smtClean="0">
                <a:solidFill>
                  <a:srgbClr val="002060"/>
                </a:solidFill>
              </a:rPr>
              <a:t> </a:t>
            </a:r>
            <a:r>
              <a:rPr lang="hu-HU" dirty="0" err="1" smtClean="0">
                <a:solidFill>
                  <a:srgbClr val="002060"/>
                </a:solidFill>
              </a:rPr>
              <a:t>language</a:t>
            </a:r>
            <a:endParaRPr lang="hu-HU" dirty="0" smtClean="0">
              <a:solidFill>
                <a:srgbClr val="002060"/>
              </a:solidFill>
            </a:endParaRPr>
          </a:p>
          <a:p>
            <a:pPr>
              <a:buFont typeface="Arial" pitchFamily="34" charset="0"/>
              <a:buChar char="•"/>
            </a:pPr>
            <a:endParaRPr lang="hu-HU" dirty="0" smtClean="0">
              <a:solidFill>
                <a:srgbClr val="002060"/>
              </a:solidFill>
            </a:endParaRPr>
          </a:p>
          <a:p>
            <a:pPr>
              <a:buFont typeface="Arial" pitchFamily="34" charset="0"/>
              <a:buChar char="•"/>
            </a:pPr>
            <a:r>
              <a:rPr lang="hu-HU" dirty="0" smtClean="0">
                <a:solidFill>
                  <a:srgbClr val="002060"/>
                </a:solidFill>
              </a:rPr>
              <a:t> </a:t>
            </a:r>
            <a:r>
              <a:rPr lang="hu-HU" dirty="0" err="1" smtClean="0">
                <a:solidFill>
                  <a:srgbClr val="002060"/>
                </a:solidFill>
              </a:rPr>
              <a:t>investment</a:t>
            </a:r>
            <a:r>
              <a:rPr lang="hu-HU" dirty="0" smtClean="0">
                <a:solidFill>
                  <a:srgbClr val="002060"/>
                </a:solidFill>
              </a:rPr>
              <a:t> </a:t>
            </a:r>
            <a:r>
              <a:rPr lang="hu-HU" dirty="0" err="1" smtClean="0">
                <a:solidFill>
                  <a:srgbClr val="002060"/>
                </a:solidFill>
              </a:rPr>
              <a:t>opportunities</a:t>
            </a:r>
            <a:r>
              <a:rPr lang="hu-HU" dirty="0" smtClean="0">
                <a:solidFill>
                  <a:srgbClr val="002060"/>
                </a:solidFill>
              </a:rPr>
              <a:t> </a:t>
            </a:r>
            <a:r>
              <a:rPr lang="hu-HU" dirty="0" err="1" smtClean="0">
                <a:solidFill>
                  <a:srgbClr val="002060"/>
                </a:solidFill>
              </a:rPr>
              <a:t>in</a:t>
            </a:r>
            <a:r>
              <a:rPr lang="hu-HU" dirty="0" smtClean="0">
                <a:solidFill>
                  <a:srgbClr val="002060"/>
                </a:solidFill>
              </a:rPr>
              <a:t> Hungary and EU</a:t>
            </a:r>
            <a:endParaRPr lang="en-US" dirty="0" smtClean="0">
              <a:solidFill>
                <a:srgbClr val="002060"/>
              </a:solidFill>
            </a:endParaRPr>
          </a:p>
          <a:p>
            <a:pPr>
              <a:buFont typeface="Arial" pitchFamily="34" charset="0"/>
              <a:buChar char="•"/>
            </a:pPr>
            <a:endParaRPr lang="hu-HU" dirty="0" smtClean="0">
              <a:solidFill>
                <a:srgbClr val="002060"/>
              </a:solidFill>
            </a:endParaRPr>
          </a:p>
          <a:p>
            <a:pPr>
              <a:buFont typeface="Arial" pitchFamily="34" charset="0"/>
              <a:buChar char="•"/>
            </a:pPr>
            <a:r>
              <a:rPr lang="hu-HU" dirty="0" smtClean="0">
                <a:solidFill>
                  <a:srgbClr val="002060"/>
                </a:solidFill>
              </a:rPr>
              <a:t> </a:t>
            </a:r>
            <a:r>
              <a:rPr lang="hu-HU" dirty="0" err="1" smtClean="0">
                <a:solidFill>
                  <a:srgbClr val="002060"/>
                </a:solidFill>
              </a:rPr>
              <a:t>key</a:t>
            </a:r>
            <a:r>
              <a:rPr lang="hu-HU" dirty="0" smtClean="0">
                <a:solidFill>
                  <a:srgbClr val="002060"/>
                </a:solidFill>
              </a:rPr>
              <a:t> </a:t>
            </a:r>
            <a:r>
              <a:rPr lang="hu-HU" dirty="0" err="1" smtClean="0">
                <a:solidFill>
                  <a:srgbClr val="002060"/>
                </a:solidFill>
              </a:rPr>
              <a:t>to</a:t>
            </a:r>
            <a:r>
              <a:rPr lang="hu-HU" dirty="0" smtClean="0">
                <a:solidFill>
                  <a:srgbClr val="002060"/>
                </a:solidFill>
              </a:rPr>
              <a:t> Europe</a:t>
            </a:r>
          </a:p>
          <a:p>
            <a:pPr>
              <a:buFont typeface="Arial" pitchFamily="34" charset="0"/>
              <a:buChar char="•"/>
            </a:pPr>
            <a:endParaRPr lang="hu-HU" dirty="0" smtClean="0">
              <a:solidFill>
                <a:srgbClr val="002060"/>
              </a:solidFill>
            </a:endParaRPr>
          </a:p>
          <a:p>
            <a:pPr>
              <a:buFont typeface="Arial" pitchFamily="34" charset="0"/>
              <a:buChar char="•"/>
            </a:pPr>
            <a:r>
              <a:rPr lang="hu-HU" dirty="0" smtClean="0">
                <a:solidFill>
                  <a:srgbClr val="002060"/>
                </a:solidFill>
              </a:rPr>
              <a:t> </a:t>
            </a:r>
            <a:r>
              <a:rPr lang="hu-HU" dirty="0" err="1" smtClean="0">
                <a:solidFill>
                  <a:srgbClr val="002060"/>
                </a:solidFill>
              </a:rPr>
              <a:t>opportunities</a:t>
            </a:r>
            <a:endParaRPr lang="hu-HU" dirty="0" smtClean="0">
              <a:solidFill>
                <a:srgbClr val="002060"/>
              </a:solidFill>
            </a:endParaRPr>
          </a:p>
          <a:p>
            <a:pPr>
              <a:buFont typeface="Arial" pitchFamily="34" charset="0"/>
              <a:buChar char="•"/>
            </a:pPr>
            <a:endParaRPr lang="hu-HU" dirty="0" smtClean="0">
              <a:solidFill>
                <a:srgbClr val="002060"/>
              </a:solidFill>
            </a:endParaRPr>
          </a:p>
          <a:p>
            <a:pPr>
              <a:buFont typeface="Arial" pitchFamily="34" charset="0"/>
              <a:buChar char="•"/>
            </a:pPr>
            <a:r>
              <a:rPr lang="hu-HU" dirty="0" smtClean="0">
                <a:solidFill>
                  <a:srgbClr val="002060"/>
                </a:solidFill>
              </a:rPr>
              <a:t> </a:t>
            </a:r>
            <a:r>
              <a:rPr lang="hu-HU" dirty="0" err="1" smtClean="0">
                <a:solidFill>
                  <a:srgbClr val="002060"/>
                </a:solidFill>
              </a:rPr>
              <a:t>partnership</a:t>
            </a:r>
            <a:r>
              <a:rPr lang="hu-HU" dirty="0" smtClean="0">
                <a:solidFill>
                  <a:srgbClr val="002060"/>
                </a:solidFill>
              </a:rPr>
              <a:t> </a:t>
            </a:r>
            <a:r>
              <a:rPr lang="hu-HU" dirty="0" err="1" smtClean="0">
                <a:solidFill>
                  <a:srgbClr val="002060"/>
                </a:solidFill>
              </a:rPr>
              <a:t>for</a:t>
            </a:r>
            <a:r>
              <a:rPr lang="hu-HU" dirty="0" smtClean="0">
                <a:solidFill>
                  <a:srgbClr val="002060"/>
                </a:solidFill>
              </a:rPr>
              <a:t> </a:t>
            </a:r>
            <a:r>
              <a:rPr lang="hu-HU" dirty="0" err="1" smtClean="0">
                <a:solidFill>
                  <a:srgbClr val="002060"/>
                </a:solidFill>
              </a:rPr>
              <a:t>vertical</a:t>
            </a:r>
            <a:r>
              <a:rPr lang="hu-HU" dirty="0" smtClean="0">
                <a:solidFill>
                  <a:srgbClr val="002060"/>
                </a:solidFill>
              </a:rPr>
              <a:t> farm </a:t>
            </a:r>
            <a:r>
              <a:rPr lang="hu-HU" dirty="0" err="1" smtClean="0">
                <a:solidFill>
                  <a:srgbClr val="002060"/>
                </a:solidFill>
              </a:rPr>
              <a:t>innovation</a:t>
            </a:r>
            <a:endParaRPr lang="en-US" dirty="0" smtClean="0">
              <a:solidFill>
                <a:srgbClr val="002060"/>
              </a:solidFill>
            </a:endParaRPr>
          </a:p>
        </p:txBody>
      </p:sp>
      <p:sp>
        <p:nvSpPr>
          <p:cNvPr id="6" name="Szövegdoboz 5"/>
          <p:cNvSpPr txBox="1"/>
          <p:nvPr/>
        </p:nvSpPr>
        <p:spPr>
          <a:xfrm>
            <a:off x="395536" y="1340768"/>
            <a:ext cx="2051395" cy="369332"/>
          </a:xfrm>
          <a:prstGeom prst="rect">
            <a:avLst/>
          </a:prstGeom>
          <a:noFill/>
        </p:spPr>
        <p:txBody>
          <a:bodyPr wrap="none" rtlCol="0">
            <a:spAutoFit/>
          </a:bodyPr>
          <a:lstStyle/>
          <a:p>
            <a:r>
              <a:rPr lang="hu-HU" dirty="0" err="1" smtClean="0">
                <a:solidFill>
                  <a:srgbClr val="002060"/>
                </a:solidFill>
                <a:effectLst>
                  <a:outerShdw blurRad="38100" dist="38100" dir="2700000" algn="tl">
                    <a:srgbClr val="000000">
                      <a:alpha val="43137"/>
                    </a:srgbClr>
                  </a:outerShdw>
                </a:effectLst>
              </a:rPr>
              <a:t>Our</a:t>
            </a:r>
            <a:r>
              <a:rPr lang="hu-HU" dirty="0" smtClean="0">
                <a:solidFill>
                  <a:srgbClr val="002060"/>
                </a:solidFill>
                <a:effectLst>
                  <a:outerShdw blurRad="38100" dist="38100" dir="2700000" algn="tl">
                    <a:srgbClr val="000000">
                      <a:alpha val="43137"/>
                    </a:srgbClr>
                  </a:outerShdw>
                </a:effectLst>
              </a:rPr>
              <a:t> </a:t>
            </a:r>
            <a:r>
              <a:rPr lang="hu-HU" dirty="0" err="1" smtClean="0">
                <a:solidFill>
                  <a:srgbClr val="002060"/>
                </a:solidFill>
                <a:effectLst>
                  <a:outerShdw blurRad="38100" dist="38100" dir="2700000" algn="tl">
                    <a:srgbClr val="000000">
                      <a:alpha val="43137"/>
                    </a:srgbClr>
                  </a:outerShdw>
                </a:effectLst>
              </a:rPr>
              <a:t>services</a:t>
            </a:r>
            <a:r>
              <a:rPr lang="hu-HU" dirty="0" smtClean="0">
                <a:solidFill>
                  <a:srgbClr val="002060"/>
                </a:solidFill>
                <a:effectLst>
                  <a:outerShdw blurRad="38100" dist="38100" dir="2700000" algn="tl">
                    <a:srgbClr val="000000">
                      <a:alpha val="43137"/>
                    </a:srgbClr>
                  </a:outerShdw>
                </a:effectLst>
              </a:rPr>
              <a:t> </a:t>
            </a:r>
            <a:r>
              <a:rPr lang="hu-HU" dirty="0" err="1" smtClean="0">
                <a:solidFill>
                  <a:srgbClr val="002060"/>
                </a:solidFill>
                <a:effectLst>
                  <a:outerShdw blurRad="38100" dist="38100" dir="2700000" algn="tl">
                    <a:srgbClr val="000000">
                      <a:alpha val="43137"/>
                    </a:srgbClr>
                  </a:outerShdw>
                </a:effectLst>
              </a:rPr>
              <a:t>for</a:t>
            </a:r>
            <a:r>
              <a:rPr lang="hu-HU" dirty="0" smtClean="0">
                <a:solidFill>
                  <a:srgbClr val="002060"/>
                </a:solidFill>
                <a:effectLst>
                  <a:outerShdw blurRad="38100" dist="38100" dir="2700000" algn="tl">
                    <a:srgbClr val="000000">
                      <a:alpha val="43137"/>
                    </a:srgbClr>
                  </a:outerShdw>
                </a:effectLst>
              </a:rPr>
              <a:t> </a:t>
            </a:r>
            <a:r>
              <a:rPr lang="hu-HU" dirty="0" err="1" smtClean="0">
                <a:solidFill>
                  <a:srgbClr val="002060"/>
                </a:solidFill>
                <a:effectLst>
                  <a:outerShdw blurRad="38100" dist="38100" dir="2700000" algn="tl">
                    <a:srgbClr val="000000">
                      <a:alpha val="43137"/>
                    </a:srgbClr>
                  </a:outerShdw>
                </a:effectLst>
              </a:rPr>
              <a:t>You</a:t>
            </a:r>
            <a:endParaRPr lang="hu-HU" dirty="0">
              <a:solidFill>
                <a:srgbClr val="002060"/>
              </a:solidFill>
              <a:effectLst>
                <a:outerShdw blurRad="38100" dist="38100" dir="2700000" algn="tl">
                  <a:srgbClr val="000000">
                    <a:alpha val="43137"/>
                  </a:srgbClr>
                </a:outerShdw>
              </a:effectLst>
            </a:endParaRPr>
          </a:p>
        </p:txBody>
      </p:sp>
      <p:pic>
        <p:nvPicPr>
          <p:cNvPr id="11" name="Kép 10" descr="KEP Logo_jav.jpg"/>
          <p:cNvPicPr>
            <a:picLocks noChangeAspect="1"/>
          </p:cNvPicPr>
          <p:nvPr/>
        </p:nvPicPr>
        <p:blipFill>
          <a:blip r:embed="rId2" cstate="print"/>
          <a:stretch>
            <a:fillRect/>
          </a:stretch>
        </p:blipFill>
        <p:spPr>
          <a:xfrm>
            <a:off x="1619672" y="188640"/>
            <a:ext cx="5832648" cy="853558"/>
          </a:xfrm>
          <a:prstGeom prst="rect">
            <a:avLst/>
          </a:prstGeom>
        </p:spPr>
      </p:pic>
      <p:sp>
        <p:nvSpPr>
          <p:cNvPr id="12290" name="AutoShape 2" descr="Understanding Network Services and How They Enhance Your Busi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2292" name="AutoShape 4" descr="Understanding Network Services and How They Enhance Your Busi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2294" name="AutoShape 6" descr="Understanding Network Services and How They Enhance Your Busin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2296" name="AutoShape 8" descr="ITIL Foundation: Types of Services - Abhinav P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2298" name="AutoShape 10" descr="ITIL Foundation: Types of Services - Abhinav P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12300" name="AutoShape 12" descr="ITIL Foundation: Types of Services - Abhinav PM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12302" name="Picture 14" descr="Professional Services – UTELIT"/>
          <p:cNvPicPr>
            <a:picLocks noChangeAspect="1" noChangeArrowheads="1"/>
          </p:cNvPicPr>
          <p:nvPr/>
        </p:nvPicPr>
        <p:blipFill>
          <a:blip r:embed="rId3" cstate="print"/>
          <a:srcRect/>
          <a:stretch>
            <a:fillRect/>
          </a:stretch>
        </p:blipFill>
        <p:spPr bwMode="auto">
          <a:xfrm>
            <a:off x="5796136" y="2420888"/>
            <a:ext cx="2664296" cy="2664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descr="KEP Logo_jav.jpg"/>
          <p:cNvPicPr>
            <a:picLocks noChangeAspect="1"/>
          </p:cNvPicPr>
          <p:nvPr/>
        </p:nvPicPr>
        <p:blipFill>
          <a:blip r:embed="rId2" cstate="print"/>
          <a:stretch>
            <a:fillRect/>
          </a:stretch>
        </p:blipFill>
        <p:spPr>
          <a:xfrm>
            <a:off x="1619672" y="188640"/>
            <a:ext cx="5832648" cy="853558"/>
          </a:xfrm>
          <a:prstGeom prst="rect">
            <a:avLst/>
          </a:prstGeom>
        </p:spPr>
      </p:pic>
      <p:sp>
        <p:nvSpPr>
          <p:cNvPr id="3074" name="AutoShape 2"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3076" name="AutoShape 4" descr="Képtalálat a következőre: „magyarország kormánya”">
            <a:hlinkClick r:id="rId3"/>
          </p:cNvPr>
          <p:cNvSpPr>
            <a:spLocks noChangeAspect="1" noChangeArrowheads="1"/>
          </p:cNvSpPr>
          <p:nvPr/>
        </p:nvSpPr>
        <p:spPr bwMode="auto">
          <a:xfrm>
            <a:off x="92075"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hu-HU"/>
          </a:p>
        </p:txBody>
      </p:sp>
      <p:sp>
        <p:nvSpPr>
          <p:cNvPr id="8" name="Szövegdoboz 7"/>
          <p:cNvSpPr txBox="1"/>
          <p:nvPr/>
        </p:nvSpPr>
        <p:spPr>
          <a:xfrm>
            <a:off x="3347864" y="1484784"/>
            <a:ext cx="2945615" cy="369332"/>
          </a:xfrm>
          <a:prstGeom prst="rect">
            <a:avLst/>
          </a:prstGeom>
          <a:noFill/>
        </p:spPr>
        <p:txBody>
          <a:bodyPr wrap="none" rtlCol="0">
            <a:spAutoFit/>
          </a:bodyPr>
          <a:lstStyle/>
          <a:p>
            <a:r>
              <a:rPr lang="en-US" dirty="0" smtClean="0">
                <a:solidFill>
                  <a:srgbClr val="002060"/>
                </a:solidFill>
                <a:effectLst>
                  <a:outerShdw blurRad="38100" dist="38100" dir="2700000" algn="tl">
                    <a:srgbClr val="000000">
                      <a:alpha val="43137"/>
                    </a:srgbClr>
                  </a:outerShdw>
                </a:effectLst>
              </a:rPr>
              <a:t>Thank you for your attention!</a:t>
            </a:r>
            <a:endParaRPr lang="hu-HU" dirty="0">
              <a:solidFill>
                <a:srgbClr val="002060"/>
              </a:solidFill>
              <a:effectLst>
                <a:outerShdw blurRad="38100" dist="38100" dir="2700000" algn="tl">
                  <a:srgbClr val="000000">
                    <a:alpha val="43137"/>
                  </a:srgbClr>
                </a:outerShdw>
              </a:effectLst>
            </a:endParaRPr>
          </a:p>
        </p:txBody>
      </p:sp>
      <p:sp>
        <p:nvSpPr>
          <p:cNvPr id="9" name="Szövegdoboz 8"/>
          <p:cNvSpPr txBox="1"/>
          <p:nvPr/>
        </p:nvSpPr>
        <p:spPr>
          <a:xfrm>
            <a:off x="1259632" y="2636912"/>
            <a:ext cx="1452642" cy="646331"/>
          </a:xfrm>
          <a:prstGeom prst="rect">
            <a:avLst/>
          </a:prstGeom>
          <a:noFill/>
        </p:spPr>
        <p:txBody>
          <a:bodyPr wrap="none" rtlCol="0">
            <a:spAutoFit/>
          </a:bodyPr>
          <a:lstStyle/>
          <a:p>
            <a:r>
              <a:rPr lang="hu-HU" dirty="0" smtClean="0">
                <a:solidFill>
                  <a:srgbClr val="002060"/>
                </a:solidFill>
                <a:effectLst>
                  <a:outerShdw blurRad="38100" dist="38100" dir="2700000" algn="tl">
                    <a:srgbClr val="000000">
                      <a:alpha val="43137"/>
                    </a:srgbClr>
                  </a:outerShdw>
                </a:effectLst>
              </a:rPr>
              <a:t>Vasvári József</a:t>
            </a:r>
          </a:p>
          <a:p>
            <a:r>
              <a:rPr lang="hu-HU" dirty="0" smtClean="0">
                <a:solidFill>
                  <a:srgbClr val="002060"/>
                </a:solidFill>
                <a:effectLst>
                  <a:outerShdw blurRad="38100" dist="38100" dir="2700000" algn="tl">
                    <a:srgbClr val="000000">
                      <a:alpha val="43137"/>
                    </a:srgbClr>
                  </a:outerShdw>
                </a:effectLst>
              </a:rPr>
              <a:t> </a:t>
            </a:r>
            <a:r>
              <a:rPr lang="hu-HU" dirty="0" err="1" smtClean="0">
                <a:solidFill>
                  <a:srgbClr val="002060"/>
                </a:solidFill>
                <a:effectLst>
                  <a:outerShdw blurRad="38100" dist="38100" dir="2700000" algn="tl">
                    <a:srgbClr val="000000">
                      <a:alpha val="43137"/>
                    </a:srgbClr>
                  </a:outerShdw>
                </a:effectLst>
              </a:rPr>
              <a:t>President</a:t>
            </a:r>
            <a:endParaRPr lang="hu-HU" dirty="0">
              <a:solidFill>
                <a:srgbClr val="002060"/>
              </a:solidFill>
              <a:effectLst>
                <a:outerShdw blurRad="38100" dist="38100" dir="2700000" algn="tl">
                  <a:srgbClr val="000000">
                    <a:alpha val="43137"/>
                  </a:srgbClr>
                </a:outerShdw>
              </a:effectLst>
            </a:endParaRPr>
          </a:p>
        </p:txBody>
      </p:sp>
      <p:pic>
        <p:nvPicPr>
          <p:cNvPr id="10" name="Kép 9" descr="VJ foto.jpg"/>
          <p:cNvPicPr>
            <a:picLocks noChangeAspect="1"/>
          </p:cNvPicPr>
          <p:nvPr/>
        </p:nvPicPr>
        <p:blipFill>
          <a:blip r:embed="rId4" cstate="print"/>
          <a:stretch>
            <a:fillRect/>
          </a:stretch>
        </p:blipFill>
        <p:spPr>
          <a:xfrm>
            <a:off x="395536" y="2060848"/>
            <a:ext cx="777120" cy="1224136"/>
          </a:xfrm>
          <a:prstGeom prst="rect">
            <a:avLst/>
          </a:prstGeom>
        </p:spPr>
      </p:pic>
      <p:pic>
        <p:nvPicPr>
          <p:cNvPr id="12" name="Kép 11" descr="gyomber.jpg"/>
          <p:cNvPicPr>
            <a:picLocks noChangeAspect="1"/>
          </p:cNvPicPr>
          <p:nvPr/>
        </p:nvPicPr>
        <p:blipFill>
          <a:blip r:embed="rId5" cstate="print"/>
          <a:stretch>
            <a:fillRect/>
          </a:stretch>
        </p:blipFill>
        <p:spPr>
          <a:xfrm>
            <a:off x="323528" y="4005064"/>
            <a:ext cx="936104" cy="1181801"/>
          </a:xfrm>
          <a:prstGeom prst="rect">
            <a:avLst/>
          </a:prstGeom>
        </p:spPr>
      </p:pic>
      <p:sp>
        <p:nvSpPr>
          <p:cNvPr id="13" name="Szövegdoboz 12"/>
          <p:cNvSpPr txBox="1"/>
          <p:nvPr/>
        </p:nvSpPr>
        <p:spPr>
          <a:xfrm>
            <a:off x="1259632" y="4509120"/>
            <a:ext cx="2289922" cy="646331"/>
          </a:xfrm>
          <a:prstGeom prst="rect">
            <a:avLst/>
          </a:prstGeom>
          <a:noFill/>
        </p:spPr>
        <p:txBody>
          <a:bodyPr wrap="none" rtlCol="0">
            <a:spAutoFit/>
          </a:bodyPr>
          <a:lstStyle/>
          <a:p>
            <a:r>
              <a:rPr lang="hu-HU" dirty="0" smtClean="0">
                <a:solidFill>
                  <a:srgbClr val="002060"/>
                </a:solidFill>
                <a:effectLst>
                  <a:outerShdw blurRad="38100" dist="38100" dir="2700000" algn="tl">
                    <a:srgbClr val="000000">
                      <a:alpha val="43137"/>
                    </a:srgbClr>
                  </a:outerShdw>
                </a:effectLst>
              </a:rPr>
              <a:t>Gyömbér Ákos</a:t>
            </a:r>
          </a:p>
          <a:p>
            <a:r>
              <a:rPr lang="hu-HU" dirty="0" err="1" smtClean="0">
                <a:solidFill>
                  <a:srgbClr val="002060"/>
                </a:solidFill>
                <a:effectLst>
                  <a:outerShdw blurRad="38100" dist="38100" dir="2700000" algn="tl">
                    <a:srgbClr val="000000">
                      <a:alpha val="43137"/>
                    </a:srgbClr>
                  </a:outerShdw>
                </a:effectLst>
              </a:rPr>
              <a:t>Chief</a:t>
            </a:r>
            <a:r>
              <a:rPr lang="hu-HU" dirty="0" smtClean="0">
                <a:solidFill>
                  <a:srgbClr val="002060"/>
                </a:solidFill>
                <a:effectLst>
                  <a:outerShdw blurRad="38100" dist="38100" dir="2700000" algn="tl">
                    <a:srgbClr val="000000">
                      <a:alpha val="43137"/>
                    </a:srgbClr>
                  </a:outerShdw>
                </a:effectLst>
              </a:rPr>
              <a:t> Financial </a:t>
            </a:r>
            <a:r>
              <a:rPr lang="hu-HU" dirty="0" err="1" smtClean="0">
                <a:solidFill>
                  <a:srgbClr val="002060"/>
                </a:solidFill>
                <a:effectLst>
                  <a:outerShdw blurRad="38100" dist="38100" dir="2700000" algn="tl">
                    <a:srgbClr val="000000">
                      <a:alpha val="43137"/>
                    </a:srgbClr>
                  </a:outerShdw>
                </a:effectLst>
              </a:rPr>
              <a:t>Officer</a:t>
            </a:r>
            <a:endParaRPr lang="hu-HU" dirty="0">
              <a:solidFill>
                <a:srgbClr val="002060"/>
              </a:solidFill>
              <a:effectLst>
                <a:outerShdw blurRad="38100" dist="38100" dir="2700000" algn="tl">
                  <a:srgbClr val="000000">
                    <a:alpha val="43137"/>
                  </a:srgbClr>
                </a:outerShdw>
              </a:effectLst>
            </a:endParaRPr>
          </a:p>
        </p:txBody>
      </p:sp>
      <p:sp>
        <p:nvSpPr>
          <p:cNvPr id="14" name="Téglalap 13"/>
          <p:cNvSpPr/>
          <p:nvPr/>
        </p:nvSpPr>
        <p:spPr>
          <a:xfrm>
            <a:off x="2555776" y="6237312"/>
            <a:ext cx="4626203" cy="369332"/>
          </a:xfrm>
          <a:prstGeom prst="rect">
            <a:avLst/>
          </a:prstGeom>
        </p:spPr>
        <p:txBody>
          <a:bodyPr wrap="none">
            <a:spAutoFit/>
          </a:bodyPr>
          <a:lstStyle/>
          <a:p>
            <a:r>
              <a:rPr lang="hu-HU" dirty="0" smtClean="0">
                <a:solidFill>
                  <a:schemeClr val="tx1">
                    <a:lumMod val="50000"/>
                    <a:lumOff val="50000"/>
                  </a:schemeClr>
                </a:solidFill>
              </a:rPr>
              <a:t>S</a:t>
            </a:r>
            <a:r>
              <a:rPr lang="en-US" dirty="0" err="1" smtClean="0">
                <a:solidFill>
                  <a:schemeClr val="tx1">
                    <a:lumMod val="50000"/>
                    <a:lumOff val="50000"/>
                  </a:schemeClr>
                </a:solidFill>
              </a:rPr>
              <a:t>upported</a:t>
            </a:r>
            <a:r>
              <a:rPr lang="en-US" dirty="0" smtClean="0">
                <a:solidFill>
                  <a:schemeClr val="tx1">
                    <a:lumMod val="50000"/>
                    <a:lumOff val="50000"/>
                  </a:schemeClr>
                </a:solidFill>
              </a:rPr>
              <a:t> by the Hungarian Innovation Agency</a:t>
            </a:r>
            <a:endParaRPr lang="hu-HU" dirty="0">
              <a:solidFill>
                <a:schemeClr val="tx1">
                  <a:lumMod val="50000"/>
                  <a:lumOff val="50000"/>
                </a:schemeClr>
              </a:solidFill>
            </a:endParaRPr>
          </a:p>
        </p:txBody>
      </p:sp>
      <p:pic>
        <p:nvPicPr>
          <p:cNvPr id="1027" name="Picture 3" descr="A képen Betűtípus, képernyőkép, Grafika, szöveg látható&#10;&#10;Automatikusan generált leírás"/>
          <p:cNvPicPr>
            <a:picLocks noChangeAspect="1" noChangeArrowheads="1"/>
          </p:cNvPicPr>
          <p:nvPr/>
        </p:nvPicPr>
        <p:blipFill>
          <a:blip r:embed="rId6" cstate="print"/>
          <a:srcRect/>
          <a:stretch>
            <a:fillRect/>
          </a:stretch>
        </p:blipFill>
        <p:spPr bwMode="auto">
          <a:xfrm>
            <a:off x="7092280" y="6165304"/>
            <a:ext cx="1866900" cy="400050"/>
          </a:xfrm>
          <a:prstGeom prst="rect">
            <a:avLst/>
          </a:prstGeom>
          <a:noFill/>
          <a:ln w="9525">
            <a:noFill/>
            <a:miter lim="800000"/>
            <a:headEnd/>
            <a:tailEnd/>
          </a:ln>
        </p:spPr>
      </p:pic>
      <p:pic>
        <p:nvPicPr>
          <p:cNvPr id="16" name="Kép 15" descr="NEA-prg_english_2024.jpg"/>
          <p:cNvPicPr>
            <a:picLocks noChangeAspect="1"/>
          </p:cNvPicPr>
          <p:nvPr/>
        </p:nvPicPr>
        <p:blipFill>
          <a:blip r:embed="rId7" cstate="print"/>
          <a:stretch>
            <a:fillRect/>
          </a:stretch>
        </p:blipFill>
        <p:spPr>
          <a:xfrm>
            <a:off x="3755136" y="2276872"/>
            <a:ext cx="5388864" cy="2252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1+#ppt_w/2"/>
                                          </p:val>
                                        </p:tav>
                                        <p:tav tm="100000">
                                          <p:val>
                                            <p:strVal val="#ppt_x"/>
                                          </p:val>
                                        </p:tav>
                                      </p:tavLst>
                                    </p:anim>
                                    <p:anim calcmode="lin" valueType="num">
                                      <p:cBhvr additive="base">
                                        <p:cTn id="8"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3598</TotalTime>
  <Words>188</Words>
  <Application>Microsoft Office PowerPoint</Application>
  <PresentationFormat>Diavetítés a képernyőre (4:3 oldalarány)</PresentationFormat>
  <Paragraphs>49</Paragraphs>
  <Slides>8</Slides>
  <Notes>0</Notes>
  <HiddenSlides>0</HiddenSlides>
  <MMClips>0</MMClips>
  <ScaleCrop>false</ScaleCrop>
  <HeadingPairs>
    <vt:vector size="4" baseType="variant">
      <vt:variant>
        <vt:lpstr>Téma</vt:lpstr>
      </vt:variant>
      <vt:variant>
        <vt:i4>1</vt:i4>
      </vt:variant>
      <vt:variant>
        <vt:lpstr>Diacímek</vt:lpstr>
      </vt:variant>
      <vt:variant>
        <vt:i4>8</vt:i4>
      </vt:variant>
    </vt:vector>
  </HeadingPairs>
  <TitlesOfParts>
    <vt:vector size="9" baseType="lpstr">
      <vt:lpstr>Office-téma</vt:lpstr>
      <vt:lpstr>1. dia</vt:lpstr>
      <vt:lpstr>2. dia</vt:lpstr>
      <vt:lpstr>3. dia</vt:lpstr>
      <vt:lpstr>4. dia</vt:lpstr>
      <vt:lpstr>5. dia</vt:lpstr>
      <vt:lpstr>6. dia</vt:lpstr>
      <vt:lpstr>7. dia</vt:lpstr>
      <vt:lpstr>8.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Vasvári József</dc:creator>
  <cp:lastModifiedBy>Vasvári József</cp:lastModifiedBy>
  <cp:revision>40</cp:revision>
  <dcterms:created xsi:type="dcterms:W3CDTF">2019-04-18T06:38:46Z</dcterms:created>
  <dcterms:modified xsi:type="dcterms:W3CDTF">2024-05-31T14:15:56Z</dcterms:modified>
</cp:coreProperties>
</file>