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0" r:id="rId2"/>
    <p:sldId id="367" r:id="rId3"/>
    <p:sldId id="346" r:id="rId4"/>
    <p:sldId id="380" r:id="rId5"/>
    <p:sldId id="383" r:id="rId6"/>
    <p:sldId id="382" r:id="rId7"/>
    <p:sldId id="381" r:id="rId8"/>
    <p:sldId id="317" r:id="rId9"/>
    <p:sldId id="365" r:id="rId10"/>
    <p:sldId id="384" r:id="rId11"/>
    <p:sldId id="385" r:id="rId12"/>
    <p:sldId id="321" r:id="rId13"/>
    <p:sldId id="386" r:id="rId14"/>
    <p:sldId id="387" r:id="rId15"/>
    <p:sldId id="373" r:id="rId16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FF"/>
    <a:srgbClr val="FF9999"/>
    <a:srgbClr val="CC0066"/>
    <a:srgbClr val="000000"/>
    <a:srgbClr val="4D4D4D"/>
    <a:srgbClr val="006600"/>
    <a:srgbClr val="5F5F5F"/>
    <a:srgbClr val="66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43" autoAdjust="0"/>
    <p:restoredTop sz="90929"/>
  </p:normalViewPr>
  <p:slideViewPr>
    <p:cSldViewPr>
      <p:cViewPr varScale="1">
        <p:scale>
          <a:sx n="88" d="100"/>
          <a:sy n="88" d="100"/>
        </p:scale>
        <p:origin x="74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C8AD9-6FE1-43E6-B753-8095165A52BD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0382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4DAE0-A4FB-440B-AB05-29F39187C280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76622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F876C-2980-403A-83C0-C286EA52191A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93749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49640-B32B-48E7-98C6-A57DAAD96771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35031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B8B3-31F8-40A6-91B6-B2FA8C122540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85583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30F2-604D-4E9B-83DA-A03E5C9BCF31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16241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F5D4-6B0B-4F18-B912-F199D5CDFBB6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19804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542C3-0F6A-4716-BD28-387C8A96C078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47192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DED4-E9D7-48A8-B028-57AA71963473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51975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6194-3350-402B-AC7F-0D01A0EFE950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62424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D091-BE73-4B9D-99AC-B2A5F27069D4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15936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Mintaszöveg szerkesztése </a:t>
            </a:r>
          </a:p>
          <a:p>
            <a:pPr lvl="1"/>
            <a:r>
              <a:rPr lang="hu-HU" altLang="hu-HU" dirty="0" smtClean="0"/>
              <a:t>Második szint</a:t>
            </a:r>
          </a:p>
          <a:p>
            <a:pPr lvl="2"/>
            <a:r>
              <a:rPr lang="hu-HU" altLang="hu-HU" dirty="0" smtClean="0"/>
              <a:t>Harmadik szint</a:t>
            </a:r>
          </a:p>
          <a:p>
            <a:pPr lvl="3"/>
            <a:r>
              <a:rPr lang="hu-HU" altLang="hu-HU" dirty="0" smtClean="0"/>
              <a:t>Negyedik szint</a:t>
            </a:r>
          </a:p>
          <a:p>
            <a:pPr lvl="4"/>
            <a:r>
              <a:rPr lang="hu-HU" alt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Cardo" panose="02020600000000000000" pitchFamily="18" charset="-79"/>
              </a:defRPr>
            </a:lvl1pPr>
          </a:lstStyle>
          <a:p>
            <a:pPr>
              <a:defRPr/>
            </a:pPr>
            <a:endParaRPr lang="hu-HU" altLang="hu-H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Cardo" panose="02020600000000000000" pitchFamily="18" charset="-79"/>
              </a:defRPr>
            </a:lvl1pPr>
          </a:lstStyle>
          <a:p>
            <a:pPr>
              <a:defRPr/>
            </a:pPr>
            <a:endParaRPr lang="hu-HU" alt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ardo" panose="02020600000000000000" pitchFamily="18" charset="-79"/>
              </a:defRPr>
            </a:lvl1pPr>
          </a:lstStyle>
          <a:p>
            <a:pPr>
              <a:defRPr/>
            </a:pPr>
            <a:fld id="{41925405-625D-4F21-B79F-28850A6A13B4}" type="slidenum">
              <a:rPr lang="hu-HU" altLang="hu-HU" smtClean="0"/>
              <a:pPr>
                <a:defRPr/>
              </a:pPr>
              <a:t>‹#›</a:t>
            </a:fld>
            <a:endParaRPr lang="hu-HU" alt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rdo" panose="02020600000000000000" pitchFamily="18" charset="-79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rdo" panose="02020600000000000000" pitchFamily="18" charset="-79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rdo" panose="02020600000000000000" pitchFamily="18" charset="-79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rdo" panose="02020600000000000000" pitchFamily="18" charset="-79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rdo" panose="02020600000000000000" pitchFamily="18" charset="-79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rdo" panose="02020600000000000000" pitchFamily="18" charset="-79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000" y="72000"/>
            <a:ext cx="9000000" cy="6714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4800" b="1" dirty="0" smtClean="0">
              <a:solidFill>
                <a:srgbClr val="800000"/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4800" b="1" dirty="0" smtClean="0">
              <a:solidFill>
                <a:srgbClr val="800000"/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4800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Magyar </a:t>
            </a:r>
            <a:r>
              <a:rPr lang="hu-HU" altLang="hu-HU" sz="4800" b="1" dirty="0">
                <a:solidFill>
                  <a:srgbClr val="800000"/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revíziós </a:t>
            </a:r>
            <a:r>
              <a:rPr lang="hu-HU" altLang="hu-HU" sz="4800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elképzelések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4800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Trianon </a:t>
            </a:r>
            <a:r>
              <a:rPr lang="hu-HU" altLang="hu-HU" sz="4800" b="1" dirty="0">
                <a:solidFill>
                  <a:srgbClr val="800000"/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után</a:t>
            </a:r>
            <a:endParaRPr lang="hu-HU" altLang="hu-HU" sz="4800" b="1" dirty="0" smtClean="0">
              <a:solidFill>
                <a:srgbClr val="800000"/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b="1" dirty="0" smtClean="0">
              <a:solidFill>
                <a:srgbClr val="4D4D4D"/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b="1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Zeidler</a:t>
            </a:r>
            <a:r>
              <a:rPr lang="hu-HU" altLang="hu-HU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Miklós</a:t>
            </a:r>
            <a:endParaRPr lang="hu-HU" altLang="hu-HU" b="1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2400" smtClean="0">
              <a:solidFill>
                <a:srgbClr val="006600"/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2400" dirty="0" smtClean="0">
              <a:solidFill>
                <a:srgbClr val="006600"/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2400" dirty="0" smtClean="0">
              <a:solidFill>
                <a:srgbClr val="006600"/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2400" dirty="0" smtClean="0">
              <a:solidFill>
                <a:srgbClr val="006600"/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2400" dirty="0" smtClean="0">
              <a:solidFill>
                <a:srgbClr val="006600"/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2400" dirty="0" smtClean="0">
                <a:solidFill>
                  <a:srgbClr val="800000"/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Magyar Tudományos Akadémia Könyvtára		2020. szeptember 24.</a:t>
            </a:r>
            <a:endParaRPr lang="hu-HU" altLang="hu-HU" sz="600" b="1" dirty="0" smtClean="0">
              <a:solidFill>
                <a:srgbClr val="990000"/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1438" y="71438"/>
            <a:ext cx="9001125" cy="811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 Cond" panose="020B05060304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 Cond" panose="020B05060304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 Cond" panose="020B05060304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800" b="1" dirty="0">
              <a:ea typeface="Benne Text" panose="00000500000000000000" pitchFamily="50" charset="-18"/>
              <a:cs typeface="Benne Text" panose="00000500000000000000" pitchFamily="50" charset="-1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solidFill>
                  <a:srgbClr val="800000"/>
                </a:solidFill>
                <a:ea typeface="Benne Text" panose="00000500000000000000" pitchFamily="50" charset="-18"/>
                <a:cs typeface="Benne Text" panose="00000500000000000000" pitchFamily="50" charset="-18"/>
              </a:rPr>
              <a:t>Lord </a:t>
            </a:r>
            <a:r>
              <a:rPr lang="hu-HU" altLang="hu-HU" b="1" dirty="0" err="1" smtClean="0">
                <a:solidFill>
                  <a:srgbClr val="800000"/>
                </a:solidFill>
                <a:ea typeface="Benne Text" panose="00000500000000000000" pitchFamily="50" charset="-18"/>
                <a:cs typeface="Benne Text" panose="00000500000000000000" pitchFamily="50" charset="-18"/>
              </a:rPr>
              <a:t>Rothermere</a:t>
            </a:r>
            <a:r>
              <a:rPr lang="hu-HU" altLang="hu-HU" b="1" dirty="0" smtClean="0">
                <a:solidFill>
                  <a:srgbClr val="800000"/>
                </a:solidFill>
                <a:ea typeface="Benne Text" panose="00000500000000000000" pitchFamily="50" charset="-18"/>
                <a:cs typeface="Benne Text" panose="00000500000000000000" pitchFamily="50" charset="-18"/>
              </a:rPr>
              <a:t> etnikai </a:t>
            </a:r>
            <a:r>
              <a:rPr lang="hu-HU" altLang="hu-HU" b="1" dirty="0">
                <a:solidFill>
                  <a:srgbClr val="800000"/>
                </a:solidFill>
                <a:ea typeface="Benne Text" panose="00000500000000000000" pitchFamily="50" charset="-18"/>
                <a:cs typeface="Benne Text" panose="00000500000000000000" pitchFamily="50" charset="-18"/>
              </a:rPr>
              <a:t>alapú </a:t>
            </a:r>
            <a:r>
              <a:rPr lang="hu-HU" altLang="hu-HU" b="1" dirty="0" smtClean="0">
                <a:solidFill>
                  <a:srgbClr val="800000"/>
                </a:solidFill>
                <a:ea typeface="Benne Text" panose="00000500000000000000" pitchFamily="50" charset="-18"/>
                <a:cs typeface="Benne Text" panose="00000500000000000000" pitchFamily="50" charset="-18"/>
              </a:rPr>
              <a:t>javaslata </a:t>
            </a:r>
            <a:r>
              <a:rPr lang="hu-HU" altLang="hu-HU" b="1" dirty="0">
                <a:solidFill>
                  <a:srgbClr val="800000"/>
                </a:solidFill>
                <a:ea typeface="Benne Text" panose="00000500000000000000" pitchFamily="50" charset="-18"/>
                <a:cs typeface="Benne Text" panose="00000500000000000000" pitchFamily="50" charset="-18"/>
              </a:rPr>
              <a:t>(</a:t>
            </a:r>
            <a:r>
              <a:rPr lang="hu-HU" altLang="hu-HU" b="1" dirty="0" smtClean="0">
                <a:solidFill>
                  <a:srgbClr val="800000"/>
                </a:solidFill>
                <a:ea typeface="Benne Text" panose="00000500000000000000" pitchFamily="50" charset="-18"/>
                <a:cs typeface="Benne Text" panose="00000500000000000000" pitchFamily="50" charset="-18"/>
              </a:rPr>
              <a:t>1927)</a:t>
            </a:r>
            <a:endParaRPr lang="hu-HU" altLang="hu-HU" b="1" dirty="0">
              <a:solidFill>
                <a:srgbClr val="800000"/>
              </a:solidFill>
              <a:ea typeface="Benne Text" panose="00000500000000000000" pitchFamily="50" charset="-18"/>
              <a:cs typeface="Benne Text" panose="00000500000000000000" pitchFamily="50" charset="-18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800" b="1" dirty="0">
              <a:ea typeface="Benne Text" panose="00000500000000000000" pitchFamily="50" charset="-18"/>
              <a:cs typeface="Benne Text" panose="00000500000000000000" pitchFamily="50" charset="-18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438" y="4770438"/>
            <a:ext cx="9001125" cy="2016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200" b="1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Viscount</a:t>
            </a:r>
            <a:r>
              <a:rPr lang="hu-HU" altLang="hu-HU" sz="22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</a:t>
            </a:r>
            <a:r>
              <a:rPr lang="hu-HU" altLang="hu-HU" sz="2200" b="1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Rothermere</a:t>
            </a:r>
            <a:r>
              <a:rPr lang="hu-HU" altLang="hu-HU" sz="22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(Harold </a:t>
            </a:r>
            <a:r>
              <a:rPr lang="hu-HU" altLang="hu-HU" sz="2200" b="1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Sidney</a:t>
            </a:r>
            <a:r>
              <a:rPr lang="hu-HU" altLang="hu-HU" sz="22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</a:t>
            </a:r>
            <a:r>
              <a:rPr lang="hu-HU" altLang="hu-HU" sz="2200" b="1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Harmsworth</a:t>
            </a:r>
            <a:r>
              <a:rPr lang="hu-HU" altLang="hu-HU" sz="22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)</a:t>
            </a:r>
            <a:endParaRPr lang="hu-HU" altLang="hu-HU" sz="2200" b="1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2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brit sajtómágnás</a:t>
            </a:r>
            <a:endParaRPr lang="hu-HU" altLang="hu-HU" sz="22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2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jó kapcsolatban Mussolinival és Hitlerrel</a:t>
            </a:r>
            <a:endParaRPr lang="hu-HU" altLang="hu-HU" sz="22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2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 magyar etnikai revízió szószólója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2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</a:t>
            </a:r>
            <a:r>
              <a:rPr lang="hu-HU" altLang="hu-HU" sz="2200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Hungary’s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</a:t>
            </a:r>
            <a:r>
              <a:rPr lang="hu-HU" altLang="hu-HU" sz="2200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Place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in </a:t>
            </a:r>
            <a:r>
              <a:rPr lang="hu-HU" altLang="hu-HU" sz="2200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the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Sun  (Magyarország helye a nap alatt  —  </a:t>
            </a:r>
            <a:r>
              <a:rPr lang="hu-HU" altLang="hu-HU" sz="2200" i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The Daily Mail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, 1927. június 21.)</a:t>
            </a:r>
            <a:endParaRPr lang="hu-HU" altLang="hu-HU" sz="22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hu-HU" altLang="hu-HU" sz="800" dirty="0" smtClean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41988" name="Picture 4" descr="D:\FILMMUVESZETI FOISKOLA\Irredentizmus\4 - rothermere 2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54088"/>
            <a:ext cx="5795963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Kép 4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4088"/>
            <a:ext cx="3132137" cy="3757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1438" y="71438"/>
            <a:ext cx="9001125" cy="811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 Cond" panose="020B05060304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 Cond" panose="020B05060304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 Cond" panose="020B05060304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800" b="1" dirty="0">
              <a:ea typeface="Benne Text" panose="00000500000000000000" pitchFamily="50" charset="-18"/>
              <a:cs typeface="Benne Text" panose="00000500000000000000" pitchFamily="50" charset="-1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solidFill>
                  <a:srgbClr val="800000"/>
                </a:solidFill>
                <a:ea typeface="Benne Text" panose="00000500000000000000" pitchFamily="50" charset="-18"/>
                <a:cs typeface="Benne Text" panose="00000500000000000000" pitchFamily="50" charset="-18"/>
              </a:rPr>
              <a:t>Brit feljegyzés az etnikai </a:t>
            </a:r>
            <a:r>
              <a:rPr lang="hu-HU" altLang="hu-HU" b="1" dirty="0">
                <a:solidFill>
                  <a:srgbClr val="800000"/>
                </a:solidFill>
                <a:ea typeface="Benne Text" panose="00000500000000000000" pitchFamily="50" charset="-18"/>
                <a:cs typeface="Benne Text" panose="00000500000000000000" pitchFamily="50" charset="-18"/>
              </a:rPr>
              <a:t>alapú </a:t>
            </a:r>
            <a:r>
              <a:rPr lang="hu-HU" altLang="hu-HU" b="1" dirty="0" smtClean="0">
                <a:solidFill>
                  <a:srgbClr val="800000"/>
                </a:solidFill>
                <a:ea typeface="Benne Text" panose="00000500000000000000" pitchFamily="50" charset="-18"/>
                <a:cs typeface="Benne Text" panose="00000500000000000000" pitchFamily="50" charset="-18"/>
              </a:rPr>
              <a:t>határmódosításról (1933)</a:t>
            </a:r>
            <a:endParaRPr lang="hu-HU" altLang="hu-HU" b="1" dirty="0">
              <a:solidFill>
                <a:srgbClr val="800000"/>
              </a:solidFill>
              <a:ea typeface="Benne Text" panose="00000500000000000000" pitchFamily="50" charset="-18"/>
              <a:cs typeface="Benne Text" panose="00000500000000000000" pitchFamily="50" charset="-18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800" b="1" dirty="0">
              <a:ea typeface="Benne Text" panose="00000500000000000000" pitchFamily="50" charset="-18"/>
              <a:cs typeface="Benne Text" panose="00000500000000000000" pitchFamily="50" charset="-18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438" y="4770438"/>
            <a:ext cx="9001125" cy="2016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200" b="1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Ponsonby</a:t>
            </a:r>
            <a:r>
              <a:rPr lang="hu-HU" altLang="hu-HU" sz="22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Moore </a:t>
            </a:r>
            <a:r>
              <a:rPr lang="hu-HU" altLang="hu-HU" sz="2200" b="1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Crosthwaite</a:t>
            </a:r>
            <a:endParaRPr lang="hu-HU" altLang="hu-HU" sz="2200" b="1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2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 </a:t>
            </a:r>
            <a:r>
              <a:rPr lang="hu-HU" altLang="hu-HU" sz="2200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Foreign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Office fiatal munkatársa</a:t>
            </a:r>
            <a:endParaRPr lang="hu-HU" altLang="hu-HU" sz="22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2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feladata egy brit szempontból elfogadható határjavaslat elkészítése az ismert revíziós tervek alapján</a:t>
            </a:r>
            <a:endParaRPr lang="hu-HU" altLang="hu-HU" sz="22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2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 memorandumot értékesnek tartják, de </a:t>
            </a:r>
            <a:r>
              <a:rPr lang="hu-HU" altLang="hu-HU" sz="2200" i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ad </a:t>
            </a:r>
            <a:r>
              <a:rPr lang="hu-HU" altLang="hu-HU" sz="2200" i="1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acta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teszik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2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</a:t>
            </a:r>
            <a:r>
              <a:rPr lang="en-US" altLang="hu-HU" sz="2200" i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Memorandum on the Hungarian Frontiers of 1919</a:t>
            </a:r>
            <a:r>
              <a:rPr lang="fr-FR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(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London, 1933. október 27.)</a:t>
            </a:r>
            <a:endParaRPr lang="hu-HU" altLang="hu-HU" sz="800" dirty="0" smtClean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43012" name="Picture 4" descr="D:\SALESIANUM\ponsonby moore crosthwaite (1933).jpg"/>
          <p:cNvPicPr preferRelativeResize="0">
            <a:picLocks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4088"/>
            <a:ext cx="5976937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Kép 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954088"/>
            <a:ext cx="2952750" cy="371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5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KARPATALJA ES A REVIZIO\4 - gombos-terv (1934)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953999"/>
            <a:ext cx="9000000" cy="58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2000" y="72000"/>
            <a:ext cx="9000000" cy="81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800" b="1" dirty="0" smtClean="0">
              <a:latin typeface="Myriad Pro Cond" panose="020B0506030403020204" pitchFamily="34" charset="0"/>
              <a:ea typeface="Benne Text" panose="00000500000000000000" pitchFamily="50" charset="-18"/>
              <a:cs typeface="Benne Text" panose="00000500000000000000" pitchFamily="50" charset="-18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b="1" dirty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Komplex revíziós terv Gömbös Gyula </a:t>
            </a:r>
            <a:r>
              <a:rPr lang="hu-HU" altLang="hu-HU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instrukciói </a:t>
            </a:r>
            <a:r>
              <a:rPr lang="hu-HU" altLang="hu-HU" b="1" dirty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alapján (1934)</a:t>
            </a:r>
            <a:endParaRPr lang="hu-HU" altLang="hu-HU" sz="1100" b="1" dirty="0">
              <a:solidFill>
                <a:srgbClr val="800000"/>
              </a:solidFill>
              <a:latin typeface="Myriad Pro Cond" panose="020B0506030403020204" pitchFamily="34" charset="0"/>
              <a:ea typeface="Benne Text" panose="00000500000000000000" pitchFamily="50" charset="-18"/>
              <a:cs typeface="Benne Text" panose="00000500000000000000" pitchFamily="50" charset="-18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800" b="1" dirty="0" smtClean="0">
              <a:latin typeface="Myriad Pro Cond" panose="020B0506030403020204" pitchFamily="34" charset="0"/>
              <a:ea typeface="Benne Text" panose="00000500000000000000" pitchFamily="50" charset="-18"/>
              <a:cs typeface="Benne Tex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141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1438" y="71438"/>
            <a:ext cx="9001125" cy="811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 Cond" panose="020B05060304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 Cond" panose="020B05060304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 Cond" panose="020B05060304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 Cond" panose="020B0506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800" b="1" dirty="0">
              <a:ea typeface="Benne Text" panose="00000500000000000000" pitchFamily="50" charset="-18"/>
              <a:cs typeface="Benne Text" panose="00000500000000000000" pitchFamily="50" charset="-1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b="1" dirty="0" err="1" smtClean="0">
                <a:solidFill>
                  <a:srgbClr val="800000"/>
                </a:solidFill>
              </a:rPr>
              <a:t>Aldo</a:t>
            </a:r>
            <a:r>
              <a:rPr lang="hu-HU" altLang="hu-HU" b="1" dirty="0" smtClean="0">
                <a:solidFill>
                  <a:srgbClr val="800000"/>
                </a:solidFill>
              </a:rPr>
              <a:t> </a:t>
            </a:r>
            <a:r>
              <a:rPr lang="hu-HU" altLang="hu-HU" b="1" dirty="0" err="1" smtClean="0">
                <a:solidFill>
                  <a:srgbClr val="800000"/>
                </a:solidFill>
              </a:rPr>
              <a:t>Dami</a:t>
            </a:r>
            <a:r>
              <a:rPr lang="hu-HU" altLang="hu-HU" b="1" dirty="0" smtClean="0">
                <a:solidFill>
                  <a:srgbClr val="800000"/>
                </a:solidFill>
              </a:rPr>
              <a:t> komplex revíziós javaslata </a:t>
            </a:r>
            <a:r>
              <a:rPr lang="hu-HU" altLang="hu-HU" b="1" dirty="0">
                <a:solidFill>
                  <a:srgbClr val="800000"/>
                </a:solidFill>
              </a:rPr>
              <a:t>(</a:t>
            </a:r>
            <a:r>
              <a:rPr lang="hu-HU" altLang="hu-HU" b="1" dirty="0">
                <a:solidFill>
                  <a:srgbClr val="800000"/>
                </a:solidFill>
                <a:ea typeface="Benne Text" panose="00000500000000000000" pitchFamily="50" charset="-18"/>
                <a:cs typeface="Benne Text" panose="00000500000000000000" pitchFamily="50" charset="-18"/>
              </a:rPr>
              <a:t>1929)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800" b="1" dirty="0">
              <a:ea typeface="Benne Text" panose="00000500000000000000" pitchFamily="50" charset="-18"/>
              <a:cs typeface="Benne Text" panose="00000500000000000000" pitchFamily="50" charset="-18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438" y="4986000"/>
            <a:ext cx="9001125" cy="180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200" b="1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Aldo</a:t>
            </a:r>
            <a:r>
              <a:rPr lang="hu-HU" altLang="hu-HU" sz="22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</a:t>
            </a:r>
            <a:r>
              <a:rPr lang="hu-HU" altLang="hu-HU" sz="2200" b="1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Dami</a:t>
            </a:r>
            <a:endParaRPr lang="hu-HU" altLang="hu-HU" sz="2200" b="1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2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svájci publicista, politikai szakértő, francia lektor (</a:t>
            </a:r>
            <a:r>
              <a:rPr lang="hu-HU" altLang="hu-HU" sz="2200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BPTE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, PETE), 1945 </a:t>
            </a:r>
            <a:r>
              <a:rPr lang="hu-HU" altLang="hu-HU" sz="2200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utásn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a határkérdések szakértője</a:t>
            </a:r>
            <a:endParaRPr lang="hu-HU" altLang="hu-HU" sz="22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2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 magyar etnikai revízió pártolója (e könyveit a magyar kormány anyagilag támogatta)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2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</a:t>
            </a:r>
            <a:r>
              <a:rPr lang="fr-FR" altLang="hu-HU" sz="2200" i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La Hongrie de demain</a:t>
            </a:r>
            <a:r>
              <a:rPr lang="fr-FR" altLang="hu-HU" sz="22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(A holnap </a:t>
            </a:r>
            <a:r>
              <a:rPr lang="fr-FR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Magyarországa</a:t>
            </a:r>
            <a:r>
              <a:rPr lang="hu-HU" altLang="hu-HU" sz="22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 —  Párizs, 1929 és 1933)</a:t>
            </a:r>
            <a:endParaRPr lang="hu-HU" altLang="hu-HU" sz="800" dirty="0" smtClean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47109" name="Kép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700" y="954088"/>
            <a:ext cx="3168276" cy="39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954000"/>
            <a:ext cx="5760000" cy="396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7154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000" y="72000"/>
            <a:ext cx="9000000" cy="81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Komplex </a:t>
            </a:r>
            <a:r>
              <a:rPr lang="hu-HU" altLang="hu-HU" b="1" dirty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revíziós javaslat (</a:t>
            </a:r>
            <a:r>
              <a:rPr lang="hu-HU" altLang="hu-HU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1920. április–május)</a:t>
            </a:r>
            <a:endParaRPr lang="hu-HU" altLang="hu-HU" sz="800" b="1" dirty="0" smtClean="0">
              <a:solidFill>
                <a:srgbClr val="800000"/>
              </a:solidFill>
              <a:latin typeface="Myriad Pro Cond" panose="020B0506030403020204" pitchFamily="34" charset="0"/>
              <a:ea typeface="Benne Text" panose="00000500000000000000" pitchFamily="50" charset="-18"/>
              <a:cs typeface="Benne Text" panose="00000500000000000000" pitchFamily="50" charset="-18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2000" y="954000"/>
            <a:ext cx="9000000" cy="583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endParaRPr lang="hu-HU" altLang="hu-HU" sz="24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4" descr="D:\ELTE\13-14-2\KEPEK\2 - magyar igenyek (1920)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422000"/>
            <a:ext cx="8928000" cy="4896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82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000" y="72000"/>
            <a:ext cx="9000000" cy="81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b="1" dirty="0" err="1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Mgyarország</a:t>
            </a:r>
            <a:r>
              <a:rPr lang="hu-HU" altLang="hu-HU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 területi gyarapodása (1938–1941)</a:t>
            </a:r>
            <a:endParaRPr lang="hu-HU" altLang="hu-HU" sz="800" b="1" dirty="0" smtClean="0">
              <a:latin typeface="Myriad Pro Cond" panose="020B0506030403020204" pitchFamily="34" charset="0"/>
              <a:ea typeface="Benne Text" panose="00000500000000000000" pitchFamily="50" charset="-18"/>
              <a:cs typeface="Benne Text" panose="00000500000000000000" pitchFamily="50" charset="-18"/>
            </a:endParaRPr>
          </a:p>
        </p:txBody>
      </p:sp>
      <p:pic>
        <p:nvPicPr>
          <p:cNvPr id="5" name="Picture 3" descr="D:\FILMMUVESZETI FOISKOLA\Irredentizmus\10 terkep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954000"/>
            <a:ext cx="9000000" cy="58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9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000" y="72000"/>
            <a:ext cx="9000000" cy="81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A revízió fogalma</a:t>
            </a:r>
            <a:endParaRPr lang="hu-HU" altLang="hu-HU" sz="1000" b="1" dirty="0">
              <a:latin typeface="Myriad Pro Cond" panose="020B0506030403020204" pitchFamily="34" charset="0"/>
              <a:ea typeface="Benne Text" panose="00000500000000000000" pitchFamily="50" charset="-18"/>
              <a:cs typeface="Benne Text" panose="00000500000000000000" pitchFamily="50" charset="-18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000" y="954000"/>
            <a:ext cx="9000000" cy="583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4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 trianoni békeszerződés rendelkezéseinek felülvizsgálata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államhatárok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hadsereg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háborús jóvátétel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magyar kisebbségek védelme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hu-HU" altLang="hu-HU" sz="1200" dirty="0" smtClean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4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 határrevízió módja</a:t>
            </a:r>
            <a:endParaRPr lang="hu-HU" altLang="hu-HU" sz="2400" b="1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békés revízió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fegyveres revízió</a:t>
            </a:r>
            <a:endParaRPr lang="hu-HU" altLang="hu-HU" sz="20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hu-HU" altLang="hu-HU" sz="1200" dirty="0" smtClean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4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 határrevízió </a:t>
            </a:r>
            <a:r>
              <a:rPr lang="hu-HU" altLang="hu-HU" sz="24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mértéke</a:t>
            </a:r>
            <a:endParaRPr lang="hu-HU" altLang="hu-HU" sz="2400" b="1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teljes (integrális) revízió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hu-HU" altLang="hu-HU" sz="2000" dirty="0" smtClean="0">
                <a:solidFill>
                  <a:srgbClr val="4D4D4D"/>
                </a:solidFill>
                <a:latin typeface="Myriad Pro Cond" panose="020B0506030403020204" pitchFamily="34" charset="0"/>
              </a:rPr>
              <a:t>⇨  realitás nélküli jelszavak:  „Mindent vissza!”,  „Egész Magyarország mennyország”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nemzetiségi alapú (etnikai) revízió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hu-HU" altLang="hu-HU" sz="2000" dirty="0" smtClean="0">
                <a:solidFill>
                  <a:srgbClr val="4D4D4D"/>
                </a:solidFill>
                <a:latin typeface="Myriad Pro Cond" panose="020B0506030403020204" pitchFamily="34" charset="0"/>
              </a:rPr>
              <a:t>⇨  elfogadott elvhez és gyakorlathoz igazodik: nemzeti önrendelkezés, népszavazás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komplex revízió</a:t>
            </a:r>
            <a:endParaRPr lang="hu-HU" altLang="hu-HU" sz="20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hu-HU" altLang="hu-HU" sz="2000" dirty="0">
                <a:solidFill>
                  <a:srgbClr val="4D4D4D"/>
                </a:solidFill>
                <a:latin typeface="Myriad Pro Cond" panose="020B0506030403020204" pitchFamily="34" charset="0"/>
              </a:rPr>
              <a:t>⇨  </a:t>
            </a:r>
            <a:r>
              <a:rPr lang="hu-HU" altLang="hu-HU" sz="2000" dirty="0" smtClean="0">
                <a:solidFill>
                  <a:srgbClr val="4D4D4D"/>
                </a:solidFill>
                <a:latin typeface="Myriad Pro Cond" panose="020B0506030403020204" pitchFamily="34" charset="0"/>
              </a:rPr>
              <a:t>etnikai elv, gazdasági szempontok és honvédelmi követelmények kombinálása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hu-HU" altLang="hu-HU" sz="2000" dirty="0">
                <a:solidFill>
                  <a:srgbClr val="4D4D4D"/>
                </a:solidFill>
                <a:latin typeface="Myriad Pro Cond" panose="020B0506030403020204" pitchFamily="34" charset="0"/>
              </a:rPr>
              <a:t> </a:t>
            </a:r>
            <a:r>
              <a:rPr lang="hu-HU" altLang="hu-HU" sz="2000" dirty="0" smtClean="0">
                <a:solidFill>
                  <a:srgbClr val="4D4D4D"/>
                </a:solidFill>
                <a:latin typeface="Myriad Pro Cond" panose="020B0506030403020204" pitchFamily="34" charset="0"/>
              </a:rPr>
              <a:t>      (nyelvhatár  +  gazdaságilag összetartozó </a:t>
            </a:r>
            <a:r>
              <a:rPr lang="hu-HU" altLang="hu-HU" sz="2000" dirty="0">
                <a:solidFill>
                  <a:srgbClr val="4D4D4D"/>
                </a:solidFill>
                <a:latin typeface="Myriad Pro Cond" panose="020B0506030403020204" pitchFamily="34" charset="0"/>
              </a:rPr>
              <a:t>kisrégiók </a:t>
            </a:r>
            <a:r>
              <a:rPr lang="hu-HU" altLang="hu-HU" sz="2000" dirty="0" smtClean="0">
                <a:solidFill>
                  <a:srgbClr val="4D4D4D"/>
                </a:solidFill>
                <a:latin typeface="Myriad Pro Cond" panose="020B0506030403020204" pitchFamily="34" charset="0"/>
              </a:rPr>
              <a:t>megőrzése  +  jól védhető határvonal)</a:t>
            </a:r>
          </a:p>
        </p:txBody>
      </p:sp>
    </p:spTree>
    <p:extLst>
      <p:ext uri="{BB962C8B-B14F-4D97-AF65-F5344CB8AC3E}">
        <p14:creationId xmlns:p14="http://schemas.microsoft.com/office/powerpoint/2010/main" val="833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000" y="72000"/>
            <a:ext cx="9000000" cy="81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A magyar küldöttség a párizsi békekonferencián (1920)</a:t>
            </a:r>
            <a:endParaRPr lang="hu-HU" altLang="hu-HU" sz="1000" b="1" dirty="0">
              <a:latin typeface="Myriad Pro Cond" panose="020B0506030403020204" pitchFamily="34" charset="0"/>
              <a:ea typeface="Benne Text" panose="00000500000000000000" pitchFamily="50" charset="-18"/>
              <a:cs typeface="Benne Text" panose="00000500000000000000" pitchFamily="50" charset="-18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000" y="954000"/>
            <a:ext cx="9000000" cy="583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hu-HU" altLang="hu-HU" sz="24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 revíziós </a:t>
            </a:r>
            <a:r>
              <a:rPr lang="hu-HU" altLang="hu-HU" sz="24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törekvések megalapozása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Béke-előkészítő Bizottság (Békeiroda)</a:t>
            </a:r>
            <a:endParaRPr lang="hu-HU" altLang="hu-HU" sz="24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Apponyi Albert beszéde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békedelegáció jegyzékei</a:t>
            </a:r>
            <a:endParaRPr lang="hu-HU" altLang="hu-HU" sz="24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statisztikai adatok</a:t>
            </a:r>
            <a:endParaRPr lang="hu-HU" altLang="hu-HU" sz="24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térképek</a:t>
            </a:r>
            <a:endParaRPr lang="hu-HU" altLang="hu-HU" sz="24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hu-HU" altLang="hu-HU" sz="2400" b="1" dirty="0" smtClean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hu-HU" altLang="hu-HU" sz="2400" b="1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hu-HU" altLang="hu-HU" sz="2400" b="1" i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 magyar béketárgyalások</a:t>
            </a:r>
            <a:r>
              <a:rPr lang="hu-HU" altLang="hu-HU" sz="24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(1920–1921)</a:t>
            </a:r>
            <a:endParaRPr lang="hu-HU" altLang="hu-HU" sz="2400" b="1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hu-HU" altLang="hu-HU" sz="24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fr-FR" altLang="hu-HU" sz="2400" b="1" i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Les négociations de la paix hongroise</a:t>
            </a:r>
            <a:r>
              <a:rPr lang="hu-HU" altLang="hu-HU" sz="24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(1920–1921)</a:t>
            </a:r>
          </a:p>
          <a:p>
            <a:pPr>
              <a:spcBef>
                <a:spcPct val="0"/>
              </a:spcBef>
              <a:buNone/>
              <a:defRPr/>
            </a:pPr>
            <a:endParaRPr lang="hu-HU" altLang="hu-HU" sz="2400" dirty="0" smtClean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hu-HU" sz="2400" b="1" i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The Hungarian peace </a:t>
            </a:r>
            <a:r>
              <a:rPr lang="en-US" altLang="hu-HU" sz="2400" b="1" i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negotiations</a:t>
            </a:r>
            <a:r>
              <a:rPr lang="hu-HU" altLang="hu-HU" sz="24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</a:t>
            </a:r>
            <a:r>
              <a:rPr lang="hu-HU" altLang="hu-HU" sz="24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(</a:t>
            </a:r>
            <a:r>
              <a:rPr lang="hu-HU" altLang="hu-HU" sz="24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1920–1922)</a:t>
            </a:r>
            <a:endParaRPr lang="hu-HU" altLang="hu-HU" sz="24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3563904" cy="49411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388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000" y="72000"/>
            <a:ext cx="9000000" cy="81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Magyar határjavaslatok a nagyhatalmak előtt (1920)</a:t>
            </a:r>
            <a:endParaRPr lang="hu-HU" altLang="hu-HU" sz="1000" b="1" dirty="0">
              <a:latin typeface="Myriad Pro Cond" panose="020B0506030403020204" pitchFamily="34" charset="0"/>
              <a:ea typeface="Benne Text" panose="00000500000000000000" pitchFamily="50" charset="-18"/>
              <a:cs typeface="Benne Text" panose="00000500000000000000" pitchFamily="50" charset="-18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000" y="954000"/>
            <a:ext cx="9000000" cy="583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4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Békekonferencia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hu-HU" altLang="hu-HU" sz="1200" dirty="0" smtClean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népszavazás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  </a:t>
            </a:r>
            <a:r>
              <a:rPr lang="hu-HU" altLang="hu-HU" sz="2400" dirty="0" smtClean="0">
                <a:solidFill>
                  <a:srgbClr val="4D4D4D"/>
                </a:solidFill>
                <a:latin typeface="Myriad Pro Cond" panose="020B0506030403020204" pitchFamily="34" charset="0"/>
              </a:rPr>
              <a:t>⇨  </a:t>
            </a: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Apponyi-beszéd (1920. január 16.)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  </a:t>
            </a:r>
            <a:r>
              <a:rPr lang="hu-HU" altLang="hu-HU" sz="2400" dirty="0">
                <a:solidFill>
                  <a:srgbClr val="4D4D4D"/>
                </a:solidFill>
                <a:latin typeface="Myriad Pro Cond" panose="020B0506030403020204" pitchFamily="34" charset="0"/>
              </a:rPr>
              <a:t>⇨  </a:t>
            </a: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Teleki-féle népszavazási övezetek</a:t>
            </a:r>
            <a:r>
              <a:rPr lang="hu-HU" altLang="hu-HU" sz="24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(1920. </a:t>
            </a: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február eleje)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hu-HU" altLang="hu-HU" sz="2400" dirty="0" smtClean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hu-HU" altLang="hu-HU" sz="24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Magyar–brit személyes nexusok</a:t>
            </a:r>
            <a:endParaRPr lang="hu-HU" altLang="hu-HU" sz="2400" b="1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hu-HU" altLang="hu-HU" sz="12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etnikai alapú határmódosítás (1920. február)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hu-HU" altLang="hu-HU" sz="12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„erdélyi korridor”</a:t>
            </a:r>
            <a:r>
              <a:rPr lang="hu-HU" altLang="hu-HU" sz="24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(1920. </a:t>
            </a: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február)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hu-HU" altLang="hu-HU" sz="2400" dirty="0" smtClean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4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Francia–magyar titkos tárgyalások</a:t>
            </a:r>
            <a:endParaRPr lang="hu-HU" altLang="hu-HU" sz="2400" b="1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hu-HU" altLang="hu-HU" sz="12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komplex revíziós terv (1920. április–május)</a:t>
            </a:r>
            <a:endParaRPr lang="hu-HU" altLang="hu-HU" sz="24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6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000" y="72000"/>
            <a:ext cx="9000000" cy="81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Komplex </a:t>
            </a:r>
            <a:r>
              <a:rPr lang="hu-HU" altLang="hu-HU" b="1" dirty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revíziós javaslat (</a:t>
            </a:r>
            <a:r>
              <a:rPr lang="hu-HU" altLang="hu-HU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1920. április–május)</a:t>
            </a:r>
            <a:endParaRPr lang="hu-HU" altLang="hu-HU" sz="800" b="1" dirty="0" smtClean="0">
              <a:solidFill>
                <a:srgbClr val="800000"/>
              </a:solidFill>
              <a:latin typeface="Myriad Pro Cond" panose="020B0506030403020204" pitchFamily="34" charset="0"/>
              <a:ea typeface="Benne Text" panose="00000500000000000000" pitchFamily="50" charset="-18"/>
              <a:cs typeface="Benne Text" panose="00000500000000000000" pitchFamily="50" charset="-18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2000" y="954000"/>
            <a:ext cx="9000000" cy="583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endParaRPr lang="hu-HU" altLang="hu-HU" sz="24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6" name="Picture 4" descr="D:\ELTE\13-14-2\KEPEK\2 - magyar igenyek (1920)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422000"/>
            <a:ext cx="8928000" cy="4896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17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000" y="72000"/>
            <a:ext cx="9000000" cy="81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Magyar javaslatok a végleges határmegállapítás idején (1921)</a:t>
            </a:r>
            <a:endParaRPr lang="hu-HU" altLang="hu-HU" sz="1000" b="1" dirty="0">
              <a:latin typeface="Myriad Pro Cond" panose="020B0506030403020204" pitchFamily="34" charset="0"/>
              <a:ea typeface="Benne Text" panose="00000500000000000000" pitchFamily="50" charset="-18"/>
              <a:cs typeface="Benne Text" panose="00000500000000000000" pitchFamily="50" charset="-18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7037"/>
              </p:ext>
            </p:extLst>
          </p:nvPr>
        </p:nvGraphicFramePr>
        <p:xfrm>
          <a:off x="72000" y="953995"/>
          <a:ext cx="9000000" cy="58593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000">
                  <a:extLst>
                    <a:ext uri="{9D8B030D-6E8A-4147-A177-3AD203B41FA5}">
                      <a16:colId xmlns:a16="http://schemas.microsoft.com/office/drawing/2014/main" val="1961359624"/>
                    </a:ext>
                  </a:extLst>
                </a:gridCol>
                <a:gridCol w="3000000">
                  <a:extLst>
                    <a:ext uri="{9D8B030D-6E8A-4147-A177-3AD203B41FA5}">
                      <a16:colId xmlns:a16="http://schemas.microsoft.com/office/drawing/2014/main" val="2545621812"/>
                    </a:ext>
                  </a:extLst>
                </a:gridCol>
                <a:gridCol w="3000000">
                  <a:extLst>
                    <a:ext uri="{9D8B030D-6E8A-4147-A177-3AD203B41FA5}">
                      <a16:colId xmlns:a16="http://schemas.microsoft.com/office/drawing/2014/main" val="250308730"/>
                    </a:ext>
                  </a:extLst>
                </a:gridCol>
              </a:tblGrid>
              <a:tr h="2056817"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Magyar–csehszlovák határ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1865</a:t>
                      </a:r>
                      <a:r>
                        <a:rPr lang="hu-HU" altLang="hu-HU" sz="20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település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26 100 km</a:t>
                      </a:r>
                      <a:r>
                        <a:rPr lang="hu-HU" altLang="hu-HU" sz="2000" b="1" baseline="30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2</a:t>
                      </a:r>
                      <a:endParaRPr lang="hu-HU" altLang="hu-HU" sz="2000" b="1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Myriad Pro Cond" panose="020B0506030403020204" pitchFamily="34" charset="0"/>
                        <a:ea typeface="Linux Biolinum" panose="02000503000000000000" pitchFamily="2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1,8 millió lakos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53% </a:t>
                      </a:r>
                      <a:r>
                        <a:rPr lang="hu-HU" altLang="hu-HU" sz="2000" b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magyar anyanyelvű</a:t>
                      </a:r>
                      <a:endParaRPr lang="hu-HU" sz="2000" b="1" dirty="0">
                        <a:solidFill>
                          <a:srgbClr val="FF0000"/>
                        </a:solidFill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204798"/>
                  </a:ext>
                </a:extLst>
              </a:tr>
              <a:tr h="1901282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Magyar–osztrák határ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96 település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1200 km</a:t>
                      </a:r>
                      <a:r>
                        <a:rPr lang="hu-HU" altLang="hu-HU" sz="2000" b="1" baseline="30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80 ezer lakos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16% magyar anyanyelvű</a:t>
                      </a:r>
                      <a:endParaRPr lang="hu-HU" sz="2000" b="1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Magyar–román határ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569 település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15 300 km</a:t>
                      </a:r>
                      <a:r>
                        <a:rPr lang="hu-HU" altLang="hu-HU" sz="2000" b="1" baseline="30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1,2 millió lakos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46% magyar anyanyelvű</a:t>
                      </a:r>
                      <a:endParaRPr lang="hu-HU" sz="2000" b="1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421766"/>
                  </a:ext>
                </a:extLst>
              </a:tr>
              <a:tr h="1901282"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Magyar–jugoszláv határ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193 település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2000 km</a:t>
                      </a:r>
                      <a:r>
                        <a:rPr lang="hu-HU" altLang="hu-HU" sz="2000" b="1" baseline="30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155 ezer lakos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hu-HU" altLang="hu-H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yriad Pro Cond" panose="020B0506030403020204" pitchFamily="34" charset="0"/>
                          <a:ea typeface="Linux Biolinum" panose="02000503000000000000" pitchFamily="2" charset="0"/>
                          <a:cs typeface="Calibri" panose="020F0502020204030204" pitchFamily="34" charset="0"/>
                        </a:rPr>
                        <a:t>37% magyar anyanyelvű</a:t>
                      </a:r>
                      <a:endParaRPr lang="hu-HU" sz="2000" b="1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553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0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000" y="72000"/>
            <a:ext cx="9000000" cy="81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A békerevízió reménybeli támogatói</a:t>
            </a:r>
            <a:endParaRPr lang="hu-HU" altLang="hu-HU" sz="1000" b="1" dirty="0">
              <a:latin typeface="Myriad Pro Cond" panose="020B0506030403020204" pitchFamily="34" charset="0"/>
              <a:ea typeface="Benne Text" panose="00000500000000000000" pitchFamily="50" charset="-18"/>
              <a:cs typeface="Benne Text" panose="00000500000000000000" pitchFamily="50" charset="-18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000" y="954000"/>
            <a:ext cx="9000000" cy="583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hu-HU" altLang="hu-HU" sz="24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1920-as </a:t>
            </a:r>
            <a:r>
              <a:rPr lang="hu-HU" altLang="hu-HU" sz="24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évek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hu-HU" altLang="hu-HU" sz="800" dirty="0" smtClean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„Az </a:t>
            </a: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alapvető elgondolás az volt, hogy a Párizs környéki békék után </a:t>
            </a:r>
            <a:r>
              <a:rPr lang="hu-HU" altLang="hu-HU" sz="20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három elégedetlen, tehát status quo-ellenes nagyhatalom maradt: Németország, Olaszország és a Szovjetunió</a:t>
            </a: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. </a:t>
            </a:r>
            <a:r>
              <a:rPr lang="hu-HU" altLang="hu-HU" sz="20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Három status quo-ellenes kis ország is volt: Ausztria, Magyarország és Bulgária. A revízió útja tehát a status quo-ellenes nagyok és kicsinyek összefogása. Az olaszok támogatnák a Jugoszlávia ellen irányuló magyar és bolgár, a németek a Csehszlovákia ellen irányuló magyar és esetleg osztrák, az oroszok pedig a Románia ellen irányuló magyar és bolgár igényeket</a:t>
            </a: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, minthogy maguknak is voltak párhuzamos igényeik az első világháború haszonélvezőivel szemben.”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hu-HU" altLang="hu-HU" sz="2000" i="1" dirty="0" err="1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Szegedy-Maszák</a:t>
            </a:r>
            <a:r>
              <a:rPr lang="hu-HU" altLang="hu-HU" sz="2000" i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Aladár diplomata visszaemlékezése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hu-HU" altLang="hu-HU" sz="800" dirty="0" smtClean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+ győztes nagyhatalmak: Franciaország</a:t>
            </a: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, Nagy-Britannia, Egyesült Államok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+  magyarbarát középhatalmak: Törökország, Lengyelország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hu-HU" altLang="hu-HU" sz="20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4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1930-as évek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hu-HU" altLang="hu-HU" sz="800" b="1" dirty="0" smtClean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</a:t>
            </a:r>
            <a:r>
              <a:rPr lang="hu-HU" altLang="hu-HU" sz="2000" dirty="0" smtClean="0">
                <a:solidFill>
                  <a:srgbClr val="4D4D4D"/>
                </a:solidFill>
                <a:latin typeface="Myriad Pro Cond" panose="020B0506030403020204" pitchFamily="34" charset="0"/>
              </a:rPr>
              <a:t>német és olasz orientáció erősödése</a:t>
            </a:r>
            <a:endParaRPr lang="hu-HU" altLang="hu-HU" sz="2000" dirty="0">
              <a:solidFill>
                <a:srgbClr val="4D4D4D"/>
              </a:solidFill>
              <a:latin typeface="Myriad Pro Cond" panose="020B0506030403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•  </a:t>
            </a: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London, Párizs, Washington 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remélt támogatásáról való fokozatos lemondás</a:t>
            </a:r>
            <a:endParaRPr lang="hu-HU" altLang="hu-HU" sz="2000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7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000" y="72000"/>
            <a:ext cx="9000000" cy="81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Az integrális és az etnikai revízió „összehangolása” (1930 k.)</a:t>
            </a:r>
            <a:endParaRPr lang="hu-HU" altLang="hu-HU" sz="1000" b="1" dirty="0">
              <a:latin typeface="Myriad Pro Cond" panose="020B0506030403020204" pitchFamily="34" charset="0"/>
              <a:ea typeface="Benne Text" panose="00000500000000000000" pitchFamily="50" charset="-18"/>
              <a:cs typeface="Benne Text" panose="00000500000000000000" pitchFamily="50" charset="-18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000" y="954000"/>
            <a:ext cx="9000000" cy="583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„</a:t>
            </a:r>
            <a:r>
              <a:rPr lang="hu-HU" altLang="hu-HU" sz="24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 magyar kormány a területi kérdések tekintetében a Wilson elnök által a 14 pont keretében kinyilatkoztatott elvek alapján áll.</a:t>
            </a:r>
            <a:r>
              <a:rPr lang="hu-HU" altLang="hu-HU" sz="24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Ezek szerint </a:t>
            </a:r>
            <a:r>
              <a:rPr lang="hu-HU" altLang="hu-HU" sz="24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 jelenlegi Magyarország határainak közvetlen szomszédságában fekvő magyar többségű területek </a:t>
            </a:r>
            <a:r>
              <a:rPr lang="hu-HU" altLang="hu-HU" sz="24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természetszerűleg </a:t>
            </a:r>
            <a:r>
              <a:rPr lang="hu-HU" altLang="hu-HU" sz="24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az anyaországgal volnának egyesítendők, más nyelvű volt magyar terület Magyarországhoz való csatlakozását</a:t>
            </a:r>
            <a:r>
              <a:rPr lang="hu-HU" altLang="hu-HU" sz="24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 az illető terület népének saját szabad elhatározása és </a:t>
            </a:r>
            <a:r>
              <a:rPr lang="hu-HU" altLang="hu-HU" sz="24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népszavazástól kellene függővé </a:t>
            </a:r>
            <a:r>
              <a:rPr lang="hu-HU" altLang="hu-HU" sz="24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tenni</a:t>
            </a: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.”</a:t>
            </a:r>
          </a:p>
          <a:p>
            <a:pPr algn="r">
              <a:spcBef>
                <a:spcPct val="0"/>
              </a:spcBef>
              <a:buNone/>
              <a:defRPr/>
            </a:pPr>
            <a:r>
              <a:rPr lang="hu-HU" altLang="hu-HU" sz="2400" i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 Külügyminisztérium körrendelete (1929. május 2.)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hu-HU" altLang="hu-HU" sz="2400" dirty="0" smtClean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hu-HU" altLang="hu-HU" sz="2400" dirty="0" smtClean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„</a:t>
            </a:r>
            <a:r>
              <a:rPr lang="hu-HU" altLang="hu-HU" sz="2400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Ajánlom úgy a határok visszaállítását, mint a népszavazást. </a:t>
            </a:r>
            <a:r>
              <a:rPr lang="hu-HU" altLang="hu-HU" sz="24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Vannak területek, amelyek kétségtelenül magyarok. Ezeket </a:t>
            </a:r>
            <a:r>
              <a:rPr lang="hu-HU" altLang="hu-HU" sz="24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minden </a:t>
            </a:r>
            <a:r>
              <a:rPr lang="hu-HU" altLang="hu-HU" sz="24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további nélkül vissza kellene csatolni az anyaországhoz. Azokon a területeken, ahol a helyzet nem ennyire tiszta, a </a:t>
            </a:r>
            <a:r>
              <a:rPr lang="hu-HU" altLang="hu-HU" sz="24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népszavazás </a:t>
            </a:r>
            <a:r>
              <a:rPr lang="hu-HU" altLang="hu-HU" sz="24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volna a megoldás módja</a:t>
            </a:r>
            <a:r>
              <a:rPr lang="hu-HU" altLang="hu-HU" sz="2400" b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.</a:t>
            </a:r>
            <a:r>
              <a:rPr lang="hu-HU" altLang="hu-HU" sz="2400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”</a:t>
            </a:r>
          </a:p>
          <a:p>
            <a:pPr algn="r">
              <a:spcBef>
                <a:spcPct val="0"/>
              </a:spcBef>
              <a:buNone/>
              <a:defRPr/>
            </a:pPr>
            <a:r>
              <a:rPr lang="hu-HU" altLang="hu-HU" sz="2400" i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Bethlen István sajtónyilatkozata (1931. április 16. </a:t>
            </a:r>
            <a:r>
              <a:rPr lang="hu-HU" altLang="hu-HU" sz="2400" i="1" dirty="0" smtClean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  <a:ea typeface="Linux Biolinum" panose="02000503000000000000" pitchFamily="2" charset="0"/>
                <a:cs typeface="Calibri" panose="020F0502020204030204" pitchFamily="34" charset="0"/>
              </a:rPr>
              <a:t>)</a:t>
            </a:r>
            <a:endParaRPr lang="hu-HU" altLang="hu-HU" sz="2400" i="1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  <a:ea typeface="Linux Biolinum" panose="020005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3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000" y="72000"/>
            <a:ext cx="9000000" cy="81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A </a:t>
            </a:r>
            <a:r>
              <a:rPr lang="hu-HU" altLang="hu-HU" b="1" dirty="0" err="1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MRL</a:t>
            </a:r>
            <a:r>
              <a:rPr lang="hu-HU" altLang="hu-HU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 etnikai alapú javaslata </a:t>
            </a:r>
            <a:r>
              <a:rPr lang="hu-HU" altLang="hu-HU" b="1" dirty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az „erdélyi korridorral” </a:t>
            </a:r>
            <a:r>
              <a:rPr lang="hu-HU" altLang="hu-HU" b="1" dirty="0" smtClean="0">
                <a:solidFill>
                  <a:srgbClr val="800000"/>
                </a:solidFill>
                <a:latin typeface="Myriad Pro Cond" panose="020B0506030403020204" pitchFamily="34" charset="0"/>
                <a:ea typeface="Benne Text" panose="00000500000000000000" pitchFamily="50" charset="-18"/>
                <a:cs typeface="Benne Text" panose="00000500000000000000" pitchFamily="50" charset="-18"/>
              </a:rPr>
              <a:t>(1927)</a:t>
            </a:r>
            <a:endParaRPr lang="hu-HU" altLang="hu-HU" sz="1000" b="1" dirty="0">
              <a:solidFill>
                <a:srgbClr val="800000"/>
              </a:solidFill>
              <a:latin typeface="Myriad Pro Cond" panose="020B0506030403020204" pitchFamily="34" charset="0"/>
              <a:ea typeface="Benne Text" panose="00000500000000000000" pitchFamily="50" charset="-18"/>
              <a:cs typeface="Benne Text" panose="00000500000000000000" pitchFamily="50" charset="-18"/>
            </a:endParaRPr>
          </a:p>
        </p:txBody>
      </p:sp>
      <p:pic>
        <p:nvPicPr>
          <p:cNvPr id="6" name="Kép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954000"/>
            <a:ext cx="9000000" cy="5832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54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">
      <a:dk1>
        <a:srgbClr val="000000"/>
      </a:dk1>
      <a:lt1>
        <a:srgbClr val="996633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AB8AD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7904</TotalTime>
  <Words>793</Words>
  <Application>Microsoft Office PowerPoint</Application>
  <PresentationFormat>Diavetítés a képernyőre (4:3 oldalarány)</PresentationFormat>
  <Paragraphs>128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Benne Text</vt:lpstr>
      <vt:lpstr>Calibri</vt:lpstr>
      <vt:lpstr>Cardo</vt:lpstr>
      <vt:lpstr>Garamond</vt:lpstr>
      <vt:lpstr>Linux Biolinum</vt:lpstr>
      <vt:lpstr>Myriad Pro Cond</vt:lpstr>
      <vt:lpstr>Alapértelmezett terv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ZM</dc:creator>
  <cp:lastModifiedBy>mzeidler</cp:lastModifiedBy>
  <cp:revision>1357</cp:revision>
  <dcterms:created xsi:type="dcterms:W3CDTF">2011-06-23T15:31:10Z</dcterms:created>
  <dcterms:modified xsi:type="dcterms:W3CDTF">2020-09-24T10:48:14Z</dcterms:modified>
</cp:coreProperties>
</file>