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622D9-364A-4619-906D-EF3AE1823496}" type="datetimeFigureOut">
              <a:rPr lang="hu-HU" smtClean="0"/>
              <a:t>2019.04.18.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E8B0E-30FD-40F4-B2C6-5E2BA571FE6A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hu/imgres?imgurl=https%3A%2F%2Fkanizsaujsag.hu%2Fsites%2Fall%2Ffiles%2Fstyles%2Ffacebook%2Fpublic%2Fimages%2Fnews%2Fbev%2F5823.jpg%3Fitok%3DgmtCFyqQ&amp;imgrefurl=https%3A%2F%2Fkanizsaujsag.hu%2Fhir%2F201805%2Ftiz-miniszteriummal-alakul-meg-az-uj-kormany&amp;docid=Tp6azbL37F6L-M&amp;tbnid=_up2KimPMMOQjM%3A&amp;vet=10ahUKEwiwwfOukdnhAhUOEVAKHZy3BMIQMwhHKAkwCQ..i&amp;w=274&amp;h=184&amp;bih=751&amp;biw=1600&amp;q=magyarorsz%C3%A1g%20korm%C3%A1nya&amp;ved=0ahUKEwiwwfOukdnhAhUOEVAKHZy3BMIQMwhHKAkwCQ&amp;iact=mrc&amp;uact=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hu/url?sa=i&amp;rct=j&amp;q=&amp;esrc=s&amp;source=images&amp;cd=&amp;cad=rja&amp;uact=8&amp;ved=2ahUKEwjahKreldnhAhVKDuwKHW5OCIAQjRx6BAgBEAU&amp;url=https%3A%2F%2Fdevondentalassociates.ca%2Fsample-page%2Fcoming-soon%2F&amp;psig=AOvVaw0HQEL2xn77rWJloCgmImiT&amp;ust=155566065913187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hu/url?sa=i&amp;rct=j&amp;q=&amp;esrc=s&amp;source=images&amp;cd=&amp;cad=rja&amp;uact=8&amp;ved=2ahUKEwj4xNfAkdnhAhUuNOwKHbMCDR4QjRx6BAgBEAU&amp;url=https%3A%2F%2Fkanizsaujsag.hu%2Fhir%2F201805%2Ftiz-miniszteriummal-alakul-meg-az-uj-kormany&amp;psig=AOvVaw3FVx5q7gsMbzA5W0QwNAKs&amp;ust=1555659497171169" TargetMode="External"/><Relationship Id="rId5" Type="http://schemas.openxmlformats.org/officeDocument/2006/relationships/hyperlink" Target="https://www.google.hu/imgres?imgurl=https%3A%2F%2Fkanizsaujsag.hu%2Fsites%2Fall%2Ffiles%2Fstyles%2Ffacebook%2Fpublic%2Fimages%2Fnews%2Fbev%2F5823.jpg%3Fitok%3DgmtCFyqQ&amp;imgrefurl=https%3A%2F%2Fkanizsaujsag.hu%2Fhir%2F201805%2Ftiz-miniszteriummal-alakul-meg-az-uj-kormany&amp;docid=Tp6azbL37F6L-M&amp;tbnid=_up2KimPMMOQjM%3A&amp;vet=10ahUKEwiwwfOukdnhAhUOEVAKHZy3BMIQMwhHKAkwCQ..i&amp;w=274&amp;h=184&amp;bih=751&amp;biw=1600&amp;q=magyarorsz%C3%A1g%20korm%C3%A1nya&amp;ved=0ahUKEwiwwfOukdnhAhUOEVAKHZy3BMIQMwhHKAkwCQ&amp;iact=mrc&amp;uact=8" TargetMode="Externa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hu/url?sa=i&amp;rct=j&amp;q=&amp;esrc=s&amp;source=images&amp;cd=&amp;cad=rja&amp;uact=8&amp;ved=2ahUKEwjahKreldnhAhVKDuwKHW5OCIAQjRx6BAgBEAU&amp;url=https%3A%2F%2Fdevondentalassociates.ca%2Fsample-page%2Fcoming-soon%2F&amp;psig=AOvVaw0HQEL2xn77rWJloCgmImiT&amp;ust=1555660659131874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hyperlink" Target="https://www.google.hu/imgres?imgurl=https%3A%2F%2Fkanizsaujsag.hu%2Fsites%2Fall%2Ffiles%2Fstyles%2Ffacebook%2Fpublic%2Fimages%2Fnews%2Fbev%2F5823.jpg%3Fitok%3DgmtCFyqQ&amp;imgrefurl=https%3A%2F%2Fkanizsaujsag.hu%2Fhir%2F201805%2Ftiz-miniszteriummal-alakul-meg-az-uj-kormany&amp;docid=Tp6azbL37F6L-M&amp;tbnid=_up2KimPMMOQjM%3A&amp;vet=10ahUKEwiwwfOukdnhAhUOEVAKHZy3BMIQMwhHKAkwCQ..i&amp;w=274&amp;h=184&amp;bih=751&amp;biw=1600&amp;q=magyarorsz%C3%A1g%20korm%C3%A1nya&amp;ved=0ahUKEwiwwfOukdnhAhUOEVAKHZy3BMIQMwhHKAkwCQ&amp;iact=mrc&amp;uact=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hu/imgres?imgurl=https%3A%2F%2Fkanizsaujsag.hu%2Fsites%2Fall%2Ffiles%2Fstyles%2Ffacebook%2Fpublic%2Fimages%2Fnews%2Fbev%2F5823.jpg%3Fitok%3DgmtCFyqQ&amp;imgrefurl=https%3A%2F%2Fkanizsaujsag.hu%2Fhir%2F201805%2Ftiz-miniszteriummal-alakul-meg-az-uj-kormany&amp;docid=Tp6azbL37F6L-M&amp;tbnid=_up2KimPMMOQjM%3A&amp;vet=10ahUKEwiwwfOukdnhAhUOEVAKHZy3BMIQMwhHKAkwCQ..i&amp;w=274&amp;h=184&amp;bih=751&amp;biw=1600&amp;q=magyarorsz%C3%A1g%20korm%C3%A1nya&amp;ved=0ahUKEwiwwfOukdnhAhUOEVAKHZy3BMIQMwhHKAkwCQ&amp;iact=mrc&amp;uact=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395536" y="1340768"/>
            <a:ext cx="682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beszámolói a KEP Ifjúsági tagozata részére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  <p:sp>
        <p:nvSpPr>
          <p:cNvPr id="3074" name="AutoShape 2" descr="Képtalálat a következőre: „magyarország kormánya”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6" name="AutoShape 4" descr="Képtalálat a következőre: „magyarország kormánya”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395536" y="2204864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u="sng" dirty="0" smtClean="0">
                <a:solidFill>
                  <a:srgbClr val="002060"/>
                </a:solidFill>
              </a:rPr>
              <a:t>Küldetésnyilatkozat</a:t>
            </a:r>
            <a:r>
              <a:rPr lang="hu-HU" b="1" u="sng" dirty="0">
                <a:solidFill>
                  <a:srgbClr val="002060"/>
                </a:solidFill>
              </a:rPr>
              <a:t> 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002060"/>
                </a:solidFill>
              </a:rPr>
              <a:t>A Közép-Európai Club Pannonia Közhasznú Egyesület pártoktól független civil szervezet, amelynek </a:t>
            </a:r>
            <a:r>
              <a:rPr lang="hu-HU" dirty="0" smtClean="0">
                <a:solidFill>
                  <a:srgbClr val="002060"/>
                </a:solidFill>
              </a:rPr>
              <a:t>alapvető </a:t>
            </a:r>
            <a:r>
              <a:rPr lang="hu-HU" dirty="0">
                <a:solidFill>
                  <a:srgbClr val="002060"/>
                </a:solidFill>
              </a:rPr>
              <a:t>célja a közép-európai kapcsolatok </a:t>
            </a:r>
            <a:r>
              <a:rPr lang="hu-HU" dirty="0" smtClean="0">
                <a:solidFill>
                  <a:srgbClr val="002060"/>
                </a:solidFill>
              </a:rPr>
              <a:t>ápolása….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gazdasági élet, </a:t>
            </a:r>
            <a:endParaRPr lang="hu-HU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tudomány, </a:t>
            </a:r>
            <a:endParaRPr lang="hu-HU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környezetvédelem, </a:t>
            </a:r>
            <a:endParaRPr lang="hu-HU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kultúra, </a:t>
            </a:r>
            <a:endParaRPr lang="hu-HU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történelmi hagyományok, </a:t>
            </a:r>
            <a:endParaRPr lang="hu-HU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az </a:t>
            </a:r>
            <a:r>
              <a:rPr lang="hu-HU" dirty="0">
                <a:solidFill>
                  <a:srgbClr val="002060"/>
                </a:solidFill>
              </a:rPr>
              <a:t>idegenforgalom, </a:t>
            </a:r>
            <a:endParaRPr lang="hu-HU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nemzetiségi ügyek, </a:t>
            </a:r>
            <a:endParaRPr lang="hu-HU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az </a:t>
            </a:r>
            <a:r>
              <a:rPr lang="hu-HU" dirty="0">
                <a:solidFill>
                  <a:srgbClr val="002060"/>
                </a:solidFill>
              </a:rPr>
              <a:t>információ csere és </a:t>
            </a:r>
            <a:endParaRPr lang="hu-HU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közvélemény tájékoztatása területén</a:t>
            </a:r>
            <a:r>
              <a:rPr lang="hu-HU" dirty="0" smtClean="0">
                <a:solidFill>
                  <a:srgbClr val="002060"/>
                </a:solidFill>
              </a:rPr>
              <a:t>.…</a:t>
            </a:r>
            <a:r>
              <a:rPr lang="hu-HU" dirty="0">
                <a:solidFill>
                  <a:srgbClr val="002060"/>
                </a:solidFill>
              </a:rPr>
              <a:t/>
            </a:r>
            <a:br>
              <a:rPr lang="hu-HU" dirty="0">
                <a:solidFill>
                  <a:srgbClr val="002060"/>
                </a:solidFill>
              </a:rPr>
            </a:br>
            <a:r>
              <a:rPr lang="hu-HU" dirty="0">
                <a:solidFill>
                  <a:srgbClr val="002060"/>
                </a:solidFill>
              </a:rPr>
              <a:t/>
            </a:r>
            <a:br>
              <a:rPr lang="hu-HU" dirty="0">
                <a:solidFill>
                  <a:srgbClr val="002060"/>
                </a:solidFill>
              </a:rPr>
            </a:br>
            <a:r>
              <a:rPr lang="hu-HU" dirty="0" smtClean="0">
                <a:solidFill>
                  <a:srgbClr val="002060"/>
                </a:solidFill>
              </a:rPr>
              <a:t>                                                                                                         Budapest</a:t>
            </a:r>
            <a:r>
              <a:rPr lang="hu-HU" dirty="0">
                <a:solidFill>
                  <a:srgbClr val="002060"/>
                </a:solidFill>
              </a:rPr>
              <a:t>, 2003. március 15.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539552" y="1916832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„Merre tart Európa?” (biztonságpolitika, gazdaság, közbiztonság)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49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2016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043608" y="2492896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Dr. Orbán Balázs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Migrációkutató Intézet főigazgatója 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Dr</a:t>
            </a:r>
            <a:r>
              <a:rPr lang="hu-HU" b="1" dirty="0">
                <a:solidFill>
                  <a:srgbClr val="002060"/>
                </a:solidFill>
              </a:rPr>
              <a:t>. Czeglédi József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KEP elnöke, a köztársasági elnöki 56-os Emlékérem tulajdonosa</a:t>
            </a:r>
            <a:r>
              <a:rPr lang="hu-HU" dirty="0" smtClean="0">
                <a:solidFill>
                  <a:srgbClr val="002060"/>
                </a:solidFill>
              </a:rPr>
              <a:t>,</a:t>
            </a:r>
          </a:p>
          <a:p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Dr</a:t>
            </a:r>
            <a:r>
              <a:rPr lang="hu-HU" b="1" dirty="0">
                <a:solidFill>
                  <a:srgbClr val="002060"/>
                </a:solidFill>
              </a:rPr>
              <a:t>. Tanka </a:t>
            </a:r>
            <a:r>
              <a:rPr lang="hu-HU" b="1" dirty="0" smtClean="0">
                <a:solidFill>
                  <a:srgbClr val="002060"/>
                </a:solidFill>
              </a:rPr>
              <a:t>László,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Világtalálkozó elnöke, a Panoráma Világklub elnöke</a:t>
            </a:r>
            <a:endParaRPr lang="hu-HU" dirty="0" smtClean="0">
              <a:solidFill>
                <a:srgbClr val="002060"/>
              </a:solidFill>
            </a:endParaRP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539552" y="191683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Újabb kihívások Európában, Közép-Európában a Római Szerződés 60. évfordulóján. </a:t>
            </a: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>
                <a:solidFill>
                  <a:srgbClr val="002060"/>
                </a:solidFill>
              </a:rPr>
              <a:t>(Biztonságpolitika, gazdaság, identitás)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49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2017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115616" y="3140968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Prof. Dr. </a:t>
            </a:r>
            <a:r>
              <a:rPr lang="hu-HU" b="1" dirty="0" err="1">
                <a:solidFill>
                  <a:srgbClr val="002060"/>
                </a:solidFill>
              </a:rPr>
              <a:t>Kroó</a:t>
            </a:r>
            <a:r>
              <a:rPr lang="hu-HU" b="1" dirty="0">
                <a:solidFill>
                  <a:srgbClr val="002060"/>
                </a:solidFill>
              </a:rPr>
              <a:t> Norbert akadémikus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az </a:t>
            </a:r>
            <a:r>
              <a:rPr lang="hu-HU" dirty="0">
                <a:solidFill>
                  <a:srgbClr val="002060"/>
                </a:solidFill>
              </a:rPr>
              <a:t>Európa Mozgalom Magyar Tanácsa elnöke, az MTA v. </a:t>
            </a:r>
            <a:r>
              <a:rPr lang="hu-HU" dirty="0" smtClean="0">
                <a:solidFill>
                  <a:srgbClr val="002060"/>
                </a:solidFill>
              </a:rPr>
              <a:t>alelnöke</a:t>
            </a:r>
          </a:p>
          <a:p>
            <a:endParaRPr lang="hu-HU" dirty="0">
              <a:solidFill>
                <a:srgbClr val="002060"/>
              </a:solidFill>
            </a:endParaRPr>
          </a:p>
          <a:p>
            <a:r>
              <a:rPr lang="hu-HU" b="1" dirty="0">
                <a:solidFill>
                  <a:srgbClr val="002060"/>
                </a:solidFill>
              </a:rPr>
              <a:t>Prof. Dr. Kovács Árpád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Költségvetési Tanács elnöke, a Magyar Közgazdasági Társaság elnöke</a:t>
            </a: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0" y="191683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Közép-Európa </a:t>
            </a:r>
            <a:r>
              <a:rPr lang="hu-HU" b="1" dirty="0">
                <a:solidFill>
                  <a:srgbClr val="002060"/>
                </a:solidFill>
              </a:rPr>
              <a:t>a Monarchia szétesésétől az Európai Unió keleti kibővítéséig és az </a:t>
            </a:r>
            <a:r>
              <a:rPr lang="hu-HU" b="1" dirty="0" smtClean="0">
                <a:solidFill>
                  <a:srgbClr val="002060"/>
                </a:solidFill>
              </a:rPr>
              <a:t>új kihívásokig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2018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827584" y="2348880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Prof. Marinovich Endre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VERITAS </a:t>
            </a:r>
            <a:r>
              <a:rPr lang="hu-HU" dirty="0">
                <a:solidFill>
                  <a:srgbClr val="002060"/>
                </a:solidFill>
              </a:rPr>
              <a:t>Történetkutató Intézet </a:t>
            </a:r>
            <a:r>
              <a:rPr lang="hu-HU" dirty="0" smtClean="0">
                <a:solidFill>
                  <a:srgbClr val="002060"/>
                </a:solidFill>
              </a:rPr>
              <a:t>főigazgató-helyettese, </a:t>
            </a:r>
            <a:r>
              <a:rPr lang="hu-HU" dirty="0">
                <a:solidFill>
                  <a:srgbClr val="002060"/>
                </a:solidFill>
              </a:rPr>
              <a:t>BGE tanára</a:t>
            </a:r>
            <a:r>
              <a:rPr lang="hu-HU" dirty="0" smtClean="0">
                <a:solidFill>
                  <a:srgbClr val="002060"/>
                </a:solidFill>
              </a:rPr>
              <a:t>, </a:t>
            </a:r>
            <a:r>
              <a:rPr lang="hu-HU" dirty="0">
                <a:solidFill>
                  <a:srgbClr val="002060"/>
                </a:solidFill>
              </a:rPr>
              <a:t>KEP </a:t>
            </a:r>
            <a:r>
              <a:rPr lang="hu-HU" dirty="0" smtClean="0">
                <a:solidFill>
                  <a:srgbClr val="002060"/>
                </a:solidFill>
              </a:rPr>
              <a:t>társelnöke</a:t>
            </a:r>
          </a:p>
          <a:p>
            <a:endParaRPr lang="hu-HU" dirty="0">
              <a:solidFill>
                <a:srgbClr val="002060"/>
              </a:solidFill>
            </a:endParaRPr>
          </a:p>
          <a:p>
            <a:r>
              <a:rPr lang="hu-HU" b="1" dirty="0">
                <a:solidFill>
                  <a:srgbClr val="002060"/>
                </a:solidFill>
              </a:rPr>
              <a:t>Dr. </a:t>
            </a:r>
            <a:r>
              <a:rPr lang="hu-HU" b="1" dirty="0" err="1">
                <a:solidFill>
                  <a:srgbClr val="002060"/>
                </a:solidFill>
              </a:rPr>
              <a:t>habil</a:t>
            </a:r>
            <a:r>
              <a:rPr lang="hu-HU" b="1" dirty="0">
                <a:solidFill>
                  <a:srgbClr val="002060"/>
                </a:solidFill>
              </a:rPr>
              <a:t>. Domonkos Endre</a:t>
            </a:r>
            <a:r>
              <a:rPr lang="hu-HU" dirty="0">
                <a:solidFill>
                  <a:srgbClr val="002060"/>
                </a:solidFill>
              </a:rPr>
              <a:t>, a BGE </a:t>
            </a:r>
            <a:r>
              <a:rPr lang="hu-HU" dirty="0" smtClean="0">
                <a:solidFill>
                  <a:srgbClr val="002060"/>
                </a:solidFill>
              </a:rPr>
              <a:t>tanszékvezetője</a:t>
            </a:r>
          </a:p>
          <a:p>
            <a:endParaRPr lang="hu-HU" dirty="0">
              <a:solidFill>
                <a:srgbClr val="002060"/>
              </a:solidFill>
            </a:endParaRPr>
          </a:p>
          <a:p>
            <a:r>
              <a:rPr lang="hu-HU" b="1" dirty="0">
                <a:solidFill>
                  <a:srgbClr val="002060"/>
                </a:solidFill>
              </a:rPr>
              <a:t>Dr. Szalók Csilla PhD.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Budapesti </a:t>
            </a:r>
            <a:r>
              <a:rPr lang="hu-HU" dirty="0">
                <a:solidFill>
                  <a:srgbClr val="002060"/>
                </a:solidFill>
              </a:rPr>
              <a:t>Gazdasági Egyetem – KVIK Turizmus Intézet vezetője</a:t>
            </a:r>
            <a:r>
              <a:rPr lang="hu-HU" dirty="0" smtClean="0">
                <a:solidFill>
                  <a:srgbClr val="002060"/>
                </a:solidFill>
              </a:rPr>
              <a:t>,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>
                <a:solidFill>
                  <a:srgbClr val="002060"/>
                </a:solidFill>
              </a:rPr>
              <a:t>tanszékvezető tanár, a KEP </a:t>
            </a:r>
            <a:r>
              <a:rPr lang="hu-HU" dirty="0" smtClean="0">
                <a:solidFill>
                  <a:srgbClr val="002060"/>
                </a:solidFill>
              </a:rPr>
              <a:t>alelnöke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dirty="0">
                <a:solidFill>
                  <a:srgbClr val="002060"/>
                </a:solidFill>
              </a:rPr>
              <a:t>Prof. Dr. </a:t>
            </a:r>
            <a:r>
              <a:rPr lang="hu-HU" b="1" dirty="0" err="1">
                <a:solidFill>
                  <a:srgbClr val="002060"/>
                </a:solidFill>
              </a:rPr>
              <a:t>Báger</a:t>
            </a:r>
            <a:r>
              <a:rPr lang="hu-HU" b="1" dirty="0">
                <a:solidFill>
                  <a:srgbClr val="002060"/>
                </a:solidFill>
              </a:rPr>
              <a:t> Gusztáv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az </a:t>
            </a:r>
            <a:r>
              <a:rPr lang="hu-HU" dirty="0">
                <a:solidFill>
                  <a:srgbClr val="002060"/>
                </a:solidFill>
              </a:rPr>
              <a:t>MNB Monetáris Tanács tagja, József Attila-díjas </a:t>
            </a:r>
            <a:r>
              <a:rPr lang="hu-HU" dirty="0" smtClean="0">
                <a:solidFill>
                  <a:srgbClr val="002060"/>
                </a:solidFill>
              </a:rPr>
              <a:t>költő</a:t>
            </a:r>
          </a:p>
          <a:p>
            <a:endParaRPr lang="hu-HU" dirty="0">
              <a:solidFill>
                <a:srgbClr val="002060"/>
              </a:solidFill>
            </a:endParaRPr>
          </a:p>
          <a:p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Képtalálat a következőre: „coming”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933056"/>
            <a:ext cx="3816424" cy="2519056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791072" y="191683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Közép-Európa és Magyarország helyzete és néhány stratégiai feladata </a:t>
            </a:r>
            <a:endParaRPr lang="hu-HU" b="1" dirty="0" smtClean="0">
              <a:solidFill>
                <a:srgbClr val="002060"/>
              </a:solidFill>
            </a:endParaRPr>
          </a:p>
          <a:p>
            <a:pPr algn="ctr"/>
            <a:r>
              <a:rPr lang="hu-HU" b="1" dirty="0" smtClean="0">
                <a:solidFill>
                  <a:srgbClr val="002060"/>
                </a:solidFill>
              </a:rPr>
              <a:t>a </a:t>
            </a:r>
            <a:r>
              <a:rPr lang="hu-HU" b="1" dirty="0">
                <a:solidFill>
                  <a:srgbClr val="002060"/>
                </a:solidFill>
              </a:rPr>
              <a:t>Páneurópai piknik után 30 évvel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2019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3419872" y="2996952"/>
            <a:ext cx="47525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Megnyitó a Kormány részéről</a:t>
            </a:r>
            <a:r>
              <a:rPr lang="hu-HU" dirty="0" smtClean="0">
                <a:solidFill>
                  <a:srgbClr val="002060"/>
                </a:solidFill>
              </a:rPr>
              <a:t>:</a:t>
            </a:r>
          </a:p>
          <a:p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Dr</a:t>
            </a:r>
            <a:r>
              <a:rPr lang="hu-HU" b="1" dirty="0">
                <a:solidFill>
                  <a:srgbClr val="002060"/>
                </a:solidFill>
              </a:rPr>
              <a:t>. Orbán Balázs </a:t>
            </a:r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Miniszterelnökség </a:t>
            </a:r>
            <a:r>
              <a:rPr lang="hu-HU" dirty="0" smtClean="0">
                <a:solidFill>
                  <a:srgbClr val="002060"/>
                </a:solidFill>
              </a:rPr>
              <a:t>miniszterhelyettese, 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parlamenti </a:t>
            </a:r>
            <a:r>
              <a:rPr lang="hu-HU" dirty="0">
                <a:solidFill>
                  <a:srgbClr val="002060"/>
                </a:solidFill>
              </a:rPr>
              <a:t>és stratégiai államtitkár</a:t>
            </a: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  <p:sp>
        <p:nvSpPr>
          <p:cNvPr id="3074" name="AutoShape 2" descr="Képtalálat a következőre: „magyarország kormánya”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6" name="AutoShape 4" descr="Képtalálat a következőre: „magyarország kormánya”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3078" name="Picture 6" descr="Kapcsolódó kép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2780928"/>
            <a:ext cx="260985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395536" y="155679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Közép-Európa és Magyarország helyzete és néhány stratégiai feladata </a:t>
            </a:r>
            <a:endParaRPr lang="hu-HU" b="1" dirty="0" smtClean="0">
              <a:solidFill>
                <a:srgbClr val="002060"/>
              </a:solidFill>
            </a:endParaRPr>
          </a:p>
          <a:p>
            <a:pPr algn="ctr"/>
            <a:r>
              <a:rPr lang="hu-HU" b="1" dirty="0" smtClean="0">
                <a:solidFill>
                  <a:srgbClr val="002060"/>
                </a:solidFill>
              </a:rPr>
              <a:t>a </a:t>
            </a:r>
            <a:r>
              <a:rPr lang="hu-HU" b="1" dirty="0">
                <a:solidFill>
                  <a:srgbClr val="002060"/>
                </a:solidFill>
              </a:rPr>
              <a:t>Páneurópai piknik után 30 évvel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23528" y="1196752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2019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79512" y="2087463"/>
            <a:ext cx="87849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 smtClean="0">
                <a:solidFill>
                  <a:srgbClr val="002060"/>
                </a:solidFill>
              </a:rPr>
              <a:t>ELSŐ </a:t>
            </a:r>
            <a:r>
              <a:rPr lang="hu-HU" sz="1600" b="1" dirty="0">
                <a:solidFill>
                  <a:srgbClr val="002060"/>
                </a:solidFill>
              </a:rPr>
              <a:t>SZEKCIÓ ÜLÉS – TÖRTÉNETI SZEKCIÓ</a:t>
            </a:r>
            <a:endParaRPr lang="hu-HU" sz="1600" dirty="0">
              <a:solidFill>
                <a:srgbClr val="002060"/>
              </a:solidFill>
            </a:endParaRPr>
          </a:p>
          <a:p>
            <a:r>
              <a:rPr lang="hu-HU" sz="1600" b="1" dirty="0">
                <a:solidFill>
                  <a:srgbClr val="002060"/>
                </a:solidFill>
              </a:rPr>
              <a:t>Levezető </a:t>
            </a:r>
            <a:r>
              <a:rPr lang="hu-HU" sz="1600" b="1" dirty="0" smtClean="0">
                <a:solidFill>
                  <a:srgbClr val="002060"/>
                </a:solidFill>
              </a:rPr>
              <a:t>elnök: Prof</a:t>
            </a:r>
            <a:r>
              <a:rPr lang="hu-HU" sz="1600" b="1" dirty="0">
                <a:solidFill>
                  <a:srgbClr val="002060"/>
                </a:solidFill>
              </a:rPr>
              <a:t>. Marinovich </a:t>
            </a:r>
            <a:r>
              <a:rPr lang="hu-HU" sz="1600" b="1" dirty="0" smtClean="0">
                <a:solidFill>
                  <a:srgbClr val="002060"/>
                </a:solidFill>
              </a:rPr>
              <a:t>Endre, </a:t>
            </a:r>
            <a:r>
              <a:rPr lang="hu-HU" sz="1600" dirty="0">
                <a:solidFill>
                  <a:srgbClr val="002060"/>
                </a:solidFill>
              </a:rPr>
              <a:t>a VERITAS h. főigazgatója, 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>
                <a:solidFill>
                  <a:srgbClr val="002060"/>
                </a:solidFill>
              </a:rPr>
              <a:t>KEP társelnöke, </a:t>
            </a:r>
            <a:endParaRPr lang="hu-HU" sz="1600" dirty="0" smtClean="0">
              <a:solidFill>
                <a:srgbClr val="002060"/>
              </a:solidFill>
            </a:endParaRPr>
          </a:p>
          <a:p>
            <a:endParaRPr lang="hu-HU" sz="1600" dirty="0">
              <a:solidFill>
                <a:srgbClr val="002060"/>
              </a:solidFill>
            </a:endParaRPr>
          </a:p>
          <a:p>
            <a:r>
              <a:rPr lang="hu-HU" sz="1600" b="1" dirty="0">
                <a:solidFill>
                  <a:srgbClr val="002060"/>
                </a:solidFill>
              </a:rPr>
              <a:t>Előadások:		</a:t>
            </a:r>
            <a:endParaRPr lang="hu-HU" sz="1600" dirty="0">
              <a:solidFill>
                <a:srgbClr val="002060"/>
              </a:solidFill>
            </a:endParaRPr>
          </a:p>
          <a:p>
            <a:r>
              <a:rPr lang="hu-HU" sz="1600" b="1" dirty="0">
                <a:solidFill>
                  <a:srgbClr val="002060"/>
                </a:solidFill>
              </a:rPr>
              <a:t>Dr. Czeglédi József</a:t>
            </a:r>
            <a:r>
              <a:rPr lang="hu-HU" sz="1600" dirty="0">
                <a:solidFill>
                  <a:srgbClr val="002060"/>
                </a:solidFill>
              </a:rPr>
              <a:t>, </a:t>
            </a:r>
            <a:r>
              <a:rPr lang="hu-HU" sz="1600" dirty="0" smtClean="0">
                <a:solidFill>
                  <a:srgbClr val="002060"/>
                </a:solidFill>
              </a:rPr>
              <a:t>a KEP elnöke, az MTA </a:t>
            </a:r>
            <a:r>
              <a:rPr lang="hu-HU" sz="1600" dirty="0">
                <a:solidFill>
                  <a:srgbClr val="002060"/>
                </a:solidFill>
              </a:rPr>
              <a:t>Köztestület tagja </a:t>
            </a:r>
            <a:br>
              <a:rPr lang="hu-HU" sz="1600" dirty="0">
                <a:solidFill>
                  <a:srgbClr val="002060"/>
                </a:solidFill>
              </a:rPr>
            </a:br>
            <a:r>
              <a:rPr lang="hu-HU" sz="1600" dirty="0" smtClean="0">
                <a:solidFill>
                  <a:srgbClr val="002060"/>
                </a:solidFill>
              </a:rPr>
              <a:t>* A </a:t>
            </a:r>
            <a:r>
              <a:rPr lang="hu-HU" sz="1600" dirty="0">
                <a:solidFill>
                  <a:srgbClr val="002060"/>
                </a:solidFill>
              </a:rPr>
              <a:t>páneurópai piknik, az 1989 évi osztrák határnyitás és az új Közép-Európa létrejöttének (1989-2019) rövid története</a:t>
            </a: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r>
              <a:rPr lang="hu-HU" sz="1600" b="1" dirty="0" smtClean="0">
                <a:solidFill>
                  <a:srgbClr val="002060"/>
                </a:solidFill>
              </a:rPr>
              <a:t>Prof</a:t>
            </a:r>
            <a:r>
              <a:rPr lang="hu-HU" sz="1600" b="1" dirty="0">
                <a:solidFill>
                  <a:srgbClr val="002060"/>
                </a:solidFill>
              </a:rPr>
              <a:t>. Pók Attila</a:t>
            </a:r>
            <a:r>
              <a:rPr lang="hu-HU" sz="1600" dirty="0">
                <a:solidFill>
                  <a:srgbClr val="002060"/>
                </a:solidFill>
              </a:rPr>
              <a:t>, az MTA – Tört. </a:t>
            </a:r>
            <a:r>
              <a:rPr lang="hu-HU" sz="1600" dirty="0" err="1">
                <a:solidFill>
                  <a:srgbClr val="002060"/>
                </a:solidFill>
              </a:rPr>
              <a:t>tud.-i</a:t>
            </a:r>
            <a:r>
              <a:rPr lang="hu-HU" sz="1600" dirty="0">
                <a:solidFill>
                  <a:srgbClr val="002060"/>
                </a:solidFill>
              </a:rPr>
              <a:t> Intézet igazgatóhelyettese, az EMMT alelnöke:</a:t>
            </a:r>
            <a:br>
              <a:rPr lang="hu-HU" sz="1600" dirty="0">
                <a:solidFill>
                  <a:srgbClr val="002060"/>
                </a:solidFill>
              </a:rPr>
            </a:br>
            <a:r>
              <a:rPr lang="hu-HU" sz="1600" dirty="0" smtClean="0">
                <a:solidFill>
                  <a:srgbClr val="002060"/>
                </a:solidFill>
              </a:rPr>
              <a:t>*  </a:t>
            </a:r>
            <a:r>
              <a:rPr lang="hu-HU" sz="1600" dirty="0">
                <a:solidFill>
                  <a:srgbClr val="002060"/>
                </a:solidFill>
              </a:rPr>
              <a:t>A magyar-német kapcsolatok fordulópontjai </a:t>
            </a:r>
            <a:r>
              <a:rPr lang="hu-HU" sz="1600" dirty="0" smtClean="0">
                <a:solidFill>
                  <a:srgbClr val="002060"/>
                </a:solidFill>
              </a:rPr>
              <a:t>1945-1989</a:t>
            </a:r>
            <a:endParaRPr lang="hu-HU" sz="1600" dirty="0">
              <a:solidFill>
                <a:srgbClr val="002060"/>
              </a:solidFill>
            </a:endParaRP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r>
              <a:rPr lang="hu-HU" sz="1600" b="1" dirty="0" smtClean="0">
                <a:solidFill>
                  <a:srgbClr val="002060"/>
                </a:solidFill>
              </a:rPr>
              <a:t>Prof</a:t>
            </a:r>
            <a:r>
              <a:rPr lang="hu-HU" sz="1600" b="1" dirty="0">
                <a:solidFill>
                  <a:srgbClr val="002060"/>
                </a:solidFill>
              </a:rPr>
              <a:t>. Kovács </a:t>
            </a:r>
            <a:r>
              <a:rPr lang="hu-HU" sz="1600" b="1" dirty="0" smtClean="0">
                <a:solidFill>
                  <a:srgbClr val="002060"/>
                </a:solidFill>
              </a:rPr>
              <a:t>Árpád, </a:t>
            </a:r>
            <a:r>
              <a:rPr lang="hu-HU" sz="1600" dirty="0">
                <a:solidFill>
                  <a:srgbClr val="002060"/>
                </a:solidFill>
              </a:rPr>
              <a:t>a Költségvetési Tanács elnöke, az MKT örökös tiszteletbeli elnöke:</a:t>
            </a:r>
            <a:br>
              <a:rPr lang="hu-HU" sz="1600" dirty="0">
                <a:solidFill>
                  <a:srgbClr val="002060"/>
                </a:solidFill>
              </a:rPr>
            </a:br>
            <a:r>
              <a:rPr lang="hu-HU" sz="1600" dirty="0" smtClean="0">
                <a:solidFill>
                  <a:srgbClr val="002060"/>
                </a:solidFill>
              </a:rPr>
              <a:t>* </a:t>
            </a:r>
            <a:r>
              <a:rPr lang="hu-HU" sz="1600" dirty="0">
                <a:solidFill>
                  <a:srgbClr val="002060"/>
                </a:solidFill>
              </a:rPr>
              <a:t>Magyarország gazdasági fejlődése és hosszabb távú </a:t>
            </a:r>
            <a:r>
              <a:rPr lang="hu-HU" sz="1600" dirty="0" smtClean="0">
                <a:solidFill>
                  <a:srgbClr val="002060"/>
                </a:solidFill>
              </a:rPr>
              <a:t>kilátásai</a:t>
            </a:r>
            <a:endParaRPr lang="hu-HU" sz="1600" dirty="0">
              <a:solidFill>
                <a:srgbClr val="002060"/>
              </a:solidFill>
            </a:endParaRP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r>
              <a:rPr lang="hu-HU" sz="1600" b="1" dirty="0" smtClean="0">
                <a:solidFill>
                  <a:srgbClr val="002060"/>
                </a:solidFill>
              </a:rPr>
              <a:t>Prof</a:t>
            </a:r>
            <a:r>
              <a:rPr lang="hu-HU" sz="1600" b="1" dirty="0">
                <a:solidFill>
                  <a:srgbClr val="002060"/>
                </a:solidFill>
              </a:rPr>
              <a:t>. </a:t>
            </a:r>
            <a:r>
              <a:rPr lang="hu-HU" sz="1600" b="1" dirty="0" err="1">
                <a:solidFill>
                  <a:srgbClr val="002060"/>
                </a:solidFill>
              </a:rPr>
              <a:t>Kroó</a:t>
            </a:r>
            <a:r>
              <a:rPr lang="hu-HU" sz="1600" b="1" dirty="0">
                <a:solidFill>
                  <a:srgbClr val="002060"/>
                </a:solidFill>
              </a:rPr>
              <a:t> Norbert akadémikus</a:t>
            </a:r>
            <a:r>
              <a:rPr lang="hu-HU" sz="1600" dirty="0">
                <a:solidFill>
                  <a:srgbClr val="002060"/>
                </a:solidFill>
              </a:rPr>
              <a:t>, az EMMT elnöke, az MTA v. alelnöke:</a:t>
            </a:r>
            <a:br>
              <a:rPr lang="hu-HU" sz="1600" dirty="0">
                <a:solidFill>
                  <a:srgbClr val="002060"/>
                </a:solidFill>
              </a:rPr>
            </a:br>
            <a:r>
              <a:rPr lang="hu-HU" sz="1600" dirty="0" smtClean="0">
                <a:solidFill>
                  <a:srgbClr val="002060"/>
                </a:solidFill>
              </a:rPr>
              <a:t>* </a:t>
            </a:r>
            <a:r>
              <a:rPr lang="hu-HU" sz="1600" dirty="0">
                <a:solidFill>
                  <a:srgbClr val="002060"/>
                </a:solidFill>
              </a:rPr>
              <a:t>A tudománypolitika néhány aktuális feladata </a:t>
            </a:r>
            <a:r>
              <a:rPr lang="hu-HU" sz="1600" dirty="0" smtClean="0">
                <a:solidFill>
                  <a:srgbClr val="002060"/>
                </a:solidFill>
              </a:rPr>
              <a:t>Európában</a:t>
            </a:r>
            <a:endParaRPr lang="hu-HU" sz="1600" dirty="0">
              <a:solidFill>
                <a:srgbClr val="002060"/>
              </a:solidFill>
            </a:endParaRP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r>
              <a:rPr lang="hu-HU" sz="1600" b="1" dirty="0" smtClean="0">
                <a:solidFill>
                  <a:srgbClr val="002060"/>
                </a:solidFill>
              </a:rPr>
              <a:t>Radda István, </a:t>
            </a:r>
            <a:r>
              <a:rPr lang="hu-HU" sz="1600" dirty="0">
                <a:solidFill>
                  <a:srgbClr val="002060"/>
                </a:solidFill>
              </a:rPr>
              <a:t>az Ausztriai Magyar Szervezetek Kerekasztala tiszteletbeli elnöke:</a:t>
            </a:r>
            <a:br>
              <a:rPr lang="hu-HU" sz="1600" dirty="0">
                <a:solidFill>
                  <a:srgbClr val="002060"/>
                </a:solidFill>
              </a:rPr>
            </a:br>
            <a:r>
              <a:rPr lang="hu-HU" sz="1600" dirty="0" smtClean="0">
                <a:solidFill>
                  <a:srgbClr val="002060"/>
                </a:solidFill>
              </a:rPr>
              <a:t>* </a:t>
            </a:r>
            <a:r>
              <a:rPr lang="hu-HU" sz="1600" dirty="0">
                <a:solidFill>
                  <a:srgbClr val="002060"/>
                </a:solidFill>
              </a:rPr>
              <a:t>Az osztrák-magyar kapcsolatok néhány története az elmúlt 30 évben </a:t>
            </a: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395536" y="155679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Közép-Európa és Magyarország helyzete és néhány stratégiai feladata </a:t>
            </a:r>
            <a:endParaRPr lang="hu-HU" b="1" dirty="0" smtClean="0">
              <a:solidFill>
                <a:srgbClr val="002060"/>
              </a:solidFill>
            </a:endParaRPr>
          </a:p>
          <a:p>
            <a:pPr algn="ctr"/>
            <a:r>
              <a:rPr lang="hu-HU" b="1" dirty="0" smtClean="0">
                <a:solidFill>
                  <a:srgbClr val="002060"/>
                </a:solidFill>
              </a:rPr>
              <a:t>a </a:t>
            </a:r>
            <a:r>
              <a:rPr lang="hu-HU" b="1" dirty="0">
                <a:solidFill>
                  <a:srgbClr val="002060"/>
                </a:solidFill>
              </a:rPr>
              <a:t>Páneurópai piknik után 30 évvel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23528" y="1196752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2019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79512" y="2087463"/>
            <a:ext cx="87849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>
                <a:solidFill>
                  <a:srgbClr val="002060"/>
                </a:solidFill>
              </a:rPr>
              <a:t>EURÓPA, KÖZÉP-EURÓPA, </a:t>
            </a:r>
            <a:r>
              <a:rPr lang="hu-HU" sz="1600" b="1" dirty="0" smtClean="0">
                <a:solidFill>
                  <a:srgbClr val="002060"/>
                </a:solidFill>
              </a:rPr>
              <a:t>MAGYARORSZÁG – </a:t>
            </a:r>
            <a:r>
              <a:rPr lang="hu-HU" sz="1600" b="1" dirty="0">
                <a:solidFill>
                  <a:srgbClr val="002060"/>
                </a:solidFill>
              </a:rPr>
              <a:t>AKTUALITÁSOK, STRATÉGIAI FELADATOK</a:t>
            </a:r>
            <a:endParaRPr lang="hu-HU" sz="1600" dirty="0">
              <a:solidFill>
                <a:srgbClr val="002060"/>
              </a:solidFill>
            </a:endParaRP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r>
              <a:rPr lang="hu-HU" sz="1600" b="1" dirty="0" smtClean="0">
                <a:solidFill>
                  <a:srgbClr val="002060"/>
                </a:solidFill>
              </a:rPr>
              <a:t>Levezető </a:t>
            </a:r>
            <a:r>
              <a:rPr lang="hu-HU" sz="1600" b="1" dirty="0">
                <a:solidFill>
                  <a:srgbClr val="002060"/>
                </a:solidFill>
              </a:rPr>
              <a:t>elnök</a:t>
            </a:r>
            <a:r>
              <a:rPr lang="hu-HU" sz="1600" b="1" dirty="0" smtClean="0">
                <a:solidFill>
                  <a:srgbClr val="002060"/>
                </a:solidFill>
              </a:rPr>
              <a:t>: Dr</a:t>
            </a:r>
            <a:r>
              <a:rPr lang="hu-HU" sz="1600" b="1" dirty="0">
                <a:solidFill>
                  <a:srgbClr val="002060"/>
                </a:solidFill>
              </a:rPr>
              <a:t>. Fazakas Szabolcs</a:t>
            </a:r>
            <a:r>
              <a:rPr lang="hu-HU" sz="1600" dirty="0">
                <a:solidFill>
                  <a:srgbClr val="002060"/>
                </a:solidFill>
              </a:rPr>
              <a:t> az Európai Bizottság főtanácsadója, a KEP alelnöke, volt miniszter</a:t>
            </a: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r>
              <a:rPr lang="hu-HU" sz="1600" b="1" dirty="0" smtClean="0">
                <a:solidFill>
                  <a:srgbClr val="002060"/>
                </a:solidFill>
              </a:rPr>
              <a:t>Előadások</a:t>
            </a:r>
            <a:r>
              <a:rPr lang="hu-HU" sz="1600" b="1" dirty="0">
                <a:solidFill>
                  <a:srgbClr val="002060"/>
                </a:solidFill>
              </a:rPr>
              <a:t>:</a:t>
            </a:r>
            <a:endParaRPr lang="hu-HU" sz="1600" dirty="0">
              <a:solidFill>
                <a:srgbClr val="002060"/>
              </a:solidFill>
            </a:endParaRPr>
          </a:p>
          <a:p>
            <a:r>
              <a:rPr lang="hu-HU" sz="1600" b="1" dirty="0">
                <a:solidFill>
                  <a:srgbClr val="002060"/>
                </a:solidFill>
              </a:rPr>
              <a:t>Dr. Baráth Etele</a:t>
            </a:r>
            <a:r>
              <a:rPr lang="hu-HU" sz="1600" dirty="0">
                <a:solidFill>
                  <a:srgbClr val="002060"/>
                </a:solidFill>
              </a:rPr>
              <a:t>, az Európai Gazdasági és </a:t>
            </a:r>
            <a:r>
              <a:rPr lang="hu-HU" sz="1600" dirty="0" err="1">
                <a:solidFill>
                  <a:srgbClr val="002060"/>
                </a:solidFill>
              </a:rPr>
              <a:t>Szoc</a:t>
            </a:r>
            <a:r>
              <a:rPr lang="hu-HU" sz="1600" dirty="0">
                <a:solidFill>
                  <a:srgbClr val="002060"/>
                </a:solidFill>
              </a:rPr>
              <a:t>. Bizottság tagja, volt Európa-ügyi miniszter: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rgbClr val="002060"/>
                </a:solidFill>
              </a:rPr>
              <a:t>Az </a:t>
            </a:r>
            <a:r>
              <a:rPr lang="hu-HU" sz="1600" dirty="0">
                <a:solidFill>
                  <a:srgbClr val="002060"/>
                </a:solidFill>
              </a:rPr>
              <a:t>Európai Unió helyzete és várható fejlődése</a:t>
            </a:r>
            <a:r>
              <a:rPr lang="hu-HU" sz="1600" dirty="0" smtClean="0">
                <a:solidFill>
                  <a:srgbClr val="002060"/>
                </a:solidFill>
              </a:rPr>
              <a:t>,</a:t>
            </a:r>
          </a:p>
          <a:p>
            <a:pPr>
              <a:buFont typeface="Arial" pitchFamily="34" charset="0"/>
              <a:buChar char="•"/>
            </a:pPr>
            <a:endParaRPr lang="hu-HU" sz="1600" dirty="0">
              <a:solidFill>
                <a:srgbClr val="002060"/>
              </a:solidFill>
            </a:endParaRPr>
          </a:p>
          <a:p>
            <a:r>
              <a:rPr lang="hu-HU" sz="1600" b="1" dirty="0">
                <a:solidFill>
                  <a:srgbClr val="002060"/>
                </a:solidFill>
              </a:rPr>
              <a:t>Joó Kinga </a:t>
            </a:r>
            <a:r>
              <a:rPr lang="hu-HU" sz="1600" dirty="0">
                <a:solidFill>
                  <a:srgbClr val="002060"/>
                </a:solidFill>
              </a:rPr>
              <a:t>az EGSZB tagja, Nagycsaládosok Országos Szövetségének alelnöke:</a:t>
            </a:r>
            <a:br>
              <a:rPr lang="hu-HU" sz="1600" dirty="0">
                <a:solidFill>
                  <a:srgbClr val="002060"/>
                </a:solidFill>
              </a:rPr>
            </a:br>
            <a:r>
              <a:rPr lang="hu-HU" sz="1600" dirty="0" smtClean="0">
                <a:solidFill>
                  <a:srgbClr val="002060"/>
                </a:solidFill>
              </a:rPr>
              <a:t>* Az </a:t>
            </a:r>
            <a:r>
              <a:rPr lang="hu-HU" sz="1600" dirty="0">
                <a:solidFill>
                  <a:srgbClr val="002060"/>
                </a:solidFill>
              </a:rPr>
              <a:t>EU családügyi és ifjúságpolitikai </a:t>
            </a:r>
            <a:r>
              <a:rPr lang="hu-HU" sz="1600" dirty="0" smtClean="0">
                <a:solidFill>
                  <a:srgbClr val="002060"/>
                </a:solidFill>
              </a:rPr>
              <a:t>törekvései</a:t>
            </a:r>
          </a:p>
          <a:p>
            <a:endParaRPr lang="hu-HU" sz="1600" dirty="0">
              <a:solidFill>
                <a:srgbClr val="002060"/>
              </a:solidFill>
            </a:endParaRPr>
          </a:p>
          <a:p>
            <a:r>
              <a:rPr lang="hu-HU" sz="1600" b="1" dirty="0">
                <a:solidFill>
                  <a:srgbClr val="002060"/>
                </a:solidFill>
              </a:rPr>
              <a:t>Prof. </a:t>
            </a:r>
            <a:r>
              <a:rPr lang="hu-HU" sz="1600" b="1" dirty="0" err="1">
                <a:solidFill>
                  <a:srgbClr val="002060"/>
                </a:solidFill>
              </a:rPr>
              <a:t>Báger</a:t>
            </a:r>
            <a:r>
              <a:rPr lang="hu-HU" sz="1600" b="1" dirty="0">
                <a:solidFill>
                  <a:srgbClr val="002060"/>
                </a:solidFill>
              </a:rPr>
              <a:t> Gusztáv </a:t>
            </a:r>
            <a:r>
              <a:rPr lang="hu-HU" sz="1600" dirty="0">
                <a:solidFill>
                  <a:srgbClr val="002060"/>
                </a:solidFill>
              </a:rPr>
              <a:t>az MNB Monetáris Tanács Tagja, József Attila díjas költő:</a:t>
            </a:r>
            <a:br>
              <a:rPr lang="hu-HU" sz="1600" dirty="0">
                <a:solidFill>
                  <a:srgbClr val="002060"/>
                </a:solidFill>
              </a:rPr>
            </a:br>
            <a:r>
              <a:rPr lang="hu-HU" sz="1600" dirty="0" smtClean="0">
                <a:solidFill>
                  <a:srgbClr val="002060"/>
                </a:solidFill>
              </a:rPr>
              <a:t>* </a:t>
            </a:r>
            <a:r>
              <a:rPr lang="hu-HU" sz="1600" dirty="0">
                <a:solidFill>
                  <a:srgbClr val="002060"/>
                </a:solidFill>
              </a:rPr>
              <a:t>A gazdasági felzárkózás várható útja 2030-ig </a:t>
            </a:r>
            <a:endParaRPr lang="hu-HU" sz="1600" dirty="0" smtClean="0">
              <a:solidFill>
                <a:srgbClr val="002060"/>
              </a:solidFill>
            </a:endParaRPr>
          </a:p>
          <a:p>
            <a:endParaRPr lang="hu-HU" sz="1600" dirty="0">
              <a:solidFill>
                <a:srgbClr val="002060"/>
              </a:solidFill>
            </a:endParaRPr>
          </a:p>
          <a:p>
            <a:r>
              <a:rPr lang="hu-HU" sz="1600" b="1" dirty="0">
                <a:solidFill>
                  <a:srgbClr val="002060"/>
                </a:solidFill>
              </a:rPr>
              <a:t>Bársony András </a:t>
            </a:r>
            <a:r>
              <a:rPr lang="hu-HU" sz="1600" dirty="0">
                <a:solidFill>
                  <a:srgbClr val="002060"/>
                </a:solidFill>
              </a:rPr>
              <a:t>volt külügyi államtitkár, nagykövet</a:t>
            </a:r>
            <a:br>
              <a:rPr lang="hu-HU" sz="1600" dirty="0">
                <a:solidFill>
                  <a:srgbClr val="002060"/>
                </a:solidFill>
              </a:rPr>
            </a:br>
            <a:r>
              <a:rPr lang="hu-HU" sz="1600" dirty="0" smtClean="0">
                <a:solidFill>
                  <a:srgbClr val="002060"/>
                </a:solidFill>
              </a:rPr>
              <a:t>*Ukrajna </a:t>
            </a:r>
            <a:r>
              <a:rPr lang="hu-HU" sz="1600" dirty="0">
                <a:solidFill>
                  <a:srgbClr val="002060"/>
                </a:solidFill>
              </a:rPr>
              <a:t>az elnökválasztás </a:t>
            </a:r>
            <a:r>
              <a:rPr lang="hu-HU" sz="1600" dirty="0" smtClean="0">
                <a:solidFill>
                  <a:srgbClr val="002060"/>
                </a:solidFill>
              </a:rPr>
              <a:t>után</a:t>
            </a:r>
          </a:p>
          <a:p>
            <a:endParaRPr lang="hu-HU" sz="1600" dirty="0">
              <a:solidFill>
                <a:srgbClr val="002060"/>
              </a:solidFill>
            </a:endParaRPr>
          </a:p>
          <a:p>
            <a:r>
              <a:rPr lang="hu-HU" sz="1600" b="1" dirty="0">
                <a:solidFill>
                  <a:srgbClr val="002060"/>
                </a:solidFill>
              </a:rPr>
              <a:t>Janik Szabolcs </a:t>
            </a:r>
            <a:r>
              <a:rPr lang="hu-HU" sz="1600" dirty="0">
                <a:solidFill>
                  <a:srgbClr val="002060"/>
                </a:solidFill>
              </a:rPr>
              <a:t>Migrációkutató Intézet igazgató h.</a:t>
            </a:r>
            <a:br>
              <a:rPr lang="hu-HU" sz="1600" dirty="0">
                <a:solidFill>
                  <a:srgbClr val="002060"/>
                </a:solidFill>
              </a:rPr>
            </a:br>
            <a:r>
              <a:rPr lang="hu-HU" sz="1600" dirty="0" smtClean="0">
                <a:solidFill>
                  <a:srgbClr val="002060"/>
                </a:solidFill>
              </a:rPr>
              <a:t>*Migráció </a:t>
            </a:r>
            <a:r>
              <a:rPr lang="hu-HU" sz="1600" dirty="0">
                <a:solidFill>
                  <a:srgbClr val="002060"/>
                </a:solidFill>
              </a:rPr>
              <a:t>az Európai Unióba: aktuális trendek, kihívások</a:t>
            </a: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8" descr="Képtalálat a következőre: „coming”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420888"/>
            <a:ext cx="3816424" cy="2519056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539552" y="191683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Közép-Európa és Magyarország helyzete és néhány stratégiai feladata </a:t>
            </a:r>
            <a:endParaRPr lang="hu-HU" b="1" dirty="0" smtClean="0">
              <a:solidFill>
                <a:srgbClr val="002060"/>
              </a:solidFill>
            </a:endParaRPr>
          </a:p>
          <a:p>
            <a:pPr algn="ctr"/>
            <a:r>
              <a:rPr lang="hu-HU" b="1" dirty="0" smtClean="0">
                <a:solidFill>
                  <a:srgbClr val="002060"/>
                </a:solidFill>
              </a:rPr>
              <a:t>a </a:t>
            </a:r>
            <a:r>
              <a:rPr lang="hu-HU" b="1" dirty="0">
                <a:solidFill>
                  <a:srgbClr val="002060"/>
                </a:solidFill>
              </a:rPr>
              <a:t>Páneurópai piknik után 30 évvel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2019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899592" y="2636912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u="sng" dirty="0">
                <a:solidFill>
                  <a:srgbClr val="002060"/>
                </a:solidFill>
              </a:rPr>
              <a:t>Helyszín: </a:t>
            </a:r>
            <a:endParaRPr lang="hu-HU" b="1" u="sng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Magyar </a:t>
            </a:r>
            <a:r>
              <a:rPr lang="hu-HU" dirty="0">
                <a:solidFill>
                  <a:srgbClr val="002060"/>
                </a:solidFill>
              </a:rPr>
              <a:t>Tudományos Akadémia Könyvtár Konferenciaterme</a:t>
            </a:r>
            <a:br>
              <a:rPr lang="hu-HU" dirty="0">
                <a:solidFill>
                  <a:srgbClr val="002060"/>
                </a:solidFill>
              </a:rPr>
            </a:br>
            <a:r>
              <a:rPr lang="hu-HU" dirty="0">
                <a:solidFill>
                  <a:srgbClr val="002060"/>
                </a:solidFill>
              </a:rPr>
              <a:t>(Budapest </a:t>
            </a:r>
            <a:r>
              <a:rPr lang="hu-HU" dirty="0" err="1">
                <a:solidFill>
                  <a:srgbClr val="002060"/>
                </a:solidFill>
              </a:rPr>
              <a:t>V.ker</a:t>
            </a:r>
            <a:r>
              <a:rPr lang="hu-HU" dirty="0">
                <a:solidFill>
                  <a:srgbClr val="002060"/>
                </a:solidFill>
              </a:rPr>
              <a:t>. Arany János utca 1., II. emelet) </a:t>
            </a:r>
            <a:r>
              <a:rPr lang="hu-HU" b="1" dirty="0">
                <a:solidFill>
                  <a:srgbClr val="002060"/>
                </a:solidFill>
              </a:rPr>
              <a:t/>
            </a:r>
            <a:br>
              <a:rPr lang="hu-HU" b="1" dirty="0">
                <a:solidFill>
                  <a:srgbClr val="002060"/>
                </a:solidFill>
              </a:rPr>
            </a:br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b="1" u="sng" dirty="0" smtClean="0">
                <a:solidFill>
                  <a:srgbClr val="002060"/>
                </a:solidFill>
              </a:rPr>
              <a:t>Időpont </a:t>
            </a:r>
            <a:r>
              <a:rPr lang="hu-HU" b="1" u="sng" dirty="0">
                <a:solidFill>
                  <a:srgbClr val="002060"/>
                </a:solidFill>
              </a:rPr>
              <a:t>: </a:t>
            </a:r>
            <a:endParaRPr lang="hu-HU" b="1" u="sng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2019</a:t>
            </a:r>
            <a:r>
              <a:rPr lang="hu-HU" dirty="0">
                <a:solidFill>
                  <a:srgbClr val="002060"/>
                </a:solidFill>
              </a:rPr>
              <a:t>. május 16. (csütörtök) 10 órától </a:t>
            </a:r>
          </a:p>
          <a:p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A </a:t>
            </a:r>
            <a:r>
              <a:rPr lang="hu-HU" b="1" dirty="0">
                <a:solidFill>
                  <a:srgbClr val="002060"/>
                </a:solidFill>
              </a:rPr>
              <a:t>rendezvényen való részvétel ingyenes, de előzetes regisztrációhoz kötött! </a:t>
            </a:r>
            <a:endParaRPr lang="hu-HU" b="1" dirty="0" smtClean="0">
              <a:solidFill>
                <a:srgbClr val="002060"/>
              </a:solidFill>
            </a:endParaRPr>
          </a:p>
          <a:p>
            <a:endParaRPr lang="hu-HU" b="1" dirty="0">
              <a:solidFill>
                <a:srgbClr val="002060"/>
              </a:solidFill>
            </a:endParaRPr>
          </a:p>
          <a:p>
            <a:r>
              <a:rPr lang="hu-HU" b="1" dirty="0" err="1" smtClean="0">
                <a:solidFill>
                  <a:srgbClr val="002060"/>
                </a:solidFill>
              </a:rPr>
              <a:t>www.kepcp.hu</a:t>
            </a:r>
            <a:endParaRPr lang="hu-HU" dirty="0">
              <a:solidFill>
                <a:srgbClr val="002060"/>
              </a:solidFill>
            </a:endParaRPr>
          </a:p>
          <a:p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074" name="AutoShape 2" descr="Képtalálat a következőre: „magyarország kormánya”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6" name="AutoShape 4" descr="Képtalálat a következőre: „magyarország kormánya”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9" name="Kép 8" descr="vilagatalkozofejlec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-99392"/>
            <a:ext cx="9144000" cy="1793654"/>
          </a:xfrm>
          <a:prstGeom prst="rect">
            <a:avLst/>
          </a:prstGeom>
        </p:spPr>
      </p:pic>
      <p:pic>
        <p:nvPicPr>
          <p:cNvPr id="12" name="Kép 11" descr="vilagatalkozolablec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5543928"/>
            <a:ext cx="9144000" cy="1314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395536" y="1340768"/>
            <a:ext cx="682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beszámolói a KEP Ifjúsági tagozata részére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  <p:sp>
        <p:nvSpPr>
          <p:cNvPr id="3074" name="AutoShape 2" descr="Képtalálat a következőre: „magyarország kormánya”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6" name="AutoShape 4" descr="Képtalálat a következőre: „magyarország kormánya”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7" name="Kép 6" descr="tamogato2019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5162963"/>
            <a:ext cx="6660232" cy="1695037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899592" y="2636912"/>
            <a:ext cx="2370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figyelmüket!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4716016" y="4149080"/>
            <a:ext cx="145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Vasvári József</a:t>
            </a:r>
          </a:p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klubigazgató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Kép 9" descr="VJ fot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2564904"/>
            <a:ext cx="976880" cy="153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899592" y="1916832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A közélet és a gazdasági szféra szereplőinek társadalmi felelősségvállalása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2008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043608" y="2348880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Dr. Mikola István</a:t>
            </a: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>
                <a:solidFill>
                  <a:srgbClr val="002060"/>
                </a:solidFill>
              </a:rPr>
              <a:t>országgyűlési képviselő (FIDESZ), a Parlament </a:t>
            </a:r>
            <a:r>
              <a:rPr lang="hu-HU" dirty="0" err="1">
                <a:solidFill>
                  <a:srgbClr val="002060"/>
                </a:solidFill>
              </a:rPr>
              <a:t>Eü-i</a:t>
            </a:r>
            <a:r>
              <a:rPr lang="hu-HU" dirty="0">
                <a:solidFill>
                  <a:srgbClr val="002060"/>
                </a:solidFill>
              </a:rPr>
              <a:t> Biz. alelnöke, v. miniszter, </a:t>
            </a: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Mécs </a:t>
            </a:r>
            <a:r>
              <a:rPr lang="hu-HU" b="1" dirty="0">
                <a:solidFill>
                  <a:srgbClr val="002060"/>
                </a:solidFill>
              </a:rPr>
              <a:t>Imre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országgyűlési </a:t>
            </a:r>
            <a:r>
              <a:rPr lang="hu-HU" dirty="0">
                <a:solidFill>
                  <a:srgbClr val="002060"/>
                </a:solidFill>
              </a:rPr>
              <a:t>képviselő (MSZP), 56-os halálraítélt</a:t>
            </a:r>
          </a:p>
        </p:txBody>
      </p:sp>
      <p:sp>
        <p:nvSpPr>
          <p:cNvPr id="9" name="Téglalap 8"/>
          <p:cNvSpPr/>
          <p:nvPr/>
        </p:nvSpPr>
        <p:spPr>
          <a:xfrm>
            <a:off x="899592" y="4149080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Feladatatok „a szolgáltató állam” megteremtése érdekében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115616" y="4581128"/>
            <a:ext cx="61926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Dr. Polt Péter</a:t>
            </a:r>
            <a:r>
              <a:rPr lang="hu-HU" dirty="0">
                <a:solidFill>
                  <a:srgbClr val="002060"/>
                </a:solidFill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>
                <a:solidFill>
                  <a:srgbClr val="002060"/>
                </a:solidFill>
              </a:rPr>
              <a:t>jogász, a Legfőbb Ügyészség ügyésze</a:t>
            </a: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b="1" dirty="0">
                <a:solidFill>
                  <a:srgbClr val="002060"/>
                </a:solidFill>
              </a:rPr>
              <a:t>Dr. Kupa Mihály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v</a:t>
            </a:r>
            <a:r>
              <a:rPr lang="hu-HU" dirty="0">
                <a:solidFill>
                  <a:srgbClr val="002060"/>
                </a:solidFill>
              </a:rPr>
              <a:t>. pénzügyminiszter</a:t>
            </a: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483768" y="1844824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ÚJ KIHÍVÁSOK A TURIZMUS ELŐTT</a:t>
            </a: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b="1" dirty="0">
                <a:solidFill>
                  <a:srgbClr val="002060"/>
                </a:solidFill>
              </a:rPr>
              <a:t>Globális válság – nemzeti </a:t>
            </a:r>
            <a:r>
              <a:rPr lang="hu-HU" b="1" dirty="0" smtClean="0">
                <a:solidFill>
                  <a:srgbClr val="002060"/>
                </a:solidFill>
              </a:rPr>
              <a:t>erőfeszítések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2009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67544" y="2852936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dirty="0" err="1"/>
              <a:t>-</a:t>
            </a:r>
            <a:r>
              <a:rPr lang="hu-HU" b="1" dirty="0" err="1">
                <a:solidFill>
                  <a:srgbClr val="002060"/>
                </a:solidFill>
              </a:rPr>
              <a:t>Dr</a:t>
            </a:r>
            <a:r>
              <a:rPr lang="hu-HU" b="1" dirty="0">
                <a:solidFill>
                  <a:srgbClr val="002060"/>
                </a:solidFill>
              </a:rPr>
              <a:t>. Kovács Miklós</a:t>
            </a:r>
            <a:r>
              <a:rPr lang="hu-HU" dirty="0">
                <a:solidFill>
                  <a:srgbClr val="002060"/>
                </a:solidFill>
              </a:rPr>
              <a:t>, Önkormányzati Minisztérium turisztikai </a:t>
            </a:r>
            <a:r>
              <a:rPr lang="hu-HU" dirty="0" smtClean="0">
                <a:solidFill>
                  <a:srgbClr val="002060"/>
                </a:solidFill>
              </a:rPr>
              <a:t>szakállamtitkár</a:t>
            </a:r>
            <a:r>
              <a:rPr lang="hu-HU" dirty="0">
                <a:solidFill>
                  <a:srgbClr val="002060"/>
                </a:solidFill>
              </a:rPr>
              <a:t/>
            </a:r>
            <a:br>
              <a:rPr lang="hu-HU" dirty="0">
                <a:solidFill>
                  <a:srgbClr val="002060"/>
                </a:solidFill>
              </a:rPr>
            </a:br>
            <a:r>
              <a:rPr lang="hu-HU" dirty="0">
                <a:solidFill>
                  <a:srgbClr val="002060"/>
                </a:solidFill>
              </a:rPr>
              <a:t/>
            </a:r>
            <a:br>
              <a:rPr lang="hu-HU" dirty="0">
                <a:solidFill>
                  <a:srgbClr val="002060"/>
                </a:solidFill>
              </a:rPr>
            </a:br>
            <a:r>
              <a:rPr lang="hu-HU" dirty="0" err="1">
                <a:solidFill>
                  <a:srgbClr val="002060"/>
                </a:solidFill>
              </a:rPr>
              <a:t>-</a:t>
            </a:r>
            <a:r>
              <a:rPr lang="hu-HU" b="1" dirty="0" err="1">
                <a:solidFill>
                  <a:srgbClr val="002060"/>
                </a:solidFill>
              </a:rPr>
              <a:t>Majthényi</a:t>
            </a:r>
            <a:r>
              <a:rPr lang="hu-HU" b="1" dirty="0">
                <a:solidFill>
                  <a:srgbClr val="002060"/>
                </a:solidFill>
              </a:rPr>
              <a:t> László</a:t>
            </a:r>
            <a:r>
              <a:rPr lang="hu-HU" dirty="0">
                <a:solidFill>
                  <a:srgbClr val="002060"/>
                </a:solidFill>
              </a:rPr>
              <a:t>, Vas-megye Önkormányzata </a:t>
            </a:r>
            <a:r>
              <a:rPr lang="hu-HU" dirty="0" smtClean="0">
                <a:solidFill>
                  <a:srgbClr val="002060"/>
                </a:solidFill>
              </a:rPr>
              <a:t>alelnöke</a:t>
            </a:r>
            <a:r>
              <a:rPr lang="hu-HU" dirty="0">
                <a:solidFill>
                  <a:srgbClr val="002060"/>
                </a:solidFill>
              </a:rPr>
              <a:t/>
            </a:r>
            <a:br>
              <a:rPr lang="hu-HU" dirty="0">
                <a:solidFill>
                  <a:srgbClr val="002060"/>
                </a:solidFill>
              </a:rPr>
            </a:br>
            <a:r>
              <a:rPr lang="hu-HU" dirty="0">
                <a:solidFill>
                  <a:srgbClr val="002060"/>
                </a:solidFill>
              </a:rPr>
              <a:t/>
            </a:r>
            <a:br>
              <a:rPr lang="hu-HU" dirty="0">
                <a:solidFill>
                  <a:srgbClr val="002060"/>
                </a:solidFill>
              </a:rPr>
            </a:br>
            <a:r>
              <a:rPr lang="hu-HU" dirty="0" err="1" smtClean="0">
                <a:solidFill>
                  <a:srgbClr val="002060"/>
                </a:solidFill>
              </a:rPr>
              <a:t>-</a:t>
            </a:r>
            <a:r>
              <a:rPr lang="hu-HU" b="1" dirty="0" err="1">
                <a:solidFill>
                  <a:srgbClr val="002060"/>
                </a:solidFill>
              </a:rPr>
              <a:t>Dr</a:t>
            </a:r>
            <a:r>
              <a:rPr lang="hu-HU" b="1" dirty="0">
                <a:solidFill>
                  <a:srgbClr val="002060"/>
                </a:solidFill>
              </a:rPr>
              <a:t>. Jancsik András</a:t>
            </a:r>
            <a:r>
              <a:rPr lang="hu-HU" dirty="0">
                <a:solidFill>
                  <a:srgbClr val="002060"/>
                </a:solidFill>
              </a:rPr>
              <a:t>, Pannon Egyetem GTK dékánja, a Turizmus Tanszék </a:t>
            </a:r>
            <a:r>
              <a:rPr lang="hu-HU" dirty="0" smtClean="0">
                <a:solidFill>
                  <a:srgbClr val="002060"/>
                </a:solidFill>
              </a:rPr>
              <a:t>vezetője</a:t>
            </a:r>
            <a:r>
              <a:rPr lang="hu-HU" dirty="0">
                <a:solidFill>
                  <a:srgbClr val="002060"/>
                </a:solidFill>
              </a:rPr>
              <a:t/>
            </a:r>
            <a:br>
              <a:rPr lang="hu-HU" dirty="0">
                <a:solidFill>
                  <a:srgbClr val="002060"/>
                </a:solidFill>
              </a:rPr>
            </a:br>
            <a:r>
              <a:rPr lang="hu-HU" dirty="0">
                <a:solidFill>
                  <a:srgbClr val="002060"/>
                </a:solidFill>
              </a:rPr>
              <a:t/>
            </a:r>
            <a:br>
              <a:rPr lang="hu-HU" dirty="0">
                <a:solidFill>
                  <a:srgbClr val="002060"/>
                </a:solidFill>
              </a:rPr>
            </a:br>
            <a:r>
              <a:rPr lang="hu-HU" dirty="0" err="1">
                <a:solidFill>
                  <a:srgbClr val="002060"/>
                </a:solidFill>
              </a:rPr>
              <a:t>-</a:t>
            </a:r>
            <a:r>
              <a:rPr lang="hu-HU" b="1" dirty="0" err="1">
                <a:solidFill>
                  <a:srgbClr val="002060"/>
                </a:solidFill>
              </a:rPr>
              <a:t>Dr</a:t>
            </a:r>
            <a:r>
              <a:rPr lang="hu-HU" b="1" dirty="0">
                <a:solidFill>
                  <a:srgbClr val="002060"/>
                </a:solidFill>
              </a:rPr>
              <a:t>. Bakonyi Istvánné,</a:t>
            </a:r>
            <a:r>
              <a:rPr lang="hu-HU" dirty="0">
                <a:solidFill>
                  <a:srgbClr val="002060"/>
                </a:solidFill>
              </a:rPr>
              <a:t>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>
                <a:solidFill>
                  <a:srgbClr val="002060"/>
                </a:solidFill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 a </a:t>
            </a:r>
            <a:r>
              <a:rPr lang="hu-HU" dirty="0">
                <a:solidFill>
                  <a:srgbClr val="002060"/>
                </a:solidFill>
              </a:rPr>
              <a:t>Budapesten működő külföldi turisztikai képviseletek szövetsége elnöke- </a:t>
            </a:r>
            <a:r>
              <a:rPr lang="hu-HU" dirty="0"/>
              <a:t/>
            </a:r>
            <a:br>
              <a:rPr lang="hu-HU" dirty="0"/>
            </a:b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539552" y="1916832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A gazdasági világválság társadalmi-gazdasági hatásai Magyarországon, kiút a válságból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2010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251520" y="2636912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>
                <a:solidFill>
                  <a:srgbClr val="002060"/>
                </a:solidFill>
              </a:rPr>
              <a:t>-</a:t>
            </a:r>
            <a:r>
              <a:rPr lang="hu-HU" b="1" dirty="0" err="1">
                <a:solidFill>
                  <a:srgbClr val="002060"/>
                </a:solidFill>
              </a:rPr>
              <a:t>Prof</a:t>
            </a:r>
            <a:r>
              <a:rPr lang="hu-HU" b="1" dirty="0">
                <a:solidFill>
                  <a:srgbClr val="002060"/>
                </a:solidFill>
              </a:rPr>
              <a:t>. Dr. </a:t>
            </a:r>
            <a:r>
              <a:rPr lang="hu-HU" b="1" dirty="0" err="1">
                <a:solidFill>
                  <a:srgbClr val="002060"/>
                </a:solidFill>
              </a:rPr>
              <a:t>Schöpflin</a:t>
            </a:r>
            <a:r>
              <a:rPr lang="hu-HU" b="1" dirty="0">
                <a:solidFill>
                  <a:srgbClr val="002060"/>
                </a:solidFill>
              </a:rPr>
              <a:t> </a:t>
            </a:r>
            <a:r>
              <a:rPr lang="hu-HU" b="1" dirty="0" smtClean="0">
                <a:solidFill>
                  <a:srgbClr val="002060"/>
                </a:solidFill>
              </a:rPr>
              <a:t>György</a:t>
            </a:r>
            <a:r>
              <a:rPr lang="hu-HU" dirty="0" smtClean="0">
                <a:solidFill>
                  <a:srgbClr val="002060"/>
                </a:solidFill>
              </a:rPr>
              <a:t>, </a:t>
            </a:r>
            <a:r>
              <a:rPr lang="hu-HU" dirty="0">
                <a:solidFill>
                  <a:srgbClr val="002060"/>
                </a:solidFill>
              </a:rPr>
              <a:t>az Európai Parlament képviselője (FIDESZ) </a:t>
            </a: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err="1">
                <a:solidFill>
                  <a:srgbClr val="002060"/>
                </a:solidFill>
              </a:rPr>
              <a:t>-</a:t>
            </a:r>
            <a:r>
              <a:rPr lang="hu-HU" b="1" dirty="0" err="1">
                <a:solidFill>
                  <a:srgbClr val="002060"/>
                </a:solidFill>
              </a:rPr>
              <a:t>Dr</a:t>
            </a:r>
            <a:r>
              <a:rPr lang="hu-HU" b="1" dirty="0">
                <a:solidFill>
                  <a:srgbClr val="002060"/>
                </a:solidFill>
              </a:rPr>
              <a:t>. </a:t>
            </a:r>
            <a:r>
              <a:rPr lang="hu-HU" b="1" dirty="0" err="1">
                <a:solidFill>
                  <a:srgbClr val="002060"/>
                </a:solidFill>
              </a:rPr>
              <a:t>Gurmai</a:t>
            </a:r>
            <a:r>
              <a:rPr lang="hu-HU" b="1" dirty="0">
                <a:solidFill>
                  <a:srgbClr val="002060"/>
                </a:solidFill>
              </a:rPr>
              <a:t> </a:t>
            </a:r>
            <a:r>
              <a:rPr lang="hu-HU" b="1" dirty="0" smtClean="0">
                <a:solidFill>
                  <a:srgbClr val="002060"/>
                </a:solidFill>
              </a:rPr>
              <a:t>Zita</a:t>
            </a:r>
            <a:r>
              <a:rPr lang="hu-HU" dirty="0" smtClean="0">
                <a:solidFill>
                  <a:srgbClr val="002060"/>
                </a:solidFill>
              </a:rPr>
              <a:t>, </a:t>
            </a:r>
            <a:r>
              <a:rPr lang="hu-HU" dirty="0">
                <a:solidFill>
                  <a:srgbClr val="002060"/>
                </a:solidFill>
              </a:rPr>
              <a:t>az Európai Parlament képviselője (MSZP</a:t>
            </a:r>
            <a:r>
              <a:rPr lang="hu-HU" dirty="0" smtClean="0">
                <a:solidFill>
                  <a:srgbClr val="002060"/>
                </a:solidFill>
              </a:rPr>
              <a:t>) </a:t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err="1">
                <a:solidFill>
                  <a:srgbClr val="002060"/>
                </a:solidFill>
              </a:rPr>
              <a:t>-</a:t>
            </a:r>
            <a:r>
              <a:rPr lang="hu-HU" b="1" dirty="0" err="1">
                <a:solidFill>
                  <a:srgbClr val="002060"/>
                </a:solidFill>
              </a:rPr>
              <a:t>Dr</a:t>
            </a:r>
            <a:r>
              <a:rPr lang="hu-HU" b="1" dirty="0">
                <a:solidFill>
                  <a:srgbClr val="002060"/>
                </a:solidFill>
              </a:rPr>
              <a:t>. </a:t>
            </a:r>
            <a:r>
              <a:rPr lang="hu-HU" b="1" dirty="0" err="1">
                <a:solidFill>
                  <a:srgbClr val="002060"/>
                </a:solidFill>
              </a:rPr>
              <a:t>Belyó</a:t>
            </a:r>
            <a:r>
              <a:rPr lang="hu-HU" b="1" dirty="0">
                <a:solidFill>
                  <a:srgbClr val="002060"/>
                </a:solidFill>
              </a:rPr>
              <a:t> </a:t>
            </a:r>
            <a:r>
              <a:rPr lang="hu-HU" b="1" dirty="0" smtClean="0">
                <a:solidFill>
                  <a:srgbClr val="002060"/>
                </a:solidFill>
              </a:rPr>
              <a:t>Pál</a:t>
            </a:r>
            <a:r>
              <a:rPr lang="hu-HU" dirty="0" smtClean="0">
                <a:solidFill>
                  <a:srgbClr val="002060"/>
                </a:solidFill>
              </a:rPr>
              <a:t>, </a:t>
            </a:r>
            <a:r>
              <a:rPr lang="hu-HU" dirty="0">
                <a:solidFill>
                  <a:srgbClr val="002060"/>
                </a:solidFill>
              </a:rPr>
              <a:t>a Központi Statisztikai Hivatal elnöke, főiskolai </a:t>
            </a:r>
            <a:r>
              <a:rPr lang="hu-HU" dirty="0" smtClean="0">
                <a:solidFill>
                  <a:srgbClr val="002060"/>
                </a:solidFill>
              </a:rPr>
              <a:t>tanár</a:t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err="1">
                <a:solidFill>
                  <a:srgbClr val="002060"/>
                </a:solidFill>
              </a:rPr>
              <a:t>-</a:t>
            </a:r>
            <a:r>
              <a:rPr lang="hu-HU" b="1" dirty="0" err="1">
                <a:solidFill>
                  <a:srgbClr val="002060"/>
                </a:solidFill>
              </a:rPr>
              <a:t>Szunai</a:t>
            </a:r>
            <a:r>
              <a:rPr lang="hu-HU" b="1" dirty="0">
                <a:solidFill>
                  <a:srgbClr val="002060"/>
                </a:solidFill>
              </a:rPr>
              <a:t> </a:t>
            </a:r>
            <a:r>
              <a:rPr lang="hu-HU" b="1" dirty="0" smtClean="0">
                <a:solidFill>
                  <a:srgbClr val="002060"/>
                </a:solidFill>
              </a:rPr>
              <a:t>Miklós</a:t>
            </a:r>
            <a:r>
              <a:rPr lang="hu-HU" dirty="0" smtClean="0">
                <a:solidFill>
                  <a:srgbClr val="002060"/>
                </a:solidFill>
              </a:rPr>
              <a:t>, a </a:t>
            </a:r>
            <a:r>
              <a:rPr lang="hu-HU" dirty="0">
                <a:solidFill>
                  <a:srgbClr val="002060"/>
                </a:solidFill>
              </a:rPr>
              <a:t>Széchenyi Tudományos Társaság ügyvezető elnöke, </a:t>
            </a:r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KEP </a:t>
            </a:r>
            <a:r>
              <a:rPr lang="hu-HU" dirty="0" smtClean="0">
                <a:solidFill>
                  <a:srgbClr val="002060"/>
                </a:solidFill>
              </a:rPr>
              <a:t>alelnöke </a:t>
            </a:r>
            <a:br>
              <a:rPr lang="hu-HU" dirty="0" smtClean="0">
                <a:solidFill>
                  <a:srgbClr val="002060"/>
                </a:solidFill>
              </a:rPr>
            </a:b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539552" y="191683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A közép-európai együttműködés néhány aktuális kérdése </a:t>
            </a:r>
            <a:endParaRPr lang="hu-HU" b="1" dirty="0" smtClean="0">
              <a:solidFill>
                <a:srgbClr val="002060"/>
              </a:solidFill>
            </a:endParaRPr>
          </a:p>
          <a:p>
            <a:pPr algn="ctr"/>
            <a:r>
              <a:rPr lang="hu-HU" b="1" dirty="0" smtClean="0">
                <a:solidFill>
                  <a:srgbClr val="002060"/>
                </a:solidFill>
              </a:rPr>
              <a:t>különös </a:t>
            </a:r>
            <a:r>
              <a:rPr lang="hu-HU" b="1" dirty="0">
                <a:solidFill>
                  <a:srgbClr val="002060"/>
                </a:solidFill>
              </a:rPr>
              <a:t>tekintettel </a:t>
            </a:r>
            <a:r>
              <a:rPr lang="hu-HU" b="1" dirty="0" smtClean="0">
                <a:solidFill>
                  <a:srgbClr val="002060"/>
                </a:solidFill>
              </a:rPr>
              <a:t>a Kárpát-medencére </a:t>
            </a:r>
            <a:r>
              <a:rPr lang="hu-HU" b="1" dirty="0">
                <a:solidFill>
                  <a:srgbClr val="002060"/>
                </a:solidFill>
              </a:rPr>
              <a:t>és a Visegrádi Országokra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2011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115616" y="3068960"/>
            <a:ext cx="61926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Schmitt </a:t>
            </a:r>
            <a:r>
              <a:rPr lang="hu-HU" b="1" dirty="0">
                <a:solidFill>
                  <a:srgbClr val="002060"/>
                </a:solidFill>
              </a:rPr>
              <a:t>Pál, a Magyar Köztársaság </a:t>
            </a:r>
            <a:r>
              <a:rPr lang="hu-HU" b="1" dirty="0" smtClean="0">
                <a:solidFill>
                  <a:srgbClr val="002060"/>
                </a:solidFill>
              </a:rPr>
              <a:t>elnöke</a:t>
            </a:r>
          </a:p>
          <a:p>
            <a:endParaRPr lang="hu-HU" b="1" dirty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Dr. </a:t>
            </a:r>
            <a:r>
              <a:rPr lang="hu-HU" b="1" dirty="0" err="1">
                <a:solidFill>
                  <a:srgbClr val="002060"/>
                </a:solidFill>
              </a:rPr>
              <a:t>Lomnici</a:t>
            </a:r>
            <a:r>
              <a:rPr lang="hu-HU" b="1" dirty="0">
                <a:solidFill>
                  <a:srgbClr val="002060"/>
                </a:solidFill>
              </a:rPr>
              <a:t> Zoltán elnök</a:t>
            </a:r>
            <a:r>
              <a:rPr lang="hu-HU" dirty="0">
                <a:solidFill>
                  <a:srgbClr val="002060"/>
                </a:solidFill>
              </a:rPr>
              <a:t>, a Legfelsőbb Bíróság </a:t>
            </a:r>
            <a:r>
              <a:rPr lang="hu-HU" dirty="0" err="1" smtClean="0">
                <a:solidFill>
                  <a:srgbClr val="002060"/>
                </a:solidFill>
              </a:rPr>
              <a:t>v.elnöke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>
              <a:solidFill>
                <a:srgbClr val="002060"/>
              </a:solidFill>
            </a:endParaRPr>
          </a:p>
          <a:p>
            <a:r>
              <a:rPr lang="hu-HU" b="1" dirty="0">
                <a:solidFill>
                  <a:srgbClr val="002060"/>
                </a:solidFill>
              </a:rPr>
              <a:t>Prof. </a:t>
            </a:r>
            <a:r>
              <a:rPr lang="hu-HU" b="1" dirty="0" smtClean="0">
                <a:solidFill>
                  <a:srgbClr val="002060"/>
                </a:solidFill>
              </a:rPr>
              <a:t>Dr. </a:t>
            </a:r>
            <a:r>
              <a:rPr lang="hu-HU" b="1" dirty="0">
                <a:solidFill>
                  <a:srgbClr val="002060"/>
                </a:solidFill>
              </a:rPr>
              <a:t>Pozsgay </a:t>
            </a:r>
            <a:r>
              <a:rPr lang="hu-HU" b="1" dirty="0" smtClean="0">
                <a:solidFill>
                  <a:srgbClr val="002060"/>
                </a:solidFill>
              </a:rPr>
              <a:t>Imre,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>
                <a:solidFill>
                  <a:srgbClr val="002060"/>
                </a:solidFill>
              </a:rPr>
              <a:t>v. </a:t>
            </a:r>
            <a:r>
              <a:rPr lang="hu-HU" dirty="0" smtClean="0">
                <a:solidFill>
                  <a:srgbClr val="002060"/>
                </a:solidFill>
              </a:rPr>
              <a:t>államminiszter</a:t>
            </a:r>
          </a:p>
          <a:p>
            <a:endParaRPr lang="hu-HU" dirty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Dr. </a:t>
            </a:r>
            <a:r>
              <a:rPr lang="hu-HU" b="1" dirty="0">
                <a:solidFill>
                  <a:srgbClr val="002060"/>
                </a:solidFill>
              </a:rPr>
              <a:t>Szalók </a:t>
            </a:r>
            <a:r>
              <a:rPr lang="hu-HU" b="1" dirty="0" smtClean="0">
                <a:solidFill>
                  <a:srgbClr val="002060"/>
                </a:solidFill>
              </a:rPr>
              <a:t>Csilla,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>
                <a:solidFill>
                  <a:srgbClr val="002060"/>
                </a:solidFill>
              </a:rPr>
              <a:t>tanszékvezető főiskolai tanár</a:t>
            </a: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539552" y="1916832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’56-osok találkozója – Dialógus fórum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2012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67544" y="2636912"/>
            <a:ext cx="66967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err="1">
                <a:solidFill>
                  <a:srgbClr val="002060"/>
                </a:solidFill>
              </a:rPr>
              <a:t>Krasznay</a:t>
            </a:r>
            <a:r>
              <a:rPr lang="hu-HU" b="1" dirty="0">
                <a:solidFill>
                  <a:srgbClr val="002060"/>
                </a:solidFill>
              </a:rPr>
              <a:t> Béla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Recski Szövetség </a:t>
            </a:r>
            <a:r>
              <a:rPr lang="hu-HU" dirty="0" smtClean="0">
                <a:solidFill>
                  <a:srgbClr val="002060"/>
                </a:solidFill>
              </a:rPr>
              <a:t>elnöke</a:t>
            </a:r>
            <a:endParaRPr lang="hu-HU" dirty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Prof</a:t>
            </a:r>
            <a:r>
              <a:rPr lang="hu-HU" b="1" dirty="0">
                <a:solidFill>
                  <a:srgbClr val="002060"/>
                </a:solidFill>
              </a:rPr>
              <a:t>. Dr. Jobbágyi Gábor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Pázmány Péter Katolikus Egyetem Polgári Jogi Tanszékének </a:t>
            </a:r>
            <a:r>
              <a:rPr lang="hu-HU" dirty="0" smtClean="0">
                <a:solidFill>
                  <a:srgbClr val="002060"/>
                </a:solidFill>
              </a:rPr>
              <a:t>vezetője</a:t>
            </a:r>
            <a:endParaRPr lang="hu-HU" dirty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Puchert </a:t>
            </a:r>
            <a:r>
              <a:rPr lang="hu-HU" b="1" dirty="0">
                <a:solidFill>
                  <a:srgbClr val="002060"/>
                </a:solidFill>
              </a:rPr>
              <a:t>János</a:t>
            </a:r>
            <a:r>
              <a:rPr lang="hu-HU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’56-os </a:t>
            </a:r>
            <a:r>
              <a:rPr lang="hu-HU" dirty="0">
                <a:solidFill>
                  <a:srgbClr val="002060"/>
                </a:solidFill>
              </a:rPr>
              <a:t>halálraítélt, az 56-os Dialógus Bizottság </a:t>
            </a:r>
            <a:r>
              <a:rPr lang="hu-HU" dirty="0" smtClean="0">
                <a:solidFill>
                  <a:srgbClr val="002060"/>
                </a:solidFill>
              </a:rPr>
              <a:t>társelnöke</a:t>
            </a:r>
            <a:endParaRPr lang="hu-HU" dirty="0">
              <a:solidFill>
                <a:srgbClr val="002060"/>
              </a:solidFill>
            </a:endParaRPr>
          </a:p>
          <a:p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  <p:pic>
        <p:nvPicPr>
          <p:cNvPr id="7" name="Kép 6" descr="vilagtalalkozo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7946" y="1268760"/>
            <a:ext cx="3036054" cy="996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539552" y="191683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i="1" dirty="0">
                <a:solidFill>
                  <a:srgbClr val="002060"/>
                </a:solidFill>
              </a:rPr>
              <a:t>A hazai közéletet foglalkoztató három fontos aktualitás</a:t>
            </a:r>
            <a:r>
              <a:rPr lang="hu-HU" b="1" i="1" dirty="0" smtClean="0">
                <a:solidFill>
                  <a:srgbClr val="002060"/>
                </a:solidFill>
              </a:rPr>
              <a:t>:</a:t>
            </a: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b="1" i="1" dirty="0">
                <a:solidFill>
                  <a:srgbClr val="002060"/>
                </a:solidFill>
              </a:rPr>
              <a:t>1.) a társadalompolitika területén</a:t>
            </a: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b="1" i="1" dirty="0">
                <a:solidFill>
                  <a:srgbClr val="002060"/>
                </a:solidFill>
              </a:rPr>
              <a:t>2.) a gazdaságpolitikában</a:t>
            </a:r>
            <a:r>
              <a:rPr lang="hu-HU" dirty="0" smtClean="0">
                <a:solidFill>
                  <a:srgbClr val="002060"/>
                </a:solidFill>
              </a:rPr>
              <a:t/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b="1" i="1" dirty="0">
                <a:solidFill>
                  <a:srgbClr val="002060"/>
                </a:solidFill>
              </a:rPr>
              <a:t>3.) a hagyományok ápolásával </a:t>
            </a:r>
            <a:r>
              <a:rPr lang="hu-HU" b="1" i="1" dirty="0" smtClean="0">
                <a:solidFill>
                  <a:srgbClr val="002060"/>
                </a:solidFill>
              </a:rPr>
              <a:t>összefüggésben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2013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827584" y="3573016"/>
            <a:ext cx="61926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Dr. Sárközy Tamás</a:t>
            </a:r>
            <a:r>
              <a:rPr lang="hu-HU" dirty="0">
                <a:solidFill>
                  <a:srgbClr val="002060"/>
                </a:solidFill>
              </a:rPr>
              <a:t>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jogászprofesszor</a:t>
            </a:r>
            <a:r>
              <a:rPr lang="hu-HU" dirty="0">
                <a:solidFill>
                  <a:srgbClr val="002060"/>
                </a:solidFill>
              </a:rPr>
              <a:t>, v. </a:t>
            </a:r>
            <a:r>
              <a:rPr lang="hu-HU" dirty="0" smtClean="0">
                <a:solidFill>
                  <a:srgbClr val="002060"/>
                </a:solidFill>
              </a:rPr>
              <a:t>kormánybiztos</a:t>
            </a:r>
          </a:p>
          <a:p>
            <a:endParaRPr lang="hu-HU" dirty="0">
              <a:solidFill>
                <a:srgbClr val="002060"/>
              </a:solidFill>
            </a:endParaRPr>
          </a:p>
          <a:p>
            <a:r>
              <a:rPr lang="hu-HU" b="1" dirty="0">
                <a:solidFill>
                  <a:srgbClr val="002060"/>
                </a:solidFill>
              </a:rPr>
              <a:t>Prof. Dr. Szakály Sándor</a:t>
            </a:r>
            <a:r>
              <a:rPr lang="hu-HU" dirty="0">
                <a:solidFill>
                  <a:srgbClr val="002060"/>
                </a:solidFill>
              </a:rPr>
              <a:t>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Nemzeti Közszolgálati Egyetem tudományos </a:t>
            </a:r>
            <a:r>
              <a:rPr lang="hu-HU" dirty="0" err="1">
                <a:solidFill>
                  <a:srgbClr val="002060"/>
                </a:solidFill>
              </a:rPr>
              <a:t>rektorhelyettese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Prof</a:t>
            </a:r>
            <a:r>
              <a:rPr lang="hu-HU" b="1" dirty="0">
                <a:solidFill>
                  <a:srgbClr val="002060"/>
                </a:solidFill>
              </a:rPr>
              <a:t>. Dr. Horváth János,</a:t>
            </a:r>
            <a:r>
              <a:rPr lang="hu-HU" dirty="0">
                <a:solidFill>
                  <a:srgbClr val="002060"/>
                </a:solidFill>
              </a:rPr>
              <a:t>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az </a:t>
            </a:r>
            <a:r>
              <a:rPr lang="hu-HU" dirty="0">
                <a:solidFill>
                  <a:srgbClr val="002060"/>
                </a:solidFill>
              </a:rPr>
              <a:t>Országgyűlés korelnöke</a:t>
            </a: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539552" y="1916832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A NEMZETI INTEGRÁCIÓ FEJLESZTÉSI RENDSZERE A </a:t>
            </a:r>
            <a:r>
              <a:rPr lang="hu-HU" b="1" dirty="0" smtClean="0">
                <a:solidFill>
                  <a:srgbClr val="002060"/>
                </a:solidFill>
              </a:rPr>
              <a:t>KÁRPÁT-MEDENCÉBEN</a:t>
            </a:r>
          </a:p>
          <a:p>
            <a:pPr algn="ctr"/>
            <a:r>
              <a:rPr lang="hu-HU" b="1" dirty="0" smtClean="0">
                <a:solidFill>
                  <a:srgbClr val="002060"/>
                </a:solidFill>
              </a:rPr>
              <a:t>és</a:t>
            </a:r>
          </a:p>
          <a:p>
            <a:pPr algn="ctr"/>
            <a:r>
              <a:rPr lang="hu-HU" b="1" dirty="0">
                <a:solidFill>
                  <a:srgbClr val="002060"/>
                </a:solidFill>
              </a:rPr>
              <a:t>KÖZÉP-EURÓPA honnan- hová, különös tekintettel az I. világháború </a:t>
            </a:r>
            <a:r>
              <a:rPr lang="hu-HU" b="1" dirty="0" smtClean="0">
                <a:solidFill>
                  <a:srgbClr val="002060"/>
                </a:solidFill>
              </a:rPr>
              <a:t>hatására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3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2014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115616" y="3284984"/>
            <a:ext cx="61926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Molnár György </a:t>
            </a:r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igazgató</a:t>
            </a:r>
            <a:r>
              <a:rPr lang="hu-HU" dirty="0">
                <a:solidFill>
                  <a:srgbClr val="002060"/>
                </a:solidFill>
              </a:rPr>
              <a:t>, </a:t>
            </a:r>
            <a:r>
              <a:rPr lang="hu-HU" dirty="0" smtClean="0">
                <a:solidFill>
                  <a:srgbClr val="002060"/>
                </a:solidFill>
              </a:rPr>
              <a:t>NSKI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Hg</a:t>
            </a:r>
            <a:r>
              <a:rPr lang="hu-HU" b="1" dirty="0">
                <a:solidFill>
                  <a:srgbClr val="002060"/>
                </a:solidFill>
              </a:rPr>
              <a:t>. Esterházy </a:t>
            </a:r>
            <a:r>
              <a:rPr lang="hu-HU" b="1" dirty="0" smtClean="0">
                <a:solidFill>
                  <a:srgbClr val="002060"/>
                </a:solidFill>
              </a:rPr>
              <a:t>Antal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KEP elnöke, a Fórum fővédnöke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  <p:pic>
        <p:nvPicPr>
          <p:cNvPr id="7" name="Kép 6" descr="NS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1052736"/>
            <a:ext cx="1965960" cy="7452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539552" y="1916832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„Quo </a:t>
            </a:r>
            <a:r>
              <a:rPr lang="hu-HU" b="1" dirty="0">
                <a:solidFill>
                  <a:srgbClr val="002060"/>
                </a:solidFill>
              </a:rPr>
              <a:t>vadis Európa?” –KEP Társadalmi Párbeszéd Fórum </a:t>
            </a:r>
            <a:r>
              <a:rPr lang="hu-HU" b="1" dirty="0" smtClean="0">
                <a:solidFill>
                  <a:srgbClr val="002060"/>
                </a:solidFill>
              </a:rPr>
              <a:t>Európáról </a:t>
            </a:r>
            <a:r>
              <a:rPr lang="hu-HU" dirty="0" smtClean="0">
                <a:solidFill>
                  <a:srgbClr val="002060"/>
                </a:solidFill>
              </a:rPr>
              <a:t>(2 napos program)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1340768"/>
            <a:ext cx="349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Társadalmi Párbeszéd Fórum 2015</a:t>
            </a:r>
            <a:endParaRPr lang="hu-H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043608" y="2492896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Bársony András</a:t>
            </a:r>
            <a:r>
              <a:rPr lang="hu-HU" dirty="0">
                <a:solidFill>
                  <a:srgbClr val="002060"/>
                </a:solidFill>
              </a:rPr>
              <a:t>, v. kijevi </a:t>
            </a:r>
            <a:r>
              <a:rPr lang="hu-HU" dirty="0" smtClean="0">
                <a:solidFill>
                  <a:srgbClr val="002060"/>
                </a:solidFill>
              </a:rPr>
              <a:t>nagykövet</a:t>
            </a:r>
          </a:p>
          <a:p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Prof</a:t>
            </a:r>
            <a:r>
              <a:rPr lang="hu-HU" b="1" dirty="0">
                <a:solidFill>
                  <a:srgbClr val="002060"/>
                </a:solidFill>
              </a:rPr>
              <a:t>. Dr. </a:t>
            </a:r>
            <a:r>
              <a:rPr lang="hu-HU" b="1" dirty="0" err="1">
                <a:solidFill>
                  <a:srgbClr val="002060"/>
                </a:solidFill>
              </a:rPr>
              <a:t>Schöpflin</a:t>
            </a:r>
            <a:r>
              <a:rPr lang="hu-HU" b="1" dirty="0">
                <a:solidFill>
                  <a:srgbClr val="002060"/>
                </a:solidFill>
              </a:rPr>
              <a:t> </a:t>
            </a:r>
            <a:r>
              <a:rPr lang="hu-HU" b="1" dirty="0" smtClean="0">
                <a:solidFill>
                  <a:srgbClr val="002060"/>
                </a:solidFill>
              </a:rPr>
              <a:t>György, </a:t>
            </a:r>
            <a:r>
              <a:rPr lang="hu-HU" dirty="0">
                <a:solidFill>
                  <a:srgbClr val="002060"/>
                </a:solidFill>
              </a:rPr>
              <a:t>az Európai Parlament </a:t>
            </a:r>
            <a:r>
              <a:rPr lang="hu-HU" dirty="0" smtClean="0">
                <a:solidFill>
                  <a:srgbClr val="002060"/>
                </a:solidFill>
              </a:rPr>
              <a:t>képviselője</a:t>
            </a:r>
          </a:p>
          <a:p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Schmitt Pál, </a:t>
            </a:r>
            <a:r>
              <a:rPr lang="hu-HU" dirty="0">
                <a:solidFill>
                  <a:srgbClr val="002060"/>
                </a:solidFill>
              </a:rPr>
              <a:t>a Nemzetközi Olimpiai Bizottság magyar </a:t>
            </a:r>
            <a:r>
              <a:rPr lang="hu-HU" dirty="0" smtClean="0">
                <a:solidFill>
                  <a:srgbClr val="002060"/>
                </a:solidFill>
              </a:rPr>
              <a:t>tagja</a:t>
            </a:r>
          </a:p>
          <a:p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Prof</a:t>
            </a:r>
            <a:r>
              <a:rPr lang="hu-HU" b="1" dirty="0">
                <a:solidFill>
                  <a:srgbClr val="002060"/>
                </a:solidFill>
              </a:rPr>
              <a:t>. Dr. Pozsgay </a:t>
            </a:r>
            <a:r>
              <a:rPr lang="hu-HU" b="1" dirty="0" smtClean="0">
                <a:solidFill>
                  <a:srgbClr val="002060"/>
                </a:solidFill>
              </a:rPr>
              <a:t>Imre, </a:t>
            </a:r>
            <a:r>
              <a:rPr lang="hu-HU" dirty="0">
                <a:solidFill>
                  <a:srgbClr val="002060"/>
                </a:solidFill>
              </a:rPr>
              <a:t>a rendszerváltás meghatározó </a:t>
            </a:r>
            <a:r>
              <a:rPr lang="hu-HU" dirty="0" smtClean="0">
                <a:solidFill>
                  <a:srgbClr val="002060"/>
                </a:solidFill>
              </a:rPr>
              <a:t>személyisége</a:t>
            </a:r>
          </a:p>
          <a:p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Dr</a:t>
            </a:r>
            <a:r>
              <a:rPr lang="hu-HU" b="1" dirty="0">
                <a:solidFill>
                  <a:srgbClr val="002060"/>
                </a:solidFill>
              </a:rPr>
              <a:t>. Fazakas Szabolcs</a:t>
            </a:r>
            <a:r>
              <a:rPr lang="hu-HU" dirty="0">
                <a:solidFill>
                  <a:srgbClr val="002060"/>
                </a:solidFill>
              </a:rPr>
              <a:t>, az Európai Számvevőszék Elnökségének tagja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b="1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Ifj</a:t>
            </a:r>
            <a:r>
              <a:rPr lang="hu-HU" b="1" dirty="0">
                <a:solidFill>
                  <a:srgbClr val="002060"/>
                </a:solidFill>
              </a:rPr>
              <a:t>. Dr. </a:t>
            </a:r>
            <a:r>
              <a:rPr lang="hu-HU" b="1" dirty="0" err="1">
                <a:solidFill>
                  <a:srgbClr val="002060"/>
                </a:solidFill>
              </a:rPr>
              <a:t>Lomnici</a:t>
            </a:r>
            <a:r>
              <a:rPr lang="hu-HU" b="1" dirty="0">
                <a:solidFill>
                  <a:srgbClr val="002060"/>
                </a:solidFill>
              </a:rPr>
              <a:t> Zoltán</a:t>
            </a:r>
            <a:r>
              <a:rPr lang="hu-HU" dirty="0">
                <a:solidFill>
                  <a:srgbClr val="002060"/>
                </a:solidFill>
              </a:rPr>
              <a:t>, alkotmányjogász, a CÖF szóvivője</a:t>
            </a:r>
          </a:p>
        </p:txBody>
      </p:sp>
      <p:pic>
        <p:nvPicPr>
          <p:cNvPr id="11" name="Kép 10" descr="KEP Logo_j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832648" cy="85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714</Words>
  <Application>Microsoft Office PowerPoint</Application>
  <PresentationFormat>Diavetítés a képernyőre (4:3 oldalarány)</PresentationFormat>
  <Paragraphs>165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Vasvári József</dc:creator>
  <cp:lastModifiedBy>Vasvári József</cp:lastModifiedBy>
  <cp:revision>15</cp:revision>
  <dcterms:created xsi:type="dcterms:W3CDTF">2019-04-18T06:38:46Z</dcterms:created>
  <dcterms:modified xsi:type="dcterms:W3CDTF">2019-04-18T08:09:08Z</dcterms:modified>
</cp:coreProperties>
</file>